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1387" y="329374"/>
            <a:ext cx="776122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F1F5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F1F5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0"/>
                </a:move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0"/>
                </a:moveTo>
                <a:lnTo>
                  <a:pt x="1295400" y="0"/>
                </a:lnTo>
                <a:lnTo>
                  <a:pt x="1295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2E8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F1F5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2F1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0"/>
                </a:moveTo>
                <a:lnTo>
                  <a:pt x="9144000" y="0"/>
                </a:lnTo>
                <a:lnTo>
                  <a:pt x="9144000" y="886968"/>
                </a:lnTo>
                <a:lnTo>
                  <a:pt x="0" y="8869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0" y="0"/>
                </a:lnTo>
                <a:lnTo>
                  <a:pt x="2240279" y="0"/>
                </a:lnTo>
                <a:lnTo>
                  <a:pt x="2240279" y="713232"/>
                </a:lnTo>
                <a:lnTo>
                  <a:pt x="0" y="713232"/>
                </a:lnTo>
                <a:close/>
              </a:path>
            </a:pathLst>
          </a:custGeom>
          <a:solidFill>
            <a:srgbClr val="C2E8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0"/>
                </a:moveTo>
                <a:lnTo>
                  <a:pt x="6784848" y="0"/>
                </a:lnTo>
                <a:lnTo>
                  <a:pt x="6784848" y="713231"/>
                </a:lnTo>
                <a:lnTo>
                  <a:pt x="0" y="713231"/>
                </a:lnTo>
                <a:lnTo>
                  <a:pt x="0" y="0"/>
                </a:lnTo>
                <a:close/>
              </a:path>
            </a:pathLst>
          </a:custGeom>
          <a:solidFill>
            <a:srgbClr val="8C7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2E8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C7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29374"/>
            <a:ext cx="776122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F1F5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507" y="1603565"/>
            <a:ext cx="8142985" cy="138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-scientist.com/" TargetMode="External"/><Relationship Id="rId3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-scientist.com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-scientist.com/" TargetMode="External"/><Relationship Id="rId3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the-scientist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379" y="4124959"/>
            <a:ext cx="4911090" cy="167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1084580">
              <a:lnSpc>
                <a:spcPct val="99900"/>
              </a:lnSpc>
              <a:spcBef>
                <a:spcPts val="105"/>
              </a:spcBef>
            </a:pPr>
            <a:r>
              <a:rPr dirty="0" sz="3600" spc="90">
                <a:solidFill>
                  <a:srgbClr val="B7A9E0"/>
                </a:solidFill>
                <a:latin typeface="Times New Roman"/>
                <a:cs typeface="Times New Roman"/>
              </a:rPr>
              <a:t>DETECTING</a:t>
            </a:r>
            <a:r>
              <a:rPr dirty="0" sz="3600" spc="-60">
                <a:solidFill>
                  <a:srgbClr val="B7A9E0"/>
                </a:solidFill>
                <a:latin typeface="Times New Roman"/>
                <a:cs typeface="Times New Roman"/>
              </a:rPr>
              <a:t> </a:t>
            </a:r>
            <a:r>
              <a:rPr dirty="0" sz="3600" spc="55">
                <a:solidFill>
                  <a:srgbClr val="B7A9E0"/>
                </a:solidFill>
                <a:latin typeface="Times New Roman"/>
                <a:cs typeface="Times New Roman"/>
              </a:rPr>
              <a:t>AND </a:t>
            </a:r>
            <a:r>
              <a:rPr dirty="0" sz="3600" spc="15">
                <a:solidFill>
                  <a:srgbClr val="B7A9E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B7A9E0"/>
                </a:solidFill>
                <a:latin typeface="Times New Roman"/>
                <a:cs typeface="Times New Roman"/>
              </a:rPr>
              <a:t>ANALYZING</a:t>
            </a:r>
            <a:r>
              <a:rPr dirty="0" sz="3600" spc="-80">
                <a:solidFill>
                  <a:srgbClr val="B7A9E0"/>
                </a:solidFill>
                <a:latin typeface="Times New Roman"/>
                <a:cs typeface="Times New Roman"/>
              </a:rPr>
              <a:t> </a:t>
            </a:r>
            <a:r>
              <a:rPr dirty="0" sz="3600" spc="135">
                <a:solidFill>
                  <a:srgbClr val="B7A9E0"/>
                </a:solidFill>
                <a:latin typeface="Times New Roman"/>
                <a:cs typeface="Times New Roman"/>
              </a:rPr>
              <a:t>OPEN </a:t>
            </a:r>
            <a:r>
              <a:rPr dirty="0" sz="3600" spc="55">
                <a:solidFill>
                  <a:srgbClr val="B7A9E0"/>
                </a:solidFill>
                <a:latin typeface="Times New Roman"/>
                <a:cs typeface="Times New Roman"/>
              </a:rPr>
              <a:t> </a:t>
            </a:r>
            <a:r>
              <a:rPr dirty="0" sz="3600" spc="-30">
                <a:solidFill>
                  <a:srgbClr val="B7A9E0"/>
                </a:solidFill>
                <a:latin typeface="Times New Roman"/>
                <a:cs typeface="Times New Roman"/>
              </a:rPr>
              <a:t>CHROMATIN</a:t>
            </a:r>
            <a:r>
              <a:rPr dirty="0" sz="3600" spc="-40">
                <a:solidFill>
                  <a:srgbClr val="B7A9E0"/>
                </a:solidFill>
                <a:latin typeface="Times New Roman"/>
                <a:cs typeface="Times New Roman"/>
              </a:rPr>
              <a:t> </a:t>
            </a:r>
            <a:r>
              <a:rPr dirty="0" sz="3600" spc="50">
                <a:solidFill>
                  <a:srgbClr val="B7A9E0"/>
                </a:solidFill>
                <a:latin typeface="Times New Roman"/>
                <a:cs typeface="Times New Roman"/>
              </a:rPr>
              <a:t>REGIONS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587" y="6160249"/>
            <a:ext cx="62223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65">
                <a:solidFill>
                  <a:srgbClr val="FFFFFF"/>
                </a:solidFill>
                <a:latin typeface="Palatino Linotype"/>
                <a:cs typeface="Palatino Linotype"/>
              </a:rPr>
              <a:t>Sankari </a:t>
            </a:r>
            <a:r>
              <a:rPr dirty="0" sz="2200" spc="-175">
                <a:solidFill>
                  <a:srgbClr val="FFFFFF"/>
                </a:solidFill>
                <a:latin typeface="Palatino Linotype"/>
                <a:cs typeface="Palatino Linotype"/>
              </a:rPr>
              <a:t>Nagarajan</a:t>
            </a:r>
            <a:r>
              <a:rPr dirty="0" sz="2200" spc="-1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Palatino Linotype"/>
                <a:cs typeface="Palatino Linotype"/>
              </a:rPr>
              <a:t>(Sankari.Nagarajan@cruk.cam.ac.uk</a:t>
            </a:r>
            <a:r>
              <a:rPr dirty="0" sz="2200" spc="-9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2313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A</a:t>
            </a:r>
            <a:r>
              <a:rPr dirty="0" spc="-200"/>
              <a:t>T</a:t>
            </a:r>
            <a:r>
              <a:rPr dirty="0" spc="-375"/>
              <a:t>A</a:t>
            </a:r>
            <a:r>
              <a:rPr dirty="0" spc="-135"/>
              <a:t>C</a:t>
            </a:r>
            <a:r>
              <a:rPr dirty="0" spc="-95"/>
              <a:t>-</a:t>
            </a:r>
            <a:r>
              <a:rPr dirty="0" spc="-114"/>
              <a:t>s</a:t>
            </a:r>
            <a:r>
              <a:rPr dirty="0" spc="-125"/>
              <a:t>e</a:t>
            </a:r>
            <a:r>
              <a:rPr dirty="0" spc="-5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92" y="1241892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21" y="4089330"/>
            <a:ext cx="8310880" cy="1671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65">
                <a:latin typeface="Times New Roman"/>
                <a:cs typeface="Times New Roman"/>
              </a:rPr>
              <a:t>ATAC-seq </a:t>
            </a:r>
            <a:r>
              <a:rPr dirty="0" sz="1800" spc="-45">
                <a:latin typeface="Times New Roman"/>
                <a:cs typeface="Times New Roman"/>
              </a:rPr>
              <a:t>simultaneously </a:t>
            </a:r>
            <a:r>
              <a:rPr dirty="0" sz="1800" spc="-25">
                <a:latin typeface="Times New Roman"/>
                <a:cs typeface="Times New Roman"/>
              </a:rPr>
              <a:t>cuts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60">
                <a:latin typeface="Times New Roman"/>
                <a:cs typeface="Times New Roman"/>
              </a:rPr>
              <a:t>ligates </a:t>
            </a:r>
            <a:r>
              <a:rPr dirty="0" sz="1800" spc="-40">
                <a:latin typeface="Times New Roman"/>
                <a:cs typeface="Times New Roman"/>
              </a:rPr>
              <a:t>sequencing </a:t>
            </a:r>
            <a:r>
              <a:rPr dirty="0" sz="1800" spc="-25">
                <a:latin typeface="Times New Roman"/>
                <a:cs typeface="Times New Roman"/>
              </a:rPr>
              <a:t>adapters </a:t>
            </a:r>
            <a:r>
              <a:rPr dirty="0" sz="1800" spc="-45">
                <a:latin typeface="Times New Roman"/>
                <a:cs typeface="Times New Roman"/>
              </a:rPr>
              <a:t>preferentially </a:t>
            </a:r>
            <a:r>
              <a:rPr dirty="0" sz="1800" spc="-35">
                <a:latin typeface="Times New Roman"/>
                <a:cs typeface="Times New Roman"/>
              </a:rPr>
              <a:t>in nucleosomes-  free </a:t>
            </a:r>
            <a:r>
              <a:rPr dirty="0" sz="1800" spc="-40">
                <a:latin typeface="Times New Roman"/>
                <a:cs typeface="Times New Roman"/>
              </a:rPr>
              <a:t>regions </a:t>
            </a:r>
            <a:r>
              <a:rPr dirty="0" sz="1800" spc="-50">
                <a:latin typeface="Times New Roman"/>
                <a:cs typeface="Times New Roman"/>
              </a:rPr>
              <a:t>using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50">
                <a:latin typeface="Times New Roman"/>
                <a:cs typeface="Times New Roman"/>
              </a:rPr>
              <a:t>enzyme </a:t>
            </a:r>
            <a:r>
              <a:rPr dirty="0" sz="1800" spc="-15">
                <a:latin typeface="Times New Roman"/>
                <a:cs typeface="Times New Roman"/>
              </a:rPr>
              <a:t>Tn5 </a:t>
            </a:r>
            <a:r>
              <a:rPr dirty="0" sz="1800" spc="-30">
                <a:latin typeface="Times New Roman"/>
                <a:cs typeface="Times New Roman"/>
              </a:rPr>
              <a:t>transposase.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25">
                <a:latin typeface="Times New Roman"/>
                <a:cs typeface="Times New Roman"/>
              </a:rPr>
              <a:t>DNA </a:t>
            </a:r>
            <a:r>
              <a:rPr dirty="0" sz="1800" spc="-25">
                <a:latin typeface="Times New Roman"/>
                <a:cs typeface="Times New Roman"/>
              </a:rPr>
              <a:t>bits </a:t>
            </a:r>
            <a:r>
              <a:rPr dirty="0" sz="1800" spc="-20">
                <a:latin typeface="Times New Roman"/>
                <a:cs typeface="Times New Roman"/>
              </a:rPr>
              <a:t>captured </a:t>
            </a:r>
            <a:r>
              <a:rPr dirty="0" sz="1800" spc="-35">
                <a:latin typeface="Times New Roman"/>
                <a:cs typeface="Times New Roman"/>
              </a:rPr>
              <a:t>between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25">
                <a:latin typeface="Times New Roman"/>
                <a:cs typeface="Times New Roman"/>
              </a:rPr>
              <a:t>adapters  </a:t>
            </a:r>
            <a:r>
              <a:rPr dirty="0" sz="1800" spc="-40">
                <a:latin typeface="Times New Roman"/>
                <a:cs typeface="Times New Roman"/>
              </a:rPr>
              <a:t>are </a:t>
            </a:r>
            <a:r>
              <a:rPr dirty="0" sz="1800">
                <a:latin typeface="Times New Roman"/>
                <a:cs typeface="Times New Roman"/>
              </a:rPr>
              <a:t>then </a:t>
            </a:r>
            <a:r>
              <a:rPr dirty="0" sz="1800" spc="-50">
                <a:latin typeface="Times New Roman"/>
                <a:cs typeface="Times New Roman"/>
              </a:rPr>
              <a:t>amplified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sequenced.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74295">
              <a:lnSpc>
                <a:spcPct val="100000"/>
              </a:lnSpc>
            </a:pPr>
            <a:r>
              <a:rPr dirty="0" sz="1800" spc="-55">
                <a:latin typeface="Times New Roman"/>
                <a:cs typeface="Times New Roman"/>
              </a:rPr>
              <a:t>50,000 </a:t>
            </a:r>
            <a:r>
              <a:rPr dirty="0" sz="1800" spc="-65">
                <a:latin typeface="Times New Roman"/>
                <a:cs typeface="Times New Roman"/>
              </a:rPr>
              <a:t>cells </a:t>
            </a:r>
            <a:r>
              <a:rPr dirty="0" sz="1800" spc="-40">
                <a:latin typeface="Times New Roman"/>
                <a:cs typeface="Times New Roman"/>
              </a:rPr>
              <a:t>are </a:t>
            </a:r>
            <a:r>
              <a:rPr dirty="0" sz="1800" spc="-35">
                <a:latin typeface="Times New Roman"/>
                <a:cs typeface="Times New Roman"/>
              </a:rPr>
              <a:t>sufficient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25">
                <a:latin typeface="Times New Roman"/>
                <a:cs typeface="Times New Roman"/>
              </a:rPr>
              <a:t>this </a:t>
            </a:r>
            <a:r>
              <a:rPr dirty="0" sz="1800" spc="-35">
                <a:latin typeface="Times New Roman"/>
                <a:cs typeface="Times New Roman"/>
              </a:rPr>
              <a:t>technique, </a:t>
            </a:r>
            <a:r>
              <a:rPr dirty="0" sz="1800" spc="-55">
                <a:latin typeface="Times New Roman"/>
                <a:cs typeface="Times New Roman"/>
              </a:rPr>
              <a:t>as </a:t>
            </a:r>
            <a:r>
              <a:rPr dirty="0" sz="1800" spc="-10">
                <a:latin typeface="Times New Roman"/>
                <a:cs typeface="Times New Roman"/>
              </a:rPr>
              <a:t>opposed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others </a:t>
            </a:r>
            <a:r>
              <a:rPr dirty="0" sz="1800" spc="-80">
                <a:latin typeface="Times New Roman"/>
                <a:cs typeface="Times New Roman"/>
              </a:rPr>
              <a:t>like </a:t>
            </a:r>
            <a:r>
              <a:rPr dirty="0" sz="1800" spc="-40">
                <a:latin typeface="Times New Roman"/>
                <a:cs typeface="Times New Roman"/>
              </a:rPr>
              <a:t>MNase-seq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DNase-  </a:t>
            </a:r>
            <a:r>
              <a:rPr dirty="0" sz="1800" spc="-40">
                <a:latin typeface="Times New Roman"/>
                <a:cs typeface="Times New Roman"/>
              </a:rPr>
              <a:t>seq </a:t>
            </a:r>
            <a:r>
              <a:rPr dirty="0" sz="1800" spc="-5">
                <a:latin typeface="Times New Roman"/>
                <a:cs typeface="Times New Roman"/>
              </a:rPr>
              <a:t>that </a:t>
            </a:r>
            <a:r>
              <a:rPr dirty="0" sz="1800" spc="-35">
                <a:latin typeface="Times New Roman"/>
                <a:cs typeface="Times New Roman"/>
              </a:rPr>
              <a:t>require </a:t>
            </a:r>
            <a:r>
              <a:rPr dirty="0" sz="1800" spc="-20">
                <a:latin typeface="Times New Roman"/>
                <a:cs typeface="Times New Roman"/>
              </a:rPr>
              <a:t>at </a:t>
            </a:r>
            <a:r>
              <a:rPr dirty="0" sz="1800" spc="-45">
                <a:latin typeface="Times New Roman"/>
                <a:cs typeface="Times New Roman"/>
              </a:rPr>
              <a:t>least 1,000-fold </a:t>
            </a:r>
            <a:r>
              <a:rPr dirty="0" sz="1800" spc="-20">
                <a:latin typeface="Times New Roman"/>
                <a:cs typeface="Times New Roman"/>
              </a:rPr>
              <a:t>more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material.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629" y="6497482"/>
            <a:ext cx="2677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imes New Roman"/>
                <a:cs typeface="Times New Roman"/>
              </a:rPr>
              <a:t>Modified </a:t>
            </a:r>
            <a:r>
              <a:rPr dirty="0" sz="1400" spc="-25">
                <a:latin typeface="Times New Roman"/>
                <a:cs typeface="Times New Roman"/>
              </a:rPr>
              <a:t>from: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  <a:hlinkClick r:id="rId2"/>
              </a:rPr>
              <a:t>www.the-scientist.com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9477" y="2045620"/>
            <a:ext cx="4903304" cy="1810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29374"/>
            <a:ext cx="23133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40">
                <a:solidFill>
                  <a:srgbClr val="2F1F58"/>
                </a:solidFill>
                <a:latin typeface="Times New Roman"/>
                <a:cs typeface="Times New Roman"/>
              </a:rPr>
              <a:t>A</a:t>
            </a:r>
            <a:r>
              <a:rPr dirty="0" sz="4400" spc="-200">
                <a:solidFill>
                  <a:srgbClr val="2F1F58"/>
                </a:solidFill>
                <a:latin typeface="Times New Roman"/>
                <a:cs typeface="Times New Roman"/>
              </a:rPr>
              <a:t>T</a:t>
            </a:r>
            <a:r>
              <a:rPr dirty="0" sz="4400" spc="-375">
                <a:solidFill>
                  <a:srgbClr val="2F1F58"/>
                </a:solidFill>
                <a:latin typeface="Times New Roman"/>
                <a:cs typeface="Times New Roman"/>
              </a:rPr>
              <a:t>A</a:t>
            </a:r>
            <a:r>
              <a:rPr dirty="0" sz="4400" spc="-135">
                <a:solidFill>
                  <a:srgbClr val="2F1F58"/>
                </a:solidFill>
                <a:latin typeface="Times New Roman"/>
                <a:cs typeface="Times New Roman"/>
              </a:rPr>
              <a:t>C</a:t>
            </a:r>
            <a:r>
              <a:rPr dirty="0" sz="4400" spc="-95">
                <a:solidFill>
                  <a:srgbClr val="2F1F58"/>
                </a:solidFill>
                <a:latin typeface="Times New Roman"/>
                <a:cs typeface="Times New Roman"/>
              </a:rPr>
              <a:t>-</a:t>
            </a:r>
            <a:r>
              <a:rPr dirty="0" sz="4400" spc="-114">
                <a:solidFill>
                  <a:srgbClr val="2F1F58"/>
                </a:solidFill>
                <a:latin typeface="Times New Roman"/>
                <a:cs typeface="Times New Roman"/>
              </a:rPr>
              <a:t>s</a:t>
            </a:r>
            <a:r>
              <a:rPr dirty="0" sz="4400" spc="-125">
                <a:solidFill>
                  <a:srgbClr val="2F1F58"/>
                </a:solidFill>
                <a:latin typeface="Times New Roman"/>
                <a:cs typeface="Times New Roman"/>
              </a:rPr>
              <a:t>e</a:t>
            </a:r>
            <a:r>
              <a:rPr dirty="0" sz="4400" spc="-50">
                <a:solidFill>
                  <a:srgbClr val="2F1F58"/>
                </a:solidFill>
                <a:latin typeface="Times New Roman"/>
                <a:cs typeface="Times New Roman"/>
              </a:rPr>
              <a:t>q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392" y="1241892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127" y="1595159"/>
            <a:ext cx="8005267" cy="500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2313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A</a:t>
            </a:r>
            <a:r>
              <a:rPr dirty="0" spc="-200"/>
              <a:t>T</a:t>
            </a:r>
            <a:r>
              <a:rPr dirty="0" spc="-375"/>
              <a:t>A</a:t>
            </a:r>
            <a:r>
              <a:rPr dirty="0" spc="-135"/>
              <a:t>C</a:t>
            </a:r>
            <a:r>
              <a:rPr dirty="0" spc="-95"/>
              <a:t>-</a:t>
            </a:r>
            <a:r>
              <a:rPr dirty="0" spc="-114"/>
              <a:t>s</a:t>
            </a:r>
            <a:r>
              <a:rPr dirty="0" spc="-125"/>
              <a:t>e</a:t>
            </a:r>
            <a:r>
              <a:rPr dirty="0" spc="-5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00" y="1241892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21" y="4089330"/>
            <a:ext cx="5235575" cy="845819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dirty="0" sz="1800" spc="-65">
                <a:latin typeface="Times New Roman"/>
                <a:cs typeface="Times New Roman"/>
              </a:rPr>
              <a:t>Low </a:t>
            </a:r>
            <a:r>
              <a:rPr dirty="0" sz="1800" spc="-25">
                <a:latin typeface="Times New Roman"/>
                <a:cs typeface="Times New Roman"/>
              </a:rPr>
              <a:t>requirements </a:t>
            </a:r>
            <a:r>
              <a:rPr dirty="0" sz="1800" spc="10">
                <a:latin typeface="Times New Roman"/>
                <a:cs typeface="Times New Roman"/>
              </a:rPr>
              <a:t>on </a:t>
            </a:r>
            <a:r>
              <a:rPr dirty="0" sz="1800" spc="-10">
                <a:latin typeface="Times New Roman"/>
                <a:cs typeface="Times New Roman"/>
              </a:rPr>
              <a:t>the amount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55">
                <a:latin typeface="Times New Roman"/>
                <a:cs typeface="Times New Roman"/>
              </a:rPr>
              <a:t>biological </a:t>
            </a:r>
            <a:r>
              <a:rPr dirty="0" sz="1800" spc="-50">
                <a:latin typeface="Times New Roman"/>
                <a:cs typeface="Times New Roman"/>
              </a:rPr>
              <a:t>sample.  </a:t>
            </a:r>
            <a:r>
              <a:rPr dirty="0" sz="1800" spc="-60">
                <a:latin typeface="Times New Roman"/>
                <a:cs typeface="Times New Roman"/>
              </a:rPr>
              <a:t>Speed: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5">
                <a:latin typeface="Times New Roman"/>
                <a:cs typeface="Times New Roman"/>
              </a:rPr>
              <a:t>whole </a:t>
            </a:r>
            <a:r>
              <a:rPr dirty="0" sz="1800" spc="-15">
                <a:latin typeface="Times New Roman"/>
                <a:cs typeface="Times New Roman"/>
              </a:rPr>
              <a:t>protocol </a:t>
            </a:r>
            <a:r>
              <a:rPr dirty="0" sz="1800" spc="-35">
                <a:latin typeface="Times New Roman"/>
                <a:cs typeface="Times New Roman"/>
              </a:rPr>
              <a:t>requires </a:t>
            </a:r>
            <a:r>
              <a:rPr dirty="0" sz="1800" spc="-60">
                <a:latin typeface="Times New Roman"/>
                <a:cs typeface="Times New Roman"/>
              </a:rPr>
              <a:t>3 </a:t>
            </a:r>
            <a:r>
              <a:rPr dirty="0" sz="1800" spc="-10">
                <a:latin typeface="Times New Roman"/>
                <a:cs typeface="Times New Roman"/>
              </a:rPr>
              <a:t>hours </a:t>
            </a:r>
            <a:r>
              <a:rPr dirty="0" sz="1800" spc="-35">
                <a:latin typeface="Times New Roman"/>
                <a:cs typeface="Times New Roman"/>
              </a:rPr>
              <a:t>in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total.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dirty="0" sz="1800" spc="-30">
                <a:latin typeface="Times New Roman"/>
                <a:cs typeface="Times New Roman"/>
              </a:rPr>
              <a:t>High </a:t>
            </a:r>
            <a:r>
              <a:rPr dirty="0" sz="1800" spc="-40">
                <a:latin typeface="Times New Roman"/>
                <a:cs typeface="Times New Roman"/>
              </a:rPr>
              <a:t>signal-to-noise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ratio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629" y="6497482"/>
            <a:ext cx="2677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imes New Roman"/>
                <a:cs typeface="Times New Roman"/>
              </a:rPr>
              <a:t>Modified </a:t>
            </a:r>
            <a:r>
              <a:rPr dirty="0" sz="1400" spc="-25">
                <a:latin typeface="Times New Roman"/>
                <a:cs typeface="Times New Roman"/>
              </a:rPr>
              <a:t>from: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  <a:hlinkClick r:id="rId2"/>
              </a:rPr>
              <a:t>www.the-scientist.com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9477" y="2045620"/>
            <a:ext cx="4903304" cy="1810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99244" y="4527035"/>
            <a:ext cx="3481729" cy="1783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29374"/>
            <a:ext cx="58756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3465" algn="l"/>
              </a:tabLst>
            </a:pPr>
            <a:r>
              <a:rPr dirty="0" sz="4400" spc="10">
                <a:solidFill>
                  <a:srgbClr val="2F1F58"/>
                </a:solidFill>
                <a:latin typeface="Times New Roman"/>
                <a:cs typeface="Times New Roman"/>
              </a:rPr>
              <a:t>ChI</a:t>
            </a:r>
            <a:r>
              <a:rPr dirty="0" sz="4400">
                <a:solidFill>
                  <a:srgbClr val="2F1F58"/>
                </a:solidFill>
                <a:latin typeface="Times New Roman"/>
                <a:cs typeface="Times New Roman"/>
              </a:rPr>
              <a:t>P</a:t>
            </a:r>
            <a:r>
              <a:rPr dirty="0" sz="4400" spc="-95">
                <a:solidFill>
                  <a:srgbClr val="2F1F58"/>
                </a:solidFill>
                <a:latin typeface="Times New Roman"/>
                <a:cs typeface="Times New Roman"/>
              </a:rPr>
              <a:t>-</a:t>
            </a:r>
            <a:r>
              <a:rPr dirty="0" sz="4400" spc="-114">
                <a:solidFill>
                  <a:srgbClr val="2F1F58"/>
                </a:solidFill>
                <a:latin typeface="Times New Roman"/>
                <a:cs typeface="Times New Roman"/>
              </a:rPr>
              <a:t>s</a:t>
            </a:r>
            <a:r>
              <a:rPr dirty="0" sz="4400" spc="-125">
                <a:solidFill>
                  <a:srgbClr val="2F1F58"/>
                </a:solidFill>
                <a:latin typeface="Times New Roman"/>
                <a:cs typeface="Times New Roman"/>
              </a:rPr>
              <a:t>e</a:t>
            </a:r>
            <a:r>
              <a:rPr dirty="0" sz="4400" spc="-55">
                <a:solidFill>
                  <a:srgbClr val="2F1F58"/>
                </a:solidFill>
                <a:latin typeface="Times New Roman"/>
                <a:cs typeface="Times New Roman"/>
              </a:rPr>
              <a:t>q</a:t>
            </a:r>
            <a:r>
              <a:rPr dirty="0" sz="4400" spc="-95">
                <a:solidFill>
                  <a:srgbClr val="2F1F58"/>
                </a:solidFill>
                <a:latin typeface="Times New Roman"/>
                <a:cs typeface="Times New Roman"/>
              </a:rPr>
              <a:t>-</a:t>
            </a:r>
            <a:r>
              <a:rPr dirty="0" sz="4400" spc="50">
                <a:solidFill>
                  <a:srgbClr val="2F1F58"/>
                </a:solidFill>
                <a:latin typeface="Times New Roman"/>
                <a:cs typeface="Times New Roman"/>
              </a:rPr>
              <a:t>b</a:t>
            </a:r>
            <a:r>
              <a:rPr dirty="0" sz="4400" spc="-170">
                <a:solidFill>
                  <a:srgbClr val="2F1F58"/>
                </a:solidFill>
                <a:latin typeface="Times New Roman"/>
                <a:cs typeface="Times New Roman"/>
              </a:rPr>
              <a:t>a</a:t>
            </a:r>
            <a:r>
              <a:rPr dirty="0" sz="4400" spc="-114">
                <a:solidFill>
                  <a:srgbClr val="2F1F58"/>
                </a:solidFill>
                <a:latin typeface="Times New Roman"/>
                <a:cs typeface="Times New Roman"/>
              </a:rPr>
              <a:t>s</a:t>
            </a:r>
            <a:r>
              <a:rPr dirty="0" sz="4400" spc="-125">
                <a:solidFill>
                  <a:srgbClr val="2F1F58"/>
                </a:solidFill>
                <a:latin typeface="Times New Roman"/>
                <a:cs typeface="Times New Roman"/>
              </a:rPr>
              <a:t>e</a:t>
            </a:r>
            <a:r>
              <a:rPr dirty="0" sz="4400">
                <a:solidFill>
                  <a:srgbClr val="2F1F58"/>
                </a:solidFill>
                <a:latin typeface="Times New Roman"/>
                <a:cs typeface="Times New Roman"/>
              </a:rPr>
              <a:t>d	</a:t>
            </a:r>
            <a:r>
              <a:rPr dirty="0" sz="4400" spc="-350">
                <a:solidFill>
                  <a:srgbClr val="2F1F58"/>
                </a:solidFill>
                <a:latin typeface="Times New Roman"/>
                <a:cs typeface="Times New Roman"/>
              </a:rPr>
              <a:t>w</a:t>
            </a:r>
            <a:r>
              <a:rPr dirty="0" sz="4400" spc="50">
                <a:solidFill>
                  <a:srgbClr val="2F1F58"/>
                </a:solidFill>
                <a:latin typeface="Times New Roman"/>
                <a:cs typeface="Times New Roman"/>
              </a:rPr>
              <a:t>o</a:t>
            </a:r>
            <a:r>
              <a:rPr dirty="0" sz="4400" spc="-5">
                <a:solidFill>
                  <a:srgbClr val="2F1F58"/>
                </a:solidFill>
                <a:latin typeface="Times New Roman"/>
                <a:cs typeface="Times New Roman"/>
              </a:rPr>
              <a:t>r</a:t>
            </a:r>
            <a:r>
              <a:rPr dirty="0" sz="4400" spc="-145">
                <a:solidFill>
                  <a:srgbClr val="2F1F58"/>
                </a:solidFill>
                <a:latin typeface="Times New Roman"/>
                <a:cs typeface="Times New Roman"/>
              </a:rPr>
              <a:t>k</a:t>
            </a:r>
            <a:r>
              <a:rPr dirty="0" sz="4400" spc="35">
                <a:solidFill>
                  <a:srgbClr val="2F1F58"/>
                </a:solidFill>
                <a:latin typeface="Times New Roman"/>
                <a:cs typeface="Times New Roman"/>
              </a:rPr>
              <a:t>f</a:t>
            </a:r>
            <a:r>
              <a:rPr dirty="0" sz="4400" spc="-215">
                <a:solidFill>
                  <a:srgbClr val="2F1F58"/>
                </a:solidFill>
                <a:latin typeface="Times New Roman"/>
                <a:cs typeface="Times New Roman"/>
              </a:rPr>
              <a:t>l</a:t>
            </a:r>
            <a:r>
              <a:rPr dirty="0" sz="4400" spc="-10">
                <a:solidFill>
                  <a:srgbClr val="2F1F58"/>
                </a:solidFill>
                <a:latin typeface="Times New Roman"/>
                <a:cs typeface="Times New Roman"/>
              </a:rPr>
              <a:t>o</a:t>
            </a:r>
            <a:r>
              <a:rPr dirty="0" sz="4400" spc="-245">
                <a:solidFill>
                  <a:srgbClr val="2F1F58"/>
                </a:solidFill>
                <a:latin typeface="Times New Roman"/>
                <a:cs typeface="Times New Roman"/>
              </a:rPr>
              <a:t>w</a:t>
            </a:r>
            <a:r>
              <a:rPr dirty="0" sz="4400" spc="-110">
                <a:solidFill>
                  <a:srgbClr val="2F1F58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0314" y="6625156"/>
            <a:ext cx="41446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F1F58"/>
                </a:solidFill>
                <a:latin typeface="Arial"/>
                <a:cs typeface="Arial"/>
              </a:rPr>
              <a:t>Adapted from Tsompana </a:t>
            </a:r>
            <a:r>
              <a:rPr dirty="0" sz="1100">
                <a:solidFill>
                  <a:srgbClr val="2F1F58"/>
                </a:solidFill>
                <a:latin typeface="Arial"/>
                <a:cs typeface="Arial"/>
              </a:rPr>
              <a:t>and Buck, Epigenetics &amp; </a:t>
            </a:r>
            <a:r>
              <a:rPr dirty="0" sz="1100" spc="-5">
                <a:solidFill>
                  <a:srgbClr val="2F1F58"/>
                </a:solidFill>
                <a:latin typeface="Arial"/>
                <a:cs typeface="Arial"/>
              </a:rPr>
              <a:t>Chromatin</a:t>
            </a:r>
            <a:r>
              <a:rPr dirty="0" sz="1100" spc="-55">
                <a:solidFill>
                  <a:srgbClr val="2F1F58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F1F58"/>
                </a:solidFill>
                <a:latin typeface="Arial"/>
                <a:cs typeface="Arial"/>
              </a:rPr>
              <a:t>2014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386" y="1664833"/>
            <a:ext cx="4154173" cy="4898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29374"/>
            <a:ext cx="404812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">
                <a:solidFill>
                  <a:srgbClr val="2F1F58"/>
                </a:solidFill>
                <a:latin typeface="Times New Roman"/>
                <a:cs typeface="Times New Roman"/>
              </a:rPr>
              <a:t>Methods</a:t>
            </a:r>
            <a:r>
              <a:rPr dirty="0" sz="4400" spc="-60">
                <a:solidFill>
                  <a:srgbClr val="2F1F58"/>
                </a:solidFill>
                <a:latin typeface="Times New Roman"/>
                <a:cs typeface="Times New Roman"/>
              </a:rPr>
              <a:t> </a:t>
            </a:r>
            <a:r>
              <a:rPr dirty="0" sz="4400" spc="-114">
                <a:solidFill>
                  <a:srgbClr val="2F1F58"/>
                </a:solidFill>
                <a:latin typeface="Times New Roman"/>
                <a:cs typeface="Times New Roman"/>
              </a:rPr>
              <a:t>overview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4364" y="1725994"/>
            <a:ext cx="6868972" cy="4424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30202" y="6452325"/>
            <a:ext cx="36334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F1F58"/>
                </a:solidFill>
                <a:latin typeface="Arial"/>
                <a:cs typeface="Arial"/>
              </a:rPr>
              <a:t>From Tsompana </a:t>
            </a:r>
            <a:r>
              <a:rPr dirty="0" sz="1100">
                <a:solidFill>
                  <a:srgbClr val="2F1F58"/>
                </a:solidFill>
                <a:latin typeface="Arial"/>
                <a:cs typeface="Arial"/>
              </a:rPr>
              <a:t>and Buck, Epigenetics &amp; </a:t>
            </a:r>
            <a:r>
              <a:rPr dirty="0" sz="1100" spc="-5">
                <a:solidFill>
                  <a:srgbClr val="2F1F58"/>
                </a:solidFill>
                <a:latin typeface="Arial"/>
                <a:cs typeface="Arial"/>
              </a:rPr>
              <a:t>Chromatin</a:t>
            </a:r>
            <a:r>
              <a:rPr dirty="0" sz="1100" spc="-65">
                <a:solidFill>
                  <a:srgbClr val="2F1F58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F1F58"/>
                </a:solidFill>
                <a:latin typeface="Arial"/>
                <a:cs typeface="Arial"/>
              </a:rPr>
              <a:t>2014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/>
          <a:solidFill>
            <a:srgbClr val="8C73D0"/>
          </a:solidFill>
        </p:spPr>
        <p:txBody>
          <a:bodyPr wrap="square" lIns="0" tIns="1130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90"/>
              </a:spcBef>
            </a:pPr>
            <a:r>
              <a:rPr dirty="0" spc="-165">
                <a:solidFill>
                  <a:srgbClr val="FFFFFF"/>
                </a:solidFill>
              </a:rPr>
              <a:t>ATAC-seq </a:t>
            </a:r>
            <a:r>
              <a:rPr dirty="0" spc="-70">
                <a:solidFill>
                  <a:srgbClr val="FFFFFF"/>
                </a:solidFill>
              </a:rPr>
              <a:t>data</a:t>
            </a:r>
            <a:r>
              <a:rPr dirty="0" spc="150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262" y="1882457"/>
            <a:ext cx="155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7736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015" algn="l"/>
              </a:tabLst>
            </a:pPr>
            <a:r>
              <a:rPr dirty="0" spc="195"/>
              <a:t>E</a:t>
            </a:r>
            <a:r>
              <a:rPr dirty="0" spc="-190"/>
              <a:t>x</a:t>
            </a:r>
            <a:r>
              <a:rPr dirty="0" spc="50"/>
              <a:t>p</a:t>
            </a:r>
            <a:r>
              <a:rPr dirty="0" spc="-125"/>
              <a:t>e</a:t>
            </a:r>
            <a:r>
              <a:rPr dirty="0" spc="-5"/>
              <a:t>r</a:t>
            </a:r>
            <a:r>
              <a:rPr dirty="0" spc="-215"/>
              <a:t>i</a:t>
            </a:r>
            <a:r>
              <a:rPr dirty="0" spc="-40"/>
              <a:t>m</a:t>
            </a:r>
            <a:r>
              <a:rPr dirty="0" spc="-125"/>
              <a:t>e</a:t>
            </a:r>
            <a:r>
              <a:rPr dirty="0" spc="50"/>
              <a:t>n</a:t>
            </a:r>
            <a:r>
              <a:rPr dirty="0" spc="60"/>
              <a:t>t</a:t>
            </a:r>
            <a:r>
              <a:rPr dirty="0" spc="-170"/>
              <a:t>a</a:t>
            </a:r>
            <a:r>
              <a:rPr dirty="0" spc="-215"/>
              <a:t>l</a:t>
            </a:r>
            <a:r>
              <a:rPr dirty="0"/>
              <a:t> </a:t>
            </a:r>
            <a:r>
              <a:rPr dirty="0" spc="50"/>
              <a:t>p</a:t>
            </a:r>
            <a:r>
              <a:rPr dirty="0" spc="-5"/>
              <a:t>r</a:t>
            </a:r>
            <a:r>
              <a:rPr dirty="0" spc="50"/>
              <a:t>o</a:t>
            </a:r>
            <a:r>
              <a:rPr dirty="0" spc="-125"/>
              <a:t>ce</a:t>
            </a:r>
            <a:r>
              <a:rPr dirty="0" spc="-25"/>
              <a:t>d</a:t>
            </a:r>
            <a:r>
              <a:rPr dirty="0" spc="-35"/>
              <a:t>u</a:t>
            </a:r>
            <a:r>
              <a:rPr dirty="0" spc="-5"/>
              <a:t>r</a:t>
            </a:r>
            <a:r>
              <a:rPr dirty="0" spc="-125"/>
              <a:t>e</a:t>
            </a:r>
            <a:r>
              <a:rPr dirty="0"/>
              <a:t> </a:t>
            </a:r>
            <a:r>
              <a:rPr dirty="0" spc="-170"/>
              <a:t>a</a:t>
            </a:r>
            <a:r>
              <a:rPr dirty="0" spc="50"/>
              <a:t>n</a:t>
            </a:r>
            <a:r>
              <a:rPr dirty="0"/>
              <a:t>d	</a:t>
            </a:r>
            <a:r>
              <a:rPr dirty="0" spc="-65"/>
              <a:t>de</a:t>
            </a:r>
            <a:r>
              <a:rPr dirty="0" spc="-114"/>
              <a:t>s</a:t>
            </a:r>
            <a:r>
              <a:rPr dirty="0" spc="-215"/>
              <a:t>i</a:t>
            </a:r>
            <a:r>
              <a:rPr dirty="0" spc="-225"/>
              <a:t>g</a:t>
            </a:r>
            <a:r>
              <a:rPr dirty="0" spc="4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292772" y="1781882"/>
            <a:ext cx="6817313" cy="20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53327" y="3836393"/>
            <a:ext cx="2956560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solidFill>
                  <a:srgbClr val="2F1F58"/>
                </a:solidFill>
                <a:latin typeface="Arial"/>
                <a:cs typeface="Arial"/>
              </a:rPr>
              <a:t>From </a:t>
            </a:r>
            <a:r>
              <a:rPr dirty="0" sz="1050" spc="-5">
                <a:solidFill>
                  <a:srgbClr val="2F1F58"/>
                </a:solidFill>
                <a:latin typeface="Arial"/>
                <a:cs typeface="Arial"/>
              </a:rPr>
              <a:t>Buenrostro </a:t>
            </a:r>
            <a:r>
              <a:rPr dirty="0" sz="1050">
                <a:solidFill>
                  <a:srgbClr val="2F1F58"/>
                </a:solidFill>
                <a:latin typeface="Arial"/>
                <a:cs typeface="Arial"/>
              </a:rPr>
              <a:t>et al. </a:t>
            </a:r>
            <a:r>
              <a:rPr dirty="0" sz="1050" i="1">
                <a:solidFill>
                  <a:srgbClr val="2F1F58"/>
                </a:solidFill>
                <a:latin typeface="Arial"/>
                <a:cs typeface="Arial"/>
              </a:rPr>
              <a:t>Curr </a:t>
            </a:r>
            <a:r>
              <a:rPr dirty="0" sz="1050" spc="-5" i="1">
                <a:solidFill>
                  <a:srgbClr val="2F1F58"/>
                </a:solidFill>
                <a:latin typeface="Arial"/>
                <a:cs typeface="Arial"/>
              </a:rPr>
              <a:t>Protoc </a:t>
            </a:r>
            <a:r>
              <a:rPr dirty="0" sz="1050" i="1">
                <a:solidFill>
                  <a:srgbClr val="2F1F58"/>
                </a:solidFill>
                <a:latin typeface="Arial"/>
                <a:cs typeface="Arial"/>
              </a:rPr>
              <a:t>Mol Biol.</a:t>
            </a:r>
            <a:r>
              <a:rPr dirty="0" sz="1050" spc="-105" i="1">
                <a:solidFill>
                  <a:srgbClr val="2F1F58"/>
                </a:solidFill>
                <a:latin typeface="Arial"/>
                <a:cs typeface="Arial"/>
              </a:rPr>
              <a:t> </a:t>
            </a:r>
            <a:r>
              <a:rPr dirty="0" sz="1050" spc="-5" i="1">
                <a:solidFill>
                  <a:srgbClr val="2F1F58"/>
                </a:solidFill>
                <a:latin typeface="Arial"/>
                <a:cs typeface="Arial"/>
              </a:rPr>
              <a:t>2015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853" y="4075194"/>
            <a:ext cx="7942580" cy="254254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400" spc="-5">
                <a:latin typeface="Arial"/>
                <a:cs typeface="Arial"/>
              </a:rPr>
              <a:t>Replicates</a:t>
            </a:r>
            <a:endParaRPr sz="1400">
              <a:latin typeface="Arial"/>
              <a:cs typeface="Arial"/>
            </a:endParaRPr>
          </a:p>
          <a:p>
            <a:pPr marL="970915">
              <a:lnSpc>
                <a:spcPct val="100000"/>
              </a:lnSpc>
              <a:spcBef>
                <a:spcPts val="150"/>
              </a:spcBef>
            </a:pPr>
            <a:r>
              <a:rPr dirty="0" sz="1200" spc="-65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begin with, two replicates per experimental group are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sufficient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marL="926465" marR="5080">
              <a:lnSpc>
                <a:spcPct val="104200"/>
              </a:lnSpc>
              <a:spcBef>
                <a:spcPts val="125"/>
              </a:spcBef>
            </a:pPr>
            <a:r>
              <a:rPr dirty="0" sz="1200" spc="-5">
                <a:latin typeface="Arial"/>
                <a:cs typeface="Arial"/>
              </a:rPr>
              <a:t>Not typically run, but it would be similar ChIP control (input). Useful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help define regions of the genome  that are more challenging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sequence or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align reads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unambiguously.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latin typeface="Arial"/>
                <a:cs typeface="Arial"/>
              </a:rPr>
              <a:t>PCR</a:t>
            </a:r>
            <a:r>
              <a:rPr dirty="0" sz="1400" spc="-5">
                <a:latin typeface="Arial"/>
                <a:cs typeface="Arial"/>
              </a:rPr>
              <a:t> amplification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85"/>
              </a:spcBef>
            </a:pPr>
            <a:r>
              <a:rPr dirty="0" sz="1200" spc="-5">
                <a:latin typeface="Arial"/>
                <a:cs typeface="Arial"/>
              </a:rPr>
              <a:t>As for ChIP-seq, as few PCR cycles as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possible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5">
                <a:latin typeface="Arial"/>
                <a:cs typeface="Arial"/>
              </a:rPr>
              <a:t>Sequencing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depth</a:t>
            </a:r>
            <a:endParaRPr sz="1400">
              <a:latin typeface="Arial"/>
              <a:cs typeface="Arial"/>
            </a:endParaRPr>
          </a:p>
          <a:p>
            <a:pPr marL="926465" marR="188595">
              <a:lnSpc>
                <a:spcPct val="101899"/>
              </a:lnSpc>
              <a:spcBef>
                <a:spcPts val="190"/>
              </a:spcBef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human, it is recommended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have 40-50 million mapped reads per sample. For transcription factor  foot-printing &gt;200M mapped reads is recommended </a:t>
            </a:r>
            <a:r>
              <a:rPr dirty="0" sz="1200" spc="-10">
                <a:latin typeface="Arial"/>
                <a:cs typeface="Arial"/>
              </a:rPr>
              <a:t>(Neph </a:t>
            </a:r>
            <a:r>
              <a:rPr dirty="0" sz="1200" spc="-5">
                <a:latin typeface="Arial"/>
                <a:cs typeface="Arial"/>
              </a:rPr>
              <a:t>et al.,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dirty="0" sz="1400" spc="-5">
                <a:latin typeface="Arial"/>
                <a:cs typeface="Arial"/>
              </a:rPr>
              <a:t>Sequencing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mode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dirty="0" sz="1200" spc="-5">
                <a:latin typeface="Arial"/>
                <a:cs typeface="Arial"/>
              </a:rPr>
              <a:t>Paired-end highly recommended but single-end works also well (with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limitations!)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35356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7455" algn="l"/>
              </a:tabLst>
            </a:pPr>
            <a:r>
              <a:rPr dirty="0" spc="-150"/>
              <a:t>Read	</a:t>
            </a:r>
            <a:r>
              <a:rPr dirty="0" spc="-8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740" y="1973451"/>
            <a:ext cx="8037195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65">
                <a:latin typeface="Times New Roman"/>
                <a:cs typeface="Times New Roman"/>
              </a:rPr>
              <a:t>ATAC-seq </a:t>
            </a:r>
            <a:r>
              <a:rPr dirty="0" sz="1800" spc="-50">
                <a:latin typeface="Times New Roman"/>
                <a:cs typeface="Times New Roman"/>
              </a:rPr>
              <a:t>library </a:t>
            </a:r>
            <a:r>
              <a:rPr dirty="0" sz="1800" spc="-20">
                <a:latin typeface="Times New Roman"/>
                <a:cs typeface="Times New Roman"/>
              </a:rPr>
              <a:t>preparation </a:t>
            </a:r>
            <a:r>
              <a:rPr dirty="0" sz="1800" spc="-65">
                <a:latin typeface="Times New Roman"/>
                <a:cs typeface="Times New Roman"/>
              </a:rPr>
              <a:t>generally </a:t>
            </a:r>
            <a:r>
              <a:rPr dirty="0" sz="1800" spc="-40">
                <a:latin typeface="Times New Roman"/>
                <a:cs typeface="Times New Roman"/>
              </a:rPr>
              <a:t>uses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40">
                <a:latin typeface="Times New Roman"/>
                <a:cs typeface="Times New Roman"/>
              </a:rPr>
              <a:t>Illumina </a:t>
            </a:r>
            <a:r>
              <a:rPr dirty="0" sz="1800" spc="-20">
                <a:latin typeface="Times New Roman"/>
                <a:cs typeface="Times New Roman"/>
              </a:rPr>
              <a:t>Nextera </a:t>
            </a:r>
            <a:r>
              <a:rPr dirty="0" sz="1800" spc="-50">
                <a:latin typeface="Times New Roman"/>
                <a:cs typeface="Times New Roman"/>
              </a:rPr>
              <a:t>library </a:t>
            </a:r>
            <a:r>
              <a:rPr dirty="0" sz="1800" spc="-5">
                <a:latin typeface="Times New Roman"/>
                <a:cs typeface="Times New Roman"/>
              </a:rPr>
              <a:t>prep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kit.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50"/>
              </a:spcBef>
            </a:pPr>
            <a:r>
              <a:rPr dirty="0" sz="1800" spc="-60">
                <a:latin typeface="Times New Roman"/>
                <a:cs typeface="Times New Roman"/>
              </a:rPr>
              <a:t>Read </a:t>
            </a:r>
            <a:r>
              <a:rPr dirty="0" sz="1800" spc="-35">
                <a:latin typeface="Times New Roman"/>
                <a:cs typeface="Times New Roman"/>
              </a:rPr>
              <a:t>trimming </a:t>
            </a:r>
            <a:r>
              <a:rPr dirty="0" sz="1800" spc="-30">
                <a:latin typeface="Times New Roman"/>
                <a:cs typeface="Times New Roman"/>
              </a:rPr>
              <a:t>needs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25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perform </a:t>
            </a:r>
            <a:r>
              <a:rPr dirty="0" sz="1800" spc="-40">
                <a:latin typeface="Times New Roman"/>
                <a:cs typeface="Times New Roman"/>
              </a:rPr>
              <a:t>according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25">
                <a:latin typeface="Times New Roman"/>
                <a:cs typeface="Times New Roman"/>
              </a:rPr>
              <a:t>these adapters </a:t>
            </a:r>
            <a:r>
              <a:rPr dirty="0" sz="1800" spc="-50">
                <a:latin typeface="Times New Roman"/>
                <a:cs typeface="Times New Roman"/>
              </a:rPr>
              <a:t>which </a:t>
            </a:r>
            <a:r>
              <a:rPr dirty="0" sz="1800" spc="-30">
                <a:latin typeface="Times New Roman"/>
                <a:cs typeface="Times New Roman"/>
              </a:rPr>
              <a:t>appear </a:t>
            </a:r>
            <a:r>
              <a:rPr dirty="0" sz="1800" spc="-75">
                <a:latin typeface="Times New Roman"/>
                <a:cs typeface="Times New Roman"/>
              </a:rPr>
              <a:t>clearly </a:t>
            </a:r>
            <a:r>
              <a:rPr dirty="0" sz="1800" spc="-45">
                <a:latin typeface="Times New Roman"/>
                <a:cs typeface="Times New Roman"/>
              </a:rPr>
              <a:t>over-  </a:t>
            </a:r>
            <a:r>
              <a:rPr dirty="0" sz="1800" spc="-20">
                <a:latin typeface="Times New Roman"/>
                <a:cs typeface="Times New Roman"/>
              </a:rPr>
              <a:t>represented </a:t>
            </a:r>
            <a:r>
              <a:rPr dirty="0" sz="1800" spc="-35">
                <a:latin typeface="Times New Roman"/>
                <a:cs typeface="Times New Roman"/>
              </a:rPr>
              <a:t>in </a:t>
            </a:r>
            <a:r>
              <a:rPr dirty="0" sz="1800" spc="-15">
                <a:latin typeface="Times New Roman"/>
                <a:cs typeface="Times New Roman"/>
              </a:rPr>
              <a:t>FastQC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step.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40" y="5537981"/>
            <a:ext cx="697484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7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latin typeface="Times New Roman"/>
                <a:cs typeface="Times New Roman"/>
              </a:rPr>
              <a:t>Read </a:t>
            </a:r>
            <a:r>
              <a:rPr dirty="0" sz="1800" spc="-35">
                <a:latin typeface="Times New Roman"/>
                <a:cs typeface="Times New Roman"/>
              </a:rPr>
              <a:t>mapping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35">
                <a:latin typeface="Times New Roman"/>
                <a:cs typeface="Times New Roman"/>
              </a:rPr>
              <a:t>reference </a:t>
            </a:r>
            <a:r>
              <a:rPr dirty="0" sz="1800" spc="-30">
                <a:latin typeface="Times New Roman"/>
                <a:cs typeface="Times New Roman"/>
              </a:rPr>
              <a:t>genome </a:t>
            </a:r>
            <a:r>
              <a:rPr dirty="0" sz="1800" spc="-25">
                <a:latin typeface="Times New Roman"/>
                <a:cs typeface="Times New Roman"/>
              </a:rPr>
              <a:t>does </a:t>
            </a:r>
            <a:r>
              <a:rPr dirty="0" sz="1800" spc="10">
                <a:latin typeface="Times New Roman"/>
                <a:cs typeface="Times New Roman"/>
              </a:rPr>
              <a:t>not </a:t>
            </a:r>
            <a:r>
              <a:rPr dirty="0" sz="1800" spc="-35">
                <a:latin typeface="Times New Roman"/>
                <a:cs typeface="Times New Roman"/>
              </a:rPr>
              <a:t>require </a:t>
            </a:r>
            <a:r>
              <a:rPr dirty="0" sz="1800" spc="-30">
                <a:latin typeface="Times New Roman"/>
                <a:cs typeface="Times New Roman"/>
              </a:rPr>
              <a:t>particular </a:t>
            </a:r>
            <a:r>
              <a:rPr dirty="0" sz="1800" spc="-25">
                <a:latin typeface="Times New Roman"/>
                <a:cs typeface="Times New Roman"/>
              </a:rPr>
              <a:t>options.  </a:t>
            </a:r>
            <a:r>
              <a:rPr dirty="0" sz="1800" spc="30">
                <a:latin typeface="Times New Roman"/>
                <a:cs typeface="Times New Roman"/>
              </a:rPr>
              <a:t>It </a:t>
            </a:r>
            <a:r>
              <a:rPr dirty="0" sz="1800" spc="-35">
                <a:latin typeface="Times New Roman"/>
                <a:cs typeface="Times New Roman"/>
              </a:rPr>
              <a:t>can </a:t>
            </a:r>
            <a:r>
              <a:rPr dirty="0" sz="1800" spc="-25">
                <a:latin typeface="Times New Roman"/>
                <a:cs typeface="Times New Roman"/>
              </a:rPr>
              <a:t>be </a:t>
            </a:r>
            <a:r>
              <a:rPr dirty="0" sz="1800" spc="-10">
                <a:latin typeface="Times New Roman"/>
                <a:cs typeface="Times New Roman"/>
              </a:rPr>
              <a:t>done </a:t>
            </a:r>
            <a:r>
              <a:rPr dirty="0" sz="1800" spc="-40">
                <a:latin typeface="Times New Roman"/>
                <a:cs typeface="Times New Roman"/>
              </a:rPr>
              <a:t>with </a:t>
            </a:r>
            <a:r>
              <a:rPr dirty="0" sz="1800" spc="-80">
                <a:latin typeface="Times New Roman"/>
                <a:cs typeface="Times New Roman"/>
              </a:rPr>
              <a:t>all </a:t>
            </a:r>
            <a:r>
              <a:rPr dirty="0" sz="1800" spc="-20">
                <a:latin typeface="Times New Roman"/>
                <a:cs typeface="Times New Roman"/>
              </a:rPr>
              <a:t>tools </a:t>
            </a:r>
            <a:r>
              <a:rPr dirty="0" sz="1800" spc="-70">
                <a:latin typeface="Times New Roman"/>
                <a:cs typeface="Times New Roman"/>
              </a:rPr>
              <a:t>available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20">
                <a:latin typeface="Times New Roman"/>
                <a:cs typeface="Times New Roman"/>
              </a:rPr>
              <a:t>ChIP-seq </a:t>
            </a:r>
            <a:r>
              <a:rPr dirty="0" sz="1800" spc="-60">
                <a:latin typeface="Times New Roman"/>
                <a:cs typeface="Times New Roman"/>
              </a:rPr>
              <a:t>(Bowtie,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Times New Roman"/>
                <a:cs typeface="Times New Roman"/>
              </a:rPr>
              <a:t>BWA…).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65">
                <a:latin typeface="Times New Roman"/>
                <a:cs typeface="Times New Roman"/>
              </a:rPr>
              <a:t>ATAC-seq </a:t>
            </a:r>
            <a:r>
              <a:rPr dirty="0" sz="1800" spc="-70">
                <a:latin typeface="Times New Roman"/>
                <a:cs typeface="Times New Roman"/>
              </a:rPr>
              <a:t>analysis </a:t>
            </a:r>
            <a:r>
              <a:rPr dirty="0" sz="1800" spc="-35">
                <a:latin typeface="Times New Roman"/>
                <a:cs typeface="Times New Roman"/>
              </a:rPr>
              <a:t>requires </a:t>
            </a:r>
            <a:r>
              <a:rPr dirty="0" sz="1800" spc="-50">
                <a:latin typeface="Times New Roman"/>
                <a:cs typeface="Times New Roman"/>
              </a:rPr>
              <a:t>removal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45">
                <a:latin typeface="Times New Roman"/>
                <a:cs typeface="Times New Roman"/>
              </a:rPr>
              <a:t>PCR </a:t>
            </a:r>
            <a:r>
              <a:rPr dirty="0" sz="1800" spc="-40">
                <a:latin typeface="Times New Roman"/>
                <a:cs typeface="Times New Roman"/>
              </a:rPr>
              <a:t>duplicates </a:t>
            </a:r>
            <a:r>
              <a:rPr dirty="0" sz="1800" spc="-45">
                <a:latin typeface="Times New Roman"/>
                <a:cs typeface="Times New Roman"/>
              </a:rPr>
              <a:t>reads, </a:t>
            </a:r>
            <a:r>
              <a:rPr dirty="0" sz="1800" spc="-55">
                <a:latin typeface="Times New Roman"/>
                <a:cs typeface="Times New Roman"/>
              </a:rPr>
              <a:t>as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ChIP-seq.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1246" y="3196915"/>
            <a:ext cx="3612627" cy="188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3317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Quality</a:t>
            </a:r>
            <a:r>
              <a:rPr dirty="0" spc="-55"/>
              <a:t> </a:t>
            </a:r>
            <a:r>
              <a:rPr dirty="0" spc="-2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2391506"/>
            <a:ext cx="4339097" cy="3062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92096" y="2338867"/>
            <a:ext cx="4297149" cy="3114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4791" y="1606242"/>
            <a:ext cx="5273675" cy="80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0005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solidFill>
                  <a:srgbClr val="1A1A1A"/>
                </a:solidFill>
                <a:latin typeface="Times New Roman"/>
                <a:cs typeface="Times New Roman"/>
              </a:rPr>
              <a:t>Fragment </a:t>
            </a:r>
            <a:r>
              <a:rPr dirty="0" sz="2000" spc="-65">
                <a:solidFill>
                  <a:srgbClr val="1A1A1A"/>
                </a:solidFill>
                <a:latin typeface="Times New Roman"/>
                <a:cs typeface="Times New Roman"/>
              </a:rPr>
              <a:t>size </a:t>
            </a:r>
            <a:r>
              <a:rPr dirty="0" sz="2000" spc="-50">
                <a:solidFill>
                  <a:srgbClr val="1A1A1A"/>
                </a:solidFill>
                <a:latin typeface="Times New Roman"/>
                <a:cs typeface="Times New Roman"/>
              </a:rPr>
              <a:t>density </a:t>
            </a:r>
            <a:r>
              <a:rPr dirty="0" sz="2000">
                <a:solidFill>
                  <a:srgbClr val="1A1A1A"/>
                </a:solidFill>
                <a:latin typeface="Times New Roman"/>
                <a:cs typeface="Times New Roman"/>
              </a:rPr>
              <a:t>of </a:t>
            </a:r>
            <a:r>
              <a:rPr dirty="0" sz="2000" spc="-5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dirty="0" sz="2000" spc="-9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1A1A1A"/>
                </a:solidFill>
                <a:latin typeface="Times New Roman"/>
                <a:cs typeface="Times New Roman"/>
              </a:rPr>
              <a:t>libraries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4434840" algn="l"/>
              </a:tabLst>
            </a:pPr>
            <a:r>
              <a:rPr dirty="0" sz="1800" spc="-65">
                <a:latin typeface="Times New Roman"/>
                <a:cs typeface="Times New Roman"/>
              </a:rPr>
              <a:t>Regular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scale	</a:t>
            </a:r>
            <a:r>
              <a:rPr dirty="0" sz="1800" spc="-55">
                <a:latin typeface="Times New Roman"/>
                <a:cs typeface="Times New Roman"/>
              </a:rPr>
              <a:t>Log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scale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440" y="5705157"/>
            <a:ext cx="841946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imes New Roman"/>
                <a:cs typeface="Times New Roman"/>
              </a:rPr>
              <a:t>Sharp </a:t>
            </a:r>
            <a:r>
              <a:rPr dirty="0" sz="1800" spc="-40">
                <a:latin typeface="Times New Roman"/>
                <a:cs typeface="Times New Roman"/>
              </a:rPr>
              <a:t>peak </a:t>
            </a:r>
            <a:r>
              <a:rPr dirty="0" sz="1800" spc="-20">
                <a:latin typeface="Times New Roman"/>
                <a:cs typeface="Times New Roman"/>
              </a:rPr>
              <a:t>at </a:t>
            </a:r>
            <a:r>
              <a:rPr dirty="0" sz="1800" spc="5">
                <a:latin typeface="Times New Roman"/>
                <a:cs typeface="Times New Roman"/>
              </a:rPr>
              <a:t>&lt;100 </a:t>
            </a:r>
            <a:r>
              <a:rPr dirty="0" sz="1800" spc="10">
                <a:latin typeface="Times New Roman"/>
                <a:cs typeface="Times New Roman"/>
              </a:rPr>
              <a:t>bp </a:t>
            </a:r>
            <a:r>
              <a:rPr dirty="0" sz="1800" spc="-40">
                <a:latin typeface="Times New Roman"/>
                <a:cs typeface="Times New Roman"/>
              </a:rPr>
              <a:t>region </a:t>
            </a:r>
            <a:r>
              <a:rPr dirty="0" sz="1800" spc="-20">
                <a:latin typeface="Times New Roman"/>
                <a:cs typeface="Times New Roman"/>
              </a:rPr>
              <a:t>(open </a:t>
            </a:r>
            <a:r>
              <a:rPr dirty="0" sz="1800" spc="-30">
                <a:latin typeface="Times New Roman"/>
                <a:cs typeface="Times New Roman"/>
              </a:rPr>
              <a:t>chromatin),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40">
                <a:latin typeface="Times New Roman"/>
                <a:cs typeface="Times New Roman"/>
              </a:rPr>
              <a:t>peak </a:t>
            </a:r>
            <a:r>
              <a:rPr dirty="0" sz="1800" spc="-20">
                <a:latin typeface="Times New Roman"/>
                <a:cs typeface="Times New Roman"/>
              </a:rPr>
              <a:t>at </a:t>
            </a:r>
            <a:r>
              <a:rPr dirty="0" sz="1800" spc="15">
                <a:latin typeface="Times New Roman"/>
                <a:cs typeface="Times New Roman"/>
              </a:rPr>
              <a:t>~200bp </a:t>
            </a:r>
            <a:r>
              <a:rPr dirty="0" sz="1800" spc="-40">
                <a:latin typeface="Times New Roman"/>
                <a:cs typeface="Times New Roman"/>
              </a:rPr>
              <a:t>region </a:t>
            </a:r>
            <a:r>
              <a:rPr dirty="0" sz="1800" spc="-35">
                <a:latin typeface="Times New Roman"/>
                <a:cs typeface="Times New Roman"/>
              </a:rPr>
              <a:t>(mono-nucleosome), 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other </a:t>
            </a:r>
            <a:r>
              <a:rPr dirty="0" sz="1800" spc="-50">
                <a:latin typeface="Times New Roman"/>
                <a:cs typeface="Times New Roman"/>
              </a:rPr>
              <a:t>larger </a:t>
            </a:r>
            <a:r>
              <a:rPr dirty="0" sz="1800" spc="-40">
                <a:latin typeface="Times New Roman"/>
                <a:cs typeface="Times New Roman"/>
              </a:rPr>
              <a:t>peaks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(multi-nucleosomes)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solidFill>
                  <a:srgbClr val="1A1A1A"/>
                </a:solidFill>
                <a:latin typeface="Times New Roman"/>
                <a:cs typeface="Times New Roman"/>
              </a:rPr>
              <a:t>Clear nucleosome phasing pattern indicates </a:t>
            </a:r>
            <a:r>
              <a:rPr dirty="0" sz="1800">
                <a:solidFill>
                  <a:srgbClr val="1A1A1A"/>
                </a:solidFill>
                <a:latin typeface="Times New Roman"/>
                <a:cs typeface="Times New Roman"/>
              </a:rPr>
              <a:t>a good </a:t>
            </a:r>
            <a:r>
              <a:rPr dirty="0" sz="1800" spc="-5">
                <a:solidFill>
                  <a:srgbClr val="1A1A1A"/>
                </a:solidFill>
                <a:latin typeface="Times New Roman"/>
                <a:cs typeface="Times New Roman"/>
              </a:rPr>
              <a:t>quality </a:t>
            </a:r>
            <a:r>
              <a:rPr dirty="0" sz="1800">
                <a:solidFill>
                  <a:srgbClr val="1A1A1A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dirty="0" sz="1800" spc="5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1A1A1A"/>
                </a:solidFill>
                <a:latin typeface="Times New Roman"/>
                <a:cs typeface="Times New Roman"/>
              </a:rPr>
              <a:t>experiment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0"/>
                </a:move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0"/>
                </a:moveTo>
                <a:lnTo>
                  <a:pt x="1295400" y="0"/>
                </a:lnTo>
                <a:lnTo>
                  <a:pt x="1295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2E8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/>
          <a:solidFill>
            <a:srgbClr val="8C73D0"/>
          </a:solidFill>
        </p:spPr>
        <p:txBody>
          <a:bodyPr wrap="square" lIns="0" tIns="1130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90"/>
              </a:spcBef>
            </a:pPr>
            <a:r>
              <a:rPr dirty="0" spc="-165">
                <a:solidFill>
                  <a:srgbClr val="FFFFFF"/>
                </a:solidFill>
              </a:rPr>
              <a:t>ATAC-seq </a:t>
            </a:r>
            <a:r>
              <a:rPr dirty="0" spc="-70">
                <a:solidFill>
                  <a:srgbClr val="FFFFFF"/>
                </a:solidFill>
              </a:rPr>
              <a:t>data</a:t>
            </a:r>
            <a:r>
              <a:rPr dirty="0" spc="145">
                <a:solidFill>
                  <a:srgbClr val="FFFFFF"/>
                </a:solidFill>
              </a:rPr>
              <a:t> </a:t>
            </a:r>
            <a:r>
              <a:rPr dirty="0" spc="-165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6262" y="1882457"/>
            <a:ext cx="155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2656755"/>
            <a:ext cx="3575685" cy="10585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 spc="-95">
                <a:solidFill>
                  <a:srgbClr val="2F1F58"/>
                </a:solidFill>
                <a:latin typeface="Times New Roman"/>
                <a:cs typeface="Times New Roman"/>
              </a:rPr>
              <a:t>Peak-calling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 spc="-35">
                <a:solidFill>
                  <a:srgbClr val="2F1F58"/>
                </a:solidFill>
                <a:latin typeface="Times New Roman"/>
                <a:cs typeface="Times New Roman"/>
              </a:rPr>
              <a:t>Nucleosome</a:t>
            </a:r>
            <a:r>
              <a:rPr dirty="0" sz="2800" spc="-60">
                <a:solidFill>
                  <a:srgbClr val="2F1F58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2F1F58"/>
                </a:solidFill>
                <a:latin typeface="Times New Roman"/>
                <a:cs typeface="Times New Roman"/>
              </a:rPr>
              <a:t>positionning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/>
          <a:solidFill>
            <a:srgbClr val="8C73D0"/>
          </a:solidFill>
        </p:spPr>
        <p:txBody>
          <a:bodyPr wrap="square" lIns="0" tIns="1130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90"/>
              </a:spcBef>
            </a:pPr>
            <a:r>
              <a:rPr dirty="0" spc="-40">
                <a:solidFill>
                  <a:srgbClr val="FFFFFF"/>
                </a:solidFill>
              </a:rPr>
              <a:t>Chromatin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spc="-145">
                <a:solidFill>
                  <a:srgbClr val="FFFFFF"/>
                </a:solidFill>
              </a:rPr>
              <a:t>accessibility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1882457"/>
            <a:ext cx="133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25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2567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Peak</a:t>
            </a:r>
            <a:r>
              <a:rPr dirty="0" spc="-80"/>
              <a:t> </a:t>
            </a:r>
            <a:r>
              <a:rPr dirty="0" spc="-160"/>
              <a:t>calling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2022493"/>
            <a:ext cx="8171180" cy="413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Times New Roman"/>
                <a:cs typeface="Times New Roman"/>
              </a:rPr>
              <a:t>ATAC-seq </a:t>
            </a:r>
            <a:r>
              <a:rPr dirty="0" sz="1800" spc="-30">
                <a:latin typeface="Times New Roman"/>
                <a:cs typeface="Times New Roman"/>
              </a:rPr>
              <a:t>techniques </a:t>
            </a:r>
            <a:r>
              <a:rPr dirty="0" sz="1800" spc="-55">
                <a:latin typeface="Times New Roman"/>
                <a:cs typeface="Times New Roman"/>
              </a:rPr>
              <a:t>doesn’t </a:t>
            </a:r>
            <a:r>
              <a:rPr dirty="0" sz="1800" spc="-30">
                <a:latin typeface="Times New Roman"/>
                <a:cs typeface="Times New Roman"/>
              </a:rPr>
              <a:t>provide </a:t>
            </a:r>
            <a:r>
              <a:rPr dirty="0" sz="1800" spc="-35">
                <a:latin typeface="Times New Roman"/>
                <a:cs typeface="Times New Roman"/>
              </a:rPr>
              <a:t>properly </a:t>
            </a:r>
            <a:r>
              <a:rPr dirty="0" sz="1800" spc="-50">
                <a:latin typeface="Times New Roman"/>
                <a:cs typeface="Times New Roman"/>
              </a:rPr>
              <a:t>speaking </a:t>
            </a:r>
            <a:r>
              <a:rPr dirty="0" sz="1800" spc="-25">
                <a:latin typeface="Times New Roman"/>
                <a:cs typeface="Times New Roman"/>
              </a:rPr>
              <a:t>an </a:t>
            </a:r>
            <a:r>
              <a:rPr dirty="0" sz="1800" spc="-70">
                <a:latin typeface="Times New Roman"/>
                <a:cs typeface="Times New Roman"/>
              </a:rPr>
              <a:t>‘input’ </a:t>
            </a:r>
            <a:r>
              <a:rPr dirty="0" sz="1800" spc="-55">
                <a:latin typeface="Times New Roman"/>
                <a:cs typeface="Times New Roman"/>
              </a:rPr>
              <a:t>as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25">
                <a:latin typeface="Times New Roman"/>
                <a:cs typeface="Times New Roman"/>
              </a:rPr>
              <a:t>ChIP-seq.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56590">
              <a:lnSpc>
                <a:spcPct val="100000"/>
              </a:lnSpc>
            </a:pPr>
            <a:r>
              <a:rPr dirty="0" sz="1800" spc="-55">
                <a:latin typeface="Times New Roman"/>
                <a:cs typeface="Times New Roman"/>
              </a:rPr>
              <a:t>Peak callers </a:t>
            </a:r>
            <a:r>
              <a:rPr dirty="0" sz="1800" spc="-80">
                <a:latin typeface="Times New Roman"/>
                <a:cs typeface="Times New Roman"/>
              </a:rPr>
              <a:t>like </a:t>
            </a:r>
            <a:r>
              <a:rPr dirty="0" sz="1800" spc="-95">
                <a:latin typeface="Times New Roman"/>
                <a:cs typeface="Times New Roman"/>
              </a:rPr>
              <a:t>MACS2, </a:t>
            </a:r>
            <a:r>
              <a:rPr dirty="0" sz="1800" spc="-50">
                <a:latin typeface="Times New Roman"/>
                <a:cs typeface="Times New Roman"/>
              </a:rPr>
              <a:t>which </a:t>
            </a:r>
            <a:r>
              <a:rPr dirty="0" sz="1800" spc="-5">
                <a:latin typeface="Times New Roman"/>
                <a:cs typeface="Times New Roman"/>
              </a:rPr>
              <a:t>perform </a:t>
            </a:r>
            <a:r>
              <a:rPr dirty="0" sz="1800" spc="-15">
                <a:latin typeface="Times New Roman"/>
                <a:cs typeface="Times New Roman"/>
              </a:rPr>
              <a:t>best </a:t>
            </a:r>
            <a:r>
              <a:rPr dirty="0" sz="1800" spc="-35">
                <a:latin typeface="Times New Roman"/>
                <a:cs typeface="Times New Roman"/>
              </a:rPr>
              <a:t>when </a:t>
            </a:r>
            <a:r>
              <a:rPr dirty="0" sz="1800" spc="-45">
                <a:latin typeface="Times New Roman"/>
                <a:cs typeface="Times New Roman"/>
              </a:rPr>
              <a:t>they </a:t>
            </a:r>
            <a:r>
              <a:rPr dirty="0" sz="1800" spc="-50">
                <a:latin typeface="Times New Roman"/>
                <a:cs typeface="Times New Roman"/>
              </a:rPr>
              <a:t>work </a:t>
            </a:r>
            <a:r>
              <a:rPr dirty="0" sz="1800" spc="-40">
                <a:latin typeface="Times New Roman"/>
                <a:cs typeface="Times New Roman"/>
              </a:rPr>
              <a:t>with </a:t>
            </a:r>
            <a:r>
              <a:rPr dirty="0" sz="1800" spc="-25">
                <a:latin typeface="Times New Roman"/>
                <a:cs typeface="Times New Roman"/>
              </a:rPr>
              <a:t>an </a:t>
            </a:r>
            <a:r>
              <a:rPr dirty="0" sz="1800" spc="-15">
                <a:latin typeface="Times New Roman"/>
                <a:cs typeface="Times New Roman"/>
              </a:rPr>
              <a:t>input </a:t>
            </a:r>
            <a:r>
              <a:rPr dirty="0" sz="1800" spc="-70">
                <a:latin typeface="Times New Roman"/>
                <a:cs typeface="Times New Roman"/>
              </a:rPr>
              <a:t>file, </a:t>
            </a:r>
            <a:r>
              <a:rPr dirty="0" sz="1800" spc="-90">
                <a:latin typeface="Times New Roman"/>
                <a:cs typeface="Times New Roman"/>
              </a:rPr>
              <a:t>may  </a:t>
            </a:r>
            <a:r>
              <a:rPr dirty="0" sz="1800" spc="-15">
                <a:latin typeface="Times New Roman"/>
                <a:cs typeface="Times New Roman"/>
              </a:rPr>
              <a:t>encounter </a:t>
            </a:r>
            <a:r>
              <a:rPr dirty="0" sz="1800" spc="-25">
                <a:latin typeface="Times New Roman"/>
                <a:cs typeface="Times New Roman"/>
              </a:rPr>
              <a:t>some </a:t>
            </a:r>
            <a:r>
              <a:rPr dirty="0" sz="1800" spc="-45">
                <a:latin typeface="Times New Roman"/>
                <a:cs typeface="Times New Roman"/>
              </a:rPr>
              <a:t>difficulties </a:t>
            </a:r>
            <a:r>
              <a:rPr dirty="0" sz="1800" spc="-40">
                <a:latin typeface="Times New Roman"/>
                <a:cs typeface="Times New Roman"/>
              </a:rPr>
              <a:t>with </a:t>
            </a:r>
            <a:r>
              <a:rPr dirty="0" sz="1800" spc="-65">
                <a:latin typeface="Times New Roman"/>
                <a:cs typeface="Times New Roman"/>
              </a:rPr>
              <a:t>ATAC-seq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30">
                <a:latin typeface="Times New Roman"/>
                <a:cs typeface="Times New Roman"/>
              </a:rPr>
              <a:t>Otherwise, </a:t>
            </a:r>
            <a:r>
              <a:rPr dirty="0" sz="1800" spc="-105">
                <a:latin typeface="Times New Roman"/>
                <a:cs typeface="Times New Roman"/>
              </a:rPr>
              <a:t>MACS2 </a:t>
            </a:r>
            <a:r>
              <a:rPr dirty="0" sz="1800" spc="-70">
                <a:latin typeface="Times New Roman"/>
                <a:cs typeface="Times New Roman"/>
              </a:rPr>
              <a:t>is </a:t>
            </a:r>
            <a:r>
              <a:rPr dirty="0" sz="1800" spc="-10">
                <a:latin typeface="Times New Roman"/>
                <a:cs typeface="Times New Roman"/>
              </a:rPr>
              <a:t>the most </a:t>
            </a:r>
            <a:r>
              <a:rPr dirty="0" sz="1800" spc="-30">
                <a:latin typeface="Times New Roman"/>
                <a:cs typeface="Times New Roman"/>
              </a:rPr>
              <a:t>used </a:t>
            </a:r>
            <a:r>
              <a:rPr dirty="0" sz="1800" spc="-15">
                <a:latin typeface="Times New Roman"/>
                <a:cs typeface="Times New Roman"/>
              </a:rPr>
              <a:t>tool </a:t>
            </a:r>
            <a:r>
              <a:rPr dirty="0" sz="1800" spc="-35">
                <a:latin typeface="Times New Roman"/>
                <a:cs typeface="Times New Roman"/>
              </a:rPr>
              <a:t>in </a:t>
            </a:r>
            <a:r>
              <a:rPr dirty="0" sz="1800" spc="-65">
                <a:latin typeface="Times New Roman"/>
                <a:cs typeface="Times New Roman"/>
              </a:rPr>
              <a:t>ATAC-seq </a:t>
            </a:r>
            <a:r>
              <a:rPr dirty="0" sz="1800" spc="-75">
                <a:latin typeface="Times New Roman"/>
                <a:cs typeface="Times New Roman"/>
              </a:rPr>
              <a:t>analysis. </a:t>
            </a:r>
            <a:r>
              <a:rPr dirty="0" sz="1800" spc="-70">
                <a:latin typeface="Times New Roman"/>
                <a:cs typeface="Times New Roman"/>
              </a:rPr>
              <a:t>Playing </a:t>
            </a:r>
            <a:r>
              <a:rPr dirty="0" sz="1800" spc="-40">
                <a:latin typeface="Times New Roman"/>
                <a:cs typeface="Times New Roman"/>
              </a:rPr>
              <a:t>with </a:t>
            </a:r>
            <a:r>
              <a:rPr dirty="0" sz="1800" spc="-30">
                <a:latin typeface="Times New Roman"/>
                <a:cs typeface="Times New Roman"/>
              </a:rPr>
              <a:t>parameters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12700" marR="465455">
              <a:lnSpc>
                <a:spcPts val="2130"/>
              </a:lnSpc>
              <a:spcBef>
                <a:spcPts val="100"/>
              </a:spcBef>
            </a:pPr>
            <a:r>
              <a:rPr dirty="0" sz="1800" spc="-30">
                <a:latin typeface="Times New Roman"/>
                <a:cs typeface="Times New Roman"/>
              </a:rPr>
              <a:t>--shift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45">
                <a:latin typeface="Times New Roman"/>
                <a:cs typeface="Times New Roman"/>
              </a:rPr>
              <a:t>--extsize </a:t>
            </a:r>
            <a:r>
              <a:rPr dirty="0" sz="1800" spc="-40">
                <a:latin typeface="Times New Roman"/>
                <a:cs typeface="Times New Roman"/>
              </a:rPr>
              <a:t>with </a:t>
            </a:r>
            <a:r>
              <a:rPr dirty="0" sz="1800" spc="-25">
                <a:latin typeface="Times New Roman"/>
                <a:cs typeface="Times New Roman"/>
              </a:rPr>
              <a:t>--nomodel </a:t>
            </a:r>
            <a:r>
              <a:rPr dirty="0" sz="1800" spc="-35">
                <a:latin typeface="Times New Roman"/>
                <a:cs typeface="Times New Roman"/>
              </a:rPr>
              <a:t>can </a:t>
            </a:r>
            <a:r>
              <a:rPr dirty="0" sz="1800" spc="-30">
                <a:latin typeface="Times New Roman"/>
                <a:cs typeface="Times New Roman"/>
              </a:rPr>
              <a:t>provide </a:t>
            </a:r>
            <a:r>
              <a:rPr dirty="0" sz="1800" spc="-20">
                <a:latin typeface="Times New Roman"/>
                <a:cs typeface="Times New Roman"/>
              </a:rPr>
              <a:t>more </a:t>
            </a:r>
            <a:r>
              <a:rPr dirty="0" sz="1800" spc="-25">
                <a:latin typeface="Times New Roman"/>
                <a:cs typeface="Times New Roman"/>
              </a:rPr>
              <a:t>narrow </a:t>
            </a:r>
            <a:r>
              <a:rPr dirty="0" sz="1800" spc="-40">
                <a:latin typeface="Times New Roman"/>
                <a:cs typeface="Times New Roman"/>
              </a:rPr>
              <a:t>peaks </a:t>
            </a:r>
            <a:r>
              <a:rPr dirty="0" sz="1800" spc="-5">
                <a:latin typeface="Times New Roman"/>
                <a:cs typeface="Times New Roman"/>
              </a:rPr>
              <a:t>that </a:t>
            </a:r>
            <a:r>
              <a:rPr dirty="0" sz="1800" spc="-40">
                <a:latin typeface="Times New Roman"/>
                <a:cs typeface="Times New Roman"/>
              </a:rPr>
              <a:t>fits </a:t>
            </a:r>
            <a:r>
              <a:rPr dirty="0" sz="1800" spc="-15">
                <a:latin typeface="Times New Roman"/>
                <a:cs typeface="Times New Roman"/>
              </a:rPr>
              <a:t>best </a:t>
            </a:r>
            <a:r>
              <a:rPr dirty="0" sz="1800" spc="-30">
                <a:latin typeface="Times New Roman"/>
                <a:cs typeface="Times New Roman"/>
              </a:rPr>
              <a:t>inter-  </a:t>
            </a:r>
            <a:r>
              <a:rPr dirty="0" sz="1800" spc="-40">
                <a:latin typeface="Times New Roman"/>
                <a:cs typeface="Times New Roman"/>
              </a:rPr>
              <a:t>nucleosomal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regions.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90500">
              <a:lnSpc>
                <a:spcPct val="100000"/>
              </a:lnSpc>
            </a:pPr>
            <a:r>
              <a:rPr dirty="0" sz="1800" spc="15">
                <a:latin typeface="Times New Roman"/>
                <a:cs typeface="Times New Roman"/>
              </a:rPr>
              <a:t>Other </a:t>
            </a:r>
            <a:r>
              <a:rPr dirty="0" sz="1800" spc="-10">
                <a:latin typeface="Times New Roman"/>
                <a:cs typeface="Times New Roman"/>
              </a:rPr>
              <a:t>methods </a:t>
            </a:r>
            <a:r>
              <a:rPr dirty="0" sz="1800" spc="-40">
                <a:latin typeface="Times New Roman"/>
                <a:cs typeface="Times New Roman"/>
              </a:rPr>
              <a:t>(Fseq, </a:t>
            </a:r>
            <a:r>
              <a:rPr dirty="0" sz="1800" spc="-15">
                <a:latin typeface="Times New Roman"/>
                <a:cs typeface="Times New Roman"/>
              </a:rPr>
              <a:t>ZINBA) </a:t>
            </a:r>
            <a:r>
              <a:rPr dirty="0" sz="1800" spc="-65">
                <a:latin typeface="Times New Roman"/>
                <a:cs typeface="Times New Roman"/>
              </a:rPr>
              <a:t>analyze </a:t>
            </a:r>
            <a:r>
              <a:rPr dirty="0" sz="1800" spc="-45">
                <a:latin typeface="Times New Roman"/>
                <a:cs typeface="Times New Roman"/>
              </a:rPr>
              <a:t>density </a:t>
            </a:r>
            <a:r>
              <a:rPr dirty="0" sz="1800" spc="-40">
                <a:latin typeface="Times New Roman"/>
                <a:cs typeface="Times New Roman"/>
              </a:rPr>
              <a:t>variation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35">
                <a:latin typeface="Times New Roman"/>
                <a:cs typeface="Times New Roman"/>
              </a:rPr>
              <a:t>reads </a:t>
            </a:r>
            <a:r>
              <a:rPr dirty="0" sz="1800" spc="-15">
                <a:latin typeface="Times New Roman"/>
                <a:cs typeface="Times New Roman"/>
              </a:rPr>
              <a:t>rather </a:t>
            </a:r>
            <a:r>
              <a:rPr dirty="0" sz="1800" spc="-5">
                <a:latin typeface="Times New Roman"/>
                <a:cs typeface="Times New Roman"/>
              </a:rPr>
              <a:t>than </a:t>
            </a:r>
            <a:r>
              <a:rPr dirty="0" sz="1800" spc="-45">
                <a:latin typeface="Times New Roman"/>
                <a:cs typeface="Times New Roman"/>
              </a:rPr>
              <a:t>trying </a:t>
            </a:r>
            <a:r>
              <a:rPr dirty="0" sz="1800" spc="20">
                <a:latin typeface="Times New Roman"/>
                <a:cs typeface="Times New Roman"/>
              </a:rPr>
              <a:t>to  </a:t>
            </a:r>
            <a:r>
              <a:rPr dirty="0" sz="1800" spc="-5">
                <a:latin typeface="Times New Roman"/>
                <a:cs typeface="Times New Roman"/>
              </a:rPr>
              <a:t>perform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25">
                <a:latin typeface="Times New Roman"/>
                <a:cs typeface="Times New Roman"/>
              </a:rPr>
              <a:t>comparison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20">
                <a:latin typeface="Times New Roman"/>
                <a:cs typeface="Times New Roman"/>
              </a:rPr>
              <a:t>input. These tools </a:t>
            </a:r>
            <a:r>
              <a:rPr dirty="0" sz="1800" spc="-30">
                <a:latin typeface="Times New Roman"/>
                <a:cs typeface="Times New Roman"/>
              </a:rPr>
              <a:t>provide </a:t>
            </a:r>
            <a:r>
              <a:rPr dirty="0" sz="1800" spc="-35">
                <a:latin typeface="Times New Roman"/>
                <a:cs typeface="Times New Roman"/>
              </a:rPr>
              <a:t>in </a:t>
            </a:r>
            <a:r>
              <a:rPr dirty="0" sz="1800" spc="-50">
                <a:latin typeface="Times New Roman"/>
                <a:cs typeface="Times New Roman"/>
              </a:rPr>
              <a:t>general </a:t>
            </a:r>
            <a:r>
              <a:rPr dirty="0" sz="1800" spc="-10">
                <a:latin typeface="Times New Roman"/>
                <a:cs typeface="Times New Roman"/>
              </a:rPr>
              <a:t>broad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regions.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40">
                <a:latin typeface="Times New Roman"/>
                <a:cs typeface="Times New Roman"/>
              </a:rPr>
              <a:t>Best </a:t>
            </a:r>
            <a:r>
              <a:rPr dirty="0" sz="1800" spc="-35">
                <a:latin typeface="Times New Roman"/>
                <a:cs typeface="Times New Roman"/>
              </a:rPr>
              <a:t>practices </a:t>
            </a:r>
            <a:r>
              <a:rPr dirty="0" sz="1800" spc="-40">
                <a:latin typeface="Times New Roman"/>
                <a:cs typeface="Times New Roman"/>
              </a:rPr>
              <a:t>are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75">
                <a:latin typeface="Times New Roman"/>
                <a:cs typeface="Times New Roman"/>
              </a:rPr>
              <a:t>call </a:t>
            </a:r>
            <a:r>
              <a:rPr dirty="0" sz="1800" spc="-40">
                <a:latin typeface="Times New Roman"/>
                <a:cs typeface="Times New Roman"/>
              </a:rPr>
              <a:t>peaks with </a:t>
            </a:r>
            <a:r>
              <a:rPr dirty="0" sz="1800" spc="-25">
                <a:latin typeface="Times New Roman"/>
                <a:cs typeface="Times New Roman"/>
              </a:rPr>
              <a:t>different </a:t>
            </a:r>
            <a:r>
              <a:rPr dirty="0" sz="1800" spc="-20">
                <a:latin typeface="Times New Roman"/>
                <a:cs typeface="Times New Roman"/>
              </a:rPr>
              <a:t>tools and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compare.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82270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This </a:t>
            </a:r>
            <a:r>
              <a:rPr dirty="0" sz="1800" spc="-105">
                <a:latin typeface="Times New Roman"/>
                <a:cs typeface="Times New Roman"/>
              </a:rPr>
              <a:t>‘naive’ </a:t>
            </a:r>
            <a:r>
              <a:rPr dirty="0" sz="1800" spc="-40">
                <a:latin typeface="Times New Roman"/>
                <a:cs typeface="Times New Roman"/>
              </a:rPr>
              <a:t>peak </a:t>
            </a:r>
            <a:r>
              <a:rPr dirty="0" sz="1800" spc="-70">
                <a:latin typeface="Times New Roman"/>
                <a:cs typeface="Times New Roman"/>
              </a:rPr>
              <a:t>calling </a:t>
            </a:r>
            <a:r>
              <a:rPr dirty="0" sz="1800" spc="-30">
                <a:latin typeface="Times New Roman"/>
                <a:cs typeface="Times New Roman"/>
              </a:rPr>
              <a:t>could </a:t>
            </a:r>
            <a:r>
              <a:rPr dirty="0" sz="1800" spc="-25">
                <a:latin typeface="Times New Roman"/>
                <a:cs typeface="Times New Roman"/>
              </a:rPr>
              <a:t>be </a:t>
            </a:r>
            <a:r>
              <a:rPr dirty="0" sz="1800" spc="-50">
                <a:latin typeface="Times New Roman"/>
                <a:cs typeface="Times New Roman"/>
              </a:rPr>
              <a:t>followed </a:t>
            </a:r>
            <a:r>
              <a:rPr dirty="0" sz="1800" spc="-85">
                <a:latin typeface="Times New Roman"/>
                <a:cs typeface="Times New Roman"/>
              </a:rPr>
              <a:t>by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20">
                <a:latin typeface="Times New Roman"/>
                <a:cs typeface="Times New Roman"/>
              </a:rPr>
              <a:t>more </a:t>
            </a:r>
            <a:r>
              <a:rPr dirty="0" sz="1800" spc="-40">
                <a:latin typeface="Times New Roman"/>
                <a:cs typeface="Times New Roman"/>
              </a:rPr>
              <a:t>accurate, </a:t>
            </a:r>
            <a:r>
              <a:rPr dirty="0" sz="1800" spc="-35">
                <a:latin typeface="Times New Roman"/>
                <a:cs typeface="Times New Roman"/>
              </a:rPr>
              <a:t>refined, nucleosome-free  </a:t>
            </a:r>
            <a:r>
              <a:rPr dirty="0" sz="1800" spc="-40">
                <a:latin typeface="Times New Roman"/>
                <a:cs typeface="Times New Roman"/>
              </a:rPr>
              <a:t>regions </a:t>
            </a:r>
            <a:r>
              <a:rPr dirty="0" sz="1800" spc="-35">
                <a:latin typeface="Times New Roman"/>
                <a:cs typeface="Times New Roman"/>
              </a:rPr>
              <a:t>identification </a:t>
            </a:r>
            <a:r>
              <a:rPr dirty="0" sz="1800" spc="-30">
                <a:latin typeface="Times New Roman"/>
                <a:cs typeface="Times New Roman"/>
              </a:rPr>
              <a:t>based </a:t>
            </a:r>
            <a:r>
              <a:rPr dirty="0" sz="1800" spc="10">
                <a:latin typeface="Times New Roman"/>
                <a:cs typeface="Times New Roman"/>
              </a:rPr>
              <a:t>on </a:t>
            </a:r>
            <a:r>
              <a:rPr dirty="0" sz="1800" spc="-30">
                <a:latin typeface="Times New Roman"/>
                <a:cs typeface="Times New Roman"/>
              </a:rPr>
              <a:t>nucleosome positioning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74777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9465" algn="l"/>
              </a:tabLst>
            </a:pPr>
            <a:r>
              <a:rPr dirty="0" spc="-50"/>
              <a:t>Nucleosome</a:t>
            </a:r>
            <a:r>
              <a:rPr dirty="0" spc="25"/>
              <a:t> </a:t>
            </a:r>
            <a:r>
              <a:rPr dirty="0" spc="-65"/>
              <a:t>positioning</a:t>
            </a:r>
            <a:r>
              <a:rPr dirty="0" spc="20"/>
              <a:t> </a:t>
            </a:r>
            <a:r>
              <a:rPr dirty="0"/>
              <a:t>–	</a:t>
            </a:r>
            <a:r>
              <a:rPr dirty="0" spc="-200"/>
              <a:t>V</a:t>
            </a:r>
            <a:r>
              <a:rPr dirty="0" spc="-80"/>
              <a:t> </a:t>
            </a:r>
            <a:r>
              <a:rPr dirty="0" spc="-35"/>
              <a:t>plots</a:t>
            </a:r>
          </a:p>
        </p:txBody>
      </p:sp>
      <p:sp>
        <p:nvSpPr>
          <p:cNvPr id="3" name="object 3"/>
          <p:cNvSpPr/>
          <p:nvPr/>
        </p:nvSpPr>
        <p:spPr>
          <a:xfrm>
            <a:off x="2682509" y="2839717"/>
            <a:ext cx="6461490" cy="2044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3801" y="1241893"/>
            <a:ext cx="85769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  <a:p>
            <a:pPr marL="363220" marR="5080">
              <a:lnSpc>
                <a:spcPct val="99500"/>
              </a:lnSpc>
              <a:spcBef>
                <a:spcPts val="1585"/>
              </a:spcBef>
            </a:pPr>
            <a:r>
              <a:rPr dirty="0" sz="1800" spc="-55">
                <a:latin typeface="Times New Roman"/>
                <a:cs typeface="Times New Roman"/>
              </a:rPr>
              <a:t>V-plots </a:t>
            </a:r>
            <a:r>
              <a:rPr dirty="0" sz="1800" spc="-15">
                <a:latin typeface="Times New Roman"/>
                <a:cs typeface="Times New Roman"/>
              </a:rPr>
              <a:t>demonstrate </a:t>
            </a:r>
            <a:r>
              <a:rPr dirty="0" sz="1800" spc="-10">
                <a:latin typeface="Times New Roman"/>
                <a:cs typeface="Times New Roman"/>
              </a:rPr>
              <a:t>structured </a:t>
            </a:r>
            <a:r>
              <a:rPr dirty="0" sz="1800" spc="-65">
                <a:latin typeface="Times New Roman"/>
                <a:cs typeface="Times New Roman"/>
              </a:rPr>
              <a:t>ATAC-seq signal </a:t>
            </a:r>
            <a:r>
              <a:rPr dirty="0" sz="1800" spc="-15">
                <a:latin typeface="Times New Roman"/>
                <a:cs typeface="Times New Roman"/>
              </a:rPr>
              <a:t>around </a:t>
            </a:r>
            <a:r>
              <a:rPr dirty="0" sz="1800" spc="-40">
                <a:latin typeface="Times New Roman"/>
                <a:cs typeface="Times New Roman"/>
              </a:rPr>
              <a:t>nucleosomes. </a:t>
            </a:r>
            <a:r>
              <a:rPr dirty="0" sz="1800" spc="30">
                <a:latin typeface="Times New Roman"/>
                <a:cs typeface="Times New Roman"/>
              </a:rPr>
              <a:t>It </a:t>
            </a:r>
            <a:r>
              <a:rPr dirty="0" sz="1800" spc="-20">
                <a:latin typeface="Times New Roman"/>
                <a:cs typeface="Times New Roman"/>
              </a:rPr>
              <a:t>plots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45">
                <a:latin typeface="Times New Roman"/>
                <a:cs typeface="Times New Roman"/>
              </a:rPr>
              <a:t>density </a:t>
            </a:r>
            <a:r>
              <a:rPr dirty="0" sz="1800" spc="-10">
                <a:latin typeface="Times New Roman"/>
                <a:cs typeface="Times New Roman"/>
              </a:rPr>
              <a:t>of  </a:t>
            </a:r>
            <a:r>
              <a:rPr dirty="0" sz="1800" spc="-30">
                <a:latin typeface="Times New Roman"/>
                <a:cs typeface="Times New Roman"/>
              </a:rPr>
              <a:t>fragment </a:t>
            </a:r>
            <a:r>
              <a:rPr dirty="0" sz="1800" spc="-50">
                <a:latin typeface="Times New Roman"/>
                <a:cs typeface="Times New Roman"/>
              </a:rPr>
              <a:t>sizes </a:t>
            </a:r>
            <a:r>
              <a:rPr dirty="0" sz="1800" spc="-40">
                <a:latin typeface="Times New Roman"/>
                <a:cs typeface="Times New Roman"/>
              </a:rPr>
              <a:t>versus </a:t>
            </a:r>
            <a:r>
              <a:rPr dirty="0" sz="1800" spc="-30">
                <a:latin typeface="Times New Roman"/>
                <a:cs typeface="Times New Roman"/>
              </a:rPr>
              <a:t>fragment </a:t>
            </a:r>
            <a:r>
              <a:rPr dirty="0" sz="1800" spc="-20">
                <a:latin typeface="Times New Roman"/>
                <a:cs typeface="Times New Roman"/>
              </a:rPr>
              <a:t>center </a:t>
            </a:r>
            <a:r>
              <a:rPr dirty="0" sz="1800" spc="-35">
                <a:latin typeface="Times New Roman"/>
                <a:cs typeface="Times New Roman"/>
              </a:rPr>
              <a:t>locations </a:t>
            </a:r>
            <a:r>
              <a:rPr dirty="0" sz="1800" spc="-55">
                <a:latin typeface="Times New Roman"/>
                <a:cs typeface="Times New Roman"/>
              </a:rPr>
              <a:t>relative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40">
                <a:latin typeface="Times New Roman"/>
                <a:cs typeface="Times New Roman"/>
              </a:rPr>
              <a:t>genomic </a:t>
            </a:r>
            <a:r>
              <a:rPr dirty="0" sz="1800" spc="-30">
                <a:latin typeface="Times New Roman"/>
                <a:cs typeface="Times New Roman"/>
              </a:rPr>
              <a:t>feature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25">
                <a:latin typeface="Times New Roman"/>
                <a:cs typeface="Times New Roman"/>
              </a:rPr>
              <a:t>interest </a:t>
            </a:r>
            <a:r>
              <a:rPr dirty="0" sz="1800" spc="-50">
                <a:latin typeface="Times New Roman"/>
                <a:cs typeface="Times New Roman"/>
              </a:rPr>
              <a:t>(in  </a:t>
            </a:r>
            <a:r>
              <a:rPr dirty="0" sz="1800" spc="-25">
                <a:latin typeface="Times New Roman"/>
                <a:cs typeface="Times New Roman"/>
              </a:rPr>
              <a:t>this </a:t>
            </a:r>
            <a:r>
              <a:rPr dirty="0" sz="1800" spc="-60">
                <a:latin typeface="Times New Roman"/>
                <a:cs typeface="Times New Roman"/>
              </a:rPr>
              <a:t>case, </a:t>
            </a:r>
            <a:r>
              <a:rPr dirty="0" sz="1800" spc="-30">
                <a:latin typeface="Times New Roman"/>
                <a:cs typeface="Times New Roman"/>
              </a:rPr>
              <a:t>nucleosome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dyads)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060" y="3040890"/>
            <a:ext cx="2204305" cy="1550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8972" y="4662977"/>
            <a:ext cx="1924685" cy="57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40">
                <a:latin typeface="Times New Roman"/>
                <a:cs typeface="Times New Roman"/>
              </a:rPr>
              <a:t>Liu </a:t>
            </a:r>
            <a:r>
              <a:rPr dirty="0" sz="1200" spc="-10">
                <a:latin typeface="Times New Roman"/>
                <a:cs typeface="Times New Roman"/>
              </a:rPr>
              <a:t>et </a:t>
            </a:r>
            <a:r>
              <a:rPr dirty="0" sz="1200" spc="-50">
                <a:latin typeface="Times New Roman"/>
                <a:cs typeface="Times New Roman"/>
              </a:rPr>
              <a:t>al. </a:t>
            </a:r>
            <a:r>
              <a:rPr dirty="0" sz="1200" spc="-40">
                <a:latin typeface="Times New Roman"/>
                <a:cs typeface="Times New Roman"/>
              </a:rPr>
              <a:t>, </a:t>
            </a:r>
            <a:r>
              <a:rPr dirty="0" sz="1200" spc="-90" i="1">
                <a:latin typeface="Times New Roman"/>
                <a:cs typeface="Times New Roman"/>
              </a:rPr>
              <a:t>The </a:t>
            </a:r>
            <a:r>
              <a:rPr dirty="0" sz="1200" spc="-95" i="1">
                <a:latin typeface="Times New Roman"/>
                <a:cs typeface="Times New Roman"/>
              </a:rPr>
              <a:t>Yeast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-105" i="1">
                <a:latin typeface="Times New Roman"/>
                <a:cs typeface="Times New Roman"/>
              </a:rPr>
              <a:t>Role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spc="-75" i="1">
                <a:latin typeface="Times New Roman"/>
                <a:cs typeface="Times New Roman"/>
              </a:rPr>
              <a:t>in 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spc="-110" i="1">
                <a:latin typeface="Times New Roman"/>
                <a:cs typeface="Times New Roman"/>
              </a:rPr>
              <a:t>Medical </a:t>
            </a:r>
            <a:r>
              <a:rPr dirty="0" sz="1200" spc="-80" i="1">
                <a:latin typeface="Times New Roman"/>
                <a:cs typeface="Times New Roman"/>
              </a:rPr>
              <a:t>Applications</a:t>
            </a:r>
            <a:r>
              <a:rPr dirty="0" sz="1200" spc="-80">
                <a:latin typeface="Times New Roman"/>
                <a:cs typeface="Times New Roman"/>
              </a:rPr>
              <a:t>, </a:t>
            </a:r>
            <a:r>
              <a:rPr dirty="0" sz="1200" spc="-15">
                <a:latin typeface="Times New Roman"/>
                <a:cs typeface="Times New Roman"/>
              </a:rPr>
              <a:t>Chapter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425"/>
              </a:lnSpc>
            </a:pPr>
            <a:r>
              <a:rPr dirty="0" sz="1200" spc="-45">
                <a:latin typeface="Times New Roman"/>
                <a:cs typeface="Times New Roman"/>
              </a:rPr>
              <a:t>January 17,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2018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300" y="4981651"/>
            <a:ext cx="2759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Adapted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30">
                <a:latin typeface="Times New Roman"/>
                <a:cs typeface="Times New Roman"/>
              </a:rPr>
              <a:t>Schep </a:t>
            </a:r>
            <a:r>
              <a:rPr dirty="0" sz="1200" spc="-10">
                <a:latin typeface="Times New Roman"/>
                <a:cs typeface="Times New Roman"/>
              </a:rPr>
              <a:t>et </a:t>
            </a:r>
            <a:r>
              <a:rPr dirty="0" sz="1200" spc="-45">
                <a:latin typeface="Times New Roman"/>
                <a:cs typeface="Times New Roman"/>
              </a:rPr>
              <a:t>al., </a:t>
            </a:r>
            <a:r>
              <a:rPr dirty="0" sz="1200" spc="-5">
                <a:latin typeface="Times New Roman"/>
                <a:cs typeface="Times New Roman"/>
              </a:rPr>
              <a:t>Genome </a:t>
            </a:r>
            <a:r>
              <a:rPr dirty="0" sz="1200" spc="-60">
                <a:latin typeface="Times New Roman"/>
                <a:cs typeface="Times New Roman"/>
              </a:rPr>
              <a:t>Res.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2015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166" y="5414280"/>
            <a:ext cx="8211820" cy="12407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3815" marR="769620">
              <a:lnSpc>
                <a:spcPts val="2130"/>
              </a:lnSpc>
              <a:spcBef>
                <a:spcPts val="195"/>
              </a:spcBef>
            </a:pP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5">
                <a:latin typeface="Times New Roman"/>
                <a:cs typeface="Times New Roman"/>
              </a:rPr>
              <a:t>apex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25">
                <a:latin typeface="Times New Roman"/>
                <a:cs typeface="Times New Roman"/>
              </a:rPr>
              <a:t>“V” </a:t>
            </a:r>
            <a:r>
              <a:rPr dirty="0" sz="1800" spc="-20">
                <a:latin typeface="Times New Roman"/>
                <a:cs typeface="Times New Roman"/>
              </a:rPr>
              <a:t>represents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45">
                <a:latin typeface="Times New Roman"/>
                <a:cs typeface="Times New Roman"/>
              </a:rPr>
              <a:t>smallest </a:t>
            </a:r>
            <a:r>
              <a:rPr dirty="0" sz="1800" spc="-35">
                <a:latin typeface="Times New Roman"/>
                <a:cs typeface="Times New Roman"/>
              </a:rPr>
              <a:t>possible </a:t>
            </a:r>
            <a:r>
              <a:rPr dirty="0" sz="1800" spc="-30">
                <a:latin typeface="Times New Roman"/>
                <a:cs typeface="Times New Roman"/>
              </a:rPr>
              <a:t>fragment </a:t>
            </a:r>
            <a:r>
              <a:rPr dirty="0" sz="1800" spc="-5">
                <a:latin typeface="Times New Roman"/>
                <a:cs typeface="Times New Roman"/>
              </a:rPr>
              <a:t>that </a:t>
            </a:r>
            <a:r>
              <a:rPr dirty="0" sz="1800" spc="-30">
                <a:latin typeface="Times New Roman"/>
                <a:cs typeface="Times New Roman"/>
              </a:rPr>
              <a:t>spans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25">
                <a:latin typeface="Times New Roman"/>
                <a:cs typeface="Times New Roman"/>
              </a:rPr>
              <a:t>DNA  </a:t>
            </a:r>
            <a:r>
              <a:rPr dirty="0" sz="1800" spc="-10">
                <a:latin typeface="Times New Roman"/>
                <a:cs typeface="Times New Roman"/>
              </a:rPr>
              <a:t>protected </a:t>
            </a:r>
            <a:r>
              <a:rPr dirty="0" sz="1800" spc="-85">
                <a:latin typeface="Times New Roman"/>
                <a:cs typeface="Times New Roman"/>
              </a:rPr>
              <a:t>by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30">
                <a:latin typeface="Times New Roman"/>
                <a:cs typeface="Times New Roman"/>
              </a:rPr>
              <a:t>nucleosome </a:t>
            </a:r>
            <a:r>
              <a:rPr dirty="0" sz="1800" spc="-45">
                <a:latin typeface="Times New Roman"/>
                <a:cs typeface="Times New Roman"/>
              </a:rPr>
              <a:t>(117bp).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most </a:t>
            </a:r>
            <a:r>
              <a:rPr dirty="0" sz="1800" spc="-20">
                <a:latin typeface="Times New Roman"/>
                <a:cs typeface="Times New Roman"/>
              </a:rPr>
              <a:t>frequent </a:t>
            </a:r>
            <a:r>
              <a:rPr dirty="0" sz="1800" spc="-30">
                <a:latin typeface="Times New Roman"/>
                <a:cs typeface="Times New Roman"/>
              </a:rPr>
              <a:t>fragment </a:t>
            </a:r>
            <a:r>
              <a:rPr dirty="0" sz="1800" spc="-55">
                <a:latin typeface="Times New Roman"/>
                <a:cs typeface="Times New Roman"/>
              </a:rPr>
              <a:t>size </a:t>
            </a:r>
            <a:r>
              <a:rPr dirty="0" sz="1800" spc="-70">
                <a:latin typeface="Times New Roman"/>
                <a:cs typeface="Times New Roman"/>
              </a:rPr>
              <a:t>is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~143bp.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85"/>
              </a:spcBef>
            </a:pPr>
            <a:r>
              <a:rPr dirty="0" sz="1800" spc="-5">
                <a:latin typeface="Times New Roman"/>
                <a:cs typeface="Times New Roman"/>
              </a:rPr>
              <a:t>“Short </a:t>
            </a:r>
            <a:r>
              <a:rPr dirty="0" sz="1800" spc="-45">
                <a:latin typeface="Times New Roman"/>
                <a:cs typeface="Times New Roman"/>
              </a:rPr>
              <a:t>ATAC-seq </a:t>
            </a:r>
            <a:r>
              <a:rPr dirty="0" sz="1800" spc="-5">
                <a:latin typeface="Times New Roman"/>
                <a:cs typeface="Times New Roman"/>
              </a:rPr>
              <a:t>fragments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concentrated </a:t>
            </a:r>
            <a:r>
              <a:rPr dirty="0" sz="1800">
                <a:latin typeface="Times New Roman"/>
                <a:cs typeface="Times New Roman"/>
              </a:rPr>
              <a:t>at </a:t>
            </a:r>
            <a:r>
              <a:rPr dirty="0" sz="1800" spc="-5">
                <a:latin typeface="Times New Roman"/>
                <a:cs typeface="Times New Roman"/>
              </a:rPr>
              <a:t>nucleosome-free regions (NFR), </a:t>
            </a:r>
            <a:r>
              <a:rPr dirty="0" sz="1800">
                <a:latin typeface="Times New Roman"/>
                <a:cs typeface="Times New Roman"/>
              </a:rPr>
              <a:t>whereas  </a:t>
            </a:r>
            <a:r>
              <a:rPr dirty="0" sz="1800" spc="-5">
                <a:latin typeface="Times New Roman"/>
                <a:cs typeface="Times New Roman"/>
              </a:rPr>
              <a:t>long fragments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enriched </a:t>
            </a:r>
            <a:r>
              <a:rPr dirty="0" sz="1800">
                <a:latin typeface="Times New Roman"/>
                <a:cs typeface="Times New Roman"/>
              </a:rPr>
              <a:t>at </a:t>
            </a:r>
            <a:r>
              <a:rPr dirty="0" sz="1800" spc="-5">
                <a:latin typeface="Times New Roman"/>
                <a:cs typeface="Times New Roman"/>
              </a:rPr>
              <a:t>nucleosome-associated </a:t>
            </a:r>
            <a:r>
              <a:rPr dirty="0" sz="1800">
                <a:latin typeface="Times New Roman"/>
                <a:cs typeface="Times New Roman"/>
              </a:rPr>
              <a:t>DNA” </a:t>
            </a:r>
            <a:r>
              <a:rPr dirty="0" sz="1800" spc="-5">
                <a:latin typeface="Times New Roman"/>
                <a:cs typeface="Times New Roman"/>
              </a:rPr>
              <a:t>(Buenrostro </a:t>
            </a:r>
            <a:r>
              <a:rPr dirty="0" sz="1800">
                <a:latin typeface="Times New Roman"/>
                <a:cs typeface="Times New Roman"/>
              </a:rPr>
              <a:t>et </a:t>
            </a:r>
            <a:r>
              <a:rPr dirty="0" sz="1800" spc="-5">
                <a:latin typeface="Times New Roman"/>
                <a:cs typeface="Times New Roman"/>
              </a:rPr>
              <a:t>al.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2013)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29374"/>
            <a:ext cx="53340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">
                <a:solidFill>
                  <a:srgbClr val="2F1F58"/>
                </a:solidFill>
                <a:latin typeface="Times New Roman"/>
                <a:cs typeface="Times New Roman"/>
              </a:rPr>
              <a:t>Nucleosome</a:t>
            </a:r>
            <a:r>
              <a:rPr dirty="0" sz="4400" spc="-25">
                <a:solidFill>
                  <a:srgbClr val="2F1F58"/>
                </a:solidFill>
                <a:latin typeface="Times New Roman"/>
                <a:cs typeface="Times New Roman"/>
              </a:rPr>
              <a:t> </a:t>
            </a:r>
            <a:r>
              <a:rPr dirty="0" sz="4400" spc="-65">
                <a:solidFill>
                  <a:srgbClr val="2F1F58"/>
                </a:solidFill>
                <a:latin typeface="Times New Roman"/>
                <a:cs typeface="Times New Roman"/>
              </a:rPr>
              <a:t>positioning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3175" y="2099016"/>
            <a:ext cx="6171319" cy="366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95202" y="6311079"/>
            <a:ext cx="2252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30">
                <a:latin typeface="Times New Roman"/>
                <a:cs typeface="Times New Roman"/>
              </a:rPr>
              <a:t>Schep </a:t>
            </a:r>
            <a:r>
              <a:rPr dirty="0" sz="1200" spc="-10">
                <a:latin typeface="Times New Roman"/>
                <a:cs typeface="Times New Roman"/>
              </a:rPr>
              <a:t>et </a:t>
            </a:r>
            <a:r>
              <a:rPr dirty="0" sz="1200" spc="-50">
                <a:latin typeface="Times New Roman"/>
                <a:cs typeface="Times New Roman"/>
              </a:rPr>
              <a:t>al., </a:t>
            </a:r>
            <a:r>
              <a:rPr dirty="0" sz="1200" spc="-5">
                <a:latin typeface="Times New Roman"/>
                <a:cs typeface="Times New Roman"/>
              </a:rPr>
              <a:t>Genome </a:t>
            </a:r>
            <a:r>
              <a:rPr dirty="0" sz="1200" spc="-60">
                <a:latin typeface="Times New Roman"/>
                <a:cs typeface="Times New Roman"/>
              </a:rPr>
              <a:t>Res.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2015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23158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Hands-on!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523240" marR="5080" indent="-320040">
              <a:lnSpc>
                <a:spcPts val="3470"/>
              </a:lnSpc>
              <a:spcBef>
                <a:spcPts val="220"/>
              </a:spcBef>
              <a:buClr>
                <a:srgbClr val="C2E8C4"/>
              </a:buClr>
              <a:buSzPct val="58620"/>
              <a:buFont typeface="Wingdings"/>
              <a:buChar char=""/>
              <a:tabLst>
                <a:tab pos="523875" algn="l"/>
              </a:tabLst>
            </a:pPr>
            <a:r>
              <a:rPr dirty="0" spc="35"/>
              <a:t>Open </a:t>
            </a:r>
            <a:r>
              <a:rPr dirty="0" spc="-110"/>
              <a:t>ATAC-seq analysis </a:t>
            </a:r>
            <a:r>
              <a:rPr dirty="0" spc="-45"/>
              <a:t>tutorial </a:t>
            </a:r>
            <a:r>
              <a:rPr dirty="0" spc="-30"/>
              <a:t>and </a:t>
            </a:r>
            <a:r>
              <a:rPr dirty="0" spc="-80"/>
              <a:t>follow </a:t>
            </a:r>
            <a:r>
              <a:rPr dirty="0" spc="-100"/>
              <a:t>carefully  </a:t>
            </a:r>
            <a:r>
              <a:rPr dirty="0" spc="-70"/>
              <a:t>each</a:t>
            </a:r>
            <a:r>
              <a:rPr dirty="0" spc="-10"/>
              <a:t> </a:t>
            </a:r>
            <a:r>
              <a:rPr dirty="0" spc="-25"/>
              <a:t>steps</a:t>
            </a:r>
          </a:p>
          <a:p>
            <a:pPr marL="568325">
              <a:lnSpc>
                <a:spcPct val="100000"/>
              </a:lnSpc>
              <a:spcBef>
                <a:spcPts val="540"/>
              </a:spcBef>
            </a:pPr>
            <a:r>
              <a:rPr dirty="0" sz="1800" spc="545">
                <a:solidFill>
                  <a:srgbClr val="8C73D0"/>
                </a:solidFill>
                <a:latin typeface="Arial"/>
                <a:cs typeface="Arial"/>
              </a:rPr>
              <a:t>□</a:t>
            </a:r>
            <a:r>
              <a:rPr dirty="0" sz="1800" spc="20">
                <a:solidFill>
                  <a:srgbClr val="8C73D0"/>
                </a:solidFill>
                <a:latin typeface="Arial"/>
                <a:cs typeface="Arial"/>
              </a:rPr>
              <a:t> </a:t>
            </a:r>
            <a:r>
              <a:rPr dirty="0" sz="2600" spc="-5"/>
              <a:t>~/Desktop/ATAC-seq/ATAC-seq-Practical.pdf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01" y="1241893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528764"/>
            <a:ext cx="36766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"/>
              <a:t>Chromatin</a:t>
            </a:r>
            <a:r>
              <a:rPr dirty="0" sz="3200" spc="-80"/>
              <a:t> </a:t>
            </a:r>
            <a:r>
              <a:rPr dirty="0" sz="3200" spc="-105"/>
              <a:t>accessibility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840674"/>
            <a:ext cx="832421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C2E8C4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000" spc="-25">
                <a:latin typeface="Times New Roman"/>
                <a:cs typeface="Times New Roman"/>
              </a:rPr>
              <a:t>Nucleosome </a:t>
            </a:r>
            <a:r>
              <a:rPr dirty="0" sz="2000" spc="-45">
                <a:latin typeface="Times New Roman"/>
                <a:cs typeface="Times New Roman"/>
              </a:rPr>
              <a:t>- </a:t>
            </a:r>
            <a:r>
              <a:rPr dirty="0" sz="2000" spc="-50">
                <a:latin typeface="Times New Roman"/>
                <a:cs typeface="Times New Roman"/>
              </a:rPr>
              <a:t>Spiral-shaped </a:t>
            </a:r>
            <a:r>
              <a:rPr dirty="0" sz="2000" spc="-40">
                <a:latin typeface="Times New Roman"/>
                <a:cs typeface="Times New Roman"/>
              </a:rPr>
              <a:t>region in </a:t>
            </a:r>
            <a:r>
              <a:rPr dirty="0" sz="2000" spc="30">
                <a:latin typeface="Times New Roman"/>
                <a:cs typeface="Times New Roman"/>
              </a:rPr>
              <a:t>DNA </a:t>
            </a:r>
            <a:r>
              <a:rPr dirty="0" sz="2000" spc="-40">
                <a:latin typeface="Times New Roman"/>
                <a:cs typeface="Times New Roman"/>
              </a:rPr>
              <a:t>consisting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35">
                <a:latin typeface="Times New Roman"/>
                <a:cs typeface="Times New Roman"/>
              </a:rPr>
              <a:t>147bp </a:t>
            </a:r>
            <a:r>
              <a:rPr dirty="0" sz="2000" spc="-60">
                <a:latin typeface="Times New Roman"/>
                <a:cs typeface="Times New Roman"/>
              </a:rPr>
              <a:t>tightly </a:t>
            </a:r>
            <a:r>
              <a:rPr dirty="0" sz="2000" spc="-30">
                <a:latin typeface="Times New Roman"/>
                <a:cs typeface="Times New Roman"/>
              </a:rPr>
              <a:t>wrapped  </a:t>
            </a:r>
            <a:r>
              <a:rPr dirty="0" sz="2000" spc="-15">
                <a:latin typeface="Times New Roman"/>
                <a:cs typeface="Times New Roman"/>
              </a:rPr>
              <a:t>around </a:t>
            </a:r>
            <a:r>
              <a:rPr dirty="0" sz="2000" spc="-80">
                <a:latin typeface="Times New Roman"/>
                <a:cs typeface="Times New Roman"/>
              </a:rPr>
              <a:t>a </a:t>
            </a:r>
            <a:r>
              <a:rPr dirty="0" sz="2000" spc="-25">
                <a:latin typeface="Times New Roman"/>
                <a:cs typeface="Times New Roman"/>
              </a:rPr>
              <a:t>core octamer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histones.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2E8C4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000" spc="-40">
                <a:latin typeface="Times New Roman"/>
                <a:cs typeface="Times New Roman"/>
              </a:rPr>
              <a:t>But </a:t>
            </a:r>
            <a:r>
              <a:rPr dirty="0" sz="2000" spc="10">
                <a:latin typeface="Times New Roman"/>
                <a:cs typeface="Times New Roman"/>
              </a:rPr>
              <a:t>~200 </a:t>
            </a:r>
            <a:r>
              <a:rPr dirty="0" sz="2000" spc="-5">
                <a:latin typeface="Times New Roman"/>
                <a:cs typeface="Times New Roman"/>
              </a:rPr>
              <a:t>bps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30">
                <a:latin typeface="Times New Roman"/>
                <a:cs typeface="Times New Roman"/>
              </a:rPr>
              <a:t>DNA </a:t>
            </a:r>
            <a:r>
              <a:rPr dirty="0" sz="2000" spc="-40">
                <a:latin typeface="Times New Roman"/>
                <a:cs typeface="Times New Roman"/>
              </a:rPr>
              <a:t>in </a:t>
            </a:r>
            <a:r>
              <a:rPr dirty="0" sz="2000" spc="-20">
                <a:latin typeface="Times New Roman"/>
                <a:cs typeface="Times New Roman"/>
              </a:rPr>
              <a:t>total </a:t>
            </a:r>
            <a:r>
              <a:rPr dirty="0" sz="2000" spc="-45">
                <a:latin typeface="Times New Roman"/>
                <a:cs typeface="Times New Roman"/>
              </a:rPr>
              <a:t>are associated with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nucleosome.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2E8C4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000" spc="45">
                <a:latin typeface="Times New Roman"/>
                <a:cs typeface="Times New Roman"/>
              </a:rPr>
              <a:t>Not </a:t>
            </a:r>
            <a:r>
              <a:rPr dirty="0" sz="2000" spc="-40">
                <a:latin typeface="Times New Roman"/>
                <a:cs typeface="Times New Roman"/>
              </a:rPr>
              <a:t>static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40">
                <a:latin typeface="Times New Roman"/>
                <a:cs typeface="Times New Roman"/>
              </a:rPr>
              <a:t>can </a:t>
            </a:r>
            <a:r>
              <a:rPr dirty="0" sz="2000" spc="-65">
                <a:latin typeface="Times New Roman"/>
                <a:cs typeface="Times New Roman"/>
              </a:rPr>
              <a:t>slide </a:t>
            </a:r>
            <a:r>
              <a:rPr dirty="0" sz="2000" spc="2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30">
                <a:latin typeface="Times New Roman"/>
                <a:cs typeface="Times New Roman"/>
              </a:rPr>
              <a:t>genome </a:t>
            </a:r>
            <a:r>
              <a:rPr dirty="0" sz="2000" spc="-20">
                <a:latin typeface="Times New Roman"/>
                <a:cs typeface="Times New Roman"/>
              </a:rPr>
              <a:t>and </a:t>
            </a:r>
            <a:r>
              <a:rPr dirty="0" sz="2000" spc="-50">
                <a:latin typeface="Times New Roman"/>
                <a:cs typeface="Times New Roman"/>
              </a:rPr>
              <a:t>modify </a:t>
            </a:r>
            <a:r>
              <a:rPr dirty="0" sz="2000" spc="30">
                <a:latin typeface="Times New Roman"/>
                <a:cs typeface="Times New Roman"/>
              </a:rPr>
              <a:t>DNA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exposure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2E8C4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000" spc="-50">
                <a:latin typeface="Times New Roman"/>
                <a:cs typeface="Times New Roman"/>
              </a:rPr>
              <a:t>Linker </a:t>
            </a:r>
            <a:r>
              <a:rPr dirty="0" sz="2000" spc="30">
                <a:latin typeface="Times New Roman"/>
                <a:cs typeface="Times New Roman"/>
              </a:rPr>
              <a:t>DNA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30">
                <a:latin typeface="Times New Roman"/>
                <a:cs typeface="Times New Roman"/>
              </a:rPr>
              <a:t>Nucleosome-free </a:t>
            </a:r>
            <a:r>
              <a:rPr dirty="0" sz="2000" spc="-40">
                <a:latin typeface="Times New Roman"/>
                <a:cs typeface="Times New Roman"/>
              </a:rPr>
              <a:t>regions </a:t>
            </a:r>
            <a:r>
              <a:rPr dirty="0" sz="2000" spc="-35">
                <a:latin typeface="Times New Roman"/>
                <a:cs typeface="Times New Roman"/>
              </a:rPr>
              <a:t>(NFRs) </a:t>
            </a:r>
            <a:r>
              <a:rPr dirty="0" sz="2000" spc="10">
                <a:latin typeface="Times New Roman"/>
                <a:cs typeface="Times New Roman"/>
              </a:rPr>
              <a:t>or </a:t>
            </a:r>
            <a:r>
              <a:rPr dirty="0" sz="2000" spc="-60">
                <a:latin typeface="Times New Roman"/>
                <a:cs typeface="Times New Roman"/>
              </a:rPr>
              <a:t>accessible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chromatin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078" y="6511220"/>
            <a:ext cx="5727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25">
                <a:latin typeface="Times New Roman"/>
                <a:cs typeface="Times New Roman"/>
              </a:rPr>
              <a:t>Caputi </a:t>
            </a:r>
            <a:r>
              <a:rPr dirty="0" sz="1200" spc="-10">
                <a:latin typeface="Times New Roman"/>
                <a:cs typeface="Times New Roman"/>
              </a:rPr>
              <a:t>et </a:t>
            </a:r>
            <a:r>
              <a:rPr dirty="0" sz="1200" spc="-50">
                <a:latin typeface="Times New Roman"/>
                <a:cs typeface="Times New Roman"/>
              </a:rPr>
              <a:t>al. </a:t>
            </a:r>
            <a:r>
              <a:rPr dirty="0" sz="1200" spc="-40">
                <a:latin typeface="Times New Roman"/>
                <a:cs typeface="Times New Roman"/>
              </a:rPr>
              <a:t>, </a:t>
            </a:r>
            <a:r>
              <a:rPr dirty="0" sz="1200" spc="-95">
                <a:latin typeface="Times New Roman"/>
                <a:cs typeface="Times New Roman"/>
              </a:rPr>
              <a:t>"</a:t>
            </a:r>
            <a:r>
              <a:rPr dirty="0" sz="1200" spc="-95" i="1">
                <a:latin typeface="Times New Roman"/>
                <a:cs typeface="Times New Roman"/>
              </a:rPr>
              <a:t>Neuroblastoma </a:t>
            </a:r>
            <a:r>
              <a:rPr dirty="0" sz="1200" spc="-90" i="1">
                <a:latin typeface="Times New Roman"/>
                <a:cs typeface="Times New Roman"/>
              </a:rPr>
              <a:t>- </a:t>
            </a:r>
            <a:r>
              <a:rPr dirty="0" sz="1200" spc="-85" i="1">
                <a:latin typeface="Times New Roman"/>
                <a:cs typeface="Times New Roman"/>
              </a:rPr>
              <a:t>Current </a:t>
            </a:r>
            <a:r>
              <a:rPr dirty="0" sz="1200" spc="-75" i="1">
                <a:latin typeface="Times New Roman"/>
                <a:cs typeface="Times New Roman"/>
              </a:rPr>
              <a:t>State </a:t>
            </a:r>
            <a:r>
              <a:rPr dirty="0" sz="1200" spc="-110" i="1">
                <a:latin typeface="Times New Roman"/>
                <a:cs typeface="Times New Roman"/>
              </a:rPr>
              <a:t>and </a:t>
            </a:r>
            <a:r>
              <a:rPr dirty="0" sz="1200" spc="-120" i="1">
                <a:latin typeface="Times New Roman"/>
                <a:cs typeface="Times New Roman"/>
              </a:rPr>
              <a:t>Recent </a:t>
            </a:r>
            <a:r>
              <a:rPr dirty="0" sz="1200" spc="-85" i="1">
                <a:latin typeface="Times New Roman"/>
                <a:cs typeface="Times New Roman"/>
              </a:rPr>
              <a:t>Updates</a:t>
            </a:r>
            <a:r>
              <a:rPr dirty="0" sz="1200" spc="-85">
                <a:latin typeface="Times New Roman"/>
                <a:cs typeface="Times New Roman"/>
              </a:rPr>
              <a:t>” </a:t>
            </a:r>
            <a:r>
              <a:rPr dirty="0" sz="1200">
                <a:latin typeface="Times New Roman"/>
                <a:cs typeface="Times New Roman"/>
              </a:rPr>
              <a:t>October </a:t>
            </a:r>
            <a:r>
              <a:rPr dirty="0" sz="1200" spc="-45">
                <a:latin typeface="Times New Roman"/>
                <a:cs typeface="Times New Roman"/>
              </a:rPr>
              <a:t>25, 2017 </a:t>
            </a:r>
            <a:r>
              <a:rPr dirty="0" sz="1200" spc="-15">
                <a:latin typeface="Times New Roman"/>
                <a:cs typeface="Times New Roman"/>
              </a:rPr>
              <a:t>Chapter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4990" y="3560447"/>
            <a:ext cx="4085141" cy="2611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1260" y="1222013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528764"/>
            <a:ext cx="58369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5"/>
              <a:t>Why </a:t>
            </a:r>
            <a:r>
              <a:rPr dirty="0" sz="3200" spc="-35"/>
              <a:t>chromatin </a:t>
            </a:r>
            <a:r>
              <a:rPr dirty="0" sz="3200" spc="-105"/>
              <a:t>accessibility</a:t>
            </a:r>
            <a:r>
              <a:rPr dirty="0" sz="3200" spc="160"/>
              <a:t> </a:t>
            </a:r>
            <a:r>
              <a:rPr dirty="0" sz="3200" spc="-65"/>
              <a:t>matters?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745452"/>
            <a:ext cx="8289290" cy="393763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C2E8C4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800" spc="-70">
                <a:latin typeface="Times New Roman"/>
                <a:cs typeface="Times New Roman"/>
              </a:rPr>
              <a:t>Transcriptionally </a:t>
            </a:r>
            <a:r>
              <a:rPr dirty="0" sz="2800" spc="-95">
                <a:latin typeface="Times New Roman"/>
                <a:cs typeface="Times New Roman"/>
              </a:rPr>
              <a:t>active </a:t>
            </a:r>
            <a:r>
              <a:rPr dirty="0" sz="2800" spc="-35">
                <a:latin typeface="Times New Roman"/>
                <a:cs typeface="Times New Roman"/>
              </a:rPr>
              <a:t>chromatin </a:t>
            </a:r>
            <a:r>
              <a:rPr dirty="0" sz="2800" spc="-105">
                <a:latin typeface="Times New Roman"/>
                <a:cs typeface="Times New Roman"/>
              </a:rPr>
              <a:t>is </a:t>
            </a:r>
            <a:r>
              <a:rPr dirty="0" sz="2800" spc="-20">
                <a:latin typeface="Times New Roman"/>
                <a:cs typeface="Times New Roman"/>
              </a:rPr>
              <a:t>more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“open”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C2E8C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dirty="0" sz="2900" spc="-25">
                <a:latin typeface="Times New Roman"/>
                <a:cs typeface="Times New Roman"/>
              </a:rPr>
              <a:t>Direct </a:t>
            </a:r>
            <a:r>
              <a:rPr dirty="0" sz="2900" spc="-125">
                <a:latin typeface="Times New Roman"/>
                <a:cs typeface="Times New Roman"/>
              </a:rPr>
              <a:t>assays </a:t>
            </a:r>
            <a:r>
              <a:rPr dirty="0" sz="2900" spc="-60">
                <a:latin typeface="Times New Roman"/>
                <a:cs typeface="Times New Roman"/>
              </a:rPr>
              <a:t>show </a:t>
            </a:r>
            <a:r>
              <a:rPr dirty="0" sz="2900" spc="-5">
                <a:latin typeface="Times New Roman"/>
                <a:cs typeface="Times New Roman"/>
              </a:rPr>
              <a:t>that </a:t>
            </a:r>
            <a:r>
              <a:rPr dirty="0" sz="2900" spc="-55">
                <a:latin typeface="Times New Roman"/>
                <a:cs typeface="Times New Roman"/>
              </a:rPr>
              <a:t>it </a:t>
            </a:r>
            <a:r>
              <a:rPr dirty="0" sz="2900" spc="-110">
                <a:latin typeface="Times New Roman"/>
                <a:cs typeface="Times New Roman"/>
              </a:rPr>
              <a:t>is </a:t>
            </a:r>
            <a:r>
              <a:rPr dirty="0" sz="2900" spc="-20">
                <a:latin typeface="Times New Roman"/>
                <a:cs typeface="Times New Roman"/>
              </a:rPr>
              <a:t>more </a:t>
            </a:r>
            <a:r>
              <a:rPr dirty="0" sz="2900" spc="-85">
                <a:latin typeface="Times New Roman"/>
                <a:cs typeface="Times New Roman"/>
              </a:rPr>
              <a:t>accessible </a:t>
            </a:r>
            <a:r>
              <a:rPr dirty="0" sz="2900" spc="30">
                <a:latin typeface="Times New Roman"/>
                <a:cs typeface="Times New Roman"/>
              </a:rPr>
              <a:t>to</a:t>
            </a:r>
            <a:r>
              <a:rPr dirty="0" sz="2900" spc="509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DNases.</a:t>
            </a:r>
            <a:endParaRPr sz="2900">
              <a:latin typeface="Times New Roman"/>
              <a:cs typeface="Times New Roman"/>
            </a:endParaRPr>
          </a:p>
          <a:p>
            <a:pPr marL="332740" marR="315595" indent="-320040">
              <a:lnSpc>
                <a:spcPct val="100600"/>
              </a:lnSpc>
              <a:spcBef>
                <a:spcPts val="665"/>
              </a:spcBef>
              <a:buClr>
                <a:srgbClr val="C2E8C4"/>
              </a:buClr>
              <a:buSzPct val="58620"/>
              <a:buFont typeface="Wingdings"/>
              <a:buChar char=""/>
              <a:tabLst>
                <a:tab pos="332740" algn="l"/>
                <a:tab pos="5374640" algn="l"/>
              </a:tabLst>
            </a:pPr>
            <a:r>
              <a:rPr dirty="0" sz="2900" spc="-60">
                <a:latin typeface="Times New Roman"/>
                <a:cs typeface="Times New Roman"/>
              </a:rPr>
              <a:t>More </a:t>
            </a:r>
            <a:r>
              <a:rPr dirty="0" sz="2900" spc="-85">
                <a:latin typeface="Times New Roman"/>
                <a:cs typeface="Times New Roman"/>
              </a:rPr>
              <a:t>accessible </a:t>
            </a:r>
            <a:r>
              <a:rPr dirty="0" sz="2900" spc="30">
                <a:latin typeface="Times New Roman"/>
                <a:cs typeface="Times New Roman"/>
              </a:rPr>
              <a:t>to</a:t>
            </a:r>
            <a:r>
              <a:rPr dirty="0" sz="2900" spc="16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components</a:t>
            </a:r>
            <a:r>
              <a:rPr dirty="0" sz="2900" spc="10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of	the</a:t>
            </a:r>
            <a:r>
              <a:rPr dirty="0" sz="2900" spc="-6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transcriptional  </a:t>
            </a:r>
            <a:r>
              <a:rPr dirty="0" sz="2900" spc="-55">
                <a:latin typeface="Times New Roman"/>
                <a:cs typeface="Times New Roman"/>
              </a:rPr>
              <a:t>apparatus:</a:t>
            </a:r>
            <a:endParaRPr sz="29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620"/>
              </a:spcBef>
              <a:buClr>
                <a:srgbClr val="8C73D0"/>
              </a:buClr>
              <a:buSzPct val="69230"/>
              <a:buFont typeface="Arial"/>
              <a:buChar char="□"/>
              <a:tabLst>
                <a:tab pos="652780" algn="l"/>
              </a:tabLst>
            </a:pPr>
            <a:r>
              <a:rPr dirty="0" sz="2600" spc="-40">
                <a:latin typeface="Times New Roman"/>
                <a:cs typeface="Times New Roman"/>
              </a:rPr>
              <a:t>Transcription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factors</a:t>
            </a:r>
            <a:endParaRPr sz="26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580"/>
              </a:spcBef>
              <a:buClr>
                <a:srgbClr val="8C73D0"/>
              </a:buClr>
              <a:buSzPct val="69230"/>
              <a:buFont typeface="Arial"/>
              <a:buChar char="□"/>
              <a:tabLst>
                <a:tab pos="652780" algn="l"/>
              </a:tabLst>
            </a:pPr>
            <a:r>
              <a:rPr dirty="0" sz="2600" spc="-15">
                <a:latin typeface="Times New Roman"/>
                <a:cs typeface="Times New Roman"/>
              </a:rPr>
              <a:t>Histone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modifiers</a:t>
            </a:r>
            <a:endParaRPr sz="2600">
              <a:latin typeface="Times New Roman"/>
              <a:cs typeface="Times New Roman"/>
            </a:endParaRPr>
          </a:p>
          <a:p>
            <a:pPr lvl="1" marL="652780" indent="-274320">
              <a:lnSpc>
                <a:spcPct val="100000"/>
              </a:lnSpc>
              <a:spcBef>
                <a:spcPts val="610"/>
              </a:spcBef>
              <a:buClr>
                <a:srgbClr val="8C73D0"/>
              </a:buClr>
              <a:buSzPct val="69230"/>
              <a:buFont typeface="Arial"/>
              <a:buChar char="□"/>
              <a:tabLst>
                <a:tab pos="652780" algn="l"/>
              </a:tabLst>
            </a:pPr>
            <a:r>
              <a:rPr dirty="0" sz="2600" spc="-30">
                <a:latin typeface="Times New Roman"/>
                <a:cs typeface="Times New Roman"/>
              </a:rPr>
              <a:t>Chromatin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proteins</a:t>
            </a:r>
            <a:endParaRPr sz="26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dirty="0" sz="1800" spc="545">
                <a:solidFill>
                  <a:srgbClr val="8C73D0"/>
                </a:solidFill>
                <a:latin typeface="Arial"/>
                <a:cs typeface="Arial"/>
              </a:rPr>
              <a:t>□</a:t>
            </a:r>
            <a:r>
              <a:rPr dirty="0" sz="1800" spc="20">
                <a:solidFill>
                  <a:srgbClr val="8C73D0"/>
                </a:solidFill>
                <a:latin typeface="Arial"/>
                <a:cs typeface="Arial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42" y="1231259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98779"/>
            <a:ext cx="7263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/>
              <a:t>Methods </a:t>
            </a:r>
            <a:r>
              <a:rPr dirty="0" sz="3600" spc="40"/>
              <a:t>to </a:t>
            </a:r>
            <a:r>
              <a:rPr dirty="0" sz="3600" spc="-45"/>
              <a:t>capture </a:t>
            </a:r>
            <a:r>
              <a:rPr dirty="0" sz="3600" spc="-105"/>
              <a:t>accessible</a:t>
            </a:r>
            <a:r>
              <a:rPr dirty="0" sz="3600" spc="25"/>
              <a:t> </a:t>
            </a:r>
            <a:r>
              <a:rPr dirty="0" sz="3600" spc="-40"/>
              <a:t>chromatin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4392" y="1241892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392" y="1938337"/>
            <a:ext cx="8554720" cy="438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464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276225" algn="l"/>
              </a:tabLst>
            </a:pPr>
            <a:r>
              <a:rPr dirty="0" sz="2200" spc="60" b="1">
                <a:latin typeface="Times New Roman"/>
                <a:cs typeface="Times New Roman"/>
              </a:rPr>
              <a:t>DNase-seq </a:t>
            </a:r>
            <a:r>
              <a:rPr dirty="0" sz="2200" spc="-15">
                <a:latin typeface="Times New Roman"/>
                <a:cs typeface="Times New Roman"/>
              </a:rPr>
              <a:t>(DNase </a:t>
            </a:r>
            <a:r>
              <a:rPr dirty="0" sz="2200" spc="45">
                <a:latin typeface="Times New Roman"/>
                <a:cs typeface="Times New Roman"/>
              </a:rPr>
              <a:t>I </a:t>
            </a:r>
            <a:r>
              <a:rPr dirty="0" sz="2200" spc="-60">
                <a:latin typeface="Times New Roman"/>
                <a:cs typeface="Times New Roman"/>
              </a:rPr>
              <a:t>hypersensitive </a:t>
            </a:r>
            <a:r>
              <a:rPr dirty="0" sz="2200" spc="-55">
                <a:latin typeface="Times New Roman"/>
                <a:cs typeface="Times New Roman"/>
              </a:rPr>
              <a:t>sites </a:t>
            </a:r>
            <a:r>
              <a:rPr dirty="0" sz="2200" spc="-65">
                <a:latin typeface="Times New Roman"/>
                <a:cs typeface="Times New Roman"/>
              </a:rPr>
              <a:t>Sequencing) </a:t>
            </a:r>
            <a:r>
              <a:rPr dirty="0" sz="2200" spc="-55">
                <a:latin typeface="Times New Roman"/>
                <a:cs typeface="Times New Roman"/>
              </a:rPr>
              <a:t>uses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70">
                <a:latin typeface="Times New Roman"/>
                <a:cs typeface="Times New Roman"/>
              </a:rPr>
              <a:t>sensitivity 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70">
                <a:latin typeface="Times New Roman"/>
                <a:cs typeface="Times New Roman"/>
              </a:rPr>
              <a:t>accessible </a:t>
            </a:r>
            <a:r>
              <a:rPr dirty="0" sz="2200" spc="-45">
                <a:latin typeface="Times New Roman"/>
                <a:cs typeface="Times New Roman"/>
              </a:rPr>
              <a:t>regions in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30">
                <a:latin typeface="Times New Roman"/>
                <a:cs typeface="Times New Roman"/>
              </a:rPr>
              <a:t>genome </a:t>
            </a:r>
            <a:r>
              <a:rPr dirty="0" sz="2200" spc="20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DNase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12700" marR="442595">
              <a:lnSpc>
                <a:spcPct val="100400"/>
              </a:lnSpc>
              <a:buFont typeface="Times New Roman"/>
              <a:buAutoNum type="arabicPeriod"/>
              <a:tabLst>
                <a:tab pos="276225" algn="l"/>
              </a:tabLst>
            </a:pPr>
            <a:r>
              <a:rPr dirty="0" sz="2200" spc="-20" b="1">
                <a:latin typeface="Times New Roman"/>
                <a:cs typeface="Times New Roman"/>
              </a:rPr>
              <a:t>FAIRE-seq </a:t>
            </a:r>
            <a:r>
              <a:rPr dirty="0" sz="2200" spc="-55">
                <a:latin typeface="Times New Roman"/>
                <a:cs typeface="Times New Roman"/>
              </a:rPr>
              <a:t>(Formaldehyde-Assisted </a:t>
            </a:r>
            <a:r>
              <a:rPr dirty="0" sz="2200" spc="-30">
                <a:latin typeface="Times New Roman"/>
                <a:cs typeface="Times New Roman"/>
              </a:rPr>
              <a:t>Isolation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65">
                <a:latin typeface="Times New Roman"/>
                <a:cs typeface="Times New Roman"/>
              </a:rPr>
              <a:t>Regulatory </a:t>
            </a:r>
            <a:r>
              <a:rPr dirty="0" sz="2200" spc="-20">
                <a:latin typeface="Times New Roman"/>
                <a:cs typeface="Times New Roman"/>
              </a:rPr>
              <a:t>Elements  </a:t>
            </a:r>
            <a:r>
              <a:rPr dirty="0" sz="2200" spc="-55">
                <a:latin typeface="Times New Roman"/>
                <a:cs typeface="Times New Roman"/>
              </a:rPr>
              <a:t>sequencing) uses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65">
                <a:latin typeface="Times New Roman"/>
                <a:cs typeface="Times New Roman"/>
              </a:rPr>
              <a:t>chemical </a:t>
            </a:r>
            <a:r>
              <a:rPr dirty="0" sz="2200" spc="-20">
                <a:latin typeface="Times New Roman"/>
                <a:cs typeface="Times New Roman"/>
              </a:rPr>
              <a:t>properties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10">
                <a:latin typeface="Times New Roman"/>
                <a:cs typeface="Times New Roman"/>
              </a:rPr>
              <a:t>protein-bound </a:t>
            </a:r>
            <a:r>
              <a:rPr dirty="0" sz="2200" spc="35">
                <a:latin typeface="Times New Roman"/>
                <a:cs typeface="Times New Roman"/>
              </a:rPr>
              <a:t>DNA </a:t>
            </a:r>
            <a:r>
              <a:rPr dirty="0" sz="2200" spc="-45">
                <a:latin typeface="Times New Roman"/>
                <a:cs typeface="Times New Roman"/>
              </a:rPr>
              <a:t>in </a:t>
            </a:r>
            <a:r>
              <a:rPr dirty="0" sz="2200" spc="-85">
                <a:latin typeface="Times New Roman"/>
                <a:cs typeface="Times New Roman"/>
              </a:rPr>
              <a:t>a </a:t>
            </a:r>
            <a:r>
              <a:rPr dirty="0" sz="2200" spc="-45">
                <a:latin typeface="Times New Roman"/>
                <a:cs typeface="Times New Roman"/>
              </a:rPr>
              <a:t>two-  </a:t>
            </a:r>
            <a:r>
              <a:rPr dirty="0" sz="2200" spc="-35">
                <a:latin typeface="Times New Roman"/>
                <a:cs typeface="Times New Roman"/>
              </a:rPr>
              <a:t>phase </a:t>
            </a:r>
            <a:r>
              <a:rPr dirty="0" sz="2200" spc="-30">
                <a:latin typeface="Times New Roman"/>
                <a:cs typeface="Times New Roman"/>
              </a:rPr>
              <a:t>separation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buFont typeface="Times New Roman"/>
              <a:buAutoNum type="arabicPeriod"/>
              <a:tabLst>
                <a:tab pos="276225" algn="l"/>
              </a:tabLst>
            </a:pPr>
            <a:r>
              <a:rPr dirty="0" sz="2200" spc="-55" b="1">
                <a:latin typeface="Times New Roman"/>
                <a:cs typeface="Times New Roman"/>
              </a:rPr>
              <a:t>ATAC-seq </a:t>
            </a:r>
            <a:r>
              <a:rPr dirty="0" sz="2200" spc="-105">
                <a:latin typeface="Times New Roman"/>
                <a:cs typeface="Times New Roman"/>
              </a:rPr>
              <a:t>(Assay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40">
                <a:latin typeface="Times New Roman"/>
                <a:cs typeface="Times New Roman"/>
              </a:rPr>
              <a:t>Transposable </a:t>
            </a:r>
            <a:r>
              <a:rPr dirty="0" sz="2200" spc="-70">
                <a:latin typeface="Times New Roman"/>
                <a:cs typeface="Times New Roman"/>
              </a:rPr>
              <a:t>Accessible </a:t>
            </a:r>
            <a:r>
              <a:rPr dirty="0" sz="2200" spc="-25">
                <a:latin typeface="Times New Roman"/>
                <a:cs typeface="Times New Roman"/>
              </a:rPr>
              <a:t>Chromatin </a:t>
            </a:r>
            <a:r>
              <a:rPr dirty="0" sz="2200" spc="-55">
                <a:latin typeface="Times New Roman"/>
                <a:cs typeface="Times New Roman"/>
              </a:rPr>
              <a:t>sequencing) uses 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15">
                <a:latin typeface="Times New Roman"/>
                <a:cs typeface="Times New Roman"/>
              </a:rPr>
              <a:t>Tn5 </a:t>
            </a:r>
            <a:r>
              <a:rPr dirty="0" sz="2200" spc="-30">
                <a:latin typeface="Times New Roman"/>
                <a:cs typeface="Times New Roman"/>
              </a:rPr>
              <a:t>transposase </a:t>
            </a:r>
            <a:r>
              <a:rPr dirty="0" sz="2200" spc="20">
                <a:latin typeface="Times New Roman"/>
                <a:cs typeface="Times New Roman"/>
              </a:rPr>
              <a:t>to </a:t>
            </a:r>
            <a:r>
              <a:rPr dirty="0" sz="2200" spc="-35">
                <a:latin typeface="Times New Roman"/>
                <a:cs typeface="Times New Roman"/>
              </a:rPr>
              <a:t>integrate </a:t>
            </a:r>
            <a:r>
              <a:rPr dirty="0" sz="2200" spc="-55">
                <a:latin typeface="Times New Roman"/>
                <a:cs typeface="Times New Roman"/>
              </a:rPr>
              <a:t>(synthetic) </a:t>
            </a:r>
            <a:r>
              <a:rPr dirty="0" sz="2200" spc="-10">
                <a:latin typeface="Times New Roman"/>
                <a:cs typeface="Times New Roman"/>
              </a:rPr>
              <a:t>transposons </a:t>
            </a:r>
            <a:r>
              <a:rPr dirty="0" sz="2200" spc="-15">
                <a:latin typeface="Times New Roman"/>
                <a:cs typeface="Times New Roman"/>
              </a:rPr>
              <a:t>into </a:t>
            </a:r>
            <a:r>
              <a:rPr dirty="0" sz="2200" spc="-70">
                <a:latin typeface="Times New Roman"/>
                <a:cs typeface="Times New Roman"/>
              </a:rPr>
              <a:t>accessible </a:t>
            </a:r>
            <a:r>
              <a:rPr dirty="0" sz="2200" spc="-45">
                <a:latin typeface="Times New Roman"/>
                <a:cs typeface="Times New Roman"/>
              </a:rPr>
              <a:t>regions 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27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genome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12700" marR="278130">
              <a:lnSpc>
                <a:spcPct val="100000"/>
              </a:lnSpc>
              <a:buFont typeface="Times New Roman"/>
              <a:buAutoNum type="arabicPeriod"/>
              <a:tabLst>
                <a:tab pos="276225" algn="l"/>
              </a:tabLst>
            </a:pPr>
            <a:r>
              <a:rPr dirty="0" sz="2200" spc="40" b="1">
                <a:latin typeface="Times New Roman"/>
                <a:cs typeface="Times New Roman"/>
              </a:rPr>
              <a:t>MNase-seq </a:t>
            </a:r>
            <a:r>
              <a:rPr dirty="0" sz="2200" spc="-65">
                <a:latin typeface="Times New Roman"/>
                <a:cs typeface="Times New Roman"/>
              </a:rPr>
              <a:t>(Micrococcal </a:t>
            </a:r>
            <a:r>
              <a:rPr dirty="0" sz="2200" spc="-45">
                <a:latin typeface="Times New Roman"/>
                <a:cs typeface="Times New Roman"/>
              </a:rPr>
              <a:t>Nuclease </a:t>
            </a:r>
            <a:r>
              <a:rPr dirty="0" sz="2200" spc="-55">
                <a:latin typeface="Times New Roman"/>
                <a:cs typeface="Times New Roman"/>
              </a:rPr>
              <a:t>sequencing) uses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50">
                <a:latin typeface="Times New Roman"/>
                <a:cs typeface="Times New Roman"/>
              </a:rPr>
              <a:t>micrococcal  </a:t>
            </a:r>
            <a:r>
              <a:rPr dirty="0" sz="2200" spc="-60">
                <a:latin typeface="Times New Roman"/>
                <a:cs typeface="Times New Roman"/>
              </a:rPr>
              <a:t>nuclease enzyme </a:t>
            </a:r>
            <a:r>
              <a:rPr dirty="0" sz="2200" spc="20">
                <a:latin typeface="Times New Roman"/>
                <a:cs typeface="Times New Roman"/>
              </a:rPr>
              <a:t>to </a:t>
            </a:r>
            <a:r>
              <a:rPr dirty="0" sz="2200" spc="-60">
                <a:latin typeface="Times New Roman"/>
                <a:cs typeface="Times New Roman"/>
              </a:rPr>
              <a:t>identify </a:t>
            </a:r>
            <a:r>
              <a:rPr dirty="0" sz="2200" spc="-40">
                <a:latin typeface="Times New Roman"/>
                <a:cs typeface="Times New Roman"/>
              </a:rPr>
              <a:t>nucleosome </a:t>
            </a:r>
            <a:r>
              <a:rPr dirty="0" sz="2200" spc="-35">
                <a:latin typeface="Times New Roman"/>
                <a:cs typeface="Times New Roman"/>
              </a:rPr>
              <a:t>positioning </a:t>
            </a:r>
            <a:r>
              <a:rPr dirty="0" sz="2200" spc="-5">
                <a:latin typeface="Times New Roman"/>
                <a:cs typeface="Times New Roman"/>
              </a:rPr>
              <a:t>throughout the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genome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29374"/>
            <a:ext cx="57531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0" algn="l"/>
              </a:tabLst>
            </a:pPr>
            <a:r>
              <a:rPr dirty="0" sz="4400" spc="-100">
                <a:solidFill>
                  <a:srgbClr val="2F1F58"/>
                </a:solidFill>
                <a:latin typeface="Times New Roman"/>
                <a:cs typeface="Times New Roman"/>
              </a:rPr>
              <a:t>Popularity</a:t>
            </a:r>
            <a:r>
              <a:rPr dirty="0" sz="4400">
                <a:solidFill>
                  <a:srgbClr val="2F1F58"/>
                </a:solidFill>
                <a:latin typeface="Times New Roman"/>
                <a:cs typeface="Times New Roman"/>
              </a:rPr>
              <a:t> of	</a:t>
            </a:r>
            <a:r>
              <a:rPr dirty="0" sz="4400" spc="-5">
                <a:solidFill>
                  <a:srgbClr val="2F1F58"/>
                </a:solidFill>
                <a:latin typeface="Times New Roman"/>
                <a:cs typeface="Times New Roman"/>
              </a:rPr>
              <a:t>the</a:t>
            </a:r>
            <a:r>
              <a:rPr dirty="0" sz="4400" spc="-80">
                <a:solidFill>
                  <a:srgbClr val="2F1F58"/>
                </a:solidFill>
                <a:latin typeface="Times New Roman"/>
                <a:cs typeface="Times New Roman"/>
              </a:rPr>
              <a:t> </a:t>
            </a:r>
            <a:r>
              <a:rPr dirty="0" sz="4400" spc="-15">
                <a:solidFill>
                  <a:srgbClr val="2F1F58"/>
                </a:solidFill>
                <a:latin typeface="Times New Roman"/>
                <a:cs typeface="Times New Roman"/>
              </a:rPr>
              <a:t>methods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392" y="1241892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462" y="1921564"/>
            <a:ext cx="8370871" cy="419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9352" y="6497482"/>
            <a:ext cx="705548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https://bioinformatics.cancer.gov/sites/default/files/course_material/LobanovBTEP2017.pdf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25850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DNAs</a:t>
            </a:r>
            <a:r>
              <a:rPr dirty="0"/>
              <a:t>e</a:t>
            </a:r>
            <a:r>
              <a:rPr dirty="0" spc="-95"/>
              <a:t>-</a:t>
            </a:r>
            <a:r>
              <a:rPr dirty="0" spc="-114"/>
              <a:t>s</a:t>
            </a:r>
            <a:r>
              <a:rPr dirty="0" spc="-125"/>
              <a:t>e</a:t>
            </a:r>
            <a:r>
              <a:rPr dirty="0" spc="-5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92" y="1241892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629" y="6497482"/>
            <a:ext cx="2677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imes New Roman"/>
                <a:cs typeface="Times New Roman"/>
              </a:rPr>
              <a:t>Modified </a:t>
            </a:r>
            <a:r>
              <a:rPr dirty="0" sz="1400" spc="-25">
                <a:latin typeface="Times New Roman"/>
                <a:cs typeface="Times New Roman"/>
              </a:rPr>
              <a:t>from: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  <a:hlinkClick r:id="rId2"/>
              </a:rPr>
              <a:t>www.the-scientist.com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1115" y="1931504"/>
            <a:ext cx="5269669" cy="131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1479" y="3858422"/>
            <a:ext cx="8530590" cy="16713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217170">
              <a:lnSpc>
                <a:spcPts val="2130"/>
              </a:lnSpc>
              <a:spcBef>
                <a:spcPts val="195"/>
              </a:spcBef>
            </a:pPr>
            <a:r>
              <a:rPr dirty="0" sz="1800" spc="-15">
                <a:latin typeface="Times New Roman"/>
                <a:cs typeface="Times New Roman"/>
              </a:rPr>
              <a:t>DNase-seq </a:t>
            </a:r>
            <a:r>
              <a:rPr dirty="0" sz="1800" spc="-35">
                <a:latin typeface="Times New Roman"/>
                <a:cs typeface="Times New Roman"/>
              </a:rPr>
              <a:t>has </a:t>
            </a:r>
            <a:r>
              <a:rPr dirty="0" sz="1800" spc="-55">
                <a:latin typeface="Times New Roman"/>
                <a:cs typeface="Times New Roman"/>
              </a:rPr>
              <a:t>historically </a:t>
            </a:r>
            <a:r>
              <a:rPr dirty="0" sz="1800" spc="-20">
                <a:latin typeface="Times New Roman"/>
                <a:cs typeface="Times New Roman"/>
              </a:rPr>
              <a:t>been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60">
                <a:latin typeface="Times New Roman"/>
                <a:cs typeface="Times New Roman"/>
              </a:rPr>
              <a:t>valuable </a:t>
            </a:r>
            <a:r>
              <a:rPr dirty="0" sz="1800" spc="-15">
                <a:latin typeface="Times New Roman"/>
                <a:cs typeface="Times New Roman"/>
              </a:rPr>
              <a:t>tool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50">
                <a:latin typeface="Times New Roman"/>
                <a:cs typeface="Times New Roman"/>
              </a:rPr>
              <a:t>identifying </a:t>
            </a:r>
            <a:r>
              <a:rPr dirty="0" sz="1800" spc="-80">
                <a:latin typeface="Times New Roman"/>
                <a:cs typeface="Times New Roman"/>
              </a:rPr>
              <a:t>all </a:t>
            </a:r>
            <a:r>
              <a:rPr dirty="0" sz="1800" spc="-25">
                <a:latin typeface="Times New Roman"/>
                <a:cs typeface="Times New Roman"/>
              </a:rPr>
              <a:t>different </a:t>
            </a:r>
            <a:r>
              <a:rPr dirty="0" sz="1800" spc="-45">
                <a:latin typeface="Times New Roman"/>
                <a:cs typeface="Times New Roman"/>
              </a:rPr>
              <a:t>types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40">
                <a:latin typeface="Times New Roman"/>
                <a:cs typeface="Times New Roman"/>
              </a:rPr>
              <a:t>regulatory  </a:t>
            </a:r>
            <a:r>
              <a:rPr dirty="0" sz="1800" spc="-45">
                <a:latin typeface="Times New Roman"/>
                <a:cs typeface="Times New Roman"/>
              </a:rPr>
              <a:t>elements, including </a:t>
            </a:r>
            <a:r>
              <a:rPr dirty="0" sz="1800" spc="-20">
                <a:latin typeface="Times New Roman"/>
                <a:cs typeface="Times New Roman"/>
              </a:rPr>
              <a:t>promoters, </a:t>
            </a:r>
            <a:r>
              <a:rPr dirty="0" sz="1800" spc="-35">
                <a:latin typeface="Times New Roman"/>
                <a:cs typeface="Times New Roman"/>
              </a:rPr>
              <a:t>enhancers, </a:t>
            </a:r>
            <a:r>
              <a:rPr dirty="0" sz="1800" spc="-55">
                <a:latin typeface="Times New Roman"/>
                <a:cs typeface="Times New Roman"/>
              </a:rPr>
              <a:t>silencers, </a:t>
            </a:r>
            <a:r>
              <a:rPr dirty="0" sz="1800" spc="-30">
                <a:latin typeface="Times New Roman"/>
                <a:cs typeface="Times New Roman"/>
              </a:rPr>
              <a:t>insulators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40">
                <a:latin typeface="Times New Roman"/>
                <a:cs typeface="Times New Roman"/>
              </a:rPr>
              <a:t>locus </a:t>
            </a:r>
            <a:r>
              <a:rPr dirty="0" sz="1800" spc="-15">
                <a:latin typeface="Times New Roman"/>
                <a:cs typeface="Times New Roman"/>
              </a:rPr>
              <a:t>control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regions.</a:t>
            </a:r>
            <a:endParaRPr sz="1800">
              <a:latin typeface="Times New Roman"/>
              <a:cs typeface="Times New Roman"/>
            </a:endParaRPr>
          </a:p>
          <a:p>
            <a:pPr marL="12700" marR="856615">
              <a:lnSpc>
                <a:spcPts val="2170"/>
              </a:lnSpc>
              <a:spcBef>
                <a:spcPts val="5"/>
              </a:spcBef>
            </a:pPr>
            <a:r>
              <a:rPr dirty="0" sz="1800" spc="-15">
                <a:latin typeface="Times New Roman"/>
                <a:cs typeface="Times New Roman"/>
              </a:rPr>
              <a:t>DNase-seq </a:t>
            </a:r>
            <a:r>
              <a:rPr dirty="0" sz="1800" spc="-70">
                <a:latin typeface="Times New Roman"/>
                <a:cs typeface="Times New Roman"/>
              </a:rPr>
              <a:t>is </a:t>
            </a:r>
            <a:r>
              <a:rPr dirty="0" sz="1800" spc="-10">
                <a:latin typeface="Times New Roman"/>
                <a:cs typeface="Times New Roman"/>
              </a:rPr>
              <a:t>better </a:t>
            </a:r>
            <a:r>
              <a:rPr dirty="0" sz="1800" spc="-35">
                <a:latin typeface="Times New Roman"/>
                <a:cs typeface="Times New Roman"/>
              </a:rPr>
              <a:t>established </a:t>
            </a:r>
            <a:r>
              <a:rPr dirty="0" sz="1800" spc="-5">
                <a:latin typeface="Times New Roman"/>
                <a:cs typeface="Times New Roman"/>
              </a:rPr>
              <a:t>than </a:t>
            </a:r>
            <a:r>
              <a:rPr dirty="0" sz="1800" spc="-70">
                <a:latin typeface="Times New Roman"/>
                <a:cs typeface="Times New Roman"/>
              </a:rPr>
              <a:t>any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other </a:t>
            </a:r>
            <a:r>
              <a:rPr dirty="0" sz="1800" spc="-25">
                <a:latin typeface="Times New Roman"/>
                <a:cs typeface="Times New Roman"/>
              </a:rPr>
              <a:t>chromatin </a:t>
            </a:r>
            <a:r>
              <a:rPr dirty="0" sz="1800" spc="-60">
                <a:latin typeface="Times New Roman"/>
                <a:cs typeface="Times New Roman"/>
              </a:rPr>
              <a:t>accessibility </a:t>
            </a:r>
            <a:r>
              <a:rPr dirty="0" sz="1800" spc="-25">
                <a:latin typeface="Times New Roman"/>
                <a:cs typeface="Times New Roman"/>
              </a:rPr>
              <a:t>methods.  </a:t>
            </a:r>
            <a:r>
              <a:rPr dirty="0" sz="1800" spc="30">
                <a:latin typeface="Times New Roman"/>
                <a:cs typeface="Times New Roman"/>
              </a:rPr>
              <a:t>It </a:t>
            </a:r>
            <a:r>
              <a:rPr dirty="0" sz="1800" spc="-80">
                <a:latin typeface="Times New Roman"/>
                <a:cs typeface="Times New Roman"/>
              </a:rPr>
              <a:t>was </a:t>
            </a:r>
            <a:r>
              <a:rPr dirty="0" sz="1800" spc="-40">
                <a:latin typeface="Times New Roman"/>
                <a:cs typeface="Times New Roman"/>
              </a:rPr>
              <a:t>applied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60">
                <a:latin typeface="Times New Roman"/>
                <a:cs typeface="Times New Roman"/>
              </a:rPr>
              <a:t>wide </a:t>
            </a:r>
            <a:r>
              <a:rPr dirty="0" sz="1800" spc="-40">
                <a:latin typeface="Times New Roman"/>
                <a:cs typeface="Times New Roman"/>
              </a:rPr>
              <a:t>range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70">
                <a:latin typeface="Times New Roman"/>
                <a:cs typeface="Times New Roman"/>
              </a:rPr>
              <a:t>cell </a:t>
            </a:r>
            <a:r>
              <a:rPr dirty="0" sz="1800" spc="-45">
                <a:latin typeface="Times New Roman"/>
                <a:cs typeface="Times New Roman"/>
              </a:rPr>
              <a:t>types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55">
                <a:latin typeface="Times New Roman"/>
                <a:cs typeface="Times New Roman"/>
              </a:rPr>
              <a:t>species, </a:t>
            </a:r>
            <a:r>
              <a:rPr dirty="0" sz="1800" spc="-45">
                <a:latin typeface="Times New Roman"/>
                <a:cs typeface="Times New Roman"/>
              </a:rPr>
              <a:t>including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plants.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</a:pPr>
            <a:r>
              <a:rPr dirty="0" sz="1800">
                <a:latin typeface="Times New Roman"/>
                <a:cs typeface="Times New Roman"/>
              </a:rPr>
              <a:t>Its </a:t>
            </a:r>
            <a:r>
              <a:rPr dirty="0" sz="1800" spc="-30">
                <a:latin typeface="Times New Roman"/>
                <a:cs typeface="Times New Roman"/>
              </a:rPr>
              <a:t>cutting </a:t>
            </a:r>
            <a:r>
              <a:rPr dirty="0" sz="1800" spc="-50">
                <a:latin typeface="Times New Roman"/>
                <a:cs typeface="Times New Roman"/>
              </a:rPr>
              <a:t>bias </a:t>
            </a:r>
            <a:r>
              <a:rPr dirty="0" sz="1800" spc="-70">
                <a:latin typeface="Times New Roman"/>
                <a:cs typeface="Times New Roman"/>
              </a:rPr>
              <a:t>is </a:t>
            </a:r>
            <a:r>
              <a:rPr dirty="0" sz="1800" spc="-10">
                <a:latin typeface="Times New Roman"/>
                <a:cs typeface="Times New Roman"/>
              </a:rPr>
              <a:t>better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understood.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>
                <a:latin typeface="Times New Roman"/>
                <a:cs typeface="Times New Roman"/>
              </a:rPr>
              <a:t>DNase-seq </a:t>
            </a:r>
            <a:r>
              <a:rPr dirty="0" sz="1800" spc="-30">
                <a:latin typeface="Times New Roman"/>
                <a:cs typeface="Times New Roman"/>
              </a:rPr>
              <a:t>could </a:t>
            </a:r>
            <a:r>
              <a:rPr dirty="0" sz="1800" spc="-25">
                <a:latin typeface="Times New Roman"/>
                <a:cs typeface="Times New Roman"/>
              </a:rPr>
              <a:t>be </a:t>
            </a:r>
            <a:r>
              <a:rPr dirty="0" sz="1800" spc="-30">
                <a:latin typeface="Times New Roman"/>
                <a:cs typeface="Times New Roman"/>
              </a:rPr>
              <a:t>used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70">
                <a:latin typeface="Times New Roman"/>
                <a:cs typeface="Times New Roman"/>
              </a:rPr>
              <a:t>analysis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protected </a:t>
            </a:r>
            <a:r>
              <a:rPr dirty="0" sz="1800" spc="-40">
                <a:latin typeface="Times New Roman"/>
                <a:cs typeface="Times New Roman"/>
              </a:rPr>
              <a:t>regions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30">
                <a:latin typeface="Times New Roman"/>
                <a:cs typeface="Times New Roman"/>
              </a:rPr>
              <a:t>genome </a:t>
            </a:r>
            <a:r>
              <a:rPr dirty="0" sz="1800" spc="-10">
                <a:latin typeface="Times New Roman"/>
                <a:cs typeface="Times New Roman"/>
              </a:rPr>
              <a:t>(DNase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footprinting)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24822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F</a:t>
            </a:r>
            <a:r>
              <a:rPr dirty="0" spc="-204"/>
              <a:t>A</a:t>
            </a:r>
            <a:r>
              <a:rPr dirty="0" spc="90"/>
              <a:t>I</a:t>
            </a:r>
            <a:r>
              <a:rPr dirty="0" spc="5"/>
              <a:t>RE</a:t>
            </a:r>
            <a:r>
              <a:rPr dirty="0" spc="-95"/>
              <a:t>-</a:t>
            </a:r>
            <a:r>
              <a:rPr dirty="0" spc="-114"/>
              <a:t>s</a:t>
            </a:r>
            <a:r>
              <a:rPr dirty="0" spc="-125"/>
              <a:t>e</a:t>
            </a:r>
            <a:r>
              <a:rPr dirty="0" spc="-5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92" y="1241892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648" y="1876691"/>
            <a:ext cx="2469321" cy="40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87825" y="4505738"/>
            <a:ext cx="1471295" cy="1645285"/>
          </a:xfrm>
          <a:custGeom>
            <a:avLst/>
            <a:gdLst/>
            <a:ahLst/>
            <a:cxnLst/>
            <a:rect l="l" t="t" r="r" b="b"/>
            <a:pathLst>
              <a:path w="1471295" h="1645285">
                <a:moveTo>
                  <a:pt x="0" y="0"/>
                </a:moveTo>
                <a:lnTo>
                  <a:pt x="1470991" y="0"/>
                </a:lnTo>
                <a:lnTo>
                  <a:pt x="1470991" y="1645017"/>
                </a:lnTo>
                <a:lnTo>
                  <a:pt x="0" y="16450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8505" y="5520559"/>
            <a:ext cx="1471295" cy="521970"/>
          </a:xfrm>
          <a:custGeom>
            <a:avLst/>
            <a:gdLst/>
            <a:ahLst/>
            <a:cxnLst/>
            <a:rect l="l" t="t" r="r" b="b"/>
            <a:pathLst>
              <a:path w="1471295" h="521970">
                <a:moveTo>
                  <a:pt x="0" y="0"/>
                </a:moveTo>
                <a:lnTo>
                  <a:pt x="1470991" y="0"/>
                </a:lnTo>
                <a:lnTo>
                  <a:pt x="1470991" y="521731"/>
                </a:lnTo>
                <a:lnTo>
                  <a:pt x="0" y="5217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4392" y="5717551"/>
            <a:ext cx="2882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imes New Roman"/>
                <a:cs typeface="Times New Roman"/>
              </a:rPr>
              <a:t>Adapted </a:t>
            </a:r>
            <a:r>
              <a:rPr dirty="0" sz="1200" spc="-30" b="1">
                <a:latin typeface="Times New Roman"/>
                <a:cs typeface="Times New Roman"/>
              </a:rPr>
              <a:t>from </a:t>
            </a:r>
            <a:r>
              <a:rPr dirty="0" sz="1200" spc="-20" b="1">
                <a:latin typeface="Times New Roman"/>
                <a:cs typeface="Times New Roman"/>
              </a:rPr>
              <a:t>Giresi </a:t>
            </a:r>
            <a:r>
              <a:rPr dirty="0" sz="1200" b="1">
                <a:latin typeface="Times New Roman"/>
                <a:cs typeface="Times New Roman"/>
              </a:rPr>
              <a:t>et </a:t>
            </a:r>
            <a:r>
              <a:rPr dirty="0" sz="1200" spc="-10" b="1">
                <a:latin typeface="Times New Roman"/>
                <a:cs typeface="Times New Roman"/>
              </a:rPr>
              <a:t>al., </a:t>
            </a:r>
            <a:r>
              <a:rPr dirty="0" sz="1200" spc="-5">
                <a:latin typeface="Times New Roman"/>
                <a:cs typeface="Times New Roman"/>
              </a:rPr>
              <a:t>Genome </a:t>
            </a:r>
            <a:r>
              <a:rPr dirty="0" sz="1200" spc="-60">
                <a:latin typeface="Times New Roman"/>
                <a:cs typeface="Times New Roman"/>
              </a:rPr>
              <a:t>Res.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2007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7556" y="2381171"/>
            <a:ext cx="5062855" cy="3314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imes New Roman"/>
                <a:cs typeface="Times New Roman"/>
              </a:rPr>
              <a:t>Antibody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50">
                <a:latin typeface="Times New Roman"/>
                <a:cs typeface="Times New Roman"/>
              </a:rPr>
              <a:t>enzyme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independency.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92710">
              <a:lnSpc>
                <a:spcPct val="100000"/>
              </a:lnSpc>
            </a:pPr>
            <a:r>
              <a:rPr dirty="0" sz="1800" spc="25">
                <a:latin typeface="Times New Roman"/>
                <a:cs typeface="Times New Roman"/>
              </a:rPr>
              <a:t>In </a:t>
            </a:r>
            <a:r>
              <a:rPr dirty="0" sz="1800" spc="-15">
                <a:latin typeface="Times New Roman"/>
                <a:cs typeface="Times New Roman"/>
              </a:rPr>
              <a:t>contrast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20">
                <a:latin typeface="Times New Roman"/>
                <a:cs typeface="Times New Roman"/>
              </a:rPr>
              <a:t>DNase-seq,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35">
                <a:latin typeface="Times New Roman"/>
                <a:cs typeface="Times New Roman"/>
              </a:rPr>
              <a:t>FAIRE-seq </a:t>
            </a:r>
            <a:r>
              <a:rPr dirty="0" sz="1800" spc="-15">
                <a:latin typeface="Times New Roman"/>
                <a:cs typeface="Times New Roman"/>
              </a:rPr>
              <a:t>protocol  </a:t>
            </a:r>
            <a:r>
              <a:rPr dirty="0" sz="1800" spc="-10">
                <a:latin typeface="Times New Roman"/>
                <a:cs typeface="Times New Roman"/>
              </a:rPr>
              <a:t>doesn't </a:t>
            </a:r>
            <a:r>
              <a:rPr dirty="0" sz="1800" spc="-35">
                <a:latin typeface="Times New Roman"/>
                <a:cs typeface="Times New Roman"/>
              </a:rPr>
              <a:t>require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35">
                <a:latin typeface="Times New Roman"/>
                <a:cs typeface="Times New Roman"/>
              </a:rPr>
              <a:t>permeabilization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65">
                <a:latin typeface="Times New Roman"/>
                <a:cs typeface="Times New Roman"/>
              </a:rPr>
              <a:t>cells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35">
                <a:latin typeface="Times New Roman"/>
                <a:cs typeface="Times New Roman"/>
              </a:rPr>
              <a:t>isolation 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55">
                <a:latin typeface="Times New Roman"/>
                <a:cs typeface="Times New Roman"/>
              </a:rPr>
              <a:t>nuclei,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5">
                <a:latin typeface="Times New Roman"/>
                <a:cs typeface="Times New Roman"/>
              </a:rPr>
              <a:t>can </a:t>
            </a:r>
            <a:r>
              <a:rPr dirty="0" sz="1800" spc="-65">
                <a:latin typeface="Times New Roman"/>
                <a:cs typeface="Times New Roman"/>
              </a:rPr>
              <a:t>analyze </a:t>
            </a:r>
            <a:r>
              <a:rPr dirty="0" sz="1800" spc="-70">
                <a:latin typeface="Times New Roman"/>
                <a:cs typeface="Times New Roman"/>
              </a:rPr>
              <a:t>any cell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types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75">
                <a:latin typeface="Times New Roman"/>
                <a:cs typeface="Times New Roman"/>
              </a:rPr>
              <a:t>Analysis. </a:t>
            </a:r>
            <a:r>
              <a:rPr dirty="0" sz="1800" spc="-35">
                <a:latin typeface="Times New Roman"/>
                <a:cs typeface="Times New Roman"/>
              </a:rPr>
              <a:t>Extensive </a:t>
            </a:r>
            <a:r>
              <a:rPr dirty="0" sz="1800" spc="-10">
                <a:latin typeface="Times New Roman"/>
                <a:cs typeface="Times New Roman"/>
              </a:rPr>
              <a:t>amount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25">
                <a:latin typeface="Times New Roman"/>
                <a:cs typeface="Times New Roman"/>
              </a:rPr>
              <a:t>computational </a:t>
            </a:r>
            <a:r>
              <a:rPr dirty="0" sz="1800" spc="-35">
                <a:latin typeface="Times New Roman"/>
                <a:cs typeface="Times New Roman"/>
              </a:rPr>
              <a:t>processing 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70">
                <a:latin typeface="Times New Roman"/>
                <a:cs typeface="Times New Roman"/>
              </a:rPr>
              <a:t>analysis is </a:t>
            </a:r>
            <a:r>
              <a:rPr dirty="0" sz="1800" spc="-30">
                <a:latin typeface="Times New Roman"/>
                <a:cs typeface="Times New Roman"/>
              </a:rPr>
              <a:t>required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35">
                <a:latin typeface="Times New Roman"/>
                <a:cs typeface="Times New Roman"/>
              </a:rPr>
              <a:t>comprehensive </a:t>
            </a:r>
            <a:r>
              <a:rPr dirty="0" sz="1800" spc="-15">
                <a:latin typeface="Times New Roman"/>
                <a:cs typeface="Times New Roman"/>
              </a:rPr>
              <a:t>interpretation 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45">
                <a:latin typeface="Times New Roman"/>
                <a:cs typeface="Times New Roman"/>
              </a:rPr>
              <a:t>genome-wide</a:t>
            </a:r>
            <a:r>
              <a:rPr dirty="0" sz="1800" spc="-22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  <a:p>
            <a:pPr algn="just" marL="12700" marR="1081405">
              <a:lnSpc>
                <a:spcPct val="100000"/>
              </a:lnSpc>
              <a:spcBef>
                <a:spcPts val="15"/>
              </a:spcBef>
            </a:pPr>
            <a:r>
              <a:rPr dirty="0" sz="1800" spc="-40">
                <a:latin typeface="Times New Roman"/>
                <a:cs typeface="Times New Roman"/>
              </a:rPr>
              <a:t>Absence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20">
                <a:latin typeface="Times New Roman"/>
                <a:cs typeface="Times New Roman"/>
              </a:rPr>
              <a:t>transcription factor </a:t>
            </a:r>
            <a:r>
              <a:rPr dirty="0" sz="1800" spc="-30">
                <a:latin typeface="Times New Roman"/>
                <a:cs typeface="Times New Roman"/>
              </a:rPr>
              <a:t>footprinting.  </a:t>
            </a:r>
            <a:r>
              <a:rPr dirty="0" sz="1800" spc="-65">
                <a:latin typeface="Times New Roman"/>
                <a:cs typeface="Times New Roman"/>
              </a:rPr>
              <a:t>Low </a:t>
            </a:r>
            <a:r>
              <a:rPr dirty="0" sz="1800" spc="-40">
                <a:latin typeface="Times New Roman"/>
                <a:cs typeface="Times New Roman"/>
              </a:rPr>
              <a:t>signal-to-noise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ratio.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ts val="2140"/>
              </a:lnSpc>
            </a:pPr>
            <a:r>
              <a:rPr dirty="0" sz="1800" spc="-35">
                <a:latin typeface="Times New Roman"/>
                <a:cs typeface="Times New Roman"/>
              </a:rPr>
              <a:t>Fixation </a:t>
            </a:r>
            <a:r>
              <a:rPr dirty="0" sz="1800" spc="-40">
                <a:latin typeface="Times New Roman"/>
                <a:cs typeface="Times New Roman"/>
              </a:rPr>
              <a:t>variation </a:t>
            </a:r>
            <a:r>
              <a:rPr dirty="0" sz="1800" spc="-35">
                <a:latin typeface="Times New Roman"/>
                <a:cs typeface="Times New Roman"/>
              </a:rPr>
              <a:t>among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tissues.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9374"/>
            <a:ext cx="2469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MNase-seq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92" y="1241892"/>
            <a:ext cx="13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706" y="1936883"/>
            <a:ext cx="4979937" cy="1653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9521" y="4089330"/>
            <a:ext cx="8636000" cy="26473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21615">
              <a:lnSpc>
                <a:spcPct val="99500"/>
              </a:lnSpc>
              <a:spcBef>
                <a:spcPts val="110"/>
              </a:spcBef>
            </a:pPr>
            <a:r>
              <a:rPr dirty="0" sz="1800" spc="-35">
                <a:latin typeface="Times New Roman"/>
                <a:cs typeface="Times New Roman"/>
              </a:rPr>
              <a:t>MNase </a:t>
            </a:r>
            <a:r>
              <a:rPr dirty="0" sz="1800" spc="-50">
                <a:latin typeface="Times New Roman"/>
                <a:cs typeface="Times New Roman"/>
              </a:rPr>
              <a:t>works </a:t>
            </a:r>
            <a:r>
              <a:rPr dirty="0" sz="1800" spc="-85">
                <a:latin typeface="Times New Roman"/>
                <a:cs typeface="Times New Roman"/>
              </a:rPr>
              <a:t>by </a:t>
            </a:r>
            <a:r>
              <a:rPr dirty="0" sz="1800" spc="-30">
                <a:latin typeface="Times New Roman"/>
                <a:cs typeface="Times New Roman"/>
              </a:rPr>
              <a:t>cutting </a:t>
            </a:r>
            <a:r>
              <a:rPr dirty="0" sz="1800" spc="15">
                <a:latin typeface="Times New Roman"/>
                <a:cs typeface="Times New Roman"/>
              </a:rPr>
              <a:t>both </a:t>
            </a:r>
            <a:r>
              <a:rPr dirty="0" sz="1800" spc="-30">
                <a:latin typeface="Times New Roman"/>
                <a:cs typeface="Times New Roman"/>
              </a:rPr>
              <a:t>exposed </a:t>
            </a:r>
            <a:r>
              <a:rPr dirty="0" sz="1800" spc="25">
                <a:latin typeface="Times New Roman"/>
                <a:cs typeface="Times New Roman"/>
              </a:rPr>
              <a:t>DNA </a:t>
            </a:r>
            <a:r>
              <a:rPr dirty="0" sz="1800" spc="-20">
                <a:latin typeface="Times New Roman"/>
                <a:cs typeface="Times New Roman"/>
              </a:rPr>
              <a:t>strands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-40">
                <a:latin typeface="Times New Roman"/>
                <a:cs typeface="Times New Roman"/>
              </a:rPr>
              <a:t>genome; </a:t>
            </a:r>
            <a:r>
              <a:rPr dirty="0" sz="1800" spc="-10">
                <a:latin typeface="Times New Roman"/>
                <a:cs typeface="Times New Roman"/>
              </a:rPr>
              <a:t>the </a:t>
            </a:r>
            <a:r>
              <a:rPr dirty="0" sz="1800" spc="25">
                <a:latin typeface="Times New Roman"/>
                <a:cs typeface="Times New Roman"/>
              </a:rPr>
              <a:t>DNA </a:t>
            </a:r>
            <a:r>
              <a:rPr dirty="0" sz="1800" spc="-40">
                <a:latin typeface="Times New Roman"/>
                <a:cs typeface="Times New Roman"/>
              </a:rPr>
              <a:t>associated with  </a:t>
            </a:r>
            <a:r>
              <a:rPr dirty="0" sz="1800" spc="-35">
                <a:latin typeface="Times New Roman"/>
                <a:cs typeface="Times New Roman"/>
              </a:rPr>
              <a:t>nucleosomes </a:t>
            </a:r>
            <a:r>
              <a:rPr dirty="0" sz="1800" spc="-70">
                <a:latin typeface="Times New Roman"/>
                <a:cs typeface="Times New Roman"/>
              </a:rPr>
              <a:t>is </a:t>
            </a:r>
            <a:r>
              <a:rPr dirty="0" sz="1800" spc="-35">
                <a:latin typeface="Times New Roman"/>
                <a:cs typeface="Times New Roman"/>
              </a:rPr>
              <a:t>recovered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5">
                <a:latin typeface="Times New Roman"/>
                <a:cs typeface="Times New Roman"/>
              </a:rPr>
              <a:t>sequenced. </a:t>
            </a:r>
            <a:r>
              <a:rPr dirty="0" sz="1800" spc="-30">
                <a:latin typeface="Times New Roman"/>
                <a:cs typeface="Times New Roman"/>
              </a:rPr>
              <a:t>Higher </a:t>
            </a:r>
            <a:r>
              <a:rPr dirty="0" sz="1800" spc="-20">
                <a:latin typeface="Times New Roman"/>
                <a:cs typeface="Times New Roman"/>
              </a:rPr>
              <a:t>concentration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50">
                <a:latin typeface="Times New Roman"/>
                <a:cs typeface="Times New Roman"/>
              </a:rPr>
              <a:t>enzyme leads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50">
                <a:latin typeface="Times New Roman"/>
                <a:cs typeface="Times New Roman"/>
              </a:rPr>
              <a:t>majority 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mono-nucleosomes.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40690">
              <a:lnSpc>
                <a:spcPct val="100000"/>
              </a:lnSpc>
            </a:pPr>
            <a:r>
              <a:rPr dirty="0" sz="1800" spc="-55">
                <a:latin typeface="Times New Roman"/>
                <a:cs typeface="Times New Roman"/>
              </a:rPr>
              <a:t>Conceptually, </a:t>
            </a:r>
            <a:r>
              <a:rPr dirty="0" sz="1800" spc="-45">
                <a:latin typeface="Times New Roman"/>
                <a:cs typeface="Times New Roman"/>
              </a:rPr>
              <a:t>reverse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DNA-seq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65">
                <a:latin typeface="Times New Roman"/>
                <a:cs typeface="Times New Roman"/>
              </a:rPr>
              <a:t>ATAC-seq. So </a:t>
            </a:r>
            <a:r>
              <a:rPr dirty="0" sz="1800" spc="-35">
                <a:latin typeface="Times New Roman"/>
                <a:cs typeface="Times New Roman"/>
              </a:rPr>
              <a:t>it </a:t>
            </a:r>
            <a:r>
              <a:rPr dirty="0" sz="1800" spc="-50">
                <a:latin typeface="Times New Roman"/>
                <a:cs typeface="Times New Roman"/>
              </a:rPr>
              <a:t>indirectly </a:t>
            </a:r>
            <a:r>
              <a:rPr dirty="0" sz="1800" spc="-45">
                <a:latin typeface="Times New Roman"/>
                <a:cs typeface="Times New Roman"/>
              </a:rPr>
              <a:t>identifies </a:t>
            </a:r>
            <a:r>
              <a:rPr dirty="0" sz="1800" spc="-20">
                <a:latin typeface="Times New Roman"/>
                <a:cs typeface="Times New Roman"/>
              </a:rPr>
              <a:t>open-chromatin  </a:t>
            </a:r>
            <a:r>
              <a:rPr dirty="0" sz="1800" spc="-40">
                <a:latin typeface="Times New Roman"/>
                <a:cs typeface="Times New Roman"/>
              </a:rPr>
              <a:t>regions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genome.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Enzymes used </a:t>
            </a:r>
            <a:r>
              <a:rPr dirty="0" sz="1800" spc="-45">
                <a:latin typeface="Times New Roman"/>
                <a:cs typeface="Times New Roman"/>
              </a:rPr>
              <a:t>since </a:t>
            </a:r>
            <a:r>
              <a:rPr dirty="0" sz="1800" spc="-55">
                <a:latin typeface="Times New Roman"/>
                <a:cs typeface="Times New Roman"/>
              </a:rPr>
              <a:t>40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90">
                <a:latin typeface="Times New Roman"/>
                <a:cs typeface="Times New Roman"/>
              </a:rPr>
              <a:t>years!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700"/>
              </a:spcBef>
            </a:pPr>
            <a:r>
              <a:rPr dirty="0" sz="1400" spc="-35">
                <a:latin typeface="Times New Roman"/>
                <a:cs typeface="Times New Roman"/>
              </a:rPr>
              <a:t>Modified </a:t>
            </a:r>
            <a:r>
              <a:rPr dirty="0" sz="1400" spc="-25">
                <a:latin typeface="Times New Roman"/>
                <a:cs typeface="Times New Roman"/>
              </a:rPr>
              <a:t>from: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  <a:hlinkClick r:id="rId3"/>
              </a:rPr>
              <a:t>www.the-scientist.com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ATAC-seq</dc:title>
  <dcterms:created xsi:type="dcterms:W3CDTF">2019-10-21T14:57:16Z</dcterms:created>
  <dcterms:modified xsi:type="dcterms:W3CDTF">2019-10-21T14:57:16Z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2019-10-21T00:00:00Z</vt:filetime>
  </property>
</Properties>
</file>