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9" r:id="rId1"/>
  </p:sldMasterIdLst>
  <p:notesMasterIdLst>
    <p:notesMasterId r:id="rId23"/>
  </p:notesMasterIdLst>
  <p:handoutMasterIdLst>
    <p:handoutMasterId r:id="rId24"/>
  </p:handoutMasterIdLst>
  <p:sldIdLst>
    <p:sldId id="256" r:id="rId2"/>
    <p:sldId id="342" r:id="rId3"/>
    <p:sldId id="338" r:id="rId4"/>
    <p:sldId id="287" r:id="rId5"/>
    <p:sldId id="331" r:id="rId6"/>
    <p:sldId id="293" r:id="rId7"/>
    <p:sldId id="310" r:id="rId8"/>
    <p:sldId id="311" r:id="rId9"/>
    <p:sldId id="315" r:id="rId10"/>
    <p:sldId id="296" r:id="rId11"/>
    <p:sldId id="322" r:id="rId12"/>
    <p:sldId id="339" r:id="rId13"/>
    <p:sldId id="332" r:id="rId14"/>
    <p:sldId id="326" r:id="rId15"/>
    <p:sldId id="328" r:id="rId16"/>
    <p:sldId id="334" r:id="rId17"/>
    <p:sldId id="329" r:id="rId18"/>
    <p:sldId id="333" r:id="rId19"/>
    <p:sldId id="335" r:id="rId20"/>
    <p:sldId id="336" r:id="rId21"/>
    <p:sldId id="34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D0101"/>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9037" autoAdjust="0"/>
  </p:normalViewPr>
  <p:slideViewPr>
    <p:cSldViewPr snapToGrid="0" snapToObjects="1">
      <p:cViewPr>
        <p:scale>
          <a:sx n="103" d="100"/>
          <a:sy n="103" d="100"/>
        </p:scale>
        <p:origin x="-392" y="-73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88FA149-6572-AB4D-989E-B62AE6155468}" type="datetimeFigureOut">
              <a:rPr lang="en-US" smtClean="0"/>
              <a:t>22/10/19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87AC7A2-85D0-BC49-AA5D-7615028EE518}" type="slidenum">
              <a:rPr lang="en-US" smtClean="0"/>
              <a:t>‹#›</a:t>
            </a:fld>
            <a:endParaRPr lang="en-US"/>
          </a:p>
        </p:txBody>
      </p:sp>
    </p:spTree>
    <p:extLst>
      <p:ext uri="{BB962C8B-B14F-4D97-AF65-F5344CB8AC3E}">
        <p14:creationId xmlns:p14="http://schemas.microsoft.com/office/powerpoint/2010/main" val="6099093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D223FC-0116-B84E-9B2D-04194815CB69}" type="datetimeFigureOut">
              <a:rPr lang="en-US" smtClean="0"/>
              <a:t>22/10/19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D817E9-9DCD-664F-AF5C-90FBFF4B8521}" type="slidenum">
              <a:rPr lang="en-US" smtClean="0"/>
              <a:t>‹#›</a:t>
            </a:fld>
            <a:endParaRPr lang="en-US"/>
          </a:p>
        </p:txBody>
      </p:sp>
    </p:spTree>
    <p:extLst>
      <p:ext uri="{BB962C8B-B14F-4D97-AF65-F5344CB8AC3E}">
        <p14:creationId xmlns:p14="http://schemas.microsoft.com/office/powerpoint/2010/main" val="167779843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per lane</a:t>
            </a:r>
          </a:p>
          <a:p>
            <a:endParaRPr lang="en-US" dirty="0" smtClean="0"/>
          </a:p>
          <a:p>
            <a:r>
              <a:rPr lang="en-US" dirty="0" smtClean="0"/>
              <a:t>human genome 3.2 Gb</a:t>
            </a:r>
            <a:endParaRPr lang="en-US" dirty="0"/>
          </a:p>
        </p:txBody>
      </p:sp>
      <p:sp>
        <p:nvSpPr>
          <p:cNvPr id="4" name="Slide Number Placeholder 3"/>
          <p:cNvSpPr>
            <a:spLocks noGrp="1"/>
          </p:cNvSpPr>
          <p:nvPr>
            <p:ph type="sldNum" sz="quarter" idx="10"/>
          </p:nvPr>
        </p:nvSpPr>
        <p:spPr/>
        <p:txBody>
          <a:bodyPr/>
          <a:lstStyle/>
          <a:p>
            <a:fld id="{38BE3A31-CECB-2647-A159-79000040F8E2}" type="slidenum">
              <a:rPr lang="en-US" smtClean="0"/>
              <a:t>5</a:t>
            </a:fld>
            <a:endParaRPr lang="en-US"/>
          </a:p>
        </p:txBody>
      </p:sp>
    </p:spTree>
    <p:extLst>
      <p:ext uri="{BB962C8B-B14F-4D97-AF65-F5344CB8AC3E}">
        <p14:creationId xmlns:p14="http://schemas.microsoft.com/office/powerpoint/2010/main" val="1405991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a:t>
            </a:r>
          </a:p>
          <a:p>
            <a:r>
              <a:rPr lang="en-US" dirty="0" smtClean="0"/>
              <a:t>*You need multiple observations per base to come to a reliable base call.</a:t>
            </a:r>
          </a:p>
          <a:p>
            <a:r>
              <a:rPr lang="en-US" dirty="0" smtClean="0"/>
              <a:t>*Reads are not distributed evenly over an entire genome, simply because the reads will sample the genome Therefore many bases will be covered by fewer reads than the average coverage, while other bases will be covered by more reads than average. </a:t>
            </a:r>
          </a:p>
          <a:p>
            <a:r>
              <a:rPr lang="en-US" dirty="0" smtClean="0"/>
              <a:t> For applications where you aim to sequence only a defined subset of an entire genome, like targeted </a:t>
            </a:r>
            <a:r>
              <a:rPr lang="en-US" dirty="0" err="1" smtClean="0"/>
              <a:t>resequencing</a:t>
            </a:r>
            <a:r>
              <a:rPr lang="en-US" dirty="0" smtClean="0"/>
              <a:t> or RNA sequencing, coverage means the amount of times you sequence that subset. </a:t>
            </a:r>
          </a:p>
          <a:p>
            <a:endParaRPr lang="en-US" dirty="0" smtClean="0"/>
          </a:p>
          <a:p>
            <a:r>
              <a:rPr lang="en-US" dirty="0" smtClean="0"/>
              <a:t> For example, the level of coverage for human genome mutations/SNPs/</a:t>
            </a:r>
            <a:r>
              <a:rPr lang="en-US" baseline="0" dirty="0" smtClean="0"/>
              <a:t> </a:t>
            </a:r>
            <a:r>
              <a:rPr lang="en-US" dirty="0" smtClean="0"/>
              <a:t>rearrangements detection that most publications require is from 10x to 30x depth of coverage depending on the application and statistical model. For </a:t>
            </a:r>
            <a:r>
              <a:rPr lang="en-US" dirty="0" err="1" smtClean="0"/>
              <a:t>ChIP-Seq</a:t>
            </a:r>
            <a:r>
              <a:rPr lang="en-US" dirty="0" smtClean="0"/>
              <a:t> studies where reads map to only a subset of a genome, often the researchers/publications require coverage around 100x. (http://</a:t>
            </a:r>
            <a:r>
              <a:rPr lang="en-US" dirty="0" err="1" smtClean="0"/>
              <a:t>res.illumina.com</a:t>
            </a:r>
            <a:r>
              <a:rPr lang="en-US" dirty="0" smtClean="0"/>
              <a:t>/documents/products/</a:t>
            </a:r>
            <a:r>
              <a:rPr lang="en-US" dirty="0" err="1" smtClean="0"/>
              <a:t>technotes</a:t>
            </a:r>
            <a:r>
              <a:rPr lang="en-US" dirty="0" smtClean="0"/>
              <a:t>/</a:t>
            </a:r>
            <a:r>
              <a:rPr lang="en-US" dirty="0" err="1" smtClean="0"/>
              <a:t>technote_coverage_calculation.pdf</a:t>
            </a:r>
            <a:r>
              <a:rPr lang="en-US" dirty="0" smtClean="0"/>
              <a:t>)</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term "deep" has been used for a wide range of depths (&gt;7×),[citation needed] and the newer term "ultra-deep" has appeared in the scientific literature to refer to even higher coverage (&gt;100×).[2]</a:t>
            </a:r>
          </a:p>
          <a:p>
            <a:endParaRPr lang="en-US" dirty="0"/>
          </a:p>
        </p:txBody>
      </p:sp>
      <p:sp>
        <p:nvSpPr>
          <p:cNvPr id="4" name="Slide Number Placeholder 3"/>
          <p:cNvSpPr>
            <a:spLocks noGrp="1"/>
          </p:cNvSpPr>
          <p:nvPr>
            <p:ph type="sldNum" sz="quarter" idx="10"/>
          </p:nvPr>
        </p:nvSpPr>
        <p:spPr/>
        <p:txBody>
          <a:bodyPr/>
          <a:lstStyle/>
          <a:p>
            <a:fld id="{38BE3A31-CECB-2647-A159-79000040F8E2}" type="slidenum">
              <a:rPr lang="en-US" smtClean="0"/>
              <a:t>14</a:t>
            </a:fld>
            <a:endParaRPr lang="en-US"/>
          </a:p>
        </p:txBody>
      </p:sp>
    </p:spTree>
    <p:extLst>
      <p:ext uri="{BB962C8B-B14F-4D97-AF65-F5344CB8AC3E}">
        <p14:creationId xmlns:p14="http://schemas.microsoft.com/office/powerpoint/2010/main" val="482903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render=deliver, give</a:t>
            </a:r>
            <a:endParaRPr lang="en-US" dirty="0"/>
          </a:p>
        </p:txBody>
      </p:sp>
      <p:sp>
        <p:nvSpPr>
          <p:cNvPr id="4" name="Slide Number Placeholder 3"/>
          <p:cNvSpPr>
            <a:spLocks noGrp="1"/>
          </p:cNvSpPr>
          <p:nvPr>
            <p:ph type="sldNum" sz="quarter" idx="10"/>
          </p:nvPr>
        </p:nvSpPr>
        <p:spPr/>
        <p:txBody>
          <a:bodyPr/>
          <a:lstStyle/>
          <a:p>
            <a:fld id="{38BE3A31-CECB-2647-A159-79000040F8E2}" type="slidenum">
              <a:rPr lang="en-US" smtClean="0"/>
              <a:t>15</a:t>
            </a:fld>
            <a:endParaRPr lang="en-US"/>
          </a:p>
        </p:txBody>
      </p:sp>
    </p:spTree>
    <p:extLst>
      <p:ext uri="{BB962C8B-B14F-4D97-AF65-F5344CB8AC3E}">
        <p14:creationId xmlns:p14="http://schemas.microsoft.com/office/powerpoint/2010/main" val="2834464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GB"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GB"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9E76AB6B-E9AC-4841-86E0-4072CF45A53D}" type="datetime1">
              <a:rPr lang="en-GB" smtClean="0"/>
              <a:t>22/10/19</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93E4AAA4-6363-4581-962D-1ACCC2D600C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GB"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
        <p:nvSpPr>
          <p:cNvPr id="4" name="Date Placeholder 3"/>
          <p:cNvSpPr>
            <a:spLocks noGrp="1"/>
          </p:cNvSpPr>
          <p:nvPr>
            <p:ph type="dt" sz="half" idx="10"/>
          </p:nvPr>
        </p:nvSpPr>
        <p:spPr/>
        <p:txBody>
          <a:bodyPr/>
          <a:lstStyle/>
          <a:p>
            <a:fld id="{FAB558A4-DA75-0B4C-A967-9EE082E34722}" type="datetime1">
              <a:rPr lang="en-GB" smtClean="0"/>
              <a:t>22/10/19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GB"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8915A810-C4BE-1343-A0F9-FFCCB6873A6D}" type="datetime1">
              <a:rPr lang="en-GB" smtClean="0"/>
              <a:t>22/10/19</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93E4AAA4-6363-4581-962D-1ACCC2D600C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000" y="1276350"/>
            <a:ext cx="8460000" cy="4555650"/>
          </a:xfrm>
        </p:spPr>
        <p:txBody>
          <a:bodyPr/>
          <a:lstStyle>
            <a:lvl2pPr marL="252000" indent="-250825">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ext Placeholder 7"/>
          <p:cNvSpPr>
            <a:spLocks noGrp="1"/>
          </p:cNvSpPr>
          <p:nvPr>
            <p:ph type="body" sz="quarter" idx="13"/>
          </p:nvPr>
        </p:nvSpPr>
        <p:spPr>
          <a:xfrm>
            <a:off x="360363" y="270000"/>
            <a:ext cx="8460000" cy="893782"/>
          </a:xfrm>
        </p:spPr>
        <p:txBody>
          <a:bodyPr>
            <a:noAutofit/>
          </a:bodyPr>
          <a:lstStyle>
            <a:lvl1pPr marL="0" indent="0">
              <a:lnSpc>
                <a:spcPct val="85000"/>
              </a:lnSpc>
              <a:spcBef>
                <a:spcPts val="0"/>
              </a:spcBef>
              <a:spcAft>
                <a:spcPts val="283"/>
              </a:spcAft>
              <a:buNone/>
              <a:defRPr sz="3600" b="1">
                <a:solidFill>
                  <a:schemeClr val="accent2"/>
                </a:solidFill>
              </a:defRPr>
            </a:lvl1pPr>
            <a:lvl2pPr marL="0" indent="0">
              <a:lnSpc>
                <a:spcPct val="85000"/>
              </a:lnSpc>
              <a:spcBef>
                <a:spcPts val="0"/>
              </a:spcBef>
              <a:buNone/>
              <a:defRPr sz="2200" b="1">
                <a:solidFill>
                  <a:schemeClr val="accent2"/>
                </a:solidFill>
              </a:defRPr>
            </a:lvl2pPr>
            <a:lvl3pPr>
              <a:buNone/>
              <a:defRPr sz="2800">
                <a:solidFill>
                  <a:srgbClr val="00A9CE"/>
                </a:solidFill>
              </a:defRPr>
            </a:lvl3pPr>
            <a:lvl4pPr>
              <a:buNone/>
              <a:defRPr sz="2800">
                <a:solidFill>
                  <a:srgbClr val="00A9CE"/>
                </a:solidFill>
              </a:defRPr>
            </a:lvl4pPr>
            <a:lvl5pPr>
              <a:buNone/>
              <a:defRPr sz="2800">
                <a:solidFill>
                  <a:srgbClr val="00A9CE"/>
                </a:solidFill>
              </a:defRPr>
            </a:lvl5pPr>
          </a:lstStyle>
          <a:p>
            <a:pPr lvl="0"/>
            <a:r>
              <a:rPr lang="en-US" smtClean="0"/>
              <a:t>Click to edit Master text styles</a:t>
            </a:r>
          </a:p>
        </p:txBody>
      </p:sp>
      <p:sp>
        <p:nvSpPr>
          <p:cNvPr id="4" name="Footer Placeholder 4"/>
          <p:cNvSpPr>
            <a:spLocks noGrp="1"/>
          </p:cNvSpPr>
          <p:nvPr>
            <p:ph type="ftr" sz="quarter" idx="14"/>
          </p:nvPr>
        </p:nvSpPr>
        <p:spPr/>
        <p:txBody>
          <a:bodyPr/>
          <a:lstStyle>
            <a:lvl1pPr>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GB" smtClean="0"/>
              <a:t>Click to edit Master title style</a:t>
            </a:r>
            <a:endParaRPr kumimoji="0" lang="en-US"/>
          </a:p>
        </p:txBody>
      </p:sp>
      <p:sp>
        <p:nvSpPr>
          <p:cNvPr id="4" name="Date Placeholder 3"/>
          <p:cNvSpPr>
            <a:spLocks noGrp="1"/>
          </p:cNvSpPr>
          <p:nvPr>
            <p:ph type="dt" sz="half" idx="10"/>
          </p:nvPr>
        </p:nvSpPr>
        <p:spPr/>
        <p:txBody>
          <a:bodyPr/>
          <a:lstStyle/>
          <a:p>
            <a:fld id="{2F15C96E-76C0-2447-8ECA-AB4D5413B239}" type="datetime1">
              <a:rPr lang="en-GB" smtClean="0"/>
              <a:t>22/10/19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3E4AAA4-6363-4581-962D-1ACCC2D600C5}"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GB"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GB" smtClean="0"/>
              <a:t>Click to edit Master title style</a:t>
            </a:r>
            <a:endParaRPr kumimoji="0" lang="en-US"/>
          </a:p>
        </p:txBody>
      </p:sp>
      <p:sp>
        <p:nvSpPr>
          <p:cNvPr id="12" name="Date Placeholder 11"/>
          <p:cNvSpPr>
            <a:spLocks noGrp="1"/>
          </p:cNvSpPr>
          <p:nvPr>
            <p:ph type="dt" sz="half" idx="10"/>
          </p:nvPr>
        </p:nvSpPr>
        <p:spPr/>
        <p:txBody>
          <a:bodyPr/>
          <a:lstStyle/>
          <a:p>
            <a:fld id="{6E534E2B-7C73-0A4F-81D0-F418256DE564}" type="datetime1">
              <a:rPr lang="en-GB" smtClean="0"/>
              <a:t>22/10/19</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93E4AAA4-6363-4581-962D-1ACCC2D600C5}"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GB"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
        <p:nvSpPr>
          <p:cNvPr id="8" name="Date Placeholder 7"/>
          <p:cNvSpPr>
            <a:spLocks noGrp="1"/>
          </p:cNvSpPr>
          <p:nvPr>
            <p:ph type="dt" sz="half" idx="15"/>
          </p:nvPr>
        </p:nvSpPr>
        <p:spPr/>
        <p:txBody>
          <a:bodyPr rtlCol="0"/>
          <a:lstStyle/>
          <a:p>
            <a:fld id="{E2CE818F-CCCA-E340-81BF-C9E8FE62A65F}" type="datetime1">
              <a:rPr lang="en-GB" smtClean="0"/>
              <a:t>22/10/19</a:t>
            </a:fld>
            <a:endParaRPr lang="en-US"/>
          </a:p>
        </p:txBody>
      </p:sp>
      <p:sp>
        <p:nvSpPr>
          <p:cNvPr id="10" name="Slide Number Placeholder 9"/>
          <p:cNvSpPr>
            <a:spLocks noGrp="1"/>
          </p:cNvSpPr>
          <p:nvPr>
            <p:ph type="sldNum" sz="quarter" idx="16"/>
          </p:nvPr>
        </p:nvSpPr>
        <p:spPr/>
        <p:txBody>
          <a:bodyPr rtlCol="0"/>
          <a:lstStyle/>
          <a:p>
            <a:fld id="{93E4AAA4-6363-4581-962D-1ACCC2D600C5}"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GB"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
        <p:nvSpPr>
          <p:cNvPr id="10" name="Date Placeholder 9"/>
          <p:cNvSpPr>
            <a:spLocks noGrp="1"/>
          </p:cNvSpPr>
          <p:nvPr>
            <p:ph type="dt" sz="half" idx="15"/>
          </p:nvPr>
        </p:nvSpPr>
        <p:spPr/>
        <p:txBody>
          <a:bodyPr rtlCol="0"/>
          <a:lstStyle/>
          <a:p>
            <a:fld id="{540EF7CE-B7CD-8742-AC45-0C464A7D13B4}" type="datetime1">
              <a:rPr lang="en-GB" smtClean="0"/>
              <a:t>22/10/19</a:t>
            </a:fld>
            <a:endParaRPr lang="en-US"/>
          </a:p>
        </p:txBody>
      </p:sp>
      <p:sp>
        <p:nvSpPr>
          <p:cNvPr id="12" name="Slide Number Placeholder 11"/>
          <p:cNvSpPr>
            <a:spLocks noGrp="1"/>
          </p:cNvSpPr>
          <p:nvPr>
            <p:ph type="sldNum" sz="quarter" idx="16"/>
          </p:nvPr>
        </p:nvSpPr>
        <p:spPr/>
        <p:txBody>
          <a:bodyPr rtlCol="0"/>
          <a:lstStyle/>
          <a:p>
            <a:fld id="{93E4AAA4-6363-4581-962D-1ACCC2D600C5}"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GB"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GB"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GB" smtClean="0"/>
              <a:t>Click to edit Master title style</a:t>
            </a:r>
            <a:endParaRPr kumimoji="0" lang="en-US"/>
          </a:p>
        </p:txBody>
      </p:sp>
      <p:sp>
        <p:nvSpPr>
          <p:cNvPr id="3" name="Date Placeholder 2"/>
          <p:cNvSpPr>
            <a:spLocks noGrp="1"/>
          </p:cNvSpPr>
          <p:nvPr>
            <p:ph type="dt" sz="half" idx="10"/>
          </p:nvPr>
        </p:nvSpPr>
        <p:spPr/>
        <p:txBody>
          <a:bodyPr/>
          <a:lstStyle/>
          <a:p>
            <a:fld id="{D9F27685-7FBC-EF47-A15A-DA70921D29E9}" type="datetime1">
              <a:rPr lang="en-GB" smtClean="0"/>
              <a:t>22/10/19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93E4AAA4-6363-4581-962D-1ACCC2D600C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F63322-22A2-5D48-A18E-58F7F2149B92}" type="datetime1">
              <a:rPr lang="en-GB" smtClean="0"/>
              <a:t>22/10/19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93E4AAA4-6363-4581-962D-1ACCC2D600C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GB" smtClean="0"/>
              <a:t>Click to edit Master title style</a:t>
            </a:r>
            <a:endParaRPr kumimoji="0" lang="en-US"/>
          </a:p>
        </p:txBody>
      </p:sp>
      <p:sp>
        <p:nvSpPr>
          <p:cNvPr id="5" name="Date Placeholder 4"/>
          <p:cNvSpPr>
            <a:spLocks noGrp="1"/>
          </p:cNvSpPr>
          <p:nvPr>
            <p:ph type="dt" sz="half" idx="10"/>
          </p:nvPr>
        </p:nvSpPr>
        <p:spPr/>
        <p:txBody>
          <a:bodyPr/>
          <a:lstStyle/>
          <a:p>
            <a:fld id="{2FE47988-17C3-2B48-AED2-BB94F4BC4C08}" type="datetime1">
              <a:rPr lang="en-GB" smtClean="0"/>
              <a:t>22/10/19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93E4AAA4-6363-4581-962D-1ACCC2D600C5}"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GB"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GB"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GB"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A9FFE04D-C6C5-E34B-8274-621FA84E7421}" type="datetime1">
              <a:rPr lang="en-GB" smtClean="0"/>
              <a:t>22/10/19</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93E4AAA4-6363-4581-962D-1ACCC2D600C5}"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GB" smtClean="0"/>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GB"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GB" smtClean="0"/>
              <a:t>Click to edit Master text styles</a:t>
            </a:r>
          </a:p>
          <a:p>
            <a:pPr lvl="1" eaLnBrk="1" latinLnBrk="0" hangingPunct="1"/>
            <a:r>
              <a:rPr kumimoji="0" lang="en-GB" smtClean="0"/>
              <a:t>Second level</a:t>
            </a:r>
          </a:p>
          <a:p>
            <a:pPr lvl="2" eaLnBrk="1" latinLnBrk="0" hangingPunct="1"/>
            <a:r>
              <a:rPr kumimoji="0" lang="en-GB" smtClean="0"/>
              <a:t>Third level</a:t>
            </a:r>
          </a:p>
          <a:p>
            <a:pPr lvl="3" eaLnBrk="1" latinLnBrk="0" hangingPunct="1"/>
            <a:r>
              <a:rPr kumimoji="0" lang="en-GB" smtClean="0"/>
              <a:t>Fourth level</a:t>
            </a:r>
          </a:p>
          <a:p>
            <a:pPr lvl="4" eaLnBrk="1" latinLnBrk="0" hangingPunct="1"/>
            <a:r>
              <a:rPr kumimoji="0" lang="en-GB" smtClean="0"/>
              <a:t>Fifth level</a:t>
            </a:r>
            <a:endParaRPr kumimoji="0"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AC5CDC7E-A626-C848-9CBD-ACD97029615F}" type="datetime1">
              <a:rPr lang="en-GB" smtClean="0"/>
              <a:t>22/10/19</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93E4AAA4-6363-4581-962D-1ACCC2D600C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78" r:id="rId12"/>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massgenomics.org/2011/08/a-guide-for-deep-sequencing-of-human-genomes.html"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genohub.com/shop-by-next-gen-sequencing-project/?refid=mt3789%23query=a2eb7951b2a3566f0d972bdae11bbe5d" TargetMode="External"/><Relationship Id="rId4" Type="http://schemas.openxmlformats.org/officeDocument/2006/relationships/hyperlink" Target="https://genohub.com/shop-by-next-gen-sequencing-project/?refid=mt3789%23query=7748b2f0bb597235e302e3e2d6df7d33" TargetMode="External"/><Relationship Id="rId5" Type="http://schemas.openxmlformats.org/officeDocument/2006/relationships/hyperlink" Target="https://genohub.com/shop-by-next-gen-sequencing-project/?refid=mt3789%23query=56622e273362a8b048423d4b2a7fde6e" TargetMode="External"/><Relationship Id="rId6" Type="http://schemas.openxmlformats.org/officeDocument/2006/relationships/hyperlink" Target="https://genohub.com/shop-by-next-gen-sequencing-project/?refid=mt3789%23query=e5c7f0526c7198d54ff9eba1ec13b07a" TargetMode="External"/><Relationship Id="rId7" Type="http://schemas.openxmlformats.org/officeDocument/2006/relationships/hyperlink" Target="https://genohub.com/shop-by-next-gen-sequencing-project/?refid=mt3789%23query=d5a0e8954a93f9a5a3dc527638d32741" TargetMode="External"/><Relationship Id="rId8" Type="http://schemas.openxmlformats.org/officeDocument/2006/relationships/hyperlink" Target="https://genohub.com/shop-by-next-gen-sequencing-project/?refid=mt3789%23query=e918086bf82e1a4430379ec03503aa4d" TargetMode="External"/><Relationship Id="rId9" Type="http://schemas.openxmlformats.org/officeDocument/2006/relationships/hyperlink" Target="https://genohub.com/shop-by-next-gen-sequencing-project/?refid=mt3789%23query=cf3a891daf7474532323b262c23360d0" TargetMode="External"/><Relationship Id="rId1" Type="http://schemas.openxmlformats.org/officeDocument/2006/relationships/slideLayout" Target="../slideLayouts/slideLayout2.xml"/><Relationship Id="rId2" Type="http://schemas.openxmlformats.org/officeDocument/2006/relationships/hyperlink" Target="https://genohub.com/shop-by-next-gen-sequencing-project/?refid=mt3789%23query=2610d3424bf942ed0da49df8016edc5d"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hyperlink" Target="http://massgenomics.org/2011/08/a-guide-for-deep-sequencing-of-human-genomes.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hyperlink" Target="http://massgenomics.org/2011/08/a-guide-for-deep-sequencing-of-human-genome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assgenomics.org/2011/08/a-guide-for-deep-sequencing-of-human-genomes.html" TargetMode="Externa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s://www.youtube.com/watch?annotation_id=annotation_228575861&amp;feature=iv&amp;src_vid=womKfikWlxM&amp;v=fCd6B5HRaZ8"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2046612"/>
            <a:ext cx="6477000" cy="3820788"/>
          </a:xfrm>
        </p:spPr>
        <p:txBody>
          <a:bodyPr>
            <a:normAutofit/>
          </a:bodyPr>
          <a:lstStyle/>
          <a:p>
            <a:r>
              <a:rPr lang="en-US" sz="3600" dirty="0" smtClean="0"/>
              <a:t>Introduction</a:t>
            </a:r>
            <a:br>
              <a:rPr lang="en-US" sz="3600" dirty="0" smtClean="0"/>
            </a:br>
            <a:r>
              <a:rPr lang="en-US" sz="3600" dirty="0"/>
              <a:t/>
            </a:r>
            <a:br>
              <a:rPr lang="en-US" sz="3600" dirty="0"/>
            </a:br>
            <a:r>
              <a:rPr lang="en-US" sz="3600" dirty="0" smtClean="0"/>
              <a:t>Chip</a:t>
            </a:r>
            <a:r>
              <a:rPr lang="en-US" sz="3600" dirty="0" smtClean="0"/>
              <a:t>-seq and </a:t>
            </a:r>
            <a:r>
              <a:rPr lang="en-US" sz="3600" dirty="0" err="1" smtClean="0"/>
              <a:t>atac</a:t>
            </a:r>
            <a:r>
              <a:rPr lang="en-US" sz="3600" dirty="0" smtClean="0"/>
              <a:t>-seq training</a:t>
            </a:r>
            <a:r>
              <a:rPr lang="en-US" sz="3600" dirty="0" smtClean="0"/>
              <a:t>, October 2019</a:t>
            </a:r>
            <a:endParaRPr lang="en-US" sz="3600" dirty="0"/>
          </a:p>
        </p:txBody>
      </p:sp>
      <p:sp>
        <p:nvSpPr>
          <p:cNvPr id="3" name="Subtitle 2"/>
          <p:cNvSpPr>
            <a:spLocks noGrp="1"/>
          </p:cNvSpPr>
          <p:nvPr>
            <p:ph type="subTitle" idx="1"/>
          </p:nvPr>
        </p:nvSpPr>
        <p:spPr>
          <a:xfrm>
            <a:off x="2286000" y="6071198"/>
            <a:ext cx="6858000" cy="685800"/>
          </a:xfrm>
        </p:spPr>
        <p:txBody>
          <a:bodyPr>
            <a:normAutofit/>
          </a:bodyPr>
          <a:lstStyle/>
          <a:p>
            <a:pPr lvl="0">
              <a:buClr>
                <a:srgbClr val="C2E8C4"/>
              </a:buClr>
            </a:pPr>
            <a:r>
              <a:rPr lang="en-US" sz="1100" dirty="0" smtClean="0"/>
              <a:t>Sandra Cortijo, SLCU (sandra.cortijo@slcu.cam.ac.uk) Sergio </a:t>
            </a:r>
            <a:r>
              <a:rPr lang="en-US" sz="1100" dirty="0"/>
              <a:t>Martinez Cuesta </a:t>
            </a:r>
            <a:r>
              <a:rPr lang="en-US" sz="1100" dirty="0" smtClean="0"/>
              <a:t>(Sergio.MartinezCuesta</a:t>
            </a:r>
            <a:r>
              <a:rPr lang="en-US" sz="1100" dirty="0"/>
              <a:t>@</a:t>
            </a:r>
            <a:r>
              <a:rPr lang="en-US" sz="1100" dirty="0" smtClean="0"/>
              <a:t>cruk.cam.ac.uk</a:t>
            </a:r>
            <a:r>
              <a:rPr lang="en-US" sz="1100" dirty="0"/>
              <a:t>) </a:t>
            </a:r>
            <a:r>
              <a:rPr lang="en-US" sz="1100" dirty="0" err="1"/>
              <a:t>Sankari</a:t>
            </a:r>
            <a:r>
              <a:rPr lang="en-US" sz="1100" dirty="0"/>
              <a:t> </a:t>
            </a:r>
            <a:r>
              <a:rPr lang="en-US" sz="1100" dirty="0" err="1"/>
              <a:t>Nagarajan</a:t>
            </a:r>
            <a:r>
              <a:rPr lang="en-US" sz="1100" dirty="0"/>
              <a:t> (</a:t>
            </a:r>
            <a:r>
              <a:rPr lang="en-US" sz="1100" dirty="0" smtClean="0"/>
              <a:t>Sankari.Nagarajan</a:t>
            </a:r>
            <a:r>
              <a:rPr lang="en-US" sz="1100" dirty="0"/>
              <a:t>@</a:t>
            </a:r>
            <a:r>
              <a:rPr lang="en-US" sz="1100" dirty="0" smtClean="0"/>
              <a:t>cruk.cam.ac.uk) Ashley </a:t>
            </a:r>
            <a:r>
              <a:rPr lang="en-US" sz="1100" dirty="0" err="1"/>
              <a:t>Sawle</a:t>
            </a:r>
            <a:r>
              <a:rPr lang="en-US" sz="1100" dirty="0" smtClean="0"/>
              <a:t> ‎(</a:t>
            </a:r>
            <a:r>
              <a:rPr lang="en-US" sz="1100" dirty="0" err="1" smtClean="0"/>
              <a:t>Ashley.Sawle</a:t>
            </a:r>
            <a:r>
              <a:rPr lang="en-US" sz="1100" dirty="0" err="1"/>
              <a:t>@</a:t>
            </a:r>
            <a:r>
              <a:rPr lang="en-US" sz="1100" dirty="0" err="1" smtClean="0"/>
              <a:t>cruk.cam.ac.uk</a:t>
            </a:r>
            <a:r>
              <a:rPr lang="en-US" sz="1100" dirty="0" smtClean="0"/>
              <a:t>)</a:t>
            </a:r>
            <a:endParaRPr lang="en-US" sz="1100" dirty="0"/>
          </a:p>
        </p:txBody>
      </p:sp>
    </p:spTree>
    <p:extLst>
      <p:ext uri="{BB962C8B-B14F-4D97-AF65-F5344CB8AC3E}">
        <p14:creationId xmlns:p14="http://schemas.microsoft.com/office/powerpoint/2010/main" val="274138959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21798" y="329661"/>
            <a:ext cx="6628765" cy="5888037"/>
          </a:xfrm>
          <a:prstGeom prst="rect">
            <a:avLst/>
          </a:prstGeom>
        </p:spPr>
      </p:pic>
      <p:sp>
        <p:nvSpPr>
          <p:cNvPr id="9" name="Rectangle 8"/>
          <p:cNvSpPr/>
          <p:nvPr/>
        </p:nvSpPr>
        <p:spPr>
          <a:xfrm>
            <a:off x="1359260" y="6297914"/>
            <a:ext cx="7191303" cy="253916"/>
          </a:xfrm>
          <a:prstGeom prst="rect">
            <a:avLst/>
          </a:prstGeom>
        </p:spPr>
        <p:txBody>
          <a:bodyPr wrap="square">
            <a:spAutoFit/>
          </a:bodyPr>
          <a:lstStyle/>
          <a:p>
            <a:pPr algn="r"/>
            <a:r>
              <a:rPr lang="en-US" sz="1050" dirty="0" err="1">
                <a:solidFill>
                  <a:srgbClr val="2F1F58"/>
                </a:solidFill>
              </a:rPr>
              <a:t>Shendure</a:t>
            </a:r>
            <a:r>
              <a:rPr lang="en-US" sz="1050" dirty="0">
                <a:solidFill>
                  <a:srgbClr val="2F1F58"/>
                </a:solidFill>
              </a:rPr>
              <a:t> </a:t>
            </a:r>
            <a:r>
              <a:rPr lang="en-US" sz="1050" dirty="0" smtClean="0">
                <a:solidFill>
                  <a:srgbClr val="2F1F58"/>
                </a:solidFill>
              </a:rPr>
              <a:t>J. et al., Nat </a:t>
            </a:r>
            <a:r>
              <a:rPr lang="en-US" sz="1050" dirty="0" err="1">
                <a:solidFill>
                  <a:srgbClr val="2F1F58"/>
                </a:solidFill>
              </a:rPr>
              <a:t>Biotechnol</a:t>
            </a:r>
            <a:r>
              <a:rPr lang="en-US" sz="1050" dirty="0">
                <a:solidFill>
                  <a:srgbClr val="2F1F58"/>
                </a:solidFill>
              </a:rPr>
              <a:t>. 2012 Nov;30(11):1084-</a:t>
            </a:r>
            <a:r>
              <a:rPr lang="en-US" sz="1050" dirty="0" smtClean="0">
                <a:solidFill>
                  <a:srgbClr val="2F1F58"/>
                </a:solidFill>
              </a:rPr>
              <a:t>94</a:t>
            </a:r>
            <a:endParaRPr lang="en-US" sz="1050" dirty="0">
              <a:solidFill>
                <a:srgbClr val="2F1F58"/>
              </a:solidFill>
            </a:endParaRPr>
          </a:p>
        </p:txBody>
      </p:sp>
      <p:sp>
        <p:nvSpPr>
          <p:cNvPr id="11" name="Rounded Rectangle 10"/>
          <p:cNvSpPr/>
          <p:nvPr/>
        </p:nvSpPr>
        <p:spPr>
          <a:xfrm>
            <a:off x="102189" y="701180"/>
            <a:ext cx="1819609" cy="56888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GENOME</a:t>
            </a:r>
            <a:endParaRPr lang="en-US" dirty="0"/>
          </a:p>
        </p:txBody>
      </p:sp>
      <p:sp>
        <p:nvSpPr>
          <p:cNvPr id="12" name="Rounded Rectangle 11"/>
          <p:cNvSpPr/>
          <p:nvPr/>
        </p:nvSpPr>
        <p:spPr>
          <a:xfrm>
            <a:off x="102189" y="1290162"/>
            <a:ext cx="1819609" cy="124996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EPIGENOME</a:t>
            </a:r>
            <a:endParaRPr lang="en-US" dirty="0"/>
          </a:p>
        </p:txBody>
      </p:sp>
      <p:sp>
        <p:nvSpPr>
          <p:cNvPr id="13" name="Rounded Rectangle 12"/>
          <p:cNvSpPr/>
          <p:nvPr/>
        </p:nvSpPr>
        <p:spPr>
          <a:xfrm>
            <a:off x="102189" y="3572562"/>
            <a:ext cx="1819609" cy="467999"/>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EPIGENOME</a:t>
            </a:r>
            <a:endParaRPr lang="en-US" dirty="0"/>
          </a:p>
        </p:txBody>
      </p:sp>
      <p:sp>
        <p:nvSpPr>
          <p:cNvPr id="15" name="Rounded Rectangle 14"/>
          <p:cNvSpPr/>
          <p:nvPr/>
        </p:nvSpPr>
        <p:spPr>
          <a:xfrm>
            <a:off x="102189" y="4319789"/>
            <a:ext cx="1819609" cy="611999"/>
          </a:xfrm>
          <a:prstGeom prst="roundRect">
            <a:avLst/>
          </a:prstGeom>
          <a:effectLst/>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400" dirty="0" smtClean="0"/>
              <a:t>TRANSCRIPTOME</a:t>
            </a:r>
            <a:endParaRPr lang="en-US" dirty="0"/>
          </a:p>
        </p:txBody>
      </p:sp>
      <p:sp>
        <p:nvSpPr>
          <p:cNvPr id="10" name="Rounded Rectangle 9"/>
          <p:cNvSpPr/>
          <p:nvPr/>
        </p:nvSpPr>
        <p:spPr>
          <a:xfrm>
            <a:off x="102189" y="2788459"/>
            <a:ext cx="1819610" cy="784104"/>
          </a:xfrm>
          <a:prstGeom prst="roundRect">
            <a:avLst/>
          </a:prstGeom>
          <a:effectLst/>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400" dirty="0" smtClean="0"/>
              <a:t>TRANSCRIPTOME</a:t>
            </a:r>
            <a:endParaRPr lang="en-US" dirty="0"/>
          </a:p>
        </p:txBody>
      </p:sp>
    </p:spTree>
    <p:extLst>
      <p:ext uri="{BB962C8B-B14F-4D97-AF65-F5344CB8AC3E}">
        <p14:creationId xmlns:p14="http://schemas.microsoft.com/office/powerpoint/2010/main" val="45029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t="47332"/>
          <a:stretch/>
        </p:blipFill>
        <p:spPr>
          <a:xfrm>
            <a:off x="179512" y="2171700"/>
            <a:ext cx="8887756" cy="4162713"/>
          </a:xfrm>
          <a:prstGeom prst="rect">
            <a:avLst/>
          </a:prstGeom>
        </p:spPr>
      </p:pic>
      <p:sp>
        <p:nvSpPr>
          <p:cNvPr id="8" name="Rectangle 7"/>
          <p:cNvSpPr/>
          <p:nvPr/>
        </p:nvSpPr>
        <p:spPr>
          <a:xfrm>
            <a:off x="1359260" y="6297914"/>
            <a:ext cx="7191303" cy="253916"/>
          </a:xfrm>
          <a:prstGeom prst="rect">
            <a:avLst/>
          </a:prstGeom>
        </p:spPr>
        <p:txBody>
          <a:bodyPr wrap="square">
            <a:spAutoFit/>
          </a:bodyPr>
          <a:lstStyle/>
          <a:p>
            <a:pPr algn="r"/>
            <a:r>
              <a:rPr lang="en-US" sz="1050" dirty="0" err="1">
                <a:solidFill>
                  <a:schemeClr val="accent1"/>
                </a:solidFill>
              </a:rPr>
              <a:t>Shendure</a:t>
            </a:r>
            <a:r>
              <a:rPr lang="en-US" sz="1050" dirty="0">
                <a:solidFill>
                  <a:schemeClr val="accent1"/>
                </a:solidFill>
              </a:rPr>
              <a:t> </a:t>
            </a:r>
            <a:r>
              <a:rPr lang="en-US" sz="1050" dirty="0" smtClean="0">
                <a:solidFill>
                  <a:schemeClr val="accent1"/>
                </a:solidFill>
              </a:rPr>
              <a:t>J. et al., Nat </a:t>
            </a:r>
            <a:r>
              <a:rPr lang="en-US" sz="1050" dirty="0" err="1">
                <a:solidFill>
                  <a:schemeClr val="accent1"/>
                </a:solidFill>
              </a:rPr>
              <a:t>Biotechnol</a:t>
            </a:r>
            <a:r>
              <a:rPr lang="en-US" sz="1050" dirty="0">
                <a:solidFill>
                  <a:schemeClr val="accent1"/>
                </a:solidFill>
              </a:rPr>
              <a:t>. 2012 Nov;30(11):1084-</a:t>
            </a:r>
            <a:r>
              <a:rPr lang="en-US" sz="1050" dirty="0" smtClean="0">
                <a:solidFill>
                  <a:schemeClr val="accent1"/>
                </a:solidFill>
              </a:rPr>
              <a:t>94</a:t>
            </a:r>
            <a:endParaRPr lang="en-US" sz="1050" dirty="0">
              <a:solidFill>
                <a:schemeClr val="accent1"/>
              </a:solidFill>
            </a:endParaRPr>
          </a:p>
        </p:txBody>
      </p:sp>
      <p:sp>
        <p:nvSpPr>
          <p:cNvPr id="12" name="Title 11"/>
          <p:cNvSpPr>
            <a:spLocks noGrp="1"/>
          </p:cNvSpPr>
          <p:nvPr>
            <p:ph type="title"/>
          </p:nvPr>
        </p:nvSpPr>
        <p:spPr>
          <a:xfrm>
            <a:off x="779463" y="209915"/>
            <a:ext cx="7583487" cy="1044388"/>
          </a:xfrm>
        </p:spPr>
        <p:txBody>
          <a:bodyPr/>
          <a:lstStyle/>
          <a:p>
            <a:r>
              <a:rPr lang="en-US" sz="3600" dirty="0" err="1" smtClean="0"/>
              <a:t>Epigenomic</a:t>
            </a:r>
            <a:r>
              <a:rPr lang="en-US" sz="3600" dirty="0" smtClean="0"/>
              <a:t> and </a:t>
            </a:r>
            <a:r>
              <a:rPr lang="en-US" sz="3600" dirty="0" err="1" smtClean="0"/>
              <a:t>Transcriptomic</a:t>
            </a:r>
            <a:r>
              <a:rPr lang="en-US" sz="3600" dirty="0" smtClean="0"/>
              <a:t> Assays </a:t>
            </a:r>
            <a:endParaRPr lang="en-US" sz="3600" dirty="0"/>
          </a:p>
        </p:txBody>
      </p:sp>
      <p:sp>
        <p:nvSpPr>
          <p:cNvPr id="7" name="TextBox 6"/>
          <p:cNvSpPr txBox="1"/>
          <p:nvPr/>
        </p:nvSpPr>
        <p:spPr>
          <a:xfrm>
            <a:off x="580548" y="4869160"/>
            <a:ext cx="1327156" cy="400110"/>
          </a:xfrm>
          <a:prstGeom prst="rect">
            <a:avLst/>
          </a:prstGeom>
          <a:solidFill>
            <a:srgbClr val="FFFFFF"/>
          </a:solidFill>
        </p:spPr>
        <p:txBody>
          <a:bodyPr wrap="square" rtlCol="0">
            <a:spAutoFit/>
          </a:bodyPr>
          <a:lstStyle/>
          <a:p>
            <a:pPr algn="r"/>
            <a:r>
              <a:rPr lang="en-US" sz="2000" dirty="0" smtClean="0">
                <a:solidFill>
                  <a:schemeClr val="accent2">
                    <a:lumMod val="50000"/>
                  </a:schemeClr>
                </a:solidFill>
              </a:rPr>
              <a:t>RNA-</a:t>
            </a:r>
            <a:r>
              <a:rPr lang="en-US" sz="2000" dirty="0" err="1" smtClean="0">
                <a:solidFill>
                  <a:schemeClr val="accent2">
                    <a:lumMod val="50000"/>
                  </a:schemeClr>
                </a:solidFill>
              </a:rPr>
              <a:t>seq</a:t>
            </a:r>
            <a:endParaRPr lang="en-US" sz="2000" dirty="0">
              <a:solidFill>
                <a:schemeClr val="accent2">
                  <a:lumMod val="50000"/>
                </a:schemeClr>
              </a:solidFill>
            </a:endParaRPr>
          </a:p>
        </p:txBody>
      </p:sp>
      <p:sp>
        <p:nvSpPr>
          <p:cNvPr id="10" name="Rounded Rectangle 9"/>
          <p:cNvSpPr/>
          <p:nvPr/>
        </p:nvSpPr>
        <p:spPr>
          <a:xfrm>
            <a:off x="1907704" y="2967547"/>
            <a:ext cx="1080120" cy="423353"/>
          </a:xfrm>
          <a:prstGeom prst="roundRect">
            <a:avLst/>
          </a:prstGeom>
          <a:noFill/>
          <a:ln w="38100" cmpd="sng">
            <a:solidFill>
              <a:srgbClr val="66007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395536" y="2956882"/>
            <a:ext cx="1368152" cy="400110"/>
          </a:xfrm>
          <a:prstGeom prst="rect">
            <a:avLst/>
          </a:prstGeom>
          <a:solidFill>
            <a:srgbClr val="FFFFFF"/>
          </a:solidFill>
        </p:spPr>
        <p:txBody>
          <a:bodyPr wrap="square" rtlCol="0">
            <a:spAutoFit/>
          </a:bodyPr>
          <a:lstStyle/>
          <a:p>
            <a:pPr algn="r"/>
            <a:r>
              <a:rPr lang="en-US" sz="2000" dirty="0" smtClean="0">
                <a:solidFill>
                  <a:srgbClr val="660066"/>
                </a:solidFill>
              </a:rPr>
              <a:t>WGB-</a:t>
            </a:r>
            <a:r>
              <a:rPr lang="en-US" sz="2000" dirty="0" err="1" smtClean="0">
                <a:solidFill>
                  <a:srgbClr val="660066"/>
                </a:solidFill>
              </a:rPr>
              <a:t>seq</a:t>
            </a:r>
            <a:endParaRPr lang="en-US" sz="2000" dirty="0" smtClean="0">
              <a:solidFill>
                <a:srgbClr val="660066"/>
              </a:solidFill>
            </a:endParaRPr>
          </a:p>
        </p:txBody>
      </p:sp>
      <p:sp>
        <p:nvSpPr>
          <p:cNvPr id="20" name="Rounded Rectangle 19"/>
          <p:cNvSpPr/>
          <p:nvPr/>
        </p:nvSpPr>
        <p:spPr>
          <a:xfrm>
            <a:off x="3419872" y="2204864"/>
            <a:ext cx="1336050" cy="1535559"/>
          </a:xfrm>
          <a:prstGeom prst="roundRect">
            <a:avLst/>
          </a:prstGeom>
          <a:noFill/>
          <a:ln w="3810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3000117" y="1687887"/>
            <a:ext cx="2856482" cy="400110"/>
          </a:xfrm>
          <a:prstGeom prst="rect">
            <a:avLst/>
          </a:prstGeom>
          <a:noFill/>
        </p:spPr>
        <p:txBody>
          <a:bodyPr wrap="square" rtlCol="0">
            <a:spAutoFit/>
          </a:bodyPr>
          <a:lstStyle/>
          <a:p>
            <a:r>
              <a:rPr lang="en-US" sz="2000" b="1" dirty="0" smtClean="0">
                <a:solidFill>
                  <a:schemeClr val="accent4"/>
                </a:solidFill>
              </a:rPr>
              <a:t>ChIP-</a:t>
            </a:r>
            <a:r>
              <a:rPr lang="en-US" sz="2000" b="1" dirty="0" smtClean="0">
                <a:solidFill>
                  <a:schemeClr val="accent4"/>
                </a:solidFill>
              </a:rPr>
              <a:t>seq &amp; ATAC-seq</a:t>
            </a:r>
            <a:endParaRPr lang="en-US" sz="2000" b="1" dirty="0">
              <a:solidFill>
                <a:schemeClr val="accent4"/>
              </a:solidFill>
            </a:endParaRPr>
          </a:p>
        </p:txBody>
      </p:sp>
      <p:sp>
        <p:nvSpPr>
          <p:cNvPr id="24" name="Rounded Rectangle 23"/>
          <p:cNvSpPr/>
          <p:nvPr/>
        </p:nvSpPr>
        <p:spPr>
          <a:xfrm>
            <a:off x="4788024" y="2492896"/>
            <a:ext cx="1728192" cy="1368152"/>
          </a:xfrm>
          <a:prstGeom prst="roundRect">
            <a:avLst/>
          </a:prstGeom>
          <a:noFill/>
          <a:ln w="38100" cmpd="sng">
            <a:solidFill>
              <a:srgbClr val="0365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588224" y="2852936"/>
            <a:ext cx="2209228" cy="707886"/>
          </a:xfrm>
          <a:prstGeom prst="rect">
            <a:avLst/>
          </a:prstGeom>
          <a:solidFill>
            <a:srgbClr val="FFFFFF"/>
          </a:solidFill>
          <a:ln>
            <a:noFill/>
          </a:ln>
        </p:spPr>
        <p:txBody>
          <a:bodyPr wrap="square" rtlCol="0">
            <a:spAutoFit/>
          </a:bodyPr>
          <a:lstStyle/>
          <a:p>
            <a:pPr algn="ctr"/>
            <a:r>
              <a:rPr lang="en-US" sz="2000" dirty="0" smtClean="0">
                <a:solidFill>
                  <a:schemeClr val="accent5">
                    <a:lumMod val="50000"/>
                  </a:schemeClr>
                </a:solidFill>
              </a:rPr>
              <a:t>promoter capture </a:t>
            </a:r>
            <a:r>
              <a:rPr lang="en-US" sz="2000" dirty="0" err="1" smtClean="0">
                <a:solidFill>
                  <a:schemeClr val="accent5">
                    <a:lumMod val="50000"/>
                  </a:schemeClr>
                </a:solidFill>
              </a:rPr>
              <a:t>HiC</a:t>
            </a:r>
            <a:endParaRPr lang="en-US" sz="2000" dirty="0" smtClean="0">
              <a:solidFill>
                <a:schemeClr val="accent5">
                  <a:lumMod val="50000"/>
                </a:schemeClr>
              </a:solidFill>
            </a:endParaRPr>
          </a:p>
        </p:txBody>
      </p:sp>
      <p:sp>
        <p:nvSpPr>
          <p:cNvPr id="11" name="Slide Number Placeholder 10"/>
          <p:cNvSpPr>
            <a:spLocks noGrp="1"/>
          </p:cNvSpPr>
          <p:nvPr>
            <p:ph type="sldNum" sz="quarter" idx="12"/>
          </p:nvPr>
        </p:nvSpPr>
        <p:spPr/>
        <p:txBody>
          <a:bodyPr>
            <a:normAutofit fontScale="85000" lnSpcReduction="20000"/>
          </a:bodyPr>
          <a:lstStyle/>
          <a:p>
            <a:fld id="{93E4AAA4-6363-4581-962D-1ACCC2D600C5}" type="slidenum">
              <a:rPr lang="en-US" smtClean="0"/>
              <a:t>11</a:t>
            </a:fld>
            <a:endParaRPr lang="en-US"/>
          </a:p>
        </p:txBody>
      </p:sp>
      <p:sp>
        <p:nvSpPr>
          <p:cNvPr id="2" name="Snip Diagonal Corner Rectangle 1"/>
          <p:cNvSpPr/>
          <p:nvPr/>
        </p:nvSpPr>
        <p:spPr>
          <a:xfrm rot="13394235">
            <a:off x="1719145" y="3934311"/>
            <a:ext cx="2364844" cy="1437854"/>
          </a:xfrm>
          <a:prstGeom prst="snip2DiagRect">
            <a:avLst>
              <a:gd name="adj1" fmla="val 50000"/>
              <a:gd name="adj2" fmla="val 0"/>
            </a:avLst>
          </a:prstGeom>
          <a:noFill/>
          <a:ln w="38100" cmpd="sng">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182219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12648" y="228600"/>
            <a:ext cx="8153400" cy="990600"/>
          </a:xfrm>
        </p:spPr>
        <p:txBody>
          <a:bodyPr/>
          <a:lstStyle/>
          <a:p>
            <a:r>
              <a:rPr lang="en-US" dirty="0"/>
              <a:t>Single</a:t>
            </a:r>
            <a:r>
              <a:rPr lang="en-US" dirty="0" smtClean="0"/>
              <a:t>-cell multi-</a:t>
            </a:r>
            <a:r>
              <a:rPr lang="en-US" dirty="0" err="1" smtClean="0"/>
              <a:t>omics</a:t>
            </a:r>
            <a:endParaRPr lang="en-US" dirty="0"/>
          </a:p>
        </p:txBody>
      </p:sp>
      <p:pic>
        <p:nvPicPr>
          <p:cNvPr id="6" name="Picture 5" descr="fcell-06-00028-g00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556792"/>
            <a:ext cx="7272808" cy="4905513"/>
          </a:xfrm>
          <a:prstGeom prst="rect">
            <a:avLst/>
          </a:prstGeom>
        </p:spPr>
      </p:pic>
      <p:sp>
        <p:nvSpPr>
          <p:cNvPr id="7" name="Rectangle 6"/>
          <p:cNvSpPr/>
          <p:nvPr/>
        </p:nvSpPr>
        <p:spPr>
          <a:xfrm>
            <a:off x="1835696" y="6525344"/>
            <a:ext cx="7191303" cy="253916"/>
          </a:xfrm>
          <a:prstGeom prst="rect">
            <a:avLst/>
          </a:prstGeom>
        </p:spPr>
        <p:txBody>
          <a:bodyPr wrap="square">
            <a:spAutoFit/>
          </a:bodyPr>
          <a:lstStyle/>
          <a:p>
            <a:pPr algn="r"/>
            <a:r>
              <a:rPr lang="en-US" sz="1050" dirty="0" smtClean="0">
                <a:solidFill>
                  <a:schemeClr val="accent1"/>
                </a:solidFill>
              </a:rPr>
              <a:t>Hu et al., Front. Cell Dev. Biol. 2018 Apr 20;6:28</a:t>
            </a:r>
            <a:endParaRPr lang="en-US" sz="1050" dirty="0">
              <a:solidFill>
                <a:schemeClr val="accent1"/>
              </a:solidFill>
            </a:endParaRPr>
          </a:p>
        </p:txBody>
      </p:sp>
      <p:sp>
        <p:nvSpPr>
          <p:cNvPr id="8" name="Slide Number Placeholder 2"/>
          <p:cNvSpPr>
            <a:spLocks noGrp="1"/>
          </p:cNvSpPr>
          <p:nvPr>
            <p:ph type="sldNum" sz="quarter" idx="12"/>
          </p:nvPr>
        </p:nvSpPr>
        <p:spPr>
          <a:xfrm>
            <a:off x="0" y="1272222"/>
            <a:ext cx="533400" cy="244476"/>
          </a:xfrm>
        </p:spPr>
        <p:txBody>
          <a:bodyPr>
            <a:normAutofit fontScale="85000" lnSpcReduction="20000"/>
          </a:bodyPr>
          <a:lstStyle/>
          <a:p>
            <a:fld id="{0CFEC368-1D7A-4F81-ABF6-AE0E36BAF64C}" type="slidenum">
              <a:rPr lang="en-US" smtClean="0"/>
              <a:pPr/>
              <a:t>12</a:t>
            </a:fld>
            <a:endParaRPr lang="en-US" dirty="0"/>
          </a:p>
        </p:txBody>
      </p:sp>
    </p:spTree>
    <p:extLst>
      <p:ext uri="{BB962C8B-B14F-4D97-AF65-F5344CB8AC3E}">
        <p14:creationId xmlns:p14="http://schemas.microsoft.com/office/powerpoint/2010/main" val="1217060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HTS experimental design</a:t>
            </a:r>
            <a:endParaRPr lang="en-US" dirty="0"/>
          </a:p>
        </p:txBody>
      </p:sp>
      <p:sp>
        <p:nvSpPr>
          <p:cNvPr id="6" name="Text Placeholder 3"/>
          <p:cNvSpPr>
            <a:spLocks noGrp="1"/>
          </p:cNvSpPr>
          <p:nvPr>
            <p:ph type="body" idx="1"/>
          </p:nvPr>
        </p:nvSpPr>
        <p:spPr>
          <a:xfrm>
            <a:off x="1371600" y="2743200"/>
            <a:ext cx="7123113" cy="1673225"/>
          </a:xfrm>
        </p:spPr>
        <p:txBody>
          <a:bodyPr/>
          <a:lstStyle/>
          <a:p>
            <a:r>
              <a:rPr lang="en-US" dirty="0" smtClean="0"/>
              <a:t>Coverage</a:t>
            </a:r>
          </a:p>
          <a:p>
            <a:r>
              <a:rPr lang="en-US" dirty="0" smtClean="0"/>
              <a:t>Batch effect</a:t>
            </a:r>
            <a:endParaRPr lang="en-US" dirty="0"/>
          </a:p>
        </p:txBody>
      </p:sp>
    </p:spTree>
    <p:extLst>
      <p:ext uri="{BB962C8B-B14F-4D97-AF65-F5344CB8AC3E}">
        <p14:creationId xmlns:p14="http://schemas.microsoft.com/office/powerpoint/2010/main" val="89606481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COVERAGE </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solidFill>
                  <a:srgbClr val="CC0926"/>
                </a:solidFill>
              </a:rPr>
              <a:t>Coverage:</a:t>
            </a:r>
            <a:r>
              <a:rPr lang="en-US" dirty="0" smtClean="0"/>
              <a:t> the </a:t>
            </a:r>
            <a:r>
              <a:rPr lang="en-US" dirty="0"/>
              <a:t>number of reads representing a given nucleotide in the reconstructed </a:t>
            </a:r>
            <a:r>
              <a:rPr lang="en-US" dirty="0" smtClean="0"/>
              <a:t>sequence</a:t>
            </a:r>
          </a:p>
          <a:p>
            <a:pPr marL="0" indent="0">
              <a:buNone/>
            </a:pPr>
            <a:r>
              <a:rPr lang="en-US" dirty="0" smtClean="0"/>
              <a:t>Formula</a:t>
            </a:r>
            <a:r>
              <a:rPr lang="en-US" dirty="0" smtClean="0">
                <a:solidFill>
                  <a:srgbClr val="000000"/>
                </a:solidFill>
              </a:rPr>
              <a:t>:</a:t>
            </a:r>
            <a:r>
              <a:rPr lang="en-US" dirty="0" smtClean="0">
                <a:solidFill>
                  <a:srgbClr val="CC0926"/>
                </a:solidFill>
              </a:rPr>
              <a:t> N*L/G</a:t>
            </a:r>
            <a:r>
              <a:rPr lang="en-US" dirty="0" smtClean="0"/>
              <a:t>, where </a:t>
            </a:r>
          </a:p>
          <a:p>
            <a:pPr marL="0" indent="0">
              <a:buNone/>
            </a:pPr>
            <a:r>
              <a:rPr lang="en-US" dirty="0" smtClean="0"/>
              <a:t>				G = length of haploid genome</a:t>
            </a:r>
          </a:p>
          <a:p>
            <a:pPr marL="0" indent="0">
              <a:buNone/>
            </a:pPr>
            <a:r>
              <a:rPr lang="en-US" dirty="0" smtClean="0"/>
              <a:t>				N = the number of reads   </a:t>
            </a:r>
          </a:p>
          <a:p>
            <a:pPr marL="0" indent="0">
              <a:buNone/>
            </a:pPr>
            <a:r>
              <a:rPr lang="en-US" dirty="0"/>
              <a:t>	</a:t>
            </a:r>
            <a:r>
              <a:rPr lang="en-US" dirty="0" smtClean="0"/>
              <a:t>			L = average read length</a:t>
            </a:r>
          </a:p>
          <a:p>
            <a:pPr marL="0" indent="0">
              <a:buNone/>
            </a:pPr>
            <a:r>
              <a:rPr lang="en-US" dirty="0" err="1" smtClean="0">
                <a:solidFill>
                  <a:srgbClr val="CC0926"/>
                </a:solidFill>
              </a:rPr>
              <a:t>e.g</a:t>
            </a:r>
            <a:r>
              <a:rPr lang="en-US" dirty="0" smtClean="0"/>
              <a:t> </a:t>
            </a:r>
            <a:r>
              <a:rPr lang="en-US" dirty="0"/>
              <a:t>human genome = </a:t>
            </a:r>
            <a:r>
              <a:rPr lang="en-US" dirty="0" smtClean="0"/>
              <a:t>3,000,000,000 (3Gb)</a:t>
            </a:r>
          </a:p>
          <a:p>
            <a:pPr marL="0" indent="0">
              <a:buNone/>
            </a:pPr>
            <a:r>
              <a:rPr lang="en-US" dirty="0" smtClean="0"/>
              <a:t>coverage  </a:t>
            </a:r>
            <a:r>
              <a:rPr lang="en-US" dirty="0"/>
              <a:t>= (100 </a:t>
            </a:r>
            <a:r>
              <a:rPr lang="en-US" dirty="0" err="1"/>
              <a:t>bp</a:t>
            </a:r>
            <a:r>
              <a:rPr lang="en-US" dirty="0"/>
              <a:t>)*(189×</a:t>
            </a:r>
            <a:r>
              <a:rPr lang="en-US" dirty="0" smtClean="0"/>
              <a:t>10</a:t>
            </a:r>
            <a:r>
              <a:rPr lang="en-US" baseline="30000" dirty="0" smtClean="0"/>
              <a:t>6</a:t>
            </a:r>
            <a:r>
              <a:rPr lang="en-US" dirty="0" smtClean="0"/>
              <a:t>)</a:t>
            </a:r>
            <a:r>
              <a:rPr lang="en-US" dirty="0"/>
              <a:t>/(3×10</a:t>
            </a:r>
            <a:r>
              <a:rPr lang="en-US" baseline="30000" dirty="0"/>
              <a:t>9</a:t>
            </a:r>
            <a:r>
              <a:rPr lang="en-US" dirty="0"/>
              <a:t> </a:t>
            </a:r>
            <a:r>
              <a:rPr lang="en-US" dirty="0" err="1"/>
              <a:t>bp</a:t>
            </a:r>
            <a:r>
              <a:rPr lang="en-US" dirty="0"/>
              <a:t>) = </a:t>
            </a:r>
            <a:r>
              <a:rPr lang="en-US" dirty="0" smtClean="0"/>
              <a:t>6.3 </a:t>
            </a:r>
          </a:p>
          <a:p>
            <a:pPr marL="0" indent="0" algn="ctr">
              <a:buNone/>
            </a:pPr>
            <a:r>
              <a:rPr lang="en-US" dirty="0" smtClean="0">
                <a:solidFill>
                  <a:srgbClr val="CC0926"/>
                </a:solidFill>
              </a:rPr>
              <a:t>each base in the genome will be sequenced between 6 and seven times on average</a:t>
            </a:r>
          </a:p>
        </p:txBody>
      </p:sp>
    </p:spTree>
    <p:extLst>
      <p:ext uri="{BB962C8B-B14F-4D97-AF65-F5344CB8AC3E}">
        <p14:creationId xmlns:p14="http://schemas.microsoft.com/office/powerpoint/2010/main" val="29635180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 NOTE</a:t>
            </a:r>
            <a:endParaRPr lang="en-US" dirty="0"/>
          </a:p>
        </p:txBody>
      </p:sp>
      <p:sp>
        <p:nvSpPr>
          <p:cNvPr id="3" name="Content Placeholder 2"/>
          <p:cNvSpPr>
            <a:spLocks noGrp="1"/>
          </p:cNvSpPr>
          <p:nvPr>
            <p:ph idx="1"/>
          </p:nvPr>
        </p:nvSpPr>
        <p:spPr/>
        <p:txBody>
          <a:bodyPr/>
          <a:lstStyle/>
          <a:p>
            <a:r>
              <a:rPr lang="en-US" dirty="0" smtClean="0"/>
              <a:t>coverage is non-uniform across the genome</a:t>
            </a:r>
          </a:p>
          <a:p>
            <a:r>
              <a:rPr lang="en-US" dirty="0" smtClean="0">
                <a:solidFill>
                  <a:srgbClr val="CC0926"/>
                </a:solidFill>
              </a:rPr>
              <a:t>read length</a:t>
            </a:r>
            <a:r>
              <a:rPr lang="en-US" dirty="0" smtClean="0"/>
              <a:t>, </a:t>
            </a:r>
            <a:r>
              <a:rPr lang="en-US" dirty="0" smtClean="0">
                <a:solidFill>
                  <a:srgbClr val="CC0926"/>
                </a:solidFill>
              </a:rPr>
              <a:t>region </a:t>
            </a:r>
            <a:r>
              <a:rPr lang="en-US" dirty="0" err="1" smtClean="0">
                <a:solidFill>
                  <a:srgbClr val="CC0926"/>
                </a:solidFill>
              </a:rPr>
              <a:t>mappability</a:t>
            </a:r>
            <a:r>
              <a:rPr lang="en-US" dirty="0" smtClean="0">
                <a:solidFill>
                  <a:srgbClr val="CC0926"/>
                </a:solidFill>
              </a:rPr>
              <a:t> </a:t>
            </a:r>
            <a:r>
              <a:rPr lang="en-US" dirty="0" smtClean="0"/>
              <a:t>and </a:t>
            </a:r>
            <a:r>
              <a:rPr lang="en-US" dirty="0" smtClean="0">
                <a:solidFill>
                  <a:srgbClr val="CC0926"/>
                </a:solidFill>
              </a:rPr>
              <a:t>GC content </a:t>
            </a:r>
            <a:r>
              <a:rPr lang="en-US" dirty="0" smtClean="0"/>
              <a:t>influence the coverage</a:t>
            </a:r>
          </a:p>
          <a:p>
            <a:r>
              <a:rPr lang="en-US" dirty="0" smtClean="0"/>
              <a:t>“</a:t>
            </a:r>
            <a:r>
              <a:rPr lang="en-US" dirty="0" err="1" smtClean="0"/>
              <a:t>callability</a:t>
            </a:r>
            <a:r>
              <a:rPr lang="en-US" dirty="0" smtClean="0"/>
              <a:t>” ≈ accessible portion of the genome</a:t>
            </a:r>
          </a:p>
          <a:p>
            <a:r>
              <a:rPr lang="en-US" dirty="0" smtClean="0"/>
              <a:t>“generating </a:t>
            </a:r>
            <a:r>
              <a:rPr lang="en-US" dirty="0"/>
              <a:t>50x mapped coverage (60x before read mapping/filtering are applied) renders ~95% of the genome and ~81% of the </a:t>
            </a:r>
            <a:r>
              <a:rPr lang="en-US" dirty="0" err="1"/>
              <a:t>exome</a:t>
            </a:r>
            <a:r>
              <a:rPr lang="en-US" dirty="0"/>
              <a:t> </a:t>
            </a:r>
            <a:r>
              <a:rPr lang="en-US" dirty="0" smtClean="0"/>
              <a:t>callable”</a:t>
            </a:r>
            <a:endParaRPr lang="en-US" dirty="0"/>
          </a:p>
        </p:txBody>
      </p:sp>
      <p:sp>
        <p:nvSpPr>
          <p:cNvPr id="4" name="Content Placeholder 2">
            <a:hlinkClick r:id="rId3"/>
          </p:cNvPr>
          <p:cNvSpPr txBox="1">
            <a:spLocks/>
          </p:cNvSpPr>
          <p:nvPr/>
        </p:nvSpPr>
        <p:spPr bwMode="auto">
          <a:xfrm>
            <a:off x="533400" y="6003356"/>
            <a:ext cx="8153400" cy="50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marL="354013" indent="-354013" algn="l" defTabSz="952500" rtl="0" eaLnBrk="1" fontAlgn="base" hangingPunct="1">
              <a:spcBef>
                <a:spcPct val="20000"/>
              </a:spcBef>
              <a:spcAft>
                <a:spcPts val="575"/>
              </a:spcAft>
              <a:buClr>
                <a:srgbClr val="006663"/>
              </a:buClr>
              <a:buSzPct val="120000"/>
              <a:buFont typeface="Arial"/>
              <a:buChar char="•"/>
              <a:defRPr sz="2400">
                <a:solidFill>
                  <a:schemeClr val="tx1"/>
                </a:solidFill>
                <a:latin typeface="HelveticaNeueLT Pro 45 Lt"/>
                <a:ea typeface="ＭＳ Ｐゴシック" charset="0"/>
                <a:cs typeface="HelveticaNeueLT Pro 45 Lt"/>
              </a:defRPr>
            </a:lvl1pPr>
            <a:lvl2pPr marL="631825" indent="-276225" algn="l" defTabSz="952500" rtl="0" eaLnBrk="1" fontAlgn="base" hangingPunct="1">
              <a:spcBef>
                <a:spcPct val="20000"/>
              </a:spcBef>
              <a:spcAft>
                <a:spcPts val="575"/>
              </a:spcAft>
              <a:buClr>
                <a:srgbClr val="CC0926"/>
              </a:buClr>
              <a:buSzPct val="100000"/>
              <a:buFont typeface="Arial" charset="0"/>
              <a:buChar char="•"/>
              <a:defRPr sz="2200">
                <a:solidFill>
                  <a:schemeClr val="tx1"/>
                </a:solidFill>
                <a:latin typeface="HelveticaNeueLT Pro 45 Lt"/>
                <a:ea typeface="ＭＳ Ｐゴシック" charset="0"/>
                <a:cs typeface="HelveticaNeueLT Pro 45 Lt"/>
              </a:defRPr>
            </a:lvl2pPr>
            <a:lvl3pPr marL="895350" indent="-234950" algn="l" defTabSz="952500" rtl="0" eaLnBrk="1" fontAlgn="base" hangingPunct="1">
              <a:spcBef>
                <a:spcPct val="20000"/>
              </a:spcBef>
              <a:spcAft>
                <a:spcPts val="575"/>
              </a:spcAft>
              <a:buClr>
                <a:srgbClr val="FF8C9A"/>
              </a:buClr>
              <a:buFont typeface="Times" charset="0"/>
              <a:buChar char="•"/>
              <a:defRPr sz="2000">
                <a:solidFill>
                  <a:schemeClr val="tx1"/>
                </a:solidFill>
                <a:latin typeface="HelveticaNeueLT Pro 45 Lt"/>
                <a:ea typeface="ＭＳ Ｐゴシック" charset="0"/>
                <a:cs typeface="HelveticaNeueLT Pro 45 Lt"/>
              </a:defRPr>
            </a:lvl3pPr>
            <a:lvl4pPr marL="1147763" indent="-234950" algn="l" defTabSz="952500" rtl="0" eaLnBrk="1" fontAlgn="base" hangingPunct="1">
              <a:spcBef>
                <a:spcPct val="20000"/>
              </a:spcBef>
              <a:spcAft>
                <a:spcPts val="575"/>
              </a:spcAft>
              <a:buClr>
                <a:schemeClr val="accent1"/>
              </a:buClr>
              <a:buFont typeface="Times" charset="0"/>
              <a:buChar char="•"/>
              <a:defRPr sz="2000">
                <a:solidFill>
                  <a:schemeClr val="tx1"/>
                </a:solidFill>
                <a:latin typeface="HelveticaNeueLT Pro 45 Lt"/>
                <a:ea typeface="ＭＳ Ｐゴシック" charset="0"/>
                <a:cs typeface="HelveticaNeueLT Pro 45 Lt"/>
              </a:defRPr>
            </a:lvl4pPr>
            <a:lvl5pPr marL="1400175" indent="-234950" algn="l" defTabSz="952500" rtl="0" eaLnBrk="1" fontAlgn="base" hangingPunct="1">
              <a:spcBef>
                <a:spcPct val="20000"/>
              </a:spcBef>
              <a:spcAft>
                <a:spcPts val="575"/>
              </a:spcAft>
              <a:buClr>
                <a:schemeClr val="accent1"/>
              </a:buClr>
              <a:buFont typeface="Times" charset="0"/>
              <a:buChar char="•"/>
              <a:defRPr sz="2000">
                <a:solidFill>
                  <a:schemeClr val="tx1"/>
                </a:solidFill>
                <a:latin typeface="HelveticaNeueLT Pro 45 Lt"/>
                <a:ea typeface="ＭＳ Ｐゴシック" charset="0"/>
                <a:cs typeface="HelveticaNeueLT Pro 45 Lt"/>
              </a:defRPr>
            </a:lvl5pPr>
            <a:lvl6pPr marL="2371346" indent="-238971" algn="l" defTabSz="955894" rtl="0" eaLnBrk="1" fontAlgn="base" hangingPunct="1">
              <a:spcBef>
                <a:spcPct val="20000"/>
              </a:spcBef>
              <a:spcAft>
                <a:spcPct val="0"/>
              </a:spcAft>
              <a:buClr>
                <a:schemeClr val="accent1"/>
              </a:buClr>
              <a:buFont typeface="Times" pitchFamily="48" charset="0"/>
              <a:buChar char="•"/>
              <a:defRPr sz="2100">
                <a:solidFill>
                  <a:schemeClr val="tx1"/>
                </a:solidFill>
                <a:latin typeface="+mn-lt"/>
              </a:defRPr>
            </a:lvl6pPr>
            <a:lvl7pPr marL="2591945" indent="-238971" algn="l" defTabSz="955894" rtl="0" eaLnBrk="1" fontAlgn="base" hangingPunct="1">
              <a:spcBef>
                <a:spcPct val="20000"/>
              </a:spcBef>
              <a:spcAft>
                <a:spcPct val="0"/>
              </a:spcAft>
              <a:buClr>
                <a:schemeClr val="accent1"/>
              </a:buClr>
              <a:buFont typeface="Times" pitchFamily="48" charset="0"/>
              <a:buChar char="•"/>
              <a:defRPr sz="2100">
                <a:solidFill>
                  <a:schemeClr val="tx1"/>
                </a:solidFill>
                <a:latin typeface="+mn-lt"/>
              </a:defRPr>
            </a:lvl7pPr>
            <a:lvl8pPr marL="2812522" indent="-238971" algn="l" defTabSz="955894" rtl="0" eaLnBrk="1" fontAlgn="base" hangingPunct="1">
              <a:spcBef>
                <a:spcPct val="20000"/>
              </a:spcBef>
              <a:spcAft>
                <a:spcPct val="0"/>
              </a:spcAft>
              <a:buClr>
                <a:schemeClr val="accent1"/>
              </a:buClr>
              <a:buFont typeface="Times" pitchFamily="48" charset="0"/>
              <a:buChar char="•"/>
              <a:defRPr sz="2100">
                <a:solidFill>
                  <a:schemeClr val="tx1"/>
                </a:solidFill>
                <a:latin typeface="+mn-lt"/>
              </a:defRPr>
            </a:lvl8pPr>
            <a:lvl9pPr marL="3033117" indent="-238971" algn="l" defTabSz="955894" rtl="0" eaLnBrk="1" fontAlgn="base" hangingPunct="1">
              <a:spcBef>
                <a:spcPct val="20000"/>
              </a:spcBef>
              <a:spcAft>
                <a:spcPct val="0"/>
              </a:spcAft>
              <a:buClr>
                <a:schemeClr val="accent1"/>
              </a:buClr>
              <a:buFont typeface="Times" pitchFamily="48" charset="0"/>
              <a:buChar char="•"/>
              <a:defRPr sz="2100">
                <a:solidFill>
                  <a:schemeClr val="tx1"/>
                </a:solidFill>
                <a:latin typeface="+mn-lt"/>
              </a:defRPr>
            </a:lvl9pPr>
          </a:lstStyle>
          <a:p>
            <a:pPr marL="0" indent="0">
              <a:buNone/>
            </a:pPr>
            <a:r>
              <a:rPr lang="en-US" sz="1200" dirty="0">
                <a:latin typeface="Candara"/>
                <a:cs typeface="Candara"/>
                <a:hlinkClick r:id="rId3"/>
              </a:rPr>
              <a:t>A Guide for Deep Sequencing of Human </a:t>
            </a:r>
            <a:r>
              <a:rPr lang="en-US" sz="1200" dirty="0" smtClean="0">
                <a:latin typeface="Candara"/>
                <a:cs typeface="Candara"/>
                <a:hlinkClick r:id="rId3"/>
              </a:rPr>
              <a:t>Genomes</a:t>
            </a:r>
            <a:endParaRPr lang="en-US" sz="1200" dirty="0" smtClean="0">
              <a:latin typeface="Candara"/>
              <a:cs typeface="Candara"/>
            </a:endParaRPr>
          </a:p>
          <a:p>
            <a:pPr marL="0" indent="0">
              <a:buNone/>
            </a:pPr>
            <a:r>
              <a:rPr lang="en-US" sz="1200" dirty="0" smtClean="0">
                <a:latin typeface="Candara"/>
                <a:cs typeface="Candara"/>
              </a:rPr>
              <a:t>Subramanian et al. 2011</a:t>
            </a:r>
            <a:endParaRPr lang="en-US" sz="1200" dirty="0">
              <a:latin typeface="Candara"/>
              <a:cs typeface="Candara"/>
            </a:endParaRPr>
          </a:p>
        </p:txBody>
      </p:sp>
    </p:spTree>
    <p:extLst>
      <p:ext uri="{BB962C8B-B14F-4D97-AF65-F5344CB8AC3E}">
        <p14:creationId xmlns:p14="http://schemas.microsoft.com/office/powerpoint/2010/main" val="2306816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COVERAGE</a:t>
            </a:r>
          </a:p>
        </p:txBody>
      </p:sp>
      <p:sp>
        <p:nvSpPr>
          <p:cNvPr id="3" name="Slide Number Placeholder 2"/>
          <p:cNvSpPr>
            <a:spLocks noGrp="1"/>
          </p:cNvSpPr>
          <p:nvPr>
            <p:ph type="sldNum" sz="quarter" idx="12"/>
          </p:nvPr>
        </p:nvSpPr>
        <p:spPr/>
        <p:txBody>
          <a:bodyPr>
            <a:normAutofit fontScale="85000" lnSpcReduction="20000"/>
          </a:bodyPr>
          <a:lstStyle/>
          <a:p>
            <a:fld id="{93E4AAA4-6363-4581-962D-1ACCC2D600C5}" type="slidenum">
              <a:rPr lang="en-US" smtClean="0"/>
              <a:t>16</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466461673"/>
              </p:ext>
            </p:extLst>
          </p:nvPr>
        </p:nvGraphicFramePr>
        <p:xfrm>
          <a:off x="326395" y="1786027"/>
          <a:ext cx="8632701" cy="3526304"/>
        </p:xfrm>
        <a:graphic>
          <a:graphicData uri="http://schemas.openxmlformats.org/drawingml/2006/table">
            <a:tbl>
              <a:tblPr/>
              <a:tblGrid>
                <a:gridCol w="1521782"/>
                <a:gridCol w="2370879"/>
                <a:gridCol w="2118454"/>
                <a:gridCol w="2621586"/>
              </a:tblGrid>
              <a:tr h="387662">
                <a:tc>
                  <a:txBody>
                    <a:bodyPr/>
                    <a:lstStyle/>
                    <a:p>
                      <a:pPr algn="ctr" fontAlgn="ctr"/>
                      <a:r>
                        <a:rPr lang="en-US" sz="1400" b="1" i="0" u="none" strike="noStrike">
                          <a:solidFill>
                            <a:srgbClr val="000000"/>
                          </a:solidFill>
                          <a:effectLst/>
                          <a:latin typeface="Calibri"/>
                        </a:rPr>
                        <a:t>Category</a:t>
                      </a:r>
                    </a:p>
                  </a:txBody>
                  <a:tcPr marL="12505" marR="12505" marT="1250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a:rPr>
                        <a:t>Detection or Application</a:t>
                      </a:r>
                    </a:p>
                  </a:txBody>
                  <a:tcPr marL="12505" marR="12505" marT="125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a:rPr>
                        <a:t>Recommended Coverage (x) or Reads (millions)</a:t>
                      </a:r>
                    </a:p>
                  </a:txBody>
                  <a:tcPr marL="12505" marR="12505" marT="125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a:rPr>
                        <a:t>References</a:t>
                      </a:r>
                    </a:p>
                  </a:txBody>
                  <a:tcPr marL="12505" marR="12505" marT="125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5156">
                <a:tc>
                  <a:txBody>
                    <a:bodyPr/>
                    <a:lstStyle/>
                    <a:p>
                      <a:pPr algn="l" fontAlgn="ctr"/>
                      <a:r>
                        <a:rPr lang="en-US" sz="1400" b="0" i="0" u="none" strike="noStrike">
                          <a:solidFill>
                            <a:srgbClr val="000000"/>
                          </a:solidFill>
                          <a:effectLst/>
                          <a:latin typeface="Calibri"/>
                        </a:rPr>
                        <a:t>Transcriptome Sequencing</a:t>
                      </a:r>
                    </a:p>
                  </a:txBody>
                  <a:tcPr marL="12505" marR="12505" marT="1250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sng" strike="noStrike">
                          <a:solidFill>
                            <a:srgbClr val="0000FF"/>
                          </a:solidFill>
                          <a:effectLst/>
                          <a:latin typeface="Calibri"/>
                          <a:hlinkClick r:id="rId2"/>
                        </a:rPr>
                        <a:t>Differential expression profiling</a:t>
                      </a:r>
                      <a:endParaRPr lang="en-US" sz="1400" b="0" i="0" u="sng" strike="noStrike">
                        <a:solidFill>
                          <a:srgbClr val="0000FF"/>
                        </a:solidFill>
                        <a:effectLst/>
                        <a:latin typeface="Calibri"/>
                      </a:endParaRPr>
                    </a:p>
                  </a:txBody>
                  <a:tcPr marL="12505" marR="12505" marT="125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cs-CZ" sz="1400" b="0" i="0" u="none" strike="noStrike">
                          <a:solidFill>
                            <a:srgbClr val="000000"/>
                          </a:solidFill>
                          <a:effectLst/>
                          <a:latin typeface="Calibri"/>
                        </a:rPr>
                        <a:t>10-25M</a:t>
                      </a:r>
                    </a:p>
                  </a:txBody>
                  <a:tcPr marL="12505" marR="12505" marT="125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effectLst/>
                          <a:latin typeface="Calibri"/>
                        </a:rPr>
                        <a:t>Liu Y. et al., 2014; ENCODE 2011 RNA-Seq</a:t>
                      </a:r>
                    </a:p>
                  </a:txBody>
                  <a:tcPr marL="12505" marR="12505" marT="125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5156">
                <a:tc>
                  <a:txBody>
                    <a:bodyPr/>
                    <a:lstStyle/>
                    <a:p>
                      <a:pPr algn="l" fontAlgn="ctr"/>
                      <a:r>
                        <a:rPr lang="sk-SK" sz="1400" b="0" i="0" u="none" strike="noStrike">
                          <a:solidFill>
                            <a:srgbClr val="000000"/>
                          </a:solidFill>
                          <a:effectLst/>
                          <a:latin typeface="Calibri"/>
                        </a:rPr>
                        <a:t> </a:t>
                      </a:r>
                    </a:p>
                  </a:txBody>
                  <a:tcPr marL="12505" marR="12505" marT="1250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sng" strike="noStrike">
                          <a:solidFill>
                            <a:srgbClr val="0000FF"/>
                          </a:solidFill>
                          <a:effectLst/>
                          <a:latin typeface="Calibri"/>
                          <a:hlinkClick r:id="rId3"/>
                        </a:rPr>
                        <a:t>Alternative splicing or Allele specific expression</a:t>
                      </a:r>
                      <a:endParaRPr lang="en-US" sz="1400" b="0" i="0" u="sng" strike="noStrike">
                        <a:solidFill>
                          <a:srgbClr val="0000FF"/>
                        </a:solidFill>
                        <a:effectLst/>
                        <a:latin typeface="Calibri"/>
                      </a:endParaRPr>
                    </a:p>
                  </a:txBody>
                  <a:tcPr marL="12505" marR="12505" marT="125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cs-CZ" sz="1400" b="0" i="0" u="none" strike="noStrike">
                          <a:solidFill>
                            <a:srgbClr val="000000"/>
                          </a:solidFill>
                          <a:effectLst/>
                          <a:latin typeface="Calibri"/>
                        </a:rPr>
                        <a:t>50-100M</a:t>
                      </a:r>
                    </a:p>
                  </a:txBody>
                  <a:tcPr marL="12505" marR="12505" marT="125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effectLst/>
                          <a:latin typeface="Calibri"/>
                        </a:rPr>
                        <a:t>Liu Y. et al., 2013; ENCODE 2011 RNA-Seq</a:t>
                      </a:r>
                    </a:p>
                  </a:txBody>
                  <a:tcPr marL="12505" marR="12505" marT="125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7662">
                <a:tc>
                  <a:txBody>
                    <a:bodyPr/>
                    <a:lstStyle/>
                    <a:p>
                      <a:pPr algn="l" fontAlgn="ctr"/>
                      <a:r>
                        <a:rPr lang="sk-SK" sz="1400" b="0" i="0" u="none" strike="noStrike">
                          <a:solidFill>
                            <a:srgbClr val="000000"/>
                          </a:solidFill>
                          <a:effectLst/>
                          <a:latin typeface="Calibri"/>
                        </a:rPr>
                        <a:t> </a:t>
                      </a:r>
                    </a:p>
                  </a:txBody>
                  <a:tcPr marL="12505" marR="12505" marT="1250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400" b="0" i="0" u="sng" strike="noStrike">
                          <a:solidFill>
                            <a:srgbClr val="0000FF"/>
                          </a:solidFill>
                          <a:effectLst/>
                          <a:latin typeface="Calibri"/>
                          <a:hlinkClick r:id="rId4"/>
                        </a:rPr>
                        <a:t>De novo assembly</a:t>
                      </a:r>
                      <a:endParaRPr lang="en-US" sz="1400" b="0" i="0" u="sng" strike="noStrike">
                        <a:solidFill>
                          <a:srgbClr val="0000FF"/>
                        </a:solidFill>
                        <a:effectLst/>
                        <a:latin typeface="Calibri"/>
                      </a:endParaRPr>
                    </a:p>
                  </a:txBody>
                  <a:tcPr marL="12505" marR="12505" marT="125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Calibri"/>
                        </a:rPr>
                        <a:t>&gt;100M</a:t>
                      </a:r>
                    </a:p>
                  </a:txBody>
                  <a:tcPr marL="12505" marR="12505" marT="125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effectLst/>
                          <a:latin typeface="Calibri"/>
                        </a:rPr>
                        <a:t>Liu Y. et al., 2013; ENCODE 2011 RNA-Seq</a:t>
                      </a:r>
                    </a:p>
                  </a:txBody>
                  <a:tcPr marL="12505" marR="12505" marT="125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5156">
                <a:tc>
                  <a:txBody>
                    <a:bodyPr/>
                    <a:lstStyle/>
                    <a:p>
                      <a:pPr algn="l" fontAlgn="ctr"/>
                      <a:r>
                        <a:rPr lang="en-US" sz="1400" b="0" i="0" u="none" strike="noStrike">
                          <a:solidFill>
                            <a:srgbClr val="000000"/>
                          </a:solidFill>
                          <a:effectLst/>
                          <a:latin typeface="Calibri"/>
                        </a:rPr>
                        <a:t>DNA Target-Based Sequencing</a:t>
                      </a:r>
                    </a:p>
                  </a:txBody>
                  <a:tcPr marL="12505" marR="12505" marT="1250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sng" strike="noStrike">
                          <a:solidFill>
                            <a:srgbClr val="0000FF"/>
                          </a:solidFill>
                          <a:effectLst/>
                          <a:latin typeface="Calibri"/>
                          <a:hlinkClick r:id="rId5"/>
                        </a:rPr>
                        <a:t>ChIP-Seq</a:t>
                      </a:r>
                      <a:endParaRPr lang="en-US" sz="1400" b="0" i="0" u="sng" strike="noStrike">
                        <a:solidFill>
                          <a:srgbClr val="0000FF"/>
                        </a:solidFill>
                        <a:effectLst/>
                        <a:latin typeface="Calibri"/>
                      </a:endParaRPr>
                    </a:p>
                  </a:txBody>
                  <a:tcPr marL="12505" marR="12505" marT="125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Calibri"/>
                        </a:rPr>
                        <a:t>10-14M (sharp peaks); 20-40M (broad marks)</a:t>
                      </a:r>
                    </a:p>
                  </a:txBody>
                  <a:tcPr marL="12505" marR="12505" marT="125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Calibri"/>
                        </a:rPr>
                        <a:t>Rozowsky et al., 2009; ENCODE 2011 Genome; Landt et al., 2012</a:t>
                      </a:r>
                    </a:p>
                  </a:txBody>
                  <a:tcPr marL="12505" marR="12505" marT="125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2580">
                <a:tc>
                  <a:txBody>
                    <a:bodyPr/>
                    <a:lstStyle/>
                    <a:p>
                      <a:pPr algn="l" fontAlgn="ctr"/>
                      <a:r>
                        <a:rPr lang="sk-SK" sz="1400" b="0" i="0" u="none" strike="noStrike">
                          <a:solidFill>
                            <a:srgbClr val="000000"/>
                          </a:solidFill>
                          <a:effectLst/>
                          <a:latin typeface="Calibri"/>
                        </a:rPr>
                        <a:t> </a:t>
                      </a:r>
                    </a:p>
                  </a:txBody>
                  <a:tcPr marL="12505" marR="12505" marT="1250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sng" strike="noStrike">
                          <a:solidFill>
                            <a:srgbClr val="0000FF"/>
                          </a:solidFill>
                          <a:effectLst/>
                          <a:latin typeface="Calibri"/>
                          <a:hlinkClick r:id="rId6"/>
                        </a:rPr>
                        <a:t>Hi-C</a:t>
                      </a:r>
                      <a:endParaRPr lang="en-US" sz="1400" b="0" i="0" u="sng" strike="noStrike">
                        <a:solidFill>
                          <a:srgbClr val="0000FF"/>
                        </a:solidFill>
                        <a:effectLst/>
                        <a:latin typeface="Calibri"/>
                      </a:endParaRPr>
                    </a:p>
                  </a:txBody>
                  <a:tcPr marL="12505" marR="12505" marT="125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is-IS" sz="1400" b="0" i="0" u="none" strike="noStrike">
                          <a:solidFill>
                            <a:srgbClr val="000000"/>
                          </a:solidFill>
                          <a:effectLst/>
                          <a:latin typeface="Calibri"/>
                        </a:rPr>
                        <a:t>100M</a:t>
                      </a:r>
                    </a:p>
                  </a:txBody>
                  <a:tcPr marL="12505" marR="12505" marT="125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effectLst/>
                          <a:latin typeface="Calibri"/>
                        </a:rPr>
                        <a:t>Belton, J.M et al., 2012</a:t>
                      </a:r>
                    </a:p>
                  </a:txBody>
                  <a:tcPr marL="12505" marR="12505" marT="125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83">
                <a:tc>
                  <a:txBody>
                    <a:bodyPr/>
                    <a:lstStyle/>
                    <a:p>
                      <a:pPr algn="l" fontAlgn="ctr"/>
                      <a:r>
                        <a:rPr lang="sk-SK" sz="1400" b="0" i="0" u="none" strike="noStrike">
                          <a:solidFill>
                            <a:srgbClr val="000000"/>
                          </a:solidFill>
                          <a:effectLst/>
                          <a:latin typeface="Calibri"/>
                        </a:rPr>
                        <a:t> </a:t>
                      </a:r>
                    </a:p>
                  </a:txBody>
                  <a:tcPr marL="12505" marR="12505" marT="1250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400" b="0" i="0" u="sng" strike="noStrike">
                          <a:solidFill>
                            <a:srgbClr val="0000FF"/>
                          </a:solidFill>
                          <a:effectLst/>
                          <a:latin typeface="Calibri"/>
                          <a:hlinkClick r:id="rId7"/>
                        </a:rPr>
                        <a:t>DNAse 1-Seq</a:t>
                      </a:r>
                      <a:endParaRPr lang="en-US" sz="1400" b="0" i="0" u="sng" strike="noStrike">
                        <a:solidFill>
                          <a:srgbClr val="0000FF"/>
                        </a:solidFill>
                        <a:effectLst/>
                        <a:latin typeface="Calibri"/>
                      </a:endParaRPr>
                    </a:p>
                  </a:txBody>
                  <a:tcPr marL="12505" marR="12505" marT="125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is-IS" sz="1400" b="0" i="0" u="none" strike="noStrike">
                          <a:solidFill>
                            <a:srgbClr val="000000"/>
                          </a:solidFill>
                          <a:effectLst/>
                          <a:latin typeface="Calibri"/>
                        </a:rPr>
                        <a:t>25-55M</a:t>
                      </a:r>
                    </a:p>
                  </a:txBody>
                  <a:tcPr marL="12505" marR="12505" marT="125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de-DE" sz="1400" b="0" i="0" u="none" strike="noStrike">
                          <a:solidFill>
                            <a:srgbClr val="000000"/>
                          </a:solidFill>
                          <a:effectLst/>
                          <a:latin typeface="Calibri"/>
                        </a:rPr>
                        <a:t>Landt et al., 2012</a:t>
                      </a:r>
                    </a:p>
                  </a:txBody>
                  <a:tcPr marL="12505" marR="12505" marT="125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5156">
                <a:tc>
                  <a:txBody>
                    <a:bodyPr/>
                    <a:lstStyle/>
                    <a:p>
                      <a:pPr algn="l" fontAlgn="ctr"/>
                      <a:r>
                        <a:rPr lang="en-US" sz="1400" b="0" i="0" u="none" strike="noStrike">
                          <a:solidFill>
                            <a:srgbClr val="000000"/>
                          </a:solidFill>
                          <a:effectLst/>
                          <a:latin typeface="Calibri"/>
                        </a:rPr>
                        <a:t>DNA Methylation Sequencing</a:t>
                      </a:r>
                    </a:p>
                  </a:txBody>
                  <a:tcPr marL="12505" marR="12505" marT="1250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sng" strike="noStrike">
                          <a:solidFill>
                            <a:srgbClr val="0000FF"/>
                          </a:solidFill>
                          <a:effectLst/>
                          <a:latin typeface="Calibri"/>
                          <a:hlinkClick r:id="rId8"/>
                        </a:rPr>
                        <a:t>MeDIP-Seq</a:t>
                      </a:r>
                      <a:endParaRPr lang="en-US" sz="1400" b="0" i="0" u="sng" strike="noStrike">
                        <a:solidFill>
                          <a:srgbClr val="0000FF"/>
                        </a:solidFill>
                        <a:effectLst/>
                        <a:latin typeface="Calibri"/>
                      </a:endParaRPr>
                    </a:p>
                  </a:txBody>
                  <a:tcPr marL="12505" marR="12505" marT="125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Calibri"/>
                        </a:rPr>
                        <a:t>60M</a:t>
                      </a:r>
                    </a:p>
                  </a:txBody>
                  <a:tcPr marL="12505" marR="12505" marT="125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pl-PL" sz="1400" b="0" i="0" u="none" strike="noStrike">
                          <a:solidFill>
                            <a:srgbClr val="000000"/>
                          </a:solidFill>
                          <a:effectLst/>
                          <a:latin typeface="Calibri"/>
                        </a:rPr>
                        <a:t>Taiwo, O. et al., 2012</a:t>
                      </a:r>
                    </a:p>
                  </a:txBody>
                  <a:tcPr marL="12505" marR="12505" marT="125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7662">
                <a:tc>
                  <a:txBody>
                    <a:bodyPr/>
                    <a:lstStyle/>
                    <a:p>
                      <a:pPr algn="l" fontAlgn="ctr"/>
                      <a:r>
                        <a:rPr lang="sk-SK" sz="1400" b="0" i="0" u="none" strike="noStrike">
                          <a:solidFill>
                            <a:srgbClr val="000000"/>
                          </a:solidFill>
                          <a:effectLst/>
                          <a:latin typeface="Calibri"/>
                        </a:rPr>
                        <a:t> </a:t>
                      </a:r>
                    </a:p>
                  </a:txBody>
                  <a:tcPr marL="12505" marR="12505" marT="1250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400" b="0" i="0" u="sng" strike="noStrike" dirty="0">
                          <a:solidFill>
                            <a:srgbClr val="0000FF"/>
                          </a:solidFill>
                          <a:effectLst/>
                          <a:latin typeface="Calibri"/>
                          <a:hlinkClick r:id="rId9"/>
                        </a:rPr>
                        <a:t>Bisulfite-Seq</a:t>
                      </a:r>
                      <a:endParaRPr lang="en-US" sz="1400" b="0" i="0" u="sng" strike="noStrike" dirty="0">
                        <a:solidFill>
                          <a:srgbClr val="0000FF"/>
                        </a:solidFill>
                        <a:effectLst/>
                        <a:latin typeface="Calibri"/>
                      </a:endParaRPr>
                    </a:p>
                  </a:txBody>
                  <a:tcPr marL="12505" marR="12505" marT="125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uk-UA" sz="1400" b="0" i="0" u="none" strike="noStrike">
                          <a:solidFill>
                            <a:srgbClr val="000000"/>
                          </a:solidFill>
                          <a:effectLst/>
                          <a:latin typeface="Calibri"/>
                        </a:rPr>
                        <a:t>5-15X; 30X</a:t>
                      </a:r>
                    </a:p>
                  </a:txBody>
                  <a:tcPr marL="12505" marR="12505" marT="125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err="1">
                          <a:solidFill>
                            <a:srgbClr val="000000"/>
                          </a:solidFill>
                          <a:effectLst/>
                          <a:latin typeface="Calibri"/>
                        </a:rPr>
                        <a:t>Ziller</a:t>
                      </a:r>
                      <a:r>
                        <a:rPr lang="en-US" sz="1400" b="0" i="0" u="none" strike="noStrike" dirty="0">
                          <a:solidFill>
                            <a:srgbClr val="000000"/>
                          </a:solidFill>
                          <a:effectLst/>
                          <a:latin typeface="Calibri"/>
                        </a:rPr>
                        <a:t>, M.J et al., 2015; </a:t>
                      </a:r>
                      <a:r>
                        <a:rPr lang="en-US" sz="1400" b="0" i="0" u="none" strike="noStrike" dirty="0" err="1">
                          <a:solidFill>
                            <a:srgbClr val="000000"/>
                          </a:solidFill>
                          <a:effectLst/>
                          <a:latin typeface="Calibri"/>
                        </a:rPr>
                        <a:t>Epigenomics</a:t>
                      </a:r>
                      <a:r>
                        <a:rPr lang="en-US" sz="1400" b="0" i="0" u="none" strike="noStrike" dirty="0">
                          <a:solidFill>
                            <a:srgbClr val="000000"/>
                          </a:solidFill>
                          <a:effectLst/>
                          <a:latin typeface="Calibri"/>
                        </a:rPr>
                        <a:t> Road Map</a:t>
                      </a:r>
                    </a:p>
                  </a:txBody>
                  <a:tcPr marL="12505" marR="12505" marT="125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TextBox 5"/>
          <p:cNvSpPr txBox="1"/>
          <p:nvPr/>
        </p:nvSpPr>
        <p:spPr>
          <a:xfrm>
            <a:off x="240089" y="5343035"/>
            <a:ext cx="5521225" cy="307777"/>
          </a:xfrm>
          <a:prstGeom prst="rect">
            <a:avLst/>
          </a:prstGeom>
          <a:noFill/>
        </p:spPr>
        <p:txBody>
          <a:bodyPr wrap="none" rtlCol="0">
            <a:spAutoFit/>
          </a:bodyPr>
          <a:lstStyle/>
          <a:p>
            <a:r>
              <a:rPr lang="en-US" sz="1400" dirty="0" smtClean="0"/>
              <a:t>From: </a:t>
            </a:r>
            <a:r>
              <a:rPr lang="en-US" sz="1400" dirty="0" err="1"/>
              <a:t>g</a:t>
            </a:r>
            <a:r>
              <a:rPr lang="en-US" sz="1400" dirty="0" err="1" smtClean="0"/>
              <a:t>enohub.com</a:t>
            </a:r>
            <a:r>
              <a:rPr lang="en-US" sz="1400" dirty="0" smtClean="0"/>
              <a:t> </a:t>
            </a:r>
            <a:r>
              <a:rPr lang="en-US" sz="1400" dirty="0" err="1" smtClean="0"/>
              <a:t>recommemded</a:t>
            </a:r>
            <a:r>
              <a:rPr lang="en-US" sz="1400" dirty="0" smtClean="0"/>
              <a:t> coverage for mammalian genome (3Gb)</a:t>
            </a:r>
            <a:endParaRPr lang="en-US" sz="1400" dirty="0"/>
          </a:p>
        </p:txBody>
      </p:sp>
      <p:sp>
        <p:nvSpPr>
          <p:cNvPr id="4" name="TextBox 3"/>
          <p:cNvSpPr txBox="1"/>
          <p:nvPr/>
        </p:nvSpPr>
        <p:spPr>
          <a:xfrm>
            <a:off x="326395" y="5845015"/>
            <a:ext cx="6008701" cy="400110"/>
          </a:xfrm>
          <a:prstGeom prst="rect">
            <a:avLst/>
          </a:prstGeom>
          <a:noFill/>
        </p:spPr>
        <p:txBody>
          <a:bodyPr wrap="none" rtlCol="0">
            <a:spAutoFit/>
          </a:bodyPr>
          <a:lstStyle/>
          <a:p>
            <a:r>
              <a:rPr lang="en-US" sz="2000" dirty="0" smtClean="0"/>
              <a:t>ATAC-seq: More than 50 million reads for human samples </a:t>
            </a:r>
            <a:endParaRPr lang="en-US" sz="2000" dirty="0"/>
          </a:p>
        </p:txBody>
      </p:sp>
      <p:sp>
        <p:nvSpPr>
          <p:cNvPr id="7" name="Rectangle 6"/>
          <p:cNvSpPr/>
          <p:nvPr/>
        </p:nvSpPr>
        <p:spPr>
          <a:xfrm>
            <a:off x="240089" y="6245125"/>
            <a:ext cx="7712557" cy="307777"/>
          </a:xfrm>
          <a:prstGeom prst="rect">
            <a:avLst/>
          </a:prstGeom>
        </p:spPr>
        <p:txBody>
          <a:bodyPr wrap="square">
            <a:spAutoFit/>
          </a:bodyPr>
          <a:lstStyle/>
          <a:p>
            <a:r>
              <a:rPr lang="en-US" sz="1400" dirty="0" smtClean="0"/>
              <a:t>From: https</a:t>
            </a:r>
            <a:r>
              <a:rPr lang="en-US" sz="1400" dirty="0"/>
              <a:t>://</a:t>
            </a:r>
            <a:r>
              <a:rPr lang="en-US" sz="1400" dirty="0" err="1"/>
              <a:t>informatics.fas.harvard.edu</a:t>
            </a:r>
            <a:r>
              <a:rPr lang="en-US" sz="1400" dirty="0"/>
              <a:t>/</a:t>
            </a:r>
            <a:r>
              <a:rPr lang="en-US" sz="1400" dirty="0" err="1"/>
              <a:t>atac</a:t>
            </a:r>
            <a:r>
              <a:rPr lang="en-US" sz="1400" dirty="0"/>
              <a:t>-seq-</a:t>
            </a:r>
            <a:r>
              <a:rPr lang="en-US" sz="1400" dirty="0" err="1"/>
              <a:t>guidelines.html</a:t>
            </a:r>
            <a:endParaRPr lang="en-US" sz="1400" dirty="0"/>
          </a:p>
        </p:txBody>
      </p:sp>
    </p:spTree>
    <p:extLst>
      <p:ext uri="{BB962C8B-B14F-4D97-AF65-F5344CB8AC3E}">
        <p14:creationId xmlns:p14="http://schemas.microsoft.com/office/powerpoint/2010/main" val="307112420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SEQUENCE MORE</a:t>
            </a:r>
            <a:endParaRPr lang="en-US" dirty="0">
              <a:solidFill>
                <a:schemeClr val="tx1">
                  <a:lumMod val="75000"/>
                  <a:lumOff val="25000"/>
                </a:schemeClr>
              </a:solidFill>
            </a:endParaRPr>
          </a:p>
        </p:txBody>
      </p:sp>
      <p:sp>
        <p:nvSpPr>
          <p:cNvPr id="3" name="Content Placeholder 2"/>
          <p:cNvSpPr>
            <a:spLocks noGrp="1"/>
          </p:cNvSpPr>
          <p:nvPr>
            <p:ph idx="1"/>
          </p:nvPr>
        </p:nvSpPr>
        <p:spPr/>
        <p:txBody>
          <a:bodyPr/>
          <a:lstStyle/>
          <a:p>
            <a:r>
              <a:rPr lang="en-US" dirty="0" smtClean="0"/>
              <a:t>Researching rare events</a:t>
            </a:r>
          </a:p>
          <a:p>
            <a:pPr lvl="1"/>
            <a:r>
              <a:rPr lang="en-US" dirty="0" smtClean="0"/>
              <a:t>low </a:t>
            </a:r>
            <a:r>
              <a:rPr lang="en-US" dirty="0"/>
              <a:t>binding activities in ChIP-</a:t>
            </a:r>
            <a:r>
              <a:rPr lang="en-US" dirty="0" smtClean="0"/>
              <a:t>seq</a:t>
            </a:r>
          </a:p>
          <a:p>
            <a:r>
              <a:rPr lang="en-US" dirty="0" smtClean="0"/>
              <a:t>Certain genomes need more sequencing</a:t>
            </a:r>
          </a:p>
          <a:p>
            <a:pPr lvl="1"/>
            <a:r>
              <a:rPr lang="en-US" dirty="0" smtClean="0"/>
              <a:t>certain regions may be hard to sequence</a:t>
            </a:r>
          </a:p>
          <a:p>
            <a:pPr lvl="1"/>
            <a:endParaRPr lang="en-US" dirty="0"/>
          </a:p>
        </p:txBody>
      </p:sp>
    </p:spTree>
    <p:extLst>
      <p:ext uri="{BB962C8B-B14F-4D97-AF65-F5344CB8AC3E}">
        <p14:creationId xmlns:p14="http://schemas.microsoft.com/office/powerpoint/2010/main" val="928720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EFFECT</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93E4AAA4-6363-4581-962D-1ACCC2D600C5}" type="slidenum">
              <a:rPr lang="en-US" smtClean="0"/>
              <a:t>18</a:t>
            </a:fld>
            <a:endParaRPr lang="en-US"/>
          </a:p>
        </p:txBody>
      </p:sp>
      <p:pic>
        <p:nvPicPr>
          <p:cNvPr id="5" name="Picture 4" descr="Screen Shot 2016-10-31 at 14.06.44.png"/>
          <p:cNvPicPr>
            <a:picLocks noChangeAspect="1"/>
          </p:cNvPicPr>
          <p:nvPr/>
        </p:nvPicPr>
        <p:blipFill rotWithShape="1">
          <a:blip r:embed="rId2">
            <a:extLst>
              <a:ext uri="{28A0092B-C50C-407E-A947-70E740481C1C}">
                <a14:useLocalDpi xmlns:a14="http://schemas.microsoft.com/office/drawing/2010/main" val="0"/>
              </a:ext>
            </a:extLst>
          </a:blip>
          <a:srcRect t="6514"/>
          <a:stretch/>
        </p:blipFill>
        <p:spPr>
          <a:xfrm>
            <a:off x="710333" y="1870204"/>
            <a:ext cx="7927632" cy="4033503"/>
          </a:xfrm>
          <a:prstGeom prst="rect">
            <a:avLst/>
          </a:prstGeom>
        </p:spPr>
      </p:pic>
      <p:sp>
        <p:nvSpPr>
          <p:cNvPr id="6" name="Content Placeholder 2">
            <a:hlinkClick r:id="rId3"/>
          </p:cNvPr>
          <p:cNvSpPr txBox="1">
            <a:spLocks/>
          </p:cNvSpPr>
          <p:nvPr/>
        </p:nvSpPr>
        <p:spPr bwMode="auto">
          <a:xfrm>
            <a:off x="254301" y="6254391"/>
            <a:ext cx="8153400" cy="347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marL="354013" indent="-354013" algn="l" defTabSz="952500" rtl="0" eaLnBrk="1" fontAlgn="base" hangingPunct="1">
              <a:spcBef>
                <a:spcPct val="20000"/>
              </a:spcBef>
              <a:spcAft>
                <a:spcPts val="575"/>
              </a:spcAft>
              <a:buClr>
                <a:srgbClr val="006663"/>
              </a:buClr>
              <a:buSzPct val="120000"/>
              <a:buFont typeface="Arial"/>
              <a:buChar char="•"/>
              <a:defRPr sz="2400">
                <a:solidFill>
                  <a:schemeClr val="tx1"/>
                </a:solidFill>
                <a:latin typeface="HelveticaNeueLT Pro 45 Lt"/>
                <a:ea typeface="ＭＳ Ｐゴシック" charset="0"/>
                <a:cs typeface="HelveticaNeueLT Pro 45 Lt"/>
              </a:defRPr>
            </a:lvl1pPr>
            <a:lvl2pPr marL="631825" indent="-276225" algn="l" defTabSz="952500" rtl="0" eaLnBrk="1" fontAlgn="base" hangingPunct="1">
              <a:spcBef>
                <a:spcPct val="20000"/>
              </a:spcBef>
              <a:spcAft>
                <a:spcPts val="575"/>
              </a:spcAft>
              <a:buClr>
                <a:srgbClr val="CC0926"/>
              </a:buClr>
              <a:buSzPct val="100000"/>
              <a:buFont typeface="Arial" charset="0"/>
              <a:buChar char="•"/>
              <a:defRPr sz="2200">
                <a:solidFill>
                  <a:schemeClr val="tx1"/>
                </a:solidFill>
                <a:latin typeface="HelveticaNeueLT Pro 45 Lt"/>
                <a:ea typeface="ＭＳ Ｐゴシック" charset="0"/>
                <a:cs typeface="HelveticaNeueLT Pro 45 Lt"/>
              </a:defRPr>
            </a:lvl2pPr>
            <a:lvl3pPr marL="895350" indent="-234950" algn="l" defTabSz="952500" rtl="0" eaLnBrk="1" fontAlgn="base" hangingPunct="1">
              <a:spcBef>
                <a:spcPct val="20000"/>
              </a:spcBef>
              <a:spcAft>
                <a:spcPts val="575"/>
              </a:spcAft>
              <a:buClr>
                <a:srgbClr val="FF8C9A"/>
              </a:buClr>
              <a:buFont typeface="Times" charset="0"/>
              <a:buChar char="•"/>
              <a:defRPr sz="2000">
                <a:solidFill>
                  <a:schemeClr val="tx1"/>
                </a:solidFill>
                <a:latin typeface="HelveticaNeueLT Pro 45 Lt"/>
                <a:ea typeface="ＭＳ Ｐゴシック" charset="0"/>
                <a:cs typeface="HelveticaNeueLT Pro 45 Lt"/>
              </a:defRPr>
            </a:lvl3pPr>
            <a:lvl4pPr marL="1147763" indent="-234950" algn="l" defTabSz="952500" rtl="0" eaLnBrk="1" fontAlgn="base" hangingPunct="1">
              <a:spcBef>
                <a:spcPct val="20000"/>
              </a:spcBef>
              <a:spcAft>
                <a:spcPts val="575"/>
              </a:spcAft>
              <a:buClr>
                <a:schemeClr val="accent1"/>
              </a:buClr>
              <a:buFont typeface="Times" charset="0"/>
              <a:buChar char="•"/>
              <a:defRPr sz="2000">
                <a:solidFill>
                  <a:schemeClr val="tx1"/>
                </a:solidFill>
                <a:latin typeface="HelveticaNeueLT Pro 45 Lt"/>
                <a:ea typeface="ＭＳ Ｐゴシック" charset="0"/>
                <a:cs typeface="HelveticaNeueLT Pro 45 Lt"/>
              </a:defRPr>
            </a:lvl4pPr>
            <a:lvl5pPr marL="1400175" indent="-234950" algn="l" defTabSz="952500" rtl="0" eaLnBrk="1" fontAlgn="base" hangingPunct="1">
              <a:spcBef>
                <a:spcPct val="20000"/>
              </a:spcBef>
              <a:spcAft>
                <a:spcPts val="575"/>
              </a:spcAft>
              <a:buClr>
                <a:schemeClr val="accent1"/>
              </a:buClr>
              <a:buFont typeface="Times" charset="0"/>
              <a:buChar char="•"/>
              <a:defRPr sz="2000">
                <a:solidFill>
                  <a:schemeClr val="tx1"/>
                </a:solidFill>
                <a:latin typeface="HelveticaNeueLT Pro 45 Lt"/>
                <a:ea typeface="ＭＳ Ｐゴシック" charset="0"/>
                <a:cs typeface="HelveticaNeueLT Pro 45 Lt"/>
              </a:defRPr>
            </a:lvl5pPr>
            <a:lvl6pPr marL="2371346" indent="-238971" algn="l" defTabSz="955894" rtl="0" eaLnBrk="1" fontAlgn="base" hangingPunct="1">
              <a:spcBef>
                <a:spcPct val="20000"/>
              </a:spcBef>
              <a:spcAft>
                <a:spcPct val="0"/>
              </a:spcAft>
              <a:buClr>
                <a:schemeClr val="accent1"/>
              </a:buClr>
              <a:buFont typeface="Times" pitchFamily="48" charset="0"/>
              <a:buChar char="•"/>
              <a:defRPr sz="2100">
                <a:solidFill>
                  <a:schemeClr val="tx1"/>
                </a:solidFill>
                <a:latin typeface="+mn-lt"/>
              </a:defRPr>
            </a:lvl6pPr>
            <a:lvl7pPr marL="2591945" indent="-238971" algn="l" defTabSz="955894" rtl="0" eaLnBrk="1" fontAlgn="base" hangingPunct="1">
              <a:spcBef>
                <a:spcPct val="20000"/>
              </a:spcBef>
              <a:spcAft>
                <a:spcPct val="0"/>
              </a:spcAft>
              <a:buClr>
                <a:schemeClr val="accent1"/>
              </a:buClr>
              <a:buFont typeface="Times" pitchFamily="48" charset="0"/>
              <a:buChar char="•"/>
              <a:defRPr sz="2100">
                <a:solidFill>
                  <a:schemeClr val="tx1"/>
                </a:solidFill>
                <a:latin typeface="+mn-lt"/>
              </a:defRPr>
            </a:lvl7pPr>
            <a:lvl8pPr marL="2812522" indent="-238971" algn="l" defTabSz="955894" rtl="0" eaLnBrk="1" fontAlgn="base" hangingPunct="1">
              <a:spcBef>
                <a:spcPct val="20000"/>
              </a:spcBef>
              <a:spcAft>
                <a:spcPct val="0"/>
              </a:spcAft>
              <a:buClr>
                <a:schemeClr val="accent1"/>
              </a:buClr>
              <a:buFont typeface="Times" pitchFamily="48" charset="0"/>
              <a:buChar char="•"/>
              <a:defRPr sz="2100">
                <a:solidFill>
                  <a:schemeClr val="tx1"/>
                </a:solidFill>
                <a:latin typeface="+mn-lt"/>
              </a:defRPr>
            </a:lvl8pPr>
            <a:lvl9pPr marL="3033117" indent="-238971" algn="l" defTabSz="955894" rtl="0" eaLnBrk="1" fontAlgn="base" hangingPunct="1">
              <a:spcBef>
                <a:spcPct val="20000"/>
              </a:spcBef>
              <a:spcAft>
                <a:spcPct val="0"/>
              </a:spcAft>
              <a:buClr>
                <a:schemeClr val="accent1"/>
              </a:buClr>
              <a:buFont typeface="Times" pitchFamily="48" charset="0"/>
              <a:buChar char="•"/>
              <a:defRPr sz="2100">
                <a:solidFill>
                  <a:schemeClr val="tx1"/>
                </a:solidFill>
                <a:latin typeface="+mn-lt"/>
              </a:defRPr>
            </a:lvl9pPr>
          </a:lstStyle>
          <a:p>
            <a:pPr marL="0" indent="0">
              <a:buNone/>
            </a:pPr>
            <a:r>
              <a:rPr lang="en-US" sz="1200" dirty="0" smtClean="0">
                <a:latin typeface="Candara"/>
                <a:cs typeface="Candara"/>
              </a:rPr>
              <a:t>Leek et al. 2010</a:t>
            </a:r>
            <a:endParaRPr lang="en-US" sz="1200" dirty="0">
              <a:latin typeface="Candara"/>
              <a:cs typeface="Candara"/>
            </a:endParaRPr>
          </a:p>
        </p:txBody>
      </p:sp>
    </p:spTree>
    <p:extLst>
      <p:ext uri="{BB962C8B-B14F-4D97-AF65-F5344CB8AC3E}">
        <p14:creationId xmlns:p14="http://schemas.microsoft.com/office/powerpoint/2010/main" val="90693431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CONFOUNDING BIOLOGICAL VARIATION AND BATCH EFFECT</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93E4AAA4-6363-4581-962D-1ACCC2D600C5}" type="slidenum">
              <a:rPr lang="en-US" smtClean="0"/>
              <a:t>19</a:t>
            </a:fld>
            <a:endParaRPr lang="en-US"/>
          </a:p>
        </p:txBody>
      </p:sp>
      <p:grpSp>
        <p:nvGrpSpPr>
          <p:cNvPr id="7" name="Group 6"/>
          <p:cNvGrpSpPr/>
          <p:nvPr/>
        </p:nvGrpSpPr>
        <p:grpSpPr>
          <a:xfrm>
            <a:off x="338454" y="1972611"/>
            <a:ext cx="8303738" cy="3366598"/>
            <a:chOff x="237435" y="1813880"/>
            <a:chExt cx="8303738" cy="3366598"/>
          </a:xfrm>
        </p:grpSpPr>
        <p:pic>
          <p:nvPicPr>
            <p:cNvPr id="5" name="Picture 4" descr="Screen Shot 2016-10-31 at 14.11.13.png"/>
            <p:cNvPicPr>
              <a:picLocks noChangeAspect="1"/>
            </p:cNvPicPr>
            <p:nvPr/>
          </p:nvPicPr>
          <p:blipFill rotWithShape="1">
            <a:blip r:embed="rId2">
              <a:extLst>
                <a:ext uri="{28A0092B-C50C-407E-A947-70E740481C1C}">
                  <a14:useLocalDpi xmlns:a14="http://schemas.microsoft.com/office/drawing/2010/main" val="0"/>
                </a:ext>
              </a:extLst>
            </a:blip>
            <a:srcRect l="4305" t="6553" r="10944" b="44949"/>
            <a:stretch/>
          </p:blipFill>
          <p:spPr>
            <a:xfrm>
              <a:off x="237435" y="1813880"/>
              <a:ext cx="8303738" cy="3150141"/>
            </a:xfrm>
            <a:prstGeom prst="rect">
              <a:avLst/>
            </a:prstGeom>
          </p:spPr>
        </p:pic>
        <p:sp>
          <p:nvSpPr>
            <p:cNvPr id="6" name="Rectangle 5"/>
            <p:cNvSpPr/>
            <p:nvPr/>
          </p:nvSpPr>
          <p:spPr>
            <a:xfrm>
              <a:off x="3651106" y="4098205"/>
              <a:ext cx="4890067" cy="108227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 name="Content Placeholder 2">
            <a:hlinkClick r:id="rId3"/>
          </p:cNvPr>
          <p:cNvSpPr txBox="1">
            <a:spLocks/>
          </p:cNvSpPr>
          <p:nvPr/>
        </p:nvSpPr>
        <p:spPr bwMode="auto">
          <a:xfrm>
            <a:off x="254301" y="6254391"/>
            <a:ext cx="8153400" cy="347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marL="354013" indent="-354013" algn="l" defTabSz="952500" rtl="0" eaLnBrk="1" fontAlgn="base" hangingPunct="1">
              <a:spcBef>
                <a:spcPct val="20000"/>
              </a:spcBef>
              <a:spcAft>
                <a:spcPts val="575"/>
              </a:spcAft>
              <a:buClr>
                <a:srgbClr val="006663"/>
              </a:buClr>
              <a:buSzPct val="120000"/>
              <a:buFont typeface="Arial"/>
              <a:buChar char="•"/>
              <a:defRPr sz="2400">
                <a:solidFill>
                  <a:schemeClr val="tx1"/>
                </a:solidFill>
                <a:latin typeface="HelveticaNeueLT Pro 45 Lt"/>
                <a:ea typeface="ＭＳ Ｐゴシック" charset="0"/>
                <a:cs typeface="HelveticaNeueLT Pro 45 Lt"/>
              </a:defRPr>
            </a:lvl1pPr>
            <a:lvl2pPr marL="631825" indent="-276225" algn="l" defTabSz="952500" rtl="0" eaLnBrk="1" fontAlgn="base" hangingPunct="1">
              <a:spcBef>
                <a:spcPct val="20000"/>
              </a:spcBef>
              <a:spcAft>
                <a:spcPts val="575"/>
              </a:spcAft>
              <a:buClr>
                <a:srgbClr val="CC0926"/>
              </a:buClr>
              <a:buSzPct val="100000"/>
              <a:buFont typeface="Arial" charset="0"/>
              <a:buChar char="•"/>
              <a:defRPr sz="2200">
                <a:solidFill>
                  <a:schemeClr val="tx1"/>
                </a:solidFill>
                <a:latin typeface="HelveticaNeueLT Pro 45 Lt"/>
                <a:ea typeface="ＭＳ Ｐゴシック" charset="0"/>
                <a:cs typeface="HelveticaNeueLT Pro 45 Lt"/>
              </a:defRPr>
            </a:lvl2pPr>
            <a:lvl3pPr marL="895350" indent="-234950" algn="l" defTabSz="952500" rtl="0" eaLnBrk="1" fontAlgn="base" hangingPunct="1">
              <a:spcBef>
                <a:spcPct val="20000"/>
              </a:spcBef>
              <a:spcAft>
                <a:spcPts val="575"/>
              </a:spcAft>
              <a:buClr>
                <a:srgbClr val="FF8C9A"/>
              </a:buClr>
              <a:buFont typeface="Times" charset="0"/>
              <a:buChar char="•"/>
              <a:defRPr sz="2000">
                <a:solidFill>
                  <a:schemeClr val="tx1"/>
                </a:solidFill>
                <a:latin typeface="HelveticaNeueLT Pro 45 Lt"/>
                <a:ea typeface="ＭＳ Ｐゴシック" charset="0"/>
                <a:cs typeface="HelveticaNeueLT Pro 45 Lt"/>
              </a:defRPr>
            </a:lvl3pPr>
            <a:lvl4pPr marL="1147763" indent="-234950" algn="l" defTabSz="952500" rtl="0" eaLnBrk="1" fontAlgn="base" hangingPunct="1">
              <a:spcBef>
                <a:spcPct val="20000"/>
              </a:spcBef>
              <a:spcAft>
                <a:spcPts val="575"/>
              </a:spcAft>
              <a:buClr>
                <a:schemeClr val="accent1"/>
              </a:buClr>
              <a:buFont typeface="Times" charset="0"/>
              <a:buChar char="•"/>
              <a:defRPr sz="2000">
                <a:solidFill>
                  <a:schemeClr val="tx1"/>
                </a:solidFill>
                <a:latin typeface="HelveticaNeueLT Pro 45 Lt"/>
                <a:ea typeface="ＭＳ Ｐゴシック" charset="0"/>
                <a:cs typeface="HelveticaNeueLT Pro 45 Lt"/>
              </a:defRPr>
            </a:lvl4pPr>
            <a:lvl5pPr marL="1400175" indent="-234950" algn="l" defTabSz="952500" rtl="0" eaLnBrk="1" fontAlgn="base" hangingPunct="1">
              <a:spcBef>
                <a:spcPct val="20000"/>
              </a:spcBef>
              <a:spcAft>
                <a:spcPts val="575"/>
              </a:spcAft>
              <a:buClr>
                <a:schemeClr val="accent1"/>
              </a:buClr>
              <a:buFont typeface="Times" charset="0"/>
              <a:buChar char="•"/>
              <a:defRPr sz="2000">
                <a:solidFill>
                  <a:schemeClr val="tx1"/>
                </a:solidFill>
                <a:latin typeface="HelveticaNeueLT Pro 45 Lt"/>
                <a:ea typeface="ＭＳ Ｐゴシック" charset="0"/>
                <a:cs typeface="HelveticaNeueLT Pro 45 Lt"/>
              </a:defRPr>
            </a:lvl5pPr>
            <a:lvl6pPr marL="2371346" indent="-238971" algn="l" defTabSz="955894" rtl="0" eaLnBrk="1" fontAlgn="base" hangingPunct="1">
              <a:spcBef>
                <a:spcPct val="20000"/>
              </a:spcBef>
              <a:spcAft>
                <a:spcPct val="0"/>
              </a:spcAft>
              <a:buClr>
                <a:schemeClr val="accent1"/>
              </a:buClr>
              <a:buFont typeface="Times" pitchFamily="48" charset="0"/>
              <a:buChar char="•"/>
              <a:defRPr sz="2100">
                <a:solidFill>
                  <a:schemeClr val="tx1"/>
                </a:solidFill>
                <a:latin typeface="+mn-lt"/>
              </a:defRPr>
            </a:lvl6pPr>
            <a:lvl7pPr marL="2591945" indent="-238971" algn="l" defTabSz="955894" rtl="0" eaLnBrk="1" fontAlgn="base" hangingPunct="1">
              <a:spcBef>
                <a:spcPct val="20000"/>
              </a:spcBef>
              <a:spcAft>
                <a:spcPct val="0"/>
              </a:spcAft>
              <a:buClr>
                <a:schemeClr val="accent1"/>
              </a:buClr>
              <a:buFont typeface="Times" pitchFamily="48" charset="0"/>
              <a:buChar char="•"/>
              <a:defRPr sz="2100">
                <a:solidFill>
                  <a:schemeClr val="tx1"/>
                </a:solidFill>
                <a:latin typeface="+mn-lt"/>
              </a:defRPr>
            </a:lvl7pPr>
            <a:lvl8pPr marL="2812522" indent="-238971" algn="l" defTabSz="955894" rtl="0" eaLnBrk="1" fontAlgn="base" hangingPunct="1">
              <a:spcBef>
                <a:spcPct val="20000"/>
              </a:spcBef>
              <a:spcAft>
                <a:spcPct val="0"/>
              </a:spcAft>
              <a:buClr>
                <a:schemeClr val="accent1"/>
              </a:buClr>
              <a:buFont typeface="Times" pitchFamily="48" charset="0"/>
              <a:buChar char="•"/>
              <a:defRPr sz="2100">
                <a:solidFill>
                  <a:schemeClr val="tx1"/>
                </a:solidFill>
                <a:latin typeface="+mn-lt"/>
              </a:defRPr>
            </a:lvl8pPr>
            <a:lvl9pPr marL="3033117" indent="-238971" algn="l" defTabSz="955894" rtl="0" eaLnBrk="1" fontAlgn="base" hangingPunct="1">
              <a:spcBef>
                <a:spcPct val="20000"/>
              </a:spcBef>
              <a:spcAft>
                <a:spcPct val="0"/>
              </a:spcAft>
              <a:buClr>
                <a:schemeClr val="accent1"/>
              </a:buClr>
              <a:buFont typeface="Times" pitchFamily="48" charset="0"/>
              <a:buChar char="•"/>
              <a:defRPr sz="2100">
                <a:solidFill>
                  <a:schemeClr val="tx1"/>
                </a:solidFill>
                <a:latin typeface="+mn-lt"/>
              </a:defRPr>
            </a:lvl9pPr>
          </a:lstStyle>
          <a:p>
            <a:pPr marL="0" indent="0">
              <a:buNone/>
            </a:pPr>
            <a:r>
              <a:rPr lang="en-US" sz="1200" dirty="0" smtClean="0">
                <a:latin typeface="Candara"/>
                <a:cs typeface="Candara"/>
              </a:rPr>
              <a:t>Hicks et al. 2015</a:t>
            </a:r>
            <a:endParaRPr lang="en-US" sz="1200" dirty="0">
              <a:latin typeface="Candara"/>
              <a:cs typeface="Candara"/>
            </a:endParaRPr>
          </a:p>
        </p:txBody>
      </p:sp>
    </p:spTree>
    <p:extLst>
      <p:ext uri="{BB962C8B-B14F-4D97-AF65-F5344CB8AC3E}">
        <p14:creationId xmlns:p14="http://schemas.microsoft.com/office/powerpoint/2010/main" val="158058140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normAutofit fontScale="85000" lnSpcReduction="20000"/>
          </a:bodyPr>
          <a:lstStyle/>
          <a:p>
            <a:fld id="{93E4AAA4-6363-4581-962D-1ACCC2D600C5}" type="slidenum">
              <a:rPr lang="en-US" smtClean="0"/>
              <a:t>2</a:t>
            </a:fld>
            <a:endParaRPr lang="en-US"/>
          </a:p>
        </p:txBody>
      </p:sp>
      <p:pic>
        <p:nvPicPr>
          <p:cNvPr id="2" name="Picture 1" descr="Screen Shot 2019-10-22 at 10.40.40.png"/>
          <p:cNvPicPr>
            <a:picLocks noChangeAspect="1"/>
          </p:cNvPicPr>
          <p:nvPr/>
        </p:nvPicPr>
        <p:blipFill rotWithShape="1">
          <a:blip r:embed="rId2">
            <a:extLst>
              <a:ext uri="{28A0092B-C50C-407E-A947-70E740481C1C}">
                <a14:useLocalDpi xmlns:a14="http://schemas.microsoft.com/office/drawing/2010/main" val="0"/>
              </a:ext>
            </a:extLst>
          </a:blip>
          <a:srcRect r="11141"/>
          <a:stretch/>
        </p:blipFill>
        <p:spPr>
          <a:xfrm>
            <a:off x="61639" y="232885"/>
            <a:ext cx="9036000" cy="6476500"/>
          </a:xfrm>
          <a:prstGeom prst="rect">
            <a:avLst/>
          </a:prstGeom>
        </p:spPr>
      </p:pic>
    </p:spTree>
    <p:extLst>
      <p:ext uri="{BB962C8B-B14F-4D97-AF65-F5344CB8AC3E}">
        <p14:creationId xmlns:p14="http://schemas.microsoft.com/office/powerpoint/2010/main" val="141872720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CONFOUNDING BIOLOGICAL VARIATION AND BATCH EFFECT</a:t>
            </a:r>
          </a:p>
        </p:txBody>
      </p:sp>
      <p:sp>
        <p:nvSpPr>
          <p:cNvPr id="3" name="Slide Number Placeholder 2"/>
          <p:cNvSpPr>
            <a:spLocks noGrp="1"/>
          </p:cNvSpPr>
          <p:nvPr>
            <p:ph type="sldNum" sz="quarter" idx="12"/>
          </p:nvPr>
        </p:nvSpPr>
        <p:spPr/>
        <p:txBody>
          <a:bodyPr>
            <a:normAutofit fontScale="85000" lnSpcReduction="20000"/>
          </a:bodyPr>
          <a:lstStyle/>
          <a:p>
            <a:fld id="{93E4AAA4-6363-4581-962D-1ACCC2D600C5}" type="slidenum">
              <a:rPr lang="en-US" smtClean="0"/>
              <a:t>20</a:t>
            </a:fld>
            <a:endParaRPr lang="en-US"/>
          </a:p>
        </p:txBody>
      </p:sp>
      <p:sp>
        <p:nvSpPr>
          <p:cNvPr id="6" name="Content Placeholder 2">
            <a:hlinkClick r:id="rId2"/>
          </p:cNvPr>
          <p:cNvSpPr txBox="1">
            <a:spLocks/>
          </p:cNvSpPr>
          <p:nvPr/>
        </p:nvSpPr>
        <p:spPr bwMode="auto">
          <a:xfrm>
            <a:off x="254301" y="6254391"/>
            <a:ext cx="8153400" cy="347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marL="354013" indent="-354013" algn="l" defTabSz="952500" rtl="0" eaLnBrk="1" fontAlgn="base" hangingPunct="1">
              <a:spcBef>
                <a:spcPct val="20000"/>
              </a:spcBef>
              <a:spcAft>
                <a:spcPts val="575"/>
              </a:spcAft>
              <a:buClr>
                <a:srgbClr val="006663"/>
              </a:buClr>
              <a:buSzPct val="120000"/>
              <a:buFont typeface="Arial"/>
              <a:buChar char="•"/>
              <a:defRPr sz="2400">
                <a:solidFill>
                  <a:schemeClr val="tx1"/>
                </a:solidFill>
                <a:latin typeface="HelveticaNeueLT Pro 45 Lt"/>
                <a:ea typeface="ＭＳ Ｐゴシック" charset="0"/>
                <a:cs typeface="HelveticaNeueLT Pro 45 Lt"/>
              </a:defRPr>
            </a:lvl1pPr>
            <a:lvl2pPr marL="631825" indent="-276225" algn="l" defTabSz="952500" rtl="0" eaLnBrk="1" fontAlgn="base" hangingPunct="1">
              <a:spcBef>
                <a:spcPct val="20000"/>
              </a:spcBef>
              <a:spcAft>
                <a:spcPts val="575"/>
              </a:spcAft>
              <a:buClr>
                <a:srgbClr val="CC0926"/>
              </a:buClr>
              <a:buSzPct val="100000"/>
              <a:buFont typeface="Arial" charset="0"/>
              <a:buChar char="•"/>
              <a:defRPr sz="2200">
                <a:solidFill>
                  <a:schemeClr val="tx1"/>
                </a:solidFill>
                <a:latin typeface="HelveticaNeueLT Pro 45 Lt"/>
                <a:ea typeface="ＭＳ Ｐゴシック" charset="0"/>
                <a:cs typeface="HelveticaNeueLT Pro 45 Lt"/>
              </a:defRPr>
            </a:lvl2pPr>
            <a:lvl3pPr marL="895350" indent="-234950" algn="l" defTabSz="952500" rtl="0" eaLnBrk="1" fontAlgn="base" hangingPunct="1">
              <a:spcBef>
                <a:spcPct val="20000"/>
              </a:spcBef>
              <a:spcAft>
                <a:spcPts val="575"/>
              </a:spcAft>
              <a:buClr>
                <a:srgbClr val="FF8C9A"/>
              </a:buClr>
              <a:buFont typeface="Times" charset="0"/>
              <a:buChar char="•"/>
              <a:defRPr sz="2000">
                <a:solidFill>
                  <a:schemeClr val="tx1"/>
                </a:solidFill>
                <a:latin typeface="HelveticaNeueLT Pro 45 Lt"/>
                <a:ea typeface="ＭＳ Ｐゴシック" charset="0"/>
                <a:cs typeface="HelveticaNeueLT Pro 45 Lt"/>
              </a:defRPr>
            </a:lvl3pPr>
            <a:lvl4pPr marL="1147763" indent="-234950" algn="l" defTabSz="952500" rtl="0" eaLnBrk="1" fontAlgn="base" hangingPunct="1">
              <a:spcBef>
                <a:spcPct val="20000"/>
              </a:spcBef>
              <a:spcAft>
                <a:spcPts val="575"/>
              </a:spcAft>
              <a:buClr>
                <a:schemeClr val="accent1"/>
              </a:buClr>
              <a:buFont typeface="Times" charset="0"/>
              <a:buChar char="•"/>
              <a:defRPr sz="2000">
                <a:solidFill>
                  <a:schemeClr val="tx1"/>
                </a:solidFill>
                <a:latin typeface="HelveticaNeueLT Pro 45 Lt"/>
                <a:ea typeface="ＭＳ Ｐゴシック" charset="0"/>
                <a:cs typeface="HelveticaNeueLT Pro 45 Lt"/>
              </a:defRPr>
            </a:lvl4pPr>
            <a:lvl5pPr marL="1400175" indent="-234950" algn="l" defTabSz="952500" rtl="0" eaLnBrk="1" fontAlgn="base" hangingPunct="1">
              <a:spcBef>
                <a:spcPct val="20000"/>
              </a:spcBef>
              <a:spcAft>
                <a:spcPts val="575"/>
              </a:spcAft>
              <a:buClr>
                <a:schemeClr val="accent1"/>
              </a:buClr>
              <a:buFont typeface="Times" charset="0"/>
              <a:buChar char="•"/>
              <a:defRPr sz="2000">
                <a:solidFill>
                  <a:schemeClr val="tx1"/>
                </a:solidFill>
                <a:latin typeface="HelveticaNeueLT Pro 45 Lt"/>
                <a:ea typeface="ＭＳ Ｐゴシック" charset="0"/>
                <a:cs typeface="HelveticaNeueLT Pro 45 Lt"/>
              </a:defRPr>
            </a:lvl5pPr>
            <a:lvl6pPr marL="2371346" indent="-238971" algn="l" defTabSz="955894" rtl="0" eaLnBrk="1" fontAlgn="base" hangingPunct="1">
              <a:spcBef>
                <a:spcPct val="20000"/>
              </a:spcBef>
              <a:spcAft>
                <a:spcPct val="0"/>
              </a:spcAft>
              <a:buClr>
                <a:schemeClr val="accent1"/>
              </a:buClr>
              <a:buFont typeface="Times" pitchFamily="48" charset="0"/>
              <a:buChar char="•"/>
              <a:defRPr sz="2100">
                <a:solidFill>
                  <a:schemeClr val="tx1"/>
                </a:solidFill>
                <a:latin typeface="+mn-lt"/>
              </a:defRPr>
            </a:lvl6pPr>
            <a:lvl7pPr marL="2591945" indent="-238971" algn="l" defTabSz="955894" rtl="0" eaLnBrk="1" fontAlgn="base" hangingPunct="1">
              <a:spcBef>
                <a:spcPct val="20000"/>
              </a:spcBef>
              <a:spcAft>
                <a:spcPct val="0"/>
              </a:spcAft>
              <a:buClr>
                <a:schemeClr val="accent1"/>
              </a:buClr>
              <a:buFont typeface="Times" pitchFamily="48" charset="0"/>
              <a:buChar char="•"/>
              <a:defRPr sz="2100">
                <a:solidFill>
                  <a:schemeClr val="tx1"/>
                </a:solidFill>
                <a:latin typeface="+mn-lt"/>
              </a:defRPr>
            </a:lvl7pPr>
            <a:lvl8pPr marL="2812522" indent="-238971" algn="l" defTabSz="955894" rtl="0" eaLnBrk="1" fontAlgn="base" hangingPunct="1">
              <a:spcBef>
                <a:spcPct val="20000"/>
              </a:spcBef>
              <a:spcAft>
                <a:spcPct val="0"/>
              </a:spcAft>
              <a:buClr>
                <a:schemeClr val="accent1"/>
              </a:buClr>
              <a:buFont typeface="Times" pitchFamily="48" charset="0"/>
              <a:buChar char="•"/>
              <a:defRPr sz="2100">
                <a:solidFill>
                  <a:schemeClr val="tx1"/>
                </a:solidFill>
                <a:latin typeface="+mn-lt"/>
              </a:defRPr>
            </a:lvl8pPr>
            <a:lvl9pPr marL="3033117" indent="-238971" algn="l" defTabSz="955894" rtl="0" eaLnBrk="1" fontAlgn="base" hangingPunct="1">
              <a:spcBef>
                <a:spcPct val="20000"/>
              </a:spcBef>
              <a:spcAft>
                <a:spcPct val="0"/>
              </a:spcAft>
              <a:buClr>
                <a:schemeClr val="accent1"/>
              </a:buClr>
              <a:buFont typeface="Times" pitchFamily="48" charset="0"/>
              <a:buChar char="•"/>
              <a:defRPr sz="2100">
                <a:solidFill>
                  <a:schemeClr val="tx1"/>
                </a:solidFill>
                <a:latin typeface="+mn-lt"/>
              </a:defRPr>
            </a:lvl9pPr>
          </a:lstStyle>
          <a:p>
            <a:pPr marL="0" indent="0">
              <a:buNone/>
            </a:pPr>
            <a:r>
              <a:rPr lang="en-US" sz="1200" dirty="0" smtClean="0">
                <a:latin typeface="Candara"/>
                <a:cs typeface="Candara"/>
              </a:rPr>
              <a:t>Hicks et al. 2015</a:t>
            </a:r>
            <a:endParaRPr lang="en-US" sz="1200" dirty="0">
              <a:latin typeface="Candara"/>
              <a:cs typeface="Candara"/>
            </a:endParaRPr>
          </a:p>
        </p:txBody>
      </p:sp>
      <p:grpSp>
        <p:nvGrpSpPr>
          <p:cNvPr id="9" name="Group 8"/>
          <p:cNvGrpSpPr/>
          <p:nvPr/>
        </p:nvGrpSpPr>
        <p:grpSpPr>
          <a:xfrm>
            <a:off x="208575" y="1904798"/>
            <a:ext cx="8776684" cy="4033500"/>
            <a:chOff x="367317" y="2294417"/>
            <a:chExt cx="7757476" cy="3276319"/>
          </a:xfrm>
        </p:grpSpPr>
        <p:pic>
          <p:nvPicPr>
            <p:cNvPr id="5" name="Picture 4" descr="Screen Shot 2016-10-31 at 14.11.13.png"/>
            <p:cNvPicPr>
              <a:picLocks noChangeAspect="1"/>
            </p:cNvPicPr>
            <p:nvPr/>
          </p:nvPicPr>
          <p:blipFill rotWithShape="1">
            <a:blip r:embed="rId3">
              <a:extLst>
                <a:ext uri="{28A0092B-C50C-407E-A947-70E740481C1C}">
                  <a14:useLocalDpi xmlns:a14="http://schemas.microsoft.com/office/drawing/2010/main" val="0"/>
                </a:ext>
              </a:extLst>
            </a:blip>
            <a:srcRect l="4333" t="56189" r="62754"/>
            <a:stretch/>
          </p:blipFill>
          <p:spPr>
            <a:xfrm>
              <a:off x="367317" y="2886060"/>
              <a:ext cx="3009596" cy="2655816"/>
            </a:xfrm>
            <a:prstGeom prst="rect">
              <a:avLst/>
            </a:prstGeom>
          </p:spPr>
        </p:pic>
        <p:pic>
          <p:nvPicPr>
            <p:cNvPr id="7" name="Picture 6" descr="Screen Shot 2016-10-31 at 14.11.13.png"/>
            <p:cNvPicPr>
              <a:picLocks noChangeAspect="1"/>
            </p:cNvPicPr>
            <p:nvPr/>
          </p:nvPicPr>
          <p:blipFill rotWithShape="1">
            <a:blip r:embed="rId3">
              <a:extLst>
                <a:ext uri="{28A0092B-C50C-407E-A947-70E740481C1C}">
                  <a14:useLocalDpi xmlns:a14="http://schemas.microsoft.com/office/drawing/2010/main" val="0"/>
                </a:ext>
              </a:extLst>
            </a:blip>
            <a:srcRect l="36931" t="45953" r="11145"/>
            <a:stretch/>
          </p:blipFill>
          <p:spPr>
            <a:xfrm>
              <a:off x="3376912" y="2294417"/>
              <a:ext cx="4747881" cy="3276319"/>
            </a:xfrm>
            <a:prstGeom prst="rect">
              <a:avLst/>
            </a:prstGeom>
          </p:spPr>
        </p:pic>
        <p:sp>
          <p:nvSpPr>
            <p:cNvPr id="8" name="Rectangle 7"/>
            <p:cNvSpPr/>
            <p:nvPr/>
          </p:nvSpPr>
          <p:spPr>
            <a:xfrm>
              <a:off x="1558575" y="2337707"/>
              <a:ext cx="2366724" cy="591643"/>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6657904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normAutofit fontScale="85000" lnSpcReduction="20000"/>
          </a:bodyPr>
          <a:lstStyle/>
          <a:p>
            <a:fld id="{93E4AAA4-6363-4581-962D-1ACCC2D600C5}" type="slidenum">
              <a:rPr lang="en-US" smtClean="0"/>
              <a:t>21</a:t>
            </a:fld>
            <a:endParaRPr lang="en-US"/>
          </a:p>
        </p:txBody>
      </p:sp>
      <p:sp>
        <p:nvSpPr>
          <p:cNvPr id="4" name="Content Placeholder 3"/>
          <p:cNvSpPr>
            <a:spLocks noGrp="1"/>
          </p:cNvSpPr>
          <p:nvPr>
            <p:ph sz="quarter" idx="1"/>
          </p:nvPr>
        </p:nvSpPr>
        <p:spPr/>
        <p:txBody>
          <a:bodyPr/>
          <a:lstStyle/>
          <a:p>
            <a:endParaRPr lang="en-US"/>
          </a:p>
        </p:txBody>
      </p:sp>
    </p:spTree>
    <p:extLst>
      <p:ext uri="{BB962C8B-B14F-4D97-AF65-F5344CB8AC3E}">
        <p14:creationId xmlns:p14="http://schemas.microsoft.com/office/powerpoint/2010/main" val="281543972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normAutofit fontScale="85000" lnSpcReduction="20000"/>
          </a:bodyPr>
          <a:lstStyle/>
          <a:p>
            <a:fld id="{93E4AAA4-6363-4581-962D-1ACCC2D600C5}" type="slidenum">
              <a:rPr lang="en-US" smtClean="0"/>
              <a:t>3</a:t>
            </a:fld>
            <a:endParaRPr lang="en-US"/>
          </a:p>
        </p:txBody>
      </p:sp>
      <p:sp>
        <p:nvSpPr>
          <p:cNvPr id="5" name="Title 1"/>
          <p:cNvSpPr>
            <a:spLocks noGrp="1"/>
          </p:cNvSpPr>
          <p:nvPr>
            <p:ph type="title"/>
          </p:nvPr>
        </p:nvSpPr>
        <p:spPr/>
        <p:txBody>
          <a:bodyPr>
            <a:noAutofit/>
          </a:bodyPr>
          <a:lstStyle/>
          <a:p>
            <a:r>
              <a:rPr lang="en-US" sz="3600" dirty="0" smtClean="0"/>
              <a:t>A BRIEF HISTORY OF SEQUENCING</a:t>
            </a:r>
            <a:endParaRPr lang="en-US" sz="3600" dirty="0"/>
          </a:p>
        </p:txBody>
      </p:sp>
      <p:grpSp>
        <p:nvGrpSpPr>
          <p:cNvPr id="11" name="Group 10"/>
          <p:cNvGrpSpPr/>
          <p:nvPr/>
        </p:nvGrpSpPr>
        <p:grpSpPr>
          <a:xfrm>
            <a:off x="864733" y="2016362"/>
            <a:ext cx="7763622" cy="4722747"/>
            <a:chOff x="875176" y="1819098"/>
            <a:chExt cx="7763622" cy="4722747"/>
          </a:xfrm>
        </p:grpSpPr>
        <p:grpSp>
          <p:nvGrpSpPr>
            <p:cNvPr id="10" name="Group 9"/>
            <p:cNvGrpSpPr/>
            <p:nvPr/>
          </p:nvGrpSpPr>
          <p:grpSpPr>
            <a:xfrm>
              <a:off x="875176" y="2182918"/>
              <a:ext cx="7385643" cy="4358927"/>
              <a:chOff x="875176" y="2182918"/>
              <a:chExt cx="7385643" cy="4358927"/>
            </a:xfrm>
          </p:grpSpPr>
          <p:pic>
            <p:nvPicPr>
              <p:cNvPr id="6" name="Picture 5"/>
              <p:cNvPicPr>
                <a:picLocks noChangeAspect="1"/>
              </p:cNvPicPr>
              <p:nvPr/>
            </p:nvPicPr>
            <p:blipFill rotWithShape="1">
              <a:blip r:embed="rId2"/>
              <a:srcRect l="3851" t="23390" r="1489" b="2120"/>
              <a:stretch/>
            </p:blipFill>
            <p:spPr>
              <a:xfrm>
                <a:off x="875176" y="2182918"/>
                <a:ext cx="7385643" cy="4358927"/>
              </a:xfrm>
              <a:prstGeom prst="rect">
                <a:avLst/>
              </a:prstGeom>
            </p:spPr>
          </p:pic>
          <p:sp>
            <p:nvSpPr>
              <p:cNvPr id="9" name="Rectangle 8"/>
              <p:cNvSpPr/>
              <p:nvPr/>
            </p:nvSpPr>
            <p:spPr>
              <a:xfrm>
                <a:off x="7666441" y="5940183"/>
                <a:ext cx="594378" cy="317516"/>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TextBox 6"/>
            <p:cNvSpPr txBox="1"/>
            <p:nvPr/>
          </p:nvSpPr>
          <p:spPr>
            <a:xfrm>
              <a:off x="7778886" y="2223525"/>
              <a:ext cx="859912" cy="430887"/>
            </a:xfrm>
            <a:prstGeom prst="rect">
              <a:avLst/>
            </a:prstGeom>
            <a:noFill/>
          </p:spPr>
          <p:txBody>
            <a:bodyPr wrap="square" rtlCol="0">
              <a:spAutoFit/>
            </a:bodyPr>
            <a:lstStyle/>
            <a:p>
              <a:pPr algn="ctr"/>
              <a:r>
                <a:rPr lang="en-US" sz="1100" dirty="0" smtClean="0">
                  <a:solidFill>
                    <a:srgbClr val="8D0101"/>
                  </a:solidFill>
                  <a:latin typeface="Arial"/>
                  <a:cs typeface="Arial"/>
                </a:rPr>
                <a:t>Single molecule</a:t>
              </a:r>
              <a:endParaRPr lang="en-US" sz="1100" dirty="0">
                <a:solidFill>
                  <a:srgbClr val="8D0101"/>
                </a:solidFill>
                <a:latin typeface="Arial"/>
                <a:cs typeface="Arial"/>
              </a:endParaRPr>
            </a:p>
          </p:txBody>
        </p:sp>
        <p:sp>
          <p:nvSpPr>
            <p:cNvPr id="8" name="TextBox 7"/>
            <p:cNvSpPr txBox="1"/>
            <p:nvPr/>
          </p:nvSpPr>
          <p:spPr>
            <a:xfrm>
              <a:off x="7584756" y="1819098"/>
              <a:ext cx="969619" cy="430887"/>
            </a:xfrm>
            <a:prstGeom prst="rect">
              <a:avLst/>
            </a:prstGeom>
            <a:noFill/>
          </p:spPr>
          <p:txBody>
            <a:bodyPr wrap="square" rtlCol="0">
              <a:spAutoFit/>
            </a:bodyPr>
            <a:lstStyle/>
            <a:p>
              <a:pPr algn="ctr"/>
              <a:r>
                <a:rPr lang="en-US" sz="1100" dirty="0">
                  <a:solidFill>
                    <a:srgbClr val="8D0101"/>
                  </a:solidFill>
                  <a:latin typeface="Arial"/>
                  <a:cs typeface="Arial"/>
                </a:rPr>
                <a:t>Single cell sequencing</a:t>
              </a:r>
            </a:p>
          </p:txBody>
        </p:sp>
      </p:grpSp>
      <p:sp>
        <p:nvSpPr>
          <p:cNvPr id="12" name="TextBox 11"/>
          <p:cNvSpPr txBox="1"/>
          <p:nvPr/>
        </p:nvSpPr>
        <p:spPr>
          <a:xfrm>
            <a:off x="5426880" y="1673349"/>
            <a:ext cx="2872816" cy="276999"/>
          </a:xfrm>
          <a:prstGeom prst="rect">
            <a:avLst/>
          </a:prstGeom>
          <a:noFill/>
        </p:spPr>
        <p:txBody>
          <a:bodyPr wrap="square" rtlCol="0">
            <a:spAutoFit/>
          </a:bodyPr>
          <a:lstStyle/>
          <a:p>
            <a:pPr algn="ctr"/>
            <a:r>
              <a:rPr lang="en-US" sz="1200" b="1" dirty="0" smtClean="0">
                <a:solidFill>
                  <a:srgbClr val="8D0101"/>
                </a:solidFill>
                <a:latin typeface="Arial"/>
                <a:cs typeface="Arial"/>
              </a:rPr>
              <a:t>High Throughput sequencing (HTP)</a:t>
            </a:r>
            <a:endParaRPr lang="en-US" sz="1200" b="1" dirty="0">
              <a:solidFill>
                <a:srgbClr val="8D0101"/>
              </a:solidFill>
              <a:latin typeface="Arial"/>
              <a:cs typeface="Arial"/>
            </a:endParaRPr>
          </a:p>
        </p:txBody>
      </p:sp>
    </p:spTree>
    <p:extLst>
      <p:ext uri="{BB962C8B-B14F-4D97-AF65-F5344CB8AC3E}">
        <p14:creationId xmlns:p14="http://schemas.microsoft.com/office/powerpoint/2010/main" val="355145721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HTS TECHNOLOGIES</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93E4AAA4-6363-4581-962D-1ACCC2D600C5}" type="slidenum">
              <a:rPr lang="en-US" smtClean="0"/>
              <a:t>4</a:t>
            </a:fld>
            <a:endParaRPr lang="en-US"/>
          </a:p>
        </p:txBody>
      </p:sp>
      <p:pic>
        <p:nvPicPr>
          <p:cNvPr id="6" name="Picture 5" descr="SS_DNAsequencing.pdf"/>
          <p:cNvPicPr>
            <a:picLocks noChangeAspect="1"/>
          </p:cNvPicPr>
          <p:nvPr/>
        </p:nvPicPr>
        <p:blipFill rotWithShape="1">
          <a:blip r:embed="rId2">
            <a:extLst>
              <a:ext uri="{28A0092B-C50C-407E-A947-70E740481C1C}">
                <a14:useLocalDpi xmlns:a14="http://schemas.microsoft.com/office/drawing/2010/main" val="0"/>
              </a:ext>
            </a:extLst>
          </a:blip>
          <a:srcRect l="74052" t="91358" r="9971"/>
          <a:stretch/>
        </p:blipFill>
        <p:spPr>
          <a:xfrm>
            <a:off x="819618" y="1510642"/>
            <a:ext cx="6892109" cy="4824487"/>
          </a:xfrm>
          <a:prstGeom prst="rect">
            <a:avLst/>
          </a:prstGeom>
        </p:spPr>
      </p:pic>
      <p:pic>
        <p:nvPicPr>
          <p:cNvPr id="8" name="Picture 7"/>
          <p:cNvPicPr>
            <a:picLocks noChangeAspect="1"/>
          </p:cNvPicPr>
          <p:nvPr/>
        </p:nvPicPr>
        <p:blipFill>
          <a:blip r:embed="rId3"/>
          <a:stretch>
            <a:fillRect/>
          </a:stretch>
        </p:blipFill>
        <p:spPr>
          <a:xfrm>
            <a:off x="533400" y="4891718"/>
            <a:ext cx="2630541" cy="1019039"/>
          </a:xfrm>
          <a:prstGeom prst="rect">
            <a:avLst/>
          </a:prstGeom>
        </p:spPr>
      </p:pic>
      <p:pic>
        <p:nvPicPr>
          <p:cNvPr id="13" name="Picture 12"/>
          <p:cNvPicPr>
            <a:picLocks noChangeAspect="1"/>
          </p:cNvPicPr>
          <p:nvPr/>
        </p:nvPicPr>
        <p:blipFill>
          <a:blip r:embed="rId4"/>
          <a:stretch>
            <a:fillRect/>
          </a:stretch>
        </p:blipFill>
        <p:spPr>
          <a:xfrm>
            <a:off x="3379724" y="4928096"/>
            <a:ext cx="2783652" cy="473142"/>
          </a:xfrm>
          <a:prstGeom prst="rect">
            <a:avLst/>
          </a:prstGeom>
        </p:spPr>
      </p:pic>
      <p:pic>
        <p:nvPicPr>
          <p:cNvPr id="16" name="Picture 15"/>
          <p:cNvPicPr>
            <a:picLocks noChangeAspect="1"/>
          </p:cNvPicPr>
          <p:nvPr/>
        </p:nvPicPr>
        <p:blipFill>
          <a:blip r:embed="rId5"/>
          <a:stretch>
            <a:fillRect/>
          </a:stretch>
        </p:blipFill>
        <p:spPr>
          <a:xfrm>
            <a:off x="2493775" y="1767196"/>
            <a:ext cx="1771898" cy="720572"/>
          </a:xfrm>
          <a:prstGeom prst="rect">
            <a:avLst/>
          </a:prstGeom>
        </p:spPr>
      </p:pic>
      <p:pic>
        <p:nvPicPr>
          <p:cNvPr id="18" name="Picture 17"/>
          <p:cNvPicPr>
            <a:picLocks noChangeAspect="1"/>
          </p:cNvPicPr>
          <p:nvPr/>
        </p:nvPicPr>
        <p:blipFill>
          <a:blip r:embed="rId6"/>
          <a:stretch>
            <a:fillRect/>
          </a:stretch>
        </p:blipFill>
        <p:spPr>
          <a:xfrm>
            <a:off x="6483420" y="4802084"/>
            <a:ext cx="2203380" cy="832386"/>
          </a:xfrm>
          <a:prstGeom prst="rect">
            <a:avLst/>
          </a:prstGeom>
        </p:spPr>
      </p:pic>
    </p:spTree>
    <p:extLst>
      <p:ext uri="{BB962C8B-B14F-4D97-AF65-F5344CB8AC3E}">
        <p14:creationId xmlns:p14="http://schemas.microsoft.com/office/powerpoint/2010/main" val="3227480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Sequencing by synthesis</a:t>
            </a:r>
            <a:endParaRPr lang="en-US" dirty="0"/>
          </a:p>
        </p:txBody>
      </p:sp>
      <p:sp>
        <p:nvSpPr>
          <p:cNvPr id="3" name="Rectangle 2"/>
          <p:cNvSpPr/>
          <p:nvPr/>
        </p:nvSpPr>
        <p:spPr>
          <a:xfrm>
            <a:off x="192752" y="1822881"/>
            <a:ext cx="8573296" cy="1200329"/>
          </a:xfrm>
          <a:prstGeom prst="rect">
            <a:avLst/>
          </a:prstGeom>
        </p:spPr>
        <p:txBody>
          <a:bodyPr wrap="square">
            <a:spAutoFit/>
          </a:bodyPr>
          <a:lstStyle/>
          <a:p>
            <a:r>
              <a:rPr lang="en-US" dirty="0">
                <a:hlinkClick r:id="rId3"/>
              </a:rPr>
              <a:t>https://www.youtube.com/watch?annotation_id=annotation_228575861&amp;feature=iv&amp;src_vid=womKfikWlxM&amp;v=</a:t>
            </a:r>
            <a:r>
              <a:rPr lang="en-US" dirty="0" smtClean="0">
                <a:hlinkClick r:id="rId3"/>
              </a:rPr>
              <a:t>fCd6B5HRaZ8</a:t>
            </a:r>
            <a:endParaRPr lang="en-US" dirty="0" smtClean="0"/>
          </a:p>
          <a:p>
            <a:endParaRPr lang="en-US" dirty="0" smtClean="0"/>
          </a:p>
        </p:txBody>
      </p:sp>
    </p:spTree>
    <p:extLst>
      <p:ext uri="{BB962C8B-B14F-4D97-AF65-F5344CB8AC3E}">
        <p14:creationId xmlns:p14="http://schemas.microsoft.com/office/powerpoint/2010/main" val="3214116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cost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826" y="1852173"/>
            <a:ext cx="7662790" cy="4400414"/>
          </a:xfrm>
          <a:prstGeom prst="rect">
            <a:avLst/>
          </a:prstGeom>
        </p:spPr>
      </p:pic>
      <p:grpSp>
        <p:nvGrpSpPr>
          <p:cNvPr id="8" name="Group 7"/>
          <p:cNvGrpSpPr/>
          <p:nvPr/>
        </p:nvGrpSpPr>
        <p:grpSpPr>
          <a:xfrm>
            <a:off x="4590189" y="1793063"/>
            <a:ext cx="2658870" cy="1039897"/>
            <a:chOff x="5159002" y="1852173"/>
            <a:chExt cx="2658870" cy="1039897"/>
          </a:xfrm>
        </p:grpSpPr>
        <p:sp>
          <p:nvSpPr>
            <p:cNvPr id="6" name="Up Arrow 5"/>
            <p:cNvSpPr/>
            <p:nvPr/>
          </p:nvSpPr>
          <p:spPr>
            <a:xfrm>
              <a:off x="5159002" y="1852173"/>
              <a:ext cx="357161" cy="489502"/>
            </a:xfrm>
            <a:prstGeom prst="up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7" name="TextBox 6"/>
            <p:cNvSpPr txBox="1"/>
            <p:nvPr/>
          </p:nvSpPr>
          <p:spPr>
            <a:xfrm>
              <a:off x="5582306" y="1943680"/>
              <a:ext cx="1865178" cy="369332"/>
            </a:xfrm>
            <a:prstGeom prst="rect">
              <a:avLst/>
            </a:prstGeom>
            <a:noFill/>
          </p:spPr>
          <p:txBody>
            <a:bodyPr wrap="square" rtlCol="0">
              <a:spAutoFit/>
            </a:bodyPr>
            <a:lstStyle/>
            <a:p>
              <a:r>
                <a:rPr lang="en-US" dirty="0" smtClean="0"/>
                <a:t>Data Volume</a:t>
              </a:r>
              <a:endParaRPr lang="en-US" dirty="0"/>
            </a:p>
          </p:txBody>
        </p:sp>
        <p:sp>
          <p:nvSpPr>
            <p:cNvPr id="9" name="Up Arrow 8"/>
            <p:cNvSpPr/>
            <p:nvPr/>
          </p:nvSpPr>
          <p:spPr>
            <a:xfrm>
              <a:off x="5159002" y="2402568"/>
              <a:ext cx="357161" cy="489502"/>
            </a:xfrm>
            <a:prstGeom prst="up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0" name="TextBox 9"/>
            <p:cNvSpPr txBox="1"/>
            <p:nvPr/>
          </p:nvSpPr>
          <p:spPr>
            <a:xfrm>
              <a:off x="5582306" y="2494075"/>
              <a:ext cx="2235566" cy="369332"/>
            </a:xfrm>
            <a:prstGeom prst="rect">
              <a:avLst/>
            </a:prstGeom>
            <a:noFill/>
          </p:spPr>
          <p:txBody>
            <a:bodyPr wrap="square" rtlCol="0">
              <a:spAutoFit/>
            </a:bodyPr>
            <a:lstStyle/>
            <a:p>
              <a:r>
                <a:rPr lang="en-US" dirty="0" smtClean="0"/>
                <a:t>Data Complexity</a:t>
              </a:r>
              <a:endParaRPr lang="en-US" dirty="0"/>
            </a:p>
          </p:txBody>
        </p:sp>
      </p:grpSp>
    </p:spTree>
    <p:extLst>
      <p:ext uri="{BB962C8B-B14F-4D97-AF65-F5344CB8AC3E}">
        <p14:creationId xmlns:p14="http://schemas.microsoft.com/office/powerpoint/2010/main" val="38072042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http://khq.images.worldnow.com/images/16436914_BG1.jpg"/>
          <p:cNvPicPr>
            <a:picLocks noChangeAspect="1" noChangeArrowheads="1"/>
          </p:cNvPicPr>
          <p:nvPr/>
        </p:nvPicPr>
        <p:blipFill>
          <a:blip r:embed="rId2" cstate="print"/>
          <a:srcRect/>
          <a:stretch>
            <a:fillRect/>
          </a:stretch>
        </p:blipFill>
        <p:spPr bwMode="auto">
          <a:xfrm>
            <a:off x="6516216" y="4604299"/>
            <a:ext cx="2232248" cy="1674186"/>
          </a:xfrm>
          <a:prstGeom prst="rect">
            <a:avLst/>
          </a:prstGeom>
          <a:noFill/>
        </p:spPr>
      </p:pic>
      <p:sp>
        <p:nvSpPr>
          <p:cNvPr id="3" name="Title 2"/>
          <p:cNvSpPr>
            <a:spLocks noGrp="1"/>
          </p:cNvSpPr>
          <p:nvPr>
            <p:ph type="title"/>
          </p:nvPr>
        </p:nvSpPr>
        <p:spPr/>
        <p:txBody>
          <a:bodyPr/>
          <a:lstStyle/>
          <a:p>
            <a:r>
              <a:rPr lang="en-US" dirty="0" smtClean="0"/>
              <a:t>DATA VOLUME</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93E4AAA4-6363-4581-962D-1ACCC2D600C5}" type="slidenum">
              <a:rPr lang="en-US" smtClean="0"/>
              <a:t>7</a:t>
            </a:fld>
            <a:endParaRPr lang="en-US"/>
          </a:p>
        </p:txBody>
      </p:sp>
      <p:sp>
        <p:nvSpPr>
          <p:cNvPr id="2" name="Content Placeholder 1"/>
          <p:cNvSpPr>
            <a:spLocks noGrp="1"/>
          </p:cNvSpPr>
          <p:nvPr>
            <p:ph sz="quarter" idx="1"/>
          </p:nvPr>
        </p:nvSpPr>
        <p:spPr>
          <a:xfrm>
            <a:off x="595064" y="1782685"/>
            <a:ext cx="8153400" cy="4495800"/>
          </a:xfrm>
        </p:spPr>
        <p:txBody>
          <a:bodyPr>
            <a:normAutofit fontScale="85000" lnSpcReduction="20000"/>
          </a:bodyPr>
          <a:lstStyle/>
          <a:p>
            <a:r>
              <a:rPr lang="en-US" dirty="0" smtClean="0"/>
              <a:t>Scientists </a:t>
            </a:r>
            <a:r>
              <a:rPr lang="en-US" dirty="0"/>
              <a:t>are expecting as many as 1 billion people to have their genomes sequenced by </a:t>
            </a:r>
            <a:r>
              <a:rPr lang="en-US" dirty="0" smtClean="0"/>
              <a:t>2025</a:t>
            </a:r>
          </a:p>
          <a:p>
            <a:r>
              <a:rPr lang="en-US" dirty="0"/>
              <a:t>The amount of data being produced </a:t>
            </a:r>
            <a:r>
              <a:rPr lang="en-US" dirty="0" smtClean="0"/>
              <a:t>daily </a:t>
            </a:r>
            <a:r>
              <a:rPr lang="en-US" dirty="0"/>
              <a:t>is doubling every seven </a:t>
            </a:r>
            <a:r>
              <a:rPr lang="en-US" dirty="0" smtClean="0"/>
              <a:t>months</a:t>
            </a:r>
          </a:p>
          <a:p>
            <a:r>
              <a:rPr lang="en-US" dirty="0" smtClean="0"/>
              <a:t>Primary </a:t>
            </a:r>
            <a:r>
              <a:rPr lang="en-US" dirty="0"/>
              <a:t>data measured in terabytes</a:t>
            </a:r>
          </a:p>
          <a:p>
            <a:pPr lvl="1"/>
            <a:r>
              <a:rPr lang="en-US" dirty="0"/>
              <a:t>Includes raw data from sequence machine</a:t>
            </a:r>
          </a:p>
          <a:p>
            <a:pPr lvl="1"/>
            <a:r>
              <a:rPr lang="en-US" dirty="0"/>
              <a:t>Not usually required</a:t>
            </a:r>
          </a:p>
          <a:p>
            <a:r>
              <a:rPr lang="en-US" dirty="0"/>
              <a:t>Sequence data</a:t>
            </a:r>
          </a:p>
          <a:p>
            <a:pPr lvl="1"/>
            <a:r>
              <a:rPr lang="en-US" dirty="0"/>
              <a:t>FASTQ files 10-100GB</a:t>
            </a:r>
          </a:p>
          <a:p>
            <a:pPr lvl="1"/>
            <a:r>
              <a:rPr lang="en-US" dirty="0" smtClean="0"/>
              <a:t>Analysis </a:t>
            </a:r>
            <a:r>
              <a:rPr lang="en-US" dirty="0"/>
              <a:t>data are smaller (10%)</a:t>
            </a:r>
          </a:p>
          <a:p>
            <a:r>
              <a:rPr lang="en-US" dirty="0" smtClean="0"/>
              <a:t>Minimum </a:t>
            </a:r>
            <a:r>
              <a:rPr lang="en-US" dirty="0"/>
              <a:t>that needs to be kept</a:t>
            </a:r>
          </a:p>
          <a:p>
            <a:r>
              <a:rPr lang="en-US" dirty="0" smtClean="0"/>
              <a:t>Movement </a:t>
            </a:r>
            <a:r>
              <a:rPr lang="en-US" dirty="0"/>
              <a:t>of data (once only)</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ukedc.rl.ac.uk/Images/maze.jpg"/>
          <p:cNvPicPr>
            <a:picLocks noChangeAspect="1" noChangeArrowheads="1"/>
          </p:cNvPicPr>
          <p:nvPr/>
        </p:nvPicPr>
        <p:blipFill>
          <a:blip r:embed="rId2" cstate="print"/>
          <a:srcRect/>
          <a:stretch>
            <a:fillRect/>
          </a:stretch>
        </p:blipFill>
        <p:spPr bwMode="auto">
          <a:xfrm>
            <a:off x="6372200" y="2060848"/>
            <a:ext cx="2208245" cy="1656184"/>
          </a:xfrm>
          <a:prstGeom prst="rect">
            <a:avLst/>
          </a:prstGeom>
          <a:noFill/>
        </p:spPr>
      </p:pic>
      <p:sp>
        <p:nvSpPr>
          <p:cNvPr id="5" name="Title 4"/>
          <p:cNvSpPr>
            <a:spLocks noGrp="1"/>
          </p:cNvSpPr>
          <p:nvPr>
            <p:ph type="title"/>
          </p:nvPr>
        </p:nvSpPr>
        <p:spPr/>
        <p:txBody>
          <a:bodyPr/>
          <a:lstStyle/>
          <a:p>
            <a:r>
              <a:rPr lang="en-US" dirty="0" smtClean="0"/>
              <a:t>DATA COMPLEXITY</a:t>
            </a:r>
            <a:endParaRPr lang="en-US" dirty="0"/>
          </a:p>
        </p:txBody>
      </p:sp>
      <p:sp>
        <p:nvSpPr>
          <p:cNvPr id="6" name="Slide Number Placeholder 5"/>
          <p:cNvSpPr>
            <a:spLocks noGrp="1"/>
          </p:cNvSpPr>
          <p:nvPr>
            <p:ph type="sldNum" sz="quarter" idx="12"/>
          </p:nvPr>
        </p:nvSpPr>
        <p:spPr/>
        <p:txBody>
          <a:bodyPr>
            <a:normAutofit fontScale="85000" lnSpcReduction="20000"/>
          </a:bodyPr>
          <a:lstStyle/>
          <a:p>
            <a:fld id="{93E4AAA4-6363-4581-962D-1ACCC2D600C5}" type="slidenum">
              <a:rPr lang="en-US" smtClean="0"/>
              <a:t>8</a:t>
            </a:fld>
            <a:endParaRPr lang="en-US"/>
          </a:p>
        </p:txBody>
      </p:sp>
      <p:sp>
        <p:nvSpPr>
          <p:cNvPr id="2" name="Content Placeholder 1"/>
          <p:cNvSpPr>
            <a:spLocks noGrp="1"/>
          </p:cNvSpPr>
          <p:nvPr>
            <p:ph sz="quarter" idx="1"/>
          </p:nvPr>
        </p:nvSpPr>
        <p:spPr/>
        <p:txBody>
          <a:bodyPr>
            <a:normAutofit/>
          </a:bodyPr>
          <a:lstStyle/>
          <a:p>
            <a:r>
              <a:rPr lang="en-US" dirty="0"/>
              <a:t> Multiple samples</a:t>
            </a:r>
          </a:p>
          <a:p>
            <a:r>
              <a:rPr lang="en-US" dirty="0"/>
              <a:t> Multiple runs</a:t>
            </a:r>
          </a:p>
          <a:p>
            <a:r>
              <a:rPr lang="en-US" dirty="0"/>
              <a:t> Multiple platforms</a:t>
            </a:r>
          </a:p>
          <a:p>
            <a:r>
              <a:rPr lang="en-US" dirty="0"/>
              <a:t> Sample details not evident from data</a:t>
            </a:r>
          </a:p>
          <a:p>
            <a:pPr lvl="1"/>
            <a:r>
              <a:rPr lang="en-US" sz="1100" dirty="0" smtClean="0"/>
              <a:t>120424_H183_0157_AC0KP3ACXX@</a:t>
            </a:r>
            <a:r>
              <a:rPr lang="en-US" sz="1100" dirty="0"/>
              <a:t>HWI-HI83:157:C0KP3ACXX:6:1101:1210:1974 1:N:0:AGTCAA</a:t>
            </a:r>
          </a:p>
          <a:p>
            <a:r>
              <a:rPr lang="en-US" dirty="0"/>
              <a:t> Metadata is important</a:t>
            </a:r>
          </a:p>
          <a:p>
            <a:r>
              <a:rPr lang="en-US" dirty="0"/>
              <a:t> Describes the data</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dirty="0" smtClean="0"/>
              <a:t>What do we study?</a:t>
            </a:r>
            <a:endParaRPr lang="en-US" dirty="0"/>
          </a:p>
        </p:txBody>
      </p:sp>
      <p:sp>
        <p:nvSpPr>
          <p:cNvPr id="3" name="Title 2"/>
          <p:cNvSpPr>
            <a:spLocks noGrp="1"/>
          </p:cNvSpPr>
          <p:nvPr>
            <p:ph type="title"/>
          </p:nvPr>
        </p:nvSpPr>
        <p:spPr/>
        <p:txBody>
          <a:bodyPr/>
          <a:lstStyle/>
          <a:p>
            <a:r>
              <a:rPr lang="en-US" dirty="0" smtClean="0"/>
              <a:t>HTS APPLICATIONS</a:t>
            </a:r>
            <a:endParaRPr lang="en-US" dirty="0"/>
          </a:p>
        </p:txBody>
      </p:sp>
    </p:spTree>
    <p:extLst>
      <p:ext uri="{BB962C8B-B14F-4D97-AF65-F5344CB8AC3E}">
        <p14:creationId xmlns:p14="http://schemas.microsoft.com/office/powerpoint/2010/main" val="2022865889"/>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workshops">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Formal">
      <a:majorFont>
        <a:latin typeface="Garamond"/>
        <a:ea typeface=""/>
        <a:cs typeface=""/>
        <a:font script="Jpan" typeface="ヒラギノ明朝 Pro W3"/>
        <a:font script="Hans" typeface="宋体"/>
        <a:font script="Hant" typeface="新細明體"/>
      </a:majorFont>
      <a:minorFont>
        <a:latin typeface="Garamond"/>
        <a:ea typeface=""/>
        <a:cs typeface=""/>
        <a:font script="Jpan" typeface="ヒラギノ明朝 Pro W3"/>
        <a:font script="Hans" typeface="宋体"/>
        <a:font script="Hant" typeface="新細明體"/>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workshops.thmx</Template>
  <TotalTime>10938</TotalTime>
  <Words>931</Words>
  <Application>Microsoft Macintosh PowerPoint</Application>
  <PresentationFormat>On-screen Show (4:3)</PresentationFormat>
  <Paragraphs>143</Paragraphs>
  <Slides>21</Slides>
  <Notes>3</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workshops</vt:lpstr>
      <vt:lpstr>Introduction  Chip-seq and atac-seq training, October 2019</vt:lpstr>
      <vt:lpstr>PowerPoint Presentation</vt:lpstr>
      <vt:lpstr>A BRIEF HISTORY OF SEQUENCING</vt:lpstr>
      <vt:lpstr>HTS TECHNOLOGIES</vt:lpstr>
      <vt:lpstr>Sequencing by synthesis</vt:lpstr>
      <vt:lpstr>PowerPoint Presentation</vt:lpstr>
      <vt:lpstr>DATA VOLUME</vt:lpstr>
      <vt:lpstr>DATA COMPLEXITY</vt:lpstr>
      <vt:lpstr>HTS APPLICATIONS</vt:lpstr>
      <vt:lpstr>PowerPoint Presentation</vt:lpstr>
      <vt:lpstr>Epigenomic and Transcriptomic Assays </vt:lpstr>
      <vt:lpstr>Single-cell multi-omics</vt:lpstr>
      <vt:lpstr>HTS experimental design</vt:lpstr>
      <vt:lpstr>COVERAGE </vt:lpstr>
      <vt:lpstr>OF NOTE</vt:lpstr>
      <vt:lpstr>COVERAGE</vt:lpstr>
      <vt:lpstr>WHEN TO SEQUENCE MORE</vt:lpstr>
      <vt:lpstr>BATCH EFFECT</vt:lpstr>
      <vt:lpstr>CONFOUNDING BIOLOGICAL VARIATION AND BATCH EFFECT</vt:lpstr>
      <vt:lpstr>CONFOUNDING BIOLOGICAL VARIATION AND BATCH EFFECT</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Functional annotation of GWAS loci </dc:title>
  <dc:creator>Myrto Kostadima</dc:creator>
  <cp:lastModifiedBy>Microsoft Office User</cp:lastModifiedBy>
  <cp:revision>148</cp:revision>
  <dcterms:created xsi:type="dcterms:W3CDTF">2014-07-29T08:26:55Z</dcterms:created>
  <dcterms:modified xsi:type="dcterms:W3CDTF">2019-10-22T15:40:13Z</dcterms:modified>
</cp:coreProperties>
</file>