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handoutMasterIdLst>
    <p:handoutMasterId r:id="rId29"/>
  </p:handoutMasterIdLst>
  <p:sldIdLst>
    <p:sldId id="256" r:id="rId2"/>
    <p:sldId id="302" r:id="rId3"/>
    <p:sldId id="304" r:id="rId4"/>
    <p:sldId id="261" r:id="rId5"/>
    <p:sldId id="262" r:id="rId6"/>
    <p:sldId id="263" r:id="rId7"/>
    <p:sldId id="264" r:id="rId8"/>
    <p:sldId id="265" r:id="rId9"/>
    <p:sldId id="266" r:id="rId10"/>
    <p:sldId id="267" r:id="rId11"/>
    <p:sldId id="268" r:id="rId12"/>
    <p:sldId id="269" r:id="rId13"/>
    <p:sldId id="271" r:id="rId14"/>
    <p:sldId id="305" r:id="rId15"/>
    <p:sldId id="273" r:id="rId16"/>
    <p:sldId id="274" r:id="rId17"/>
    <p:sldId id="275" r:id="rId18"/>
    <p:sldId id="276" r:id="rId19"/>
    <p:sldId id="277" r:id="rId20"/>
    <p:sldId id="279" r:id="rId21"/>
    <p:sldId id="280" r:id="rId22"/>
    <p:sldId id="281" r:id="rId23"/>
    <p:sldId id="282" r:id="rId24"/>
    <p:sldId id="278" r:id="rId25"/>
    <p:sldId id="284"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162" autoAdjust="0"/>
  </p:normalViewPr>
  <p:slideViewPr>
    <p:cSldViewPr snapToGrid="0" snapToObjects="1">
      <p:cViewPr>
        <p:scale>
          <a:sx n="85" d="100"/>
          <a:sy n="85" d="100"/>
        </p:scale>
        <p:origin x="-912" y="-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9F32A9-B12E-9D45-9ABF-DB89E970323D}" type="datetimeFigureOut">
              <a:rPr lang="en-US" smtClean="0"/>
              <a:t>22/10/19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BCF347-9382-974A-B40B-AA692D698855}" type="slidenum">
              <a:rPr lang="en-US" smtClean="0"/>
              <a:t>‹#›</a:t>
            </a:fld>
            <a:endParaRPr lang="en-US"/>
          </a:p>
        </p:txBody>
      </p:sp>
    </p:spTree>
    <p:extLst>
      <p:ext uri="{BB962C8B-B14F-4D97-AF65-F5344CB8AC3E}">
        <p14:creationId xmlns:p14="http://schemas.microsoft.com/office/powerpoint/2010/main" val="784026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E8795-D7F6-5E47-8180-BBE79D739E06}" type="datetimeFigureOut">
              <a:rPr lang="en-US" smtClean="0"/>
              <a:t>22/10/19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93BB6-D224-3943-8736-43561BD98F1B}" type="slidenum">
              <a:rPr lang="en-US" smtClean="0"/>
              <a:t>‹#›</a:t>
            </a:fld>
            <a:endParaRPr lang="en-US"/>
          </a:p>
        </p:txBody>
      </p:sp>
    </p:spTree>
    <p:extLst>
      <p:ext uri="{BB962C8B-B14F-4D97-AF65-F5344CB8AC3E}">
        <p14:creationId xmlns:p14="http://schemas.microsoft.com/office/powerpoint/2010/main" val="40281582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Geneva" charset="0"/>
              </a:defRPr>
            </a:lvl1pPr>
            <a:lvl2pPr marL="37931725" indent="-37474525">
              <a:defRPr sz="2400">
                <a:solidFill>
                  <a:schemeClr val="tx1"/>
                </a:solidFill>
                <a:latin typeface="Arial" charset="0"/>
                <a:ea typeface="Geneva" charset="0"/>
                <a:cs typeface="Geneva" charset="0"/>
              </a:defRPr>
            </a:lvl2pPr>
            <a:lvl3pPr>
              <a:defRPr sz="2400">
                <a:solidFill>
                  <a:schemeClr val="tx1"/>
                </a:solidFill>
                <a:latin typeface="Arial" charset="0"/>
                <a:ea typeface="Geneva" charset="0"/>
                <a:cs typeface="Geneva" charset="0"/>
              </a:defRPr>
            </a:lvl3pPr>
            <a:lvl4pPr>
              <a:defRPr sz="2400">
                <a:solidFill>
                  <a:schemeClr val="tx1"/>
                </a:solidFill>
                <a:latin typeface="Arial" charset="0"/>
                <a:ea typeface="Geneva" charset="0"/>
                <a:cs typeface="Geneva" charset="0"/>
              </a:defRPr>
            </a:lvl4pPr>
            <a:lvl5pPr>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fld id="{A054F3A1-B5F8-D449-8B7A-3AB6408052AF}" type="slidenum">
              <a:rPr lang="de-DE" sz="1200"/>
              <a:pPr/>
              <a:t>2</a:t>
            </a:fld>
            <a:endParaRPr lang="de-DE"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raw data for chromatin immunoprecipitation followed by sequencing (ChIP–seq) analysis are images from the next-generation sequencing platform (top left). A base caller converts the image data to sequence tags, which are then aligned to the genome. On some platforms, they are aligned with the aid of quality scores that indicate the reliability of each base call. Peak calling, using data from the ChIP profile and a control profile (which is usually created from input DNA), generates a list of enriched regions that are ordered by false discovery rate as a statistical measure. Subsequently, the profiles of enriched regions are viewed with a browser and various advanced analyses are performed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s-ES" dirty="0" smtClean="0"/>
              <a:t>S</a:t>
            </a:r>
            <a:r>
              <a:rPr lang="en-GB" dirty="0" err="1" smtClean="0"/>
              <a:t>ometimes</a:t>
            </a:r>
            <a:r>
              <a:rPr lang="en-GB" dirty="0" smtClean="0"/>
              <a:t> mapping tools + downstream analysis tools take things into account</a:t>
            </a:r>
          </a:p>
          <a:p>
            <a:pPr>
              <a:defRPr/>
            </a:pPr>
            <a:endParaRPr lang="en-GB" dirty="0" smtClean="0"/>
          </a:p>
          <a:p>
            <a:pPr>
              <a:defRPr/>
            </a:pPr>
            <a:r>
              <a:rPr lang="en-GB" dirty="0" smtClean="0"/>
              <a:t>No general recipe, depends pretty much on our data + the</a:t>
            </a:r>
            <a:r>
              <a:rPr lang="en-GB" baseline="0" dirty="0" smtClean="0"/>
              <a:t> tools we plan to use</a:t>
            </a:r>
          </a:p>
          <a:p>
            <a:pPr eaLnBrk="1" hangingPunct="1">
              <a:buFont typeface="Arial"/>
              <a:buNone/>
              <a:defRPr/>
            </a:pPr>
            <a:r>
              <a:rPr lang="en-US" sz="1200" dirty="0" smtClean="0">
                <a:latin typeface="Lucida Grande" charset="0"/>
                <a:cs typeface="Lucida Grande" charset="0"/>
                <a:sym typeface="Lucida Grande" charset="0"/>
              </a:rPr>
              <a:t>It’ll depend pretty much on the analysis we have planned</a:t>
            </a:r>
          </a:p>
          <a:p>
            <a:pPr>
              <a:defRPr/>
            </a:pP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9"/>
          <p:cNvSpPr>
            <a:spLocks noGrp="1" noChangeArrowheads="1"/>
          </p:cNvSpPr>
          <p:nvPr>
            <p:ph type="sldNum" sz="quarter"/>
          </p:nvPr>
        </p:nvSpPr>
        <p:spPr>
          <a:noFill/>
          <a:ln>
            <a:round/>
            <a:headEnd/>
            <a:tailEnd/>
          </a:ln>
        </p:spPr>
        <p:txBody>
          <a:bodyPr/>
          <a:lstStyle/>
          <a:p>
            <a:fld id="{C9B3136E-42AF-6647-9212-9B201C89CCEE}" type="slidenum">
              <a:rPr lang="en-AU"/>
              <a:pPr/>
              <a:t>24</a:t>
            </a:fld>
            <a:endParaRPr lang="en-AU"/>
          </a:p>
        </p:txBody>
      </p:sp>
      <p:sp>
        <p:nvSpPr>
          <p:cNvPr id="11161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EF0BFD0-CA6E-D64D-9A0C-03196EE1AF2C}" type="slidenum">
              <a:rPr lang="en-AU" sz="1200">
                <a:solidFill>
                  <a:srgbClr val="000000"/>
                </a:solidFill>
                <a:latin typeface="Times New Roman"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AU" sz="1200">
              <a:solidFill>
                <a:srgbClr val="000000"/>
              </a:solidFill>
              <a:latin typeface="Times New Roman" charset="0"/>
            </a:endParaRPr>
          </a:p>
        </p:txBody>
      </p:sp>
      <p:sp>
        <p:nvSpPr>
          <p:cNvPr id="11162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11621" name="Text Box 3"/>
          <p:cNvSpPr>
            <a:spLocks noGrp="1" noChangeArrowheads="1"/>
          </p:cNvSpPr>
          <p:nvPr>
            <p:ph type="body" idx="1"/>
          </p:nvPr>
        </p:nvSpPr>
        <p:spPr>
          <a:xfrm>
            <a:off x="685800" y="4343400"/>
            <a:ext cx="5486400" cy="3352800"/>
          </a:xfrm>
          <a:noFill/>
        </p:spPr>
        <p:txBody>
          <a:bodyPr/>
          <a:lstStyle/>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b="1">
                <a:latin typeface="Calibri" charset="0"/>
                <a:ea typeface="WenQuanYi Zen Hei" charset="0"/>
                <a:cs typeface="WenQuanYi Zen Hei" charset="0"/>
              </a:rPr>
              <a:t>Cutadapt </a:t>
            </a:r>
            <a:r>
              <a:rPr lang="en-AU">
                <a:latin typeface="Calibri" charset="0"/>
                <a:ea typeface="WenQuanYi Zen Hei" charset="0"/>
                <a:cs typeface="WenQuanYi Zen Hei" charset="0"/>
              </a:rPr>
              <a:t>: A tool used for removing adapter sequences</a:t>
            </a:r>
          </a:p>
          <a:p>
            <a:pPr eaLnBrk="1" hangingPunct="1">
              <a:lnSpc>
                <a:spcPct val="150000"/>
              </a:lnSpc>
              <a:spcBef>
                <a:spcPct val="0"/>
              </a:spcBef>
              <a:buFont typeface="Calibri"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1400" b="1">
                <a:latin typeface="Calibri" charset="0"/>
                <a:ea typeface="WenQuanYi Zen Hei" charset="0"/>
                <a:cs typeface="WenQuanYi Zen Hei" charset="0"/>
              </a:rPr>
              <a:t>Cutadapt</a:t>
            </a:r>
            <a:r>
              <a:rPr lang="en-AU" sz="1400">
                <a:latin typeface="Calibri" charset="0"/>
                <a:ea typeface="WenQuanYi Zen Hei" charset="0"/>
                <a:cs typeface="WenQuanYi Zen Hei" charset="0"/>
              </a:rPr>
              <a:t> supports a variety of file formats produced by second-generation sequencers.</a:t>
            </a:r>
          </a:p>
          <a:p>
            <a:pPr eaLnBrk="1" hangingPunct="1">
              <a:lnSpc>
                <a:spcPct val="150000"/>
              </a:lnSpc>
              <a:spcBef>
                <a:spcPct val="0"/>
              </a:spcBef>
              <a:buFont typeface="Calibri"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1400" b="1">
                <a:latin typeface="Calibri" charset="0"/>
                <a:ea typeface="WenQuanYi Zen Hei" charset="0"/>
                <a:cs typeface="WenQuanYi Zen Hei" charset="0"/>
              </a:rPr>
              <a:t>Cutadapt</a:t>
            </a:r>
            <a:r>
              <a:rPr lang="en-AU" sz="1400">
                <a:latin typeface="Calibri" charset="0"/>
                <a:ea typeface="WenQuanYi Zen Hei" charset="0"/>
                <a:cs typeface="WenQuanYi Zen Hei" charset="0"/>
              </a:rPr>
              <a:t> can search for multiple adapters in a single run of the program and will remove the best matching one.</a:t>
            </a:r>
          </a:p>
          <a:p>
            <a:pPr eaLnBrk="1" hangingPunct="1">
              <a:lnSpc>
                <a:spcPct val="150000"/>
              </a:lnSpc>
              <a:spcBef>
                <a:spcPct val="0"/>
              </a:spcBef>
              <a:buFont typeface="Calibri"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1400">
                <a:latin typeface="Calibri" charset="0"/>
                <a:ea typeface="WenQuanYi Zen Hei" charset="0"/>
                <a:cs typeface="WenQuanYi Zen Hei" charset="0"/>
              </a:rPr>
              <a:t> Other tools for adapter trimming </a:t>
            </a:r>
          </a:p>
          <a:p>
            <a:pPr marL="738188" lvl="1" indent="-280988" eaLnBrk="1" hangingPunct="1">
              <a:lnSpc>
                <a:spcPct val="150000"/>
              </a:lnSpc>
              <a:spcBef>
                <a:spcPct val="0"/>
              </a:spcBef>
              <a:buFont typeface="Courier New" charset="0"/>
              <a:buChar char="o"/>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1400">
                <a:latin typeface="Calibri" charset="0"/>
                <a:ea typeface="WenQuanYi Zen Hei" charset="0"/>
                <a:cs typeface="WenQuanYi Zen Hei" charset="0"/>
              </a:rPr>
              <a:t>HTSeq, Biostrings, SOAP, Novoalign, Vectorstrip ( EMBOSS), fastx_clipper (FastX-Toolkit)</a:t>
            </a:r>
          </a:p>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AU">
              <a:latin typeface="Calibri" charset="0"/>
              <a:ea typeface="WenQuanYi Zen Hei" charset="0"/>
              <a:cs typeface="WenQuanYi Zen Hei" charset="0"/>
            </a:endParaRPr>
          </a:p>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AU">
              <a:latin typeface="Calibri" charset="0"/>
              <a:ea typeface="WenQuanYi Zen Hei" charset="0"/>
              <a:cs typeface="WenQuanYi Zen Hei" charset="0"/>
            </a:endParaRPr>
          </a:p>
        </p:txBody>
      </p:sp>
      <p:sp>
        <p:nvSpPr>
          <p:cNvPr id="111622"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10BFEF-0E68-5742-B317-826346981FB1}" type="slidenum">
              <a:rPr lang="en-AU"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AU" sz="12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s-ES" dirty="0" smtClean="0"/>
              <a:t>R</a:t>
            </a:r>
            <a:r>
              <a:rPr lang="en-GB" dirty="0" err="1" smtClean="0"/>
              <a:t>eads</a:t>
            </a:r>
            <a:r>
              <a:rPr lang="en-GB" dirty="0" smtClean="0"/>
              <a:t> need to be paired</a:t>
            </a:r>
          </a:p>
          <a:p>
            <a:pPr>
              <a:defRPr/>
            </a:pPr>
            <a:r>
              <a:rPr lang="es-ES" dirty="0" smtClean="0"/>
              <a:t>P</a:t>
            </a:r>
            <a:r>
              <a:rPr lang="en-GB" dirty="0" err="1" smtClean="0"/>
              <a:t>erform</a:t>
            </a:r>
            <a:r>
              <a:rPr lang="en-GB" dirty="0" smtClean="0"/>
              <a:t> filtering steps which</a:t>
            </a:r>
            <a:r>
              <a:rPr lang="en-GB" baseline="0" dirty="0" smtClean="0"/>
              <a:t> are consistent with that</a:t>
            </a:r>
          </a:p>
          <a:p>
            <a:pPr>
              <a:defRPr/>
            </a:pPr>
            <a:r>
              <a:rPr lang="es-ES" baseline="0" dirty="0" smtClean="0"/>
              <a:t>O</a:t>
            </a:r>
            <a:r>
              <a:rPr lang="en-GB" baseline="0" dirty="0" smtClean="0"/>
              <a:t>r use trim Galore for trimming</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9"/>
          <p:cNvSpPr>
            <a:spLocks noGrp="1" noChangeArrowheads="1"/>
          </p:cNvSpPr>
          <p:nvPr>
            <p:ph type="sldNum" sz="quarter"/>
          </p:nvPr>
        </p:nvSpPr>
        <p:spPr>
          <a:noFill/>
          <a:ln>
            <a:round/>
            <a:headEnd/>
            <a:tailEnd/>
          </a:ln>
        </p:spPr>
        <p:txBody>
          <a:bodyPr/>
          <a:lstStyle/>
          <a:p>
            <a:fld id="{6DB1A007-6E9B-2542-8D1C-8B9035F41AEA}" type="slidenum">
              <a:rPr lang="en-AU"/>
              <a:pPr/>
              <a:t>26</a:t>
            </a:fld>
            <a:endParaRPr lang="en-AU"/>
          </a:p>
        </p:txBody>
      </p:sp>
      <p:sp>
        <p:nvSpPr>
          <p:cNvPr id="11571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033D14F-F281-2D4D-A7FA-270AF695C154}" type="slidenum">
              <a:rPr lang="en-AU" sz="1200">
                <a:solidFill>
                  <a:srgbClr val="000000"/>
                </a:solidFill>
                <a:latin typeface="Times New Roman"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AU" sz="1200">
              <a:solidFill>
                <a:srgbClr val="000000"/>
              </a:solidFill>
              <a:latin typeface="Times New Roman" charset="0"/>
            </a:endParaRPr>
          </a:p>
        </p:txBody>
      </p:sp>
      <p:sp>
        <p:nvSpPr>
          <p:cNvPr id="11571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15717" name="Text Box 3"/>
          <p:cNvSpPr>
            <a:spLocks noGrp="1" noChangeArrowheads="1"/>
          </p:cNvSpPr>
          <p:nvPr>
            <p:ph type="body" idx="1"/>
          </p:nvPr>
        </p:nvSpPr>
        <p:spPr>
          <a:xfrm>
            <a:off x="685800" y="4343400"/>
            <a:ext cx="5486400" cy="4114800"/>
          </a:xfrm>
          <a:noFill/>
        </p:spPr>
        <p:txBody>
          <a:bodyPr/>
          <a:lstStyle/>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i="1">
                <a:latin typeface="Calibri" charset="0"/>
                <a:ea typeface="WenQuanYi Zen Hei" charset="0"/>
                <a:cs typeface="WenQuanYi Zen Hei" charset="0"/>
              </a:rPr>
              <a:t>De novo </a:t>
            </a:r>
            <a:r>
              <a:rPr lang="en-AU">
                <a:latin typeface="Calibri" charset="0"/>
                <a:ea typeface="WenQuanYi Zen Hei" charset="0"/>
                <a:cs typeface="WenQuanYi Zen Hei" charset="0"/>
              </a:rPr>
              <a:t>assembly.</a:t>
            </a: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	Re-sequencing which involves alignment to reference genomes.</a:t>
            </a: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	Expression analysis for RNA-seq , small RNA data.</a:t>
            </a: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	Variation detection including SNP and indel detection.</a:t>
            </a:r>
          </a:p>
          <a:p>
            <a:pPr marL="738188" lvl="1" indent="-280988" eaLnBrk="1" hangingPunct="1">
              <a:lnSpc>
                <a:spcPct val="150000"/>
              </a:lnSpc>
              <a:spcBef>
                <a:spcPct val="0"/>
              </a:spcBef>
              <a:buClrTx/>
              <a:buFontTx/>
              <a:buNone/>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endParaRPr lang="en-AU">
              <a:latin typeface="Calibri" charset="0"/>
              <a:ea typeface="WenQuanYi Zen Hei" charset="0"/>
              <a:cs typeface="WenQuanYi Zen Hei" charset="0"/>
            </a:endParaRP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Sequencing error removal. </a:t>
            </a: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	Primer/adapter trimming. </a:t>
            </a:r>
          </a:p>
          <a:p>
            <a:pPr marL="738188" lvl="1" indent="-280988" eaLnBrk="1" hangingPunct="1">
              <a:lnSpc>
                <a:spcPct val="150000"/>
              </a:lnSpc>
              <a:spcBef>
                <a:spcPct val="0"/>
              </a:spcBef>
              <a:buFont typeface="Courier New" charset="0"/>
              <a:buChar char="o"/>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r>
              <a:rPr lang="en-AU">
                <a:latin typeface="Calibri" charset="0"/>
                <a:ea typeface="WenQuanYi Zen Hei" charset="0"/>
                <a:cs typeface="WenQuanYi Zen Hei" charset="0"/>
              </a:rPr>
              <a:t>	Base level trimming based on quality values. </a:t>
            </a:r>
          </a:p>
          <a:p>
            <a:pPr eaLnBrk="1" hangingPunct="1">
              <a:spcBef>
                <a:spcPct val="0"/>
              </a:spcBef>
              <a:buClrTx/>
              <a:buFontTx/>
              <a:buNone/>
              <a:tabLst>
                <a:tab pos="738188" algn="l"/>
                <a:tab pos="1185863" algn="l"/>
                <a:tab pos="1635125" algn="l"/>
                <a:tab pos="2084388" algn="l"/>
                <a:tab pos="2533650" algn="l"/>
                <a:tab pos="2982913" algn="l"/>
                <a:tab pos="3432175" algn="l"/>
                <a:tab pos="3881438" algn="l"/>
                <a:tab pos="4330700" algn="l"/>
                <a:tab pos="4779963" algn="l"/>
                <a:tab pos="5229225" algn="l"/>
                <a:tab pos="5678488" algn="l"/>
                <a:tab pos="6127750" algn="l"/>
                <a:tab pos="6577013" algn="l"/>
                <a:tab pos="7026275" algn="l"/>
                <a:tab pos="7475538" algn="l"/>
                <a:tab pos="7924800" algn="l"/>
                <a:tab pos="8374063" algn="l"/>
                <a:tab pos="8823325" algn="l"/>
                <a:tab pos="9272588" algn="l"/>
                <a:tab pos="9721850" algn="l"/>
              </a:tabLst>
            </a:pPr>
            <a:endParaRPr lang="en-AU">
              <a:latin typeface="Calibri" charset="0"/>
              <a:ea typeface="WenQuanYi Zen Hei" charset="0"/>
              <a:cs typeface="WenQuanYi Zen Hei" charset="0"/>
            </a:endParaRPr>
          </a:p>
        </p:txBody>
      </p:sp>
      <p:sp>
        <p:nvSpPr>
          <p:cNvPr id="115718"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FBCAC0-D620-1B47-8E50-DA58DF57C7D7}" type="slidenum">
              <a:rPr lang="en-AU" sz="1200">
                <a:solidFill>
                  <a:srgbClr val="000000"/>
                </a:solidFill>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AU"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defRPr/>
            </a:pPr>
            <a:r>
              <a:rPr lang="es-ES" dirty="0" err="1" smtClean="0">
                <a:cs typeface="+mn-cs"/>
              </a:rPr>
              <a:t>Now</a:t>
            </a:r>
            <a:r>
              <a:rPr lang="es-ES" dirty="0" smtClean="0">
                <a:cs typeface="+mn-cs"/>
              </a:rPr>
              <a:t> </a:t>
            </a:r>
            <a:r>
              <a:rPr lang="es-ES" dirty="0" err="1" smtClean="0">
                <a:cs typeface="+mn-cs"/>
              </a:rPr>
              <a:t>it’s</a:t>
            </a:r>
            <a:r>
              <a:rPr lang="es-ES" dirty="0" smtClean="0">
                <a:cs typeface="+mn-cs"/>
              </a:rPr>
              <a:t> </a:t>
            </a:r>
            <a:r>
              <a:rPr lang="es-ES" dirty="0" err="1" smtClean="0">
                <a:cs typeface="+mn-cs"/>
              </a:rPr>
              <a:t>important</a:t>
            </a:r>
            <a:r>
              <a:rPr lang="es-ES" dirty="0" smtClean="0">
                <a:cs typeface="+mn-cs"/>
              </a:rPr>
              <a:t> </a:t>
            </a:r>
            <a:r>
              <a:rPr lang="es-ES" dirty="0" err="1" smtClean="0">
                <a:cs typeface="+mn-cs"/>
              </a:rPr>
              <a:t>to</a:t>
            </a:r>
            <a:r>
              <a:rPr lang="es-ES" dirty="0" smtClean="0">
                <a:cs typeface="+mn-cs"/>
              </a:rPr>
              <a:t> </a:t>
            </a:r>
            <a:r>
              <a:rPr lang="es-ES" dirty="0" err="1" smtClean="0">
                <a:cs typeface="+mn-cs"/>
              </a:rPr>
              <a:t>distinguish</a:t>
            </a:r>
            <a:r>
              <a:rPr lang="es-ES" dirty="0" smtClean="0">
                <a:cs typeface="+mn-cs"/>
              </a:rPr>
              <a:t> </a:t>
            </a:r>
            <a:r>
              <a:rPr lang="es-ES" dirty="0" err="1" smtClean="0">
                <a:cs typeface="+mn-cs"/>
              </a:rPr>
              <a:t>between</a:t>
            </a:r>
            <a:r>
              <a:rPr lang="es-ES" dirty="0" smtClean="0">
                <a:cs typeface="+mn-cs"/>
              </a:rPr>
              <a:t> SE and PE data</a:t>
            </a:r>
          </a:p>
          <a:p>
            <a:pPr eaLnBrk="1" hangingPunct="1">
              <a:defRPr/>
            </a:pPr>
            <a:r>
              <a:rPr lang="es-ES" dirty="0" smtClean="0">
                <a:cs typeface="+mn-cs"/>
              </a:rPr>
              <a:t>SE data </a:t>
            </a:r>
            <a:r>
              <a:rPr lang="es-ES" dirty="0" err="1" smtClean="0">
                <a:cs typeface="+mn-cs"/>
              </a:rPr>
              <a:t>is</a:t>
            </a:r>
            <a:r>
              <a:rPr lang="es-ES" dirty="0" smtClean="0">
                <a:cs typeface="+mn-cs"/>
              </a:rPr>
              <a:t> </a:t>
            </a:r>
            <a:r>
              <a:rPr lang="es-ES" dirty="0" err="1" smtClean="0">
                <a:cs typeface="+mn-cs"/>
              </a:rPr>
              <a:t>generated</a:t>
            </a:r>
            <a:r>
              <a:rPr lang="es-ES" dirty="0" smtClean="0">
                <a:cs typeface="+mn-cs"/>
              </a:rPr>
              <a:t> </a:t>
            </a:r>
            <a:r>
              <a:rPr lang="es-ES" dirty="0" err="1" smtClean="0">
                <a:cs typeface="+mn-cs"/>
              </a:rPr>
              <a:t>just</a:t>
            </a:r>
            <a:r>
              <a:rPr lang="es-ES" dirty="0" smtClean="0">
                <a:cs typeface="+mn-cs"/>
              </a:rPr>
              <a:t> as </a:t>
            </a:r>
            <a:r>
              <a:rPr lang="es-ES" dirty="0" err="1" smtClean="0">
                <a:cs typeface="+mn-cs"/>
              </a:rPr>
              <a:t>we</a:t>
            </a:r>
            <a:r>
              <a:rPr lang="es-ES" dirty="0" smtClean="0">
                <a:cs typeface="+mn-cs"/>
              </a:rPr>
              <a:t> </a:t>
            </a:r>
            <a:r>
              <a:rPr lang="es-ES" dirty="0" err="1" smtClean="0">
                <a:cs typeface="+mn-cs"/>
              </a:rPr>
              <a:t>described</a:t>
            </a:r>
            <a:endParaRPr lang="es-ES" dirty="0" smtClean="0">
              <a:cs typeface="+mn-cs"/>
            </a:endParaRPr>
          </a:p>
          <a:p>
            <a:pPr eaLnBrk="1" hangingPunct="1">
              <a:defRPr/>
            </a:pPr>
            <a:r>
              <a:rPr lang="es-ES" dirty="0" err="1" smtClean="0">
                <a:cs typeface="+mn-cs"/>
              </a:rPr>
              <a:t>The</a:t>
            </a:r>
            <a:r>
              <a:rPr lang="es-ES" dirty="0" smtClean="0">
                <a:cs typeface="+mn-cs"/>
              </a:rPr>
              <a:t> </a:t>
            </a:r>
            <a:r>
              <a:rPr lang="es-ES" dirty="0" err="1" smtClean="0">
                <a:cs typeface="+mn-cs"/>
              </a:rPr>
              <a:t>main</a:t>
            </a:r>
            <a:r>
              <a:rPr lang="es-ES" dirty="0" smtClean="0">
                <a:cs typeface="+mn-cs"/>
              </a:rPr>
              <a:t> </a:t>
            </a:r>
            <a:r>
              <a:rPr lang="es-ES" dirty="0" err="1" smtClean="0">
                <a:cs typeface="+mn-cs"/>
              </a:rPr>
              <a:t>difference</a:t>
            </a:r>
            <a:r>
              <a:rPr lang="es-ES" dirty="0" smtClean="0">
                <a:cs typeface="+mn-cs"/>
              </a:rPr>
              <a:t> </a:t>
            </a:r>
            <a:r>
              <a:rPr lang="es-ES" dirty="0" err="1" smtClean="0">
                <a:cs typeface="+mn-cs"/>
              </a:rPr>
              <a:t>with</a:t>
            </a:r>
            <a:r>
              <a:rPr lang="es-ES" dirty="0" smtClean="0">
                <a:cs typeface="+mn-cs"/>
              </a:rPr>
              <a:t> PE </a:t>
            </a:r>
            <a:r>
              <a:rPr lang="es-ES" dirty="0" err="1" smtClean="0">
                <a:cs typeface="+mn-cs"/>
              </a:rPr>
              <a:t>is</a:t>
            </a:r>
            <a:r>
              <a:rPr lang="es-ES" dirty="0" smtClean="0">
                <a:cs typeface="+mn-cs"/>
              </a:rPr>
              <a:t> </a:t>
            </a:r>
            <a:r>
              <a:rPr lang="es-ES" dirty="0" err="1" smtClean="0">
                <a:cs typeface="+mn-cs"/>
              </a:rPr>
              <a:t>that</a:t>
            </a:r>
            <a:r>
              <a:rPr lang="es-ES" dirty="0" smtClean="0">
                <a:cs typeface="+mn-cs"/>
              </a:rPr>
              <a:t> </a:t>
            </a:r>
            <a:r>
              <a:rPr lang="es-ES" dirty="0" err="1" smtClean="0">
                <a:cs typeface="+mn-cs"/>
              </a:rPr>
              <a:t>here</a:t>
            </a:r>
            <a:r>
              <a:rPr lang="es-ES" dirty="0" smtClean="0">
                <a:cs typeface="+mn-cs"/>
              </a:rPr>
              <a:t> </a:t>
            </a:r>
            <a:r>
              <a:rPr lang="es-ES" dirty="0" err="1" smtClean="0">
                <a:cs typeface="+mn-cs"/>
              </a:rPr>
              <a:t>we</a:t>
            </a:r>
            <a:r>
              <a:rPr lang="es-ES" dirty="0" smtClean="0">
                <a:cs typeface="+mn-cs"/>
              </a:rPr>
              <a:t> are </a:t>
            </a:r>
            <a:r>
              <a:rPr lang="es-ES" dirty="0" err="1" smtClean="0">
                <a:cs typeface="+mn-cs"/>
              </a:rPr>
              <a:t>using</a:t>
            </a:r>
            <a:r>
              <a:rPr lang="es-ES" dirty="0" smtClean="0">
                <a:cs typeface="+mn-cs"/>
              </a:rPr>
              <a:t> </a:t>
            </a:r>
            <a:r>
              <a:rPr lang="es-ES" dirty="0" err="1" smtClean="0">
                <a:cs typeface="+mn-cs"/>
              </a:rPr>
              <a:t>two</a:t>
            </a:r>
            <a:r>
              <a:rPr lang="es-ES" dirty="0" smtClean="0">
                <a:cs typeface="+mn-cs"/>
              </a:rPr>
              <a:t> </a:t>
            </a:r>
            <a:r>
              <a:rPr lang="es-ES" dirty="0" err="1" smtClean="0">
                <a:cs typeface="+mn-cs"/>
              </a:rPr>
              <a:t>different</a:t>
            </a:r>
            <a:r>
              <a:rPr lang="es-ES" dirty="0" smtClean="0">
                <a:cs typeface="+mn-cs"/>
              </a:rPr>
              <a:t> </a:t>
            </a:r>
            <a:r>
              <a:rPr lang="es-ES" dirty="0" err="1" smtClean="0">
                <a:cs typeface="+mn-cs"/>
              </a:rPr>
              <a:t>adaptors</a:t>
            </a:r>
            <a:endParaRPr lang="es-ES" dirty="0" smtClean="0">
              <a:cs typeface="+mn-cs"/>
            </a:endParaRPr>
          </a:p>
          <a:p>
            <a:pPr eaLnBrk="1" hangingPunct="1">
              <a:defRPr/>
            </a:pPr>
            <a:r>
              <a:rPr lang="es-ES" dirty="0" smtClean="0">
                <a:cs typeface="+mn-cs"/>
              </a:rPr>
              <a:t>And </a:t>
            </a:r>
            <a:r>
              <a:rPr lang="es-ES" dirty="0" err="1" smtClean="0">
                <a:cs typeface="+mn-cs"/>
              </a:rPr>
              <a:t>we</a:t>
            </a:r>
            <a:r>
              <a:rPr lang="es-ES" dirty="0" smtClean="0">
                <a:cs typeface="+mn-cs"/>
              </a:rPr>
              <a:t> are </a:t>
            </a:r>
            <a:r>
              <a:rPr lang="es-ES" dirty="0" err="1" smtClean="0">
                <a:cs typeface="+mn-cs"/>
              </a:rPr>
              <a:t>sequencing</a:t>
            </a:r>
            <a:r>
              <a:rPr lang="es-ES" dirty="0" smtClean="0">
                <a:cs typeface="+mn-cs"/>
              </a:rPr>
              <a:t> </a:t>
            </a:r>
            <a:r>
              <a:rPr lang="es-ES" dirty="0" err="1" smtClean="0">
                <a:cs typeface="+mn-cs"/>
              </a:rPr>
              <a:t>the</a:t>
            </a:r>
            <a:r>
              <a:rPr lang="es-ES" dirty="0" smtClean="0">
                <a:cs typeface="+mn-cs"/>
              </a:rPr>
              <a:t> </a:t>
            </a:r>
            <a:r>
              <a:rPr lang="es-ES" dirty="0" err="1" smtClean="0">
                <a:cs typeface="+mn-cs"/>
              </a:rPr>
              <a:t>molecule</a:t>
            </a:r>
            <a:r>
              <a:rPr lang="es-ES" dirty="0" smtClean="0">
                <a:cs typeface="+mn-cs"/>
              </a:rPr>
              <a:t> </a:t>
            </a:r>
            <a:r>
              <a:rPr lang="es-ES" dirty="0" err="1" smtClean="0">
                <a:cs typeface="+mn-cs"/>
              </a:rPr>
              <a:t>from</a:t>
            </a:r>
            <a:r>
              <a:rPr lang="es-ES" dirty="0" smtClean="0">
                <a:cs typeface="+mn-cs"/>
              </a:rPr>
              <a:t> </a:t>
            </a:r>
            <a:r>
              <a:rPr lang="es-ES" dirty="0" err="1" smtClean="0">
                <a:cs typeface="+mn-cs"/>
              </a:rPr>
              <a:t>both</a:t>
            </a:r>
            <a:r>
              <a:rPr lang="es-ES" dirty="0" smtClean="0">
                <a:cs typeface="+mn-cs"/>
              </a:rPr>
              <a:t> </a:t>
            </a:r>
            <a:r>
              <a:rPr lang="es-ES" dirty="0" err="1" smtClean="0">
                <a:cs typeface="+mn-cs"/>
              </a:rPr>
              <a:t>ends</a:t>
            </a:r>
            <a:r>
              <a:rPr lang="es-ES" dirty="0" smtClean="0">
                <a:cs typeface="+mn-cs"/>
              </a:rPr>
              <a:t> (and </a:t>
            </a:r>
            <a:r>
              <a:rPr lang="es-ES" dirty="0" err="1" smtClean="0">
                <a:cs typeface="+mn-cs"/>
              </a:rPr>
              <a:t>we</a:t>
            </a:r>
            <a:r>
              <a:rPr lang="es-ES" dirty="0" smtClean="0">
                <a:cs typeface="+mn-cs"/>
              </a:rPr>
              <a:t> </a:t>
            </a:r>
            <a:r>
              <a:rPr lang="es-ES" dirty="0" err="1" smtClean="0">
                <a:cs typeface="+mn-cs"/>
              </a:rPr>
              <a:t>know</a:t>
            </a:r>
            <a:r>
              <a:rPr lang="es-ES" dirty="0" smtClean="0">
                <a:cs typeface="+mn-cs"/>
              </a:rPr>
              <a:t> </a:t>
            </a:r>
            <a:r>
              <a:rPr lang="es-ES" dirty="0" err="1" smtClean="0">
                <a:cs typeface="+mn-cs"/>
              </a:rPr>
              <a:t>which</a:t>
            </a:r>
            <a:r>
              <a:rPr lang="es-ES" dirty="0" smtClean="0">
                <a:cs typeface="+mn-cs"/>
              </a:rPr>
              <a:t> </a:t>
            </a:r>
            <a:r>
              <a:rPr lang="es-ES" dirty="0" err="1" smtClean="0">
                <a:cs typeface="+mn-cs"/>
              </a:rPr>
              <a:t>end</a:t>
            </a:r>
            <a:r>
              <a:rPr lang="es-ES" dirty="0" smtClean="0">
                <a:cs typeface="+mn-cs"/>
              </a:rPr>
              <a:t> </a:t>
            </a:r>
            <a:r>
              <a:rPr lang="es-ES" dirty="0" err="1" smtClean="0">
                <a:cs typeface="+mn-cs"/>
              </a:rPr>
              <a:t>is</a:t>
            </a:r>
            <a:r>
              <a:rPr lang="es-ES" dirty="0" smtClean="0">
                <a:cs typeface="+mn-cs"/>
              </a:rPr>
              <a:t>)</a:t>
            </a:r>
          </a:p>
          <a:p>
            <a:pPr eaLnBrk="1" hangingPunct="1">
              <a:defRPr/>
            </a:pPr>
            <a:r>
              <a:rPr lang="es-ES" dirty="0" err="1" smtClean="0">
                <a:cs typeface="+mn-cs"/>
              </a:rPr>
              <a:t>This</a:t>
            </a:r>
            <a:r>
              <a:rPr lang="es-ES" dirty="0" smtClean="0">
                <a:cs typeface="+mn-cs"/>
              </a:rPr>
              <a:t> has </a:t>
            </a:r>
            <a:r>
              <a:rPr lang="es-ES" dirty="0" err="1" smtClean="0">
                <a:cs typeface="+mn-cs"/>
              </a:rPr>
              <a:t>the</a:t>
            </a:r>
            <a:r>
              <a:rPr lang="es-ES" dirty="0" smtClean="0">
                <a:cs typeface="+mn-cs"/>
              </a:rPr>
              <a:t> </a:t>
            </a:r>
            <a:r>
              <a:rPr lang="es-ES" dirty="0" err="1" smtClean="0">
                <a:cs typeface="+mn-cs"/>
              </a:rPr>
              <a:t>main</a:t>
            </a:r>
            <a:r>
              <a:rPr lang="es-ES" dirty="0" smtClean="0">
                <a:cs typeface="+mn-cs"/>
              </a:rPr>
              <a:t> </a:t>
            </a:r>
            <a:r>
              <a:rPr lang="es-ES" dirty="0" err="1" smtClean="0">
                <a:cs typeface="+mn-cs"/>
              </a:rPr>
              <a:t>advatage</a:t>
            </a:r>
            <a:r>
              <a:rPr lang="es-ES" dirty="0" smtClean="0">
                <a:cs typeface="+mn-cs"/>
              </a:rPr>
              <a:t> </a:t>
            </a:r>
            <a:r>
              <a:rPr lang="es-ES" dirty="0" err="1" smtClean="0">
                <a:cs typeface="+mn-cs"/>
              </a:rPr>
              <a:t>that</a:t>
            </a:r>
            <a:r>
              <a:rPr lang="es-ES" dirty="0" smtClean="0">
                <a:cs typeface="+mn-cs"/>
              </a:rPr>
              <a:t> </a:t>
            </a:r>
            <a:r>
              <a:rPr lang="es-ES" dirty="0" err="1" smtClean="0">
                <a:cs typeface="+mn-cs"/>
              </a:rPr>
              <a:t>we</a:t>
            </a:r>
            <a:r>
              <a:rPr lang="es-ES" dirty="0" smtClean="0">
                <a:cs typeface="+mn-cs"/>
              </a:rPr>
              <a:t> can </a:t>
            </a:r>
            <a:r>
              <a:rPr lang="es-ES" dirty="0" err="1" smtClean="0">
                <a:cs typeface="+mn-cs"/>
              </a:rPr>
              <a:t>obtain</a:t>
            </a:r>
            <a:r>
              <a:rPr lang="es-ES" dirty="0" smtClean="0">
                <a:cs typeface="+mn-cs"/>
              </a:rPr>
              <a:t> more </a:t>
            </a:r>
            <a:r>
              <a:rPr lang="es-ES" dirty="0" err="1" smtClean="0">
                <a:cs typeface="+mn-cs"/>
              </a:rPr>
              <a:t>information</a:t>
            </a:r>
            <a:r>
              <a:rPr lang="es-ES" dirty="0" smtClean="0">
                <a:cs typeface="+mn-cs"/>
              </a:rPr>
              <a:t> </a:t>
            </a:r>
            <a:r>
              <a:rPr lang="es-ES" dirty="0" err="1" smtClean="0">
                <a:cs typeface="+mn-cs"/>
              </a:rPr>
              <a:t>without</a:t>
            </a:r>
            <a:r>
              <a:rPr lang="es-ES" dirty="0" smtClean="0">
                <a:cs typeface="+mn-cs"/>
              </a:rPr>
              <a:t> </a:t>
            </a:r>
            <a:r>
              <a:rPr lang="es-ES" dirty="0" err="1" smtClean="0">
                <a:cs typeface="+mn-cs"/>
              </a:rPr>
              <a:t>having</a:t>
            </a:r>
            <a:r>
              <a:rPr lang="es-ES" dirty="0" smtClean="0">
                <a:cs typeface="+mn-cs"/>
              </a:rPr>
              <a:t> </a:t>
            </a:r>
            <a:r>
              <a:rPr lang="es-ES" dirty="0" err="1" smtClean="0">
                <a:cs typeface="+mn-cs"/>
              </a:rPr>
              <a:t>to</a:t>
            </a:r>
            <a:r>
              <a:rPr lang="es-ES" dirty="0" smtClean="0">
                <a:cs typeface="+mn-cs"/>
              </a:rPr>
              <a:t> </a:t>
            </a:r>
            <a:r>
              <a:rPr lang="es-ES" dirty="0" err="1" smtClean="0">
                <a:cs typeface="+mn-cs"/>
              </a:rPr>
              <a:t>sequence</a:t>
            </a:r>
            <a:r>
              <a:rPr lang="es-ES" dirty="0" smtClean="0">
                <a:cs typeface="+mn-cs"/>
              </a:rPr>
              <a:t> </a:t>
            </a:r>
            <a:r>
              <a:rPr lang="es-ES" dirty="0" err="1" smtClean="0">
                <a:cs typeface="+mn-cs"/>
              </a:rPr>
              <a:t>longer</a:t>
            </a:r>
            <a:r>
              <a:rPr lang="es-ES" dirty="0" smtClean="0">
                <a:cs typeface="+mn-cs"/>
              </a:rPr>
              <a:t> </a:t>
            </a:r>
            <a:r>
              <a:rPr lang="es-ES" dirty="0" err="1" smtClean="0">
                <a:cs typeface="+mn-cs"/>
              </a:rPr>
              <a:t>reads</a:t>
            </a:r>
            <a:endParaRPr lang="es-ES" dirty="0" smtClean="0">
              <a:cs typeface="+mn-cs"/>
            </a:endParaRPr>
          </a:p>
          <a:p>
            <a:pPr eaLnBrk="1" hangingPunct="1">
              <a:defRPr/>
            </a:pPr>
            <a:endParaRPr lang="es-ES" dirty="0" smtClean="0">
              <a:cs typeface="+mn-cs"/>
            </a:endParaRPr>
          </a:p>
          <a:p>
            <a:pPr eaLnBrk="1" hangingPunct="1">
              <a:defRPr/>
            </a:pPr>
            <a:r>
              <a:rPr lang="es-ES" dirty="0" err="1" smtClean="0">
                <a:cs typeface="+mn-cs"/>
              </a:rPr>
              <a:t>For</a:t>
            </a:r>
            <a:r>
              <a:rPr lang="es-ES" dirty="0" smtClean="0">
                <a:cs typeface="+mn-cs"/>
              </a:rPr>
              <a:t> RNA-</a:t>
            </a:r>
            <a:r>
              <a:rPr lang="es-ES" dirty="0" err="1" smtClean="0">
                <a:cs typeface="+mn-cs"/>
              </a:rPr>
              <a:t>seq</a:t>
            </a:r>
            <a:r>
              <a:rPr lang="es-ES" dirty="0" smtClean="0">
                <a:cs typeface="+mn-cs"/>
              </a:rPr>
              <a:t> </a:t>
            </a:r>
            <a:r>
              <a:rPr lang="es-ES" dirty="0" err="1" smtClean="0">
                <a:cs typeface="+mn-cs"/>
              </a:rPr>
              <a:t>though</a:t>
            </a:r>
            <a:r>
              <a:rPr lang="es-ES" dirty="0" smtClean="0">
                <a:cs typeface="+mn-cs"/>
              </a:rPr>
              <a:t> PE data </a:t>
            </a:r>
            <a:r>
              <a:rPr lang="es-ES" dirty="0" err="1" smtClean="0">
                <a:cs typeface="+mn-cs"/>
              </a:rPr>
              <a:t>provides</a:t>
            </a:r>
            <a:r>
              <a:rPr lang="es-ES" dirty="0" smtClean="0">
                <a:cs typeface="+mn-cs"/>
              </a:rPr>
              <a:t> more </a:t>
            </a:r>
            <a:r>
              <a:rPr lang="es-ES" dirty="0" err="1" smtClean="0">
                <a:cs typeface="+mn-cs"/>
              </a:rPr>
              <a:t>information</a:t>
            </a:r>
            <a:r>
              <a:rPr lang="es-ES" dirty="0" smtClean="0">
                <a:cs typeface="+mn-cs"/>
              </a:rPr>
              <a:t>: </a:t>
            </a:r>
            <a:r>
              <a:rPr lang="es-ES" dirty="0" err="1" smtClean="0">
                <a:cs typeface="+mn-cs"/>
              </a:rPr>
              <a:t>splicing</a:t>
            </a:r>
            <a:r>
              <a:rPr lang="es-ES" dirty="0" smtClean="0">
                <a:cs typeface="+mn-cs"/>
              </a:rPr>
              <a:t> </a:t>
            </a:r>
            <a:r>
              <a:rPr lang="es-ES" dirty="0" err="1" smtClean="0">
                <a:cs typeface="+mn-cs"/>
              </a:rPr>
              <a:t>events</a:t>
            </a:r>
            <a:endParaRPr lang="es-ES" dirty="0" smtClean="0">
              <a:cs typeface="+mn-cs"/>
            </a:endParaRPr>
          </a:p>
          <a:p>
            <a:pPr eaLnBrk="1" hangingPunct="1">
              <a:defRPr/>
            </a:pPr>
            <a:r>
              <a:rPr lang="es-ES" dirty="0" err="1" smtClean="0">
                <a:cs typeface="+mn-cs"/>
              </a:rPr>
              <a:t>Also</a:t>
            </a:r>
            <a:r>
              <a:rPr lang="es-ES" dirty="0" smtClean="0">
                <a:cs typeface="+mn-cs"/>
              </a:rPr>
              <a:t>, </a:t>
            </a:r>
            <a:r>
              <a:rPr lang="es-ES" dirty="0" err="1" smtClean="0">
                <a:cs typeface="+mn-cs"/>
              </a:rPr>
              <a:t>for</a:t>
            </a:r>
            <a:r>
              <a:rPr lang="es-ES" dirty="0" smtClean="0">
                <a:cs typeface="+mn-cs"/>
              </a:rPr>
              <a:t> DNA-</a:t>
            </a:r>
            <a:r>
              <a:rPr lang="es-ES" dirty="0" err="1" smtClean="0">
                <a:cs typeface="+mn-cs"/>
              </a:rPr>
              <a:t>seq</a:t>
            </a:r>
            <a:r>
              <a:rPr lang="es-ES" dirty="0" smtClean="0">
                <a:cs typeface="+mn-cs"/>
              </a:rPr>
              <a:t>, </a:t>
            </a:r>
            <a:r>
              <a:rPr lang="es-ES" dirty="0" err="1" smtClean="0">
                <a:cs typeface="+mn-cs"/>
              </a:rPr>
              <a:t>SVs</a:t>
            </a:r>
            <a:endParaRPr lang="es-ES" dirty="0" smtClean="0">
              <a:cs typeface="+mn-cs"/>
            </a:endParaRPr>
          </a:p>
          <a:p>
            <a:pPr eaLnBrk="1" hangingPunct="1">
              <a:defRPr/>
            </a:pPr>
            <a:endParaRPr lang="es-ES" dirty="0" smtClean="0">
              <a:cs typeface="+mn-cs"/>
            </a:endParaRPr>
          </a:p>
          <a:p>
            <a:pPr eaLnBrk="1" hangingPunct="1">
              <a:defRPr/>
            </a:pPr>
            <a:endParaRPr lang="es-ES" dirty="0" smtClean="0">
              <a:cs typeface="+mn-cs"/>
            </a:endParaRPr>
          </a:p>
          <a:p>
            <a:pPr eaLnBrk="1" hangingPunct="1">
              <a:defRPr/>
            </a:pPr>
            <a:r>
              <a:rPr lang="es-ES" dirty="0" smtClean="0">
                <a:cs typeface="+mn-cs"/>
              </a:rPr>
              <a:t>In </a:t>
            </a:r>
            <a:r>
              <a:rPr lang="es-ES" dirty="0" err="1" smtClean="0">
                <a:cs typeface="+mn-cs"/>
              </a:rPr>
              <a:t>terms</a:t>
            </a:r>
            <a:r>
              <a:rPr lang="es-ES" dirty="0" smtClean="0">
                <a:cs typeface="+mn-cs"/>
              </a:rPr>
              <a:t> of output, </a:t>
            </a:r>
            <a:r>
              <a:rPr lang="es-ES" dirty="0" err="1" smtClean="0">
                <a:cs typeface="+mn-cs"/>
              </a:rPr>
              <a:t>different</a:t>
            </a:r>
            <a:r>
              <a:rPr lang="es-ES" dirty="0" smtClean="0">
                <a:cs typeface="+mn-cs"/>
              </a:rPr>
              <a:t> </a:t>
            </a:r>
            <a:r>
              <a:rPr lang="es-ES" dirty="0" err="1" smtClean="0">
                <a:cs typeface="+mn-cs"/>
              </a:rPr>
              <a:t>fastq</a:t>
            </a:r>
            <a:r>
              <a:rPr lang="es-ES" dirty="0" smtClean="0">
                <a:cs typeface="+mn-cs"/>
              </a:rPr>
              <a:t> files</a:t>
            </a:r>
          </a:p>
          <a:p>
            <a:pPr eaLnBrk="1" hangingPunct="1">
              <a:defRPr/>
            </a:pPr>
            <a:r>
              <a:rPr lang="es-ES" dirty="0" err="1" smtClean="0">
                <a:cs typeface="+mn-cs"/>
              </a:rPr>
              <a:t>Read</a:t>
            </a:r>
            <a:r>
              <a:rPr lang="es-ES" dirty="0" smtClean="0">
                <a:cs typeface="+mn-cs"/>
              </a:rPr>
              <a:t> </a:t>
            </a:r>
            <a:r>
              <a:rPr lang="es-ES" dirty="0" err="1" smtClean="0">
                <a:cs typeface="+mn-cs"/>
              </a:rPr>
              <a:t>names</a:t>
            </a:r>
            <a:endParaRPr lang="es-ES" dirty="0" smtClean="0">
              <a:cs typeface="+mn-cs"/>
            </a:endParaRPr>
          </a:p>
          <a:p>
            <a:pPr eaLnBrk="1" hangingPunct="1">
              <a:defRPr/>
            </a:pPr>
            <a:r>
              <a:rPr lang="es-ES" dirty="0" err="1" smtClean="0">
                <a:cs typeface="+mn-cs"/>
              </a:rPr>
              <a:t>Although</a:t>
            </a:r>
            <a:r>
              <a:rPr lang="es-ES" dirty="0" smtClean="0">
                <a:cs typeface="+mn-cs"/>
              </a:rPr>
              <a:t> </a:t>
            </a:r>
            <a:r>
              <a:rPr lang="es-ES" dirty="0" err="1" smtClean="0">
                <a:cs typeface="+mn-cs"/>
              </a:rPr>
              <a:t>the</a:t>
            </a:r>
            <a:r>
              <a:rPr lang="es-ES" dirty="0" smtClean="0">
                <a:cs typeface="+mn-cs"/>
              </a:rPr>
              <a:t> pipeline </a:t>
            </a:r>
            <a:r>
              <a:rPr lang="es-ES" dirty="0" err="1" smtClean="0">
                <a:cs typeface="+mn-cs"/>
              </a:rPr>
              <a:t>is</a:t>
            </a:r>
            <a:r>
              <a:rPr lang="es-ES" dirty="0" smtClean="0">
                <a:cs typeface="+mn-cs"/>
              </a:rPr>
              <a:t> </a:t>
            </a:r>
            <a:r>
              <a:rPr lang="es-ES" dirty="0" err="1" smtClean="0">
                <a:cs typeface="+mn-cs"/>
              </a:rPr>
              <a:t>the</a:t>
            </a:r>
            <a:r>
              <a:rPr lang="es-ES" dirty="0" smtClean="0">
                <a:cs typeface="+mn-cs"/>
              </a:rPr>
              <a:t> </a:t>
            </a:r>
            <a:r>
              <a:rPr lang="es-ES" dirty="0" err="1" smtClean="0">
                <a:cs typeface="+mn-cs"/>
              </a:rPr>
              <a:t>same</a:t>
            </a:r>
            <a:r>
              <a:rPr lang="es-ES" dirty="0" smtClean="0">
                <a:cs typeface="+mn-cs"/>
              </a:rPr>
              <a:t>, </a:t>
            </a:r>
            <a:r>
              <a:rPr lang="es-ES" dirty="0" err="1" smtClean="0">
                <a:cs typeface="+mn-cs"/>
              </a:rPr>
              <a:t>we’ll</a:t>
            </a:r>
            <a:r>
              <a:rPr lang="es-ES" dirty="0" smtClean="0">
                <a:cs typeface="+mn-cs"/>
              </a:rPr>
              <a:t> </a:t>
            </a:r>
            <a:r>
              <a:rPr lang="es-ES" dirty="0" err="1" smtClean="0">
                <a:cs typeface="+mn-cs"/>
              </a:rPr>
              <a:t>probably</a:t>
            </a:r>
            <a:r>
              <a:rPr lang="es-ES" dirty="0" smtClean="0">
                <a:cs typeface="+mn-cs"/>
              </a:rPr>
              <a:t> </a:t>
            </a:r>
            <a:r>
              <a:rPr lang="es-ES" dirty="0" err="1" smtClean="0">
                <a:cs typeface="+mn-cs"/>
              </a:rPr>
              <a:t>have</a:t>
            </a:r>
            <a:r>
              <a:rPr lang="es-ES" dirty="0" smtClean="0">
                <a:cs typeface="+mn-cs"/>
              </a:rPr>
              <a:t> </a:t>
            </a:r>
            <a:r>
              <a:rPr lang="es-ES" dirty="0" err="1" smtClean="0">
                <a:cs typeface="+mn-cs"/>
              </a:rPr>
              <a:t>to</a:t>
            </a:r>
            <a:r>
              <a:rPr lang="es-ES" dirty="0" smtClean="0">
                <a:cs typeface="+mn-cs"/>
              </a:rPr>
              <a:t> </a:t>
            </a:r>
            <a:r>
              <a:rPr lang="es-ES" dirty="0" err="1" smtClean="0">
                <a:cs typeface="+mn-cs"/>
              </a:rPr>
              <a:t>hange</a:t>
            </a:r>
            <a:r>
              <a:rPr lang="es-ES" dirty="0" smtClean="0">
                <a:cs typeface="+mn-cs"/>
              </a:rPr>
              <a:t> </a:t>
            </a:r>
            <a:r>
              <a:rPr lang="es-ES" dirty="0" err="1" smtClean="0">
                <a:cs typeface="+mn-cs"/>
              </a:rPr>
              <a:t>some</a:t>
            </a:r>
            <a:r>
              <a:rPr lang="es-ES" dirty="0" smtClean="0">
                <a:cs typeface="+mn-cs"/>
              </a:rPr>
              <a:t> </a:t>
            </a:r>
            <a:r>
              <a:rPr lang="es-ES" dirty="0" err="1" smtClean="0">
                <a:cs typeface="+mn-cs"/>
              </a:rPr>
              <a:t>options</a:t>
            </a:r>
            <a:r>
              <a:rPr lang="es-ES" dirty="0" smtClean="0">
                <a:cs typeface="+mn-cs"/>
              </a:rPr>
              <a:t> in </a:t>
            </a:r>
            <a:r>
              <a:rPr lang="es-ES" dirty="0" err="1" smtClean="0">
                <a:cs typeface="+mn-cs"/>
              </a:rPr>
              <a:t>the</a:t>
            </a:r>
            <a:r>
              <a:rPr lang="es-ES" dirty="0" smtClean="0">
                <a:cs typeface="+mn-cs"/>
              </a:rPr>
              <a:t> software </a:t>
            </a:r>
            <a:r>
              <a:rPr lang="es-ES" dirty="0" err="1" smtClean="0">
                <a:cs typeface="+mn-cs"/>
              </a:rPr>
              <a:t>we</a:t>
            </a:r>
            <a:r>
              <a:rPr lang="es-ES" dirty="0" smtClean="0">
                <a:cs typeface="+mn-cs"/>
              </a:rPr>
              <a:t> </a:t>
            </a:r>
            <a:r>
              <a:rPr lang="es-ES" dirty="0" err="1" smtClean="0">
                <a:cs typeface="+mn-cs"/>
              </a:rPr>
              <a:t>execute</a:t>
            </a:r>
            <a:r>
              <a:rPr lang="es-ES" dirty="0" smtClean="0">
                <a:cs typeface="+mn-cs"/>
              </a:rPr>
              <a:t>, as </a:t>
            </a:r>
            <a:r>
              <a:rPr lang="es-ES" dirty="0" err="1" smtClean="0">
                <a:cs typeface="+mn-cs"/>
              </a:rPr>
              <a:t>we’ll</a:t>
            </a:r>
            <a:r>
              <a:rPr lang="es-ES" dirty="0" smtClean="0">
                <a:cs typeface="+mn-cs"/>
              </a:rPr>
              <a:t> </a:t>
            </a:r>
            <a:r>
              <a:rPr lang="es-ES" dirty="0" err="1" smtClean="0">
                <a:cs typeface="+mn-cs"/>
              </a:rPr>
              <a:t>see</a:t>
            </a:r>
            <a:endParaRPr lang="es-ES" dirty="0" smtClean="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9"/>
          <p:cNvSpPr>
            <a:spLocks noGrp="1" noChangeArrowheads="1"/>
          </p:cNvSpPr>
          <p:nvPr>
            <p:ph type="sldNum" sz="quarter"/>
          </p:nvPr>
        </p:nvSpPr>
        <p:spPr>
          <a:noFill/>
          <a:ln>
            <a:round/>
            <a:headEnd/>
            <a:tailEnd/>
          </a:ln>
        </p:spPr>
        <p:txBody>
          <a:bodyPr/>
          <a:lstStyle/>
          <a:p>
            <a:fld id="{2D07AA2E-194D-2248-A88C-C99F9AC29404}" type="slidenum">
              <a:rPr lang="en-AU"/>
              <a:pPr/>
              <a:t>15</a:t>
            </a:fld>
            <a:endParaRPr lang="en-AU"/>
          </a:p>
        </p:txBody>
      </p:sp>
      <p:sp>
        <p:nvSpPr>
          <p:cNvPr id="11366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9639092-63D6-024C-8A67-2A0B0391BCDA}" type="slidenum">
              <a:rPr lang="en-AU" sz="1200">
                <a:solidFill>
                  <a:srgbClr val="000000"/>
                </a:solidFill>
                <a:latin typeface="Times New Roman"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AU" sz="1200">
              <a:solidFill>
                <a:srgbClr val="000000"/>
              </a:solidFill>
              <a:latin typeface="Times New Roman" charset="0"/>
            </a:endParaRPr>
          </a:p>
        </p:txBody>
      </p:sp>
      <p:sp>
        <p:nvSpPr>
          <p:cNvPr id="11366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13669" name="Rectangle 3"/>
          <p:cNvSpPr>
            <a:spLocks noGrp="1" noChangeArrowheads="1"/>
          </p:cNvSpPr>
          <p:nvPr>
            <p:ph type="body" idx="1"/>
          </p:nvPr>
        </p:nvSpPr>
        <p:spPr>
          <a:xfrm>
            <a:off x="685800" y="4343400"/>
            <a:ext cx="5486400" cy="4114800"/>
          </a:xfrm>
          <a:noFill/>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9"/>
          <p:cNvSpPr>
            <a:spLocks noGrp="1" noChangeArrowheads="1"/>
          </p:cNvSpPr>
          <p:nvPr>
            <p:ph type="sldNum" sz="quarter"/>
          </p:nvPr>
        </p:nvSpPr>
        <p:spPr>
          <a:noFill/>
          <a:ln>
            <a:round/>
            <a:headEnd/>
            <a:tailEnd/>
          </a:ln>
        </p:spPr>
        <p:txBody>
          <a:bodyPr/>
          <a:lstStyle/>
          <a:p>
            <a:fld id="{93F86CC4-046D-7B45-A359-981FD87D1B34}" type="slidenum">
              <a:rPr lang="en-AU"/>
              <a:pPr/>
              <a:t>16</a:t>
            </a:fld>
            <a:endParaRPr lang="en-AU"/>
          </a:p>
        </p:txBody>
      </p:sp>
      <p:sp>
        <p:nvSpPr>
          <p:cNvPr id="9728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E9B2954-5422-1745-B411-E27291BFE27F}" type="slidenum">
              <a:rPr lang="en-AU" sz="1200">
                <a:solidFill>
                  <a:srgbClr val="000000"/>
                </a:solidFill>
                <a:latin typeface="Times New Roman"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AU" sz="1200">
              <a:solidFill>
                <a:srgbClr val="000000"/>
              </a:solidFill>
              <a:latin typeface="Times New Roman" charset="0"/>
            </a:endParaRPr>
          </a:p>
        </p:txBody>
      </p:sp>
      <p:sp>
        <p:nvSpPr>
          <p:cNvPr id="972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7285" name="Rectangle 3"/>
          <p:cNvSpPr>
            <a:spLocks noGrp="1" noChangeArrowheads="1"/>
          </p:cNvSpPr>
          <p:nvPr>
            <p:ph type="body" idx="1"/>
          </p:nvPr>
        </p:nvSpPr>
        <p:spPr>
          <a:xfrm>
            <a:off x="685800" y="4343400"/>
            <a:ext cx="5486400" cy="4114800"/>
          </a:xfrm>
          <a:noFill/>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s-ES" dirty="0" smtClean="0"/>
              <a:t>A </a:t>
            </a:r>
            <a:r>
              <a:rPr lang="es-ES" dirty="0" err="1" smtClean="0"/>
              <a:t>very</a:t>
            </a:r>
            <a:r>
              <a:rPr lang="es-ES" dirty="0" smtClean="0"/>
              <a:t> </a:t>
            </a:r>
            <a:r>
              <a:rPr lang="es-ES" dirty="0" err="1" smtClean="0"/>
              <a:t>nice</a:t>
            </a:r>
            <a:r>
              <a:rPr lang="es-ES" dirty="0" smtClean="0"/>
              <a:t> </a:t>
            </a:r>
            <a:r>
              <a:rPr lang="es-ES" dirty="0" err="1" smtClean="0"/>
              <a:t>tool</a:t>
            </a:r>
            <a:r>
              <a:rPr lang="es-ES" dirty="0" smtClean="0"/>
              <a:t> </a:t>
            </a:r>
            <a:r>
              <a:rPr lang="es-ES" dirty="0" err="1" smtClean="0"/>
              <a:t>to</a:t>
            </a:r>
            <a:r>
              <a:rPr lang="es-ES" dirty="0" smtClean="0"/>
              <a:t> </a:t>
            </a:r>
            <a:r>
              <a:rPr lang="es-ES" dirty="0" err="1" smtClean="0"/>
              <a:t>check</a:t>
            </a:r>
            <a:r>
              <a:rPr lang="es-ES" dirty="0" smtClean="0"/>
              <a:t> </a:t>
            </a:r>
            <a:r>
              <a:rPr lang="es-ES" dirty="0" err="1" smtClean="0"/>
              <a:t>for</a:t>
            </a:r>
            <a:r>
              <a:rPr lang="es-ES" dirty="0" smtClean="0"/>
              <a:t> </a:t>
            </a:r>
            <a:r>
              <a:rPr lang="es-ES" dirty="0" err="1" smtClean="0"/>
              <a:t>contamination</a:t>
            </a:r>
            <a:r>
              <a:rPr lang="es-ES" dirty="0" smtClean="0"/>
              <a:t> </a:t>
            </a:r>
            <a:r>
              <a:rPr lang="es-ES" dirty="0" err="1" smtClean="0"/>
              <a:t>is</a:t>
            </a:r>
            <a:r>
              <a:rPr lang="es-ES" dirty="0" smtClean="0"/>
              <a:t> </a:t>
            </a:r>
            <a:r>
              <a:rPr lang="es-ES" dirty="0" err="1" smtClean="0"/>
              <a:t>FastqScreen</a:t>
            </a:r>
            <a:endParaRPr lang="es-ES" dirty="0" smtClean="0"/>
          </a:p>
          <a:p>
            <a:pPr>
              <a:defRPr/>
            </a:pPr>
            <a:r>
              <a:rPr lang="es-ES" dirty="0" err="1" smtClean="0"/>
              <a:t>We</a:t>
            </a:r>
            <a:r>
              <a:rPr lang="es-ES" dirty="0" smtClean="0"/>
              <a:t> </a:t>
            </a:r>
            <a:r>
              <a:rPr lang="es-ES" dirty="0" err="1" smtClean="0"/>
              <a:t>will</a:t>
            </a:r>
            <a:r>
              <a:rPr lang="es-ES" dirty="0" smtClean="0"/>
              <a:t> </a:t>
            </a:r>
            <a:r>
              <a:rPr lang="es-ES" dirty="0" err="1" smtClean="0"/>
              <a:t>not</a:t>
            </a:r>
            <a:r>
              <a:rPr lang="es-ES" dirty="0" smtClean="0"/>
              <a:t> use </a:t>
            </a:r>
            <a:r>
              <a:rPr lang="es-ES" dirty="0" err="1" smtClean="0"/>
              <a:t>it</a:t>
            </a:r>
            <a:r>
              <a:rPr lang="es-ES" dirty="0" smtClean="0"/>
              <a:t> in </a:t>
            </a:r>
            <a:r>
              <a:rPr lang="es-ES" dirty="0" err="1" smtClean="0"/>
              <a:t>the</a:t>
            </a:r>
            <a:r>
              <a:rPr lang="es-ES" dirty="0" smtClean="0"/>
              <a:t> </a:t>
            </a:r>
            <a:r>
              <a:rPr lang="es-ES" dirty="0" err="1" smtClean="0"/>
              <a:t>practical</a:t>
            </a:r>
            <a:r>
              <a:rPr lang="es-ES" dirty="0" smtClean="0"/>
              <a:t> </a:t>
            </a:r>
            <a:r>
              <a:rPr lang="es-ES" dirty="0" err="1" smtClean="0"/>
              <a:t>because</a:t>
            </a:r>
            <a:r>
              <a:rPr lang="es-ES" dirty="0" smtClean="0"/>
              <a:t> </a:t>
            </a:r>
            <a:r>
              <a:rPr lang="es-ES" dirty="0" err="1" smtClean="0"/>
              <a:t>it</a:t>
            </a:r>
            <a:r>
              <a:rPr lang="es-ES" dirty="0" smtClean="0"/>
              <a:t> </a:t>
            </a:r>
            <a:r>
              <a:rPr lang="es-ES" dirty="0" err="1" smtClean="0"/>
              <a:t>takes</a:t>
            </a:r>
            <a:r>
              <a:rPr lang="es-ES" dirty="0" smtClean="0"/>
              <a:t> </a:t>
            </a:r>
            <a:r>
              <a:rPr lang="es-ES" dirty="0" err="1" smtClean="0"/>
              <a:t>too</a:t>
            </a:r>
            <a:r>
              <a:rPr lang="es-ES" dirty="0" smtClean="0"/>
              <a:t> </a:t>
            </a:r>
            <a:r>
              <a:rPr lang="es-ES" dirty="0" err="1" smtClean="0"/>
              <a:t>long</a:t>
            </a:r>
            <a:r>
              <a:rPr lang="es-ES" dirty="0" smtClean="0"/>
              <a:t> </a:t>
            </a:r>
            <a:r>
              <a:rPr lang="es-ES" dirty="0" err="1" smtClean="0"/>
              <a:t>to</a:t>
            </a:r>
            <a:r>
              <a:rPr lang="es-ES" dirty="0" smtClean="0"/>
              <a:t> </a:t>
            </a:r>
            <a:r>
              <a:rPr lang="es-ES" dirty="0" err="1" smtClean="0"/>
              <a:t>execute</a:t>
            </a:r>
            <a:endParaRPr lang="es-ES" dirty="0" smtClean="0"/>
          </a:p>
          <a:p>
            <a:pPr>
              <a:defRPr/>
            </a:pPr>
            <a:r>
              <a:rPr lang="es-ES" dirty="0" err="1" smtClean="0"/>
              <a:t>The</a:t>
            </a:r>
            <a:r>
              <a:rPr lang="es-ES" dirty="0" smtClean="0"/>
              <a:t> idea </a:t>
            </a:r>
            <a:r>
              <a:rPr lang="es-ES" dirty="0" err="1" smtClean="0"/>
              <a:t>is</a:t>
            </a:r>
            <a:r>
              <a:rPr lang="es-ES" dirty="0" smtClean="0"/>
              <a:t> </a:t>
            </a:r>
            <a:r>
              <a:rPr lang="es-ES" dirty="0" err="1" smtClean="0"/>
              <a:t>that</a:t>
            </a:r>
            <a:r>
              <a:rPr lang="es-ES" dirty="0" smtClean="0"/>
              <a:t> </a:t>
            </a:r>
            <a:r>
              <a:rPr lang="es-ES" dirty="0" err="1" smtClean="0"/>
              <a:t>you</a:t>
            </a:r>
            <a:r>
              <a:rPr lang="es-ES" dirty="0" smtClean="0"/>
              <a:t> </a:t>
            </a:r>
            <a:r>
              <a:rPr lang="es-ES" dirty="0" err="1" smtClean="0"/>
              <a:t>take</a:t>
            </a:r>
            <a:r>
              <a:rPr lang="es-ES" dirty="0" smtClean="0"/>
              <a:t> </a:t>
            </a:r>
            <a:r>
              <a:rPr lang="es-ES" dirty="0" err="1" smtClean="0"/>
              <a:t>your</a:t>
            </a:r>
            <a:r>
              <a:rPr lang="es-ES" dirty="0" smtClean="0"/>
              <a:t> input </a:t>
            </a:r>
            <a:r>
              <a:rPr lang="es-ES" dirty="0" err="1" smtClean="0"/>
              <a:t>fastq</a:t>
            </a:r>
            <a:r>
              <a:rPr lang="es-ES" dirty="0" smtClean="0"/>
              <a:t> file and </a:t>
            </a:r>
            <a:r>
              <a:rPr lang="es-ES" dirty="0" err="1" smtClean="0"/>
              <a:t>you</a:t>
            </a:r>
            <a:r>
              <a:rPr lang="es-ES" dirty="0" smtClean="0"/>
              <a:t> </a:t>
            </a:r>
            <a:r>
              <a:rPr lang="es-ES" dirty="0" err="1" smtClean="0"/>
              <a:t>map</a:t>
            </a:r>
            <a:r>
              <a:rPr lang="es-ES" dirty="0" smtClean="0"/>
              <a:t> </a:t>
            </a:r>
            <a:r>
              <a:rPr lang="es-ES" dirty="0" err="1" smtClean="0"/>
              <a:t>it</a:t>
            </a:r>
            <a:r>
              <a:rPr lang="es-ES" dirty="0" smtClean="0"/>
              <a:t> </a:t>
            </a:r>
            <a:r>
              <a:rPr lang="es-ES" dirty="0" err="1" smtClean="0"/>
              <a:t>to</a:t>
            </a:r>
            <a:r>
              <a:rPr lang="es-ES" dirty="0" smtClean="0"/>
              <a:t> </a:t>
            </a:r>
            <a:r>
              <a:rPr lang="es-ES" dirty="0" err="1" smtClean="0"/>
              <a:t>several</a:t>
            </a:r>
            <a:r>
              <a:rPr lang="es-ES" dirty="0" smtClean="0"/>
              <a:t> </a:t>
            </a:r>
            <a:r>
              <a:rPr lang="es-ES" dirty="0" err="1" smtClean="0"/>
              <a:t>genomes</a:t>
            </a:r>
            <a:r>
              <a:rPr lang="es-ES" dirty="0" smtClean="0"/>
              <a:t>: mouse, human, </a:t>
            </a:r>
            <a:r>
              <a:rPr lang="es-ES" dirty="0" err="1" smtClean="0"/>
              <a:t>vectors</a:t>
            </a:r>
            <a:r>
              <a:rPr lang="es-ES" dirty="0" smtClean="0"/>
              <a:t>, </a:t>
            </a:r>
            <a:r>
              <a:rPr lang="es-ES" dirty="0" err="1" smtClean="0"/>
              <a:t>E.coli</a:t>
            </a:r>
            <a:r>
              <a:rPr lang="es-ES" dirty="0" smtClean="0"/>
              <a:t>, </a:t>
            </a:r>
            <a:r>
              <a:rPr lang="es-ES" dirty="0" err="1" smtClean="0"/>
              <a:t>yeast</a:t>
            </a:r>
            <a:r>
              <a:rPr lang="es-ES" dirty="0" smtClean="0"/>
              <a:t>…</a:t>
            </a:r>
          </a:p>
          <a:p>
            <a:pPr>
              <a:defRPr/>
            </a:pPr>
            <a:r>
              <a:rPr lang="es-ES" dirty="0" err="1" smtClean="0"/>
              <a:t>This</a:t>
            </a:r>
            <a:r>
              <a:rPr lang="es-ES" dirty="0" smtClean="0"/>
              <a:t> </a:t>
            </a:r>
            <a:r>
              <a:rPr lang="es-ES" dirty="0" err="1" smtClean="0"/>
              <a:t>way</a:t>
            </a:r>
            <a:r>
              <a:rPr lang="es-ES" dirty="0" smtClean="0"/>
              <a:t> </a:t>
            </a:r>
            <a:r>
              <a:rPr lang="es-ES" dirty="0" err="1" smtClean="0"/>
              <a:t>you</a:t>
            </a:r>
            <a:r>
              <a:rPr lang="es-ES" dirty="0" smtClean="0"/>
              <a:t> can </a:t>
            </a:r>
            <a:r>
              <a:rPr lang="es-ES" dirty="0" err="1" smtClean="0"/>
              <a:t>confirm</a:t>
            </a:r>
            <a:r>
              <a:rPr lang="es-ES" dirty="0" smtClean="0"/>
              <a:t> </a:t>
            </a:r>
            <a:r>
              <a:rPr lang="es-ES" dirty="0" err="1" smtClean="0"/>
              <a:t>that</a:t>
            </a:r>
            <a:r>
              <a:rPr lang="es-ES" dirty="0" smtClean="0"/>
              <a:t> </a:t>
            </a:r>
            <a:r>
              <a:rPr lang="es-ES" dirty="0" err="1" smtClean="0"/>
              <a:t>the</a:t>
            </a:r>
            <a:r>
              <a:rPr lang="es-ES" dirty="0" smtClean="0"/>
              <a:t> data </a:t>
            </a:r>
            <a:r>
              <a:rPr lang="es-ES" dirty="0" err="1" smtClean="0"/>
              <a:t>you</a:t>
            </a:r>
            <a:r>
              <a:rPr lang="es-ES" dirty="0" smtClean="0"/>
              <a:t> </a:t>
            </a:r>
            <a:r>
              <a:rPr lang="es-ES" dirty="0" err="1" smtClean="0"/>
              <a:t>got</a:t>
            </a:r>
            <a:r>
              <a:rPr lang="es-ES" dirty="0" smtClean="0"/>
              <a:t> back </a:t>
            </a:r>
            <a:r>
              <a:rPr lang="es-ES" dirty="0" err="1" smtClean="0"/>
              <a:t>corresponds</a:t>
            </a:r>
            <a:r>
              <a:rPr lang="es-ES" dirty="0" smtClean="0"/>
              <a:t> </a:t>
            </a:r>
            <a:r>
              <a:rPr lang="es-ES" dirty="0" err="1" smtClean="0"/>
              <a:t>to</a:t>
            </a:r>
            <a:r>
              <a:rPr lang="es-ES" dirty="0" smtClean="0"/>
              <a:t> </a:t>
            </a:r>
            <a:r>
              <a:rPr lang="es-ES" dirty="0" err="1" smtClean="0"/>
              <a:t>your</a:t>
            </a:r>
            <a:r>
              <a:rPr lang="es-ES" dirty="0" smtClean="0"/>
              <a:t> </a:t>
            </a:r>
            <a:r>
              <a:rPr lang="es-ES" dirty="0" err="1" smtClean="0"/>
              <a:t>species</a:t>
            </a:r>
            <a:r>
              <a:rPr lang="es-ES" dirty="0" smtClean="0"/>
              <a:t>, and </a:t>
            </a:r>
            <a:r>
              <a:rPr lang="es-ES" dirty="0" err="1" smtClean="0"/>
              <a:t>it</a:t>
            </a:r>
            <a:r>
              <a:rPr lang="es-ES" dirty="0" smtClean="0"/>
              <a:t> </a:t>
            </a:r>
            <a:r>
              <a:rPr lang="es-ES" dirty="0" err="1" smtClean="0"/>
              <a:t>doesn’t</a:t>
            </a:r>
            <a:r>
              <a:rPr lang="es-ES" dirty="0" smtClean="0"/>
              <a:t> </a:t>
            </a:r>
            <a:r>
              <a:rPr lang="es-ES" dirty="0" err="1" smtClean="0"/>
              <a:t>consist</a:t>
            </a:r>
            <a:r>
              <a:rPr lang="es-ES" dirty="0" smtClean="0"/>
              <a:t> </a:t>
            </a:r>
            <a:r>
              <a:rPr lang="es-ES" dirty="0" err="1" smtClean="0"/>
              <a:t>only</a:t>
            </a:r>
            <a:r>
              <a:rPr lang="es-ES" dirty="0" smtClean="0"/>
              <a:t> of </a:t>
            </a:r>
            <a:r>
              <a:rPr lang="es-ES" dirty="0" err="1" smtClean="0"/>
              <a:t>adapters</a:t>
            </a:r>
            <a:r>
              <a:rPr lang="es-ES" dirty="0" smtClean="0"/>
              <a:t> and </a:t>
            </a:r>
            <a:r>
              <a:rPr lang="es-ES" dirty="0" err="1" smtClean="0"/>
              <a:t>vectors</a:t>
            </a:r>
            <a:r>
              <a:rPr lang="es-ES" dirty="0" smtClean="0"/>
              <a:t> as </a:t>
            </a:r>
            <a:r>
              <a:rPr lang="es-ES" dirty="0" err="1" smtClean="0"/>
              <a:t>here</a:t>
            </a:r>
            <a:r>
              <a:rPr lang="es-ES" dirty="0" smtClean="0"/>
              <a:t>.</a:t>
            </a: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9"/>
          <p:cNvSpPr>
            <a:spLocks noGrp="1" noChangeArrowheads="1"/>
          </p:cNvSpPr>
          <p:nvPr>
            <p:ph type="sldNum" sz="quarter"/>
          </p:nvPr>
        </p:nvSpPr>
        <p:spPr>
          <a:noFill/>
          <a:ln>
            <a:round/>
            <a:headEnd/>
            <a:tailEnd/>
          </a:ln>
        </p:spPr>
        <p:txBody>
          <a:bodyPr/>
          <a:lstStyle/>
          <a:p>
            <a:fld id="{EA041191-DD10-3A40-9F9E-3149CD5598D7}" type="slidenum">
              <a:rPr lang="en-AU"/>
              <a:pPr/>
              <a:t>18</a:t>
            </a:fld>
            <a:endParaRPr lang="en-AU"/>
          </a:p>
        </p:txBody>
      </p:sp>
      <p:sp>
        <p:nvSpPr>
          <p:cNvPr id="99331" name="Rectangle 1"/>
          <p:cNvSpPr>
            <a:spLocks noGrp="1" noRot="1" noChangeAspect="1" noChangeArrowheads="1" noTextEdit="1"/>
          </p:cNvSpPr>
          <p:nvPr>
            <p:ph type="sldImg"/>
          </p:nvPr>
        </p:nvSpPr>
        <p:spPr>
          <a:xfrm>
            <a:off x="1143000" y="685800"/>
            <a:ext cx="4570413" cy="3427413"/>
          </a:xfrm>
          <a:solidFill>
            <a:srgbClr val="FFFFFF"/>
          </a:solidFill>
          <a:ln/>
        </p:spPr>
      </p:sp>
      <p:sp>
        <p:nvSpPr>
          <p:cNvPr id="99332" name="Rectangle 2"/>
          <p:cNvSpPr>
            <a:spLocks noGrp="1" noChangeArrowheads="1"/>
          </p:cNvSpPr>
          <p:nvPr>
            <p:ph type="body" idx="1"/>
          </p:nvPr>
        </p:nvSpPr>
        <p:spPr>
          <a:xfrm>
            <a:off x="685800" y="4343400"/>
            <a:ext cx="5484813" cy="4114800"/>
          </a:xfrm>
          <a:noFill/>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p:nvPr>
        </p:nvSpPr>
        <p:spPr>
          <a:noFill/>
          <a:ln>
            <a:round/>
            <a:headEnd/>
            <a:tailEnd/>
          </a:ln>
        </p:spPr>
        <p:txBody>
          <a:bodyPr/>
          <a:lstStyle/>
          <a:p>
            <a:fld id="{B51C2BC4-DE9A-DD47-8162-23CBEE188CA0}" type="slidenum">
              <a:rPr lang="en-AU"/>
              <a:pPr/>
              <a:t>19</a:t>
            </a:fld>
            <a:endParaRPr lang="en-AU"/>
          </a:p>
        </p:txBody>
      </p:sp>
      <p:sp>
        <p:nvSpPr>
          <p:cNvPr id="10752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prstTxWarp prst="textNoShape">
              <a:avLst/>
            </a:prstTxWarp>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6503B0A-91AE-5F42-AFC2-2C58D132E485}" type="slidenum">
              <a:rPr lang="en-AU" sz="1200">
                <a:solidFill>
                  <a:srgbClr val="000000"/>
                </a:solidFill>
                <a:latin typeface="Times New Roman"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AU" sz="1200">
              <a:solidFill>
                <a:srgbClr val="000000"/>
              </a:solidFill>
              <a:latin typeface="Times New Roman" charset="0"/>
            </a:endParaRPr>
          </a:p>
        </p:txBody>
      </p:sp>
      <p:sp>
        <p:nvSpPr>
          <p:cNvPr id="1075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07525" name="Rectangle 3"/>
          <p:cNvSpPr>
            <a:spLocks noGrp="1" noChangeArrowheads="1"/>
          </p:cNvSpPr>
          <p:nvPr>
            <p:ph type="body" idx="1"/>
          </p:nvPr>
        </p:nvSpPr>
        <p:spPr>
          <a:xfrm>
            <a:off x="685800" y="4343400"/>
            <a:ext cx="5486400" cy="4114800"/>
          </a:xfrm>
          <a:noFill/>
        </p:spPr>
        <p:txBody>
          <a:bodyPr wrap="none" anchor="ct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defRPr/>
            </a:pPr>
            <a:r>
              <a:rPr lang="es-ES" dirty="0" err="1" smtClean="0"/>
              <a:t>About</a:t>
            </a:r>
            <a:r>
              <a:rPr lang="es-ES" dirty="0" smtClean="0"/>
              <a:t> </a:t>
            </a:r>
            <a:r>
              <a:rPr lang="es-ES" dirty="0" err="1" smtClean="0"/>
              <a:t>the</a:t>
            </a:r>
            <a:r>
              <a:rPr lang="es-ES" dirty="0" smtClean="0"/>
              <a:t> </a:t>
            </a:r>
            <a:r>
              <a:rPr lang="es-ES" dirty="0" err="1" smtClean="0"/>
              <a:t>tools</a:t>
            </a:r>
            <a:r>
              <a:rPr lang="es-ES" dirty="0" smtClean="0"/>
              <a:t>, </a:t>
            </a:r>
            <a:r>
              <a:rPr lang="es-ES" dirty="0" err="1" smtClean="0"/>
              <a:t>again</a:t>
            </a:r>
            <a:r>
              <a:rPr lang="es-ES" dirty="0" smtClean="0"/>
              <a:t> </a:t>
            </a:r>
            <a:r>
              <a:rPr lang="es-ES" dirty="0" err="1" smtClean="0"/>
              <a:t>I’m</a:t>
            </a:r>
            <a:r>
              <a:rPr lang="es-ES" dirty="0" smtClean="0"/>
              <a:t> </a:t>
            </a:r>
            <a:r>
              <a:rPr lang="es-ES" dirty="0" err="1" smtClean="0"/>
              <a:t>providing</a:t>
            </a:r>
            <a:r>
              <a:rPr lang="es-ES" dirty="0" smtClean="0"/>
              <a:t> </a:t>
            </a:r>
            <a:r>
              <a:rPr lang="es-ES" dirty="0" err="1" smtClean="0"/>
              <a:t>some</a:t>
            </a:r>
            <a:r>
              <a:rPr lang="es-ES" dirty="0" smtClean="0"/>
              <a:t> </a:t>
            </a:r>
            <a:r>
              <a:rPr lang="es-ES" dirty="0" err="1" smtClean="0"/>
              <a:t>listing</a:t>
            </a:r>
            <a:r>
              <a:rPr lang="es-ES" dirty="0" smtClean="0"/>
              <a:t> </a:t>
            </a:r>
            <a:r>
              <a:rPr lang="es-ES" dirty="0" err="1" smtClean="0"/>
              <a:t>based</a:t>
            </a:r>
            <a:r>
              <a:rPr lang="es-ES" dirty="0" smtClean="0"/>
              <a:t> </a:t>
            </a:r>
            <a:r>
              <a:rPr lang="es-ES" dirty="0" err="1" smtClean="0"/>
              <a:t>on</a:t>
            </a:r>
            <a:r>
              <a:rPr lang="es-ES" dirty="0" smtClean="0"/>
              <a:t> </a:t>
            </a:r>
            <a:r>
              <a:rPr lang="es-ES" dirty="0" err="1" smtClean="0"/>
              <a:t>what</a:t>
            </a:r>
            <a:r>
              <a:rPr lang="es-ES" dirty="0" smtClean="0"/>
              <a:t> I use, </a:t>
            </a:r>
            <a:r>
              <a:rPr lang="es-ES" dirty="0" err="1" smtClean="0"/>
              <a:t>but</a:t>
            </a:r>
            <a:r>
              <a:rPr lang="es-ES" dirty="0" smtClean="0"/>
              <a:t> </a:t>
            </a:r>
            <a:r>
              <a:rPr lang="es-ES" dirty="0" err="1" smtClean="0"/>
              <a:t>many</a:t>
            </a:r>
            <a:r>
              <a:rPr lang="es-ES" dirty="0" smtClean="0"/>
              <a:t> more </a:t>
            </a:r>
            <a:r>
              <a:rPr lang="es-ES" dirty="0" err="1" smtClean="0"/>
              <a:t>tools</a:t>
            </a:r>
            <a:r>
              <a:rPr lang="es-ES" dirty="0" smtClean="0"/>
              <a:t> </a:t>
            </a:r>
            <a:r>
              <a:rPr lang="es-ES" dirty="0" err="1" smtClean="0"/>
              <a:t>out</a:t>
            </a:r>
            <a:r>
              <a:rPr lang="es-ES" dirty="0" smtClean="0"/>
              <a:t> </a:t>
            </a:r>
            <a:r>
              <a:rPr lang="es-ES" dirty="0" err="1" smtClean="0"/>
              <a:t>there</a:t>
            </a:r>
            <a:endParaRPr lang="es-E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t>
            </a:r>
            <a:r>
              <a:rPr lang="en-GB" dirty="0" smtClean="0"/>
              <a:t>he goal </a:t>
            </a:r>
            <a:r>
              <a:rPr lang="es-ES" dirty="0" smtClean="0"/>
              <a:t>… </a:t>
            </a:r>
            <a:r>
              <a:rPr lang="es-ES" dirty="0" err="1" smtClean="0"/>
              <a:t>to</a:t>
            </a:r>
            <a:r>
              <a:rPr lang="es-ES" dirty="0" smtClean="0"/>
              <a:t> </a:t>
            </a:r>
            <a:r>
              <a:rPr lang="es-ES" dirty="0" err="1" smtClean="0"/>
              <a:t>optimise</a:t>
            </a:r>
            <a:r>
              <a:rPr lang="es-ES" dirty="0" smtClean="0"/>
              <a:t> </a:t>
            </a:r>
            <a:r>
              <a:rPr lang="es-ES" dirty="0" err="1" smtClean="0"/>
              <a:t>the</a:t>
            </a:r>
            <a:r>
              <a:rPr lang="es-ES" dirty="0" smtClean="0"/>
              <a:t> </a:t>
            </a:r>
            <a:r>
              <a:rPr lang="es-ES" dirty="0" err="1" smtClean="0"/>
              <a:t>mapping</a:t>
            </a:r>
            <a:r>
              <a:rPr lang="es-ES" dirty="0" smtClean="0"/>
              <a:t> </a:t>
            </a:r>
            <a:r>
              <a:rPr lang="es-ES" dirty="0" err="1" smtClean="0"/>
              <a:t>step</a:t>
            </a:r>
            <a:endParaRPr lang="en-GB" dirty="0"/>
          </a:p>
        </p:txBody>
      </p:sp>
    </p:spTree>
    <p:extLst>
      <p:ext uri="{BB962C8B-B14F-4D97-AF65-F5344CB8AC3E}">
        <p14:creationId xmlns:p14="http://schemas.microsoft.com/office/powerpoint/2010/main" val="301821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GB"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BD455F2-F316-EF4D-97A4-6E1DBEBE9C5B}" type="datetime1">
              <a:rPr lang="en-GB" smtClean="0"/>
              <a:t>22/10/19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C1B8468-43CF-2345-89EA-AE3AFD59F2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63442E68-C7B5-114E-80D4-12C2C73073B3}" type="datetime1">
              <a:rPr lang="en-GB"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8468-43CF-2345-89EA-AE3AFD59F2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1A1831A-07D9-514C-B277-EEED44B6EFFE}" type="datetime1">
              <a:rPr lang="en-GB" smtClean="0"/>
              <a:t>22/10/19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C1B8468-43CF-2345-89EA-AE3AFD59F2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GB" smtClean="0"/>
              <a:t>Click to edit Master title style</a:t>
            </a:r>
            <a:endParaRPr kumimoji="0" lang="en-US"/>
          </a:p>
        </p:txBody>
      </p:sp>
      <p:sp>
        <p:nvSpPr>
          <p:cNvPr id="4" name="Date Placeholder 3"/>
          <p:cNvSpPr>
            <a:spLocks noGrp="1"/>
          </p:cNvSpPr>
          <p:nvPr>
            <p:ph type="dt" sz="half" idx="10"/>
          </p:nvPr>
        </p:nvSpPr>
        <p:spPr/>
        <p:txBody>
          <a:bodyPr/>
          <a:lstStyle/>
          <a:p>
            <a:fld id="{701F8E48-FC9A-B343-9C4A-9D1DC7F3E01A}" type="datetime1">
              <a:rPr lang="en-GB"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1B8468-43CF-2345-89EA-AE3AFD59F2F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GB" smtClean="0"/>
              <a:t>Click to edit Master title style</a:t>
            </a:r>
            <a:endParaRPr kumimoji="0" lang="en-US"/>
          </a:p>
        </p:txBody>
      </p:sp>
      <p:sp>
        <p:nvSpPr>
          <p:cNvPr id="12" name="Date Placeholder 11"/>
          <p:cNvSpPr>
            <a:spLocks noGrp="1"/>
          </p:cNvSpPr>
          <p:nvPr>
            <p:ph type="dt" sz="half" idx="10"/>
          </p:nvPr>
        </p:nvSpPr>
        <p:spPr/>
        <p:txBody>
          <a:bodyPr/>
          <a:lstStyle/>
          <a:p>
            <a:fld id="{768057F7-ED3A-A441-A1AC-1B0616FF5B8C}" type="datetime1">
              <a:rPr lang="en-GB" smtClean="0"/>
              <a:t>22/10/19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C1B8468-43CF-2345-89EA-AE3AFD59F2F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8" name="Date Placeholder 7"/>
          <p:cNvSpPr>
            <a:spLocks noGrp="1"/>
          </p:cNvSpPr>
          <p:nvPr>
            <p:ph type="dt" sz="half" idx="15"/>
          </p:nvPr>
        </p:nvSpPr>
        <p:spPr/>
        <p:txBody>
          <a:bodyPr rtlCol="0"/>
          <a:lstStyle/>
          <a:p>
            <a:fld id="{738C1249-3047-D444-8C1F-F6AD2E7356F7}" type="datetime1">
              <a:rPr lang="en-GB" smtClean="0"/>
              <a:t>22/10/19</a:t>
            </a:fld>
            <a:endParaRPr lang="en-US"/>
          </a:p>
        </p:txBody>
      </p:sp>
      <p:sp>
        <p:nvSpPr>
          <p:cNvPr id="10" name="Slide Number Placeholder 9"/>
          <p:cNvSpPr>
            <a:spLocks noGrp="1"/>
          </p:cNvSpPr>
          <p:nvPr>
            <p:ph type="sldNum" sz="quarter" idx="16"/>
          </p:nvPr>
        </p:nvSpPr>
        <p:spPr/>
        <p:txBody>
          <a:bodyPr rtlCol="0"/>
          <a:lstStyle/>
          <a:p>
            <a:fld id="{BC1B8468-43CF-2345-89EA-AE3AFD59F2FA}"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GB"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0" name="Date Placeholder 9"/>
          <p:cNvSpPr>
            <a:spLocks noGrp="1"/>
          </p:cNvSpPr>
          <p:nvPr>
            <p:ph type="dt" sz="half" idx="15"/>
          </p:nvPr>
        </p:nvSpPr>
        <p:spPr/>
        <p:txBody>
          <a:bodyPr rtlCol="0"/>
          <a:lstStyle/>
          <a:p>
            <a:fld id="{4E5C7D01-4D9B-3F4E-8479-31A506917DB6}" type="datetime1">
              <a:rPr lang="en-GB" smtClean="0"/>
              <a:t>22/10/19</a:t>
            </a:fld>
            <a:endParaRPr lang="en-US"/>
          </a:p>
        </p:txBody>
      </p:sp>
      <p:sp>
        <p:nvSpPr>
          <p:cNvPr id="12" name="Slide Number Placeholder 11"/>
          <p:cNvSpPr>
            <a:spLocks noGrp="1"/>
          </p:cNvSpPr>
          <p:nvPr>
            <p:ph type="sldNum" sz="quarter" idx="16"/>
          </p:nvPr>
        </p:nvSpPr>
        <p:spPr/>
        <p:txBody>
          <a:bodyPr rtlCol="0"/>
          <a:lstStyle/>
          <a:p>
            <a:fld id="{BC1B8468-43CF-2345-89EA-AE3AFD59F2FA}"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GB"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Date Placeholder 2"/>
          <p:cNvSpPr>
            <a:spLocks noGrp="1"/>
          </p:cNvSpPr>
          <p:nvPr>
            <p:ph type="dt" sz="half" idx="10"/>
          </p:nvPr>
        </p:nvSpPr>
        <p:spPr/>
        <p:txBody>
          <a:bodyPr/>
          <a:lstStyle/>
          <a:p>
            <a:fld id="{D7634DFB-FE5C-144B-A2E9-1B0F766656BA}" type="datetime1">
              <a:rPr lang="en-GB" smtClean="0"/>
              <a:t>22/10/19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C1B8468-43CF-2345-89EA-AE3AFD59F2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15C68-8DA1-4345-9858-A10B8CAF5CDB}" type="datetime1">
              <a:rPr lang="en-GB" smtClean="0"/>
              <a:t>22/10/19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C1B8468-43CF-2345-89EA-AE3AFD59F2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GB" smtClean="0"/>
              <a:t>Click to edit Master title style</a:t>
            </a:r>
            <a:endParaRPr kumimoji="0" lang="en-US"/>
          </a:p>
        </p:txBody>
      </p:sp>
      <p:sp>
        <p:nvSpPr>
          <p:cNvPr id="5" name="Date Placeholder 4"/>
          <p:cNvSpPr>
            <a:spLocks noGrp="1"/>
          </p:cNvSpPr>
          <p:nvPr>
            <p:ph type="dt" sz="half" idx="10"/>
          </p:nvPr>
        </p:nvSpPr>
        <p:spPr/>
        <p:txBody>
          <a:bodyPr/>
          <a:lstStyle/>
          <a:p>
            <a:fld id="{D4EEC044-6D8B-C747-957C-08D86C3506AA}" type="datetime1">
              <a:rPr lang="en-GB"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C1B8468-43CF-2345-89EA-AE3AFD59F2FA}"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GB"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90544FE-1807-CC42-A2CA-3D3462A9C317}" type="datetime1">
              <a:rPr lang="en-GB" smtClean="0"/>
              <a:t>22/10/19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C1B8468-43CF-2345-89EA-AE3AFD59F2F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GB"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GB" dirty="0" smtClean="0"/>
              <a:t>Click to edit Master text styles</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2A7392A-A335-9D4E-9813-6987DFB1B663}" type="datetime1">
              <a:rPr lang="en-GB" smtClean="0"/>
              <a:t>22/10/19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C1B8468-43CF-2345-89EA-AE3AFD59F2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hyperlink" Target="http://hannonlab.cshl.edu/fastx_toolkit/" TargetMode="External"/><Relationship Id="rId4" Type="http://schemas.openxmlformats.org/officeDocument/2006/relationships/hyperlink" Target="http://prinseq.sourceforge.net/" TargetMode="External"/><Relationship Id="rId5" Type="http://schemas.openxmlformats.org/officeDocument/2006/relationships/hyperlink" Target="http://www.ebi.ac.uk/~stijn/reaper/tally.html" TargetMode="External"/><Relationship Id="rId6" Type="http://schemas.openxmlformats.org/officeDocument/2006/relationships/hyperlink" Target="http://www.ebi.ac.uk/~stijn/reaper/reaper.html%23recipe" TargetMode="External"/><Relationship Id="rId7" Type="http://schemas.openxmlformats.org/officeDocument/2006/relationships/hyperlink" Target="http://www.ebi.ac.uk/~stijn/reaper/src/reaper-12-048/" TargetMode="External"/><Relationship Id="rId8" Type="http://schemas.openxmlformats.org/officeDocument/2006/relationships/hyperlink" Target="http://www.bioconductor.org/packages/release/bioc/html/ShortRead.htm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nnonlab.cshl.edu/fastx_toolki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jpe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hyperlink" Target="http://www.bioinformatics.babraham.ac.uk/projects/trim_galore/" TargetMode="External"/><Relationship Id="rId4" Type="http://schemas.openxmlformats.org/officeDocument/2006/relationships/image" Target="../media/image16.jpe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formats and Quality Control</a:t>
            </a:r>
          </a:p>
        </p:txBody>
      </p:sp>
      <p:sp>
        <p:nvSpPr>
          <p:cNvPr id="3" name="Subtitle 2"/>
          <p:cNvSpPr>
            <a:spLocks noGrp="1"/>
          </p:cNvSpPr>
          <p:nvPr>
            <p:ph type="subTitle" idx="1"/>
          </p:nvPr>
        </p:nvSpPr>
        <p:spPr/>
        <p:txBody>
          <a:bodyPr>
            <a:normAutofit/>
          </a:bodyPr>
          <a:lstStyle/>
          <a:p>
            <a:pPr lvl="0">
              <a:buClr>
                <a:srgbClr val="C2E8C4"/>
              </a:buClr>
            </a:pPr>
            <a:r>
              <a:rPr lang="en-US" sz="1100" dirty="0"/>
              <a:t>Sandra Cortijo, SLCU (</a:t>
            </a:r>
            <a:r>
              <a:rPr lang="en-US" sz="1100" dirty="0" err="1"/>
              <a:t>sandra.cortijo@slcu.cam.ac.uk</a:t>
            </a:r>
            <a:r>
              <a:rPr lang="en-US" sz="1100" dirty="0"/>
              <a:t>) Sergio Martinez Cuesta (</a:t>
            </a:r>
            <a:r>
              <a:rPr lang="en-US" sz="1100" dirty="0" err="1"/>
              <a:t>Sergio.MartinezCuesta@cruk.cam.ac.uk</a:t>
            </a:r>
            <a:r>
              <a:rPr lang="en-US" sz="1100" dirty="0"/>
              <a:t>) </a:t>
            </a:r>
            <a:r>
              <a:rPr lang="en-US" sz="1100" dirty="0" err="1"/>
              <a:t>Sankari</a:t>
            </a:r>
            <a:r>
              <a:rPr lang="en-US" sz="1100" dirty="0"/>
              <a:t> </a:t>
            </a:r>
            <a:r>
              <a:rPr lang="en-US" sz="1100" dirty="0" err="1"/>
              <a:t>Nagarajan</a:t>
            </a:r>
            <a:r>
              <a:rPr lang="en-US" sz="1100" dirty="0"/>
              <a:t> (</a:t>
            </a:r>
            <a:r>
              <a:rPr lang="en-US" sz="1100" dirty="0" err="1"/>
              <a:t>Sankari.Nagarajan@cruk.cam.ac.uk</a:t>
            </a:r>
            <a:r>
              <a:rPr lang="en-US" sz="1100" dirty="0"/>
              <a:t>) Ashley </a:t>
            </a:r>
            <a:r>
              <a:rPr lang="en-US" sz="1100" dirty="0" err="1"/>
              <a:t>Sawle</a:t>
            </a:r>
            <a:r>
              <a:rPr lang="en-US" sz="1100" dirty="0"/>
              <a:t> ‎(</a:t>
            </a:r>
            <a:r>
              <a:rPr lang="en-US" sz="1100" dirty="0" err="1"/>
              <a:t>Ashley.Sawle@cruk.cam.ac.uk</a:t>
            </a:r>
            <a:r>
              <a:rPr lang="en-US" sz="1100" dirty="0"/>
              <a:t>)</a:t>
            </a:r>
          </a:p>
        </p:txBody>
      </p:sp>
    </p:spTree>
    <p:extLst>
      <p:ext uri="{BB962C8B-B14F-4D97-AF65-F5344CB8AC3E}">
        <p14:creationId xmlns:p14="http://schemas.microsoft.com/office/powerpoint/2010/main" val="8192849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Score Encoding</a:t>
            </a:r>
            <a:endParaRPr lang="en-US" dirty="0"/>
          </a:p>
        </p:txBody>
      </p:sp>
      <p:sp>
        <p:nvSpPr>
          <p:cNvPr id="3" name="Content Placeholder 2"/>
          <p:cNvSpPr>
            <a:spLocks noGrp="1"/>
          </p:cNvSpPr>
          <p:nvPr>
            <p:ph idx="1"/>
          </p:nvPr>
        </p:nvSpPr>
        <p:spPr>
          <a:xfrm>
            <a:off x="533400" y="3883546"/>
            <a:ext cx="8153400" cy="2594072"/>
          </a:xfrm>
        </p:spPr>
        <p:txBody>
          <a:bodyPr/>
          <a:lstStyle/>
          <a:p>
            <a:r>
              <a:rPr lang="en-US" dirty="0" smtClean="0"/>
              <a:t>Each character has an associated ASCII Code</a:t>
            </a:r>
          </a:p>
          <a:p>
            <a:r>
              <a:rPr lang="en-US" dirty="0" smtClean="0"/>
              <a:t>ASCII Code − Offset = Quality Score</a:t>
            </a:r>
          </a:p>
          <a:p>
            <a:r>
              <a:rPr lang="en-US" dirty="0" smtClean="0"/>
              <a:t>Normal Sanger Encoding is </a:t>
            </a:r>
            <a:r>
              <a:rPr lang="en-US" dirty="0" err="1" smtClean="0"/>
              <a:t>Phred</a:t>
            </a:r>
            <a:r>
              <a:rPr lang="en-US" dirty="0" smtClean="0"/>
              <a:t> + 33</a:t>
            </a:r>
          </a:p>
          <a:p>
            <a:pPr lvl="1"/>
            <a:r>
              <a:rPr lang="en-US" dirty="0" smtClean="0"/>
              <a:t>Lowest: “</a:t>
            </a:r>
            <a:r>
              <a:rPr lang="en-US" dirty="0">
                <a:latin typeface="Consolas" panose="020B0609020204030204" pitchFamily="49" charset="0"/>
                <a:cs typeface="Consolas" panose="020B0609020204030204" pitchFamily="49" charset="0"/>
              </a:rPr>
              <a:t>!</a:t>
            </a:r>
            <a:r>
              <a:rPr lang="en-US" dirty="0" smtClean="0"/>
              <a:t>”</a:t>
            </a:r>
            <a:r>
              <a:rPr lang="en-US" dirty="0" smtClean="0">
                <a:latin typeface="Consolas" panose="020B0609020204030204" pitchFamily="49" charset="0"/>
                <a:cs typeface="Consolas" panose="020B0609020204030204" pitchFamily="49" charset="0"/>
              </a:rPr>
              <a:t> </a:t>
            </a:r>
            <a:r>
              <a:rPr lang="en-US" dirty="0" smtClean="0"/>
              <a:t>= ASCII 33 = Quality 0</a:t>
            </a:r>
          </a:p>
          <a:p>
            <a:pPr lvl="1"/>
            <a:r>
              <a:rPr lang="en-US" dirty="0" smtClean="0"/>
              <a:t>Highest: “</a:t>
            </a:r>
            <a:r>
              <a:rPr lang="en-US" dirty="0">
                <a:latin typeface="Consolas" panose="020B0609020204030204" pitchFamily="49" charset="0"/>
                <a:cs typeface="Consolas" panose="020B0609020204030204" pitchFamily="49" charset="0"/>
              </a:rPr>
              <a:t>I</a:t>
            </a:r>
            <a:r>
              <a:rPr lang="en-US" dirty="0" smtClean="0"/>
              <a:t>” = ASCII 73 = Quality 40</a:t>
            </a:r>
            <a:endParaRPr lang="en-US" dirty="0"/>
          </a:p>
        </p:txBody>
      </p:sp>
      <p:sp>
        <p:nvSpPr>
          <p:cNvPr id="5" name="TextBox 4"/>
          <p:cNvSpPr txBox="1"/>
          <p:nvPr/>
        </p:nvSpPr>
        <p:spPr>
          <a:xfrm>
            <a:off x="542731" y="2187264"/>
            <a:ext cx="8153400" cy="1569660"/>
          </a:xfrm>
          <a:prstGeom prst="rect">
            <a:avLst/>
          </a:prstGeom>
          <a:noFill/>
        </p:spPr>
        <p:txBody>
          <a:bodyPr wrap="square" rtlCol="0">
            <a:spAutoFit/>
          </a:bodyPr>
          <a:lstStyle/>
          <a:p>
            <a:r>
              <a:rPr lang="en-US" sz="2400" dirty="0" smtClean="0">
                <a:latin typeface="Consolas" panose="020B0609020204030204" pitchFamily="49" charset="0"/>
                <a:cs typeface="Consolas" panose="020B0609020204030204" pitchFamily="49" charset="0"/>
              </a:rPr>
              <a:t>  !"#$%&amp;'()*+,-./</a:t>
            </a:r>
            <a:r>
              <a:rPr lang="en-US" sz="2400" dirty="0">
                <a:latin typeface="Consolas" panose="020B0609020204030204" pitchFamily="49" charset="0"/>
                <a:cs typeface="Consolas" panose="020B0609020204030204" pitchFamily="49" charset="0"/>
              </a:rPr>
              <a:t>0123456789:;&lt;=&gt;?@</a:t>
            </a:r>
            <a:r>
              <a:rPr lang="en-US" sz="2400" dirty="0" smtClean="0">
                <a:latin typeface="Consolas" panose="020B0609020204030204" pitchFamily="49" charset="0"/>
                <a:cs typeface="Consolas" panose="020B0609020204030204" pitchFamily="49" charset="0"/>
              </a:rPr>
              <a:t>ABCDEFGHI</a:t>
            </a:r>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                         |    |        </a:t>
            </a:r>
            <a:r>
              <a:rPr lang="en-US" sz="2400" dirty="0" smtClean="0">
                <a:latin typeface="Consolas" panose="020B0609020204030204" pitchFamily="49" charset="0"/>
                <a:cs typeface="Consolas" panose="020B0609020204030204" pitchFamily="49" charset="0"/>
              </a:rPr>
              <a:t>|</a:t>
            </a:r>
          </a:p>
          <a:p>
            <a:r>
              <a:rPr lang="en-US" sz="2400" dirty="0" smtClean="0">
                <a:solidFill>
                  <a:schemeClr val="accent6"/>
                </a:solidFill>
                <a:latin typeface="Consolas" panose="020B0609020204030204" pitchFamily="49" charset="0"/>
                <a:cs typeface="Consolas" panose="020B0609020204030204" pitchFamily="49" charset="0"/>
              </a:rPr>
              <a:t> </a:t>
            </a:r>
            <a:r>
              <a:rPr lang="en-US" sz="2400" dirty="0">
                <a:solidFill>
                  <a:schemeClr val="accent6"/>
                </a:solidFill>
                <a:latin typeface="Consolas" panose="020B0609020204030204" pitchFamily="49" charset="0"/>
                <a:cs typeface="Consolas" panose="020B0609020204030204" pitchFamily="49" charset="0"/>
              </a:rPr>
              <a:t>33                        59   64       </a:t>
            </a:r>
            <a:r>
              <a:rPr lang="en-US" sz="2400" dirty="0" smtClean="0">
                <a:solidFill>
                  <a:schemeClr val="accent6"/>
                </a:solidFill>
                <a:latin typeface="Consolas" panose="020B0609020204030204" pitchFamily="49" charset="0"/>
                <a:cs typeface="Consolas" panose="020B0609020204030204" pitchFamily="49" charset="0"/>
              </a:rPr>
              <a:t>73</a:t>
            </a:r>
            <a:endParaRPr lang="en-US" sz="2400" dirty="0">
              <a:solidFill>
                <a:schemeClr val="accent6"/>
              </a:solidFill>
              <a:latin typeface="Consolas" panose="020B0609020204030204" pitchFamily="49" charset="0"/>
              <a:cs typeface="Consolas" panose="020B0609020204030204" pitchFamily="49" charset="0"/>
            </a:endParaRPr>
          </a:p>
          <a:p>
            <a:r>
              <a:rPr lang="en-US" sz="2400" dirty="0">
                <a:solidFill>
                  <a:schemeClr val="accent1"/>
                </a:solidFill>
                <a:latin typeface="Consolas" panose="020B0609020204030204" pitchFamily="49" charset="0"/>
                <a:cs typeface="Consolas" panose="020B0609020204030204" pitchFamily="49" charset="0"/>
              </a:rPr>
              <a:t>  0........................26...31.......40 </a:t>
            </a:r>
          </a:p>
        </p:txBody>
      </p:sp>
      <p:sp>
        <p:nvSpPr>
          <p:cNvPr id="8" name="TextBox 7"/>
          <p:cNvSpPr txBox="1"/>
          <p:nvPr/>
        </p:nvSpPr>
        <p:spPr>
          <a:xfrm>
            <a:off x="6634065" y="1540933"/>
            <a:ext cx="1830950" cy="646331"/>
          </a:xfrm>
          <a:prstGeom prst="rect">
            <a:avLst/>
          </a:prstGeom>
          <a:noFill/>
        </p:spPr>
        <p:txBody>
          <a:bodyPr wrap="none" rtlCol="0">
            <a:spAutoFit/>
          </a:bodyPr>
          <a:lstStyle/>
          <a:p>
            <a:r>
              <a:rPr lang="en-US" dirty="0" smtClean="0">
                <a:solidFill>
                  <a:schemeClr val="accent6"/>
                </a:solidFill>
                <a:latin typeface="Consolas" panose="020B0609020204030204" pitchFamily="49" charset="0"/>
                <a:cs typeface="Consolas" panose="020B0609020204030204" pitchFamily="49" charset="0"/>
              </a:rPr>
              <a:t>ASCII Code</a:t>
            </a:r>
          </a:p>
          <a:p>
            <a:r>
              <a:rPr lang="en-US" dirty="0" smtClean="0">
                <a:solidFill>
                  <a:schemeClr val="accent1"/>
                </a:solidFill>
                <a:latin typeface="Consolas" panose="020B0609020204030204" pitchFamily="49" charset="0"/>
                <a:cs typeface="Consolas" panose="020B0609020204030204" pitchFamily="49" charset="0"/>
              </a:rPr>
              <a:t>Quality Score</a:t>
            </a:r>
            <a:endParaRPr lang="en-US"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5985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Encoding Example</a:t>
            </a:r>
            <a:endParaRPr lang="en-US" dirty="0"/>
          </a:p>
        </p:txBody>
      </p:sp>
      <p:pic>
        <p:nvPicPr>
          <p:cNvPr id="8" name="Picture 7"/>
          <p:cNvPicPr>
            <a:picLocks noChangeAspect="1"/>
          </p:cNvPicPr>
          <p:nvPr/>
        </p:nvPicPr>
        <p:blipFill rotWithShape="1">
          <a:blip r:embed="rId2"/>
          <a:srcRect r="33580" b="20964"/>
          <a:stretch/>
        </p:blipFill>
        <p:spPr>
          <a:xfrm>
            <a:off x="533400" y="1580812"/>
            <a:ext cx="8022771" cy="1993641"/>
          </a:xfrm>
          <a:prstGeom prst="rect">
            <a:avLst/>
          </a:prstGeom>
        </p:spPr>
      </p:pic>
      <p:sp>
        <p:nvSpPr>
          <p:cNvPr id="9" name="TextBox 8"/>
          <p:cNvSpPr txBox="1"/>
          <p:nvPr/>
        </p:nvSpPr>
        <p:spPr>
          <a:xfrm>
            <a:off x="738187" y="3923565"/>
            <a:ext cx="8153400" cy="1569660"/>
          </a:xfrm>
          <a:prstGeom prst="rect">
            <a:avLst/>
          </a:prstGeom>
          <a:noFill/>
        </p:spPr>
        <p:txBody>
          <a:bodyPr wrap="square" rtlCol="0">
            <a:spAutoFit/>
          </a:bodyPr>
          <a:lstStyle/>
          <a:p>
            <a:r>
              <a:rPr lang="en-US" sz="2400" dirty="0" smtClean="0">
                <a:latin typeface="Consolas" panose="020B0609020204030204" pitchFamily="49" charset="0"/>
                <a:cs typeface="Consolas" panose="020B0609020204030204" pitchFamily="49" charset="0"/>
              </a:rPr>
              <a:t>  !"#$%&amp;'()*+,-./</a:t>
            </a:r>
            <a:r>
              <a:rPr lang="en-US" sz="2400" dirty="0">
                <a:latin typeface="Consolas" panose="020B0609020204030204" pitchFamily="49" charset="0"/>
                <a:cs typeface="Consolas" panose="020B0609020204030204" pitchFamily="49" charset="0"/>
              </a:rPr>
              <a:t>0123456789:;&lt;=&gt;?@</a:t>
            </a:r>
            <a:r>
              <a:rPr lang="en-US" sz="2400" dirty="0" smtClean="0">
                <a:latin typeface="Consolas" panose="020B0609020204030204" pitchFamily="49" charset="0"/>
                <a:cs typeface="Consolas" panose="020B0609020204030204" pitchFamily="49" charset="0"/>
              </a:rPr>
              <a:t>ABCDEFGHI</a:t>
            </a:r>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      </a:t>
            </a:r>
            <a:r>
              <a:rPr lang="en-US" sz="2400" dirty="0" smtClean="0">
                <a:latin typeface="Consolas" panose="020B0609020204030204" pitchFamily="49" charset="0"/>
                <a:cs typeface="Consolas" panose="020B0609020204030204" pitchFamily="49" charset="0"/>
              </a:rPr>
              <a:t>|    |    |    |   </a:t>
            </a:r>
            <a:r>
              <a:rPr lang="en-US" sz="2400" dirty="0">
                <a:latin typeface="Consolas" panose="020B0609020204030204" pitchFamily="49" charset="0"/>
                <a:cs typeface="Consolas" panose="020B0609020204030204" pitchFamily="49" charset="0"/>
              </a:rPr>
              <a:t>|    |     </a:t>
            </a:r>
            <a:r>
              <a:rPr lang="en-US" sz="2400" dirty="0" smtClean="0">
                <a:latin typeface="Consolas" panose="020B0609020204030204" pitchFamily="49" charset="0"/>
                <a:cs typeface="Consolas" panose="020B0609020204030204" pitchFamily="49" charset="0"/>
              </a:rPr>
              <a:t>|  |</a:t>
            </a:r>
          </a:p>
          <a:p>
            <a:r>
              <a:rPr lang="en-US" sz="2400" dirty="0" smtClean="0">
                <a:solidFill>
                  <a:schemeClr val="accent6"/>
                </a:solidFill>
                <a:latin typeface="Consolas" panose="020B0609020204030204" pitchFamily="49" charset="0"/>
                <a:cs typeface="Consolas" panose="020B0609020204030204" pitchFamily="49" charset="0"/>
              </a:rPr>
              <a:t> </a:t>
            </a:r>
            <a:r>
              <a:rPr lang="en-US" sz="2400" dirty="0">
                <a:solidFill>
                  <a:schemeClr val="accent6"/>
                </a:solidFill>
                <a:latin typeface="Consolas" panose="020B0609020204030204" pitchFamily="49" charset="0"/>
                <a:cs typeface="Consolas" panose="020B0609020204030204" pitchFamily="49" charset="0"/>
              </a:rPr>
              <a:t>33     </a:t>
            </a:r>
            <a:r>
              <a:rPr lang="en-US" sz="2400" dirty="0" smtClean="0">
                <a:solidFill>
                  <a:schemeClr val="accent6"/>
                </a:solidFill>
                <a:latin typeface="Consolas" panose="020B0609020204030204" pitchFamily="49" charset="0"/>
                <a:cs typeface="Consolas" panose="020B0609020204030204" pitchFamily="49" charset="0"/>
              </a:rPr>
              <a:t>40   45   50   55  </a:t>
            </a:r>
            <a:r>
              <a:rPr lang="en-US" sz="2400" dirty="0">
                <a:solidFill>
                  <a:schemeClr val="accent6"/>
                </a:solidFill>
                <a:latin typeface="Consolas" panose="020B0609020204030204" pitchFamily="49" charset="0"/>
                <a:cs typeface="Consolas" panose="020B0609020204030204" pitchFamily="49" charset="0"/>
              </a:rPr>
              <a:t>59   64    </a:t>
            </a:r>
            <a:r>
              <a:rPr lang="en-US" sz="2400" dirty="0" smtClean="0">
                <a:solidFill>
                  <a:schemeClr val="accent6"/>
                </a:solidFill>
                <a:latin typeface="Consolas" panose="020B0609020204030204" pitchFamily="49" charset="0"/>
                <a:cs typeface="Consolas" panose="020B0609020204030204" pitchFamily="49" charset="0"/>
              </a:rPr>
              <a:t>70 73</a:t>
            </a:r>
            <a:endParaRPr lang="en-US" sz="2400" dirty="0">
              <a:solidFill>
                <a:schemeClr val="accent6"/>
              </a:solidFill>
              <a:latin typeface="Consolas" panose="020B0609020204030204" pitchFamily="49" charset="0"/>
              <a:cs typeface="Consolas" panose="020B0609020204030204" pitchFamily="49" charset="0"/>
            </a:endParaRPr>
          </a:p>
          <a:p>
            <a:r>
              <a:rPr lang="en-US" sz="2400" dirty="0">
                <a:solidFill>
                  <a:schemeClr val="accent1"/>
                </a:solidFill>
                <a:latin typeface="Consolas" panose="020B0609020204030204" pitchFamily="49" charset="0"/>
                <a:cs typeface="Consolas" panose="020B0609020204030204" pitchFamily="49" charset="0"/>
              </a:rPr>
              <a:t>  0</a:t>
            </a:r>
            <a:r>
              <a:rPr lang="en-US" sz="2400" dirty="0" smtClean="0">
                <a:solidFill>
                  <a:schemeClr val="accent1"/>
                </a:solidFill>
                <a:latin typeface="Consolas" panose="020B0609020204030204" pitchFamily="49" charset="0"/>
                <a:cs typeface="Consolas" panose="020B0609020204030204" pitchFamily="49" charset="0"/>
              </a:rPr>
              <a:t>......7........17.......</a:t>
            </a:r>
            <a:r>
              <a:rPr lang="en-US" sz="2400" dirty="0">
                <a:solidFill>
                  <a:schemeClr val="accent1"/>
                </a:solidFill>
                <a:latin typeface="Consolas" panose="020B0609020204030204" pitchFamily="49" charset="0"/>
                <a:cs typeface="Consolas" panose="020B0609020204030204" pitchFamily="49" charset="0"/>
              </a:rPr>
              <a:t>26...31.......40 </a:t>
            </a:r>
          </a:p>
        </p:txBody>
      </p:sp>
    </p:spTree>
    <p:extLst>
      <p:ext uri="{BB962C8B-B14F-4D97-AF65-F5344CB8AC3E}">
        <p14:creationId xmlns:p14="http://schemas.microsoft.com/office/powerpoint/2010/main" val="55581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Quality Encodings</a:t>
            </a:r>
            <a:endParaRPr lang="en-US" dirty="0"/>
          </a:p>
        </p:txBody>
      </p:sp>
      <p:sp>
        <p:nvSpPr>
          <p:cNvPr id="3" name="Content Placeholder 2"/>
          <p:cNvSpPr>
            <a:spLocks noGrp="1"/>
          </p:cNvSpPr>
          <p:nvPr>
            <p:ph idx="1"/>
          </p:nvPr>
        </p:nvSpPr>
        <p:spPr/>
        <p:txBody>
          <a:bodyPr/>
          <a:lstStyle/>
          <a:p>
            <a:r>
              <a:rPr lang="en-US" dirty="0" smtClean="0"/>
              <a:t>Beware of different versions! (especially for old data)</a:t>
            </a:r>
            <a:endParaRPr lang="en-US" dirty="0"/>
          </a:p>
        </p:txBody>
      </p:sp>
      <p:pic>
        <p:nvPicPr>
          <p:cNvPr id="4" name="Picture 3" descr="Screen Shot 2013-11-26 at 1.15.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9948"/>
            <a:ext cx="9144000" cy="4053646"/>
          </a:xfrm>
          <a:prstGeom prst="rect">
            <a:avLst/>
          </a:prstGeom>
        </p:spPr>
      </p:pic>
    </p:spTree>
    <p:extLst>
      <p:ext uri="{BB962C8B-B14F-4D97-AF65-F5344CB8AC3E}">
        <p14:creationId xmlns:p14="http://schemas.microsoft.com/office/powerpoint/2010/main" val="63165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9"/>
          <p:cNvGrpSpPr>
            <a:grpSpLocks/>
          </p:cNvGrpSpPr>
          <p:nvPr/>
        </p:nvGrpSpPr>
        <p:grpSpPr bwMode="auto">
          <a:xfrm>
            <a:off x="4217045" y="1606228"/>
            <a:ext cx="5468318" cy="4508376"/>
            <a:chOff x="5710312" y="2932584"/>
            <a:chExt cx="7776864" cy="6412253"/>
          </a:xfrm>
        </p:grpSpPr>
        <p:sp>
          <p:nvSpPr>
            <p:cNvPr id="27653" name="Rectángulo 15"/>
            <p:cNvSpPr>
              <a:spLocks noChangeArrowheads="1"/>
            </p:cNvSpPr>
            <p:nvPr/>
          </p:nvSpPr>
          <p:spPr bwMode="auto">
            <a:xfrm>
              <a:off x="10462840" y="8045152"/>
              <a:ext cx="576064" cy="360040"/>
            </a:xfrm>
            <a:prstGeom prst="rect">
              <a:avLst/>
            </a:prstGeom>
            <a:solidFill>
              <a:srgbClr val="FFFF00">
                <a:alpha val="58038"/>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s-ES"/>
            </a:p>
          </p:txBody>
        </p:sp>
        <p:sp>
          <p:nvSpPr>
            <p:cNvPr id="27654" name="Rectángulo 7"/>
            <p:cNvSpPr>
              <a:spLocks noChangeArrowheads="1"/>
            </p:cNvSpPr>
            <p:nvPr/>
          </p:nvSpPr>
          <p:spPr bwMode="auto">
            <a:xfrm>
              <a:off x="5782321" y="8045153"/>
              <a:ext cx="7560840" cy="12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de-DE" sz="1300" dirty="0">
                  <a:solidFill>
                    <a:srgbClr val="7D7D7D"/>
                  </a:solidFill>
                  <a:latin typeface="Andale Mono" charset="0"/>
                  <a:cs typeface="Andale Mono" charset="0"/>
                </a:rPr>
                <a:t>@HWI-BRUNOP16X_0001:1:1:1278:989#0/2</a:t>
              </a:r>
            </a:p>
            <a:p>
              <a:pPr algn="l"/>
              <a:r>
                <a:rPr lang="de-DE" sz="1300" dirty="0">
                  <a:solidFill>
                    <a:srgbClr val="7D7D7D"/>
                  </a:solidFill>
                  <a:latin typeface="Andale Mono" charset="0"/>
                  <a:cs typeface="Andale Mono" charset="0"/>
                </a:rPr>
                <a:t>AACCCACACAGGAGAGCAGCCTTACAGATGCAAATACTGTG</a:t>
              </a:r>
            </a:p>
            <a:p>
              <a:pPr algn="l"/>
              <a:r>
                <a:rPr lang="de-DE" sz="1300" dirty="0">
                  <a:solidFill>
                    <a:srgbClr val="7D7D7D"/>
                  </a:solidFill>
                  <a:latin typeface="Andale Mono" charset="0"/>
                  <a:cs typeface="Andale Mono" charset="0"/>
                </a:rPr>
                <a:t>+</a:t>
              </a:r>
            </a:p>
            <a:p>
              <a:pPr algn="l"/>
              <a:r>
                <a:rPr lang="de-DE" sz="1300" dirty="0">
                  <a:solidFill>
                    <a:srgbClr val="7D7D7D"/>
                  </a:solidFill>
                  <a:latin typeface="Andale Mono" charset="0"/>
                  <a:cs typeface="Andale Mono" charset="0"/>
                </a:rPr>
                <a:t>]K___fffffggghgeggggggdgggggfgggggegggghh</a:t>
              </a:r>
              <a:endParaRPr lang="es-ES" sz="1300" dirty="0">
                <a:solidFill>
                  <a:srgbClr val="7D7D7D"/>
                </a:solidFill>
                <a:latin typeface="Andale Mono" charset="0"/>
                <a:cs typeface="Andale Mono" charset="0"/>
              </a:endParaRPr>
            </a:p>
          </p:txBody>
        </p:sp>
        <p:sp>
          <p:nvSpPr>
            <p:cNvPr id="27655" name="Rectángulo 14"/>
            <p:cNvSpPr>
              <a:spLocks noChangeArrowheads="1"/>
            </p:cNvSpPr>
            <p:nvPr/>
          </p:nvSpPr>
          <p:spPr bwMode="auto">
            <a:xfrm>
              <a:off x="10462840" y="5956920"/>
              <a:ext cx="576064" cy="360040"/>
            </a:xfrm>
            <a:prstGeom prst="rect">
              <a:avLst/>
            </a:prstGeom>
            <a:solidFill>
              <a:srgbClr val="FFFF00">
                <a:alpha val="58038"/>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s-ES"/>
            </a:p>
          </p:txBody>
        </p:sp>
        <p:sp>
          <p:nvSpPr>
            <p:cNvPr id="27656" name="Rectángulo 4"/>
            <p:cNvSpPr>
              <a:spLocks noChangeArrowheads="1"/>
            </p:cNvSpPr>
            <p:nvPr/>
          </p:nvSpPr>
          <p:spPr bwMode="auto">
            <a:xfrm>
              <a:off x="5782321" y="3652663"/>
              <a:ext cx="6480720" cy="12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nl-NL" sz="1300" dirty="0">
                  <a:solidFill>
                    <a:schemeClr val="bg2"/>
                  </a:solidFill>
                  <a:latin typeface="Andale Mono" charset="0"/>
                  <a:cs typeface="Andale Mono" charset="0"/>
                </a:rPr>
                <a:t>@HWI-BRUNOP16X_0001:1:1:1466:1018#0/1</a:t>
              </a:r>
            </a:p>
            <a:p>
              <a:pPr algn="l"/>
              <a:r>
                <a:rPr lang="nl-NL" sz="1300" dirty="0">
                  <a:solidFill>
                    <a:schemeClr val="bg2"/>
                  </a:solidFill>
                  <a:latin typeface="Andale Mono" charset="0"/>
                  <a:cs typeface="Andale Mono" charset="0"/>
                </a:rPr>
                <a:t>AAGGAAGTGCTTGTCTGGCTAACACAGCNAGNCACGTGAC</a:t>
              </a:r>
            </a:p>
            <a:p>
              <a:pPr algn="l"/>
              <a:r>
                <a:rPr lang="nl-NL" sz="1300" dirty="0">
                  <a:solidFill>
                    <a:schemeClr val="bg2"/>
                  </a:solidFill>
                  <a:latin typeface="Andale Mono" charset="0"/>
                  <a:cs typeface="Andale Mono" charset="0"/>
                </a:rPr>
                <a:t>+</a:t>
              </a:r>
            </a:p>
            <a:p>
              <a:pPr algn="l"/>
              <a:r>
                <a:rPr lang="nl-NL" sz="1300" dirty="0">
                  <a:solidFill>
                    <a:schemeClr val="bg2"/>
                  </a:solidFill>
                  <a:latin typeface="Andale Mono" charset="0"/>
                  <a:cs typeface="Andale Mono" charset="0"/>
                </a:rPr>
                <a:t>aVfbe`^^^_TTTSSdffffdfffabbZbbfebafbbbbb</a:t>
              </a:r>
            </a:p>
          </p:txBody>
        </p:sp>
        <p:sp>
          <p:nvSpPr>
            <p:cNvPr id="27657" name="CuadroTexto 5"/>
            <p:cNvSpPr txBox="1">
              <a:spLocks noChangeArrowheads="1"/>
            </p:cNvSpPr>
            <p:nvPr/>
          </p:nvSpPr>
          <p:spPr bwMode="auto">
            <a:xfrm>
              <a:off x="5782321" y="2932584"/>
              <a:ext cx="4608512" cy="6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sz="2500" dirty="0"/>
                <a:t>my_sequence.fastq</a:t>
              </a:r>
            </a:p>
          </p:txBody>
        </p:sp>
        <p:sp>
          <p:nvSpPr>
            <p:cNvPr id="27658" name="Rectángulo 6"/>
            <p:cNvSpPr>
              <a:spLocks noChangeArrowheads="1"/>
            </p:cNvSpPr>
            <p:nvPr/>
          </p:nvSpPr>
          <p:spPr bwMode="auto">
            <a:xfrm>
              <a:off x="5854328" y="5956920"/>
              <a:ext cx="7632848" cy="12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nl-NL" sz="1300" dirty="0">
                  <a:solidFill>
                    <a:srgbClr val="7D7D7D"/>
                  </a:solidFill>
                  <a:latin typeface="Andale Mono" charset="0"/>
                  <a:cs typeface="Andale Mono" charset="0"/>
                </a:rPr>
                <a:t>@HWI-BRUNOP16X_0001:1:1:1278:989#0/1</a:t>
              </a:r>
            </a:p>
            <a:p>
              <a:pPr algn="l"/>
              <a:r>
                <a:rPr lang="nl-NL" sz="1300" dirty="0">
                  <a:solidFill>
                    <a:srgbClr val="7D7D7D"/>
                  </a:solidFill>
                  <a:latin typeface="Andale Mono" charset="0"/>
                  <a:cs typeface="Andale Mono" charset="0"/>
                </a:rPr>
                <a:t>NAAATTTCGAATTTCTGTGAAGTAAGCATCTTCTTTGTCAT</a:t>
              </a:r>
            </a:p>
            <a:p>
              <a:pPr algn="l"/>
              <a:r>
                <a:rPr lang="nl-NL" sz="1300" dirty="0">
                  <a:solidFill>
                    <a:srgbClr val="7D7D7D"/>
                  </a:solidFill>
                  <a:latin typeface="Andale Mono" charset="0"/>
                  <a:cs typeface="Andale Mono" charset="0"/>
                </a:rPr>
                <a:t>+</a:t>
              </a:r>
            </a:p>
            <a:p>
              <a:pPr algn="l"/>
              <a:r>
                <a:rPr lang="nl-NL" sz="1300" dirty="0">
                  <a:solidFill>
                    <a:srgbClr val="7D7D7D"/>
                  </a:solidFill>
                  <a:latin typeface="Andale Mono" charset="0"/>
                  <a:cs typeface="Andale Mono" charset="0"/>
                </a:rPr>
                <a:t>BJJGGKIINN^^^^^QQNTUQOOTTTRTOTY^^Y^\\^^^\</a:t>
              </a:r>
              <a:endParaRPr lang="es-ES" sz="1300" dirty="0">
                <a:solidFill>
                  <a:srgbClr val="7D7D7D"/>
                </a:solidFill>
                <a:latin typeface="Andale Mono" charset="0"/>
                <a:cs typeface="Andale Mono" charset="0"/>
              </a:endParaRPr>
            </a:p>
          </p:txBody>
        </p:sp>
        <p:sp>
          <p:nvSpPr>
            <p:cNvPr id="11" name="Rectángulo 10"/>
            <p:cNvSpPr/>
            <p:nvPr/>
          </p:nvSpPr>
          <p:spPr bwMode="auto">
            <a:xfrm>
              <a:off x="5710312" y="3004025"/>
              <a:ext cx="5976708" cy="2020995"/>
            </a:xfrm>
            <a:prstGeom prst="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s-ES">
                <a:solidFill>
                  <a:schemeClr val="bg1">
                    <a:lumMod val="75000"/>
                  </a:schemeClr>
                </a:solidFill>
                <a:latin typeface="Gill Sans" charset="0"/>
                <a:ea typeface="ヒラギノ角ゴ ProN W3" charset="0"/>
                <a:cs typeface="ヒラギノ角ゴ ProN W3" charset="0"/>
              </a:endParaRPr>
            </a:p>
          </p:txBody>
        </p:sp>
        <p:grpSp>
          <p:nvGrpSpPr>
            <p:cNvPr id="3" name="Agrupar 13"/>
            <p:cNvGrpSpPr>
              <a:grpSpLocks/>
            </p:cNvGrpSpPr>
            <p:nvPr/>
          </p:nvGrpSpPr>
          <p:grpSpPr bwMode="auto">
            <a:xfrm>
              <a:off x="5710312" y="5236840"/>
              <a:ext cx="5976708" cy="4107997"/>
              <a:chOff x="5854328" y="5236840"/>
              <a:chExt cx="6696793" cy="4247251"/>
            </a:xfrm>
          </p:grpSpPr>
          <p:sp>
            <p:nvSpPr>
              <p:cNvPr id="27663" name="CuadroTexto 8"/>
              <p:cNvSpPr txBox="1">
                <a:spLocks noChangeArrowheads="1"/>
              </p:cNvSpPr>
              <p:nvPr/>
            </p:nvSpPr>
            <p:spPr bwMode="auto">
              <a:xfrm>
                <a:off x="5926336" y="5236840"/>
                <a:ext cx="5256584" cy="70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sz="2500" dirty="0"/>
                  <a:t>my_sequence_1.fastq</a:t>
                </a:r>
              </a:p>
            </p:txBody>
          </p:sp>
          <p:sp>
            <p:nvSpPr>
              <p:cNvPr id="27664" name="CuadroTexto 9"/>
              <p:cNvSpPr txBox="1">
                <a:spLocks noChangeArrowheads="1"/>
              </p:cNvSpPr>
              <p:nvPr/>
            </p:nvSpPr>
            <p:spPr bwMode="auto">
              <a:xfrm>
                <a:off x="5926336" y="7321412"/>
                <a:ext cx="5256584" cy="70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sz="2500" dirty="0"/>
                  <a:t>my_sequence_2.fastq</a:t>
                </a:r>
              </a:p>
            </p:txBody>
          </p:sp>
          <p:sp>
            <p:nvSpPr>
              <p:cNvPr id="12" name="Rectángulo 11"/>
              <p:cNvSpPr/>
              <p:nvPr/>
            </p:nvSpPr>
            <p:spPr bwMode="auto">
              <a:xfrm>
                <a:off x="5854328" y="5308368"/>
                <a:ext cx="6696793" cy="2087862"/>
              </a:xfrm>
              <a:prstGeom prst="rect">
                <a:avLst/>
              </a:prstGeom>
              <a:noFill/>
              <a:ln>
                <a:solidFill>
                  <a:srgbClr val="A6A6A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s-ES">
                  <a:solidFill>
                    <a:srgbClr val="000000"/>
                  </a:solidFill>
                  <a:latin typeface="Gill Sans" charset="0"/>
                  <a:ea typeface="ヒラギノ角ゴ ProN W3" charset="0"/>
                  <a:cs typeface="ヒラギノ角ゴ ProN W3" charset="0"/>
                </a:endParaRPr>
              </a:p>
            </p:txBody>
          </p:sp>
          <p:sp>
            <p:nvSpPr>
              <p:cNvPr id="13" name="Rectángulo 12"/>
              <p:cNvSpPr/>
              <p:nvPr/>
            </p:nvSpPr>
            <p:spPr bwMode="auto">
              <a:xfrm>
                <a:off x="5854328" y="7396229"/>
                <a:ext cx="6696793" cy="2087862"/>
              </a:xfrm>
              <a:prstGeom prst="rect">
                <a:avLst/>
              </a:prstGeom>
              <a:noFill/>
              <a:ln>
                <a:solidFill>
                  <a:srgbClr val="A6A6A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s-ES">
                  <a:solidFill>
                    <a:srgbClr val="000000"/>
                  </a:solidFill>
                  <a:latin typeface="Gill Sans" charset="0"/>
                  <a:ea typeface="ヒラギノ角ゴ ProN W3" charset="0"/>
                  <a:cs typeface="ヒラギノ角ゴ ProN W3" charset="0"/>
                </a:endParaRPr>
              </a:p>
            </p:txBody>
          </p:sp>
        </p:grpSp>
        <p:sp>
          <p:nvSpPr>
            <p:cNvPr id="27661" name="CuadroTexto 16"/>
            <p:cNvSpPr txBox="1">
              <a:spLocks noChangeArrowheads="1"/>
            </p:cNvSpPr>
            <p:nvPr/>
          </p:nvSpPr>
          <p:spPr bwMode="auto">
            <a:xfrm>
              <a:off x="11830992" y="3580655"/>
              <a:ext cx="1152128" cy="10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a:t>SE</a:t>
              </a:r>
            </a:p>
          </p:txBody>
        </p:sp>
        <p:sp>
          <p:nvSpPr>
            <p:cNvPr id="27662" name="CuadroTexto 17"/>
            <p:cNvSpPr txBox="1">
              <a:spLocks noChangeArrowheads="1"/>
            </p:cNvSpPr>
            <p:nvPr/>
          </p:nvSpPr>
          <p:spPr bwMode="auto">
            <a:xfrm>
              <a:off x="11830992" y="6965031"/>
              <a:ext cx="1152128" cy="10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a:t>PE</a:t>
              </a:r>
            </a:p>
          </p:txBody>
        </p:sp>
      </p:grpSp>
      <p:sp>
        <p:nvSpPr>
          <p:cNvPr id="21" name="Título 20"/>
          <p:cNvSpPr>
            <a:spLocks noGrp="1"/>
          </p:cNvSpPr>
          <p:nvPr>
            <p:ph type="title"/>
          </p:nvPr>
        </p:nvSpPr>
        <p:spPr/>
        <p:txBody>
          <a:bodyPr/>
          <a:lstStyle/>
          <a:p>
            <a:pPr eaLnBrk="1" hangingPunct="1">
              <a:defRPr/>
            </a:pPr>
            <a:r>
              <a:rPr lang="es-ES" dirty="0" smtClean="0"/>
              <a:t>Single </a:t>
            </a:r>
            <a:r>
              <a:rPr lang="es-ES" dirty="0" err="1" smtClean="0"/>
              <a:t>end</a:t>
            </a:r>
            <a:r>
              <a:rPr lang="es-ES" dirty="0" smtClean="0"/>
              <a:t> vs </a:t>
            </a:r>
            <a:r>
              <a:rPr lang="es-ES" dirty="0" err="1" smtClean="0"/>
              <a:t>paired-end</a:t>
            </a:r>
            <a:endParaRPr lang="es-ES" dirty="0" smtClean="0"/>
          </a:p>
        </p:txBody>
      </p:sp>
      <p:sp>
        <p:nvSpPr>
          <p:cNvPr id="22" name="Slide Number Placeholder 21"/>
          <p:cNvSpPr>
            <a:spLocks noGrp="1"/>
          </p:cNvSpPr>
          <p:nvPr>
            <p:ph type="sldNum" sz="quarter" idx="4294967295"/>
          </p:nvPr>
        </p:nvSpPr>
        <p:spPr>
          <a:xfrm>
            <a:off x="152400" y="6375400"/>
            <a:ext cx="304800" cy="228600"/>
          </a:xfrm>
          <a:prstGeom prst="rect">
            <a:avLst/>
          </a:prstGeom>
        </p:spPr>
        <p:txBody>
          <a:bodyPr>
            <a:normAutofit fontScale="77500" lnSpcReduction="20000"/>
          </a:bodyPr>
          <a:lstStyle/>
          <a:p>
            <a:fld id="{F7BB9FBA-CA70-B74E-919F-24D73DC25CCD}" type="slidenum">
              <a:rPr lang="en-AU" smtClean="0"/>
              <a:pPr/>
              <a:t>13</a:t>
            </a:fld>
            <a:endParaRPr lang="en-AU"/>
          </a:p>
        </p:txBody>
      </p:sp>
      <p:grpSp>
        <p:nvGrpSpPr>
          <p:cNvPr id="16" name="Group 15"/>
          <p:cNvGrpSpPr/>
          <p:nvPr/>
        </p:nvGrpSpPr>
        <p:grpSpPr>
          <a:xfrm>
            <a:off x="364956" y="1801571"/>
            <a:ext cx="3700970" cy="884690"/>
            <a:chOff x="364956" y="1801571"/>
            <a:chExt cx="3700970" cy="884690"/>
          </a:xfrm>
        </p:grpSpPr>
        <p:grpSp>
          <p:nvGrpSpPr>
            <p:cNvPr id="7" name="Group 6"/>
            <p:cNvGrpSpPr/>
            <p:nvPr/>
          </p:nvGrpSpPr>
          <p:grpSpPr>
            <a:xfrm>
              <a:off x="364956" y="2175628"/>
              <a:ext cx="3700970" cy="370070"/>
              <a:chOff x="379554" y="1833416"/>
              <a:chExt cx="3700970" cy="370070"/>
            </a:xfrm>
          </p:grpSpPr>
          <p:cxnSp>
            <p:nvCxnSpPr>
              <p:cNvPr id="5" name="Straight Connector 4"/>
              <p:cNvCxnSpPr/>
              <p:nvPr/>
            </p:nvCxnSpPr>
            <p:spPr>
              <a:xfrm>
                <a:off x="719969" y="2061879"/>
                <a:ext cx="3017192" cy="0"/>
              </a:xfrm>
              <a:prstGeom prst="line">
                <a:avLst/>
              </a:prstGeom>
              <a:ln w="7620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79554" y="1834154"/>
                <a:ext cx="343363" cy="369332"/>
              </a:xfrm>
              <a:prstGeom prst="rect">
                <a:avLst/>
              </a:prstGeom>
              <a:noFill/>
            </p:spPr>
            <p:txBody>
              <a:bodyPr wrap="none" rtlCol="0">
                <a:spAutoFit/>
              </a:bodyPr>
              <a:lstStyle/>
              <a:p>
                <a:r>
                  <a:rPr lang="en-US" dirty="0" smtClean="0"/>
                  <a:t>5’</a:t>
                </a:r>
                <a:endParaRPr lang="en-US" dirty="0"/>
              </a:p>
            </p:txBody>
          </p:sp>
          <p:sp>
            <p:nvSpPr>
              <p:cNvPr id="25" name="TextBox 24"/>
              <p:cNvSpPr txBox="1"/>
              <p:nvPr/>
            </p:nvSpPr>
            <p:spPr>
              <a:xfrm>
                <a:off x="3737161" y="1833416"/>
                <a:ext cx="343363" cy="369332"/>
              </a:xfrm>
              <a:prstGeom prst="rect">
                <a:avLst/>
              </a:prstGeom>
              <a:noFill/>
            </p:spPr>
            <p:txBody>
              <a:bodyPr wrap="none" rtlCol="0">
                <a:spAutoFit/>
              </a:bodyPr>
              <a:lstStyle/>
              <a:p>
                <a:r>
                  <a:rPr lang="en-US" dirty="0"/>
                  <a:t>3</a:t>
                </a:r>
                <a:r>
                  <a:rPr lang="en-US" dirty="0" smtClean="0"/>
                  <a:t>’</a:t>
                </a:r>
                <a:endParaRPr lang="en-US" dirty="0"/>
              </a:p>
            </p:txBody>
          </p:sp>
        </p:grpSp>
        <p:cxnSp>
          <p:nvCxnSpPr>
            <p:cNvPr id="9" name="Straight Connector 8"/>
            <p:cNvCxnSpPr/>
            <p:nvPr/>
          </p:nvCxnSpPr>
          <p:spPr>
            <a:xfrm flipH="1">
              <a:off x="2613093" y="2671661"/>
              <a:ext cx="1109470" cy="14600"/>
            </a:xfrm>
            <a:prstGeom prst="line">
              <a:avLst/>
            </a:prstGeom>
            <a:ln w="57150"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9554" y="1801571"/>
              <a:ext cx="2377574" cy="400110"/>
            </a:xfrm>
            <a:prstGeom prst="rect">
              <a:avLst/>
            </a:prstGeom>
            <a:noFill/>
          </p:spPr>
          <p:txBody>
            <a:bodyPr wrap="none" rtlCol="0">
              <a:spAutoFit/>
            </a:bodyPr>
            <a:lstStyle/>
            <a:p>
              <a:r>
                <a:rPr lang="en-US" sz="2000" dirty="0" smtClean="0">
                  <a:solidFill>
                    <a:schemeClr val="accent6">
                      <a:lumMod val="75000"/>
                    </a:schemeClr>
                  </a:solidFill>
                </a:rPr>
                <a:t>Single end sequencing</a:t>
              </a:r>
              <a:endParaRPr lang="en-US" sz="2000" dirty="0">
                <a:solidFill>
                  <a:schemeClr val="accent6">
                    <a:lumMod val="75000"/>
                  </a:schemeClr>
                </a:solidFill>
              </a:endParaRPr>
            </a:p>
          </p:txBody>
        </p:sp>
      </p:grpSp>
      <p:grpSp>
        <p:nvGrpSpPr>
          <p:cNvPr id="15" name="Group 14"/>
          <p:cNvGrpSpPr/>
          <p:nvPr/>
        </p:nvGrpSpPr>
        <p:grpSpPr>
          <a:xfrm>
            <a:off x="442602" y="3554188"/>
            <a:ext cx="3700970" cy="884690"/>
            <a:chOff x="442602" y="3554188"/>
            <a:chExt cx="3700970" cy="884690"/>
          </a:xfrm>
        </p:grpSpPr>
        <p:grpSp>
          <p:nvGrpSpPr>
            <p:cNvPr id="30" name="Group 29"/>
            <p:cNvGrpSpPr/>
            <p:nvPr/>
          </p:nvGrpSpPr>
          <p:grpSpPr>
            <a:xfrm>
              <a:off x="442602" y="3928245"/>
              <a:ext cx="3700970" cy="370070"/>
              <a:chOff x="379554" y="1833416"/>
              <a:chExt cx="3700970" cy="370070"/>
            </a:xfrm>
          </p:grpSpPr>
          <p:cxnSp>
            <p:nvCxnSpPr>
              <p:cNvPr id="31" name="Straight Connector 30"/>
              <p:cNvCxnSpPr/>
              <p:nvPr/>
            </p:nvCxnSpPr>
            <p:spPr>
              <a:xfrm>
                <a:off x="719969" y="2061879"/>
                <a:ext cx="3017192" cy="0"/>
              </a:xfrm>
              <a:prstGeom prst="line">
                <a:avLst/>
              </a:prstGeom>
              <a:ln w="7620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79554" y="1834154"/>
                <a:ext cx="343363" cy="369332"/>
              </a:xfrm>
              <a:prstGeom prst="rect">
                <a:avLst/>
              </a:prstGeom>
              <a:noFill/>
            </p:spPr>
            <p:txBody>
              <a:bodyPr wrap="none" rtlCol="0">
                <a:spAutoFit/>
              </a:bodyPr>
              <a:lstStyle/>
              <a:p>
                <a:r>
                  <a:rPr lang="en-US" dirty="0" smtClean="0"/>
                  <a:t>5’</a:t>
                </a:r>
                <a:endParaRPr lang="en-US" dirty="0"/>
              </a:p>
            </p:txBody>
          </p:sp>
          <p:sp>
            <p:nvSpPr>
              <p:cNvPr id="33" name="TextBox 32"/>
              <p:cNvSpPr txBox="1"/>
              <p:nvPr/>
            </p:nvSpPr>
            <p:spPr>
              <a:xfrm>
                <a:off x="3737161" y="1833416"/>
                <a:ext cx="343363" cy="369332"/>
              </a:xfrm>
              <a:prstGeom prst="rect">
                <a:avLst/>
              </a:prstGeom>
              <a:noFill/>
            </p:spPr>
            <p:txBody>
              <a:bodyPr wrap="none" rtlCol="0">
                <a:spAutoFit/>
              </a:bodyPr>
              <a:lstStyle/>
              <a:p>
                <a:r>
                  <a:rPr lang="en-US" dirty="0"/>
                  <a:t>3</a:t>
                </a:r>
                <a:r>
                  <a:rPr lang="en-US" dirty="0" smtClean="0"/>
                  <a:t>’</a:t>
                </a:r>
                <a:endParaRPr lang="en-US" dirty="0"/>
              </a:p>
            </p:txBody>
          </p:sp>
        </p:grpSp>
        <p:cxnSp>
          <p:nvCxnSpPr>
            <p:cNvPr id="34" name="Straight Connector 33"/>
            <p:cNvCxnSpPr/>
            <p:nvPr/>
          </p:nvCxnSpPr>
          <p:spPr>
            <a:xfrm flipH="1">
              <a:off x="2690739" y="4424278"/>
              <a:ext cx="1109470" cy="14600"/>
            </a:xfrm>
            <a:prstGeom prst="line">
              <a:avLst/>
            </a:prstGeom>
            <a:ln w="57150"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57200" y="3554188"/>
              <a:ext cx="2403222" cy="400110"/>
            </a:xfrm>
            <a:prstGeom prst="rect">
              <a:avLst/>
            </a:prstGeom>
            <a:noFill/>
          </p:spPr>
          <p:txBody>
            <a:bodyPr wrap="none" rtlCol="0">
              <a:spAutoFit/>
            </a:bodyPr>
            <a:lstStyle/>
            <a:p>
              <a:r>
                <a:rPr lang="en-US" sz="2000" dirty="0" smtClean="0">
                  <a:solidFill>
                    <a:schemeClr val="accent6">
                      <a:lumMod val="75000"/>
                    </a:schemeClr>
                  </a:solidFill>
                </a:rPr>
                <a:t>Paired end sequencing</a:t>
              </a:r>
              <a:endParaRPr lang="en-US" sz="2000" dirty="0">
                <a:solidFill>
                  <a:schemeClr val="accent6">
                    <a:lumMod val="75000"/>
                  </a:schemeClr>
                </a:solidFill>
              </a:endParaRPr>
            </a:p>
          </p:txBody>
        </p:sp>
        <p:cxnSp>
          <p:nvCxnSpPr>
            <p:cNvPr id="36" name="Straight Connector 35"/>
            <p:cNvCxnSpPr/>
            <p:nvPr/>
          </p:nvCxnSpPr>
          <p:spPr>
            <a:xfrm flipH="1">
              <a:off x="785965" y="4424278"/>
              <a:ext cx="1109470" cy="14600"/>
            </a:xfrm>
            <a:prstGeom prst="line">
              <a:avLst/>
            </a:prstGeom>
            <a:ln w="57150"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QUALITY CHECK</a:t>
            </a:r>
            <a:endParaRPr lang="en-US" dirty="0"/>
          </a:p>
        </p:txBody>
      </p:sp>
    </p:spTree>
    <p:extLst>
      <p:ext uri="{BB962C8B-B14F-4D97-AF65-F5344CB8AC3E}">
        <p14:creationId xmlns:p14="http://schemas.microsoft.com/office/powerpoint/2010/main" val="2981373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1"/>
          <p:cNvPicPr>
            <a:picLocks noChangeAspect="1" noChangeArrowheads="1"/>
          </p:cNvPicPr>
          <p:nvPr/>
        </p:nvPicPr>
        <p:blipFill>
          <a:blip r:embed="rId3"/>
          <a:srcRect b="22828"/>
          <a:stretch>
            <a:fillRect/>
          </a:stretch>
        </p:blipFill>
        <p:spPr bwMode="auto">
          <a:xfrm>
            <a:off x="573088" y="1497013"/>
            <a:ext cx="7808912" cy="4217987"/>
          </a:xfrm>
          <a:prstGeom prst="rect">
            <a:avLst/>
          </a:prstGeom>
          <a:noFill/>
          <a:ln w="9525">
            <a:noFill/>
            <a:round/>
            <a:headEnd/>
            <a:tailEnd/>
          </a:ln>
        </p:spPr>
      </p:pic>
      <p:sp>
        <p:nvSpPr>
          <p:cNvPr id="6" name="Slide Number Placeholder 5"/>
          <p:cNvSpPr>
            <a:spLocks noGrp="1"/>
          </p:cNvSpPr>
          <p:nvPr>
            <p:ph type="sldNum" sz="quarter" idx="12"/>
          </p:nvPr>
        </p:nvSpPr>
        <p:spPr/>
        <p:txBody>
          <a:bodyPr>
            <a:normAutofit fontScale="85000" lnSpcReduction="20000"/>
          </a:bodyPr>
          <a:lstStyle/>
          <a:p>
            <a:fld id="{092A2310-4352-BD48-8B3A-365119432E78}" type="slidenum">
              <a:rPr lang="en-AU" smtClean="0"/>
              <a:pPr/>
              <a:t>15</a:t>
            </a:fld>
            <a:endParaRPr lang="en-AU"/>
          </a:p>
        </p:txBody>
      </p:sp>
      <p:sp>
        <p:nvSpPr>
          <p:cNvPr id="8" name="Título 20"/>
          <p:cNvSpPr txBox="1">
            <a:spLocks/>
          </p:cNvSpPr>
          <p:nvPr/>
        </p:nvSpPr>
        <p:spPr>
          <a:xfrm>
            <a:off x="612648" y="228600"/>
            <a:ext cx="8153400" cy="990600"/>
          </a:xfrm>
          <a:prstGeom prst="rect">
            <a:avLst/>
          </a:prstGeom>
        </p:spPr>
        <p:txBody>
          <a:bodyPr vert="horz" anchor="ctr">
            <a:normAutofit fontScale="775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a:defRPr/>
            </a:pPr>
            <a:r>
              <a:rPr lang="es-ES" dirty="0" smtClean="0"/>
              <a:t>Comparison of various features across available QC tools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Picture 2"/>
          <p:cNvPicPr>
            <a:picLocks noChangeAspect="1" noChangeArrowheads="1"/>
          </p:cNvPicPr>
          <p:nvPr/>
        </p:nvPicPr>
        <p:blipFill>
          <a:blip r:embed="rId3"/>
          <a:srcRect/>
          <a:stretch>
            <a:fillRect/>
          </a:stretch>
        </p:blipFill>
        <p:spPr bwMode="auto">
          <a:xfrm>
            <a:off x="492810" y="1066800"/>
            <a:ext cx="8131175" cy="5081611"/>
          </a:xfrm>
          <a:prstGeom prst="rect">
            <a:avLst/>
          </a:prstGeom>
          <a:noFill/>
          <a:ln w="9525">
            <a:noFill/>
            <a:round/>
            <a:headEnd/>
            <a:tailEnd/>
          </a:ln>
        </p:spPr>
      </p:pic>
      <p:sp>
        <p:nvSpPr>
          <p:cNvPr id="96260" name="Rectangle 3"/>
          <p:cNvSpPr>
            <a:spLocks noChangeArrowheads="1"/>
          </p:cNvSpPr>
          <p:nvPr/>
        </p:nvSpPr>
        <p:spPr bwMode="auto">
          <a:xfrm>
            <a:off x="509587" y="5926138"/>
            <a:ext cx="6119813" cy="246062"/>
          </a:xfrm>
          <a:prstGeom prst="rect">
            <a:avLst/>
          </a:prstGeom>
          <a:noFill/>
          <a:ln w="9525">
            <a:noFill/>
            <a:round/>
            <a:headEnd/>
            <a:tailEnd/>
          </a:ln>
        </p:spPr>
        <p:txBody>
          <a:bodyPr lIns="90000" tIns="46800" rIns="90000" bIns="46800">
            <a:prstTxWarp prst="textNoShape">
              <a:avLst/>
            </a:prstTxWarp>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1000" b="1" dirty="0" err="1">
                <a:solidFill>
                  <a:srgbClr val="000000"/>
                </a:solidFill>
              </a:rPr>
              <a:t>FastQC</a:t>
            </a:r>
            <a:r>
              <a:rPr lang="en-AU" sz="1000" b="1" dirty="0">
                <a:solidFill>
                  <a:srgbClr val="000000"/>
                </a:solidFill>
              </a:rPr>
              <a:t>: </a:t>
            </a:r>
            <a:r>
              <a:rPr lang="en-AU" sz="1000" dirty="0">
                <a:solidFill>
                  <a:srgbClr val="000000"/>
                </a:solidFill>
              </a:rPr>
              <a:t>http://</a:t>
            </a:r>
            <a:r>
              <a:rPr lang="en-AU" sz="1000" dirty="0" err="1">
                <a:solidFill>
                  <a:srgbClr val="000000"/>
                </a:solidFill>
              </a:rPr>
              <a:t>www.bioinformatics.babraham.ac.uk/projects/fastqc</a:t>
            </a:r>
            <a:r>
              <a:rPr lang="en-AU" sz="1000" dirty="0">
                <a:solidFill>
                  <a:srgbClr val="000000"/>
                </a:solidFill>
              </a:rPr>
              <a:t>/</a:t>
            </a:r>
          </a:p>
        </p:txBody>
      </p:sp>
      <p:sp>
        <p:nvSpPr>
          <p:cNvPr id="5" name="Title 4"/>
          <p:cNvSpPr>
            <a:spLocks noGrp="1"/>
          </p:cNvSpPr>
          <p:nvPr>
            <p:ph type="title"/>
          </p:nvPr>
        </p:nvSpPr>
        <p:spPr/>
        <p:txBody>
          <a:bodyPr/>
          <a:lstStyle/>
          <a:p>
            <a:r>
              <a:rPr lang="en-US" dirty="0" err="1" smtClean="0"/>
              <a:t>FastQC</a:t>
            </a:r>
            <a:r>
              <a:rPr lang="en-US" dirty="0" smtClean="0"/>
              <a:t>: Per base sequence quality</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092A2310-4352-BD48-8B3A-365119432E78}" type="slidenum">
              <a:rPr lang="en-AU" smtClean="0"/>
              <a:pPr/>
              <a:t>16</a:t>
            </a:fld>
            <a:endParaRPr lang="en-AU"/>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303815"/>
            <a:ext cx="6697266" cy="312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0" name="Imagen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734" y="1400006"/>
            <a:ext cx="6697266" cy="312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ítulo 1"/>
          <p:cNvSpPr txBox="1">
            <a:spLocks/>
          </p:cNvSpPr>
          <p:nvPr/>
        </p:nvSpPr>
        <p:spPr bwMode="auto">
          <a:xfrm>
            <a:off x="419696" y="62508"/>
            <a:ext cx="8304609" cy="138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a:endParaRPr lang="es-ES" sz="5300" dirty="0">
              <a:solidFill>
                <a:srgbClr val="5A9E4B"/>
              </a:solidFill>
            </a:endParaRPr>
          </a:p>
        </p:txBody>
      </p:sp>
      <p:sp>
        <p:nvSpPr>
          <p:cNvPr id="2" name="Título 1"/>
          <p:cNvSpPr>
            <a:spLocks noGrp="1"/>
          </p:cNvSpPr>
          <p:nvPr>
            <p:ph type="title"/>
          </p:nvPr>
        </p:nvSpPr>
        <p:spPr/>
        <p:txBody>
          <a:bodyPr/>
          <a:lstStyle/>
          <a:p>
            <a:pPr>
              <a:defRPr/>
            </a:pPr>
            <a:r>
              <a:rPr lang="es-ES" dirty="0" smtClean="0"/>
              <a:t>FastqScreen: contamination </a:t>
            </a:r>
            <a:endParaRPr lang="es-ES" dirty="0"/>
          </a:p>
        </p:txBody>
      </p:sp>
      <p:sp>
        <p:nvSpPr>
          <p:cNvPr id="8" name="Slide Number Placeholder 7"/>
          <p:cNvSpPr>
            <a:spLocks noGrp="1"/>
          </p:cNvSpPr>
          <p:nvPr>
            <p:ph type="sldNum" sz="quarter" idx="12"/>
          </p:nvPr>
        </p:nvSpPr>
        <p:spPr/>
        <p:txBody>
          <a:bodyPr>
            <a:normAutofit fontScale="85000" lnSpcReduction="20000"/>
          </a:bodyPr>
          <a:lstStyle/>
          <a:p>
            <a:fld id="{092A2310-4352-BD48-8B3A-365119432E78}" type="slidenum">
              <a:rPr lang="en-AU" smtClean="0"/>
              <a:pPr/>
              <a:t>17</a:t>
            </a:fld>
            <a:endParaRPr lang="en-AU"/>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2648" y="228600"/>
            <a:ext cx="8429752" cy="990600"/>
          </a:xfrm>
        </p:spPr>
        <p:txBody>
          <a:bodyPr>
            <a:normAutofit fontScale="90000"/>
          </a:bodyPr>
          <a:lstStyle/>
          <a:p>
            <a:r>
              <a:rPr lang="en-US" dirty="0" smtClean="0"/>
              <a:t>Common sequence </a:t>
            </a:r>
            <a:r>
              <a:rPr lang="en-US" dirty="0" err="1" smtClean="0"/>
              <a:t>artefacts</a:t>
            </a:r>
            <a:r>
              <a:rPr lang="en-US" dirty="0" smtClean="0"/>
              <a:t> in NGS data</a:t>
            </a:r>
            <a:endParaRPr lang="en-US" dirty="0"/>
          </a:p>
        </p:txBody>
      </p:sp>
      <p:sp>
        <p:nvSpPr>
          <p:cNvPr id="7" name="Content Placeholder 6"/>
          <p:cNvSpPr>
            <a:spLocks noGrp="1"/>
          </p:cNvSpPr>
          <p:nvPr>
            <p:ph idx="1"/>
          </p:nvPr>
        </p:nvSpPr>
        <p:spPr>
          <a:xfrm>
            <a:off x="533400" y="1520016"/>
            <a:ext cx="8153400" cy="4724400"/>
          </a:xfrm>
        </p:spPr>
        <p:txBody>
          <a:bodyPr>
            <a:normAutofit lnSpcReduction="10000"/>
          </a:bodyPr>
          <a:lstStyle/>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Read errors </a:t>
            </a:r>
          </a:p>
          <a:p>
            <a:pPr marL="1025525" lvl="1">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Base calling errors</a:t>
            </a:r>
          </a:p>
          <a:p>
            <a:pPr marL="1025525" lvl="1">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Small insertions and deletions </a:t>
            </a:r>
          </a:p>
          <a:p>
            <a:pPr marL="1025525" lvl="1">
              <a:lnSpc>
                <a:spcPct val="150000"/>
              </a:lnSpc>
              <a:buClrTx/>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Poor quality reads</a:t>
            </a:r>
          </a:p>
          <a:p>
            <a:pPr marL="284163" indent="-282575">
              <a:lnSpc>
                <a:spcPct val="150000"/>
              </a:lnSpc>
              <a:buClrTx/>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Primer / adapter contamination</a:t>
            </a:r>
          </a:p>
          <a:p>
            <a:endParaRPr lang="en-US" dirty="0"/>
          </a:p>
        </p:txBody>
      </p:sp>
      <p:sp>
        <p:nvSpPr>
          <p:cNvPr id="9" name="Slide Number Placeholder 8"/>
          <p:cNvSpPr>
            <a:spLocks noGrp="1"/>
          </p:cNvSpPr>
          <p:nvPr>
            <p:ph type="sldNum" sz="quarter" idx="4294967295"/>
          </p:nvPr>
        </p:nvSpPr>
        <p:spPr>
          <a:xfrm>
            <a:off x="152400" y="6375400"/>
            <a:ext cx="304800" cy="228600"/>
          </a:xfrm>
          <a:prstGeom prst="rect">
            <a:avLst/>
          </a:prstGeom>
        </p:spPr>
        <p:txBody>
          <a:bodyPr>
            <a:normAutofit fontScale="77500" lnSpcReduction="20000"/>
          </a:bodyPr>
          <a:lstStyle/>
          <a:p>
            <a:fld id="{F7BB9FBA-CA70-B74E-919F-24D73DC25CCD}" type="slidenum">
              <a:rPr lang="en-AU" smtClean="0"/>
              <a:pPr/>
              <a:t>18</a:t>
            </a:fld>
            <a:endParaRPr lang="en-AU"/>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p:cNvPicPr>
            <a:picLocks noChangeAspect="1" noChangeArrowheads="1"/>
          </p:cNvPicPr>
          <p:nvPr/>
        </p:nvPicPr>
        <p:blipFill>
          <a:blip r:embed="rId3">
            <a:alphaModFix/>
          </a:blip>
          <a:srcRect t="12109" b="39110"/>
          <a:stretch>
            <a:fillRect/>
          </a:stretch>
        </p:blipFill>
        <p:spPr bwMode="auto">
          <a:xfrm>
            <a:off x="152400" y="1600200"/>
            <a:ext cx="8849276" cy="2362200"/>
          </a:xfrm>
          <a:prstGeom prst="rect">
            <a:avLst/>
          </a:prstGeom>
          <a:noFill/>
          <a:ln w="9525">
            <a:noFill/>
            <a:round/>
            <a:headEnd/>
            <a:tailEnd/>
          </a:ln>
        </p:spPr>
      </p:pic>
      <p:sp>
        <p:nvSpPr>
          <p:cNvPr id="7" name="Title 6"/>
          <p:cNvSpPr>
            <a:spLocks noGrp="1"/>
          </p:cNvSpPr>
          <p:nvPr>
            <p:ph type="title"/>
          </p:nvPr>
        </p:nvSpPr>
        <p:spPr/>
        <p:txBody>
          <a:bodyPr/>
          <a:lstStyle/>
          <a:p>
            <a:r>
              <a:rPr lang="en-US" dirty="0" smtClean="0"/>
              <a:t>Quality trimming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8247FF-D63B-2940-9175-8FDD9F793D15}" type="slidenum">
              <a:rPr lang="en-AU" smtClean="0"/>
              <a:pPr/>
              <a:t>19</a:t>
            </a:fld>
            <a:endParaRPr lang="en-AU"/>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eft-Right Arrow 10"/>
          <p:cNvSpPr/>
          <p:nvPr/>
        </p:nvSpPr>
        <p:spPr>
          <a:xfrm>
            <a:off x="4951757" y="2793085"/>
            <a:ext cx="669038" cy="21599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05" name="Rectangle 2"/>
          <p:cNvSpPr>
            <a:spLocks noGrp="1" noChangeArrowheads="1"/>
          </p:cNvSpPr>
          <p:nvPr>
            <p:ph type="title"/>
          </p:nvPr>
        </p:nvSpPr>
        <p:spPr/>
        <p:txBody>
          <a:bodyPr/>
          <a:lstStyle/>
          <a:p>
            <a:pPr eaLnBrk="1" hangingPunct="1"/>
            <a:r>
              <a:rPr lang="en-US" dirty="0" smtClean="0"/>
              <a:t>ChIP-seq ANALYSIS OVERVIEW</a:t>
            </a:r>
            <a:endParaRPr lang="en-US" dirty="0"/>
          </a:p>
        </p:txBody>
      </p:sp>
      <p:sp>
        <p:nvSpPr>
          <p:cNvPr id="73" name="AutoShape 5"/>
          <p:cNvSpPr>
            <a:spLocks noChangeArrowheads="1"/>
          </p:cNvSpPr>
          <p:nvPr/>
        </p:nvSpPr>
        <p:spPr bwMode="auto">
          <a:xfrm>
            <a:off x="202260" y="1833186"/>
            <a:ext cx="1103313" cy="557213"/>
          </a:xfrm>
          <a:prstGeom prst="roundRect">
            <a:avLst>
              <a:gd name="adj" fmla="val 16667"/>
            </a:avLst>
          </a:prstGeom>
          <a:solidFill>
            <a:srgbClr val="FFE74B"/>
          </a:solidFill>
          <a:ln>
            <a:solidFill>
              <a:srgbClr val="FFE74B"/>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a:solidFill>
                  <a:schemeClr val="accent1"/>
                </a:solidFill>
                <a:cs typeface="ＭＳ Ｐゴシック" charset="0"/>
              </a:rPr>
              <a:t>Sequencing</a:t>
            </a:r>
          </a:p>
        </p:txBody>
      </p:sp>
      <p:sp>
        <p:nvSpPr>
          <p:cNvPr id="74" name="AutoShape 6"/>
          <p:cNvSpPr>
            <a:spLocks noChangeArrowheads="1"/>
          </p:cNvSpPr>
          <p:nvPr/>
        </p:nvSpPr>
        <p:spPr bwMode="auto">
          <a:xfrm>
            <a:off x="4760119" y="3410265"/>
            <a:ext cx="1103312" cy="557213"/>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a:cs typeface="ＭＳ Ｐゴシック" charset="0"/>
              </a:rPr>
              <a:t>Control </a:t>
            </a:r>
          </a:p>
          <a:p>
            <a:pPr algn="ctr"/>
            <a:r>
              <a:rPr lang="en-US" sz="1600" b="1" dirty="0">
                <a:cs typeface="ＭＳ Ｐゴシック" charset="0"/>
              </a:rPr>
              <a:t>sample</a:t>
            </a:r>
          </a:p>
        </p:txBody>
      </p:sp>
      <p:sp>
        <p:nvSpPr>
          <p:cNvPr id="75" name="AutoShape 7"/>
          <p:cNvSpPr>
            <a:spLocks noChangeArrowheads="1"/>
          </p:cNvSpPr>
          <p:nvPr/>
        </p:nvSpPr>
        <p:spPr bwMode="auto">
          <a:xfrm>
            <a:off x="1788173" y="1833186"/>
            <a:ext cx="1103312" cy="557213"/>
          </a:xfrm>
          <a:prstGeom prst="roundRect">
            <a:avLst>
              <a:gd name="adj" fmla="val 16667"/>
            </a:avLst>
          </a:prstGeom>
          <a:solidFill>
            <a:srgbClr val="FFE74B"/>
          </a:solidFill>
          <a:ln>
            <a:solidFill>
              <a:srgbClr val="FFE74B"/>
            </a:solidFill>
            <a:headEnd/>
            <a:tailEnd/>
          </a:ln>
        </p:spPr>
        <p:style>
          <a:lnRef idx="1">
            <a:schemeClr val="accent1"/>
          </a:lnRef>
          <a:fillRef idx="3">
            <a:schemeClr val="accent1"/>
          </a:fillRef>
          <a:effectRef idx="2">
            <a:schemeClr val="accent1"/>
          </a:effectRef>
          <a:fontRef idx="minor">
            <a:schemeClr val="lt1"/>
          </a:fontRef>
        </p:style>
        <p:txBody>
          <a:bodyPr wrap="none" anchor="t"/>
          <a:lstStyle/>
          <a:p>
            <a:pPr algn="ctr"/>
            <a:r>
              <a:rPr lang="en-US" sz="1600" b="1" dirty="0">
                <a:solidFill>
                  <a:srgbClr val="72AD46"/>
                </a:solidFill>
                <a:cs typeface="ＭＳ Ｐゴシック" charset="0"/>
              </a:rPr>
              <a:t>50-100bp</a:t>
            </a:r>
          </a:p>
          <a:p>
            <a:pPr algn="ctr"/>
            <a:r>
              <a:rPr lang="en-US" sz="1600" b="1" dirty="0">
                <a:solidFill>
                  <a:srgbClr val="72AD46"/>
                </a:solidFill>
                <a:cs typeface="ＭＳ Ｐゴシック" charset="0"/>
              </a:rPr>
              <a:t> reads</a:t>
            </a:r>
          </a:p>
        </p:txBody>
      </p:sp>
      <p:sp>
        <p:nvSpPr>
          <p:cNvPr id="76" name="AutoShape 9"/>
          <p:cNvSpPr>
            <a:spLocks noChangeArrowheads="1"/>
          </p:cNvSpPr>
          <p:nvPr/>
        </p:nvSpPr>
        <p:spPr bwMode="auto">
          <a:xfrm>
            <a:off x="4821885" y="1833186"/>
            <a:ext cx="1103313" cy="557213"/>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a:cs typeface="ＭＳ Ｐゴシック" charset="0"/>
              </a:rPr>
              <a:t>Alignment</a:t>
            </a:r>
          </a:p>
        </p:txBody>
      </p:sp>
      <p:sp>
        <p:nvSpPr>
          <p:cNvPr id="77" name="AutoShape 10"/>
          <p:cNvSpPr>
            <a:spLocks noChangeArrowheads="1"/>
          </p:cNvSpPr>
          <p:nvPr/>
        </p:nvSpPr>
        <p:spPr bwMode="auto">
          <a:xfrm>
            <a:off x="3180687" y="2730478"/>
            <a:ext cx="1103312" cy="557213"/>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a:cs typeface="ＭＳ Ｐゴシック" charset="0"/>
              </a:rPr>
              <a:t>Peak calling</a:t>
            </a:r>
          </a:p>
        </p:txBody>
      </p:sp>
      <p:sp>
        <p:nvSpPr>
          <p:cNvPr id="78" name="AutoShape 11"/>
          <p:cNvSpPr>
            <a:spLocks noChangeArrowheads="1"/>
          </p:cNvSpPr>
          <p:nvPr/>
        </p:nvSpPr>
        <p:spPr bwMode="auto">
          <a:xfrm>
            <a:off x="1373835" y="2025274"/>
            <a:ext cx="344488" cy="209550"/>
          </a:xfrm>
          <a:prstGeom prst="rightArrow">
            <a:avLst>
              <a:gd name="adj1" fmla="val 50000"/>
              <a:gd name="adj2" fmla="val 41099"/>
            </a:avLst>
          </a:prstGeom>
          <a:solidFill>
            <a:schemeClr val="bg2">
              <a:lumMod val="75000"/>
            </a:schemeClr>
          </a:solidFill>
          <a:ln>
            <a:solidFill>
              <a:schemeClr val="bg2">
                <a:lumMod val="75000"/>
              </a:schemeClr>
            </a:solidFill>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79" name="AutoShape 12"/>
          <p:cNvSpPr>
            <a:spLocks noChangeArrowheads="1"/>
          </p:cNvSpPr>
          <p:nvPr/>
        </p:nvSpPr>
        <p:spPr bwMode="auto">
          <a:xfrm>
            <a:off x="2927998" y="1988761"/>
            <a:ext cx="344487" cy="207963"/>
          </a:xfrm>
          <a:prstGeom prst="rightArrow">
            <a:avLst>
              <a:gd name="adj1" fmla="val 50000"/>
              <a:gd name="adj2" fmla="val 41412"/>
            </a:avLst>
          </a:prstGeom>
          <a:solidFill>
            <a:schemeClr val="bg2">
              <a:lumMod val="75000"/>
            </a:schemeClr>
          </a:solidFill>
          <a:ln>
            <a:solidFill>
              <a:schemeClr val="bg2">
                <a:lumMod val="75000"/>
              </a:schemeClr>
            </a:solidFill>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80" name="AutoShape 13"/>
          <p:cNvSpPr>
            <a:spLocks noChangeArrowheads="1"/>
          </p:cNvSpPr>
          <p:nvPr/>
        </p:nvSpPr>
        <p:spPr bwMode="auto">
          <a:xfrm>
            <a:off x="4445648" y="1993524"/>
            <a:ext cx="344487" cy="209550"/>
          </a:xfrm>
          <a:prstGeom prst="rightArrow">
            <a:avLst>
              <a:gd name="adj1" fmla="val 50000"/>
              <a:gd name="adj2" fmla="val 41098"/>
            </a:avLst>
          </a:prstGeom>
          <a:solidFill>
            <a:schemeClr val="bg2">
              <a:lumMod val="75000"/>
            </a:schemeClr>
          </a:solidFill>
          <a:ln>
            <a:solidFill>
              <a:schemeClr val="bg2">
                <a:lumMod val="75000"/>
              </a:schemeClr>
            </a:solidFill>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81" name="AutoShape 14"/>
          <p:cNvSpPr>
            <a:spLocks noChangeArrowheads="1"/>
          </p:cNvSpPr>
          <p:nvPr/>
        </p:nvSpPr>
        <p:spPr bwMode="auto">
          <a:xfrm rot="8332331">
            <a:off x="4395326" y="2577133"/>
            <a:ext cx="418165" cy="238652"/>
          </a:xfrm>
          <a:prstGeom prst="rightArrow">
            <a:avLst>
              <a:gd name="adj1" fmla="val 50000"/>
              <a:gd name="adj2" fmla="val 41099"/>
            </a:avLst>
          </a:prstGeom>
          <a:solidFill>
            <a:schemeClr val="bg2">
              <a:lumMod val="75000"/>
            </a:schemeClr>
          </a:solidFill>
          <a:ln>
            <a:solidFill>
              <a:schemeClr val="bg2">
                <a:lumMod val="75000"/>
              </a:schemeClr>
            </a:solidFill>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72" name="AutoShape 17"/>
          <p:cNvSpPr>
            <a:spLocks noChangeArrowheads="1"/>
          </p:cNvSpPr>
          <p:nvPr/>
        </p:nvSpPr>
        <p:spPr bwMode="auto">
          <a:xfrm>
            <a:off x="1774670" y="3699777"/>
            <a:ext cx="978338" cy="557212"/>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a:cs typeface="ＭＳ Ｐゴシック" charset="0"/>
              </a:rPr>
              <a:t>Enriched </a:t>
            </a:r>
          </a:p>
          <a:p>
            <a:pPr algn="ctr"/>
            <a:r>
              <a:rPr lang="en-US" sz="1600" b="1" dirty="0">
                <a:cs typeface="ＭＳ Ｐゴシック" charset="0"/>
              </a:rPr>
              <a:t>areas</a:t>
            </a:r>
          </a:p>
        </p:txBody>
      </p:sp>
      <p:sp>
        <p:nvSpPr>
          <p:cNvPr id="84" name="AutoShape 18"/>
          <p:cNvSpPr>
            <a:spLocks noChangeArrowheads="1"/>
          </p:cNvSpPr>
          <p:nvPr/>
        </p:nvSpPr>
        <p:spPr bwMode="auto">
          <a:xfrm>
            <a:off x="2936975" y="4933273"/>
            <a:ext cx="979747"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a:cs typeface="ＭＳ Ｐゴシック" charset="0"/>
              </a:rPr>
              <a:t>Data </a:t>
            </a:r>
          </a:p>
          <a:p>
            <a:pPr algn="ctr"/>
            <a:r>
              <a:rPr lang="en-US" sz="1600" dirty="0" smtClean="0">
                <a:cs typeface="ＭＳ Ｐゴシック" charset="0"/>
              </a:rPr>
              <a:t>integration</a:t>
            </a:r>
            <a:endParaRPr lang="en-US" sz="1600" dirty="0">
              <a:cs typeface="ＭＳ Ｐゴシック" charset="0"/>
            </a:endParaRPr>
          </a:p>
        </p:txBody>
      </p:sp>
      <p:sp>
        <p:nvSpPr>
          <p:cNvPr id="85" name="AutoShape 19"/>
          <p:cNvSpPr>
            <a:spLocks noChangeArrowheads="1"/>
          </p:cNvSpPr>
          <p:nvPr/>
        </p:nvSpPr>
        <p:spPr bwMode="auto">
          <a:xfrm>
            <a:off x="3304251" y="4218490"/>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a:cs typeface="ＭＳ Ｐゴシック" charset="0"/>
              </a:rPr>
              <a:t>Other</a:t>
            </a:r>
          </a:p>
        </p:txBody>
      </p:sp>
      <p:sp>
        <p:nvSpPr>
          <p:cNvPr id="86" name="AutoShape 20"/>
          <p:cNvSpPr>
            <a:spLocks noChangeArrowheads="1"/>
          </p:cNvSpPr>
          <p:nvPr/>
        </p:nvSpPr>
        <p:spPr bwMode="auto">
          <a:xfrm>
            <a:off x="1774670" y="4847182"/>
            <a:ext cx="978338" cy="557213"/>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a:cs typeface="ＭＳ Ｐゴシック" charset="0"/>
              </a:rPr>
              <a:t>SubPeaks</a:t>
            </a:r>
          </a:p>
        </p:txBody>
      </p:sp>
      <p:sp>
        <p:nvSpPr>
          <p:cNvPr id="87" name="AutoShape 21"/>
          <p:cNvSpPr>
            <a:spLocks noChangeArrowheads="1"/>
          </p:cNvSpPr>
          <p:nvPr/>
        </p:nvSpPr>
        <p:spPr bwMode="auto">
          <a:xfrm>
            <a:off x="638588" y="4986882"/>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a:cs typeface="ＭＳ Ｐゴシック" charset="0"/>
              </a:rPr>
              <a:t>Peak </a:t>
            </a:r>
          </a:p>
          <a:p>
            <a:pPr algn="ctr"/>
            <a:r>
              <a:rPr lang="en-US" sz="1600" dirty="0">
                <a:cs typeface="ＭＳ Ｐゴシック" charset="0"/>
              </a:rPr>
              <a:t>annotation</a:t>
            </a:r>
          </a:p>
        </p:txBody>
      </p:sp>
      <p:sp>
        <p:nvSpPr>
          <p:cNvPr id="88" name="AutoShape 22"/>
          <p:cNvSpPr>
            <a:spLocks noChangeArrowheads="1"/>
          </p:cNvSpPr>
          <p:nvPr/>
        </p:nvSpPr>
        <p:spPr bwMode="auto">
          <a:xfrm>
            <a:off x="255331" y="4222366"/>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a:cs typeface="ＭＳ Ｐゴシック" charset="0"/>
              </a:rPr>
              <a:t>Genome </a:t>
            </a:r>
          </a:p>
          <a:p>
            <a:pPr algn="ctr"/>
            <a:r>
              <a:rPr lang="en-US" sz="1600" dirty="0">
                <a:cs typeface="ＭＳ Ｐゴシック" charset="0"/>
              </a:rPr>
              <a:t>browser</a:t>
            </a:r>
          </a:p>
        </p:txBody>
      </p:sp>
      <p:sp>
        <p:nvSpPr>
          <p:cNvPr id="89" name="AutoShape 23"/>
          <p:cNvSpPr>
            <a:spLocks noChangeArrowheads="1"/>
          </p:cNvSpPr>
          <p:nvPr/>
        </p:nvSpPr>
        <p:spPr bwMode="auto">
          <a:xfrm>
            <a:off x="1774670" y="5960020"/>
            <a:ext cx="978338" cy="557212"/>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a:cs typeface="ＭＳ Ｐゴシック" charset="0"/>
              </a:rPr>
              <a:t>Motif </a:t>
            </a:r>
          </a:p>
          <a:p>
            <a:pPr algn="ctr"/>
            <a:r>
              <a:rPr lang="en-US" sz="1600" dirty="0">
                <a:cs typeface="ＭＳ Ｐゴシック" charset="0"/>
              </a:rPr>
              <a:t>analysis</a:t>
            </a:r>
          </a:p>
        </p:txBody>
      </p:sp>
      <p:sp>
        <p:nvSpPr>
          <p:cNvPr id="90" name="Line 24"/>
          <p:cNvSpPr>
            <a:spLocks noChangeShapeType="1"/>
          </p:cNvSpPr>
          <p:nvPr/>
        </p:nvSpPr>
        <p:spPr bwMode="auto">
          <a:xfrm flipH="1">
            <a:off x="1235078" y="3804194"/>
            <a:ext cx="426765" cy="329763"/>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92" name="Line 26"/>
          <p:cNvSpPr>
            <a:spLocks noChangeShapeType="1"/>
          </p:cNvSpPr>
          <p:nvPr/>
        </p:nvSpPr>
        <p:spPr bwMode="auto">
          <a:xfrm>
            <a:off x="2250215" y="4359820"/>
            <a:ext cx="0" cy="349250"/>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93" name="Line 27"/>
          <p:cNvSpPr>
            <a:spLocks noChangeShapeType="1"/>
          </p:cNvSpPr>
          <p:nvPr/>
        </p:nvSpPr>
        <p:spPr bwMode="auto">
          <a:xfrm>
            <a:off x="2250215" y="5474245"/>
            <a:ext cx="0" cy="347662"/>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95" name="Line 29"/>
          <p:cNvSpPr>
            <a:spLocks noChangeShapeType="1"/>
          </p:cNvSpPr>
          <p:nvPr/>
        </p:nvSpPr>
        <p:spPr bwMode="auto">
          <a:xfrm flipH="1">
            <a:off x="1478878" y="4331094"/>
            <a:ext cx="295792" cy="516087"/>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cxnSp>
        <p:nvCxnSpPr>
          <p:cNvPr id="96" name="AutoShape 30"/>
          <p:cNvCxnSpPr>
            <a:cxnSpLocks noChangeShapeType="1"/>
            <a:stCxn id="77" idx="2"/>
            <a:endCxn id="72" idx="0"/>
          </p:cNvCxnSpPr>
          <p:nvPr/>
        </p:nvCxnSpPr>
        <p:spPr bwMode="auto">
          <a:xfrm rot="5400000">
            <a:off x="2792048" y="2759482"/>
            <a:ext cx="412086" cy="1468504"/>
          </a:xfrm>
          <a:prstGeom prst="bentConnector3">
            <a:avLst>
              <a:gd name="adj1" fmla="val 50000"/>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cxnSp>
      <p:grpSp>
        <p:nvGrpSpPr>
          <p:cNvPr id="98" name="Group 41"/>
          <p:cNvGrpSpPr>
            <a:grpSpLocks/>
          </p:cNvGrpSpPr>
          <p:nvPr/>
        </p:nvGrpSpPr>
        <p:grpSpPr bwMode="auto">
          <a:xfrm>
            <a:off x="6438900" y="5795586"/>
            <a:ext cx="1981200" cy="871538"/>
            <a:chOff x="6629400" y="4876800"/>
            <a:chExt cx="1981200" cy="872070"/>
          </a:xfrm>
        </p:grpSpPr>
        <p:sp>
          <p:nvSpPr>
            <p:cNvPr id="99" name="Rounded Rectangle 35"/>
            <p:cNvSpPr>
              <a:spLocks noChangeArrowheads="1"/>
            </p:cNvSpPr>
            <p:nvPr/>
          </p:nvSpPr>
          <p:spPr bwMode="auto">
            <a:xfrm>
              <a:off x="6629400" y="4953000"/>
              <a:ext cx="228600" cy="152400"/>
            </a:xfrm>
            <a:prstGeom prst="roundRect">
              <a:avLst>
                <a:gd name="adj" fmla="val 16667"/>
              </a:avLst>
            </a:prstGeom>
            <a:solidFill>
              <a:srgbClr val="FFE74B"/>
            </a:solidFill>
            <a:ln>
              <a:solidFill>
                <a:srgbClr val="FFE74B"/>
              </a:solidFill>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ounded Rectangle 99"/>
            <p:cNvSpPr/>
            <p:nvPr/>
          </p:nvSpPr>
          <p:spPr bwMode="auto">
            <a:xfrm>
              <a:off x="6629400" y="5258033"/>
              <a:ext cx="228600" cy="152493"/>
            </a:xfrm>
            <a:prstGeom prst="roundRect">
              <a:avLst/>
            </a:prstGeom>
            <a:solidFill>
              <a:srgbClr val="00B0B6"/>
            </a:solidFill>
            <a:ln>
              <a:solidFill>
                <a:srgbClr val="00B0B6"/>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Rounded Rectangle 37"/>
            <p:cNvSpPr>
              <a:spLocks noChangeArrowheads="1"/>
            </p:cNvSpPr>
            <p:nvPr/>
          </p:nvSpPr>
          <p:spPr bwMode="auto">
            <a:xfrm>
              <a:off x="6629400" y="5562600"/>
              <a:ext cx="228600" cy="15240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TextBox 38"/>
            <p:cNvSpPr txBox="1">
              <a:spLocks noChangeArrowheads="1"/>
            </p:cNvSpPr>
            <p:nvPr/>
          </p:nvSpPr>
          <p:spPr bwMode="auto">
            <a:xfrm>
              <a:off x="6934200" y="4876800"/>
              <a:ext cx="1143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Geneva" charset="0"/>
                </a:defRPr>
              </a:lvl1pPr>
              <a:lvl2pPr marL="37931725" indent="-37474525">
                <a:defRPr sz="2400">
                  <a:solidFill>
                    <a:schemeClr val="tx1"/>
                  </a:solidFill>
                  <a:latin typeface="Arial" charset="0"/>
                  <a:ea typeface="Geneva" charset="0"/>
                  <a:cs typeface="Geneva" charset="0"/>
                </a:defRPr>
              </a:lvl2pPr>
              <a:lvl3pPr>
                <a:defRPr sz="2400">
                  <a:solidFill>
                    <a:schemeClr val="tx1"/>
                  </a:solidFill>
                  <a:latin typeface="Arial" charset="0"/>
                  <a:ea typeface="Geneva" charset="0"/>
                  <a:cs typeface="Geneva" charset="0"/>
                </a:defRPr>
              </a:lvl3pPr>
              <a:lvl4pPr>
                <a:defRPr sz="2400">
                  <a:solidFill>
                    <a:schemeClr val="tx1"/>
                  </a:solidFill>
                  <a:latin typeface="Arial" charset="0"/>
                  <a:ea typeface="Geneva" charset="0"/>
                  <a:cs typeface="Geneva" charset="0"/>
                </a:defRPr>
              </a:lvl4pPr>
              <a:lvl5pPr>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r>
                <a:rPr lang="en-US" sz="900"/>
                <a:t>Sequencing</a:t>
              </a:r>
            </a:p>
          </p:txBody>
        </p:sp>
        <p:sp>
          <p:nvSpPr>
            <p:cNvPr id="103" name="TextBox 39"/>
            <p:cNvSpPr txBox="1">
              <a:spLocks noChangeArrowheads="1"/>
            </p:cNvSpPr>
            <p:nvPr/>
          </p:nvSpPr>
          <p:spPr bwMode="auto">
            <a:xfrm>
              <a:off x="6934200" y="5213238"/>
              <a:ext cx="1676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Geneva" charset="0"/>
                </a:defRPr>
              </a:lvl1pPr>
              <a:lvl2pPr marL="37931725" indent="-37474525">
                <a:defRPr sz="2400">
                  <a:solidFill>
                    <a:schemeClr val="tx1"/>
                  </a:solidFill>
                  <a:latin typeface="Arial" charset="0"/>
                  <a:ea typeface="Geneva" charset="0"/>
                  <a:cs typeface="Geneva" charset="0"/>
                </a:defRPr>
              </a:lvl2pPr>
              <a:lvl3pPr>
                <a:defRPr sz="2400">
                  <a:solidFill>
                    <a:schemeClr val="tx1"/>
                  </a:solidFill>
                  <a:latin typeface="Arial" charset="0"/>
                  <a:ea typeface="Geneva" charset="0"/>
                  <a:cs typeface="Geneva" charset="0"/>
                </a:defRPr>
              </a:lvl3pPr>
              <a:lvl4pPr>
                <a:defRPr sz="2400">
                  <a:solidFill>
                    <a:schemeClr val="tx1"/>
                  </a:solidFill>
                  <a:latin typeface="Arial" charset="0"/>
                  <a:ea typeface="Geneva" charset="0"/>
                  <a:cs typeface="Geneva" charset="0"/>
                </a:defRPr>
              </a:lvl4pPr>
              <a:lvl5pPr>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r>
                <a:rPr lang="en-US" sz="900"/>
                <a:t>Bioinformatics analysis</a:t>
              </a:r>
            </a:p>
          </p:txBody>
        </p:sp>
        <p:sp>
          <p:nvSpPr>
            <p:cNvPr id="104" name="TextBox 40"/>
            <p:cNvSpPr txBox="1">
              <a:spLocks noChangeArrowheads="1"/>
            </p:cNvSpPr>
            <p:nvPr/>
          </p:nvSpPr>
          <p:spPr bwMode="auto">
            <a:xfrm>
              <a:off x="6941626" y="5518038"/>
              <a:ext cx="159277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Geneva" charset="0"/>
                </a:defRPr>
              </a:lvl1pPr>
              <a:lvl2pPr marL="37931725" indent="-37474525">
                <a:defRPr sz="2400">
                  <a:solidFill>
                    <a:schemeClr val="tx1"/>
                  </a:solidFill>
                  <a:latin typeface="Arial" charset="0"/>
                  <a:ea typeface="Geneva" charset="0"/>
                  <a:cs typeface="Geneva" charset="0"/>
                </a:defRPr>
              </a:lvl2pPr>
              <a:lvl3pPr>
                <a:defRPr sz="2400">
                  <a:solidFill>
                    <a:schemeClr val="tx1"/>
                  </a:solidFill>
                  <a:latin typeface="Arial" charset="0"/>
                  <a:ea typeface="Geneva" charset="0"/>
                  <a:cs typeface="Geneva" charset="0"/>
                </a:defRPr>
              </a:lvl3pPr>
              <a:lvl4pPr>
                <a:defRPr sz="2400">
                  <a:solidFill>
                    <a:schemeClr val="tx1"/>
                  </a:solidFill>
                  <a:latin typeface="Arial" charset="0"/>
                  <a:ea typeface="Geneva" charset="0"/>
                  <a:cs typeface="Geneva" charset="0"/>
                </a:defRPr>
              </a:lvl4pPr>
              <a:lvl5pPr>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r>
                <a:rPr lang="en-US" sz="900"/>
                <a:t>Downstream analysis</a:t>
              </a:r>
            </a:p>
          </p:txBody>
        </p:sp>
      </p:grpSp>
      <p:sp>
        <p:nvSpPr>
          <p:cNvPr id="38" name="AutoShape 9"/>
          <p:cNvSpPr>
            <a:spLocks noChangeArrowheads="1"/>
          </p:cNvSpPr>
          <p:nvPr/>
        </p:nvSpPr>
        <p:spPr bwMode="auto">
          <a:xfrm>
            <a:off x="6445720" y="2730478"/>
            <a:ext cx="1305783" cy="557251"/>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smtClean="0">
                <a:cs typeface="ＭＳ Ｐゴシック" charset="0"/>
              </a:rPr>
              <a:t>Non-peak </a:t>
            </a:r>
          </a:p>
          <a:p>
            <a:pPr algn="ctr"/>
            <a:r>
              <a:rPr lang="en-US" sz="1600" b="1" dirty="0" smtClean="0">
                <a:cs typeface="ＭＳ Ｐゴシック" charset="0"/>
              </a:rPr>
              <a:t>based analysis</a:t>
            </a:r>
            <a:endParaRPr lang="en-US" sz="1600" b="1" dirty="0">
              <a:cs typeface="ＭＳ Ｐゴシック" charset="0"/>
            </a:endParaRPr>
          </a:p>
        </p:txBody>
      </p:sp>
      <p:sp>
        <p:nvSpPr>
          <p:cNvPr id="10" name="Rectangle 9"/>
          <p:cNvSpPr/>
          <p:nvPr/>
        </p:nvSpPr>
        <p:spPr>
          <a:xfrm>
            <a:off x="5208882" y="2980466"/>
            <a:ext cx="145434" cy="278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ine 24"/>
          <p:cNvSpPr>
            <a:spLocks noChangeShapeType="1"/>
          </p:cNvSpPr>
          <p:nvPr/>
        </p:nvSpPr>
        <p:spPr bwMode="auto">
          <a:xfrm flipH="1">
            <a:off x="6141432" y="3546345"/>
            <a:ext cx="640434" cy="1008499"/>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56" name="Line 26"/>
          <p:cNvSpPr>
            <a:spLocks noChangeShapeType="1"/>
          </p:cNvSpPr>
          <p:nvPr/>
        </p:nvSpPr>
        <p:spPr bwMode="auto">
          <a:xfrm>
            <a:off x="7070584" y="3546346"/>
            <a:ext cx="0" cy="712787"/>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57" name="Line 24"/>
          <p:cNvSpPr>
            <a:spLocks noChangeShapeType="1"/>
          </p:cNvSpPr>
          <p:nvPr/>
        </p:nvSpPr>
        <p:spPr bwMode="auto">
          <a:xfrm>
            <a:off x="7431286" y="3546346"/>
            <a:ext cx="640434" cy="1008499"/>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58" name="AutoShape 21"/>
          <p:cNvSpPr>
            <a:spLocks noChangeArrowheads="1"/>
          </p:cNvSpPr>
          <p:nvPr/>
        </p:nvSpPr>
        <p:spPr bwMode="auto">
          <a:xfrm>
            <a:off x="5403012" y="4694544"/>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smtClean="0">
                <a:cs typeface="ＭＳ Ｐゴシック" charset="0"/>
              </a:rPr>
              <a:t>Profile at </a:t>
            </a:r>
          </a:p>
          <a:p>
            <a:pPr algn="ctr"/>
            <a:r>
              <a:rPr lang="en-US" sz="1600" dirty="0" smtClean="0">
                <a:cs typeface="ＭＳ Ｐゴシック" charset="0"/>
              </a:rPr>
              <a:t>annotations</a:t>
            </a:r>
            <a:endParaRPr lang="en-US" sz="1600" dirty="0">
              <a:cs typeface="ＭＳ Ｐゴシック" charset="0"/>
            </a:endParaRPr>
          </a:p>
        </p:txBody>
      </p:sp>
      <p:sp>
        <p:nvSpPr>
          <p:cNvPr id="59" name="AutoShape 21"/>
          <p:cNvSpPr>
            <a:spLocks noChangeArrowheads="1"/>
          </p:cNvSpPr>
          <p:nvPr/>
        </p:nvSpPr>
        <p:spPr bwMode="auto">
          <a:xfrm>
            <a:off x="6535160" y="4362757"/>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err="1" smtClean="0">
                <a:cs typeface="ＭＳ Ｐゴシック" charset="0"/>
              </a:rPr>
              <a:t>Heatmaps</a:t>
            </a:r>
            <a:r>
              <a:rPr lang="en-US" sz="1600" dirty="0" smtClean="0">
                <a:cs typeface="ＭＳ Ｐゴシック" charset="0"/>
              </a:rPr>
              <a:t> at </a:t>
            </a:r>
          </a:p>
          <a:p>
            <a:pPr algn="ctr"/>
            <a:r>
              <a:rPr lang="en-US" sz="1600" dirty="0" smtClean="0">
                <a:cs typeface="ＭＳ Ｐゴシック" charset="0"/>
              </a:rPr>
              <a:t>annotations</a:t>
            </a:r>
            <a:endParaRPr lang="en-US" sz="1600" dirty="0">
              <a:cs typeface="ＭＳ Ｐゴシック" charset="0"/>
            </a:endParaRPr>
          </a:p>
        </p:txBody>
      </p:sp>
      <p:sp>
        <p:nvSpPr>
          <p:cNvPr id="60" name="AutoShape 21"/>
          <p:cNvSpPr>
            <a:spLocks noChangeArrowheads="1"/>
          </p:cNvSpPr>
          <p:nvPr/>
        </p:nvSpPr>
        <p:spPr bwMode="auto">
          <a:xfrm>
            <a:off x="7751503" y="4640569"/>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dirty="0" smtClean="0">
                <a:cs typeface="ＭＳ Ｐゴシック" charset="0"/>
              </a:rPr>
              <a:t>Comparison </a:t>
            </a:r>
          </a:p>
          <a:p>
            <a:pPr algn="ctr"/>
            <a:r>
              <a:rPr lang="en-US" sz="1600" dirty="0" smtClean="0">
                <a:cs typeface="ＭＳ Ｐゴシック" charset="0"/>
              </a:rPr>
              <a:t>of samples</a:t>
            </a:r>
            <a:endParaRPr lang="en-US" sz="1600" dirty="0">
              <a:cs typeface="ＭＳ Ｐゴシック" charset="0"/>
            </a:endParaRPr>
          </a:p>
        </p:txBody>
      </p:sp>
      <p:sp>
        <p:nvSpPr>
          <p:cNvPr id="61" name="AutoShape 19"/>
          <p:cNvSpPr>
            <a:spLocks noChangeArrowheads="1"/>
          </p:cNvSpPr>
          <p:nvPr/>
        </p:nvSpPr>
        <p:spPr bwMode="auto">
          <a:xfrm>
            <a:off x="8071720" y="3616672"/>
            <a:ext cx="979748" cy="55562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a:cs typeface="ＭＳ Ｐゴシック" charset="0"/>
              </a:rPr>
              <a:t>Other</a:t>
            </a:r>
          </a:p>
        </p:txBody>
      </p:sp>
      <p:sp>
        <p:nvSpPr>
          <p:cNvPr id="62" name="Line 24"/>
          <p:cNvSpPr>
            <a:spLocks noChangeShapeType="1"/>
          </p:cNvSpPr>
          <p:nvPr/>
        </p:nvSpPr>
        <p:spPr bwMode="auto">
          <a:xfrm>
            <a:off x="2872973" y="3804194"/>
            <a:ext cx="426765" cy="329763"/>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63" name="Line 29"/>
          <p:cNvSpPr>
            <a:spLocks noChangeShapeType="1"/>
          </p:cNvSpPr>
          <p:nvPr/>
        </p:nvSpPr>
        <p:spPr bwMode="auto">
          <a:xfrm>
            <a:off x="2872973" y="4331094"/>
            <a:ext cx="295792" cy="516087"/>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67" name="AutoShape 14"/>
          <p:cNvSpPr>
            <a:spLocks noChangeArrowheads="1"/>
          </p:cNvSpPr>
          <p:nvPr/>
        </p:nvSpPr>
        <p:spPr bwMode="auto">
          <a:xfrm rot="13267669" flipH="1">
            <a:off x="5952091" y="2577133"/>
            <a:ext cx="418165" cy="238652"/>
          </a:xfrm>
          <a:prstGeom prst="rightArrow">
            <a:avLst>
              <a:gd name="adj1" fmla="val 50000"/>
              <a:gd name="adj2" fmla="val 41099"/>
            </a:avLst>
          </a:prstGeom>
          <a:solidFill>
            <a:schemeClr val="bg2">
              <a:lumMod val="75000"/>
            </a:schemeClr>
          </a:solidFill>
          <a:ln>
            <a:solidFill>
              <a:schemeClr val="bg2">
                <a:lumMod val="75000"/>
              </a:schemeClr>
            </a:solidFill>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68" name="Line 24"/>
          <p:cNvSpPr>
            <a:spLocks noChangeShapeType="1"/>
          </p:cNvSpPr>
          <p:nvPr/>
        </p:nvSpPr>
        <p:spPr bwMode="auto">
          <a:xfrm>
            <a:off x="7858337" y="3110386"/>
            <a:ext cx="362899" cy="435023"/>
          </a:xfrm>
          <a:prstGeom prst="line">
            <a:avLst/>
          </a:prstGeom>
          <a:ln>
            <a:solidFill>
              <a:schemeClr val="bg2">
                <a:lumMod val="75000"/>
              </a:schemeClr>
            </a:solidFill>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46" name="AutoShape 9"/>
          <p:cNvSpPr>
            <a:spLocks noChangeArrowheads="1"/>
          </p:cNvSpPr>
          <p:nvPr/>
        </p:nvSpPr>
        <p:spPr bwMode="auto">
          <a:xfrm>
            <a:off x="3272485" y="1833186"/>
            <a:ext cx="1103313" cy="557213"/>
          </a:xfrm>
          <a:prstGeom prst="roundRect">
            <a:avLst>
              <a:gd name="adj" fmla="val 16667"/>
            </a:avLst>
          </a:prstGeom>
          <a:solidFill>
            <a:srgbClr val="00B0B6"/>
          </a:solidFill>
          <a:ln>
            <a:solidFill>
              <a:srgbClr val="00B0B6"/>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1600" b="1" dirty="0" smtClean="0">
                <a:cs typeface="ＭＳ Ｐゴシック" charset="0"/>
              </a:rPr>
              <a:t>Quality </a:t>
            </a:r>
          </a:p>
          <a:p>
            <a:pPr algn="ctr"/>
            <a:r>
              <a:rPr lang="en-US" sz="1600" b="1" dirty="0" smtClean="0">
                <a:cs typeface="ＭＳ Ｐゴシック" charset="0"/>
              </a:rPr>
              <a:t>check</a:t>
            </a:r>
            <a:endParaRPr lang="en-US" sz="1600" b="1" dirty="0">
              <a:cs typeface="ＭＳ Ｐゴシック" charset="0"/>
            </a:endParaRPr>
          </a:p>
        </p:txBody>
      </p:sp>
    </p:spTree>
    <p:extLst>
      <p:ext uri="{BB962C8B-B14F-4D97-AF65-F5344CB8AC3E}">
        <p14:creationId xmlns:p14="http://schemas.microsoft.com/office/powerpoint/2010/main" val="136332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s-ES" dirty="0" err="1" smtClean="0"/>
              <a:t>Filtering</a:t>
            </a:r>
            <a:endParaRPr lang="es-ES" dirty="0"/>
          </a:p>
        </p:txBody>
      </p:sp>
      <p:sp>
        <p:nvSpPr>
          <p:cNvPr id="3" name="Marcador de contenido 2"/>
          <p:cNvSpPr>
            <a:spLocks noGrp="1"/>
          </p:cNvSpPr>
          <p:nvPr>
            <p:ph idx="1"/>
          </p:nvPr>
        </p:nvSpPr>
        <p:spPr/>
        <p:txBody>
          <a:bodyPr/>
          <a:lstStyle/>
          <a:p>
            <a:pPr>
              <a:defRPr/>
            </a:pPr>
            <a:r>
              <a:rPr lang="es-ES" sz="2100" dirty="0" err="1" smtClean="0"/>
              <a:t>How</a:t>
            </a:r>
            <a:r>
              <a:rPr lang="es-ES" sz="2100" dirty="0" smtClean="0"/>
              <a:t>?</a:t>
            </a:r>
          </a:p>
          <a:p>
            <a:pPr marL="401822">
              <a:buFont typeface="Arial"/>
              <a:buChar char="•"/>
              <a:defRPr/>
            </a:pPr>
            <a:r>
              <a:rPr lang="es-ES" sz="2100" dirty="0" smtClean="0"/>
              <a:t>F</a:t>
            </a:r>
            <a:r>
              <a:rPr lang="x-none" sz="2100" dirty="0" smtClean="0"/>
              <a:t>astx </a:t>
            </a:r>
            <a:r>
              <a:rPr lang="x-none" sz="1800" i="1" dirty="0" smtClean="0"/>
              <a:t>(</a:t>
            </a:r>
            <a:r>
              <a:rPr lang="it-IT" sz="1800" i="1" dirty="0" smtClean="0">
                <a:hlinkClick r:id="rId3"/>
              </a:rPr>
              <a:t>http://hannonlab.cshl.edu/fastx_toolkit/</a:t>
            </a:r>
            <a:r>
              <a:rPr lang="it-IT" sz="1800" i="1" dirty="0" smtClean="0"/>
              <a:t>)</a:t>
            </a:r>
          </a:p>
          <a:p>
            <a:pPr marL="401822">
              <a:buFont typeface="Arial"/>
              <a:buChar char="•"/>
              <a:defRPr/>
            </a:pPr>
            <a:r>
              <a:rPr lang="es-ES" sz="2100" dirty="0" smtClean="0"/>
              <a:t>P</a:t>
            </a:r>
            <a:r>
              <a:rPr lang="x-none" sz="2100" dirty="0" smtClean="0"/>
              <a:t>RINSEQ</a:t>
            </a:r>
            <a:r>
              <a:rPr lang="x-none" sz="2100" dirty="0"/>
              <a:t> </a:t>
            </a:r>
            <a:r>
              <a:rPr lang="x-none" sz="1800" i="1" dirty="0" smtClean="0"/>
              <a:t>(</a:t>
            </a:r>
            <a:r>
              <a:rPr lang="en-US" sz="1800" i="1" dirty="0" smtClean="0">
                <a:hlinkClick r:id="rId4"/>
              </a:rPr>
              <a:t>http</a:t>
            </a:r>
            <a:r>
              <a:rPr lang="en-US" sz="1800" i="1" dirty="0">
                <a:hlinkClick r:id="rId4"/>
              </a:rPr>
              <a:t>://prinseq.sourceforge.net</a:t>
            </a:r>
            <a:r>
              <a:rPr lang="en-US" sz="1800" i="1" dirty="0" smtClean="0">
                <a:hlinkClick r:id="rId4"/>
              </a:rPr>
              <a:t>/</a:t>
            </a:r>
            <a:r>
              <a:rPr lang="en-US" sz="1800" i="1" dirty="0" smtClean="0"/>
              <a:t>)</a:t>
            </a:r>
            <a:endParaRPr lang="x-none" sz="1800" i="1" dirty="0" smtClean="0"/>
          </a:p>
          <a:p>
            <a:pPr marL="401822">
              <a:buFont typeface="Arial"/>
              <a:buChar char="•"/>
              <a:defRPr/>
            </a:pPr>
            <a:r>
              <a:rPr lang="es-ES" sz="2100" dirty="0" smtClean="0"/>
              <a:t>T</a:t>
            </a:r>
            <a:r>
              <a:rPr lang="x-none" sz="2100" dirty="0" smtClean="0"/>
              <a:t>ally and Reaper:</a:t>
            </a:r>
          </a:p>
          <a:p>
            <a:pPr marL="660773" lvl="1" indent="0">
              <a:buNone/>
              <a:defRPr/>
            </a:pPr>
            <a:r>
              <a:rPr lang="nl-NL" sz="1800" i="1" dirty="0" smtClean="0">
                <a:hlinkClick r:id="rId5"/>
              </a:rPr>
              <a:t>http://www.ebi.ac.uk/~stijn/reaper/tally.html</a:t>
            </a:r>
            <a:endParaRPr lang="nl-NL" sz="1800" i="1" dirty="0" smtClean="0"/>
          </a:p>
          <a:p>
            <a:pPr marL="660773" lvl="1" indent="0">
              <a:buNone/>
              <a:defRPr/>
            </a:pPr>
            <a:r>
              <a:rPr lang="nl-NL" sz="1800" i="1" dirty="0" smtClean="0">
                <a:hlinkClick r:id="rId6"/>
              </a:rPr>
              <a:t>http</a:t>
            </a:r>
            <a:r>
              <a:rPr lang="nl-NL" sz="1800" i="1" dirty="0">
                <a:hlinkClick r:id="rId6"/>
              </a:rPr>
              <a:t>://www.ebi.ac.uk/~stijn/reaper/reaper.html#</a:t>
            </a:r>
            <a:r>
              <a:rPr lang="nl-NL" sz="1800" i="1" dirty="0" smtClean="0">
                <a:hlinkClick r:id="rId6"/>
              </a:rPr>
              <a:t>recipe</a:t>
            </a:r>
            <a:endParaRPr lang="nl-NL" sz="1800" i="1" dirty="0" smtClean="0"/>
          </a:p>
          <a:p>
            <a:pPr marL="660773" lvl="1" indent="0">
              <a:buNone/>
              <a:defRPr/>
            </a:pPr>
            <a:r>
              <a:rPr lang="nl-NL" sz="1800" i="1" dirty="0" smtClean="0">
                <a:hlinkClick r:id="rId7"/>
              </a:rPr>
              <a:t>http://www.ebi.ac.uk/~stijn/reaper/src/reaper-12-048/</a:t>
            </a:r>
            <a:endParaRPr lang="nl-NL" sz="1800" i="1" dirty="0" smtClean="0"/>
          </a:p>
          <a:p>
            <a:pPr marL="401822">
              <a:buFont typeface="Arial"/>
              <a:buChar char="•"/>
              <a:defRPr/>
            </a:pPr>
            <a:r>
              <a:rPr lang="en-US" sz="2100" dirty="0" err="1"/>
              <a:t>ShortRead</a:t>
            </a:r>
            <a:r>
              <a:rPr lang="en-US" sz="2100" dirty="0"/>
              <a:t> (R) </a:t>
            </a:r>
            <a:r>
              <a:rPr lang="en-US" sz="1800" i="1" dirty="0"/>
              <a:t>(</a:t>
            </a:r>
            <a:r>
              <a:rPr lang="en-US" sz="1800" i="1" dirty="0">
                <a:hlinkClick r:id="rId8"/>
              </a:rPr>
              <a:t>http://www.bioconductor.org/packages/release/bioc/html/ShortRead.html</a:t>
            </a:r>
            <a:r>
              <a:rPr lang="en-US" sz="1800" i="1" dirty="0"/>
              <a:t>)</a:t>
            </a:r>
          </a:p>
        </p:txBody>
      </p:sp>
      <p:sp>
        <p:nvSpPr>
          <p:cNvPr id="5" name="Slide Number Placeholder 4"/>
          <p:cNvSpPr>
            <a:spLocks noGrp="1"/>
          </p:cNvSpPr>
          <p:nvPr>
            <p:ph type="sldNum" sz="quarter" idx="4294967295"/>
          </p:nvPr>
        </p:nvSpPr>
        <p:spPr>
          <a:xfrm>
            <a:off x="152400" y="6375400"/>
            <a:ext cx="304800" cy="228600"/>
          </a:xfrm>
          <a:prstGeom prst="rect">
            <a:avLst/>
          </a:prstGeom>
        </p:spPr>
        <p:txBody>
          <a:bodyPr>
            <a:normAutofit fontScale="70000" lnSpcReduction="20000"/>
          </a:bodyPr>
          <a:lstStyle/>
          <a:p>
            <a:fld id="{F7BB9FBA-CA70-B74E-919F-24D73DC25CCD}" type="slidenum">
              <a:rPr lang="en-AU" smtClean="0"/>
              <a:pPr/>
              <a:t>20</a:t>
            </a:fld>
            <a:endParaRPr lang="en-AU"/>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FASTQ Processing – FASTX Toolkit</a:t>
            </a:r>
            <a:endParaRPr lang="en-US" dirty="0"/>
          </a:p>
        </p:txBody>
      </p:sp>
      <p:sp>
        <p:nvSpPr>
          <p:cNvPr id="5" name="Content Placeholder 4"/>
          <p:cNvSpPr>
            <a:spLocks noGrp="1"/>
          </p:cNvSpPr>
          <p:nvPr>
            <p:ph idx="1"/>
          </p:nvPr>
        </p:nvSpPr>
        <p:spPr/>
        <p:txBody>
          <a:bodyPr/>
          <a:lstStyle/>
          <a:p>
            <a:r>
              <a:rPr lang="en-US" dirty="0">
                <a:hlinkClick r:id="rId2"/>
              </a:rPr>
              <a:t>http://hannonlab.cshl.edu/fastx_toolkit</a:t>
            </a:r>
            <a:r>
              <a:rPr lang="en-US" dirty="0" smtClean="0">
                <a:hlinkClick r:id="rId2"/>
              </a:rPr>
              <a:t>/</a:t>
            </a:r>
            <a:r>
              <a:rPr lang="en-US" dirty="0" smtClean="0"/>
              <a:t> </a:t>
            </a:r>
          </a:p>
          <a:p>
            <a:r>
              <a:rPr lang="en-US" dirty="0" smtClean="0"/>
              <a:t>Many tools for common operations on FASTQ files:</a:t>
            </a:r>
          </a:p>
          <a:p>
            <a:pPr lvl="1"/>
            <a:r>
              <a:rPr lang="en-US" dirty="0" smtClean="0"/>
              <a:t>Conversion</a:t>
            </a:r>
          </a:p>
          <a:p>
            <a:pPr lvl="1"/>
            <a:r>
              <a:rPr lang="en-US" dirty="0" smtClean="0"/>
              <a:t>Trimming (remove barcodes)</a:t>
            </a:r>
          </a:p>
          <a:p>
            <a:pPr lvl="1"/>
            <a:r>
              <a:rPr lang="en-US" dirty="0" smtClean="0"/>
              <a:t>Clipping (remove adapters)</a:t>
            </a:r>
          </a:p>
          <a:p>
            <a:pPr lvl="1"/>
            <a:r>
              <a:rPr lang="en-US" dirty="0" smtClean="0"/>
              <a:t>Quality trimmer (trim off low-quality bases)</a:t>
            </a:r>
          </a:p>
          <a:p>
            <a:pPr lvl="1"/>
            <a:r>
              <a:rPr lang="en-US" dirty="0" smtClean="0"/>
              <a:t>Quality filter (remove low-quality reads)</a:t>
            </a:r>
            <a:endParaRPr lang="en-US" dirty="0"/>
          </a:p>
        </p:txBody>
      </p:sp>
    </p:spTree>
    <p:extLst>
      <p:ext uri="{BB962C8B-B14F-4D97-AF65-F5344CB8AC3E}">
        <p14:creationId xmlns:p14="http://schemas.microsoft.com/office/powerpoint/2010/main" val="78927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Imagen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4223623" cy="316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457200" y="274638"/>
            <a:ext cx="8229600" cy="639762"/>
          </a:xfrm>
        </p:spPr>
        <p:txBody>
          <a:bodyPr>
            <a:normAutofit fontScale="90000"/>
          </a:bodyPr>
          <a:lstStyle/>
          <a:p>
            <a:r>
              <a:rPr lang="en-GB" dirty="0" smtClean="0"/>
              <a:t>Filtering example</a:t>
            </a:r>
            <a:endParaRPr lang="en-GB" dirty="0"/>
          </a:p>
        </p:txBody>
      </p:sp>
      <p:sp>
        <p:nvSpPr>
          <p:cNvPr id="5" name="Text Placeholder 4"/>
          <p:cNvSpPr>
            <a:spLocks noGrp="1"/>
          </p:cNvSpPr>
          <p:nvPr>
            <p:ph type="body" idx="1"/>
          </p:nvPr>
        </p:nvSpPr>
        <p:spPr/>
        <p:txBody>
          <a:bodyPr/>
          <a:lstStyle/>
          <a:p>
            <a:r>
              <a:rPr lang="en-US" dirty="0" smtClean="0"/>
              <a:t>Before</a:t>
            </a:r>
            <a:endParaRPr lang="en-US" dirty="0"/>
          </a:p>
        </p:txBody>
      </p:sp>
      <p:sp>
        <p:nvSpPr>
          <p:cNvPr id="7" name="Text Placeholder 6"/>
          <p:cNvSpPr>
            <a:spLocks noGrp="1"/>
          </p:cNvSpPr>
          <p:nvPr>
            <p:ph type="body" sz="quarter" idx="3"/>
          </p:nvPr>
        </p:nvSpPr>
        <p:spPr/>
        <p:txBody>
          <a:bodyPr/>
          <a:lstStyle/>
          <a:p>
            <a:r>
              <a:rPr lang="en-US" dirty="0" smtClean="0"/>
              <a:t>After</a:t>
            </a:r>
            <a:endParaRPr lang="en-US" dirty="0"/>
          </a:p>
        </p:txBody>
      </p:sp>
      <p:pic>
        <p:nvPicPr>
          <p:cNvPr id="56321" name="Imagen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4325986" cy="324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4294967295"/>
          </p:nvPr>
        </p:nvSpPr>
        <p:spPr>
          <a:xfrm>
            <a:off x="200025" y="6356350"/>
            <a:ext cx="1076325" cy="365125"/>
          </a:xfrm>
          <a:prstGeom prst="rect">
            <a:avLst/>
          </a:prstGeom>
        </p:spPr>
        <p:txBody>
          <a:bodyPr/>
          <a:lstStyle/>
          <a:p>
            <a:fld id="{FF75C6F3-F184-434E-BEEF-650509243BAF}" type="slidenum">
              <a:rPr lang="en-AU" smtClean="0"/>
              <a:pPr/>
              <a:t>22</a:t>
            </a:fld>
            <a:endParaRPr lang="en-AU"/>
          </a:p>
        </p:txBody>
      </p:sp>
    </p:spTree>
    <p:extLst>
      <p:ext uri="{BB962C8B-B14F-4D97-AF65-F5344CB8AC3E}">
        <p14:creationId xmlns:p14="http://schemas.microsoft.com/office/powerpoint/2010/main" val="32055795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x-none" dirty="0" smtClean="0"/>
              <a:t>Filtering comes at a price</a:t>
            </a:r>
            <a:endParaRPr lang="en-GB" dirty="0"/>
          </a:p>
        </p:txBody>
      </p:sp>
      <p:pic>
        <p:nvPicPr>
          <p:cNvPr id="58370"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3225097"/>
            <a:ext cx="4000500" cy="248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Imagen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141" y="1655704"/>
            <a:ext cx="4063008" cy="243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bwMode="auto">
          <a:xfrm>
            <a:off x="2331809" y="2920999"/>
            <a:ext cx="759459" cy="810090"/>
          </a:xfrm>
          <a:prstGeom prst="rect">
            <a:avLst/>
          </a:prstGeom>
          <a:noFill/>
          <a:ln w="25400" cap="flat" cmpd="sng" algn="ctr">
            <a:solidFill>
              <a:srgbClr val="FF0000"/>
            </a:solidFill>
            <a:prstDash val="solid"/>
            <a:round/>
            <a:headEnd type="none" w="med" len="med"/>
            <a:tailEnd type="none" w="med" len="med"/>
          </a:ln>
          <a:effectLst/>
          <a:extLst/>
        </p:spPr>
        <p:txBody>
          <a:bodyPr vert="horz" wrap="square" lIns="64291" tIns="32146" rIns="64291" bIns="32146" numCol="1" rtlCol="0" anchor="t" anchorCtr="0" compatLnSpc="1">
            <a:prstTxWarp prst="textNoShape">
              <a:avLst/>
            </a:prstTxWarp>
          </a:bodyPr>
          <a:lstStyle/>
          <a:p>
            <a:pPr algn="ctr" defTabSz="642915">
              <a:buClrTx/>
              <a:buSzTx/>
            </a:pPr>
            <a:endParaRPr lang="en-GB" sz="3000" dirty="0">
              <a:solidFill>
                <a:srgbClr val="000000"/>
              </a:solidFill>
              <a:latin typeface="Gill Sans" charset="0"/>
              <a:ea typeface="ヒラギノ角ゴ ProN W3" charset="0"/>
              <a:cs typeface="ヒラギノ角ゴ ProN W3" charset="0"/>
              <a:sym typeface="Gill Sans" charset="0"/>
            </a:endParaRPr>
          </a:p>
        </p:txBody>
      </p:sp>
      <p:sp>
        <p:nvSpPr>
          <p:cNvPr id="6" name="Rectángulo 5"/>
          <p:cNvSpPr/>
          <p:nvPr/>
        </p:nvSpPr>
        <p:spPr bwMode="auto">
          <a:xfrm>
            <a:off x="6382259" y="4490548"/>
            <a:ext cx="759459" cy="810090"/>
          </a:xfrm>
          <a:prstGeom prst="rect">
            <a:avLst/>
          </a:prstGeom>
          <a:noFill/>
          <a:ln w="25400" cap="flat" cmpd="sng" algn="ctr">
            <a:solidFill>
              <a:srgbClr val="FF0000"/>
            </a:solidFill>
            <a:prstDash val="solid"/>
            <a:round/>
            <a:headEnd type="none" w="med" len="med"/>
            <a:tailEnd type="none" w="med" len="med"/>
          </a:ln>
          <a:effectLst/>
          <a:extLst/>
        </p:spPr>
        <p:txBody>
          <a:bodyPr vert="horz" wrap="square" lIns="64291" tIns="32146" rIns="64291" bIns="32146" numCol="1" rtlCol="0" anchor="t" anchorCtr="0" compatLnSpc="1">
            <a:prstTxWarp prst="textNoShape">
              <a:avLst/>
            </a:prstTxWarp>
          </a:bodyPr>
          <a:lstStyle/>
          <a:p>
            <a:pPr algn="ctr" defTabSz="642915">
              <a:buClrTx/>
              <a:buSzTx/>
            </a:pPr>
            <a:endParaRPr lang="en-GB" sz="3000" dirty="0">
              <a:solidFill>
                <a:srgbClr val="000000"/>
              </a:solidFill>
              <a:latin typeface="Gill Sans" charset="0"/>
              <a:ea typeface="ヒラギノ角ゴ ProN W3" charset="0"/>
              <a:cs typeface="ヒラギノ角ゴ ProN W3" charset="0"/>
              <a:sym typeface="Gill Sans" charset="0"/>
            </a:endParaRPr>
          </a:p>
        </p:txBody>
      </p:sp>
      <p:cxnSp>
        <p:nvCxnSpPr>
          <p:cNvPr id="5" name="Conector recto de flecha 4"/>
          <p:cNvCxnSpPr/>
          <p:nvPr/>
        </p:nvCxnSpPr>
        <p:spPr bwMode="auto">
          <a:xfrm>
            <a:off x="3040638" y="3731089"/>
            <a:ext cx="3341621" cy="759459"/>
          </a:xfrm>
          <a:prstGeom prst="straightConnector1">
            <a:avLst/>
          </a:prstGeom>
          <a:blipFill dpi="0" rotWithShape="0">
            <a:blip r:embed="rId5"/>
            <a:srcRect/>
            <a:tile tx="0" ty="0" sx="100000" sy="100000" flip="none" algn="tl"/>
          </a:blip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Slide Number Placeholder 8"/>
          <p:cNvSpPr>
            <a:spLocks noGrp="1"/>
          </p:cNvSpPr>
          <p:nvPr>
            <p:ph type="sldNum" sz="quarter" idx="12"/>
          </p:nvPr>
        </p:nvSpPr>
        <p:spPr/>
        <p:txBody>
          <a:bodyPr>
            <a:normAutofit fontScale="85000" lnSpcReduction="20000"/>
          </a:bodyPr>
          <a:lstStyle/>
          <a:p>
            <a:fld id="{092A2310-4352-BD48-8B3A-365119432E78}" type="slidenum">
              <a:rPr lang="en-AU" smtClean="0"/>
              <a:pPr/>
              <a:t>23</a:t>
            </a:fld>
            <a:endParaRPr lang="en-AU"/>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7950" y="2008671"/>
            <a:ext cx="8899525" cy="1800225"/>
            <a:chOff x="107950" y="1781175"/>
            <a:chExt cx="8899525" cy="1800225"/>
          </a:xfrm>
        </p:grpSpPr>
        <p:pic>
          <p:nvPicPr>
            <p:cNvPr id="16388" name="Picture 3"/>
            <p:cNvPicPr>
              <a:picLocks noChangeAspect="1" noChangeArrowheads="1"/>
            </p:cNvPicPr>
            <p:nvPr/>
          </p:nvPicPr>
          <p:blipFill>
            <a:blip r:embed="rId3"/>
            <a:srcRect t="10001" b="24991"/>
            <a:stretch>
              <a:fillRect/>
            </a:stretch>
          </p:blipFill>
          <p:spPr bwMode="auto">
            <a:xfrm>
              <a:off x="107950" y="1781175"/>
              <a:ext cx="8899525" cy="1800225"/>
            </a:xfrm>
            <a:prstGeom prst="rect">
              <a:avLst/>
            </a:prstGeom>
            <a:noFill/>
            <a:ln w="3240">
              <a:solidFill>
                <a:srgbClr val="000000"/>
              </a:solidFill>
              <a:miter lim="800000"/>
              <a:headEnd/>
              <a:tailEnd/>
            </a:ln>
            <a:effectLst>
              <a:outerShdw blurRad="63500" dist="38184" dir="2700000" algn="ctr" rotWithShape="0">
                <a:srgbClr val="000000">
                  <a:alpha val="43030"/>
                </a:srgbClr>
              </a:outerShdw>
            </a:effectLst>
          </p:spPr>
        </p:pic>
        <p:sp>
          <p:nvSpPr>
            <p:cNvPr id="110598" name="Oval 5"/>
            <p:cNvSpPr>
              <a:spLocks noChangeArrowheads="1"/>
            </p:cNvSpPr>
            <p:nvPr/>
          </p:nvSpPr>
          <p:spPr bwMode="auto">
            <a:xfrm>
              <a:off x="1476375" y="1854200"/>
              <a:ext cx="358775" cy="358775"/>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a:solidFill>
                    <a:srgbClr val="000000"/>
                  </a:solidFill>
                  <a:ea typeface="Arial" charset="0"/>
                  <a:cs typeface="Arial" charset="0"/>
                </a:rPr>
                <a:t>1</a:t>
              </a:r>
            </a:p>
          </p:txBody>
        </p:sp>
        <p:sp>
          <p:nvSpPr>
            <p:cNvPr id="110599" name="Oval 6"/>
            <p:cNvSpPr>
              <a:spLocks noChangeArrowheads="1"/>
            </p:cNvSpPr>
            <p:nvPr/>
          </p:nvSpPr>
          <p:spPr bwMode="auto">
            <a:xfrm>
              <a:off x="6443663" y="1854200"/>
              <a:ext cx="360362" cy="358775"/>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a:solidFill>
                    <a:srgbClr val="000000"/>
                  </a:solidFill>
                  <a:ea typeface="Arial" charset="0"/>
                  <a:cs typeface="Arial" charset="0"/>
                </a:rPr>
                <a:t>2</a:t>
              </a:r>
            </a:p>
          </p:txBody>
        </p:sp>
        <p:sp>
          <p:nvSpPr>
            <p:cNvPr id="110600" name="Oval 7"/>
            <p:cNvSpPr>
              <a:spLocks noChangeArrowheads="1"/>
            </p:cNvSpPr>
            <p:nvPr/>
          </p:nvSpPr>
          <p:spPr bwMode="auto">
            <a:xfrm>
              <a:off x="3816350" y="2862263"/>
              <a:ext cx="360363" cy="358775"/>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a:solidFill>
                    <a:srgbClr val="000000"/>
                  </a:solidFill>
                  <a:ea typeface="Arial" charset="0"/>
                  <a:cs typeface="Arial" charset="0"/>
                </a:rPr>
                <a:t>3</a:t>
              </a:r>
            </a:p>
          </p:txBody>
        </p:sp>
      </p:grpSp>
      <p:sp>
        <p:nvSpPr>
          <p:cNvPr id="18" name="Content Placeholder 6"/>
          <p:cNvSpPr txBox="1">
            <a:spLocks/>
          </p:cNvSpPr>
          <p:nvPr/>
        </p:nvSpPr>
        <p:spPr>
          <a:xfrm>
            <a:off x="457200" y="1105452"/>
            <a:ext cx="8153400" cy="563879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Necessary </a:t>
            </a:r>
            <a:r>
              <a:rPr lang="en-US" dirty="0">
                <a:solidFill>
                  <a:srgbClr val="000000"/>
                </a:solidFill>
              </a:rPr>
              <a:t>when the read length &gt; molecule sequenced e.g. small RNAs</a:t>
            </a:r>
            <a:r>
              <a:rPr lang="en-US" dirty="0" smtClean="0">
                <a:solidFill>
                  <a:srgbClr val="000000"/>
                </a:solidFill>
              </a:rPr>
              <a:t>.</a:t>
            </a: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US" dirty="0" smtClean="0">
                <a:solidFill>
                  <a:srgbClr val="000000"/>
                </a:solidFill>
              </a:rPr>
              <a:t>Different </a:t>
            </a:r>
            <a:r>
              <a:rPr lang="en-US" dirty="0">
                <a:solidFill>
                  <a:srgbClr val="000000"/>
                </a:solidFill>
              </a:rPr>
              <a:t>scenarios requiring adapter removal</a:t>
            </a:r>
          </a:p>
          <a:p>
            <a:pPr marL="604203" lvl="1"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AU" sz="2800" dirty="0">
                <a:solidFill>
                  <a:srgbClr val="000000"/>
                </a:solidFill>
              </a:rPr>
              <a:t>Trim the 3’ end</a:t>
            </a:r>
          </a:p>
          <a:p>
            <a:pPr marL="604203" lvl="1"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AU" sz="2800" dirty="0">
                <a:solidFill>
                  <a:srgbClr val="000000"/>
                </a:solidFill>
              </a:rPr>
              <a:t>Trim/discard the reads based on the residual minimum read length.</a:t>
            </a:r>
          </a:p>
          <a:p>
            <a:pPr marL="604203" lvl="1"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AU" sz="2800" dirty="0">
                <a:solidFill>
                  <a:srgbClr val="000000"/>
                </a:solidFill>
              </a:rPr>
              <a:t>Trim the adapter region but retain reads only with a minimum read-length.</a:t>
            </a: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AU" dirty="0">
                <a:solidFill>
                  <a:srgbClr val="000000"/>
                </a:solidFill>
              </a:rPr>
              <a:t>Tools for adapter </a:t>
            </a:r>
            <a:r>
              <a:rPr lang="en-AU" dirty="0" smtClean="0">
                <a:solidFill>
                  <a:srgbClr val="000000"/>
                </a:solidFill>
              </a:rPr>
              <a:t>trimming</a:t>
            </a:r>
          </a:p>
          <a:p>
            <a:pPr marL="604203" lvl="1"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r>
              <a:rPr lang="en-AU" sz="2800" dirty="0" err="1">
                <a:solidFill>
                  <a:srgbClr val="000000"/>
                </a:solidFill>
              </a:rPr>
              <a:t>fastx_clipper</a:t>
            </a:r>
            <a:r>
              <a:rPr lang="en-AU" sz="2800" dirty="0">
                <a:solidFill>
                  <a:srgbClr val="000000"/>
                </a:solidFill>
              </a:rPr>
              <a:t> (</a:t>
            </a:r>
            <a:r>
              <a:rPr lang="en-AU" sz="2800" dirty="0" err="1">
                <a:solidFill>
                  <a:srgbClr val="000000"/>
                </a:solidFill>
              </a:rPr>
              <a:t>FastX</a:t>
            </a:r>
            <a:r>
              <a:rPr lang="en-AU" sz="2800" dirty="0">
                <a:solidFill>
                  <a:srgbClr val="000000"/>
                </a:solidFill>
              </a:rPr>
              <a:t>-Toolkit), PRINSEQ</a:t>
            </a:r>
            <a:endParaRPr lang="en-AU" sz="2800" b="1" dirty="0">
              <a:solidFill>
                <a:srgbClr val="000000"/>
              </a:solidFill>
            </a:endParaRPr>
          </a:p>
          <a:p>
            <a:pPr marL="321628" lvl="1" indent="0">
              <a:lnSpc>
                <a:spcPct val="150000"/>
              </a:lnSpc>
              <a:buNone/>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AU" dirty="0">
              <a:solidFill>
                <a:srgbClr val="000000"/>
              </a:solidFill>
            </a:endParaRPr>
          </a:p>
          <a:p>
            <a:pPr marL="284163" indent="-282575">
              <a:lnSpc>
                <a:spcPct val="150000"/>
              </a:lnSpc>
              <a:buFont typeface="Wingdings" charset="2"/>
              <a:buChar char="q"/>
              <a:tabLst>
                <a:tab pos="284163" algn="l"/>
                <a:tab pos="731838" algn="l"/>
                <a:tab pos="1181100" algn="l"/>
                <a:tab pos="1630363" algn="l"/>
                <a:tab pos="2079625" algn="l"/>
                <a:tab pos="2528888" algn="l"/>
                <a:tab pos="2978150" algn="l"/>
                <a:tab pos="3427413" algn="l"/>
                <a:tab pos="3876675" algn="l"/>
                <a:tab pos="4325938" algn="l"/>
                <a:tab pos="4775200" algn="l"/>
                <a:tab pos="5224463" algn="l"/>
                <a:tab pos="5673725" algn="l"/>
                <a:tab pos="6122988" algn="l"/>
                <a:tab pos="6572250" algn="l"/>
                <a:tab pos="7021513" algn="l"/>
                <a:tab pos="7470775" algn="l"/>
                <a:tab pos="7920038" algn="l"/>
                <a:tab pos="8369300" algn="l"/>
                <a:tab pos="8818563" algn="l"/>
                <a:tab pos="9267825" algn="l"/>
              </a:tabLst>
            </a:pPr>
            <a:endParaRPr lang="en-US" dirty="0" smtClean="0">
              <a:solidFill>
                <a:srgbClr val="000000"/>
              </a:solidFill>
            </a:endParaRPr>
          </a:p>
        </p:txBody>
      </p:sp>
      <p:sp>
        <p:nvSpPr>
          <p:cNvPr id="110601" name="Oval 8"/>
          <p:cNvSpPr>
            <a:spLocks noChangeArrowheads="1"/>
          </p:cNvSpPr>
          <p:nvPr/>
        </p:nvSpPr>
        <p:spPr bwMode="auto">
          <a:xfrm>
            <a:off x="652108" y="4361656"/>
            <a:ext cx="360363" cy="360363"/>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dirty="0">
                <a:solidFill>
                  <a:srgbClr val="000000"/>
                </a:solidFill>
                <a:ea typeface="Arial" charset="0"/>
                <a:cs typeface="Arial" charset="0"/>
              </a:rPr>
              <a:t>1</a:t>
            </a:r>
          </a:p>
        </p:txBody>
      </p:sp>
      <p:sp>
        <p:nvSpPr>
          <p:cNvPr id="110602" name="Oval 9"/>
          <p:cNvSpPr>
            <a:spLocks noChangeArrowheads="1"/>
          </p:cNvSpPr>
          <p:nvPr/>
        </p:nvSpPr>
        <p:spPr bwMode="auto">
          <a:xfrm>
            <a:off x="652108" y="4740977"/>
            <a:ext cx="360363" cy="360362"/>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a:solidFill>
                  <a:srgbClr val="000000"/>
                </a:solidFill>
                <a:ea typeface="Arial" charset="0"/>
                <a:cs typeface="Arial" charset="0"/>
              </a:rPr>
              <a:t>2</a:t>
            </a:r>
          </a:p>
        </p:txBody>
      </p:sp>
      <p:sp>
        <p:nvSpPr>
          <p:cNvPr id="110603" name="Oval 10"/>
          <p:cNvSpPr>
            <a:spLocks noChangeArrowheads="1"/>
          </p:cNvSpPr>
          <p:nvPr/>
        </p:nvSpPr>
        <p:spPr bwMode="auto">
          <a:xfrm>
            <a:off x="652108" y="5121976"/>
            <a:ext cx="360362" cy="358775"/>
          </a:xfrm>
          <a:prstGeom prst="ellipse">
            <a:avLst/>
          </a:prstGeom>
          <a:solidFill>
            <a:srgbClr val="85FFE0"/>
          </a:solidFill>
          <a:ln w="9360">
            <a:solidFill>
              <a:srgbClr val="FFFFFF"/>
            </a:solidFill>
            <a:miter lim="800000"/>
            <a:headEnd/>
            <a:tailEnd/>
          </a:ln>
        </p:spPr>
        <p:txBody>
          <a:bodyPr lIns="90000" tIns="46800" rIns="90000" bIns="46800">
            <a:prstTxWarp prst="textNoShape">
              <a:avLst/>
            </a:prstTxWarp>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100" b="1">
                <a:solidFill>
                  <a:srgbClr val="000000"/>
                </a:solidFill>
                <a:ea typeface="Arial" charset="0"/>
                <a:cs typeface="Arial" charset="0"/>
              </a:rPr>
              <a:t>3</a:t>
            </a:r>
          </a:p>
        </p:txBody>
      </p:sp>
      <p:sp>
        <p:nvSpPr>
          <p:cNvPr id="15" name="Slide Number Placeholder 14"/>
          <p:cNvSpPr>
            <a:spLocks noGrp="1"/>
          </p:cNvSpPr>
          <p:nvPr>
            <p:ph type="sldNum" sz="quarter" idx="4294967295"/>
          </p:nvPr>
        </p:nvSpPr>
        <p:spPr>
          <a:xfrm>
            <a:off x="152400" y="6375400"/>
            <a:ext cx="304800" cy="228600"/>
          </a:xfrm>
          <a:prstGeom prst="rect">
            <a:avLst/>
          </a:prstGeom>
        </p:spPr>
        <p:txBody>
          <a:bodyPr>
            <a:normAutofit fontScale="70000" lnSpcReduction="20000"/>
          </a:bodyPr>
          <a:lstStyle/>
          <a:p>
            <a:fld id="{F7BB9FBA-CA70-B74E-919F-24D73DC25CCD}" type="slidenum">
              <a:rPr lang="en-AU" smtClean="0"/>
              <a:pPr/>
              <a:t>24</a:t>
            </a:fld>
            <a:endParaRPr lang="en-AU"/>
          </a:p>
        </p:txBody>
      </p:sp>
      <p:sp>
        <p:nvSpPr>
          <p:cNvPr id="17" name="Title 6"/>
          <p:cNvSpPr txBox="1">
            <a:spLocks/>
          </p:cNvSpPr>
          <p:nvPr/>
        </p:nvSpPr>
        <p:spPr>
          <a:xfrm>
            <a:off x="609600"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smtClean="0"/>
              <a:t>Removal of adapter sequences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GB" dirty="0" smtClean="0"/>
              <a:t>Important: PE files</a:t>
            </a:r>
            <a:endParaRPr lang="en-GB" dirty="0"/>
          </a:p>
        </p:txBody>
      </p:sp>
      <p:grpSp>
        <p:nvGrpSpPr>
          <p:cNvPr id="7" name="Agrupar 12"/>
          <p:cNvGrpSpPr/>
          <p:nvPr/>
        </p:nvGrpSpPr>
        <p:grpSpPr>
          <a:xfrm>
            <a:off x="192990" y="1806408"/>
            <a:ext cx="4419599" cy="1468462"/>
            <a:chOff x="679651" y="2575373"/>
            <a:chExt cx="6285652" cy="2088479"/>
          </a:xfrm>
        </p:grpSpPr>
        <p:sp>
          <p:nvSpPr>
            <p:cNvPr id="5" name="Rectángulo 14"/>
            <p:cNvSpPr>
              <a:spLocks noChangeArrowheads="1"/>
            </p:cNvSpPr>
            <p:nvPr/>
          </p:nvSpPr>
          <p:spPr bwMode="auto">
            <a:xfrm>
              <a:off x="5566274" y="3292624"/>
              <a:ext cx="576086" cy="360021"/>
            </a:xfrm>
            <a:prstGeom prst="rect">
              <a:avLst/>
            </a:prstGeom>
            <a:solidFill>
              <a:srgbClr val="FFFF00">
                <a:alpha val="58038"/>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s-ES"/>
            </a:p>
          </p:txBody>
        </p:sp>
        <p:sp>
          <p:nvSpPr>
            <p:cNvPr id="6" name="Rectángulo 6"/>
            <p:cNvSpPr>
              <a:spLocks noChangeArrowheads="1"/>
            </p:cNvSpPr>
            <p:nvPr/>
          </p:nvSpPr>
          <p:spPr bwMode="auto">
            <a:xfrm>
              <a:off x="788024" y="3295417"/>
              <a:ext cx="6074415" cy="126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nl-NL" sz="1300" dirty="0">
                  <a:solidFill>
                    <a:srgbClr val="7D7D7D"/>
                  </a:solidFill>
                  <a:latin typeface="Andale Mono" charset="0"/>
                  <a:cs typeface="Andale Mono" charset="0"/>
                </a:rPr>
                <a:t>@HWI-BRUNOP16X_0001:1:1:1278:989#0/1</a:t>
              </a:r>
            </a:p>
            <a:p>
              <a:pPr algn="l"/>
              <a:r>
                <a:rPr lang="nl-NL" sz="1300" dirty="0" smtClean="0">
                  <a:solidFill>
                    <a:srgbClr val="7D7D7D"/>
                  </a:solidFill>
                  <a:latin typeface="Andale Mono" charset="0"/>
                  <a:cs typeface="Andale Mono" charset="0"/>
                </a:rPr>
                <a:t>NAAATTTCGAATTTCTGTGAAGTAAGCATCTTCTTTGTCAT</a:t>
              </a:r>
              <a:endParaRPr lang="nl-NL" sz="1300" dirty="0">
                <a:solidFill>
                  <a:srgbClr val="7D7D7D"/>
                </a:solidFill>
                <a:latin typeface="Andale Mono" charset="0"/>
                <a:cs typeface="Andale Mono" charset="0"/>
              </a:endParaRPr>
            </a:p>
            <a:p>
              <a:pPr algn="l"/>
              <a:r>
                <a:rPr lang="nl-NL" sz="1300" dirty="0">
                  <a:solidFill>
                    <a:srgbClr val="7D7D7D"/>
                  </a:solidFill>
                  <a:latin typeface="Andale Mono" charset="0"/>
                  <a:cs typeface="Andale Mono" charset="0"/>
                </a:rPr>
                <a:t>+</a:t>
              </a:r>
            </a:p>
            <a:p>
              <a:pPr algn="l"/>
              <a:r>
                <a:rPr lang="nl-NL" sz="1300" dirty="0">
                  <a:solidFill>
                    <a:srgbClr val="7D7D7D"/>
                  </a:solidFill>
                  <a:latin typeface="Andale Mono" charset="0"/>
                  <a:cs typeface="Andale Mono" charset="0"/>
                </a:rPr>
                <a:t>BJJGGKIINN^^^^^QQNTUQOOTTTRTOTY^^Y^\\^^^\</a:t>
              </a:r>
              <a:endParaRPr lang="es-ES" sz="1300" dirty="0">
                <a:solidFill>
                  <a:srgbClr val="7D7D7D"/>
                </a:solidFill>
                <a:latin typeface="Andale Mono" charset="0"/>
                <a:cs typeface="Andale Mono" charset="0"/>
              </a:endParaRPr>
            </a:p>
          </p:txBody>
        </p:sp>
        <p:sp>
          <p:nvSpPr>
            <p:cNvPr id="8" name="CuadroTexto 8"/>
            <p:cNvSpPr txBox="1">
              <a:spLocks noChangeArrowheads="1"/>
            </p:cNvSpPr>
            <p:nvPr/>
          </p:nvSpPr>
          <p:spPr bwMode="auto">
            <a:xfrm>
              <a:off x="878035" y="2575373"/>
              <a:ext cx="4691540" cy="67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sz="2500" dirty="0"/>
                <a:t>my_sequence_1.fastq</a:t>
              </a:r>
            </a:p>
          </p:txBody>
        </p:sp>
        <p:sp>
          <p:nvSpPr>
            <p:cNvPr id="10" name="Rectángulo 9"/>
            <p:cNvSpPr/>
            <p:nvPr/>
          </p:nvSpPr>
          <p:spPr bwMode="auto">
            <a:xfrm>
              <a:off x="679651" y="2644551"/>
              <a:ext cx="6285652" cy="2019301"/>
            </a:xfrm>
            <a:prstGeom prst="rect">
              <a:avLst/>
            </a:prstGeom>
            <a:noFill/>
            <a:ln>
              <a:solidFill>
                <a:srgbClr val="A6A6A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s-ES">
                <a:solidFill>
                  <a:srgbClr val="000000"/>
                </a:solidFill>
                <a:latin typeface="Gill Sans" charset="0"/>
                <a:ea typeface="ヒラギノ角ゴ ProN W3" charset="0"/>
                <a:cs typeface="ヒラギノ角ゴ ProN W3" charset="0"/>
              </a:endParaRPr>
            </a:p>
          </p:txBody>
        </p:sp>
      </p:grpSp>
      <p:grpSp>
        <p:nvGrpSpPr>
          <p:cNvPr id="12" name="Agrupar 13"/>
          <p:cNvGrpSpPr/>
          <p:nvPr/>
        </p:nvGrpSpPr>
        <p:grpSpPr>
          <a:xfrm>
            <a:off x="4688282" y="1806408"/>
            <a:ext cx="4420107" cy="1470700"/>
            <a:chOff x="8014568" y="2140142"/>
            <a:chExt cx="6286374" cy="2091662"/>
          </a:xfrm>
        </p:grpSpPr>
        <p:sp>
          <p:nvSpPr>
            <p:cNvPr id="3" name="Rectángulo 15"/>
            <p:cNvSpPr>
              <a:spLocks noChangeArrowheads="1"/>
            </p:cNvSpPr>
            <p:nvPr/>
          </p:nvSpPr>
          <p:spPr bwMode="auto">
            <a:xfrm>
              <a:off x="12716757" y="2932584"/>
              <a:ext cx="576086" cy="360021"/>
            </a:xfrm>
            <a:prstGeom prst="rect">
              <a:avLst/>
            </a:prstGeom>
            <a:solidFill>
              <a:srgbClr val="FFFF00">
                <a:alpha val="58038"/>
              </a:srgbClr>
            </a:solidFill>
            <a:ln>
              <a:noFill/>
            </a:ln>
            <a:extLst>
              <a:ext uri="{91240B29-F687-4f45-9708-019B960494DF}">
                <a14:hiddenLine xmlns:a14="http://schemas.microsoft.com/office/drawing/2010/main" w="25400">
                  <a:solidFill>
                    <a:srgbClr val="000000"/>
                  </a:solidFill>
                  <a:round/>
                  <a:headEnd/>
                  <a:tailEnd/>
                </a14:hiddenLine>
              </a:ext>
            </a:extLst>
          </p:spPr>
          <p:txBody>
            <a:bodyPr/>
            <a:lstStyle/>
            <a:p>
              <a:endParaRPr lang="es-ES"/>
            </a:p>
          </p:txBody>
        </p:sp>
        <p:sp>
          <p:nvSpPr>
            <p:cNvPr id="4" name="Rectángulo 7"/>
            <p:cNvSpPr>
              <a:spLocks noChangeArrowheads="1"/>
            </p:cNvSpPr>
            <p:nvPr/>
          </p:nvSpPr>
          <p:spPr bwMode="auto">
            <a:xfrm>
              <a:off x="8086578" y="2932187"/>
              <a:ext cx="6214364" cy="126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de-DE" sz="1300" dirty="0">
                  <a:solidFill>
                    <a:srgbClr val="7D7D7D"/>
                  </a:solidFill>
                  <a:latin typeface="Andale Mono" charset="0"/>
                  <a:cs typeface="Andale Mono" charset="0"/>
                </a:rPr>
                <a:t>@HWI-BRUNOP16X_0001:1:1:1278:989#0/2</a:t>
              </a:r>
            </a:p>
            <a:p>
              <a:pPr algn="l"/>
              <a:r>
                <a:rPr lang="de-DE" sz="1300" dirty="0">
                  <a:solidFill>
                    <a:srgbClr val="7D7D7D"/>
                  </a:solidFill>
                  <a:latin typeface="Andale Mono" charset="0"/>
                  <a:cs typeface="Andale Mono" charset="0"/>
                </a:rPr>
                <a:t>AACCCACACAGGAGAGCAGCCTTACAGATGCAAATACTGTG</a:t>
              </a:r>
            </a:p>
            <a:p>
              <a:pPr algn="l"/>
              <a:r>
                <a:rPr lang="de-DE" sz="1300" dirty="0">
                  <a:solidFill>
                    <a:srgbClr val="7D7D7D"/>
                  </a:solidFill>
                  <a:latin typeface="Andale Mono" charset="0"/>
                  <a:cs typeface="Andale Mono" charset="0"/>
                </a:rPr>
                <a:t>+</a:t>
              </a:r>
            </a:p>
            <a:p>
              <a:pPr algn="l"/>
              <a:r>
                <a:rPr lang="de-DE" sz="1300" dirty="0">
                  <a:solidFill>
                    <a:srgbClr val="7D7D7D"/>
                  </a:solidFill>
                  <a:latin typeface="Andale Mono" charset="0"/>
                  <a:cs typeface="Andale Mono" charset="0"/>
                </a:rPr>
                <a:t>]K___fffffggghgeggggggdgggggfgggggegggghh</a:t>
              </a:r>
              <a:endParaRPr lang="es-ES" sz="1300" dirty="0">
                <a:solidFill>
                  <a:srgbClr val="7D7D7D"/>
                </a:solidFill>
                <a:latin typeface="Andale Mono" charset="0"/>
                <a:cs typeface="Andale Mono" charset="0"/>
              </a:endParaRPr>
            </a:p>
          </p:txBody>
        </p:sp>
        <p:sp>
          <p:nvSpPr>
            <p:cNvPr id="9" name="CuadroTexto 9"/>
            <p:cNvSpPr txBox="1">
              <a:spLocks noChangeArrowheads="1"/>
            </p:cNvSpPr>
            <p:nvPr/>
          </p:nvSpPr>
          <p:spPr bwMode="auto">
            <a:xfrm>
              <a:off x="8078835" y="2140142"/>
              <a:ext cx="4691539" cy="67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s-ES" sz="2500" dirty="0"/>
                <a:t>my_sequence_2.fastq</a:t>
              </a:r>
            </a:p>
          </p:txBody>
        </p:sp>
        <p:sp>
          <p:nvSpPr>
            <p:cNvPr id="11" name="Rectángulo 10"/>
            <p:cNvSpPr/>
            <p:nvPr/>
          </p:nvSpPr>
          <p:spPr bwMode="auto">
            <a:xfrm>
              <a:off x="8014568" y="2212505"/>
              <a:ext cx="6069629" cy="2019299"/>
            </a:xfrm>
            <a:prstGeom prst="rect">
              <a:avLst/>
            </a:prstGeom>
            <a:noFill/>
            <a:ln>
              <a:solidFill>
                <a:srgbClr val="A6A6A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s-ES">
                <a:solidFill>
                  <a:srgbClr val="000000"/>
                </a:solidFill>
                <a:latin typeface="Gill Sans" charset="0"/>
                <a:ea typeface="ヒラギノ角ゴ ProN W3" charset="0"/>
                <a:cs typeface="ヒラギノ角ゴ ProN W3" charset="0"/>
              </a:endParaRPr>
            </a:p>
          </p:txBody>
        </p:sp>
      </p:grpSp>
      <p:sp>
        <p:nvSpPr>
          <p:cNvPr id="15" name="CuadroTexto 14"/>
          <p:cNvSpPr txBox="1"/>
          <p:nvPr/>
        </p:nvSpPr>
        <p:spPr>
          <a:xfrm>
            <a:off x="1254119" y="3744654"/>
            <a:ext cx="2379639" cy="454451"/>
          </a:xfrm>
          <a:prstGeom prst="rect">
            <a:avLst/>
          </a:prstGeom>
          <a:noFill/>
        </p:spPr>
        <p:txBody>
          <a:bodyPr wrap="square" lIns="64291" tIns="32146" rIns="64291" bIns="32146" rtlCol="0" anchor="ctr">
            <a:spAutoFit/>
          </a:bodyPr>
          <a:lstStyle/>
          <a:p>
            <a:pPr algn="ctr"/>
            <a:r>
              <a:rPr lang="en-GB" sz="2500" dirty="0" smtClean="0">
                <a:solidFill>
                  <a:srgbClr val="7D7D7D"/>
                </a:solidFill>
              </a:rPr>
              <a:t>filtering</a:t>
            </a:r>
            <a:endParaRPr lang="en-GB" sz="2500" dirty="0">
              <a:solidFill>
                <a:srgbClr val="7D7D7D"/>
              </a:solidFill>
            </a:endParaRPr>
          </a:p>
        </p:txBody>
      </p:sp>
      <p:sp>
        <p:nvSpPr>
          <p:cNvPr id="16" name="CuadroTexto 15"/>
          <p:cNvSpPr txBox="1"/>
          <p:nvPr/>
        </p:nvSpPr>
        <p:spPr>
          <a:xfrm>
            <a:off x="5560873" y="3732784"/>
            <a:ext cx="2379639" cy="449641"/>
          </a:xfrm>
          <a:prstGeom prst="rect">
            <a:avLst/>
          </a:prstGeom>
          <a:noFill/>
        </p:spPr>
        <p:txBody>
          <a:bodyPr wrap="square" lIns="64291" tIns="32146" rIns="64291" bIns="32146" rtlCol="0" anchor="ctr">
            <a:spAutoFit/>
          </a:bodyPr>
          <a:lstStyle/>
          <a:p>
            <a:pPr algn="ctr"/>
            <a:r>
              <a:rPr lang="es-ES" sz="2500" dirty="0" smtClean="0">
                <a:solidFill>
                  <a:schemeClr val="bg2"/>
                </a:solidFill>
              </a:rPr>
              <a:t>f</a:t>
            </a:r>
            <a:r>
              <a:rPr lang="en-GB" sz="2500" dirty="0" err="1" smtClean="0">
                <a:solidFill>
                  <a:schemeClr val="bg2"/>
                </a:solidFill>
              </a:rPr>
              <a:t>iltering</a:t>
            </a:r>
            <a:endParaRPr lang="en-GB" sz="2500" dirty="0">
              <a:solidFill>
                <a:schemeClr val="bg2"/>
              </a:solidFill>
            </a:endParaRPr>
          </a:p>
        </p:txBody>
      </p:sp>
      <p:sp>
        <p:nvSpPr>
          <p:cNvPr id="17" name="CuadroTexto 16"/>
          <p:cNvSpPr txBox="1"/>
          <p:nvPr/>
        </p:nvSpPr>
        <p:spPr>
          <a:xfrm>
            <a:off x="3812541" y="4492244"/>
            <a:ext cx="1620180" cy="454451"/>
          </a:xfrm>
          <a:prstGeom prst="rect">
            <a:avLst/>
          </a:prstGeom>
          <a:noFill/>
        </p:spPr>
        <p:txBody>
          <a:bodyPr wrap="square" lIns="64291" tIns="32146" rIns="64291" bIns="32146" rtlCol="0">
            <a:spAutoFit/>
          </a:bodyPr>
          <a:lstStyle/>
          <a:p>
            <a:pPr algn="ctr"/>
            <a:r>
              <a:rPr lang="en-GB" sz="2500" dirty="0" smtClean="0">
                <a:solidFill>
                  <a:srgbClr val="7D7D7D"/>
                </a:solidFill>
              </a:rPr>
              <a:t>mapping</a:t>
            </a:r>
            <a:endParaRPr lang="en-GB" sz="2500" dirty="0">
              <a:solidFill>
                <a:srgbClr val="7D7D7D"/>
              </a:solidFill>
            </a:endParaRPr>
          </a:p>
        </p:txBody>
      </p:sp>
      <p:sp>
        <p:nvSpPr>
          <p:cNvPr id="18" name="CuadroTexto 17"/>
          <p:cNvSpPr txBox="1"/>
          <p:nvPr/>
        </p:nvSpPr>
        <p:spPr>
          <a:xfrm>
            <a:off x="304800" y="4953000"/>
            <a:ext cx="8571819" cy="1111360"/>
          </a:xfrm>
          <a:prstGeom prst="rect">
            <a:avLst/>
          </a:prstGeom>
          <a:noFill/>
        </p:spPr>
        <p:txBody>
          <a:bodyPr wrap="square" lIns="64291" tIns="32146" rIns="64291" bIns="32146" rtlCol="0">
            <a:spAutoFit/>
          </a:bodyPr>
          <a:lstStyle/>
          <a:p>
            <a:pPr algn="l"/>
            <a:r>
              <a:rPr lang="x-none" sz="2500" dirty="0" smtClean="0">
                <a:solidFill>
                  <a:schemeClr val="tx1"/>
                </a:solidFill>
              </a:rPr>
              <a:t>How? </a:t>
            </a:r>
          </a:p>
          <a:p>
            <a:pPr marL="401822" indent="-401822">
              <a:buFont typeface="Arial"/>
              <a:buChar char="•"/>
            </a:pPr>
            <a:r>
              <a:rPr lang="en-GB" sz="2500" dirty="0" smtClean="0">
                <a:solidFill>
                  <a:schemeClr val="tx1"/>
                </a:solidFill>
              </a:rPr>
              <a:t>Trim Galore! </a:t>
            </a:r>
            <a:r>
              <a:rPr lang="en-GB" dirty="0" smtClean="0">
                <a:solidFill>
                  <a:schemeClr val="tx1"/>
                </a:solidFill>
              </a:rPr>
              <a:t>(</a:t>
            </a:r>
            <a:r>
              <a:rPr lang="en-US" dirty="0" smtClean="0">
                <a:solidFill>
                  <a:schemeClr val="tx1"/>
                </a:solidFill>
                <a:hlinkClick r:id="rId3"/>
              </a:rPr>
              <a:t>http</a:t>
            </a:r>
            <a:r>
              <a:rPr lang="en-US" dirty="0">
                <a:solidFill>
                  <a:schemeClr val="tx1"/>
                </a:solidFill>
                <a:hlinkClick r:id="rId3"/>
              </a:rPr>
              <a:t>://www.bioinformatics.babraham.ac.uk/projects/trim_galore</a:t>
            </a:r>
            <a:r>
              <a:rPr lang="en-US" dirty="0" smtClean="0">
                <a:solidFill>
                  <a:schemeClr val="tx1"/>
                </a:solidFill>
                <a:hlinkClick r:id="rId3"/>
              </a:rPr>
              <a:t>/</a:t>
            </a:r>
            <a:r>
              <a:rPr lang="en-US" dirty="0" smtClean="0">
                <a:solidFill>
                  <a:schemeClr val="tx1"/>
                </a:solidFill>
              </a:rPr>
              <a:t>)</a:t>
            </a:r>
          </a:p>
        </p:txBody>
      </p:sp>
      <p:cxnSp>
        <p:nvCxnSpPr>
          <p:cNvPr id="20" name="Conector recto de flecha 19"/>
          <p:cNvCxnSpPr/>
          <p:nvPr/>
        </p:nvCxnSpPr>
        <p:spPr bwMode="auto">
          <a:xfrm>
            <a:off x="2445514" y="3429000"/>
            <a:ext cx="0" cy="405045"/>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a:off x="6749117" y="3429000"/>
            <a:ext cx="0" cy="405045"/>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angular 24"/>
          <p:cNvCxnSpPr>
            <a:stCxn id="15" idx="2"/>
            <a:endCxn id="17" idx="1"/>
          </p:cNvCxnSpPr>
          <p:nvPr/>
        </p:nvCxnSpPr>
        <p:spPr bwMode="auto">
          <a:xfrm rot="16200000" flipH="1">
            <a:off x="2868058" y="3774986"/>
            <a:ext cx="520365" cy="1368602"/>
          </a:xfrm>
          <a:prstGeom prst="bentConnector2">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Conector angular 26"/>
          <p:cNvCxnSpPr>
            <a:stCxn id="16" idx="2"/>
            <a:endCxn id="17" idx="3"/>
          </p:cNvCxnSpPr>
          <p:nvPr/>
        </p:nvCxnSpPr>
        <p:spPr bwMode="auto">
          <a:xfrm rot="5400000">
            <a:off x="5823185" y="3791961"/>
            <a:ext cx="537045" cy="1317972"/>
          </a:xfrm>
          <a:prstGeom prst="bentConnector2">
            <a:avLst/>
          </a:prstGeom>
          <a:blipFill dpi="0" rotWithShape="0">
            <a:blip r:embed="rId4"/>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Slide Number Placeholder 21"/>
          <p:cNvSpPr>
            <a:spLocks noGrp="1"/>
          </p:cNvSpPr>
          <p:nvPr>
            <p:ph type="sldNum" sz="quarter" idx="12"/>
          </p:nvPr>
        </p:nvSpPr>
        <p:spPr/>
        <p:txBody>
          <a:bodyPr>
            <a:normAutofit fontScale="85000" lnSpcReduction="20000"/>
          </a:bodyPr>
          <a:lstStyle/>
          <a:p>
            <a:fld id="{092A2310-4352-BD48-8B3A-365119432E78}" type="slidenum">
              <a:rPr lang="en-AU" smtClean="0"/>
              <a:pPr/>
              <a:t>25</a:t>
            </a:fld>
            <a:endParaRPr lang="en-AU"/>
          </a:p>
        </p:txBody>
      </p:sp>
    </p:spTree>
    <p:extLst>
      <p:ext uri="{BB962C8B-B14F-4D97-AF65-F5344CB8AC3E}">
        <p14:creationId xmlns:p14="http://schemas.microsoft.com/office/powerpoint/2010/main" val="4943046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Conclusions</a:t>
            </a:r>
            <a:endParaRPr lang="en-US" dirty="0"/>
          </a:p>
        </p:txBody>
      </p:sp>
      <p:sp>
        <p:nvSpPr>
          <p:cNvPr id="4" name="Content Placeholder 3"/>
          <p:cNvSpPr>
            <a:spLocks noGrp="1"/>
          </p:cNvSpPr>
          <p:nvPr>
            <p:ph idx="1"/>
          </p:nvPr>
        </p:nvSpPr>
        <p:spPr/>
        <p:txBody>
          <a:bodyPr/>
          <a:lstStyle/>
          <a:p>
            <a:r>
              <a:rPr lang="en-AU" dirty="0" smtClean="0">
                <a:solidFill>
                  <a:srgbClr val="000000"/>
                </a:solidFill>
              </a:rPr>
              <a:t>Quality control of sequencing data is essential for downstream analysis.</a:t>
            </a:r>
          </a:p>
          <a:p>
            <a:endParaRPr lang="en-AU" dirty="0" smtClean="0">
              <a:solidFill>
                <a:srgbClr val="000000"/>
              </a:solidFill>
            </a:endParaRPr>
          </a:p>
          <a:p>
            <a:r>
              <a:rPr lang="en-AU" dirty="0" smtClean="0">
                <a:solidFill>
                  <a:srgbClr val="000000"/>
                </a:solidFill>
              </a:rPr>
              <a:t>A range of QC tools are available to remove noise</a:t>
            </a:r>
          </a:p>
          <a:p>
            <a:endParaRPr lang="en-AU" dirty="0" smtClean="0">
              <a:solidFill>
                <a:srgbClr val="000000"/>
              </a:solidFill>
            </a:endParaRPr>
          </a:p>
          <a:p>
            <a:r>
              <a:rPr lang="en-AU" dirty="0" smtClean="0">
                <a:solidFill>
                  <a:srgbClr val="000000"/>
                </a:solidFill>
              </a:rPr>
              <a:t>Decide on which data can be corrected and discard the rest.</a:t>
            </a:r>
            <a:endParaRPr lang="en-US" dirty="0"/>
          </a:p>
        </p:txBody>
      </p:sp>
      <p:sp>
        <p:nvSpPr>
          <p:cNvPr id="6" name="Slide Number Placeholder 5"/>
          <p:cNvSpPr>
            <a:spLocks noGrp="1"/>
          </p:cNvSpPr>
          <p:nvPr>
            <p:ph type="sldNum" sz="quarter" idx="4294967295"/>
          </p:nvPr>
        </p:nvSpPr>
        <p:spPr>
          <a:xfrm>
            <a:off x="152400" y="6375400"/>
            <a:ext cx="304800" cy="228600"/>
          </a:xfrm>
          <a:prstGeom prst="rect">
            <a:avLst/>
          </a:prstGeom>
        </p:spPr>
        <p:txBody>
          <a:bodyPr>
            <a:normAutofit fontScale="70000" lnSpcReduction="20000"/>
          </a:bodyPr>
          <a:lstStyle/>
          <a:p>
            <a:fld id="{F7BB9FBA-CA70-B74E-919F-24D73DC25CCD}" type="slidenum">
              <a:rPr lang="en-AU" smtClean="0"/>
              <a:pPr/>
              <a:t>26</a:t>
            </a:fld>
            <a:endParaRPr lang="en-AU"/>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FORMAT</a:t>
            </a:r>
            <a:endParaRPr lang="en-US" dirty="0"/>
          </a:p>
        </p:txBody>
      </p:sp>
    </p:spTree>
    <p:extLst>
      <p:ext uri="{BB962C8B-B14F-4D97-AF65-F5344CB8AC3E}">
        <p14:creationId xmlns:p14="http://schemas.microsoft.com/office/powerpoint/2010/main" val="6912706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sequencer to you</a:t>
            </a:r>
            <a:endParaRPr lang="en-US" dirty="0"/>
          </a:p>
        </p:txBody>
      </p:sp>
      <p:sp>
        <p:nvSpPr>
          <p:cNvPr id="3" name="Content Placeholder 2"/>
          <p:cNvSpPr>
            <a:spLocks noGrp="1"/>
          </p:cNvSpPr>
          <p:nvPr>
            <p:ph idx="1"/>
          </p:nvPr>
        </p:nvSpPr>
        <p:spPr/>
        <p:txBody>
          <a:bodyPr/>
          <a:lstStyle/>
          <a:p>
            <a:r>
              <a:rPr lang="en-US" dirty="0"/>
              <a:t>S</a:t>
            </a:r>
            <a:r>
              <a:rPr lang="en-US" dirty="0" smtClean="0"/>
              <a:t>equencing is usually done by </a:t>
            </a:r>
            <a:r>
              <a:rPr lang="en-US" dirty="0"/>
              <a:t>core facilities</a:t>
            </a:r>
          </a:p>
          <a:p>
            <a:r>
              <a:rPr lang="en-US" dirty="0"/>
              <a:t>Each sequencing run will generate millions of short (~</a:t>
            </a:r>
            <a:r>
              <a:rPr lang="en-US" dirty="0" smtClean="0"/>
              <a:t>100 </a:t>
            </a:r>
            <a:r>
              <a:rPr lang="en-US" dirty="0" err="1" smtClean="0"/>
              <a:t>bp</a:t>
            </a:r>
            <a:r>
              <a:rPr lang="en-US" dirty="0"/>
              <a:t>) reads</a:t>
            </a:r>
          </a:p>
          <a:p>
            <a:pPr lvl="1"/>
            <a:r>
              <a:rPr lang="en-US" dirty="0"/>
              <a:t>+ read quality score for each </a:t>
            </a:r>
            <a:r>
              <a:rPr lang="en-US" dirty="0" smtClean="0"/>
              <a:t>base</a:t>
            </a:r>
          </a:p>
          <a:p>
            <a:r>
              <a:rPr lang="en-US" dirty="0" smtClean="0"/>
              <a:t>They often perform initial processing</a:t>
            </a:r>
          </a:p>
          <a:p>
            <a:pPr lvl="1"/>
            <a:r>
              <a:rPr lang="en-US" dirty="0" smtClean="0"/>
              <a:t>Adaptor trimming</a:t>
            </a:r>
          </a:p>
          <a:p>
            <a:pPr lvl="1"/>
            <a:r>
              <a:rPr lang="en-US" dirty="0" smtClean="0"/>
              <a:t>Basic quality control</a:t>
            </a:r>
          </a:p>
          <a:p>
            <a:pPr lvl="1"/>
            <a:r>
              <a:rPr lang="en-US" dirty="0" err="1" smtClean="0"/>
              <a:t>Demultiplexing</a:t>
            </a:r>
            <a:endParaRPr lang="en-US" dirty="0" smtClean="0"/>
          </a:p>
          <a:p>
            <a:r>
              <a:rPr lang="en-US" dirty="0" smtClean="0"/>
              <a:t>You will (usually) receive a FASTQ file</a:t>
            </a:r>
            <a:endParaRPr lang="en-US" dirty="0"/>
          </a:p>
        </p:txBody>
      </p:sp>
    </p:spTree>
    <p:extLst>
      <p:ext uri="{BB962C8B-B14F-4D97-AF65-F5344CB8AC3E}">
        <p14:creationId xmlns:p14="http://schemas.microsoft.com/office/powerpoint/2010/main" val="428144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 Files</a:t>
            </a:r>
            <a:endParaRPr lang="en-US" dirty="0"/>
          </a:p>
        </p:txBody>
      </p:sp>
      <p:sp>
        <p:nvSpPr>
          <p:cNvPr id="3" name="Content Placeholder 2"/>
          <p:cNvSpPr>
            <a:spLocks noGrp="1"/>
          </p:cNvSpPr>
          <p:nvPr>
            <p:ph idx="1"/>
          </p:nvPr>
        </p:nvSpPr>
        <p:spPr/>
        <p:txBody>
          <a:bodyPr/>
          <a:lstStyle/>
          <a:p>
            <a:r>
              <a:rPr lang="en-US" dirty="0" smtClean="0"/>
              <a:t>FASTQ = FASTA + Quality</a:t>
            </a:r>
          </a:p>
          <a:p>
            <a:endParaRPr lang="en-US" dirty="0" smtClean="0"/>
          </a:p>
          <a:p>
            <a:r>
              <a:rPr lang="en-US" dirty="0" smtClean="0"/>
              <a:t>So what is FASTA?</a:t>
            </a:r>
            <a:endParaRPr lang="en-US" dirty="0"/>
          </a:p>
        </p:txBody>
      </p:sp>
    </p:spTree>
    <p:extLst>
      <p:ext uri="{BB962C8B-B14F-4D97-AF65-F5344CB8AC3E}">
        <p14:creationId xmlns:p14="http://schemas.microsoft.com/office/powerpoint/2010/main" val="1826337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Format</a:t>
            </a:r>
            <a:endParaRPr lang="en-US" dirty="0"/>
          </a:p>
        </p:txBody>
      </p:sp>
      <p:sp>
        <p:nvSpPr>
          <p:cNvPr id="3" name="Content Placeholder 2"/>
          <p:cNvSpPr>
            <a:spLocks noGrp="1"/>
          </p:cNvSpPr>
          <p:nvPr>
            <p:ph idx="1"/>
          </p:nvPr>
        </p:nvSpPr>
        <p:spPr>
          <a:xfrm>
            <a:off x="533400" y="3987242"/>
            <a:ext cx="8153400" cy="2198715"/>
          </a:xfrm>
        </p:spPr>
        <p:txBody>
          <a:bodyPr/>
          <a:lstStyle/>
          <a:p>
            <a:r>
              <a:rPr lang="en-US" dirty="0" smtClean="0"/>
              <a:t>Format for raw DNA sequences</a:t>
            </a:r>
          </a:p>
          <a:p>
            <a:r>
              <a:rPr lang="en-US" dirty="0" smtClean="0"/>
              <a:t>For each DNA sequence:</a:t>
            </a:r>
          </a:p>
          <a:p>
            <a:pPr marL="812800" lvl="1" indent="-457200">
              <a:buFont typeface="+mj-lt"/>
              <a:buAutoNum type="arabicPeriod"/>
            </a:pPr>
            <a:r>
              <a:rPr lang="en-US" dirty="0" smtClean="0"/>
              <a:t>&gt; NAME</a:t>
            </a:r>
          </a:p>
          <a:p>
            <a:pPr marL="812800" lvl="1" indent="-457200">
              <a:buFont typeface="+mj-lt"/>
              <a:buAutoNum type="arabicPeriod"/>
            </a:pPr>
            <a:r>
              <a:rPr lang="en-US" dirty="0" smtClean="0"/>
              <a:t>Nucleotides, with line breaks every ~60 </a:t>
            </a:r>
            <a:r>
              <a:rPr lang="en-US" dirty="0" err="1" smtClean="0"/>
              <a:t>bp</a:t>
            </a:r>
            <a:endParaRPr lang="en-US" dirty="0"/>
          </a:p>
        </p:txBody>
      </p:sp>
      <p:sp>
        <p:nvSpPr>
          <p:cNvPr id="6" name="TextBox 5"/>
          <p:cNvSpPr txBox="1"/>
          <p:nvPr/>
        </p:nvSpPr>
        <p:spPr>
          <a:xfrm>
            <a:off x="533400" y="1819069"/>
            <a:ext cx="8153400" cy="2031325"/>
          </a:xfrm>
          <a:prstGeom prst="rect">
            <a:avLst/>
          </a:prstGeom>
          <a:noFill/>
        </p:spPr>
        <p:txBody>
          <a:bodyPr wrap="square" rtlCol="0">
            <a:spAutoFit/>
          </a:bodyPr>
          <a:lstStyle/>
          <a:p>
            <a:r>
              <a:rPr lang="en-US" dirty="0" smtClean="0">
                <a:latin typeface="Courier"/>
                <a:cs typeface="Courier"/>
              </a:rPr>
              <a:t>&gt;CHROMOSOME_1</a:t>
            </a:r>
            <a:endParaRPr lang="en-US" dirty="0">
              <a:latin typeface="Courier"/>
              <a:cs typeface="Courier"/>
            </a:endParaRPr>
          </a:p>
          <a:p>
            <a:r>
              <a:rPr lang="en-US" dirty="0" smtClean="0">
                <a:latin typeface="Courier"/>
                <a:cs typeface="Courier"/>
              </a:rPr>
              <a:t>GATTTGGGGTTCAAAGCAGTATCGATCAAATAGTAAATCCATTTGTTC</a:t>
            </a:r>
          </a:p>
          <a:p>
            <a:r>
              <a:rPr lang="en-US" dirty="0" smtClean="0">
                <a:latin typeface="Courier"/>
                <a:cs typeface="Courier"/>
              </a:rPr>
              <a:t>AACTCACAGTTTGGTTCAAAGCAGTATCGATCAAATAGTAAATCCATT</a:t>
            </a:r>
          </a:p>
          <a:p>
            <a:r>
              <a:rPr lang="en-US" dirty="0" smtClean="0">
                <a:latin typeface="Courier"/>
                <a:cs typeface="Courier"/>
              </a:rPr>
              <a:t>…</a:t>
            </a:r>
          </a:p>
          <a:p>
            <a:r>
              <a:rPr lang="en-US" dirty="0" smtClean="0">
                <a:latin typeface="Courier"/>
                <a:cs typeface="Courier"/>
              </a:rPr>
              <a:t>&gt;CHROMOSOME_2</a:t>
            </a:r>
          </a:p>
          <a:p>
            <a:r>
              <a:rPr lang="en-US" dirty="0" smtClean="0">
                <a:latin typeface="Courier"/>
                <a:cs typeface="Courier"/>
              </a:rPr>
              <a:t>TCACAGTTTGGTTCAAAGCAGTATCGATCATATCGATCAAATAGTAAA</a:t>
            </a:r>
          </a:p>
          <a:p>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396078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 format</a:t>
            </a:r>
            <a:endParaRPr lang="en-US" dirty="0"/>
          </a:p>
        </p:txBody>
      </p:sp>
      <p:grpSp>
        <p:nvGrpSpPr>
          <p:cNvPr id="3" name="Group 2"/>
          <p:cNvGrpSpPr/>
          <p:nvPr/>
        </p:nvGrpSpPr>
        <p:grpSpPr>
          <a:xfrm>
            <a:off x="361787" y="1940148"/>
            <a:ext cx="8593494" cy="2162119"/>
            <a:chOff x="361787" y="1573515"/>
            <a:chExt cx="8593494" cy="2162119"/>
          </a:xfrm>
        </p:grpSpPr>
        <p:pic>
          <p:nvPicPr>
            <p:cNvPr id="8" name="Picture 7"/>
            <p:cNvPicPr>
              <a:picLocks noChangeAspect="1"/>
            </p:cNvPicPr>
            <p:nvPr/>
          </p:nvPicPr>
          <p:blipFill rotWithShape="1">
            <a:blip r:embed="rId2"/>
            <a:srcRect r="33580" b="20964"/>
            <a:stretch/>
          </p:blipFill>
          <p:spPr>
            <a:xfrm>
              <a:off x="612648" y="1656534"/>
              <a:ext cx="8022771" cy="1993641"/>
            </a:xfrm>
            <a:prstGeom prst="rect">
              <a:avLst/>
            </a:prstGeom>
          </p:spPr>
        </p:pic>
        <p:sp>
          <p:nvSpPr>
            <p:cNvPr id="11" name="Rectangle 10"/>
            <p:cNvSpPr/>
            <p:nvPr/>
          </p:nvSpPr>
          <p:spPr bwMode="auto">
            <a:xfrm>
              <a:off x="361787" y="1573515"/>
              <a:ext cx="8593494" cy="1092209"/>
            </a:xfrm>
            <a:prstGeom prst="rect">
              <a:avLst/>
            </a:prstGeom>
            <a:solidFill>
              <a:schemeClr val="lt1">
                <a:alpha val="79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981200" rtl="0" eaLnBrk="0" fontAlgn="base" latinLnBrk="0" hangingPunct="0">
                <a:lnSpc>
                  <a:spcPct val="100000"/>
                </a:lnSpc>
                <a:spcBef>
                  <a:spcPct val="0"/>
                </a:spcBef>
                <a:spcAft>
                  <a:spcPct val="0"/>
                </a:spcAft>
                <a:buClrTx/>
                <a:buSzTx/>
                <a:buFontTx/>
                <a:buNone/>
                <a:tabLst/>
              </a:pPr>
              <a:endParaRPr kumimoji="0" lang="en-US" sz="5200" b="0"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557730" y="2665724"/>
              <a:ext cx="8220269" cy="106991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981200" rtl="0" eaLnBrk="0" fontAlgn="base" latinLnBrk="0" hangingPunct="0">
                <a:lnSpc>
                  <a:spcPct val="100000"/>
                </a:lnSpc>
                <a:spcBef>
                  <a:spcPct val="0"/>
                </a:spcBef>
                <a:spcAft>
                  <a:spcPct val="0"/>
                </a:spcAft>
                <a:buClrTx/>
                <a:buSzTx/>
                <a:buFontTx/>
                <a:buNone/>
                <a:tabLst/>
              </a:pPr>
              <a:endParaRPr kumimoji="0" lang="en-US" sz="5200" b="0" i="0" u="none" strike="noStrike" cap="none" normalizeH="0" baseline="0" dirty="0" smtClean="0">
                <a:ln>
                  <a:noFill/>
                </a:ln>
                <a:solidFill>
                  <a:schemeClr val="tx1"/>
                </a:solidFill>
                <a:effectLst/>
                <a:latin typeface="Arial" charset="0"/>
              </a:endParaRPr>
            </a:p>
          </p:txBody>
        </p:sp>
      </p:grpSp>
      <p:sp>
        <p:nvSpPr>
          <p:cNvPr id="24" name="Content Placeholder 2"/>
          <p:cNvSpPr>
            <a:spLocks noGrp="1"/>
          </p:cNvSpPr>
          <p:nvPr>
            <p:ph idx="1"/>
          </p:nvPr>
        </p:nvSpPr>
        <p:spPr>
          <a:xfrm>
            <a:off x="482019" y="4387950"/>
            <a:ext cx="8153400" cy="1847623"/>
          </a:xfrm>
        </p:spPr>
        <p:txBody>
          <a:bodyPr>
            <a:normAutofit fontScale="70000" lnSpcReduction="20000"/>
          </a:bodyPr>
          <a:lstStyle/>
          <a:p>
            <a:r>
              <a:rPr lang="en-US" dirty="0" smtClean="0"/>
              <a:t>Format for DNA sequencing reads</a:t>
            </a:r>
          </a:p>
          <a:p>
            <a:r>
              <a:rPr lang="en-US" dirty="0" smtClean="0"/>
              <a:t>For each read:</a:t>
            </a:r>
          </a:p>
          <a:p>
            <a:pPr marL="812800" lvl="1" indent="-457200">
              <a:buFont typeface="+mj-lt"/>
              <a:buAutoNum type="arabicPeriod"/>
            </a:pPr>
            <a:r>
              <a:rPr lang="en-US" dirty="0" smtClean="0"/>
              <a:t>@ Read ID</a:t>
            </a:r>
          </a:p>
          <a:p>
            <a:pPr marL="812800" lvl="1" indent="-457200">
              <a:buFont typeface="+mj-lt"/>
              <a:buAutoNum type="arabicPeriod"/>
            </a:pPr>
            <a:r>
              <a:rPr lang="en-US" dirty="0" smtClean="0"/>
              <a:t>Nucleotide sequence of the read</a:t>
            </a:r>
          </a:p>
          <a:p>
            <a:pPr marL="812800" lvl="1" indent="-457200">
              <a:buFont typeface="+mj-lt"/>
              <a:buAutoNum type="arabicPeriod"/>
            </a:pPr>
            <a:r>
              <a:rPr lang="en-US" dirty="0" smtClean="0"/>
              <a:t>+</a:t>
            </a:r>
          </a:p>
          <a:p>
            <a:pPr marL="812800" lvl="1" indent="-457200">
              <a:buFont typeface="+mj-lt"/>
              <a:buAutoNum type="arabicPeriod"/>
            </a:pPr>
            <a:r>
              <a:rPr lang="en-US" dirty="0" smtClean="0"/>
              <a:t>Quality score for each nucleotide of the read</a:t>
            </a:r>
            <a:endParaRPr lang="en-US" dirty="0"/>
          </a:p>
        </p:txBody>
      </p:sp>
    </p:spTree>
    <p:extLst>
      <p:ext uri="{BB962C8B-B14F-4D97-AF65-F5344CB8AC3E}">
        <p14:creationId xmlns:p14="http://schemas.microsoft.com/office/powerpoint/2010/main" val="284454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Illumina</a:t>
            </a:r>
            <a:r>
              <a:rPr lang="en-US" dirty="0" smtClean="0"/>
              <a:t> sequence identifiers</a:t>
            </a:r>
            <a:endParaRPr lang="en-US" dirty="0"/>
          </a:p>
        </p:txBody>
      </p:sp>
      <p:pic>
        <p:nvPicPr>
          <p:cNvPr id="11" name="Content Placeholder 10" descr="Screen Shot 2013-11-26 at 1.02.3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10" r="-14906"/>
          <a:stretch/>
        </p:blipFill>
        <p:spPr>
          <a:xfrm>
            <a:off x="1390275" y="1860807"/>
            <a:ext cx="7166281" cy="4351338"/>
          </a:xfrm>
        </p:spPr>
      </p:pic>
    </p:spTree>
    <p:extLst>
      <p:ext uri="{BB962C8B-B14F-4D97-AF65-F5344CB8AC3E}">
        <p14:creationId xmlns:p14="http://schemas.microsoft.com/office/powerpoint/2010/main" val="1144728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Scores</a:t>
            </a:r>
            <a:endParaRPr lang="en-US" dirty="0"/>
          </a:p>
        </p:txBody>
      </p:sp>
      <p:sp>
        <p:nvSpPr>
          <p:cNvPr id="3" name="Content Placeholder 2"/>
          <p:cNvSpPr>
            <a:spLocks noGrp="1"/>
          </p:cNvSpPr>
          <p:nvPr>
            <p:ph idx="1"/>
          </p:nvPr>
        </p:nvSpPr>
        <p:spPr/>
        <p:txBody>
          <a:bodyPr>
            <a:normAutofit lnSpcReduction="10000"/>
          </a:bodyPr>
          <a:lstStyle/>
          <a:p>
            <a:r>
              <a:rPr lang="en-US" dirty="0" smtClean="0"/>
              <a:t>P = probability that the base call is wrong</a:t>
            </a:r>
          </a:p>
          <a:p>
            <a:endParaRPr lang="en-US" dirty="0"/>
          </a:p>
          <a:p>
            <a:endParaRPr lang="en-US" dirty="0" smtClean="0"/>
          </a:p>
          <a:p>
            <a:pPr lvl="1"/>
            <a:r>
              <a:rPr lang="en-US" dirty="0"/>
              <a:t>p = 0.1  </a:t>
            </a:r>
            <a:r>
              <a:rPr lang="en-US" dirty="0" smtClean="0"/>
              <a:t>   </a:t>
            </a:r>
            <a:r>
              <a:rPr lang="en-US" dirty="0" smtClean="0">
                <a:sym typeface="Wingdings"/>
              </a:rPr>
              <a:t> </a:t>
            </a:r>
            <a:r>
              <a:rPr lang="en-US" dirty="0" smtClean="0"/>
              <a:t>Q </a:t>
            </a:r>
            <a:r>
              <a:rPr lang="en-US" dirty="0"/>
              <a:t>= 10 </a:t>
            </a:r>
          </a:p>
          <a:p>
            <a:pPr lvl="1"/>
            <a:r>
              <a:rPr lang="en-US" dirty="0"/>
              <a:t>p = 0.01  </a:t>
            </a:r>
            <a:r>
              <a:rPr lang="en-US" dirty="0" smtClean="0"/>
              <a:t> </a:t>
            </a:r>
            <a:r>
              <a:rPr lang="en-US" dirty="0" smtClean="0">
                <a:sym typeface="Wingdings"/>
              </a:rPr>
              <a:t> </a:t>
            </a:r>
            <a:r>
              <a:rPr lang="en-US" dirty="0" smtClean="0"/>
              <a:t>Q </a:t>
            </a:r>
            <a:r>
              <a:rPr lang="en-US" dirty="0"/>
              <a:t>= 20 </a:t>
            </a:r>
          </a:p>
          <a:p>
            <a:pPr lvl="1"/>
            <a:r>
              <a:rPr lang="en-US" dirty="0"/>
              <a:t>P = 0.001 </a:t>
            </a:r>
            <a:r>
              <a:rPr lang="en-US" dirty="0" smtClean="0">
                <a:sym typeface="Wingdings"/>
              </a:rPr>
              <a:t></a:t>
            </a:r>
            <a:r>
              <a:rPr lang="en-US" dirty="0" smtClean="0"/>
              <a:t> </a:t>
            </a:r>
            <a:r>
              <a:rPr lang="en-US" dirty="0"/>
              <a:t>Q = 30</a:t>
            </a:r>
            <a:endParaRPr lang="en-US" dirty="0" smtClean="0"/>
          </a:p>
          <a:p>
            <a:r>
              <a:rPr lang="en-US" dirty="0" smtClean="0"/>
              <a:t>Encoding:</a:t>
            </a:r>
          </a:p>
          <a:p>
            <a:pPr marL="0" indent="0">
              <a:buNone/>
            </a:pPr>
            <a:r>
              <a:rPr lang="en-US" dirty="0" smtClean="0"/>
              <a:t>Sanger</a:t>
            </a:r>
            <a:r>
              <a:rPr lang="en-US" dirty="0"/>
              <a:t>/</a:t>
            </a:r>
            <a:r>
              <a:rPr lang="en-US" dirty="0" err="1"/>
              <a:t>Phred</a:t>
            </a:r>
            <a:r>
              <a:rPr lang="en-US" dirty="0"/>
              <a:t> format </a:t>
            </a:r>
            <a:r>
              <a:rPr lang="en-US" dirty="0" smtClean="0"/>
              <a:t>can </a:t>
            </a:r>
            <a:r>
              <a:rPr lang="en-US" dirty="0"/>
              <a:t>encode a quality score from </a:t>
            </a:r>
            <a:r>
              <a:rPr lang="en-US" dirty="0" smtClean="0"/>
              <a:t>0 </a:t>
            </a:r>
            <a:r>
              <a:rPr lang="en-US" dirty="0"/>
              <a:t>to 93 using ASCII 33 to </a:t>
            </a:r>
            <a:r>
              <a:rPr lang="en-US" dirty="0" smtClean="0"/>
              <a:t>126:</a:t>
            </a:r>
          </a:p>
          <a:p>
            <a:endParaRPr lang="en-US" dirty="0"/>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72069" y="1983323"/>
            <a:ext cx="3369732" cy="466578"/>
          </a:xfrm>
          <a:prstGeom prst="rect">
            <a:avLst/>
          </a:prstGeom>
        </p:spPr>
      </p:pic>
      <p:sp>
        <p:nvSpPr>
          <p:cNvPr id="8" name="TextBox 7"/>
          <p:cNvSpPr txBox="1"/>
          <p:nvPr/>
        </p:nvSpPr>
        <p:spPr>
          <a:xfrm>
            <a:off x="0" y="5891241"/>
            <a:ext cx="9144000" cy="720197"/>
          </a:xfrm>
          <a:prstGeom prst="rect">
            <a:avLst/>
          </a:prstGeom>
          <a:noFill/>
        </p:spPr>
        <p:txBody>
          <a:bodyPr wrap="square" rtlCol="0">
            <a:spAutoFit/>
          </a:bodyPr>
          <a:lstStyle/>
          <a:p>
            <a:r>
              <a:rPr lang="en-US" sz="1360" dirty="0">
                <a:latin typeface="Consolas" panose="020B0609020204030204" pitchFamily="49" charset="0"/>
                <a:cs typeface="Consolas" panose="020B0609020204030204" pitchFamily="49" charset="0"/>
              </a:rPr>
              <a:t>!"#$%&amp;'()*+,-./0123456789:;&lt;=&gt;?@ABCDEFGHIJKLMNOPQRSTUVWXYZ[\]^_`</a:t>
            </a:r>
            <a:r>
              <a:rPr lang="en-US" sz="1360" dirty="0" err="1">
                <a:latin typeface="Consolas" panose="020B0609020204030204" pitchFamily="49" charset="0"/>
                <a:cs typeface="Consolas" panose="020B0609020204030204" pitchFamily="49" charset="0"/>
              </a:rPr>
              <a:t>abcdefghijklmnopqrstuvwxyz</a:t>
            </a:r>
            <a:r>
              <a:rPr lang="en-US" sz="1360" dirty="0">
                <a:latin typeface="Consolas" panose="020B0609020204030204" pitchFamily="49" charset="0"/>
                <a:cs typeface="Consolas" panose="020B0609020204030204" pitchFamily="49" charset="0"/>
              </a:rPr>
              <a:t>{|}~</a:t>
            </a:r>
          </a:p>
          <a:p>
            <a:r>
              <a:rPr lang="en-US" sz="1360" dirty="0" smtClean="0">
                <a:latin typeface="Consolas" panose="020B0609020204030204" pitchFamily="49" charset="0"/>
                <a:cs typeface="Consolas" panose="020B0609020204030204" pitchFamily="49" charset="0"/>
              </a:rPr>
              <a:t>|                                                                                            |</a:t>
            </a:r>
          </a:p>
          <a:p>
            <a:r>
              <a:rPr lang="en-US" sz="1360" dirty="0" smtClean="0">
                <a:solidFill>
                  <a:schemeClr val="accent6"/>
                </a:solidFill>
                <a:latin typeface="Consolas" panose="020B0609020204030204" pitchFamily="49" charset="0"/>
                <a:cs typeface="Consolas" panose="020B0609020204030204" pitchFamily="49" charset="0"/>
              </a:rPr>
              <a:t>33 																													    126                       </a:t>
            </a:r>
            <a:endParaRPr lang="en-US" sz="24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8975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9839</TotalTime>
  <Words>1525</Words>
  <Application>Microsoft Macintosh PowerPoint</Application>
  <PresentationFormat>On-screen Show (4:3)</PresentationFormat>
  <Paragraphs>268</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Data formats and Quality Control</vt:lpstr>
      <vt:lpstr>ChIP-seq ANALYSIS OVERVIEW</vt:lpstr>
      <vt:lpstr>DATA FORMAT</vt:lpstr>
      <vt:lpstr>From the sequencer to you</vt:lpstr>
      <vt:lpstr>FASTQ Files</vt:lpstr>
      <vt:lpstr>FASTA Format</vt:lpstr>
      <vt:lpstr>FASTQ format</vt:lpstr>
      <vt:lpstr>Illumina sequence identifiers</vt:lpstr>
      <vt:lpstr>Quality Scores</vt:lpstr>
      <vt:lpstr>Quality Score Encoding</vt:lpstr>
      <vt:lpstr>Quality Encoding Example</vt:lpstr>
      <vt:lpstr>Different Quality Encodings</vt:lpstr>
      <vt:lpstr>Single end vs paired-end</vt:lpstr>
      <vt:lpstr>QUALITY CHECK</vt:lpstr>
      <vt:lpstr>PowerPoint Presentation</vt:lpstr>
      <vt:lpstr>FastQC: Per base sequence quality</vt:lpstr>
      <vt:lpstr>FastqScreen: contamination </vt:lpstr>
      <vt:lpstr>Common sequence artefacts in NGS data</vt:lpstr>
      <vt:lpstr>Quality trimming</vt:lpstr>
      <vt:lpstr>Filtering</vt:lpstr>
      <vt:lpstr>FASTQ Processing – FASTX Toolkit</vt:lpstr>
      <vt:lpstr>Filtering example</vt:lpstr>
      <vt:lpstr>Filtering comes at a price</vt:lpstr>
      <vt:lpstr>PowerPoint Presentation</vt:lpstr>
      <vt:lpstr>Important: PE files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formats and Quality Control</dc:title>
  <dc:creator>Myrto Kostadima</dc:creator>
  <cp:lastModifiedBy>Microsoft Office User</cp:lastModifiedBy>
  <cp:revision>54</cp:revision>
  <dcterms:created xsi:type="dcterms:W3CDTF">2015-07-13T21:29:06Z</dcterms:created>
  <dcterms:modified xsi:type="dcterms:W3CDTF">2019-10-23T07:54:38Z</dcterms:modified>
</cp:coreProperties>
</file>