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99" r:id="rId2"/>
    <p:sldId id="292" r:id="rId3"/>
    <p:sldId id="300" r:id="rId4"/>
    <p:sldId id="301" r:id="rId5"/>
    <p:sldId id="302" r:id="rId6"/>
    <p:sldId id="287" r:id="rId7"/>
    <p:sldId id="303" r:id="rId8"/>
    <p:sldId id="267" r:id="rId9"/>
    <p:sldId id="288" r:id="rId10"/>
    <p:sldId id="274" r:id="rId11"/>
    <p:sldId id="304" r:id="rId12"/>
    <p:sldId id="265" r:id="rId13"/>
    <p:sldId id="289" r:id="rId14"/>
    <p:sldId id="306" r:id="rId15"/>
    <p:sldId id="305" r:id="rId16"/>
  </p:sldIdLst>
  <p:sldSz cx="9144000" cy="5143500" type="screen16x9"/>
  <p:notesSz cx="6858000" cy="9144000"/>
  <p:custDataLst>
    <p:tags r:id="rId1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FCAEA"/>
    <a:srgbClr val="8DCCE1"/>
    <a:srgbClr val="BAD8D6"/>
    <a:srgbClr val="AAD9E8"/>
    <a:srgbClr val="7AB4B0"/>
    <a:srgbClr val="DFEBE2"/>
    <a:srgbClr val="FAFCFA"/>
    <a:srgbClr val="F0F6F1"/>
    <a:srgbClr val="A482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414" autoAdjust="0"/>
  </p:normalViewPr>
  <p:slideViewPr>
    <p:cSldViewPr snapToGrid="0">
      <p:cViewPr varScale="1">
        <p:scale>
          <a:sx n="92" d="100"/>
          <a:sy n="92" d="100"/>
        </p:scale>
        <p:origin x="738" y="9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71E-2"/>
          <c:w val="0.7243636639599299"/>
          <c:h val="0.70075037958745301"/>
        </c:manualLayout>
      </c:layout>
      <c:barChart>
        <c:barDir val="bar"/>
        <c:grouping val="clustered"/>
        <c:varyColors val="0"/>
        <c:ser>
          <c:idx val="0"/>
          <c:order val="0"/>
          <c:tx>
            <c:strRef>
              <c:f>Sheet1!$B$1</c:f>
              <c:strCache>
                <c:ptCount val="1"/>
                <c:pt idx="0">
                  <c:v>系列 1</c:v>
                </c:pt>
              </c:strCache>
            </c:strRef>
          </c:tx>
          <c:spPr>
            <a:solidFill>
              <a:srgbClr val="3C4157"/>
            </a:solidFill>
            <a:ln w="6350">
              <a:solidFill>
                <a:schemeClr val="bg1">
                  <a:lumMod val="85000"/>
                </a:schemeClr>
              </a:solidFill>
            </a:ln>
            <a:effectLst/>
          </c:spPr>
          <c:invertIfNegative val="0"/>
          <c:cat>
            <c:strRef>
              <c:f>Sheet1!$A$2:$A$5</c:f>
              <c:strCache>
                <c:ptCount val="4"/>
                <c:pt idx="0">
                  <c:v>双向沟通</c:v>
                </c:pt>
                <c:pt idx="1">
                  <c:v>家长交流</c:v>
                </c:pt>
                <c:pt idx="2">
                  <c:v>亲子交流</c:v>
                </c:pt>
                <c:pt idx="3">
                  <c:v>送达率</c:v>
                </c:pt>
              </c:strCache>
            </c:strRef>
          </c:cat>
          <c:val>
            <c:numRef>
              <c:f>Sheet1!$B$2:$B$5</c:f>
              <c:numCache>
                <c:formatCode>General</c:formatCode>
                <c:ptCount val="4"/>
                <c:pt idx="0">
                  <c:v>0.95</c:v>
                </c:pt>
                <c:pt idx="1">
                  <c:v>0.95</c:v>
                </c:pt>
                <c:pt idx="2">
                  <c:v>0.95</c:v>
                </c:pt>
                <c:pt idx="3">
                  <c:v>0.95</c:v>
                </c:pt>
              </c:numCache>
            </c:numRef>
          </c:val>
          <c:extLst xmlns:c16r2="http://schemas.microsoft.com/office/drawing/2015/06/chart">
            <c:ext xmlns:c16="http://schemas.microsoft.com/office/drawing/2014/chart" uri="{C3380CC4-5D6E-409C-BE32-E72D297353CC}">
              <c16:uniqueId val="{00000004-FEB6-4D9C-80EE-E5612846D930}"/>
            </c:ext>
          </c:extLst>
        </c:ser>
        <c:dLbls>
          <c:showLegendKey val="0"/>
          <c:showVal val="0"/>
          <c:showCatName val="0"/>
          <c:showSerName val="0"/>
          <c:showPercent val="0"/>
          <c:showBubbleSize val="0"/>
        </c:dLbls>
        <c:gapWidth val="150"/>
        <c:axId val="-307506656"/>
        <c:axId val="-307505024"/>
      </c:barChart>
      <c:catAx>
        <c:axId val="-307506656"/>
        <c:scaling>
          <c:orientation val="minMax"/>
        </c:scaling>
        <c:delete val="0"/>
        <c:axPos val="l"/>
        <c:numFmt formatCode="General" sourceLinked="1"/>
        <c:majorTickMark val="out"/>
        <c:minorTickMark val="none"/>
        <c:tickLblPos val="nextTo"/>
        <c:spPr>
          <a:noFill/>
          <a:ln w="6350">
            <a:solidFill>
              <a:schemeClr val="bg1"/>
            </a:solidFill>
          </a:ln>
          <a:effectLst/>
        </c:spPr>
        <c:txPr>
          <a:bodyPr rot="-60000000" spcFirstLastPara="0" vertOverflow="ellipsis" horzOverflow="overflow" vert="horz" wrap="square" anchor="ctr" anchorCtr="1"/>
          <a:lstStyle/>
          <a:p>
            <a:pPr>
              <a:defRPr sz="1000" b="0">
                <a:ln>
                  <a:noFill/>
                </a:ln>
                <a:solidFill>
                  <a:schemeClr val="bg1"/>
                </a:solidFill>
                <a:latin typeface="微软雅黑" pitchFamily="34" charset="-122"/>
                <a:ea typeface="微软雅黑" pitchFamily="34" charset="-122"/>
              </a:defRPr>
            </a:pPr>
            <a:endParaRPr lang="zh-CN"/>
          </a:p>
        </c:txPr>
        <c:crossAx val="-307505024"/>
        <c:crosses val="autoZero"/>
        <c:auto val="1"/>
        <c:lblAlgn val="ctr"/>
        <c:lblOffset val="100"/>
        <c:tickMarkSkip val="1"/>
        <c:noMultiLvlLbl val="0"/>
      </c:catAx>
      <c:valAx>
        <c:axId val="-307505024"/>
        <c:scaling>
          <c:orientation val="minMax"/>
        </c:scaling>
        <c:delete val="0"/>
        <c:axPos val="b"/>
        <c:majorGridlines>
          <c:spPr>
            <a:ln w="6350">
              <a:solidFill>
                <a:schemeClr val="bg1"/>
              </a:solidFill>
            </a:ln>
            <a:effectLst/>
          </c:spPr>
        </c:majorGridlines>
        <c:numFmt formatCode="General" sourceLinked="1"/>
        <c:majorTickMark val="out"/>
        <c:minorTickMark val="none"/>
        <c:tickLblPos val="nextTo"/>
        <c:spPr>
          <a:noFill/>
          <a:ln w="6350">
            <a:solidFill>
              <a:schemeClr val="bg1"/>
            </a:solidFill>
          </a:ln>
          <a:effectLst/>
        </c:spPr>
        <c:txPr>
          <a:bodyPr rot="-60000000" spcFirstLastPara="0" vertOverflow="ellipsis" horzOverflow="overflow" vert="horz" wrap="square" anchor="ctr" anchorCtr="1"/>
          <a:lstStyle/>
          <a:p>
            <a:pPr>
              <a:defRPr sz="1000" b="0">
                <a:ln>
                  <a:solidFill>
                    <a:schemeClr val="bg1">
                      <a:alpha val="99000"/>
                    </a:schemeClr>
                  </a:solidFill>
                </a:ln>
                <a:solidFill>
                  <a:schemeClr val="bg1"/>
                </a:solidFill>
                <a:latin typeface="微软雅黑" pitchFamily="34" charset="-122"/>
                <a:ea typeface="微软雅黑" pitchFamily="34" charset="-122"/>
              </a:defRPr>
            </a:pPr>
            <a:endParaRPr lang="zh-CN"/>
          </a:p>
        </c:txPr>
        <c:crossAx val="-30750665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81108497128835"/>
          <c:y val="7.0547716920342188E-2"/>
          <c:w val="0.7243636639599299"/>
          <c:h val="0.70075037958745301"/>
        </c:manualLayout>
      </c:layout>
      <c:barChart>
        <c:barDir val="bar"/>
        <c:grouping val="clustered"/>
        <c:varyColors val="0"/>
        <c:ser>
          <c:idx val="0"/>
          <c:order val="0"/>
          <c:tx>
            <c:strRef>
              <c:f>Sheet1!$B$1</c:f>
              <c:strCache>
                <c:ptCount val="1"/>
                <c:pt idx="0">
                  <c:v>系列 1</c:v>
                </c:pt>
              </c:strCache>
            </c:strRef>
          </c:tx>
          <c:spPr>
            <a:solidFill>
              <a:schemeClr val="accent6"/>
            </a:solidFill>
            <a:ln>
              <a:noFill/>
            </a:ln>
            <a:effectLst/>
          </c:spPr>
          <c:invertIfNegative val="0"/>
          <c:cat>
            <c:strRef>
              <c:f>Sheet1!$A$2:$A$5</c:f>
              <c:strCache>
                <c:ptCount val="4"/>
                <c:pt idx="0">
                  <c:v>双向沟通</c:v>
                </c:pt>
                <c:pt idx="1">
                  <c:v>家长交流</c:v>
                </c:pt>
                <c:pt idx="2">
                  <c:v>亲子交流</c:v>
                </c:pt>
                <c:pt idx="3">
                  <c:v>送达率</c:v>
                </c:pt>
              </c:strCache>
            </c:strRef>
          </c:cat>
          <c:val>
            <c:numRef>
              <c:f>Sheet1!$B$2:$B$5</c:f>
              <c:numCache>
                <c:formatCode>General</c:formatCode>
                <c:ptCount val="4"/>
                <c:pt idx="0">
                  <c:v>0.05</c:v>
                </c:pt>
                <c:pt idx="1">
                  <c:v>0.05</c:v>
                </c:pt>
                <c:pt idx="2">
                  <c:v>0.05</c:v>
                </c:pt>
                <c:pt idx="3">
                  <c:v>0.9</c:v>
                </c:pt>
              </c:numCache>
            </c:numRef>
          </c:val>
          <c:extLst xmlns:c16r2="http://schemas.microsoft.com/office/drawing/2015/06/chart">
            <c:ext xmlns:c16="http://schemas.microsoft.com/office/drawing/2014/chart" uri="{C3380CC4-5D6E-409C-BE32-E72D297353CC}">
              <c16:uniqueId val="{00000004-2122-4F4B-958B-53F3F1BD2D28}"/>
            </c:ext>
          </c:extLst>
        </c:ser>
        <c:dLbls>
          <c:showLegendKey val="0"/>
          <c:showVal val="0"/>
          <c:showCatName val="0"/>
          <c:showSerName val="0"/>
          <c:showPercent val="0"/>
          <c:showBubbleSize val="0"/>
        </c:dLbls>
        <c:gapWidth val="150"/>
        <c:axId val="-307507744"/>
        <c:axId val="-307513184"/>
      </c:barChart>
      <c:catAx>
        <c:axId val="-307507744"/>
        <c:scaling>
          <c:orientation val="minMax"/>
        </c:scaling>
        <c:delete val="0"/>
        <c:axPos val="l"/>
        <c:numFmt formatCode="General" sourceLinked="1"/>
        <c:majorTickMark val="out"/>
        <c:minorTickMark val="none"/>
        <c:tickLblPos val="nextTo"/>
        <c:spPr>
          <a:noFill/>
          <a:ln w="6350" cap="flat" cmpd="sng" algn="ctr">
            <a:solidFill>
              <a:schemeClr val="bg1"/>
            </a:solidFill>
            <a:prstDash val="solid"/>
            <a:round/>
          </a:ln>
          <a:effectLst/>
        </c:spPr>
        <c:txPr>
          <a:bodyPr rot="-60000000" spcFirstLastPara="0" vertOverflow="ellipsis" horzOverflow="overflow" vert="horz" wrap="square" anchor="ctr" anchorCtr="1"/>
          <a:lstStyle/>
          <a:p>
            <a:pPr>
              <a:defRPr lang="zh-CN" sz="1000" b="0" i="0" u="none" strike="noStrike" kern="1200" baseline="0">
                <a:ln>
                  <a:noFill/>
                </a:ln>
                <a:solidFill>
                  <a:schemeClr val="bg1"/>
                </a:solidFill>
                <a:latin typeface="微软雅黑" pitchFamily="34" charset="-122"/>
                <a:ea typeface="微软雅黑" pitchFamily="34" charset="-122"/>
                <a:cs typeface="+mn-cs"/>
              </a:defRPr>
            </a:pPr>
            <a:endParaRPr lang="zh-CN"/>
          </a:p>
        </c:txPr>
        <c:crossAx val="-307513184"/>
        <c:crosses val="autoZero"/>
        <c:auto val="1"/>
        <c:lblAlgn val="ctr"/>
        <c:lblOffset val="100"/>
        <c:tickMarkSkip val="1"/>
        <c:noMultiLvlLbl val="0"/>
      </c:catAx>
      <c:valAx>
        <c:axId val="-307513184"/>
        <c:scaling>
          <c:orientation val="minMax"/>
        </c:scaling>
        <c:delete val="0"/>
        <c:axPos val="b"/>
        <c:majorGridlines>
          <c:spPr>
            <a:ln w="6350" cap="flat" cmpd="sng" algn="ctr">
              <a:solidFill>
                <a:schemeClr val="bg1"/>
              </a:solidFill>
              <a:prstDash val="solid"/>
              <a:round/>
            </a:ln>
            <a:effectLst/>
          </c:spPr>
        </c:majorGridlines>
        <c:numFmt formatCode="General" sourceLinked="1"/>
        <c:majorTickMark val="out"/>
        <c:minorTickMark val="none"/>
        <c:tickLblPos val="nextTo"/>
        <c:spPr>
          <a:noFill/>
          <a:ln w="6350" cap="flat" cmpd="sng" algn="ctr">
            <a:solidFill>
              <a:schemeClr val="bg1"/>
            </a:solidFill>
            <a:prstDash val="solid"/>
            <a:round/>
          </a:ln>
          <a:effectLst/>
        </c:spPr>
        <c:txPr>
          <a:bodyPr rot="-60000000" spcFirstLastPara="0" vertOverflow="ellipsis" horzOverflow="overflow" vert="horz" wrap="square" anchor="ctr" anchorCtr="1"/>
          <a:lstStyle/>
          <a:p>
            <a:pPr>
              <a:defRPr lang="zh-CN" sz="1000" b="0" i="0" u="none" strike="noStrike" kern="1200" baseline="0">
                <a:ln>
                  <a:solidFill>
                    <a:schemeClr val="bg1"/>
                  </a:solidFill>
                </a:ln>
                <a:solidFill>
                  <a:schemeClr val="bg1"/>
                </a:solidFill>
                <a:latin typeface="微软雅黑" pitchFamily="34" charset="-122"/>
                <a:ea typeface="微软雅黑" pitchFamily="34" charset="-122"/>
                <a:cs typeface="+mn-cs"/>
              </a:defRPr>
            </a:pPr>
            <a:endParaRPr lang="zh-CN"/>
          </a:p>
        </c:txPr>
        <c:crossAx val="-307507744"/>
        <c:crosses val="autoZero"/>
        <c:crossBetween val="between"/>
      </c:valAx>
      <c:spPr>
        <a:noFill/>
        <a:ln>
          <a:noFill/>
        </a:ln>
        <a:effectLst/>
      </c:spPr>
    </c:plotArea>
    <c:plotVisOnly val="1"/>
    <c:dispBlanksAs val="gap"/>
    <c:showDLblsOverMax val="0"/>
  </c:chart>
  <c:spPr>
    <a:noFill/>
    <a:ln w="6350" cap="flat" cmpd="sng" algn="ctr">
      <a:solidFill>
        <a:schemeClr val="bg1"/>
      </a:solidFill>
      <a:prstDash val="solid"/>
      <a:miter lim="800000"/>
    </a:ln>
    <a:effectLst/>
  </c:spPr>
  <c:txPr>
    <a:bodyPr rot="0" spcFirstLastPara="0" vertOverflow="ellipsis" horzOverflow="overflow" vert="horz" wrap="square" anchor="ctr" anchorCtr="1"/>
    <a:lstStyle/>
    <a:p>
      <a:pPr>
        <a:defRPr lang="zh-CN" sz="18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71E-2"/>
          <c:w val="0.7243636639599299"/>
          <c:h val="0.70075037958745301"/>
        </c:manualLayout>
      </c:layout>
      <c:barChart>
        <c:barDir val="bar"/>
        <c:grouping val="clustered"/>
        <c:varyColors val="0"/>
        <c:ser>
          <c:idx val="0"/>
          <c:order val="0"/>
          <c:tx>
            <c:strRef>
              <c:f>Sheet1!$B$1</c:f>
              <c:strCache>
                <c:ptCount val="1"/>
                <c:pt idx="0">
                  <c:v>系列 1</c:v>
                </c:pt>
              </c:strCache>
            </c:strRef>
          </c:tx>
          <c:spPr>
            <a:solidFill>
              <a:srgbClr val="3C4157"/>
            </a:solidFill>
            <a:ln w="6350">
              <a:solidFill>
                <a:schemeClr val="bg1">
                  <a:lumMod val="85000"/>
                </a:schemeClr>
              </a:solidFill>
            </a:ln>
            <a:effectLst/>
          </c:spPr>
          <c:invertIfNegative val="0"/>
          <c:cat>
            <c:strRef>
              <c:f>Sheet1!$A$2:$A$5</c:f>
              <c:strCache>
                <c:ptCount val="4"/>
                <c:pt idx="0">
                  <c:v>双向沟通</c:v>
                </c:pt>
                <c:pt idx="1">
                  <c:v>家长交流</c:v>
                </c:pt>
                <c:pt idx="2">
                  <c:v>信息筛选</c:v>
                </c:pt>
                <c:pt idx="3">
                  <c:v>送达率</c:v>
                </c:pt>
              </c:strCache>
            </c:strRef>
          </c:cat>
          <c:val>
            <c:numRef>
              <c:f>Sheet1!$B$2:$B$5</c:f>
              <c:numCache>
                <c:formatCode>General</c:formatCode>
                <c:ptCount val="4"/>
                <c:pt idx="0">
                  <c:v>0.95</c:v>
                </c:pt>
                <c:pt idx="1">
                  <c:v>0.95</c:v>
                </c:pt>
                <c:pt idx="2">
                  <c:v>0.95</c:v>
                </c:pt>
                <c:pt idx="3">
                  <c:v>0.95</c:v>
                </c:pt>
              </c:numCache>
            </c:numRef>
          </c:val>
          <c:extLst xmlns:c16r2="http://schemas.microsoft.com/office/drawing/2015/06/chart">
            <c:ext xmlns:c16="http://schemas.microsoft.com/office/drawing/2014/chart" uri="{C3380CC4-5D6E-409C-BE32-E72D297353CC}">
              <c16:uniqueId val="{00000004-FEB6-4D9C-80EE-E5612846D930}"/>
            </c:ext>
          </c:extLst>
        </c:ser>
        <c:dLbls>
          <c:showLegendKey val="0"/>
          <c:showVal val="0"/>
          <c:showCatName val="0"/>
          <c:showSerName val="0"/>
          <c:showPercent val="0"/>
          <c:showBubbleSize val="0"/>
        </c:dLbls>
        <c:gapWidth val="150"/>
        <c:axId val="-307511008"/>
        <c:axId val="-307500128"/>
      </c:barChart>
      <c:catAx>
        <c:axId val="-307511008"/>
        <c:scaling>
          <c:orientation val="minMax"/>
        </c:scaling>
        <c:delete val="0"/>
        <c:axPos val="l"/>
        <c:numFmt formatCode="General" sourceLinked="1"/>
        <c:majorTickMark val="out"/>
        <c:minorTickMark val="none"/>
        <c:tickLblPos val="nextTo"/>
        <c:spPr>
          <a:noFill/>
          <a:ln w="6350">
            <a:solidFill>
              <a:schemeClr val="bg1"/>
            </a:solidFill>
          </a:ln>
          <a:effectLst/>
        </c:spPr>
        <c:txPr>
          <a:bodyPr rot="-60000000" spcFirstLastPara="0" vertOverflow="ellipsis" horzOverflow="overflow" vert="horz" wrap="square" anchor="ctr" anchorCtr="1"/>
          <a:lstStyle/>
          <a:p>
            <a:pPr>
              <a:defRPr sz="1000" b="0">
                <a:ln>
                  <a:noFill/>
                </a:ln>
                <a:solidFill>
                  <a:schemeClr val="bg1"/>
                </a:solidFill>
                <a:latin typeface="微软雅黑" pitchFamily="34" charset="-122"/>
                <a:ea typeface="微软雅黑" pitchFamily="34" charset="-122"/>
              </a:defRPr>
            </a:pPr>
            <a:endParaRPr lang="zh-CN"/>
          </a:p>
        </c:txPr>
        <c:crossAx val="-307500128"/>
        <c:crosses val="autoZero"/>
        <c:auto val="1"/>
        <c:lblAlgn val="ctr"/>
        <c:lblOffset val="100"/>
        <c:tickMarkSkip val="1"/>
        <c:noMultiLvlLbl val="0"/>
      </c:catAx>
      <c:valAx>
        <c:axId val="-307500128"/>
        <c:scaling>
          <c:orientation val="minMax"/>
        </c:scaling>
        <c:delete val="0"/>
        <c:axPos val="b"/>
        <c:majorGridlines>
          <c:spPr>
            <a:ln w="6350">
              <a:solidFill>
                <a:schemeClr val="bg1"/>
              </a:solidFill>
            </a:ln>
            <a:effectLst/>
          </c:spPr>
        </c:majorGridlines>
        <c:numFmt formatCode="General" sourceLinked="1"/>
        <c:majorTickMark val="out"/>
        <c:minorTickMark val="none"/>
        <c:tickLblPos val="nextTo"/>
        <c:spPr>
          <a:noFill/>
          <a:ln w="6350">
            <a:solidFill>
              <a:schemeClr val="bg1"/>
            </a:solidFill>
          </a:ln>
          <a:effectLst/>
        </c:spPr>
        <c:txPr>
          <a:bodyPr rot="-60000000" spcFirstLastPara="0" vertOverflow="ellipsis" horzOverflow="overflow" vert="horz" wrap="square" anchor="ctr" anchorCtr="1"/>
          <a:lstStyle/>
          <a:p>
            <a:pPr>
              <a:defRPr sz="1000" b="0">
                <a:ln>
                  <a:solidFill>
                    <a:schemeClr val="bg1">
                      <a:alpha val="99000"/>
                    </a:schemeClr>
                  </a:solidFill>
                </a:ln>
                <a:solidFill>
                  <a:schemeClr val="bg1"/>
                </a:solidFill>
                <a:latin typeface="微软雅黑" pitchFamily="34" charset="-122"/>
                <a:ea typeface="微软雅黑" pitchFamily="34" charset="-122"/>
              </a:defRPr>
            </a:pPr>
            <a:endParaRPr lang="zh-CN"/>
          </a:p>
        </c:txPr>
        <c:crossAx val="-307511008"/>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81108497128835"/>
          <c:y val="7.0547716920342188E-2"/>
          <c:w val="0.7243636639599299"/>
          <c:h val="0.70075037958745301"/>
        </c:manualLayout>
      </c:layout>
      <c:barChart>
        <c:barDir val="bar"/>
        <c:grouping val="clustered"/>
        <c:varyColors val="0"/>
        <c:ser>
          <c:idx val="0"/>
          <c:order val="0"/>
          <c:tx>
            <c:strRef>
              <c:f>Sheet1!$A$4</c:f>
              <c:strCache>
                <c:ptCount val="1"/>
                <c:pt idx="0">
                  <c:v>信息筛选</c:v>
                </c:pt>
              </c:strCache>
            </c:strRef>
          </c:tx>
          <c:spPr>
            <a:solidFill>
              <a:schemeClr val="accent6"/>
            </a:solidFill>
            <a:ln>
              <a:noFill/>
            </a:ln>
            <a:effectLst/>
          </c:spPr>
          <c:invertIfNegative val="0"/>
          <c:cat>
            <c:strRef>
              <c:f>Sheet1!$A$2:$A$5</c:f>
              <c:strCache>
                <c:ptCount val="4"/>
                <c:pt idx="0">
                  <c:v>双向沟通</c:v>
                </c:pt>
                <c:pt idx="1">
                  <c:v>家长交流</c:v>
                </c:pt>
                <c:pt idx="2">
                  <c:v>信息筛选</c:v>
                </c:pt>
                <c:pt idx="3">
                  <c:v>送达率</c:v>
                </c:pt>
              </c:strCache>
            </c:strRef>
          </c:cat>
          <c:val>
            <c:numRef>
              <c:f>Sheet1!$B$2:$B$5</c:f>
              <c:numCache>
                <c:formatCode>General</c:formatCode>
                <c:ptCount val="4"/>
                <c:pt idx="0">
                  <c:v>0.9</c:v>
                </c:pt>
                <c:pt idx="1">
                  <c:v>0.9</c:v>
                </c:pt>
                <c:pt idx="2">
                  <c:v>0.05</c:v>
                </c:pt>
                <c:pt idx="3">
                  <c:v>0.9</c:v>
                </c:pt>
              </c:numCache>
            </c:numRef>
          </c:val>
          <c:extLst xmlns:c16r2="http://schemas.microsoft.com/office/drawing/2015/06/chart">
            <c:ext xmlns:c16="http://schemas.microsoft.com/office/drawing/2014/chart" uri="{C3380CC4-5D6E-409C-BE32-E72D297353CC}">
              <c16:uniqueId val="{00000004-2122-4F4B-958B-53F3F1BD2D28}"/>
            </c:ext>
          </c:extLst>
        </c:ser>
        <c:dLbls>
          <c:showLegendKey val="0"/>
          <c:showVal val="0"/>
          <c:showCatName val="0"/>
          <c:showSerName val="0"/>
          <c:showPercent val="0"/>
          <c:showBubbleSize val="0"/>
        </c:dLbls>
        <c:gapWidth val="150"/>
        <c:axId val="-307504480"/>
        <c:axId val="-307514816"/>
      </c:barChart>
      <c:catAx>
        <c:axId val="-307504480"/>
        <c:scaling>
          <c:orientation val="minMax"/>
        </c:scaling>
        <c:delete val="0"/>
        <c:axPos val="l"/>
        <c:numFmt formatCode="General" sourceLinked="1"/>
        <c:majorTickMark val="out"/>
        <c:minorTickMark val="none"/>
        <c:tickLblPos val="nextTo"/>
        <c:spPr>
          <a:noFill/>
          <a:ln w="6350" cap="flat" cmpd="sng" algn="ctr">
            <a:solidFill>
              <a:schemeClr val="bg1"/>
            </a:solidFill>
            <a:prstDash val="solid"/>
            <a:round/>
          </a:ln>
          <a:effectLst/>
        </c:spPr>
        <c:txPr>
          <a:bodyPr rot="-60000000" spcFirstLastPara="0" vertOverflow="ellipsis" horzOverflow="overflow" vert="horz" wrap="square" anchor="ctr" anchorCtr="1"/>
          <a:lstStyle/>
          <a:p>
            <a:pPr>
              <a:defRPr lang="zh-CN" sz="1000" b="0" i="0" u="none" strike="noStrike" kern="1200" baseline="0">
                <a:ln>
                  <a:noFill/>
                </a:ln>
                <a:solidFill>
                  <a:schemeClr val="bg1"/>
                </a:solidFill>
                <a:latin typeface="微软雅黑" pitchFamily="34" charset="-122"/>
                <a:ea typeface="微软雅黑" pitchFamily="34" charset="-122"/>
                <a:cs typeface="+mn-cs"/>
              </a:defRPr>
            </a:pPr>
            <a:endParaRPr lang="zh-CN"/>
          </a:p>
        </c:txPr>
        <c:crossAx val="-307514816"/>
        <c:crosses val="autoZero"/>
        <c:auto val="1"/>
        <c:lblAlgn val="ctr"/>
        <c:lblOffset val="100"/>
        <c:tickMarkSkip val="1"/>
        <c:noMultiLvlLbl val="0"/>
      </c:catAx>
      <c:valAx>
        <c:axId val="-307514816"/>
        <c:scaling>
          <c:orientation val="minMax"/>
        </c:scaling>
        <c:delete val="0"/>
        <c:axPos val="b"/>
        <c:majorGridlines>
          <c:spPr>
            <a:ln w="6350" cap="flat" cmpd="sng" algn="ctr">
              <a:solidFill>
                <a:schemeClr val="bg1"/>
              </a:solidFill>
              <a:prstDash val="solid"/>
              <a:round/>
            </a:ln>
            <a:effectLst/>
          </c:spPr>
        </c:majorGridlines>
        <c:numFmt formatCode="General" sourceLinked="1"/>
        <c:majorTickMark val="out"/>
        <c:minorTickMark val="none"/>
        <c:tickLblPos val="nextTo"/>
        <c:spPr>
          <a:noFill/>
          <a:ln w="6350" cap="flat" cmpd="sng" algn="ctr">
            <a:solidFill>
              <a:schemeClr val="bg1"/>
            </a:solidFill>
            <a:prstDash val="solid"/>
            <a:round/>
          </a:ln>
          <a:effectLst/>
        </c:spPr>
        <c:txPr>
          <a:bodyPr rot="-60000000" spcFirstLastPara="0" vertOverflow="ellipsis" horzOverflow="overflow" vert="horz" wrap="square" anchor="ctr" anchorCtr="1"/>
          <a:lstStyle/>
          <a:p>
            <a:pPr>
              <a:defRPr lang="zh-CN" sz="1000" b="0" i="0" u="none" strike="noStrike" kern="1200" baseline="0">
                <a:ln>
                  <a:solidFill>
                    <a:schemeClr val="bg1"/>
                  </a:solidFill>
                </a:ln>
                <a:solidFill>
                  <a:schemeClr val="bg1"/>
                </a:solidFill>
                <a:latin typeface="微软雅黑" pitchFamily="34" charset="-122"/>
                <a:ea typeface="微软雅黑" pitchFamily="34" charset="-122"/>
                <a:cs typeface="+mn-cs"/>
              </a:defRPr>
            </a:pPr>
            <a:endParaRPr lang="zh-CN"/>
          </a:p>
        </c:txPr>
        <c:crossAx val="-307504480"/>
        <c:crosses val="autoZero"/>
        <c:crossBetween val="between"/>
      </c:valAx>
      <c:spPr>
        <a:noFill/>
        <a:ln>
          <a:noFill/>
        </a:ln>
        <a:effectLst/>
      </c:spPr>
    </c:plotArea>
    <c:plotVisOnly val="1"/>
    <c:dispBlanksAs val="gap"/>
    <c:showDLblsOverMax val="0"/>
  </c:chart>
  <c:spPr>
    <a:noFill/>
    <a:ln w="6350" cap="flat" cmpd="sng" algn="ctr">
      <a:solidFill>
        <a:schemeClr val="bg1"/>
      </a:solidFill>
      <a:prstDash val="solid"/>
      <a:miter lim="800000"/>
    </a:ln>
    <a:effectLst/>
  </c:spPr>
  <c:txPr>
    <a:bodyPr rot="0" spcFirstLastPara="0" vertOverflow="ellipsis" horzOverflow="overflow" vert="horz" wrap="square" anchor="ctr" anchorCtr="1"/>
    <a:lstStyle/>
    <a:p>
      <a:pPr>
        <a:defRPr lang="zh-CN" sz="18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6D4C0-120A-495D-A7F1-CF1B547C3F74}" type="datetimeFigureOut">
              <a:rPr lang="zh-CN" altLang="en-US" smtClean="0"/>
              <a:t>2017/5/12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5D670-598D-4766-842B-AD39E5478342}" type="slidenum">
              <a:rPr lang="zh-CN" altLang="en-US" smtClean="0"/>
              <a:t>‹#›</a:t>
            </a:fld>
            <a:endParaRPr lang="zh-CN" altLang="en-US"/>
          </a:p>
        </p:txBody>
      </p:sp>
    </p:spTree>
    <p:extLst>
      <p:ext uri="{BB962C8B-B14F-4D97-AF65-F5344CB8AC3E}">
        <p14:creationId xmlns:p14="http://schemas.microsoft.com/office/powerpoint/2010/main" val="34664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1</a:t>
            </a:fld>
            <a:endParaRPr lang="zh-CN" altLang="en-US"/>
          </a:p>
        </p:txBody>
      </p:sp>
    </p:spTree>
    <p:extLst>
      <p:ext uri="{BB962C8B-B14F-4D97-AF65-F5344CB8AC3E}">
        <p14:creationId xmlns:p14="http://schemas.microsoft.com/office/powerpoint/2010/main" val="1590658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10</a:t>
            </a:fld>
            <a:endParaRPr lang="zh-CN" altLang="en-US"/>
          </a:p>
        </p:txBody>
      </p:sp>
    </p:spTree>
    <p:extLst>
      <p:ext uri="{BB962C8B-B14F-4D97-AF65-F5344CB8AC3E}">
        <p14:creationId xmlns:p14="http://schemas.microsoft.com/office/powerpoint/2010/main" val="211185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11</a:t>
            </a:fld>
            <a:endParaRPr lang="zh-CN" altLang="en-US"/>
          </a:p>
        </p:txBody>
      </p:sp>
    </p:spTree>
    <p:extLst>
      <p:ext uri="{BB962C8B-B14F-4D97-AF65-F5344CB8AC3E}">
        <p14:creationId xmlns:p14="http://schemas.microsoft.com/office/powerpoint/2010/main" val="1453747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12</a:t>
            </a:fld>
            <a:endParaRPr lang="zh-CN" altLang="en-US"/>
          </a:p>
        </p:txBody>
      </p:sp>
    </p:spTree>
    <p:extLst>
      <p:ext uri="{BB962C8B-B14F-4D97-AF65-F5344CB8AC3E}">
        <p14:creationId xmlns:p14="http://schemas.microsoft.com/office/powerpoint/2010/main" val="1298964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13</a:t>
            </a:fld>
            <a:endParaRPr lang="zh-CN" altLang="en-US"/>
          </a:p>
        </p:txBody>
      </p:sp>
    </p:spTree>
    <p:extLst>
      <p:ext uri="{BB962C8B-B14F-4D97-AF65-F5344CB8AC3E}">
        <p14:creationId xmlns:p14="http://schemas.microsoft.com/office/powerpoint/2010/main" val="3661034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14</a:t>
            </a:fld>
            <a:endParaRPr lang="zh-CN" altLang="en-US"/>
          </a:p>
        </p:txBody>
      </p:sp>
    </p:spTree>
    <p:extLst>
      <p:ext uri="{BB962C8B-B14F-4D97-AF65-F5344CB8AC3E}">
        <p14:creationId xmlns:p14="http://schemas.microsoft.com/office/powerpoint/2010/main" val="1355833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15</a:t>
            </a:fld>
            <a:endParaRPr lang="zh-CN" altLang="en-US"/>
          </a:p>
        </p:txBody>
      </p:sp>
    </p:spTree>
    <p:extLst>
      <p:ext uri="{BB962C8B-B14F-4D97-AF65-F5344CB8AC3E}">
        <p14:creationId xmlns:p14="http://schemas.microsoft.com/office/powerpoint/2010/main" val="256021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2</a:t>
            </a:fld>
            <a:endParaRPr lang="zh-CN" altLang="en-US"/>
          </a:p>
        </p:txBody>
      </p:sp>
    </p:spTree>
    <p:extLst>
      <p:ext uri="{BB962C8B-B14F-4D97-AF65-F5344CB8AC3E}">
        <p14:creationId xmlns:p14="http://schemas.microsoft.com/office/powerpoint/2010/main" val="83778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3</a:t>
            </a:fld>
            <a:endParaRPr lang="zh-CN" altLang="en-US"/>
          </a:p>
        </p:txBody>
      </p:sp>
    </p:spTree>
    <p:extLst>
      <p:ext uri="{BB962C8B-B14F-4D97-AF65-F5344CB8AC3E}">
        <p14:creationId xmlns:p14="http://schemas.microsoft.com/office/powerpoint/2010/main" val="352119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4</a:t>
            </a:fld>
            <a:endParaRPr lang="zh-CN" altLang="en-US"/>
          </a:p>
        </p:txBody>
      </p:sp>
    </p:spTree>
    <p:extLst>
      <p:ext uri="{BB962C8B-B14F-4D97-AF65-F5344CB8AC3E}">
        <p14:creationId xmlns:p14="http://schemas.microsoft.com/office/powerpoint/2010/main" val="354330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5</a:t>
            </a:fld>
            <a:endParaRPr lang="zh-CN" altLang="en-US"/>
          </a:p>
        </p:txBody>
      </p:sp>
    </p:spTree>
    <p:extLst>
      <p:ext uri="{BB962C8B-B14F-4D97-AF65-F5344CB8AC3E}">
        <p14:creationId xmlns:p14="http://schemas.microsoft.com/office/powerpoint/2010/main" val="364161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6</a:t>
            </a:fld>
            <a:endParaRPr lang="zh-CN" altLang="en-US"/>
          </a:p>
        </p:txBody>
      </p:sp>
    </p:spTree>
    <p:extLst>
      <p:ext uri="{BB962C8B-B14F-4D97-AF65-F5344CB8AC3E}">
        <p14:creationId xmlns:p14="http://schemas.microsoft.com/office/powerpoint/2010/main" val="376373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7</a:t>
            </a:fld>
            <a:endParaRPr lang="zh-CN" altLang="en-US"/>
          </a:p>
        </p:txBody>
      </p:sp>
    </p:spTree>
    <p:extLst>
      <p:ext uri="{BB962C8B-B14F-4D97-AF65-F5344CB8AC3E}">
        <p14:creationId xmlns:p14="http://schemas.microsoft.com/office/powerpoint/2010/main" val="251148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8</a:t>
            </a:fld>
            <a:endParaRPr lang="zh-CN" altLang="en-US"/>
          </a:p>
        </p:txBody>
      </p:sp>
    </p:spTree>
    <p:extLst>
      <p:ext uri="{BB962C8B-B14F-4D97-AF65-F5344CB8AC3E}">
        <p14:creationId xmlns:p14="http://schemas.microsoft.com/office/powerpoint/2010/main" val="67347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35D670-598D-4766-842B-AD39E5478342}" type="slidenum">
              <a:rPr lang="zh-CN" altLang="en-US" smtClean="0"/>
              <a:t>9</a:t>
            </a:fld>
            <a:endParaRPr lang="zh-CN" altLang="en-US"/>
          </a:p>
        </p:txBody>
      </p:sp>
    </p:spTree>
    <p:extLst>
      <p:ext uri="{BB962C8B-B14F-4D97-AF65-F5344CB8AC3E}">
        <p14:creationId xmlns:p14="http://schemas.microsoft.com/office/powerpoint/2010/main" val="1839127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406149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114728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4" y="273846"/>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1989055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1487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90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118136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6"/>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321520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179090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4"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4"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411261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3" name="图片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grpSp>
        <p:nvGrpSpPr>
          <p:cNvPr id="9" name="组 7"/>
          <p:cNvGrpSpPr/>
          <p:nvPr userDrawn="1"/>
        </p:nvGrpSpPr>
        <p:grpSpPr>
          <a:xfrm rot="20632315">
            <a:off x="190942" y="132508"/>
            <a:ext cx="449551" cy="790724"/>
            <a:chOff x="3087349" y="2393332"/>
            <a:chExt cx="759141" cy="1335268"/>
          </a:xfrm>
        </p:grpSpPr>
        <p:sp>
          <p:nvSpPr>
            <p:cNvPr id="11" name="椭圆 10"/>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grpSp>
      <p:grpSp>
        <p:nvGrpSpPr>
          <p:cNvPr id="18" name="组 12"/>
          <p:cNvGrpSpPr/>
          <p:nvPr userDrawn="1"/>
        </p:nvGrpSpPr>
        <p:grpSpPr>
          <a:xfrm rot="13604478">
            <a:off x="2843744" y="234574"/>
            <a:ext cx="449551" cy="790724"/>
            <a:chOff x="3087349" y="2393332"/>
            <a:chExt cx="759141" cy="1335268"/>
          </a:xfrm>
        </p:grpSpPr>
        <p:sp>
          <p:nvSpPr>
            <p:cNvPr id="19" name="椭圆 1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20" name="椭圆 1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21" name="椭圆 2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22" name="椭圆 2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grpSp>
      <p:sp>
        <p:nvSpPr>
          <p:cNvPr id="4" name="矩形 3"/>
          <p:cNvSpPr/>
          <p:nvPr userDrawn="1"/>
        </p:nvSpPr>
        <p:spPr>
          <a:xfrm>
            <a:off x="577438" y="247731"/>
            <a:ext cx="2491078" cy="39598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48001" y="336351"/>
            <a:ext cx="7886700" cy="246856"/>
          </a:xfrm>
        </p:spPr>
        <p:txBody>
          <a:bodyPr>
            <a:noAutofit/>
          </a:bodyPr>
          <a:lstStyle>
            <a:lvl1pPr>
              <a:defRPr sz="1600" b="1" strike="noStrike">
                <a:ln>
                  <a:noFill/>
                </a:ln>
                <a:solidFill>
                  <a:schemeClr val="bg1">
                    <a:lumMod val="9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矩形 2"/>
          <p:cNvSpPr/>
          <p:nvPr userDrawn="1"/>
        </p:nvSpPr>
        <p:spPr>
          <a:xfrm>
            <a:off x="0" y="843047"/>
            <a:ext cx="9144000" cy="4176627"/>
          </a:xfrm>
          <a:prstGeom prst="rect">
            <a:avLst/>
          </a:prstGeom>
          <a:solidFill>
            <a:srgbClr val="FAFC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744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3" name="Footer Placeholder 2"/>
          <p:cNvSpPr>
            <a:spLocks noGrp="1"/>
          </p:cNvSpPr>
          <p:nvPr>
            <p:ph type="ftr" sz="quarter" idx="1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4EDCCC30-4937-4233-A72C-BAF982195FB3}" type="slidenum">
              <a:rPr lang="zh-CN" altLang="en-US" smtClean="0"/>
              <a:t>‹#›</a:t>
            </a:fld>
            <a:endParaRPr lang="zh-CN" altLang="en-US"/>
          </a:p>
        </p:txBody>
      </p:sp>
      <p:pic>
        <p:nvPicPr>
          <p:cNvPr id="7" name="图片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3005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77526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EEB25EF-3E5C-4CFD-83E2-A99DEA293FDB}" type="datetimeFigureOut">
              <a:rPr lang="zh-CN" altLang="en-US" smtClean="0"/>
              <a:t>2017/5/12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36928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EEB25EF-3E5C-4CFD-83E2-A99DEA293FDB}" type="datetimeFigureOut">
              <a:rPr lang="zh-CN" altLang="en-US" smtClean="0"/>
              <a:t>2017/5/12</a:t>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DCCC30-4937-4233-A72C-BAF982195FB3}" type="slidenum">
              <a:rPr lang="zh-CN" altLang="en-US" smtClean="0"/>
              <a:t>‹#›</a:t>
            </a:fld>
            <a:endParaRPr lang="zh-CN" altLang="en-US"/>
          </a:p>
        </p:txBody>
      </p:sp>
    </p:spTree>
    <p:extLst>
      <p:ext uri="{BB962C8B-B14F-4D97-AF65-F5344CB8AC3E}">
        <p14:creationId xmlns:p14="http://schemas.microsoft.com/office/powerpoint/2010/main" val="4099681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文本框 15"/>
          <p:cNvSpPr txBox="1"/>
          <p:nvPr/>
        </p:nvSpPr>
        <p:spPr>
          <a:xfrm>
            <a:off x="1696626" y="1914540"/>
            <a:ext cx="6383093" cy="584775"/>
          </a:xfrm>
          <a:prstGeom prst="rect">
            <a:avLst/>
          </a:prstGeom>
          <a:noFill/>
        </p:spPr>
        <p:txBody>
          <a:bodyPr wrap="none" rtlCol="0">
            <a:spAutoFit/>
          </a:bodyPr>
          <a:lstStyle/>
          <a:p>
            <a:pPr algn="ctr"/>
            <a:r>
              <a:rPr lang="zh-CN" altLang="en-US" sz="3200" b="1" dirty="0" smtClean="0">
                <a:solidFill>
                  <a:srgbClr val="DFEBE2"/>
                </a:solidFill>
                <a:latin typeface="微软雅黑" panose="020B0503020204020204" pitchFamily="34" charset="-122"/>
                <a:ea typeface="微软雅黑" panose="020B0503020204020204" pitchFamily="34" charset="-122"/>
              </a:rPr>
              <a:t>基于</a:t>
            </a:r>
            <a:r>
              <a:rPr lang="en-US" altLang="zh-CN" sz="3200" b="1" dirty="0" smtClean="0">
                <a:solidFill>
                  <a:srgbClr val="DFEBE2"/>
                </a:solidFill>
                <a:latin typeface="微软雅黑" panose="020B0503020204020204" pitchFamily="34" charset="-122"/>
                <a:ea typeface="微软雅黑" panose="020B0503020204020204" pitchFamily="34" charset="-122"/>
              </a:rPr>
              <a:t>Android</a:t>
            </a:r>
            <a:r>
              <a:rPr lang="zh-CN" altLang="en-US" sz="3200" b="1" dirty="0" smtClean="0">
                <a:solidFill>
                  <a:srgbClr val="DFEBE2"/>
                </a:solidFill>
                <a:latin typeface="微软雅黑" panose="020B0503020204020204" pitchFamily="34" charset="-122"/>
                <a:ea typeface="微软雅黑" panose="020B0503020204020204" pitchFamily="34" charset="-122"/>
              </a:rPr>
              <a:t>的家校互动平台开发</a:t>
            </a:r>
            <a:endParaRPr lang="zh-CN" altLang="en-US" sz="3200" b="1" dirty="0">
              <a:solidFill>
                <a:srgbClr val="DFEBE2"/>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2444230" y="2745535"/>
            <a:ext cx="4857750" cy="0"/>
          </a:xfrm>
          <a:prstGeom prst="line">
            <a:avLst/>
          </a:prstGeom>
          <a:ln>
            <a:solidFill>
              <a:srgbClr val="DFEBE2"/>
            </a:solidFill>
          </a:ln>
          <a:effectLst>
            <a:outerShdw dist="12700" dir="5400000" algn="t" rotWithShape="0">
              <a:srgbClr val="525367"/>
            </a:outerShdw>
          </a:effectLst>
        </p:spPr>
        <p:style>
          <a:lnRef idx="1">
            <a:schemeClr val="accent1"/>
          </a:lnRef>
          <a:fillRef idx="0">
            <a:schemeClr val="accent1"/>
          </a:fillRef>
          <a:effectRef idx="0">
            <a:schemeClr val="accent1"/>
          </a:effectRef>
          <a:fontRef idx="minor">
            <a:schemeClr val="tx1"/>
          </a:fontRef>
        </p:style>
      </p:cxnSp>
      <p:grpSp>
        <p:nvGrpSpPr>
          <p:cNvPr id="18" name="Group 4"/>
          <p:cNvGrpSpPr>
            <a:grpSpLocks noChangeAspect="1"/>
          </p:cNvGrpSpPr>
          <p:nvPr/>
        </p:nvGrpSpPr>
        <p:grpSpPr bwMode="auto">
          <a:xfrm rot="20839417">
            <a:off x="1739849" y="1308822"/>
            <a:ext cx="1586571" cy="1131883"/>
            <a:chOff x="1164" y="687"/>
            <a:chExt cx="3219" cy="2998"/>
          </a:xfrm>
          <a:solidFill>
            <a:srgbClr val="DFEBE2"/>
          </a:solidFill>
          <a:effectLst>
            <a:outerShdw blurRad="50800" dist="38100" dir="2700000" algn="tl" rotWithShape="0">
              <a:prstClr val="black">
                <a:alpha val="40000"/>
              </a:prstClr>
            </a:outerShdw>
          </a:effectLst>
        </p:grpSpPr>
        <p:sp>
          <p:nvSpPr>
            <p:cNvPr id="19"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srgbClr val="DFEBE2"/>
                </a:solidFill>
              </a:endParaRPr>
            </a:p>
          </p:txBody>
        </p:sp>
        <p:sp>
          <p:nvSpPr>
            <p:cNvPr id="20"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srgbClr val="DFEBE2"/>
                </a:solidFill>
              </a:endParaRPr>
            </a:p>
          </p:txBody>
        </p:sp>
      </p:grpSp>
      <p:sp>
        <p:nvSpPr>
          <p:cNvPr id="21" name="文本框 20"/>
          <p:cNvSpPr txBox="1"/>
          <p:nvPr/>
        </p:nvSpPr>
        <p:spPr>
          <a:xfrm>
            <a:off x="2971801" y="2766002"/>
            <a:ext cx="3661580" cy="307777"/>
          </a:xfrm>
          <a:prstGeom prst="rect">
            <a:avLst/>
          </a:prstGeom>
          <a:noFill/>
        </p:spPr>
        <p:txBody>
          <a:bodyPr wrap="none" rtlCol="0">
            <a:spAutoFit/>
          </a:bodyPr>
          <a:lstStyle/>
          <a:p>
            <a:r>
              <a:rPr lang="zh-CN" altLang="en-US" sz="1400" dirty="0" smtClean="0">
                <a:solidFill>
                  <a:srgbClr val="DFEBE2"/>
                </a:solidFill>
                <a:latin typeface="微软雅黑" panose="020B0503020204020204" pitchFamily="34" charset="-122"/>
                <a:ea typeface="微软雅黑" panose="020B0503020204020204" pitchFamily="34" charset="-122"/>
              </a:rPr>
              <a:t>四川师范</a:t>
            </a:r>
            <a:r>
              <a:rPr lang="zh-CN" altLang="en-US" sz="1400" smtClean="0">
                <a:solidFill>
                  <a:srgbClr val="DFEBE2"/>
                </a:solidFill>
                <a:latin typeface="微软雅黑" panose="020B0503020204020204" pitchFamily="34" charset="-122"/>
                <a:ea typeface="微软雅黑" panose="020B0503020204020204" pitchFamily="34" charset="-122"/>
              </a:rPr>
              <a:t>大学        软</a:t>
            </a:r>
            <a:r>
              <a:rPr lang="zh-CN" altLang="en-US" sz="1400" dirty="0" smtClean="0">
                <a:solidFill>
                  <a:srgbClr val="DFEBE2"/>
                </a:solidFill>
                <a:latin typeface="微软雅黑" panose="020B0503020204020204" pitchFamily="34" charset="-122"/>
                <a:ea typeface="微软雅黑" panose="020B0503020204020204" pitchFamily="34" charset="-122"/>
              </a:rPr>
              <a:t>件</a:t>
            </a:r>
            <a:r>
              <a:rPr lang="zh-CN" altLang="en-US" sz="1400" smtClean="0">
                <a:solidFill>
                  <a:srgbClr val="DFEBE2"/>
                </a:solidFill>
                <a:latin typeface="微软雅黑" panose="020B0503020204020204" pitchFamily="34" charset="-122"/>
                <a:ea typeface="微软雅黑" panose="020B0503020204020204" pitchFamily="34" charset="-122"/>
              </a:rPr>
              <a:t>工程       </a:t>
            </a:r>
            <a:r>
              <a:rPr lang="en-US" altLang="zh-CN" sz="1400" smtClean="0">
                <a:solidFill>
                  <a:srgbClr val="DFEBE2"/>
                </a:solidFill>
                <a:latin typeface="微软雅黑" panose="020B0503020204020204" pitchFamily="34" charset="-122"/>
                <a:ea typeface="微软雅黑" panose="020B0503020204020204" pitchFamily="34" charset="-122"/>
              </a:rPr>
              <a:t>2013</a:t>
            </a:r>
            <a:r>
              <a:rPr lang="zh-CN" altLang="en-US" sz="1400" dirty="0" smtClean="0">
                <a:solidFill>
                  <a:srgbClr val="DFEBE2"/>
                </a:solidFill>
                <a:latin typeface="微软雅黑" panose="020B0503020204020204" pitchFamily="34" charset="-122"/>
                <a:ea typeface="微软雅黑" panose="020B0503020204020204" pitchFamily="34" charset="-122"/>
              </a:rPr>
              <a:t>级</a:t>
            </a:r>
            <a:r>
              <a:rPr lang="en-US" altLang="zh-CN" sz="1400" dirty="0" smtClean="0">
                <a:solidFill>
                  <a:srgbClr val="DFEBE2"/>
                </a:solidFill>
                <a:latin typeface="微软雅黑" panose="020B0503020204020204" pitchFamily="34" charset="-122"/>
                <a:ea typeface="微软雅黑" panose="020B0503020204020204" pitchFamily="34" charset="-122"/>
              </a:rPr>
              <a:t>4</a:t>
            </a:r>
            <a:r>
              <a:rPr lang="zh-CN" altLang="en-US" sz="1400" dirty="0" smtClean="0">
                <a:solidFill>
                  <a:srgbClr val="DFEBE2"/>
                </a:solidFill>
                <a:latin typeface="微软雅黑" panose="020B0503020204020204" pitchFamily="34" charset="-122"/>
                <a:ea typeface="微软雅黑" panose="020B0503020204020204" pitchFamily="34" charset="-122"/>
              </a:rPr>
              <a:t>班</a:t>
            </a:r>
            <a:endParaRPr lang="zh-CN" altLang="en-US" sz="1400" dirty="0">
              <a:solidFill>
                <a:srgbClr val="DFEBE2"/>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181350" y="3361701"/>
            <a:ext cx="1569660" cy="307777"/>
          </a:xfrm>
          <a:prstGeom prst="rect">
            <a:avLst/>
          </a:prstGeom>
          <a:noFill/>
        </p:spPr>
        <p:txBody>
          <a:bodyPr wrap="none" rtlCol="0">
            <a:spAutoFit/>
          </a:bodyPr>
          <a:lstStyle/>
          <a:p>
            <a:r>
              <a:rPr lang="zh-CN" altLang="en-US" sz="1400" dirty="0">
                <a:solidFill>
                  <a:srgbClr val="DFEBE2"/>
                </a:solidFill>
                <a:latin typeface="微软雅黑" panose="020B0503020204020204" pitchFamily="34" charset="-122"/>
                <a:ea typeface="微软雅黑" panose="020B0503020204020204" pitchFamily="34" charset="-122"/>
              </a:rPr>
              <a:t>答辩人</a:t>
            </a:r>
            <a:r>
              <a:rPr lang="zh-CN" altLang="en-US" sz="1400" dirty="0" smtClean="0">
                <a:solidFill>
                  <a:srgbClr val="DFEBE2"/>
                </a:solidFill>
                <a:latin typeface="微软雅黑" panose="020B0503020204020204" pitchFamily="34" charset="-122"/>
                <a:ea typeface="微软雅黑" panose="020B0503020204020204" pitchFamily="34" charset="-122"/>
              </a:rPr>
              <a:t>：</a:t>
            </a:r>
            <a:r>
              <a:rPr lang="zh-CN" altLang="en-US" sz="1400" dirty="0">
                <a:solidFill>
                  <a:srgbClr val="DFEBE2"/>
                </a:solidFill>
                <a:latin typeface="微软雅黑" panose="020B0503020204020204" pitchFamily="34" charset="-122"/>
                <a:ea typeface="微软雅黑" panose="020B0503020204020204" pitchFamily="34" charset="-122"/>
              </a:rPr>
              <a:t>刘世麟</a:t>
            </a:r>
            <a:r>
              <a:rPr lang="en-US" altLang="zh-CN" sz="1400" dirty="0">
                <a:solidFill>
                  <a:srgbClr val="DFEBE2"/>
                </a:solidFill>
                <a:latin typeface="微软雅黑" panose="020B0503020204020204" pitchFamily="34" charset="-122"/>
                <a:ea typeface="微软雅黑" panose="020B0503020204020204" pitchFamily="34" charset="-122"/>
              </a:rPr>
              <a:t>	</a:t>
            </a:r>
            <a:endParaRPr lang="zh-CN" altLang="en-US" sz="1400" dirty="0">
              <a:solidFill>
                <a:srgbClr val="DFEBE2"/>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247635" y="3361701"/>
            <a:ext cx="1441420" cy="307777"/>
          </a:xfrm>
          <a:prstGeom prst="rect">
            <a:avLst/>
          </a:prstGeom>
          <a:noFill/>
        </p:spPr>
        <p:txBody>
          <a:bodyPr wrap="none" rtlCol="0">
            <a:spAutoFit/>
          </a:bodyPr>
          <a:lstStyle/>
          <a:p>
            <a:r>
              <a:rPr lang="zh-CN" altLang="en-US" sz="1400" dirty="0">
                <a:solidFill>
                  <a:srgbClr val="DFEBE2"/>
                </a:solidFill>
                <a:latin typeface="微软雅黑" panose="020B0503020204020204" pitchFamily="34" charset="-122"/>
                <a:ea typeface="微软雅黑" panose="020B0503020204020204" pitchFamily="34" charset="-122"/>
              </a:rPr>
              <a:t>指导老师</a:t>
            </a:r>
            <a:r>
              <a:rPr lang="zh-CN" altLang="en-US" sz="1400" dirty="0" smtClean="0">
                <a:solidFill>
                  <a:srgbClr val="DFEBE2"/>
                </a:solidFill>
                <a:latin typeface="微软雅黑" panose="020B0503020204020204" pitchFamily="34" charset="-122"/>
                <a:ea typeface="微软雅黑" panose="020B0503020204020204" pitchFamily="34" charset="-122"/>
              </a:rPr>
              <a:t>：夏羽</a:t>
            </a:r>
            <a:endParaRPr lang="zh-CN" altLang="en-US" sz="1400" dirty="0">
              <a:solidFill>
                <a:srgbClr val="DFEBE2"/>
              </a:solidFill>
              <a:latin typeface="微软雅黑" panose="020B0503020204020204" pitchFamily="34" charset="-122"/>
              <a:ea typeface="微软雅黑" panose="020B0503020204020204" pitchFamily="34" charset="-122"/>
            </a:endParaRPr>
          </a:p>
        </p:txBody>
      </p:sp>
      <p:sp>
        <p:nvSpPr>
          <p:cNvPr id="31" name="Freeform 71"/>
          <p:cNvSpPr>
            <a:spLocks noEditPoints="1"/>
          </p:cNvSpPr>
          <p:nvPr/>
        </p:nvSpPr>
        <p:spPr bwMode="auto">
          <a:xfrm>
            <a:off x="2930525" y="3361701"/>
            <a:ext cx="250826" cy="268001"/>
          </a:xfrm>
          <a:custGeom>
            <a:avLst/>
            <a:gdLst>
              <a:gd name="T0" fmla="*/ 4 w 52"/>
              <a:gd name="T1" fmla="*/ 38 h 50"/>
              <a:gd name="T2" fmla="*/ 6 w 52"/>
              <a:gd name="T3" fmla="*/ 16 h 50"/>
              <a:gd name="T4" fmla="*/ 8 w 52"/>
              <a:gd name="T5" fmla="*/ 15 h 50"/>
              <a:gd name="T6" fmla="*/ 9 w 52"/>
              <a:gd name="T7" fmla="*/ 16 h 50"/>
              <a:gd name="T8" fmla="*/ 9 w 52"/>
              <a:gd name="T9" fmla="*/ 16 h 50"/>
              <a:gd name="T10" fmla="*/ 9 w 52"/>
              <a:gd name="T11" fmla="*/ 17 h 50"/>
              <a:gd name="T12" fmla="*/ 11 w 52"/>
              <a:gd name="T13" fmla="*/ 13 h 50"/>
              <a:gd name="T14" fmla="*/ 21 w 52"/>
              <a:gd name="T15" fmla="*/ 5 h 50"/>
              <a:gd name="T16" fmla="*/ 23 w 52"/>
              <a:gd name="T17" fmla="*/ 6 h 50"/>
              <a:gd name="T18" fmla="*/ 23 w 52"/>
              <a:gd name="T19" fmla="*/ 7 h 50"/>
              <a:gd name="T20" fmla="*/ 22 w 52"/>
              <a:gd name="T21" fmla="*/ 10 h 50"/>
              <a:gd name="T22" fmla="*/ 32 w 52"/>
              <a:gd name="T23" fmla="*/ 4 h 50"/>
              <a:gd name="T24" fmla="*/ 52 w 52"/>
              <a:gd name="T25" fmla="*/ 10 h 50"/>
              <a:gd name="T26" fmla="*/ 51 w 52"/>
              <a:gd name="T27" fmla="*/ 13 h 50"/>
              <a:gd name="T28" fmla="*/ 50 w 52"/>
              <a:gd name="T29" fmla="*/ 13 h 50"/>
              <a:gd name="T30" fmla="*/ 39 w 52"/>
              <a:gd name="T31" fmla="*/ 23 h 50"/>
              <a:gd name="T32" fmla="*/ 23 w 52"/>
              <a:gd name="T33" fmla="*/ 33 h 50"/>
              <a:gd name="T34" fmla="*/ 25 w 52"/>
              <a:gd name="T35" fmla="*/ 34 h 50"/>
              <a:gd name="T36" fmla="*/ 27 w 52"/>
              <a:gd name="T37" fmla="*/ 37 h 50"/>
              <a:gd name="T38" fmla="*/ 26 w 52"/>
              <a:gd name="T39" fmla="*/ 38 h 50"/>
              <a:gd name="T40" fmla="*/ 7 w 52"/>
              <a:gd name="T41" fmla="*/ 40 h 50"/>
              <a:gd name="T42" fmla="*/ 6 w 52"/>
              <a:gd name="T43" fmla="*/ 48 h 50"/>
              <a:gd name="T44" fmla="*/ 6 w 52"/>
              <a:gd name="T45" fmla="*/ 48 h 50"/>
              <a:gd name="T46" fmla="*/ 11 w 52"/>
              <a:gd name="T47" fmla="*/ 48 h 50"/>
              <a:gd name="T48" fmla="*/ 12 w 52"/>
              <a:gd name="T49" fmla="*/ 49 h 50"/>
              <a:gd name="T50" fmla="*/ 11 w 52"/>
              <a:gd name="T51" fmla="*/ 50 h 50"/>
              <a:gd name="T52" fmla="*/ 5 w 52"/>
              <a:gd name="T53" fmla="*/ 50 h 50"/>
              <a:gd name="T54" fmla="*/ 4 w 52"/>
              <a:gd name="T55" fmla="*/ 50 h 50"/>
              <a:gd name="T56" fmla="*/ 4 w 52"/>
              <a:gd name="T57" fmla="*/ 50 h 50"/>
              <a:gd name="T58" fmla="*/ 2 w 52"/>
              <a:gd name="T59" fmla="*/ 49 h 50"/>
              <a:gd name="T60" fmla="*/ 4 w 52"/>
              <a:gd name="T61" fmla="*/ 38 h 50"/>
              <a:gd name="T62" fmla="*/ 18 w 52"/>
              <a:gd name="T63" fmla="*/ 50 h 50"/>
              <a:gd name="T64" fmla="*/ 18 w 52"/>
              <a:gd name="T65" fmla="*/ 50 h 50"/>
              <a:gd name="T66" fmla="*/ 38 w 52"/>
              <a:gd name="T67" fmla="*/ 50 h 50"/>
              <a:gd name="T68" fmla="*/ 39 w 52"/>
              <a:gd name="T69" fmla="*/ 49 h 50"/>
              <a:gd name="T70" fmla="*/ 38 w 52"/>
              <a:gd name="T71" fmla="*/ 48 h 50"/>
              <a:gd name="T72" fmla="*/ 18 w 52"/>
              <a:gd name="T73" fmla="*/ 48 h 50"/>
              <a:gd name="T74" fmla="*/ 17 w 52"/>
              <a:gd name="T75" fmla="*/ 49 h 50"/>
              <a:gd name="T76" fmla="*/ 18 w 52"/>
              <a:gd name="T77" fmla="*/ 50 h 50"/>
              <a:gd name="T78" fmla="*/ 7 w 52"/>
              <a:gd name="T79" fmla="*/ 36 h 50"/>
              <a:gd name="T80" fmla="*/ 7 w 52"/>
              <a:gd name="T81" fmla="*/ 36 h 50"/>
              <a:gd name="T82" fmla="*/ 20 w 52"/>
              <a:gd name="T83" fmla="*/ 36 h 50"/>
              <a:gd name="T84" fmla="*/ 17 w 52"/>
              <a:gd name="T85" fmla="*/ 33 h 50"/>
              <a:gd name="T86" fmla="*/ 19 w 52"/>
              <a:gd name="T87" fmla="*/ 29 h 50"/>
              <a:gd name="T88" fmla="*/ 36 w 52"/>
              <a:gd name="T89" fmla="*/ 21 h 50"/>
              <a:gd name="T90" fmla="*/ 47 w 52"/>
              <a:gd name="T91" fmla="*/ 10 h 50"/>
              <a:gd name="T92" fmla="*/ 21 w 52"/>
              <a:gd name="T93" fmla="*/ 18 h 50"/>
              <a:gd name="T94" fmla="*/ 19 w 52"/>
              <a:gd name="T95" fmla="*/ 19 h 50"/>
              <a:gd name="T96" fmla="*/ 17 w 52"/>
              <a:gd name="T97" fmla="*/ 17 h 50"/>
              <a:gd name="T98" fmla="*/ 18 w 52"/>
              <a:gd name="T99" fmla="*/ 11 h 50"/>
              <a:gd name="T100" fmla="*/ 14 w 52"/>
              <a:gd name="T101" fmla="*/ 15 h 50"/>
              <a:gd name="T102" fmla="*/ 13 w 52"/>
              <a:gd name="T103" fmla="*/ 24 h 50"/>
              <a:gd name="T104" fmla="*/ 12 w 52"/>
              <a:gd name="T105" fmla="*/ 26 h 50"/>
              <a:gd name="T106" fmla="*/ 10 w 52"/>
              <a:gd name="T107" fmla="*/ 26 h 50"/>
              <a:gd name="T108" fmla="*/ 7 w 52"/>
              <a:gd name="T109" fmla="*/ 22 h 50"/>
              <a:gd name="T110" fmla="*/ 7 w 52"/>
              <a:gd name="T111"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50">
                <a:moveTo>
                  <a:pt x="4" y="38"/>
                </a:moveTo>
                <a:cubicBezTo>
                  <a:pt x="0" y="32"/>
                  <a:pt x="2" y="22"/>
                  <a:pt x="6" y="16"/>
                </a:cubicBezTo>
                <a:cubicBezTo>
                  <a:pt x="6" y="15"/>
                  <a:pt x="7" y="15"/>
                  <a:pt x="8" y="15"/>
                </a:cubicBezTo>
                <a:cubicBezTo>
                  <a:pt x="9" y="15"/>
                  <a:pt x="9" y="16"/>
                  <a:pt x="9" y="16"/>
                </a:cubicBezTo>
                <a:cubicBezTo>
                  <a:pt x="9" y="16"/>
                  <a:pt x="9" y="16"/>
                  <a:pt x="9" y="16"/>
                </a:cubicBezTo>
                <a:cubicBezTo>
                  <a:pt x="9" y="17"/>
                  <a:pt x="9" y="17"/>
                  <a:pt x="9" y="17"/>
                </a:cubicBezTo>
                <a:cubicBezTo>
                  <a:pt x="10" y="16"/>
                  <a:pt x="10" y="15"/>
                  <a:pt x="11" y="13"/>
                </a:cubicBezTo>
                <a:cubicBezTo>
                  <a:pt x="13" y="9"/>
                  <a:pt x="17" y="6"/>
                  <a:pt x="21" y="5"/>
                </a:cubicBezTo>
                <a:cubicBezTo>
                  <a:pt x="22" y="4"/>
                  <a:pt x="23" y="5"/>
                  <a:pt x="23" y="6"/>
                </a:cubicBezTo>
                <a:cubicBezTo>
                  <a:pt x="23" y="6"/>
                  <a:pt x="23" y="7"/>
                  <a:pt x="23" y="7"/>
                </a:cubicBezTo>
                <a:cubicBezTo>
                  <a:pt x="23" y="8"/>
                  <a:pt x="22" y="9"/>
                  <a:pt x="22" y="10"/>
                </a:cubicBezTo>
                <a:cubicBezTo>
                  <a:pt x="25" y="7"/>
                  <a:pt x="29" y="5"/>
                  <a:pt x="32" y="4"/>
                </a:cubicBezTo>
                <a:cubicBezTo>
                  <a:pt x="40" y="1"/>
                  <a:pt x="49" y="2"/>
                  <a:pt x="52" y="10"/>
                </a:cubicBezTo>
                <a:cubicBezTo>
                  <a:pt x="52" y="11"/>
                  <a:pt x="52" y="12"/>
                  <a:pt x="51" y="13"/>
                </a:cubicBezTo>
                <a:cubicBezTo>
                  <a:pt x="50" y="13"/>
                  <a:pt x="50" y="13"/>
                  <a:pt x="50" y="13"/>
                </a:cubicBezTo>
                <a:cubicBezTo>
                  <a:pt x="44" y="15"/>
                  <a:pt x="42" y="19"/>
                  <a:pt x="39" y="23"/>
                </a:cubicBezTo>
                <a:cubicBezTo>
                  <a:pt x="36" y="28"/>
                  <a:pt x="33" y="34"/>
                  <a:pt x="23" y="33"/>
                </a:cubicBezTo>
                <a:cubicBezTo>
                  <a:pt x="23" y="34"/>
                  <a:pt x="24" y="34"/>
                  <a:pt x="25" y="34"/>
                </a:cubicBezTo>
                <a:cubicBezTo>
                  <a:pt x="26" y="35"/>
                  <a:pt x="27" y="36"/>
                  <a:pt x="27" y="37"/>
                </a:cubicBezTo>
                <a:cubicBezTo>
                  <a:pt x="27" y="37"/>
                  <a:pt x="26" y="38"/>
                  <a:pt x="26" y="38"/>
                </a:cubicBezTo>
                <a:cubicBezTo>
                  <a:pt x="21" y="41"/>
                  <a:pt x="12" y="43"/>
                  <a:pt x="7" y="40"/>
                </a:cubicBezTo>
                <a:cubicBezTo>
                  <a:pt x="6" y="42"/>
                  <a:pt x="5" y="44"/>
                  <a:pt x="6" y="48"/>
                </a:cubicBezTo>
                <a:cubicBezTo>
                  <a:pt x="6" y="48"/>
                  <a:pt x="6" y="48"/>
                  <a:pt x="6" y="48"/>
                </a:cubicBezTo>
                <a:cubicBezTo>
                  <a:pt x="11" y="48"/>
                  <a:pt x="11" y="48"/>
                  <a:pt x="11" y="48"/>
                </a:cubicBezTo>
                <a:cubicBezTo>
                  <a:pt x="12" y="48"/>
                  <a:pt x="12" y="48"/>
                  <a:pt x="12" y="49"/>
                </a:cubicBezTo>
                <a:cubicBezTo>
                  <a:pt x="12" y="50"/>
                  <a:pt x="12" y="50"/>
                  <a:pt x="11" y="50"/>
                </a:cubicBezTo>
                <a:cubicBezTo>
                  <a:pt x="5" y="50"/>
                  <a:pt x="5" y="50"/>
                  <a:pt x="5" y="50"/>
                </a:cubicBezTo>
                <a:cubicBezTo>
                  <a:pt x="4" y="50"/>
                  <a:pt x="4" y="50"/>
                  <a:pt x="4" y="50"/>
                </a:cubicBezTo>
                <a:cubicBezTo>
                  <a:pt x="4" y="50"/>
                  <a:pt x="4" y="50"/>
                  <a:pt x="4" y="50"/>
                </a:cubicBezTo>
                <a:cubicBezTo>
                  <a:pt x="3" y="50"/>
                  <a:pt x="2" y="49"/>
                  <a:pt x="2" y="49"/>
                </a:cubicBezTo>
                <a:cubicBezTo>
                  <a:pt x="1" y="43"/>
                  <a:pt x="3" y="40"/>
                  <a:pt x="4" y="38"/>
                </a:cubicBezTo>
                <a:close/>
                <a:moveTo>
                  <a:pt x="18" y="50"/>
                </a:moveTo>
                <a:cubicBezTo>
                  <a:pt x="18" y="50"/>
                  <a:pt x="18" y="50"/>
                  <a:pt x="18" y="50"/>
                </a:cubicBezTo>
                <a:cubicBezTo>
                  <a:pt x="38" y="50"/>
                  <a:pt x="38" y="50"/>
                  <a:pt x="38" y="50"/>
                </a:cubicBezTo>
                <a:cubicBezTo>
                  <a:pt x="39" y="50"/>
                  <a:pt x="39" y="50"/>
                  <a:pt x="39" y="49"/>
                </a:cubicBezTo>
                <a:cubicBezTo>
                  <a:pt x="39" y="48"/>
                  <a:pt x="39" y="48"/>
                  <a:pt x="38" y="48"/>
                </a:cubicBezTo>
                <a:cubicBezTo>
                  <a:pt x="18" y="48"/>
                  <a:pt x="18" y="48"/>
                  <a:pt x="18" y="48"/>
                </a:cubicBezTo>
                <a:cubicBezTo>
                  <a:pt x="17" y="48"/>
                  <a:pt x="17" y="48"/>
                  <a:pt x="17" y="49"/>
                </a:cubicBezTo>
                <a:cubicBezTo>
                  <a:pt x="17" y="50"/>
                  <a:pt x="17" y="50"/>
                  <a:pt x="18" y="50"/>
                </a:cubicBezTo>
                <a:close/>
                <a:moveTo>
                  <a:pt x="7" y="36"/>
                </a:moveTo>
                <a:cubicBezTo>
                  <a:pt x="7" y="36"/>
                  <a:pt x="7" y="36"/>
                  <a:pt x="7" y="36"/>
                </a:cubicBezTo>
                <a:cubicBezTo>
                  <a:pt x="10" y="39"/>
                  <a:pt x="17" y="37"/>
                  <a:pt x="20" y="36"/>
                </a:cubicBezTo>
                <a:cubicBezTo>
                  <a:pt x="18" y="35"/>
                  <a:pt x="17" y="34"/>
                  <a:pt x="17" y="33"/>
                </a:cubicBezTo>
                <a:cubicBezTo>
                  <a:pt x="16" y="32"/>
                  <a:pt x="16" y="29"/>
                  <a:pt x="19" y="29"/>
                </a:cubicBezTo>
                <a:cubicBezTo>
                  <a:pt x="30" y="31"/>
                  <a:pt x="33" y="26"/>
                  <a:pt x="36" y="21"/>
                </a:cubicBezTo>
                <a:cubicBezTo>
                  <a:pt x="38" y="17"/>
                  <a:pt x="41" y="12"/>
                  <a:pt x="47" y="10"/>
                </a:cubicBezTo>
                <a:cubicBezTo>
                  <a:pt x="41" y="0"/>
                  <a:pt x="24" y="11"/>
                  <a:pt x="21" y="18"/>
                </a:cubicBezTo>
                <a:cubicBezTo>
                  <a:pt x="20" y="19"/>
                  <a:pt x="20" y="19"/>
                  <a:pt x="19" y="19"/>
                </a:cubicBezTo>
                <a:cubicBezTo>
                  <a:pt x="18" y="19"/>
                  <a:pt x="17" y="18"/>
                  <a:pt x="17" y="17"/>
                </a:cubicBezTo>
                <a:cubicBezTo>
                  <a:pt x="17" y="17"/>
                  <a:pt x="17" y="15"/>
                  <a:pt x="18" y="11"/>
                </a:cubicBezTo>
                <a:cubicBezTo>
                  <a:pt x="17" y="12"/>
                  <a:pt x="15" y="14"/>
                  <a:pt x="14" y="15"/>
                </a:cubicBezTo>
                <a:cubicBezTo>
                  <a:pt x="13" y="18"/>
                  <a:pt x="12" y="21"/>
                  <a:pt x="13" y="24"/>
                </a:cubicBezTo>
                <a:cubicBezTo>
                  <a:pt x="13" y="25"/>
                  <a:pt x="13" y="26"/>
                  <a:pt x="12" y="26"/>
                </a:cubicBezTo>
                <a:cubicBezTo>
                  <a:pt x="11" y="27"/>
                  <a:pt x="10" y="27"/>
                  <a:pt x="10" y="26"/>
                </a:cubicBezTo>
                <a:cubicBezTo>
                  <a:pt x="9" y="24"/>
                  <a:pt x="8" y="23"/>
                  <a:pt x="7" y="22"/>
                </a:cubicBezTo>
                <a:cubicBezTo>
                  <a:pt x="5" y="26"/>
                  <a:pt x="5" y="32"/>
                  <a:pt x="7" y="36"/>
                </a:cubicBezTo>
                <a:close/>
              </a:path>
            </a:pathLst>
          </a:custGeom>
          <a:solidFill>
            <a:srgbClr val="DFEBE2"/>
          </a:solidFill>
          <a:ln>
            <a:noFill/>
          </a:ln>
          <a:extLst/>
        </p:spPr>
        <p:txBody>
          <a:bodyPr/>
          <a:lstStyle/>
          <a:p>
            <a:endParaRPr lang="zh-CN" altLang="en-US">
              <a:solidFill>
                <a:srgbClr val="DFEBE2"/>
              </a:solidFill>
            </a:endParaRPr>
          </a:p>
        </p:txBody>
      </p:sp>
      <p:sp>
        <p:nvSpPr>
          <p:cNvPr id="36" name="Freeform 71"/>
          <p:cNvSpPr>
            <a:spLocks noEditPoints="1"/>
          </p:cNvSpPr>
          <p:nvPr/>
        </p:nvSpPr>
        <p:spPr bwMode="auto">
          <a:xfrm>
            <a:off x="5021794" y="3361701"/>
            <a:ext cx="250826" cy="268001"/>
          </a:xfrm>
          <a:custGeom>
            <a:avLst/>
            <a:gdLst>
              <a:gd name="T0" fmla="*/ 4 w 52"/>
              <a:gd name="T1" fmla="*/ 38 h 50"/>
              <a:gd name="T2" fmla="*/ 6 w 52"/>
              <a:gd name="T3" fmla="*/ 16 h 50"/>
              <a:gd name="T4" fmla="*/ 8 w 52"/>
              <a:gd name="T5" fmla="*/ 15 h 50"/>
              <a:gd name="T6" fmla="*/ 9 w 52"/>
              <a:gd name="T7" fmla="*/ 16 h 50"/>
              <a:gd name="T8" fmla="*/ 9 w 52"/>
              <a:gd name="T9" fmla="*/ 16 h 50"/>
              <a:gd name="T10" fmla="*/ 9 w 52"/>
              <a:gd name="T11" fmla="*/ 17 h 50"/>
              <a:gd name="T12" fmla="*/ 11 w 52"/>
              <a:gd name="T13" fmla="*/ 13 h 50"/>
              <a:gd name="T14" fmla="*/ 21 w 52"/>
              <a:gd name="T15" fmla="*/ 5 h 50"/>
              <a:gd name="T16" fmla="*/ 23 w 52"/>
              <a:gd name="T17" fmla="*/ 6 h 50"/>
              <a:gd name="T18" fmla="*/ 23 w 52"/>
              <a:gd name="T19" fmla="*/ 7 h 50"/>
              <a:gd name="T20" fmla="*/ 22 w 52"/>
              <a:gd name="T21" fmla="*/ 10 h 50"/>
              <a:gd name="T22" fmla="*/ 32 w 52"/>
              <a:gd name="T23" fmla="*/ 4 h 50"/>
              <a:gd name="T24" fmla="*/ 52 w 52"/>
              <a:gd name="T25" fmla="*/ 10 h 50"/>
              <a:gd name="T26" fmla="*/ 51 w 52"/>
              <a:gd name="T27" fmla="*/ 13 h 50"/>
              <a:gd name="T28" fmla="*/ 50 w 52"/>
              <a:gd name="T29" fmla="*/ 13 h 50"/>
              <a:gd name="T30" fmla="*/ 39 w 52"/>
              <a:gd name="T31" fmla="*/ 23 h 50"/>
              <a:gd name="T32" fmla="*/ 23 w 52"/>
              <a:gd name="T33" fmla="*/ 33 h 50"/>
              <a:gd name="T34" fmla="*/ 25 w 52"/>
              <a:gd name="T35" fmla="*/ 34 h 50"/>
              <a:gd name="T36" fmla="*/ 27 w 52"/>
              <a:gd name="T37" fmla="*/ 37 h 50"/>
              <a:gd name="T38" fmla="*/ 26 w 52"/>
              <a:gd name="T39" fmla="*/ 38 h 50"/>
              <a:gd name="T40" fmla="*/ 7 w 52"/>
              <a:gd name="T41" fmla="*/ 40 h 50"/>
              <a:gd name="T42" fmla="*/ 6 w 52"/>
              <a:gd name="T43" fmla="*/ 48 h 50"/>
              <a:gd name="T44" fmla="*/ 6 w 52"/>
              <a:gd name="T45" fmla="*/ 48 h 50"/>
              <a:gd name="T46" fmla="*/ 11 w 52"/>
              <a:gd name="T47" fmla="*/ 48 h 50"/>
              <a:gd name="T48" fmla="*/ 12 w 52"/>
              <a:gd name="T49" fmla="*/ 49 h 50"/>
              <a:gd name="T50" fmla="*/ 11 w 52"/>
              <a:gd name="T51" fmla="*/ 50 h 50"/>
              <a:gd name="T52" fmla="*/ 5 w 52"/>
              <a:gd name="T53" fmla="*/ 50 h 50"/>
              <a:gd name="T54" fmla="*/ 4 w 52"/>
              <a:gd name="T55" fmla="*/ 50 h 50"/>
              <a:gd name="T56" fmla="*/ 4 w 52"/>
              <a:gd name="T57" fmla="*/ 50 h 50"/>
              <a:gd name="T58" fmla="*/ 2 w 52"/>
              <a:gd name="T59" fmla="*/ 49 h 50"/>
              <a:gd name="T60" fmla="*/ 4 w 52"/>
              <a:gd name="T61" fmla="*/ 38 h 50"/>
              <a:gd name="T62" fmla="*/ 18 w 52"/>
              <a:gd name="T63" fmla="*/ 50 h 50"/>
              <a:gd name="T64" fmla="*/ 18 w 52"/>
              <a:gd name="T65" fmla="*/ 50 h 50"/>
              <a:gd name="T66" fmla="*/ 38 w 52"/>
              <a:gd name="T67" fmla="*/ 50 h 50"/>
              <a:gd name="T68" fmla="*/ 39 w 52"/>
              <a:gd name="T69" fmla="*/ 49 h 50"/>
              <a:gd name="T70" fmla="*/ 38 w 52"/>
              <a:gd name="T71" fmla="*/ 48 h 50"/>
              <a:gd name="T72" fmla="*/ 18 w 52"/>
              <a:gd name="T73" fmla="*/ 48 h 50"/>
              <a:gd name="T74" fmla="*/ 17 w 52"/>
              <a:gd name="T75" fmla="*/ 49 h 50"/>
              <a:gd name="T76" fmla="*/ 18 w 52"/>
              <a:gd name="T77" fmla="*/ 50 h 50"/>
              <a:gd name="T78" fmla="*/ 7 w 52"/>
              <a:gd name="T79" fmla="*/ 36 h 50"/>
              <a:gd name="T80" fmla="*/ 7 w 52"/>
              <a:gd name="T81" fmla="*/ 36 h 50"/>
              <a:gd name="T82" fmla="*/ 20 w 52"/>
              <a:gd name="T83" fmla="*/ 36 h 50"/>
              <a:gd name="T84" fmla="*/ 17 w 52"/>
              <a:gd name="T85" fmla="*/ 33 h 50"/>
              <a:gd name="T86" fmla="*/ 19 w 52"/>
              <a:gd name="T87" fmla="*/ 29 h 50"/>
              <a:gd name="T88" fmla="*/ 36 w 52"/>
              <a:gd name="T89" fmla="*/ 21 h 50"/>
              <a:gd name="T90" fmla="*/ 47 w 52"/>
              <a:gd name="T91" fmla="*/ 10 h 50"/>
              <a:gd name="T92" fmla="*/ 21 w 52"/>
              <a:gd name="T93" fmla="*/ 18 h 50"/>
              <a:gd name="T94" fmla="*/ 19 w 52"/>
              <a:gd name="T95" fmla="*/ 19 h 50"/>
              <a:gd name="T96" fmla="*/ 17 w 52"/>
              <a:gd name="T97" fmla="*/ 17 h 50"/>
              <a:gd name="T98" fmla="*/ 18 w 52"/>
              <a:gd name="T99" fmla="*/ 11 h 50"/>
              <a:gd name="T100" fmla="*/ 14 w 52"/>
              <a:gd name="T101" fmla="*/ 15 h 50"/>
              <a:gd name="T102" fmla="*/ 13 w 52"/>
              <a:gd name="T103" fmla="*/ 24 h 50"/>
              <a:gd name="T104" fmla="*/ 12 w 52"/>
              <a:gd name="T105" fmla="*/ 26 h 50"/>
              <a:gd name="T106" fmla="*/ 10 w 52"/>
              <a:gd name="T107" fmla="*/ 26 h 50"/>
              <a:gd name="T108" fmla="*/ 7 w 52"/>
              <a:gd name="T109" fmla="*/ 22 h 50"/>
              <a:gd name="T110" fmla="*/ 7 w 52"/>
              <a:gd name="T111"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50">
                <a:moveTo>
                  <a:pt x="4" y="38"/>
                </a:moveTo>
                <a:cubicBezTo>
                  <a:pt x="0" y="32"/>
                  <a:pt x="2" y="22"/>
                  <a:pt x="6" y="16"/>
                </a:cubicBezTo>
                <a:cubicBezTo>
                  <a:pt x="6" y="15"/>
                  <a:pt x="7" y="15"/>
                  <a:pt x="8" y="15"/>
                </a:cubicBezTo>
                <a:cubicBezTo>
                  <a:pt x="9" y="15"/>
                  <a:pt x="9" y="16"/>
                  <a:pt x="9" y="16"/>
                </a:cubicBezTo>
                <a:cubicBezTo>
                  <a:pt x="9" y="16"/>
                  <a:pt x="9" y="16"/>
                  <a:pt x="9" y="16"/>
                </a:cubicBezTo>
                <a:cubicBezTo>
                  <a:pt x="9" y="17"/>
                  <a:pt x="9" y="17"/>
                  <a:pt x="9" y="17"/>
                </a:cubicBezTo>
                <a:cubicBezTo>
                  <a:pt x="10" y="16"/>
                  <a:pt x="10" y="15"/>
                  <a:pt x="11" y="13"/>
                </a:cubicBezTo>
                <a:cubicBezTo>
                  <a:pt x="13" y="9"/>
                  <a:pt x="17" y="6"/>
                  <a:pt x="21" y="5"/>
                </a:cubicBezTo>
                <a:cubicBezTo>
                  <a:pt x="22" y="4"/>
                  <a:pt x="23" y="5"/>
                  <a:pt x="23" y="6"/>
                </a:cubicBezTo>
                <a:cubicBezTo>
                  <a:pt x="23" y="6"/>
                  <a:pt x="23" y="7"/>
                  <a:pt x="23" y="7"/>
                </a:cubicBezTo>
                <a:cubicBezTo>
                  <a:pt x="23" y="8"/>
                  <a:pt x="22" y="9"/>
                  <a:pt x="22" y="10"/>
                </a:cubicBezTo>
                <a:cubicBezTo>
                  <a:pt x="25" y="7"/>
                  <a:pt x="29" y="5"/>
                  <a:pt x="32" y="4"/>
                </a:cubicBezTo>
                <a:cubicBezTo>
                  <a:pt x="40" y="1"/>
                  <a:pt x="49" y="2"/>
                  <a:pt x="52" y="10"/>
                </a:cubicBezTo>
                <a:cubicBezTo>
                  <a:pt x="52" y="11"/>
                  <a:pt x="52" y="12"/>
                  <a:pt x="51" y="13"/>
                </a:cubicBezTo>
                <a:cubicBezTo>
                  <a:pt x="50" y="13"/>
                  <a:pt x="50" y="13"/>
                  <a:pt x="50" y="13"/>
                </a:cubicBezTo>
                <a:cubicBezTo>
                  <a:pt x="44" y="15"/>
                  <a:pt x="42" y="19"/>
                  <a:pt x="39" y="23"/>
                </a:cubicBezTo>
                <a:cubicBezTo>
                  <a:pt x="36" y="28"/>
                  <a:pt x="33" y="34"/>
                  <a:pt x="23" y="33"/>
                </a:cubicBezTo>
                <a:cubicBezTo>
                  <a:pt x="23" y="34"/>
                  <a:pt x="24" y="34"/>
                  <a:pt x="25" y="34"/>
                </a:cubicBezTo>
                <a:cubicBezTo>
                  <a:pt x="26" y="35"/>
                  <a:pt x="27" y="36"/>
                  <a:pt x="27" y="37"/>
                </a:cubicBezTo>
                <a:cubicBezTo>
                  <a:pt x="27" y="37"/>
                  <a:pt x="26" y="38"/>
                  <a:pt x="26" y="38"/>
                </a:cubicBezTo>
                <a:cubicBezTo>
                  <a:pt x="21" y="41"/>
                  <a:pt x="12" y="43"/>
                  <a:pt x="7" y="40"/>
                </a:cubicBezTo>
                <a:cubicBezTo>
                  <a:pt x="6" y="42"/>
                  <a:pt x="5" y="44"/>
                  <a:pt x="6" y="48"/>
                </a:cubicBezTo>
                <a:cubicBezTo>
                  <a:pt x="6" y="48"/>
                  <a:pt x="6" y="48"/>
                  <a:pt x="6" y="48"/>
                </a:cubicBezTo>
                <a:cubicBezTo>
                  <a:pt x="11" y="48"/>
                  <a:pt x="11" y="48"/>
                  <a:pt x="11" y="48"/>
                </a:cubicBezTo>
                <a:cubicBezTo>
                  <a:pt x="12" y="48"/>
                  <a:pt x="12" y="48"/>
                  <a:pt x="12" y="49"/>
                </a:cubicBezTo>
                <a:cubicBezTo>
                  <a:pt x="12" y="50"/>
                  <a:pt x="12" y="50"/>
                  <a:pt x="11" y="50"/>
                </a:cubicBezTo>
                <a:cubicBezTo>
                  <a:pt x="5" y="50"/>
                  <a:pt x="5" y="50"/>
                  <a:pt x="5" y="50"/>
                </a:cubicBezTo>
                <a:cubicBezTo>
                  <a:pt x="4" y="50"/>
                  <a:pt x="4" y="50"/>
                  <a:pt x="4" y="50"/>
                </a:cubicBezTo>
                <a:cubicBezTo>
                  <a:pt x="4" y="50"/>
                  <a:pt x="4" y="50"/>
                  <a:pt x="4" y="50"/>
                </a:cubicBezTo>
                <a:cubicBezTo>
                  <a:pt x="3" y="50"/>
                  <a:pt x="2" y="49"/>
                  <a:pt x="2" y="49"/>
                </a:cubicBezTo>
                <a:cubicBezTo>
                  <a:pt x="1" y="43"/>
                  <a:pt x="3" y="40"/>
                  <a:pt x="4" y="38"/>
                </a:cubicBezTo>
                <a:close/>
                <a:moveTo>
                  <a:pt x="18" y="50"/>
                </a:moveTo>
                <a:cubicBezTo>
                  <a:pt x="18" y="50"/>
                  <a:pt x="18" y="50"/>
                  <a:pt x="18" y="50"/>
                </a:cubicBezTo>
                <a:cubicBezTo>
                  <a:pt x="38" y="50"/>
                  <a:pt x="38" y="50"/>
                  <a:pt x="38" y="50"/>
                </a:cubicBezTo>
                <a:cubicBezTo>
                  <a:pt x="39" y="50"/>
                  <a:pt x="39" y="50"/>
                  <a:pt x="39" y="49"/>
                </a:cubicBezTo>
                <a:cubicBezTo>
                  <a:pt x="39" y="48"/>
                  <a:pt x="39" y="48"/>
                  <a:pt x="38" y="48"/>
                </a:cubicBezTo>
                <a:cubicBezTo>
                  <a:pt x="18" y="48"/>
                  <a:pt x="18" y="48"/>
                  <a:pt x="18" y="48"/>
                </a:cubicBezTo>
                <a:cubicBezTo>
                  <a:pt x="17" y="48"/>
                  <a:pt x="17" y="48"/>
                  <a:pt x="17" y="49"/>
                </a:cubicBezTo>
                <a:cubicBezTo>
                  <a:pt x="17" y="50"/>
                  <a:pt x="17" y="50"/>
                  <a:pt x="18" y="50"/>
                </a:cubicBezTo>
                <a:close/>
                <a:moveTo>
                  <a:pt x="7" y="36"/>
                </a:moveTo>
                <a:cubicBezTo>
                  <a:pt x="7" y="36"/>
                  <a:pt x="7" y="36"/>
                  <a:pt x="7" y="36"/>
                </a:cubicBezTo>
                <a:cubicBezTo>
                  <a:pt x="10" y="39"/>
                  <a:pt x="17" y="37"/>
                  <a:pt x="20" y="36"/>
                </a:cubicBezTo>
                <a:cubicBezTo>
                  <a:pt x="18" y="35"/>
                  <a:pt x="17" y="34"/>
                  <a:pt x="17" y="33"/>
                </a:cubicBezTo>
                <a:cubicBezTo>
                  <a:pt x="16" y="32"/>
                  <a:pt x="16" y="29"/>
                  <a:pt x="19" y="29"/>
                </a:cubicBezTo>
                <a:cubicBezTo>
                  <a:pt x="30" y="31"/>
                  <a:pt x="33" y="26"/>
                  <a:pt x="36" y="21"/>
                </a:cubicBezTo>
                <a:cubicBezTo>
                  <a:pt x="38" y="17"/>
                  <a:pt x="41" y="12"/>
                  <a:pt x="47" y="10"/>
                </a:cubicBezTo>
                <a:cubicBezTo>
                  <a:pt x="41" y="0"/>
                  <a:pt x="24" y="11"/>
                  <a:pt x="21" y="18"/>
                </a:cubicBezTo>
                <a:cubicBezTo>
                  <a:pt x="20" y="19"/>
                  <a:pt x="20" y="19"/>
                  <a:pt x="19" y="19"/>
                </a:cubicBezTo>
                <a:cubicBezTo>
                  <a:pt x="18" y="19"/>
                  <a:pt x="17" y="18"/>
                  <a:pt x="17" y="17"/>
                </a:cubicBezTo>
                <a:cubicBezTo>
                  <a:pt x="17" y="17"/>
                  <a:pt x="17" y="15"/>
                  <a:pt x="18" y="11"/>
                </a:cubicBezTo>
                <a:cubicBezTo>
                  <a:pt x="17" y="12"/>
                  <a:pt x="15" y="14"/>
                  <a:pt x="14" y="15"/>
                </a:cubicBezTo>
                <a:cubicBezTo>
                  <a:pt x="13" y="18"/>
                  <a:pt x="12" y="21"/>
                  <a:pt x="13" y="24"/>
                </a:cubicBezTo>
                <a:cubicBezTo>
                  <a:pt x="13" y="25"/>
                  <a:pt x="13" y="26"/>
                  <a:pt x="12" y="26"/>
                </a:cubicBezTo>
                <a:cubicBezTo>
                  <a:pt x="11" y="27"/>
                  <a:pt x="10" y="27"/>
                  <a:pt x="10" y="26"/>
                </a:cubicBezTo>
                <a:cubicBezTo>
                  <a:pt x="9" y="24"/>
                  <a:pt x="8" y="23"/>
                  <a:pt x="7" y="22"/>
                </a:cubicBezTo>
                <a:cubicBezTo>
                  <a:pt x="5" y="26"/>
                  <a:pt x="5" y="32"/>
                  <a:pt x="7" y="36"/>
                </a:cubicBezTo>
                <a:close/>
              </a:path>
            </a:pathLst>
          </a:custGeom>
          <a:solidFill>
            <a:srgbClr val="DFEBE2"/>
          </a:solidFill>
          <a:ln>
            <a:noFill/>
          </a:ln>
          <a:extLst/>
        </p:spPr>
        <p:txBody>
          <a:bodyPr/>
          <a:lstStyle/>
          <a:p>
            <a:endParaRPr lang="zh-CN" altLang="en-US">
              <a:solidFill>
                <a:srgbClr val="DFEBE2"/>
              </a:solidFill>
            </a:endParaRPr>
          </a:p>
        </p:txBody>
      </p:sp>
    </p:spTree>
    <p:extLst>
      <p:ext uri="{BB962C8B-B14F-4D97-AF65-F5344CB8AC3E}">
        <p14:creationId xmlns:p14="http://schemas.microsoft.com/office/powerpoint/2010/main" val="130413927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par>
                          <p:cTn id="8" fill="hold">
                            <p:stCondLst>
                              <p:cond delay="1000"/>
                            </p:stCondLst>
                            <p:childTnLst>
                              <p:par>
                                <p:cTn id="9" presetID="12" presetClass="entr" presetSubtype="1" fill="hold" grpId="0" nodeType="afterEffect">
                                  <p:stCondLst>
                                    <p:cond delay="0"/>
                                  </p:stCondLst>
                                  <p:iterate type="lt">
                                    <p:tmPct val="30000"/>
                                  </p:iterate>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ppt_y</p:attrName>
                                        </p:attrNameLst>
                                      </p:cBhvr>
                                      <p:tavLst>
                                        <p:tav tm="0">
                                          <p:val>
                                            <p:strVal val="#ppt_y-#ppt_h*1.125000"/>
                                          </p:val>
                                        </p:tav>
                                        <p:tav tm="100000">
                                          <p:val>
                                            <p:strVal val="#ppt_y"/>
                                          </p:val>
                                        </p:tav>
                                      </p:tavLst>
                                    </p:anim>
                                    <p:animEffect transition="in" filter="wipe(down)">
                                      <p:cBhvr>
                                        <p:cTn id="12" dur="500"/>
                                        <p:tgtEl>
                                          <p:spTgt spid="16"/>
                                        </p:tgtEl>
                                      </p:cBhvr>
                                    </p:animEffect>
                                  </p:childTnLst>
                                </p:cTn>
                              </p:par>
                              <p:par>
                                <p:cTn id="13" presetID="2" presetClass="entr" presetSubtype="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par>
                          <p:cTn id="17" fill="hold">
                            <p:stCondLst>
                              <p:cond delay="4050"/>
                            </p:stCondLst>
                            <p:childTnLst>
                              <p:par>
                                <p:cTn id="18" presetID="42"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5050"/>
                            </p:stCondLst>
                            <p:childTnLst>
                              <p:par>
                                <p:cTn id="24" presetID="16" presetClass="entr" presetSubtype="37"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outVertical)">
                                      <p:cBhvr>
                                        <p:cTn id="26" dur="750"/>
                                        <p:tgtEl>
                                          <p:spTgt spid="21"/>
                                        </p:tgtEl>
                                      </p:cBhvr>
                                    </p:animEffect>
                                  </p:childTnLst>
                                </p:cTn>
                              </p:par>
                            </p:childTnLst>
                          </p:cTn>
                        </p:par>
                        <p:par>
                          <p:cTn id="27" fill="hold">
                            <p:stCondLst>
                              <p:cond delay="5800"/>
                            </p:stCondLst>
                            <p:childTnLst>
                              <p:par>
                                <p:cTn id="28" presetID="53" presetClass="entr" presetSubtype="16"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childTnLst>
                          </p:cTn>
                        </p:par>
                        <p:par>
                          <p:cTn id="33" fill="hold">
                            <p:stCondLst>
                              <p:cond delay="6300"/>
                            </p:stCondLst>
                            <p:childTnLst>
                              <p:par>
                                <p:cTn id="34" presetID="42"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anim calcmode="lin" valueType="num">
                                      <p:cBhvr>
                                        <p:cTn id="37" dur="1000" fill="hold"/>
                                        <p:tgtEl>
                                          <p:spTgt spid="29"/>
                                        </p:tgtEl>
                                        <p:attrNameLst>
                                          <p:attrName>ppt_x</p:attrName>
                                        </p:attrNameLst>
                                      </p:cBhvr>
                                      <p:tavLst>
                                        <p:tav tm="0">
                                          <p:val>
                                            <p:strVal val="#ppt_x"/>
                                          </p:val>
                                        </p:tav>
                                        <p:tav tm="100000">
                                          <p:val>
                                            <p:strVal val="#ppt_x"/>
                                          </p:val>
                                        </p:tav>
                                      </p:tavLst>
                                    </p:anim>
                                    <p:anim calcmode="lin" valueType="num">
                                      <p:cBhvr>
                                        <p:cTn id="38" dur="1000" fill="hold"/>
                                        <p:tgtEl>
                                          <p:spTgt spid="29"/>
                                        </p:tgtEl>
                                        <p:attrNameLst>
                                          <p:attrName>ppt_y</p:attrName>
                                        </p:attrNameLst>
                                      </p:cBhvr>
                                      <p:tavLst>
                                        <p:tav tm="0">
                                          <p:val>
                                            <p:strVal val="#ppt_y+.1"/>
                                          </p:val>
                                        </p:tav>
                                        <p:tav tm="100000">
                                          <p:val>
                                            <p:strVal val="#ppt_y"/>
                                          </p:val>
                                        </p:tav>
                                      </p:tavLst>
                                    </p:anim>
                                  </p:childTnLst>
                                </p:cTn>
                              </p:par>
                            </p:childTnLst>
                          </p:cTn>
                        </p:par>
                        <p:par>
                          <p:cTn id="39" fill="hold">
                            <p:stCondLst>
                              <p:cond delay="7300"/>
                            </p:stCondLst>
                            <p:childTnLst>
                              <p:par>
                                <p:cTn id="40" presetID="53" presetClass="entr" presetSubtype="16"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transition="in" filter="fade">
                                      <p:cBhvr>
                                        <p:cTn id="44" dur="500"/>
                                        <p:tgtEl>
                                          <p:spTgt spid="36"/>
                                        </p:tgtEl>
                                      </p:cBhvr>
                                    </p:animEffect>
                                  </p:childTnLst>
                                </p:cTn>
                              </p:par>
                              <p:par>
                                <p:cTn id="45" presetID="42" presetClass="entr" presetSubtype="0" fill="hold" grpId="0" nodeType="withEffect">
                                  <p:stCondLst>
                                    <p:cond delay="50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9" grpId="0"/>
      <p:bldP spid="30" grpId="0"/>
      <p:bldP spid="31" grpId="0" animBg="1"/>
      <p:bldP spid="3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a:t>
            </a:r>
            <a:r>
              <a:rPr lang="zh-CN" altLang="en-US" dirty="0" smtClean="0"/>
              <a:t>践难点及解决</a:t>
            </a:r>
            <a:endParaRPr lang="zh-CN" altLang="en-US" dirty="0"/>
          </a:p>
        </p:txBody>
      </p:sp>
      <p:cxnSp>
        <p:nvCxnSpPr>
          <p:cNvPr id="83" name="直接连接符 82"/>
          <p:cNvCxnSpPr>
            <a:endCxn id="86" idx="1"/>
          </p:cNvCxnSpPr>
          <p:nvPr/>
        </p:nvCxnSpPr>
        <p:spPr>
          <a:xfrm flipV="1">
            <a:off x="2775349" y="1592923"/>
            <a:ext cx="1151876" cy="1096705"/>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6" idx="5"/>
            <a:endCxn id="90" idx="1"/>
          </p:cNvCxnSpPr>
          <p:nvPr/>
        </p:nvCxnSpPr>
        <p:spPr>
          <a:xfrm flipV="1">
            <a:off x="5173237" y="1720584"/>
            <a:ext cx="1244537" cy="1118344"/>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3669169" y="1334866"/>
            <a:ext cx="1762124" cy="1762124"/>
            <a:chOff x="4892222" y="1779814"/>
            <a:chExt cx="2349499" cy="2349499"/>
          </a:xfrm>
        </p:grpSpPr>
        <p:sp>
          <p:nvSpPr>
            <p:cNvPr id="86" name="椭圆 85"/>
            <p:cNvSpPr/>
            <p:nvPr/>
          </p:nvSpPr>
          <p:spPr>
            <a:xfrm>
              <a:off x="4892222" y="1779814"/>
              <a:ext cx="2349499" cy="23494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87" name="Freeform 514"/>
            <p:cNvSpPr>
              <a:spLocks noChangeAspect="1" noEditPoints="1"/>
            </p:cNvSpPr>
            <p:nvPr/>
          </p:nvSpPr>
          <p:spPr bwMode="auto">
            <a:xfrm>
              <a:off x="5558500" y="2202811"/>
              <a:ext cx="1016943" cy="720000"/>
            </a:xfrm>
            <a:custGeom>
              <a:avLst/>
              <a:gdLst>
                <a:gd name="T0" fmla="*/ 100 w 106"/>
                <a:gd name="T1" fmla="*/ 63 h 75"/>
                <a:gd name="T2" fmla="*/ 70 w 106"/>
                <a:gd name="T3" fmla="*/ 63 h 75"/>
                <a:gd name="T4" fmla="*/ 70 w 106"/>
                <a:gd name="T5" fmla="*/ 60 h 75"/>
                <a:gd name="T6" fmla="*/ 88 w 106"/>
                <a:gd name="T7" fmla="*/ 60 h 75"/>
                <a:gd name="T8" fmla="*/ 94 w 106"/>
                <a:gd name="T9" fmla="*/ 54 h 75"/>
                <a:gd name="T10" fmla="*/ 94 w 106"/>
                <a:gd name="T11" fmla="*/ 6 h 75"/>
                <a:gd name="T12" fmla="*/ 88 w 106"/>
                <a:gd name="T13" fmla="*/ 0 h 75"/>
                <a:gd name="T14" fmla="*/ 18 w 106"/>
                <a:gd name="T15" fmla="*/ 0 h 75"/>
                <a:gd name="T16" fmla="*/ 12 w 106"/>
                <a:gd name="T17" fmla="*/ 6 h 75"/>
                <a:gd name="T18" fmla="*/ 12 w 106"/>
                <a:gd name="T19" fmla="*/ 54 h 75"/>
                <a:gd name="T20" fmla="*/ 18 w 106"/>
                <a:gd name="T21" fmla="*/ 60 h 75"/>
                <a:gd name="T22" fmla="*/ 35 w 106"/>
                <a:gd name="T23" fmla="*/ 60 h 75"/>
                <a:gd name="T24" fmla="*/ 35 w 106"/>
                <a:gd name="T25" fmla="*/ 63 h 75"/>
                <a:gd name="T26" fmla="*/ 6 w 106"/>
                <a:gd name="T27" fmla="*/ 63 h 75"/>
                <a:gd name="T28" fmla="*/ 0 w 106"/>
                <a:gd name="T29" fmla="*/ 69 h 75"/>
                <a:gd name="T30" fmla="*/ 0 w 106"/>
                <a:gd name="T31" fmla="*/ 69 h 75"/>
                <a:gd name="T32" fmla="*/ 6 w 106"/>
                <a:gd name="T33" fmla="*/ 75 h 75"/>
                <a:gd name="T34" fmla="*/ 100 w 106"/>
                <a:gd name="T35" fmla="*/ 75 h 75"/>
                <a:gd name="T36" fmla="*/ 106 w 106"/>
                <a:gd name="T37" fmla="*/ 69 h 75"/>
                <a:gd name="T38" fmla="*/ 106 w 106"/>
                <a:gd name="T39" fmla="*/ 69 h 75"/>
                <a:gd name="T40" fmla="*/ 100 w 106"/>
                <a:gd name="T41" fmla="*/ 63 h 75"/>
                <a:gd name="T42" fmla="*/ 18 w 106"/>
                <a:gd name="T43" fmla="*/ 56 h 75"/>
                <a:gd name="T44" fmla="*/ 16 w 106"/>
                <a:gd name="T45" fmla="*/ 54 h 75"/>
                <a:gd name="T46" fmla="*/ 16 w 106"/>
                <a:gd name="T47" fmla="*/ 6 h 75"/>
                <a:gd name="T48" fmla="*/ 18 w 106"/>
                <a:gd name="T49" fmla="*/ 4 h 75"/>
                <a:gd name="T50" fmla="*/ 88 w 106"/>
                <a:gd name="T51" fmla="*/ 4 h 75"/>
                <a:gd name="T52" fmla="*/ 90 w 106"/>
                <a:gd name="T53" fmla="*/ 6 h 75"/>
                <a:gd name="T54" fmla="*/ 90 w 106"/>
                <a:gd name="T55" fmla="*/ 54 h 75"/>
                <a:gd name="T56" fmla="*/ 88 w 106"/>
                <a:gd name="T57" fmla="*/ 56 h 75"/>
                <a:gd name="T58" fmla="*/ 18 w 106"/>
                <a:gd name="T59" fmla="*/ 56 h 75"/>
                <a:gd name="T60" fmla="*/ 66 w 106"/>
                <a:gd name="T61" fmla="*/ 63 h 75"/>
                <a:gd name="T62" fmla="*/ 39 w 106"/>
                <a:gd name="T63" fmla="*/ 63 h 75"/>
                <a:gd name="T64" fmla="*/ 39 w 106"/>
                <a:gd name="T65" fmla="*/ 60 h 75"/>
                <a:gd name="T66" fmla="*/ 66 w 106"/>
                <a:gd name="T67" fmla="*/ 60 h 75"/>
                <a:gd name="T68" fmla="*/ 66 w 106"/>
                <a:gd name="T69"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75">
                  <a:moveTo>
                    <a:pt x="100" y="63"/>
                  </a:moveTo>
                  <a:cubicBezTo>
                    <a:pt x="70" y="63"/>
                    <a:pt x="70" y="63"/>
                    <a:pt x="70" y="63"/>
                  </a:cubicBezTo>
                  <a:cubicBezTo>
                    <a:pt x="70" y="60"/>
                    <a:pt x="70" y="60"/>
                    <a:pt x="70" y="60"/>
                  </a:cubicBezTo>
                  <a:cubicBezTo>
                    <a:pt x="88" y="60"/>
                    <a:pt x="88" y="60"/>
                    <a:pt x="88" y="60"/>
                  </a:cubicBezTo>
                  <a:cubicBezTo>
                    <a:pt x="91" y="60"/>
                    <a:pt x="94" y="57"/>
                    <a:pt x="94" y="54"/>
                  </a:cubicBezTo>
                  <a:cubicBezTo>
                    <a:pt x="94" y="6"/>
                    <a:pt x="94" y="6"/>
                    <a:pt x="94" y="6"/>
                  </a:cubicBezTo>
                  <a:cubicBezTo>
                    <a:pt x="94" y="3"/>
                    <a:pt x="91" y="0"/>
                    <a:pt x="88" y="0"/>
                  </a:cubicBezTo>
                  <a:cubicBezTo>
                    <a:pt x="18" y="0"/>
                    <a:pt x="18" y="0"/>
                    <a:pt x="18" y="0"/>
                  </a:cubicBezTo>
                  <a:cubicBezTo>
                    <a:pt x="14" y="0"/>
                    <a:pt x="12" y="3"/>
                    <a:pt x="12" y="6"/>
                  </a:cubicBezTo>
                  <a:cubicBezTo>
                    <a:pt x="12" y="54"/>
                    <a:pt x="12" y="54"/>
                    <a:pt x="12" y="54"/>
                  </a:cubicBezTo>
                  <a:cubicBezTo>
                    <a:pt x="12" y="57"/>
                    <a:pt x="14" y="60"/>
                    <a:pt x="18" y="60"/>
                  </a:cubicBezTo>
                  <a:cubicBezTo>
                    <a:pt x="35" y="60"/>
                    <a:pt x="35" y="60"/>
                    <a:pt x="35" y="60"/>
                  </a:cubicBezTo>
                  <a:cubicBezTo>
                    <a:pt x="35" y="63"/>
                    <a:pt x="35" y="63"/>
                    <a:pt x="35" y="63"/>
                  </a:cubicBezTo>
                  <a:cubicBezTo>
                    <a:pt x="6" y="63"/>
                    <a:pt x="6" y="63"/>
                    <a:pt x="6" y="63"/>
                  </a:cubicBezTo>
                  <a:cubicBezTo>
                    <a:pt x="2" y="63"/>
                    <a:pt x="0" y="66"/>
                    <a:pt x="0" y="69"/>
                  </a:cubicBezTo>
                  <a:cubicBezTo>
                    <a:pt x="0" y="69"/>
                    <a:pt x="0" y="69"/>
                    <a:pt x="0" y="69"/>
                  </a:cubicBezTo>
                  <a:cubicBezTo>
                    <a:pt x="0" y="73"/>
                    <a:pt x="2" y="75"/>
                    <a:pt x="6" y="75"/>
                  </a:cubicBezTo>
                  <a:cubicBezTo>
                    <a:pt x="100" y="75"/>
                    <a:pt x="100" y="75"/>
                    <a:pt x="100" y="75"/>
                  </a:cubicBezTo>
                  <a:cubicBezTo>
                    <a:pt x="103" y="75"/>
                    <a:pt x="106" y="73"/>
                    <a:pt x="106" y="69"/>
                  </a:cubicBezTo>
                  <a:cubicBezTo>
                    <a:pt x="106" y="69"/>
                    <a:pt x="106" y="69"/>
                    <a:pt x="106" y="69"/>
                  </a:cubicBezTo>
                  <a:cubicBezTo>
                    <a:pt x="106" y="66"/>
                    <a:pt x="103" y="63"/>
                    <a:pt x="100" y="63"/>
                  </a:cubicBezTo>
                  <a:close/>
                  <a:moveTo>
                    <a:pt x="18" y="56"/>
                  </a:moveTo>
                  <a:cubicBezTo>
                    <a:pt x="17" y="56"/>
                    <a:pt x="16" y="55"/>
                    <a:pt x="16" y="54"/>
                  </a:cubicBezTo>
                  <a:cubicBezTo>
                    <a:pt x="16" y="6"/>
                    <a:pt x="16" y="6"/>
                    <a:pt x="16" y="6"/>
                  </a:cubicBezTo>
                  <a:cubicBezTo>
                    <a:pt x="16" y="5"/>
                    <a:pt x="17" y="4"/>
                    <a:pt x="18" y="4"/>
                  </a:cubicBezTo>
                  <a:cubicBezTo>
                    <a:pt x="88" y="4"/>
                    <a:pt x="88" y="4"/>
                    <a:pt x="88" y="4"/>
                  </a:cubicBezTo>
                  <a:cubicBezTo>
                    <a:pt x="89" y="4"/>
                    <a:pt x="90" y="5"/>
                    <a:pt x="90" y="6"/>
                  </a:cubicBezTo>
                  <a:cubicBezTo>
                    <a:pt x="90" y="54"/>
                    <a:pt x="90" y="54"/>
                    <a:pt x="90" y="54"/>
                  </a:cubicBezTo>
                  <a:cubicBezTo>
                    <a:pt x="90" y="55"/>
                    <a:pt x="89" y="56"/>
                    <a:pt x="88" y="56"/>
                  </a:cubicBezTo>
                  <a:lnTo>
                    <a:pt x="18" y="56"/>
                  </a:lnTo>
                  <a:close/>
                  <a:moveTo>
                    <a:pt x="66" y="63"/>
                  </a:moveTo>
                  <a:cubicBezTo>
                    <a:pt x="39" y="63"/>
                    <a:pt x="39" y="63"/>
                    <a:pt x="39" y="63"/>
                  </a:cubicBezTo>
                  <a:cubicBezTo>
                    <a:pt x="39" y="60"/>
                    <a:pt x="39" y="60"/>
                    <a:pt x="39" y="60"/>
                  </a:cubicBezTo>
                  <a:cubicBezTo>
                    <a:pt x="66" y="60"/>
                    <a:pt x="66" y="60"/>
                    <a:pt x="66" y="60"/>
                  </a:cubicBezTo>
                  <a:lnTo>
                    <a:pt x="66" y="63"/>
                  </a:ln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88" name="文本框 87"/>
            <p:cNvSpPr txBox="1"/>
            <p:nvPr/>
          </p:nvSpPr>
          <p:spPr>
            <a:xfrm>
              <a:off x="5305887" y="3169346"/>
              <a:ext cx="1522166" cy="626069"/>
            </a:xfrm>
            <a:prstGeom prst="rect">
              <a:avLst/>
            </a:prstGeom>
            <a:noFill/>
          </p:spPr>
          <p:txBody>
            <a:bodyPr wrap="square" rtlCol="0">
              <a:spAutoFit/>
            </a:bodyPr>
            <a:lstStyle/>
            <a:p>
              <a:pPr algn="ctr">
                <a:lnSpc>
                  <a:spcPct val="120000"/>
                </a:lnSpc>
              </a:pPr>
              <a:r>
                <a:rPr lang="en-US" altLang="zh-CN" sz="1600" baseline="-3000" dirty="0" smtClean="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Android</a:t>
              </a:r>
              <a:r>
                <a:rPr lang="zh-CN" altLang="en-US" sz="1600" baseline="-3000" dirty="0" smtClean="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大板块的适配</a:t>
              </a:r>
              <a:endParaRPr lang="zh-CN" altLang="en-US" sz="16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9" name="组合 88"/>
          <p:cNvGrpSpPr/>
          <p:nvPr/>
        </p:nvGrpSpPr>
        <p:grpSpPr>
          <a:xfrm>
            <a:off x="6217111" y="1519922"/>
            <a:ext cx="1370239" cy="1370240"/>
            <a:chOff x="8289471" y="2026556"/>
            <a:chExt cx="1826985" cy="1826985"/>
          </a:xfrm>
        </p:grpSpPr>
        <p:sp>
          <p:nvSpPr>
            <p:cNvPr id="90" name="椭圆 89"/>
            <p:cNvSpPr/>
            <p:nvPr/>
          </p:nvSpPr>
          <p:spPr>
            <a:xfrm>
              <a:off x="8289471" y="2026556"/>
              <a:ext cx="1826985" cy="18269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1" name="Freeform 427"/>
            <p:cNvSpPr>
              <a:spLocks noChangeAspect="1" noEditPoints="1"/>
            </p:cNvSpPr>
            <p:nvPr/>
          </p:nvSpPr>
          <p:spPr bwMode="auto">
            <a:xfrm>
              <a:off x="8886142" y="2382811"/>
              <a:ext cx="633643" cy="540000"/>
            </a:xfrm>
            <a:custGeom>
              <a:avLst/>
              <a:gdLst>
                <a:gd name="T0" fmla="*/ 76 w 86"/>
                <a:gd name="T1" fmla="*/ 9 h 73"/>
                <a:gd name="T2" fmla="*/ 73 w 86"/>
                <a:gd name="T3" fmla="*/ 0 h 73"/>
                <a:gd name="T4" fmla="*/ 61 w 86"/>
                <a:gd name="T5" fmla="*/ 3 h 73"/>
                <a:gd name="T6" fmla="*/ 54 w 86"/>
                <a:gd name="T7" fmla="*/ 9 h 73"/>
                <a:gd name="T8" fmla="*/ 51 w 86"/>
                <a:gd name="T9" fmla="*/ 69 h 73"/>
                <a:gd name="T10" fmla="*/ 83 w 86"/>
                <a:gd name="T11" fmla="*/ 72 h 73"/>
                <a:gd name="T12" fmla="*/ 86 w 86"/>
                <a:gd name="T13" fmla="*/ 12 h 73"/>
                <a:gd name="T14" fmla="*/ 80 w 86"/>
                <a:gd name="T15" fmla="*/ 63 h 73"/>
                <a:gd name="T16" fmla="*/ 60 w 86"/>
                <a:gd name="T17" fmla="*/ 66 h 73"/>
                <a:gd name="T18" fmla="*/ 57 w 86"/>
                <a:gd name="T19" fmla="*/ 59 h 73"/>
                <a:gd name="T20" fmla="*/ 77 w 86"/>
                <a:gd name="T21" fmla="*/ 56 h 73"/>
                <a:gd name="T22" fmla="*/ 80 w 86"/>
                <a:gd name="T23" fmla="*/ 63 h 73"/>
                <a:gd name="T24" fmla="*/ 77 w 86"/>
                <a:gd name="T25" fmla="*/ 53 h 73"/>
                <a:gd name="T26" fmla="*/ 57 w 86"/>
                <a:gd name="T27" fmla="*/ 50 h 73"/>
                <a:gd name="T28" fmla="*/ 60 w 86"/>
                <a:gd name="T29" fmla="*/ 43 h 73"/>
                <a:gd name="T30" fmla="*/ 80 w 86"/>
                <a:gd name="T31" fmla="*/ 46 h 73"/>
                <a:gd name="T32" fmla="*/ 80 w 86"/>
                <a:gd name="T33" fmla="*/ 36 h 73"/>
                <a:gd name="T34" fmla="*/ 60 w 86"/>
                <a:gd name="T35" fmla="*/ 39 h 73"/>
                <a:gd name="T36" fmla="*/ 57 w 86"/>
                <a:gd name="T37" fmla="*/ 32 h 73"/>
                <a:gd name="T38" fmla="*/ 77 w 86"/>
                <a:gd name="T39" fmla="*/ 29 h 73"/>
                <a:gd name="T40" fmla="*/ 80 w 86"/>
                <a:gd name="T41" fmla="*/ 36 h 73"/>
                <a:gd name="T42" fmla="*/ 77 w 86"/>
                <a:gd name="T43" fmla="*/ 25 h 73"/>
                <a:gd name="T44" fmla="*/ 57 w 86"/>
                <a:gd name="T45" fmla="*/ 23 h 73"/>
                <a:gd name="T46" fmla="*/ 60 w 86"/>
                <a:gd name="T47" fmla="*/ 16 h 73"/>
                <a:gd name="T48" fmla="*/ 80 w 86"/>
                <a:gd name="T49" fmla="*/ 18 h 73"/>
                <a:gd name="T50" fmla="*/ 33 w 86"/>
                <a:gd name="T51" fmla="*/ 1 h 73"/>
                <a:gd name="T52" fmla="*/ 0 w 86"/>
                <a:gd name="T53" fmla="*/ 4 h 73"/>
                <a:gd name="T54" fmla="*/ 3 w 86"/>
                <a:gd name="T55" fmla="*/ 64 h 73"/>
                <a:gd name="T56" fmla="*/ 10 w 86"/>
                <a:gd name="T57" fmla="*/ 70 h 73"/>
                <a:gd name="T58" fmla="*/ 22 w 86"/>
                <a:gd name="T59" fmla="*/ 73 h 73"/>
                <a:gd name="T60" fmla="*/ 25 w 86"/>
                <a:gd name="T61" fmla="*/ 64 h 73"/>
                <a:gd name="T62" fmla="*/ 35 w 86"/>
                <a:gd name="T63" fmla="*/ 61 h 73"/>
                <a:gd name="T64" fmla="*/ 33 w 86"/>
                <a:gd name="T65" fmla="*/ 1 h 73"/>
                <a:gd name="T66" fmla="*/ 26 w 86"/>
                <a:gd name="T67" fmla="*/ 17 h 73"/>
                <a:gd name="T68" fmla="*/ 7 w 86"/>
                <a:gd name="T69" fmla="*/ 14 h 73"/>
                <a:gd name="T70" fmla="*/ 10 w 86"/>
                <a:gd name="T71" fmla="*/ 7 h 73"/>
                <a:gd name="T72" fmla="*/ 29 w 86"/>
                <a:gd name="T73"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73">
                  <a:moveTo>
                    <a:pt x="83" y="9"/>
                  </a:moveTo>
                  <a:cubicBezTo>
                    <a:pt x="76" y="9"/>
                    <a:pt x="76" y="9"/>
                    <a:pt x="76" y="9"/>
                  </a:cubicBezTo>
                  <a:cubicBezTo>
                    <a:pt x="76" y="3"/>
                    <a:pt x="76" y="3"/>
                    <a:pt x="76" y="3"/>
                  </a:cubicBezTo>
                  <a:cubicBezTo>
                    <a:pt x="76" y="1"/>
                    <a:pt x="75" y="0"/>
                    <a:pt x="73" y="0"/>
                  </a:cubicBezTo>
                  <a:cubicBezTo>
                    <a:pt x="64" y="0"/>
                    <a:pt x="64" y="0"/>
                    <a:pt x="64" y="0"/>
                  </a:cubicBezTo>
                  <a:cubicBezTo>
                    <a:pt x="62" y="0"/>
                    <a:pt x="61" y="1"/>
                    <a:pt x="61" y="3"/>
                  </a:cubicBezTo>
                  <a:cubicBezTo>
                    <a:pt x="61" y="9"/>
                    <a:pt x="61" y="9"/>
                    <a:pt x="61" y="9"/>
                  </a:cubicBezTo>
                  <a:cubicBezTo>
                    <a:pt x="54" y="9"/>
                    <a:pt x="54" y="9"/>
                    <a:pt x="54" y="9"/>
                  </a:cubicBezTo>
                  <a:cubicBezTo>
                    <a:pt x="52" y="9"/>
                    <a:pt x="51" y="10"/>
                    <a:pt x="51" y="12"/>
                  </a:cubicBezTo>
                  <a:cubicBezTo>
                    <a:pt x="51" y="69"/>
                    <a:pt x="51" y="69"/>
                    <a:pt x="51" y="69"/>
                  </a:cubicBezTo>
                  <a:cubicBezTo>
                    <a:pt x="51" y="71"/>
                    <a:pt x="52" y="72"/>
                    <a:pt x="54" y="72"/>
                  </a:cubicBezTo>
                  <a:cubicBezTo>
                    <a:pt x="83" y="72"/>
                    <a:pt x="83" y="72"/>
                    <a:pt x="83" y="72"/>
                  </a:cubicBezTo>
                  <a:cubicBezTo>
                    <a:pt x="85" y="72"/>
                    <a:pt x="86" y="71"/>
                    <a:pt x="86" y="69"/>
                  </a:cubicBezTo>
                  <a:cubicBezTo>
                    <a:pt x="86" y="12"/>
                    <a:pt x="86" y="12"/>
                    <a:pt x="86" y="12"/>
                  </a:cubicBezTo>
                  <a:cubicBezTo>
                    <a:pt x="86" y="10"/>
                    <a:pt x="85" y="9"/>
                    <a:pt x="83" y="9"/>
                  </a:cubicBezTo>
                  <a:close/>
                  <a:moveTo>
                    <a:pt x="80" y="63"/>
                  </a:moveTo>
                  <a:cubicBezTo>
                    <a:pt x="80" y="65"/>
                    <a:pt x="78" y="66"/>
                    <a:pt x="77" y="66"/>
                  </a:cubicBezTo>
                  <a:cubicBezTo>
                    <a:pt x="60" y="66"/>
                    <a:pt x="60" y="66"/>
                    <a:pt x="60" y="66"/>
                  </a:cubicBezTo>
                  <a:cubicBezTo>
                    <a:pt x="59" y="66"/>
                    <a:pt x="57" y="65"/>
                    <a:pt x="57" y="63"/>
                  </a:cubicBezTo>
                  <a:cubicBezTo>
                    <a:pt x="57" y="59"/>
                    <a:pt x="57" y="59"/>
                    <a:pt x="57" y="59"/>
                  </a:cubicBezTo>
                  <a:cubicBezTo>
                    <a:pt x="57" y="58"/>
                    <a:pt x="59" y="56"/>
                    <a:pt x="60" y="56"/>
                  </a:cubicBezTo>
                  <a:cubicBezTo>
                    <a:pt x="77" y="56"/>
                    <a:pt x="77" y="56"/>
                    <a:pt x="77" y="56"/>
                  </a:cubicBezTo>
                  <a:cubicBezTo>
                    <a:pt x="78" y="56"/>
                    <a:pt x="80" y="58"/>
                    <a:pt x="80" y="59"/>
                  </a:cubicBezTo>
                  <a:lnTo>
                    <a:pt x="80" y="63"/>
                  </a:lnTo>
                  <a:close/>
                  <a:moveTo>
                    <a:pt x="80" y="50"/>
                  </a:moveTo>
                  <a:cubicBezTo>
                    <a:pt x="80" y="51"/>
                    <a:pt x="78" y="53"/>
                    <a:pt x="77" y="53"/>
                  </a:cubicBezTo>
                  <a:cubicBezTo>
                    <a:pt x="60" y="53"/>
                    <a:pt x="60" y="53"/>
                    <a:pt x="60" y="53"/>
                  </a:cubicBezTo>
                  <a:cubicBezTo>
                    <a:pt x="59" y="53"/>
                    <a:pt x="57" y="51"/>
                    <a:pt x="57" y="50"/>
                  </a:cubicBezTo>
                  <a:cubicBezTo>
                    <a:pt x="57" y="46"/>
                    <a:pt x="57" y="46"/>
                    <a:pt x="57" y="46"/>
                  </a:cubicBezTo>
                  <a:cubicBezTo>
                    <a:pt x="57" y="44"/>
                    <a:pt x="59" y="43"/>
                    <a:pt x="60" y="43"/>
                  </a:cubicBezTo>
                  <a:cubicBezTo>
                    <a:pt x="77" y="43"/>
                    <a:pt x="77" y="43"/>
                    <a:pt x="77" y="43"/>
                  </a:cubicBezTo>
                  <a:cubicBezTo>
                    <a:pt x="78" y="43"/>
                    <a:pt x="80" y="44"/>
                    <a:pt x="80" y="46"/>
                  </a:cubicBezTo>
                  <a:lnTo>
                    <a:pt x="80" y="50"/>
                  </a:lnTo>
                  <a:close/>
                  <a:moveTo>
                    <a:pt x="80" y="36"/>
                  </a:moveTo>
                  <a:cubicBezTo>
                    <a:pt x="80" y="38"/>
                    <a:pt x="78" y="39"/>
                    <a:pt x="77" y="39"/>
                  </a:cubicBezTo>
                  <a:cubicBezTo>
                    <a:pt x="60" y="39"/>
                    <a:pt x="60" y="39"/>
                    <a:pt x="60" y="39"/>
                  </a:cubicBezTo>
                  <a:cubicBezTo>
                    <a:pt x="59" y="39"/>
                    <a:pt x="57" y="38"/>
                    <a:pt x="57" y="36"/>
                  </a:cubicBezTo>
                  <a:cubicBezTo>
                    <a:pt x="57" y="32"/>
                    <a:pt x="57" y="32"/>
                    <a:pt x="57" y="32"/>
                  </a:cubicBezTo>
                  <a:cubicBezTo>
                    <a:pt x="57" y="30"/>
                    <a:pt x="59" y="29"/>
                    <a:pt x="60" y="29"/>
                  </a:cubicBezTo>
                  <a:cubicBezTo>
                    <a:pt x="77" y="29"/>
                    <a:pt x="77" y="29"/>
                    <a:pt x="77" y="29"/>
                  </a:cubicBezTo>
                  <a:cubicBezTo>
                    <a:pt x="78" y="29"/>
                    <a:pt x="80" y="30"/>
                    <a:pt x="80" y="32"/>
                  </a:cubicBezTo>
                  <a:lnTo>
                    <a:pt x="80" y="36"/>
                  </a:lnTo>
                  <a:close/>
                  <a:moveTo>
                    <a:pt x="80" y="23"/>
                  </a:moveTo>
                  <a:cubicBezTo>
                    <a:pt x="80" y="24"/>
                    <a:pt x="78" y="25"/>
                    <a:pt x="77" y="25"/>
                  </a:cubicBezTo>
                  <a:cubicBezTo>
                    <a:pt x="60" y="25"/>
                    <a:pt x="60" y="25"/>
                    <a:pt x="60" y="25"/>
                  </a:cubicBezTo>
                  <a:cubicBezTo>
                    <a:pt x="59" y="25"/>
                    <a:pt x="57" y="24"/>
                    <a:pt x="57" y="23"/>
                  </a:cubicBezTo>
                  <a:cubicBezTo>
                    <a:pt x="57" y="18"/>
                    <a:pt x="57" y="18"/>
                    <a:pt x="57" y="18"/>
                  </a:cubicBezTo>
                  <a:cubicBezTo>
                    <a:pt x="57" y="17"/>
                    <a:pt x="59" y="16"/>
                    <a:pt x="60" y="16"/>
                  </a:cubicBezTo>
                  <a:cubicBezTo>
                    <a:pt x="77" y="16"/>
                    <a:pt x="77" y="16"/>
                    <a:pt x="77" y="16"/>
                  </a:cubicBezTo>
                  <a:cubicBezTo>
                    <a:pt x="78" y="16"/>
                    <a:pt x="80" y="17"/>
                    <a:pt x="80" y="18"/>
                  </a:cubicBezTo>
                  <a:lnTo>
                    <a:pt x="80" y="23"/>
                  </a:lnTo>
                  <a:close/>
                  <a:moveTo>
                    <a:pt x="33" y="1"/>
                  </a:moveTo>
                  <a:cubicBezTo>
                    <a:pt x="3" y="1"/>
                    <a:pt x="3" y="1"/>
                    <a:pt x="3" y="1"/>
                  </a:cubicBezTo>
                  <a:cubicBezTo>
                    <a:pt x="2" y="1"/>
                    <a:pt x="0" y="2"/>
                    <a:pt x="0" y="4"/>
                  </a:cubicBezTo>
                  <a:cubicBezTo>
                    <a:pt x="0" y="61"/>
                    <a:pt x="0" y="61"/>
                    <a:pt x="0" y="61"/>
                  </a:cubicBezTo>
                  <a:cubicBezTo>
                    <a:pt x="0" y="63"/>
                    <a:pt x="2" y="64"/>
                    <a:pt x="3" y="64"/>
                  </a:cubicBezTo>
                  <a:cubicBezTo>
                    <a:pt x="10" y="64"/>
                    <a:pt x="10" y="64"/>
                    <a:pt x="10" y="64"/>
                  </a:cubicBezTo>
                  <a:cubicBezTo>
                    <a:pt x="10" y="70"/>
                    <a:pt x="10" y="70"/>
                    <a:pt x="10" y="70"/>
                  </a:cubicBezTo>
                  <a:cubicBezTo>
                    <a:pt x="10" y="72"/>
                    <a:pt x="12" y="73"/>
                    <a:pt x="13" y="73"/>
                  </a:cubicBezTo>
                  <a:cubicBezTo>
                    <a:pt x="22" y="73"/>
                    <a:pt x="22" y="73"/>
                    <a:pt x="22" y="73"/>
                  </a:cubicBezTo>
                  <a:cubicBezTo>
                    <a:pt x="24" y="73"/>
                    <a:pt x="25" y="72"/>
                    <a:pt x="25" y="70"/>
                  </a:cubicBezTo>
                  <a:cubicBezTo>
                    <a:pt x="25" y="64"/>
                    <a:pt x="25" y="64"/>
                    <a:pt x="25" y="64"/>
                  </a:cubicBezTo>
                  <a:cubicBezTo>
                    <a:pt x="33" y="64"/>
                    <a:pt x="33" y="64"/>
                    <a:pt x="33" y="64"/>
                  </a:cubicBezTo>
                  <a:cubicBezTo>
                    <a:pt x="34" y="64"/>
                    <a:pt x="35" y="63"/>
                    <a:pt x="35" y="61"/>
                  </a:cubicBezTo>
                  <a:cubicBezTo>
                    <a:pt x="35" y="4"/>
                    <a:pt x="35" y="4"/>
                    <a:pt x="35" y="4"/>
                  </a:cubicBezTo>
                  <a:cubicBezTo>
                    <a:pt x="35" y="2"/>
                    <a:pt x="34" y="1"/>
                    <a:pt x="33" y="1"/>
                  </a:cubicBezTo>
                  <a:close/>
                  <a:moveTo>
                    <a:pt x="29" y="14"/>
                  </a:moveTo>
                  <a:cubicBezTo>
                    <a:pt x="29" y="15"/>
                    <a:pt x="28" y="17"/>
                    <a:pt x="26" y="17"/>
                  </a:cubicBezTo>
                  <a:cubicBezTo>
                    <a:pt x="10" y="17"/>
                    <a:pt x="10" y="17"/>
                    <a:pt x="10" y="17"/>
                  </a:cubicBezTo>
                  <a:cubicBezTo>
                    <a:pt x="8" y="17"/>
                    <a:pt x="7" y="15"/>
                    <a:pt x="7" y="14"/>
                  </a:cubicBezTo>
                  <a:cubicBezTo>
                    <a:pt x="7" y="10"/>
                    <a:pt x="7" y="10"/>
                    <a:pt x="7" y="10"/>
                  </a:cubicBezTo>
                  <a:cubicBezTo>
                    <a:pt x="7" y="8"/>
                    <a:pt x="8" y="7"/>
                    <a:pt x="10" y="7"/>
                  </a:cubicBezTo>
                  <a:cubicBezTo>
                    <a:pt x="26" y="7"/>
                    <a:pt x="26" y="7"/>
                    <a:pt x="26" y="7"/>
                  </a:cubicBezTo>
                  <a:cubicBezTo>
                    <a:pt x="28" y="7"/>
                    <a:pt x="29" y="8"/>
                    <a:pt x="29" y="10"/>
                  </a:cubicBezTo>
                  <a:lnTo>
                    <a:pt x="29" y="14"/>
                  </a:ln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2" name="文本框 91"/>
            <p:cNvSpPr txBox="1"/>
            <p:nvPr/>
          </p:nvSpPr>
          <p:spPr>
            <a:xfrm>
              <a:off x="8441880" y="3072230"/>
              <a:ext cx="1522166" cy="626069"/>
            </a:xfrm>
            <a:prstGeom prst="rect">
              <a:avLst/>
            </a:prstGeom>
            <a:noFill/>
          </p:spPr>
          <p:txBody>
            <a:bodyPr wrap="square" rtlCol="0">
              <a:spAutoFit/>
            </a:bodyPr>
            <a:lstStyle/>
            <a:p>
              <a:pPr algn="ctr">
                <a:lnSpc>
                  <a:spcPct val="120000"/>
                </a:lnSpc>
              </a:pPr>
              <a:r>
                <a:rPr lang="zh-CN" altLang="en-US" sz="1600" baseline="-3000" dirty="0" smtClean="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数据访问与接口设计</a:t>
              </a:r>
              <a:endParaRPr lang="zh-CN" altLang="en-US" sz="16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93" name="组合 92"/>
          <p:cNvGrpSpPr/>
          <p:nvPr/>
        </p:nvGrpSpPr>
        <p:grpSpPr>
          <a:xfrm>
            <a:off x="1624277" y="1519921"/>
            <a:ext cx="1370239" cy="1370240"/>
            <a:chOff x="2149928" y="2026556"/>
            <a:chExt cx="1826985" cy="1826985"/>
          </a:xfrm>
        </p:grpSpPr>
        <p:sp>
          <p:nvSpPr>
            <p:cNvPr id="94" name="椭圆 93"/>
            <p:cNvSpPr/>
            <p:nvPr/>
          </p:nvSpPr>
          <p:spPr>
            <a:xfrm>
              <a:off x="2149928" y="2026556"/>
              <a:ext cx="1826985" cy="18269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5" name="Freeform 315"/>
            <p:cNvSpPr>
              <a:spLocks noChangeAspect="1"/>
            </p:cNvSpPr>
            <p:nvPr/>
          </p:nvSpPr>
          <p:spPr bwMode="auto">
            <a:xfrm>
              <a:off x="2664773" y="2382811"/>
              <a:ext cx="797295" cy="540000"/>
            </a:xfrm>
            <a:custGeom>
              <a:avLst/>
              <a:gdLst>
                <a:gd name="T0" fmla="*/ 103 w 106"/>
                <a:gd name="T1" fmla="*/ 44 h 72"/>
                <a:gd name="T2" fmla="*/ 92 w 106"/>
                <a:gd name="T3" fmla="*/ 44 h 72"/>
                <a:gd name="T4" fmla="*/ 92 w 106"/>
                <a:gd name="T5" fmla="*/ 18 h 72"/>
                <a:gd name="T6" fmla="*/ 86 w 106"/>
                <a:gd name="T7" fmla="*/ 12 h 72"/>
                <a:gd name="T8" fmla="*/ 68 w 106"/>
                <a:gd name="T9" fmla="*/ 12 h 72"/>
                <a:gd name="T10" fmla="*/ 68 w 106"/>
                <a:gd name="T11" fmla="*/ 2 h 72"/>
                <a:gd name="T12" fmla="*/ 66 w 106"/>
                <a:gd name="T13" fmla="*/ 0 h 72"/>
                <a:gd name="T14" fmla="*/ 40 w 106"/>
                <a:gd name="T15" fmla="*/ 0 h 72"/>
                <a:gd name="T16" fmla="*/ 38 w 106"/>
                <a:gd name="T17" fmla="*/ 2 h 72"/>
                <a:gd name="T18" fmla="*/ 38 w 106"/>
                <a:gd name="T19" fmla="*/ 12 h 72"/>
                <a:gd name="T20" fmla="*/ 20 w 106"/>
                <a:gd name="T21" fmla="*/ 12 h 72"/>
                <a:gd name="T22" fmla="*/ 14 w 106"/>
                <a:gd name="T23" fmla="*/ 18 h 72"/>
                <a:gd name="T24" fmla="*/ 14 w 106"/>
                <a:gd name="T25" fmla="*/ 44 h 72"/>
                <a:gd name="T26" fmla="*/ 3 w 106"/>
                <a:gd name="T27" fmla="*/ 44 h 72"/>
                <a:gd name="T28" fmla="*/ 0 w 106"/>
                <a:gd name="T29" fmla="*/ 47 h 72"/>
                <a:gd name="T30" fmla="*/ 0 w 106"/>
                <a:gd name="T31" fmla="*/ 70 h 72"/>
                <a:gd name="T32" fmla="*/ 3 w 106"/>
                <a:gd name="T33" fmla="*/ 72 h 72"/>
                <a:gd name="T34" fmla="*/ 28 w 106"/>
                <a:gd name="T35" fmla="*/ 72 h 72"/>
                <a:gd name="T36" fmla="*/ 30 w 106"/>
                <a:gd name="T37" fmla="*/ 70 h 72"/>
                <a:gd name="T38" fmla="*/ 30 w 106"/>
                <a:gd name="T39" fmla="*/ 47 h 72"/>
                <a:gd name="T40" fmla="*/ 28 w 106"/>
                <a:gd name="T41" fmla="*/ 44 h 72"/>
                <a:gd name="T42" fmla="*/ 17 w 106"/>
                <a:gd name="T43" fmla="*/ 44 h 72"/>
                <a:gd name="T44" fmla="*/ 17 w 106"/>
                <a:gd name="T45" fmla="*/ 18 h 72"/>
                <a:gd name="T46" fmla="*/ 20 w 106"/>
                <a:gd name="T47" fmla="*/ 15 h 72"/>
                <a:gd name="T48" fmla="*/ 38 w 106"/>
                <a:gd name="T49" fmla="*/ 15 h 72"/>
                <a:gd name="T50" fmla="*/ 38 w 106"/>
                <a:gd name="T51" fmla="*/ 25 h 72"/>
                <a:gd name="T52" fmla="*/ 40 w 106"/>
                <a:gd name="T53" fmla="*/ 27 h 72"/>
                <a:gd name="T54" fmla="*/ 51 w 106"/>
                <a:gd name="T55" fmla="*/ 27 h 72"/>
                <a:gd name="T56" fmla="*/ 51 w 106"/>
                <a:gd name="T57" fmla="*/ 44 h 72"/>
                <a:gd name="T58" fmla="*/ 40 w 106"/>
                <a:gd name="T59" fmla="*/ 44 h 72"/>
                <a:gd name="T60" fmla="*/ 38 w 106"/>
                <a:gd name="T61" fmla="*/ 47 h 72"/>
                <a:gd name="T62" fmla="*/ 38 w 106"/>
                <a:gd name="T63" fmla="*/ 70 h 72"/>
                <a:gd name="T64" fmla="*/ 40 w 106"/>
                <a:gd name="T65" fmla="*/ 72 h 72"/>
                <a:gd name="T66" fmla="*/ 66 w 106"/>
                <a:gd name="T67" fmla="*/ 72 h 72"/>
                <a:gd name="T68" fmla="*/ 68 w 106"/>
                <a:gd name="T69" fmla="*/ 70 h 72"/>
                <a:gd name="T70" fmla="*/ 68 w 106"/>
                <a:gd name="T71" fmla="*/ 47 h 72"/>
                <a:gd name="T72" fmla="*/ 66 w 106"/>
                <a:gd name="T73" fmla="*/ 44 h 72"/>
                <a:gd name="T74" fmla="*/ 55 w 106"/>
                <a:gd name="T75" fmla="*/ 44 h 72"/>
                <a:gd name="T76" fmla="*/ 55 w 106"/>
                <a:gd name="T77" fmla="*/ 27 h 72"/>
                <a:gd name="T78" fmla="*/ 66 w 106"/>
                <a:gd name="T79" fmla="*/ 27 h 72"/>
                <a:gd name="T80" fmla="*/ 68 w 106"/>
                <a:gd name="T81" fmla="*/ 25 h 72"/>
                <a:gd name="T82" fmla="*/ 68 w 106"/>
                <a:gd name="T83" fmla="*/ 15 h 72"/>
                <a:gd name="T84" fmla="*/ 86 w 106"/>
                <a:gd name="T85" fmla="*/ 15 h 72"/>
                <a:gd name="T86" fmla="*/ 89 w 106"/>
                <a:gd name="T87" fmla="*/ 18 h 72"/>
                <a:gd name="T88" fmla="*/ 89 w 106"/>
                <a:gd name="T89" fmla="*/ 44 h 72"/>
                <a:gd name="T90" fmla="*/ 78 w 106"/>
                <a:gd name="T91" fmla="*/ 44 h 72"/>
                <a:gd name="T92" fmla="*/ 76 w 106"/>
                <a:gd name="T93" fmla="*/ 47 h 72"/>
                <a:gd name="T94" fmla="*/ 76 w 106"/>
                <a:gd name="T95" fmla="*/ 70 h 72"/>
                <a:gd name="T96" fmla="*/ 78 w 106"/>
                <a:gd name="T97" fmla="*/ 72 h 72"/>
                <a:gd name="T98" fmla="*/ 103 w 106"/>
                <a:gd name="T99" fmla="*/ 72 h 72"/>
                <a:gd name="T100" fmla="*/ 106 w 106"/>
                <a:gd name="T101" fmla="*/ 70 h 72"/>
                <a:gd name="T102" fmla="*/ 106 w 106"/>
                <a:gd name="T103" fmla="*/ 47 h 72"/>
                <a:gd name="T104" fmla="*/ 103 w 106"/>
                <a:gd name="T105"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 h="72">
                  <a:moveTo>
                    <a:pt x="103" y="44"/>
                  </a:moveTo>
                  <a:cubicBezTo>
                    <a:pt x="92" y="44"/>
                    <a:pt x="92" y="44"/>
                    <a:pt x="92" y="44"/>
                  </a:cubicBezTo>
                  <a:cubicBezTo>
                    <a:pt x="92" y="18"/>
                    <a:pt x="92" y="18"/>
                    <a:pt x="92" y="18"/>
                  </a:cubicBezTo>
                  <a:cubicBezTo>
                    <a:pt x="92" y="15"/>
                    <a:pt x="90" y="12"/>
                    <a:pt x="86" y="12"/>
                  </a:cubicBezTo>
                  <a:cubicBezTo>
                    <a:pt x="68" y="12"/>
                    <a:pt x="68" y="12"/>
                    <a:pt x="68" y="12"/>
                  </a:cubicBezTo>
                  <a:cubicBezTo>
                    <a:pt x="68" y="2"/>
                    <a:pt x="68" y="2"/>
                    <a:pt x="68" y="2"/>
                  </a:cubicBezTo>
                  <a:cubicBezTo>
                    <a:pt x="68" y="1"/>
                    <a:pt x="67" y="0"/>
                    <a:pt x="66" y="0"/>
                  </a:cubicBezTo>
                  <a:cubicBezTo>
                    <a:pt x="40" y="0"/>
                    <a:pt x="40" y="0"/>
                    <a:pt x="40" y="0"/>
                  </a:cubicBezTo>
                  <a:cubicBezTo>
                    <a:pt x="39" y="0"/>
                    <a:pt x="38" y="1"/>
                    <a:pt x="38" y="2"/>
                  </a:cubicBezTo>
                  <a:cubicBezTo>
                    <a:pt x="38" y="12"/>
                    <a:pt x="38" y="12"/>
                    <a:pt x="38" y="12"/>
                  </a:cubicBezTo>
                  <a:cubicBezTo>
                    <a:pt x="20" y="12"/>
                    <a:pt x="20" y="12"/>
                    <a:pt x="20" y="12"/>
                  </a:cubicBezTo>
                  <a:cubicBezTo>
                    <a:pt x="16" y="12"/>
                    <a:pt x="14" y="15"/>
                    <a:pt x="14" y="18"/>
                  </a:cubicBezTo>
                  <a:cubicBezTo>
                    <a:pt x="14" y="44"/>
                    <a:pt x="14" y="44"/>
                    <a:pt x="14" y="44"/>
                  </a:cubicBezTo>
                  <a:cubicBezTo>
                    <a:pt x="3" y="44"/>
                    <a:pt x="3" y="44"/>
                    <a:pt x="3" y="44"/>
                  </a:cubicBezTo>
                  <a:cubicBezTo>
                    <a:pt x="1" y="44"/>
                    <a:pt x="0" y="45"/>
                    <a:pt x="0" y="47"/>
                  </a:cubicBezTo>
                  <a:cubicBezTo>
                    <a:pt x="0" y="70"/>
                    <a:pt x="0" y="70"/>
                    <a:pt x="0" y="70"/>
                  </a:cubicBezTo>
                  <a:cubicBezTo>
                    <a:pt x="0" y="71"/>
                    <a:pt x="1" y="72"/>
                    <a:pt x="3" y="72"/>
                  </a:cubicBezTo>
                  <a:cubicBezTo>
                    <a:pt x="28" y="72"/>
                    <a:pt x="28" y="72"/>
                    <a:pt x="28" y="72"/>
                  </a:cubicBezTo>
                  <a:cubicBezTo>
                    <a:pt x="29" y="72"/>
                    <a:pt x="30" y="71"/>
                    <a:pt x="30" y="70"/>
                  </a:cubicBezTo>
                  <a:cubicBezTo>
                    <a:pt x="30" y="47"/>
                    <a:pt x="30" y="47"/>
                    <a:pt x="30" y="47"/>
                  </a:cubicBezTo>
                  <a:cubicBezTo>
                    <a:pt x="30" y="45"/>
                    <a:pt x="29" y="44"/>
                    <a:pt x="28" y="44"/>
                  </a:cubicBezTo>
                  <a:cubicBezTo>
                    <a:pt x="17" y="44"/>
                    <a:pt x="17" y="44"/>
                    <a:pt x="17" y="44"/>
                  </a:cubicBezTo>
                  <a:cubicBezTo>
                    <a:pt x="17" y="18"/>
                    <a:pt x="17" y="18"/>
                    <a:pt x="17" y="18"/>
                  </a:cubicBezTo>
                  <a:cubicBezTo>
                    <a:pt x="17" y="16"/>
                    <a:pt x="18" y="15"/>
                    <a:pt x="20" y="15"/>
                  </a:cubicBezTo>
                  <a:cubicBezTo>
                    <a:pt x="38" y="15"/>
                    <a:pt x="38" y="15"/>
                    <a:pt x="38" y="15"/>
                  </a:cubicBezTo>
                  <a:cubicBezTo>
                    <a:pt x="38" y="25"/>
                    <a:pt x="38" y="25"/>
                    <a:pt x="38" y="25"/>
                  </a:cubicBezTo>
                  <a:cubicBezTo>
                    <a:pt x="38" y="26"/>
                    <a:pt x="39" y="27"/>
                    <a:pt x="40" y="27"/>
                  </a:cubicBezTo>
                  <a:cubicBezTo>
                    <a:pt x="51" y="27"/>
                    <a:pt x="51" y="27"/>
                    <a:pt x="51" y="27"/>
                  </a:cubicBezTo>
                  <a:cubicBezTo>
                    <a:pt x="51" y="44"/>
                    <a:pt x="51" y="44"/>
                    <a:pt x="51" y="44"/>
                  </a:cubicBezTo>
                  <a:cubicBezTo>
                    <a:pt x="40" y="44"/>
                    <a:pt x="40" y="44"/>
                    <a:pt x="40" y="44"/>
                  </a:cubicBezTo>
                  <a:cubicBezTo>
                    <a:pt x="39" y="44"/>
                    <a:pt x="38" y="45"/>
                    <a:pt x="38" y="47"/>
                  </a:cubicBezTo>
                  <a:cubicBezTo>
                    <a:pt x="38" y="70"/>
                    <a:pt x="38" y="70"/>
                    <a:pt x="38" y="70"/>
                  </a:cubicBezTo>
                  <a:cubicBezTo>
                    <a:pt x="38" y="71"/>
                    <a:pt x="39" y="72"/>
                    <a:pt x="40" y="72"/>
                  </a:cubicBezTo>
                  <a:cubicBezTo>
                    <a:pt x="66" y="72"/>
                    <a:pt x="66" y="72"/>
                    <a:pt x="66" y="72"/>
                  </a:cubicBezTo>
                  <a:cubicBezTo>
                    <a:pt x="67" y="72"/>
                    <a:pt x="68" y="71"/>
                    <a:pt x="68" y="70"/>
                  </a:cubicBezTo>
                  <a:cubicBezTo>
                    <a:pt x="68" y="47"/>
                    <a:pt x="68" y="47"/>
                    <a:pt x="68" y="47"/>
                  </a:cubicBezTo>
                  <a:cubicBezTo>
                    <a:pt x="68" y="45"/>
                    <a:pt x="67" y="44"/>
                    <a:pt x="66" y="44"/>
                  </a:cubicBezTo>
                  <a:cubicBezTo>
                    <a:pt x="55" y="44"/>
                    <a:pt x="55" y="44"/>
                    <a:pt x="55" y="44"/>
                  </a:cubicBezTo>
                  <a:cubicBezTo>
                    <a:pt x="55" y="27"/>
                    <a:pt x="55" y="27"/>
                    <a:pt x="55" y="27"/>
                  </a:cubicBezTo>
                  <a:cubicBezTo>
                    <a:pt x="66" y="27"/>
                    <a:pt x="66" y="27"/>
                    <a:pt x="66" y="27"/>
                  </a:cubicBezTo>
                  <a:cubicBezTo>
                    <a:pt x="67" y="27"/>
                    <a:pt x="68" y="26"/>
                    <a:pt x="68" y="25"/>
                  </a:cubicBezTo>
                  <a:cubicBezTo>
                    <a:pt x="68" y="15"/>
                    <a:pt x="68" y="15"/>
                    <a:pt x="68" y="15"/>
                  </a:cubicBezTo>
                  <a:cubicBezTo>
                    <a:pt x="86" y="15"/>
                    <a:pt x="86" y="15"/>
                    <a:pt x="86" y="15"/>
                  </a:cubicBezTo>
                  <a:cubicBezTo>
                    <a:pt x="88" y="15"/>
                    <a:pt x="89" y="16"/>
                    <a:pt x="89" y="18"/>
                  </a:cubicBezTo>
                  <a:cubicBezTo>
                    <a:pt x="89" y="44"/>
                    <a:pt x="89" y="44"/>
                    <a:pt x="89" y="44"/>
                  </a:cubicBezTo>
                  <a:cubicBezTo>
                    <a:pt x="78" y="44"/>
                    <a:pt x="78" y="44"/>
                    <a:pt x="78" y="44"/>
                  </a:cubicBezTo>
                  <a:cubicBezTo>
                    <a:pt x="77" y="44"/>
                    <a:pt x="76" y="45"/>
                    <a:pt x="76" y="47"/>
                  </a:cubicBezTo>
                  <a:cubicBezTo>
                    <a:pt x="76" y="70"/>
                    <a:pt x="76" y="70"/>
                    <a:pt x="76" y="70"/>
                  </a:cubicBezTo>
                  <a:cubicBezTo>
                    <a:pt x="76" y="71"/>
                    <a:pt x="77" y="72"/>
                    <a:pt x="78" y="72"/>
                  </a:cubicBezTo>
                  <a:cubicBezTo>
                    <a:pt x="103" y="72"/>
                    <a:pt x="103" y="72"/>
                    <a:pt x="103" y="72"/>
                  </a:cubicBezTo>
                  <a:cubicBezTo>
                    <a:pt x="105" y="72"/>
                    <a:pt x="106" y="71"/>
                    <a:pt x="106" y="70"/>
                  </a:cubicBezTo>
                  <a:cubicBezTo>
                    <a:pt x="106" y="47"/>
                    <a:pt x="106" y="47"/>
                    <a:pt x="106" y="47"/>
                  </a:cubicBezTo>
                  <a:cubicBezTo>
                    <a:pt x="106" y="45"/>
                    <a:pt x="105" y="44"/>
                    <a:pt x="103" y="44"/>
                  </a:cubicBez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6" name="文本框 95"/>
            <p:cNvSpPr txBox="1"/>
            <p:nvPr/>
          </p:nvSpPr>
          <p:spPr>
            <a:xfrm>
              <a:off x="2302337" y="3065010"/>
              <a:ext cx="1522166" cy="664797"/>
            </a:xfrm>
            <a:prstGeom prst="rect">
              <a:avLst/>
            </a:prstGeom>
            <a:noFill/>
          </p:spPr>
          <p:txBody>
            <a:bodyPr wrap="square" rtlCol="0">
              <a:spAutoFit/>
            </a:bodyPr>
            <a:lstStyle/>
            <a:p>
              <a:pPr algn="ctr">
                <a:lnSpc>
                  <a:spcPct val="120000"/>
                </a:lnSpc>
              </a:pPr>
              <a:r>
                <a:rPr lang="zh-CN" altLang="en-US" sz="1100" dirty="0">
                  <a:solidFill>
                    <a:schemeClr val="bg1">
                      <a:lumMod val="95000"/>
                    </a:schemeClr>
                  </a:solidFill>
                  <a:latin typeface="微软雅黑" panose="020B0503020204020204" pitchFamily="34" charset="-122"/>
                  <a:ea typeface="微软雅黑" panose="020B0503020204020204" pitchFamily="34" charset="-122"/>
                  <a:sym typeface="微软雅黑" pitchFamily="34" charset="-122"/>
                </a:rPr>
                <a:t>服务</a:t>
              </a:r>
              <a:r>
                <a:rPr lang="zh-CN" altLang="en-US" sz="1100" dirty="0" smtClean="0">
                  <a:solidFill>
                    <a:schemeClr val="bg1">
                      <a:lumMod val="95000"/>
                    </a:schemeClr>
                  </a:solidFill>
                  <a:latin typeface="微软雅黑" panose="020B0503020204020204" pitchFamily="34" charset="-122"/>
                  <a:ea typeface="微软雅黑" panose="020B0503020204020204" pitchFamily="34" charset="-122"/>
                  <a:sym typeface="微软雅黑" pitchFamily="34" charset="-122"/>
                </a:rPr>
                <a:t>器搭建与数据库设计</a:t>
              </a:r>
              <a:endParaRPr lang="zh-CN" altLang="en-US" sz="11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04" name="矩形 47"/>
          <p:cNvSpPr>
            <a:spLocks noChangeArrowheads="1"/>
          </p:cNvSpPr>
          <p:nvPr/>
        </p:nvSpPr>
        <p:spPr bwMode="auto">
          <a:xfrm>
            <a:off x="1378029" y="3718304"/>
            <a:ext cx="1862734" cy="67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100" dirty="0" smtClean="0">
                <a:solidFill>
                  <a:schemeClr val="bg1">
                    <a:lumMod val="50000"/>
                  </a:schemeClr>
                </a:solidFill>
                <a:sym typeface="微软雅黑" pitchFamily="34" charset="-122"/>
              </a:rPr>
              <a:t>采用</a:t>
            </a:r>
            <a:r>
              <a:rPr lang="en-US" altLang="zh-CN" sz="1100" dirty="0" smtClean="0">
                <a:solidFill>
                  <a:schemeClr val="bg1">
                    <a:lumMod val="50000"/>
                  </a:schemeClr>
                </a:solidFill>
                <a:sym typeface="微软雅黑" pitchFamily="34" charset="-122"/>
              </a:rPr>
              <a:t>XAMPP</a:t>
            </a:r>
            <a:r>
              <a:rPr lang="zh-CN" altLang="en-US" sz="1100" dirty="0" smtClean="0">
                <a:solidFill>
                  <a:schemeClr val="bg1">
                    <a:lumMod val="50000"/>
                  </a:schemeClr>
                </a:solidFill>
                <a:sym typeface="微软雅黑" pitchFamily="34" charset="-122"/>
              </a:rPr>
              <a:t>做服务器搭建，采用</a:t>
            </a:r>
            <a:r>
              <a:rPr lang="en-US" altLang="zh-CN" sz="1100" dirty="0" smtClean="0">
                <a:solidFill>
                  <a:schemeClr val="bg1">
                    <a:lumMod val="50000"/>
                  </a:schemeClr>
                </a:solidFill>
                <a:sym typeface="微软雅黑" pitchFamily="34" charset="-122"/>
              </a:rPr>
              <a:t>MySQL</a:t>
            </a:r>
            <a:r>
              <a:rPr lang="zh-CN" altLang="en-US" sz="1100" dirty="0" smtClean="0">
                <a:solidFill>
                  <a:schemeClr val="bg1">
                    <a:lumMod val="50000"/>
                  </a:schemeClr>
                </a:solidFill>
                <a:sym typeface="微软雅黑" pitchFamily="34" charset="-122"/>
              </a:rPr>
              <a:t>做数据库处理。</a:t>
            </a:r>
            <a:endParaRPr lang="zh-CN" altLang="en-US" sz="1100" dirty="0">
              <a:solidFill>
                <a:schemeClr val="bg1">
                  <a:lumMod val="50000"/>
                </a:schemeClr>
              </a:solidFill>
              <a:sym typeface="微软雅黑" pitchFamily="34" charset="-122"/>
            </a:endParaRPr>
          </a:p>
        </p:txBody>
      </p:sp>
      <p:sp>
        <p:nvSpPr>
          <p:cNvPr id="106" name="矩形 47"/>
          <p:cNvSpPr>
            <a:spLocks noChangeArrowheads="1"/>
          </p:cNvSpPr>
          <p:nvPr/>
        </p:nvSpPr>
        <p:spPr bwMode="auto">
          <a:xfrm>
            <a:off x="3543679" y="3738548"/>
            <a:ext cx="1862734" cy="47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100" dirty="0" smtClean="0">
                <a:solidFill>
                  <a:schemeClr val="bg1">
                    <a:lumMod val="50000"/>
                  </a:schemeClr>
                </a:solidFill>
                <a:sym typeface="微软雅黑" pitchFamily="34" charset="-122"/>
              </a:rPr>
              <a:t>必须解决的难题，可通过各大技术论坛以及</a:t>
            </a:r>
            <a:r>
              <a:rPr lang="en-US" altLang="zh-CN" sz="1100" dirty="0" smtClean="0">
                <a:solidFill>
                  <a:schemeClr val="bg1">
                    <a:lumMod val="50000"/>
                  </a:schemeClr>
                </a:solidFill>
                <a:sym typeface="微软雅黑" pitchFamily="34" charset="-122"/>
              </a:rPr>
              <a:t>Blog</a:t>
            </a:r>
            <a:r>
              <a:rPr lang="zh-CN" altLang="en-US" sz="1100" dirty="0" smtClean="0">
                <a:solidFill>
                  <a:schemeClr val="bg1">
                    <a:lumMod val="50000"/>
                  </a:schemeClr>
                </a:solidFill>
                <a:sym typeface="微软雅黑" pitchFamily="34" charset="-122"/>
              </a:rPr>
              <a:t>学习。</a:t>
            </a:r>
            <a:endParaRPr lang="zh-CN" altLang="en-US" sz="1100" dirty="0">
              <a:solidFill>
                <a:schemeClr val="bg1">
                  <a:lumMod val="50000"/>
                </a:schemeClr>
              </a:solidFill>
              <a:sym typeface="微软雅黑" pitchFamily="34" charset="-122"/>
            </a:endParaRPr>
          </a:p>
        </p:txBody>
      </p:sp>
      <p:sp>
        <p:nvSpPr>
          <p:cNvPr id="108" name="矩形 47"/>
          <p:cNvSpPr>
            <a:spLocks noChangeArrowheads="1"/>
          </p:cNvSpPr>
          <p:nvPr/>
        </p:nvSpPr>
        <p:spPr bwMode="auto">
          <a:xfrm>
            <a:off x="5887736" y="3732881"/>
            <a:ext cx="1862734" cy="67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100" dirty="0" smtClean="0">
                <a:solidFill>
                  <a:schemeClr val="bg1">
                    <a:lumMod val="50000"/>
                  </a:schemeClr>
                </a:solidFill>
                <a:sym typeface="微软雅黑" pitchFamily="34" charset="-122"/>
              </a:rPr>
              <a:t>采用</a:t>
            </a:r>
            <a:r>
              <a:rPr lang="en-US" altLang="zh-CN" sz="1100" dirty="0" smtClean="0">
                <a:solidFill>
                  <a:schemeClr val="bg1">
                    <a:lumMod val="50000"/>
                  </a:schemeClr>
                </a:solidFill>
                <a:sym typeface="微软雅黑" pitchFamily="34" charset="-122"/>
              </a:rPr>
              <a:t>PHP</a:t>
            </a:r>
            <a:r>
              <a:rPr lang="zh-CN" altLang="en-US" sz="1100" dirty="0" smtClean="0">
                <a:solidFill>
                  <a:schemeClr val="bg1">
                    <a:lumMod val="50000"/>
                  </a:schemeClr>
                </a:solidFill>
                <a:sym typeface="微软雅黑" pitchFamily="34" charset="-122"/>
              </a:rPr>
              <a:t>做后台接口编写，采用花生壳做域名解析以达到线上访问的效果</a:t>
            </a:r>
            <a:endParaRPr lang="zh-CN" altLang="en-US" sz="1100" dirty="0">
              <a:solidFill>
                <a:schemeClr val="bg1">
                  <a:lumMod val="50000"/>
                </a:schemeClr>
              </a:solidFill>
              <a:sym typeface="微软雅黑" pitchFamily="34" charset="-122"/>
            </a:endParaRPr>
          </a:p>
        </p:txBody>
      </p:sp>
      <p:sp>
        <p:nvSpPr>
          <p:cNvPr id="23" name="Freeform 46"/>
          <p:cNvSpPr>
            <a:spLocks noEditPoints="1"/>
          </p:cNvSpPr>
          <p:nvPr/>
        </p:nvSpPr>
        <p:spPr bwMode="auto">
          <a:xfrm>
            <a:off x="2010411" y="3096990"/>
            <a:ext cx="402534" cy="519066"/>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accent3"/>
          </a:solidFill>
          <a:ln>
            <a:noFill/>
          </a:ln>
          <a:extLst/>
        </p:spPr>
        <p:txBody>
          <a:bodyPr vert="horz" wrap="square" lIns="68562" tIns="34281" rIns="68562" bIns="34281" numCol="1" anchor="t" anchorCtr="0" compatLnSpc="1">
            <a:prstTxWarp prst="textNoShape">
              <a:avLst/>
            </a:prstTxWarp>
          </a:bodyPr>
          <a:lstStyle/>
          <a:p>
            <a:endParaRPr lang="zh-CN" altLang="en-US"/>
          </a:p>
        </p:txBody>
      </p:sp>
      <p:sp>
        <p:nvSpPr>
          <p:cNvPr id="24" name="Freeform 46"/>
          <p:cNvSpPr>
            <a:spLocks noEditPoints="1"/>
          </p:cNvSpPr>
          <p:nvPr/>
        </p:nvSpPr>
        <p:spPr bwMode="auto">
          <a:xfrm>
            <a:off x="6737312" y="3199238"/>
            <a:ext cx="402534" cy="519066"/>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accent3"/>
          </a:solidFill>
          <a:ln>
            <a:noFill/>
          </a:ln>
          <a:extLst/>
        </p:spPr>
        <p:txBody>
          <a:bodyPr vert="horz" wrap="square" lIns="68562" tIns="34281" rIns="68562" bIns="34281" numCol="1" anchor="t" anchorCtr="0" compatLnSpc="1">
            <a:prstTxWarp prst="textNoShape">
              <a:avLst/>
            </a:prstTxWarp>
          </a:bodyPr>
          <a:lstStyle/>
          <a:p>
            <a:endParaRPr lang="zh-CN" altLang="en-US"/>
          </a:p>
        </p:txBody>
      </p:sp>
      <p:sp>
        <p:nvSpPr>
          <p:cNvPr id="25" name="Freeform 46"/>
          <p:cNvSpPr>
            <a:spLocks noEditPoints="1"/>
          </p:cNvSpPr>
          <p:nvPr/>
        </p:nvSpPr>
        <p:spPr bwMode="auto">
          <a:xfrm>
            <a:off x="4348963" y="3158236"/>
            <a:ext cx="402534" cy="519066"/>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accent3"/>
          </a:solidFill>
          <a:ln>
            <a:noFill/>
          </a:ln>
          <a:extLst/>
        </p:spPr>
        <p:txBody>
          <a:bodyPr vert="horz" wrap="square" lIns="68562" tIns="34281" rIns="68562" bIns="34281"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8871937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350" fill="hold"/>
                                        <p:tgtEl>
                                          <p:spTgt spid="93"/>
                                        </p:tgtEl>
                                        <p:attrNameLst>
                                          <p:attrName>ppt_w</p:attrName>
                                        </p:attrNameLst>
                                      </p:cBhvr>
                                      <p:tavLst>
                                        <p:tav tm="0">
                                          <p:val>
                                            <p:fltVal val="0"/>
                                          </p:val>
                                        </p:tav>
                                        <p:tav tm="100000">
                                          <p:val>
                                            <p:strVal val="#ppt_w"/>
                                          </p:val>
                                        </p:tav>
                                      </p:tavLst>
                                    </p:anim>
                                    <p:anim calcmode="lin" valueType="num">
                                      <p:cBhvr>
                                        <p:cTn id="8" dur="350" fill="hold"/>
                                        <p:tgtEl>
                                          <p:spTgt spid="93"/>
                                        </p:tgtEl>
                                        <p:attrNameLst>
                                          <p:attrName>ppt_h</p:attrName>
                                        </p:attrNameLst>
                                      </p:cBhvr>
                                      <p:tavLst>
                                        <p:tav tm="0">
                                          <p:val>
                                            <p:fltVal val="0"/>
                                          </p:val>
                                        </p:tav>
                                        <p:tav tm="100000">
                                          <p:val>
                                            <p:strVal val="#ppt_h"/>
                                          </p:val>
                                        </p:tav>
                                      </p:tavLst>
                                    </p:anim>
                                    <p:animEffect transition="in" filter="fade">
                                      <p:cBhvr>
                                        <p:cTn id="9" dur="350"/>
                                        <p:tgtEl>
                                          <p:spTgt spid="93"/>
                                        </p:tgtEl>
                                      </p:cBhvr>
                                    </p:animEffect>
                                  </p:childTnLst>
                                </p:cTn>
                              </p:par>
                              <p:par>
                                <p:cTn id="10" presetID="22" presetClass="entr" presetSubtype="8" fill="hold" nodeType="withEffect">
                                  <p:stCondLst>
                                    <p:cond delay="500"/>
                                  </p:stCondLst>
                                  <p:childTnLst>
                                    <p:set>
                                      <p:cBhvr>
                                        <p:cTn id="11" dur="1" fill="hold">
                                          <p:stCondLst>
                                            <p:cond delay="0"/>
                                          </p:stCondLst>
                                        </p:cTn>
                                        <p:tgtEl>
                                          <p:spTgt spid="83"/>
                                        </p:tgtEl>
                                        <p:attrNameLst>
                                          <p:attrName>style.visibility</p:attrName>
                                        </p:attrNameLst>
                                      </p:cBhvr>
                                      <p:to>
                                        <p:strVal val="visible"/>
                                      </p:to>
                                    </p:set>
                                    <p:animEffect transition="in" filter="wipe(left)">
                                      <p:cBhvr>
                                        <p:cTn id="12" dur="350"/>
                                        <p:tgtEl>
                                          <p:spTgt spid="8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85"/>
                                        </p:tgtEl>
                                        <p:attrNameLst>
                                          <p:attrName>style.visibility</p:attrName>
                                        </p:attrNameLst>
                                      </p:cBhvr>
                                      <p:to>
                                        <p:strVal val="visible"/>
                                      </p:to>
                                    </p:set>
                                    <p:anim calcmode="lin" valueType="num">
                                      <p:cBhvr>
                                        <p:cTn id="15" dur="350" fill="hold"/>
                                        <p:tgtEl>
                                          <p:spTgt spid="85"/>
                                        </p:tgtEl>
                                        <p:attrNameLst>
                                          <p:attrName>ppt_w</p:attrName>
                                        </p:attrNameLst>
                                      </p:cBhvr>
                                      <p:tavLst>
                                        <p:tav tm="0">
                                          <p:val>
                                            <p:fltVal val="0"/>
                                          </p:val>
                                        </p:tav>
                                        <p:tav tm="100000">
                                          <p:val>
                                            <p:strVal val="#ppt_w"/>
                                          </p:val>
                                        </p:tav>
                                      </p:tavLst>
                                    </p:anim>
                                    <p:anim calcmode="lin" valueType="num">
                                      <p:cBhvr>
                                        <p:cTn id="16" dur="350" fill="hold"/>
                                        <p:tgtEl>
                                          <p:spTgt spid="85"/>
                                        </p:tgtEl>
                                        <p:attrNameLst>
                                          <p:attrName>ppt_h</p:attrName>
                                        </p:attrNameLst>
                                      </p:cBhvr>
                                      <p:tavLst>
                                        <p:tav tm="0">
                                          <p:val>
                                            <p:fltVal val="0"/>
                                          </p:val>
                                        </p:tav>
                                        <p:tav tm="100000">
                                          <p:val>
                                            <p:strVal val="#ppt_h"/>
                                          </p:val>
                                        </p:tav>
                                      </p:tavLst>
                                    </p:anim>
                                    <p:animEffect transition="in" filter="fade">
                                      <p:cBhvr>
                                        <p:cTn id="17" dur="350"/>
                                        <p:tgtEl>
                                          <p:spTgt spid="85"/>
                                        </p:tgtEl>
                                      </p:cBhvr>
                                    </p:animEffect>
                                  </p:childTnLst>
                                </p:cTn>
                              </p:par>
                              <p:par>
                                <p:cTn id="18" presetID="22" presetClass="entr" presetSubtype="8" fill="hold" nodeType="withEffect">
                                  <p:stCondLst>
                                    <p:cond delay="1500"/>
                                  </p:stCondLst>
                                  <p:childTnLst>
                                    <p:set>
                                      <p:cBhvr>
                                        <p:cTn id="19" dur="1" fill="hold">
                                          <p:stCondLst>
                                            <p:cond delay="0"/>
                                          </p:stCondLst>
                                        </p:cTn>
                                        <p:tgtEl>
                                          <p:spTgt spid="84"/>
                                        </p:tgtEl>
                                        <p:attrNameLst>
                                          <p:attrName>style.visibility</p:attrName>
                                        </p:attrNameLst>
                                      </p:cBhvr>
                                      <p:to>
                                        <p:strVal val="visible"/>
                                      </p:to>
                                    </p:set>
                                    <p:animEffect transition="in" filter="wipe(left)">
                                      <p:cBhvr>
                                        <p:cTn id="20" dur="350"/>
                                        <p:tgtEl>
                                          <p:spTgt spid="84"/>
                                        </p:tgtEl>
                                      </p:cBhvr>
                                    </p:animEffect>
                                  </p:childTnLst>
                                </p:cTn>
                              </p:par>
                              <p:par>
                                <p:cTn id="21" presetID="53" presetClass="entr" presetSubtype="16" fill="hold" nodeType="withEffect">
                                  <p:stCondLst>
                                    <p:cond delay="2000"/>
                                  </p:stCondLst>
                                  <p:childTnLst>
                                    <p:set>
                                      <p:cBhvr>
                                        <p:cTn id="22" dur="1" fill="hold">
                                          <p:stCondLst>
                                            <p:cond delay="0"/>
                                          </p:stCondLst>
                                        </p:cTn>
                                        <p:tgtEl>
                                          <p:spTgt spid="89"/>
                                        </p:tgtEl>
                                        <p:attrNameLst>
                                          <p:attrName>style.visibility</p:attrName>
                                        </p:attrNameLst>
                                      </p:cBhvr>
                                      <p:to>
                                        <p:strVal val="visible"/>
                                      </p:to>
                                    </p:set>
                                    <p:anim calcmode="lin" valueType="num">
                                      <p:cBhvr>
                                        <p:cTn id="23" dur="350" fill="hold"/>
                                        <p:tgtEl>
                                          <p:spTgt spid="89"/>
                                        </p:tgtEl>
                                        <p:attrNameLst>
                                          <p:attrName>ppt_w</p:attrName>
                                        </p:attrNameLst>
                                      </p:cBhvr>
                                      <p:tavLst>
                                        <p:tav tm="0">
                                          <p:val>
                                            <p:fltVal val="0"/>
                                          </p:val>
                                        </p:tav>
                                        <p:tav tm="100000">
                                          <p:val>
                                            <p:strVal val="#ppt_w"/>
                                          </p:val>
                                        </p:tav>
                                      </p:tavLst>
                                    </p:anim>
                                    <p:anim calcmode="lin" valueType="num">
                                      <p:cBhvr>
                                        <p:cTn id="24" dur="350" fill="hold"/>
                                        <p:tgtEl>
                                          <p:spTgt spid="89"/>
                                        </p:tgtEl>
                                        <p:attrNameLst>
                                          <p:attrName>ppt_h</p:attrName>
                                        </p:attrNameLst>
                                      </p:cBhvr>
                                      <p:tavLst>
                                        <p:tav tm="0">
                                          <p:val>
                                            <p:fltVal val="0"/>
                                          </p:val>
                                        </p:tav>
                                        <p:tav tm="100000">
                                          <p:val>
                                            <p:strVal val="#ppt_h"/>
                                          </p:val>
                                        </p:tav>
                                      </p:tavLst>
                                    </p:anim>
                                    <p:animEffect transition="in" filter="fade">
                                      <p:cBhvr>
                                        <p:cTn id="25" dur="350"/>
                                        <p:tgtEl>
                                          <p:spTgt spid="89"/>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750"/>
                                        <p:tgtEl>
                                          <p:spTgt spid="104"/>
                                        </p:tgtEl>
                                      </p:cBhvr>
                                    </p:animEffect>
                                    <p:anim calcmode="lin" valueType="num">
                                      <p:cBhvr>
                                        <p:cTn id="29" dur="750" fill="hold"/>
                                        <p:tgtEl>
                                          <p:spTgt spid="104"/>
                                        </p:tgtEl>
                                        <p:attrNameLst>
                                          <p:attrName>ppt_x</p:attrName>
                                        </p:attrNameLst>
                                      </p:cBhvr>
                                      <p:tavLst>
                                        <p:tav tm="0">
                                          <p:val>
                                            <p:strVal val="#ppt_x"/>
                                          </p:val>
                                        </p:tav>
                                        <p:tav tm="100000">
                                          <p:val>
                                            <p:strVal val="#ppt_x"/>
                                          </p:val>
                                        </p:tav>
                                      </p:tavLst>
                                    </p:anim>
                                    <p:anim calcmode="lin" valueType="num">
                                      <p:cBhvr>
                                        <p:cTn id="30" dur="750" fill="hold"/>
                                        <p:tgtEl>
                                          <p:spTgt spid="10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750"/>
                                        <p:tgtEl>
                                          <p:spTgt spid="106"/>
                                        </p:tgtEl>
                                      </p:cBhvr>
                                    </p:animEffect>
                                    <p:anim calcmode="lin" valueType="num">
                                      <p:cBhvr>
                                        <p:cTn id="34" dur="750" fill="hold"/>
                                        <p:tgtEl>
                                          <p:spTgt spid="106"/>
                                        </p:tgtEl>
                                        <p:attrNameLst>
                                          <p:attrName>ppt_x</p:attrName>
                                        </p:attrNameLst>
                                      </p:cBhvr>
                                      <p:tavLst>
                                        <p:tav tm="0">
                                          <p:val>
                                            <p:strVal val="#ppt_x"/>
                                          </p:val>
                                        </p:tav>
                                        <p:tav tm="100000">
                                          <p:val>
                                            <p:strVal val="#ppt_x"/>
                                          </p:val>
                                        </p:tav>
                                      </p:tavLst>
                                    </p:anim>
                                    <p:anim calcmode="lin" valueType="num">
                                      <p:cBhvr>
                                        <p:cTn id="35" dur="750" fill="hold"/>
                                        <p:tgtEl>
                                          <p:spTgt spid="10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fade">
                                      <p:cBhvr>
                                        <p:cTn id="38" dur="750"/>
                                        <p:tgtEl>
                                          <p:spTgt spid="108"/>
                                        </p:tgtEl>
                                      </p:cBhvr>
                                    </p:animEffect>
                                    <p:anim calcmode="lin" valueType="num">
                                      <p:cBhvr>
                                        <p:cTn id="39" dur="750" fill="hold"/>
                                        <p:tgtEl>
                                          <p:spTgt spid="108"/>
                                        </p:tgtEl>
                                        <p:attrNameLst>
                                          <p:attrName>ppt_x</p:attrName>
                                        </p:attrNameLst>
                                      </p:cBhvr>
                                      <p:tavLst>
                                        <p:tav tm="0">
                                          <p:val>
                                            <p:strVal val="#ppt_x"/>
                                          </p:val>
                                        </p:tav>
                                        <p:tav tm="100000">
                                          <p:val>
                                            <p:strVal val="#ppt_x"/>
                                          </p:val>
                                        </p:tav>
                                      </p:tavLst>
                                    </p:anim>
                                    <p:anim calcmode="lin" valueType="num">
                                      <p:cBhvr>
                                        <p:cTn id="40" dur="750" fill="hold"/>
                                        <p:tgtEl>
                                          <p:spTgt spid="10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8" grpId="0"/>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096149" y="1854046"/>
            <a:ext cx="3247190" cy="784830"/>
            <a:chOff x="3957557" y="1328691"/>
            <a:chExt cx="4329586" cy="1046440"/>
          </a:xfrm>
        </p:grpSpPr>
        <p:sp>
          <p:nvSpPr>
            <p:cNvPr id="3" name="矩形 2"/>
            <p:cNvSpPr/>
            <p:nvPr/>
          </p:nvSpPr>
          <p:spPr>
            <a:xfrm>
              <a:off x="3957557" y="1328692"/>
              <a:ext cx="4329586" cy="10383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4" name="文本框 3"/>
            <p:cNvSpPr txBox="1"/>
            <p:nvPr/>
          </p:nvSpPr>
          <p:spPr>
            <a:xfrm>
              <a:off x="4101566" y="1328691"/>
              <a:ext cx="4041471" cy="1046440"/>
            </a:xfrm>
            <a:prstGeom prst="rect">
              <a:avLst/>
            </a:prstGeom>
            <a:noFill/>
            <a:ln>
              <a:noFill/>
            </a:ln>
          </p:spPr>
          <p:txBody>
            <a:bodyPr wrap="square" rtlCol="0">
              <a:spAutoFit/>
            </a:bodyPr>
            <a:lstStyle/>
            <a:p>
              <a:r>
                <a:rPr kumimoji="1" lang="en-US" altLang="zh-CN" sz="4500" b="1" dirty="0" smtClean="0">
                  <a:solidFill>
                    <a:srgbClr val="DFEBE2"/>
                  </a:solidFill>
                </a:rPr>
                <a:t>Part</a:t>
              </a:r>
              <a:r>
                <a:rPr kumimoji="1" lang="zh-CN" altLang="en-US" sz="4500" b="1" dirty="0" smtClean="0">
                  <a:solidFill>
                    <a:srgbClr val="DFEBE2"/>
                  </a:solidFill>
                </a:rPr>
                <a:t> </a:t>
              </a:r>
              <a:r>
                <a:rPr kumimoji="1" lang="en-US" altLang="zh-CN" sz="4500" b="1" dirty="0" smtClean="0">
                  <a:solidFill>
                    <a:srgbClr val="DFEBE2"/>
                  </a:solidFill>
                </a:rPr>
                <a:t>Four</a:t>
              </a:r>
              <a:endParaRPr kumimoji="1" lang="zh-CN" altLang="en-US" sz="4500" b="1" dirty="0">
                <a:solidFill>
                  <a:srgbClr val="DFEBE2"/>
                </a:solidFill>
              </a:endParaRPr>
            </a:p>
          </p:txBody>
        </p:sp>
      </p:grpSp>
      <p:sp>
        <p:nvSpPr>
          <p:cNvPr id="5" name="文本框 4"/>
          <p:cNvSpPr txBox="1"/>
          <p:nvPr/>
        </p:nvSpPr>
        <p:spPr>
          <a:xfrm>
            <a:off x="571713" y="2755875"/>
            <a:ext cx="8296062" cy="830997"/>
          </a:xfrm>
          <a:prstGeom prst="rect">
            <a:avLst/>
          </a:prstGeom>
          <a:noFill/>
          <a:ln>
            <a:noFill/>
          </a:ln>
        </p:spPr>
        <p:txBody>
          <a:bodyPr wrap="square" rtlCol="0">
            <a:spAutoFit/>
          </a:bodyPr>
          <a:lstStyle/>
          <a:p>
            <a:pPr algn="ctr"/>
            <a:r>
              <a:rPr kumimoji="1" lang="zh-CN" altLang="en-US" sz="4800" b="1" dirty="0" smtClean="0">
                <a:solidFill>
                  <a:srgbClr val="DFEBE2"/>
                </a:solidFill>
                <a:latin typeface="Microsoft YaHei" charset="0"/>
                <a:ea typeface="Microsoft YaHei" charset="0"/>
                <a:cs typeface="Microsoft YaHei" charset="0"/>
              </a:rPr>
              <a:t>软件测试</a:t>
            </a:r>
            <a:endParaRPr kumimoji="1" lang="zh-CN" altLang="en-US" sz="4800" b="1" dirty="0">
              <a:solidFill>
                <a:srgbClr val="DFEBE2"/>
              </a:solidFill>
              <a:latin typeface="Microsoft YaHei" charset="0"/>
              <a:ea typeface="Microsoft YaHei" charset="0"/>
              <a:cs typeface="Microsoft YaHei" charset="0"/>
            </a:endParaRPr>
          </a:p>
        </p:txBody>
      </p:sp>
      <p:sp>
        <p:nvSpPr>
          <p:cNvPr id="8" name="椭圆 7"/>
          <p:cNvSpPr/>
          <p:nvPr/>
        </p:nvSpPr>
        <p:spPr>
          <a:xfrm rot="1718587">
            <a:off x="3168218" y="1689934"/>
            <a:ext cx="265193" cy="265193"/>
          </a:xfrm>
          <a:prstGeom prst="ellipse">
            <a:avLst/>
          </a:prstGeom>
          <a:solidFill>
            <a:srgbClr val="8D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9" name="椭圆 8"/>
          <p:cNvSpPr/>
          <p:nvPr/>
        </p:nvSpPr>
        <p:spPr>
          <a:xfrm rot="1718587">
            <a:off x="3077057" y="1375205"/>
            <a:ext cx="218453" cy="218453"/>
          </a:xfrm>
          <a:prstGeom prst="ellipse">
            <a:avLst/>
          </a:prstGeom>
          <a:solidFill>
            <a:srgbClr val="DFC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0" name="椭圆 9"/>
          <p:cNvSpPr/>
          <p:nvPr/>
        </p:nvSpPr>
        <p:spPr>
          <a:xfrm rot="1718587">
            <a:off x="2699222" y="2198817"/>
            <a:ext cx="113140" cy="113140"/>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1" name="椭圆 10"/>
          <p:cNvSpPr/>
          <p:nvPr/>
        </p:nvSpPr>
        <p:spPr>
          <a:xfrm rot="1718587">
            <a:off x="2622620" y="1581851"/>
            <a:ext cx="418973" cy="418973"/>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Tree>
    <p:extLst>
      <p:ext uri="{BB962C8B-B14F-4D97-AF65-F5344CB8AC3E}">
        <p14:creationId xmlns:p14="http://schemas.microsoft.com/office/powerpoint/2010/main" val="12071160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21" presetClass="entr" presetSubtype="1"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1500"/>
                                        <p:tgtEl>
                                          <p:spTgt spid="2"/>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软</a:t>
            </a:r>
            <a:r>
              <a:rPr lang="zh-CN" altLang="en-US" dirty="0" smtClean="0"/>
              <a:t>件测试</a:t>
            </a:r>
            <a:endParaRPr lang="zh-CN" altLang="en-US" dirty="0"/>
          </a:p>
        </p:txBody>
      </p:sp>
      <p:grpSp>
        <p:nvGrpSpPr>
          <p:cNvPr id="25" name="组 3"/>
          <p:cNvGrpSpPr/>
          <p:nvPr/>
        </p:nvGrpSpPr>
        <p:grpSpPr>
          <a:xfrm>
            <a:off x="1025114" y="1276352"/>
            <a:ext cx="3219450" cy="904875"/>
            <a:chOff x="558800" y="1663700"/>
            <a:chExt cx="4292600" cy="1206500"/>
          </a:xfrm>
        </p:grpSpPr>
        <p:sp>
          <p:nvSpPr>
            <p:cNvPr id="26" name="圆角矩形 25"/>
            <p:cNvSpPr/>
            <p:nvPr/>
          </p:nvSpPr>
          <p:spPr>
            <a:xfrm>
              <a:off x="558800" y="1663700"/>
              <a:ext cx="4292600" cy="1206500"/>
            </a:xfrm>
            <a:prstGeom prst="roundRect">
              <a:avLst>
                <a:gd name="adj" fmla="val 145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27" name="文本框 26"/>
            <p:cNvSpPr txBox="1"/>
            <p:nvPr/>
          </p:nvSpPr>
          <p:spPr>
            <a:xfrm>
              <a:off x="1612901" y="1860685"/>
              <a:ext cx="3060699" cy="7099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a:solidFill>
                    <a:schemeClr val="bg1"/>
                  </a:solidFill>
                  <a:latin typeface="Microsoft YaHei" charset="0"/>
                  <a:ea typeface="Microsoft YaHei" charset="0"/>
                  <a:cs typeface="Microsoft YaHei" charset="0"/>
                </a:rPr>
                <a:t>制定</a:t>
              </a:r>
              <a:r>
                <a:rPr lang="zh-CN" altLang="en-US" sz="1100" smtClean="0">
                  <a:solidFill>
                    <a:schemeClr val="bg1"/>
                  </a:solidFill>
                  <a:latin typeface="Microsoft YaHei" charset="0"/>
                  <a:ea typeface="Microsoft YaHei" charset="0"/>
                  <a:cs typeface="Microsoft YaHei" charset="0"/>
                </a:rPr>
                <a:t>应</a:t>
              </a:r>
              <a:r>
                <a:rPr lang="zh-CN" altLang="en-US" sz="1100" dirty="0" smtClean="0">
                  <a:solidFill>
                    <a:schemeClr val="bg1"/>
                  </a:solidFill>
                  <a:latin typeface="Microsoft YaHei" charset="0"/>
                  <a:ea typeface="Microsoft YaHei" charset="0"/>
                  <a:cs typeface="Microsoft YaHei" charset="0"/>
                </a:rPr>
                <a:t>用测试的目标、准则、方法与步骤。</a:t>
              </a:r>
              <a:endParaRPr lang="zh-CN" altLang="en-US" sz="1100" dirty="0">
                <a:solidFill>
                  <a:schemeClr val="bg1"/>
                </a:solidFill>
                <a:latin typeface="Microsoft YaHei" charset="0"/>
                <a:ea typeface="Microsoft YaHei" charset="0"/>
                <a:cs typeface="Microsoft YaHei" charset="0"/>
              </a:endParaRPr>
            </a:p>
          </p:txBody>
        </p:sp>
        <p:sp>
          <p:nvSpPr>
            <p:cNvPr id="28" name="矩形 27"/>
            <p:cNvSpPr/>
            <p:nvPr/>
          </p:nvSpPr>
          <p:spPr>
            <a:xfrm>
              <a:off x="671132" y="1743733"/>
              <a:ext cx="1019937" cy="1046440"/>
            </a:xfrm>
            <a:prstGeom prst="rect">
              <a:avLst/>
            </a:prstGeom>
          </p:spPr>
          <p:txBody>
            <a:bodyPr wrap="none" anchor="ctr">
              <a:spAutoFit/>
            </a:bodyPr>
            <a:lstStyle/>
            <a:p>
              <a:pPr lvl="0" algn="ctr"/>
              <a:r>
                <a:rPr lang="en-US" altLang="zh-CN" sz="4500" b="1" dirty="0">
                  <a:solidFill>
                    <a:schemeClr val="bg1"/>
                  </a:solidFill>
                  <a:latin typeface="+mj-lt"/>
                  <a:ea typeface="Microsoft YaHei" charset="0"/>
                  <a:cs typeface="Microsoft YaHei" charset="0"/>
                </a:rPr>
                <a:t>01</a:t>
              </a:r>
            </a:p>
          </p:txBody>
        </p:sp>
      </p:grpSp>
      <p:grpSp>
        <p:nvGrpSpPr>
          <p:cNvPr id="29" name="组 9"/>
          <p:cNvGrpSpPr/>
          <p:nvPr/>
        </p:nvGrpSpPr>
        <p:grpSpPr>
          <a:xfrm>
            <a:off x="4961069" y="1276352"/>
            <a:ext cx="3219450" cy="904875"/>
            <a:chOff x="558800" y="1663700"/>
            <a:chExt cx="4292600" cy="1206500"/>
          </a:xfrm>
        </p:grpSpPr>
        <p:sp>
          <p:nvSpPr>
            <p:cNvPr id="30" name="圆角矩形 29"/>
            <p:cNvSpPr/>
            <p:nvPr/>
          </p:nvSpPr>
          <p:spPr>
            <a:xfrm>
              <a:off x="558800" y="1663700"/>
              <a:ext cx="4292600" cy="1206500"/>
            </a:xfrm>
            <a:prstGeom prst="roundRect">
              <a:avLst>
                <a:gd name="adj" fmla="val 14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1" name="文本框 30"/>
            <p:cNvSpPr txBox="1"/>
            <p:nvPr/>
          </p:nvSpPr>
          <p:spPr>
            <a:xfrm>
              <a:off x="1612901" y="1860685"/>
              <a:ext cx="3060699" cy="9747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smtClean="0">
                  <a:solidFill>
                    <a:schemeClr val="bg1"/>
                  </a:solidFill>
                  <a:latin typeface="Microsoft YaHei" charset="0"/>
                  <a:ea typeface="Microsoft YaHei" charset="0"/>
                  <a:cs typeface="Microsoft YaHei" charset="0"/>
                </a:rPr>
                <a:t>采用真机进行功能模块测试，采用</a:t>
              </a:r>
              <a:r>
                <a:rPr lang="en-US" altLang="zh-CN" sz="1100" dirty="0" smtClean="0">
                  <a:solidFill>
                    <a:schemeClr val="bg1"/>
                  </a:solidFill>
                  <a:latin typeface="Microsoft YaHei" charset="0"/>
                  <a:ea typeface="Microsoft YaHei" charset="0"/>
                  <a:cs typeface="Microsoft YaHei" charset="0"/>
                </a:rPr>
                <a:t>Fidder</a:t>
              </a:r>
              <a:r>
                <a:rPr lang="zh-CN" altLang="en-US" sz="1100" dirty="0" smtClean="0">
                  <a:solidFill>
                    <a:schemeClr val="bg1"/>
                  </a:solidFill>
                  <a:latin typeface="Microsoft YaHei" charset="0"/>
                  <a:ea typeface="Microsoft YaHei" charset="0"/>
                  <a:cs typeface="Microsoft YaHei" charset="0"/>
                </a:rPr>
                <a:t>做接口测试，保证功能的完善性。</a:t>
              </a:r>
              <a:endParaRPr lang="zh-CN" altLang="en-US" sz="1100" dirty="0">
                <a:solidFill>
                  <a:schemeClr val="bg1"/>
                </a:solidFill>
                <a:latin typeface="Microsoft YaHei" charset="0"/>
                <a:ea typeface="Microsoft YaHei" charset="0"/>
                <a:cs typeface="Microsoft YaHei" charset="0"/>
              </a:endParaRPr>
            </a:p>
          </p:txBody>
        </p:sp>
        <p:sp>
          <p:nvSpPr>
            <p:cNvPr id="32" name="矩形 31"/>
            <p:cNvSpPr/>
            <p:nvPr/>
          </p:nvSpPr>
          <p:spPr>
            <a:xfrm>
              <a:off x="671132" y="1743733"/>
              <a:ext cx="1019937" cy="1046440"/>
            </a:xfrm>
            <a:prstGeom prst="rect">
              <a:avLst/>
            </a:prstGeom>
          </p:spPr>
          <p:txBody>
            <a:bodyPr wrap="none" anchor="ctr">
              <a:spAutoFit/>
            </a:bodyPr>
            <a:lstStyle/>
            <a:p>
              <a:pPr lvl="0" algn="ctr"/>
              <a:r>
                <a:rPr lang="en-US" altLang="zh-CN" sz="4500" b="1" dirty="0">
                  <a:solidFill>
                    <a:schemeClr val="bg1"/>
                  </a:solidFill>
                  <a:latin typeface="+mj-lt"/>
                  <a:ea typeface="Microsoft YaHei" charset="0"/>
                  <a:cs typeface="Microsoft YaHei" charset="0"/>
                </a:rPr>
                <a:t>02</a:t>
              </a:r>
            </a:p>
          </p:txBody>
        </p:sp>
      </p:grpSp>
      <p:grpSp>
        <p:nvGrpSpPr>
          <p:cNvPr id="33" name="组 26"/>
          <p:cNvGrpSpPr/>
          <p:nvPr/>
        </p:nvGrpSpPr>
        <p:grpSpPr>
          <a:xfrm>
            <a:off x="1025114" y="2328965"/>
            <a:ext cx="3219450" cy="904875"/>
            <a:chOff x="558800" y="1663700"/>
            <a:chExt cx="4292600" cy="1206500"/>
          </a:xfrm>
        </p:grpSpPr>
        <p:sp>
          <p:nvSpPr>
            <p:cNvPr id="34" name="圆角矩形 33"/>
            <p:cNvSpPr/>
            <p:nvPr/>
          </p:nvSpPr>
          <p:spPr>
            <a:xfrm>
              <a:off x="558800" y="1663700"/>
              <a:ext cx="4292600" cy="1206500"/>
            </a:xfrm>
            <a:prstGeom prst="roundRect">
              <a:avLst>
                <a:gd name="adj" fmla="val 14562"/>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5" name="文本框 34"/>
            <p:cNvSpPr txBox="1"/>
            <p:nvPr/>
          </p:nvSpPr>
          <p:spPr>
            <a:xfrm>
              <a:off x="1612901" y="1860685"/>
              <a:ext cx="3060699" cy="10033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a:solidFill>
                    <a:schemeClr val="bg1"/>
                  </a:solidFill>
                  <a:latin typeface="Microsoft YaHei" charset="0"/>
                  <a:ea typeface="Microsoft YaHei" charset="0"/>
                  <a:cs typeface="Microsoft YaHei" charset="0"/>
                </a:rPr>
                <a:t>交</a:t>
              </a:r>
              <a:r>
                <a:rPr lang="zh-CN" altLang="en-US" sz="1100" dirty="0" smtClean="0">
                  <a:solidFill>
                    <a:schemeClr val="bg1"/>
                  </a:solidFill>
                  <a:latin typeface="Microsoft YaHei" charset="0"/>
                  <a:ea typeface="Microsoft YaHei" charset="0"/>
                  <a:cs typeface="Microsoft YaHei" charset="0"/>
                </a:rPr>
                <a:t>叉事件测试，在发生接入电话或者横竖屏切换等外界情况时，能保证</a:t>
              </a:r>
              <a:r>
                <a:rPr lang="en-US" altLang="zh-CN" sz="1100" dirty="0" smtClean="0">
                  <a:solidFill>
                    <a:schemeClr val="bg1"/>
                  </a:solidFill>
                  <a:latin typeface="Microsoft YaHei" charset="0"/>
                  <a:ea typeface="Microsoft YaHei" charset="0"/>
                  <a:cs typeface="Microsoft YaHei" charset="0"/>
                </a:rPr>
                <a:t>APP</a:t>
              </a:r>
              <a:r>
                <a:rPr lang="zh-CN" altLang="en-US" sz="1100" dirty="0" smtClean="0">
                  <a:solidFill>
                    <a:schemeClr val="bg1"/>
                  </a:solidFill>
                  <a:latin typeface="Microsoft YaHei" charset="0"/>
                  <a:ea typeface="Microsoft YaHei" charset="0"/>
                  <a:cs typeface="Microsoft YaHei" charset="0"/>
                </a:rPr>
                <a:t>的正常使用。</a:t>
              </a:r>
              <a:endParaRPr lang="zh-CN" altLang="en-US" sz="1100" dirty="0">
                <a:solidFill>
                  <a:schemeClr val="bg1"/>
                </a:solidFill>
                <a:latin typeface="Microsoft YaHei" charset="0"/>
                <a:ea typeface="Microsoft YaHei" charset="0"/>
                <a:cs typeface="Microsoft YaHei" charset="0"/>
              </a:endParaRPr>
            </a:p>
          </p:txBody>
        </p:sp>
        <p:sp>
          <p:nvSpPr>
            <p:cNvPr id="36" name="矩形 35"/>
            <p:cNvSpPr/>
            <p:nvPr/>
          </p:nvSpPr>
          <p:spPr>
            <a:xfrm>
              <a:off x="671132" y="1743733"/>
              <a:ext cx="1019937" cy="1046440"/>
            </a:xfrm>
            <a:prstGeom prst="rect">
              <a:avLst/>
            </a:prstGeom>
          </p:spPr>
          <p:txBody>
            <a:bodyPr wrap="none" anchor="ctr">
              <a:spAutoFit/>
            </a:bodyPr>
            <a:lstStyle/>
            <a:p>
              <a:pPr lvl="0" algn="ctr"/>
              <a:r>
                <a:rPr lang="en-US" altLang="zh-CN" sz="4500" b="1" dirty="0">
                  <a:solidFill>
                    <a:schemeClr val="bg1"/>
                  </a:solidFill>
                  <a:latin typeface="+mj-lt"/>
                  <a:ea typeface="Microsoft YaHei" charset="0"/>
                  <a:cs typeface="Microsoft YaHei" charset="0"/>
                </a:rPr>
                <a:t>04</a:t>
              </a:r>
            </a:p>
          </p:txBody>
        </p:sp>
      </p:grpSp>
      <p:grpSp>
        <p:nvGrpSpPr>
          <p:cNvPr id="37" name="组 30"/>
          <p:cNvGrpSpPr/>
          <p:nvPr/>
        </p:nvGrpSpPr>
        <p:grpSpPr>
          <a:xfrm>
            <a:off x="4961069" y="2328965"/>
            <a:ext cx="3219450" cy="904875"/>
            <a:chOff x="558800" y="1663700"/>
            <a:chExt cx="4292600" cy="1206500"/>
          </a:xfrm>
        </p:grpSpPr>
        <p:sp>
          <p:nvSpPr>
            <p:cNvPr id="38" name="圆角矩形 37"/>
            <p:cNvSpPr/>
            <p:nvPr/>
          </p:nvSpPr>
          <p:spPr>
            <a:xfrm>
              <a:off x="558800" y="1663700"/>
              <a:ext cx="4292600" cy="1206500"/>
            </a:xfrm>
            <a:prstGeom prst="roundRect">
              <a:avLst>
                <a:gd name="adj" fmla="val 1456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9" name="文本框 38"/>
            <p:cNvSpPr txBox="1"/>
            <p:nvPr/>
          </p:nvSpPr>
          <p:spPr>
            <a:xfrm>
              <a:off x="1612901" y="1860685"/>
              <a:ext cx="3060699" cy="7099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smtClean="0">
                  <a:solidFill>
                    <a:schemeClr val="bg1"/>
                  </a:solidFill>
                  <a:latin typeface="Microsoft YaHei" charset="0"/>
                  <a:ea typeface="Microsoft YaHei" charset="0"/>
                  <a:cs typeface="Microsoft YaHei" charset="0"/>
                </a:rPr>
                <a:t>性能测试与安全测试，采用内存分析工具对内存优化。</a:t>
              </a:r>
              <a:endParaRPr lang="zh-CN" altLang="en-US" sz="1100" dirty="0">
                <a:solidFill>
                  <a:schemeClr val="bg1"/>
                </a:solidFill>
                <a:latin typeface="Microsoft YaHei" charset="0"/>
                <a:ea typeface="Microsoft YaHei" charset="0"/>
                <a:cs typeface="Microsoft YaHei" charset="0"/>
              </a:endParaRPr>
            </a:p>
          </p:txBody>
        </p:sp>
        <p:sp>
          <p:nvSpPr>
            <p:cNvPr id="40" name="矩形 39"/>
            <p:cNvSpPr/>
            <p:nvPr/>
          </p:nvSpPr>
          <p:spPr>
            <a:xfrm>
              <a:off x="671132" y="1743733"/>
              <a:ext cx="1019937" cy="1046440"/>
            </a:xfrm>
            <a:prstGeom prst="rect">
              <a:avLst/>
            </a:prstGeom>
          </p:spPr>
          <p:txBody>
            <a:bodyPr wrap="none" anchor="ctr">
              <a:spAutoFit/>
            </a:bodyPr>
            <a:lstStyle/>
            <a:p>
              <a:pPr lvl="0" algn="ctr"/>
              <a:r>
                <a:rPr lang="en-US" altLang="zh-CN" sz="4500" b="1" dirty="0">
                  <a:solidFill>
                    <a:schemeClr val="bg1"/>
                  </a:solidFill>
                  <a:latin typeface="+mj-lt"/>
                  <a:ea typeface="Microsoft YaHei" charset="0"/>
                  <a:cs typeface="Microsoft YaHei" charset="0"/>
                </a:rPr>
                <a:t>03</a:t>
              </a:r>
            </a:p>
          </p:txBody>
        </p:sp>
      </p:grpSp>
      <p:grpSp>
        <p:nvGrpSpPr>
          <p:cNvPr id="41" name="组 34"/>
          <p:cNvGrpSpPr/>
          <p:nvPr/>
        </p:nvGrpSpPr>
        <p:grpSpPr>
          <a:xfrm>
            <a:off x="1025114" y="3381578"/>
            <a:ext cx="3219450" cy="904875"/>
            <a:chOff x="558800" y="1663700"/>
            <a:chExt cx="4292600" cy="1206500"/>
          </a:xfrm>
        </p:grpSpPr>
        <p:sp>
          <p:nvSpPr>
            <p:cNvPr id="42" name="圆角矩形 41"/>
            <p:cNvSpPr/>
            <p:nvPr/>
          </p:nvSpPr>
          <p:spPr>
            <a:xfrm>
              <a:off x="558800" y="1663700"/>
              <a:ext cx="4292600" cy="1206500"/>
            </a:xfrm>
            <a:prstGeom prst="roundRect">
              <a:avLst>
                <a:gd name="adj" fmla="val 1456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43" name="文本框 42"/>
            <p:cNvSpPr txBox="1"/>
            <p:nvPr/>
          </p:nvSpPr>
          <p:spPr>
            <a:xfrm>
              <a:off x="1612901" y="1860685"/>
              <a:ext cx="3060699" cy="9747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smtClean="0">
                  <a:solidFill>
                    <a:schemeClr val="bg1"/>
                  </a:solidFill>
                  <a:latin typeface="Microsoft YaHei" charset="0"/>
                  <a:ea typeface="Microsoft YaHei" charset="0"/>
                  <a:cs typeface="Microsoft YaHei" charset="0"/>
                </a:rPr>
                <a:t>采用腾讯优测云真机，远程租用测试各种机型测试，主要解决了</a:t>
              </a:r>
              <a:r>
                <a:rPr lang="en-US" altLang="zh-CN" sz="1100" dirty="0" smtClean="0">
                  <a:solidFill>
                    <a:schemeClr val="bg1"/>
                  </a:solidFill>
                  <a:latin typeface="Microsoft YaHei" charset="0"/>
                  <a:ea typeface="Microsoft YaHei" charset="0"/>
                  <a:cs typeface="Microsoft YaHei" charset="0"/>
                </a:rPr>
                <a:t>7.0</a:t>
              </a:r>
              <a:r>
                <a:rPr lang="zh-CN" altLang="en-US" sz="1100" dirty="0" smtClean="0">
                  <a:solidFill>
                    <a:schemeClr val="bg1"/>
                  </a:solidFill>
                  <a:latin typeface="Microsoft YaHei" charset="0"/>
                  <a:ea typeface="Microsoft YaHei" charset="0"/>
                  <a:cs typeface="Microsoft YaHei" charset="0"/>
                </a:rPr>
                <a:t>调相机等问题。</a:t>
              </a:r>
              <a:endParaRPr lang="zh-CN" altLang="en-US" sz="1100" dirty="0">
                <a:solidFill>
                  <a:schemeClr val="bg1"/>
                </a:solidFill>
                <a:latin typeface="Microsoft YaHei" charset="0"/>
                <a:ea typeface="Microsoft YaHei" charset="0"/>
                <a:cs typeface="Microsoft YaHei" charset="0"/>
              </a:endParaRPr>
            </a:p>
          </p:txBody>
        </p:sp>
        <p:sp>
          <p:nvSpPr>
            <p:cNvPr id="44" name="矩形 43"/>
            <p:cNvSpPr/>
            <p:nvPr/>
          </p:nvSpPr>
          <p:spPr>
            <a:xfrm>
              <a:off x="671132" y="1743733"/>
              <a:ext cx="1019937" cy="1046440"/>
            </a:xfrm>
            <a:prstGeom prst="rect">
              <a:avLst/>
            </a:prstGeom>
          </p:spPr>
          <p:txBody>
            <a:bodyPr wrap="none" anchor="ctr">
              <a:spAutoFit/>
            </a:bodyPr>
            <a:lstStyle/>
            <a:p>
              <a:pPr lvl="0" algn="ctr"/>
              <a:r>
                <a:rPr lang="en-US" altLang="zh-CN" sz="4500" b="1" dirty="0">
                  <a:solidFill>
                    <a:schemeClr val="bg1"/>
                  </a:solidFill>
                  <a:latin typeface="+mj-lt"/>
                  <a:ea typeface="Microsoft YaHei" charset="0"/>
                  <a:cs typeface="Microsoft YaHei" charset="0"/>
                </a:rPr>
                <a:t>05</a:t>
              </a:r>
            </a:p>
          </p:txBody>
        </p:sp>
      </p:grpSp>
      <p:grpSp>
        <p:nvGrpSpPr>
          <p:cNvPr id="45" name="组 38"/>
          <p:cNvGrpSpPr/>
          <p:nvPr/>
        </p:nvGrpSpPr>
        <p:grpSpPr>
          <a:xfrm>
            <a:off x="4961069" y="3381578"/>
            <a:ext cx="3219450" cy="904875"/>
            <a:chOff x="558800" y="1663700"/>
            <a:chExt cx="4292600" cy="1206500"/>
          </a:xfrm>
        </p:grpSpPr>
        <p:sp>
          <p:nvSpPr>
            <p:cNvPr id="46" name="圆角矩形 45"/>
            <p:cNvSpPr/>
            <p:nvPr/>
          </p:nvSpPr>
          <p:spPr>
            <a:xfrm>
              <a:off x="558800" y="1663700"/>
              <a:ext cx="4292600" cy="1206500"/>
            </a:xfrm>
            <a:prstGeom prst="roundRect">
              <a:avLst>
                <a:gd name="adj" fmla="val 145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47" name="文本框 46"/>
            <p:cNvSpPr txBox="1"/>
            <p:nvPr/>
          </p:nvSpPr>
          <p:spPr>
            <a:xfrm>
              <a:off x="1612901" y="1860685"/>
              <a:ext cx="3060699" cy="6813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a:solidFill>
                    <a:schemeClr val="bg1"/>
                  </a:solidFill>
                  <a:latin typeface="Microsoft YaHei" charset="0"/>
                  <a:ea typeface="Microsoft YaHei" charset="0"/>
                  <a:cs typeface="Microsoft YaHei" charset="0"/>
                </a:rPr>
                <a:t>集</a:t>
              </a:r>
              <a:r>
                <a:rPr lang="zh-CN" altLang="en-US" sz="1100" dirty="0" smtClean="0">
                  <a:solidFill>
                    <a:schemeClr val="bg1"/>
                  </a:solidFill>
                  <a:latin typeface="Microsoft YaHei" charset="0"/>
                  <a:ea typeface="Microsoft YaHei" charset="0"/>
                  <a:cs typeface="Microsoft YaHei" charset="0"/>
                </a:rPr>
                <a:t>成腾讯</a:t>
              </a:r>
              <a:r>
                <a:rPr lang="en-US" altLang="zh-CN" sz="1100" dirty="0" smtClean="0">
                  <a:solidFill>
                    <a:schemeClr val="bg1"/>
                  </a:solidFill>
                  <a:latin typeface="Microsoft YaHei" charset="0"/>
                  <a:ea typeface="Microsoft YaHei" charset="0"/>
                  <a:cs typeface="Microsoft YaHei" charset="0"/>
                </a:rPr>
                <a:t>Bugly</a:t>
              </a:r>
              <a:r>
                <a:rPr lang="zh-CN" altLang="en-US" sz="1100" dirty="0" smtClean="0">
                  <a:solidFill>
                    <a:schemeClr val="bg1"/>
                  </a:solidFill>
                  <a:latin typeface="Microsoft YaHei" charset="0"/>
                  <a:ea typeface="Microsoft YaHei" charset="0"/>
                  <a:cs typeface="Microsoft YaHei" charset="0"/>
                </a:rPr>
                <a:t>，追踪用户 </a:t>
              </a:r>
              <a:r>
                <a:rPr lang="en-US" altLang="zh-CN" sz="1100" dirty="0" smtClean="0">
                  <a:solidFill>
                    <a:schemeClr val="bg1"/>
                  </a:solidFill>
                  <a:latin typeface="Microsoft YaHei" charset="0"/>
                  <a:ea typeface="Microsoft YaHei" charset="0"/>
                  <a:cs typeface="Microsoft YaHei" charset="0"/>
                </a:rPr>
                <a:t>Crash </a:t>
              </a:r>
              <a:r>
                <a:rPr lang="zh-CN" altLang="en-US" sz="1100" dirty="0" smtClean="0">
                  <a:solidFill>
                    <a:schemeClr val="bg1"/>
                  </a:solidFill>
                  <a:latin typeface="Microsoft YaHei" charset="0"/>
                  <a:ea typeface="Microsoft YaHei" charset="0"/>
                  <a:cs typeface="Microsoft YaHei" charset="0"/>
                </a:rPr>
                <a:t>信息，实时上报问题并解决。</a:t>
              </a:r>
              <a:r>
                <a:rPr lang="en-US" altLang="zh-CN" sz="1100" dirty="0" smtClean="0">
                  <a:solidFill>
                    <a:schemeClr val="bg1"/>
                  </a:solidFill>
                  <a:latin typeface="Microsoft YaHei" charset="0"/>
                  <a:ea typeface="Microsoft YaHei" charset="0"/>
                  <a:cs typeface="Microsoft YaHei" charset="0"/>
                </a:rPr>
                <a:t> </a:t>
              </a:r>
              <a:endParaRPr lang="zh-CN" altLang="en-US" sz="1100" dirty="0">
                <a:solidFill>
                  <a:schemeClr val="bg1"/>
                </a:solidFill>
                <a:latin typeface="Microsoft YaHei" charset="0"/>
                <a:ea typeface="Microsoft YaHei" charset="0"/>
                <a:cs typeface="Microsoft YaHei" charset="0"/>
              </a:endParaRPr>
            </a:p>
          </p:txBody>
        </p:sp>
        <p:sp>
          <p:nvSpPr>
            <p:cNvPr id="48" name="矩形 47"/>
            <p:cNvSpPr/>
            <p:nvPr/>
          </p:nvSpPr>
          <p:spPr>
            <a:xfrm>
              <a:off x="671132" y="1743733"/>
              <a:ext cx="1019937" cy="1046440"/>
            </a:xfrm>
            <a:prstGeom prst="rect">
              <a:avLst/>
            </a:prstGeom>
          </p:spPr>
          <p:txBody>
            <a:bodyPr wrap="none" anchor="ctr">
              <a:spAutoFit/>
            </a:bodyPr>
            <a:lstStyle/>
            <a:p>
              <a:pPr lvl="0" algn="ctr"/>
              <a:r>
                <a:rPr lang="en-US" altLang="zh-CN" sz="4500" b="1" dirty="0">
                  <a:solidFill>
                    <a:schemeClr val="bg1"/>
                  </a:solidFill>
                  <a:latin typeface="+mj-lt"/>
                  <a:ea typeface="Microsoft YaHei" charset="0"/>
                  <a:cs typeface="Microsoft YaHei" charset="0"/>
                </a:rPr>
                <a:t>06</a:t>
              </a:r>
            </a:p>
          </p:txBody>
        </p:sp>
      </p:grpSp>
      <p:sp>
        <p:nvSpPr>
          <p:cNvPr id="49" name="右箭头 48"/>
          <p:cNvSpPr/>
          <p:nvPr/>
        </p:nvSpPr>
        <p:spPr>
          <a:xfrm>
            <a:off x="4244564" y="1543052"/>
            <a:ext cx="716506" cy="31432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50" name="环形箭头 49"/>
          <p:cNvSpPr/>
          <p:nvPr/>
        </p:nvSpPr>
        <p:spPr>
          <a:xfrm rot="5400000">
            <a:off x="7485627" y="1543050"/>
            <a:ext cx="1370738" cy="1370738"/>
          </a:xfrm>
          <a:prstGeom prst="circular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chemeClr val="tx1"/>
              </a:solidFill>
            </a:endParaRPr>
          </a:p>
        </p:txBody>
      </p:sp>
      <p:sp>
        <p:nvSpPr>
          <p:cNvPr id="51" name="右箭头 50"/>
          <p:cNvSpPr/>
          <p:nvPr/>
        </p:nvSpPr>
        <p:spPr>
          <a:xfrm rot="10800000">
            <a:off x="4248302" y="2628140"/>
            <a:ext cx="716506" cy="314325"/>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52" name="环形箭头 51"/>
          <p:cNvSpPr/>
          <p:nvPr/>
        </p:nvSpPr>
        <p:spPr>
          <a:xfrm rot="16200000" flipH="1">
            <a:off x="349272" y="2620009"/>
            <a:ext cx="1370738" cy="1370738"/>
          </a:xfrm>
          <a:prstGeom prst="circularArrow">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chemeClr val="tx1"/>
              </a:solidFill>
            </a:endParaRPr>
          </a:p>
        </p:txBody>
      </p:sp>
      <p:sp>
        <p:nvSpPr>
          <p:cNvPr id="53" name="右箭头 52"/>
          <p:cNvSpPr/>
          <p:nvPr/>
        </p:nvSpPr>
        <p:spPr>
          <a:xfrm>
            <a:off x="4244564" y="3676472"/>
            <a:ext cx="716506" cy="314325"/>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Tree>
    <p:extLst>
      <p:ext uri="{BB962C8B-B14F-4D97-AF65-F5344CB8AC3E}">
        <p14:creationId xmlns:p14="http://schemas.microsoft.com/office/powerpoint/2010/main" val="23921679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left)">
                                      <p:cBhvr>
                                        <p:cTn id="13" dur="500"/>
                                        <p:tgtEl>
                                          <p:spTgt spid="49"/>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up)">
                                      <p:cBhvr>
                                        <p:cTn id="23" dur="500"/>
                                        <p:tgtEl>
                                          <p:spTgt spid="50"/>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right)">
                                      <p:cBhvr>
                                        <p:cTn id="27" dur="500"/>
                                        <p:tgtEl>
                                          <p:spTgt spid="37"/>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right)">
                                      <p:cBhvr>
                                        <p:cTn id="31" dur="500"/>
                                        <p:tgtEl>
                                          <p:spTgt spid="51"/>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up)">
                                      <p:cBhvr>
                                        <p:cTn id="41" dur="500"/>
                                        <p:tgtEl>
                                          <p:spTgt spid="52"/>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500"/>
                                        <p:tgtEl>
                                          <p:spTgt spid="53"/>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left)">
                                      <p:cBhvr>
                                        <p:cTn id="5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096149" y="1854046"/>
            <a:ext cx="3247190" cy="784830"/>
            <a:chOff x="3957557" y="1328691"/>
            <a:chExt cx="4329586" cy="1046440"/>
          </a:xfrm>
        </p:grpSpPr>
        <p:sp>
          <p:nvSpPr>
            <p:cNvPr id="3" name="矩形 2"/>
            <p:cNvSpPr/>
            <p:nvPr/>
          </p:nvSpPr>
          <p:spPr>
            <a:xfrm>
              <a:off x="3957557" y="1328692"/>
              <a:ext cx="4329586" cy="10383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4" name="文本框 3"/>
            <p:cNvSpPr txBox="1"/>
            <p:nvPr/>
          </p:nvSpPr>
          <p:spPr>
            <a:xfrm>
              <a:off x="4101566" y="1328691"/>
              <a:ext cx="4041471" cy="1046440"/>
            </a:xfrm>
            <a:prstGeom prst="rect">
              <a:avLst/>
            </a:prstGeom>
            <a:noFill/>
            <a:ln>
              <a:noFill/>
            </a:ln>
          </p:spPr>
          <p:txBody>
            <a:bodyPr wrap="square" rtlCol="0">
              <a:spAutoFit/>
            </a:bodyPr>
            <a:lstStyle/>
            <a:p>
              <a:r>
                <a:rPr kumimoji="1" lang="en-US" altLang="zh-CN" sz="4500" b="1" dirty="0" smtClean="0">
                  <a:solidFill>
                    <a:srgbClr val="DFEBE2"/>
                  </a:solidFill>
                </a:rPr>
                <a:t>Part</a:t>
              </a:r>
              <a:r>
                <a:rPr kumimoji="1" lang="zh-CN" altLang="en-US" sz="4500" b="1" dirty="0" smtClean="0">
                  <a:solidFill>
                    <a:srgbClr val="DFEBE2"/>
                  </a:solidFill>
                </a:rPr>
                <a:t> </a:t>
              </a:r>
              <a:r>
                <a:rPr kumimoji="1" lang="en-US" altLang="zh-CN" sz="4500" b="1" dirty="0">
                  <a:solidFill>
                    <a:srgbClr val="DFEBE2"/>
                  </a:solidFill>
                </a:rPr>
                <a:t>Five</a:t>
              </a:r>
              <a:endParaRPr kumimoji="1" lang="zh-CN" altLang="en-US" sz="4500" b="1" dirty="0">
                <a:solidFill>
                  <a:srgbClr val="DFEBE2"/>
                </a:solidFill>
              </a:endParaRPr>
            </a:p>
          </p:txBody>
        </p:sp>
      </p:grpSp>
      <p:sp>
        <p:nvSpPr>
          <p:cNvPr id="5" name="文本框 4"/>
          <p:cNvSpPr txBox="1"/>
          <p:nvPr/>
        </p:nvSpPr>
        <p:spPr>
          <a:xfrm>
            <a:off x="571713" y="2755875"/>
            <a:ext cx="8296062" cy="830997"/>
          </a:xfrm>
          <a:prstGeom prst="rect">
            <a:avLst/>
          </a:prstGeom>
          <a:noFill/>
          <a:ln>
            <a:noFill/>
          </a:ln>
        </p:spPr>
        <p:txBody>
          <a:bodyPr wrap="square" rtlCol="0">
            <a:spAutoFit/>
          </a:bodyPr>
          <a:lstStyle/>
          <a:p>
            <a:pPr algn="ctr"/>
            <a:r>
              <a:rPr kumimoji="1" lang="zh-CN" altLang="en-US" sz="4800" b="1" dirty="0">
                <a:solidFill>
                  <a:srgbClr val="DFEBE2"/>
                </a:solidFill>
                <a:latin typeface="Microsoft YaHei" charset="0"/>
                <a:ea typeface="Microsoft YaHei" charset="0"/>
                <a:cs typeface="Microsoft YaHei" charset="0"/>
              </a:rPr>
              <a:t>论文总结</a:t>
            </a:r>
          </a:p>
        </p:txBody>
      </p:sp>
      <p:sp>
        <p:nvSpPr>
          <p:cNvPr id="8" name="椭圆 7"/>
          <p:cNvSpPr/>
          <p:nvPr/>
        </p:nvSpPr>
        <p:spPr>
          <a:xfrm rot="1718587">
            <a:off x="3168218" y="1689934"/>
            <a:ext cx="265193" cy="265193"/>
          </a:xfrm>
          <a:prstGeom prst="ellipse">
            <a:avLst/>
          </a:prstGeom>
          <a:solidFill>
            <a:srgbClr val="8D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9" name="椭圆 8"/>
          <p:cNvSpPr/>
          <p:nvPr/>
        </p:nvSpPr>
        <p:spPr>
          <a:xfrm rot="1718587">
            <a:off x="3077057" y="1375205"/>
            <a:ext cx="218453" cy="218453"/>
          </a:xfrm>
          <a:prstGeom prst="ellipse">
            <a:avLst/>
          </a:prstGeom>
          <a:solidFill>
            <a:srgbClr val="DFC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0" name="椭圆 9"/>
          <p:cNvSpPr/>
          <p:nvPr/>
        </p:nvSpPr>
        <p:spPr>
          <a:xfrm rot="1718587">
            <a:off x="2699222" y="2198817"/>
            <a:ext cx="113140" cy="113140"/>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1" name="椭圆 10"/>
          <p:cNvSpPr/>
          <p:nvPr/>
        </p:nvSpPr>
        <p:spPr>
          <a:xfrm rot="1718587">
            <a:off x="2622620" y="1581851"/>
            <a:ext cx="418973" cy="418973"/>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Tree>
    <p:extLst>
      <p:ext uri="{BB962C8B-B14F-4D97-AF65-F5344CB8AC3E}">
        <p14:creationId xmlns:p14="http://schemas.microsoft.com/office/powerpoint/2010/main" val="251795715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21" presetClass="entr" presetSubtype="1"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1500"/>
                                        <p:tgtEl>
                                          <p:spTgt spid="2"/>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718587">
            <a:off x="3168218" y="1689934"/>
            <a:ext cx="265193" cy="265193"/>
          </a:xfrm>
          <a:prstGeom prst="ellipse">
            <a:avLst/>
          </a:prstGeom>
          <a:solidFill>
            <a:srgbClr val="8D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9" name="椭圆 8"/>
          <p:cNvSpPr/>
          <p:nvPr/>
        </p:nvSpPr>
        <p:spPr>
          <a:xfrm rot="1718587">
            <a:off x="3077057" y="1375205"/>
            <a:ext cx="218453" cy="218453"/>
          </a:xfrm>
          <a:prstGeom prst="ellipse">
            <a:avLst/>
          </a:prstGeom>
          <a:solidFill>
            <a:srgbClr val="DFC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0" name="椭圆 9"/>
          <p:cNvSpPr/>
          <p:nvPr/>
        </p:nvSpPr>
        <p:spPr>
          <a:xfrm rot="1718587">
            <a:off x="2699222" y="2198817"/>
            <a:ext cx="113140" cy="113140"/>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1" name="椭圆 10"/>
          <p:cNvSpPr/>
          <p:nvPr/>
        </p:nvSpPr>
        <p:spPr>
          <a:xfrm rot="1718587">
            <a:off x="2622620" y="1581851"/>
            <a:ext cx="418973" cy="418973"/>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2" name="Freeform 103"/>
          <p:cNvSpPr>
            <a:spLocks noEditPoints="1"/>
          </p:cNvSpPr>
          <p:nvPr/>
        </p:nvSpPr>
        <p:spPr bwMode="auto">
          <a:xfrm>
            <a:off x="942533"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TextBox 38"/>
          <p:cNvSpPr txBox="1"/>
          <p:nvPr/>
        </p:nvSpPr>
        <p:spPr>
          <a:xfrm>
            <a:off x="506555" y="2139276"/>
            <a:ext cx="1512168" cy="861774"/>
          </a:xfrm>
          <a:prstGeom prst="rect">
            <a:avLst/>
          </a:prstGeom>
          <a:noFill/>
        </p:spPr>
        <p:txBody>
          <a:bodyPr wrap="square" rtlCol="0">
            <a:spAutoFit/>
          </a:bodyPr>
          <a:lstStyle/>
          <a:p>
            <a:pPr algn="ctr"/>
            <a:r>
              <a:rPr lang="zh-CN" altLang="en-US"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致 谢</a:t>
            </a:r>
            <a:endParaRPr lang="en-US" altLang="zh-CN"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endParaRPr>
          </a:p>
          <a:p>
            <a:pPr algn="ctr"/>
            <a:r>
              <a:rPr lang="en-US" altLang="zh-CN" sz="1400" dirty="0">
                <a:ln w="6350">
                  <a:noFill/>
                </a:ln>
                <a:solidFill>
                  <a:schemeClr val="bg1"/>
                </a:solidFill>
                <a:latin typeface="Arial" pitchFamily="34" charset="0"/>
                <a:ea typeface="微软雅黑" pitchFamily="34" charset="-122"/>
                <a:cs typeface="Arial" pitchFamily="34" charset="0"/>
              </a:rPr>
              <a:t>THANK YOU</a:t>
            </a:r>
            <a:endParaRPr lang="zh-CN" altLang="en-US" sz="1400" dirty="0">
              <a:ln w="6350">
                <a:noFill/>
              </a:ln>
              <a:solidFill>
                <a:schemeClr val="bg1"/>
              </a:solidFill>
              <a:latin typeface="Arial" pitchFamily="34" charset="0"/>
              <a:ea typeface="微软雅黑" pitchFamily="34" charset="-122"/>
              <a:cs typeface="Arial" pitchFamily="34" charset="0"/>
            </a:endParaRPr>
          </a:p>
        </p:txBody>
      </p:sp>
      <p:sp>
        <p:nvSpPr>
          <p:cNvPr id="14" name="Rectangle 66"/>
          <p:cNvSpPr>
            <a:spLocks noChangeArrowheads="1"/>
          </p:cNvSpPr>
          <p:nvPr/>
        </p:nvSpPr>
        <p:spPr bwMode="auto">
          <a:xfrm>
            <a:off x="2366810" y="1039490"/>
            <a:ext cx="583264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indent="323850" algn="just" fontAlgn="base">
              <a:lnSpc>
                <a:spcPct val="200000"/>
              </a:lnSpc>
              <a:spcBef>
                <a:spcPct val="0"/>
              </a:spcBef>
              <a:spcAft>
                <a:spcPct val="0"/>
              </a:spcAft>
            </a:pPr>
            <a:r>
              <a:rPr lang="zh-CN" altLang="en-US" sz="1200" dirty="0">
                <a:solidFill>
                  <a:schemeClr val="bg1"/>
                </a:solidFill>
                <a:latin typeface="Arial" pitchFamily="34" charset="0"/>
                <a:ea typeface="微软雅黑" pitchFamily="34" charset="-122"/>
              </a:rPr>
              <a:t>首先，我要诚挚的感谢我的导</a:t>
            </a:r>
            <a:r>
              <a:rPr lang="zh-CN" altLang="en-US" sz="1200" dirty="0" smtClean="0">
                <a:solidFill>
                  <a:schemeClr val="bg1"/>
                </a:solidFill>
                <a:latin typeface="Arial" pitchFamily="34" charset="0"/>
                <a:ea typeface="微软雅黑" pitchFamily="34" charset="-122"/>
              </a:rPr>
              <a:t>师夏羽老</a:t>
            </a:r>
            <a:r>
              <a:rPr lang="zh-CN" altLang="en-US" sz="1200" dirty="0">
                <a:solidFill>
                  <a:schemeClr val="bg1"/>
                </a:solidFill>
                <a:latin typeface="Arial" pitchFamily="34" charset="0"/>
                <a:ea typeface="微软雅黑" pitchFamily="34" charset="-122"/>
              </a:rPr>
              <a:t>师，在近一年的企业实习和毕业设计期间，都得到</a:t>
            </a:r>
            <a:r>
              <a:rPr lang="zh-CN" altLang="en-US" sz="1200" dirty="0" smtClean="0">
                <a:solidFill>
                  <a:schemeClr val="bg1"/>
                </a:solidFill>
                <a:latin typeface="Arial" pitchFamily="34" charset="0"/>
                <a:ea typeface="微软雅黑" pitchFamily="34" charset="-122"/>
              </a:rPr>
              <a:t>了夏羽老</a:t>
            </a:r>
            <a:r>
              <a:rPr lang="zh-CN" altLang="en-US" sz="1200" dirty="0">
                <a:solidFill>
                  <a:schemeClr val="bg1"/>
                </a:solidFill>
                <a:latin typeface="Arial" pitchFamily="34" charset="0"/>
                <a:ea typeface="微软雅黑" pitchFamily="34" charset="-122"/>
              </a:rPr>
              <a:t>师的悉心指导，在论文的写作过程中，多次得到他的督促，并且他为我的论文提出了许多宝贵的修改意见</a:t>
            </a:r>
            <a:r>
              <a:rPr lang="zh-CN" altLang="en-US" sz="1200" dirty="0" smtClean="0">
                <a:solidFill>
                  <a:schemeClr val="bg1"/>
                </a:solidFill>
                <a:latin typeface="Arial" pitchFamily="34" charset="0"/>
                <a:ea typeface="微软雅黑" pitchFamily="34" charset="-122"/>
              </a:rPr>
              <a:t>。夏羽老</a:t>
            </a:r>
            <a:r>
              <a:rPr lang="zh-CN" altLang="en-US" sz="1200" dirty="0">
                <a:solidFill>
                  <a:schemeClr val="bg1"/>
                </a:solidFill>
                <a:latin typeface="Arial" pitchFamily="34" charset="0"/>
                <a:ea typeface="微软雅黑" pitchFamily="34" charset="-122"/>
              </a:rPr>
              <a:t>师的严谨治学的态度与求实的工作作风及丰富的学识留给我深刻的印象，使我受益匪浅。 </a:t>
            </a:r>
            <a:r>
              <a:rPr lang="zh-CN" altLang="en-US" sz="1200" dirty="0" smtClean="0">
                <a:solidFill>
                  <a:schemeClr val="bg1"/>
                </a:solidFill>
                <a:latin typeface="Arial" pitchFamily="34" charset="0"/>
                <a:ea typeface="微软雅黑" pitchFamily="34" charset="-122"/>
              </a:rPr>
              <a:t> 其次，要感谢在这次毕业设计里给我帮助的同学，他们的很多宝贵的意见为我解决了很多困难，在此我向他们表示深深的感谢。  最</a:t>
            </a:r>
            <a:r>
              <a:rPr lang="zh-CN" altLang="en-US" sz="1200" dirty="0">
                <a:solidFill>
                  <a:schemeClr val="bg1"/>
                </a:solidFill>
                <a:latin typeface="Arial" pitchFamily="34" charset="0"/>
                <a:ea typeface="微软雅黑" pitchFamily="34" charset="-122"/>
              </a:rPr>
              <a:t>后要感谢几年来给我们上课的老师与学院的各位工作人员，正是有他们的辛勤劳动，才使我今天有足够的能力完成整个项目，在此向他们表示真诚的谢意。</a:t>
            </a:r>
            <a:endParaRPr lang="zh-CN" altLang="zh-CN" sz="1200" dirty="0">
              <a:solidFill>
                <a:schemeClr val="bg1"/>
              </a:solidFill>
              <a:latin typeface="Arial" pitchFamily="34" charset="0"/>
              <a:ea typeface="微软雅黑" pitchFamily="34" charset="-122"/>
            </a:endParaRPr>
          </a:p>
        </p:txBody>
      </p:sp>
    </p:spTree>
    <p:extLst>
      <p:ext uri="{BB962C8B-B14F-4D97-AF65-F5344CB8AC3E}">
        <p14:creationId xmlns:p14="http://schemas.microsoft.com/office/powerpoint/2010/main" val="115169906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47" presetClass="entr" presetSubtype="0" fill="hold" grpId="0" nodeType="withEffect">
                                  <p:stCondLst>
                                    <p:cond delay="5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anim calcmode="lin" valueType="num">
                                      <p:cBhvr>
                                        <p:cTn id="33" dur="500" fill="hold"/>
                                        <p:tgtEl>
                                          <p:spTgt spid="13"/>
                                        </p:tgtEl>
                                        <p:attrNameLst>
                                          <p:attrName>ppt_x</p:attrName>
                                        </p:attrNameLst>
                                      </p:cBhvr>
                                      <p:tavLst>
                                        <p:tav tm="0">
                                          <p:val>
                                            <p:strVal val="#ppt_x"/>
                                          </p:val>
                                        </p:tav>
                                        <p:tav tm="100000">
                                          <p:val>
                                            <p:strVal val="#ppt_x"/>
                                          </p:val>
                                        </p:tav>
                                      </p:tavLst>
                                    </p:anim>
                                    <p:anim calcmode="lin" valueType="num">
                                      <p:cBhvr>
                                        <p:cTn id="34" dur="500" fill="hold"/>
                                        <p:tgtEl>
                                          <p:spTgt spid="13"/>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6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strVal val="#ppt_w*0.70"/>
                                          </p:val>
                                        </p:tav>
                                        <p:tav tm="100000">
                                          <p:val>
                                            <p:strVal val="#ppt_w"/>
                                          </p:val>
                                        </p:tav>
                                      </p:tavLst>
                                    </p:anim>
                                    <p:anim calcmode="lin" valueType="num">
                                      <p:cBhvr>
                                        <p:cTn id="38" dur="500" fill="hold"/>
                                        <p:tgtEl>
                                          <p:spTgt spid="14"/>
                                        </p:tgtEl>
                                        <p:attrNameLst>
                                          <p:attrName>ppt_h</p:attrName>
                                        </p:attrNameLst>
                                      </p:cBhvr>
                                      <p:tavLst>
                                        <p:tav tm="0">
                                          <p:val>
                                            <p:strVal val="#ppt_h"/>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718587">
            <a:off x="3168218" y="1689934"/>
            <a:ext cx="265193" cy="265193"/>
          </a:xfrm>
          <a:prstGeom prst="ellipse">
            <a:avLst/>
          </a:prstGeom>
          <a:solidFill>
            <a:srgbClr val="8D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9" name="椭圆 8"/>
          <p:cNvSpPr/>
          <p:nvPr/>
        </p:nvSpPr>
        <p:spPr>
          <a:xfrm rot="1718587">
            <a:off x="3077057" y="1375205"/>
            <a:ext cx="218453" cy="218453"/>
          </a:xfrm>
          <a:prstGeom prst="ellipse">
            <a:avLst/>
          </a:prstGeom>
          <a:solidFill>
            <a:srgbClr val="DFC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0" name="椭圆 9"/>
          <p:cNvSpPr/>
          <p:nvPr/>
        </p:nvSpPr>
        <p:spPr>
          <a:xfrm rot="1718587">
            <a:off x="2699222" y="2198817"/>
            <a:ext cx="113140" cy="113140"/>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1" name="椭圆 10"/>
          <p:cNvSpPr/>
          <p:nvPr/>
        </p:nvSpPr>
        <p:spPr>
          <a:xfrm rot="1718587">
            <a:off x="2622620" y="1581851"/>
            <a:ext cx="418973" cy="418973"/>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2"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TextBox 32"/>
          <p:cNvSpPr txBox="1"/>
          <p:nvPr/>
        </p:nvSpPr>
        <p:spPr>
          <a:xfrm>
            <a:off x="971600" y="2246997"/>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敬请各位老师批评指正</a:t>
            </a:r>
          </a:p>
        </p:txBody>
      </p:sp>
      <p:sp>
        <p:nvSpPr>
          <p:cNvPr id="14" name="圆角矩形 13"/>
          <p:cNvSpPr/>
          <p:nvPr/>
        </p:nvSpPr>
        <p:spPr>
          <a:xfrm>
            <a:off x="2555776" y="3124557"/>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THANK YOU FOR WATCHING</a:t>
            </a:r>
          </a:p>
        </p:txBody>
      </p:sp>
    </p:spTree>
    <p:extLst>
      <p:ext uri="{BB962C8B-B14F-4D97-AF65-F5344CB8AC3E}">
        <p14:creationId xmlns:p14="http://schemas.microsoft.com/office/powerpoint/2010/main" val="29275636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3"/>
                                        </p:tgtEl>
                                        <p:attrNameLst>
                                          <p:attrName>ppt_y</p:attrName>
                                        </p:attrNameLst>
                                      </p:cBhvr>
                                      <p:tavLst>
                                        <p:tav tm="0">
                                          <p:val>
                                            <p:strVal val="#ppt_y"/>
                                          </p:val>
                                        </p:tav>
                                        <p:tav tm="100000">
                                          <p:val>
                                            <p:strVal val="#ppt_y"/>
                                          </p:val>
                                        </p:tav>
                                      </p:tavLst>
                                    </p:anim>
                                    <p:anim calcmode="lin" valueType="num">
                                      <p:cBhvr>
                                        <p:cTn id="3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3"/>
                                        </p:tgtEl>
                                      </p:cBhvr>
                                    </p:animEffect>
                                  </p:childTnLst>
                                </p:cTn>
                              </p:par>
                              <p:par>
                                <p:cTn id="37" presetID="53" presetClass="entr" presetSubtype="16" fill="hold" grpId="0" nodeType="withEffect">
                                  <p:stCondLst>
                                    <p:cond delay="2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300" fill="hold"/>
                                        <p:tgtEl>
                                          <p:spTgt spid="14"/>
                                        </p:tgtEl>
                                        <p:attrNameLst>
                                          <p:attrName>ppt_w</p:attrName>
                                        </p:attrNameLst>
                                      </p:cBhvr>
                                      <p:tavLst>
                                        <p:tav tm="0">
                                          <p:val>
                                            <p:fltVal val="0"/>
                                          </p:val>
                                        </p:tav>
                                        <p:tav tm="100000">
                                          <p:val>
                                            <p:strVal val="#ppt_w"/>
                                          </p:val>
                                        </p:tav>
                                      </p:tavLst>
                                    </p:anim>
                                    <p:anim calcmode="lin" valueType="num">
                                      <p:cBhvr>
                                        <p:cTn id="40" dur="300" fill="hold"/>
                                        <p:tgtEl>
                                          <p:spTgt spid="14"/>
                                        </p:tgtEl>
                                        <p:attrNameLst>
                                          <p:attrName>ppt_h</p:attrName>
                                        </p:attrNameLst>
                                      </p:cBhvr>
                                      <p:tavLst>
                                        <p:tav tm="0">
                                          <p:val>
                                            <p:fltVal val="0"/>
                                          </p:val>
                                        </p:tav>
                                        <p:tav tm="100000">
                                          <p:val>
                                            <p:strVal val="#ppt_h"/>
                                          </p:val>
                                        </p:tav>
                                      </p:tavLst>
                                    </p:anim>
                                    <p:animEffect transition="in" filter="fade">
                                      <p:cBhvr>
                                        <p:cTn id="41"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365876" y="2604188"/>
            <a:ext cx="2329736" cy="1146455"/>
          </a:xfrm>
          <a:prstGeom prst="rect">
            <a:avLst/>
          </a:prstGeom>
          <a:noFill/>
          <a:ln>
            <a:solidFill>
              <a:srgbClr val="DFE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48279"/>
              </a:solidFill>
            </a:endParaRPr>
          </a:p>
        </p:txBody>
      </p:sp>
      <p:grpSp>
        <p:nvGrpSpPr>
          <p:cNvPr id="15" name="组合 14"/>
          <p:cNvGrpSpPr/>
          <p:nvPr/>
        </p:nvGrpSpPr>
        <p:grpSpPr>
          <a:xfrm>
            <a:off x="1682491" y="1627362"/>
            <a:ext cx="1701328" cy="837394"/>
            <a:chOff x="1549400" y="1060450"/>
            <a:chExt cx="8056563" cy="4048125"/>
          </a:xfrm>
          <a:solidFill>
            <a:srgbClr val="DFEBE2"/>
          </a:solidFill>
          <a:effectLst>
            <a:outerShdw blurRad="50800" dist="38100" dir="5400000" algn="t" rotWithShape="0">
              <a:prstClr val="black">
                <a:alpha val="40000"/>
              </a:prstClr>
            </a:outerShdw>
          </a:effectLst>
        </p:grpSpPr>
        <p:sp>
          <p:nvSpPr>
            <p:cNvPr id="16" name="Freeform 6"/>
            <p:cNvSpPr>
              <a:spLocks/>
            </p:cNvSpPr>
            <p:nvPr/>
          </p:nvSpPr>
          <p:spPr bwMode="auto">
            <a:xfrm>
              <a:off x="3454400" y="3165475"/>
              <a:ext cx="4248150" cy="1943100"/>
            </a:xfrm>
            <a:custGeom>
              <a:avLst/>
              <a:gdLst>
                <a:gd name="T0" fmla="*/ 0 w 446"/>
                <a:gd name="T1" fmla="*/ 128 h 204"/>
                <a:gd name="T2" fmla="*/ 2 w 446"/>
                <a:gd name="T3" fmla="*/ 0 h 204"/>
                <a:gd name="T4" fmla="*/ 223 w 446"/>
                <a:gd name="T5" fmla="*/ 69 h 204"/>
                <a:gd name="T6" fmla="*/ 446 w 446"/>
                <a:gd name="T7" fmla="*/ 2 h 204"/>
                <a:gd name="T8" fmla="*/ 446 w 446"/>
                <a:gd name="T9" fmla="*/ 117 h 204"/>
                <a:gd name="T10" fmla="*/ 238 w 446"/>
                <a:gd name="T11" fmla="*/ 202 h 204"/>
                <a:gd name="T12" fmla="*/ 0 w 446"/>
                <a:gd name="T13" fmla="*/ 128 h 204"/>
              </a:gdLst>
              <a:ahLst/>
              <a:cxnLst>
                <a:cxn ang="0">
                  <a:pos x="T0" y="T1"/>
                </a:cxn>
                <a:cxn ang="0">
                  <a:pos x="T2" y="T3"/>
                </a:cxn>
                <a:cxn ang="0">
                  <a:pos x="T4" y="T5"/>
                </a:cxn>
                <a:cxn ang="0">
                  <a:pos x="T6" y="T7"/>
                </a:cxn>
                <a:cxn ang="0">
                  <a:pos x="T8" y="T9"/>
                </a:cxn>
                <a:cxn ang="0">
                  <a:pos x="T10" y="T11"/>
                </a:cxn>
                <a:cxn ang="0">
                  <a:pos x="T12" y="T13"/>
                </a:cxn>
              </a:cxnLst>
              <a:rect l="0" t="0" r="r" b="b"/>
              <a:pathLst>
                <a:path w="446" h="204">
                  <a:moveTo>
                    <a:pt x="0" y="128"/>
                  </a:moveTo>
                  <a:lnTo>
                    <a:pt x="2" y="0"/>
                  </a:lnTo>
                  <a:lnTo>
                    <a:pt x="223" y="69"/>
                  </a:lnTo>
                  <a:lnTo>
                    <a:pt x="446" y="2"/>
                  </a:lnTo>
                  <a:lnTo>
                    <a:pt x="446" y="117"/>
                  </a:lnTo>
                  <a:cubicBezTo>
                    <a:pt x="446" y="117"/>
                    <a:pt x="384" y="200"/>
                    <a:pt x="238" y="202"/>
                  </a:cubicBezTo>
                  <a:cubicBezTo>
                    <a:pt x="92" y="204"/>
                    <a:pt x="0" y="128"/>
                    <a:pt x="0" y="128"/>
                  </a:cubicBezTo>
                </a:path>
              </a:pathLst>
            </a:custGeom>
            <a:grpFill/>
            <a:ln w="38100">
              <a:no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
            <p:cNvSpPr>
              <a:spLocks/>
            </p:cNvSpPr>
            <p:nvPr/>
          </p:nvSpPr>
          <p:spPr bwMode="auto">
            <a:xfrm>
              <a:off x="1549400" y="1060450"/>
              <a:ext cx="8056563" cy="3467100"/>
            </a:xfrm>
            <a:custGeom>
              <a:avLst/>
              <a:gdLst>
                <a:gd name="T0" fmla="*/ 423 w 846"/>
                <a:gd name="T1" fmla="*/ 274 h 364"/>
                <a:gd name="T2" fmla="*/ 0 w 846"/>
                <a:gd name="T3" fmla="*/ 139 h 364"/>
                <a:gd name="T4" fmla="*/ 421 w 846"/>
                <a:gd name="T5" fmla="*/ 0 h 364"/>
                <a:gd name="T6" fmla="*/ 846 w 846"/>
                <a:gd name="T7" fmla="*/ 138 h 364"/>
                <a:gd name="T8" fmla="*/ 782 w 846"/>
                <a:gd name="T9" fmla="*/ 158 h 364"/>
                <a:gd name="T10" fmla="*/ 782 w 846"/>
                <a:gd name="T11" fmla="*/ 235 h 364"/>
                <a:gd name="T12" fmla="*/ 792 w 846"/>
                <a:gd name="T13" fmla="*/ 253 h 364"/>
                <a:gd name="T14" fmla="*/ 782 w 846"/>
                <a:gd name="T15" fmla="*/ 271 h 364"/>
                <a:gd name="T16" fmla="*/ 782 w 846"/>
                <a:gd name="T17" fmla="*/ 283 h 364"/>
                <a:gd name="T18" fmla="*/ 787 w 846"/>
                <a:gd name="T19" fmla="*/ 283 h 364"/>
                <a:gd name="T20" fmla="*/ 795 w 846"/>
                <a:gd name="T21" fmla="*/ 364 h 364"/>
                <a:gd name="T22" fmla="*/ 749 w 846"/>
                <a:gd name="T23" fmla="*/ 364 h 364"/>
                <a:gd name="T24" fmla="*/ 759 w 846"/>
                <a:gd name="T25" fmla="*/ 283 h 364"/>
                <a:gd name="T26" fmla="*/ 763 w 846"/>
                <a:gd name="T27" fmla="*/ 283 h 364"/>
                <a:gd name="T28" fmla="*/ 763 w 846"/>
                <a:gd name="T29" fmla="*/ 272 h 364"/>
                <a:gd name="T30" fmla="*/ 751 w 846"/>
                <a:gd name="T31" fmla="*/ 253 h 364"/>
                <a:gd name="T32" fmla="*/ 763 w 846"/>
                <a:gd name="T33" fmla="*/ 235 h 364"/>
                <a:gd name="T34" fmla="*/ 763 w 846"/>
                <a:gd name="T35" fmla="*/ 164 h 364"/>
                <a:gd name="T36" fmla="*/ 423 w 846"/>
                <a:gd name="T37" fmla="*/ 27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6" h="364">
                  <a:moveTo>
                    <a:pt x="423" y="274"/>
                  </a:moveTo>
                  <a:lnTo>
                    <a:pt x="0" y="139"/>
                  </a:lnTo>
                  <a:lnTo>
                    <a:pt x="421" y="0"/>
                  </a:lnTo>
                  <a:lnTo>
                    <a:pt x="846" y="138"/>
                  </a:lnTo>
                  <a:lnTo>
                    <a:pt x="782" y="158"/>
                  </a:lnTo>
                  <a:lnTo>
                    <a:pt x="782" y="235"/>
                  </a:lnTo>
                  <a:cubicBezTo>
                    <a:pt x="788" y="239"/>
                    <a:pt x="792" y="246"/>
                    <a:pt x="792" y="253"/>
                  </a:cubicBezTo>
                  <a:cubicBezTo>
                    <a:pt x="792" y="261"/>
                    <a:pt x="788" y="267"/>
                    <a:pt x="782" y="271"/>
                  </a:cubicBezTo>
                  <a:lnTo>
                    <a:pt x="782" y="283"/>
                  </a:lnTo>
                  <a:lnTo>
                    <a:pt x="787" y="283"/>
                  </a:lnTo>
                  <a:lnTo>
                    <a:pt x="795" y="364"/>
                  </a:lnTo>
                  <a:lnTo>
                    <a:pt x="749" y="364"/>
                  </a:lnTo>
                  <a:lnTo>
                    <a:pt x="759" y="283"/>
                  </a:lnTo>
                  <a:lnTo>
                    <a:pt x="763" y="283"/>
                  </a:lnTo>
                  <a:lnTo>
                    <a:pt x="763" y="272"/>
                  </a:lnTo>
                  <a:cubicBezTo>
                    <a:pt x="756" y="268"/>
                    <a:pt x="751" y="261"/>
                    <a:pt x="751" y="253"/>
                  </a:cubicBezTo>
                  <a:cubicBezTo>
                    <a:pt x="751" y="245"/>
                    <a:pt x="756" y="238"/>
                    <a:pt x="763" y="235"/>
                  </a:cubicBezTo>
                  <a:lnTo>
                    <a:pt x="763" y="164"/>
                  </a:lnTo>
                  <a:lnTo>
                    <a:pt x="423" y="274"/>
                  </a:lnTo>
                </a:path>
              </a:pathLst>
            </a:custGeom>
            <a:grpFill/>
            <a:ln w="38100">
              <a:no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文本框 17"/>
          <p:cNvSpPr txBox="1"/>
          <p:nvPr/>
        </p:nvSpPr>
        <p:spPr>
          <a:xfrm>
            <a:off x="1748103" y="2738583"/>
            <a:ext cx="1569660" cy="646331"/>
          </a:xfrm>
          <a:prstGeom prst="rect">
            <a:avLst/>
          </a:prstGeom>
          <a:noFill/>
        </p:spPr>
        <p:txBody>
          <a:bodyPr wrap="none" rtlCol="0">
            <a:spAutoFit/>
          </a:bodyPr>
          <a:lstStyle/>
          <a:p>
            <a:r>
              <a:rPr lang="zh-CN" altLang="en-US" sz="3600" b="1" dirty="0">
                <a:solidFill>
                  <a:srgbClr val="DFEBE2"/>
                </a:solidFill>
                <a:latin typeface="微软雅黑" panose="020B0503020204020204" pitchFamily="34" charset="-122"/>
                <a:ea typeface="微软雅黑" panose="020B0503020204020204" pitchFamily="34" charset="-122"/>
              </a:rPr>
              <a:t>目录页</a:t>
            </a:r>
          </a:p>
        </p:txBody>
      </p:sp>
      <p:sp>
        <p:nvSpPr>
          <p:cNvPr id="19" name="文本框 18"/>
          <p:cNvSpPr txBox="1"/>
          <p:nvPr/>
        </p:nvSpPr>
        <p:spPr>
          <a:xfrm>
            <a:off x="1990192" y="3204377"/>
            <a:ext cx="933654" cy="400110"/>
          </a:xfrm>
          <a:prstGeom prst="rect">
            <a:avLst/>
          </a:prstGeom>
          <a:noFill/>
        </p:spPr>
        <p:txBody>
          <a:bodyPr wrap="none" rtlCol="0">
            <a:spAutoFit/>
          </a:bodyPr>
          <a:lstStyle/>
          <a:p>
            <a:r>
              <a:rPr lang="en-US" altLang="zh-CN" sz="2000" dirty="0">
                <a:solidFill>
                  <a:srgbClr val="DFEBE2"/>
                </a:solidFill>
              </a:rPr>
              <a:t>catalog</a:t>
            </a:r>
          </a:p>
        </p:txBody>
      </p:sp>
      <p:sp>
        <p:nvSpPr>
          <p:cNvPr id="31" name="文本框 30"/>
          <p:cNvSpPr txBox="1"/>
          <p:nvPr/>
        </p:nvSpPr>
        <p:spPr>
          <a:xfrm>
            <a:off x="5066044" y="1337273"/>
            <a:ext cx="3493759" cy="461665"/>
          </a:xfrm>
          <a:prstGeom prst="rect">
            <a:avLst/>
          </a:prstGeom>
          <a:noFill/>
          <a:ln>
            <a:noFill/>
          </a:ln>
        </p:spPr>
        <p:txBody>
          <a:bodyPr wrap="square" rtlCol="0">
            <a:spAutoFit/>
          </a:bodyPr>
          <a:lstStyle/>
          <a:p>
            <a:r>
              <a:rPr kumimoji="1" lang="zh-CN" altLang="en-US" sz="2400" b="1" dirty="0">
                <a:solidFill>
                  <a:srgbClr val="DFEBE2"/>
                </a:solidFill>
                <a:latin typeface="Microsoft YaHei" charset="0"/>
                <a:ea typeface="Microsoft YaHei" charset="0"/>
                <a:cs typeface="Microsoft YaHei" charset="0"/>
              </a:rPr>
              <a:t>研</a:t>
            </a:r>
            <a:r>
              <a:rPr kumimoji="1" lang="zh-CN" altLang="en-US" sz="2400" b="1" dirty="0" smtClean="0">
                <a:solidFill>
                  <a:srgbClr val="DFEBE2"/>
                </a:solidFill>
                <a:latin typeface="Microsoft YaHei" charset="0"/>
                <a:ea typeface="Microsoft YaHei" charset="0"/>
                <a:cs typeface="Microsoft YaHei" charset="0"/>
              </a:rPr>
              <a:t>究背景与意义</a:t>
            </a:r>
            <a:endParaRPr kumimoji="1" lang="zh-CN" altLang="en-US" sz="2400" b="1" dirty="0">
              <a:solidFill>
                <a:srgbClr val="DFEBE2"/>
              </a:solidFill>
              <a:latin typeface="Microsoft YaHei" charset="0"/>
              <a:ea typeface="Microsoft YaHei" charset="0"/>
              <a:cs typeface="Microsoft YaHei" charset="0"/>
            </a:endParaRPr>
          </a:p>
        </p:txBody>
      </p:sp>
      <p:sp>
        <p:nvSpPr>
          <p:cNvPr id="32" name="文本框 31"/>
          <p:cNvSpPr txBox="1"/>
          <p:nvPr/>
        </p:nvSpPr>
        <p:spPr>
          <a:xfrm>
            <a:off x="5066044" y="1943672"/>
            <a:ext cx="4293859" cy="461665"/>
          </a:xfrm>
          <a:prstGeom prst="rect">
            <a:avLst/>
          </a:prstGeom>
          <a:noFill/>
          <a:ln>
            <a:noFill/>
          </a:ln>
        </p:spPr>
        <p:txBody>
          <a:bodyPr wrap="square" rtlCol="0">
            <a:spAutoFit/>
          </a:bodyPr>
          <a:lstStyle/>
          <a:p>
            <a:r>
              <a:rPr kumimoji="1" lang="zh-CN" altLang="en-US" sz="2400" b="1" dirty="0" smtClean="0">
                <a:solidFill>
                  <a:srgbClr val="DFEBE2"/>
                </a:solidFill>
                <a:latin typeface="Microsoft YaHei" charset="0"/>
                <a:ea typeface="Microsoft YaHei" charset="0"/>
                <a:cs typeface="Microsoft YaHei" charset="0"/>
              </a:rPr>
              <a:t>需求分析或产品亮点</a:t>
            </a:r>
            <a:endParaRPr kumimoji="1" lang="zh-CN" altLang="en-US" sz="2400" b="1" dirty="0">
              <a:solidFill>
                <a:srgbClr val="DFEBE2"/>
              </a:solidFill>
              <a:latin typeface="Microsoft YaHei" charset="0"/>
              <a:ea typeface="Microsoft YaHei" charset="0"/>
              <a:cs typeface="Microsoft YaHei" charset="0"/>
            </a:endParaRPr>
          </a:p>
        </p:txBody>
      </p:sp>
      <p:sp>
        <p:nvSpPr>
          <p:cNvPr id="35" name="文本框 34"/>
          <p:cNvSpPr txBox="1"/>
          <p:nvPr/>
        </p:nvSpPr>
        <p:spPr>
          <a:xfrm>
            <a:off x="5066041" y="2550071"/>
            <a:ext cx="4112884" cy="461665"/>
          </a:xfrm>
          <a:prstGeom prst="rect">
            <a:avLst/>
          </a:prstGeom>
          <a:noFill/>
          <a:ln>
            <a:noFill/>
          </a:ln>
        </p:spPr>
        <p:txBody>
          <a:bodyPr wrap="square" rtlCol="0">
            <a:spAutoFit/>
          </a:bodyPr>
          <a:lstStyle/>
          <a:p>
            <a:r>
              <a:rPr kumimoji="1" lang="zh-CN" altLang="en-US" sz="2400" b="1" dirty="0" smtClean="0">
                <a:solidFill>
                  <a:srgbClr val="DFEBE2"/>
                </a:solidFill>
                <a:latin typeface="Microsoft YaHei" charset="0"/>
                <a:ea typeface="Microsoft YaHei" charset="0"/>
                <a:cs typeface="Microsoft YaHei" charset="0"/>
              </a:rPr>
              <a:t>实</a:t>
            </a:r>
            <a:r>
              <a:rPr kumimoji="1" lang="zh-CN" altLang="en-US" sz="2400" b="1" dirty="0">
                <a:solidFill>
                  <a:srgbClr val="DFEBE2"/>
                </a:solidFill>
                <a:latin typeface="Microsoft YaHei" charset="0"/>
                <a:ea typeface="Microsoft YaHei" charset="0"/>
                <a:cs typeface="Microsoft YaHei" charset="0"/>
              </a:rPr>
              <a:t>践难</a:t>
            </a:r>
            <a:r>
              <a:rPr kumimoji="1" lang="zh-CN" altLang="en-US" sz="2400" b="1" dirty="0" smtClean="0">
                <a:solidFill>
                  <a:srgbClr val="DFEBE2"/>
                </a:solidFill>
                <a:latin typeface="Microsoft YaHei" charset="0"/>
                <a:ea typeface="Microsoft YaHei" charset="0"/>
                <a:cs typeface="Microsoft YaHei" charset="0"/>
              </a:rPr>
              <a:t>点与解决</a:t>
            </a:r>
            <a:endParaRPr kumimoji="1" lang="zh-CN" altLang="en-US" sz="2400" b="1" dirty="0">
              <a:solidFill>
                <a:srgbClr val="DFEBE2"/>
              </a:solidFill>
              <a:latin typeface="Microsoft YaHei" charset="0"/>
              <a:ea typeface="Microsoft YaHei" charset="0"/>
              <a:cs typeface="Microsoft YaHei" charset="0"/>
            </a:endParaRPr>
          </a:p>
        </p:txBody>
      </p:sp>
      <p:sp>
        <p:nvSpPr>
          <p:cNvPr id="36" name="文本框 35"/>
          <p:cNvSpPr txBox="1"/>
          <p:nvPr/>
        </p:nvSpPr>
        <p:spPr>
          <a:xfrm>
            <a:off x="5066041" y="3154081"/>
            <a:ext cx="3865234" cy="461665"/>
          </a:xfrm>
          <a:prstGeom prst="rect">
            <a:avLst/>
          </a:prstGeom>
          <a:noFill/>
          <a:ln>
            <a:noFill/>
          </a:ln>
        </p:spPr>
        <p:txBody>
          <a:bodyPr wrap="square" rtlCol="0">
            <a:spAutoFit/>
          </a:bodyPr>
          <a:lstStyle/>
          <a:p>
            <a:r>
              <a:rPr kumimoji="1" lang="zh-CN" altLang="en-US" sz="2400" b="1" dirty="0">
                <a:solidFill>
                  <a:srgbClr val="DFEBE2"/>
                </a:solidFill>
                <a:latin typeface="Microsoft YaHei" charset="0"/>
                <a:ea typeface="Microsoft YaHei" charset="0"/>
                <a:cs typeface="Microsoft YaHei" charset="0"/>
              </a:rPr>
              <a:t>软件测试</a:t>
            </a:r>
          </a:p>
        </p:txBody>
      </p:sp>
      <p:sp>
        <p:nvSpPr>
          <p:cNvPr id="37" name="椭圆 36"/>
          <p:cNvSpPr/>
          <p:nvPr/>
        </p:nvSpPr>
        <p:spPr>
          <a:xfrm>
            <a:off x="4408252" y="1321868"/>
            <a:ext cx="434769" cy="434769"/>
          </a:xfrm>
          <a:prstGeom prst="ellipse">
            <a:avLst/>
          </a:prstGeom>
          <a:solidFill>
            <a:srgbClr val="8D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00" b="1" dirty="0">
                <a:solidFill>
                  <a:schemeClr val="bg1"/>
                </a:solidFill>
              </a:rPr>
              <a:t>1</a:t>
            </a:r>
            <a:endParaRPr kumimoji="1" lang="zh-CN" altLang="en-US" sz="2100" b="1" dirty="0">
              <a:solidFill>
                <a:schemeClr val="bg1"/>
              </a:solidFill>
            </a:endParaRPr>
          </a:p>
        </p:txBody>
      </p:sp>
      <p:sp>
        <p:nvSpPr>
          <p:cNvPr id="38" name="椭圆 37"/>
          <p:cNvSpPr/>
          <p:nvPr/>
        </p:nvSpPr>
        <p:spPr>
          <a:xfrm>
            <a:off x="4401490" y="1945577"/>
            <a:ext cx="434769" cy="434769"/>
          </a:xfrm>
          <a:prstGeom prst="ellipse">
            <a:avLst/>
          </a:prstGeom>
          <a:solidFill>
            <a:srgbClr val="DFC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00" b="1" dirty="0">
                <a:solidFill>
                  <a:schemeClr val="bg1"/>
                </a:solidFill>
              </a:rPr>
              <a:t>2</a:t>
            </a:r>
            <a:endParaRPr kumimoji="1" lang="zh-CN" altLang="en-US" sz="2100" b="1" dirty="0">
              <a:solidFill>
                <a:schemeClr val="bg1"/>
              </a:solidFill>
            </a:endParaRPr>
          </a:p>
        </p:txBody>
      </p:sp>
      <p:sp>
        <p:nvSpPr>
          <p:cNvPr id="39" name="椭圆 38"/>
          <p:cNvSpPr/>
          <p:nvPr/>
        </p:nvSpPr>
        <p:spPr>
          <a:xfrm>
            <a:off x="4401490" y="2566109"/>
            <a:ext cx="434769" cy="434769"/>
          </a:xfrm>
          <a:prstGeom prst="ellipse">
            <a:avLst/>
          </a:prstGeom>
          <a:solidFill>
            <a:srgbClr val="7AB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00" b="1" dirty="0">
                <a:solidFill>
                  <a:schemeClr val="bg1"/>
                </a:solidFill>
              </a:rPr>
              <a:t>3</a:t>
            </a:r>
            <a:endParaRPr kumimoji="1" lang="zh-CN" altLang="en-US" sz="2100" b="1" dirty="0">
              <a:solidFill>
                <a:schemeClr val="bg1"/>
              </a:solidFill>
            </a:endParaRPr>
          </a:p>
        </p:txBody>
      </p:sp>
      <p:sp>
        <p:nvSpPr>
          <p:cNvPr id="40" name="椭圆 39"/>
          <p:cNvSpPr/>
          <p:nvPr/>
        </p:nvSpPr>
        <p:spPr>
          <a:xfrm>
            <a:off x="4401490" y="3160280"/>
            <a:ext cx="434769" cy="434769"/>
          </a:xfrm>
          <a:prstGeom prst="ellipse">
            <a:avLst/>
          </a:prstGeom>
          <a:solidFill>
            <a:srgbClr val="AA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00" b="1">
                <a:solidFill>
                  <a:schemeClr val="bg1"/>
                </a:solidFill>
              </a:rPr>
              <a:t>4</a:t>
            </a:r>
            <a:endParaRPr kumimoji="1" lang="zh-CN" altLang="en-US" sz="2100" b="1" dirty="0">
              <a:solidFill>
                <a:schemeClr val="bg1"/>
              </a:solidFill>
            </a:endParaRPr>
          </a:p>
        </p:txBody>
      </p:sp>
      <p:sp>
        <p:nvSpPr>
          <p:cNvPr id="41" name="文本框 40"/>
          <p:cNvSpPr txBox="1"/>
          <p:nvPr/>
        </p:nvSpPr>
        <p:spPr>
          <a:xfrm>
            <a:off x="5066041" y="3750643"/>
            <a:ext cx="4455784" cy="461665"/>
          </a:xfrm>
          <a:prstGeom prst="rect">
            <a:avLst/>
          </a:prstGeom>
          <a:noFill/>
          <a:ln>
            <a:noFill/>
          </a:ln>
        </p:spPr>
        <p:txBody>
          <a:bodyPr wrap="square" rtlCol="0">
            <a:spAutoFit/>
          </a:bodyPr>
          <a:lstStyle/>
          <a:p>
            <a:r>
              <a:rPr kumimoji="1" lang="zh-CN" altLang="en-US" sz="2400" b="1" dirty="0">
                <a:solidFill>
                  <a:srgbClr val="DFEBE2"/>
                </a:solidFill>
                <a:latin typeface="Microsoft YaHei" charset="0"/>
                <a:ea typeface="Microsoft YaHei" charset="0"/>
                <a:cs typeface="Microsoft YaHei" charset="0"/>
              </a:rPr>
              <a:t>论文总结</a:t>
            </a:r>
          </a:p>
        </p:txBody>
      </p:sp>
      <p:sp>
        <p:nvSpPr>
          <p:cNvPr id="42" name="椭圆 41"/>
          <p:cNvSpPr/>
          <p:nvPr/>
        </p:nvSpPr>
        <p:spPr>
          <a:xfrm>
            <a:off x="4401490" y="3754454"/>
            <a:ext cx="434769" cy="434769"/>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00" b="1" dirty="0">
                <a:solidFill>
                  <a:schemeClr val="bg1"/>
                </a:solidFill>
              </a:rPr>
              <a:t>5</a:t>
            </a:r>
            <a:endParaRPr kumimoji="1" lang="zh-CN" altLang="en-US" sz="2100" b="1" dirty="0">
              <a:solidFill>
                <a:schemeClr val="bg1"/>
              </a:solidFill>
            </a:endParaRPr>
          </a:p>
        </p:txBody>
      </p:sp>
    </p:spTree>
    <p:extLst>
      <p:ext uri="{BB962C8B-B14F-4D97-AF65-F5344CB8AC3E}">
        <p14:creationId xmlns:p14="http://schemas.microsoft.com/office/powerpoint/2010/main" val="176085348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47"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25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50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75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100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0-#ppt_h/2"/>
                                          </p:val>
                                        </p:tav>
                                        <p:tav tm="100000">
                                          <p:val>
                                            <p:strVal val="#ppt_y"/>
                                          </p:val>
                                        </p:tav>
                                      </p:tavLst>
                                    </p:anim>
                                  </p:childTnLst>
                                </p:cTn>
                              </p:par>
                              <p:par>
                                <p:cTn id="45" presetID="22" presetClass="entr" presetSubtype="8" fill="hold" grpId="0" nodeType="withEffect">
                                  <p:stCondLst>
                                    <p:cond delay="25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par>
                                <p:cTn id="48" presetID="22" presetClass="entr" presetSubtype="8" fill="hold" grpId="0" nodeType="withEffect">
                                  <p:stCondLst>
                                    <p:cond delay="50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par>
                                <p:cTn id="51" presetID="22" presetClass="entr" presetSubtype="8" fill="hold" grpId="0" nodeType="withEffect">
                                  <p:stCondLst>
                                    <p:cond delay="75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par>
                                <p:cTn id="54" presetID="22" presetClass="entr" presetSubtype="8" fill="hold" grpId="0" nodeType="withEffect">
                                  <p:stCondLst>
                                    <p:cond delay="100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par>
                                <p:cTn id="57" presetID="22" presetClass="entr" presetSubtype="8" fill="hold" grpId="0" nodeType="withEffect">
                                  <p:stCondLst>
                                    <p:cond delay="125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19" grpId="0"/>
      <p:bldP spid="31" grpId="0"/>
      <p:bldP spid="32" grpId="0"/>
      <p:bldP spid="35" grpId="0"/>
      <p:bldP spid="36" grpId="0"/>
      <p:bldP spid="37" grpId="0" animBg="1"/>
      <p:bldP spid="38" grpId="0" animBg="1"/>
      <p:bldP spid="39" grpId="0" animBg="1"/>
      <p:bldP spid="40" grpId="0" animBg="1"/>
      <p:bldP spid="41" grpId="0"/>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096149" y="1854047"/>
            <a:ext cx="3247190" cy="784830"/>
            <a:chOff x="3957557" y="1328691"/>
            <a:chExt cx="4329586" cy="1046439"/>
          </a:xfrm>
        </p:grpSpPr>
        <p:sp>
          <p:nvSpPr>
            <p:cNvPr id="3" name="矩形 2"/>
            <p:cNvSpPr/>
            <p:nvPr/>
          </p:nvSpPr>
          <p:spPr>
            <a:xfrm>
              <a:off x="3957557" y="1328692"/>
              <a:ext cx="4329586" cy="10383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4" name="文本框 3"/>
            <p:cNvSpPr txBox="1"/>
            <p:nvPr/>
          </p:nvSpPr>
          <p:spPr>
            <a:xfrm>
              <a:off x="4101566" y="1328691"/>
              <a:ext cx="4041471" cy="1046439"/>
            </a:xfrm>
            <a:prstGeom prst="rect">
              <a:avLst/>
            </a:prstGeom>
            <a:noFill/>
            <a:ln>
              <a:noFill/>
            </a:ln>
          </p:spPr>
          <p:txBody>
            <a:bodyPr wrap="square" rtlCol="0">
              <a:spAutoFit/>
            </a:bodyPr>
            <a:lstStyle/>
            <a:p>
              <a:pPr algn="ctr"/>
              <a:r>
                <a:rPr kumimoji="1" lang="en-US" altLang="zh-CN" sz="4500" b="1" dirty="0" smtClean="0">
                  <a:solidFill>
                    <a:srgbClr val="DFEBE2"/>
                  </a:solidFill>
                </a:rPr>
                <a:t>Part</a:t>
              </a:r>
              <a:r>
                <a:rPr kumimoji="1" lang="zh-CN" altLang="en-US" sz="4500" b="1" dirty="0" smtClean="0">
                  <a:solidFill>
                    <a:srgbClr val="DFEBE2"/>
                  </a:solidFill>
                </a:rPr>
                <a:t> </a:t>
              </a:r>
              <a:r>
                <a:rPr kumimoji="1" lang="en-US" altLang="zh-CN" sz="4500" b="1" dirty="0" smtClean="0">
                  <a:solidFill>
                    <a:srgbClr val="DFEBE2"/>
                  </a:solidFill>
                </a:rPr>
                <a:t>One</a:t>
              </a:r>
              <a:endParaRPr kumimoji="1" lang="zh-CN" altLang="en-US" sz="4500" b="1" dirty="0">
                <a:solidFill>
                  <a:srgbClr val="DFEBE2"/>
                </a:solidFill>
              </a:endParaRPr>
            </a:p>
          </p:txBody>
        </p:sp>
      </p:grpSp>
      <p:sp>
        <p:nvSpPr>
          <p:cNvPr id="5" name="文本框 4"/>
          <p:cNvSpPr txBox="1"/>
          <p:nvPr/>
        </p:nvSpPr>
        <p:spPr>
          <a:xfrm>
            <a:off x="571713" y="2755875"/>
            <a:ext cx="8296062" cy="830997"/>
          </a:xfrm>
          <a:prstGeom prst="rect">
            <a:avLst/>
          </a:prstGeom>
          <a:noFill/>
          <a:ln>
            <a:noFill/>
          </a:ln>
        </p:spPr>
        <p:txBody>
          <a:bodyPr wrap="square" rtlCol="0">
            <a:spAutoFit/>
          </a:bodyPr>
          <a:lstStyle/>
          <a:p>
            <a:pPr algn="ctr"/>
            <a:r>
              <a:rPr kumimoji="1" lang="zh-CN" altLang="en-US" sz="4800" b="1" dirty="0">
                <a:solidFill>
                  <a:srgbClr val="DFEBE2"/>
                </a:solidFill>
                <a:latin typeface="Microsoft YaHei" charset="0"/>
                <a:ea typeface="Microsoft YaHei" charset="0"/>
                <a:cs typeface="Microsoft YaHei" charset="0"/>
              </a:rPr>
              <a:t>研究背</a:t>
            </a:r>
            <a:r>
              <a:rPr kumimoji="1" lang="zh-CN" altLang="en-US" sz="4800" b="1" dirty="0" smtClean="0">
                <a:solidFill>
                  <a:srgbClr val="DFEBE2"/>
                </a:solidFill>
                <a:latin typeface="Microsoft YaHei" charset="0"/>
                <a:ea typeface="Microsoft YaHei" charset="0"/>
                <a:cs typeface="Microsoft YaHei" charset="0"/>
              </a:rPr>
              <a:t>景与意义</a:t>
            </a:r>
            <a:endParaRPr kumimoji="1" lang="zh-CN" altLang="en-US" sz="4800" b="1" dirty="0">
              <a:solidFill>
                <a:srgbClr val="DFEBE2"/>
              </a:solidFill>
              <a:latin typeface="Microsoft YaHei" charset="0"/>
              <a:ea typeface="Microsoft YaHei" charset="0"/>
              <a:cs typeface="Microsoft YaHei" charset="0"/>
            </a:endParaRPr>
          </a:p>
        </p:txBody>
      </p:sp>
      <p:sp>
        <p:nvSpPr>
          <p:cNvPr id="8" name="椭圆 7"/>
          <p:cNvSpPr/>
          <p:nvPr/>
        </p:nvSpPr>
        <p:spPr>
          <a:xfrm rot="1718587">
            <a:off x="3168218" y="1689934"/>
            <a:ext cx="265193" cy="2651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9" name="椭圆 8"/>
          <p:cNvSpPr/>
          <p:nvPr/>
        </p:nvSpPr>
        <p:spPr>
          <a:xfrm rot="1718587">
            <a:off x="3077057" y="1375205"/>
            <a:ext cx="218453" cy="2184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0" name="椭圆 9"/>
          <p:cNvSpPr/>
          <p:nvPr/>
        </p:nvSpPr>
        <p:spPr>
          <a:xfrm rot="1718587">
            <a:off x="2699222" y="2198817"/>
            <a:ext cx="113140" cy="113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1" name="椭圆 10"/>
          <p:cNvSpPr/>
          <p:nvPr/>
        </p:nvSpPr>
        <p:spPr>
          <a:xfrm rot="1718587">
            <a:off x="2622620" y="1581851"/>
            <a:ext cx="418973" cy="418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Tree>
    <p:extLst>
      <p:ext uri="{BB962C8B-B14F-4D97-AF65-F5344CB8AC3E}">
        <p14:creationId xmlns:p14="http://schemas.microsoft.com/office/powerpoint/2010/main" val="42301623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21" presetClass="entr" presetSubtype="1"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1500"/>
                                        <p:tgtEl>
                                          <p:spTgt spid="2"/>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椭圆 7"/>
          <p:cNvSpPr/>
          <p:nvPr/>
        </p:nvSpPr>
        <p:spPr>
          <a:xfrm rot="1718587">
            <a:off x="3168218" y="1689934"/>
            <a:ext cx="265193" cy="2651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9" name="椭圆 8"/>
          <p:cNvSpPr/>
          <p:nvPr/>
        </p:nvSpPr>
        <p:spPr>
          <a:xfrm rot="1718587">
            <a:off x="3077057" y="1375205"/>
            <a:ext cx="218453" cy="2184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0" name="椭圆 9"/>
          <p:cNvSpPr/>
          <p:nvPr/>
        </p:nvSpPr>
        <p:spPr>
          <a:xfrm rot="1718587">
            <a:off x="2699222" y="2198817"/>
            <a:ext cx="113140" cy="113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1" name="椭圆 10"/>
          <p:cNvSpPr/>
          <p:nvPr/>
        </p:nvSpPr>
        <p:spPr>
          <a:xfrm rot="1718587">
            <a:off x="2622620" y="1581851"/>
            <a:ext cx="418973" cy="418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2" name="圆角矩形 11"/>
          <p:cNvSpPr/>
          <p:nvPr/>
        </p:nvSpPr>
        <p:spPr>
          <a:xfrm>
            <a:off x="1946192" y="57944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传统校讯通</a:t>
            </a:r>
            <a:endParaRPr lang="zh-CN" altLang="en-US" sz="1000" dirty="0">
              <a:ln w="6350">
                <a:noFill/>
              </a:ln>
              <a:solidFill>
                <a:schemeClr val="bg1"/>
              </a:solidFill>
              <a:latin typeface="Impact" pitchFamily="34" charset="0"/>
              <a:ea typeface="微软雅黑" pitchFamily="34" charset="-122"/>
            </a:endParaRPr>
          </a:p>
        </p:txBody>
      </p:sp>
      <p:cxnSp>
        <p:nvCxnSpPr>
          <p:cNvPr id="14" name="直接连接符 13"/>
          <p:cNvCxnSpPr/>
          <p:nvPr/>
        </p:nvCxnSpPr>
        <p:spPr>
          <a:xfrm flipV="1">
            <a:off x="4662392" y="-31092"/>
            <a:ext cx="0" cy="1752352"/>
          </a:xfrm>
          <a:prstGeom prst="lin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5" name="椭圆 14"/>
          <p:cNvSpPr/>
          <p:nvPr/>
        </p:nvSpPr>
        <p:spPr>
          <a:xfrm>
            <a:off x="4395692" y="1769111"/>
            <a:ext cx="533400" cy="533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4648010" y="2332152"/>
            <a:ext cx="0" cy="1752352"/>
          </a:xfrm>
          <a:prstGeom prst="lin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7" name="矩形 16"/>
          <p:cNvSpPr/>
          <p:nvPr/>
        </p:nvSpPr>
        <p:spPr>
          <a:xfrm>
            <a:off x="4466772" y="1791337"/>
            <a:ext cx="452367" cy="399468"/>
          </a:xfrm>
          <a:prstGeom prst="rect">
            <a:avLst/>
          </a:prstGeom>
        </p:spPr>
        <p:txBody>
          <a:bodyPr wrap="none" tIns="0" bIns="0" anchor="ctr" anchorCtr="0">
            <a:spAutoFit/>
          </a:bodyPr>
          <a:lstStyle/>
          <a:p>
            <a:pPr algn="ctr">
              <a:lnSpc>
                <a:spcPct val="150000"/>
              </a:lnSpc>
            </a:pPr>
            <a:r>
              <a:rPr lang="en-US" altLang="zh-CN" sz="2000" dirty="0">
                <a:ln w="6350">
                  <a:noFill/>
                </a:ln>
                <a:solidFill>
                  <a:srgbClr val="03CCCE"/>
                </a:solidFill>
                <a:latin typeface="Impact" pitchFamily="34" charset="0"/>
                <a:ea typeface="微软雅黑" pitchFamily="34" charset="-122"/>
              </a:rPr>
              <a:t>VS</a:t>
            </a:r>
            <a:endParaRPr lang="zh-CN" altLang="en-US" sz="2000" dirty="0">
              <a:ln w="6350">
                <a:noFill/>
              </a:ln>
              <a:solidFill>
                <a:srgbClr val="03CCCE"/>
              </a:solidFill>
              <a:latin typeface="Impact" pitchFamily="34" charset="0"/>
              <a:ea typeface="微软雅黑" pitchFamily="34" charset="-122"/>
            </a:endParaRPr>
          </a:p>
        </p:txBody>
      </p:sp>
      <p:sp>
        <p:nvSpPr>
          <p:cNvPr id="18" name="圆角矩形 17"/>
          <p:cNvSpPr/>
          <p:nvPr/>
        </p:nvSpPr>
        <p:spPr>
          <a:xfrm>
            <a:off x="6367823" y="579442"/>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爱</a:t>
            </a:r>
            <a:r>
              <a:rPr lang="zh-CN" altLang="en-US" sz="1000" dirty="0" smtClean="0">
                <a:ln w="6350">
                  <a:noFill/>
                </a:ln>
                <a:solidFill>
                  <a:schemeClr val="bg1"/>
                </a:solidFill>
                <a:latin typeface="Impact" pitchFamily="34" charset="0"/>
                <a:ea typeface="微软雅黑" pitchFamily="34" charset="-122"/>
              </a:rPr>
              <a:t>吖校推</a:t>
            </a:r>
            <a:endParaRPr lang="zh-CN" altLang="en-US" sz="1000" dirty="0">
              <a:ln w="6350">
                <a:noFill/>
              </a:ln>
              <a:solidFill>
                <a:schemeClr val="bg1"/>
              </a:solidFill>
              <a:latin typeface="Impact" pitchFamily="34" charset="0"/>
              <a:ea typeface="微软雅黑" pitchFamily="34" charset="-122"/>
            </a:endParaRPr>
          </a:p>
        </p:txBody>
      </p:sp>
      <p:graphicFrame>
        <p:nvGraphicFramePr>
          <p:cNvPr id="19" name="图表 18"/>
          <p:cNvGraphicFramePr/>
          <p:nvPr>
            <p:extLst>
              <p:ext uri="{D42A27DB-BD31-4B8C-83A1-F6EECF244321}">
                <p14:modId xmlns:p14="http://schemas.microsoft.com/office/powerpoint/2010/main" val="381874005"/>
              </p:ext>
            </p:extLst>
          </p:nvPr>
        </p:nvGraphicFramePr>
        <p:xfrm>
          <a:off x="4944085" y="843262"/>
          <a:ext cx="3953100" cy="2256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图表 19"/>
          <p:cNvGraphicFramePr/>
          <p:nvPr>
            <p:extLst>
              <p:ext uri="{D42A27DB-BD31-4B8C-83A1-F6EECF244321}">
                <p14:modId xmlns:p14="http://schemas.microsoft.com/office/powerpoint/2010/main" val="1444973238"/>
              </p:ext>
            </p:extLst>
          </p:nvPr>
        </p:nvGraphicFramePr>
        <p:xfrm>
          <a:off x="365635" y="891598"/>
          <a:ext cx="3953100" cy="21602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7202900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2" presetClass="entr" presetSubtype="8" fill="hold" grpId="0" nodeType="withEffect" p14:presetBounceEnd="60000">
                                      <p:stCondLst>
                                        <p:cond delay="1400"/>
                                      </p:stCondLst>
                                      <p:childTnLst>
                                        <p:set>
                                          <p:cBhvr>
                                            <p:cTn id="26" dur="1" fill="hold">
                                              <p:stCondLst>
                                                <p:cond delay="0"/>
                                              </p:stCondLst>
                                            </p:cTn>
                                            <p:tgtEl>
                                              <p:spTgt spid="12"/>
                                            </p:tgtEl>
                                            <p:attrNameLst>
                                              <p:attrName>style.visibility</p:attrName>
                                            </p:attrNameLst>
                                          </p:cBhvr>
                                          <p:to>
                                            <p:strVal val="visible"/>
                                          </p:to>
                                        </p:set>
                                        <p:anim calcmode="lin" valueType="num" p14:bounceEnd="60000">
                                          <p:cBhvr additive="base">
                                            <p:cTn id="27"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2" presetClass="entr" presetSubtype="4" fill="hold" nodeType="withEffect">
                                      <p:stCondLst>
                                        <p:cond delay="90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53" presetClass="entr" presetSubtype="16" fill="hold" grpId="0" nodeType="withEffect">
                                      <p:stCondLst>
                                        <p:cond delay="300"/>
                                      </p:stCondLst>
                                      <p:childTnLst>
                                        <p:set>
                                          <p:cBhvr>
                                            <p:cTn id="33" dur="1" fill="hold">
                                              <p:stCondLst>
                                                <p:cond delay="0"/>
                                              </p:stCondLst>
                                            </p:cTn>
                                            <p:tgtEl>
                                              <p:spTgt spid="15"/>
                                            </p:tgtEl>
                                            <p:attrNameLst>
                                              <p:attrName>style.visibility</p:attrName>
                                            </p:attrNameLst>
                                          </p:cBhvr>
                                          <p:to>
                                            <p:strVal val="visible"/>
                                          </p:to>
                                        </p:set>
                                        <p:anim calcmode="lin" valueType="num">
                                          <p:cBhvr>
                                            <p:cTn id="34" dur="300" fill="hold"/>
                                            <p:tgtEl>
                                              <p:spTgt spid="15"/>
                                            </p:tgtEl>
                                            <p:attrNameLst>
                                              <p:attrName>ppt_w</p:attrName>
                                            </p:attrNameLst>
                                          </p:cBhvr>
                                          <p:tavLst>
                                            <p:tav tm="0">
                                              <p:val>
                                                <p:fltVal val="0"/>
                                              </p:val>
                                            </p:tav>
                                            <p:tav tm="100000">
                                              <p:val>
                                                <p:strVal val="#ppt_w"/>
                                              </p:val>
                                            </p:tav>
                                          </p:tavLst>
                                        </p:anim>
                                        <p:anim calcmode="lin" valueType="num">
                                          <p:cBhvr>
                                            <p:cTn id="35" dur="300" fill="hold"/>
                                            <p:tgtEl>
                                              <p:spTgt spid="15"/>
                                            </p:tgtEl>
                                            <p:attrNameLst>
                                              <p:attrName>ppt_h</p:attrName>
                                            </p:attrNameLst>
                                          </p:cBhvr>
                                          <p:tavLst>
                                            <p:tav tm="0">
                                              <p:val>
                                                <p:fltVal val="0"/>
                                              </p:val>
                                            </p:tav>
                                            <p:tav tm="100000">
                                              <p:val>
                                                <p:strVal val="#ppt_h"/>
                                              </p:val>
                                            </p:tav>
                                          </p:tavLst>
                                        </p:anim>
                                        <p:animEffect transition="in" filter="fade">
                                          <p:cBhvr>
                                            <p:cTn id="36" dur="300"/>
                                            <p:tgtEl>
                                              <p:spTgt spid="15"/>
                                            </p:tgtEl>
                                          </p:cBhvr>
                                        </p:animEffect>
                                      </p:childTnLst>
                                    </p:cTn>
                                  </p:par>
                                  <p:par>
                                    <p:cTn id="37" presetID="6" presetClass="emph" presetSubtype="0" autoRev="1" fill="hold" grpId="1" nodeType="withEffect">
                                      <p:stCondLst>
                                        <p:cond delay="600"/>
                                      </p:stCondLst>
                                      <p:childTnLst>
                                        <p:animScale>
                                          <p:cBhvr>
                                            <p:cTn id="38" dur="150" fill="hold"/>
                                            <p:tgtEl>
                                              <p:spTgt spid="15"/>
                                            </p:tgtEl>
                                          </p:cBhvr>
                                          <p:by x="110000" y="110000"/>
                                        </p:animScale>
                                      </p:childTnLst>
                                    </p:cTn>
                                  </p:par>
                                  <p:par>
                                    <p:cTn id="39" presetID="22" presetClass="entr" presetSubtype="1" fill="hold" nodeType="withEffect">
                                      <p:stCondLst>
                                        <p:cond delay="90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300" fill="hold"/>
                                            <p:tgtEl>
                                              <p:spTgt spid="17"/>
                                            </p:tgtEl>
                                            <p:attrNameLst>
                                              <p:attrName>ppt_w</p:attrName>
                                            </p:attrNameLst>
                                          </p:cBhvr>
                                          <p:tavLst>
                                            <p:tav tm="0">
                                              <p:val>
                                                <p:fltVal val="0"/>
                                              </p:val>
                                            </p:tav>
                                            <p:tav tm="100000">
                                              <p:val>
                                                <p:strVal val="#ppt_w"/>
                                              </p:val>
                                            </p:tav>
                                          </p:tavLst>
                                        </p:anim>
                                        <p:anim calcmode="lin" valueType="num">
                                          <p:cBhvr>
                                            <p:cTn id="45" dur="300" fill="hold"/>
                                            <p:tgtEl>
                                              <p:spTgt spid="17"/>
                                            </p:tgtEl>
                                            <p:attrNameLst>
                                              <p:attrName>ppt_h</p:attrName>
                                            </p:attrNameLst>
                                          </p:cBhvr>
                                          <p:tavLst>
                                            <p:tav tm="0">
                                              <p:val>
                                                <p:fltVal val="0"/>
                                              </p:val>
                                            </p:tav>
                                            <p:tav tm="100000">
                                              <p:val>
                                                <p:strVal val="#ppt_h"/>
                                              </p:val>
                                            </p:tav>
                                          </p:tavLst>
                                        </p:anim>
                                        <p:animEffect transition="in" filter="fade">
                                          <p:cBhvr>
                                            <p:cTn id="46" dur="300"/>
                                            <p:tgtEl>
                                              <p:spTgt spid="17"/>
                                            </p:tgtEl>
                                          </p:cBhvr>
                                        </p:animEffect>
                                      </p:childTnLst>
                                    </p:cTn>
                                  </p:par>
                                  <p:par>
                                    <p:cTn id="47" presetID="6" presetClass="emph" presetSubtype="0" autoRev="1" fill="hold" grpId="1" nodeType="withEffect">
                                      <p:stCondLst>
                                        <p:cond delay="300"/>
                                      </p:stCondLst>
                                      <p:childTnLst>
                                        <p:animScale>
                                          <p:cBhvr>
                                            <p:cTn id="48" dur="150" fill="hold"/>
                                            <p:tgtEl>
                                              <p:spTgt spid="17"/>
                                            </p:tgtEl>
                                          </p:cBhvr>
                                          <p:by x="110000" y="110000"/>
                                        </p:animScale>
                                      </p:childTnLst>
                                    </p:cTn>
                                  </p:par>
                                  <p:par>
                                    <p:cTn id="49" presetID="2" presetClass="entr" presetSubtype="2" fill="hold" grpId="0" nodeType="withEffect" p14:presetBounceEnd="60000">
                                      <p:stCondLst>
                                        <p:cond delay="1400"/>
                                      </p:stCondLst>
                                      <p:childTnLst>
                                        <p:set>
                                          <p:cBhvr>
                                            <p:cTn id="50" dur="1" fill="hold">
                                              <p:stCondLst>
                                                <p:cond delay="0"/>
                                              </p:stCondLst>
                                            </p:cTn>
                                            <p:tgtEl>
                                              <p:spTgt spid="18"/>
                                            </p:tgtEl>
                                            <p:attrNameLst>
                                              <p:attrName>style.visibility</p:attrName>
                                            </p:attrNameLst>
                                          </p:cBhvr>
                                          <p:to>
                                            <p:strVal val="visible"/>
                                          </p:to>
                                        </p:set>
                                        <p:anim calcmode="lin" valueType="num" p14:bounceEnd="60000">
                                          <p:cBhvr additive="base">
                                            <p:cTn id="51"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60000">
                                      <p:stCondLst>
                                        <p:cond delay="1400"/>
                                      </p:stCondLst>
                                      <p:childTnLst>
                                        <p:set>
                                          <p:cBhvr>
                                            <p:cTn id="54" dur="1" fill="hold">
                                              <p:stCondLst>
                                                <p:cond delay="0"/>
                                              </p:stCondLst>
                                            </p:cTn>
                                            <p:tgtEl>
                                              <p:spTgt spid="19"/>
                                            </p:tgtEl>
                                            <p:attrNameLst>
                                              <p:attrName>style.visibility</p:attrName>
                                            </p:attrNameLst>
                                          </p:cBhvr>
                                          <p:to>
                                            <p:strVal val="visible"/>
                                          </p:to>
                                        </p:set>
                                        <p:anim calcmode="lin" valueType="num" p14:bounceEnd="60000">
                                          <p:cBhvr additive="base">
                                            <p:cTn id="55" dur="5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14:presetBounceEnd="60000">
                                      <p:stCondLst>
                                        <p:cond delay="1400"/>
                                      </p:stCondLst>
                                      <p:childTnLst>
                                        <p:set>
                                          <p:cBhvr>
                                            <p:cTn id="58" dur="1" fill="hold">
                                              <p:stCondLst>
                                                <p:cond delay="0"/>
                                              </p:stCondLst>
                                            </p:cTn>
                                            <p:tgtEl>
                                              <p:spTgt spid="20"/>
                                            </p:tgtEl>
                                            <p:attrNameLst>
                                              <p:attrName>style.visibility</p:attrName>
                                            </p:attrNameLst>
                                          </p:cBhvr>
                                          <p:to>
                                            <p:strVal val="visible"/>
                                          </p:to>
                                        </p:set>
                                        <p:anim calcmode="lin" valueType="num" p14:bounceEnd="60000">
                                          <p:cBhvr additive="base">
                                            <p:cTn id="59" dur="500" fill="hold"/>
                                            <p:tgtEl>
                                              <p:spTgt spid="20"/>
                                            </p:tgtEl>
                                            <p:attrNameLst>
                                              <p:attrName>ppt_x</p:attrName>
                                            </p:attrNameLst>
                                          </p:cBhvr>
                                          <p:tavLst>
                                            <p:tav tm="0">
                                              <p:val>
                                                <p:strVal val="0-#ppt_w/2"/>
                                              </p:val>
                                            </p:tav>
                                            <p:tav tm="100000">
                                              <p:val>
                                                <p:strVal val="#ppt_x"/>
                                              </p:val>
                                            </p:tav>
                                          </p:tavLst>
                                        </p:anim>
                                        <p:anim calcmode="lin" valueType="num" p14:bounceEnd="60000">
                                          <p:cBhvr additive="base">
                                            <p:cTn id="6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15" grpId="1" animBg="1"/>
          <p:bldP spid="17" grpId="0"/>
          <p:bldP spid="17" grpId="1"/>
          <p:bldP spid="18" grpId="0" animBg="1"/>
          <p:bldGraphic spid="19" grpId="0">
            <p:bldAsOne/>
          </p:bldGraphic>
          <p:bldGraphic spid="20"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2" presetClass="entr" presetSubtype="8" fill="hold" grpId="0" nodeType="withEffect">
                                      <p:stCondLst>
                                        <p:cond delay="14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2" presetClass="entr" presetSubtype="4" fill="hold" nodeType="withEffect">
                                      <p:stCondLst>
                                        <p:cond delay="90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53" presetClass="entr" presetSubtype="16" fill="hold" grpId="0" nodeType="withEffect">
                                      <p:stCondLst>
                                        <p:cond delay="300"/>
                                      </p:stCondLst>
                                      <p:childTnLst>
                                        <p:set>
                                          <p:cBhvr>
                                            <p:cTn id="33" dur="1" fill="hold">
                                              <p:stCondLst>
                                                <p:cond delay="0"/>
                                              </p:stCondLst>
                                            </p:cTn>
                                            <p:tgtEl>
                                              <p:spTgt spid="15"/>
                                            </p:tgtEl>
                                            <p:attrNameLst>
                                              <p:attrName>style.visibility</p:attrName>
                                            </p:attrNameLst>
                                          </p:cBhvr>
                                          <p:to>
                                            <p:strVal val="visible"/>
                                          </p:to>
                                        </p:set>
                                        <p:anim calcmode="lin" valueType="num">
                                          <p:cBhvr>
                                            <p:cTn id="34" dur="300" fill="hold"/>
                                            <p:tgtEl>
                                              <p:spTgt spid="15"/>
                                            </p:tgtEl>
                                            <p:attrNameLst>
                                              <p:attrName>ppt_w</p:attrName>
                                            </p:attrNameLst>
                                          </p:cBhvr>
                                          <p:tavLst>
                                            <p:tav tm="0">
                                              <p:val>
                                                <p:fltVal val="0"/>
                                              </p:val>
                                            </p:tav>
                                            <p:tav tm="100000">
                                              <p:val>
                                                <p:strVal val="#ppt_w"/>
                                              </p:val>
                                            </p:tav>
                                          </p:tavLst>
                                        </p:anim>
                                        <p:anim calcmode="lin" valueType="num">
                                          <p:cBhvr>
                                            <p:cTn id="35" dur="300" fill="hold"/>
                                            <p:tgtEl>
                                              <p:spTgt spid="15"/>
                                            </p:tgtEl>
                                            <p:attrNameLst>
                                              <p:attrName>ppt_h</p:attrName>
                                            </p:attrNameLst>
                                          </p:cBhvr>
                                          <p:tavLst>
                                            <p:tav tm="0">
                                              <p:val>
                                                <p:fltVal val="0"/>
                                              </p:val>
                                            </p:tav>
                                            <p:tav tm="100000">
                                              <p:val>
                                                <p:strVal val="#ppt_h"/>
                                              </p:val>
                                            </p:tav>
                                          </p:tavLst>
                                        </p:anim>
                                        <p:animEffect transition="in" filter="fade">
                                          <p:cBhvr>
                                            <p:cTn id="36" dur="300"/>
                                            <p:tgtEl>
                                              <p:spTgt spid="15"/>
                                            </p:tgtEl>
                                          </p:cBhvr>
                                        </p:animEffect>
                                      </p:childTnLst>
                                    </p:cTn>
                                  </p:par>
                                  <p:par>
                                    <p:cTn id="37" presetID="6" presetClass="emph" presetSubtype="0" autoRev="1" fill="hold" grpId="1" nodeType="withEffect">
                                      <p:stCondLst>
                                        <p:cond delay="600"/>
                                      </p:stCondLst>
                                      <p:childTnLst>
                                        <p:animScale>
                                          <p:cBhvr>
                                            <p:cTn id="38" dur="150" fill="hold"/>
                                            <p:tgtEl>
                                              <p:spTgt spid="15"/>
                                            </p:tgtEl>
                                          </p:cBhvr>
                                          <p:by x="110000" y="110000"/>
                                        </p:animScale>
                                      </p:childTnLst>
                                    </p:cTn>
                                  </p:par>
                                  <p:par>
                                    <p:cTn id="39" presetID="22" presetClass="entr" presetSubtype="1" fill="hold" nodeType="withEffect">
                                      <p:stCondLst>
                                        <p:cond delay="90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300" fill="hold"/>
                                            <p:tgtEl>
                                              <p:spTgt spid="17"/>
                                            </p:tgtEl>
                                            <p:attrNameLst>
                                              <p:attrName>ppt_w</p:attrName>
                                            </p:attrNameLst>
                                          </p:cBhvr>
                                          <p:tavLst>
                                            <p:tav tm="0">
                                              <p:val>
                                                <p:fltVal val="0"/>
                                              </p:val>
                                            </p:tav>
                                            <p:tav tm="100000">
                                              <p:val>
                                                <p:strVal val="#ppt_w"/>
                                              </p:val>
                                            </p:tav>
                                          </p:tavLst>
                                        </p:anim>
                                        <p:anim calcmode="lin" valueType="num">
                                          <p:cBhvr>
                                            <p:cTn id="45" dur="300" fill="hold"/>
                                            <p:tgtEl>
                                              <p:spTgt spid="17"/>
                                            </p:tgtEl>
                                            <p:attrNameLst>
                                              <p:attrName>ppt_h</p:attrName>
                                            </p:attrNameLst>
                                          </p:cBhvr>
                                          <p:tavLst>
                                            <p:tav tm="0">
                                              <p:val>
                                                <p:fltVal val="0"/>
                                              </p:val>
                                            </p:tav>
                                            <p:tav tm="100000">
                                              <p:val>
                                                <p:strVal val="#ppt_h"/>
                                              </p:val>
                                            </p:tav>
                                          </p:tavLst>
                                        </p:anim>
                                        <p:animEffect transition="in" filter="fade">
                                          <p:cBhvr>
                                            <p:cTn id="46" dur="300"/>
                                            <p:tgtEl>
                                              <p:spTgt spid="17"/>
                                            </p:tgtEl>
                                          </p:cBhvr>
                                        </p:animEffect>
                                      </p:childTnLst>
                                    </p:cTn>
                                  </p:par>
                                  <p:par>
                                    <p:cTn id="47" presetID="6" presetClass="emph" presetSubtype="0" autoRev="1" fill="hold" grpId="1" nodeType="withEffect">
                                      <p:stCondLst>
                                        <p:cond delay="300"/>
                                      </p:stCondLst>
                                      <p:childTnLst>
                                        <p:animScale>
                                          <p:cBhvr>
                                            <p:cTn id="48" dur="150" fill="hold"/>
                                            <p:tgtEl>
                                              <p:spTgt spid="17"/>
                                            </p:tgtEl>
                                          </p:cBhvr>
                                          <p:by x="110000" y="110000"/>
                                        </p:animScale>
                                      </p:childTnLst>
                                    </p:cTn>
                                  </p:par>
                                  <p:par>
                                    <p:cTn id="49" presetID="2" presetClass="entr" presetSubtype="2" fill="hold" grpId="0" nodeType="withEffect">
                                      <p:stCondLst>
                                        <p:cond delay="14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140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140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0-#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15" grpId="1" animBg="1"/>
          <p:bldP spid="17" grpId="0"/>
          <p:bldP spid="17" grpId="1"/>
          <p:bldP spid="18" grpId="0" animBg="1"/>
          <p:bldGraphic spid="19" grpId="0">
            <p:bldAsOne/>
          </p:bldGraphic>
          <p:bldGraphic spid="20" grpId="0">
            <p:bldAsOne/>
          </p:bldGraphic>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718587">
            <a:off x="3168218" y="1689934"/>
            <a:ext cx="265193" cy="2651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9" name="椭圆 8"/>
          <p:cNvSpPr/>
          <p:nvPr/>
        </p:nvSpPr>
        <p:spPr>
          <a:xfrm rot="1718587">
            <a:off x="3077057" y="1375205"/>
            <a:ext cx="218453" cy="2184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0" name="椭圆 9"/>
          <p:cNvSpPr/>
          <p:nvPr/>
        </p:nvSpPr>
        <p:spPr>
          <a:xfrm rot="1718587">
            <a:off x="2699222" y="2198817"/>
            <a:ext cx="113140" cy="113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1" name="椭圆 10"/>
          <p:cNvSpPr/>
          <p:nvPr/>
        </p:nvSpPr>
        <p:spPr>
          <a:xfrm rot="1718587">
            <a:off x="2622620" y="1581851"/>
            <a:ext cx="418973" cy="418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2" name="圆角矩形 11"/>
          <p:cNvSpPr/>
          <p:nvPr/>
        </p:nvSpPr>
        <p:spPr>
          <a:xfrm>
            <a:off x="1946192" y="57944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微信</a:t>
            </a:r>
          </a:p>
        </p:txBody>
      </p:sp>
      <p:cxnSp>
        <p:nvCxnSpPr>
          <p:cNvPr id="14" name="直接连接符 13"/>
          <p:cNvCxnSpPr/>
          <p:nvPr/>
        </p:nvCxnSpPr>
        <p:spPr>
          <a:xfrm flipV="1">
            <a:off x="4662392" y="-31092"/>
            <a:ext cx="0" cy="1752352"/>
          </a:xfrm>
          <a:prstGeom prst="lin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5" name="椭圆 14"/>
          <p:cNvSpPr/>
          <p:nvPr/>
        </p:nvSpPr>
        <p:spPr>
          <a:xfrm>
            <a:off x="4395692" y="1769111"/>
            <a:ext cx="533400" cy="533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4648010" y="2332152"/>
            <a:ext cx="0" cy="1752352"/>
          </a:xfrm>
          <a:prstGeom prst="lin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7" name="矩形 16"/>
          <p:cNvSpPr/>
          <p:nvPr/>
        </p:nvSpPr>
        <p:spPr>
          <a:xfrm>
            <a:off x="4466772" y="1791337"/>
            <a:ext cx="452367" cy="399468"/>
          </a:xfrm>
          <a:prstGeom prst="rect">
            <a:avLst/>
          </a:prstGeom>
        </p:spPr>
        <p:txBody>
          <a:bodyPr wrap="none" tIns="0" bIns="0" anchor="ctr" anchorCtr="0">
            <a:spAutoFit/>
          </a:bodyPr>
          <a:lstStyle/>
          <a:p>
            <a:pPr algn="ctr">
              <a:lnSpc>
                <a:spcPct val="150000"/>
              </a:lnSpc>
            </a:pPr>
            <a:r>
              <a:rPr lang="en-US" altLang="zh-CN" sz="2000" dirty="0">
                <a:ln w="6350">
                  <a:noFill/>
                </a:ln>
                <a:solidFill>
                  <a:srgbClr val="03CCCE"/>
                </a:solidFill>
                <a:latin typeface="Impact" pitchFamily="34" charset="0"/>
                <a:ea typeface="微软雅黑" pitchFamily="34" charset="-122"/>
              </a:rPr>
              <a:t>VS</a:t>
            </a:r>
            <a:endParaRPr lang="zh-CN" altLang="en-US" sz="2000" dirty="0">
              <a:ln w="6350">
                <a:noFill/>
              </a:ln>
              <a:solidFill>
                <a:srgbClr val="03CCCE"/>
              </a:solidFill>
              <a:latin typeface="Impact" pitchFamily="34" charset="0"/>
              <a:ea typeface="微软雅黑" pitchFamily="34" charset="-122"/>
            </a:endParaRPr>
          </a:p>
        </p:txBody>
      </p:sp>
      <p:sp>
        <p:nvSpPr>
          <p:cNvPr id="18" name="圆角矩形 17"/>
          <p:cNvSpPr/>
          <p:nvPr/>
        </p:nvSpPr>
        <p:spPr>
          <a:xfrm>
            <a:off x="6367823" y="579442"/>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爱</a:t>
            </a:r>
            <a:r>
              <a:rPr lang="zh-CN" altLang="en-US" sz="1000" dirty="0" smtClean="0">
                <a:ln w="6350">
                  <a:noFill/>
                </a:ln>
                <a:solidFill>
                  <a:schemeClr val="bg1"/>
                </a:solidFill>
                <a:latin typeface="Impact" pitchFamily="34" charset="0"/>
                <a:ea typeface="微软雅黑" pitchFamily="34" charset="-122"/>
              </a:rPr>
              <a:t>吖校推</a:t>
            </a:r>
            <a:endParaRPr lang="zh-CN" altLang="en-US" sz="1000" dirty="0">
              <a:ln w="6350">
                <a:noFill/>
              </a:ln>
              <a:solidFill>
                <a:schemeClr val="bg1"/>
              </a:solidFill>
              <a:latin typeface="Impact" pitchFamily="34" charset="0"/>
              <a:ea typeface="微软雅黑" pitchFamily="34" charset="-122"/>
            </a:endParaRPr>
          </a:p>
        </p:txBody>
      </p:sp>
      <p:graphicFrame>
        <p:nvGraphicFramePr>
          <p:cNvPr id="19" name="图表 18"/>
          <p:cNvGraphicFramePr/>
          <p:nvPr>
            <p:extLst>
              <p:ext uri="{D42A27DB-BD31-4B8C-83A1-F6EECF244321}">
                <p14:modId xmlns:p14="http://schemas.microsoft.com/office/powerpoint/2010/main" val="2344884950"/>
              </p:ext>
            </p:extLst>
          </p:nvPr>
        </p:nvGraphicFramePr>
        <p:xfrm>
          <a:off x="4944085" y="843262"/>
          <a:ext cx="3953100" cy="2256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图表 19"/>
          <p:cNvGraphicFramePr/>
          <p:nvPr>
            <p:extLst>
              <p:ext uri="{D42A27DB-BD31-4B8C-83A1-F6EECF244321}">
                <p14:modId xmlns:p14="http://schemas.microsoft.com/office/powerpoint/2010/main" val="2644995037"/>
              </p:ext>
            </p:extLst>
          </p:nvPr>
        </p:nvGraphicFramePr>
        <p:xfrm>
          <a:off x="365635" y="891598"/>
          <a:ext cx="3953100" cy="21602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374590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2" presetClass="entr" presetSubtype="8" fill="hold" grpId="0" nodeType="withEffect" p14:presetBounceEnd="60000">
                                      <p:stCondLst>
                                        <p:cond delay="1400"/>
                                      </p:stCondLst>
                                      <p:childTnLst>
                                        <p:set>
                                          <p:cBhvr>
                                            <p:cTn id="26" dur="1" fill="hold">
                                              <p:stCondLst>
                                                <p:cond delay="0"/>
                                              </p:stCondLst>
                                            </p:cTn>
                                            <p:tgtEl>
                                              <p:spTgt spid="12"/>
                                            </p:tgtEl>
                                            <p:attrNameLst>
                                              <p:attrName>style.visibility</p:attrName>
                                            </p:attrNameLst>
                                          </p:cBhvr>
                                          <p:to>
                                            <p:strVal val="visible"/>
                                          </p:to>
                                        </p:set>
                                        <p:anim calcmode="lin" valueType="num" p14:bounceEnd="60000">
                                          <p:cBhvr additive="base">
                                            <p:cTn id="27"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2" presetClass="entr" presetSubtype="4" fill="hold" nodeType="withEffect">
                                      <p:stCondLst>
                                        <p:cond delay="90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53" presetClass="entr" presetSubtype="16" fill="hold" grpId="0" nodeType="withEffect">
                                      <p:stCondLst>
                                        <p:cond delay="300"/>
                                      </p:stCondLst>
                                      <p:childTnLst>
                                        <p:set>
                                          <p:cBhvr>
                                            <p:cTn id="33" dur="1" fill="hold">
                                              <p:stCondLst>
                                                <p:cond delay="0"/>
                                              </p:stCondLst>
                                            </p:cTn>
                                            <p:tgtEl>
                                              <p:spTgt spid="15"/>
                                            </p:tgtEl>
                                            <p:attrNameLst>
                                              <p:attrName>style.visibility</p:attrName>
                                            </p:attrNameLst>
                                          </p:cBhvr>
                                          <p:to>
                                            <p:strVal val="visible"/>
                                          </p:to>
                                        </p:set>
                                        <p:anim calcmode="lin" valueType="num">
                                          <p:cBhvr>
                                            <p:cTn id="34" dur="300" fill="hold"/>
                                            <p:tgtEl>
                                              <p:spTgt spid="15"/>
                                            </p:tgtEl>
                                            <p:attrNameLst>
                                              <p:attrName>ppt_w</p:attrName>
                                            </p:attrNameLst>
                                          </p:cBhvr>
                                          <p:tavLst>
                                            <p:tav tm="0">
                                              <p:val>
                                                <p:fltVal val="0"/>
                                              </p:val>
                                            </p:tav>
                                            <p:tav tm="100000">
                                              <p:val>
                                                <p:strVal val="#ppt_w"/>
                                              </p:val>
                                            </p:tav>
                                          </p:tavLst>
                                        </p:anim>
                                        <p:anim calcmode="lin" valueType="num">
                                          <p:cBhvr>
                                            <p:cTn id="35" dur="300" fill="hold"/>
                                            <p:tgtEl>
                                              <p:spTgt spid="15"/>
                                            </p:tgtEl>
                                            <p:attrNameLst>
                                              <p:attrName>ppt_h</p:attrName>
                                            </p:attrNameLst>
                                          </p:cBhvr>
                                          <p:tavLst>
                                            <p:tav tm="0">
                                              <p:val>
                                                <p:fltVal val="0"/>
                                              </p:val>
                                            </p:tav>
                                            <p:tav tm="100000">
                                              <p:val>
                                                <p:strVal val="#ppt_h"/>
                                              </p:val>
                                            </p:tav>
                                          </p:tavLst>
                                        </p:anim>
                                        <p:animEffect transition="in" filter="fade">
                                          <p:cBhvr>
                                            <p:cTn id="36" dur="300"/>
                                            <p:tgtEl>
                                              <p:spTgt spid="15"/>
                                            </p:tgtEl>
                                          </p:cBhvr>
                                        </p:animEffect>
                                      </p:childTnLst>
                                    </p:cTn>
                                  </p:par>
                                  <p:par>
                                    <p:cTn id="37" presetID="6" presetClass="emph" presetSubtype="0" autoRev="1" fill="hold" grpId="1" nodeType="withEffect">
                                      <p:stCondLst>
                                        <p:cond delay="600"/>
                                      </p:stCondLst>
                                      <p:childTnLst>
                                        <p:animScale>
                                          <p:cBhvr>
                                            <p:cTn id="38" dur="150" fill="hold"/>
                                            <p:tgtEl>
                                              <p:spTgt spid="15"/>
                                            </p:tgtEl>
                                          </p:cBhvr>
                                          <p:by x="110000" y="110000"/>
                                        </p:animScale>
                                      </p:childTnLst>
                                    </p:cTn>
                                  </p:par>
                                  <p:par>
                                    <p:cTn id="39" presetID="22" presetClass="entr" presetSubtype="1" fill="hold" nodeType="withEffect">
                                      <p:stCondLst>
                                        <p:cond delay="90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300" fill="hold"/>
                                            <p:tgtEl>
                                              <p:spTgt spid="17"/>
                                            </p:tgtEl>
                                            <p:attrNameLst>
                                              <p:attrName>ppt_w</p:attrName>
                                            </p:attrNameLst>
                                          </p:cBhvr>
                                          <p:tavLst>
                                            <p:tav tm="0">
                                              <p:val>
                                                <p:fltVal val="0"/>
                                              </p:val>
                                            </p:tav>
                                            <p:tav tm="100000">
                                              <p:val>
                                                <p:strVal val="#ppt_w"/>
                                              </p:val>
                                            </p:tav>
                                          </p:tavLst>
                                        </p:anim>
                                        <p:anim calcmode="lin" valueType="num">
                                          <p:cBhvr>
                                            <p:cTn id="45" dur="300" fill="hold"/>
                                            <p:tgtEl>
                                              <p:spTgt spid="17"/>
                                            </p:tgtEl>
                                            <p:attrNameLst>
                                              <p:attrName>ppt_h</p:attrName>
                                            </p:attrNameLst>
                                          </p:cBhvr>
                                          <p:tavLst>
                                            <p:tav tm="0">
                                              <p:val>
                                                <p:fltVal val="0"/>
                                              </p:val>
                                            </p:tav>
                                            <p:tav tm="100000">
                                              <p:val>
                                                <p:strVal val="#ppt_h"/>
                                              </p:val>
                                            </p:tav>
                                          </p:tavLst>
                                        </p:anim>
                                        <p:animEffect transition="in" filter="fade">
                                          <p:cBhvr>
                                            <p:cTn id="46" dur="300"/>
                                            <p:tgtEl>
                                              <p:spTgt spid="17"/>
                                            </p:tgtEl>
                                          </p:cBhvr>
                                        </p:animEffect>
                                      </p:childTnLst>
                                    </p:cTn>
                                  </p:par>
                                  <p:par>
                                    <p:cTn id="47" presetID="6" presetClass="emph" presetSubtype="0" autoRev="1" fill="hold" grpId="1" nodeType="withEffect">
                                      <p:stCondLst>
                                        <p:cond delay="300"/>
                                      </p:stCondLst>
                                      <p:childTnLst>
                                        <p:animScale>
                                          <p:cBhvr>
                                            <p:cTn id="48" dur="150" fill="hold"/>
                                            <p:tgtEl>
                                              <p:spTgt spid="17"/>
                                            </p:tgtEl>
                                          </p:cBhvr>
                                          <p:by x="110000" y="110000"/>
                                        </p:animScale>
                                      </p:childTnLst>
                                    </p:cTn>
                                  </p:par>
                                  <p:par>
                                    <p:cTn id="49" presetID="2" presetClass="entr" presetSubtype="2" fill="hold" grpId="0" nodeType="withEffect" p14:presetBounceEnd="60000">
                                      <p:stCondLst>
                                        <p:cond delay="1400"/>
                                      </p:stCondLst>
                                      <p:childTnLst>
                                        <p:set>
                                          <p:cBhvr>
                                            <p:cTn id="50" dur="1" fill="hold">
                                              <p:stCondLst>
                                                <p:cond delay="0"/>
                                              </p:stCondLst>
                                            </p:cTn>
                                            <p:tgtEl>
                                              <p:spTgt spid="18"/>
                                            </p:tgtEl>
                                            <p:attrNameLst>
                                              <p:attrName>style.visibility</p:attrName>
                                            </p:attrNameLst>
                                          </p:cBhvr>
                                          <p:to>
                                            <p:strVal val="visible"/>
                                          </p:to>
                                        </p:set>
                                        <p:anim calcmode="lin" valueType="num" p14:bounceEnd="60000">
                                          <p:cBhvr additive="base">
                                            <p:cTn id="51"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60000">
                                      <p:stCondLst>
                                        <p:cond delay="1400"/>
                                      </p:stCondLst>
                                      <p:childTnLst>
                                        <p:set>
                                          <p:cBhvr>
                                            <p:cTn id="54" dur="1" fill="hold">
                                              <p:stCondLst>
                                                <p:cond delay="0"/>
                                              </p:stCondLst>
                                            </p:cTn>
                                            <p:tgtEl>
                                              <p:spTgt spid="19"/>
                                            </p:tgtEl>
                                            <p:attrNameLst>
                                              <p:attrName>style.visibility</p:attrName>
                                            </p:attrNameLst>
                                          </p:cBhvr>
                                          <p:to>
                                            <p:strVal val="visible"/>
                                          </p:to>
                                        </p:set>
                                        <p:anim calcmode="lin" valueType="num" p14:bounceEnd="60000">
                                          <p:cBhvr additive="base">
                                            <p:cTn id="55" dur="5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14:presetBounceEnd="60000">
                                      <p:stCondLst>
                                        <p:cond delay="1400"/>
                                      </p:stCondLst>
                                      <p:childTnLst>
                                        <p:set>
                                          <p:cBhvr>
                                            <p:cTn id="58" dur="1" fill="hold">
                                              <p:stCondLst>
                                                <p:cond delay="0"/>
                                              </p:stCondLst>
                                            </p:cTn>
                                            <p:tgtEl>
                                              <p:spTgt spid="20"/>
                                            </p:tgtEl>
                                            <p:attrNameLst>
                                              <p:attrName>style.visibility</p:attrName>
                                            </p:attrNameLst>
                                          </p:cBhvr>
                                          <p:to>
                                            <p:strVal val="visible"/>
                                          </p:to>
                                        </p:set>
                                        <p:anim calcmode="lin" valueType="num" p14:bounceEnd="60000">
                                          <p:cBhvr additive="base">
                                            <p:cTn id="59" dur="500" fill="hold"/>
                                            <p:tgtEl>
                                              <p:spTgt spid="20"/>
                                            </p:tgtEl>
                                            <p:attrNameLst>
                                              <p:attrName>ppt_x</p:attrName>
                                            </p:attrNameLst>
                                          </p:cBhvr>
                                          <p:tavLst>
                                            <p:tav tm="0">
                                              <p:val>
                                                <p:strVal val="0-#ppt_w/2"/>
                                              </p:val>
                                            </p:tav>
                                            <p:tav tm="100000">
                                              <p:val>
                                                <p:strVal val="#ppt_x"/>
                                              </p:val>
                                            </p:tav>
                                          </p:tavLst>
                                        </p:anim>
                                        <p:anim calcmode="lin" valueType="num" p14:bounceEnd="60000">
                                          <p:cBhvr additive="base">
                                            <p:cTn id="6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15" grpId="1" animBg="1"/>
          <p:bldP spid="17" grpId="0"/>
          <p:bldP spid="17" grpId="1"/>
          <p:bldP spid="18" grpId="0" animBg="1"/>
          <p:bldGraphic spid="19" grpId="0">
            <p:bldAsOne/>
          </p:bldGraphic>
          <p:bldGraphic spid="20"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2" presetClass="entr" presetSubtype="8" fill="hold" grpId="0" nodeType="withEffect">
                                      <p:stCondLst>
                                        <p:cond delay="14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2" presetClass="entr" presetSubtype="4" fill="hold" nodeType="withEffect">
                                      <p:stCondLst>
                                        <p:cond delay="90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53" presetClass="entr" presetSubtype="16" fill="hold" grpId="0" nodeType="withEffect">
                                      <p:stCondLst>
                                        <p:cond delay="300"/>
                                      </p:stCondLst>
                                      <p:childTnLst>
                                        <p:set>
                                          <p:cBhvr>
                                            <p:cTn id="33" dur="1" fill="hold">
                                              <p:stCondLst>
                                                <p:cond delay="0"/>
                                              </p:stCondLst>
                                            </p:cTn>
                                            <p:tgtEl>
                                              <p:spTgt spid="15"/>
                                            </p:tgtEl>
                                            <p:attrNameLst>
                                              <p:attrName>style.visibility</p:attrName>
                                            </p:attrNameLst>
                                          </p:cBhvr>
                                          <p:to>
                                            <p:strVal val="visible"/>
                                          </p:to>
                                        </p:set>
                                        <p:anim calcmode="lin" valueType="num">
                                          <p:cBhvr>
                                            <p:cTn id="34" dur="300" fill="hold"/>
                                            <p:tgtEl>
                                              <p:spTgt spid="15"/>
                                            </p:tgtEl>
                                            <p:attrNameLst>
                                              <p:attrName>ppt_w</p:attrName>
                                            </p:attrNameLst>
                                          </p:cBhvr>
                                          <p:tavLst>
                                            <p:tav tm="0">
                                              <p:val>
                                                <p:fltVal val="0"/>
                                              </p:val>
                                            </p:tav>
                                            <p:tav tm="100000">
                                              <p:val>
                                                <p:strVal val="#ppt_w"/>
                                              </p:val>
                                            </p:tav>
                                          </p:tavLst>
                                        </p:anim>
                                        <p:anim calcmode="lin" valueType="num">
                                          <p:cBhvr>
                                            <p:cTn id="35" dur="300" fill="hold"/>
                                            <p:tgtEl>
                                              <p:spTgt spid="15"/>
                                            </p:tgtEl>
                                            <p:attrNameLst>
                                              <p:attrName>ppt_h</p:attrName>
                                            </p:attrNameLst>
                                          </p:cBhvr>
                                          <p:tavLst>
                                            <p:tav tm="0">
                                              <p:val>
                                                <p:fltVal val="0"/>
                                              </p:val>
                                            </p:tav>
                                            <p:tav tm="100000">
                                              <p:val>
                                                <p:strVal val="#ppt_h"/>
                                              </p:val>
                                            </p:tav>
                                          </p:tavLst>
                                        </p:anim>
                                        <p:animEffect transition="in" filter="fade">
                                          <p:cBhvr>
                                            <p:cTn id="36" dur="300"/>
                                            <p:tgtEl>
                                              <p:spTgt spid="15"/>
                                            </p:tgtEl>
                                          </p:cBhvr>
                                        </p:animEffect>
                                      </p:childTnLst>
                                    </p:cTn>
                                  </p:par>
                                  <p:par>
                                    <p:cTn id="37" presetID="6" presetClass="emph" presetSubtype="0" autoRev="1" fill="hold" grpId="1" nodeType="withEffect">
                                      <p:stCondLst>
                                        <p:cond delay="600"/>
                                      </p:stCondLst>
                                      <p:childTnLst>
                                        <p:animScale>
                                          <p:cBhvr>
                                            <p:cTn id="38" dur="150" fill="hold"/>
                                            <p:tgtEl>
                                              <p:spTgt spid="15"/>
                                            </p:tgtEl>
                                          </p:cBhvr>
                                          <p:by x="110000" y="110000"/>
                                        </p:animScale>
                                      </p:childTnLst>
                                    </p:cTn>
                                  </p:par>
                                  <p:par>
                                    <p:cTn id="39" presetID="22" presetClass="entr" presetSubtype="1" fill="hold" nodeType="withEffect">
                                      <p:stCondLst>
                                        <p:cond delay="90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300" fill="hold"/>
                                            <p:tgtEl>
                                              <p:spTgt spid="17"/>
                                            </p:tgtEl>
                                            <p:attrNameLst>
                                              <p:attrName>ppt_w</p:attrName>
                                            </p:attrNameLst>
                                          </p:cBhvr>
                                          <p:tavLst>
                                            <p:tav tm="0">
                                              <p:val>
                                                <p:fltVal val="0"/>
                                              </p:val>
                                            </p:tav>
                                            <p:tav tm="100000">
                                              <p:val>
                                                <p:strVal val="#ppt_w"/>
                                              </p:val>
                                            </p:tav>
                                          </p:tavLst>
                                        </p:anim>
                                        <p:anim calcmode="lin" valueType="num">
                                          <p:cBhvr>
                                            <p:cTn id="45" dur="300" fill="hold"/>
                                            <p:tgtEl>
                                              <p:spTgt spid="17"/>
                                            </p:tgtEl>
                                            <p:attrNameLst>
                                              <p:attrName>ppt_h</p:attrName>
                                            </p:attrNameLst>
                                          </p:cBhvr>
                                          <p:tavLst>
                                            <p:tav tm="0">
                                              <p:val>
                                                <p:fltVal val="0"/>
                                              </p:val>
                                            </p:tav>
                                            <p:tav tm="100000">
                                              <p:val>
                                                <p:strVal val="#ppt_h"/>
                                              </p:val>
                                            </p:tav>
                                          </p:tavLst>
                                        </p:anim>
                                        <p:animEffect transition="in" filter="fade">
                                          <p:cBhvr>
                                            <p:cTn id="46" dur="300"/>
                                            <p:tgtEl>
                                              <p:spTgt spid="17"/>
                                            </p:tgtEl>
                                          </p:cBhvr>
                                        </p:animEffect>
                                      </p:childTnLst>
                                    </p:cTn>
                                  </p:par>
                                  <p:par>
                                    <p:cTn id="47" presetID="6" presetClass="emph" presetSubtype="0" autoRev="1" fill="hold" grpId="1" nodeType="withEffect">
                                      <p:stCondLst>
                                        <p:cond delay="300"/>
                                      </p:stCondLst>
                                      <p:childTnLst>
                                        <p:animScale>
                                          <p:cBhvr>
                                            <p:cTn id="48" dur="150" fill="hold"/>
                                            <p:tgtEl>
                                              <p:spTgt spid="17"/>
                                            </p:tgtEl>
                                          </p:cBhvr>
                                          <p:by x="110000" y="110000"/>
                                        </p:animScale>
                                      </p:childTnLst>
                                    </p:cTn>
                                  </p:par>
                                  <p:par>
                                    <p:cTn id="49" presetID="2" presetClass="entr" presetSubtype="2" fill="hold" grpId="0" nodeType="withEffect">
                                      <p:stCondLst>
                                        <p:cond delay="14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140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140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0-#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15" grpId="1" animBg="1"/>
          <p:bldP spid="17" grpId="0"/>
          <p:bldP spid="17" grpId="1"/>
          <p:bldP spid="18" grpId="0" animBg="1"/>
          <p:bldGraphic spid="19" grpId="0">
            <p:bldAsOne/>
          </p:bldGraphic>
          <p:bldGraphic spid="20" grpId="0">
            <p:bldAsOne/>
          </p:bldGraphic>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096149" y="1854046"/>
            <a:ext cx="3247190" cy="784830"/>
            <a:chOff x="3957557" y="1328691"/>
            <a:chExt cx="4329586" cy="1046440"/>
          </a:xfrm>
        </p:grpSpPr>
        <p:sp>
          <p:nvSpPr>
            <p:cNvPr id="3" name="矩形 2"/>
            <p:cNvSpPr/>
            <p:nvPr/>
          </p:nvSpPr>
          <p:spPr>
            <a:xfrm>
              <a:off x="3957557" y="1328692"/>
              <a:ext cx="4329586" cy="10383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4" name="文本框 3"/>
            <p:cNvSpPr txBox="1"/>
            <p:nvPr/>
          </p:nvSpPr>
          <p:spPr>
            <a:xfrm>
              <a:off x="4101566" y="1328691"/>
              <a:ext cx="4041471" cy="1046440"/>
            </a:xfrm>
            <a:prstGeom prst="rect">
              <a:avLst/>
            </a:prstGeom>
            <a:noFill/>
            <a:ln>
              <a:noFill/>
            </a:ln>
          </p:spPr>
          <p:txBody>
            <a:bodyPr wrap="square" rtlCol="0">
              <a:spAutoFit/>
            </a:bodyPr>
            <a:lstStyle/>
            <a:p>
              <a:pPr algn="ctr"/>
              <a:r>
                <a:rPr kumimoji="1" lang="en-US" altLang="zh-CN" sz="4500" b="1" dirty="0" smtClean="0">
                  <a:solidFill>
                    <a:srgbClr val="DFEBE2"/>
                  </a:solidFill>
                </a:rPr>
                <a:t>Part</a:t>
              </a:r>
              <a:r>
                <a:rPr kumimoji="1" lang="zh-CN" altLang="en-US" sz="4500" b="1" dirty="0" smtClean="0">
                  <a:solidFill>
                    <a:srgbClr val="DFEBE2"/>
                  </a:solidFill>
                </a:rPr>
                <a:t> </a:t>
              </a:r>
              <a:r>
                <a:rPr kumimoji="1" lang="en-US" altLang="zh-CN" sz="4500" b="1" dirty="0" smtClean="0">
                  <a:solidFill>
                    <a:srgbClr val="DFEBE2"/>
                  </a:solidFill>
                </a:rPr>
                <a:t>Two</a:t>
              </a:r>
              <a:endParaRPr kumimoji="1" lang="zh-CN" altLang="en-US" sz="4500" b="1" dirty="0">
                <a:solidFill>
                  <a:srgbClr val="DFEBE2"/>
                </a:solidFill>
              </a:endParaRPr>
            </a:p>
          </p:txBody>
        </p:sp>
      </p:grpSp>
      <p:sp>
        <p:nvSpPr>
          <p:cNvPr id="5" name="文本框 4"/>
          <p:cNvSpPr txBox="1"/>
          <p:nvPr/>
        </p:nvSpPr>
        <p:spPr>
          <a:xfrm>
            <a:off x="571713" y="2755875"/>
            <a:ext cx="8296062" cy="830997"/>
          </a:xfrm>
          <a:prstGeom prst="rect">
            <a:avLst/>
          </a:prstGeom>
          <a:noFill/>
          <a:ln>
            <a:noFill/>
          </a:ln>
        </p:spPr>
        <p:txBody>
          <a:bodyPr wrap="square" rtlCol="0">
            <a:spAutoFit/>
          </a:bodyPr>
          <a:lstStyle/>
          <a:p>
            <a:pPr algn="ctr"/>
            <a:r>
              <a:rPr kumimoji="1" lang="zh-CN" altLang="en-US" sz="4800" b="1" dirty="0" smtClean="0">
                <a:solidFill>
                  <a:srgbClr val="DFEBE2"/>
                </a:solidFill>
                <a:latin typeface="Microsoft YaHei" charset="0"/>
                <a:ea typeface="Microsoft YaHei" charset="0"/>
                <a:cs typeface="Microsoft YaHei" charset="0"/>
              </a:rPr>
              <a:t>需求分析与产品亮点</a:t>
            </a:r>
            <a:endParaRPr kumimoji="1" lang="zh-CN" altLang="en-US" sz="4800" b="1" dirty="0">
              <a:solidFill>
                <a:srgbClr val="DFEBE2"/>
              </a:solidFill>
              <a:latin typeface="Microsoft YaHei" charset="0"/>
              <a:ea typeface="Microsoft YaHei" charset="0"/>
              <a:cs typeface="Microsoft YaHei" charset="0"/>
            </a:endParaRPr>
          </a:p>
        </p:txBody>
      </p:sp>
      <p:sp>
        <p:nvSpPr>
          <p:cNvPr id="8" name="椭圆 7"/>
          <p:cNvSpPr/>
          <p:nvPr/>
        </p:nvSpPr>
        <p:spPr>
          <a:xfrm rot="1718587">
            <a:off x="3168218" y="1689934"/>
            <a:ext cx="265193" cy="2651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9" name="椭圆 8"/>
          <p:cNvSpPr/>
          <p:nvPr/>
        </p:nvSpPr>
        <p:spPr>
          <a:xfrm rot="1718587">
            <a:off x="3077057" y="1375205"/>
            <a:ext cx="218453" cy="2184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0" name="椭圆 9"/>
          <p:cNvSpPr/>
          <p:nvPr/>
        </p:nvSpPr>
        <p:spPr>
          <a:xfrm rot="1718587">
            <a:off x="2699222" y="2198817"/>
            <a:ext cx="113140" cy="113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1" name="椭圆 10"/>
          <p:cNvSpPr/>
          <p:nvPr/>
        </p:nvSpPr>
        <p:spPr>
          <a:xfrm rot="1718587">
            <a:off x="2622620" y="1581851"/>
            <a:ext cx="418973" cy="418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Tree>
    <p:extLst>
      <p:ext uri="{BB962C8B-B14F-4D97-AF65-F5344CB8AC3E}">
        <p14:creationId xmlns:p14="http://schemas.microsoft.com/office/powerpoint/2010/main" val="20952644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21" presetClass="entr" presetSubtype="1"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1500"/>
                                        <p:tgtEl>
                                          <p:spTgt spid="2"/>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性能</a:t>
            </a:r>
            <a:r>
              <a:rPr lang="zh-CN" altLang="en-US" dirty="0" smtClean="0"/>
              <a:t>需求</a:t>
            </a:r>
            <a:endParaRPr lang="zh-CN" altLang="en-US" dirty="0"/>
          </a:p>
        </p:txBody>
      </p:sp>
      <p:cxnSp>
        <p:nvCxnSpPr>
          <p:cNvPr id="83" name="直接连接符 82"/>
          <p:cNvCxnSpPr>
            <a:endCxn id="86" idx="1"/>
          </p:cNvCxnSpPr>
          <p:nvPr/>
        </p:nvCxnSpPr>
        <p:spPr>
          <a:xfrm flipV="1">
            <a:off x="2773778" y="2247669"/>
            <a:ext cx="1151876" cy="1096705"/>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6" idx="5"/>
            <a:endCxn id="90" idx="1"/>
          </p:cNvCxnSpPr>
          <p:nvPr/>
        </p:nvCxnSpPr>
        <p:spPr>
          <a:xfrm flipV="1">
            <a:off x="5171665" y="2568979"/>
            <a:ext cx="1529189" cy="92470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3667598" y="1989612"/>
            <a:ext cx="1762124" cy="1762124"/>
            <a:chOff x="4892222" y="1779814"/>
            <a:chExt cx="2349499" cy="2349499"/>
          </a:xfrm>
        </p:grpSpPr>
        <p:sp>
          <p:nvSpPr>
            <p:cNvPr id="86" name="椭圆 85"/>
            <p:cNvSpPr/>
            <p:nvPr/>
          </p:nvSpPr>
          <p:spPr>
            <a:xfrm>
              <a:off x="4892222" y="1779814"/>
              <a:ext cx="2349499" cy="23494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87" name="Freeform 514"/>
            <p:cNvSpPr>
              <a:spLocks noChangeAspect="1" noEditPoints="1"/>
            </p:cNvSpPr>
            <p:nvPr/>
          </p:nvSpPr>
          <p:spPr bwMode="auto">
            <a:xfrm>
              <a:off x="5558500" y="2202811"/>
              <a:ext cx="1016943" cy="720000"/>
            </a:xfrm>
            <a:custGeom>
              <a:avLst/>
              <a:gdLst>
                <a:gd name="T0" fmla="*/ 100 w 106"/>
                <a:gd name="T1" fmla="*/ 63 h 75"/>
                <a:gd name="T2" fmla="*/ 70 w 106"/>
                <a:gd name="T3" fmla="*/ 63 h 75"/>
                <a:gd name="T4" fmla="*/ 70 w 106"/>
                <a:gd name="T5" fmla="*/ 60 h 75"/>
                <a:gd name="T6" fmla="*/ 88 w 106"/>
                <a:gd name="T7" fmla="*/ 60 h 75"/>
                <a:gd name="T8" fmla="*/ 94 w 106"/>
                <a:gd name="T9" fmla="*/ 54 h 75"/>
                <a:gd name="T10" fmla="*/ 94 w 106"/>
                <a:gd name="T11" fmla="*/ 6 h 75"/>
                <a:gd name="T12" fmla="*/ 88 w 106"/>
                <a:gd name="T13" fmla="*/ 0 h 75"/>
                <a:gd name="T14" fmla="*/ 18 w 106"/>
                <a:gd name="T15" fmla="*/ 0 h 75"/>
                <a:gd name="T16" fmla="*/ 12 w 106"/>
                <a:gd name="T17" fmla="*/ 6 h 75"/>
                <a:gd name="T18" fmla="*/ 12 w 106"/>
                <a:gd name="T19" fmla="*/ 54 h 75"/>
                <a:gd name="T20" fmla="*/ 18 w 106"/>
                <a:gd name="T21" fmla="*/ 60 h 75"/>
                <a:gd name="T22" fmla="*/ 35 w 106"/>
                <a:gd name="T23" fmla="*/ 60 h 75"/>
                <a:gd name="T24" fmla="*/ 35 w 106"/>
                <a:gd name="T25" fmla="*/ 63 h 75"/>
                <a:gd name="T26" fmla="*/ 6 w 106"/>
                <a:gd name="T27" fmla="*/ 63 h 75"/>
                <a:gd name="T28" fmla="*/ 0 w 106"/>
                <a:gd name="T29" fmla="*/ 69 h 75"/>
                <a:gd name="T30" fmla="*/ 0 w 106"/>
                <a:gd name="T31" fmla="*/ 69 h 75"/>
                <a:gd name="T32" fmla="*/ 6 w 106"/>
                <a:gd name="T33" fmla="*/ 75 h 75"/>
                <a:gd name="T34" fmla="*/ 100 w 106"/>
                <a:gd name="T35" fmla="*/ 75 h 75"/>
                <a:gd name="T36" fmla="*/ 106 w 106"/>
                <a:gd name="T37" fmla="*/ 69 h 75"/>
                <a:gd name="T38" fmla="*/ 106 w 106"/>
                <a:gd name="T39" fmla="*/ 69 h 75"/>
                <a:gd name="T40" fmla="*/ 100 w 106"/>
                <a:gd name="T41" fmla="*/ 63 h 75"/>
                <a:gd name="T42" fmla="*/ 18 w 106"/>
                <a:gd name="T43" fmla="*/ 56 h 75"/>
                <a:gd name="T44" fmla="*/ 16 w 106"/>
                <a:gd name="T45" fmla="*/ 54 h 75"/>
                <a:gd name="T46" fmla="*/ 16 w 106"/>
                <a:gd name="T47" fmla="*/ 6 h 75"/>
                <a:gd name="T48" fmla="*/ 18 w 106"/>
                <a:gd name="T49" fmla="*/ 4 h 75"/>
                <a:gd name="T50" fmla="*/ 88 w 106"/>
                <a:gd name="T51" fmla="*/ 4 h 75"/>
                <a:gd name="T52" fmla="*/ 90 w 106"/>
                <a:gd name="T53" fmla="*/ 6 h 75"/>
                <a:gd name="T54" fmla="*/ 90 w 106"/>
                <a:gd name="T55" fmla="*/ 54 h 75"/>
                <a:gd name="T56" fmla="*/ 88 w 106"/>
                <a:gd name="T57" fmla="*/ 56 h 75"/>
                <a:gd name="T58" fmla="*/ 18 w 106"/>
                <a:gd name="T59" fmla="*/ 56 h 75"/>
                <a:gd name="T60" fmla="*/ 66 w 106"/>
                <a:gd name="T61" fmla="*/ 63 h 75"/>
                <a:gd name="T62" fmla="*/ 39 w 106"/>
                <a:gd name="T63" fmla="*/ 63 h 75"/>
                <a:gd name="T64" fmla="*/ 39 w 106"/>
                <a:gd name="T65" fmla="*/ 60 h 75"/>
                <a:gd name="T66" fmla="*/ 66 w 106"/>
                <a:gd name="T67" fmla="*/ 60 h 75"/>
                <a:gd name="T68" fmla="*/ 66 w 106"/>
                <a:gd name="T69"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75">
                  <a:moveTo>
                    <a:pt x="100" y="63"/>
                  </a:moveTo>
                  <a:cubicBezTo>
                    <a:pt x="70" y="63"/>
                    <a:pt x="70" y="63"/>
                    <a:pt x="70" y="63"/>
                  </a:cubicBezTo>
                  <a:cubicBezTo>
                    <a:pt x="70" y="60"/>
                    <a:pt x="70" y="60"/>
                    <a:pt x="70" y="60"/>
                  </a:cubicBezTo>
                  <a:cubicBezTo>
                    <a:pt x="88" y="60"/>
                    <a:pt x="88" y="60"/>
                    <a:pt x="88" y="60"/>
                  </a:cubicBezTo>
                  <a:cubicBezTo>
                    <a:pt x="91" y="60"/>
                    <a:pt x="94" y="57"/>
                    <a:pt x="94" y="54"/>
                  </a:cubicBezTo>
                  <a:cubicBezTo>
                    <a:pt x="94" y="6"/>
                    <a:pt x="94" y="6"/>
                    <a:pt x="94" y="6"/>
                  </a:cubicBezTo>
                  <a:cubicBezTo>
                    <a:pt x="94" y="3"/>
                    <a:pt x="91" y="0"/>
                    <a:pt x="88" y="0"/>
                  </a:cubicBezTo>
                  <a:cubicBezTo>
                    <a:pt x="18" y="0"/>
                    <a:pt x="18" y="0"/>
                    <a:pt x="18" y="0"/>
                  </a:cubicBezTo>
                  <a:cubicBezTo>
                    <a:pt x="14" y="0"/>
                    <a:pt x="12" y="3"/>
                    <a:pt x="12" y="6"/>
                  </a:cubicBezTo>
                  <a:cubicBezTo>
                    <a:pt x="12" y="54"/>
                    <a:pt x="12" y="54"/>
                    <a:pt x="12" y="54"/>
                  </a:cubicBezTo>
                  <a:cubicBezTo>
                    <a:pt x="12" y="57"/>
                    <a:pt x="14" y="60"/>
                    <a:pt x="18" y="60"/>
                  </a:cubicBezTo>
                  <a:cubicBezTo>
                    <a:pt x="35" y="60"/>
                    <a:pt x="35" y="60"/>
                    <a:pt x="35" y="60"/>
                  </a:cubicBezTo>
                  <a:cubicBezTo>
                    <a:pt x="35" y="63"/>
                    <a:pt x="35" y="63"/>
                    <a:pt x="35" y="63"/>
                  </a:cubicBezTo>
                  <a:cubicBezTo>
                    <a:pt x="6" y="63"/>
                    <a:pt x="6" y="63"/>
                    <a:pt x="6" y="63"/>
                  </a:cubicBezTo>
                  <a:cubicBezTo>
                    <a:pt x="2" y="63"/>
                    <a:pt x="0" y="66"/>
                    <a:pt x="0" y="69"/>
                  </a:cubicBezTo>
                  <a:cubicBezTo>
                    <a:pt x="0" y="69"/>
                    <a:pt x="0" y="69"/>
                    <a:pt x="0" y="69"/>
                  </a:cubicBezTo>
                  <a:cubicBezTo>
                    <a:pt x="0" y="73"/>
                    <a:pt x="2" y="75"/>
                    <a:pt x="6" y="75"/>
                  </a:cubicBezTo>
                  <a:cubicBezTo>
                    <a:pt x="100" y="75"/>
                    <a:pt x="100" y="75"/>
                    <a:pt x="100" y="75"/>
                  </a:cubicBezTo>
                  <a:cubicBezTo>
                    <a:pt x="103" y="75"/>
                    <a:pt x="106" y="73"/>
                    <a:pt x="106" y="69"/>
                  </a:cubicBezTo>
                  <a:cubicBezTo>
                    <a:pt x="106" y="69"/>
                    <a:pt x="106" y="69"/>
                    <a:pt x="106" y="69"/>
                  </a:cubicBezTo>
                  <a:cubicBezTo>
                    <a:pt x="106" y="66"/>
                    <a:pt x="103" y="63"/>
                    <a:pt x="100" y="63"/>
                  </a:cubicBezTo>
                  <a:close/>
                  <a:moveTo>
                    <a:pt x="18" y="56"/>
                  </a:moveTo>
                  <a:cubicBezTo>
                    <a:pt x="17" y="56"/>
                    <a:pt x="16" y="55"/>
                    <a:pt x="16" y="54"/>
                  </a:cubicBezTo>
                  <a:cubicBezTo>
                    <a:pt x="16" y="6"/>
                    <a:pt x="16" y="6"/>
                    <a:pt x="16" y="6"/>
                  </a:cubicBezTo>
                  <a:cubicBezTo>
                    <a:pt x="16" y="5"/>
                    <a:pt x="17" y="4"/>
                    <a:pt x="18" y="4"/>
                  </a:cubicBezTo>
                  <a:cubicBezTo>
                    <a:pt x="88" y="4"/>
                    <a:pt x="88" y="4"/>
                    <a:pt x="88" y="4"/>
                  </a:cubicBezTo>
                  <a:cubicBezTo>
                    <a:pt x="89" y="4"/>
                    <a:pt x="90" y="5"/>
                    <a:pt x="90" y="6"/>
                  </a:cubicBezTo>
                  <a:cubicBezTo>
                    <a:pt x="90" y="54"/>
                    <a:pt x="90" y="54"/>
                    <a:pt x="90" y="54"/>
                  </a:cubicBezTo>
                  <a:cubicBezTo>
                    <a:pt x="90" y="55"/>
                    <a:pt x="89" y="56"/>
                    <a:pt x="88" y="56"/>
                  </a:cubicBezTo>
                  <a:lnTo>
                    <a:pt x="18" y="56"/>
                  </a:lnTo>
                  <a:close/>
                  <a:moveTo>
                    <a:pt x="66" y="63"/>
                  </a:moveTo>
                  <a:cubicBezTo>
                    <a:pt x="39" y="63"/>
                    <a:pt x="39" y="63"/>
                    <a:pt x="39" y="63"/>
                  </a:cubicBezTo>
                  <a:cubicBezTo>
                    <a:pt x="39" y="60"/>
                    <a:pt x="39" y="60"/>
                    <a:pt x="39" y="60"/>
                  </a:cubicBezTo>
                  <a:cubicBezTo>
                    <a:pt x="66" y="60"/>
                    <a:pt x="66" y="60"/>
                    <a:pt x="66" y="60"/>
                  </a:cubicBezTo>
                  <a:lnTo>
                    <a:pt x="66" y="63"/>
                  </a:ln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88" name="文本框 87"/>
            <p:cNvSpPr txBox="1"/>
            <p:nvPr/>
          </p:nvSpPr>
          <p:spPr>
            <a:xfrm>
              <a:off x="5305887" y="3169346"/>
              <a:ext cx="1522166" cy="783292"/>
            </a:xfrm>
            <a:prstGeom prst="rect">
              <a:avLst/>
            </a:prstGeom>
            <a:noFill/>
          </p:spPr>
          <p:txBody>
            <a:bodyPr wrap="square" rtlCol="0">
              <a:spAutoFit/>
            </a:bodyPr>
            <a:lstStyle/>
            <a:p>
              <a:pPr algn="ctr">
                <a:lnSpc>
                  <a:spcPct val="120000"/>
                </a:lnSpc>
              </a:pP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sym typeface="微软雅黑" pitchFamily="34" charset="-122"/>
                </a:rPr>
                <a:t>不出现数据紊乱</a:t>
              </a:r>
              <a:endParaRPr lang="zh-CN" altLang="en-US" sz="14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9" name="组合 88"/>
          <p:cNvGrpSpPr/>
          <p:nvPr/>
        </p:nvGrpSpPr>
        <p:grpSpPr>
          <a:xfrm>
            <a:off x="6500187" y="2368312"/>
            <a:ext cx="1370239" cy="1370240"/>
            <a:chOff x="8289471" y="2026556"/>
            <a:chExt cx="1826985" cy="1826985"/>
          </a:xfrm>
        </p:grpSpPr>
        <p:sp>
          <p:nvSpPr>
            <p:cNvPr id="90" name="椭圆 89"/>
            <p:cNvSpPr/>
            <p:nvPr/>
          </p:nvSpPr>
          <p:spPr>
            <a:xfrm>
              <a:off x="8289471" y="2026556"/>
              <a:ext cx="1826985" cy="18269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1" name="Freeform 427"/>
            <p:cNvSpPr>
              <a:spLocks noChangeAspect="1" noEditPoints="1"/>
            </p:cNvSpPr>
            <p:nvPr/>
          </p:nvSpPr>
          <p:spPr bwMode="auto">
            <a:xfrm>
              <a:off x="8886142" y="2382811"/>
              <a:ext cx="633643" cy="540000"/>
            </a:xfrm>
            <a:custGeom>
              <a:avLst/>
              <a:gdLst>
                <a:gd name="T0" fmla="*/ 76 w 86"/>
                <a:gd name="T1" fmla="*/ 9 h 73"/>
                <a:gd name="T2" fmla="*/ 73 w 86"/>
                <a:gd name="T3" fmla="*/ 0 h 73"/>
                <a:gd name="T4" fmla="*/ 61 w 86"/>
                <a:gd name="T5" fmla="*/ 3 h 73"/>
                <a:gd name="T6" fmla="*/ 54 w 86"/>
                <a:gd name="T7" fmla="*/ 9 h 73"/>
                <a:gd name="T8" fmla="*/ 51 w 86"/>
                <a:gd name="T9" fmla="*/ 69 h 73"/>
                <a:gd name="T10" fmla="*/ 83 w 86"/>
                <a:gd name="T11" fmla="*/ 72 h 73"/>
                <a:gd name="T12" fmla="*/ 86 w 86"/>
                <a:gd name="T13" fmla="*/ 12 h 73"/>
                <a:gd name="T14" fmla="*/ 80 w 86"/>
                <a:gd name="T15" fmla="*/ 63 h 73"/>
                <a:gd name="T16" fmla="*/ 60 w 86"/>
                <a:gd name="T17" fmla="*/ 66 h 73"/>
                <a:gd name="T18" fmla="*/ 57 w 86"/>
                <a:gd name="T19" fmla="*/ 59 h 73"/>
                <a:gd name="T20" fmla="*/ 77 w 86"/>
                <a:gd name="T21" fmla="*/ 56 h 73"/>
                <a:gd name="T22" fmla="*/ 80 w 86"/>
                <a:gd name="T23" fmla="*/ 63 h 73"/>
                <a:gd name="T24" fmla="*/ 77 w 86"/>
                <a:gd name="T25" fmla="*/ 53 h 73"/>
                <a:gd name="T26" fmla="*/ 57 w 86"/>
                <a:gd name="T27" fmla="*/ 50 h 73"/>
                <a:gd name="T28" fmla="*/ 60 w 86"/>
                <a:gd name="T29" fmla="*/ 43 h 73"/>
                <a:gd name="T30" fmla="*/ 80 w 86"/>
                <a:gd name="T31" fmla="*/ 46 h 73"/>
                <a:gd name="T32" fmla="*/ 80 w 86"/>
                <a:gd name="T33" fmla="*/ 36 h 73"/>
                <a:gd name="T34" fmla="*/ 60 w 86"/>
                <a:gd name="T35" fmla="*/ 39 h 73"/>
                <a:gd name="T36" fmla="*/ 57 w 86"/>
                <a:gd name="T37" fmla="*/ 32 h 73"/>
                <a:gd name="T38" fmla="*/ 77 w 86"/>
                <a:gd name="T39" fmla="*/ 29 h 73"/>
                <a:gd name="T40" fmla="*/ 80 w 86"/>
                <a:gd name="T41" fmla="*/ 36 h 73"/>
                <a:gd name="T42" fmla="*/ 77 w 86"/>
                <a:gd name="T43" fmla="*/ 25 h 73"/>
                <a:gd name="T44" fmla="*/ 57 w 86"/>
                <a:gd name="T45" fmla="*/ 23 h 73"/>
                <a:gd name="T46" fmla="*/ 60 w 86"/>
                <a:gd name="T47" fmla="*/ 16 h 73"/>
                <a:gd name="T48" fmla="*/ 80 w 86"/>
                <a:gd name="T49" fmla="*/ 18 h 73"/>
                <a:gd name="T50" fmla="*/ 33 w 86"/>
                <a:gd name="T51" fmla="*/ 1 h 73"/>
                <a:gd name="T52" fmla="*/ 0 w 86"/>
                <a:gd name="T53" fmla="*/ 4 h 73"/>
                <a:gd name="T54" fmla="*/ 3 w 86"/>
                <a:gd name="T55" fmla="*/ 64 h 73"/>
                <a:gd name="T56" fmla="*/ 10 w 86"/>
                <a:gd name="T57" fmla="*/ 70 h 73"/>
                <a:gd name="T58" fmla="*/ 22 w 86"/>
                <a:gd name="T59" fmla="*/ 73 h 73"/>
                <a:gd name="T60" fmla="*/ 25 w 86"/>
                <a:gd name="T61" fmla="*/ 64 h 73"/>
                <a:gd name="T62" fmla="*/ 35 w 86"/>
                <a:gd name="T63" fmla="*/ 61 h 73"/>
                <a:gd name="T64" fmla="*/ 33 w 86"/>
                <a:gd name="T65" fmla="*/ 1 h 73"/>
                <a:gd name="T66" fmla="*/ 26 w 86"/>
                <a:gd name="T67" fmla="*/ 17 h 73"/>
                <a:gd name="T68" fmla="*/ 7 w 86"/>
                <a:gd name="T69" fmla="*/ 14 h 73"/>
                <a:gd name="T70" fmla="*/ 10 w 86"/>
                <a:gd name="T71" fmla="*/ 7 h 73"/>
                <a:gd name="T72" fmla="*/ 29 w 86"/>
                <a:gd name="T73"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73">
                  <a:moveTo>
                    <a:pt x="83" y="9"/>
                  </a:moveTo>
                  <a:cubicBezTo>
                    <a:pt x="76" y="9"/>
                    <a:pt x="76" y="9"/>
                    <a:pt x="76" y="9"/>
                  </a:cubicBezTo>
                  <a:cubicBezTo>
                    <a:pt x="76" y="3"/>
                    <a:pt x="76" y="3"/>
                    <a:pt x="76" y="3"/>
                  </a:cubicBezTo>
                  <a:cubicBezTo>
                    <a:pt x="76" y="1"/>
                    <a:pt x="75" y="0"/>
                    <a:pt x="73" y="0"/>
                  </a:cubicBezTo>
                  <a:cubicBezTo>
                    <a:pt x="64" y="0"/>
                    <a:pt x="64" y="0"/>
                    <a:pt x="64" y="0"/>
                  </a:cubicBezTo>
                  <a:cubicBezTo>
                    <a:pt x="62" y="0"/>
                    <a:pt x="61" y="1"/>
                    <a:pt x="61" y="3"/>
                  </a:cubicBezTo>
                  <a:cubicBezTo>
                    <a:pt x="61" y="9"/>
                    <a:pt x="61" y="9"/>
                    <a:pt x="61" y="9"/>
                  </a:cubicBezTo>
                  <a:cubicBezTo>
                    <a:pt x="54" y="9"/>
                    <a:pt x="54" y="9"/>
                    <a:pt x="54" y="9"/>
                  </a:cubicBezTo>
                  <a:cubicBezTo>
                    <a:pt x="52" y="9"/>
                    <a:pt x="51" y="10"/>
                    <a:pt x="51" y="12"/>
                  </a:cubicBezTo>
                  <a:cubicBezTo>
                    <a:pt x="51" y="69"/>
                    <a:pt x="51" y="69"/>
                    <a:pt x="51" y="69"/>
                  </a:cubicBezTo>
                  <a:cubicBezTo>
                    <a:pt x="51" y="71"/>
                    <a:pt x="52" y="72"/>
                    <a:pt x="54" y="72"/>
                  </a:cubicBezTo>
                  <a:cubicBezTo>
                    <a:pt x="83" y="72"/>
                    <a:pt x="83" y="72"/>
                    <a:pt x="83" y="72"/>
                  </a:cubicBezTo>
                  <a:cubicBezTo>
                    <a:pt x="85" y="72"/>
                    <a:pt x="86" y="71"/>
                    <a:pt x="86" y="69"/>
                  </a:cubicBezTo>
                  <a:cubicBezTo>
                    <a:pt x="86" y="12"/>
                    <a:pt x="86" y="12"/>
                    <a:pt x="86" y="12"/>
                  </a:cubicBezTo>
                  <a:cubicBezTo>
                    <a:pt x="86" y="10"/>
                    <a:pt x="85" y="9"/>
                    <a:pt x="83" y="9"/>
                  </a:cubicBezTo>
                  <a:close/>
                  <a:moveTo>
                    <a:pt x="80" y="63"/>
                  </a:moveTo>
                  <a:cubicBezTo>
                    <a:pt x="80" y="65"/>
                    <a:pt x="78" y="66"/>
                    <a:pt x="77" y="66"/>
                  </a:cubicBezTo>
                  <a:cubicBezTo>
                    <a:pt x="60" y="66"/>
                    <a:pt x="60" y="66"/>
                    <a:pt x="60" y="66"/>
                  </a:cubicBezTo>
                  <a:cubicBezTo>
                    <a:pt x="59" y="66"/>
                    <a:pt x="57" y="65"/>
                    <a:pt x="57" y="63"/>
                  </a:cubicBezTo>
                  <a:cubicBezTo>
                    <a:pt x="57" y="59"/>
                    <a:pt x="57" y="59"/>
                    <a:pt x="57" y="59"/>
                  </a:cubicBezTo>
                  <a:cubicBezTo>
                    <a:pt x="57" y="58"/>
                    <a:pt x="59" y="56"/>
                    <a:pt x="60" y="56"/>
                  </a:cubicBezTo>
                  <a:cubicBezTo>
                    <a:pt x="77" y="56"/>
                    <a:pt x="77" y="56"/>
                    <a:pt x="77" y="56"/>
                  </a:cubicBezTo>
                  <a:cubicBezTo>
                    <a:pt x="78" y="56"/>
                    <a:pt x="80" y="58"/>
                    <a:pt x="80" y="59"/>
                  </a:cubicBezTo>
                  <a:lnTo>
                    <a:pt x="80" y="63"/>
                  </a:lnTo>
                  <a:close/>
                  <a:moveTo>
                    <a:pt x="80" y="50"/>
                  </a:moveTo>
                  <a:cubicBezTo>
                    <a:pt x="80" y="51"/>
                    <a:pt x="78" y="53"/>
                    <a:pt x="77" y="53"/>
                  </a:cubicBezTo>
                  <a:cubicBezTo>
                    <a:pt x="60" y="53"/>
                    <a:pt x="60" y="53"/>
                    <a:pt x="60" y="53"/>
                  </a:cubicBezTo>
                  <a:cubicBezTo>
                    <a:pt x="59" y="53"/>
                    <a:pt x="57" y="51"/>
                    <a:pt x="57" y="50"/>
                  </a:cubicBezTo>
                  <a:cubicBezTo>
                    <a:pt x="57" y="46"/>
                    <a:pt x="57" y="46"/>
                    <a:pt x="57" y="46"/>
                  </a:cubicBezTo>
                  <a:cubicBezTo>
                    <a:pt x="57" y="44"/>
                    <a:pt x="59" y="43"/>
                    <a:pt x="60" y="43"/>
                  </a:cubicBezTo>
                  <a:cubicBezTo>
                    <a:pt x="77" y="43"/>
                    <a:pt x="77" y="43"/>
                    <a:pt x="77" y="43"/>
                  </a:cubicBezTo>
                  <a:cubicBezTo>
                    <a:pt x="78" y="43"/>
                    <a:pt x="80" y="44"/>
                    <a:pt x="80" y="46"/>
                  </a:cubicBezTo>
                  <a:lnTo>
                    <a:pt x="80" y="50"/>
                  </a:lnTo>
                  <a:close/>
                  <a:moveTo>
                    <a:pt x="80" y="36"/>
                  </a:moveTo>
                  <a:cubicBezTo>
                    <a:pt x="80" y="38"/>
                    <a:pt x="78" y="39"/>
                    <a:pt x="77" y="39"/>
                  </a:cubicBezTo>
                  <a:cubicBezTo>
                    <a:pt x="60" y="39"/>
                    <a:pt x="60" y="39"/>
                    <a:pt x="60" y="39"/>
                  </a:cubicBezTo>
                  <a:cubicBezTo>
                    <a:pt x="59" y="39"/>
                    <a:pt x="57" y="38"/>
                    <a:pt x="57" y="36"/>
                  </a:cubicBezTo>
                  <a:cubicBezTo>
                    <a:pt x="57" y="32"/>
                    <a:pt x="57" y="32"/>
                    <a:pt x="57" y="32"/>
                  </a:cubicBezTo>
                  <a:cubicBezTo>
                    <a:pt x="57" y="30"/>
                    <a:pt x="59" y="29"/>
                    <a:pt x="60" y="29"/>
                  </a:cubicBezTo>
                  <a:cubicBezTo>
                    <a:pt x="77" y="29"/>
                    <a:pt x="77" y="29"/>
                    <a:pt x="77" y="29"/>
                  </a:cubicBezTo>
                  <a:cubicBezTo>
                    <a:pt x="78" y="29"/>
                    <a:pt x="80" y="30"/>
                    <a:pt x="80" y="32"/>
                  </a:cubicBezTo>
                  <a:lnTo>
                    <a:pt x="80" y="36"/>
                  </a:lnTo>
                  <a:close/>
                  <a:moveTo>
                    <a:pt x="80" y="23"/>
                  </a:moveTo>
                  <a:cubicBezTo>
                    <a:pt x="80" y="24"/>
                    <a:pt x="78" y="25"/>
                    <a:pt x="77" y="25"/>
                  </a:cubicBezTo>
                  <a:cubicBezTo>
                    <a:pt x="60" y="25"/>
                    <a:pt x="60" y="25"/>
                    <a:pt x="60" y="25"/>
                  </a:cubicBezTo>
                  <a:cubicBezTo>
                    <a:pt x="59" y="25"/>
                    <a:pt x="57" y="24"/>
                    <a:pt x="57" y="23"/>
                  </a:cubicBezTo>
                  <a:cubicBezTo>
                    <a:pt x="57" y="18"/>
                    <a:pt x="57" y="18"/>
                    <a:pt x="57" y="18"/>
                  </a:cubicBezTo>
                  <a:cubicBezTo>
                    <a:pt x="57" y="17"/>
                    <a:pt x="59" y="16"/>
                    <a:pt x="60" y="16"/>
                  </a:cubicBezTo>
                  <a:cubicBezTo>
                    <a:pt x="77" y="16"/>
                    <a:pt x="77" y="16"/>
                    <a:pt x="77" y="16"/>
                  </a:cubicBezTo>
                  <a:cubicBezTo>
                    <a:pt x="78" y="16"/>
                    <a:pt x="80" y="17"/>
                    <a:pt x="80" y="18"/>
                  </a:cubicBezTo>
                  <a:lnTo>
                    <a:pt x="80" y="23"/>
                  </a:lnTo>
                  <a:close/>
                  <a:moveTo>
                    <a:pt x="33" y="1"/>
                  </a:moveTo>
                  <a:cubicBezTo>
                    <a:pt x="3" y="1"/>
                    <a:pt x="3" y="1"/>
                    <a:pt x="3" y="1"/>
                  </a:cubicBezTo>
                  <a:cubicBezTo>
                    <a:pt x="2" y="1"/>
                    <a:pt x="0" y="2"/>
                    <a:pt x="0" y="4"/>
                  </a:cubicBezTo>
                  <a:cubicBezTo>
                    <a:pt x="0" y="61"/>
                    <a:pt x="0" y="61"/>
                    <a:pt x="0" y="61"/>
                  </a:cubicBezTo>
                  <a:cubicBezTo>
                    <a:pt x="0" y="63"/>
                    <a:pt x="2" y="64"/>
                    <a:pt x="3" y="64"/>
                  </a:cubicBezTo>
                  <a:cubicBezTo>
                    <a:pt x="10" y="64"/>
                    <a:pt x="10" y="64"/>
                    <a:pt x="10" y="64"/>
                  </a:cubicBezTo>
                  <a:cubicBezTo>
                    <a:pt x="10" y="70"/>
                    <a:pt x="10" y="70"/>
                    <a:pt x="10" y="70"/>
                  </a:cubicBezTo>
                  <a:cubicBezTo>
                    <a:pt x="10" y="72"/>
                    <a:pt x="12" y="73"/>
                    <a:pt x="13" y="73"/>
                  </a:cubicBezTo>
                  <a:cubicBezTo>
                    <a:pt x="22" y="73"/>
                    <a:pt x="22" y="73"/>
                    <a:pt x="22" y="73"/>
                  </a:cubicBezTo>
                  <a:cubicBezTo>
                    <a:pt x="24" y="73"/>
                    <a:pt x="25" y="72"/>
                    <a:pt x="25" y="70"/>
                  </a:cubicBezTo>
                  <a:cubicBezTo>
                    <a:pt x="25" y="64"/>
                    <a:pt x="25" y="64"/>
                    <a:pt x="25" y="64"/>
                  </a:cubicBezTo>
                  <a:cubicBezTo>
                    <a:pt x="33" y="64"/>
                    <a:pt x="33" y="64"/>
                    <a:pt x="33" y="64"/>
                  </a:cubicBezTo>
                  <a:cubicBezTo>
                    <a:pt x="34" y="64"/>
                    <a:pt x="35" y="63"/>
                    <a:pt x="35" y="61"/>
                  </a:cubicBezTo>
                  <a:cubicBezTo>
                    <a:pt x="35" y="4"/>
                    <a:pt x="35" y="4"/>
                    <a:pt x="35" y="4"/>
                  </a:cubicBezTo>
                  <a:cubicBezTo>
                    <a:pt x="35" y="2"/>
                    <a:pt x="34" y="1"/>
                    <a:pt x="33" y="1"/>
                  </a:cubicBezTo>
                  <a:close/>
                  <a:moveTo>
                    <a:pt x="29" y="14"/>
                  </a:moveTo>
                  <a:cubicBezTo>
                    <a:pt x="29" y="15"/>
                    <a:pt x="28" y="17"/>
                    <a:pt x="26" y="17"/>
                  </a:cubicBezTo>
                  <a:cubicBezTo>
                    <a:pt x="10" y="17"/>
                    <a:pt x="10" y="17"/>
                    <a:pt x="10" y="17"/>
                  </a:cubicBezTo>
                  <a:cubicBezTo>
                    <a:pt x="8" y="17"/>
                    <a:pt x="7" y="15"/>
                    <a:pt x="7" y="14"/>
                  </a:cubicBezTo>
                  <a:cubicBezTo>
                    <a:pt x="7" y="10"/>
                    <a:pt x="7" y="10"/>
                    <a:pt x="7" y="10"/>
                  </a:cubicBezTo>
                  <a:cubicBezTo>
                    <a:pt x="7" y="8"/>
                    <a:pt x="8" y="7"/>
                    <a:pt x="10" y="7"/>
                  </a:cubicBezTo>
                  <a:cubicBezTo>
                    <a:pt x="26" y="7"/>
                    <a:pt x="26" y="7"/>
                    <a:pt x="26" y="7"/>
                  </a:cubicBezTo>
                  <a:cubicBezTo>
                    <a:pt x="28" y="7"/>
                    <a:pt x="29" y="8"/>
                    <a:pt x="29" y="10"/>
                  </a:cubicBezTo>
                  <a:lnTo>
                    <a:pt x="29" y="14"/>
                  </a:ln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2" name="文本框 91"/>
            <p:cNvSpPr txBox="1"/>
            <p:nvPr/>
          </p:nvSpPr>
          <p:spPr>
            <a:xfrm>
              <a:off x="8441880" y="3072230"/>
              <a:ext cx="1522166" cy="626069"/>
            </a:xfrm>
            <a:prstGeom prst="rect">
              <a:avLst/>
            </a:prstGeom>
            <a:noFill/>
          </p:spPr>
          <p:txBody>
            <a:bodyPr wrap="square" rtlCol="0">
              <a:spAutoFit/>
            </a:bodyPr>
            <a:lstStyle/>
            <a:p>
              <a:pPr algn="ctr">
                <a:lnSpc>
                  <a:spcPct val="120000"/>
                </a:lnSpc>
              </a:pPr>
              <a:r>
                <a:rPr lang="zh-CN" altLang="en-US" sz="1600" baseline="-3000" dirty="0" smtClean="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不出现内存泄漏、内存溢出</a:t>
              </a:r>
              <a:endParaRPr lang="zh-CN" altLang="en-US" sz="16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93" name="组合 92"/>
          <p:cNvGrpSpPr/>
          <p:nvPr/>
        </p:nvGrpSpPr>
        <p:grpSpPr>
          <a:xfrm>
            <a:off x="1403539" y="2576860"/>
            <a:ext cx="1370239" cy="1370240"/>
            <a:chOff x="2149928" y="2026556"/>
            <a:chExt cx="1826985" cy="1826985"/>
          </a:xfrm>
        </p:grpSpPr>
        <p:sp>
          <p:nvSpPr>
            <p:cNvPr id="94" name="椭圆 93"/>
            <p:cNvSpPr/>
            <p:nvPr/>
          </p:nvSpPr>
          <p:spPr>
            <a:xfrm>
              <a:off x="2149928" y="2026556"/>
              <a:ext cx="1826985" cy="18269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5" name="Freeform 315"/>
            <p:cNvSpPr>
              <a:spLocks noChangeAspect="1"/>
            </p:cNvSpPr>
            <p:nvPr/>
          </p:nvSpPr>
          <p:spPr bwMode="auto">
            <a:xfrm>
              <a:off x="2664773" y="2382811"/>
              <a:ext cx="797295" cy="540000"/>
            </a:xfrm>
            <a:custGeom>
              <a:avLst/>
              <a:gdLst>
                <a:gd name="T0" fmla="*/ 103 w 106"/>
                <a:gd name="T1" fmla="*/ 44 h 72"/>
                <a:gd name="T2" fmla="*/ 92 w 106"/>
                <a:gd name="T3" fmla="*/ 44 h 72"/>
                <a:gd name="T4" fmla="*/ 92 w 106"/>
                <a:gd name="T5" fmla="*/ 18 h 72"/>
                <a:gd name="T6" fmla="*/ 86 w 106"/>
                <a:gd name="T7" fmla="*/ 12 h 72"/>
                <a:gd name="T8" fmla="*/ 68 w 106"/>
                <a:gd name="T9" fmla="*/ 12 h 72"/>
                <a:gd name="T10" fmla="*/ 68 w 106"/>
                <a:gd name="T11" fmla="*/ 2 h 72"/>
                <a:gd name="T12" fmla="*/ 66 w 106"/>
                <a:gd name="T13" fmla="*/ 0 h 72"/>
                <a:gd name="T14" fmla="*/ 40 w 106"/>
                <a:gd name="T15" fmla="*/ 0 h 72"/>
                <a:gd name="T16" fmla="*/ 38 w 106"/>
                <a:gd name="T17" fmla="*/ 2 h 72"/>
                <a:gd name="T18" fmla="*/ 38 w 106"/>
                <a:gd name="T19" fmla="*/ 12 h 72"/>
                <a:gd name="T20" fmla="*/ 20 w 106"/>
                <a:gd name="T21" fmla="*/ 12 h 72"/>
                <a:gd name="T22" fmla="*/ 14 w 106"/>
                <a:gd name="T23" fmla="*/ 18 h 72"/>
                <a:gd name="T24" fmla="*/ 14 w 106"/>
                <a:gd name="T25" fmla="*/ 44 h 72"/>
                <a:gd name="T26" fmla="*/ 3 w 106"/>
                <a:gd name="T27" fmla="*/ 44 h 72"/>
                <a:gd name="T28" fmla="*/ 0 w 106"/>
                <a:gd name="T29" fmla="*/ 47 h 72"/>
                <a:gd name="T30" fmla="*/ 0 w 106"/>
                <a:gd name="T31" fmla="*/ 70 h 72"/>
                <a:gd name="T32" fmla="*/ 3 w 106"/>
                <a:gd name="T33" fmla="*/ 72 h 72"/>
                <a:gd name="T34" fmla="*/ 28 w 106"/>
                <a:gd name="T35" fmla="*/ 72 h 72"/>
                <a:gd name="T36" fmla="*/ 30 w 106"/>
                <a:gd name="T37" fmla="*/ 70 h 72"/>
                <a:gd name="T38" fmla="*/ 30 w 106"/>
                <a:gd name="T39" fmla="*/ 47 h 72"/>
                <a:gd name="T40" fmla="*/ 28 w 106"/>
                <a:gd name="T41" fmla="*/ 44 h 72"/>
                <a:gd name="T42" fmla="*/ 17 w 106"/>
                <a:gd name="T43" fmla="*/ 44 h 72"/>
                <a:gd name="T44" fmla="*/ 17 w 106"/>
                <a:gd name="T45" fmla="*/ 18 h 72"/>
                <a:gd name="T46" fmla="*/ 20 w 106"/>
                <a:gd name="T47" fmla="*/ 15 h 72"/>
                <a:gd name="T48" fmla="*/ 38 w 106"/>
                <a:gd name="T49" fmla="*/ 15 h 72"/>
                <a:gd name="T50" fmla="*/ 38 w 106"/>
                <a:gd name="T51" fmla="*/ 25 h 72"/>
                <a:gd name="T52" fmla="*/ 40 w 106"/>
                <a:gd name="T53" fmla="*/ 27 h 72"/>
                <a:gd name="T54" fmla="*/ 51 w 106"/>
                <a:gd name="T55" fmla="*/ 27 h 72"/>
                <a:gd name="T56" fmla="*/ 51 w 106"/>
                <a:gd name="T57" fmla="*/ 44 h 72"/>
                <a:gd name="T58" fmla="*/ 40 w 106"/>
                <a:gd name="T59" fmla="*/ 44 h 72"/>
                <a:gd name="T60" fmla="*/ 38 w 106"/>
                <a:gd name="T61" fmla="*/ 47 h 72"/>
                <a:gd name="T62" fmla="*/ 38 w 106"/>
                <a:gd name="T63" fmla="*/ 70 h 72"/>
                <a:gd name="T64" fmla="*/ 40 w 106"/>
                <a:gd name="T65" fmla="*/ 72 h 72"/>
                <a:gd name="T66" fmla="*/ 66 w 106"/>
                <a:gd name="T67" fmla="*/ 72 h 72"/>
                <a:gd name="T68" fmla="*/ 68 w 106"/>
                <a:gd name="T69" fmla="*/ 70 h 72"/>
                <a:gd name="T70" fmla="*/ 68 w 106"/>
                <a:gd name="T71" fmla="*/ 47 h 72"/>
                <a:gd name="T72" fmla="*/ 66 w 106"/>
                <a:gd name="T73" fmla="*/ 44 h 72"/>
                <a:gd name="T74" fmla="*/ 55 w 106"/>
                <a:gd name="T75" fmla="*/ 44 h 72"/>
                <a:gd name="T76" fmla="*/ 55 w 106"/>
                <a:gd name="T77" fmla="*/ 27 h 72"/>
                <a:gd name="T78" fmla="*/ 66 w 106"/>
                <a:gd name="T79" fmla="*/ 27 h 72"/>
                <a:gd name="T80" fmla="*/ 68 w 106"/>
                <a:gd name="T81" fmla="*/ 25 h 72"/>
                <a:gd name="T82" fmla="*/ 68 w 106"/>
                <a:gd name="T83" fmla="*/ 15 h 72"/>
                <a:gd name="T84" fmla="*/ 86 w 106"/>
                <a:gd name="T85" fmla="*/ 15 h 72"/>
                <a:gd name="T86" fmla="*/ 89 w 106"/>
                <a:gd name="T87" fmla="*/ 18 h 72"/>
                <a:gd name="T88" fmla="*/ 89 w 106"/>
                <a:gd name="T89" fmla="*/ 44 h 72"/>
                <a:gd name="T90" fmla="*/ 78 w 106"/>
                <a:gd name="T91" fmla="*/ 44 h 72"/>
                <a:gd name="T92" fmla="*/ 76 w 106"/>
                <a:gd name="T93" fmla="*/ 47 h 72"/>
                <a:gd name="T94" fmla="*/ 76 w 106"/>
                <a:gd name="T95" fmla="*/ 70 h 72"/>
                <a:gd name="T96" fmla="*/ 78 w 106"/>
                <a:gd name="T97" fmla="*/ 72 h 72"/>
                <a:gd name="T98" fmla="*/ 103 w 106"/>
                <a:gd name="T99" fmla="*/ 72 h 72"/>
                <a:gd name="T100" fmla="*/ 106 w 106"/>
                <a:gd name="T101" fmla="*/ 70 h 72"/>
                <a:gd name="T102" fmla="*/ 106 w 106"/>
                <a:gd name="T103" fmla="*/ 47 h 72"/>
                <a:gd name="T104" fmla="*/ 103 w 106"/>
                <a:gd name="T105"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 h="72">
                  <a:moveTo>
                    <a:pt x="103" y="44"/>
                  </a:moveTo>
                  <a:cubicBezTo>
                    <a:pt x="92" y="44"/>
                    <a:pt x="92" y="44"/>
                    <a:pt x="92" y="44"/>
                  </a:cubicBezTo>
                  <a:cubicBezTo>
                    <a:pt x="92" y="18"/>
                    <a:pt x="92" y="18"/>
                    <a:pt x="92" y="18"/>
                  </a:cubicBezTo>
                  <a:cubicBezTo>
                    <a:pt x="92" y="15"/>
                    <a:pt x="90" y="12"/>
                    <a:pt x="86" y="12"/>
                  </a:cubicBezTo>
                  <a:cubicBezTo>
                    <a:pt x="68" y="12"/>
                    <a:pt x="68" y="12"/>
                    <a:pt x="68" y="12"/>
                  </a:cubicBezTo>
                  <a:cubicBezTo>
                    <a:pt x="68" y="2"/>
                    <a:pt x="68" y="2"/>
                    <a:pt x="68" y="2"/>
                  </a:cubicBezTo>
                  <a:cubicBezTo>
                    <a:pt x="68" y="1"/>
                    <a:pt x="67" y="0"/>
                    <a:pt x="66" y="0"/>
                  </a:cubicBezTo>
                  <a:cubicBezTo>
                    <a:pt x="40" y="0"/>
                    <a:pt x="40" y="0"/>
                    <a:pt x="40" y="0"/>
                  </a:cubicBezTo>
                  <a:cubicBezTo>
                    <a:pt x="39" y="0"/>
                    <a:pt x="38" y="1"/>
                    <a:pt x="38" y="2"/>
                  </a:cubicBezTo>
                  <a:cubicBezTo>
                    <a:pt x="38" y="12"/>
                    <a:pt x="38" y="12"/>
                    <a:pt x="38" y="12"/>
                  </a:cubicBezTo>
                  <a:cubicBezTo>
                    <a:pt x="20" y="12"/>
                    <a:pt x="20" y="12"/>
                    <a:pt x="20" y="12"/>
                  </a:cubicBezTo>
                  <a:cubicBezTo>
                    <a:pt x="16" y="12"/>
                    <a:pt x="14" y="15"/>
                    <a:pt x="14" y="18"/>
                  </a:cubicBezTo>
                  <a:cubicBezTo>
                    <a:pt x="14" y="44"/>
                    <a:pt x="14" y="44"/>
                    <a:pt x="14" y="44"/>
                  </a:cubicBezTo>
                  <a:cubicBezTo>
                    <a:pt x="3" y="44"/>
                    <a:pt x="3" y="44"/>
                    <a:pt x="3" y="44"/>
                  </a:cubicBezTo>
                  <a:cubicBezTo>
                    <a:pt x="1" y="44"/>
                    <a:pt x="0" y="45"/>
                    <a:pt x="0" y="47"/>
                  </a:cubicBezTo>
                  <a:cubicBezTo>
                    <a:pt x="0" y="70"/>
                    <a:pt x="0" y="70"/>
                    <a:pt x="0" y="70"/>
                  </a:cubicBezTo>
                  <a:cubicBezTo>
                    <a:pt x="0" y="71"/>
                    <a:pt x="1" y="72"/>
                    <a:pt x="3" y="72"/>
                  </a:cubicBezTo>
                  <a:cubicBezTo>
                    <a:pt x="28" y="72"/>
                    <a:pt x="28" y="72"/>
                    <a:pt x="28" y="72"/>
                  </a:cubicBezTo>
                  <a:cubicBezTo>
                    <a:pt x="29" y="72"/>
                    <a:pt x="30" y="71"/>
                    <a:pt x="30" y="70"/>
                  </a:cubicBezTo>
                  <a:cubicBezTo>
                    <a:pt x="30" y="47"/>
                    <a:pt x="30" y="47"/>
                    <a:pt x="30" y="47"/>
                  </a:cubicBezTo>
                  <a:cubicBezTo>
                    <a:pt x="30" y="45"/>
                    <a:pt x="29" y="44"/>
                    <a:pt x="28" y="44"/>
                  </a:cubicBezTo>
                  <a:cubicBezTo>
                    <a:pt x="17" y="44"/>
                    <a:pt x="17" y="44"/>
                    <a:pt x="17" y="44"/>
                  </a:cubicBezTo>
                  <a:cubicBezTo>
                    <a:pt x="17" y="18"/>
                    <a:pt x="17" y="18"/>
                    <a:pt x="17" y="18"/>
                  </a:cubicBezTo>
                  <a:cubicBezTo>
                    <a:pt x="17" y="16"/>
                    <a:pt x="18" y="15"/>
                    <a:pt x="20" y="15"/>
                  </a:cubicBezTo>
                  <a:cubicBezTo>
                    <a:pt x="38" y="15"/>
                    <a:pt x="38" y="15"/>
                    <a:pt x="38" y="15"/>
                  </a:cubicBezTo>
                  <a:cubicBezTo>
                    <a:pt x="38" y="25"/>
                    <a:pt x="38" y="25"/>
                    <a:pt x="38" y="25"/>
                  </a:cubicBezTo>
                  <a:cubicBezTo>
                    <a:pt x="38" y="26"/>
                    <a:pt x="39" y="27"/>
                    <a:pt x="40" y="27"/>
                  </a:cubicBezTo>
                  <a:cubicBezTo>
                    <a:pt x="51" y="27"/>
                    <a:pt x="51" y="27"/>
                    <a:pt x="51" y="27"/>
                  </a:cubicBezTo>
                  <a:cubicBezTo>
                    <a:pt x="51" y="44"/>
                    <a:pt x="51" y="44"/>
                    <a:pt x="51" y="44"/>
                  </a:cubicBezTo>
                  <a:cubicBezTo>
                    <a:pt x="40" y="44"/>
                    <a:pt x="40" y="44"/>
                    <a:pt x="40" y="44"/>
                  </a:cubicBezTo>
                  <a:cubicBezTo>
                    <a:pt x="39" y="44"/>
                    <a:pt x="38" y="45"/>
                    <a:pt x="38" y="47"/>
                  </a:cubicBezTo>
                  <a:cubicBezTo>
                    <a:pt x="38" y="70"/>
                    <a:pt x="38" y="70"/>
                    <a:pt x="38" y="70"/>
                  </a:cubicBezTo>
                  <a:cubicBezTo>
                    <a:pt x="38" y="71"/>
                    <a:pt x="39" y="72"/>
                    <a:pt x="40" y="72"/>
                  </a:cubicBezTo>
                  <a:cubicBezTo>
                    <a:pt x="66" y="72"/>
                    <a:pt x="66" y="72"/>
                    <a:pt x="66" y="72"/>
                  </a:cubicBezTo>
                  <a:cubicBezTo>
                    <a:pt x="67" y="72"/>
                    <a:pt x="68" y="71"/>
                    <a:pt x="68" y="70"/>
                  </a:cubicBezTo>
                  <a:cubicBezTo>
                    <a:pt x="68" y="47"/>
                    <a:pt x="68" y="47"/>
                    <a:pt x="68" y="47"/>
                  </a:cubicBezTo>
                  <a:cubicBezTo>
                    <a:pt x="68" y="45"/>
                    <a:pt x="67" y="44"/>
                    <a:pt x="66" y="44"/>
                  </a:cubicBezTo>
                  <a:cubicBezTo>
                    <a:pt x="55" y="44"/>
                    <a:pt x="55" y="44"/>
                    <a:pt x="55" y="44"/>
                  </a:cubicBezTo>
                  <a:cubicBezTo>
                    <a:pt x="55" y="27"/>
                    <a:pt x="55" y="27"/>
                    <a:pt x="55" y="27"/>
                  </a:cubicBezTo>
                  <a:cubicBezTo>
                    <a:pt x="66" y="27"/>
                    <a:pt x="66" y="27"/>
                    <a:pt x="66" y="27"/>
                  </a:cubicBezTo>
                  <a:cubicBezTo>
                    <a:pt x="67" y="27"/>
                    <a:pt x="68" y="26"/>
                    <a:pt x="68" y="25"/>
                  </a:cubicBezTo>
                  <a:cubicBezTo>
                    <a:pt x="68" y="15"/>
                    <a:pt x="68" y="15"/>
                    <a:pt x="68" y="15"/>
                  </a:cubicBezTo>
                  <a:cubicBezTo>
                    <a:pt x="86" y="15"/>
                    <a:pt x="86" y="15"/>
                    <a:pt x="86" y="15"/>
                  </a:cubicBezTo>
                  <a:cubicBezTo>
                    <a:pt x="88" y="15"/>
                    <a:pt x="89" y="16"/>
                    <a:pt x="89" y="18"/>
                  </a:cubicBezTo>
                  <a:cubicBezTo>
                    <a:pt x="89" y="44"/>
                    <a:pt x="89" y="44"/>
                    <a:pt x="89" y="44"/>
                  </a:cubicBezTo>
                  <a:cubicBezTo>
                    <a:pt x="78" y="44"/>
                    <a:pt x="78" y="44"/>
                    <a:pt x="78" y="44"/>
                  </a:cubicBezTo>
                  <a:cubicBezTo>
                    <a:pt x="77" y="44"/>
                    <a:pt x="76" y="45"/>
                    <a:pt x="76" y="47"/>
                  </a:cubicBezTo>
                  <a:cubicBezTo>
                    <a:pt x="76" y="70"/>
                    <a:pt x="76" y="70"/>
                    <a:pt x="76" y="70"/>
                  </a:cubicBezTo>
                  <a:cubicBezTo>
                    <a:pt x="76" y="71"/>
                    <a:pt x="77" y="72"/>
                    <a:pt x="78" y="72"/>
                  </a:cubicBezTo>
                  <a:cubicBezTo>
                    <a:pt x="103" y="72"/>
                    <a:pt x="103" y="72"/>
                    <a:pt x="103" y="72"/>
                  </a:cubicBezTo>
                  <a:cubicBezTo>
                    <a:pt x="105" y="72"/>
                    <a:pt x="106" y="71"/>
                    <a:pt x="106" y="70"/>
                  </a:cubicBezTo>
                  <a:cubicBezTo>
                    <a:pt x="106" y="47"/>
                    <a:pt x="106" y="47"/>
                    <a:pt x="106" y="47"/>
                  </a:cubicBezTo>
                  <a:cubicBezTo>
                    <a:pt x="106" y="45"/>
                    <a:pt x="105" y="44"/>
                    <a:pt x="103" y="44"/>
                  </a:cubicBez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6" name="文本框 95"/>
            <p:cNvSpPr txBox="1"/>
            <p:nvPr/>
          </p:nvSpPr>
          <p:spPr>
            <a:xfrm>
              <a:off x="2302337" y="3065010"/>
              <a:ext cx="1522166" cy="363433"/>
            </a:xfrm>
            <a:prstGeom prst="rect">
              <a:avLst/>
            </a:prstGeom>
            <a:noFill/>
          </p:spPr>
          <p:txBody>
            <a:bodyPr wrap="square" rtlCol="0">
              <a:spAutoFit/>
            </a:bodyPr>
            <a:lstStyle/>
            <a:p>
              <a:pPr algn="ctr">
                <a:lnSpc>
                  <a:spcPct val="120000"/>
                </a:lnSpc>
              </a:pPr>
              <a:r>
                <a:rPr lang="zh-CN" altLang="en-US" sz="16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保</a:t>
              </a:r>
              <a:r>
                <a:rPr lang="zh-CN" altLang="en-US" sz="1600" baseline="-3000" dirty="0" smtClean="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证应用不崩溃</a:t>
              </a:r>
              <a:endParaRPr lang="zh-CN" altLang="en-US" sz="16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21223540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350" fill="hold"/>
                                        <p:tgtEl>
                                          <p:spTgt spid="93"/>
                                        </p:tgtEl>
                                        <p:attrNameLst>
                                          <p:attrName>ppt_w</p:attrName>
                                        </p:attrNameLst>
                                      </p:cBhvr>
                                      <p:tavLst>
                                        <p:tav tm="0">
                                          <p:val>
                                            <p:fltVal val="0"/>
                                          </p:val>
                                        </p:tav>
                                        <p:tav tm="100000">
                                          <p:val>
                                            <p:strVal val="#ppt_w"/>
                                          </p:val>
                                        </p:tav>
                                      </p:tavLst>
                                    </p:anim>
                                    <p:anim calcmode="lin" valueType="num">
                                      <p:cBhvr>
                                        <p:cTn id="8" dur="350" fill="hold"/>
                                        <p:tgtEl>
                                          <p:spTgt spid="93"/>
                                        </p:tgtEl>
                                        <p:attrNameLst>
                                          <p:attrName>ppt_h</p:attrName>
                                        </p:attrNameLst>
                                      </p:cBhvr>
                                      <p:tavLst>
                                        <p:tav tm="0">
                                          <p:val>
                                            <p:fltVal val="0"/>
                                          </p:val>
                                        </p:tav>
                                        <p:tav tm="100000">
                                          <p:val>
                                            <p:strVal val="#ppt_h"/>
                                          </p:val>
                                        </p:tav>
                                      </p:tavLst>
                                    </p:anim>
                                    <p:animEffect transition="in" filter="fade">
                                      <p:cBhvr>
                                        <p:cTn id="9" dur="350"/>
                                        <p:tgtEl>
                                          <p:spTgt spid="93"/>
                                        </p:tgtEl>
                                      </p:cBhvr>
                                    </p:animEffect>
                                  </p:childTnLst>
                                </p:cTn>
                              </p:par>
                              <p:par>
                                <p:cTn id="10" presetID="22" presetClass="entr" presetSubtype="8" fill="hold" nodeType="withEffect">
                                  <p:stCondLst>
                                    <p:cond delay="500"/>
                                  </p:stCondLst>
                                  <p:childTnLst>
                                    <p:set>
                                      <p:cBhvr>
                                        <p:cTn id="11" dur="1" fill="hold">
                                          <p:stCondLst>
                                            <p:cond delay="0"/>
                                          </p:stCondLst>
                                        </p:cTn>
                                        <p:tgtEl>
                                          <p:spTgt spid="83"/>
                                        </p:tgtEl>
                                        <p:attrNameLst>
                                          <p:attrName>style.visibility</p:attrName>
                                        </p:attrNameLst>
                                      </p:cBhvr>
                                      <p:to>
                                        <p:strVal val="visible"/>
                                      </p:to>
                                    </p:set>
                                    <p:animEffect transition="in" filter="wipe(left)">
                                      <p:cBhvr>
                                        <p:cTn id="12" dur="350"/>
                                        <p:tgtEl>
                                          <p:spTgt spid="8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85"/>
                                        </p:tgtEl>
                                        <p:attrNameLst>
                                          <p:attrName>style.visibility</p:attrName>
                                        </p:attrNameLst>
                                      </p:cBhvr>
                                      <p:to>
                                        <p:strVal val="visible"/>
                                      </p:to>
                                    </p:set>
                                    <p:anim calcmode="lin" valueType="num">
                                      <p:cBhvr>
                                        <p:cTn id="15" dur="350" fill="hold"/>
                                        <p:tgtEl>
                                          <p:spTgt spid="85"/>
                                        </p:tgtEl>
                                        <p:attrNameLst>
                                          <p:attrName>ppt_w</p:attrName>
                                        </p:attrNameLst>
                                      </p:cBhvr>
                                      <p:tavLst>
                                        <p:tav tm="0">
                                          <p:val>
                                            <p:fltVal val="0"/>
                                          </p:val>
                                        </p:tav>
                                        <p:tav tm="100000">
                                          <p:val>
                                            <p:strVal val="#ppt_w"/>
                                          </p:val>
                                        </p:tav>
                                      </p:tavLst>
                                    </p:anim>
                                    <p:anim calcmode="lin" valueType="num">
                                      <p:cBhvr>
                                        <p:cTn id="16" dur="350" fill="hold"/>
                                        <p:tgtEl>
                                          <p:spTgt spid="85"/>
                                        </p:tgtEl>
                                        <p:attrNameLst>
                                          <p:attrName>ppt_h</p:attrName>
                                        </p:attrNameLst>
                                      </p:cBhvr>
                                      <p:tavLst>
                                        <p:tav tm="0">
                                          <p:val>
                                            <p:fltVal val="0"/>
                                          </p:val>
                                        </p:tav>
                                        <p:tav tm="100000">
                                          <p:val>
                                            <p:strVal val="#ppt_h"/>
                                          </p:val>
                                        </p:tav>
                                      </p:tavLst>
                                    </p:anim>
                                    <p:animEffect transition="in" filter="fade">
                                      <p:cBhvr>
                                        <p:cTn id="17" dur="350"/>
                                        <p:tgtEl>
                                          <p:spTgt spid="85"/>
                                        </p:tgtEl>
                                      </p:cBhvr>
                                    </p:animEffect>
                                  </p:childTnLst>
                                </p:cTn>
                              </p:par>
                              <p:par>
                                <p:cTn id="18" presetID="22" presetClass="entr" presetSubtype="8" fill="hold" nodeType="withEffect">
                                  <p:stCondLst>
                                    <p:cond delay="1500"/>
                                  </p:stCondLst>
                                  <p:childTnLst>
                                    <p:set>
                                      <p:cBhvr>
                                        <p:cTn id="19" dur="1" fill="hold">
                                          <p:stCondLst>
                                            <p:cond delay="0"/>
                                          </p:stCondLst>
                                        </p:cTn>
                                        <p:tgtEl>
                                          <p:spTgt spid="84"/>
                                        </p:tgtEl>
                                        <p:attrNameLst>
                                          <p:attrName>style.visibility</p:attrName>
                                        </p:attrNameLst>
                                      </p:cBhvr>
                                      <p:to>
                                        <p:strVal val="visible"/>
                                      </p:to>
                                    </p:set>
                                    <p:animEffect transition="in" filter="wipe(left)">
                                      <p:cBhvr>
                                        <p:cTn id="20" dur="350"/>
                                        <p:tgtEl>
                                          <p:spTgt spid="84"/>
                                        </p:tgtEl>
                                      </p:cBhvr>
                                    </p:animEffect>
                                  </p:childTnLst>
                                </p:cTn>
                              </p:par>
                              <p:par>
                                <p:cTn id="21" presetID="53" presetClass="entr" presetSubtype="16" fill="hold" nodeType="withEffect">
                                  <p:stCondLst>
                                    <p:cond delay="2000"/>
                                  </p:stCondLst>
                                  <p:childTnLst>
                                    <p:set>
                                      <p:cBhvr>
                                        <p:cTn id="22" dur="1" fill="hold">
                                          <p:stCondLst>
                                            <p:cond delay="0"/>
                                          </p:stCondLst>
                                        </p:cTn>
                                        <p:tgtEl>
                                          <p:spTgt spid="89"/>
                                        </p:tgtEl>
                                        <p:attrNameLst>
                                          <p:attrName>style.visibility</p:attrName>
                                        </p:attrNameLst>
                                      </p:cBhvr>
                                      <p:to>
                                        <p:strVal val="visible"/>
                                      </p:to>
                                    </p:set>
                                    <p:anim calcmode="lin" valueType="num">
                                      <p:cBhvr>
                                        <p:cTn id="23" dur="350" fill="hold"/>
                                        <p:tgtEl>
                                          <p:spTgt spid="89"/>
                                        </p:tgtEl>
                                        <p:attrNameLst>
                                          <p:attrName>ppt_w</p:attrName>
                                        </p:attrNameLst>
                                      </p:cBhvr>
                                      <p:tavLst>
                                        <p:tav tm="0">
                                          <p:val>
                                            <p:fltVal val="0"/>
                                          </p:val>
                                        </p:tav>
                                        <p:tav tm="100000">
                                          <p:val>
                                            <p:strVal val="#ppt_w"/>
                                          </p:val>
                                        </p:tav>
                                      </p:tavLst>
                                    </p:anim>
                                    <p:anim calcmode="lin" valueType="num">
                                      <p:cBhvr>
                                        <p:cTn id="24" dur="350" fill="hold"/>
                                        <p:tgtEl>
                                          <p:spTgt spid="89"/>
                                        </p:tgtEl>
                                        <p:attrNameLst>
                                          <p:attrName>ppt_h</p:attrName>
                                        </p:attrNameLst>
                                      </p:cBhvr>
                                      <p:tavLst>
                                        <p:tav tm="0">
                                          <p:val>
                                            <p:fltVal val="0"/>
                                          </p:val>
                                        </p:tav>
                                        <p:tav tm="100000">
                                          <p:val>
                                            <p:strVal val="#ppt_h"/>
                                          </p:val>
                                        </p:tav>
                                      </p:tavLst>
                                    </p:anim>
                                    <p:animEffect transition="in" filter="fade">
                                      <p:cBhvr>
                                        <p:cTn id="25" dur="3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需求分析或技术亮点</a:t>
            </a:r>
            <a:endParaRPr lang="zh-CN" altLang="en-US" dirty="0"/>
          </a:p>
        </p:txBody>
      </p:sp>
      <p:grpSp>
        <p:nvGrpSpPr>
          <p:cNvPr id="3" name="组合 2"/>
          <p:cNvGrpSpPr/>
          <p:nvPr/>
        </p:nvGrpSpPr>
        <p:grpSpPr>
          <a:xfrm>
            <a:off x="4628053" y="1108613"/>
            <a:ext cx="3565937" cy="1647825"/>
            <a:chOff x="4628049" y="1108612"/>
            <a:chExt cx="3565937" cy="1647825"/>
          </a:xfrm>
        </p:grpSpPr>
        <p:grpSp>
          <p:nvGrpSpPr>
            <p:cNvPr id="71" name="组 28"/>
            <p:cNvGrpSpPr/>
            <p:nvPr/>
          </p:nvGrpSpPr>
          <p:grpSpPr>
            <a:xfrm>
              <a:off x="4628049" y="1108612"/>
              <a:ext cx="3565937" cy="1647825"/>
              <a:chOff x="769918" y="1435100"/>
              <a:chExt cx="4754582" cy="2197100"/>
            </a:xfrm>
          </p:grpSpPr>
          <p:sp>
            <p:nvSpPr>
              <p:cNvPr id="72" name="矩形 71"/>
              <p:cNvSpPr/>
              <p:nvPr/>
            </p:nvSpPr>
            <p:spPr>
              <a:xfrm>
                <a:off x="769918" y="1435100"/>
                <a:ext cx="4754582" cy="21971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73" name="文本框 72"/>
              <p:cNvSpPr txBox="1"/>
              <p:nvPr/>
            </p:nvSpPr>
            <p:spPr>
              <a:xfrm>
                <a:off x="1030655" y="2542931"/>
                <a:ext cx="4189045" cy="9633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50" dirty="0" smtClean="0">
                    <a:solidFill>
                      <a:schemeClr val="bg1"/>
                    </a:solidFill>
                    <a:latin typeface="Microsoft YaHei" charset="0"/>
                    <a:ea typeface="Microsoft YaHei" charset="0"/>
                    <a:cs typeface="Microsoft YaHei" charset="0"/>
                  </a:rPr>
                  <a:t>提供丰富的社交功能，根据</a:t>
                </a:r>
                <a:r>
                  <a:rPr lang="en-US" altLang="zh-CN" sz="1050" dirty="0" smtClean="0">
                    <a:solidFill>
                      <a:schemeClr val="bg1"/>
                    </a:solidFill>
                    <a:latin typeface="Microsoft YaHei" charset="0"/>
                    <a:ea typeface="Microsoft YaHei" charset="0"/>
                    <a:cs typeface="Microsoft YaHei" charset="0"/>
                  </a:rPr>
                  <a:t>UGC</a:t>
                </a:r>
                <a:r>
                  <a:rPr lang="zh-CN" altLang="en-US" sz="1050" dirty="0" smtClean="0">
                    <a:solidFill>
                      <a:schemeClr val="bg1"/>
                    </a:solidFill>
                    <a:latin typeface="Microsoft YaHei" charset="0"/>
                    <a:ea typeface="Microsoft YaHei" charset="0"/>
                    <a:cs typeface="Microsoft YaHei" charset="0"/>
                  </a:rPr>
                  <a:t>的平台理念，让用户自主产生信息，尽可能地为教师和家长提供有效的双向互动交流。</a:t>
                </a:r>
                <a:endParaRPr lang="zh-CN" altLang="en-US" sz="1050" dirty="0">
                  <a:solidFill>
                    <a:schemeClr val="bg1"/>
                  </a:solidFill>
                  <a:latin typeface="Microsoft YaHei" charset="0"/>
                  <a:ea typeface="Microsoft YaHei" charset="0"/>
                  <a:cs typeface="Microsoft YaHei" charset="0"/>
                </a:endParaRPr>
              </a:p>
            </p:txBody>
          </p:sp>
          <p:sp>
            <p:nvSpPr>
              <p:cNvPr id="74" name="矩形 73"/>
              <p:cNvSpPr/>
              <p:nvPr/>
            </p:nvSpPr>
            <p:spPr>
              <a:xfrm>
                <a:off x="1030657" y="2145812"/>
                <a:ext cx="1584194" cy="443199"/>
              </a:xfrm>
              <a:prstGeom prst="rect">
                <a:avLst/>
              </a:prstGeom>
            </p:spPr>
            <p:txBody>
              <a:bodyPr wrap="none">
                <a:spAutoFit/>
              </a:bodyPr>
              <a:lstStyle/>
              <a:p>
                <a:pPr lvl="0">
                  <a:lnSpc>
                    <a:spcPct val="130000"/>
                  </a:lnSpc>
                </a:pPr>
                <a:r>
                  <a:rPr lang="en-US" altLang="zh-CN" sz="1200" b="1" dirty="0" smtClean="0">
                    <a:solidFill>
                      <a:schemeClr val="bg1"/>
                    </a:solidFill>
                    <a:latin typeface="Microsoft YaHei" charset="0"/>
                    <a:ea typeface="Microsoft YaHei" charset="0"/>
                    <a:cs typeface="Microsoft YaHei" charset="0"/>
                  </a:rPr>
                  <a:t>UGC </a:t>
                </a:r>
                <a:r>
                  <a:rPr lang="zh-CN" altLang="en-US" sz="1200" b="1" dirty="0" smtClean="0">
                    <a:solidFill>
                      <a:schemeClr val="bg1"/>
                    </a:solidFill>
                    <a:latin typeface="Microsoft YaHei" charset="0"/>
                    <a:ea typeface="Microsoft YaHei" charset="0"/>
                    <a:cs typeface="Microsoft YaHei" charset="0"/>
                  </a:rPr>
                  <a:t>平台搭建</a:t>
                </a:r>
                <a:endParaRPr lang="en-US" altLang="zh-CN" sz="1200" b="1" dirty="0">
                  <a:solidFill>
                    <a:schemeClr val="bg1"/>
                  </a:solidFill>
                  <a:latin typeface="Microsoft YaHei" charset="0"/>
                  <a:ea typeface="Microsoft YaHei" charset="0"/>
                  <a:cs typeface="Microsoft YaHei" charset="0"/>
                </a:endParaRPr>
              </a:p>
            </p:txBody>
          </p:sp>
        </p:grpSp>
        <p:grpSp>
          <p:nvGrpSpPr>
            <p:cNvPr id="75" name="组 32"/>
            <p:cNvGrpSpPr/>
            <p:nvPr/>
          </p:nvGrpSpPr>
          <p:grpSpPr>
            <a:xfrm>
              <a:off x="4860508" y="1237621"/>
              <a:ext cx="340142" cy="339833"/>
              <a:chOff x="6854825" y="3143250"/>
              <a:chExt cx="1749425" cy="1747838"/>
            </a:xfrm>
            <a:solidFill>
              <a:schemeClr val="bg1"/>
            </a:solidFill>
          </p:grpSpPr>
          <p:sp>
            <p:nvSpPr>
              <p:cNvPr id="76" name="Freeform 17"/>
              <p:cNvSpPr>
                <a:spLocks/>
              </p:cNvSpPr>
              <p:nvPr/>
            </p:nvSpPr>
            <p:spPr bwMode="auto">
              <a:xfrm>
                <a:off x="7135813" y="3151188"/>
                <a:ext cx="603250" cy="1731963"/>
              </a:xfrm>
              <a:custGeom>
                <a:avLst/>
                <a:gdLst>
                  <a:gd name="T0" fmla="*/ 739 w 812"/>
                  <a:gd name="T1" fmla="*/ 2334 h 2334"/>
                  <a:gd name="T2" fmla="*/ 739 w 812"/>
                  <a:gd name="T3" fmla="*/ 2334 h 2334"/>
                  <a:gd name="T4" fmla="*/ 371 w 812"/>
                  <a:gd name="T5" fmla="*/ 2007 h 2334"/>
                  <a:gd name="T6" fmla="*/ 0 w 812"/>
                  <a:gd name="T7" fmla="*/ 1167 h 2334"/>
                  <a:gd name="T8" fmla="*/ 371 w 812"/>
                  <a:gd name="T9" fmla="*/ 327 h 2334"/>
                  <a:gd name="T10" fmla="*/ 739 w 812"/>
                  <a:gd name="T11" fmla="*/ 0 h 2334"/>
                  <a:gd name="T12" fmla="*/ 812 w 812"/>
                  <a:gd name="T13" fmla="*/ 111 h 2334"/>
                  <a:gd name="T14" fmla="*/ 776 w 812"/>
                  <a:gd name="T15" fmla="*/ 56 h 2334"/>
                  <a:gd name="T16" fmla="*/ 812 w 812"/>
                  <a:gd name="T17" fmla="*/ 111 h 2334"/>
                  <a:gd name="T18" fmla="*/ 133 w 812"/>
                  <a:gd name="T19" fmla="*/ 1167 h 2334"/>
                  <a:gd name="T20" fmla="*/ 812 w 812"/>
                  <a:gd name="T21" fmla="*/ 2222 h 2334"/>
                  <a:gd name="T22" fmla="*/ 739 w 812"/>
                  <a:gd name="T23" fmla="*/ 2334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2334">
                    <a:moveTo>
                      <a:pt x="739" y="2334"/>
                    </a:moveTo>
                    <a:lnTo>
                      <a:pt x="739" y="2334"/>
                    </a:lnTo>
                    <a:cubicBezTo>
                      <a:pt x="731" y="2329"/>
                      <a:pt x="552" y="2209"/>
                      <a:pt x="371" y="2007"/>
                    </a:cubicBezTo>
                    <a:cubicBezTo>
                      <a:pt x="128" y="1736"/>
                      <a:pt x="0" y="1445"/>
                      <a:pt x="0" y="1167"/>
                    </a:cubicBezTo>
                    <a:cubicBezTo>
                      <a:pt x="0" y="888"/>
                      <a:pt x="128" y="598"/>
                      <a:pt x="371" y="327"/>
                    </a:cubicBezTo>
                    <a:cubicBezTo>
                      <a:pt x="552" y="125"/>
                      <a:pt x="731" y="5"/>
                      <a:pt x="739" y="0"/>
                    </a:cubicBezTo>
                    <a:lnTo>
                      <a:pt x="812" y="111"/>
                    </a:lnTo>
                    <a:lnTo>
                      <a:pt x="776" y="56"/>
                    </a:lnTo>
                    <a:lnTo>
                      <a:pt x="812" y="111"/>
                    </a:lnTo>
                    <a:cubicBezTo>
                      <a:pt x="806" y="116"/>
                      <a:pt x="133" y="571"/>
                      <a:pt x="133" y="1167"/>
                    </a:cubicBezTo>
                    <a:cubicBezTo>
                      <a:pt x="133" y="1764"/>
                      <a:pt x="806" y="2218"/>
                      <a:pt x="812" y="2222"/>
                    </a:cubicBezTo>
                    <a:lnTo>
                      <a:pt x="739" y="2334"/>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77" name="Freeform 18"/>
              <p:cNvSpPr>
                <a:spLocks/>
              </p:cNvSpPr>
              <p:nvPr/>
            </p:nvSpPr>
            <p:spPr bwMode="auto">
              <a:xfrm>
                <a:off x="7661275" y="3194050"/>
                <a:ext cx="100013" cy="1647825"/>
              </a:xfrm>
              <a:custGeom>
                <a:avLst/>
                <a:gdLst>
                  <a:gd name="T0" fmla="*/ 133 w 133"/>
                  <a:gd name="T1" fmla="*/ 2222 h 2222"/>
                  <a:gd name="T2" fmla="*/ 133 w 133"/>
                  <a:gd name="T3" fmla="*/ 2222 h 2222"/>
                  <a:gd name="T4" fmla="*/ 0 w 133"/>
                  <a:gd name="T5" fmla="*/ 2222 h 2222"/>
                  <a:gd name="T6" fmla="*/ 0 w 133"/>
                  <a:gd name="T7" fmla="*/ 0 h 2222"/>
                  <a:gd name="T8" fmla="*/ 133 w 133"/>
                  <a:gd name="T9" fmla="*/ 0 h 2222"/>
                  <a:gd name="T10" fmla="*/ 133 w 133"/>
                  <a:gd name="T11" fmla="*/ 2222 h 2222"/>
                </a:gdLst>
                <a:ahLst/>
                <a:cxnLst>
                  <a:cxn ang="0">
                    <a:pos x="T0" y="T1"/>
                  </a:cxn>
                  <a:cxn ang="0">
                    <a:pos x="T2" y="T3"/>
                  </a:cxn>
                  <a:cxn ang="0">
                    <a:pos x="T4" y="T5"/>
                  </a:cxn>
                  <a:cxn ang="0">
                    <a:pos x="T6" y="T7"/>
                  </a:cxn>
                  <a:cxn ang="0">
                    <a:pos x="T8" y="T9"/>
                  </a:cxn>
                  <a:cxn ang="0">
                    <a:pos x="T10" y="T11"/>
                  </a:cxn>
                </a:cxnLst>
                <a:rect l="0" t="0" r="r" b="b"/>
                <a:pathLst>
                  <a:path w="133" h="2222">
                    <a:moveTo>
                      <a:pt x="133" y="2222"/>
                    </a:moveTo>
                    <a:lnTo>
                      <a:pt x="133" y="2222"/>
                    </a:lnTo>
                    <a:lnTo>
                      <a:pt x="0" y="2222"/>
                    </a:lnTo>
                    <a:lnTo>
                      <a:pt x="0" y="0"/>
                    </a:lnTo>
                    <a:lnTo>
                      <a:pt x="133" y="0"/>
                    </a:lnTo>
                    <a:lnTo>
                      <a:pt x="133" y="2222"/>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78" name="Freeform 19"/>
              <p:cNvSpPr>
                <a:spLocks noEditPoints="1"/>
              </p:cNvSpPr>
              <p:nvPr/>
            </p:nvSpPr>
            <p:spPr bwMode="auto">
              <a:xfrm>
                <a:off x="6854825" y="3143250"/>
                <a:ext cx="1749425" cy="1747838"/>
              </a:xfrm>
              <a:custGeom>
                <a:avLst/>
                <a:gdLst>
                  <a:gd name="T0" fmla="*/ 1400 w 2356"/>
                  <a:gd name="T1" fmla="*/ 2198 h 2356"/>
                  <a:gd name="T2" fmla="*/ 1400 w 2356"/>
                  <a:gd name="T3" fmla="*/ 2198 h 2356"/>
                  <a:gd name="T4" fmla="*/ 1582 w 2356"/>
                  <a:gd name="T5" fmla="*/ 2018 h 2356"/>
                  <a:gd name="T6" fmla="*/ 1951 w 2356"/>
                  <a:gd name="T7" fmla="*/ 1245 h 2356"/>
                  <a:gd name="T8" fmla="*/ 2220 w 2356"/>
                  <a:gd name="T9" fmla="*/ 1245 h 2356"/>
                  <a:gd name="T10" fmla="*/ 1400 w 2356"/>
                  <a:gd name="T11" fmla="*/ 2198 h 2356"/>
                  <a:gd name="T12" fmla="*/ 136 w 2356"/>
                  <a:gd name="T13" fmla="*/ 1245 h 2356"/>
                  <a:gd name="T14" fmla="*/ 136 w 2356"/>
                  <a:gd name="T15" fmla="*/ 1245 h 2356"/>
                  <a:gd name="T16" fmla="*/ 1817 w 2356"/>
                  <a:gd name="T17" fmla="*/ 1245 h 2356"/>
                  <a:gd name="T18" fmla="*/ 1158 w 2356"/>
                  <a:gd name="T19" fmla="*/ 2222 h 2356"/>
                  <a:gd name="T20" fmla="*/ 136 w 2356"/>
                  <a:gd name="T21" fmla="*/ 1245 h 2356"/>
                  <a:gd name="T22" fmla="*/ 1158 w 2356"/>
                  <a:gd name="T23" fmla="*/ 134 h 2356"/>
                  <a:gd name="T24" fmla="*/ 1158 w 2356"/>
                  <a:gd name="T25" fmla="*/ 134 h 2356"/>
                  <a:gd name="T26" fmla="*/ 1570 w 2356"/>
                  <a:gd name="T27" fmla="*/ 533 h 2356"/>
                  <a:gd name="T28" fmla="*/ 357 w 2356"/>
                  <a:gd name="T29" fmla="*/ 533 h 2356"/>
                  <a:gd name="T30" fmla="*/ 1158 w 2356"/>
                  <a:gd name="T31" fmla="*/ 134 h 2356"/>
                  <a:gd name="T32" fmla="*/ 1999 w 2356"/>
                  <a:gd name="T33" fmla="*/ 533 h 2356"/>
                  <a:gd name="T34" fmla="*/ 1999 w 2356"/>
                  <a:gd name="T35" fmla="*/ 533 h 2356"/>
                  <a:gd name="T36" fmla="*/ 1735 w 2356"/>
                  <a:gd name="T37" fmla="*/ 533 h 2356"/>
                  <a:gd name="T38" fmla="*/ 1582 w 2356"/>
                  <a:gd name="T39" fmla="*/ 338 h 2356"/>
                  <a:gd name="T40" fmla="*/ 1400 w 2356"/>
                  <a:gd name="T41" fmla="*/ 157 h 2356"/>
                  <a:gd name="T42" fmla="*/ 1999 w 2356"/>
                  <a:gd name="T43" fmla="*/ 533 h 2356"/>
                  <a:gd name="T44" fmla="*/ 1817 w 2356"/>
                  <a:gd name="T45" fmla="*/ 1111 h 2356"/>
                  <a:gd name="T46" fmla="*/ 1817 w 2356"/>
                  <a:gd name="T47" fmla="*/ 1111 h 2356"/>
                  <a:gd name="T48" fmla="*/ 136 w 2356"/>
                  <a:gd name="T49" fmla="*/ 1111 h 2356"/>
                  <a:gd name="T50" fmla="*/ 268 w 2356"/>
                  <a:gd name="T51" fmla="*/ 667 h 2356"/>
                  <a:gd name="T52" fmla="*/ 1662 w 2356"/>
                  <a:gd name="T53" fmla="*/ 667 h 2356"/>
                  <a:gd name="T54" fmla="*/ 1817 w 2356"/>
                  <a:gd name="T55" fmla="*/ 1111 h 2356"/>
                  <a:gd name="T56" fmla="*/ 1951 w 2356"/>
                  <a:gd name="T57" fmla="*/ 1111 h 2356"/>
                  <a:gd name="T58" fmla="*/ 1951 w 2356"/>
                  <a:gd name="T59" fmla="*/ 1111 h 2356"/>
                  <a:gd name="T60" fmla="*/ 1816 w 2356"/>
                  <a:gd name="T61" fmla="*/ 667 h 2356"/>
                  <a:gd name="T62" fmla="*/ 2088 w 2356"/>
                  <a:gd name="T63" fmla="*/ 667 h 2356"/>
                  <a:gd name="T64" fmla="*/ 2220 w 2356"/>
                  <a:gd name="T65" fmla="*/ 1111 h 2356"/>
                  <a:gd name="T66" fmla="*/ 1951 w 2356"/>
                  <a:gd name="T67" fmla="*/ 1111 h 2356"/>
                  <a:gd name="T68" fmla="*/ 1178 w 2356"/>
                  <a:gd name="T69" fmla="*/ 0 h 2356"/>
                  <a:gd name="T70" fmla="*/ 1178 w 2356"/>
                  <a:gd name="T71" fmla="*/ 0 h 2356"/>
                  <a:gd name="T72" fmla="*/ 0 w 2356"/>
                  <a:gd name="T73" fmla="*/ 1178 h 2356"/>
                  <a:gd name="T74" fmla="*/ 1178 w 2356"/>
                  <a:gd name="T75" fmla="*/ 2356 h 2356"/>
                  <a:gd name="T76" fmla="*/ 2356 w 2356"/>
                  <a:gd name="T77" fmla="*/ 1178 h 2356"/>
                  <a:gd name="T78" fmla="*/ 1178 w 2356"/>
                  <a:gd name="T79" fmla="*/ 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56" h="2356">
                    <a:moveTo>
                      <a:pt x="1400" y="2198"/>
                    </a:moveTo>
                    <a:lnTo>
                      <a:pt x="1400" y="2198"/>
                    </a:lnTo>
                    <a:cubicBezTo>
                      <a:pt x="1456" y="2149"/>
                      <a:pt x="1519" y="2089"/>
                      <a:pt x="1582" y="2018"/>
                    </a:cubicBezTo>
                    <a:cubicBezTo>
                      <a:pt x="1806" y="1768"/>
                      <a:pt x="1932" y="1502"/>
                      <a:pt x="1951" y="1245"/>
                    </a:cubicBezTo>
                    <a:lnTo>
                      <a:pt x="2220" y="1245"/>
                    </a:lnTo>
                    <a:cubicBezTo>
                      <a:pt x="2190" y="1714"/>
                      <a:pt x="1849" y="2101"/>
                      <a:pt x="1400" y="2198"/>
                    </a:cubicBezTo>
                    <a:close/>
                    <a:moveTo>
                      <a:pt x="136" y="1245"/>
                    </a:moveTo>
                    <a:lnTo>
                      <a:pt x="136" y="1245"/>
                    </a:lnTo>
                    <a:lnTo>
                      <a:pt x="1817" y="1245"/>
                    </a:lnTo>
                    <a:cubicBezTo>
                      <a:pt x="1775" y="1756"/>
                      <a:pt x="1257" y="2150"/>
                      <a:pt x="1158" y="2222"/>
                    </a:cubicBezTo>
                    <a:cubicBezTo>
                      <a:pt x="613" y="2211"/>
                      <a:pt x="170" y="1783"/>
                      <a:pt x="136" y="1245"/>
                    </a:cubicBezTo>
                    <a:close/>
                    <a:moveTo>
                      <a:pt x="1158" y="134"/>
                    </a:moveTo>
                    <a:lnTo>
                      <a:pt x="1158" y="134"/>
                    </a:lnTo>
                    <a:cubicBezTo>
                      <a:pt x="1215" y="175"/>
                      <a:pt x="1407" y="321"/>
                      <a:pt x="1570" y="533"/>
                    </a:cubicBezTo>
                    <a:lnTo>
                      <a:pt x="357" y="533"/>
                    </a:lnTo>
                    <a:cubicBezTo>
                      <a:pt x="544" y="295"/>
                      <a:pt x="833" y="140"/>
                      <a:pt x="1158" y="134"/>
                    </a:cubicBezTo>
                    <a:close/>
                    <a:moveTo>
                      <a:pt x="1999" y="533"/>
                    </a:moveTo>
                    <a:lnTo>
                      <a:pt x="1999" y="533"/>
                    </a:lnTo>
                    <a:lnTo>
                      <a:pt x="1735" y="533"/>
                    </a:lnTo>
                    <a:cubicBezTo>
                      <a:pt x="1691" y="467"/>
                      <a:pt x="1640" y="402"/>
                      <a:pt x="1582" y="338"/>
                    </a:cubicBezTo>
                    <a:cubicBezTo>
                      <a:pt x="1519" y="267"/>
                      <a:pt x="1456" y="207"/>
                      <a:pt x="1400" y="157"/>
                    </a:cubicBezTo>
                    <a:cubicBezTo>
                      <a:pt x="1641" y="210"/>
                      <a:pt x="1851" y="346"/>
                      <a:pt x="1999" y="533"/>
                    </a:cubicBezTo>
                    <a:close/>
                    <a:moveTo>
                      <a:pt x="1817" y="1111"/>
                    </a:moveTo>
                    <a:lnTo>
                      <a:pt x="1817" y="1111"/>
                    </a:lnTo>
                    <a:lnTo>
                      <a:pt x="136" y="1111"/>
                    </a:lnTo>
                    <a:cubicBezTo>
                      <a:pt x="146" y="951"/>
                      <a:pt x="193" y="800"/>
                      <a:pt x="268" y="667"/>
                    </a:cubicBezTo>
                    <a:lnTo>
                      <a:pt x="1662" y="667"/>
                    </a:lnTo>
                    <a:cubicBezTo>
                      <a:pt x="1743" y="799"/>
                      <a:pt x="1804" y="949"/>
                      <a:pt x="1817" y="1111"/>
                    </a:cubicBezTo>
                    <a:close/>
                    <a:moveTo>
                      <a:pt x="1951" y="1111"/>
                    </a:moveTo>
                    <a:lnTo>
                      <a:pt x="1951" y="1111"/>
                    </a:lnTo>
                    <a:cubicBezTo>
                      <a:pt x="1940" y="964"/>
                      <a:pt x="1894" y="815"/>
                      <a:pt x="1816" y="667"/>
                    </a:cubicBezTo>
                    <a:lnTo>
                      <a:pt x="2088" y="667"/>
                    </a:lnTo>
                    <a:cubicBezTo>
                      <a:pt x="2163" y="800"/>
                      <a:pt x="2210" y="951"/>
                      <a:pt x="2220" y="1111"/>
                    </a:cubicBezTo>
                    <a:lnTo>
                      <a:pt x="1951" y="1111"/>
                    </a:lnTo>
                    <a:close/>
                    <a:moveTo>
                      <a:pt x="1178" y="0"/>
                    </a:moveTo>
                    <a:lnTo>
                      <a:pt x="1178" y="0"/>
                    </a:lnTo>
                    <a:cubicBezTo>
                      <a:pt x="528" y="0"/>
                      <a:pt x="0" y="528"/>
                      <a:pt x="0" y="1178"/>
                    </a:cubicBezTo>
                    <a:cubicBezTo>
                      <a:pt x="0" y="1827"/>
                      <a:pt x="528" y="2356"/>
                      <a:pt x="1178" y="2356"/>
                    </a:cubicBezTo>
                    <a:cubicBezTo>
                      <a:pt x="1827" y="2356"/>
                      <a:pt x="2356" y="1827"/>
                      <a:pt x="2356" y="1178"/>
                    </a:cubicBezTo>
                    <a:cubicBezTo>
                      <a:pt x="2356" y="528"/>
                      <a:pt x="1827" y="0"/>
                      <a:pt x="1178" y="0"/>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79" name="Freeform 20"/>
              <p:cNvSpPr>
                <a:spLocks/>
              </p:cNvSpPr>
              <p:nvPr/>
            </p:nvSpPr>
            <p:spPr bwMode="auto">
              <a:xfrm>
                <a:off x="7018338" y="4410075"/>
                <a:ext cx="1395413" cy="98425"/>
              </a:xfrm>
              <a:custGeom>
                <a:avLst/>
                <a:gdLst>
                  <a:gd name="T0" fmla="*/ 1877 w 1877"/>
                  <a:gd name="T1" fmla="*/ 133 h 133"/>
                  <a:gd name="T2" fmla="*/ 1877 w 1877"/>
                  <a:gd name="T3" fmla="*/ 133 h 133"/>
                  <a:gd name="T4" fmla="*/ 0 w 1877"/>
                  <a:gd name="T5" fmla="*/ 133 h 133"/>
                  <a:gd name="T6" fmla="*/ 0 w 1877"/>
                  <a:gd name="T7" fmla="*/ 0 h 133"/>
                  <a:gd name="T8" fmla="*/ 1877 w 1877"/>
                  <a:gd name="T9" fmla="*/ 0 h 133"/>
                  <a:gd name="T10" fmla="*/ 1877 w 1877"/>
                  <a:gd name="T11" fmla="*/ 133 h 133"/>
                </a:gdLst>
                <a:ahLst/>
                <a:cxnLst>
                  <a:cxn ang="0">
                    <a:pos x="T0" y="T1"/>
                  </a:cxn>
                  <a:cxn ang="0">
                    <a:pos x="T2" y="T3"/>
                  </a:cxn>
                  <a:cxn ang="0">
                    <a:pos x="T4" y="T5"/>
                  </a:cxn>
                  <a:cxn ang="0">
                    <a:pos x="T6" y="T7"/>
                  </a:cxn>
                  <a:cxn ang="0">
                    <a:pos x="T8" y="T9"/>
                  </a:cxn>
                  <a:cxn ang="0">
                    <a:pos x="T10" y="T11"/>
                  </a:cxn>
                </a:cxnLst>
                <a:rect l="0" t="0" r="r" b="b"/>
                <a:pathLst>
                  <a:path w="1877" h="133">
                    <a:moveTo>
                      <a:pt x="1877" y="133"/>
                    </a:moveTo>
                    <a:lnTo>
                      <a:pt x="1877" y="133"/>
                    </a:lnTo>
                    <a:lnTo>
                      <a:pt x="0" y="133"/>
                    </a:lnTo>
                    <a:lnTo>
                      <a:pt x="0" y="0"/>
                    </a:lnTo>
                    <a:lnTo>
                      <a:pt x="1877" y="0"/>
                    </a:lnTo>
                    <a:lnTo>
                      <a:pt x="1877" y="133"/>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grpSp>
      </p:grpSp>
      <p:grpSp>
        <p:nvGrpSpPr>
          <p:cNvPr id="5" name="组合 4"/>
          <p:cNvGrpSpPr/>
          <p:nvPr/>
        </p:nvGrpSpPr>
        <p:grpSpPr>
          <a:xfrm>
            <a:off x="4628053" y="2846723"/>
            <a:ext cx="3565937" cy="1647825"/>
            <a:chOff x="4628049" y="2846722"/>
            <a:chExt cx="3565937" cy="1647825"/>
          </a:xfrm>
        </p:grpSpPr>
        <p:grpSp>
          <p:nvGrpSpPr>
            <p:cNvPr id="67" name="组 11"/>
            <p:cNvGrpSpPr/>
            <p:nvPr/>
          </p:nvGrpSpPr>
          <p:grpSpPr>
            <a:xfrm>
              <a:off x="4628049" y="2846722"/>
              <a:ext cx="3565937" cy="1647825"/>
              <a:chOff x="6170732" y="3795629"/>
              <a:chExt cx="4754582" cy="2197100"/>
            </a:xfrm>
          </p:grpSpPr>
          <p:sp>
            <p:nvSpPr>
              <p:cNvPr id="68" name="矩形 67"/>
              <p:cNvSpPr/>
              <p:nvPr/>
            </p:nvSpPr>
            <p:spPr>
              <a:xfrm>
                <a:off x="6170732" y="3795629"/>
                <a:ext cx="4754582" cy="2197100"/>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69" name="文本框 68"/>
              <p:cNvSpPr txBox="1"/>
              <p:nvPr/>
            </p:nvSpPr>
            <p:spPr>
              <a:xfrm>
                <a:off x="6431469" y="4903460"/>
                <a:ext cx="4189045" cy="9633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50" dirty="0" smtClean="0">
                    <a:solidFill>
                      <a:schemeClr val="bg1"/>
                    </a:solidFill>
                    <a:latin typeface="Microsoft YaHei" charset="0"/>
                    <a:ea typeface="Microsoft YaHei" charset="0"/>
                    <a:cs typeface="Microsoft YaHei" charset="0"/>
                  </a:rPr>
                  <a:t>为了满足现在人们对移动应用页面的美观程度和动画效果越来越高的要求，所以本应用考虑尽量多的使用美学理念和动画编写。</a:t>
                </a:r>
                <a:endParaRPr lang="zh-CN" altLang="en-US" sz="1050" dirty="0">
                  <a:solidFill>
                    <a:schemeClr val="bg1"/>
                  </a:solidFill>
                  <a:latin typeface="Microsoft YaHei" charset="0"/>
                  <a:ea typeface="Microsoft YaHei" charset="0"/>
                  <a:cs typeface="Microsoft YaHei" charset="0"/>
                </a:endParaRPr>
              </a:p>
            </p:txBody>
          </p:sp>
          <p:sp>
            <p:nvSpPr>
              <p:cNvPr id="70" name="矩形 69"/>
              <p:cNvSpPr/>
              <p:nvPr/>
            </p:nvSpPr>
            <p:spPr>
              <a:xfrm>
                <a:off x="6431471" y="4506341"/>
                <a:ext cx="1502976" cy="443199"/>
              </a:xfrm>
              <a:prstGeom prst="rect">
                <a:avLst/>
              </a:prstGeom>
            </p:spPr>
            <p:txBody>
              <a:bodyPr wrap="none">
                <a:spAutoFit/>
              </a:bodyPr>
              <a:lstStyle/>
              <a:p>
                <a:pPr lvl="0">
                  <a:lnSpc>
                    <a:spcPct val="130000"/>
                  </a:lnSpc>
                </a:pPr>
                <a:r>
                  <a:rPr lang="en-US" altLang="zh-CN" sz="1200" b="1" dirty="0" smtClean="0">
                    <a:solidFill>
                      <a:schemeClr val="bg1"/>
                    </a:solidFill>
                    <a:latin typeface="Microsoft YaHei" charset="0"/>
                    <a:ea typeface="Microsoft YaHei" charset="0"/>
                    <a:cs typeface="Microsoft YaHei" charset="0"/>
                  </a:rPr>
                  <a:t>MD </a:t>
                </a:r>
                <a:r>
                  <a:rPr lang="zh-CN" altLang="en-US" sz="1200" b="1" dirty="0" smtClean="0">
                    <a:solidFill>
                      <a:schemeClr val="bg1"/>
                    </a:solidFill>
                    <a:latin typeface="Microsoft YaHei" charset="0"/>
                    <a:ea typeface="Microsoft YaHei" charset="0"/>
                    <a:cs typeface="Microsoft YaHei" charset="0"/>
                  </a:rPr>
                  <a:t>风格设计</a:t>
                </a:r>
                <a:endParaRPr lang="en-US" altLang="zh-CN" sz="1200" b="1" dirty="0">
                  <a:solidFill>
                    <a:schemeClr val="bg1"/>
                  </a:solidFill>
                  <a:latin typeface="Microsoft YaHei" charset="0"/>
                  <a:ea typeface="Microsoft YaHei" charset="0"/>
                  <a:cs typeface="Microsoft YaHei" charset="0"/>
                </a:endParaRPr>
              </a:p>
            </p:txBody>
          </p:sp>
        </p:grpSp>
        <p:grpSp>
          <p:nvGrpSpPr>
            <p:cNvPr id="80" name="组 42"/>
            <p:cNvGrpSpPr/>
            <p:nvPr/>
          </p:nvGrpSpPr>
          <p:grpSpPr>
            <a:xfrm>
              <a:off x="4860509" y="3030219"/>
              <a:ext cx="361748" cy="283966"/>
              <a:chOff x="3654425" y="5089525"/>
              <a:chExt cx="1860550" cy="1460500"/>
            </a:xfrm>
            <a:solidFill>
              <a:schemeClr val="bg1"/>
            </a:solidFill>
          </p:grpSpPr>
          <p:sp>
            <p:nvSpPr>
              <p:cNvPr id="81" name="Freeform 21"/>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2501 w 2506"/>
                  <a:gd name="T37" fmla="*/ 267 h 1970"/>
                  <a:gd name="T38" fmla="*/ 2501 w 2506"/>
                  <a:gd name="T39" fmla="*/ 267 h 1970"/>
                  <a:gd name="T40" fmla="*/ 1849 w 2506"/>
                  <a:gd name="T41" fmla="*/ 0 h 1970"/>
                  <a:gd name="T42" fmla="*/ 1823 w 2506"/>
                  <a:gd name="T43" fmla="*/ 0 h 1970"/>
                  <a:gd name="T44" fmla="*/ 1253 w 2506"/>
                  <a:gd name="T45" fmla="*/ 184 h 1970"/>
                  <a:gd name="T46" fmla="*/ 683 w 2506"/>
                  <a:gd name="T47" fmla="*/ 0 h 1970"/>
                  <a:gd name="T48" fmla="*/ 657 w 2506"/>
                  <a:gd name="T49" fmla="*/ 0 h 1970"/>
                  <a:gd name="T50" fmla="*/ 5 w 2506"/>
                  <a:gd name="T51" fmla="*/ 267 h 1970"/>
                  <a:gd name="T52" fmla="*/ 0 w 2506"/>
                  <a:gd name="T53" fmla="*/ 279 h 1970"/>
                  <a:gd name="T54" fmla="*/ 0 w 2506"/>
                  <a:gd name="T55" fmla="*/ 1970 h 1970"/>
                  <a:gd name="T56" fmla="*/ 107 w 2506"/>
                  <a:gd name="T57" fmla="*/ 1889 h 1970"/>
                  <a:gd name="T58" fmla="*/ 682 w 2506"/>
                  <a:gd name="T59" fmla="*/ 1709 h 1970"/>
                  <a:gd name="T60" fmla="*/ 1190 w 2506"/>
                  <a:gd name="T61" fmla="*/ 1876 h 1970"/>
                  <a:gd name="T62" fmla="*/ 1208 w 2506"/>
                  <a:gd name="T63" fmla="*/ 1888 h 1970"/>
                  <a:gd name="T64" fmla="*/ 1253 w 2506"/>
                  <a:gd name="T65" fmla="*/ 1924 h 1970"/>
                  <a:gd name="T66" fmla="*/ 1298 w 2506"/>
                  <a:gd name="T67" fmla="*/ 1888 h 1970"/>
                  <a:gd name="T68" fmla="*/ 1316 w 2506"/>
                  <a:gd name="T69" fmla="*/ 1876 h 1970"/>
                  <a:gd name="T70" fmla="*/ 1824 w 2506"/>
                  <a:gd name="T71" fmla="*/ 1709 h 1970"/>
                  <a:gd name="T72" fmla="*/ 2399 w 2506"/>
                  <a:gd name="T73" fmla="*/ 1889 h 1970"/>
                  <a:gd name="T74" fmla="*/ 2506 w 2506"/>
                  <a:gd name="T75" fmla="*/ 1970 h 1970"/>
                  <a:gd name="T76" fmla="*/ 2506 w 2506"/>
                  <a:gd name="T77" fmla="*/ 279 h 1970"/>
                  <a:gd name="T78" fmla="*/ 2501 w 2506"/>
                  <a:gd name="T79" fmla="*/ 267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2501" y="267"/>
                    </a:moveTo>
                    <a:lnTo>
                      <a:pt x="2501" y="267"/>
                    </a:lnTo>
                    <a:cubicBezTo>
                      <a:pt x="2490" y="240"/>
                      <a:pt x="2379" y="9"/>
                      <a:pt x="1849" y="0"/>
                    </a:cubicBez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82" name="Freeform 22"/>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83" name="Freeform 23"/>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84" name="Freeform 24"/>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85" name="Freeform 25"/>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86" name="Freeform 26"/>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87" name="Freeform 27"/>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grpSp>
      </p:grpSp>
      <p:grpSp>
        <p:nvGrpSpPr>
          <p:cNvPr id="6" name="组合 5"/>
          <p:cNvGrpSpPr/>
          <p:nvPr/>
        </p:nvGrpSpPr>
        <p:grpSpPr>
          <a:xfrm>
            <a:off x="987017" y="2846723"/>
            <a:ext cx="3565937" cy="1647825"/>
            <a:chOff x="987013" y="2846722"/>
            <a:chExt cx="3565937" cy="1647825"/>
          </a:xfrm>
        </p:grpSpPr>
        <p:grpSp>
          <p:nvGrpSpPr>
            <p:cNvPr id="88" name="组 10"/>
            <p:cNvGrpSpPr/>
            <p:nvPr/>
          </p:nvGrpSpPr>
          <p:grpSpPr>
            <a:xfrm>
              <a:off x="987013" y="2846722"/>
              <a:ext cx="3565937" cy="1647825"/>
              <a:chOff x="1316018" y="3795629"/>
              <a:chExt cx="4754582" cy="2197100"/>
            </a:xfrm>
          </p:grpSpPr>
          <p:sp>
            <p:nvSpPr>
              <p:cNvPr id="89" name="矩形 88"/>
              <p:cNvSpPr/>
              <p:nvPr/>
            </p:nvSpPr>
            <p:spPr>
              <a:xfrm>
                <a:off x="1316018" y="3795629"/>
                <a:ext cx="4754582" cy="21971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90" name="文本框 89"/>
              <p:cNvSpPr txBox="1"/>
              <p:nvPr/>
            </p:nvSpPr>
            <p:spPr>
              <a:xfrm>
                <a:off x="1576755" y="4903460"/>
                <a:ext cx="4189045" cy="9633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50" dirty="0" smtClean="0">
                    <a:solidFill>
                      <a:schemeClr val="bg1"/>
                    </a:solidFill>
                    <a:latin typeface="Microsoft YaHei" charset="0"/>
                    <a:ea typeface="Microsoft YaHei" charset="0"/>
                    <a:cs typeface="Microsoft YaHei" charset="0"/>
                  </a:rPr>
                  <a:t>为了保证家长用于</a:t>
                </a:r>
                <a:r>
                  <a:rPr lang="en-US" altLang="zh-CN" sz="1050" dirty="0" smtClean="0">
                    <a:solidFill>
                      <a:schemeClr val="bg1"/>
                    </a:solidFill>
                    <a:latin typeface="Microsoft YaHei" charset="0"/>
                    <a:ea typeface="Microsoft YaHei" charset="0"/>
                    <a:cs typeface="Microsoft YaHei" charset="0"/>
                  </a:rPr>
                  <a:t>100%</a:t>
                </a:r>
                <a:r>
                  <a:rPr lang="zh-CN" altLang="en-US" sz="1050" dirty="0" smtClean="0">
                    <a:solidFill>
                      <a:schemeClr val="bg1"/>
                    </a:solidFill>
                    <a:latin typeface="Microsoft YaHei" charset="0"/>
                    <a:ea typeface="Microsoft YaHei" charset="0"/>
                    <a:cs typeface="Microsoft YaHei" charset="0"/>
                  </a:rPr>
                  <a:t>收到教师发布的通知和作业，采用</a:t>
                </a:r>
                <a:r>
                  <a:rPr lang="en-US" altLang="zh-CN" sz="1050" dirty="0" smtClean="0">
                    <a:solidFill>
                      <a:schemeClr val="bg1"/>
                    </a:solidFill>
                    <a:latin typeface="Microsoft YaHei" charset="0"/>
                    <a:ea typeface="Microsoft YaHei" charset="0"/>
                    <a:cs typeface="Microsoft YaHei" charset="0"/>
                  </a:rPr>
                  <a:t>Google</a:t>
                </a:r>
                <a:r>
                  <a:rPr lang="zh-CN" altLang="en-US" sz="1050" dirty="0" smtClean="0">
                    <a:solidFill>
                      <a:schemeClr val="bg1"/>
                    </a:solidFill>
                    <a:latin typeface="Microsoft YaHei" charset="0"/>
                    <a:ea typeface="Microsoft YaHei" charset="0"/>
                    <a:cs typeface="Microsoft YaHei" charset="0"/>
                  </a:rPr>
                  <a:t>，小米，华为三大推送平台，提高推送到达率。</a:t>
                </a:r>
                <a:endParaRPr lang="zh-CN" altLang="en-US" sz="1050" dirty="0">
                  <a:solidFill>
                    <a:schemeClr val="bg1"/>
                  </a:solidFill>
                  <a:latin typeface="Microsoft YaHei" charset="0"/>
                  <a:ea typeface="Microsoft YaHei" charset="0"/>
                  <a:cs typeface="Microsoft YaHei" charset="0"/>
                </a:endParaRPr>
              </a:p>
            </p:txBody>
          </p:sp>
          <p:sp>
            <p:nvSpPr>
              <p:cNvPr id="91" name="矩形 90"/>
              <p:cNvSpPr/>
              <p:nvPr/>
            </p:nvSpPr>
            <p:spPr>
              <a:xfrm>
                <a:off x="1576757" y="4506341"/>
                <a:ext cx="1716709" cy="443199"/>
              </a:xfrm>
              <a:prstGeom prst="rect">
                <a:avLst/>
              </a:prstGeom>
            </p:spPr>
            <p:txBody>
              <a:bodyPr wrap="none">
                <a:spAutoFit/>
              </a:bodyPr>
              <a:lstStyle/>
              <a:p>
                <a:pPr lvl="0">
                  <a:lnSpc>
                    <a:spcPct val="130000"/>
                  </a:lnSpc>
                </a:pPr>
                <a:r>
                  <a:rPr lang="en-US" altLang="zh-CN" sz="1200" b="1" dirty="0" smtClean="0">
                    <a:solidFill>
                      <a:schemeClr val="bg1"/>
                    </a:solidFill>
                    <a:latin typeface="Microsoft YaHei" charset="0"/>
                    <a:ea typeface="Microsoft YaHei" charset="0"/>
                    <a:cs typeface="Microsoft YaHei" charset="0"/>
                  </a:rPr>
                  <a:t>PUSH </a:t>
                </a:r>
                <a:r>
                  <a:rPr lang="zh-CN" altLang="en-US" sz="1200" b="1" dirty="0" smtClean="0">
                    <a:solidFill>
                      <a:schemeClr val="bg1"/>
                    </a:solidFill>
                    <a:latin typeface="Microsoft YaHei" charset="0"/>
                    <a:ea typeface="Microsoft YaHei" charset="0"/>
                    <a:cs typeface="Microsoft YaHei" charset="0"/>
                  </a:rPr>
                  <a:t>推送直达</a:t>
                </a:r>
                <a:endParaRPr lang="en-US" altLang="zh-CN" sz="1200" b="1" dirty="0">
                  <a:solidFill>
                    <a:schemeClr val="bg1"/>
                  </a:solidFill>
                  <a:latin typeface="Microsoft YaHei" charset="0"/>
                  <a:ea typeface="Microsoft YaHei" charset="0"/>
                  <a:cs typeface="Microsoft YaHei" charset="0"/>
                </a:endParaRPr>
              </a:p>
            </p:txBody>
          </p:sp>
        </p:grpSp>
        <p:grpSp>
          <p:nvGrpSpPr>
            <p:cNvPr id="92" name="组 61"/>
            <p:cNvGrpSpPr/>
            <p:nvPr/>
          </p:nvGrpSpPr>
          <p:grpSpPr>
            <a:xfrm>
              <a:off x="1221419" y="3034667"/>
              <a:ext cx="329957" cy="329339"/>
              <a:chOff x="6262688" y="5170488"/>
              <a:chExt cx="1697038" cy="1693863"/>
            </a:xfrm>
            <a:solidFill>
              <a:schemeClr val="bg1"/>
            </a:solidFill>
          </p:grpSpPr>
          <p:sp>
            <p:nvSpPr>
              <p:cNvPr id="93" name="Freeform 28"/>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142 w 2284"/>
                  <a:gd name="T9" fmla="*/ 2204 h 2284"/>
                  <a:gd name="T10" fmla="*/ 1405 w 2284"/>
                  <a:gd name="T11" fmla="*/ 1921 h 2284"/>
                  <a:gd name="T12" fmla="*/ 528 w 2284"/>
                  <a:gd name="T13" fmla="*/ 1940 h 2284"/>
                  <a:gd name="T14" fmla="*/ 704 w 2284"/>
                  <a:gd name="T15" fmla="*/ 1580 h 2284"/>
                  <a:gd name="T16" fmla="*/ 80 w 2284"/>
                  <a:gd name="T17" fmla="*/ 1143 h 2284"/>
                  <a:gd name="T18" fmla="*/ 523 w 2284"/>
                  <a:gd name="T19" fmla="*/ 1142 h 2284"/>
                  <a:gd name="T20" fmla="*/ 391 w 2284"/>
                  <a:gd name="T21" fmla="*/ 392 h 2284"/>
                  <a:gd name="T22" fmla="*/ 778 w 2284"/>
                  <a:gd name="T23" fmla="*/ 407 h 2284"/>
                  <a:gd name="T24" fmla="*/ 391 w 2284"/>
                  <a:gd name="T25" fmla="*/ 392 h 2284"/>
                  <a:gd name="T26" fmla="*/ 1405 w 2284"/>
                  <a:gd name="T27" fmla="*/ 364 h 2284"/>
                  <a:gd name="T28" fmla="*/ 1142 w 2284"/>
                  <a:gd name="T29" fmla="*/ 80 h 2284"/>
                  <a:gd name="T30" fmla="*/ 1591 w 2284"/>
                  <a:gd name="T31" fmla="*/ 788 h 2284"/>
                  <a:gd name="T32" fmla="*/ 1607 w 2284"/>
                  <a:gd name="T33" fmla="*/ 950 h 2284"/>
                  <a:gd name="T34" fmla="*/ 1614 w 2284"/>
                  <a:gd name="T35" fmla="*/ 1143 h 2284"/>
                  <a:gd name="T36" fmla="*/ 1613 w 2284"/>
                  <a:gd name="T37" fmla="*/ 1204 h 2284"/>
                  <a:gd name="T38" fmla="*/ 1711 w 2284"/>
                  <a:gd name="T39" fmla="*/ 1210 h 2284"/>
                  <a:gd name="T40" fmla="*/ 1607 w 2284"/>
                  <a:gd name="T41" fmla="*/ 1335 h 2284"/>
                  <a:gd name="T42" fmla="*/ 1476 w 2284"/>
                  <a:gd name="T43" fmla="*/ 1476 h 2284"/>
                  <a:gd name="T44" fmla="*/ 1431 w 2284"/>
                  <a:gd name="T45" fmla="*/ 1520 h 2284"/>
                  <a:gd name="T46" fmla="*/ 1496 w 2284"/>
                  <a:gd name="T47" fmla="*/ 1592 h 2284"/>
                  <a:gd name="T48" fmla="*/ 1335 w 2284"/>
                  <a:gd name="T49" fmla="*/ 1608 h 2284"/>
                  <a:gd name="T50" fmla="*/ 1142 w 2284"/>
                  <a:gd name="T51" fmla="*/ 1615 h 2284"/>
                  <a:gd name="T52" fmla="*/ 1081 w 2284"/>
                  <a:gd name="T53" fmla="*/ 1614 h 2284"/>
                  <a:gd name="T54" fmla="*/ 1074 w 2284"/>
                  <a:gd name="T55" fmla="*/ 1711 h 2284"/>
                  <a:gd name="T56" fmla="*/ 949 w 2284"/>
                  <a:gd name="T57" fmla="*/ 1608 h 2284"/>
                  <a:gd name="T58" fmla="*/ 808 w 2284"/>
                  <a:gd name="T59" fmla="*/ 1476 h 2284"/>
                  <a:gd name="T60" fmla="*/ 764 w 2284"/>
                  <a:gd name="T61" fmla="*/ 1432 h 2284"/>
                  <a:gd name="T62" fmla="*/ 692 w 2284"/>
                  <a:gd name="T63" fmla="*/ 1497 h 2284"/>
                  <a:gd name="T64" fmla="*/ 676 w 2284"/>
                  <a:gd name="T65" fmla="*/ 1335 h 2284"/>
                  <a:gd name="T66" fmla="*/ 669 w 2284"/>
                  <a:gd name="T67" fmla="*/ 1143 h 2284"/>
                  <a:gd name="T68" fmla="*/ 670 w 2284"/>
                  <a:gd name="T69" fmla="*/ 1080 h 2284"/>
                  <a:gd name="T70" fmla="*/ 573 w 2284"/>
                  <a:gd name="T71" fmla="*/ 1075 h 2284"/>
                  <a:gd name="T72" fmla="*/ 676 w 2284"/>
                  <a:gd name="T73" fmla="*/ 950 h 2284"/>
                  <a:gd name="T74" fmla="*/ 808 w 2284"/>
                  <a:gd name="T75" fmla="*/ 809 h 2284"/>
                  <a:gd name="T76" fmla="*/ 852 w 2284"/>
                  <a:gd name="T77" fmla="*/ 765 h 2284"/>
                  <a:gd name="T78" fmla="*/ 787 w 2284"/>
                  <a:gd name="T79" fmla="*/ 693 h 2284"/>
                  <a:gd name="T80" fmla="*/ 949 w 2284"/>
                  <a:gd name="T81" fmla="*/ 677 h 2284"/>
                  <a:gd name="T82" fmla="*/ 1142 w 2284"/>
                  <a:gd name="T83" fmla="*/ 670 h 2284"/>
                  <a:gd name="T84" fmla="*/ 1203 w 2284"/>
                  <a:gd name="T85" fmla="*/ 671 h 2284"/>
                  <a:gd name="T86" fmla="*/ 1210 w 2284"/>
                  <a:gd name="T87" fmla="*/ 574 h 2284"/>
                  <a:gd name="T88" fmla="*/ 1335 w 2284"/>
                  <a:gd name="T89" fmla="*/ 677 h 2284"/>
                  <a:gd name="T90" fmla="*/ 1431 w 2284"/>
                  <a:gd name="T91" fmla="*/ 765 h 2284"/>
                  <a:gd name="T92" fmla="*/ 1476 w 2284"/>
                  <a:gd name="T93" fmla="*/ 809 h 2284"/>
                  <a:gd name="T94" fmla="*/ 1529 w 2284"/>
                  <a:gd name="T95" fmla="*/ 1303 h 2284"/>
                  <a:gd name="T96" fmla="*/ 1142 w 2284"/>
                  <a:gd name="T97" fmla="*/ 1535 h 2284"/>
                  <a:gd name="T98" fmla="*/ 754 w 2284"/>
                  <a:gd name="T99" fmla="*/ 1303 h 2284"/>
                  <a:gd name="T100" fmla="*/ 864 w 2284"/>
                  <a:gd name="T101" fmla="*/ 865 h 2284"/>
                  <a:gd name="T102" fmla="*/ 1302 w 2284"/>
                  <a:gd name="T103" fmla="*/ 755 h 2284"/>
                  <a:gd name="T104" fmla="*/ 1534 w 2284"/>
                  <a:gd name="T105" fmla="*/ 1143 h 2284"/>
                  <a:gd name="T106" fmla="*/ 1893 w 2284"/>
                  <a:gd name="T107" fmla="*/ 392 h 2284"/>
                  <a:gd name="T108" fmla="*/ 1505 w 2284"/>
                  <a:gd name="T109" fmla="*/ 407 h 2284"/>
                  <a:gd name="T110" fmla="*/ 2284 w 2284"/>
                  <a:gd name="T111" fmla="*/ 1143 h 2284"/>
                  <a:gd name="T112" fmla="*/ 1756 w 2284"/>
                  <a:gd name="T113" fmla="*/ 265 h 2284"/>
                  <a:gd name="T114" fmla="*/ 806 w 2284"/>
                  <a:gd name="T115" fmla="*/ 332 h 2284"/>
                  <a:gd name="T116" fmla="*/ 331 w 2284"/>
                  <a:gd name="T117" fmla="*/ 807 h 2284"/>
                  <a:gd name="T118" fmla="*/ 334 w 2284"/>
                  <a:gd name="T119" fmla="*/ 1950 h 2284"/>
                  <a:gd name="T120" fmla="*/ 1142 w 2284"/>
                  <a:gd name="T121" fmla="*/ 2284 h 2284"/>
                  <a:gd name="T122" fmla="*/ 1949 w 2284"/>
                  <a:gd name="T123" fmla="*/ 1950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607" y="950"/>
                    </a:moveTo>
                    <a:lnTo>
                      <a:pt x="1607" y="950"/>
                    </a:lnTo>
                    <a:cubicBezTo>
                      <a:pt x="1604" y="894"/>
                      <a:pt x="1598" y="840"/>
                      <a:pt x="1591" y="788"/>
                    </a:cubicBezTo>
                    <a:cubicBezTo>
                      <a:pt x="1685" y="804"/>
                      <a:pt x="1770" y="826"/>
                      <a:pt x="1844" y="851"/>
                    </a:cubicBezTo>
                    <a:cubicBezTo>
                      <a:pt x="1808" y="924"/>
                      <a:pt x="1763" y="999"/>
                      <a:pt x="1710" y="1075"/>
                    </a:cubicBezTo>
                    <a:cubicBezTo>
                      <a:pt x="1678" y="1033"/>
                      <a:pt x="1644" y="991"/>
                      <a:pt x="1607" y="950"/>
                    </a:cubicBezTo>
                    <a:close/>
                    <a:moveTo>
                      <a:pt x="1613" y="1204"/>
                    </a:moveTo>
                    <a:lnTo>
                      <a:pt x="1613" y="1204"/>
                    </a:lnTo>
                    <a:cubicBezTo>
                      <a:pt x="1614" y="1184"/>
                      <a:pt x="1614" y="1163"/>
                      <a:pt x="1614" y="1143"/>
                    </a:cubicBezTo>
                    <a:cubicBezTo>
                      <a:pt x="1614" y="1122"/>
                      <a:pt x="1614" y="1101"/>
                      <a:pt x="1613" y="1080"/>
                    </a:cubicBezTo>
                    <a:cubicBezTo>
                      <a:pt x="1630" y="1101"/>
                      <a:pt x="1646" y="1122"/>
                      <a:pt x="1661" y="1142"/>
                    </a:cubicBezTo>
                    <a:cubicBezTo>
                      <a:pt x="1646" y="1163"/>
                      <a:pt x="1630" y="1183"/>
                      <a:pt x="1613" y="1204"/>
                    </a:cubicBezTo>
                    <a:close/>
                    <a:moveTo>
                      <a:pt x="1607" y="1335"/>
                    </a:moveTo>
                    <a:lnTo>
                      <a:pt x="1607" y="1335"/>
                    </a:lnTo>
                    <a:cubicBezTo>
                      <a:pt x="1644" y="1294"/>
                      <a:pt x="1678" y="1252"/>
                      <a:pt x="1711" y="1210"/>
                    </a:cubicBezTo>
                    <a:cubicBezTo>
                      <a:pt x="1765" y="1288"/>
                      <a:pt x="1810" y="1363"/>
                      <a:pt x="1845" y="1434"/>
                    </a:cubicBezTo>
                    <a:cubicBezTo>
                      <a:pt x="1770" y="1459"/>
                      <a:pt x="1685" y="1481"/>
                      <a:pt x="1591" y="1497"/>
                    </a:cubicBezTo>
                    <a:cubicBezTo>
                      <a:pt x="1598" y="1445"/>
                      <a:pt x="1604" y="1391"/>
                      <a:pt x="1607" y="1335"/>
                    </a:cubicBezTo>
                    <a:close/>
                    <a:moveTo>
                      <a:pt x="1431" y="1520"/>
                    </a:moveTo>
                    <a:lnTo>
                      <a:pt x="1431" y="1520"/>
                    </a:lnTo>
                    <a:cubicBezTo>
                      <a:pt x="1446" y="1506"/>
                      <a:pt x="1461" y="1491"/>
                      <a:pt x="1476" y="1476"/>
                    </a:cubicBezTo>
                    <a:cubicBezTo>
                      <a:pt x="1490" y="1462"/>
                      <a:pt x="1505" y="1447"/>
                      <a:pt x="1519" y="1432"/>
                    </a:cubicBezTo>
                    <a:cubicBezTo>
                      <a:pt x="1516" y="1459"/>
                      <a:pt x="1513" y="1485"/>
                      <a:pt x="1509" y="1510"/>
                    </a:cubicBezTo>
                    <a:cubicBezTo>
                      <a:pt x="1484" y="1514"/>
                      <a:pt x="1458" y="1517"/>
                      <a:pt x="1431" y="1520"/>
                    </a:cubicBezTo>
                    <a:close/>
                    <a:moveTo>
                      <a:pt x="1335" y="1608"/>
                    </a:moveTo>
                    <a:lnTo>
                      <a:pt x="1335" y="1608"/>
                    </a:lnTo>
                    <a:cubicBezTo>
                      <a:pt x="1390" y="1604"/>
                      <a:pt x="1444" y="1599"/>
                      <a:pt x="1496" y="1592"/>
                    </a:cubicBezTo>
                    <a:cubicBezTo>
                      <a:pt x="1480" y="1686"/>
                      <a:pt x="1458" y="1771"/>
                      <a:pt x="1433" y="1845"/>
                    </a:cubicBezTo>
                    <a:cubicBezTo>
                      <a:pt x="1361" y="1809"/>
                      <a:pt x="1286" y="1764"/>
                      <a:pt x="1210" y="1711"/>
                    </a:cubicBezTo>
                    <a:cubicBezTo>
                      <a:pt x="1251" y="1679"/>
                      <a:pt x="1293" y="1644"/>
                      <a:pt x="1335" y="1608"/>
                    </a:cubicBezTo>
                    <a:close/>
                    <a:moveTo>
                      <a:pt x="1081" y="1614"/>
                    </a:moveTo>
                    <a:lnTo>
                      <a:pt x="1081" y="1614"/>
                    </a:lnTo>
                    <a:cubicBezTo>
                      <a:pt x="1101" y="1615"/>
                      <a:pt x="1121" y="1615"/>
                      <a:pt x="1142" y="1615"/>
                    </a:cubicBezTo>
                    <a:cubicBezTo>
                      <a:pt x="1162" y="1615"/>
                      <a:pt x="1182" y="1615"/>
                      <a:pt x="1203" y="1614"/>
                    </a:cubicBezTo>
                    <a:cubicBezTo>
                      <a:pt x="1182" y="1630"/>
                      <a:pt x="1162" y="1646"/>
                      <a:pt x="1142" y="1662"/>
                    </a:cubicBezTo>
                    <a:cubicBezTo>
                      <a:pt x="1121" y="1646"/>
                      <a:pt x="1101" y="1630"/>
                      <a:pt x="1081" y="1614"/>
                    </a:cubicBezTo>
                    <a:close/>
                    <a:moveTo>
                      <a:pt x="949" y="1608"/>
                    </a:moveTo>
                    <a:lnTo>
                      <a:pt x="949" y="1608"/>
                    </a:lnTo>
                    <a:cubicBezTo>
                      <a:pt x="990" y="1644"/>
                      <a:pt x="1032" y="1679"/>
                      <a:pt x="1074" y="1711"/>
                    </a:cubicBezTo>
                    <a:cubicBezTo>
                      <a:pt x="997" y="1764"/>
                      <a:pt x="922" y="1809"/>
                      <a:pt x="850" y="1845"/>
                    </a:cubicBezTo>
                    <a:cubicBezTo>
                      <a:pt x="825" y="1771"/>
                      <a:pt x="804" y="1686"/>
                      <a:pt x="787" y="1592"/>
                    </a:cubicBezTo>
                    <a:cubicBezTo>
                      <a:pt x="839" y="1599"/>
                      <a:pt x="893" y="1604"/>
                      <a:pt x="949" y="1608"/>
                    </a:cubicBezTo>
                    <a:close/>
                    <a:moveTo>
                      <a:pt x="764" y="1432"/>
                    </a:moveTo>
                    <a:lnTo>
                      <a:pt x="764" y="1432"/>
                    </a:lnTo>
                    <a:cubicBezTo>
                      <a:pt x="779" y="1447"/>
                      <a:pt x="793" y="1462"/>
                      <a:pt x="808" y="1476"/>
                    </a:cubicBezTo>
                    <a:cubicBezTo>
                      <a:pt x="822" y="1491"/>
                      <a:pt x="837" y="1506"/>
                      <a:pt x="852" y="1520"/>
                    </a:cubicBezTo>
                    <a:cubicBezTo>
                      <a:pt x="826" y="1517"/>
                      <a:pt x="799" y="1514"/>
                      <a:pt x="774" y="1510"/>
                    </a:cubicBezTo>
                    <a:cubicBezTo>
                      <a:pt x="770" y="1485"/>
                      <a:pt x="767" y="1459"/>
                      <a:pt x="764" y="1432"/>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080"/>
                    </a:moveTo>
                    <a:lnTo>
                      <a:pt x="670" y="1080"/>
                    </a:lnTo>
                    <a:cubicBezTo>
                      <a:pt x="670" y="1101"/>
                      <a:pt x="669" y="1122"/>
                      <a:pt x="669" y="1143"/>
                    </a:cubicBezTo>
                    <a:cubicBezTo>
                      <a:pt x="669" y="1163"/>
                      <a:pt x="670" y="1184"/>
                      <a:pt x="670" y="1204"/>
                    </a:cubicBezTo>
                    <a:cubicBezTo>
                      <a:pt x="654" y="1183"/>
                      <a:pt x="637" y="1163"/>
                      <a:pt x="622" y="1142"/>
                    </a:cubicBezTo>
                    <a:cubicBezTo>
                      <a:pt x="637" y="1122"/>
                      <a:pt x="653" y="1101"/>
                      <a:pt x="670" y="1080"/>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852" y="765"/>
                    </a:moveTo>
                    <a:lnTo>
                      <a:pt x="852" y="765"/>
                    </a:lnTo>
                    <a:cubicBezTo>
                      <a:pt x="837" y="779"/>
                      <a:pt x="822" y="794"/>
                      <a:pt x="808" y="809"/>
                    </a:cubicBezTo>
                    <a:cubicBezTo>
                      <a:pt x="793" y="823"/>
                      <a:pt x="779" y="838"/>
                      <a:pt x="764" y="853"/>
                    </a:cubicBezTo>
                    <a:cubicBezTo>
                      <a:pt x="767" y="826"/>
                      <a:pt x="770" y="800"/>
                      <a:pt x="774" y="775"/>
                    </a:cubicBezTo>
                    <a:cubicBezTo>
                      <a:pt x="799" y="771"/>
                      <a:pt x="826" y="768"/>
                      <a:pt x="852" y="765"/>
                    </a:cubicBezTo>
                    <a:close/>
                    <a:moveTo>
                      <a:pt x="949" y="677"/>
                    </a:moveTo>
                    <a:lnTo>
                      <a:pt x="949" y="677"/>
                    </a:lnTo>
                    <a:cubicBezTo>
                      <a:pt x="893" y="681"/>
                      <a:pt x="839" y="686"/>
                      <a:pt x="787" y="693"/>
                    </a:cubicBezTo>
                    <a:cubicBezTo>
                      <a:pt x="804" y="599"/>
                      <a:pt x="825" y="514"/>
                      <a:pt x="850" y="440"/>
                    </a:cubicBezTo>
                    <a:cubicBezTo>
                      <a:pt x="922" y="476"/>
                      <a:pt x="997" y="521"/>
                      <a:pt x="1074" y="574"/>
                    </a:cubicBezTo>
                    <a:cubicBezTo>
                      <a:pt x="1032" y="606"/>
                      <a:pt x="990" y="641"/>
                      <a:pt x="949" y="677"/>
                    </a:cubicBezTo>
                    <a:close/>
                    <a:moveTo>
                      <a:pt x="1203" y="671"/>
                    </a:moveTo>
                    <a:lnTo>
                      <a:pt x="1203" y="671"/>
                    </a:lnTo>
                    <a:cubicBezTo>
                      <a:pt x="1182" y="670"/>
                      <a:pt x="1162" y="670"/>
                      <a:pt x="1142" y="670"/>
                    </a:cubicBezTo>
                    <a:cubicBezTo>
                      <a:pt x="1121" y="670"/>
                      <a:pt x="1101" y="670"/>
                      <a:pt x="1081" y="671"/>
                    </a:cubicBezTo>
                    <a:cubicBezTo>
                      <a:pt x="1101" y="655"/>
                      <a:pt x="1121" y="639"/>
                      <a:pt x="1142" y="623"/>
                    </a:cubicBezTo>
                    <a:cubicBezTo>
                      <a:pt x="1162" y="639"/>
                      <a:pt x="1182" y="655"/>
                      <a:pt x="1203" y="671"/>
                    </a:cubicBezTo>
                    <a:close/>
                    <a:moveTo>
                      <a:pt x="1335" y="677"/>
                    </a:moveTo>
                    <a:lnTo>
                      <a:pt x="1335" y="677"/>
                    </a:lnTo>
                    <a:cubicBezTo>
                      <a:pt x="1293" y="641"/>
                      <a:pt x="1251" y="606"/>
                      <a:pt x="1210" y="574"/>
                    </a:cubicBezTo>
                    <a:cubicBezTo>
                      <a:pt x="1286" y="521"/>
                      <a:pt x="1361" y="476"/>
                      <a:pt x="1433" y="440"/>
                    </a:cubicBezTo>
                    <a:cubicBezTo>
                      <a:pt x="1458" y="514"/>
                      <a:pt x="1480" y="599"/>
                      <a:pt x="1496" y="693"/>
                    </a:cubicBezTo>
                    <a:cubicBezTo>
                      <a:pt x="1444" y="686"/>
                      <a:pt x="1390" y="681"/>
                      <a:pt x="1335" y="677"/>
                    </a:cubicBezTo>
                    <a:close/>
                    <a:moveTo>
                      <a:pt x="1476" y="809"/>
                    </a:moveTo>
                    <a:lnTo>
                      <a:pt x="1476" y="809"/>
                    </a:lnTo>
                    <a:cubicBezTo>
                      <a:pt x="1461" y="794"/>
                      <a:pt x="1446" y="779"/>
                      <a:pt x="1431" y="765"/>
                    </a:cubicBezTo>
                    <a:cubicBezTo>
                      <a:pt x="1458" y="768"/>
                      <a:pt x="1484" y="771"/>
                      <a:pt x="1509" y="775"/>
                    </a:cubicBezTo>
                    <a:cubicBezTo>
                      <a:pt x="1513" y="800"/>
                      <a:pt x="1516" y="826"/>
                      <a:pt x="1519" y="853"/>
                    </a:cubicBezTo>
                    <a:cubicBezTo>
                      <a:pt x="1505" y="838"/>
                      <a:pt x="1490" y="823"/>
                      <a:pt x="1476" y="809"/>
                    </a:cubicBezTo>
                    <a:close/>
                    <a:moveTo>
                      <a:pt x="1534" y="1143"/>
                    </a:moveTo>
                    <a:lnTo>
                      <a:pt x="1534" y="1143"/>
                    </a:lnTo>
                    <a:cubicBezTo>
                      <a:pt x="1534" y="1198"/>
                      <a:pt x="1532" y="1251"/>
                      <a:pt x="1529" y="1303"/>
                    </a:cubicBezTo>
                    <a:cubicBezTo>
                      <a:pt x="1494" y="1342"/>
                      <a:pt x="1457" y="1381"/>
                      <a:pt x="1419" y="1420"/>
                    </a:cubicBez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2284" y="1143"/>
                    </a:moveTo>
                    <a:lnTo>
                      <a:pt x="2284" y="1143"/>
                    </a:lnTo>
                    <a:cubicBezTo>
                      <a:pt x="2284" y="1010"/>
                      <a:pt x="2158" y="892"/>
                      <a:pt x="1952" y="807"/>
                    </a:cubicBez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94" name="Freeform 29"/>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grpSp>
      </p:grpSp>
      <p:grpSp>
        <p:nvGrpSpPr>
          <p:cNvPr id="2" name="组合 1"/>
          <p:cNvGrpSpPr/>
          <p:nvPr/>
        </p:nvGrpSpPr>
        <p:grpSpPr>
          <a:xfrm>
            <a:off x="987017" y="1108613"/>
            <a:ext cx="3565937" cy="1647825"/>
            <a:chOff x="987013" y="1108612"/>
            <a:chExt cx="3565937" cy="1647825"/>
          </a:xfrm>
        </p:grpSpPr>
        <p:grpSp>
          <p:nvGrpSpPr>
            <p:cNvPr id="95" name="组 9"/>
            <p:cNvGrpSpPr/>
            <p:nvPr/>
          </p:nvGrpSpPr>
          <p:grpSpPr>
            <a:xfrm>
              <a:off x="987013" y="1108612"/>
              <a:ext cx="3565937" cy="1647825"/>
              <a:chOff x="1316018" y="1478149"/>
              <a:chExt cx="4754582" cy="2197100"/>
            </a:xfrm>
          </p:grpSpPr>
          <p:sp>
            <p:nvSpPr>
              <p:cNvPr id="96" name="矩形 95"/>
              <p:cNvSpPr/>
              <p:nvPr/>
            </p:nvSpPr>
            <p:spPr>
              <a:xfrm>
                <a:off x="1316018" y="1478149"/>
                <a:ext cx="4754582" cy="21971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97" name="文本框 96"/>
              <p:cNvSpPr txBox="1"/>
              <p:nvPr/>
            </p:nvSpPr>
            <p:spPr>
              <a:xfrm>
                <a:off x="1576755" y="2585980"/>
                <a:ext cx="4189045" cy="6832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50" dirty="0">
                    <a:solidFill>
                      <a:schemeClr val="bg1"/>
                    </a:solidFill>
                    <a:latin typeface="Microsoft YaHei" charset="0"/>
                    <a:ea typeface="Microsoft YaHei" charset="0"/>
                    <a:cs typeface="Microsoft YaHei" charset="0"/>
                  </a:rPr>
                  <a:t>采</a:t>
                </a:r>
                <a:r>
                  <a:rPr lang="zh-CN" altLang="en-US" sz="1050" dirty="0" smtClean="0">
                    <a:solidFill>
                      <a:schemeClr val="bg1"/>
                    </a:solidFill>
                    <a:latin typeface="Microsoft YaHei" charset="0"/>
                    <a:ea typeface="Microsoft YaHei" charset="0"/>
                    <a:cs typeface="Microsoft YaHei" charset="0"/>
                  </a:rPr>
                  <a:t>用类似朋友圈的管理，增加信息筛选机制，并且为班级做权限管理，保证信息不外露。</a:t>
                </a:r>
                <a:endParaRPr lang="zh-CN" altLang="en-US" sz="1050" dirty="0">
                  <a:solidFill>
                    <a:schemeClr val="bg1"/>
                  </a:solidFill>
                  <a:latin typeface="Microsoft YaHei" charset="0"/>
                  <a:ea typeface="Microsoft YaHei" charset="0"/>
                  <a:cs typeface="Microsoft YaHei" charset="0"/>
                </a:endParaRPr>
              </a:p>
            </p:txBody>
          </p:sp>
          <p:sp>
            <p:nvSpPr>
              <p:cNvPr id="98" name="矩形 97"/>
              <p:cNvSpPr/>
              <p:nvPr/>
            </p:nvSpPr>
            <p:spPr>
              <a:xfrm>
                <a:off x="1576757" y="2188861"/>
                <a:ext cx="1549997" cy="443199"/>
              </a:xfrm>
              <a:prstGeom prst="rect">
                <a:avLst/>
              </a:prstGeom>
            </p:spPr>
            <p:txBody>
              <a:bodyPr wrap="none">
                <a:spAutoFit/>
              </a:bodyPr>
              <a:lstStyle/>
              <a:p>
                <a:pPr lvl="0">
                  <a:lnSpc>
                    <a:spcPct val="130000"/>
                  </a:lnSpc>
                </a:pPr>
                <a:r>
                  <a:rPr lang="en-US" altLang="zh-CN" sz="1200" b="1" dirty="0" smtClean="0">
                    <a:solidFill>
                      <a:schemeClr val="bg1"/>
                    </a:solidFill>
                    <a:latin typeface="Microsoft YaHei" charset="0"/>
                    <a:ea typeface="Microsoft YaHei" charset="0"/>
                    <a:cs typeface="Microsoft YaHei" charset="0"/>
                  </a:rPr>
                  <a:t>SNS </a:t>
                </a:r>
                <a:r>
                  <a:rPr lang="zh-CN" altLang="en-US" sz="1200" b="1" dirty="0" smtClean="0">
                    <a:solidFill>
                      <a:schemeClr val="bg1"/>
                    </a:solidFill>
                    <a:latin typeface="Microsoft YaHei" charset="0"/>
                    <a:ea typeface="Microsoft YaHei" charset="0"/>
                    <a:cs typeface="Microsoft YaHei" charset="0"/>
                  </a:rPr>
                  <a:t>社交管理</a:t>
                </a:r>
                <a:endParaRPr lang="en-US" altLang="zh-CN" sz="1200" b="1" dirty="0">
                  <a:solidFill>
                    <a:schemeClr val="bg1"/>
                  </a:solidFill>
                  <a:latin typeface="Microsoft YaHei" charset="0"/>
                  <a:ea typeface="Microsoft YaHei" charset="0"/>
                  <a:cs typeface="Microsoft YaHei" charset="0"/>
                </a:endParaRPr>
              </a:p>
            </p:txBody>
          </p:sp>
        </p:grpSp>
        <p:grpSp>
          <p:nvGrpSpPr>
            <p:cNvPr id="99" name="组 68"/>
            <p:cNvGrpSpPr/>
            <p:nvPr/>
          </p:nvGrpSpPr>
          <p:grpSpPr>
            <a:xfrm>
              <a:off x="1221419" y="1215041"/>
              <a:ext cx="234402" cy="362413"/>
              <a:chOff x="6257925" y="-9525"/>
              <a:chExt cx="1514475" cy="2341563"/>
            </a:xfrm>
            <a:solidFill>
              <a:schemeClr val="bg1"/>
            </a:solidFill>
          </p:grpSpPr>
          <p:sp>
            <p:nvSpPr>
              <p:cNvPr id="100" name="Freeform 12"/>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01" name="Freeform 13"/>
              <p:cNvSpPr>
                <a:spLocks noEditPoints="1"/>
              </p:cNvSpPr>
              <p:nvPr/>
            </p:nvSpPr>
            <p:spPr bwMode="auto">
              <a:xfrm>
                <a:off x="6257925" y="53975"/>
                <a:ext cx="1339851"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1679 w 1804"/>
                  <a:gd name="T13" fmla="*/ 2747 h 3072"/>
                  <a:gd name="T14" fmla="*/ 1679 w 1804"/>
                  <a:gd name="T15" fmla="*/ 2747 h 3072"/>
                  <a:gd name="T16" fmla="*/ 871 w 1804"/>
                  <a:gd name="T17" fmla="*/ 2747 h 3072"/>
                  <a:gd name="T18" fmla="*/ 762 w 1804"/>
                  <a:gd name="T19" fmla="*/ 2347 h 3072"/>
                  <a:gd name="T20" fmla="*/ 313 w 1804"/>
                  <a:gd name="T21" fmla="*/ 2058 h 3072"/>
                  <a:gd name="T22" fmla="*/ 819 w 1804"/>
                  <a:gd name="T23" fmla="*/ 905 h 3072"/>
                  <a:gd name="T24" fmla="*/ 1178 w 1804"/>
                  <a:gd name="T25" fmla="*/ 1526 h 3072"/>
                  <a:gd name="T26" fmla="*/ 1163 w 1804"/>
                  <a:gd name="T27" fmla="*/ 1535 h 3072"/>
                  <a:gd name="T28" fmla="*/ 1143 w 1804"/>
                  <a:gd name="T29" fmla="*/ 1608 h 3072"/>
                  <a:gd name="T30" fmla="*/ 1216 w 1804"/>
                  <a:gd name="T31" fmla="*/ 1627 h 3072"/>
                  <a:gd name="T32" fmla="*/ 1282 w 1804"/>
                  <a:gd name="T33" fmla="*/ 1589 h 3072"/>
                  <a:gd name="T34" fmla="*/ 1442 w 1804"/>
                  <a:gd name="T35" fmla="*/ 1646 h 3072"/>
                  <a:gd name="T36" fmla="*/ 1673 w 1804"/>
                  <a:gd name="T37" fmla="*/ 1513 h 3072"/>
                  <a:gd name="T38" fmla="*/ 1703 w 1804"/>
                  <a:gd name="T39" fmla="*/ 1346 h 3072"/>
                  <a:gd name="T40" fmla="*/ 1769 w 1804"/>
                  <a:gd name="T41" fmla="*/ 1308 h 3072"/>
                  <a:gd name="T42" fmla="*/ 1789 w 1804"/>
                  <a:gd name="T43" fmla="*/ 1235 h 3072"/>
                  <a:gd name="T44" fmla="*/ 1716 w 1804"/>
                  <a:gd name="T45" fmla="*/ 1215 h 3072"/>
                  <a:gd name="T46" fmla="*/ 1701 w 1804"/>
                  <a:gd name="T47" fmla="*/ 1224 h 3072"/>
                  <a:gd name="T48" fmla="*/ 1145 w 1804"/>
                  <a:gd name="T49" fmla="*/ 261 h 3072"/>
                  <a:gd name="T50" fmla="*/ 1260 w 1804"/>
                  <a:gd name="T51" fmla="*/ 195 h 3072"/>
                  <a:gd name="T52" fmla="*/ 1280 w 1804"/>
                  <a:gd name="T53" fmla="*/ 122 h 3072"/>
                  <a:gd name="T54" fmla="*/ 1229 w 1804"/>
                  <a:gd name="T55" fmla="*/ 34 h 3072"/>
                  <a:gd name="T56" fmla="*/ 1156 w 1804"/>
                  <a:gd name="T57" fmla="*/ 15 h 3072"/>
                  <a:gd name="T58" fmla="*/ 403 w 1804"/>
                  <a:gd name="T59" fmla="*/ 450 h 3072"/>
                  <a:gd name="T60" fmla="*/ 383 w 1804"/>
                  <a:gd name="T61" fmla="*/ 522 h 3072"/>
                  <a:gd name="T62" fmla="*/ 434 w 1804"/>
                  <a:gd name="T63" fmla="*/ 610 h 3072"/>
                  <a:gd name="T64" fmla="*/ 507 w 1804"/>
                  <a:gd name="T65" fmla="*/ 630 h 3072"/>
                  <a:gd name="T66" fmla="*/ 622 w 1804"/>
                  <a:gd name="T67" fmla="*/ 564 h 3072"/>
                  <a:gd name="T68" fmla="*/ 711 w 1804"/>
                  <a:gd name="T69" fmla="*/ 718 h 3072"/>
                  <a:gd name="T70" fmla="*/ 29 w 1804"/>
                  <a:gd name="T71" fmla="*/ 2058 h 3072"/>
                  <a:gd name="T72" fmla="*/ 29 w 1804"/>
                  <a:gd name="T73" fmla="*/ 2801 h 3072"/>
                  <a:gd name="T74" fmla="*/ 29 w 1804"/>
                  <a:gd name="T75" fmla="*/ 2952 h 3072"/>
                  <a:gd name="T76" fmla="*/ 29 w 1804"/>
                  <a:gd name="T77" fmla="*/ 3018 h 3072"/>
                  <a:gd name="T78" fmla="*/ 82 w 1804"/>
                  <a:gd name="T79" fmla="*/ 3072 h 3072"/>
                  <a:gd name="T80" fmla="*/ 1679 w 1804"/>
                  <a:gd name="T81" fmla="*/ 3072 h 3072"/>
                  <a:gd name="T82" fmla="*/ 1732 w 1804"/>
                  <a:gd name="T83" fmla="*/ 3018 h 3072"/>
                  <a:gd name="T84" fmla="*/ 1732 w 1804"/>
                  <a:gd name="T85" fmla="*/ 2801 h 3072"/>
                  <a:gd name="T86" fmla="*/ 1679 w 1804"/>
                  <a:gd name="T87" fmla="*/ 2747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1679" y="2747"/>
                    </a:moveTo>
                    <a:lnTo>
                      <a:pt x="1679" y="2747"/>
                    </a:ln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02" name="Freeform 14"/>
              <p:cNvSpPr>
                <a:spLocks/>
              </p:cNvSpPr>
              <p:nvPr/>
            </p:nvSpPr>
            <p:spPr bwMode="auto">
              <a:xfrm>
                <a:off x="7080250" y="1238250"/>
                <a:ext cx="692150" cy="438150"/>
              </a:xfrm>
              <a:custGeom>
                <a:avLst/>
                <a:gdLst>
                  <a:gd name="T0" fmla="*/ 916 w 931"/>
                  <a:gd name="T1" fmla="*/ 35 h 589"/>
                  <a:gd name="T2" fmla="*/ 916 w 931"/>
                  <a:gd name="T3" fmla="*/ 35 h 589"/>
                  <a:gd name="T4" fmla="*/ 916 w 931"/>
                  <a:gd name="T5" fmla="*/ 35 h 589"/>
                  <a:gd name="T6" fmla="*/ 843 w 931"/>
                  <a:gd name="T7" fmla="*/ 15 h 589"/>
                  <a:gd name="T8" fmla="*/ 35 w 931"/>
                  <a:gd name="T9" fmla="*/ 482 h 589"/>
                  <a:gd name="T10" fmla="*/ 15 w 931"/>
                  <a:gd name="T11" fmla="*/ 555 h 589"/>
                  <a:gd name="T12" fmla="*/ 15 w 931"/>
                  <a:gd name="T13" fmla="*/ 555 h 589"/>
                  <a:gd name="T14" fmla="*/ 88 w 931"/>
                  <a:gd name="T15" fmla="*/ 574 h 589"/>
                  <a:gd name="T16" fmla="*/ 897 w 931"/>
                  <a:gd name="T17" fmla="*/ 107 h 589"/>
                  <a:gd name="T18" fmla="*/ 916 w 931"/>
                  <a:gd name="T19" fmla="*/ 3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916" y="35"/>
                    </a:moveTo>
                    <a:lnTo>
                      <a:pt x="916" y="35"/>
                    </a:lnTo>
                    <a:lnTo>
                      <a:pt x="916" y="35"/>
                    </a:lnTo>
                    <a:cubicBezTo>
                      <a:pt x="902" y="9"/>
                      <a:pt x="869" y="0"/>
                      <a:pt x="843" y="15"/>
                    </a:cubicBezTo>
                    <a:lnTo>
                      <a:pt x="35" y="482"/>
                    </a:lnTo>
                    <a:cubicBezTo>
                      <a:pt x="9" y="497"/>
                      <a:pt x="0" y="529"/>
                      <a:pt x="15" y="555"/>
                    </a:cubicBezTo>
                    <a:lnTo>
                      <a:pt x="15" y="555"/>
                    </a:lnTo>
                    <a:cubicBezTo>
                      <a:pt x="30" y="580"/>
                      <a:pt x="62" y="589"/>
                      <a:pt x="88" y="574"/>
                    </a:cubicBezTo>
                    <a:lnTo>
                      <a:pt x="897" y="107"/>
                    </a:lnTo>
                    <a:cubicBezTo>
                      <a:pt x="922" y="93"/>
                      <a:pt x="931" y="60"/>
                      <a:pt x="916" y="35"/>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013"/>
              </a:p>
            </p:txBody>
          </p:sp>
        </p:grpSp>
      </p:grpSp>
    </p:spTree>
    <p:extLst>
      <p:ext uri="{BB962C8B-B14F-4D97-AF65-F5344CB8AC3E}">
        <p14:creationId xmlns:p14="http://schemas.microsoft.com/office/powerpoint/2010/main" val="6722748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150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096149" y="1854046"/>
            <a:ext cx="3247190" cy="784830"/>
            <a:chOff x="3957557" y="1328691"/>
            <a:chExt cx="4329586" cy="1046440"/>
          </a:xfrm>
        </p:grpSpPr>
        <p:sp>
          <p:nvSpPr>
            <p:cNvPr id="3" name="矩形 2"/>
            <p:cNvSpPr/>
            <p:nvPr/>
          </p:nvSpPr>
          <p:spPr>
            <a:xfrm>
              <a:off x="3957557" y="1328692"/>
              <a:ext cx="4329586" cy="10383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4" name="文本框 3"/>
            <p:cNvSpPr txBox="1"/>
            <p:nvPr/>
          </p:nvSpPr>
          <p:spPr>
            <a:xfrm>
              <a:off x="4101566" y="1328691"/>
              <a:ext cx="4041471" cy="1046440"/>
            </a:xfrm>
            <a:prstGeom prst="rect">
              <a:avLst/>
            </a:prstGeom>
            <a:noFill/>
            <a:ln>
              <a:noFill/>
            </a:ln>
          </p:spPr>
          <p:txBody>
            <a:bodyPr wrap="square" rtlCol="0">
              <a:spAutoFit/>
            </a:bodyPr>
            <a:lstStyle/>
            <a:p>
              <a:r>
                <a:rPr kumimoji="1" lang="en-US" altLang="zh-CN" sz="4500" b="1" dirty="0" smtClean="0">
                  <a:solidFill>
                    <a:srgbClr val="DFEBE2"/>
                  </a:solidFill>
                </a:rPr>
                <a:t>Part</a:t>
              </a:r>
              <a:r>
                <a:rPr kumimoji="1" lang="zh-CN" altLang="en-US" sz="4500" b="1" dirty="0" smtClean="0">
                  <a:solidFill>
                    <a:srgbClr val="DFEBE2"/>
                  </a:solidFill>
                </a:rPr>
                <a:t> </a:t>
              </a:r>
              <a:r>
                <a:rPr kumimoji="1" lang="en-US" altLang="zh-CN" sz="4500" b="1" dirty="0" smtClean="0">
                  <a:solidFill>
                    <a:srgbClr val="DFEBE2"/>
                  </a:solidFill>
                </a:rPr>
                <a:t>Three</a:t>
              </a:r>
              <a:endParaRPr kumimoji="1" lang="zh-CN" altLang="en-US" sz="4500" b="1" dirty="0">
                <a:solidFill>
                  <a:srgbClr val="DFEBE2"/>
                </a:solidFill>
              </a:endParaRPr>
            </a:p>
          </p:txBody>
        </p:sp>
      </p:grpSp>
      <p:sp>
        <p:nvSpPr>
          <p:cNvPr id="5" name="文本框 4"/>
          <p:cNvSpPr txBox="1"/>
          <p:nvPr/>
        </p:nvSpPr>
        <p:spPr>
          <a:xfrm>
            <a:off x="571713" y="2755875"/>
            <a:ext cx="8296062" cy="830997"/>
          </a:xfrm>
          <a:prstGeom prst="rect">
            <a:avLst/>
          </a:prstGeom>
          <a:noFill/>
          <a:ln>
            <a:noFill/>
          </a:ln>
        </p:spPr>
        <p:txBody>
          <a:bodyPr wrap="square" rtlCol="0">
            <a:spAutoFit/>
          </a:bodyPr>
          <a:lstStyle/>
          <a:p>
            <a:pPr algn="ctr"/>
            <a:r>
              <a:rPr kumimoji="1" lang="zh-CN" altLang="en-US" sz="4800" b="1" dirty="0">
                <a:solidFill>
                  <a:srgbClr val="DFEBE2"/>
                </a:solidFill>
                <a:latin typeface="Microsoft YaHei" charset="0"/>
                <a:ea typeface="Microsoft YaHei" charset="0"/>
                <a:cs typeface="Microsoft YaHei" charset="0"/>
              </a:rPr>
              <a:t>实</a:t>
            </a:r>
            <a:r>
              <a:rPr kumimoji="1" lang="zh-CN" altLang="en-US" sz="4800" b="1" dirty="0" smtClean="0">
                <a:solidFill>
                  <a:srgbClr val="DFEBE2"/>
                </a:solidFill>
                <a:latin typeface="Microsoft YaHei" charset="0"/>
                <a:ea typeface="Microsoft YaHei" charset="0"/>
                <a:cs typeface="Microsoft YaHei" charset="0"/>
              </a:rPr>
              <a:t>践难点与解决</a:t>
            </a:r>
            <a:endParaRPr kumimoji="1" lang="zh-CN" altLang="en-US" sz="4800" b="1" dirty="0">
              <a:solidFill>
                <a:srgbClr val="DFEBE2"/>
              </a:solidFill>
              <a:latin typeface="Microsoft YaHei" charset="0"/>
              <a:ea typeface="Microsoft YaHei" charset="0"/>
              <a:cs typeface="Microsoft YaHei" charset="0"/>
            </a:endParaRPr>
          </a:p>
        </p:txBody>
      </p:sp>
      <p:sp>
        <p:nvSpPr>
          <p:cNvPr id="8" name="椭圆 7"/>
          <p:cNvSpPr/>
          <p:nvPr/>
        </p:nvSpPr>
        <p:spPr>
          <a:xfrm rot="1718587">
            <a:off x="3168218" y="1689934"/>
            <a:ext cx="265193" cy="265193"/>
          </a:xfrm>
          <a:prstGeom prst="ellipse">
            <a:avLst/>
          </a:prstGeom>
          <a:solidFill>
            <a:srgbClr val="8D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9" name="椭圆 8"/>
          <p:cNvSpPr/>
          <p:nvPr/>
        </p:nvSpPr>
        <p:spPr>
          <a:xfrm rot="1718587">
            <a:off x="3077057" y="1375205"/>
            <a:ext cx="218453" cy="218453"/>
          </a:xfrm>
          <a:prstGeom prst="ellipse">
            <a:avLst/>
          </a:prstGeom>
          <a:solidFill>
            <a:srgbClr val="DFC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0" name="椭圆 9"/>
          <p:cNvSpPr/>
          <p:nvPr/>
        </p:nvSpPr>
        <p:spPr>
          <a:xfrm rot="1718587">
            <a:off x="2699222" y="2198817"/>
            <a:ext cx="113140" cy="113140"/>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
        <p:nvSpPr>
          <p:cNvPr id="11" name="椭圆 10"/>
          <p:cNvSpPr/>
          <p:nvPr/>
        </p:nvSpPr>
        <p:spPr>
          <a:xfrm rot="1718587">
            <a:off x="2622620" y="1581851"/>
            <a:ext cx="418973" cy="418973"/>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DFEBE2"/>
              </a:solidFill>
            </a:endParaRPr>
          </a:p>
        </p:txBody>
      </p:sp>
    </p:spTree>
    <p:extLst>
      <p:ext uri="{BB962C8B-B14F-4D97-AF65-F5344CB8AC3E}">
        <p14:creationId xmlns:p14="http://schemas.microsoft.com/office/powerpoint/2010/main" val="19200817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21" presetClass="entr" presetSubtype="1"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1500"/>
                                        <p:tgtEl>
                                          <p:spTgt spid="2"/>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8DF8462-D239-4604-979F-3F74CA6F6C8A"/>
  <p:tag name="ISPRING_SCORM_RATE_SLIDES" val="1"/>
  <p:tag name="ISPRINGONLINEFOLDERID" val="0"/>
  <p:tag name="ISPRINGONLINEFOLDERPATH" val="Content List"/>
  <p:tag name="ISPRINGCLOUDFOLDERID" val="0"/>
  <p:tag name="ISPRINGCLOUDFOLDERPATH" val="Repository"/>
  <p:tag name="ISPRING_PLAYERS_CUSTOMIZATION" val="UEsDBBQAAgAIALq92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6vdtIqok5BfEDAAAsEQAAJwAAAHVuaXZlcnNhbC9mbGFzaF9wdWJsaXNoaW5nX3NldHRpbmdzLnhtbNVY727aSBD/zlOsfOrHYtImTYoMUZQYBZUABeeu1ekULfaAt1nvut41lH7q0/TB7klu1gsECmlNe5xyQhF4duY3/2e88c4/JZxMIVNMioZzVK05BEQoIyYmDec2aD0/c4jSVESUSwENR0iHnDcrXpqPOFPxELRGVkUQRqh6qhtOrHVad93ZbFZlKs3MqeS5RnxVDWXiphkoEBoyN+V0jl96noJyFgglAPAvkWIh1qxUCPEs0o2Mcg6ERWi5YMYpylucqthxLduIhveTTOYiupRcZiSbjBrOb2cX5rPksVBXLAFhYqKaSDRkXadRxIwVlA/ZZyAxsEmM5p4eO2TGIh03nJe1FwYG2d1tmALc+k4NzKXEIAi9wE9A04hqah+tQg2ftFoSLCmaC5qwMMATYgLQcK6Cu2GnfeXfdXuBP7y7Dm461oY9hAL/XbCHUNAOOv4+/GXhr9/3/UGn3X1zF/R6naDdf5DCiG4ExHM3I+ZhZGWehbAKmKfjPBkJyjgW6TdhVKCxzDnNJhDIFsMsjilX4JAPKUze5pQzPcduqGE33AOkFyqFUA9M2hqOznJwHuAsIBqGuVzVxMnrVU2cnm247lrtD27ttNKjWtMwxuJBWmGa566TlmxjKTZcM89kJHm0cgiSEURdmsBaTwzvmWgh55FDxpgEjq5eZIxyhzCNrocrYZWPlGa66L3WOidBLBwSQG6GW6EIY5qpjYivom4KP2z+2ZUa1F82FJb0GOsfMucRmcuccHYPREuCac4T/BUDWW8mMs5kUlCx3zVRnKFxUwYziM7LKHqPKpIcJXG4pBy01fAxZ5/JCMYyQ1ygUxxFSGfK4lf3Ak6pUg+gdGnjM9si7e6V/+6ZcZBGUyrCPcGxNiBJ9UHw6ZwIqZdyGI6Q5gqKpEQsKs7K+Fb9+TQoluTcpvnfTsYa9AFTchgt+yTmhxaUVhvTadGIprkKaGxBhimxmHgQ4mRhIoeygCEVRAo+JzTE6a1MW0+ZzBVSbANbaPXzFlp5wkTxNMEpiBqzCLJSkLWjFy+PT16dnr2uV92/v3x9/l2hxV7rc2rU2cV2+ejiLCf1zfr8gdB3luiWbEtmiSnUaEvp7heDxQLbHvGea1bP7k1ULMynuIiG/sXg8poM/OFtJxjWyxRDV2Lf6TDGchqb98gyMr3bANPhl4I3US/D2B/4v5cCxASW6ptyaru9Ug6/KcM1sJu8v7bFS5mAk39iJxnOfs4ShuX7v+jjx1rq10fAf9LGv/RCaWfAgdoYaBbGmNGDVcGTH5OHDO9Tiph9Wl0BN+58nrvzdm1OEiZYgnE07wGrK3nz5LiGt8idR5UKom3+h6NZ+QdQSwMEFAACAAgAur3bSCyqiduxAgAAVAoAACEAAAB1bml2ZXJzYWwvZmxhc2hfc2tpbl9zZXR0aW5ncy54bWyVVm1P2zAQ/r5fUXXfCXstk0wlKJ2ExAYaiO9Ock2sOnZkO2X99/MrsdukzXpCqu+ex3e+t4LklrDlh9kMFZxy8QxKEVZJowm6GSmv53mnFGcXBWcKmLpgXDSYzpcff9oPyizyHIvvQEzlbHABvZuF/UyheB/fFkbGCAVvWsz2D7ziFzkutpXgHSvPhlbvWxCUsK1GXv5YrNajDiiR6l5Bk8S0vjIyjdIKkBJMSN/XRs6yKM6BBk+X9jOR07s6/foD2o5Ioizt5pORMVqLK0iTfHVjZBzP9O1pVRZGThMU/FUa+uWzkVEoxXsQ6eV3X42MMnjbtf/TI63glUloyjldxHcO5bjU42eiujRylmAeZBydrYJPj33rXQTyX+O5R2ZcBadPJq8HC8EUPaewVKIDlIWTs8mavz12Ss8HLDeYSg2IVT3oSQf9hDsZrkl1Pe4PvBFWRiCv6BGvnHYNrFy8ETDV9/jV6tauiji+d10UoICdV0YR9soe+Vun9QgZKXvkMyUlPDK6P4IfWhwnlPgW+2Kezr62AsP6GPIVTsFqPD2YwZWRa68ImIaXsJQmnBfSgKkayqzOhZQdxYQY3pEKK8LZL4PL9/YxEmUHBt9pw32FFFEUhtrNxqiXdFwve0670VvTdnQ/Cv3j3Hmm9A6/nmOlcFE3+kdJzmeedz2398yzYYpZkxoP4p5t+FRSg8UWxAvndLIfxhVMBnM3XGNwlEVZQNlwnpG/ZKgArGtyEGtdNwKhcVKdw9Wkqqn+U68E3qBMCSNGx1S1vo5h8t6XkcI3AWBR1KFr3cFZmo4qQmEHYfYjhX3w2MuQ1F061nA36gE2Km45r5nUk35V9K0S41LDAOFVxzXMcJbzW1jhXNqXJZMflnA/+slaDtvMtF7s3Sl8KyU3a/txCrXS/Df5D1BLAwQUAAIACAC6vdtImMCOJccDAAA9EAAAJgAAAHVuaXZlcnNhbC9odG1sX3B1Ymxpc2hpbmdfc2V0dGluZ3MueG1s1Vdtbxo5EP7Or7D21I9lk75cUrQQRclGQaXAwaYvOp0isx5YX7z2du2F0k/3a+6H3S+5MQYSSpKaNmnvhCKy45lnZp6Z8bDR0adckCmUmivZDPbrewEBmSrG5aQZXCRnTw8Dog2VjAoloRlIFZCjVi0qqpHgOhuCMaiqCcJI3ShMM8iMKRphOJvN6lwXpT1VojKIr+upysOiBA3SQBkWgs7xy8wL0MESwQMA/3Ill2atWo2QyCG9UawSQDjDyCW3SVFxbnIRhE5rRNOrSakqyU6UUCUpJ6Nm8Mvhsf2sdBzSKc9BWkp0C4VWbBqUMW6DoGLIPwPJgE8yjPbgRUBmnJmsGTzfe2ZhUD3chlmAu9SphTlRyIE0S/wcDGXUUPfoHBr4ZPRK4ERsLmnO0wRPiM2/GZwml8NO+zS+7PaSeHh5nrzpuBh2MEri98kORkk76cS76PvCn3/ox4NOu/v6Mun1Okm7f22FjG4QEoWbjEXIrKrKFNaERSar8pGkXGCPfkGjBoNdLmg5gUSdcazimAoNAfmzgMlvFRXczHEY9nAYrgCKY11Aaga2bM3AlBUE13AOEAPDWq574uWrdU8cHG6kHjrv12ndGmVEjaFphs2DskVoUXhTtFIbK7mRmn0mIyXYOqExsiwwl+OSUxEQbjC3dH1qLAPmjAvk39ru18fSbCWXZrTUGxyuebStnLZ+7yoD+g+XnBPdpfpOVYKRuaqI4FdAjCJYuCrH/zIgN8eDjEuVL6SCakO04AzIlMMM2JGPow/oIq/QEm+LQoBxHj5W/DMZwViViAt0incLyrl2+PWdgAuq9TUoXcX4xDV9u3sav39iE6RsSmW6IzhWG/LCPAo+nROpzMoO6UhppWFRFMbZ4swnt/q3l0HzvBKuzA9djBvQj1iSx/GyS2G+GoG324xOF4Noh2sBjSPIsSQOEw9SvBm4rMAXMKWSKCnmhKZ4H2s71lOuKo0SN8AOWn97hM6ecLl4muCqR48lg9ILcm//2fMXL389OHzVqIf//PX303uNlpuqL6h151bVyZ2r0M/qi4X4FaN71uKW7Zkqc9uobMvp7at+uZK2r/gotAvh9t2yWIE/ZrUM4+PByTkZxMOLTjJs+JS3q3CSTJphg4ztbz0fm95FggTHXvCWRx/F/iB+6wWIJfGaBD+33Z5Xwq99tAZuN/dv7GWvEPAun7i7CW9zwXOODfm/mMy7huT7h/qHDOb9P/rc2D7UYAIt0wxr9Gh1/flX2YMS9l/iwD2tX6U23p2i8Na31BrKN1/5W7V/AVBLAwQUAAIACAC6vdtI+GKxa4QBAAD/BQAAHwAAAHVuaXZlcnNhbC9odG1sX3NraW5fc2V0dGluZ3MuanONlE1vwjAMhu/8iqq7Toh9lu2GBpMmcZi03aYdQjGlIk2iJO3oEP99OOWjad1BfGnePn0du3I2vWC3wjgMnoONe3b7d3/vNEDN6hyufZ136BnqoeHpHD7TDHgqIGwgxeHTo7w9EZRxKJzprPxAW1PzCyW+WTBu6rgiLDShGUIrCO2H0NZU4l+vsn1VVUW1Ns9ya6Xox1JYELYvpM6YY8KrV7fqBTZgWYA+gy5YDJ5p5FYXeXJ8iDDqXCwzxUQ5lYnsz1i8SrTMxbwr/7JUoHc/fFUBg6foZeLZ8dTYNwtZM/FkiNFNKg3GwD7v4wSDhDmbAa/5Dtz6B/WM2wU16CI1qT3QoxuMOq1YAq0uDUcYPiZ2Xq1uRhhtzsLaVsTdLYZHcFaCblmN7zE8UKpcXfADlZYJdqSFtnt+RLlk81Qk+9QDDJLDw6JtV/dOhbrjj0NvhGRjhJbERGZdF8cFU2/JwTWNrFNq5jklCkqURGJFgQV5Gtu8RnD/FXyfO0txFCu73vYPUEsDBBQAAgAIALq92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Lq920ibbXtbYAAAAGUAAAAcAAAAdW5pdmVyc2FsL2xvY2FsX3NldHRpbmdzLnhtbA3KOw6DMAwA0J1TWN5bYOtAYGNkAQ5gBQsh+YNIhMrtyfaG1w1/Fbj5SodbwPbbILBF3w7bA67L+PkhpEy2kbhxQHOEoa868Ugyc84lJjiFHr4W1oLME2mZ0VXZsO6rF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6vdtIPzCQpjUIAAB1IAAAKQAAAHVuaXZlcnNhbC9za2luX2N1c3RvbWl6YXRpb25fc2V0dGluZ3MueG1stVrrbuJKEv5/nqLF6ki70ipczC0rhpUvTWINMRzsJDO7WqEGd8CK7ebYDTM54sc+zT7YPslWt+1gEyB2ZhZPonF1fVXVdesLGcTPXqhvY84C7w/CPRbalHMvXMXDXxAaLJnPomlEY8rj+oHy6IUu+2aGT0zQgBpzErokcnUxGg8baCQ/qN9T+0Yf3tpau4V6bdzCfWTgjg5j14pxregwZrSa+qB+JCKRG9ElDflpqYN6YfQtwAxjGnEzdOn3oVLkzg8VZ3ATEdcDvnjYbYtnn2ndG23xoHaz0+vgfUtVFKWL9I7RNBr7Xu+6pzYRbrQ7DWWv9VtKS0HNTqd53d03e62OAm+j6y5IaePrLmr32u2WsW/hFqCRqmpGS9/3lOtmUwVtuH+t70cjrddooGazqbSNfaerjLQGAm4FZKhKXzhQMRRN6e5VTW32FTTSR9qovccG7uod1G/hbqOxb2ua0mgcnHuYXd5dB2rp6WTufEfgyRCcHBW5VT+RXIPlNoqA2aHBxiecopAE9FNtyYKAhrU0J2X+ZhyZKUVqQgSywA8T+KAuX7IRqT2f/nk68txPtcWWcxZeLVnIwaSrkEUB8WvDPyUZktpfBsl2NKqCeyJLelDXk5+ysFQXZC08l0DglA0JX8Zsxa4WZPm8itg2dEuZuX7Z0Mj3wmfgblz3dHxRke/F3OQ0KNiH++IpD9tAV4qpMK+LxVMK6ZMF9TONDfmpgDuofN8jR9CdF3tcQtWmeC5BN2RFiwHoq+K5jAlBSzFqPfG8D+L0Owd2RRR56yK7T15oVFSSNMWLKLbZbqrm0yZiK+HsIu79QL/ifAY9JlwJCxviKQUSExQKS0UpdZucv3HEmL4e95JBAFoguPnmkpKkyKk21yd3U9X6Oh9PbiZzzbypDfWkKpEoy1/+3Or2vzc73b8M6imwpCj7Th2Pi8KQFNZplJNlObPJeA4C8Xhu4S9ObSh+V4ZO7p2xaeHaMP1PZQHTGX6oDcXvMtD72Qxbztwemwaem/bcmjjSL2PsYKM2/Mq2aE12FHGGdh79hviaIujPXkRR7HuuHBA92wu3tIQ+Y3KnmtZ8hm1nZuqOObFqQ5tF0ctfpWSy5WvInjWJkevFZOFTV6qFHJHjor+AdrkNQ/CPrz3gZAHxwqsy2mfqo2ndzJ3JZGzPsWVklNoQhy4yIiI0VRc0U208AxkRgeX6Y/C5zD4pAam+X1nIrXlzO4YfRxhy663WPvzwD1gzxRCSqVj63wVC4uAZZJ1tP05mhvAhKEQEbUgcf2ORW0iafOhKyDYtfQKpqTs5+Y4Qk8mGwHvhElKHLnkJeXfYttUbPNcmXyDHoTYnFUGTz1CSnyuCvmIbagjbJWCW+mDeqKIiRBlmBZLV4JKIfPdfEFkuASe8ufPYNgaK8DCUiazG+KqyJhv/dg+BNNXxmWpPBIOz5dvK21EwJXJhnSuhC9qQjg2RXb/dm/+Yj1RzjI05pJsxeZw7sksKpQF5QSHjiLg7Ei4pWtAl2UIlvMCY67lyTERemvD71vsDEZ72n1/T1mUZ+MuvHzCp0PBOWAZ7ZFAG+5QNf0+7cFs6gw8aInL9rBVlHPBhE2wdW+rMnPycEMVesPWTLv0zAvVqXNVgvWvHj/urfNj+D8bYSQvWTOhomscqgTCsxGLJgcXTrwQ0rRGomyb9HBq+OIhWEmBNUhkWQz8g5gE8VzDkATxaTcQj1mzTgc3WI12I40cJsKzVJGqn4y0OiT6Fc/hrqS7oE4P9kk/JLtnIwNolw18myrmtUmFpcUxnDIZbIHOVJBVI9b1AHKLKib2/w5krktWgMJ9HtvVdWd2+9yxXBPDzNqBv92FPEQsk1SdxltfJovT3HzQkmeIs0TuttoF4LdDSscrV5w9FzMbqTL+d66qlY3GiEPXsl8dBdQifjB17PlY1IQHKJCB8uYZV+Ekc9MrLSk4EBh6pIC+dvE1JtFz/99//KS/myJ6EilLq36rKgeIXXRO/yvunxTiN/1VCjqNqRah8KQlMD1QZtPz5yjEhQX/KkYUky1LAAnHHVUo1lEAaRtVxVP32DqrElkXBthHsBSsKuVNnn6Hxyb1+bXhHomdonA5jflVB0vMiN3llGw5H3C33vZBWhP/wSiQm75jTuWoY8uwPNep7y+dk+XXhAJPe8yGfrarI029VC7rzkUjqery6TLm4ZV0LWkLyfmgIu5Nr3SvhcKPiE+jhvHBBE/KI+VNxtfX2LhcYxE0cpPGQR+JIn73lOeI1+5bGbvhE/BjY8qRj1inYMBWbxVRkkXbMPRO14+ZYU8Ix3wPzYVnQk9nk2Iv0Y5Sua/LmN2/3K+2N4XDKSodylh+Ix/wW/c7f8OeIx/y2WFImcKx7AzoeySOz2ziNRHl6mcgBDw1lj0p5srcij7BgLG5l45xJKaHIGTCXDuXK6HgBTYtZ0PIG189YPAhfNy93ArN4kdOOxbcOhYFD8tYvZ++Ae9yn51NbzgMKMB99+X4q/1OeUwWQfHtw7IyEivjLhn6qwTGELNeiz8c1lMr4VJMyky9lzgE3WTsT3awaNJDtXHbzasBQdPFqEJYU+2XQoP7GU4P6pRgNUrHnQxhugwWNMGSBR7P0LNLy3OvsJuxBbkiLsDODeTxfg+gQTkgZJkcoJJbcVGXVkrzkx2FnyT2f7mjWqXKEnGsuz34QQ3VcTm6Vj+kTz6d3SqlcBWmrO6Rinrs4cBYmD2QncclItVWHk0UsZ3+iW2VLz6FdnViMsi4tkj1vVUIopO0JXcB7zv2Den6VhSb15ovVYxpAQd7Zvyz4H1BLAwQUAAIACAC7vdtILoBvDoQrAABkawAAFwAAAHVuaXZlcnNhbC91bml2ZXJzYWwucG5n7X0JNJTt/3cKSQp5yBRGiZ6SMCpkj6gseZJ9N0QJTVPWGRPKkskoT0YRLY8k65T1sYzCDNFMWuxZZpIsYxoyY5nlnWlV8fu/57zvOe/vvEfnxHHPfV/X9/p+vvt13d9JsLYyWye8SXjFihXrDh8yObZiBT9oxYqVV4QEuVdeDpn/y/3FBz1mdmBFIUFmhPsHv6+RpdGKFRjUWqanAPfvNWcOOUJXrFhfz/vPhw964L1ixanZwyZGx0PdKG8D8mAdjgYfq5XcL6gafkgR3tSw/ZrvVtrV2Ieh6S+l/u7c+se9RuEtkqV+Cg6X24T6/vG6s+myYvce0e5uJ2hMWYJlfmv/2Ed3iG/ICbrLfP4Y80TBlPaZQ5G+7X0a8zeJ2h2O/aUnCMZxjfj0oNqwmVF7bPjMJBoLm5q9pAp7krNJrW7FKpGFP+pubfKrNPH+46rtLgO5U5yZDgSrQwdufWDDFvGfb+T+cPGSByXSIRLe1fRu/wMiI5t+v6Mgqmk3iXynvC987BTwnWIuUv2ljqC0xwW+BT8m4qKa1OQud6SHPqXiJSbC6LoaP4+CPC0PQsa5wWgHjWILjH+dQ+3MtODW+lC/d9twYPQ20K8fYkWEQNsC7bMqZu+cw0b+GVar1//T54QL8sbJW5p+Jknaw0N6VbSIQ9yTndevP/tlTCEQPyBa5NdVxKrLN104L51/zb5Z+Wc+/DbB7dd16NpP2fX+RTXBM/RyLPzjnZU7b6+kPZaPVGogxuo9+Vve+FW3gK/oPvwhK8DXB6PmfQey2CNZ64NqplNvpAs/uCAMOypA8jVmIpvogkax8gpXlBJbZ+YZaxOHe6GEr9M/r0Mw8Yi02twLwg/qmoUbiPGniWLeQqCXfo+akIxEke9sQKxLw36+yU7gkd4BLr1i3gvWYH3Cw38lOVjSmk9SzNvvgI/ln4ktM/NVk6RKRu9XsAw1PC7f5y3DWbKJLqID4gdGiy5gzzOR05YevYW8G6JFLB/kr/GBAIIUY7/zpO4PS4HjhgJlO5MpksHeQvr8wAU8/BvQebOuwpV3Az/gprWjxDMSqE9Y5IfQBuT49c/gNNerVn98+tyXyZkkO/fPtT/vcA8fyX7sjurp0U5iaRJeTfjCgS0S5eCejnaO/vQ0lAGfYAc66+Dz6v7kEi28CNHjtw7BR22y9usyP9bHMaqH9ahzsMnm7f3aPvz8kPn5PkZtyNvnc2OQ+TndFgR+Jicrcu6EBZPx2kzn/ts+Nmv8MbF2LNmGnKQXC2WUlwcn2US17ZRvenHx2U1rKTTNzuPHXHSLB1sb4g8j+AHqbUFZKp1+T55kG5kig4ZD3101CySwGiSOVk+VdkpC0uUV5OzHRx1Wy4whVIuyWQiXGFHJCuoSC/De7ie+s6SONDuchegYpFGFtmxFxqPMY5BDh7snkOcvnOEN9+psTlOuLKDLSbpoJSN7AUACPwCS1xH3r1J3csDo11Ie+FEjIM3m5g9jkPS07nnXDGFQUo29aZk+Lq8OuSQhrgG+DXNw1e6wVJ2dhT5mpj07XspB3+uBHk2ruwmcyOeqicRO/wOOLjjnKM/vytJk9a+pCIi0CYhg0tLRNSXWCmwESw4Q7O29VxrhvoS0NFk1OIkVR656rnW0+s6JCA6SnmNfNJitSOvsjogoQd+QWQt6VKrmJjBhvoQ8ZSZ0Tqom7kKhsHserd/d3aJF0tPoNtscMn403a66y7eqvyy9IR0+EdYuC81SXkJiNbQTre9SqkM/tZmJius3IHqyvF1jpVTS/Pjwk/14dsmIXXLbgfghRHnfvFfYFQpErucqZKI3YvSdtGTaEhh4UE2U3fY/ElF0shZ3d0fkhxwwSTuzqyGeTCL+gwtDex6Csbp8s2pm5zBEeo5tTwCF3cFJKsKzMjeFcEcee6clmXZnZZebp1nsgPHHJz8slOGNKICSY6GRwPHbZYvPfDt4jjzO1V2N4/I9yuNNYjAh/QX2708NtfptLXu5Jum1nWHynTXX997ZtZtcUPeDH6+tEBlc/fWIFfaOuCQLiBZ9snqBkfQRPJHmXSkoaR3VLSwE2nPnkdLfjT7VktLfBSiqewT1OO+CcKt11OmiYgXjj1tmFtrT1jqRlF0dt1futHbmM4pVOt5+8VEFsnxl/Q/7pcOCcK1XFGAJgUnzvDa0iWtdTikvrpyncgwIXNulZizwqOZpksiTuIGYH7Y/CrRKw+KRS4zwA8OAxeXJkPIJ32VrKHDigWGZfefVLTNisJ+Na+zhVH+ubX1QsLgSPLjF1qri2maRJXSrVa357DouOqU/rHOostqPFZa+Avra8/0/Az8jnV3NovfEdbgjWB+7/Ytk2ZR+9nNu8KF2I2qmL4lKm3EzYFxdFBgtzbBZBoLDqN8cVA0JHSsoP4WOuMUVpIGo4/K15eQI3doOAcAmS8d7zUqeOGefHyzT8h3ofacY7DnDZWsadqVz/1iXvpdZrLXJn08XLp3PCMdMOW7/gOu1uKwD+VgqpUcDgqYv/VC5lgvyYP/Lw8G8UaJFuH52IfKe3GDgfdY//x6Q7HzIhe7VpvsnA7KnAsujv4tea5BhMmZvI7RKuNWdK5vcUGAB6+vUBPkBU0ePud4RPm3L5d3Jda9K8otbsU9J2nSZr361LpVLY/sfRMrOM28lZwghtdDQwUsb1yMmtyMmCcO++lM36hNVa0NpqzZ68wKTBdwTAQ/sjkYWwSn+cfQwWutDDw/d2LRPs9ZRjjs/ZnFms+JQCCY5bnsWbPLDMJA9CHQ7l8uF3z/tful1QtVb4fXfyFTDRj2UV1gZg2X1YGtuuDSaKCsdp/U7aEeKAdUHE/EbONN3eKJRiyfN73RBTECzIuwPbSSA7U176b1QYoBb4a/xDze2sjUy5ZdSv+oU2eCtrGSH0SAVGrhFzg6lyzfGCbcei6Kzzu184CAo69wP/UKSzyUftqQUETOc9nWUMpHjAgBaOKvzKoYdX6TqXgWUyE9Lbhye28vCPOwNTOTs3g6GOCOD8OU93fMC+cSNnKT5yKHr9n3aw+3vAlPXFI2lPV551ID1yVIrZGLomCfzmitgEXi5k2AUFJSsaf02EgVC+71A7U8vSwONjOfjA6ZogPJyDKVMKyjfBG+ye+VloX1eL6W49rb8zWhngjhQXYnwZqKoRp2UYeNifx64U6xfdTB0jHwN8h+YTKiCoZDnb4vz1c/pKXvBIrSPjJc5YPcoHogvS9z69PJMSAQxUch8a4Pfk4O9iIx7FOGEnlQdk+4j0+3bXnAFpECyYtvteHxks9YikrYzBqkVEpFrdnE9RuEupcJhIslPB9RetS1VVccRizWVwcJ2HGFycrEvXvR9gFb2KBBCRtzPVbQn5OPPY5W516Z6zc2dPELHfdxaRteA9hR43kyVTJ21d9DFZ4K/sqwTZC3ubXLozHhRTAkaXmJLom9IBlNjxMtL0dcbvPNrjmdfUsA8q86oa5yxSSnV0o/+ewify/hY0W8Dtjc4JgAKoleK0JJc7y0iMJJGphFByOlKhTQ/hKcnC5QspOi04uyuUL+gdsDwaeolzHolL4v5eHnFp5eD+6bdg+PxFTDAs0MSDihbASeB7kLkiRq4XnSiEPVpGAxXAdXR5BrqdjVLf+VbIVWSMt8nivw8kQSBbn9wa6ifzs7uCJeGefeSZtt5jasqp+Mx4udKbN/NBFngnKwxInu7ye61AL+16t2zXtfKRbS7Z1MlqkLzxzStkNDdqEQaRTUr7Uhe3d7j8hY4xrG1uwgshksaL7IWAi2wn9I4w4PJ4il5Uid22V9E68i3SxT7eIihdiQF4U1viw2awnB4jMGb7gOxwRYWE1zHz8EybfJoWu06e0gZY0UH/TCwVkiSOftIw16LM3qx87ZRZ7r7wErszakKGYmGZwCBGcIaX9baItzCVN6VCSaqfxWL04AHQqCJjj9evnlYN20nHwxUqUcOWeUM3ZP63ZQYJkNqUqxRFgLhx29fAuQcQFaIGsXe32vxqvvI8NtAgbhvq0nrvyB/D3+8Tfu4x7jwb5kSL0mSjlg52pZniOJ5+sWFSL7pg/q6c+slpasWt7i4zAvhn3a+uLdyCU3iMzJFnbwNfVDXKSm22ErU6fyv79lHyfFMvlP9HhXlXVNFxaFJeviv9xX7DPRu+1Da4aZTTcNt1nt/mMDNz85kS8Z/8VSYaag3fN64axWyI39hEjhwbNWwkmoQlkUfTO9nvt9i5w9/yLcKuunzYxu9O6972gsuCHqMpSteHvQSNec6s8s7z5xU68Z1Xb3Dt75txePiK+VHGr6n0HFRyjeVw/7k+l97p6hxov+vqs3138q3NMMceDcc/xH+YJNsxYgxw1FfyZP75+dh/lwkjHAZqW6uP8YnWXF3QRT2BviD+QtGWDwMu05I193FjbOUHy4eyFTcrbwWd/czMxePZBYlYWEg+F9AQkHly8/FlCkDzlR9EIceBIyctkdMf4QaMKD6by5EPVnXwDgLO4pnBMNQQfDF412CpYdb2ND1ejBKL5iXIfAkJWXTVwHbsmgMSrB0ywwf3ZHScXh70dMdg70vDWFFa0EXJZ8KL1QwtTOBk16asc2FdeRI6XjqeZ6Smrx6tBK8IJ7jRkaN2+iRFl56xMxhNfnfDNLTC/L12+ySn3AZWL/prqcjHDP3I2gSE6TzA6hwaoSo/nBh1Bky+9JmbtymcfEnJfP0CEqmjeYVycEIjjG+mWG49Oq+es0wSa6+Ge9RyVOz8/wxHz8AGitevuYGP4ARpBmLThVSvyj9i8JuaXKIk+OaAtzc8IF9nyL/jLhAO3Z+YQGm4vWXIktF1pPGObh1dYnJSgOLlYiTMRoE1e8Fo7oMQf4vPr7e3Pyi9IFfDdMXW/E13rD1IdhKEvOGr3+9AfTtWeNfayNqSL7vl3nmpMDiWFD+ddnvLsVq1YLnfrH8F75f/mwKba9r29vqFmXaf0t+pb/RtGjk+PXy57ARdLgGYxf8XUa11y147ldf+v3yi5LYk052tu9dbGnV4W5fK03ynxn+feKFJqt+AT082/9s2zTOqeu7br3f84OJi5jtb/TwomRH2xtQ28ap0TCfrzcsYOIiFvvbZZ4bU055vdnf54fDeXVhwXPRy6Aug/p/BKopUZ6cm5O5v8HXAlmuz02TOLPFbNhE5XBgUmJRkCy2lqUAnD00mlZRJAr/YOxLVYXqUWi69E4wNSMkjKnKJqnKkTRwFO2gMrku2nCklDeCbfC3Xt2M9mbk8JupZz+yfk8eBz5IesMmU7KqBz/lIOZyNgoIq+97Gjfku1bq0R2Tnr+Sb1SbObycGH7Naix1Cdej1KLxu+oTh1jc0d9305GSi8QUPNaE8wM4MyhO6Mwz+9qz8Ry3/TTRiBylXoqMOH/DxKX+uYL+f9fIdgfGSfE3YHvWx9lsOYJMgDaoQzKDs8Y87sD1JjQmlA9cPz8g5u7/xLyKOrS3AROAbt7/D9dh2a/PYo37BgX75BOrZKq2X/wAQfKwv3vSdtsc4WR2/HctaOEB2KbQ5KezA6SzLonS5DdouFbbKxrIZwgzNRTbUsdL6CX4G8yNSRyyP4RDgY0dhl9creKRUOwzO3m9TOLeW/dexFoZUoWP1gYdKxKbNFPB0bKvmhhqOUKqOO8hjlLH4bVJ+qnnL+OlGF21UhzErm0j4nYZOnG/KYfQZ1xR8uTOlp1lSn2eQSw5gIq0gyCAxgnwAhoZWjB7Knt2X4GqqiR8vHOr/JIcBa7VbmR6cU0LYybe8C5lfcIFT7hzb20twecQhskBc+/DSwApNRokl7H5rofgoh4BrhCLWbacanbIU8xUJW78Csnxz3DIeSdDTm2oFQGlBjEBUaYXV4tbNXSgnzzNRT9saDnspdkwmS2bE4306RQDpxo1YKjXwUFHbq4BbT2kTYeMtEDDL0mrCO2fnpKff4xPhwsfvLj1pwoJbwZTYVCqBEOIb+ttP09cJaM3nuzVYTz+Id6QfDxZfEvzJHxPuxFO8YnRvqbOqY1Ou8NkutSDvf32+FxRSr8ICBpaEBlk8DTkHqjJL+h02Olj8N2hWqUKCtGxQqrdsyQfJXGrElmBMaz+S7d/254mhCYcHn+vJeldgi4sQYeXMArjaRT4vu4Wl1RqOaa6VgiUVJPryy+F71NQkDsaAYNMzDjE7ugy9KKG/mb4xHg6i8w0Mh1PcqjtVYiOsdFZT6CY+JU30ijPtcHRchIsIbFuM6T/kwP861oQ5Wvgupl08TtG3FH76H2AFvwGdxRKenOUyWYgQ4LRpp+K8gfImQi1HUj00ds6EF+Ep7QU4cF+HSUwWMSqhBo8L3/dcjP1DSBP4wczvyg/mLqtG4LKZNqUhNhuXpxQbiASIyo+sTNfK8SAZ4Ti7/sI4BaU+77Zrpk8xQMiW/6Trf05LvvfNtHLjy0/tvzY/z+PdW72rmbUUPVmMh4LGjDrDWDxCQXEedsYqMHaR3cYvEoD+uHCPfG6bF42KBcxrp7iKBEuOBEVxSswHBqIOzygGnAGN+sT/yOQqqtsbrE5quezIUJUCRPs1lt0ayM+k8q7/9eQzJObF3I9vJs2N6q4pvwhrccQhsIz/v3i33+P7aIeP0ZzamjK7rPPBrkhUfwtQPAJNbU7Xyr6BahW4t/SY3qgi1sPiP9P28Cl/5e2gS/suMnbFj9tu/g2RfHeKEgV74ZF03o+mz287e3Oh0ts0fivhI7TscwWrO5MRpVghIvWib4l6gN6NkVC6m7waduslPaBG76ZXfVP1SXsl6DJd0KxKU2nQdx7fLYwbV560d2rYt85Ra7ojEPIaZAldxtLN3ABpVdAWiuW2ASKuG/H81xymkmA8iX2gfRslLkeD4zajEcusZFW7HtqmZRlUpZJ+e8gpfu5Zi3tSv1jon5E6NxITpA+78CLpRPRgMMcpOGBBtVUOLVqlndiRROVKyeG0pnSSiWTK2w6ZDs0J80WN3TEd0d4BbeqMN65k2jkRrfQQaWmCm8S+8M9VN9FQYgFDMcxK6bJG5AgLpOdPWCXJJTY5+M2bXGcTEb1sJFbewHVedGN4PEbgzynY66pfgNBStjed/CkP0lOR8vLghkyixER3/qH3xZ8eI6xTMhoGX16qFLB5SS+hBPEqKrOghqZ6saWkf8RkGqhib/bRX2slyRdlY+fxBQVIYgMsqtMyhKcXMPjJKEyYQ1LsWqTl5kpMhGdlm/gNQms0iXRhURTq/Z2B4hnNgSIGjA/PreKF1pP4vR0kGeOwkdtNHOS5LdMqOLwhaiKAngDnJshAyFMDF4uyri3Xc6ciVi7rXtmJkg3diYeQmGTap2SxT0PMRERSIhFBDKidiN1dClzvnUbVwIyzkpITKdVuE/KAcT1S9YgLCbIFVL8JtKPRDan6miR0ipq4CZiGxgbB+smx1Q6/Yxwkz5AFQcHqpK25FOTzmJYl7lMx9MUsBGOSxFKQY58lvFsbj8DZtDXqL6EbKbIc2WTnJa+bwd2W4NWMGw8Pv7CnRqiKZMz97jm73sCcmPo7Hxs38rEaXPXbmyP+cHuMKuakm0HEoXku5OuSKXtwpfLAvCENi5PZKoK9frjQsKQi9bYOzUAPLa3B3p59bsFQhJypRHjV/R6WtTb+eor67ZGx5SleM2CrgsBSeqlsoAWaInHlmCnXZwjzYpBdACYBCnT1HSlNsW/VYDMY+ada5nvru13bUlbvN6fmXCNm25hzr1y4yaEhhExLWUaWwMTrb1YbQdip81NnKQfRSYc4f+DUkYHoeimNyjcXNg9iBoB2d3kx3hFeMOWGZ+j4SpTB02Q/h0R49mKNAfnBxs6KkSsSJ3BCPG7+cYovf6UN/glXL0Ej6XgESWlT+o33BG4NCFhqxqab0/lC7dT4hLMoZZjTqFtfQbgMGf+tZSKoaTLQx1kGAWu3o7ynKXSr6VpuWf4h9UG34JkCsl0w3E0WmmoRQCMWa6Hk0pumDmvteEJYU43olaUOrnU6puTeavHXwHjljg78pMxWeKQ2w2nNVy1jOjVOtG7ZEzzw64tsfGSmXudSwqEYDmfqDimnlNbi78NnljiRIkH8dyhz0bGkS2ZbMPpZ/OPyEGTwoqXJFCOR6C/Zs4BLgcFABG1PYXkpZTrJk+5dr3VnX2XEie0o9sKKeWQMRcuM5/L1ekTMJg+e4a8WlWna+pWaAh+8c0ZusUlXjkCqgOyojz1c0eMZKMDo1FSbg1YYOTMoN4fslCzpczyeyOeWQ6IRvJOAn5sUkDJkLAUKOD0uPpIWrfwUtMheNP1CAJo1675JItzOFeCYGBRM3yv0VLH07R5qEPS5cldvll6urQGCWoGiWeCLR9saeqcehuqueTKYnhTcY3G3HN9cCtGk+/KAKnNDFgTlkIUUiNV+BRj8P+AlzoF9ZXQ0vTQekLoFEFoRyoi6t1rrrWcaVEU925Yvw7Y4bqUcIyk/HfJ6TIpy6Qsk7JMyv82KXlCIBjBOQbLmcf2/4eEXo3W25Kde0H43BLHDz7sIUI2SVpHJSwR+6eFTgy9PG4osN928bOU524Oa10RflDXsMRaLHQZZ0/uvL3y1hLHzPc/h2aYChz3IC3hjJQyIyr3cOmzWsLD3XqvbXVv5U41yBInYSWINS43hR8Y5izBSKspmZy/+CTTKpZIoBKG3XZbChy/bbPESdqcsKRXDy4IW7gsIRANUFX0/ZU7X+QucZT1lS7+JJe9SoVLlHlIlWhzGz7JD8cXz95enMwk7+Gydxn+ZfiX4V+Gfxn+ZfiX4V+Gfxn+ZfiX4V+Gfxn+ZfiX4V+Gfxn+ZfiX4V+Gfxn+ZfiX4V+Gfxn+ZfiX4V+Gfxn+ZfiX4V+Gfxn+Zfj/C+CvZVGCjuqyPo9RXmDIRPKk4CS/4x6cs+OClilf+5WGYOff9hDOyxRxBcLzS+vRik/Dhzf7coH93H00FPvh++CMnjpeX7LQqeea2zNiK7dxuVAjGZ+1hvbY8yiC9x5c8JOumOfqjPmN0kTscNbCVqrh0r/1C/jeNIBvTM0hYlsIYQvfiZ/ar+L2/dbH5Hs7hlXtnsVHLPFWlnqITIOFH37wNPy1R8D3RgGC+fUelKu92nH8aT8P2PM/NIzdK6uzd5oZxl744e2433q//ej4ULw+ptTs7LDMBo+fBzy96teOC9/aLuh+cudMu6/OOvVr994VqxR4vDvL77gU78wOCeqZrtn302PW/v+ZDddPtd+/OZpX+9Nn0f95Recver8A/+3xcyffUsHfXn78/uJk3X4Ru9wTAQ9za0dbflvQosLgYZ9MmxsrAuqzRo4C9efaUHL6H6NEZeQixjF580i8JEpVzle3T/yYIuqvueaFzzLe1J3NDLsCbTUH2rQak6dQ7A+oY9C2CrbWfVnECMuVXDFaGbq/aWauAxs5c8l95lLe2t0EvTBaKBnS3wEUKnTW8F6Ih/++j5Mtqu6UrbMB0dFpibjSgDf6OOQ+Yu0/uzFPBq6N9T8kztHPJdMSjsK8Hojdk9SUCynTQiM577YbhMUTzXHscSJ7fLDFnT3JQLLSsbPp9UFMXFAvLJJJBmI/uKB7s9R7no9e2ugWmkPPmm317bOdH5raQLZ6o5H5mM6ET6X3wzoqxqfCnx1CzXeG7wIyB1aLDhdOlWWGU991V409I3eyaysoUEro3hPf3910OFfbfouNtmgvxzEJVCbhvYwq7vQt39c95EpKDUZe1ht5c0MjmQDTcAXtU0L3M+D9IRoJNd5MBZTupB55K39CEf4fbX3EwOrIgfdYdAYxrUcz/gGcX/qvqSxmc1b1LOeBP/8GSmV8T+SHuMgP3kKS+MY0rX240mFFFxOtFyuvznAKhsfTrtI7A6HAYTlzF38XY4fCR/Y1KWMvXe3l8BSsb5lIleuV791L5KVuZIaSEk5up6nAOh82P9jSmI3SySRnBs0mrwftht/u0Apce/Q9PW2m8Z+97IjDyeI66kmW3mCBSO2w03nvb+C9xmtPtK28bIftvCI2eJBZZcnsCRB3aoRKcpI+5ur5qgidJD817rkj8aTubByO13ASuM64G5ODHK9BVcSWrfrQC07wD8zMi0ZWdTafby5URoH7GZez1EdxX0XKVpCkt64IMtE5rx7wpojBlaFZUmXfw/rs8rWg4FqNgJ5oxMmPYhKD0+Ybk/QOB3v3uqb4qXY46IuqD6IQRavupw2Uv90gfqi0eOvThCHac2N+obG3kgHDz3ODCDam9D6zXnett+G7VMY7w2FotrX2vondwWddH3GxraiiFvWEQvKHE752ifaU79MZ3LS9VxJ1suVcI9ytR1sVjk0ucGqkRCNvGZkqT2QbmeaHFvUbeLL4G99VFsy5T74DQKuAH/GZVVLe+dunW+TJDh8x9DOnmXbWZ54dirCIoJJf4h9NzwSSKYWR8YF6pihycL+G8/T5qjnQ9/eRST6CGlhV3ByDUPBv7xtqruhcJElRybm04l2wEU5WAIDvm7+tZyR+poFyAFnFeoIIMMLtUIhGtnCqp9pFa6rmntQMQ2SsYEw2lcOeuH65AD9Ir2LduNc3+vzLDBxA2uxzFRSLUDnd288dv+OMAW37ifJRzPkqefL6aGTo4eZcRlu8mEKfP/maZnRvOOhtpn8SbTLZJ7QEhkLOzE0Wte3qVwA7DofueDGp2lbCaIovKmX0+JGJNWY4bYXyGpQ5sCWm7yqtCjtfFacKG1wbh3YLHykOmayd1jtjb1DB0E0Ca+P69rvM3T/mjHpFqczaMZrt9rVJ24mB2eGs/hprqD2WOF2bpbK5hkrtJjJmiQi2nSdu1VpQO7ZEdS18oqxHd4tzKL03stncnMBybElTM0tuY586zGR0Zvm9neqUgbJXn3yt/fQSPXJ7C5puEi9ONOe3VDl96glu8rk+Gt8Qlup5kF+sBdzOvTDbBXq5Et0K39U/PnUNP3k7GslzCwYwir97REc5K4vVlUU5Fej8nsFkak07kPiy9vdn4jHsyvJywRZ8ybRWb2SXqvPoP1Zf1vBJw5pl/47OrA3ZiD8N+DcRf8aSARlxl9W11TTCqYR4N5icrzyLyH+R4wZ64XZsQ7mqQTmhfNpygN6CeGFaQM7eTOuKTrTDCol2B2Be3YXDZ09kqbzzI6cSXdfKksqEtAisg8kFaLlGcEufWcRjYmgvWjcV6vkswPLW3B2AQZ1bBKU05P1HGgcf7K071aqhSfaKe1qpOd4bnnED2AcxoDlYCUi9McLxWq/FJ2+fSntc1Nj7EN2jynG8a3eq8YuU+AgGTuXYge/4sgBV4T1UQ9r8+CR9RnZSEzGliR0OeQgeTihqpN6kyOCDcbhKLxem5rxOdypqfNYLpptagRvCUNRx5xs6yPutXIN65aYTe9DnkUX4MPIYTYeWS2a039Xr66l2j5UnpxrhpA6Vu9NXWd56X/gqF9iq8me89UDv+ouhzc2TZGjWfG/bYXbqPfPNJnsuCG3oxofjHZhVO5vi/f2BNOnAKbRd2eggvRJL1cVmun9xIhpi1CtnRqhgPO5W+FHMvhuo/kEreAM1hZKRg2ug3le/z5KrYOvlU7YGbjF671SWmdha2d6BEbEjhYzO+Lk7s2vh49dFMWekgC39Ogqv41F2qJSDb2dk2df8u+cjP/csKXBLL5leNxK8bo+IzPwWqZEz8/HN85XAczmRoYX1KJWgiAmwrEMJwp4foDLr3q606X2fGjhPLpDB+uY8Q3wGEt2ZpIIDyLLk10odAR11Z5++jUYOUePF95fI1qlccJCDjjPqy4pLeilieJwZMzC4mV+vyiaYqN1DbYLAKTM2RrjKqXIw6V8ygyD1Ln9Vul3/ELR4GFKEWrPZMY7XgGWTpdQN2qZ3GOCZAPRB5oCe5l9BCR/Pog8wi/VSLwY5VlkmY9arha8GjFESryaZSVQ+N7fgsjK4P/1bI3t7wXDm9WtgPpMeRXHssOxaEGkMwWvPV+gq7Gxk2pNdLKKylcuemiBcre2wXlTdWUzRJc2IaGQF1Q5fFkPuDBx5KK9w+vQbX3gVN7y5appy8ES1YFigv8eeVKhBBVq1tPPIk/J8V2gyZBxzUKLm+bz36Tf1lFrNr65qoFBk/MaDItRJ7Frcxf36zobiaw1a5BWUyBS4bDu4m5AE1olEpzDKEu+xdrcrzdnq+DBe5wiAaJ13BSksPdKYs6qKI/Wh36ClTFXvIAbmYmtk2mvWfkeebJFMU+VMqn7u1yvYMKlRK1XukxhQbQpxX5exFlTG3m8WMXUndTejb02bXE8uuiijO+Gvaa2ymw7v995gvEkfoz9O/eIhxjSKp3UIiuVZc/CCmr980v1U+y30lWYwEqGzOsczttfKpcwODZ8tP7jWkISl+Cg6q8bph6xzVlKtZIOfWOmyg99CbuUEe+cXna9Jq4BxrS46SQjE5mweUtmyO+vvvS/0jo5iwGUfS3oU/hHKR+nPfRg0Bs69GKwHsj9W6fdz2AxgJBOPYJ5AGpLnIg+5zeluDgkhvg0I9i4BO2vkCouZCoHuhslF5Dbnum5G9t+ClNr5f+1/uHmmbrV+8ViNYvtUQyf8BZcGTnjTXLZiwDFsZklQTcm2CeisUhqX5DHs+NUbOYGzTRn+lWIdB+LKEitr9njXKIDHmC1ouBm8HbHOp4bsMwa70VOPs4NXl3iTs7cV1c6NDuZEjuasF7fjf22TBZzvxAfiGjq1lJxDyXur5r0HOkUf0Y3pr9tLp9UDdPorNR26H45UAh84G+EeeZaoJOQQQtLxkNGMlpBBt1gApWZPoERfoJ5b+XxY41f9Kd/7sRdKPL8GRKhpe4dhNPlhjQs5p5oVgxwqe7sgI9T8kNn5QVCy48QDLfrLa1Ds6nLNm6ibu1ZlTHs5vklCFl+dHspWzPNQCHZnthKZrV1iYEDgNwJjPhNIGHJ/3xke1jy5zgCVXU9hOu+t2QNwq0X61KzyZh1L0eN7mo0C6wU6PhbSIPVTXLO5Pq0gvPItcce3hOjkwD0g60PBU2TBrT9yuH7JufhU1R9WNSXesoElt6TVI8fgb8sisT0Pye20nGAtVeDUZMj76STktLm5k594EcgvSK3fLfJVYUTNBQdx74sJBd0yVa7JGCGQW+jgpXQ0MqMnATJeBmS1AfWYNCCHNsjrOw1bbxdjMBNjUBG25irx1d74bcFEUfSQek6kmqrNhI2nKYxY2jw3SXWm3qjw3WTCvK2/ccPxmgafMfXd9UgbVWLVns5KytRoKLb3azRiiKsbK8LWzhOf4ama6rP6G/9soBaon2ChD3p59fWtKLk13NkQKevd0FB7paX6qOM0NZfCxI+Kq6qf3HIQmRh+69/2B/bM9XLlRRvX9oSlquacnK4JePBKDjG+dY0EwDggXx4s7t2QHoqL8Mqvvxx6ljNXxJl7/7iGNnC2tYj5rEgmcgQdeThe3SG+LXr7Flxw8uPhuBZFI9MIR5P0ZLPRnj7P/ewet7yOwP5wV1I7uVd4TXs5XrTDpmc98HiyOApSA373Gtz1MK6HNfnd8AZ8MbzBPt6IrKpUmvP52lR8GBpFnsriMAvFFE7N1nEj010vsvNSDGgSBpApnHpL8tZrudNWiTPdZy1Ox81eBc6K896l6r4l62wQWh5owGDJjQRHUEi5jNz4W+JjmtB/8/6JIBIf9rwGj7HbB4/mdWWGn9azKp8fSv2a6uwUgc29yqoN8cTZyZZHrs6g0I/CSBJVxlzPMspSlwt7d5XadQUyOrR1zHUzD84/P+fjVtU3JtpF+zpnxfgGJ7OV1I1QiHKDsNLzSRUsp00mb8hakl6dVwfRrSrQQN+Lnw1otwjvhVbGztbOhxxF7BgBpMQ+0tyH/lv3IzpVN36751qUPDmyFh/H/asCnfqJrV08rdc3z7a6FfQ3HjOt9XYC7fatbT7o43QRgmVHRUPssR3T/2YV7Kf/myVOmOKma0G7DQPftJibSyk34d2cNhQddKc+c8AejUWnImUvCIFGY5CdkL9YxnsnwGOrM/GDaIyKwlcCL0RVcX31VWuWDqk0A9HyplSXMIqnMaeIQWxCra2yqor2ZI49qqZr2J3Z6F4tcaKBU+RutyGIDkDEvnFXAWi8EPN+vRpA21QxCryMriYQuCG8u8Xuk4a40G+1pYHdkQZ5bL1P16aCHLHvZO6hKt8xpgv2UyJPNrvm+9npGqHz2yPpj7NqwlAx41nuLAxwHlNPZfVR14AEubEuN37FptPhKuECewxYrwzgY69Lwsc8YAg8/DRrYEqL+ajEp4GC/OouGYJecRGNMh+dCADqGszQTpxLC7kgVIYmE/RGHhrBta73lE6g7xsYcKYMEKGc+X4EJE0cTE6zaLtSMw9MOsUe8JcrupTndwxCaB0b101aHfSEcW/4W3acKvhwY/pOpfc3oG6gjbLnM+GHZXe7nmtluhxaDVDY2vLHRJ47a3RLnzIZjZhFE2MBP2yuzTkwa+DnCg+baLhr35V/5zm93uyXlR/ip8bNjZGtd8nZ/RIj8gpWLqV3ww5veQR+lFcKgYtbwGbqgfoNqXMz1LlsJSzdHxs8dfZihWX8HT7XuecnZJQXVBIy9qm91J26FnYyeHd4f5HBVA1Guamp90kTOCtiorJ+tcHME2OmY/uQL0wlcPNst26w5d+/VH5MVkUj37jvBtAOf0pjffT8uTBUofq56KFjvlRlqg99ru38kZeAn2o8rwTl5gghteCtyq2/FpouROVpigFwxrxG028MrA//veca369fRrS1PvQDgj2M4Acc0/z1M+mK8FVXPXXPzfSLVoH+cbpm+esNhV2G3htpEAnvBjw3EUa4wyfPPheY7oTV//K1TGrWYN73P9GsksXdZyZCsBG872fg31Qmof7bl0qt4lJ80FuyBcVZzaB0VSg9xKSt4P47fNDKpPCAR/T/AlBLAwQUAAIACAC7vdtIuOq3cEkAAABqAAAAGwAAAHVuaXZlcnNhbC91bml2ZXJzYWwucG5nLnhtbLOxr8jNUShLLSrOzM+zVTLUM1Cyt+PlsikoSi3LTC1XqACKGekZQICSQiUqtzwzpSTDVsncHEksIzUzPaPEVsnU3BIuqA80EgBQSwECAAAUAAIACAC6vdtIFQ6tKGQEAAAHEQAAHQAAAAAAAAABAAAAAAAAAAAAdW5pdmVyc2FsL2NvbW1vbl9tZXNzYWdlcy5sbmdQSwECAAAUAAIACAC6vdtIqok5BfEDAAAsEQAAJwAAAAAAAAABAAAAAACfBAAAdW5pdmVyc2FsL2ZsYXNoX3B1Ymxpc2hpbmdfc2V0dGluZ3MueG1sUEsBAgAAFAACAAgAur3bSCyqiduxAgAAVAoAACEAAAAAAAAAAQAAAAAA1QgAAHVuaXZlcnNhbC9mbGFzaF9za2luX3NldHRpbmdzLnhtbFBLAQIAABQAAgAIALq920iYwI4lxwMAAD0QAAAmAAAAAAAAAAEAAAAAAMULAAB1bml2ZXJzYWwvaHRtbF9wdWJsaXNoaW5nX3NldHRpbmdzLnhtbFBLAQIAABQAAgAIALq920j4YrFrhAEAAP8FAAAfAAAAAAAAAAEAAAAAANAPAAB1bml2ZXJzYWwvaHRtbF9za2luX3NldHRpbmdzLmpzUEsBAgAAFAACAAgAur3bSD08L9HBAAAA5QEAABoAAAAAAAAAAQAAAAAAkREAAHVuaXZlcnNhbC9pMThuX3ByZXNldHMueG1sUEsBAgAAFAACAAgAur3bSJtte1tgAAAAZQAAABwAAAAAAAAAAQAAAAAAihIAAHVuaXZlcnNhbC9sb2NhbF9zZXR0aW5ncy54bWxQSwECAAAUAAIACABElFdHI7RO+/sCAACwCAAAFAAAAAAAAAABAAAAAAAkEwAAdW5pdmVyc2FsL3BsYXllci54bWxQSwECAAAUAAIACAC6vdtIPzCQpjUIAAB1IAAAKQAAAAAAAAABAAAAAABRFgAAdW5pdmVyc2FsL3NraW5fY3VzdG9taXphdGlvbl9zZXR0aW5ncy54bWxQSwECAAAUAAIACAC7vdtILoBvDoQrAABkawAAFwAAAAAAAAAAAAAAAADNHgAAdW5pdmVyc2FsL3VuaXZlcnNhbC5wbmdQSwECAAAUAAIACAC7vdtIuOq3cEkAAABqAAAAGwAAAAAAAAABAAAAAACGSgAAdW5pdmVyc2FsL3VuaXZlcnNhbC5wbmcueG1sUEsFBgAAAAALAAsASQMAAAhLAAAAAA=="/>
  <p:tag name="ISPRING_SCORM_ENDPOINT" val="&lt;endpoint&gt;&lt;enable&gt;0&lt;/enable&gt;&lt;lrs&gt;http://&lt;/lrs&gt;&lt;auth&gt;0&lt;/auth&gt;&lt;login&gt;&lt;/login&gt;&lt;password&gt;&lt;/password&gt;&lt;key&gt;&lt;/key&gt;&lt;name&gt;&lt;/name&gt;&lt;email&gt;&lt;/email&gt;&lt;/endpoint&gt;&#10;"/>
  <p:tag name="ISPRING_PRESENTATION_TITLE" val="2"/>
</p:tagLst>
</file>

<file path=ppt/theme/theme1.xml><?xml version="1.0" encoding="utf-8"?>
<a:theme xmlns:a="http://schemas.openxmlformats.org/drawingml/2006/main" name="第一PPT，www.1ppt.com">
  <a:themeElements>
    <a:clrScheme name="深灰色">
      <a:dk1>
        <a:srgbClr val="000000"/>
      </a:dk1>
      <a:lt1>
        <a:srgbClr val="FFFFFF"/>
      </a:lt1>
      <a:dk2>
        <a:srgbClr val="000000"/>
      </a:dk2>
      <a:lt2>
        <a:srgbClr val="FEFEFE"/>
      </a:lt2>
      <a:accent1>
        <a:srgbClr val="6C8699"/>
      </a:accent1>
      <a:accent2>
        <a:srgbClr val="3E5C76"/>
      </a:accent2>
      <a:accent3>
        <a:srgbClr val="6C8699"/>
      </a:accent3>
      <a:accent4>
        <a:srgbClr val="3E5C76"/>
      </a:accent4>
      <a:accent5>
        <a:srgbClr val="050F25"/>
      </a:accent5>
      <a:accent6>
        <a:srgbClr val="162D4E"/>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TotalTime>
  <Words>970</Words>
  <Application>Microsoft Office PowerPoint</Application>
  <PresentationFormat>全屏显示(16:9)</PresentationFormat>
  <Paragraphs>85</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新細明體</vt:lpstr>
      <vt:lpstr>宋体</vt:lpstr>
      <vt:lpstr>Microsoft YaHei</vt:lpstr>
      <vt:lpstr>Microsoft YaHei</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性能需求</vt:lpstr>
      <vt:lpstr>需求分析或技术亮点</vt:lpstr>
      <vt:lpstr>PowerPoint 演示文稿</vt:lpstr>
      <vt:lpstr>实践难点及解决</vt:lpstr>
      <vt:lpstr>PowerPoint 演示文稿</vt:lpstr>
      <vt:lpstr>软件测试</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nanchen</cp:lastModifiedBy>
  <cp:revision>95</cp:revision>
  <dcterms:created xsi:type="dcterms:W3CDTF">2016-04-18T02:19:52Z</dcterms:created>
  <dcterms:modified xsi:type="dcterms:W3CDTF">2017-05-12T02:43:56Z</dcterms:modified>
</cp:coreProperties>
</file>