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4" r:id="rId5"/>
    <p:sldId id="266" r:id="rId6"/>
    <p:sldId id="267" r:id="rId7"/>
    <p:sldId id="265" r:id="rId8"/>
    <p:sldId id="269" r:id="rId9"/>
    <p:sldId id="270" r:id="rId10"/>
    <p:sldId id="258" r:id="rId11"/>
    <p:sldId id="272" r:id="rId12"/>
    <p:sldId id="273" r:id="rId13"/>
    <p:sldId id="274" r:id="rId14"/>
    <p:sldId id="260" r:id="rId15"/>
    <p:sldId id="278" r:id="rId16"/>
    <p:sldId id="276" r:id="rId17"/>
    <p:sldId id="275" r:id="rId18"/>
    <p:sldId id="261" r:id="rId19"/>
    <p:sldId id="279" r:id="rId20"/>
    <p:sldId id="280" r:id="rId21"/>
    <p:sldId id="289" r:id="rId22"/>
    <p:sldId id="262" r:id="rId23"/>
    <p:sldId id="282" r:id="rId24"/>
    <p:sldId id="283" r:id="rId25"/>
    <p:sldId id="284" r:id="rId26"/>
    <p:sldId id="287" r:id="rId27"/>
    <p:sldId id="288" r:id="rId28"/>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90" y="3396"/>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781108497128835"/>
          <c:y val="7.0547716920342188E-2"/>
          <c:w val="0.7243636639599299"/>
          <c:h val="0.70075037958745301"/>
        </c:manualLayout>
      </c:layout>
      <c:barChart>
        <c:barDir val="bar"/>
        <c:grouping val="clustered"/>
        <c:varyColors val="0"/>
        <c:ser>
          <c:idx val="0"/>
          <c:order val="0"/>
          <c:tx>
            <c:strRef>
              <c:f>Sheet1!$B$1</c:f>
              <c:strCache>
                <c:ptCount val="1"/>
                <c:pt idx="0">
                  <c:v>系列 1</c:v>
                </c:pt>
              </c:strCache>
            </c:strRef>
          </c:tx>
          <c:spPr>
            <a:solidFill>
              <a:srgbClr val="03CCCE"/>
            </a:solidFill>
            <a:ln w="6350">
              <a:solidFill>
                <a:schemeClr val="bg1"/>
              </a:solidFill>
            </a:ln>
            <a:effectLst/>
          </c:spPr>
          <c:invertIfNegative val="0"/>
          <c:cat>
            <c:strRef>
              <c:f>Sheet1!$A$2:$A$5</c:f>
              <c:strCache>
                <c:ptCount val="4"/>
                <c:pt idx="0">
                  <c:v>双向沟通</c:v>
                </c:pt>
                <c:pt idx="1">
                  <c:v>家长交流</c:v>
                </c:pt>
                <c:pt idx="2">
                  <c:v>亲子交流</c:v>
                </c:pt>
                <c:pt idx="3">
                  <c:v>送达率</c:v>
                </c:pt>
              </c:strCache>
            </c:strRef>
          </c:cat>
          <c:val>
            <c:numRef>
              <c:f>Sheet1!$B$2:$B$5</c:f>
              <c:numCache>
                <c:formatCode>General</c:formatCode>
                <c:ptCount val="4"/>
                <c:pt idx="0">
                  <c:v>0.05</c:v>
                </c:pt>
                <c:pt idx="1">
                  <c:v>0.05</c:v>
                </c:pt>
                <c:pt idx="2">
                  <c:v>0.05</c:v>
                </c:pt>
                <c:pt idx="3">
                  <c:v>0.9</c:v>
                </c:pt>
              </c:numCache>
            </c:numRef>
          </c:val>
          <c:extLst xmlns:c16r2="http://schemas.microsoft.com/office/drawing/2015/06/chart">
            <c:ext xmlns:c16="http://schemas.microsoft.com/office/drawing/2014/chart" uri="{C3380CC4-5D6E-409C-BE32-E72D297353CC}">
              <c16:uniqueId val="{00000004-2122-4F4B-958B-53F3F1BD2D28}"/>
            </c:ext>
          </c:extLst>
        </c:ser>
        <c:dLbls>
          <c:showLegendKey val="0"/>
          <c:showVal val="0"/>
          <c:showCatName val="0"/>
          <c:showSerName val="0"/>
          <c:showPercent val="0"/>
          <c:showBubbleSize val="0"/>
        </c:dLbls>
        <c:gapWidth val="150"/>
        <c:axId val="-1676376400"/>
        <c:axId val="-1676375856"/>
      </c:barChart>
      <c:catAx>
        <c:axId val="-1676376400"/>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676375856"/>
        <c:crosses val="autoZero"/>
        <c:auto val="1"/>
        <c:lblAlgn val="ctr"/>
        <c:lblOffset val="100"/>
        <c:tickMarkSkip val="1"/>
        <c:noMultiLvlLbl val="0"/>
      </c:catAx>
      <c:valAx>
        <c:axId val="-1676375856"/>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67637640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71E-2"/>
          <c:w val="0.7243636639599299"/>
          <c:h val="0.70075037958745301"/>
        </c:manualLayout>
      </c:layout>
      <c:barChart>
        <c:barDir val="bar"/>
        <c:grouping val="clustered"/>
        <c:varyColors val="0"/>
        <c:ser>
          <c:idx val="0"/>
          <c:order val="0"/>
          <c:tx>
            <c:strRef>
              <c:f>Sheet1!$B$1</c:f>
              <c:strCache>
                <c:ptCount val="1"/>
                <c:pt idx="0">
                  <c:v>系列 1</c:v>
                </c:pt>
              </c:strCache>
            </c:strRef>
          </c:tx>
          <c:spPr>
            <a:solidFill>
              <a:srgbClr val="3C4157"/>
            </a:solidFill>
            <a:ln w="6350">
              <a:solidFill>
                <a:schemeClr val="bg1">
                  <a:lumMod val="85000"/>
                </a:schemeClr>
              </a:solidFill>
            </a:ln>
            <a:effectLst/>
          </c:spPr>
          <c:invertIfNegative val="0"/>
          <c:cat>
            <c:strRef>
              <c:f>Sheet1!$A$2:$A$5</c:f>
              <c:strCache>
                <c:ptCount val="4"/>
                <c:pt idx="0">
                  <c:v>双向沟通</c:v>
                </c:pt>
                <c:pt idx="1">
                  <c:v>家长交流</c:v>
                </c:pt>
                <c:pt idx="2">
                  <c:v>亲子交流</c:v>
                </c:pt>
                <c:pt idx="3">
                  <c:v>送达率</c:v>
                </c:pt>
              </c:strCache>
            </c:strRef>
          </c:cat>
          <c:val>
            <c:numRef>
              <c:f>Sheet1!$B$2:$B$5</c:f>
              <c:numCache>
                <c:formatCode>General</c:formatCode>
                <c:ptCount val="4"/>
                <c:pt idx="0">
                  <c:v>0.95</c:v>
                </c:pt>
                <c:pt idx="1">
                  <c:v>0.95</c:v>
                </c:pt>
                <c:pt idx="2">
                  <c:v>0.95</c:v>
                </c:pt>
                <c:pt idx="3">
                  <c:v>0.95</c:v>
                </c:pt>
              </c:numCache>
            </c:numRef>
          </c:val>
          <c:extLst xmlns:c16r2="http://schemas.microsoft.com/office/drawing/2015/06/chart">
            <c:ext xmlns:c16="http://schemas.microsoft.com/office/drawing/2014/chart" uri="{C3380CC4-5D6E-409C-BE32-E72D297353CC}">
              <c16:uniqueId val="{00000004-FEB6-4D9C-80EE-E5612846D930}"/>
            </c:ext>
          </c:extLst>
        </c:ser>
        <c:dLbls>
          <c:showLegendKey val="0"/>
          <c:showVal val="0"/>
          <c:showCatName val="0"/>
          <c:showSerName val="0"/>
          <c:showPercent val="0"/>
          <c:showBubbleSize val="0"/>
        </c:dLbls>
        <c:gapWidth val="150"/>
        <c:axId val="-1676375312"/>
        <c:axId val="-1676365520"/>
      </c:barChart>
      <c:catAx>
        <c:axId val="-1676375312"/>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676365520"/>
        <c:crosses val="autoZero"/>
        <c:auto val="1"/>
        <c:lblAlgn val="ctr"/>
        <c:lblOffset val="100"/>
        <c:tickMarkSkip val="1"/>
        <c:noMultiLvlLbl val="0"/>
      </c:catAx>
      <c:valAx>
        <c:axId val="-1676365520"/>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676375312"/>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pPr/>
              <a:t>2017/5/11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pPr/>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a:t>
            </a:fld>
            <a:endParaRPr lang="zh-CN" altLang="en-US"/>
          </a:p>
        </p:txBody>
      </p:sp>
    </p:spTree>
    <p:extLst>
      <p:ext uri="{BB962C8B-B14F-4D97-AF65-F5344CB8AC3E}">
        <p14:creationId xmlns:p14="http://schemas.microsoft.com/office/powerpoint/2010/main"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10</a:t>
            </a:fld>
            <a:endParaRPr lang="zh-CN" altLang="en-US"/>
          </a:p>
        </p:txBody>
      </p:sp>
    </p:spTree>
    <p:extLst>
      <p:ext uri="{BB962C8B-B14F-4D97-AF65-F5344CB8AC3E}">
        <p14:creationId xmlns:p14="http://schemas.microsoft.com/office/powerpoint/2010/main" val="1973131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11</a:t>
            </a:fld>
            <a:endParaRPr lang="zh-CN" altLang="en-US"/>
          </a:p>
        </p:txBody>
      </p:sp>
    </p:spTree>
    <p:extLst>
      <p:ext uri="{BB962C8B-B14F-4D97-AF65-F5344CB8AC3E}">
        <p14:creationId xmlns:p14="http://schemas.microsoft.com/office/powerpoint/2010/main" val="272516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12</a:t>
            </a:fld>
            <a:endParaRPr lang="zh-CN" altLang="en-US"/>
          </a:p>
        </p:txBody>
      </p:sp>
    </p:spTree>
    <p:extLst>
      <p:ext uri="{BB962C8B-B14F-4D97-AF65-F5344CB8AC3E}">
        <p14:creationId xmlns:p14="http://schemas.microsoft.com/office/powerpoint/2010/main" val="141456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13</a:t>
            </a:fld>
            <a:endParaRPr lang="zh-CN" altLang="en-US"/>
          </a:p>
        </p:txBody>
      </p:sp>
    </p:spTree>
    <p:extLst>
      <p:ext uri="{BB962C8B-B14F-4D97-AF65-F5344CB8AC3E}">
        <p14:creationId xmlns:p14="http://schemas.microsoft.com/office/powerpoint/2010/main" val="384926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14</a:t>
            </a:fld>
            <a:endParaRPr lang="zh-CN" altLang="en-US"/>
          </a:p>
        </p:txBody>
      </p:sp>
    </p:spTree>
    <p:extLst>
      <p:ext uri="{BB962C8B-B14F-4D97-AF65-F5344CB8AC3E}">
        <p14:creationId xmlns:p14="http://schemas.microsoft.com/office/powerpoint/2010/main" val="404361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15</a:t>
            </a:fld>
            <a:endParaRPr lang="zh-CN" altLang="en-US"/>
          </a:p>
        </p:txBody>
      </p:sp>
    </p:spTree>
    <p:extLst>
      <p:ext uri="{BB962C8B-B14F-4D97-AF65-F5344CB8AC3E}">
        <p14:creationId xmlns:p14="http://schemas.microsoft.com/office/powerpoint/2010/main" val="1759319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16</a:t>
            </a:fld>
            <a:endParaRPr lang="zh-CN" altLang="en-US"/>
          </a:p>
        </p:txBody>
      </p:sp>
    </p:spTree>
    <p:extLst>
      <p:ext uri="{BB962C8B-B14F-4D97-AF65-F5344CB8AC3E}">
        <p14:creationId xmlns:p14="http://schemas.microsoft.com/office/powerpoint/2010/main" val="213316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17</a:t>
            </a:fld>
            <a:endParaRPr lang="zh-CN" altLang="en-US"/>
          </a:p>
        </p:txBody>
      </p:sp>
    </p:spTree>
    <p:extLst>
      <p:ext uri="{BB962C8B-B14F-4D97-AF65-F5344CB8AC3E}">
        <p14:creationId xmlns:p14="http://schemas.microsoft.com/office/powerpoint/2010/main" val="3807684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18</a:t>
            </a:fld>
            <a:endParaRPr lang="zh-CN" altLang="en-US"/>
          </a:p>
        </p:txBody>
      </p:sp>
    </p:spTree>
    <p:extLst>
      <p:ext uri="{BB962C8B-B14F-4D97-AF65-F5344CB8AC3E}">
        <p14:creationId xmlns:p14="http://schemas.microsoft.com/office/powerpoint/2010/main" val="119628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19</a:t>
            </a:fld>
            <a:endParaRPr lang="zh-CN" altLang="en-US"/>
          </a:p>
        </p:txBody>
      </p:sp>
    </p:spTree>
    <p:extLst>
      <p:ext uri="{BB962C8B-B14F-4D97-AF65-F5344CB8AC3E}">
        <p14:creationId xmlns:p14="http://schemas.microsoft.com/office/powerpoint/2010/main" val="162577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a:t>
            </a:fld>
            <a:endParaRPr lang="zh-CN" altLang="en-US"/>
          </a:p>
        </p:txBody>
      </p:sp>
    </p:spTree>
    <p:extLst>
      <p:ext uri="{BB962C8B-B14F-4D97-AF65-F5344CB8AC3E}">
        <p14:creationId xmlns:p14="http://schemas.microsoft.com/office/powerpoint/2010/main"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20</a:t>
            </a:fld>
            <a:endParaRPr lang="zh-CN" altLang="en-US"/>
          </a:p>
        </p:txBody>
      </p:sp>
    </p:spTree>
    <p:extLst>
      <p:ext uri="{BB962C8B-B14F-4D97-AF65-F5344CB8AC3E}">
        <p14:creationId xmlns:p14="http://schemas.microsoft.com/office/powerpoint/2010/main" val="3039885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CA83A9-966A-4298-9B45-E1EBEBAB4594}" type="slidenum">
              <a:rPr lang="zh-CN" altLang="en-US"/>
              <a:pPr/>
              <a:t>21</a:t>
            </a:fld>
            <a:endParaRPr lang="zh-CN" altLang="en-US"/>
          </a:p>
        </p:txBody>
      </p:sp>
    </p:spTree>
    <p:extLst>
      <p:ext uri="{BB962C8B-B14F-4D97-AF65-F5344CB8AC3E}">
        <p14:creationId xmlns:p14="http://schemas.microsoft.com/office/powerpoint/2010/main" val="1880289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22</a:t>
            </a:fld>
            <a:endParaRPr lang="zh-CN" altLang="en-US"/>
          </a:p>
        </p:txBody>
      </p:sp>
    </p:spTree>
    <p:extLst>
      <p:ext uri="{BB962C8B-B14F-4D97-AF65-F5344CB8AC3E}">
        <p14:creationId xmlns:p14="http://schemas.microsoft.com/office/powerpoint/2010/main" val="3375214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23</a:t>
            </a:fld>
            <a:endParaRPr lang="zh-CN" altLang="en-US"/>
          </a:p>
        </p:txBody>
      </p:sp>
    </p:spTree>
    <p:extLst>
      <p:ext uri="{BB962C8B-B14F-4D97-AF65-F5344CB8AC3E}">
        <p14:creationId xmlns:p14="http://schemas.microsoft.com/office/powerpoint/2010/main" val="3417497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24</a:t>
            </a:fld>
            <a:endParaRPr lang="zh-CN" altLang="en-US"/>
          </a:p>
        </p:txBody>
      </p:sp>
    </p:spTree>
    <p:extLst>
      <p:ext uri="{BB962C8B-B14F-4D97-AF65-F5344CB8AC3E}">
        <p14:creationId xmlns:p14="http://schemas.microsoft.com/office/powerpoint/2010/main" val="4078016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25</a:t>
            </a:fld>
            <a:endParaRPr lang="zh-CN" altLang="en-US"/>
          </a:p>
        </p:txBody>
      </p:sp>
    </p:spTree>
    <p:extLst>
      <p:ext uri="{BB962C8B-B14F-4D97-AF65-F5344CB8AC3E}">
        <p14:creationId xmlns:p14="http://schemas.microsoft.com/office/powerpoint/2010/main" val="487925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26</a:t>
            </a:fld>
            <a:endParaRPr lang="zh-CN" altLang="en-US"/>
          </a:p>
        </p:txBody>
      </p:sp>
    </p:spTree>
    <p:extLst>
      <p:ext uri="{BB962C8B-B14F-4D97-AF65-F5344CB8AC3E}">
        <p14:creationId xmlns:p14="http://schemas.microsoft.com/office/powerpoint/2010/main" val="292277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27</a:t>
            </a:fld>
            <a:endParaRPr lang="zh-CN" altLang="en-US"/>
          </a:p>
        </p:txBody>
      </p:sp>
    </p:spTree>
    <p:extLst>
      <p:ext uri="{BB962C8B-B14F-4D97-AF65-F5344CB8AC3E}">
        <p14:creationId xmlns:p14="http://schemas.microsoft.com/office/powerpoint/2010/main" val="89279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3</a:t>
            </a:fld>
            <a:endParaRPr lang="zh-CN" altLang="en-US"/>
          </a:p>
        </p:txBody>
      </p:sp>
    </p:spTree>
    <p:extLst>
      <p:ext uri="{BB962C8B-B14F-4D97-AF65-F5344CB8AC3E}">
        <p14:creationId xmlns:p14="http://schemas.microsoft.com/office/powerpoint/2010/main" val="316971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4</a:t>
            </a:fld>
            <a:endParaRPr lang="zh-CN" altLang="en-US"/>
          </a:p>
        </p:txBody>
      </p:sp>
    </p:spTree>
    <p:extLst>
      <p:ext uri="{BB962C8B-B14F-4D97-AF65-F5344CB8AC3E}">
        <p14:creationId xmlns:p14="http://schemas.microsoft.com/office/powerpoint/2010/main" val="14048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5</a:t>
            </a:fld>
            <a:endParaRPr lang="zh-CN" altLang="en-US"/>
          </a:p>
        </p:txBody>
      </p:sp>
    </p:spTree>
    <p:extLst>
      <p:ext uri="{BB962C8B-B14F-4D97-AF65-F5344CB8AC3E}">
        <p14:creationId xmlns:p14="http://schemas.microsoft.com/office/powerpoint/2010/main" val="276043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6</a:t>
            </a:fld>
            <a:endParaRPr lang="zh-CN" altLang="en-US"/>
          </a:p>
        </p:txBody>
      </p:sp>
    </p:spTree>
    <p:extLst>
      <p:ext uri="{BB962C8B-B14F-4D97-AF65-F5344CB8AC3E}">
        <p14:creationId xmlns:p14="http://schemas.microsoft.com/office/powerpoint/2010/main" val="281279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7</a:t>
            </a:fld>
            <a:endParaRPr lang="zh-CN" altLang="en-US"/>
          </a:p>
        </p:txBody>
      </p:sp>
    </p:spTree>
    <p:extLst>
      <p:ext uri="{BB962C8B-B14F-4D97-AF65-F5344CB8AC3E}">
        <p14:creationId xmlns:p14="http://schemas.microsoft.com/office/powerpoint/2010/main" val="126100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8</a:t>
            </a:fld>
            <a:endParaRPr lang="zh-CN" altLang="en-US"/>
          </a:p>
        </p:txBody>
      </p:sp>
    </p:spTree>
    <p:extLst>
      <p:ext uri="{BB962C8B-B14F-4D97-AF65-F5344CB8AC3E}">
        <p14:creationId xmlns:p14="http://schemas.microsoft.com/office/powerpoint/2010/main" val="286770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9</a:t>
            </a:fld>
            <a:endParaRPr lang="zh-CN" altLang="en-US"/>
          </a:p>
        </p:txBody>
      </p:sp>
    </p:spTree>
    <p:extLst>
      <p:ext uri="{BB962C8B-B14F-4D97-AF65-F5344CB8AC3E}">
        <p14:creationId xmlns:p14="http://schemas.microsoft.com/office/powerpoint/2010/main" val="147279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6331"/>
          </a:xfrm>
          <a:prstGeom prst="rect">
            <a:avLst/>
          </a:prstGeom>
          <a:noFill/>
        </p:spPr>
        <p:txBody>
          <a:bodyPr wrap="square" rtlCol="0">
            <a:spAutoFit/>
          </a:bodyPr>
          <a:lstStyle/>
          <a:p>
            <a:pPr algn="ctr"/>
            <a:r>
              <a:rPr lang="zh-CN" altLang="en-US" sz="3600" dirty="0" smtClean="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基于</a:t>
            </a:r>
            <a:r>
              <a:rPr lang="en-US" altLang="zh-CN" sz="3600" dirty="0" smtClean="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Android</a:t>
            </a:r>
            <a:r>
              <a:rPr lang="zh-CN" altLang="en-US" sz="3600" dirty="0" smtClean="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的家校互动平台开发</a:t>
            </a:r>
            <a:endPar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p:txBody>
      </p:sp>
      <p:sp>
        <p:nvSpPr>
          <p:cNvPr id="35" name="圆角矩形 34"/>
          <p:cNvSpPr/>
          <p:nvPr/>
        </p:nvSpPr>
        <p:spPr>
          <a:xfrm>
            <a:off x="2555776" y="2944460"/>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Development of home school interactive platform based on Android</a:t>
            </a:r>
            <a:endParaRPr lang="zh-CN" altLang="en-US" sz="1200" dirty="0">
              <a:solidFill>
                <a:schemeClr val="bg1"/>
              </a:solidFill>
              <a:latin typeface="微软雅黑" pitchFamily="34" charset="-122"/>
              <a:ea typeface="微软雅黑"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grpSp>
        <p:nvGrpSpPr>
          <p:cNvPr id="42" name="Group 14"/>
          <p:cNvGrpSpPr/>
          <p:nvPr/>
        </p:nvGrpSpPr>
        <p:grpSpPr bwMode="auto">
          <a:xfrm>
            <a:off x="4800872" y="384643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0" name="Text Box 19"/>
          <p:cNvSpPr txBox="1">
            <a:spLocks noChangeArrowheads="1"/>
          </p:cNvSpPr>
          <p:nvPr/>
        </p:nvSpPr>
        <p:spPr bwMode="auto">
          <a:xfrm>
            <a:off x="3243361" y="3795092"/>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zh-CN" altLang="en-US" sz="1050" dirty="0" smtClean="0">
                <a:solidFill>
                  <a:schemeClr val="bg1"/>
                </a:solidFill>
                <a:latin typeface="微软雅黑" pitchFamily="34" charset="-122"/>
                <a:ea typeface="微软雅黑" pitchFamily="34" charset="-122"/>
              </a:rPr>
              <a:t>：夏羽</a:t>
            </a:r>
            <a:endParaRPr lang="en-US" altLang="zh-CN" sz="1050" dirty="0">
              <a:solidFill>
                <a:schemeClr val="bg1"/>
              </a:solidFill>
              <a:latin typeface="微软雅黑" pitchFamily="34" charset="-122"/>
              <a:ea typeface="微软雅黑" pitchFamily="34" charset="-122"/>
            </a:endParaRPr>
          </a:p>
        </p:txBody>
      </p:sp>
      <p:sp>
        <p:nvSpPr>
          <p:cNvPr id="51" name="Text Box 20"/>
          <p:cNvSpPr txBox="1">
            <a:spLocks noChangeArrowheads="1"/>
          </p:cNvSpPr>
          <p:nvPr/>
        </p:nvSpPr>
        <p:spPr bwMode="auto">
          <a:xfrm>
            <a:off x="5004048" y="3795092"/>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答辩人</a:t>
            </a:r>
            <a:r>
              <a:rPr lang="zh-CN" altLang="en-US" sz="1050" dirty="0" smtClean="0">
                <a:solidFill>
                  <a:schemeClr val="bg1"/>
                </a:solidFill>
                <a:latin typeface="微软雅黑" pitchFamily="34" charset="-122"/>
                <a:ea typeface="微软雅黑" pitchFamily="34" charset="-122"/>
              </a:rPr>
              <a:t>：刘世麟</a:t>
            </a:r>
            <a:endParaRPr lang="en-US" altLang="zh-CN" sz="1050" dirty="0">
              <a:solidFill>
                <a:schemeClr val="bg1"/>
              </a:solidFill>
              <a:latin typeface="微软雅黑" pitchFamily="34" charset="-122"/>
              <a:ea typeface="微软雅黑"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1511952" cy="70788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研究思路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a:t>
            </a:r>
            <a:r>
              <a:rPr lang="zh-CN" altLang="en-US" sz="1000" dirty="0" smtClean="0">
                <a:solidFill>
                  <a:schemeClr val="bg1">
                    <a:lumMod val="95000"/>
                  </a:schemeClr>
                </a:solidFill>
                <a:latin typeface="微软雅黑" pitchFamily="34" charset="-122"/>
                <a:ea typeface="微软雅黑" pitchFamily="34" charset="-122"/>
              </a:rPr>
              <a:t>究</a:t>
            </a:r>
            <a:r>
              <a:rPr lang="zh-CN" altLang="en-US" sz="1000" dirty="0">
                <a:solidFill>
                  <a:schemeClr val="bg1">
                    <a:lumMod val="95000"/>
                  </a:schemeClr>
                </a:solidFill>
                <a:latin typeface="微软雅黑" pitchFamily="34" charset="-122"/>
                <a:ea typeface="微软雅黑" pitchFamily="34" charset="-122"/>
              </a:rPr>
              <a:t>方案</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研究方案可行性说明</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7" name="Rectangle 66"/>
          <p:cNvSpPr>
            <a:spLocks noChangeArrowheads="1"/>
          </p:cNvSpPr>
          <p:nvPr/>
        </p:nvSpPr>
        <p:spPr bwMode="auto">
          <a:xfrm>
            <a:off x="4934197" y="2305651"/>
            <a:ext cx="2952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用</a:t>
            </a:r>
            <a:r>
              <a:rPr lang="zh-CN" altLang="en-US" sz="1000" dirty="0">
                <a:solidFill>
                  <a:schemeClr val="bg1">
                    <a:lumMod val="50000"/>
                  </a:schemeClr>
                </a:solidFill>
                <a:latin typeface="Arial" pitchFamily="34" charset="0"/>
                <a:ea typeface="微软雅黑" pitchFamily="34" charset="-122"/>
              </a:rPr>
              <a:t>户</a:t>
            </a:r>
            <a:r>
              <a:rPr lang="zh-CN" altLang="en-US" sz="1000" dirty="0" smtClean="0">
                <a:solidFill>
                  <a:schemeClr val="bg1">
                    <a:lumMod val="50000"/>
                  </a:schemeClr>
                </a:solidFill>
                <a:latin typeface="Arial" pitchFamily="34" charset="0"/>
                <a:ea typeface="微软雅黑" pitchFamily="34" charset="-122"/>
              </a:rPr>
              <a:t>需求既是起点，也是最大的难点。它的模糊性和多边性足以让系统开发灾难重重，所以会从多方面收集用户需求</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193475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用户需求</a:t>
            </a:r>
          </a:p>
        </p:txBody>
      </p:sp>
      <p:sp>
        <p:nvSpPr>
          <p:cNvPr id="2116" name="任意多边形 2115"/>
          <p:cNvSpPr/>
          <p:nvPr/>
        </p:nvSpPr>
        <p:spPr>
          <a:xfrm>
            <a:off x="2453010" y="2049135"/>
            <a:ext cx="2254868" cy="936669"/>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9" name="任意多边形 2118"/>
          <p:cNvSpPr/>
          <p:nvPr/>
        </p:nvSpPr>
        <p:spPr>
          <a:xfrm>
            <a:off x="2872111"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20" name="任意多边形 2119"/>
          <p:cNvSpPr/>
          <p:nvPr/>
        </p:nvSpPr>
        <p:spPr>
          <a:xfrm>
            <a:off x="2453011" y="3326130"/>
            <a:ext cx="2254868" cy="791477"/>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3" name="Rectangle 66"/>
          <p:cNvSpPr>
            <a:spLocks noChangeArrowheads="1"/>
          </p:cNvSpPr>
          <p:nvPr/>
        </p:nvSpPr>
        <p:spPr bwMode="auto">
          <a:xfrm>
            <a:off x="4934197" y="3321876"/>
            <a:ext cx="2952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一</a:t>
            </a:r>
            <a:r>
              <a:rPr lang="zh-CN" altLang="en-US" sz="1000" dirty="0" smtClean="0">
                <a:solidFill>
                  <a:schemeClr val="bg1">
                    <a:lumMod val="50000"/>
                  </a:schemeClr>
                </a:solidFill>
                <a:latin typeface="Arial" pitchFamily="34" charset="0"/>
                <a:ea typeface="微软雅黑" pitchFamily="34" charset="-122"/>
              </a:rPr>
              <a:t>个系统的</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必须满足定时约束或容量约束，通常包括响应速度、内存容量、</a:t>
            </a:r>
            <a:r>
              <a:rPr lang="zh-CN" altLang="en-US" sz="1000" dirty="0">
                <a:solidFill>
                  <a:schemeClr val="bg1">
                    <a:lumMod val="50000"/>
                  </a:schemeClr>
                </a:solidFill>
                <a:latin typeface="Arial" pitchFamily="34" charset="0"/>
                <a:ea typeface="微软雅黑" pitchFamily="34" charset="-122"/>
              </a:rPr>
              <a:t>外存</a:t>
            </a:r>
            <a:r>
              <a:rPr lang="zh-CN" altLang="en-US" sz="1000" dirty="0" smtClean="0">
                <a:solidFill>
                  <a:schemeClr val="bg1">
                    <a:lumMod val="50000"/>
                  </a:schemeClr>
                </a:solidFill>
                <a:latin typeface="Arial" pitchFamily="34" charset="0"/>
                <a:ea typeface="微软雅黑" pitchFamily="34" charset="-122"/>
              </a:rPr>
              <a:t>容量、安全性方面的需求。</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4" name="圆角矩形 113"/>
          <p:cNvSpPr/>
          <p:nvPr/>
        </p:nvSpPr>
        <p:spPr>
          <a:xfrm>
            <a:off x="4934198" y="299145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性能需求</a:t>
            </a:r>
            <a:endParaRPr lang="zh-CN" altLang="en-US" sz="1000" dirty="0">
              <a:ln w="6350">
                <a:noFill/>
              </a:ln>
              <a:solidFill>
                <a:schemeClr val="bg1"/>
              </a:solidFill>
              <a:latin typeface="Impact" pitchFamily="34" charset="0"/>
              <a:ea typeface="微软雅黑" pitchFamily="34" charset="-122"/>
            </a:endParaRPr>
          </a:p>
        </p:txBody>
      </p:sp>
      <p:sp>
        <p:nvSpPr>
          <p:cNvPr id="115" name="Rectangle 66"/>
          <p:cNvSpPr>
            <a:spLocks noChangeArrowheads="1"/>
          </p:cNvSpPr>
          <p:nvPr/>
        </p:nvSpPr>
        <p:spPr bwMode="auto">
          <a:xfrm>
            <a:off x="4934197" y="4318574"/>
            <a:ext cx="29523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通</a:t>
            </a:r>
            <a:r>
              <a:rPr lang="zh-CN" altLang="en-US" sz="1000" dirty="0" smtClean="0">
                <a:solidFill>
                  <a:schemeClr val="bg1">
                    <a:lumMod val="50000"/>
                  </a:schemeClr>
                </a:solidFill>
                <a:latin typeface="Arial" pitchFamily="34" charset="0"/>
                <a:ea typeface="微软雅黑" pitchFamily="34" charset="-122"/>
              </a:rPr>
              <a:t>过需求分析，我们需要具备必须的功能，目前该系统需要提供发通知作业、离线推送和即时通讯的功能。</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95880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功</a:t>
            </a:r>
            <a:r>
              <a:rPr lang="zh-CN" altLang="en-US" sz="1000" dirty="0" smtClean="0">
                <a:ln w="6350">
                  <a:noFill/>
                </a:ln>
                <a:solidFill>
                  <a:schemeClr val="bg1"/>
                </a:solidFill>
                <a:latin typeface="Impact" pitchFamily="34" charset="0"/>
                <a:ea typeface="微软雅黑" pitchFamily="34" charset="-122"/>
              </a:rPr>
              <a:t>能需求</a:t>
            </a:r>
            <a:endParaRPr lang="zh-CN" altLang="en-US" sz="1000" dirty="0">
              <a:ln w="6350">
                <a:noFill/>
              </a:ln>
              <a:solidFill>
                <a:schemeClr val="bg1"/>
              </a:solidFill>
              <a:latin typeface="Impact" pitchFamily="34" charset="0"/>
              <a:ea typeface="微软雅黑" pitchFamily="34" charset="-122"/>
            </a:endParaRP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需求分析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6"/>
                                            </p:tgtEl>
                                            <p:attrNameLst>
                                              <p:attrName>style.visibility</p:attrName>
                                            </p:attrNameLst>
                                          </p:cBhvr>
                                          <p:to>
                                            <p:strVal val="visible"/>
                                          </p:to>
                                        </p:set>
                                        <p:animEffect transition="in" filter="wipe(left)">
                                          <p:cBhvr>
                                            <p:cTn id="15" dur="500"/>
                                            <p:tgtEl>
                                              <p:spTgt spid="2116"/>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9"/>
                                            </p:tgtEl>
                                            <p:attrNameLst>
                                              <p:attrName>style.visibility</p:attrName>
                                            </p:attrNameLst>
                                          </p:cBhvr>
                                          <p:to>
                                            <p:strVal val="visible"/>
                                          </p:to>
                                        </p:set>
                                        <p:animEffect transition="in" filter="wipe(left)">
                                          <p:cBhvr>
                                            <p:cTn id="18" dur="500"/>
                                            <p:tgtEl>
                                              <p:spTgt spid="2119"/>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20"/>
                                            </p:tgtEl>
                                            <p:attrNameLst>
                                              <p:attrName>style.visibility</p:attrName>
                                            </p:attrNameLst>
                                          </p:cBhvr>
                                          <p:to>
                                            <p:strVal val="visible"/>
                                          </p:to>
                                        </p:set>
                                        <p:animEffect transition="in" filter="wipe(left)">
                                          <p:cBhvr>
                                            <p:cTn id="21" dur="500"/>
                                            <p:tgtEl>
                                              <p:spTgt spid="2120"/>
                                            </p:tgtEl>
                                          </p:cBhvr>
                                        </p:animEffect>
                                      </p:childTnLst>
                                    </p:cTn>
                                  </p:par>
                                  <p:par>
                                    <p:cTn id="22" presetID="2" presetClass="entr" presetSubtype="2" fill="hold" grpId="0" nodeType="withEffect" p14:presetBounceEnd="60000">
                                      <p:stCondLst>
                                        <p:cond delay="150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55" presetClass="entr" presetSubtype="0" fill="hold" grpId="0" nodeType="withEffect">
                                      <p:stCondLst>
                                        <p:cond delay="1900"/>
                                      </p:stCondLst>
                                      <p:childTnLst>
                                        <p:set>
                                          <p:cBhvr>
                                            <p:cTn id="27" dur="1" fill="hold">
                                              <p:stCondLst>
                                                <p:cond delay="0"/>
                                              </p:stCondLst>
                                            </p:cTn>
                                            <p:tgtEl>
                                              <p:spTgt spid="107"/>
                                            </p:tgtEl>
                                            <p:attrNameLst>
                                              <p:attrName>style.visibility</p:attrName>
                                            </p:attrNameLst>
                                          </p:cBhvr>
                                          <p:to>
                                            <p:strVal val="visible"/>
                                          </p:to>
                                        </p:set>
                                        <p:anim calcmode="lin" valueType="num">
                                          <p:cBhvr>
                                            <p:cTn id="28" dur="500" fill="hold"/>
                                            <p:tgtEl>
                                              <p:spTgt spid="107"/>
                                            </p:tgtEl>
                                            <p:attrNameLst>
                                              <p:attrName>ppt_w</p:attrName>
                                            </p:attrNameLst>
                                          </p:cBhvr>
                                          <p:tavLst>
                                            <p:tav tm="0">
                                              <p:val>
                                                <p:strVal val="#ppt_w*0.70"/>
                                              </p:val>
                                            </p:tav>
                                            <p:tav tm="100000">
                                              <p:val>
                                                <p:strVal val="#ppt_w"/>
                                              </p:val>
                                            </p:tav>
                                          </p:tavLst>
                                        </p:anim>
                                        <p:anim calcmode="lin" valueType="num">
                                          <p:cBhvr>
                                            <p:cTn id="29" dur="500" fill="hold"/>
                                            <p:tgtEl>
                                              <p:spTgt spid="107"/>
                                            </p:tgtEl>
                                            <p:attrNameLst>
                                              <p:attrName>ppt_h</p:attrName>
                                            </p:attrNameLst>
                                          </p:cBhvr>
                                          <p:tavLst>
                                            <p:tav tm="0">
                                              <p:val>
                                                <p:strVal val="#ppt_h"/>
                                              </p:val>
                                            </p:tav>
                                            <p:tav tm="100000">
                                              <p:val>
                                                <p:strVal val="#ppt_h"/>
                                              </p:val>
                                            </p:tav>
                                          </p:tavLst>
                                        </p:anim>
                                        <p:animEffect transition="in" filter="fade">
                                          <p:cBhvr>
                                            <p:cTn id="30" dur="500"/>
                                            <p:tgtEl>
                                              <p:spTgt spid="107"/>
                                            </p:tgtEl>
                                          </p:cBhvr>
                                        </p:animEffect>
                                      </p:childTnLst>
                                    </p:cTn>
                                  </p:par>
                                  <p:par>
                                    <p:cTn id="31" presetID="2" presetClass="entr" presetSubtype="2" fill="hold" grpId="0" nodeType="withEffect" p14:presetBounceEnd="60000">
                                      <p:stCondLst>
                                        <p:cond delay="1500"/>
                                      </p:stCondLst>
                                      <p:childTnLst>
                                        <p:set>
                                          <p:cBhvr>
                                            <p:cTn id="32" dur="1" fill="hold">
                                              <p:stCondLst>
                                                <p:cond delay="0"/>
                                              </p:stCondLst>
                                            </p:cTn>
                                            <p:tgtEl>
                                              <p:spTgt spid="114"/>
                                            </p:tgtEl>
                                            <p:attrNameLst>
                                              <p:attrName>style.visibility</p:attrName>
                                            </p:attrNameLst>
                                          </p:cBhvr>
                                          <p:to>
                                            <p:strVal val="visible"/>
                                          </p:to>
                                        </p:set>
                                        <p:anim calcmode="lin" valueType="num" p14:bounceEnd="60000">
                                          <p:cBhvr additive="base">
                                            <p:cTn id="33"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34" dur="500" fill="hold"/>
                                            <p:tgtEl>
                                              <p:spTgt spid="114"/>
                                            </p:tgtEl>
                                            <p:attrNameLst>
                                              <p:attrName>ppt_y</p:attrName>
                                            </p:attrNameLst>
                                          </p:cBhvr>
                                          <p:tavLst>
                                            <p:tav tm="0">
                                              <p:val>
                                                <p:strVal val="#ppt_y"/>
                                              </p:val>
                                            </p:tav>
                                            <p:tav tm="100000">
                                              <p:val>
                                                <p:strVal val="#ppt_y"/>
                                              </p:val>
                                            </p:tav>
                                          </p:tavLst>
                                        </p:anim>
                                      </p:childTnLst>
                                    </p:cTn>
                                  </p:par>
                                  <p:par>
                                    <p:cTn id="35" presetID="55" presetClass="entr" presetSubtype="0" fill="hold" grpId="0" nodeType="withEffect">
                                      <p:stCondLst>
                                        <p:cond delay="19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500" fill="hold"/>
                                            <p:tgtEl>
                                              <p:spTgt spid="113"/>
                                            </p:tgtEl>
                                            <p:attrNameLst>
                                              <p:attrName>ppt_w</p:attrName>
                                            </p:attrNameLst>
                                          </p:cBhvr>
                                          <p:tavLst>
                                            <p:tav tm="0">
                                              <p:val>
                                                <p:strVal val="#ppt_w*0.70"/>
                                              </p:val>
                                            </p:tav>
                                            <p:tav tm="100000">
                                              <p:val>
                                                <p:strVal val="#ppt_w"/>
                                              </p:val>
                                            </p:tav>
                                          </p:tavLst>
                                        </p:anim>
                                        <p:anim calcmode="lin" valueType="num">
                                          <p:cBhvr>
                                            <p:cTn id="38" dur="500" fill="hold"/>
                                            <p:tgtEl>
                                              <p:spTgt spid="113"/>
                                            </p:tgtEl>
                                            <p:attrNameLst>
                                              <p:attrName>ppt_h</p:attrName>
                                            </p:attrNameLst>
                                          </p:cBhvr>
                                          <p:tavLst>
                                            <p:tav tm="0">
                                              <p:val>
                                                <p:strVal val="#ppt_h"/>
                                              </p:val>
                                            </p:tav>
                                            <p:tav tm="100000">
                                              <p:val>
                                                <p:strVal val="#ppt_h"/>
                                              </p:val>
                                            </p:tav>
                                          </p:tavLst>
                                        </p:anim>
                                        <p:animEffect transition="in" filter="fade">
                                          <p:cBhvr>
                                            <p:cTn id="39" dur="500"/>
                                            <p:tgtEl>
                                              <p:spTgt spid="113"/>
                                            </p:tgtEl>
                                          </p:cBhvr>
                                        </p:animEffect>
                                      </p:childTnLst>
                                    </p:cTn>
                                  </p:par>
                                  <p:par>
                                    <p:cTn id="40" presetID="2" presetClass="entr" presetSubtype="2" fill="hold" grpId="0" nodeType="withEffect" p14:presetBounceEnd="60000">
                                      <p:stCondLst>
                                        <p:cond delay="1500"/>
                                      </p:stCondLst>
                                      <p:childTnLst>
                                        <p:set>
                                          <p:cBhvr>
                                            <p:cTn id="41" dur="1" fill="hold">
                                              <p:stCondLst>
                                                <p:cond delay="0"/>
                                              </p:stCondLst>
                                            </p:cTn>
                                            <p:tgtEl>
                                              <p:spTgt spid="116"/>
                                            </p:tgtEl>
                                            <p:attrNameLst>
                                              <p:attrName>style.visibility</p:attrName>
                                            </p:attrNameLst>
                                          </p:cBhvr>
                                          <p:to>
                                            <p:strVal val="visible"/>
                                          </p:to>
                                        </p:set>
                                        <p:anim calcmode="lin" valueType="num" p14:bounceEnd="60000">
                                          <p:cBhvr additive="base">
                                            <p:cTn id="42"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1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1900"/>
                                      </p:stCondLst>
                                      <p:childTnLst>
                                        <p:set>
                                          <p:cBhvr>
                                            <p:cTn id="45" dur="1" fill="hold">
                                              <p:stCondLst>
                                                <p:cond delay="0"/>
                                              </p:stCondLst>
                                            </p:cTn>
                                            <p:tgtEl>
                                              <p:spTgt spid="115"/>
                                            </p:tgtEl>
                                            <p:attrNameLst>
                                              <p:attrName>style.visibility</p:attrName>
                                            </p:attrNameLst>
                                          </p:cBhvr>
                                          <p:to>
                                            <p:strVal val="visible"/>
                                          </p:to>
                                        </p:set>
                                        <p:anim calcmode="lin" valueType="num">
                                          <p:cBhvr>
                                            <p:cTn id="46" dur="500" fill="hold"/>
                                            <p:tgtEl>
                                              <p:spTgt spid="115"/>
                                            </p:tgtEl>
                                            <p:attrNameLst>
                                              <p:attrName>ppt_w</p:attrName>
                                            </p:attrNameLst>
                                          </p:cBhvr>
                                          <p:tavLst>
                                            <p:tav tm="0">
                                              <p:val>
                                                <p:strVal val="#ppt_w*0.70"/>
                                              </p:val>
                                            </p:tav>
                                            <p:tav tm="100000">
                                              <p:val>
                                                <p:strVal val="#ppt_w"/>
                                              </p:val>
                                            </p:tav>
                                          </p:tavLst>
                                        </p:anim>
                                        <p:anim calcmode="lin" valueType="num">
                                          <p:cBhvr>
                                            <p:cTn id="47" dur="500" fill="hold"/>
                                            <p:tgtEl>
                                              <p:spTgt spid="115"/>
                                            </p:tgtEl>
                                            <p:attrNameLst>
                                              <p:attrName>ppt_h</p:attrName>
                                            </p:attrNameLst>
                                          </p:cBhvr>
                                          <p:tavLst>
                                            <p:tav tm="0">
                                              <p:val>
                                                <p:strVal val="#ppt_h"/>
                                              </p:val>
                                            </p:tav>
                                            <p:tav tm="100000">
                                              <p:val>
                                                <p:strVal val="#ppt_h"/>
                                              </p:val>
                                            </p:tav>
                                          </p:tavLst>
                                        </p:anim>
                                        <p:animEffect transition="in" filter="fade">
                                          <p:cBhvr>
                                            <p:cTn id="4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animBg="1"/>
          <p:bldP spid="2116" grpId="0" animBg="1"/>
          <p:bldP spid="2119" grpId="0" animBg="1"/>
          <p:bldP spid="2120" grpId="0" animBg="1"/>
          <p:bldP spid="113" grpId="0"/>
          <p:bldP spid="114" grpId="0" animBg="1"/>
          <p:bldP spid="115" grpId="0"/>
          <p:bldP spid="1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6"/>
                                            </p:tgtEl>
                                            <p:attrNameLst>
                                              <p:attrName>style.visibility</p:attrName>
                                            </p:attrNameLst>
                                          </p:cBhvr>
                                          <p:to>
                                            <p:strVal val="visible"/>
                                          </p:to>
                                        </p:set>
                                        <p:animEffect transition="in" filter="wipe(left)">
                                          <p:cBhvr>
                                            <p:cTn id="15" dur="500"/>
                                            <p:tgtEl>
                                              <p:spTgt spid="2116"/>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9"/>
                                            </p:tgtEl>
                                            <p:attrNameLst>
                                              <p:attrName>style.visibility</p:attrName>
                                            </p:attrNameLst>
                                          </p:cBhvr>
                                          <p:to>
                                            <p:strVal val="visible"/>
                                          </p:to>
                                        </p:set>
                                        <p:animEffect transition="in" filter="wipe(left)">
                                          <p:cBhvr>
                                            <p:cTn id="18" dur="500"/>
                                            <p:tgtEl>
                                              <p:spTgt spid="2119"/>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20"/>
                                            </p:tgtEl>
                                            <p:attrNameLst>
                                              <p:attrName>style.visibility</p:attrName>
                                            </p:attrNameLst>
                                          </p:cBhvr>
                                          <p:to>
                                            <p:strVal val="visible"/>
                                          </p:to>
                                        </p:set>
                                        <p:animEffect transition="in" filter="wipe(left)">
                                          <p:cBhvr>
                                            <p:cTn id="21" dur="500"/>
                                            <p:tgtEl>
                                              <p:spTgt spid="2120"/>
                                            </p:tgtEl>
                                          </p:cBhvr>
                                        </p:animEffect>
                                      </p:childTnLst>
                                    </p:cTn>
                                  </p:par>
                                  <p:par>
                                    <p:cTn id="22" presetID="2" presetClass="entr" presetSubtype="2" fill="hold" grpId="0" nodeType="withEffect">
                                      <p:stCondLst>
                                        <p:cond delay="150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55" presetClass="entr" presetSubtype="0" fill="hold" grpId="0" nodeType="withEffect">
                                      <p:stCondLst>
                                        <p:cond delay="1900"/>
                                      </p:stCondLst>
                                      <p:childTnLst>
                                        <p:set>
                                          <p:cBhvr>
                                            <p:cTn id="27" dur="1" fill="hold">
                                              <p:stCondLst>
                                                <p:cond delay="0"/>
                                              </p:stCondLst>
                                            </p:cTn>
                                            <p:tgtEl>
                                              <p:spTgt spid="107"/>
                                            </p:tgtEl>
                                            <p:attrNameLst>
                                              <p:attrName>style.visibility</p:attrName>
                                            </p:attrNameLst>
                                          </p:cBhvr>
                                          <p:to>
                                            <p:strVal val="visible"/>
                                          </p:to>
                                        </p:set>
                                        <p:anim calcmode="lin" valueType="num">
                                          <p:cBhvr>
                                            <p:cTn id="28" dur="500" fill="hold"/>
                                            <p:tgtEl>
                                              <p:spTgt spid="107"/>
                                            </p:tgtEl>
                                            <p:attrNameLst>
                                              <p:attrName>ppt_w</p:attrName>
                                            </p:attrNameLst>
                                          </p:cBhvr>
                                          <p:tavLst>
                                            <p:tav tm="0">
                                              <p:val>
                                                <p:strVal val="#ppt_w*0.70"/>
                                              </p:val>
                                            </p:tav>
                                            <p:tav tm="100000">
                                              <p:val>
                                                <p:strVal val="#ppt_w"/>
                                              </p:val>
                                            </p:tav>
                                          </p:tavLst>
                                        </p:anim>
                                        <p:anim calcmode="lin" valueType="num">
                                          <p:cBhvr>
                                            <p:cTn id="29" dur="500" fill="hold"/>
                                            <p:tgtEl>
                                              <p:spTgt spid="107"/>
                                            </p:tgtEl>
                                            <p:attrNameLst>
                                              <p:attrName>ppt_h</p:attrName>
                                            </p:attrNameLst>
                                          </p:cBhvr>
                                          <p:tavLst>
                                            <p:tav tm="0">
                                              <p:val>
                                                <p:strVal val="#ppt_h"/>
                                              </p:val>
                                            </p:tav>
                                            <p:tav tm="100000">
                                              <p:val>
                                                <p:strVal val="#ppt_h"/>
                                              </p:val>
                                            </p:tav>
                                          </p:tavLst>
                                        </p:anim>
                                        <p:animEffect transition="in" filter="fade">
                                          <p:cBhvr>
                                            <p:cTn id="30" dur="500"/>
                                            <p:tgtEl>
                                              <p:spTgt spid="107"/>
                                            </p:tgtEl>
                                          </p:cBhvr>
                                        </p:animEffect>
                                      </p:childTnLst>
                                    </p:cTn>
                                  </p:par>
                                  <p:par>
                                    <p:cTn id="31" presetID="2" presetClass="entr" presetSubtype="2" fill="hold" grpId="0" nodeType="withEffect">
                                      <p:stCondLst>
                                        <p:cond delay="1500"/>
                                      </p:stCondLst>
                                      <p:childTnLst>
                                        <p:set>
                                          <p:cBhvr>
                                            <p:cTn id="32" dur="1" fill="hold">
                                              <p:stCondLst>
                                                <p:cond delay="0"/>
                                              </p:stCondLst>
                                            </p:cTn>
                                            <p:tgtEl>
                                              <p:spTgt spid="114"/>
                                            </p:tgtEl>
                                            <p:attrNameLst>
                                              <p:attrName>style.visibility</p:attrName>
                                            </p:attrNameLst>
                                          </p:cBhvr>
                                          <p:to>
                                            <p:strVal val="visible"/>
                                          </p:to>
                                        </p:set>
                                        <p:anim calcmode="lin" valueType="num">
                                          <p:cBhvr additive="base">
                                            <p:cTn id="33" dur="500" fill="hold"/>
                                            <p:tgtEl>
                                              <p:spTgt spid="114"/>
                                            </p:tgtEl>
                                            <p:attrNameLst>
                                              <p:attrName>ppt_x</p:attrName>
                                            </p:attrNameLst>
                                          </p:cBhvr>
                                          <p:tavLst>
                                            <p:tav tm="0">
                                              <p:val>
                                                <p:strVal val="1+#ppt_w/2"/>
                                              </p:val>
                                            </p:tav>
                                            <p:tav tm="100000">
                                              <p:val>
                                                <p:strVal val="#ppt_x"/>
                                              </p:val>
                                            </p:tav>
                                          </p:tavLst>
                                        </p:anim>
                                        <p:anim calcmode="lin" valueType="num">
                                          <p:cBhvr additive="base">
                                            <p:cTn id="34" dur="500" fill="hold"/>
                                            <p:tgtEl>
                                              <p:spTgt spid="114"/>
                                            </p:tgtEl>
                                            <p:attrNameLst>
                                              <p:attrName>ppt_y</p:attrName>
                                            </p:attrNameLst>
                                          </p:cBhvr>
                                          <p:tavLst>
                                            <p:tav tm="0">
                                              <p:val>
                                                <p:strVal val="#ppt_y"/>
                                              </p:val>
                                            </p:tav>
                                            <p:tav tm="100000">
                                              <p:val>
                                                <p:strVal val="#ppt_y"/>
                                              </p:val>
                                            </p:tav>
                                          </p:tavLst>
                                        </p:anim>
                                      </p:childTnLst>
                                    </p:cTn>
                                  </p:par>
                                  <p:par>
                                    <p:cTn id="35" presetID="55" presetClass="entr" presetSubtype="0" fill="hold" grpId="0" nodeType="withEffect">
                                      <p:stCondLst>
                                        <p:cond delay="19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500" fill="hold"/>
                                            <p:tgtEl>
                                              <p:spTgt spid="113"/>
                                            </p:tgtEl>
                                            <p:attrNameLst>
                                              <p:attrName>ppt_w</p:attrName>
                                            </p:attrNameLst>
                                          </p:cBhvr>
                                          <p:tavLst>
                                            <p:tav tm="0">
                                              <p:val>
                                                <p:strVal val="#ppt_w*0.70"/>
                                              </p:val>
                                            </p:tav>
                                            <p:tav tm="100000">
                                              <p:val>
                                                <p:strVal val="#ppt_w"/>
                                              </p:val>
                                            </p:tav>
                                          </p:tavLst>
                                        </p:anim>
                                        <p:anim calcmode="lin" valueType="num">
                                          <p:cBhvr>
                                            <p:cTn id="38" dur="500" fill="hold"/>
                                            <p:tgtEl>
                                              <p:spTgt spid="113"/>
                                            </p:tgtEl>
                                            <p:attrNameLst>
                                              <p:attrName>ppt_h</p:attrName>
                                            </p:attrNameLst>
                                          </p:cBhvr>
                                          <p:tavLst>
                                            <p:tav tm="0">
                                              <p:val>
                                                <p:strVal val="#ppt_h"/>
                                              </p:val>
                                            </p:tav>
                                            <p:tav tm="100000">
                                              <p:val>
                                                <p:strVal val="#ppt_h"/>
                                              </p:val>
                                            </p:tav>
                                          </p:tavLst>
                                        </p:anim>
                                        <p:animEffect transition="in" filter="fade">
                                          <p:cBhvr>
                                            <p:cTn id="39" dur="500"/>
                                            <p:tgtEl>
                                              <p:spTgt spid="113"/>
                                            </p:tgtEl>
                                          </p:cBhvr>
                                        </p:animEffect>
                                      </p:childTnLst>
                                    </p:cTn>
                                  </p:par>
                                  <p:par>
                                    <p:cTn id="40" presetID="2" presetClass="entr" presetSubtype="2" fill="hold" grpId="0" nodeType="withEffect">
                                      <p:stCondLst>
                                        <p:cond delay="1500"/>
                                      </p:stCondLst>
                                      <p:childTnLst>
                                        <p:set>
                                          <p:cBhvr>
                                            <p:cTn id="41" dur="1" fill="hold">
                                              <p:stCondLst>
                                                <p:cond delay="0"/>
                                              </p:stCondLst>
                                            </p:cTn>
                                            <p:tgtEl>
                                              <p:spTgt spid="116"/>
                                            </p:tgtEl>
                                            <p:attrNameLst>
                                              <p:attrName>style.visibility</p:attrName>
                                            </p:attrNameLst>
                                          </p:cBhvr>
                                          <p:to>
                                            <p:strVal val="visible"/>
                                          </p:to>
                                        </p:set>
                                        <p:anim calcmode="lin" valueType="num">
                                          <p:cBhvr additive="base">
                                            <p:cTn id="42" dur="500" fill="hold"/>
                                            <p:tgtEl>
                                              <p:spTgt spid="116"/>
                                            </p:tgtEl>
                                            <p:attrNameLst>
                                              <p:attrName>ppt_x</p:attrName>
                                            </p:attrNameLst>
                                          </p:cBhvr>
                                          <p:tavLst>
                                            <p:tav tm="0">
                                              <p:val>
                                                <p:strVal val="1+#ppt_w/2"/>
                                              </p:val>
                                            </p:tav>
                                            <p:tav tm="100000">
                                              <p:val>
                                                <p:strVal val="#ppt_x"/>
                                              </p:val>
                                            </p:tav>
                                          </p:tavLst>
                                        </p:anim>
                                        <p:anim calcmode="lin" valueType="num">
                                          <p:cBhvr additive="base">
                                            <p:cTn id="43" dur="500" fill="hold"/>
                                            <p:tgtEl>
                                              <p:spTgt spid="11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1900"/>
                                      </p:stCondLst>
                                      <p:childTnLst>
                                        <p:set>
                                          <p:cBhvr>
                                            <p:cTn id="45" dur="1" fill="hold">
                                              <p:stCondLst>
                                                <p:cond delay="0"/>
                                              </p:stCondLst>
                                            </p:cTn>
                                            <p:tgtEl>
                                              <p:spTgt spid="115"/>
                                            </p:tgtEl>
                                            <p:attrNameLst>
                                              <p:attrName>style.visibility</p:attrName>
                                            </p:attrNameLst>
                                          </p:cBhvr>
                                          <p:to>
                                            <p:strVal val="visible"/>
                                          </p:to>
                                        </p:set>
                                        <p:anim calcmode="lin" valueType="num">
                                          <p:cBhvr>
                                            <p:cTn id="46" dur="500" fill="hold"/>
                                            <p:tgtEl>
                                              <p:spTgt spid="115"/>
                                            </p:tgtEl>
                                            <p:attrNameLst>
                                              <p:attrName>ppt_w</p:attrName>
                                            </p:attrNameLst>
                                          </p:cBhvr>
                                          <p:tavLst>
                                            <p:tav tm="0">
                                              <p:val>
                                                <p:strVal val="#ppt_w*0.70"/>
                                              </p:val>
                                            </p:tav>
                                            <p:tav tm="100000">
                                              <p:val>
                                                <p:strVal val="#ppt_w"/>
                                              </p:val>
                                            </p:tav>
                                          </p:tavLst>
                                        </p:anim>
                                        <p:anim calcmode="lin" valueType="num">
                                          <p:cBhvr>
                                            <p:cTn id="47" dur="500" fill="hold"/>
                                            <p:tgtEl>
                                              <p:spTgt spid="115"/>
                                            </p:tgtEl>
                                            <p:attrNameLst>
                                              <p:attrName>ppt_h</p:attrName>
                                            </p:attrNameLst>
                                          </p:cBhvr>
                                          <p:tavLst>
                                            <p:tav tm="0">
                                              <p:val>
                                                <p:strVal val="#ppt_h"/>
                                              </p:val>
                                            </p:tav>
                                            <p:tav tm="100000">
                                              <p:val>
                                                <p:strVal val="#ppt_h"/>
                                              </p:val>
                                            </p:tav>
                                          </p:tavLst>
                                        </p:anim>
                                        <p:animEffect transition="in" filter="fade">
                                          <p:cBhvr>
                                            <p:cTn id="48"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animBg="1"/>
          <p:bldP spid="2116" grpId="0" animBg="1"/>
          <p:bldP spid="2119" grpId="0" animBg="1"/>
          <p:bldP spid="2120" grpId="0" animBg="1"/>
          <p:bldP spid="113" grpId="0"/>
          <p:bldP spid="114" grpId="0" animBg="1"/>
          <p:bldP spid="115" grpId="0"/>
          <p:bldP spid="116"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reeform 103"/>
          <p:cNvSpPr>
            <a:spLocks noEditPoints="1"/>
          </p:cNvSpPr>
          <p:nvPr/>
        </p:nvSpPr>
        <p:spPr bwMode="auto">
          <a:xfrm>
            <a:off x="5341950"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2133" name="Freeform 104"/>
          <p:cNvSpPr/>
          <p:nvPr/>
        </p:nvSpPr>
        <p:spPr bwMode="auto">
          <a:xfrm>
            <a:off x="3574735"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4" name="Freeform 105"/>
          <p:cNvSpPr/>
          <p:nvPr/>
        </p:nvSpPr>
        <p:spPr bwMode="auto">
          <a:xfrm>
            <a:off x="3090547"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5" name="Freeform 106"/>
          <p:cNvSpPr/>
          <p:nvPr/>
        </p:nvSpPr>
        <p:spPr bwMode="auto">
          <a:xfrm>
            <a:off x="4649472"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6" name="Freeform 107"/>
          <p:cNvSpPr/>
          <p:nvPr/>
        </p:nvSpPr>
        <p:spPr bwMode="auto">
          <a:xfrm>
            <a:off x="4700272" y="3732212"/>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7" name="Freeform 108"/>
          <p:cNvSpPr>
            <a:spLocks noEditPoints="1"/>
          </p:cNvSpPr>
          <p:nvPr/>
        </p:nvSpPr>
        <p:spPr bwMode="auto">
          <a:xfrm rot="20105526">
            <a:off x="5899608" y="3225794"/>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nvGrpSpPr>
          <p:cNvPr id="101" name="组合 100"/>
          <p:cNvGrpSpPr/>
          <p:nvPr/>
        </p:nvGrpSpPr>
        <p:grpSpPr>
          <a:xfrm>
            <a:off x="3371445" y="1410505"/>
            <a:ext cx="406580" cy="407842"/>
            <a:chOff x="3020219" y="1344612"/>
            <a:chExt cx="511175" cy="512763"/>
          </a:xfrm>
          <a:solidFill>
            <a:srgbClr val="03CCCE"/>
          </a:solidFill>
        </p:grpSpPr>
        <p:sp>
          <p:nvSpPr>
            <p:cNvPr id="2138"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2139"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4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214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214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8" name="Freeform 80"/>
          <p:cNvSpPr>
            <a:spLocks noEditPoints="1"/>
          </p:cNvSpPr>
          <p:nvPr/>
        </p:nvSpPr>
        <p:spPr bwMode="auto">
          <a:xfrm flipH="1">
            <a:off x="2902904"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54" name="Rectangle 66"/>
          <p:cNvSpPr>
            <a:spLocks noChangeArrowheads="1"/>
          </p:cNvSpPr>
          <p:nvPr/>
        </p:nvSpPr>
        <p:spPr bwMode="auto">
          <a:xfrm>
            <a:off x="5940152" y="1790801"/>
            <a:ext cx="2088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开</a:t>
            </a:r>
            <a:r>
              <a:rPr lang="zh-CN" altLang="en-US" sz="1000" dirty="0" smtClean="0">
                <a:solidFill>
                  <a:prstClr val="black">
                    <a:lumMod val="50000"/>
                    <a:lumOff val="50000"/>
                  </a:prstClr>
                </a:solidFill>
                <a:latin typeface="Arial" pitchFamily="34" charset="0"/>
                <a:ea typeface="微软雅黑" pitchFamily="34" charset="-122"/>
              </a:rPr>
              <a:t>发需要的环境必不可少，本系统采用</a:t>
            </a:r>
            <a:r>
              <a:rPr lang="en-US" altLang="zh-CN" sz="1000" dirty="0" smtClean="0">
                <a:solidFill>
                  <a:prstClr val="black">
                    <a:lumMod val="50000"/>
                    <a:lumOff val="50000"/>
                  </a:prstClr>
                </a:solidFill>
                <a:latin typeface="Arial" pitchFamily="34" charset="0"/>
                <a:ea typeface="微软雅黑" pitchFamily="34" charset="-122"/>
              </a:rPr>
              <a:t>Xampp+eclipse for php</a:t>
            </a:r>
            <a:r>
              <a:rPr lang="zh-CN" altLang="en-US" sz="1000" dirty="0" smtClean="0">
                <a:solidFill>
                  <a:prstClr val="black">
                    <a:lumMod val="50000"/>
                    <a:lumOff val="50000"/>
                  </a:prstClr>
                </a:solidFill>
                <a:latin typeface="Arial" pitchFamily="34" charset="0"/>
                <a:ea typeface="微软雅黑" pitchFamily="34" charset="-122"/>
              </a:rPr>
              <a:t>做后台的整套交互处理，采用</a:t>
            </a:r>
            <a:r>
              <a:rPr lang="en-US" altLang="zh-CN" sz="1000" dirty="0" smtClean="0">
                <a:solidFill>
                  <a:prstClr val="black">
                    <a:lumMod val="50000"/>
                    <a:lumOff val="50000"/>
                  </a:prstClr>
                </a:solidFill>
                <a:latin typeface="Arial" pitchFamily="34" charset="0"/>
                <a:ea typeface="微软雅黑" pitchFamily="34" charset="-122"/>
              </a:rPr>
              <a:t>windows+Android studio</a:t>
            </a:r>
            <a:r>
              <a:rPr lang="zh-CN" altLang="en-US" sz="1000" dirty="0" smtClean="0">
                <a:solidFill>
                  <a:prstClr val="black">
                    <a:lumMod val="50000"/>
                    <a:lumOff val="50000"/>
                  </a:prstClr>
                </a:solidFill>
                <a:latin typeface="Arial" pitchFamily="34" charset="0"/>
                <a:ea typeface="微软雅黑" pitchFamily="34" charset="-122"/>
              </a:rPr>
              <a:t>开发</a:t>
            </a:r>
            <a:r>
              <a:rPr lang="en-US" altLang="zh-CN" sz="1000" dirty="0" smtClean="0">
                <a:solidFill>
                  <a:prstClr val="black">
                    <a:lumMod val="50000"/>
                    <a:lumOff val="50000"/>
                  </a:prstClr>
                </a:solidFill>
                <a:latin typeface="Arial" pitchFamily="34" charset="0"/>
                <a:ea typeface="微软雅黑" pitchFamily="34" charset="-122"/>
              </a:rPr>
              <a:t>Android</a:t>
            </a:r>
            <a:r>
              <a:rPr lang="zh-CN" altLang="en-US" sz="1000" dirty="0">
                <a:solidFill>
                  <a:prstClr val="black">
                    <a:lumMod val="50000"/>
                    <a:lumOff val="50000"/>
                  </a:prstClr>
                </a:solidFill>
                <a:latin typeface="Arial" pitchFamily="34" charset="0"/>
                <a:ea typeface="微软雅黑" pitchFamily="34" charset="-122"/>
              </a:rPr>
              <a:t>移动</a:t>
            </a:r>
            <a:r>
              <a:rPr lang="zh-CN" altLang="en-US" sz="1000" dirty="0" smtClean="0">
                <a:solidFill>
                  <a:prstClr val="black">
                    <a:lumMod val="50000"/>
                    <a:lumOff val="50000"/>
                  </a:prstClr>
                </a:solidFill>
                <a:latin typeface="Arial" pitchFamily="34" charset="0"/>
                <a:ea typeface="微软雅黑" pitchFamily="34" charset="-122"/>
              </a:rPr>
              <a:t>端，最后采用一系列测试机进行测试。</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5" name="圆角矩形 154"/>
          <p:cNvSpPr/>
          <p:nvPr/>
        </p:nvSpPr>
        <p:spPr>
          <a:xfrm>
            <a:off x="5940152"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环</a:t>
            </a:r>
            <a:r>
              <a:rPr lang="zh-CN" altLang="en-US" sz="1000" dirty="0" smtClean="0">
                <a:ln w="6350">
                  <a:noFill/>
                </a:ln>
                <a:solidFill>
                  <a:schemeClr val="bg1"/>
                </a:solidFill>
                <a:latin typeface="Impact" pitchFamily="34" charset="0"/>
                <a:ea typeface="微软雅黑" pitchFamily="34" charset="-122"/>
              </a:rPr>
              <a:t>境搭建方案</a:t>
            </a:r>
            <a:endParaRPr lang="zh-CN" altLang="en-US" sz="1000" dirty="0">
              <a:ln w="6350">
                <a:noFill/>
              </a:ln>
              <a:solidFill>
                <a:schemeClr val="bg1"/>
              </a:solidFill>
              <a:latin typeface="Impact" pitchFamily="34" charset="0"/>
              <a:ea typeface="微软雅黑" pitchFamily="34" charset="-122"/>
            </a:endParaRPr>
          </a:p>
        </p:txBody>
      </p:sp>
      <p:sp>
        <p:nvSpPr>
          <p:cNvPr id="156" name="Rectangle 66"/>
          <p:cNvSpPr>
            <a:spLocks noChangeArrowheads="1"/>
          </p:cNvSpPr>
          <p:nvPr/>
        </p:nvSpPr>
        <p:spPr bwMode="auto">
          <a:xfrm>
            <a:off x="6389732" y="3573881"/>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研</a:t>
            </a:r>
            <a:r>
              <a:rPr lang="zh-CN" altLang="en-US" sz="1000" dirty="0" smtClean="0">
                <a:solidFill>
                  <a:schemeClr val="bg1">
                    <a:lumMod val="50000"/>
                  </a:schemeClr>
                </a:solidFill>
                <a:latin typeface="Arial" pitchFamily="34" charset="0"/>
                <a:ea typeface="微软雅黑" pitchFamily="34" charset="-122"/>
              </a:rPr>
              <a:t>究方法具体分为文献调查法、调查研究法、比较研究法和经验总结法，以求让需求分析更加透彻。</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7" name="圆角矩形 156"/>
          <p:cNvSpPr/>
          <p:nvPr/>
        </p:nvSpPr>
        <p:spPr>
          <a:xfrm>
            <a:off x="6389732"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研究方法</a:t>
            </a:r>
            <a:endParaRPr lang="zh-CN" altLang="en-US" sz="1000" dirty="0">
              <a:ln w="6350">
                <a:noFill/>
              </a:ln>
              <a:solidFill>
                <a:schemeClr val="bg1"/>
              </a:solidFill>
              <a:latin typeface="Impact" pitchFamily="34" charset="0"/>
              <a:ea typeface="微软雅黑" pitchFamily="34" charset="-122"/>
            </a:endParaRPr>
          </a:p>
        </p:txBody>
      </p:sp>
      <p:sp>
        <p:nvSpPr>
          <p:cNvPr id="158" name="Rectangle 66"/>
          <p:cNvSpPr>
            <a:spLocks noChangeArrowheads="1"/>
          </p:cNvSpPr>
          <p:nvPr/>
        </p:nvSpPr>
        <p:spPr bwMode="auto">
          <a:xfrm>
            <a:off x="1168187" y="1790801"/>
            <a:ext cx="2088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prstClr val="black">
                    <a:lumMod val="50000"/>
                    <a:lumOff val="50000"/>
                  </a:prstClr>
                </a:solidFill>
                <a:latin typeface="Arial" pitchFamily="34" charset="0"/>
                <a:ea typeface="微软雅黑" pitchFamily="34" charset="-122"/>
              </a:rPr>
              <a:t>首先需要花费</a:t>
            </a:r>
            <a:r>
              <a:rPr lang="en-US" altLang="zh-CN" sz="1000" dirty="0" smtClean="0">
                <a:solidFill>
                  <a:prstClr val="black">
                    <a:lumMod val="50000"/>
                    <a:lumOff val="50000"/>
                  </a:prstClr>
                </a:solidFill>
                <a:latin typeface="Arial" pitchFamily="34" charset="0"/>
                <a:ea typeface="微软雅黑" pitchFamily="34" charset="-122"/>
              </a:rPr>
              <a:t>20</a:t>
            </a:r>
            <a:r>
              <a:rPr lang="zh-CN" altLang="en-US" sz="1000" dirty="0" smtClean="0">
                <a:solidFill>
                  <a:prstClr val="black">
                    <a:lumMod val="50000"/>
                    <a:lumOff val="50000"/>
                  </a:prstClr>
                </a:solidFill>
                <a:latin typeface="Arial" pitchFamily="34" charset="0"/>
                <a:ea typeface="微软雅黑" pitchFamily="34" charset="-122"/>
              </a:rPr>
              <a:t>天查看相关技术</a:t>
            </a:r>
            <a:r>
              <a:rPr lang="en-US" altLang="zh-CN" sz="1000" dirty="0" smtClean="0">
                <a:solidFill>
                  <a:prstClr val="black">
                    <a:lumMod val="50000"/>
                    <a:lumOff val="50000"/>
                  </a:prstClr>
                </a:solidFill>
                <a:latin typeface="Arial" pitchFamily="34" charset="0"/>
                <a:ea typeface="微软雅黑" pitchFamily="34" charset="-122"/>
              </a:rPr>
              <a:t>Blog</a:t>
            </a:r>
            <a:r>
              <a:rPr lang="zh-CN" altLang="en-US" sz="1000" dirty="0" smtClean="0">
                <a:solidFill>
                  <a:prstClr val="black">
                    <a:lumMod val="50000"/>
                    <a:lumOff val="50000"/>
                  </a:prstClr>
                </a:solidFill>
                <a:latin typeface="Arial" pitchFamily="34" charset="0"/>
                <a:ea typeface="微软雅黑" pitchFamily="34" charset="-122"/>
              </a:rPr>
              <a:t>和三方开源平台文档，然后花费</a:t>
            </a:r>
            <a:r>
              <a:rPr lang="en-US" altLang="zh-CN" sz="1000" dirty="0" smtClean="0">
                <a:solidFill>
                  <a:prstClr val="black">
                    <a:lumMod val="50000"/>
                    <a:lumOff val="50000"/>
                  </a:prstClr>
                </a:solidFill>
                <a:latin typeface="Arial" pitchFamily="34" charset="0"/>
                <a:ea typeface="微软雅黑" pitchFamily="34" charset="-122"/>
              </a:rPr>
              <a:t>10</a:t>
            </a:r>
            <a:r>
              <a:rPr lang="zh-CN" altLang="en-US" sz="1000" dirty="0" smtClean="0">
                <a:solidFill>
                  <a:prstClr val="black">
                    <a:lumMod val="50000"/>
                    <a:lumOff val="50000"/>
                  </a:prstClr>
                </a:solidFill>
                <a:latin typeface="Arial" pitchFamily="34" charset="0"/>
                <a:ea typeface="微软雅黑" pitchFamily="34" charset="-122"/>
              </a:rPr>
              <a:t>天学习和编写搭建服务器接口访问，再花</a:t>
            </a:r>
            <a:r>
              <a:rPr lang="en-US" altLang="zh-CN" sz="1000" dirty="0" smtClean="0">
                <a:solidFill>
                  <a:prstClr val="black">
                    <a:lumMod val="50000"/>
                    <a:lumOff val="50000"/>
                  </a:prstClr>
                </a:solidFill>
                <a:latin typeface="Arial" pitchFamily="34" charset="0"/>
                <a:ea typeface="微软雅黑" pitchFamily="34" charset="-122"/>
              </a:rPr>
              <a:t>1</a:t>
            </a:r>
            <a:r>
              <a:rPr lang="zh-CN" altLang="en-US" sz="1000" dirty="0" smtClean="0">
                <a:solidFill>
                  <a:prstClr val="black">
                    <a:lumMod val="50000"/>
                    <a:lumOff val="50000"/>
                  </a:prstClr>
                </a:solidFill>
                <a:latin typeface="Arial" pitchFamily="34" charset="0"/>
                <a:ea typeface="微软雅黑" pitchFamily="34" charset="-122"/>
              </a:rPr>
              <a:t>个月对</a:t>
            </a:r>
            <a:r>
              <a:rPr lang="en-US" altLang="zh-CN" sz="1000" dirty="0" smtClean="0">
                <a:solidFill>
                  <a:prstClr val="black">
                    <a:lumMod val="50000"/>
                    <a:lumOff val="50000"/>
                  </a:prstClr>
                </a:solidFill>
                <a:latin typeface="Arial" pitchFamily="34" charset="0"/>
                <a:ea typeface="微软雅黑" pitchFamily="34" charset="-122"/>
              </a:rPr>
              <a:t>APP</a:t>
            </a:r>
            <a:r>
              <a:rPr lang="zh-CN" altLang="en-US" sz="1000" dirty="0" smtClean="0">
                <a:solidFill>
                  <a:prstClr val="black">
                    <a:lumMod val="50000"/>
                    <a:lumOff val="50000"/>
                  </a:prstClr>
                </a:solidFill>
                <a:latin typeface="Arial" pitchFamily="34" charset="0"/>
                <a:ea typeface="微软雅黑" pitchFamily="34" charset="-122"/>
              </a:rPr>
              <a:t>端代码进行编写，最后花费</a:t>
            </a:r>
            <a:r>
              <a:rPr lang="en-US" altLang="zh-CN" sz="1000" dirty="0" smtClean="0">
                <a:solidFill>
                  <a:prstClr val="black">
                    <a:lumMod val="50000"/>
                    <a:lumOff val="50000"/>
                  </a:prstClr>
                </a:solidFill>
                <a:latin typeface="Arial" pitchFamily="34" charset="0"/>
                <a:ea typeface="微软雅黑" pitchFamily="34" charset="-122"/>
              </a:rPr>
              <a:t>15</a:t>
            </a:r>
            <a:r>
              <a:rPr lang="zh-CN" altLang="en-US" sz="1000" dirty="0" smtClean="0">
                <a:solidFill>
                  <a:prstClr val="black">
                    <a:lumMod val="50000"/>
                    <a:lumOff val="50000"/>
                  </a:prstClr>
                </a:solidFill>
                <a:latin typeface="Arial" pitchFamily="34" charset="0"/>
                <a:ea typeface="微软雅黑" pitchFamily="34" charset="-122"/>
              </a:rPr>
              <a:t>天对</a:t>
            </a:r>
            <a:r>
              <a:rPr lang="en-US" altLang="zh-CN" sz="1000" dirty="0" smtClean="0">
                <a:solidFill>
                  <a:prstClr val="black">
                    <a:lumMod val="50000"/>
                    <a:lumOff val="50000"/>
                  </a:prstClr>
                </a:solidFill>
                <a:latin typeface="Arial" pitchFamily="34" charset="0"/>
                <a:ea typeface="微软雅黑" pitchFamily="34" charset="-122"/>
              </a:rPr>
              <a:t>APP</a:t>
            </a:r>
            <a:r>
              <a:rPr lang="zh-CN" altLang="en-US" sz="1000" dirty="0" smtClean="0">
                <a:solidFill>
                  <a:prstClr val="black">
                    <a:lumMod val="50000"/>
                    <a:lumOff val="50000"/>
                  </a:prstClr>
                </a:solidFill>
                <a:latin typeface="Arial" pitchFamily="34" charset="0"/>
                <a:ea typeface="微软雅黑" pitchFamily="34" charset="-122"/>
              </a:rPr>
              <a:t>进行系统测试。</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9" name="圆角矩形 158"/>
          <p:cNvSpPr/>
          <p:nvPr/>
        </p:nvSpPr>
        <p:spPr>
          <a:xfrm>
            <a:off x="2148206"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预</a:t>
            </a:r>
            <a:r>
              <a:rPr lang="zh-CN" altLang="en-US" sz="1000" dirty="0" smtClean="0">
                <a:ln w="6350">
                  <a:noFill/>
                </a:ln>
                <a:solidFill>
                  <a:schemeClr val="bg1"/>
                </a:solidFill>
                <a:latin typeface="Impact" pitchFamily="34" charset="0"/>
                <a:ea typeface="微软雅黑" pitchFamily="34" charset="-122"/>
              </a:rPr>
              <a:t>计花费时间</a:t>
            </a:r>
            <a:endParaRPr lang="zh-CN" altLang="en-US" sz="1000" dirty="0">
              <a:ln w="6350">
                <a:noFill/>
              </a:ln>
              <a:solidFill>
                <a:schemeClr val="bg1"/>
              </a:solidFill>
              <a:latin typeface="Impact" pitchFamily="34" charset="0"/>
              <a:ea typeface="微软雅黑" pitchFamily="34" charset="-122"/>
            </a:endParaRPr>
          </a:p>
        </p:txBody>
      </p:sp>
      <p:sp>
        <p:nvSpPr>
          <p:cNvPr id="160" name="Rectangle 66"/>
          <p:cNvSpPr>
            <a:spLocks noChangeArrowheads="1"/>
          </p:cNvSpPr>
          <p:nvPr/>
        </p:nvSpPr>
        <p:spPr bwMode="auto">
          <a:xfrm>
            <a:off x="613772" y="3573881"/>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软</a:t>
            </a:r>
            <a:r>
              <a:rPr lang="zh-CN" altLang="en-US" sz="1000" dirty="0" smtClean="0">
                <a:solidFill>
                  <a:schemeClr val="bg1">
                    <a:lumMod val="50000"/>
                  </a:schemeClr>
                </a:solidFill>
                <a:latin typeface="Arial" pitchFamily="34" charset="0"/>
                <a:ea typeface="微软雅黑" pitchFamily="34" charset="-122"/>
              </a:rPr>
              <a:t>件设计采用</a:t>
            </a:r>
            <a:r>
              <a:rPr lang="en-US" altLang="zh-CN" sz="1000" dirty="0" smtClean="0">
                <a:solidFill>
                  <a:schemeClr val="bg1">
                    <a:lumMod val="50000"/>
                  </a:schemeClr>
                </a:solidFill>
                <a:latin typeface="Arial" pitchFamily="34" charset="0"/>
                <a:ea typeface="微软雅黑" pitchFamily="34" charset="-122"/>
              </a:rPr>
              <a:t>MVC</a:t>
            </a:r>
            <a:r>
              <a:rPr lang="zh-CN" altLang="en-US" sz="1000" dirty="0">
                <a:solidFill>
                  <a:schemeClr val="bg1">
                    <a:lumMod val="50000"/>
                  </a:schemeClr>
                </a:solidFill>
                <a:latin typeface="Arial" pitchFamily="34" charset="0"/>
                <a:ea typeface="微软雅黑" pitchFamily="34" charset="-122"/>
              </a:rPr>
              <a:t>进</a:t>
            </a:r>
            <a:r>
              <a:rPr lang="zh-CN" altLang="en-US" sz="1000" dirty="0" smtClean="0">
                <a:solidFill>
                  <a:schemeClr val="bg1">
                    <a:lumMod val="50000"/>
                  </a:schemeClr>
                </a:solidFill>
                <a:latin typeface="Arial" pitchFamily="34" charset="0"/>
                <a:ea typeface="微软雅黑" pitchFamily="34" charset="-122"/>
              </a:rPr>
              <a:t>行开发，模块化结构设计，进而把功能细分为各大板块。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1" name="圆角矩形 160"/>
          <p:cNvSpPr/>
          <p:nvPr/>
        </p:nvSpPr>
        <p:spPr>
          <a:xfrm>
            <a:off x="1649629"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软</a:t>
            </a:r>
            <a:r>
              <a:rPr lang="zh-CN" altLang="en-US" sz="1000" dirty="0" smtClean="0">
                <a:ln w="6350">
                  <a:noFill/>
                </a:ln>
                <a:solidFill>
                  <a:schemeClr val="bg1"/>
                </a:solidFill>
                <a:latin typeface="Impact" pitchFamily="34" charset="0"/>
                <a:ea typeface="微软雅黑" pitchFamily="34" charset="-122"/>
              </a:rPr>
              <a:t>件开发方案</a:t>
            </a:r>
            <a:endParaRPr lang="zh-CN" altLang="en-US" sz="1000" dirty="0">
              <a:ln w="6350">
                <a:noFill/>
              </a:ln>
              <a:solidFill>
                <a:schemeClr val="bg1"/>
              </a:solidFill>
              <a:latin typeface="Impact" pitchFamily="34" charset="0"/>
              <a:ea typeface="微软雅黑" pitchFamily="34" charset="-122"/>
            </a:endParaRPr>
          </a:p>
        </p:txBody>
      </p:sp>
      <p:grpSp>
        <p:nvGrpSpPr>
          <p:cNvPr id="4" name="组合 3"/>
          <p:cNvGrpSpPr/>
          <p:nvPr/>
        </p:nvGrpSpPr>
        <p:grpSpPr>
          <a:xfrm>
            <a:off x="4360547" y="1601788"/>
            <a:ext cx="417513" cy="3160713"/>
            <a:chOff x="4360547" y="1601788"/>
            <a:chExt cx="417513" cy="3160713"/>
          </a:xfrm>
        </p:grpSpPr>
        <p:sp>
          <p:nvSpPr>
            <p:cNvPr id="2125"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26"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27"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8"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9"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130"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31"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2340303"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a:t>
            </a:r>
            <a:r>
              <a:rPr lang="zh-CN" altLang="en-US" sz="1200" dirty="0" smtClean="0">
                <a:solidFill>
                  <a:srgbClr val="03CCCE"/>
                </a:solidFill>
                <a:latin typeface="微软雅黑" pitchFamily="34" charset="-122"/>
                <a:ea typeface="微软雅黑" pitchFamily="34" charset="-122"/>
              </a:rPr>
              <a:t>究</a:t>
            </a:r>
            <a:r>
              <a:rPr lang="zh-CN" altLang="en-US" sz="1200" dirty="0">
                <a:solidFill>
                  <a:srgbClr val="03CCCE"/>
                </a:solidFill>
                <a:latin typeface="微软雅黑" pitchFamily="34" charset="-122"/>
                <a:ea typeface="微软雅黑" pitchFamily="34" charset="-122"/>
              </a:rPr>
              <a:t>方案</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14:bounceEnd="60000">
                                          <p:cBhvr additive="base">
                                            <p:cTn id="22" dur="500" fill="hold"/>
                                            <p:tgtEl>
                                              <p:spTgt spid="159"/>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14:bounceEnd="60000">
                                          <p:cBhvr additive="base">
                                            <p:cTn id="42" dur="500" fill="hold"/>
                                            <p:tgtEl>
                                              <p:spTgt spid="155"/>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14:bounceEnd="60000">
                                          <p:cBhvr additive="base">
                                            <p:cTn id="62" dur="500" fill="hold"/>
                                            <p:tgtEl>
                                              <p:spTgt spid="161"/>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14:presetBounceEnd="60000">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14:bounceEnd="60000">
                                          <p:cBhvr additive="base">
                                            <p:cTn id="82"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cBhvr additive="base">
                                            <p:cTn id="22" dur="500" fill="hold"/>
                                            <p:tgtEl>
                                              <p:spTgt spid="159"/>
                                            </p:tgtEl>
                                            <p:attrNameLst>
                                              <p:attrName>ppt_x</p:attrName>
                                            </p:attrNameLst>
                                          </p:cBhvr>
                                          <p:tavLst>
                                            <p:tav tm="0">
                                              <p:val>
                                                <p:strVal val="0-#ppt_w/2"/>
                                              </p:val>
                                            </p:tav>
                                            <p:tav tm="100000">
                                              <p:val>
                                                <p:strVal val="#ppt_x"/>
                                              </p:val>
                                            </p:tav>
                                          </p:tavLst>
                                        </p:anim>
                                        <p:anim calcmode="lin" valueType="num">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1+#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cBhvr additive="base">
                                            <p:cTn id="82" dur="500" fill="hold"/>
                                            <p:tgtEl>
                                              <p:spTgt spid="157"/>
                                            </p:tgtEl>
                                            <p:attrNameLst>
                                              <p:attrName>ppt_x</p:attrName>
                                            </p:attrNameLst>
                                          </p:cBhvr>
                                          <p:tavLst>
                                            <p:tav tm="0">
                                              <p:val>
                                                <p:strVal val="1+#ppt_w/2"/>
                                              </p:val>
                                            </p:tav>
                                            <p:tav tm="100000">
                                              <p:val>
                                                <p:strVal val="#ppt_x"/>
                                              </p:val>
                                            </p:tav>
                                          </p:tavLst>
                                        </p:anim>
                                        <p:anim calcmode="lin" valueType="num">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5"/>
          <p:cNvGrpSpPr/>
          <p:nvPr/>
        </p:nvGrpSpPr>
        <p:grpSpPr bwMode="auto">
          <a:xfrm>
            <a:off x="5337178" y="2472647"/>
            <a:ext cx="1014412" cy="1655763"/>
            <a:chOff x="3333" y="1602"/>
            <a:chExt cx="639" cy="1043"/>
          </a:xfrm>
          <a:solidFill>
            <a:srgbClr val="061926"/>
          </a:solidFill>
        </p:grpSpPr>
        <p:sp>
          <p:nvSpPr>
            <p:cNvPr id="101"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2" name="Oval 7"/>
            <p:cNvSpPr>
              <a:spLocks noChangeArrowheads="1"/>
            </p:cNvSpPr>
            <p:nvPr/>
          </p:nvSpPr>
          <p:spPr bwMode="auto">
            <a:xfrm>
              <a:off x="3350" y="1602"/>
              <a:ext cx="310" cy="30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grpSp>
      <p:grpSp>
        <p:nvGrpSpPr>
          <p:cNvPr id="103" name="Group 8"/>
          <p:cNvGrpSpPr/>
          <p:nvPr/>
        </p:nvGrpSpPr>
        <p:grpSpPr bwMode="auto">
          <a:xfrm>
            <a:off x="2809875" y="2472647"/>
            <a:ext cx="1014413" cy="1655763"/>
            <a:chOff x="1756" y="1602"/>
            <a:chExt cx="639" cy="1043"/>
          </a:xfrm>
          <a:solidFill>
            <a:srgbClr val="3C4157"/>
          </a:solidFill>
        </p:grpSpPr>
        <p:sp>
          <p:nvSpPr>
            <p:cNvPr id="104"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5" name="Oval 10"/>
            <p:cNvSpPr>
              <a:spLocks noChangeArrowheads="1"/>
            </p:cNvSpPr>
            <p:nvPr/>
          </p:nvSpPr>
          <p:spPr bwMode="auto">
            <a:xfrm>
              <a:off x="2072" y="1602"/>
              <a:ext cx="306" cy="30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grpSp>
      <p:grpSp>
        <p:nvGrpSpPr>
          <p:cNvPr id="106" name="Group 11"/>
          <p:cNvGrpSpPr/>
          <p:nvPr/>
        </p:nvGrpSpPr>
        <p:grpSpPr bwMode="auto">
          <a:xfrm>
            <a:off x="3227388" y="2602822"/>
            <a:ext cx="1073150" cy="1698625"/>
            <a:chOff x="2019" y="1684"/>
            <a:chExt cx="676" cy="1070"/>
          </a:xfrm>
          <a:solidFill>
            <a:srgbClr val="3C4157"/>
          </a:solidFill>
        </p:grpSpPr>
        <p:sp>
          <p:nvSpPr>
            <p:cNvPr id="107" name="Oval 12"/>
            <p:cNvSpPr>
              <a:spLocks noChangeArrowheads="1"/>
            </p:cNvSpPr>
            <p:nvPr/>
          </p:nvSpPr>
          <p:spPr bwMode="auto">
            <a:xfrm>
              <a:off x="2362" y="1684"/>
              <a:ext cx="313" cy="31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sp>
          <p:nvSpPr>
            <p:cNvPr id="108"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09" name="Group 14"/>
          <p:cNvGrpSpPr/>
          <p:nvPr/>
        </p:nvGrpSpPr>
        <p:grpSpPr bwMode="auto">
          <a:xfrm>
            <a:off x="4833940" y="2575835"/>
            <a:ext cx="1066800" cy="1698625"/>
            <a:chOff x="3037" y="1684"/>
            <a:chExt cx="672" cy="1070"/>
          </a:xfrm>
          <a:solidFill>
            <a:srgbClr val="061926"/>
          </a:solidFill>
        </p:grpSpPr>
        <p:sp>
          <p:nvSpPr>
            <p:cNvPr id="110" name="Oval 15"/>
            <p:cNvSpPr>
              <a:spLocks noChangeArrowheads="1"/>
            </p:cNvSpPr>
            <p:nvPr/>
          </p:nvSpPr>
          <p:spPr bwMode="auto">
            <a:xfrm>
              <a:off x="3054" y="1684"/>
              <a:ext cx="316" cy="31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sp>
          <p:nvSpPr>
            <p:cNvPr id="111"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12" name="Group 17"/>
          <p:cNvGrpSpPr/>
          <p:nvPr/>
        </p:nvGrpSpPr>
        <p:grpSpPr bwMode="auto">
          <a:xfrm>
            <a:off x="4248150" y="2555197"/>
            <a:ext cx="647700" cy="1965325"/>
            <a:chOff x="2662" y="1654"/>
            <a:chExt cx="408" cy="1238"/>
          </a:xfrm>
          <a:solidFill>
            <a:srgbClr val="1D93DD"/>
          </a:solidFill>
          <a:effectLst/>
        </p:grpSpPr>
        <p:sp>
          <p:nvSpPr>
            <p:cNvPr id="113" name="Oval 18"/>
            <p:cNvSpPr>
              <a:spLocks noChangeArrowheads="1"/>
            </p:cNvSpPr>
            <p:nvPr/>
          </p:nvSpPr>
          <p:spPr bwMode="auto">
            <a:xfrm>
              <a:off x="2681" y="1654"/>
              <a:ext cx="366" cy="366"/>
            </a:xfrm>
            <a:prstGeom prst="ellipse">
              <a:avLst/>
            </a:pr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4"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115" name="Rectangle 20"/>
          <p:cNvSpPr>
            <a:spLocks noChangeArrowheads="1"/>
          </p:cNvSpPr>
          <p:nvPr/>
        </p:nvSpPr>
        <p:spPr bwMode="auto">
          <a:xfrm>
            <a:off x="4510315" y="2668981"/>
            <a:ext cx="117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itchFamily="34" charset="0"/>
                <a:ea typeface="微软雅黑" pitchFamily="34" charset="-122"/>
              </a:rPr>
              <a:t>1</a:t>
            </a:r>
          </a:p>
        </p:txBody>
      </p:sp>
      <p:sp>
        <p:nvSpPr>
          <p:cNvPr id="116" name="Rectangle 21"/>
          <p:cNvSpPr>
            <a:spLocks noChangeArrowheads="1"/>
          </p:cNvSpPr>
          <p:nvPr/>
        </p:nvSpPr>
        <p:spPr bwMode="auto">
          <a:xfrm>
            <a:off x="3943401" y="2661043"/>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2</a:t>
            </a:r>
          </a:p>
        </p:txBody>
      </p:sp>
      <p:sp>
        <p:nvSpPr>
          <p:cNvPr id="117" name="Rectangle 22"/>
          <p:cNvSpPr>
            <a:spLocks noChangeArrowheads="1"/>
          </p:cNvSpPr>
          <p:nvPr/>
        </p:nvSpPr>
        <p:spPr bwMode="auto">
          <a:xfrm>
            <a:off x="3477468" y="253086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4</a:t>
            </a:r>
          </a:p>
        </p:txBody>
      </p:sp>
      <p:sp>
        <p:nvSpPr>
          <p:cNvPr id="118" name="Rectangle 23"/>
          <p:cNvSpPr>
            <a:spLocks noChangeArrowheads="1"/>
          </p:cNvSpPr>
          <p:nvPr/>
        </p:nvSpPr>
        <p:spPr bwMode="auto">
          <a:xfrm>
            <a:off x="5527672" y="2530868"/>
            <a:ext cx="165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5</a:t>
            </a:r>
          </a:p>
        </p:txBody>
      </p:sp>
      <p:sp>
        <p:nvSpPr>
          <p:cNvPr id="119" name="Rectangle 24"/>
          <p:cNvSpPr>
            <a:spLocks noChangeArrowheads="1"/>
          </p:cNvSpPr>
          <p:nvPr/>
        </p:nvSpPr>
        <p:spPr bwMode="auto">
          <a:xfrm>
            <a:off x="5030000" y="2641994"/>
            <a:ext cx="163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3</a:t>
            </a:r>
          </a:p>
        </p:txBody>
      </p:sp>
      <p:sp>
        <p:nvSpPr>
          <p:cNvPr id="125" name="Rectangle 66"/>
          <p:cNvSpPr>
            <a:spLocks noChangeArrowheads="1"/>
          </p:cNvSpPr>
          <p:nvPr/>
        </p:nvSpPr>
        <p:spPr bwMode="auto">
          <a:xfrm>
            <a:off x="6456821" y="2052826"/>
            <a:ext cx="208823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该应用采用</a:t>
            </a:r>
            <a:r>
              <a:rPr lang="en-US" altLang="zh-CN" sz="1000" dirty="0" smtClean="0">
                <a:solidFill>
                  <a:schemeClr val="bg1">
                    <a:lumMod val="50000"/>
                  </a:schemeClr>
                </a:solidFill>
                <a:latin typeface="Arial" pitchFamily="34" charset="0"/>
                <a:ea typeface="微软雅黑" pitchFamily="34" charset="-122"/>
              </a:rPr>
              <a:t>Android Studio</a:t>
            </a:r>
            <a:r>
              <a:rPr lang="zh-CN" altLang="en-US" sz="1000" dirty="0" smtClean="0">
                <a:solidFill>
                  <a:schemeClr val="bg1">
                    <a:lumMod val="50000"/>
                  </a:schemeClr>
                </a:solidFill>
                <a:latin typeface="Arial" pitchFamily="34" charset="0"/>
                <a:ea typeface="微软雅黑" pitchFamily="34" charset="-122"/>
              </a:rPr>
              <a:t>和</a:t>
            </a:r>
            <a:r>
              <a:rPr lang="en-US" altLang="zh-CN" sz="1000" dirty="0" smtClean="0">
                <a:solidFill>
                  <a:schemeClr val="bg1">
                    <a:lumMod val="50000"/>
                  </a:schemeClr>
                </a:solidFill>
                <a:latin typeface="Arial" pitchFamily="34" charset="0"/>
                <a:ea typeface="微软雅黑" pitchFamily="34" charset="-122"/>
              </a:rPr>
              <a:t>xampp</a:t>
            </a:r>
            <a:r>
              <a:rPr lang="zh-CN" altLang="en-US" sz="1000" dirty="0" smtClean="0">
                <a:solidFill>
                  <a:schemeClr val="bg1">
                    <a:lumMod val="50000"/>
                  </a:schemeClr>
                </a:solidFill>
                <a:latin typeface="Arial" pitchFamily="34" charset="0"/>
                <a:ea typeface="微软雅黑" pitchFamily="34" charset="-122"/>
              </a:rPr>
              <a:t>进行后台和</a:t>
            </a:r>
            <a:r>
              <a:rPr lang="en-US" altLang="zh-CN" sz="1000" dirty="0" smtClean="0">
                <a:solidFill>
                  <a:schemeClr val="bg1">
                    <a:lumMod val="50000"/>
                  </a:schemeClr>
                </a:solidFill>
                <a:latin typeface="Arial" pitchFamily="34" charset="0"/>
                <a:ea typeface="微软雅黑" pitchFamily="34" charset="-122"/>
              </a:rPr>
              <a:t>Android</a:t>
            </a:r>
            <a:r>
              <a:rPr lang="zh-CN" altLang="en-US" sz="1000" dirty="0" smtClean="0">
                <a:solidFill>
                  <a:schemeClr val="bg1">
                    <a:lumMod val="50000"/>
                  </a:schemeClr>
                </a:solidFill>
                <a:latin typeface="Arial" pitchFamily="34" charset="0"/>
                <a:ea typeface="微软雅黑" pitchFamily="34" charset="-122"/>
              </a:rPr>
              <a:t>端交互开发，而自己的笔记本满足这个要求。手机采用当前最容易出问题的</a:t>
            </a:r>
            <a:r>
              <a:rPr lang="en-US" altLang="zh-CN" sz="1000" dirty="0" smtClean="0">
                <a:solidFill>
                  <a:schemeClr val="bg1">
                    <a:lumMod val="50000"/>
                  </a:schemeClr>
                </a:solidFill>
                <a:latin typeface="Arial" pitchFamily="34" charset="0"/>
                <a:ea typeface="微软雅黑" pitchFamily="34" charset="-122"/>
              </a:rPr>
              <a:t>MIUI</a:t>
            </a:r>
            <a:r>
              <a:rPr lang="zh-CN" altLang="en-US" sz="1000" dirty="0" smtClean="0">
                <a:solidFill>
                  <a:schemeClr val="bg1">
                    <a:lumMod val="50000"/>
                  </a:schemeClr>
                </a:solidFill>
                <a:latin typeface="Arial" pitchFamily="34" charset="0"/>
                <a:ea typeface="微软雅黑" pitchFamily="34" charset="-122"/>
              </a:rPr>
              <a:t>系统手机，当前自己已经具备，所以硬件上是可行的。</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6" name="圆角矩形 125"/>
          <p:cNvSpPr/>
          <p:nvPr/>
        </p:nvSpPr>
        <p:spPr>
          <a:xfrm>
            <a:off x="697475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硬</a:t>
            </a:r>
            <a:r>
              <a:rPr lang="zh-CN" altLang="en-US" sz="1000" dirty="0" smtClean="0">
                <a:ln w="6350">
                  <a:noFill/>
                </a:ln>
                <a:solidFill>
                  <a:schemeClr val="bg1"/>
                </a:solidFill>
                <a:latin typeface="Impact" pitchFamily="34" charset="0"/>
                <a:ea typeface="微软雅黑" pitchFamily="34" charset="-122"/>
              </a:rPr>
              <a:t>件可行性</a:t>
            </a:r>
            <a:endParaRPr lang="zh-CN" altLang="en-US" sz="1000" dirty="0">
              <a:ln w="6350">
                <a:noFill/>
              </a:ln>
              <a:solidFill>
                <a:schemeClr val="bg1"/>
              </a:solidFill>
              <a:latin typeface="Impact" pitchFamily="34" charset="0"/>
              <a:ea typeface="微软雅黑" pitchFamily="34" charset="-122"/>
            </a:endParaRPr>
          </a:p>
        </p:txBody>
      </p:sp>
      <p:sp>
        <p:nvSpPr>
          <p:cNvPr id="127" name="Rectangle 66"/>
          <p:cNvSpPr>
            <a:spLocks noChangeArrowheads="1"/>
          </p:cNvSpPr>
          <p:nvPr/>
        </p:nvSpPr>
        <p:spPr bwMode="auto">
          <a:xfrm>
            <a:off x="6495262" y="3350003"/>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本</a:t>
            </a:r>
            <a:r>
              <a:rPr lang="zh-CN" altLang="en-US" sz="1000" dirty="0">
                <a:solidFill>
                  <a:schemeClr val="bg1">
                    <a:lumMod val="50000"/>
                  </a:schemeClr>
                </a:solidFill>
                <a:latin typeface="Arial" pitchFamily="34" charset="0"/>
                <a:ea typeface="微软雅黑" pitchFamily="34" charset="-122"/>
              </a:rPr>
              <a:t>应</a:t>
            </a:r>
            <a:r>
              <a:rPr lang="zh-CN" altLang="en-US" sz="1000" dirty="0" smtClean="0">
                <a:solidFill>
                  <a:schemeClr val="bg1">
                    <a:lumMod val="50000"/>
                  </a:schemeClr>
                </a:solidFill>
                <a:latin typeface="Arial" pitchFamily="34" charset="0"/>
                <a:ea typeface="微软雅黑" pitchFamily="34" charset="-122"/>
              </a:rPr>
              <a:t>用充分考虑用户操作流程，用户体验感的强弱以及动画的应用等，尽可能提供更人性化。更友好的页面，满足用户视觉上的需要。</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8" name="圆角矩形 127"/>
          <p:cNvSpPr/>
          <p:nvPr/>
        </p:nvSpPr>
        <p:spPr>
          <a:xfrm>
            <a:off x="6974750" y="2999697"/>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操作可行性</a:t>
            </a:r>
            <a:endParaRPr lang="zh-CN" altLang="en-US" sz="1000" dirty="0">
              <a:ln w="6350">
                <a:noFill/>
              </a:ln>
              <a:solidFill>
                <a:schemeClr val="bg1"/>
              </a:solidFill>
              <a:latin typeface="Impact" pitchFamily="34" charset="0"/>
              <a:ea typeface="微软雅黑" pitchFamily="34" charset="-122"/>
            </a:endParaRPr>
          </a:p>
        </p:txBody>
      </p:sp>
      <p:sp>
        <p:nvSpPr>
          <p:cNvPr id="131" name="Rectangle 66"/>
          <p:cNvSpPr>
            <a:spLocks noChangeArrowheads="1"/>
          </p:cNvSpPr>
          <p:nvPr/>
        </p:nvSpPr>
        <p:spPr bwMode="auto">
          <a:xfrm>
            <a:off x="570371" y="2052826"/>
            <a:ext cx="2088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该系统在</a:t>
            </a:r>
            <a:r>
              <a:rPr lang="en-US" altLang="zh-CN" sz="1000" dirty="0">
                <a:solidFill>
                  <a:schemeClr val="bg1">
                    <a:lumMod val="50000"/>
                  </a:schemeClr>
                </a:solidFill>
                <a:latin typeface="Arial" pitchFamily="34" charset="0"/>
                <a:ea typeface="微软雅黑" pitchFamily="34" charset="-122"/>
              </a:rPr>
              <a:t>Java JDK 1.7</a:t>
            </a:r>
            <a:r>
              <a:rPr lang="zh-CN" altLang="en-US" sz="1000" dirty="0">
                <a:solidFill>
                  <a:schemeClr val="bg1">
                    <a:lumMod val="50000"/>
                  </a:schemeClr>
                </a:solidFill>
                <a:latin typeface="Arial" pitchFamily="34" charset="0"/>
                <a:ea typeface="微软雅黑" pitchFamily="34" charset="-122"/>
              </a:rPr>
              <a:t>以上的环境开发，利用</a:t>
            </a:r>
            <a:r>
              <a:rPr lang="en-US" altLang="zh-CN" sz="1000" dirty="0">
                <a:solidFill>
                  <a:schemeClr val="bg1">
                    <a:lumMod val="50000"/>
                  </a:schemeClr>
                </a:solidFill>
                <a:latin typeface="Arial" pitchFamily="34" charset="0"/>
                <a:ea typeface="微软雅黑" pitchFamily="34" charset="-122"/>
              </a:rPr>
              <a:t>Java</a:t>
            </a:r>
            <a:r>
              <a:rPr lang="zh-CN" altLang="en-US" sz="1000" dirty="0">
                <a:solidFill>
                  <a:schemeClr val="bg1">
                    <a:lumMod val="50000"/>
                  </a:schemeClr>
                </a:solidFill>
                <a:latin typeface="Arial" pitchFamily="34" charset="0"/>
                <a:ea typeface="微软雅黑" pitchFamily="34" charset="-122"/>
              </a:rPr>
              <a:t>语音进行代码的编写，开发工具为</a:t>
            </a:r>
            <a:r>
              <a:rPr lang="en-US" altLang="zh-CN" sz="1000" dirty="0">
                <a:solidFill>
                  <a:schemeClr val="bg1">
                    <a:lumMod val="50000"/>
                  </a:schemeClr>
                </a:solidFill>
                <a:latin typeface="Arial" pitchFamily="34" charset="0"/>
                <a:ea typeface="微软雅黑" pitchFamily="34" charset="-122"/>
              </a:rPr>
              <a:t>Android Studio 2.3</a:t>
            </a:r>
            <a:r>
              <a:rPr lang="zh-CN" altLang="en-US" sz="1000" dirty="0">
                <a:solidFill>
                  <a:schemeClr val="bg1">
                    <a:lumMod val="50000"/>
                  </a:schemeClr>
                </a:solidFill>
                <a:latin typeface="Arial" pitchFamily="34" charset="0"/>
                <a:ea typeface="微软雅黑" pitchFamily="34" charset="-122"/>
              </a:rPr>
              <a:t>，后台数据库访问采用</a:t>
            </a:r>
            <a:r>
              <a:rPr lang="en-US" altLang="zh-CN" sz="1000" dirty="0">
                <a:solidFill>
                  <a:schemeClr val="bg1">
                    <a:lumMod val="50000"/>
                  </a:schemeClr>
                </a:solidFill>
                <a:latin typeface="Arial" pitchFamily="34" charset="0"/>
                <a:ea typeface="微软雅黑" pitchFamily="34" charset="-122"/>
              </a:rPr>
              <a:t>xampp</a:t>
            </a:r>
            <a:r>
              <a:rPr lang="zh-CN" altLang="en-US" sz="1000" dirty="0">
                <a:solidFill>
                  <a:schemeClr val="bg1">
                    <a:lumMod val="50000"/>
                  </a:schemeClr>
                </a:solidFill>
                <a:latin typeface="Arial" pitchFamily="34" charset="0"/>
                <a:ea typeface="微软雅黑" pitchFamily="34" charset="-122"/>
              </a:rPr>
              <a:t>和花生壳进行域名解析。</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2" name="圆角矩形 131"/>
          <p:cNvSpPr/>
          <p:nvPr/>
        </p:nvSpPr>
        <p:spPr>
          <a:xfrm>
            <a:off x="108830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软件可行性</a:t>
            </a:r>
          </a:p>
        </p:txBody>
      </p:sp>
      <p:sp>
        <p:nvSpPr>
          <p:cNvPr id="133" name="Rectangle 66"/>
          <p:cNvSpPr>
            <a:spLocks noChangeArrowheads="1"/>
          </p:cNvSpPr>
          <p:nvPr/>
        </p:nvSpPr>
        <p:spPr bwMode="auto">
          <a:xfrm>
            <a:off x="570371" y="3395851"/>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由</a:t>
            </a:r>
            <a:r>
              <a:rPr lang="zh-CN" altLang="en-US" sz="1000" dirty="0" smtClean="0">
                <a:solidFill>
                  <a:schemeClr val="bg1">
                    <a:lumMod val="50000"/>
                  </a:schemeClr>
                </a:solidFill>
                <a:latin typeface="Arial" pitchFamily="34" charset="0"/>
                <a:ea typeface="微软雅黑" pitchFamily="34" charset="-122"/>
              </a:rPr>
              <a:t>于开发所需的硬件自己都具备，所以该系统的开发成本不会太高，在经济上是可行的。</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4" name="圆角矩形 133"/>
          <p:cNvSpPr/>
          <p:nvPr/>
        </p:nvSpPr>
        <p:spPr>
          <a:xfrm>
            <a:off x="108830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经</a:t>
            </a:r>
            <a:r>
              <a:rPr lang="zh-CN" altLang="en-US" sz="1000" dirty="0" smtClean="0">
                <a:ln w="6350">
                  <a:noFill/>
                </a:ln>
                <a:solidFill>
                  <a:schemeClr val="bg1"/>
                </a:solidFill>
                <a:latin typeface="Impact" pitchFamily="34" charset="0"/>
                <a:ea typeface="微软雅黑" pitchFamily="34" charset="-122"/>
              </a:rPr>
              <a:t>济可行性</a:t>
            </a:r>
            <a:endParaRPr lang="zh-CN" altLang="en-US" sz="1000" dirty="0">
              <a:ln w="6350">
                <a:noFill/>
              </a:ln>
              <a:solidFill>
                <a:schemeClr val="bg1"/>
              </a:solidFill>
              <a:latin typeface="Impact" pitchFamily="34" charset="0"/>
              <a:ea typeface="微软雅黑" pitchFamily="34" charset="-122"/>
            </a:endParaRPr>
          </a:p>
        </p:txBody>
      </p:sp>
      <p:sp>
        <p:nvSpPr>
          <p:cNvPr id="135" name="Rectangle 66"/>
          <p:cNvSpPr>
            <a:spLocks noChangeArrowheads="1"/>
          </p:cNvSpPr>
          <p:nvPr/>
        </p:nvSpPr>
        <p:spPr bwMode="auto">
          <a:xfrm>
            <a:off x="3527883" y="1562975"/>
            <a:ext cx="208823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此现有的技术可以顺利完成该系统的开发，因为</a:t>
            </a:r>
            <a:r>
              <a:rPr lang="en-US" altLang="zh-CN" sz="1000" dirty="0">
                <a:solidFill>
                  <a:schemeClr val="bg1">
                    <a:lumMod val="50000"/>
                  </a:schemeClr>
                </a:solidFill>
                <a:latin typeface="Arial" pitchFamily="34" charset="0"/>
                <a:ea typeface="微软雅黑" pitchFamily="34" charset="-122"/>
              </a:rPr>
              <a:t>Android</a:t>
            </a:r>
            <a:r>
              <a:rPr lang="zh-CN" altLang="en-US" sz="1000" dirty="0">
                <a:solidFill>
                  <a:schemeClr val="bg1">
                    <a:lumMod val="50000"/>
                  </a:schemeClr>
                </a:solidFill>
                <a:latin typeface="Arial" pitchFamily="34" charset="0"/>
                <a:ea typeface="微软雅黑" pitchFamily="34" charset="-122"/>
              </a:rPr>
              <a:t>是开源性质的开发平台，并且有大量的技术经验可以借鉴。</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6" name="圆角矩形 135"/>
          <p:cNvSpPr/>
          <p:nvPr/>
        </p:nvSpPr>
        <p:spPr>
          <a:xfrm>
            <a:off x="4045812" y="123255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技术</a:t>
            </a:r>
            <a:r>
              <a:rPr lang="zh-CN" altLang="en-US" sz="1000" dirty="0" smtClean="0">
                <a:ln w="6350">
                  <a:noFill/>
                </a:ln>
                <a:solidFill>
                  <a:schemeClr val="bg1"/>
                </a:solidFill>
                <a:latin typeface="Impact" pitchFamily="34" charset="0"/>
                <a:ea typeface="微软雅黑" pitchFamily="34" charset="-122"/>
              </a:rPr>
              <a:t>可行性</a:t>
            </a:r>
            <a:endParaRPr lang="zh-CN" altLang="en-US" sz="1000" dirty="0">
              <a:ln w="6350">
                <a:noFill/>
              </a:ln>
              <a:solidFill>
                <a:schemeClr val="bg1"/>
              </a:solidFill>
              <a:latin typeface="Impact" pitchFamily="34" charset="0"/>
              <a:ea typeface="微软雅黑" pitchFamily="34" charset="-122"/>
            </a:endParaRP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1955583"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研究方案可行性说明</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14:bounceEnd="60000">
                                          <p:cBhvr additive="base">
                                            <p:cTn id="52" dur="500" fill="hold"/>
                                            <p:tgtEl>
                                              <p:spTgt spid="12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14:bounceEnd="60000">
                                          <p:cBhvr additive="base">
                                            <p:cTn id="61" dur="50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14:bounceEnd="60000">
                                          <p:cBhvr additive="base">
                                            <p:cTn id="70" dur="500" fill="hold"/>
                                            <p:tgtEl>
                                              <p:spTgt spid="132"/>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14:bounceEnd="60000">
                                          <p:cBhvr additive="base">
                                            <p:cTn id="79" dur="500" fill="hold"/>
                                            <p:tgtEl>
                                              <p:spTgt spid="134"/>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14:bounceEnd="60000">
                                          <p:cBhvr additive="base">
                                            <p:cTn id="88" dur="500" fill="hold"/>
                                            <p:tgtEl>
                                              <p:spTgt spid="136"/>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cBhvr additive="base">
                                            <p:cTn id="52" dur="500" fill="hold"/>
                                            <p:tgtEl>
                                              <p:spTgt spid="126"/>
                                            </p:tgtEl>
                                            <p:attrNameLst>
                                              <p:attrName>ppt_x</p:attrName>
                                            </p:attrNameLst>
                                          </p:cBhvr>
                                          <p:tavLst>
                                            <p:tav tm="0">
                                              <p:val>
                                                <p:strVal val="1+#ppt_w/2"/>
                                              </p:val>
                                            </p:tav>
                                            <p:tav tm="100000">
                                              <p:val>
                                                <p:strVal val="#ppt_x"/>
                                              </p:val>
                                            </p:tav>
                                          </p:tavLst>
                                        </p:anim>
                                        <p:anim calcmode="lin" valueType="num">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cBhvr additive="base">
                                            <p:cTn id="61" dur="500" fill="hold"/>
                                            <p:tgtEl>
                                              <p:spTgt spid="128"/>
                                            </p:tgtEl>
                                            <p:attrNameLst>
                                              <p:attrName>ppt_x</p:attrName>
                                            </p:attrNameLst>
                                          </p:cBhvr>
                                          <p:tavLst>
                                            <p:tav tm="0">
                                              <p:val>
                                                <p:strVal val="1+#ppt_w/2"/>
                                              </p:val>
                                            </p:tav>
                                            <p:tav tm="100000">
                                              <p:val>
                                                <p:strVal val="#ppt_x"/>
                                              </p:val>
                                            </p:tav>
                                          </p:tavLst>
                                        </p:anim>
                                        <p:anim calcmode="lin" valueType="num">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cBhvr additive="base">
                                            <p:cTn id="70" dur="500" fill="hold"/>
                                            <p:tgtEl>
                                              <p:spTgt spid="132"/>
                                            </p:tgtEl>
                                            <p:attrNameLst>
                                              <p:attrName>ppt_x</p:attrName>
                                            </p:attrNameLst>
                                          </p:cBhvr>
                                          <p:tavLst>
                                            <p:tav tm="0">
                                              <p:val>
                                                <p:strVal val="0-#ppt_w/2"/>
                                              </p:val>
                                            </p:tav>
                                            <p:tav tm="100000">
                                              <p:val>
                                                <p:strVal val="#ppt_x"/>
                                              </p:val>
                                            </p:tav>
                                          </p:tavLst>
                                        </p:anim>
                                        <p:anim calcmode="lin" valueType="num">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cBhvr additive="base">
                                            <p:cTn id="79" dur="500" fill="hold"/>
                                            <p:tgtEl>
                                              <p:spTgt spid="134"/>
                                            </p:tgtEl>
                                            <p:attrNameLst>
                                              <p:attrName>ppt_x</p:attrName>
                                            </p:attrNameLst>
                                          </p:cBhvr>
                                          <p:tavLst>
                                            <p:tav tm="0">
                                              <p:val>
                                                <p:strVal val="0-#ppt_w/2"/>
                                              </p:val>
                                            </p:tav>
                                            <p:tav tm="100000">
                                              <p:val>
                                                <p:strVal val="#ppt_x"/>
                                              </p:val>
                                            </p:tav>
                                          </p:tavLst>
                                        </p:anim>
                                        <p:anim calcmode="lin" valueType="num">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cBhvr additive="base">
                                            <p:cTn id="88" dur="500" fill="hold"/>
                                            <p:tgtEl>
                                              <p:spTgt spid="136"/>
                                            </p:tgtEl>
                                            <p:attrNameLst>
                                              <p:attrName>ppt_x</p:attrName>
                                            </p:attrNameLst>
                                          </p:cBhvr>
                                          <p:tavLst>
                                            <p:tav tm="0">
                                              <p:val>
                                                <p:strVal val="#ppt_x"/>
                                              </p:val>
                                            </p:tav>
                                            <p:tav tm="100000">
                                              <p:val>
                                                <p:strVal val="#ppt_x"/>
                                              </p:val>
                                            </p:tav>
                                          </p:tavLst>
                                        </p:anim>
                                        <p:anim calcmode="lin" valueType="num">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27232" cy="70788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smtClean="0">
                <a:solidFill>
                  <a:schemeClr val="bg1">
                    <a:lumMod val="95000"/>
                  </a:schemeClr>
                </a:solidFill>
                <a:latin typeface="微软雅黑" pitchFamily="34" charset="-122"/>
                <a:ea typeface="微软雅黑" pitchFamily="34" charset="-122"/>
              </a:rPr>
              <a:t>实</a:t>
            </a:r>
            <a:r>
              <a:rPr lang="zh-CN" altLang="en-US" sz="1000" dirty="0">
                <a:solidFill>
                  <a:schemeClr val="bg1">
                    <a:lumMod val="95000"/>
                  </a:schemeClr>
                </a:solidFill>
                <a:latin typeface="微软雅黑" pitchFamily="34" charset="-122"/>
                <a:ea typeface="微软雅黑" pitchFamily="34" charset="-122"/>
              </a:rPr>
              <a:t>践难</a:t>
            </a:r>
            <a:r>
              <a:rPr lang="zh-CN" altLang="en-US" sz="1000" dirty="0" smtClean="0">
                <a:solidFill>
                  <a:schemeClr val="bg1">
                    <a:lumMod val="95000"/>
                  </a:schemeClr>
                </a:solidFill>
                <a:latin typeface="微软雅黑" pitchFamily="34" charset="-122"/>
                <a:ea typeface="微软雅黑" pitchFamily="34" charset="-122"/>
              </a:rPr>
              <a:t>点</a:t>
            </a:r>
            <a:endParaRPr lang="en-US" altLang="zh-CN" sz="1000" dirty="0" smtClean="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技</a:t>
            </a:r>
            <a:r>
              <a:rPr lang="zh-CN" altLang="en-US" sz="1000" dirty="0" smtClean="0">
                <a:solidFill>
                  <a:schemeClr val="bg1">
                    <a:lumMod val="95000"/>
                  </a:schemeClr>
                </a:solidFill>
                <a:latin typeface="微软雅黑" pitchFamily="34" charset="-122"/>
                <a:ea typeface="微软雅黑" pitchFamily="34" charset="-122"/>
              </a:rPr>
              <a:t>术亮点</a:t>
            </a:r>
            <a:endParaRPr lang="zh-CN" altLang="en-US"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案例对比分</a:t>
            </a:r>
            <a:r>
              <a:rPr lang="zh-CN" altLang="en-US" sz="1000" dirty="0" smtClean="0">
                <a:solidFill>
                  <a:schemeClr val="bg1">
                    <a:lumMod val="95000"/>
                  </a:schemeClr>
                </a:solidFill>
                <a:latin typeface="微软雅黑" pitchFamily="34" charset="-122"/>
                <a:ea typeface="微软雅黑" pitchFamily="34" charset="-122"/>
              </a:rPr>
              <a:t>析</a:t>
            </a:r>
            <a:endParaRPr lang="en-US" altLang="zh-CN" sz="1000" dirty="0" smtClean="0">
              <a:solidFill>
                <a:schemeClr val="bg1">
                  <a:lumMod val="95000"/>
                </a:schemeClr>
              </a:solidFill>
              <a:latin typeface="微软雅黑" pitchFamily="34" charset="-122"/>
              <a:ea typeface="微软雅黑" pitchFamily="34" charset="-122"/>
            </a:endParaRP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1013129" y="4157927"/>
            <a:ext cx="2911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prstClr val="black">
                    <a:lumMod val="50000"/>
                    <a:lumOff val="50000"/>
                  </a:prstClr>
                </a:solidFill>
                <a:latin typeface="Arial" pitchFamily="34" charset="0"/>
                <a:ea typeface="微软雅黑" pitchFamily="34" charset="-122"/>
              </a:rPr>
              <a:t>传统校讯通以短信形式发送到家长手中，虽然推送率挺高，但</a:t>
            </a:r>
            <a:r>
              <a:rPr lang="zh-CN" altLang="en-US" sz="1000" dirty="0">
                <a:solidFill>
                  <a:prstClr val="black">
                    <a:lumMod val="50000"/>
                    <a:lumOff val="50000"/>
                  </a:prstClr>
                </a:solidFill>
                <a:latin typeface="Arial" pitchFamily="34" charset="0"/>
                <a:ea typeface="微软雅黑" pitchFamily="34" charset="-122"/>
              </a:rPr>
              <a:t>信息</a:t>
            </a:r>
            <a:r>
              <a:rPr lang="zh-CN" altLang="en-US" sz="1000" dirty="0" smtClean="0">
                <a:solidFill>
                  <a:prstClr val="black">
                    <a:lumMod val="50000"/>
                    <a:lumOff val="50000"/>
                  </a:prstClr>
                </a:solidFill>
                <a:latin typeface="Arial" pitchFamily="34" charset="0"/>
                <a:ea typeface="微软雅黑" pitchFamily="34" charset="-122"/>
              </a:rPr>
              <a:t>交流往往是单向的，造成信息缀余。</a:t>
            </a:r>
            <a:endParaRPr lang="zh-CN" altLang="zh-CN" sz="1000" dirty="0">
              <a:solidFill>
                <a:prstClr val="black">
                  <a:lumMod val="50000"/>
                  <a:lumOff val="50000"/>
                </a:prstClr>
              </a:solidFill>
              <a:latin typeface="Arial" pitchFamily="34" charset="0"/>
              <a:ea typeface="微软雅黑" pitchFamily="34" charset="-122"/>
            </a:endParaRPr>
          </a:p>
        </p:txBody>
      </p:sp>
      <p:sp>
        <p:nvSpPr>
          <p:cNvPr id="7" name="圆角矩形 6"/>
          <p:cNvSpPr/>
          <p:nvPr/>
        </p:nvSpPr>
        <p:spPr>
          <a:xfrm>
            <a:off x="1903755" y="141819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传统校讯通</a:t>
            </a:r>
            <a:endParaRPr lang="zh-CN" altLang="en-US" sz="1000" dirty="0">
              <a:ln w="6350">
                <a:noFill/>
              </a:ln>
              <a:solidFill>
                <a:schemeClr val="bg1"/>
              </a:solidFill>
              <a:latin typeface="Impact" pitchFamily="34" charset="0"/>
              <a:ea typeface="微软雅黑" pitchFamily="34" charset="-122"/>
            </a:endParaRPr>
          </a:p>
        </p:txBody>
      </p:sp>
      <p:graphicFrame>
        <p:nvGraphicFramePr>
          <p:cNvPr id="5" name="图表 4"/>
          <p:cNvGraphicFramePr/>
          <p:nvPr>
            <p:extLst>
              <p:ext uri="{D42A27DB-BD31-4B8C-83A1-F6EECF244321}">
                <p14:modId xmlns:p14="http://schemas.microsoft.com/office/powerpoint/2010/main" val="2228883086"/>
              </p:ext>
            </p:extLst>
          </p:nvPr>
        </p:nvGraphicFramePr>
        <p:xfrm>
          <a:off x="355934" y="1925679"/>
          <a:ext cx="3953100" cy="2160240"/>
        </p:xfrm>
        <a:graphic>
          <a:graphicData uri="http://schemas.openxmlformats.org/drawingml/2006/chart">
            <c:chart xmlns:c="http://schemas.openxmlformats.org/drawingml/2006/chart" xmlns:r="http://schemas.openxmlformats.org/officeDocument/2006/relationships" r:id="rId3"/>
          </a:graphicData>
        </a:graphic>
      </p:graphicFrame>
      <p:sp>
        <p:nvSpPr>
          <p:cNvPr id="10" name="椭圆 9"/>
          <p:cNvSpPr/>
          <p:nvPr/>
        </p:nvSpPr>
        <p:spPr>
          <a:xfrm>
            <a:off x="4296966" y="2676343"/>
            <a:ext cx="533400" cy="533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45817" y="2740134"/>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cxnSp>
        <p:nvCxnSpPr>
          <p:cNvPr id="14" name="直接连接符 13"/>
          <p:cNvCxnSpPr>
            <a:stCxn id="10" idx="0"/>
          </p:cNvCxnSpPr>
          <p:nvPr/>
        </p:nvCxnSpPr>
        <p:spPr>
          <a:xfrm flipV="1">
            <a:off x="4563666" y="923991"/>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a:endCxn id="10" idx="4"/>
          </p:cNvCxnSpPr>
          <p:nvPr/>
        </p:nvCxnSpPr>
        <p:spPr>
          <a:xfrm flipV="1">
            <a:off x="4563666" y="3209743"/>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66"/>
          <p:cNvSpPr>
            <a:spLocks noChangeArrowheads="1"/>
          </p:cNvSpPr>
          <p:nvPr/>
        </p:nvSpPr>
        <p:spPr bwMode="auto">
          <a:xfrm>
            <a:off x="5693276" y="4157927"/>
            <a:ext cx="29111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prstClr val="black">
                    <a:lumMod val="50000"/>
                    <a:lumOff val="50000"/>
                  </a:prstClr>
                </a:solidFill>
                <a:latin typeface="Arial" pitchFamily="34" charset="0"/>
                <a:ea typeface="微软雅黑" pitchFamily="34" charset="-122"/>
              </a:rPr>
              <a:t>而我们开发的“爱吖校推”采用三大推送平台结合，力保推送率足够的高，并且朋友圈式的圈子管理，对信息进行二次筛选，让家长不再错过信息。即时通讯板块支持音视频更是让无论教师家长都如虎添翼，从此沟通无障碍。</a:t>
            </a:r>
            <a:endParaRPr lang="zh-CN" altLang="zh-CN" sz="1000" dirty="0">
              <a:solidFill>
                <a:prstClr val="black">
                  <a:lumMod val="50000"/>
                  <a:lumOff val="50000"/>
                </a:prstClr>
              </a:solidFill>
              <a:latin typeface="Arial" pitchFamily="34" charset="0"/>
              <a:ea typeface="微软雅黑" pitchFamily="34" charset="-122"/>
            </a:endParaRPr>
          </a:p>
        </p:txBody>
      </p:sp>
      <p:sp>
        <p:nvSpPr>
          <p:cNvPr id="25" name="圆角矩形 24"/>
          <p:cNvSpPr/>
          <p:nvPr/>
        </p:nvSpPr>
        <p:spPr>
          <a:xfrm>
            <a:off x="6559209" y="1418195"/>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爱</a:t>
            </a:r>
            <a:r>
              <a:rPr lang="zh-CN" altLang="en-US" sz="1000" dirty="0" smtClean="0">
                <a:ln w="6350">
                  <a:noFill/>
                </a:ln>
                <a:solidFill>
                  <a:schemeClr val="bg1"/>
                </a:solidFill>
                <a:latin typeface="Impact" pitchFamily="34" charset="0"/>
                <a:ea typeface="微软雅黑" pitchFamily="34" charset="-122"/>
              </a:rPr>
              <a:t>吖校推</a:t>
            </a:r>
            <a:endParaRPr lang="zh-CN" altLang="en-US" sz="1000" dirty="0">
              <a:ln w="6350">
                <a:noFill/>
              </a:ln>
              <a:solidFill>
                <a:schemeClr val="bg1"/>
              </a:solidFill>
              <a:latin typeface="Impact" pitchFamily="34" charset="0"/>
              <a:ea typeface="微软雅黑" pitchFamily="34" charset="-122"/>
            </a:endParaRPr>
          </a:p>
        </p:txBody>
      </p:sp>
      <p:graphicFrame>
        <p:nvGraphicFramePr>
          <p:cNvPr id="26" name="图表 25"/>
          <p:cNvGraphicFramePr/>
          <p:nvPr>
            <p:extLst>
              <p:ext uri="{D42A27DB-BD31-4B8C-83A1-F6EECF244321}">
                <p14:modId xmlns:p14="http://schemas.microsoft.com/office/powerpoint/2010/main" val="1181792171"/>
              </p:ext>
            </p:extLst>
          </p:nvPr>
        </p:nvGraphicFramePr>
        <p:xfrm>
          <a:off x="5011388" y="1925679"/>
          <a:ext cx="3953100"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圆角矩形 1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20" name="圆角矩形 1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21" name="圆角矩形 20"/>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22" name="圆角矩形 2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与</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测试</a:t>
            </a:r>
          </a:p>
        </p:txBody>
      </p:sp>
      <p:sp>
        <p:nvSpPr>
          <p:cNvPr id="23" name="圆角矩形 2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7" name="矩形 26"/>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案例对比分析</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14:presetBounceEnd="60000">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14:bounceEnd="60000">
                                          <p:cBhvr additive="base">
                                            <p:cTn id="36"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14:bounceEnd="60000">
                                          <p:cBhvr additive="base">
                                            <p:cTn id="40" dur="5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14:presetBounceEnd="60000">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14:bounceEnd="60000">
                                          <p:cBhvr additive="base">
                                            <p:cTn id="4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1+#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06428"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圆角矩形 19"/>
          <p:cNvSpPr/>
          <p:nvPr/>
        </p:nvSpPr>
        <p:spPr>
          <a:xfrm>
            <a:off x="2650644"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1" name="圆角矩形 20"/>
          <p:cNvSpPr/>
          <p:nvPr/>
        </p:nvSpPr>
        <p:spPr>
          <a:xfrm>
            <a:off x="4594860"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圆角矩形 21"/>
          <p:cNvSpPr/>
          <p:nvPr/>
        </p:nvSpPr>
        <p:spPr>
          <a:xfrm>
            <a:off x="6539076"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 name="Oval 13"/>
          <p:cNvSpPr>
            <a:spLocks noChangeArrowheads="1"/>
          </p:cNvSpPr>
          <p:nvPr/>
        </p:nvSpPr>
        <p:spPr bwMode="auto">
          <a:xfrm>
            <a:off x="3227824"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5179660"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5"/>
          <p:cNvSpPr>
            <a:spLocks noChangeArrowheads="1"/>
          </p:cNvSpPr>
          <p:nvPr/>
        </p:nvSpPr>
        <p:spPr bwMode="auto">
          <a:xfrm>
            <a:off x="1311106"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6"/>
          <p:cNvSpPr>
            <a:spLocks noEditPoints="1"/>
          </p:cNvSpPr>
          <p:nvPr/>
        </p:nvSpPr>
        <p:spPr bwMode="auto">
          <a:xfrm>
            <a:off x="3389012"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7"/>
          <p:cNvSpPr>
            <a:spLocks noEditPoints="1"/>
          </p:cNvSpPr>
          <p:nvPr/>
        </p:nvSpPr>
        <p:spPr bwMode="auto">
          <a:xfrm>
            <a:off x="1496913"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5355858"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Oval 14"/>
          <p:cNvSpPr>
            <a:spLocks noChangeArrowheads="1"/>
          </p:cNvSpPr>
          <p:nvPr/>
        </p:nvSpPr>
        <p:spPr bwMode="auto">
          <a:xfrm>
            <a:off x="7115140"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23" name="Freeform 80"/>
          <p:cNvSpPr>
            <a:spLocks noEditPoints="1"/>
          </p:cNvSpPr>
          <p:nvPr/>
        </p:nvSpPr>
        <p:spPr bwMode="auto">
          <a:xfrm flipH="1">
            <a:off x="7299621"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66"/>
          <p:cNvSpPr>
            <a:spLocks noChangeArrowheads="1"/>
          </p:cNvSpPr>
          <p:nvPr/>
        </p:nvSpPr>
        <p:spPr bwMode="auto">
          <a:xfrm>
            <a:off x="864759" y="2540476"/>
            <a:ext cx="1581834"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100" dirty="0">
                <a:solidFill>
                  <a:schemeClr val="bg1"/>
                </a:solidFill>
                <a:latin typeface="Arial" pitchFamily="34" charset="0"/>
                <a:ea typeface="微软雅黑" pitchFamily="34" charset="-122"/>
              </a:rPr>
              <a:t>由于之前没有任何</a:t>
            </a:r>
            <a:r>
              <a:rPr lang="zh-CN" altLang="en-US" sz="1100" dirty="0" smtClean="0">
                <a:solidFill>
                  <a:schemeClr val="bg1"/>
                </a:solidFill>
                <a:latin typeface="Arial" pitchFamily="34" charset="0"/>
                <a:ea typeface="微软雅黑" pitchFamily="34" charset="-122"/>
              </a:rPr>
              <a:t>的服务器搭建技</a:t>
            </a:r>
            <a:r>
              <a:rPr lang="zh-CN" altLang="en-US" sz="1100" dirty="0">
                <a:solidFill>
                  <a:schemeClr val="bg1"/>
                </a:solidFill>
                <a:latin typeface="Arial" pitchFamily="34" charset="0"/>
                <a:ea typeface="微软雅黑" pitchFamily="34" charset="-122"/>
              </a:rPr>
              <a:t>术基础，所</a:t>
            </a:r>
            <a:r>
              <a:rPr lang="zh-CN" altLang="en-US" sz="1100" dirty="0" smtClean="0">
                <a:solidFill>
                  <a:schemeClr val="bg1"/>
                </a:solidFill>
                <a:latin typeface="Arial" pitchFamily="34" charset="0"/>
                <a:ea typeface="微软雅黑" pitchFamily="34" charset="-122"/>
              </a:rPr>
              <a:t>以服务器搭建成</a:t>
            </a:r>
            <a:r>
              <a:rPr lang="zh-CN" altLang="en-US" sz="1100" dirty="0">
                <a:solidFill>
                  <a:schemeClr val="bg1"/>
                </a:solidFill>
                <a:latin typeface="Arial" pitchFamily="34" charset="0"/>
                <a:ea typeface="微软雅黑" pitchFamily="34" charset="-122"/>
              </a:rPr>
              <a:t>为实现的一大难点</a:t>
            </a:r>
            <a:r>
              <a:rPr lang="zh-CN" altLang="en-US" sz="1100" dirty="0" smtClean="0">
                <a:solidFill>
                  <a:schemeClr val="bg1"/>
                </a:solidFill>
                <a:latin typeface="Arial" pitchFamily="34" charset="0"/>
                <a:ea typeface="微软雅黑" pitchFamily="34" charset="-122"/>
              </a:rPr>
              <a:t>。</a:t>
            </a:r>
            <a:r>
              <a:rPr lang="zh-CN" altLang="en-US" sz="1100" dirty="0">
                <a:solidFill>
                  <a:schemeClr val="bg1"/>
                </a:solidFill>
                <a:latin typeface="Arial" pitchFamily="34" charset="0"/>
                <a:ea typeface="微软雅黑" pitchFamily="34" charset="-122"/>
              </a:rPr>
              <a:t>最后</a:t>
            </a:r>
            <a:r>
              <a:rPr lang="zh-CN" altLang="en-US" sz="1100" dirty="0" smtClean="0">
                <a:solidFill>
                  <a:schemeClr val="bg1"/>
                </a:solidFill>
                <a:latin typeface="Arial" pitchFamily="34" charset="0"/>
                <a:ea typeface="微软雅黑" pitchFamily="34" charset="-122"/>
              </a:rPr>
              <a:t>采</a:t>
            </a:r>
            <a:r>
              <a:rPr lang="zh-CN" altLang="en-US" sz="1100" dirty="0">
                <a:solidFill>
                  <a:schemeClr val="bg1"/>
                </a:solidFill>
                <a:latin typeface="Arial" pitchFamily="34" charset="0"/>
                <a:ea typeface="微软雅黑" pitchFamily="34" charset="-122"/>
              </a:rPr>
              <a:t>用比较简便的</a:t>
            </a:r>
            <a:r>
              <a:rPr lang="en-US" altLang="zh-CN" sz="1100" dirty="0">
                <a:solidFill>
                  <a:schemeClr val="bg1"/>
                </a:solidFill>
                <a:latin typeface="Arial" pitchFamily="34" charset="0"/>
                <a:ea typeface="微软雅黑" pitchFamily="34" charset="-122"/>
              </a:rPr>
              <a:t>xampp</a:t>
            </a:r>
            <a:r>
              <a:rPr lang="zh-CN" altLang="en-US" sz="1100" dirty="0">
                <a:solidFill>
                  <a:schemeClr val="bg1"/>
                </a:solidFill>
                <a:latin typeface="Arial" pitchFamily="34" charset="0"/>
                <a:ea typeface="微软雅黑" pitchFamily="34" charset="-122"/>
              </a:rPr>
              <a:t>搭建本地服务器。</a:t>
            </a:r>
            <a:endParaRPr lang="zh-CN" altLang="zh-CN" sz="1100" dirty="0">
              <a:solidFill>
                <a:schemeClr val="bg1"/>
              </a:solidFill>
              <a:latin typeface="Arial" pitchFamily="34" charset="0"/>
              <a:ea typeface="微软雅黑" pitchFamily="34" charset="-122"/>
            </a:endParaRPr>
          </a:p>
        </p:txBody>
      </p:sp>
      <p:sp>
        <p:nvSpPr>
          <p:cNvPr id="19" name="圆角矩形 18"/>
          <p:cNvSpPr/>
          <p:nvPr/>
        </p:nvSpPr>
        <p:spPr>
          <a:xfrm>
            <a:off x="111561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服务</a:t>
            </a:r>
            <a:r>
              <a:rPr lang="zh-CN" altLang="en-US" sz="1000" dirty="0" smtClean="0">
                <a:ln w="6350">
                  <a:noFill/>
                </a:ln>
                <a:solidFill>
                  <a:schemeClr val="bg1"/>
                </a:solidFill>
                <a:latin typeface="Impact" pitchFamily="34" charset="0"/>
                <a:ea typeface="微软雅黑" pitchFamily="34" charset="-122"/>
              </a:rPr>
              <a:t>器搭建</a:t>
            </a:r>
            <a:endParaRPr lang="zh-CN" altLang="en-US"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2807859" y="2540476"/>
            <a:ext cx="1581834"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smtClean="0">
                <a:solidFill>
                  <a:schemeClr val="bg1"/>
                </a:solidFill>
                <a:latin typeface="Arial" pitchFamily="34" charset="0"/>
                <a:ea typeface="微软雅黑" pitchFamily="34" charset="-122"/>
              </a:rPr>
              <a:t>之前没有编写接口语言的基础，所以在采用何种语言访问数据库等也存在一定的问题，最后采用轻量级语言</a:t>
            </a:r>
            <a:r>
              <a:rPr lang="en-US" altLang="zh-CN" sz="1050" dirty="0" smtClean="0">
                <a:solidFill>
                  <a:schemeClr val="bg1"/>
                </a:solidFill>
                <a:latin typeface="Arial" pitchFamily="34" charset="0"/>
                <a:ea typeface="微软雅黑" pitchFamily="34" charset="-122"/>
              </a:rPr>
              <a:t>PHP</a:t>
            </a:r>
            <a:r>
              <a:rPr lang="zh-CN" altLang="en-US" sz="1050" dirty="0" smtClean="0">
                <a:solidFill>
                  <a:schemeClr val="bg1"/>
                </a:solidFill>
                <a:latin typeface="Arial" pitchFamily="34" charset="0"/>
                <a:ea typeface="微软雅黑" pitchFamily="34" charset="-122"/>
              </a:rPr>
              <a:t>进行接口编写。</a:t>
            </a:r>
            <a:endParaRPr lang="zh-CN" altLang="zh-CN" sz="1050" dirty="0">
              <a:solidFill>
                <a:schemeClr val="bg1"/>
              </a:solidFill>
              <a:latin typeface="Arial" pitchFamily="34" charset="0"/>
              <a:ea typeface="微软雅黑" pitchFamily="34" charset="-122"/>
            </a:endParaRPr>
          </a:p>
        </p:txBody>
      </p:sp>
      <p:sp>
        <p:nvSpPr>
          <p:cNvPr id="26" name="圆角矩形 25"/>
          <p:cNvSpPr/>
          <p:nvPr/>
        </p:nvSpPr>
        <p:spPr>
          <a:xfrm>
            <a:off x="30587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接</a:t>
            </a:r>
            <a:r>
              <a:rPr lang="zh-CN" altLang="en-US" sz="1000" dirty="0" smtClean="0">
                <a:ln w="6350">
                  <a:noFill/>
                </a:ln>
                <a:solidFill>
                  <a:schemeClr val="bg1"/>
                </a:solidFill>
                <a:latin typeface="Impact" pitchFamily="34" charset="0"/>
                <a:ea typeface="微软雅黑" pitchFamily="34" charset="-122"/>
              </a:rPr>
              <a:t>口编写</a:t>
            </a:r>
            <a:endParaRPr lang="zh-CN" altLang="en-US" sz="1000" dirty="0">
              <a:ln w="6350">
                <a:noFill/>
              </a:ln>
              <a:solidFill>
                <a:schemeClr val="bg1"/>
              </a:solidFill>
              <a:latin typeface="Impact" pitchFamily="34" charset="0"/>
              <a:ea typeface="微软雅黑" pitchFamily="34" charset="-122"/>
            </a:endParaRPr>
          </a:p>
        </p:txBody>
      </p:sp>
      <p:sp>
        <p:nvSpPr>
          <p:cNvPr id="27" name="Rectangle 66"/>
          <p:cNvSpPr>
            <a:spLocks noChangeArrowheads="1"/>
          </p:cNvSpPr>
          <p:nvPr/>
        </p:nvSpPr>
        <p:spPr bwMode="auto">
          <a:xfrm>
            <a:off x="4743339" y="2540476"/>
            <a:ext cx="158183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图</a:t>
            </a:r>
            <a:r>
              <a:rPr lang="zh-CN" altLang="en-US" sz="1050" dirty="0" smtClean="0">
                <a:solidFill>
                  <a:schemeClr val="bg1"/>
                </a:solidFill>
                <a:latin typeface="Arial" pitchFamily="34" charset="0"/>
                <a:ea typeface="微软雅黑" pitchFamily="34" charset="-122"/>
              </a:rPr>
              <a:t>片压缩一直作为</a:t>
            </a:r>
            <a:r>
              <a:rPr lang="en-US" altLang="zh-CN" sz="1050" dirty="0" smtClean="0">
                <a:solidFill>
                  <a:schemeClr val="bg1"/>
                </a:solidFill>
                <a:latin typeface="Arial" pitchFamily="34" charset="0"/>
                <a:ea typeface="微软雅黑" pitchFamily="34" charset="-122"/>
              </a:rPr>
              <a:t>Android</a:t>
            </a:r>
            <a:r>
              <a:rPr lang="zh-CN" altLang="en-US" sz="1050" dirty="0" smtClean="0">
                <a:solidFill>
                  <a:schemeClr val="bg1"/>
                </a:solidFill>
                <a:latin typeface="Arial" pitchFamily="34" charset="0"/>
                <a:ea typeface="微软雅黑" pitchFamily="34" charset="-122"/>
              </a:rPr>
              <a:t>上一个老生长谈的问题，与此相关的出名算法</a:t>
            </a:r>
            <a:r>
              <a:rPr lang="en-US" altLang="zh-CN" sz="1050" dirty="0" smtClean="0">
                <a:solidFill>
                  <a:schemeClr val="bg1"/>
                </a:solidFill>
                <a:latin typeface="Arial" pitchFamily="34" charset="0"/>
                <a:ea typeface="微软雅黑" pitchFamily="34" charset="-122"/>
              </a:rPr>
              <a:t>——Luban</a:t>
            </a:r>
            <a:r>
              <a:rPr lang="zh-CN" altLang="en-US" sz="1050" dirty="0" smtClean="0">
                <a:solidFill>
                  <a:schemeClr val="bg1"/>
                </a:solidFill>
                <a:latin typeface="Arial" pitchFamily="34" charset="0"/>
                <a:ea typeface="微软雅黑" pitchFamily="34" charset="-122"/>
              </a:rPr>
              <a:t>算法也是相当普及，但个人采用质量压缩和尺寸压缩双管齐下，进行压缩处理。</a:t>
            </a:r>
            <a:endParaRPr lang="zh-CN" altLang="zh-CN" sz="1050" dirty="0">
              <a:solidFill>
                <a:schemeClr val="bg1"/>
              </a:solidFill>
              <a:latin typeface="Arial" pitchFamily="34" charset="0"/>
              <a:ea typeface="微软雅黑" pitchFamily="34" charset="-122"/>
            </a:endParaRPr>
          </a:p>
        </p:txBody>
      </p:sp>
      <p:sp>
        <p:nvSpPr>
          <p:cNvPr id="28" name="圆角矩形 27"/>
          <p:cNvSpPr/>
          <p:nvPr/>
        </p:nvSpPr>
        <p:spPr>
          <a:xfrm>
            <a:off x="499419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图</a:t>
            </a:r>
            <a:r>
              <a:rPr lang="zh-CN" altLang="en-US" sz="1000" dirty="0" smtClean="0">
                <a:ln w="6350">
                  <a:noFill/>
                </a:ln>
                <a:solidFill>
                  <a:schemeClr val="bg1"/>
                </a:solidFill>
                <a:latin typeface="Impact" pitchFamily="34" charset="0"/>
                <a:ea typeface="微软雅黑" pitchFamily="34" charset="-122"/>
              </a:rPr>
              <a:t>片压缩</a:t>
            </a:r>
            <a:endParaRPr lang="zh-CN" altLang="en-US" sz="1000" dirty="0">
              <a:ln w="6350">
                <a:noFill/>
              </a:ln>
              <a:solidFill>
                <a:schemeClr val="bg1"/>
              </a:solidFill>
              <a:latin typeface="Impact" pitchFamily="34" charset="0"/>
              <a:ea typeface="微软雅黑" pitchFamily="34" charset="-122"/>
            </a:endParaRPr>
          </a:p>
        </p:txBody>
      </p:sp>
      <p:sp>
        <p:nvSpPr>
          <p:cNvPr id="29" name="Rectangle 66"/>
          <p:cNvSpPr>
            <a:spLocks noChangeArrowheads="1"/>
          </p:cNvSpPr>
          <p:nvPr/>
        </p:nvSpPr>
        <p:spPr bwMode="auto">
          <a:xfrm>
            <a:off x="6694059" y="2540476"/>
            <a:ext cx="1581834"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smtClean="0">
                <a:solidFill>
                  <a:schemeClr val="bg1"/>
                </a:solidFill>
                <a:latin typeface="Arial" pitchFamily="34" charset="0"/>
                <a:ea typeface="微软雅黑" pitchFamily="34" charset="-122"/>
              </a:rPr>
              <a:t>谈到</a:t>
            </a:r>
            <a:r>
              <a:rPr lang="en-US" altLang="zh-CN" sz="1050" dirty="0" smtClean="0">
                <a:solidFill>
                  <a:schemeClr val="bg1"/>
                </a:solidFill>
                <a:latin typeface="Arial" pitchFamily="34" charset="0"/>
                <a:ea typeface="微软雅黑" pitchFamily="34" charset="-122"/>
              </a:rPr>
              <a:t>Android</a:t>
            </a:r>
            <a:r>
              <a:rPr lang="zh-CN" altLang="en-US" sz="1050" dirty="0" smtClean="0">
                <a:solidFill>
                  <a:schemeClr val="bg1"/>
                </a:solidFill>
                <a:latin typeface="Arial" pitchFamily="34" charset="0"/>
                <a:ea typeface="微软雅黑" pitchFamily="34" charset="-122"/>
              </a:rPr>
              <a:t>，不得不说到它的庞大生产群体，由于第三方</a:t>
            </a:r>
            <a:r>
              <a:rPr lang="en-US" altLang="zh-CN" sz="1050" dirty="0" smtClean="0">
                <a:solidFill>
                  <a:schemeClr val="bg1"/>
                </a:solidFill>
                <a:latin typeface="Arial" pitchFamily="34" charset="0"/>
                <a:ea typeface="微软雅黑" pitchFamily="34" charset="-122"/>
              </a:rPr>
              <a:t>ROM</a:t>
            </a:r>
            <a:r>
              <a:rPr lang="zh-CN" altLang="en-US" sz="1050" dirty="0" smtClean="0">
                <a:solidFill>
                  <a:schemeClr val="bg1"/>
                </a:solidFill>
                <a:latin typeface="Arial" pitchFamily="34" charset="0"/>
                <a:ea typeface="微软雅黑" pitchFamily="34" charset="-122"/>
              </a:rPr>
              <a:t>的存在，导致各种适配问题层出不穷，所以各种机型的适配也将是一块硬骨头。</a:t>
            </a:r>
            <a:endParaRPr lang="zh-CN" altLang="zh-CN" sz="1050" dirty="0">
              <a:solidFill>
                <a:schemeClr val="bg1"/>
              </a:solidFill>
              <a:latin typeface="Arial" pitchFamily="34" charset="0"/>
              <a:ea typeface="微软雅黑" pitchFamily="34" charset="-122"/>
            </a:endParaRPr>
          </a:p>
        </p:txBody>
      </p:sp>
      <p:sp>
        <p:nvSpPr>
          <p:cNvPr id="30" name="圆角矩形 29"/>
          <p:cNvSpPr/>
          <p:nvPr/>
        </p:nvSpPr>
        <p:spPr>
          <a:xfrm>
            <a:off x="69449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相机适配</a:t>
            </a:r>
            <a:endParaRPr lang="zh-CN" altLang="en-US" sz="1000" dirty="0">
              <a:ln w="6350">
                <a:noFill/>
              </a:ln>
              <a:solidFill>
                <a:schemeClr val="bg1"/>
              </a:solidFill>
              <a:latin typeface="Impact" pitchFamily="34" charset="0"/>
              <a:ea typeface="微软雅黑" pitchFamily="34" charset="-122"/>
            </a:endParaRPr>
          </a:p>
        </p:txBody>
      </p:sp>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实践难点</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800"/>
                                  </p:stCondLst>
                                  <p:childTnLst>
                                    <p:animScale>
                                      <p:cBhvr>
                                        <p:cTn id="26" dur="150" fill="hold"/>
                                        <p:tgtEl>
                                          <p:spTgt spid="19"/>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ppt_w*0.70"/>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animEffect transition="in" filter="fade">
                                      <p:cBhvr>
                                        <p:cTn id="31" dur="500"/>
                                        <p:tgtEl>
                                          <p:spTgt spid="18"/>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3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300" fill="hold"/>
                                        <p:tgtEl>
                                          <p:spTgt spid="26"/>
                                        </p:tgtEl>
                                        <p:attrNameLst>
                                          <p:attrName>ppt_w</p:attrName>
                                        </p:attrNameLst>
                                      </p:cBhvr>
                                      <p:tavLst>
                                        <p:tav tm="0">
                                          <p:val>
                                            <p:fltVal val="0"/>
                                          </p:val>
                                        </p:tav>
                                        <p:tav tm="100000">
                                          <p:val>
                                            <p:strVal val="#ppt_w"/>
                                          </p:val>
                                        </p:tav>
                                      </p:tavLst>
                                    </p:anim>
                                    <p:anim calcmode="lin" valueType="num">
                                      <p:cBhvr>
                                        <p:cTn id="50" dur="300" fill="hold"/>
                                        <p:tgtEl>
                                          <p:spTgt spid="26"/>
                                        </p:tgtEl>
                                        <p:attrNameLst>
                                          <p:attrName>ppt_h</p:attrName>
                                        </p:attrNameLst>
                                      </p:cBhvr>
                                      <p:tavLst>
                                        <p:tav tm="0">
                                          <p:val>
                                            <p:fltVal val="0"/>
                                          </p:val>
                                        </p:tav>
                                        <p:tav tm="100000">
                                          <p:val>
                                            <p:strVal val="#ppt_h"/>
                                          </p:val>
                                        </p:tav>
                                      </p:tavLst>
                                    </p:anim>
                                    <p:animEffect transition="in" filter="fade">
                                      <p:cBhvr>
                                        <p:cTn id="51" dur="300"/>
                                        <p:tgtEl>
                                          <p:spTgt spid="26"/>
                                        </p:tgtEl>
                                      </p:cBhvr>
                                    </p:animEffect>
                                  </p:childTnLst>
                                </p:cTn>
                              </p:par>
                              <p:par>
                                <p:cTn id="52" presetID="6" presetClass="emph" presetSubtype="0" autoRev="1" fill="hold" grpId="1" nodeType="withEffect">
                                  <p:stCondLst>
                                    <p:cond delay="2100"/>
                                  </p:stCondLst>
                                  <p:childTnLst>
                                    <p:animScale>
                                      <p:cBhvr>
                                        <p:cTn id="53" dur="150" fill="hold"/>
                                        <p:tgtEl>
                                          <p:spTgt spid="26"/>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strVal val="#ppt_w*0.7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animEffect transition="in" filter="fade">
                                      <p:cBhvr>
                                        <p:cTn id="58" dur="500"/>
                                        <p:tgtEl>
                                          <p:spTgt spid="25"/>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anim calcmode="lin" valueType="num">
                                      <p:cBhvr>
                                        <p:cTn id="62" dur="500" fill="hold"/>
                                        <p:tgtEl>
                                          <p:spTgt spid="13"/>
                                        </p:tgtEl>
                                        <p:attrNameLst>
                                          <p:attrName>ppt_x</p:attrName>
                                        </p:attrNameLst>
                                      </p:cBhvr>
                                      <p:tavLst>
                                        <p:tav tm="0">
                                          <p:val>
                                            <p:strVal val="#ppt_x"/>
                                          </p:val>
                                        </p:tav>
                                        <p:tav tm="100000">
                                          <p:val>
                                            <p:strVal val="#ppt_x"/>
                                          </p:val>
                                        </p:tav>
                                      </p:tavLst>
                                    </p:anim>
                                    <p:anim calcmode="lin" valueType="num">
                                      <p:cBhvr>
                                        <p:cTn id="63" dur="500" fill="hold"/>
                                        <p:tgtEl>
                                          <p:spTgt spid="1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6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anim calcmode="lin" valueType="num">
                                      <p:cBhvr>
                                        <p:cTn id="67" dur="500" fill="hold"/>
                                        <p:tgtEl>
                                          <p:spTgt spid="17"/>
                                        </p:tgtEl>
                                        <p:attrNameLst>
                                          <p:attrName>ppt_x</p:attrName>
                                        </p:attrNameLst>
                                      </p:cBhvr>
                                      <p:tavLst>
                                        <p:tav tm="0">
                                          <p:val>
                                            <p:strVal val="#ppt_x"/>
                                          </p:val>
                                        </p:tav>
                                        <p:tav tm="100000">
                                          <p:val>
                                            <p:strVal val="#ppt_x"/>
                                          </p:val>
                                        </p:tav>
                                      </p:tavLst>
                                    </p:anim>
                                    <p:anim calcmode="lin" valueType="num">
                                      <p:cBhvr>
                                        <p:cTn id="68" dur="5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anim calcmode="lin" valueType="num">
                                      <p:cBhvr>
                                        <p:cTn id="72" dur="500" fill="hold"/>
                                        <p:tgtEl>
                                          <p:spTgt spid="21"/>
                                        </p:tgtEl>
                                        <p:attrNameLst>
                                          <p:attrName>ppt_x</p:attrName>
                                        </p:attrNameLst>
                                      </p:cBhvr>
                                      <p:tavLst>
                                        <p:tav tm="0">
                                          <p:val>
                                            <p:strVal val="#ppt_x"/>
                                          </p:val>
                                        </p:tav>
                                        <p:tav tm="100000">
                                          <p:val>
                                            <p:strVal val="#ppt_x"/>
                                          </p:val>
                                        </p:tav>
                                      </p:tavLst>
                                    </p:anim>
                                    <p:anim calcmode="lin" valueType="num">
                                      <p:cBhvr>
                                        <p:cTn id="73" dur="500" fill="hold"/>
                                        <p:tgtEl>
                                          <p:spTgt spid="21"/>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300" fill="hold"/>
                                        <p:tgtEl>
                                          <p:spTgt spid="28"/>
                                        </p:tgtEl>
                                        <p:attrNameLst>
                                          <p:attrName>ppt_w</p:attrName>
                                        </p:attrNameLst>
                                      </p:cBhvr>
                                      <p:tavLst>
                                        <p:tav tm="0">
                                          <p:val>
                                            <p:fltVal val="0"/>
                                          </p:val>
                                        </p:tav>
                                        <p:tav tm="100000">
                                          <p:val>
                                            <p:strVal val="#ppt_w"/>
                                          </p:val>
                                        </p:tav>
                                      </p:tavLst>
                                    </p:anim>
                                    <p:anim calcmode="lin" valueType="num">
                                      <p:cBhvr>
                                        <p:cTn id="77" dur="300" fill="hold"/>
                                        <p:tgtEl>
                                          <p:spTgt spid="28"/>
                                        </p:tgtEl>
                                        <p:attrNameLst>
                                          <p:attrName>ppt_h</p:attrName>
                                        </p:attrNameLst>
                                      </p:cBhvr>
                                      <p:tavLst>
                                        <p:tav tm="0">
                                          <p:val>
                                            <p:fltVal val="0"/>
                                          </p:val>
                                        </p:tav>
                                        <p:tav tm="100000">
                                          <p:val>
                                            <p:strVal val="#ppt_h"/>
                                          </p:val>
                                        </p:tav>
                                      </p:tavLst>
                                    </p:anim>
                                    <p:animEffect transition="in" filter="fade">
                                      <p:cBhvr>
                                        <p:cTn id="78" dur="300"/>
                                        <p:tgtEl>
                                          <p:spTgt spid="28"/>
                                        </p:tgtEl>
                                      </p:cBhvr>
                                    </p:animEffect>
                                  </p:childTnLst>
                                </p:cTn>
                              </p:par>
                              <p:par>
                                <p:cTn id="79" presetID="6" presetClass="emph" presetSubtype="0" autoRev="1" fill="hold" grpId="1" nodeType="withEffect">
                                  <p:stCondLst>
                                    <p:cond delay="3400"/>
                                  </p:stCondLst>
                                  <p:childTnLst>
                                    <p:animScale>
                                      <p:cBhvr>
                                        <p:cTn id="80" dur="150" fill="hold"/>
                                        <p:tgtEl>
                                          <p:spTgt spid="28"/>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strVal val="#ppt_w*0.70"/>
                                          </p:val>
                                        </p:tav>
                                        <p:tav tm="100000">
                                          <p:val>
                                            <p:strVal val="#ppt_w"/>
                                          </p:val>
                                        </p:tav>
                                      </p:tavLst>
                                    </p:anim>
                                    <p:anim calcmode="lin" valueType="num">
                                      <p:cBhvr>
                                        <p:cTn id="84" dur="500" fill="hold"/>
                                        <p:tgtEl>
                                          <p:spTgt spid="27"/>
                                        </p:tgtEl>
                                        <p:attrNameLst>
                                          <p:attrName>ppt_h</p:attrName>
                                        </p:attrNameLst>
                                      </p:cBhvr>
                                      <p:tavLst>
                                        <p:tav tm="0">
                                          <p:val>
                                            <p:strVal val="#ppt_h"/>
                                          </p:val>
                                        </p:tav>
                                        <p:tav tm="100000">
                                          <p:val>
                                            <p:strVal val="#ppt_h"/>
                                          </p:val>
                                        </p:tav>
                                      </p:tavLst>
                                    </p:anim>
                                    <p:animEffect transition="in" filter="fade">
                                      <p:cBhvr>
                                        <p:cTn id="85" dur="500"/>
                                        <p:tgtEl>
                                          <p:spTgt spid="27"/>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anim calcmode="lin" valueType="num">
                                      <p:cBhvr>
                                        <p:cTn id="89" dur="500" fill="hold"/>
                                        <p:tgtEl>
                                          <p:spTgt spid="24"/>
                                        </p:tgtEl>
                                        <p:attrNameLst>
                                          <p:attrName>ppt_x</p:attrName>
                                        </p:attrNameLst>
                                      </p:cBhvr>
                                      <p:tavLst>
                                        <p:tav tm="0">
                                          <p:val>
                                            <p:strVal val="#ppt_x"/>
                                          </p:val>
                                        </p:tav>
                                        <p:tav tm="100000">
                                          <p:val>
                                            <p:strVal val="#ppt_x"/>
                                          </p:val>
                                        </p:tav>
                                      </p:tavLst>
                                    </p:anim>
                                    <p:anim calcmode="lin" valueType="num">
                                      <p:cBhvr>
                                        <p:cTn id="90" dur="500" fill="hold"/>
                                        <p:tgtEl>
                                          <p:spTgt spid="24"/>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39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anim calcmode="lin" valueType="num">
                                      <p:cBhvr>
                                        <p:cTn id="94" dur="500" fill="hold"/>
                                        <p:tgtEl>
                                          <p:spTgt spid="23"/>
                                        </p:tgtEl>
                                        <p:attrNameLst>
                                          <p:attrName>ppt_x</p:attrName>
                                        </p:attrNameLst>
                                      </p:cBhvr>
                                      <p:tavLst>
                                        <p:tav tm="0">
                                          <p:val>
                                            <p:strVal val="#ppt_x"/>
                                          </p:val>
                                        </p:tav>
                                        <p:tav tm="100000">
                                          <p:val>
                                            <p:strVal val="#ppt_x"/>
                                          </p:val>
                                        </p:tav>
                                      </p:tavLst>
                                    </p:anim>
                                    <p:anim calcmode="lin" valueType="num">
                                      <p:cBhvr>
                                        <p:cTn id="95" dur="5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anim calcmode="lin" valueType="num">
                                      <p:cBhvr>
                                        <p:cTn id="99" dur="500" fill="hold"/>
                                        <p:tgtEl>
                                          <p:spTgt spid="22"/>
                                        </p:tgtEl>
                                        <p:attrNameLst>
                                          <p:attrName>ppt_x</p:attrName>
                                        </p:attrNameLst>
                                      </p:cBhvr>
                                      <p:tavLst>
                                        <p:tav tm="0">
                                          <p:val>
                                            <p:strVal val="#ppt_x"/>
                                          </p:val>
                                        </p:tav>
                                        <p:tav tm="100000">
                                          <p:val>
                                            <p:strVal val="#ppt_x"/>
                                          </p:val>
                                        </p:tav>
                                      </p:tavLst>
                                    </p:anim>
                                    <p:anim calcmode="lin" valueType="num">
                                      <p:cBhvr>
                                        <p:cTn id="100" dur="500" fill="hold"/>
                                        <p:tgtEl>
                                          <p:spTgt spid="22"/>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30"/>
                                        </p:tgtEl>
                                        <p:attrNameLst>
                                          <p:attrName>style.visibility</p:attrName>
                                        </p:attrNameLst>
                                      </p:cBhvr>
                                      <p:to>
                                        <p:strVal val="visible"/>
                                      </p:to>
                                    </p:set>
                                    <p:anim calcmode="lin" valueType="num">
                                      <p:cBhvr>
                                        <p:cTn id="103" dur="300" fill="hold"/>
                                        <p:tgtEl>
                                          <p:spTgt spid="30"/>
                                        </p:tgtEl>
                                        <p:attrNameLst>
                                          <p:attrName>ppt_w</p:attrName>
                                        </p:attrNameLst>
                                      </p:cBhvr>
                                      <p:tavLst>
                                        <p:tav tm="0">
                                          <p:val>
                                            <p:fltVal val="0"/>
                                          </p:val>
                                        </p:tav>
                                        <p:tav tm="100000">
                                          <p:val>
                                            <p:strVal val="#ppt_w"/>
                                          </p:val>
                                        </p:tav>
                                      </p:tavLst>
                                    </p:anim>
                                    <p:anim calcmode="lin" valueType="num">
                                      <p:cBhvr>
                                        <p:cTn id="104" dur="300" fill="hold"/>
                                        <p:tgtEl>
                                          <p:spTgt spid="30"/>
                                        </p:tgtEl>
                                        <p:attrNameLst>
                                          <p:attrName>ppt_h</p:attrName>
                                        </p:attrNameLst>
                                      </p:cBhvr>
                                      <p:tavLst>
                                        <p:tav tm="0">
                                          <p:val>
                                            <p:fltVal val="0"/>
                                          </p:val>
                                        </p:tav>
                                        <p:tav tm="100000">
                                          <p:val>
                                            <p:strVal val="#ppt_h"/>
                                          </p:val>
                                        </p:tav>
                                      </p:tavLst>
                                    </p:anim>
                                    <p:animEffect transition="in" filter="fade">
                                      <p:cBhvr>
                                        <p:cTn id="105" dur="300"/>
                                        <p:tgtEl>
                                          <p:spTgt spid="30"/>
                                        </p:tgtEl>
                                      </p:cBhvr>
                                    </p:animEffect>
                                  </p:childTnLst>
                                </p:cTn>
                              </p:par>
                              <p:par>
                                <p:cTn id="106" presetID="6" presetClass="emph" presetSubtype="0" autoRev="1" fill="hold" grpId="1" nodeType="withEffect">
                                  <p:stCondLst>
                                    <p:cond delay="4700"/>
                                  </p:stCondLst>
                                  <p:childTnLst>
                                    <p:animScale>
                                      <p:cBhvr>
                                        <p:cTn id="107" dur="150" fill="hold"/>
                                        <p:tgtEl>
                                          <p:spTgt spid="30"/>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29"/>
                                        </p:tgtEl>
                                        <p:attrNameLst>
                                          <p:attrName>style.visibility</p:attrName>
                                        </p:attrNameLst>
                                      </p:cBhvr>
                                      <p:to>
                                        <p:strVal val="visible"/>
                                      </p:to>
                                    </p:set>
                                    <p:anim calcmode="lin" valueType="num">
                                      <p:cBhvr>
                                        <p:cTn id="110" dur="500" fill="hold"/>
                                        <p:tgtEl>
                                          <p:spTgt spid="29"/>
                                        </p:tgtEl>
                                        <p:attrNameLst>
                                          <p:attrName>ppt_w</p:attrName>
                                        </p:attrNameLst>
                                      </p:cBhvr>
                                      <p:tavLst>
                                        <p:tav tm="0">
                                          <p:val>
                                            <p:strVal val="#ppt_w*0.70"/>
                                          </p:val>
                                        </p:tav>
                                        <p:tav tm="100000">
                                          <p:val>
                                            <p:strVal val="#ppt_w"/>
                                          </p:val>
                                        </p:tav>
                                      </p:tavLst>
                                    </p:anim>
                                    <p:anim calcmode="lin" valueType="num">
                                      <p:cBhvr>
                                        <p:cTn id="111" dur="500" fill="hold"/>
                                        <p:tgtEl>
                                          <p:spTgt spid="29"/>
                                        </p:tgtEl>
                                        <p:attrNameLst>
                                          <p:attrName>ppt_h</p:attrName>
                                        </p:attrNameLst>
                                      </p:cBhvr>
                                      <p:tavLst>
                                        <p:tav tm="0">
                                          <p:val>
                                            <p:strVal val="#ppt_h"/>
                                          </p:val>
                                        </p:tav>
                                        <p:tav tm="100000">
                                          <p:val>
                                            <p:strVal val="#ppt_h"/>
                                          </p:val>
                                        </p:tav>
                                      </p:tavLst>
                                    </p:anim>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12" grpId="0" animBg="1"/>
      <p:bldP spid="13" grpId="0" animBg="1"/>
      <p:bldP spid="14" grpId="0" animBg="1"/>
      <p:bldP spid="15" grpId="0" animBg="1"/>
      <p:bldP spid="16" grpId="0" animBg="1"/>
      <p:bldP spid="17" grpId="0" animBg="1"/>
      <p:bldP spid="24" grpId="0" animBg="1"/>
      <p:bldP spid="23" grpId="0" animBg="1"/>
      <p:bldP spid="18" grpId="0"/>
      <p:bldP spid="19" grpId="0" animBg="1"/>
      <p:bldP spid="19" grpId="1" animBg="1"/>
      <p:bldP spid="25" grpId="0"/>
      <p:bldP spid="26" grpId="0" animBg="1"/>
      <p:bldP spid="26" grpId="1" animBg="1"/>
      <p:bldP spid="27" grpId="0"/>
      <p:bldP spid="28" grpId="0" animBg="1"/>
      <p:bldP spid="28" grpId="1" animBg="1"/>
      <p:bldP spid="29" grpId="0"/>
      <p:bldP spid="30" grpId="0" animBg="1"/>
      <p:bldP spid="3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414826" y="1799335"/>
            <a:ext cx="2235998" cy="2240760"/>
            <a:chOff x="3414826" y="1736458"/>
            <a:chExt cx="2235998" cy="2240760"/>
          </a:xfrm>
        </p:grpSpPr>
        <p:sp>
          <p:nvSpPr>
            <p:cNvPr id="4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3"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8" name="组合 67"/>
          <p:cNvGrpSpPr/>
          <p:nvPr/>
        </p:nvGrpSpPr>
        <p:grpSpPr>
          <a:xfrm>
            <a:off x="3490990" y="1813622"/>
            <a:ext cx="2232682" cy="2226473"/>
            <a:chOff x="3490990" y="1750745"/>
            <a:chExt cx="2232682" cy="2226473"/>
          </a:xfrm>
        </p:grpSpPr>
        <p:sp>
          <p:nvSpPr>
            <p:cNvPr id="46"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1"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7" name="组合 66"/>
          <p:cNvGrpSpPr/>
          <p:nvPr/>
        </p:nvGrpSpPr>
        <p:grpSpPr>
          <a:xfrm>
            <a:off x="3486228" y="1734142"/>
            <a:ext cx="2237444" cy="2235997"/>
            <a:chOff x="3486228" y="1671265"/>
            <a:chExt cx="2237444" cy="2235997"/>
          </a:xfrm>
        </p:grpSpPr>
        <p:sp>
          <p:nvSpPr>
            <p:cNvPr id="45"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0"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2" name="组合 61"/>
          <p:cNvGrpSpPr/>
          <p:nvPr/>
        </p:nvGrpSpPr>
        <p:grpSpPr>
          <a:xfrm>
            <a:off x="3420323" y="1732021"/>
            <a:ext cx="2232682" cy="2231235"/>
            <a:chOff x="3420323" y="1669144"/>
            <a:chExt cx="2232682" cy="2231235"/>
          </a:xfrm>
        </p:grpSpPr>
        <p:sp>
          <p:nvSpPr>
            <p:cNvPr id="78"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79"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70" name="Rectangle 66"/>
          <p:cNvSpPr>
            <a:spLocks noChangeArrowheads="1"/>
          </p:cNvSpPr>
          <p:nvPr/>
        </p:nvSpPr>
        <p:spPr bwMode="auto">
          <a:xfrm>
            <a:off x="5995595" y="3396868"/>
            <a:ext cx="2248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全界面采用</a:t>
            </a:r>
            <a:r>
              <a:rPr lang="en-US" altLang="zh-CN" sz="1000" dirty="0" smtClean="0">
                <a:solidFill>
                  <a:schemeClr val="bg1">
                    <a:lumMod val="50000"/>
                  </a:schemeClr>
                </a:solidFill>
                <a:latin typeface="Arial" pitchFamily="34" charset="0"/>
                <a:ea typeface="微软雅黑" pitchFamily="34" charset="-122"/>
              </a:rPr>
              <a:t>MD</a:t>
            </a:r>
            <a:r>
              <a:rPr lang="zh-CN" altLang="en-US" sz="1000" dirty="0" smtClean="0">
                <a:solidFill>
                  <a:schemeClr val="bg1">
                    <a:lumMod val="50000"/>
                  </a:schemeClr>
                </a:solidFill>
                <a:latin typeface="Arial" pitchFamily="34" charset="0"/>
                <a:ea typeface="微软雅黑" pitchFamily="34" charset="-122"/>
              </a:rPr>
              <a:t>（</a:t>
            </a:r>
            <a:r>
              <a:rPr lang="en-US" altLang="zh-CN" sz="1000" dirty="0" smtClean="0">
                <a:solidFill>
                  <a:schemeClr val="bg1">
                    <a:lumMod val="50000"/>
                  </a:schemeClr>
                </a:solidFill>
                <a:latin typeface="Arial" pitchFamily="34" charset="0"/>
                <a:ea typeface="微软雅黑" pitchFamily="34" charset="-122"/>
              </a:rPr>
              <a:t>Material Design</a:t>
            </a:r>
            <a:r>
              <a:rPr lang="zh-CN" altLang="en-US" sz="1000" dirty="0" smtClean="0">
                <a:solidFill>
                  <a:schemeClr val="bg1">
                    <a:lumMod val="50000"/>
                  </a:schemeClr>
                </a:solidFill>
                <a:latin typeface="Arial" pitchFamily="34" charset="0"/>
                <a:ea typeface="微软雅黑" pitchFamily="34" charset="-122"/>
              </a:rPr>
              <a:t>）风格呈现，且独具特色，扁平化的动画风格，让</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整体欣赏效果佳。</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70"/>
          <p:cNvSpPr/>
          <p:nvPr/>
        </p:nvSpPr>
        <p:spPr>
          <a:xfrm>
            <a:off x="6012160" y="306644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ln w="6350">
                  <a:noFill/>
                </a:ln>
                <a:solidFill>
                  <a:schemeClr val="bg1"/>
                </a:solidFill>
                <a:latin typeface="Impact" pitchFamily="34" charset="0"/>
                <a:ea typeface="微软雅黑" pitchFamily="34" charset="-122"/>
              </a:rPr>
              <a:t>MD</a:t>
            </a:r>
            <a:r>
              <a:rPr lang="zh-CN" altLang="en-US" sz="1000" dirty="0" smtClean="0">
                <a:ln w="6350">
                  <a:noFill/>
                </a:ln>
                <a:solidFill>
                  <a:schemeClr val="bg1"/>
                </a:solidFill>
                <a:latin typeface="Impact" pitchFamily="34" charset="0"/>
                <a:ea typeface="微软雅黑" pitchFamily="34" charset="-122"/>
              </a:rPr>
              <a:t>风格设计</a:t>
            </a:r>
            <a:endParaRPr lang="zh-CN" altLang="en-US" sz="1000" dirty="0">
              <a:ln w="6350">
                <a:noFill/>
              </a:ln>
              <a:solidFill>
                <a:schemeClr val="bg1"/>
              </a:solidFill>
              <a:latin typeface="Impact" pitchFamily="34" charset="0"/>
              <a:ea typeface="微软雅黑" pitchFamily="34" charset="-122"/>
            </a:endParaRPr>
          </a:p>
        </p:txBody>
      </p:sp>
      <p:sp>
        <p:nvSpPr>
          <p:cNvPr id="72" name="Rectangle 66"/>
          <p:cNvSpPr>
            <a:spLocks noChangeArrowheads="1"/>
          </p:cNvSpPr>
          <p:nvPr/>
        </p:nvSpPr>
        <p:spPr bwMode="auto">
          <a:xfrm>
            <a:off x="5995595" y="2100724"/>
            <a:ext cx="2248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smtClean="0">
                <a:solidFill>
                  <a:schemeClr val="bg1">
                    <a:lumMod val="50000"/>
                  </a:schemeClr>
                </a:solidFill>
                <a:latin typeface="Arial" pitchFamily="34" charset="0"/>
                <a:ea typeface="微软雅黑" pitchFamily="34" charset="-122"/>
              </a:rPr>
              <a:t>Google</a:t>
            </a:r>
            <a:r>
              <a:rPr lang="zh-CN" altLang="en-US" sz="1000" dirty="0" smtClean="0">
                <a:solidFill>
                  <a:schemeClr val="bg1">
                    <a:lumMod val="50000"/>
                  </a:schemeClr>
                </a:solidFill>
                <a:latin typeface="Arial" pitchFamily="34" charset="0"/>
                <a:ea typeface="微软雅黑" pitchFamily="34" charset="-122"/>
              </a:rPr>
              <a:t>，华为，小米三大三方推送继承三管齐下，保证消息推送到达率，让用户不再担心遗失重要消息。</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012160" y="177030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ln w="6350">
                  <a:noFill/>
                </a:ln>
                <a:solidFill>
                  <a:schemeClr val="bg1"/>
                </a:solidFill>
                <a:latin typeface="Impact" pitchFamily="34" charset="0"/>
                <a:ea typeface="微软雅黑" pitchFamily="34" charset="-122"/>
              </a:rPr>
              <a:t>PUSH</a:t>
            </a:r>
            <a:r>
              <a:rPr lang="zh-CN" altLang="en-US" sz="1000" dirty="0" smtClean="0">
                <a:ln w="6350">
                  <a:noFill/>
                </a:ln>
                <a:solidFill>
                  <a:schemeClr val="bg1"/>
                </a:solidFill>
                <a:latin typeface="Impact" pitchFamily="34" charset="0"/>
                <a:ea typeface="微软雅黑" pitchFamily="34" charset="-122"/>
              </a:rPr>
              <a:t>高推送率</a:t>
            </a:r>
            <a:endParaRPr lang="zh-CN" altLang="en-US" sz="1000" dirty="0">
              <a:ln w="6350">
                <a:noFill/>
              </a:ln>
              <a:solidFill>
                <a:schemeClr val="bg1"/>
              </a:solidFill>
              <a:latin typeface="Impact" pitchFamily="34" charset="0"/>
              <a:ea typeface="微软雅黑" pitchFamily="34" charset="-122"/>
            </a:endParaRPr>
          </a:p>
        </p:txBody>
      </p:sp>
      <p:sp>
        <p:nvSpPr>
          <p:cNvPr id="74" name="Rectangle 66"/>
          <p:cNvSpPr>
            <a:spLocks noChangeArrowheads="1"/>
          </p:cNvSpPr>
          <p:nvPr/>
        </p:nvSpPr>
        <p:spPr bwMode="auto">
          <a:xfrm>
            <a:off x="883027" y="2100724"/>
            <a:ext cx="22488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采</a:t>
            </a:r>
            <a:r>
              <a:rPr lang="zh-CN" altLang="en-US" sz="1000" dirty="0" smtClean="0">
                <a:solidFill>
                  <a:schemeClr val="bg1">
                    <a:lumMod val="50000"/>
                  </a:schemeClr>
                </a:solidFill>
                <a:latin typeface="Arial" pitchFamily="34" charset="0"/>
                <a:ea typeface="微软雅黑" pitchFamily="34" charset="-122"/>
              </a:rPr>
              <a:t>用朋友圈类似管理，增加数据筛选机制，让信息不外露，信息不丢失。</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051720" y="177030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ln w="6350">
                  <a:noFill/>
                </a:ln>
                <a:solidFill>
                  <a:schemeClr val="bg1"/>
                </a:solidFill>
                <a:latin typeface="Impact" pitchFamily="34" charset="0"/>
                <a:ea typeface="微软雅黑" pitchFamily="34" charset="-122"/>
              </a:rPr>
              <a:t>SNS</a:t>
            </a:r>
            <a:r>
              <a:rPr lang="zh-CN" altLang="en-US" sz="1000" dirty="0" smtClean="0">
                <a:ln w="6350">
                  <a:noFill/>
                </a:ln>
                <a:solidFill>
                  <a:schemeClr val="bg1"/>
                </a:solidFill>
                <a:latin typeface="Impact" pitchFamily="34" charset="0"/>
                <a:ea typeface="微软雅黑" pitchFamily="34" charset="-122"/>
              </a:rPr>
              <a:t>社交管理</a:t>
            </a:r>
            <a:endParaRPr lang="zh-CN" altLang="en-US" sz="1000" dirty="0">
              <a:ln w="6350">
                <a:noFill/>
              </a:ln>
              <a:solidFill>
                <a:schemeClr val="bg1"/>
              </a:solidFill>
              <a:latin typeface="Impact" pitchFamily="34" charset="0"/>
              <a:ea typeface="微软雅黑" pitchFamily="34" charset="-122"/>
            </a:endParaRPr>
          </a:p>
        </p:txBody>
      </p:sp>
      <p:sp>
        <p:nvSpPr>
          <p:cNvPr id="76" name="Rectangle 66"/>
          <p:cNvSpPr>
            <a:spLocks noChangeArrowheads="1"/>
          </p:cNvSpPr>
          <p:nvPr/>
        </p:nvSpPr>
        <p:spPr bwMode="auto">
          <a:xfrm>
            <a:off x="924548" y="3428153"/>
            <a:ext cx="2248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该平台能提供丰富的社交功能，包括图文并茂、微视频社交、音视频通话，以高效快捷简约的操作服务于用户。</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051720" y="3066445"/>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ln w="6350">
                  <a:noFill/>
                </a:ln>
                <a:solidFill>
                  <a:schemeClr val="bg1"/>
                </a:solidFill>
                <a:latin typeface="Impact" pitchFamily="34" charset="0"/>
                <a:ea typeface="微软雅黑" pitchFamily="34" charset="-122"/>
              </a:rPr>
              <a:t>UGC</a:t>
            </a:r>
            <a:r>
              <a:rPr lang="zh-CN" altLang="en-US" sz="1000" dirty="0">
                <a:ln w="6350">
                  <a:noFill/>
                </a:ln>
                <a:solidFill>
                  <a:schemeClr val="bg1"/>
                </a:solidFill>
                <a:latin typeface="Impact" pitchFamily="34" charset="0"/>
                <a:ea typeface="微软雅黑" pitchFamily="34" charset="-122"/>
              </a:rPr>
              <a:t>平</a:t>
            </a:r>
            <a:r>
              <a:rPr lang="zh-CN" altLang="en-US" sz="1000" dirty="0" smtClean="0">
                <a:ln w="6350">
                  <a:noFill/>
                </a:ln>
                <a:solidFill>
                  <a:schemeClr val="bg1"/>
                </a:solidFill>
                <a:latin typeface="Impact" pitchFamily="34" charset="0"/>
                <a:ea typeface="微软雅黑" pitchFamily="34" charset="-122"/>
              </a:rPr>
              <a:t>台搭建</a:t>
            </a:r>
            <a:endParaRPr lang="zh-CN" altLang="en-US" sz="1000" dirty="0">
              <a:ln w="6350">
                <a:noFill/>
              </a:ln>
              <a:solidFill>
                <a:schemeClr val="bg1"/>
              </a:solidFill>
              <a:latin typeface="Impact" pitchFamily="34" charset="0"/>
              <a:ea typeface="微软雅黑" pitchFamily="34" charset="-122"/>
            </a:endParaRPr>
          </a:p>
        </p:txBody>
      </p:sp>
      <p:grpSp>
        <p:nvGrpSpPr>
          <p:cNvPr id="59" name="组合 58"/>
          <p:cNvGrpSpPr/>
          <p:nvPr/>
        </p:nvGrpSpPr>
        <p:grpSpPr>
          <a:xfrm>
            <a:off x="3810709" y="3152475"/>
            <a:ext cx="373731" cy="667155"/>
            <a:chOff x="4062413" y="3968750"/>
            <a:chExt cx="192088" cy="342901"/>
          </a:xfrm>
          <a:solidFill>
            <a:schemeClr val="bg1"/>
          </a:solidFill>
        </p:grpSpPr>
        <p:sp>
          <p:nvSpPr>
            <p:cNvPr id="50"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Freeform 42"/>
          <p:cNvSpPr>
            <a:spLocks noEditPoints="1"/>
          </p:cNvSpPr>
          <p:nvPr/>
        </p:nvSpPr>
        <p:spPr bwMode="auto">
          <a:xfrm>
            <a:off x="3803425" y="2110981"/>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0" name="组合 59"/>
          <p:cNvGrpSpPr/>
          <p:nvPr/>
        </p:nvGrpSpPr>
        <p:grpSpPr>
          <a:xfrm>
            <a:off x="4905723" y="2070728"/>
            <a:ext cx="436159" cy="410501"/>
            <a:chOff x="4860032" y="3075012"/>
            <a:chExt cx="296863" cy="279400"/>
          </a:xfrm>
          <a:solidFill>
            <a:schemeClr val="bg1"/>
          </a:solidFill>
        </p:grpSpPr>
        <p:sp>
          <p:nvSpPr>
            <p:cNvPr id="5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4988540" y="3188696"/>
            <a:ext cx="366933" cy="543605"/>
            <a:chOff x="4062413" y="2374900"/>
            <a:chExt cx="814388" cy="1206501"/>
          </a:xfrm>
          <a:solidFill>
            <a:schemeClr val="bg1"/>
          </a:solidFill>
        </p:grpSpPr>
        <p:sp>
          <p:nvSpPr>
            <p:cNvPr id="11"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2"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3"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6"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7"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8"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9"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与</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测试</a:t>
            </a: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4" name="矩形 53"/>
          <p:cNvSpPr/>
          <p:nvPr/>
        </p:nvSpPr>
        <p:spPr>
          <a:xfrm>
            <a:off x="4164562" y="361791"/>
            <a:ext cx="800219" cy="369332"/>
          </a:xfrm>
          <a:prstGeom prst="rect">
            <a:avLst/>
          </a:prstGeom>
        </p:spPr>
        <p:txBody>
          <a:bodyPr wrap="none" anchor="ctr" anchorCtr="0">
            <a:spAutoFit/>
          </a:bodyPr>
          <a:lstStyle/>
          <a:p>
            <a:pPr>
              <a:lnSpc>
                <a:spcPct val="150000"/>
              </a:lnSpc>
            </a:pPr>
            <a:r>
              <a:rPr lang="zh-CN" altLang="en-US" sz="1200" dirty="0" smtClean="0">
                <a:solidFill>
                  <a:srgbClr val="03CCCE"/>
                </a:solidFill>
                <a:latin typeface="微软雅黑" pitchFamily="34" charset="-122"/>
                <a:ea typeface="微软雅黑" pitchFamily="34" charset="-122"/>
              </a:rPr>
              <a:t>技术亮点</a:t>
            </a:r>
            <a:endParaRPr lang="zh-CN" altLang="en-US" sz="1200" dirty="0">
              <a:solidFill>
                <a:srgbClr val="03CCCE"/>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14:bounceEnd="60000">
                                          <p:cBhvr additive="base">
                                            <p:cTn id="63"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14:bounceEnd="60000">
                                          <p:cBhvr additive="base">
                                            <p:cTn id="72"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14:bounceEnd="60000">
                                          <p:cBhvr additive="base">
                                            <p:cTn id="81"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14:bounceEnd="60000">
                                          <p:cBhvr additive="base">
                                            <p:cTn id="90"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1+#ppt_w/2"/>
                                              </p:val>
                                            </p:tav>
                                            <p:tav tm="100000">
                                              <p:val>
                                                <p:strVal val="#ppt_x"/>
                                              </p:val>
                                            </p:tav>
                                          </p:tavLst>
                                        </p:anim>
                                        <p:anim calcmode="lin" valueType="num">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cBhvr additive="base">
                                            <p:cTn id="81" dur="500" fill="hold"/>
                                            <p:tgtEl>
                                              <p:spTgt spid="75"/>
                                            </p:tgtEl>
                                            <p:attrNameLst>
                                              <p:attrName>ppt_x</p:attrName>
                                            </p:attrNameLst>
                                          </p:cBhvr>
                                          <p:tavLst>
                                            <p:tav tm="0">
                                              <p:val>
                                                <p:strVal val="0-#ppt_w/2"/>
                                              </p:val>
                                            </p:tav>
                                            <p:tav tm="100000">
                                              <p:val>
                                                <p:strVal val="#ppt_x"/>
                                              </p:val>
                                            </p:tav>
                                          </p:tavLst>
                                        </p:anim>
                                        <p:anim calcmode="lin" valueType="num">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0-#ppt_w/2"/>
                                              </p:val>
                                            </p:tav>
                                            <p:tav tm="100000">
                                              <p:val>
                                                <p:strVal val="#ppt_x"/>
                                              </p:val>
                                            </p:tav>
                                          </p:tavLst>
                                        </p:anim>
                                        <p:anim calcmode="lin" valueType="num">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研究成果</a:t>
            </a:r>
            <a:r>
              <a:rPr lang="zh-CN" altLang="en-US" sz="2400" b="1" dirty="0" smtClean="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与</a:t>
            </a:r>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测试</a:t>
            </a: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870751" cy="502702"/>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研究目标</a:t>
            </a:r>
          </a:p>
          <a:p>
            <a:pPr marL="171450" indent="-171450">
              <a:lnSpc>
                <a:spcPts val="1600"/>
              </a:lnSpc>
              <a:buClr>
                <a:schemeClr val="bg1">
                  <a:lumMod val="85000"/>
                </a:schemeClr>
              </a:buClr>
              <a:buFont typeface="Wingdings" pitchFamily="2" charset="2"/>
              <a:buChar char="l"/>
            </a:pPr>
            <a:r>
              <a:rPr lang="zh-CN" altLang="en-US" sz="1000" dirty="0" smtClean="0">
                <a:solidFill>
                  <a:schemeClr val="bg1">
                    <a:lumMod val="95000"/>
                  </a:schemeClr>
                </a:solidFill>
                <a:latin typeface="微软雅黑" pitchFamily="34" charset="-122"/>
                <a:ea typeface="微软雅黑" pitchFamily="34" charset="-122"/>
              </a:rPr>
              <a:t>应用测试</a:t>
            </a:r>
            <a:endParaRPr lang="zh-CN" altLang="en-US" sz="1000" dirty="0">
              <a:solidFill>
                <a:schemeClr val="bg1">
                  <a:lumMod val="95000"/>
                </a:schemeClr>
              </a:solidFill>
              <a:latin typeface="微软雅黑" pitchFamily="34" charset="-122"/>
              <a:ea typeface="微软雅黑" pitchFamily="34" charset="-122"/>
            </a:endParaRP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04767" y="115007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718437" y="188656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3473962" y="145159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467544" y="2384739"/>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运</a:t>
            </a:r>
            <a:r>
              <a:rPr lang="zh-CN" altLang="en-US" sz="1000" dirty="0" smtClean="0">
                <a:solidFill>
                  <a:schemeClr val="bg1">
                    <a:lumMod val="50000"/>
                  </a:schemeClr>
                </a:solidFill>
                <a:latin typeface="Arial" pitchFamily="34" charset="0"/>
                <a:ea typeface="微软雅黑" pitchFamily="34" charset="-122"/>
              </a:rPr>
              <a:t>行流畅是每个</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必备的根本，所以不允许</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存在</a:t>
            </a:r>
            <a:r>
              <a:rPr lang="en-US" altLang="zh-CN" sz="1000" dirty="0" smtClean="0">
                <a:solidFill>
                  <a:schemeClr val="bg1">
                    <a:lumMod val="50000"/>
                  </a:schemeClr>
                </a:solidFill>
                <a:latin typeface="Arial" pitchFamily="34" charset="0"/>
                <a:ea typeface="微软雅黑" pitchFamily="34" charset="-122"/>
              </a:rPr>
              <a:t>ANR</a:t>
            </a:r>
            <a:r>
              <a:rPr lang="zh-CN" altLang="en-US" sz="1000" dirty="0" smtClean="0">
                <a:solidFill>
                  <a:schemeClr val="bg1">
                    <a:lumMod val="50000"/>
                  </a:schemeClr>
                </a:solidFill>
                <a:latin typeface="Arial" pitchFamily="34" charset="0"/>
                <a:ea typeface="微软雅黑" pitchFamily="34" charset="-122"/>
              </a:rPr>
              <a:t>长时间无法响应，整个操作简单快捷。</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7" name="圆角矩形 116"/>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运</a:t>
            </a:r>
            <a:r>
              <a:rPr lang="zh-CN" altLang="en-US" sz="1000" dirty="0" smtClean="0">
                <a:ln w="6350">
                  <a:noFill/>
                </a:ln>
                <a:solidFill>
                  <a:schemeClr val="bg1"/>
                </a:solidFill>
                <a:latin typeface="Impact" pitchFamily="34" charset="0"/>
                <a:ea typeface="微软雅黑" pitchFamily="34" charset="-122"/>
              </a:rPr>
              <a:t>行流畅</a:t>
            </a:r>
            <a:endParaRPr lang="zh-CN" altLang="en-US" sz="1000" dirty="0">
              <a:ln w="6350">
                <a:noFill/>
              </a:ln>
              <a:solidFill>
                <a:schemeClr val="bg1"/>
              </a:solidFill>
              <a:latin typeface="Impact" pitchFamily="34" charset="0"/>
              <a:ea typeface="微软雅黑" pitchFamily="34" charset="-122"/>
            </a:endParaRPr>
          </a:p>
        </p:txBody>
      </p:sp>
      <p:sp>
        <p:nvSpPr>
          <p:cNvPr id="118" name="任意多边形 117"/>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9" name="Rectangle 66"/>
          <p:cNvSpPr>
            <a:spLocks noChangeArrowheads="1"/>
          </p:cNvSpPr>
          <p:nvPr/>
        </p:nvSpPr>
        <p:spPr bwMode="auto">
          <a:xfrm>
            <a:off x="1547215" y="3967293"/>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最后也是最重要的一点，功能需要完备，在实现用户需求的基础上进行质量完善，保证不在任何机型上发生闪退等</a:t>
            </a:r>
            <a:r>
              <a:rPr lang="en-US" altLang="zh-CN" sz="1000" dirty="0" smtClean="0">
                <a:solidFill>
                  <a:schemeClr val="bg1">
                    <a:lumMod val="50000"/>
                  </a:schemeClr>
                </a:solidFill>
                <a:latin typeface="Arial" pitchFamily="34" charset="0"/>
                <a:ea typeface="微软雅黑" pitchFamily="34" charset="-122"/>
              </a:rPr>
              <a:t>Bug.</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0" name="圆角矩形 119"/>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功</a:t>
            </a:r>
            <a:r>
              <a:rPr lang="zh-CN" altLang="en-US" sz="1000" dirty="0" smtClean="0">
                <a:ln w="6350">
                  <a:noFill/>
                </a:ln>
                <a:solidFill>
                  <a:schemeClr val="bg1"/>
                </a:solidFill>
                <a:latin typeface="Impact" pitchFamily="34" charset="0"/>
                <a:ea typeface="微软雅黑" pitchFamily="34" charset="-122"/>
              </a:rPr>
              <a:t>能齐全</a:t>
            </a:r>
            <a:endParaRPr lang="zh-CN" altLang="en-US" sz="1000" dirty="0">
              <a:ln w="6350">
                <a:noFill/>
              </a:ln>
              <a:solidFill>
                <a:schemeClr val="bg1"/>
              </a:solidFill>
              <a:latin typeface="Impact" pitchFamily="34" charset="0"/>
              <a:ea typeface="微软雅黑" pitchFamily="34" charset="-122"/>
            </a:endParaRPr>
          </a:p>
        </p:txBody>
      </p:sp>
      <p:sp>
        <p:nvSpPr>
          <p:cNvPr id="121" name="任意多边形 120"/>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2" name="Rectangle 66"/>
          <p:cNvSpPr>
            <a:spLocks noChangeArrowheads="1"/>
          </p:cNvSpPr>
          <p:nvPr/>
        </p:nvSpPr>
        <p:spPr bwMode="auto">
          <a:xfrm>
            <a:off x="6097385" y="2061209"/>
            <a:ext cx="2179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节</a:t>
            </a:r>
            <a:r>
              <a:rPr lang="zh-CN" altLang="en-US" sz="1000" dirty="0" smtClean="0">
                <a:solidFill>
                  <a:schemeClr val="bg1">
                    <a:lumMod val="50000"/>
                  </a:schemeClr>
                </a:solidFill>
                <a:latin typeface="Arial" pitchFamily="34" charset="0"/>
                <a:ea typeface="微软雅黑" pitchFamily="34" charset="-122"/>
              </a:rPr>
              <a:t>能省流一直是一个老生常谈的话题，希望我们的系统能时刻为用户考虑，避免不必要的流量浪费和电量浪费。</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3" name="圆角矩形 122"/>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节能省流</a:t>
            </a:r>
            <a:endParaRPr lang="zh-CN" altLang="en-US" sz="1000" dirty="0">
              <a:ln w="6350">
                <a:noFill/>
              </a:ln>
              <a:solidFill>
                <a:schemeClr val="bg1"/>
              </a:solidFill>
              <a:latin typeface="Impact" pitchFamily="34" charset="0"/>
              <a:ea typeface="微软雅黑" pitchFamily="34" charset="-122"/>
            </a:endParaRP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研究目标</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14:bounceEnd="60000">
                                          <p:cBhvr additive="base">
                                            <p:cTn id="25" dur="50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14:bounceEnd="60000">
                                          <p:cBhvr additive="base">
                                            <p:cTn id="37"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14:bounceEnd="60000">
                                          <p:cBhvr additive="base">
                                            <p:cTn id="49" dur="500" fill="hold"/>
                                            <p:tgtEl>
                                              <p:spTgt spid="120"/>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cBhvr additive="base">
                                            <p:cTn id="25" dur="500" fill="hold"/>
                                            <p:tgtEl>
                                              <p:spTgt spid="123"/>
                                            </p:tgtEl>
                                            <p:attrNameLst>
                                              <p:attrName>ppt_x</p:attrName>
                                            </p:attrNameLst>
                                          </p:cBhvr>
                                          <p:tavLst>
                                            <p:tav tm="0">
                                              <p:val>
                                                <p:strVal val="1+#ppt_w/2"/>
                                              </p:val>
                                            </p:tav>
                                            <p:tav tm="100000">
                                              <p:val>
                                                <p:strVal val="#ppt_x"/>
                                              </p:val>
                                            </p:tav>
                                          </p:tavLst>
                                        </p:anim>
                                        <p:anim calcmode="lin" valueType="num">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cBhvr additive="base">
                                            <p:cTn id="37" dur="500" fill="hold"/>
                                            <p:tgtEl>
                                              <p:spTgt spid="117"/>
                                            </p:tgtEl>
                                            <p:attrNameLst>
                                              <p:attrName>ppt_x</p:attrName>
                                            </p:attrNameLst>
                                          </p:cBhvr>
                                          <p:tavLst>
                                            <p:tav tm="0">
                                              <p:val>
                                                <p:strVal val="0-#ppt_w/2"/>
                                              </p:val>
                                            </p:tav>
                                            <p:tav tm="100000">
                                              <p:val>
                                                <p:strVal val="#ppt_x"/>
                                              </p:val>
                                            </p:tav>
                                          </p:tavLst>
                                        </p:anim>
                                        <p:anim calcmode="lin" valueType="num">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cBhvr additive="base">
                                            <p:cTn id="49" dur="500" fill="hold"/>
                                            <p:tgtEl>
                                              <p:spTgt spid="120"/>
                                            </p:tgtEl>
                                            <p:attrNameLst>
                                              <p:attrName>ppt_x</p:attrName>
                                            </p:attrNameLst>
                                          </p:cBhvr>
                                          <p:tavLst>
                                            <p:tav tm="0">
                                              <p:val>
                                                <p:strVal val="0-#ppt_w/2"/>
                                              </p:val>
                                            </p:tav>
                                            <p:tav tm="100000">
                                              <p:val>
                                                <p:strVal val="#ppt_x"/>
                                              </p:val>
                                            </p:tav>
                                          </p:tavLst>
                                        </p:anim>
                                        <p:anim calcmode="lin" valueType="num">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094945" y="2943447"/>
            <a:ext cx="954107" cy="784830"/>
          </a:xfrm>
          <a:prstGeom prst="rect">
            <a:avLst/>
          </a:prstGeom>
        </p:spPr>
        <p:txBody>
          <a:bodyPr wrap="none">
            <a:spAutoFit/>
          </a:bodyPr>
          <a:lstStyle/>
          <a:p>
            <a:pPr algn="ctr">
              <a:lnSpc>
                <a:spcPct val="150000"/>
              </a:lnSpc>
            </a:pPr>
            <a:r>
              <a:rPr lang="zh-CN" altLang="en-US" sz="1000" dirty="0" smtClean="0">
                <a:ln w="6350">
                  <a:noFill/>
                </a:ln>
                <a:solidFill>
                  <a:schemeClr val="bg1">
                    <a:lumMod val="95000"/>
                  </a:schemeClr>
                </a:solidFill>
                <a:latin typeface="Impact" pitchFamily="34" charset="0"/>
                <a:ea typeface="微软雅黑" pitchFamily="34" charset="-122"/>
              </a:rPr>
              <a:t>实</a:t>
            </a:r>
            <a:r>
              <a:rPr lang="zh-CN" altLang="en-US" sz="1000" dirty="0">
                <a:ln w="6350">
                  <a:noFill/>
                </a:ln>
                <a:solidFill>
                  <a:schemeClr val="bg1">
                    <a:lumMod val="95000"/>
                  </a:schemeClr>
                </a:solidFill>
                <a:latin typeface="Impact" pitchFamily="34" charset="0"/>
                <a:ea typeface="微软雅黑" pitchFamily="34" charset="-122"/>
              </a:rPr>
              <a:t>践难点</a:t>
            </a:r>
          </a:p>
          <a:p>
            <a:pPr algn="ctr">
              <a:lnSpc>
                <a:spcPct val="150000"/>
              </a:lnSpc>
            </a:pPr>
            <a:r>
              <a:rPr lang="zh-CN" altLang="en-US" sz="1000" dirty="0" smtClean="0">
                <a:ln w="6350">
                  <a:noFill/>
                </a:ln>
                <a:solidFill>
                  <a:schemeClr val="bg1">
                    <a:lumMod val="95000"/>
                  </a:schemeClr>
                </a:solidFill>
                <a:latin typeface="Impact" pitchFamily="34" charset="0"/>
                <a:ea typeface="微软雅黑" pitchFamily="34" charset="-122"/>
              </a:rPr>
              <a:t>技术亮点</a:t>
            </a:r>
            <a:endParaRPr lang="en-US" altLang="zh-CN" sz="1000" dirty="0" smtClean="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smtClean="0">
                <a:ln w="6350">
                  <a:noFill/>
                </a:ln>
                <a:solidFill>
                  <a:schemeClr val="bg1">
                    <a:lumMod val="95000"/>
                  </a:schemeClr>
                </a:solidFill>
                <a:latin typeface="Impact" pitchFamily="34" charset="0"/>
                <a:ea typeface="微软雅黑" pitchFamily="34" charset="-122"/>
              </a:rPr>
              <a:t>案</a:t>
            </a:r>
            <a:r>
              <a:rPr lang="zh-CN" altLang="en-US" sz="1000" dirty="0">
                <a:ln w="6350">
                  <a:noFill/>
                </a:ln>
                <a:solidFill>
                  <a:schemeClr val="bg1">
                    <a:lumMod val="95000"/>
                  </a:schemeClr>
                </a:solidFill>
                <a:latin typeface="Impact" pitchFamily="34" charset="0"/>
                <a:ea typeface="微软雅黑" pitchFamily="34" charset="-122"/>
              </a:rPr>
              <a:t>例对比分析</a:t>
            </a:r>
          </a:p>
        </p:txBody>
      </p:sp>
      <p:sp>
        <p:nvSpPr>
          <p:cNvPr id="71" name="矩形 70"/>
          <p:cNvSpPr/>
          <p:nvPr/>
        </p:nvSpPr>
        <p:spPr>
          <a:xfrm>
            <a:off x="2249890" y="2943447"/>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研究方案可行性说明</a:t>
            </a:r>
          </a:p>
        </p:txBody>
      </p:sp>
      <p:sp>
        <p:nvSpPr>
          <p:cNvPr id="72" name="矩形 71"/>
          <p:cNvSpPr/>
          <p:nvPr/>
        </p:nvSpPr>
        <p:spPr>
          <a:xfrm>
            <a:off x="597196" y="2943447"/>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国内外相关研究综述</a:t>
            </a:r>
          </a:p>
          <a:p>
            <a:pPr algn="ctr">
              <a:lnSpc>
                <a:spcPct val="150000"/>
              </a:lnSpc>
            </a:pPr>
            <a:r>
              <a:rPr lang="zh-CN" altLang="en-US" sz="1000" dirty="0" smtClean="0">
                <a:ln w="6350">
                  <a:noFill/>
                </a:ln>
                <a:solidFill>
                  <a:schemeClr val="bg1">
                    <a:lumMod val="95000"/>
                  </a:schemeClr>
                </a:solidFill>
                <a:latin typeface="Impact" pitchFamily="34" charset="0"/>
                <a:ea typeface="微软雅黑" pitchFamily="34" charset="-122"/>
              </a:rPr>
              <a:t>文</a:t>
            </a:r>
            <a:r>
              <a:rPr lang="zh-CN" altLang="en-US" sz="1000" dirty="0">
                <a:ln w="6350">
                  <a:noFill/>
                </a:ln>
                <a:solidFill>
                  <a:schemeClr val="bg1">
                    <a:lumMod val="95000"/>
                  </a:schemeClr>
                </a:solidFill>
                <a:latin typeface="Impact" pitchFamily="34" charset="0"/>
                <a:ea typeface="微软雅黑" pitchFamily="34" charset="-122"/>
              </a:rPr>
              <a:t>献综述</a:t>
            </a:r>
          </a:p>
          <a:p>
            <a:pPr algn="ctr">
              <a:lnSpc>
                <a:spcPct val="150000"/>
              </a:lnSpc>
            </a:pPr>
            <a:r>
              <a:rPr lang="zh-CN" altLang="en-US" sz="1000" dirty="0" smtClean="0">
                <a:ln w="6350">
                  <a:noFill/>
                </a:ln>
                <a:solidFill>
                  <a:schemeClr val="bg1">
                    <a:lumMod val="95000"/>
                  </a:schemeClr>
                </a:solidFill>
                <a:latin typeface="Impact" pitchFamily="34" charset="0"/>
                <a:ea typeface="微软雅黑" pitchFamily="34" charset="-122"/>
              </a:rPr>
              <a:t>设计目标</a:t>
            </a:r>
            <a:endParaRPr lang="zh-CN" altLang="en-US" sz="1000" dirty="0">
              <a:ln w="6350">
                <a:noFill/>
              </a:ln>
              <a:solidFill>
                <a:schemeClr val="bg1">
                  <a:lumMod val="95000"/>
                </a:schemeClr>
              </a:solidFill>
              <a:latin typeface="Impact" pitchFamily="34" charset="0"/>
              <a:ea typeface="微软雅黑" pitchFamily="34" charset="-122"/>
            </a:endParaRPr>
          </a:p>
        </p:txBody>
      </p:sp>
      <p:sp>
        <p:nvSpPr>
          <p:cNvPr id="73" name="矩形 72"/>
          <p:cNvSpPr/>
          <p:nvPr/>
        </p:nvSpPr>
        <p:spPr>
          <a:xfrm>
            <a:off x="7535344" y="2943447"/>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问题评估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相关对策</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研究总</a:t>
            </a:r>
            <a:r>
              <a:rPr lang="zh-CN" altLang="en-US" sz="1000" dirty="0" smtClean="0">
                <a:ln w="6350">
                  <a:noFill/>
                </a:ln>
                <a:solidFill>
                  <a:schemeClr val="bg1">
                    <a:lumMod val="95000"/>
                  </a:schemeClr>
                </a:solidFill>
                <a:latin typeface="Impact" pitchFamily="34" charset="0"/>
                <a:ea typeface="微软雅黑" pitchFamily="34" charset="-122"/>
              </a:rPr>
              <a:t>结</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4" name="矩形 73"/>
          <p:cNvSpPr/>
          <p:nvPr/>
        </p:nvSpPr>
        <p:spPr>
          <a:xfrm>
            <a:off x="5882650" y="2943447"/>
            <a:ext cx="697627" cy="553998"/>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研究目</a:t>
            </a:r>
            <a:r>
              <a:rPr lang="zh-CN" altLang="en-US" sz="1000" dirty="0" smtClean="0">
                <a:ln w="6350">
                  <a:noFill/>
                </a:ln>
                <a:solidFill>
                  <a:schemeClr val="bg1">
                    <a:lumMod val="95000"/>
                  </a:schemeClr>
                </a:solidFill>
                <a:latin typeface="Impact" pitchFamily="34" charset="0"/>
                <a:ea typeface="微软雅黑" pitchFamily="34" charset="-122"/>
              </a:rPr>
              <a:t>标</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应</a:t>
            </a:r>
            <a:r>
              <a:rPr lang="zh-CN" altLang="en-US" sz="1000" dirty="0" smtClean="0">
                <a:ln w="6350">
                  <a:noFill/>
                </a:ln>
                <a:solidFill>
                  <a:schemeClr val="bg1">
                    <a:lumMod val="95000"/>
                  </a:schemeClr>
                </a:solidFill>
                <a:latin typeface="Impact" pitchFamily="34" charset="0"/>
                <a:ea typeface="微软雅黑" pitchFamily="34" charset="-122"/>
              </a:rPr>
              <a:t>用</a:t>
            </a:r>
            <a:r>
              <a:rPr lang="zh-CN" altLang="en-US" sz="1000" dirty="0">
                <a:ln w="6350">
                  <a:noFill/>
                </a:ln>
                <a:solidFill>
                  <a:schemeClr val="bg1">
                    <a:lumMod val="95000"/>
                  </a:schemeClr>
                </a:solidFill>
                <a:latin typeface="Impact" pitchFamily="34" charset="0"/>
                <a:ea typeface="微软雅黑" pitchFamily="34" charset="-122"/>
              </a:rPr>
              <a:t>测试</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3787169"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关键技术与实践难点</a:t>
            </a:r>
          </a:p>
        </p:txBody>
      </p:sp>
      <p:sp>
        <p:nvSpPr>
          <p:cNvPr id="81" name="矩形 80"/>
          <p:cNvSpPr/>
          <p:nvPr/>
        </p:nvSpPr>
        <p:spPr>
          <a:xfrm>
            <a:off x="2288363"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研究思路与方法</a:t>
            </a:r>
          </a:p>
        </p:txBody>
      </p:sp>
      <p:sp>
        <p:nvSpPr>
          <p:cNvPr id="82" name="矩形 81"/>
          <p:cNvSpPr/>
          <p:nvPr/>
        </p:nvSpPr>
        <p:spPr>
          <a:xfrm>
            <a:off x="697527"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绪论</a:t>
            </a:r>
          </a:p>
        </p:txBody>
      </p:sp>
      <p:sp>
        <p:nvSpPr>
          <p:cNvPr id="83" name="矩形 82"/>
          <p:cNvSpPr/>
          <p:nvPr/>
        </p:nvSpPr>
        <p:spPr>
          <a:xfrm>
            <a:off x="7099328"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相关建议与论文总结</a:t>
            </a:r>
          </a:p>
        </p:txBody>
      </p:sp>
      <p:sp>
        <p:nvSpPr>
          <p:cNvPr id="84" name="矩形 83"/>
          <p:cNvSpPr/>
          <p:nvPr/>
        </p:nvSpPr>
        <p:spPr>
          <a:xfrm>
            <a:off x="5600522"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endPar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endParaRP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43"/>
          <p:cNvSpPr/>
          <p:nvPr/>
        </p:nvSpPr>
        <p:spPr bwMode="auto">
          <a:xfrm>
            <a:off x="1281113" y="2976563"/>
            <a:ext cx="3246437" cy="14652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3" name="Freeform 44"/>
          <p:cNvSpPr/>
          <p:nvPr/>
        </p:nvSpPr>
        <p:spPr bwMode="auto">
          <a:xfrm>
            <a:off x="4614863" y="2976563"/>
            <a:ext cx="3246437" cy="1465262"/>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4" name="Freeform 45"/>
          <p:cNvSpPr/>
          <p:nvPr/>
        </p:nvSpPr>
        <p:spPr bwMode="auto">
          <a:xfrm>
            <a:off x="1281113" y="1428750"/>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5" name="Freeform 46"/>
          <p:cNvSpPr/>
          <p:nvPr/>
        </p:nvSpPr>
        <p:spPr bwMode="auto">
          <a:xfrm>
            <a:off x="4614863" y="1428750"/>
            <a:ext cx="3246437" cy="146526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5" name="Rectangle 34"/>
          <p:cNvSpPr>
            <a:spLocks noChangeArrowheads="1"/>
          </p:cNvSpPr>
          <p:nvPr/>
        </p:nvSpPr>
        <p:spPr bwMode="auto">
          <a:xfrm>
            <a:off x="128111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4" name="Rectangle 35"/>
          <p:cNvSpPr>
            <a:spLocks noChangeArrowheads="1"/>
          </p:cNvSpPr>
          <p:nvPr/>
        </p:nvSpPr>
        <p:spPr bwMode="auto">
          <a:xfrm>
            <a:off x="2744712" y="1485900"/>
            <a:ext cx="2564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目标</a:t>
            </a:r>
            <a:endParaRPr lang="zh-CN" altLang="en-US" dirty="0">
              <a:solidFill>
                <a:schemeClr val="bg1"/>
              </a:solidFill>
            </a:endParaRPr>
          </a:p>
        </p:txBody>
      </p:sp>
      <p:sp>
        <p:nvSpPr>
          <p:cNvPr id="125" name="Rectangle 36"/>
          <p:cNvSpPr>
            <a:spLocks noChangeArrowheads="1"/>
          </p:cNvSpPr>
          <p:nvPr/>
        </p:nvSpPr>
        <p:spPr bwMode="auto">
          <a:xfrm>
            <a:off x="461486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6" name="Rectangle 37"/>
          <p:cNvSpPr>
            <a:spLocks noChangeArrowheads="1"/>
          </p:cNvSpPr>
          <p:nvPr/>
        </p:nvSpPr>
        <p:spPr bwMode="auto">
          <a:xfrm>
            <a:off x="6137622" y="1485900"/>
            <a:ext cx="2564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准则</a:t>
            </a:r>
            <a:endParaRPr lang="zh-CN" altLang="en-US" sz="1000" dirty="0">
              <a:solidFill>
                <a:schemeClr val="bg1"/>
              </a:solidFill>
            </a:endParaRPr>
          </a:p>
        </p:txBody>
      </p:sp>
      <p:sp>
        <p:nvSpPr>
          <p:cNvPr id="127" name="Rectangle 38"/>
          <p:cNvSpPr>
            <a:spLocks noChangeArrowheads="1"/>
          </p:cNvSpPr>
          <p:nvPr/>
        </p:nvSpPr>
        <p:spPr bwMode="auto">
          <a:xfrm>
            <a:off x="128111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8" name="Rectangle 39"/>
          <p:cNvSpPr>
            <a:spLocks noChangeArrowheads="1"/>
          </p:cNvSpPr>
          <p:nvPr/>
        </p:nvSpPr>
        <p:spPr bwMode="auto">
          <a:xfrm>
            <a:off x="2803872" y="4238625"/>
            <a:ext cx="2564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方法</a:t>
            </a:r>
            <a:endParaRPr lang="zh-CN" altLang="en-US" sz="1000" dirty="0">
              <a:solidFill>
                <a:schemeClr val="bg1"/>
              </a:solidFill>
            </a:endParaRPr>
          </a:p>
        </p:txBody>
      </p:sp>
      <p:sp>
        <p:nvSpPr>
          <p:cNvPr id="129" name="Rectangle 40"/>
          <p:cNvSpPr>
            <a:spLocks noChangeArrowheads="1"/>
          </p:cNvSpPr>
          <p:nvPr/>
        </p:nvSpPr>
        <p:spPr bwMode="auto">
          <a:xfrm>
            <a:off x="461486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0" name="Rectangle 41"/>
          <p:cNvSpPr>
            <a:spLocks noChangeArrowheads="1"/>
          </p:cNvSpPr>
          <p:nvPr/>
        </p:nvSpPr>
        <p:spPr bwMode="auto">
          <a:xfrm>
            <a:off x="6137622" y="4238625"/>
            <a:ext cx="25648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步骤</a:t>
            </a:r>
            <a:endParaRPr lang="zh-CN" altLang="en-US" sz="1000" dirty="0">
              <a:solidFill>
                <a:schemeClr val="bg1"/>
              </a:solidFill>
            </a:endParaRPr>
          </a:p>
        </p:txBody>
      </p:sp>
      <p:sp>
        <p:nvSpPr>
          <p:cNvPr id="131" name="Oval 42"/>
          <p:cNvSpPr>
            <a:spLocks noChangeArrowheads="1"/>
          </p:cNvSpPr>
          <p:nvPr/>
        </p:nvSpPr>
        <p:spPr bwMode="auto">
          <a:xfrm>
            <a:off x="3968750" y="2330450"/>
            <a:ext cx="1204913" cy="1209675"/>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6" name="Text Box 47"/>
          <p:cNvSpPr txBox="1">
            <a:spLocks noChangeArrowheads="1"/>
          </p:cNvSpPr>
          <p:nvPr/>
        </p:nvSpPr>
        <p:spPr bwMode="auto">
          <a:xfrm>
            <a:off x="4116502" y="30030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应</a:t>
            </a:r>
            <a:r>
              <a:rPr lang="zh-CN" altLang="en-US" sz="1400" b="1" dirty="0" smtClean="0">
                <a:solidFill>
                  <a:schemeClr val="bg1"/>
                </a:solidFill>
                <a:ea typeface="微软雅黑" pitchFamily="34" charset="-122"/>
              </a:rPr>
              <a:t>用测试</a:t>
            </a:r>
            <a:endParaRPr lang="zh-CN" altLang="en-US" sz="1400" b="1" dirty="0">
              <a:solidFill>
                <a:schemeClr val="bg1"/>
              </a:solidFill>
              <a:ea typeface="微软雅黑" pitchFamily="34" charset="-122"/>
            </a:endParaRPr>
          </a:p>
        </p:txBody>
      </p:sp>
      <p:sp>
        <p:nvSpPr>
          <p:cNvPr id="137" name="Rectangle 48"/>
          <p:cNvSpPr>
            <a:spLocks noChangeArrowheads="1"/>
          </p:cNvSpPr>
          <p:nvPr/>
        </p:nvSpPr>
        <p:spPr bwMode="auto">
          <a:xfrm>
            <a:off x="1403350" y="1782763"/>
            <a:ext cx="25654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1000" dirty="0" smtClean="0">
                <a:solidFill>
                  <a:schemeClr val="bg1">
                    <a:lumMod val="50000"/>
                  </a:schemeClr>
                </a:solidFill>
                <a:latin typeface="Arial" pitchFamily="34" charset="0"/>
                <a:ea typeface="微软雅黑" pitchFamily="34" charset="-122"/>
              </a:rPr>
              <a:t>1</a:t>
            </a:r>
            <a:r>
              <a:rPr lang="zh-CN" altLang="en-US" sz="1000" dirty="0" smtClean="0">
                <a:solidFill>
                  <a:schemeClr val="bg1">
                    <a:lumMod val="50000"/>
                  </a:schemeClr>
                </a:solidFill>
                <a:latin typeface="Arial" pitchFamily="34" charset="0"/>
                <a:ea typeface="微软雅黑" pitchFamily="34" charset="-122"/>
              </a:rPr>
              <a:t>）测试目前应用中已发现的问题；</a:t>
            </a:r>
            <a:endParaRPr lang="en-US" altLang="zh-CN" sz="1000" dirty="0" smtClean="0">
              <a:solidFill>
                <a:schemeClr val="bg1">
                  <a:lumMod val="50000"/>
                </a:schemeClr>
              </a:solidFill>
              <a:latin typeface="Arial" pitchFamily="34" charset="0"/>
              <a:ea typeface="微软雅黑" pitchFamily="34" charset="-122"/>
            </a:endParaRPr>
          </a:p>
          <a:p>
            <a:pPr algn="just"/>
            <a:r>
              <a:rPr lang="en-US" altLang="zh-CN" sz="1000" dirty="0" smtClean="0">
                <a:solidFill>
                  <a:schemeClr val="bg1">
                    <a:lumMod val="50000"/>
                  </a:schemeClr>
                </a:solidFill>
                <a:latin typeface="Arial" pitchFamily="34" charset="0"/>
                <a:ea typeface="微软雅黑" pitchFamily="34" charset="-122"/>
              </a:rPr>
              <a:t>2</a:t>
            </a:r>
            <a:r>
              <a:rPr lang="zh-CN" altLang="en-US" sz="1000" dirty="0" smtClean="0">
                <a:solidFill>
                  <a:schemeClr val="bg1">
                    <a:lumMod val="50000"/>
                  </a:scheme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测</a:t>
            </a:r>
            <a:r>
              <a:rPr lang="zh-CN" altLang="en-US" sz="1000" dirty="0" smtClean="0">
                <a:solidFill>
                  <a:schemeClr val="bg1">
                    <a:lumMod val="50000"/>
                  </a:schemeClr>
                </a:solidFill>
                <a:latin typeface="Arial" pitchFamily="34" charset="0"/>
                <a:ea typeface="微软雅黑" pitchFamily="34" charset="-122"/>
              </a:rPr>
              <a:t>试尚未发现的代码错误；</a:t>
            </a:r>
            <a:endParaRPr lang="en-US" altLang="zh-CN" sz="1000" dirty="0" smtClean="0">
              <a:solidFill>
                <a:schemeClr val="bg1">
                  <a:lumMod val="50000"/>
                </a:schemeClr>
              </a:solidFill>
              <a:latin typeface="Arial" pitchFamily="34" charset="0"/>
              <a:ea typeface="微软雅黑" pitchFamily="34" charset="-122"/>
            </a:endParaRPr>
          </a:p>
          <a:p>
            <a:pPr algn="just"/>
            <a:r>
              <a:rPr lang="en-US" altLang="zh-CN" sz="1000" dirty="0" smtClean="0">
                <a:solidFill>
                  <a:schemeClr val="bg1">
                    <a:lumMod val="50000"/>
                  </a:schemeClr>
                </a:solidFill>
                <a:latin typeface="Arial" pitchFamily="34" charset="0"/>
                <a:ea typeface="微软雅黑" pitchFamily="34" charset="-122"/>
              </a:rPr>
              <a:t>3</a:t>
            </a:r>
            <a:r>
              <a:rPr lang="zh-CN" altLang="en-US" sz="1000" dirty="0" smtClean="0">
                <a:solidFill>
                  <a:schemeClr val="bg1">
                    <a:lumMod val="50000"/>
                  </a:scheme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测</a:t>
            </a:r>
            <a:r>
              <a:rPr lang="zh-CN" altLang="en-US" sz="1000" dirty="0" smtClean="0">
                <a:solidFill>
                  <a:schemeClr val="bg1">
                    <a:lumMod val="50000"/>
                  </a:schemeClr>
                </a:solidFill>
                <a:latin typeface="Arial" pitchFamily="34" charset="0"/>
                <a:ea typeface="微软雅黑" pitchFamily="34" charset="-122"/>
              </a:rPr>
              <a:t>试该家校互动平台</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的性能；</a:t>
            </a:r>
            <a:endParaRPr lang="zh-CN" altLang="en-US" sz="1000" dirty="0">
              <a:solidFill>
                <a:schemeClr val="bg1">
                  <a:lumMod val="50000"/>
                </a:schemeClr>
              </a:solidFill>
              <a:latin typeface="Arial" pitchFamily="34" charset="0"/>
              <a:ea typeface="微软雅黑" pitchFamily="34" charset="-122"/>
            </a:endParaRPr>
          </a:p>
        </p:txBody>
      </p:sp>
      <p:sp>
        <p:nvSpPr>
          <p:cNvPr id="138" name="Rectangle 49"/>
          <p:cNvSpPr>
            <a:spLocks noChangeArrowheads="1"/>
          </p:cNvSpPr>
          <p:nvPr/>
        </p:nvSpPr>
        <p:spPr bwMode="auto">
          <a:xfrm>
            <a:off x="1403350" y="3106738"/>
            <a:ext cx="25923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首</a:t>
            </a:r>
            <a:r>
              <a:rPr lang="zh-CN" altLang="en-US" sz="1000" dirty="0" smtClean="0">
                <a:solidFill>
                  <a:schemeClr val="bg1">
                    <a:lumMod val="50000"/>
                  </a:schemeClr>
                </a:solidFill>
                <a:latin typeface="Arial" pitchFamily="34" charset="0"/>
                <a:ea typeface="微软雅黑" pitchFamily="34" charset="-122"/>
              </a:rPr>
              <a:t>先设计测试用例，用一套完整的测试计划来给应用进行测试。先用虚拟设备进行回归测试，再用</a:t>
            </a:r>
            <a:r>
              <a:rPr lang="zh-CN" altLang="en-US" sz="1000" dirty="0">
                <a:solidFill>
                  <a:schemeClr val="bg1">
                    <a:lumMod val="50000"/>
                  </a:schemeClr>
                </a:solidFill>
                <a:latin typeface="Arial" pitchFamily="34" charset="0"/>
                <a:ea typeface="微软雅黑" pitchFamily="34" charset="-122"/>
              </a:rPr>
              <a:t>真实</a:t>
            </a:r>
            <a:r>
              <a:rPr lang="zh-CN" altLang="en-US" sz="1000" dirty="0" smtClean="0">
                <a:solidFill>
                  <a:schemeClr val="bg1">
                    <a:lumMod val="50000"/>
                  </a:schemeClr>
                </a:solidFill>
                <a:latin typeface="Arial" pitchFamily="34" charset="0"/>
                <a:ea typeface="微软雅黑" pitchFamily="34" charset="-122"/>
              </a:rPr>
              <a:t>设备进行验收测试。</a:t>
            </a:r>
            <a:endParaRPr lang="zh-CN" altLang="en-US" sz="1000" dirty="0">
              <a:solidFill>
                <a:schemeClr val="bg1">
                  <a:lumMod val="50000"/>
                </a:schemeClr>
              </a:solidFill>
              <a:latin typeface="Arial" pitchFamily="34" charset="0"/>
              <a:ea typeface="微软雅黑" pitchFamily="34" charset="-122"/>
            </a:endParaRPr>
          </a:p>
        </p:txBody>
      </p:sp>
      <p:sp>
        <p:nvSpPr>
          <p:cNvPr id="139" name="Rectangle 50"/>
          <p:cNvSpPr>
            <a:spLocks noChangeArrowheads="1"/>
          </p:cNvSpPr>
          <p:nvPr/>
        </p:nvSpPr>
        <p:spPr bwMode="auto">
          <a:xfrm>
            <a:off x="5213350" y="1782763"/>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1000" dirty="0" smtClean="0">
                <a:solidFill>
                  <a:schemeClr val="bg1">
                    <a:lumMod val="50000"/>
                  </a:schemeClr>
                </a:solidFill>
                <a:latin typeface="Arial" pitchFamily="34" charset="0"/>
                <a:ea typeface="微软雅黑" pitchFamily="34" charset="-122"/>
              </a:rPr>
              <a:t>1</a:t>
            </a:r>
            <a:r>
              <a:rPr lang="zh-CN" altLang="en-US" sz="1000" dirty="0" smtClean="0">
                <a:solidFill>
                  <a:schemeClr val="bg1">
                    <a:lumMod val="50000"/>
                  </a:schemeClr>
                </a:solidFill>
                <a:latin typeface="Arial" pitchFamily="34" charset="0"/>
                <a:ea typeface="微软雅黑" pitchFamily="34" charset="-122"/>
              </a:rPr>
              <a:t>）从用户的角度出发测试，满足用户需求，如果</a:t>
            </a:r>
            <a:r>
              <a:rPr lang="zh-CN" altLang="en-US" sz="1000" dirty="0">
                <a:solidFill>
                  <a:schemeClr val="bg1">
                    <a:lumMod val="50000"/>
                  </a:schemeClr>
                </a:solidFill>
                <a:latin typeface="Arial" pitchFamily="34" charset="0"/>
                <a:ea typeface="微软雅黑" pitchFamily="34" charset="-122"/>
              </a:rPr>
              <a:t>不</a:t>
            </a:r>
            <a:r>
              <a:rPr lang="zh-CN" altLang="en-US" sz="1000" dirty="0" smtClean="0">
                <a:solidFill>
                  <a:schemeClr val="bg1">
                    <a:lumMod val="50000"/>
                  </a:schemeClr>
                </a:solidFill>
                <a:latin typeface="Arial" pitchFamily="34" charset="0"/>
                <a:ea typeface="微软雅黑" pitchFamily="34" charset="-122"/>
              </a:rPr>
              <a:t>能满足的，视为最严重的错误；</a:t>
            </a:r>
            <a:endParaRPr lang="en-US" altLang="zh-CN" sz="1000" dirty="0" smtClean="0">
              <a:solidFill>
                <a:schemeClr val="bg1">
                  <a:lumMod val="50000"/>
                </a:schemeClr>
              </a:solidFill>
              <a:latin typeface="Arial" pitchFamily="34" charset="0"/>
              <a:ea typeface="微软雅黑" pitchFamily="34" charset="-122"/>
            </a:endParaRPr>
          </a:p>
          <a:p>
            <a:pPr algn="just"/>
            <a:r>
              <a:rPr lang="en-US" altLang="zh-CN" sz="1000" dirty="0" smtClean="0">
                <a:solidFill>
                  <a:schemeClr val="bg1">
                    <a:lumMod val="50000"/>
                  </a:schemeClr>
                </a:solidFill>
                <a:latin typeface="Arial" pitchFamily="34" charset="0"/>
                <a:ea typeface="微软雅黑" pitchFamily="34" charset="-122"/>
              </a:rPr>
              <a:t>2</a:t>
            </a:r>
            <a:r>
              <a:rPr lang="zh-CN" altLang="en-US" sz="1000" dirty="0" smtClean="0">
                <a:solidFill>
                  <a:schemeClr val="bg1">
                    <a:lumMod val="50000"/>
                  </a:schemeClr>
                </a:solidFill>
                <a:latin typeface="Arial" pitchFamily="34" charset="0"/>
                <a:ea typeface="微软雅黑" pitchFamily="34" charset="-122"/>
              </a:rPr>
              <a:t>）应保证正常运行，如果出现崩溃等现象，认定为严重错误；</a:t>
            </a:r>
            <a:endParaRPr lang="en-US" altLang="zh-CN" sz="1000" dirty="0" smtClean="0">
              <a:solidFill>
                <a:schemeClr val="bg1">
                  <a:lumMod val="50000"/>
                </a:schemeClr>
              </a:solidFill>
              <a:latin typeface="Arial" pitchFamily="34" charset="0"/>
              <a:ea typeface="微软雅黑" pitchFamily="34" charset="-122"/>
            </a:endParaRPr>
          </a:p>
          <a:p>
            <a:pPr algn="just"/>
            <a:r>
              <a:rPr lang="en-US" altLang="zh-CN" sz="1000" dirty="0" smtClean="0">
                <a:solidFill>
                  <a:schemeClr val="bg1">
                    <a:lumMod val="50000"/>
                  </a:schemeClr>
                </a:solidFill>
                <a:latin typeface="Arial" pitchFamily="34" charset="0"/>
                <a:ea typeface="微软雅黑" pitchFamily="34" charset="-122"/>
              </a:rPr>
              <a:t>3</a:t>
            </a:r>
            <a:r>
              <a:rPr lang="zh-CN" altLang="en-US" sz="1000" dirty="0" smtClean="0">
                <a:solidFill>
                  <a:schemeClr val="bg1">
                    <a:lumMod val="50000"/>
                  </a:schemeClr>
                </a:solidFill>
                <a:latin typeface="Arial" pitchFamily="34" charset="0"/>
                <a:ea typeface="微软雅黑" pitchFamily="34" charset="-122"/>
              </a:rPr>
              <a:t>）应保证应用的逻辑正确性，如出现逻辑混乱，则认定为较严重错误；</a:t>
            </a:r>
            <a:endParaRPr lang="zh-CN" altLang="en-US" sz="1000" dirty="0">
              <a:solidFill>
                <a:schemeClr val="bg1">
                  <a:lumMod val="50000"/>
                </a:schemeClr>
              </a:solidFill>
              <a:latin typeface="Arial" pitchFamily="34" charset="0"/>
              <a:ea typeface="微软雅黑" pitchFamily="34" charset="-122"/>
            </a:endParaRPr>
          </a:p>
        </p:txBody>
      </p:sp>
      <p:sp>
        <p:nvSpPr>
          <p:cNvPr id="140" name="Rectangle 51"/>
          <p:cNvSpPr>
            <a:spLocks noChangeArrowheads="1"/>
          </p:cNvSpPr>
          <p:nvPr/>
        </p:nvSpPr>
        <p:spPr bwMode="auto">
          <a:xfrm>
            <a:off x="5213350" y="3106738"/>
            <a:ext cx="25923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smtClean="0">
                <a:solidFill>
                  <a:schemeClr val="bg1">
                    <a:lumMod val="50000"/>
                  </a:schemeClr>
                </a:solidFill>
                <a:latin typeface="Arial" pitchFamily="34" charset="0"/>
                <a:ea typeface="微软雅黑" pitchFamily="34" charset="-122"/>
              </a:rPr>
              <a:t>过程尽可能的从“小模块”进行测试，即单元测试。然后把小模块集中在一起进行集成测试，最后再进行应用的整体测试。</a:t>
            </a:r>
            <a:endParaRPr lang="zh-CN" altLang="en-US" sz="1000" dirty="0">
              <a:solidFill>
                <a:schemeClr val="bg1">
                  <a:lumMod val="50000"/>
                </a:schemeClr>
              </a:solidFill>
              <a:latin typeface="Arial" pitchFamily="34" charset="0"/>
              <a:ea typeface="微软雅黑" pitchFamily="34" charset="-122"/>
            </a:endParaRPr>
          </a:p>
        </p:txBody>
      </p:sp>
      <p:grpSp>
        <p:nvGrpSpPr>
          <p:cNvPr id="141" name="组合 140"/>
          <p:cNvGrpSpPr/>
          <p:nvPr/>
        </p:nvGrpSpPr>
        <p:grpSpPr>
          <a:xfrm>
            <a:off x="4417423" y="2520909"/>
            <a:ext cx="307566" cy="455654"/>
            <a:chOff x="4062413" y="2374900"/>
            <a:chExt cx="814388" cy="1206501"/>
          </a:xfrm>
          <a:solidFill>
            <a:schemeClr val="bg1"/>
          </a:solidFill>
        </p:grpSpPr>
        <p:sp>
          <p:nvSpPr>
            <p:cNvPr id="14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a:t>
            </a:r>
            <a:r>
              <a:rPr lang="zh-CN" altLang="en-US" sz="1200" b="1" dirty="0" smtClean="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与</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测试</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6" name="矩形 45"/>
          <p:cNvSpPr/>
          <p:nvPr/>
        </p:nvSpPr>
        <p:spPr>
          <a:xfrm>
            <a:off x="5991171"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应</a:t>
            </a:r>
            <a:r>
              <a:rPr lang="zh-CN" altLang="en-US" sz="1200" dirty="0" smtClean="0">
                <a:solidFill>
                  <a:srgbClr val="03CCCE"/>
                </a:solidFill>
                <a:latin typeface="微软雅黑" pitchFamily="34" charset="-122"/>
                <a:ea typeface="微软雅黑" pitchFamily="34" charset="-122"/>
              </a:rPr>
              <a:t>用测试</a:t>
            </a:r>
            <a:endParaRPr lang="zh-CN" altLang="en-US" sz="1200" dirty="0">
              <a:solidFill>
                <a:srgbClr val="03CCCE"/>
              </a:solidFill>
              <a:latin typeface="微软雅黑" pitchFamily="34" charset="-122"/>
              <a:ea typeface="微软雅黑" pitchFamily="34" charset="-122"/>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p:cTn id="7" dur="500" fill="hold"/>
                                        <p:tgtEl>
                                          <p:spTgt spid="131"/>
                                        </p:tgtEl>
                                        <p:attrNameLst>
                                          <p:attrName>ppt_w</p:attrName>
                                        </p:attrNameLst>
                                      </p:cBhvr>
                                      <p:tavLst>
                                        <p:tav tm="0">
                                          <p:val>
                                            <p:fltVal val="0"/>
                                          </p:val>
                                        </p:tav>
                                        <p:tav tm="100000">
                                          <p:val>
                                            <p:strVal val="#ppt_w"/>
                                          </p:val>
                                        </p:tav>
                                      </p:tavLst>
                                    </p:anim>
                                    <p:anim calcmode="lin" valueType="num">
                                      <p:cBhvr>
                                        <p:cTn id="8" dur="500" fill="hold"/>
                                        <p:tgtEl>
                                          <p:spTgt spid="1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36"/>
                                        </p:tgtEl>
                                        <p:attrNameLst>
                                          <p:attrName>style.visibility</p:attrName>
                                        </p:attrNameLst>
                                      </p:cBhvr>
                                      <p:to>
                                        <p:strVal val="visible"/>
                                      </p:to>
                                    </p:set>
                                    <p:anim calcmode="lin" valueType="num">
                                      <p:cBhvr>
                                        <p:cTn id="11" dur="500" fill="hold"/>
                                        <p:tgtEl>
                                          <p:spTgt spid="136"/>
                                        </p:tgtEl>
                                        <p:attrNameLst>
                                          <p:attrName>ppt_w</p:attrName>
                                        </p:attrNameLst>
                                      </p:cBhvr>
                                      <p:tavLst>
                                        <p:tav tm="0">
                                          <p:val>
                                            <p:fltVal val="0"/>
                                          </p:val>
                                        </p:tav>
                                        <p:tav tm="100000">
                                          <p:val>
                                            <p:strVal val="#ppt_w"/>
                                          </p:val>
                                        </p:tav>
                                      </p:tavLst>
                                    </p:anim>
                                    <p:anim calcmode="lin" valueType="num">
                                      <p:cBhvr>
                                        <p:cTn id="12" dur="500" fill="hold"/>
                                        <p:tgtEl>
                                          <p:spTgt spid="13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41"/>
                                        </p:tgtEl>
                                        <p:attrNameLst>
                                          <p:attrName>style.visibility</p:attrName>
                                        </p:attrNameLst>
                                      </p:cBhvr>
                                      <p:to>
                                        <p:strVal val="visible"/>
                                      </p:to>
                                    </p:set>
                                    <p:anim calcmode="lin" valueType="num">
                                      <p:cBhvr>
                                        <p:cTn id="15" dur="300" fill="hold"/>
                                        <p:tgtEl>
                                          <p:spTgt spid="141"/>
                                        </p:tgtEl>
                                        <p:attrNameLst>
                                          <p:attrName>ppt_w</p:attrName>
                                        </p:attrNameLst>
                                      </p:cBhvr>
                                      <p:tavLst>
                                        <p:tav tm="0">
                                          <p:val>
                                            <p:fltVal val="0"/>
                                          </p:val>
                                        </p:tav>
                                        <p:tav tm="100000">
                                          <p:val>
                                            <p:strVal val="#ppt_w"/>
                                          </p:val>
                                        </p:tav>
                                      </p:tavLst>
                                    </p:anim>
                                    <p:anim calcmode="lin" valueType="num">
                                      <p:cBhvr>
                                        <p:cTn id="16" dur="300" fill="hold"/>
                                        <p:tgtEl>
                                          <p:spTgt spid="141"/>
                                        </p:tgtEl>
                                        <p:attrNameLst>
                                          <p:attrName>ppt_h</p:attrName>
                                        </p:attrNameLst>
                                      </p:cBhvr>
                                      <p:tavLst>
                                        <p:tav tm="0">
                                          <p:val>
                                            <p:fltVal val="0"/>
                                          </p:val>
                                        </p:tav>
                                        <p:tav tm="100000">
                                          <p:val>
                                            <p:strVal val="#ppt_h"/>
                                          </p:val>
                                        </p:tav>
                                      </p:tavLst>
                                    </p:anim>
                                    <p:animEffect transition="in" filter="fade">
                                      <p:cBhvr>
                                        <p:cTn id="17" dur="300"/>
                                        <p:tgtEl>
                                          <p:spTgt spid="141"/>
                                        </p:tgtEl>
                                      </p:cBhvr>
                                    </p:animEffect>
                                  </p:childTnLst>
                                </p:cTn>
                              </p:par>
                              <p:par>
                                <p:cTn id="18" presetID="6" presetClass="emph" presetSubtype="0" autoRev="1" fill="hold" nodeType="withEffect">
                                  <p:stCondLst>
                                    <p:cond delay="400"/>
                                  </p:stCondLst>
                                  <p:childTnLst>
                                    <p:animScale>
                                      <p:cBhvr>
                                        <p:cTn id="19" dur="150" fill="hold"/>
                                        <p:tgtEl>
                                          <p:spTgt spid="14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125"/>
                                        </p:tgtEl>
                                        <p:attrNameLst>
                                          <p:attrName>style.visibility</p:attrName>
                                        </p:attrNameLst>
                                      </p:cBhvr>
                                      <p:to>
                                        <p:strVal val="visible"/>
                                      </p:to>
                                    </p:set>
                                    <p:animEffect transition="in" filter="slide(fromLeft)">
                                      <p:cBhvr>
                                        <p:cTn id="22" dur="500"/>
                                        <p:tgtEl>
                                          <p:spTgt spid="125"/>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26"/>
                                        </p:tgtEl>
                                        <p:attrNameLst>
                                          <p:attrName>style.visibility</p:attrName>
                                        </p:attrNameLst>
                                      </p:cBhvr>
                                      <p:to>
                                        <p:strVal val="visible"/>
                                      </p:to>
                                    </p:set>
                                    <p:animEffect transition="in" filter="slide(fromLeft)">
                                      <p:cBhvr>
                                        <p:cTn id="25" dur="500"/>
                                        <p:tgtEl>
                                          <p:spTgt spid="126"/>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35"/>
                                        </p:tgtEl>
                                        <p:attrNameLst>
                                          <p:attrName>style.visibility</p:attrName>
                                        </p:attrNameLst>
                                      </p:cBhvr>
                                      <p:to>
                                        <p:strVal val="visible"/>
                                      </p:to>
                                    </p:set>
                                    <p:animEffect transition="in" filter="slide(fromLeft)">
                                      <p:cBhvr>
                                        <p:cTn id="28" dur="500"/>
                                        <p:tgtEl>
                                          <p:spTgt spid="135"/>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39"/>
                                        </p:tgtEl>
                                        <p:attrNameLst>
                                          <p:attrName>style.visibility</p:attrName>
                                        </p:attrNameLst>
                                      </p:cBhvr>
                                      <p:to>
                                        <p:strVal val="visible"/>
                                      </p:to>
                                    </p:set>
                                    <p:animEffect transition="in" filter="slide(fromLeft)">
                                      <p:cBhvr>
                                        <p:cTn id="31" dur="500"/>
                                        <p:tgtEl>
                                          <p:spTgt spid="13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115"/>
                                        </p:tgtEl>
                                        <p:attrNameLst>
                                          <p:attrName>style.visibility</p:attrName>
                                        </p:attrNameLst>
                                      </p:cBhvr>
                                      <p:to>
                                        <p:strVal val="visible"/>
                                      </p:to>
                                    </p:set>
                                    <p:animEffect transition="in" filter="slide(fromRight)">
                                      <p:cBhvr>
                                        <p:cTn id="34" dur="500"/>
                                        <p:tgtEl>
                                          <p:spTgt spid="11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124"/>
                                        </p:tgtEl>
                                        <p:attrNameLst>
                                          <p:attrName>style.visibility</p:attrName>
                                        </p:attrNameLst>
                                      </p:cBhvr>
                                      <p:to>
                                        <p:strVal val="visible"/>
                                      </p:to>
                                    </p:set>
                                    <p:animEffect transition="in" filter="slide(fromRight)">
                                      <p:cBhvr>
                                        <p:cTn id="37" dur="500"/>
                                        <p:tgtEl>
                                          <p:spTgt spid="124"/>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134"/>
                                        </p:tgtEl>
                                        <p:attrNameLst>
                                          <p:attrName>style.visibility</p:attrName>
                                        </p:attrNameLst>
                                      </p:cBhvr>
                                      <p:to>
                                        <p:strVal val="visible"/>
                                      </p:to>
                                    </p:set>
                                    <p:animEffect transition="in" filter="slide(fromRight)">
                                      <p:cBhvr>
                                        <p:cTn id="40" dur="500"/>
                                        <p:tgtEl>
                                          <p:spTgt spid="134"/>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137"/>
                                        </p:tgtEl>
                                        <p:attrNameLst>
                                          <p:attrName>style.visibility</p:attrName>
                                        </p:attrNameLst>
                                      </p:cBhvr>
                                      <p:to>
                                        <p:strVal val="visible"/>
                                      </p:to>
                                    </p:set>
                                    <p:animEffect transition="in" filter="slide(fromRight)">
                                      <p:cBhvr>
                                        <p:cTn id="43" dur="500"/>
                                        <p:tgtEl>
                                          <p:spTgt spid="137"/>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29"/>
                                        </p:tgtEl>
                                        <p:attrNameLst>
                                          <p:attrName>style.visibility</p:attrName>
                                        </p:attrNameLst>
                                      </p:cBhvr>
                                      <p:to>
                                        <p:strVal val="visible"/>
                                      </p:to>
                                    </p:set>
                                    <p:animEffect transition="in" filter="slide(fromLeft)">
                                      <p:cBhvr>
                                        <p:cTn id="46" dur="500"/>
                                        <p:tgtEl>
                                          <p:spTgt spid="129"/>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30"/>
                                        </p:tgtEl>
                                        <p:attrNameLst>
                                          <p:attrName>style.visibility</p:attrName>
                                        </p:attrNameLst>
                                      </p:cBhvr>
                                      <p:to>
                                        <p:strVal val="visible"/>
                                      </p:to>
                                    </p:set>
                                    <p:animEffect transition="in" filter="slide(fromLeft)">
                                      <p:cBhvr>
                                        <p:cTn id="49" dur="500"/>
                                        <p:tgtEl>
                                          <p:spTgt spid="130"/>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133"/>
                                        </p:tgtEl>
                                        <p:attrNameLst>
                                          <p:attrName>style.visibility</p:attrName>
                                        </p:attrNameLst>
                                      </p:cBhvr>
                                      <p:to>
                                        <p:strVal val="visible"/>
                                      </p:to>
                                    </p:set>
                                    <p:animEffect transition="in" filter="slide(fromLeft)">
                                      <p:cBhvr>
                                        <p:cTn id="52" dur="500"/>
                                        <p:tgtEl>
                                          <p:spTgt spid="133"/>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140"/>
                                        </p:tgtEl>
                                        <p:attrNameLst>
                                          <p:attrName>style.visibility</p:attrName>
                                        </p:attrNameLst>
                                      </p:cBhvr>
                                      <p:to>
                                        <p:strVal val="visible"/>
                                      </p:to>
                                    </p:set>
                                    <p:animEffect transition="in" filter="slide(fromLeft)">
                                      <p:cBhvr>
                                        <p:cTn id="55" dur="500"/>
                                        <p:tgtEl>
                                          <p:spTgt spid="140"/>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27"/>
                                        </p:tgtEl>
                                        <p:attrNameLst>
                                          <p:attrName>style.visibility</p:attrName>
                                        </p:attrNameLst>
                                      </p:cBhvr>
                                      <p:to>
                                        <p:strVal val="visible"/>
                                      </p:to>
                                    </p:set>
                                    <p:animEffect transition="in" filter="slide(fromRight)">
                                      <p:cBhvr>
                                        <p:cTn id="58" dur="500"/>
                                        <p:tgtEl>
                                          <p:spTgt spid="127"/>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28"/>
                                        </p:tgtEl>
                                        <p:attrNameLst>
                                          <p:attrName>style.visibility</p:attrName>
                                        </p:attrNameLst>
                                      </p:cBhvr>
                                      <p:to>
                                        <p:strVal val="visible"/>
                                      </p:to>
                                    </p:set>
                                    <p:animEffect transition="in" filter="slide(fromRight)">
                                      <p:cBhvr>
                                        <p:cTn id="61" dur="500"/>
                                        <p:tgtEl>
                                          <p:spTgt spid="128"/>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132"/>
                                        </p:tgtEl>
                                        <p:attrNameLst>
                                          <p:attrName>style.visibility</p:attrName>
                                        </p:attrNameLst>
                                      </p:cBhvr>
                                      <p:to>
                                        <p:strVal val="visible"/>
                                      </p:to>
                                    </p:set>
                                    <p:animEffect transition="in" filter="slide(fromRight)">
                                      <p:cBhvr>
                                        <p:cTn id="64" dur="500"/>
                                        <p:tgtEl>
                                          <p:spTgt spid="132"/>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138"/>
                                        </p:tgtEl>
                                        <p:attrNameLst>
                                          <p:attrName>style.visibility</p:attrName>
                                        </p:attrNameLst>
                                      </p:cBhvr>
                                      <p:to>
                                        <p:strVal val="visible"/>
                                      </p:to>
                                    </p:set>
                                    <p:animEffect transition="in" filter="slide(fromRight)">
                                      <p:cBhvr>
                                        <p:cTn id="6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15" grpId="0" animBg="1"/>
      <p:bldP spid="124" grpId="0"/>
      <p:bldP spid="125" grpId="0" animBg="1"/>
      <p:bldP spid="126" grpId="0"/>
      <p:bldP spid="127" grpId="0" animBg="1"/>
      <p:bldP spid="128" grpId="0"/>
      <p:bldP spid="129" grpId="0" animBg="1"/>
      <p:bldP spid="130" grpId="0"/>
      <p:bldP spid="131" grpId="0" animBg="1"/>
      <p:bldP spid="136" grpId="0"/>
      <p:bldP spid="137" grpId="0"/>
      <p:bldP spid="138" grpId="0"/>
      <p:bldP spid="139" grpId="0"/>
      <p:bldP spid="1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a:spLocks/>
          </p:cNvSpPr>
          <p:nvPr/>
        </p:nvSpPr>
        <p:spPr bwMode="auto">
          <a:xfrm>
            <a:off x="1381125" y="2873375"/>
            <a:ext cx="1577975" cy="1577975"/>
          </a:xfrm>
          <a:custGeom>
            <a:avLst/>
            <a:gdLst>
              <a:gd name="T0" fmla="*/ 0 w 373"/>
              <a:gd name="T1" fmla="*/ 1448082 h 373"/>
              <a:gd name="T2" fmla="*/ 131100 w 373"/>
              <a:gd name="T3" fmla="*/ 1579341 h 373"/>
              <a:gd name="T4" fmla="*/ 1577432 w 373"/>
              <a:gd name="T5" fmla="*/ 1579341 h 373"/>
              <a:gd name="T6" fmla="*/ 1577432 w 373"/>
              <a:gd name="T7" fmla="*/ 0 h 373"/>
              <a:gd name="T8" fmla="*/ 0 w 373"/>
              <a:gd name="T9" fmla="*/ 0 h 373"/>
              <a:gd name="T10" fmla="*/ 0 w 373"/>
              <a:gd name="T11" fmla="*/ 1448082 h 373"/>
              <a:gd name="T12" fmla="*/ 0 60000 65536"/>
              <a:gd name="T13" fmla="*/ 0 60000 65536"/>
              <a:gd name="T14" fmla="*/ 0 60000 65536"/>
              <a:gd name="T15" fmla="*/ 0 60000 65536"/>
              <a:gd name="T16" fmla="*/ 0 60000 65536"/>
              <a:gd name="T17" fmla="*/ 0 60000 65536"/>
              <a:gd name="T18" fmla="*/ 0 w 373"/>
              <a:gd name="T19" fmla="*/ 0 h 373"/>
              <a:gd name="T20" fmla="*/ 373 w 373"/>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rgbClr val="3C4157"/>
          </a:solidFill>
          <a:ln w="6350" cap="flat">
            <a:solidFill>
              <a:schemeClr val="bg1"/>
            </a:solidFill>
            <a:prstDash val="solid"/>
            <a:miter lim="800000"/>
            <a:headEnd/>
            <a:tailEnd/>
          </a:ln>
        </p:spPr>
        <p:txBody>
          <a:bodyPr/>
          <a:lstStyle/>
          <a:p>
            <a:endParaRPr lang="zh-CN" altLang="en-US"/>
          </a:p>
        </p:txBody>
      </p:sp>
      <p:sp>
        <p:nvSpPr>
          <p:cNvPr id="24" name="Rectangle 9"/>
          <p:cNvSpPr>
            <a:spLocks noChangeArrowheads="1"/>
          </p:cNvSpPr>
          <p:nvPr/>
        </p:nvSpPr>
        <p:spPr bwMode="auto">
          <a:xfrm>
            <a:off x="4608513" y="2873375"/>
            <a:ext cx="1577975" cy="1577975"/>
          </a:xfrm>
          <a:prstGeom prst="rect">
            <a:avLst/>
          </a:prstGeom>
          <a:solidFill>
            <a:srgbClr val="3C4157"/>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 name="Rectangle 8"/>
          <p:cNvSpPr>
            <a:spLocks noChangeArrowheads="1"/>
          </p:cNvSpPr>
          <p:nvPr/>
        </p:nvSpPr>
        <p:spPr bwMode="auto">
          <a:xfrm>
            <a:off x="2992438" y="1263650"/>
            <a:ext cx="1577975" cy="1577975"/>
          </a:xfrm>
          <a:prstGeom prst="rect">
            <a:avLst/>
          </a:prstGeom>
          <a:solidFill>
            <a:srgbClr val="03CCCE"/>
          </a:solidFill>
          <a:ln w="6350">
            <a:solidFill>
              <a:schemeClr val="bg1"/>
            </a:solidFill>
            <a:miter lim="800000"/>
            <a:headEnd/>
            <a:tailE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54" name="Rectangle 48"/>
          <p:cNvSpPr>
            <a:spLocks noChangeArrowheads="1"/>
          </p:cNvSpPr>
          <p:nvPr/>
        </p:nvSpPr>
        <p:spPr bwMode="auto">
          <a:xfrm>
            <a:off x="3062288" y="1951038"/>
            <a:ext cx="143986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1000" dirty="0">
                <a:solidFill>
                  <a:schemeClr val="bg1"/>
                </a:solidFill>
                <a:latin typeface="Arial" panose="020B0604020202020204" pitchFamily="34" charset="0"/>
                <a:ea typeface="微软雅黑" panose="020B0503020204020204" pitchFamily="34" charset="-122"/>
              </a:rPr>
              <a:t>主</a:t>
            </a:r>
            <a:r>
              <a:rPr lang="zh-CN" altLang="en-US" sz="1000" dirty="0" smtClean="0">
                <a:solidFill>
                  <a:schemeClr val="bg1"/>
                </a:solidFill>
                <a:latin typeface="Arial" panose="020B0604020202020204" pitchFamily="34" charset="0"/>
                <a:ea typeface="微软雅黑" panose="020B0503020204020204" pitchFamily="34" charset="-122"/>
              </a:rPr>
              <a:t>要采用内存泄漏分析</a:t>
            </a:r>
            <a:r>
              <a:rPr lang="en-US" altLang="zh-CN" sz="1000" dirty="0" smtClean="0">
                <a:solidFill>
                  <a:schemeClr val="bg1"/>
                </a:solidFill>
                <a:latin typeface="Arial" panose="020B0604020202020204" pitchFamily="34" charset="0"/>
                <a:ea typeface="微软雅黑" panose="020B0503020204020204" pitchFamily="34" charset="-122"/>
              </a:rPr>
              <a:t>MemoryAnalyzer</a:t>
            </a:r>
            <a:r>
              <a:rPr lang="zh-CN" altLang="en-US" sz="1000" dirty="0" smtClean="0">
                <a:solidFill>
                  <a:schemeClr val="bg1"/>
                </a:solidFill>
                <a:latin typeface="Arial" panose="020B0604020202020204" pitchFamily="34" charset="0"/>
                <a:ea typeface="微软雅黑" panose="020B0503020204020204" pitchFamily="34" charset="-122"/>
              </a:rPr>
              <a:t>检测内存使用情况，并逐一优化，以保证不发生内存泄漏。</a:t>
            </a:r>
            <a:endParaRPr lang="zh-CN" altLang="en-US" sz="1000" dirty="0">
              <a:solidFill>
                <a:schemeClr val="bg1"/>
              </a:solidFill>
              <a:latin typeface="Arial" panose="020B0604020202020204" pitchFamily="34" charset="0"/>
              <a:ea typeface="微软雅黑" panose="020B0503020204020204" pitchFamily="34" charset="-122"/>
            </a:endParaRPr>
          </a:p>
        </p:txBody>
      </p:sp>
      <p:sp>
        <p:nvSpPr>
          <p:cNvPr id="58" name="Rectangle 48"/>
          <p:cNvSpPr>
            <a:spLocks noChangeArrowheads="1"/>
          </p:cNvSpPr>
          <p:nvPr/>
        </p:nvSpPr>
        <p:spPr bwMode="auto">
          <a:xfrm>
            <a:off x="1452563" y="3535363"/>
            <a:ext cx="14414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1000" dirty="0" smtClean="0">
                <a:solidFill>
                  <a:schemeClr val="bg1"/>
                </a:solidFill>
                <a:latin typeface="Arial" panose="020B0604020202020204" pitchFamily="34" charset="0"/>
                <a:ea typeface="微软雅黑" panose="020B0503020204020204" pitchFamily="34" charset="-122"/>
              </a:rPr>
              <a:t>该模块我主要通过两款真机</a:t>
            </a:r>
            <a:r>
              <a:rPr lang="zh-CN" altLang="en-US" sz="1000" dirty="0">
                <a:solidFill>
                  <a:schemeClr val="bg1"/>
                </a:solidFill>
                <a:latin typeface="Arial" panose="020B0604020202020204" pitchFamily="34" charset="0"/>
                <a:ea typeface="微软雅黑" panose="020B0503020204020204" pitchFamily="34" charset="-122"/>
              </a:rPr>
              <a:t>小</a:t>
            </a:r>
            <a:r>
              <a:rPr lang="zh-CN" altLang="en-US" sz="1000" dirty="0" smtClean="0">
                <a:solidFill>
                  <a:schemeClr val="bg1"/>
                </a:solidFill>
                <a:latin typeface="Arial" panose="020B0604020202020204" pitchFamily="34" charset="0"/>
                <a:ea typeface="微软雅黑" panose="020B0503020204020204" pitchFamily="34" charset="-122"/>
              </a:rPr>
              <a:t>米</a:t>
            </a:r>
            <a:r>
              <a:rPr lang="en-US" altLang="zh-CN" sz="1000" dirty="0" smtClean="0">
                <a:solidFill>
                  <a:schemeClr val="bg1"/>
                </a:solidFill>
                <a:latin typeface="Arial" panose="020B0604020202020204" pitchFamily="34" charset="0"/>
                <a:ea typeface="微软雅黑" panose="020B0503020204020204" pitchFamily="34" charset="-122"/>
              </a:rPr>
              <a:t>3S</a:t>
            </a:r>
            <a:r>
              <a:rPr lang="zh-CN" altLang="en-US" sz="1000" dirty="0" smtClean="0">
                <a:solidFill>
                  <a:schemeClr val="bg1"/>
                </a:solidFill>
                <a:latin typeface="Arial" panose="020B0604020202020204" pitchFamily="34" charset="0"/>
                <a:ea typeface="微软雅黑" panose="020B0503020204020204" pitchFamily="34" charset="-122"/>
              </a:rPr>
              <a:t>和小米</a:t>
            </a:r>
            <a:r>
              <a:rPr lang="en-US" altLang="zh-CN" sz="1000" dirty="0" smtClean="0">
                <a:solidFill>
                  <a:schemeClr val="bg1"/>
                </a:solidFill>
                <a:latin typeface="Arial" panose="020B0604020202020204" pitchFamily="34" charset="0"/>
                <a:ea typeface="微软雅黑" panose="020B0503020204020204" pitchFamily="34" charset="-122"/>
              </a:rPr>
              <a:t>5S</a:t>
            </a:r>
            <a:r>
              <a:rPr lang="zh-CN" altLang="en-US" sz="1000" dirty="0" smtClean="0">
                <a:solidFill>
                  <a:schemeClr val="bg1"/>
                </a:solidFill>
                <a:latin typeface="Arial" panose="020B0604020202020204" pitchFamily="34" charset="0"/>
                <a:ea typeface="微软雅黑" panose="020B0503020204020204" pitchFamily="34" charset="-122"/>
              </a:rPr>
              <a:t>结合</a:t>
            </a:r>
            <a:r>
              <a:rPr lang="en-US" altLang="zh-CN" sz="1000" dirty="0" smtClean="0">
                <a:solidFill>
                  <a:schemeClr val="bg1"/>
                </a:solidFill>
                <a:latin typeface="Arial" panose="020B0604020202020204" pitchFamily="34" charset="0"/>
                <a:ea typeface="微软雅黑" panose="020B0503020204020204" pitchFamily="34" charset="-122"/>
              </a:rPr>
              <a:t>Fidder</a:t>
            </a:r>
            <a:r>
              <a:rPr lang="zh-CN" altLang="en-US" sz="1000" dirty="0" smtClean="0">
                <a:solidFill>
                  <a:schemeClr val="bg1"/>
                </a:solidFill>
                <a:latin typeface="Arial" panose="020B0604020202020204" pitchFamily="34" charset="0"/>
                <a:ea typeface="微软雅黑" panose="020B0503020204020204" pitchFamily="34" charset="-122"/>
              </a:rPr>
              <a:t>进行测试，最终功能测试通过。</a:t>
            </a:r>
            <a:endParaRPr lang="zh-CN" altLang="en-US" sz="1000" dirty="0">
              <a:solidFill>
                <a:schemeClr val="bg1"/>
              </a:solidFill>
              <a:latin typeface="Arial" panose="020B0604020202020204" pitchFamily="34" charset="0"/>
              <a:ea typeface="微软雅黑" panose="020B0503020204020204" pitchFamily="34" charset="-122"/>
            </a:endParaRPr>
          </a:p>
        </p:txBody>
      </p:sp>
      <p:sp>
        <p:nvSpPr>
          <p:cNvPr id="60" name="Rectangle 48"/>
          <p:cNvSpPr>
            <a:spLocks noChangeArrowheads="1"/>
          </p:cNvSpPr>
          <p:nvPr/>
        </p:nvSpPr>
        <p:spPr bwMode="auto">
          <a:xfrm>
            <a:off x="4676775" y="3535363"/>
            <a:ext cx="143986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1000" dirty="0" smtClean="0">
                <a:solidFill>
                  <a:schemeClr val="bg1"/>
                </a:solidFill>
                <a:latin typeface="Arial" panose="020B0604020202020204" pitchFamily="34" charset="0"/>
                <a:ea typeface="微软雅黑" panose="020B0503020204020204" pitchFamily="34" charset="-122"/>
              </a:rPr>
              <a:t>交叉事件测试，又叫事件或冲突测试，主要检测在</a:t>
            </a:r>
            <a:r>
              <a:rPr lang="en-US" altLang="zh-CN" sz="1000" dirty="0" smtClean="0">
                <a:solidFill>
                  <a:schemeClr val="bg1"/>
                </a:solidFill>
                <a:latin typeface="Arial" panose="020B0604020202020204" pitchFamily="34" charset="0"/>
                <a:ea typeface="微软雅黑" panose="020B0503020204020204" pitchFamily="34" charset="-122"/>
              </a:rPr>
              <a:t>APP</a:t>
            </a:r>
            <a:r>
              <a:rPr lang="zh-CN" altLang="en-US" sz="1000" dirty="0" smtClean="0">
                <a:solidFill>
                  <a:schemeClr val="bg1"/>
                </a:solidFill>
                <a:latin typeface="Arial" panose="020B0604020202020204" pitchFamily="34" charset="0"/>
                <a:ea typeface="微软雅黑" panose="020B0503020204020204" pitchFamily="34" charset="-122"/>
              </a:rPr>
              <a:t>运行中被外界干扰是否会发生异常，测试通过。</a:t>
            </a:r>
            <a:endParaRPr lang="zh-CN" altLang="en-US" sz="1000" dirty="0">
              <a:solidFill>
                <a:schemeClr val="bg1"/>
              </a:solidFill>
              <a:latin typeface="Arial" panose="020B0604020202020204" pitchFamily="34" charset="0"/>
              <a:ea typeface="微软雅黑" panose="020B0503020204020204" pitchFamily="34" charset="-122"/>
            </a:endParaRPr>
          </a:p>
        </p:txBody>
      </p:sp>
      <p:sp>
        <p:nvSpPr>
          <p:cNvPr id="62" name="圆角矩形 61"/>
          <p:cNvSpPr/>
          <p:nvPr/>
        </p:nvSpPr>
        <p:spPr>
          <a:xfrm>
            <a:off x="1722438" y="3175000"/>
            <a:ext cx="955675" cy="246063"/>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000" dirty="0">
                <a:ln w="6350">
                  <a:noFill/>
                </a:ln>
                <a:solidFill>
                  <a:schemeClr val="bg1"/>
                </a:solidFill>
                <a:latin typeface="Impact" pitchFamily="34" charset="0"/>
                <a:ea typeface="微软雅黑" pitchFamily="34" charset="-122"/>
              </a:rPr>
              <a:t>功</a:t>
            </a:r>
            <a:r>
              <a:rPr lang="zh-CN" altLang="en-US" sz="1000" dirty="0" smtClean="0">
                <a:ln w="6350">
                  <a:noFill/>
                </a:ln>
                <a:solidFill>
                  <a:schemeClr val="bg1"/>
                </a:solidFill>
                <a:latin typeface="Impact" pitchFamily="34" charset="0"/>
                <a:ea typeface="微软雅黑" pitchFamily="34" charset="-122"/>
              </a:rPr>
              <a:t>能测试</a:t>
            </a:r>
            <a:endParaRPr lang="zh-CN" altLang="en-US" sz="1000" dirty="0">
              <a:ln w="6350">
                <a:noFill/>
              </a:ln>
              <a:solidFill>
                <a:schemeClr val="bg1"/>
              </a:solidFill>
              <a:latin typeface="Impact" pitchFamily="34" charset="0"/>
              <a:ea typeface="微软雅黑" pitchFamily="34" charset="-122"/>
            </a:endParaRPr>
          </a:p>
        </p:txBody>
      </p:sp>
      <p:sp>
        <p:nvSpPr>
          <p:cNvPr id="63" name="圆角矩形 62"/>
          <p:cNvSpPr/>
          <p:nvPr/>
        </p:nvSpPr>
        <p:spPr>
          <a:xfrm>
            <a:off x="3303588" y="1519238"/>
            <a:ext cx="955675" cy="246062"/>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000" dirty="0">
                <a:ln w="6350">
                  <a:noFill/>
                </a:ln>
                <a:solidFill>
                  <a:schemeClr val="bg1"/>
                </a:solidFill>
                <a:latin typeface="Impact" pitchFamily="34" charset="0"/>
                <a:ea typeface="微软雅黑" pitchFamily="34" charset="-122"/>
              </a:rPr>
              <a:t>性</a:t>
            </a:r>
            <a:r>
              <a:rPr lang="zh-CN" altLang="en-US" sz="1000" dirty="0" smtClean="0">
                <a:ln w="6350">
                  <a:noFill/>
                </a:ln>
                <a:solidFill>
                  <a:schemeClr val="bg1"/>
                </a:solidFill>
                <a:latin typeface="Impact" pitchFamily="34" charset="0"/>
                <a:ea typeface="微软雅黑" pitchFamily="34" charset="-122"/>
              </a:rPr>
              <a:t>能测试</a:t>
            </a:r>
            <a:endParaRPr lang="zh-CN" altLang="en-US" sz="1000" dirty="0">
              <a:ln w="6350">
                <a:noFill/>
              </a:ln>
              <a:solidFill>
                <a:schemeClr val="bg1"/>
              </a:solidFill>
              <a:latin typeface="Impact" pitchFamily="34" charset="0"/>
              <a:ea typeface="微软雅黑" pitchFamily="34" charset="-122"/>
            </a:endParaRPr>
          </a:p>
        </p:txBody>
      </p:sp>
      <p:sp>
        <p:nvSpPr>
          <p:cNvPr id="64" name="圆角矩形 63"/>
          <p:cNvSpPr/>
          <p:nvPr/>
        </p:nvSpPr>
        <p:spPr>
          <a:xfrm>
            <a:off x="4919663" y="3175000"/>
            <a:ext cx="955675" cy="246063"/>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000" dirty="0">
                <a:ln w="6350">
                  <a:noFill/>
                </a:ln>
                <a:solidFill>
                  <a:schemeClr val="bg1"/>
                </a:solidFill>
                <a:latin typeface="Impact" pitchFamily="34" charset="0"/>
                <a:ea typeface="微软雅黑" pitchFamily="34" charset="-122"/>
              </a:rPr>
              <a:t>交</a:t>
            </a:r>
            <a:r>
              <a:rPr lang="zh-CN" altLang="en-US" sz="1000" dirty="0" smtClean="0">
                <a:ln w="6350">
                  <a:noFill/>
                </a:ln>
                <a:solidFill>
                  <a:schemeClr val="bg1"/>
                </a:solidFill>
                <a:latin typeface="Impact" pitchFamily="34" charset="0"/>
                <a:ea typeface="微软雅黑" pitchFamily="34" charset="-122"/>
              </a:rPr>
              <a:t>叉事件测试</a:t>
            </a:r>
            <a:endParaRPr lang="zh-CN" altLang="en-US" sz="1000" dirty="0">
              <a:ln w="6350">
                <a:noFill/>
              </a:ln>
              <a:solidFill>
                <a:schemeClr val="bg1"/>
              </a:solidFill>
              <a:latin typeface="Impact" pitchFamily="34" charset="0"/>
              <a:ea typeface="微软雅黑" pitchFamily="34" charset="-122"/>
            </a:endParaRPr>
          </a:p>
        </p:txBody>
      </p:sp>
      <p:sp>
        <p:nvSpPr>
          <p:cNvPr id="20" name="Freeform 5"/>
          <p:cNvSpPr>
            <a:spLocks/>
          </p:cNvSpPr>
          <p:nvPr/>
        </p:nvSpPr>
        <p:spPr bwMode="auto">
          <a:xfrm>
            <a:off x="6219825" y="1263650"/>
            <a:ext cx="1577975" cy="1577975"/>
          </a:xfrm>
          <a:custGeom>
            <a:avLst/>
            <a:gdLst>
              <a:gd name="T0" fmla="*/ 1577432 w 373"/>
              <a:gd name="T1" fmla="*/ 131259 h 373"/>
              <a:gd name="T2" fmla="*/ 1446332 w 373"/>
              <a:gd name="T3" fmla="*/ 0 h 373"/>
              <a:gd name="T4" fmla="*/ 0 w 373"/>
              <a:gd name="T5" fmla="*/ 0 h 373"/>
              <a:gd name="T6" fmla="*/ 0 w 373"/>
              <a:gd name="T7" fmla="*/ 1579342 h 373"/>
              <a:gd name="T8" fmla="*/ 1577432 w 373"/>
              <a:gd name="T9" fmla="*/ 1579342 h 373"/>
              <a:gd name="T10" fmla="*/ 1577432 w 373"/>
              <a:gd name="T11" fmla="*/ 131259 h 373"/>
              <a:gd name="T12" fmla="*/ 0 60000 65536"/>
              <a:gd name="T13" fmla="*/ 0 60000 65536"/>
              <a:gd name="T14" fmla="*/ 0 60000 65536"/>
              <a:gd name="T15" fmla="*/ 0 60000 65536"/>
              <a:gd name="T16" fmla="*/ 0 60000 65536"/>
              <a:gd name="T17" fmla="*/ 0 60000 65536"/>
              <a:gd name="T18" fmla="*/ 0 w 373"/>
              <a:gd name="T19" fmla="*/ 0 h 373"/>
              <a:gd name="T20" fmla="*/ 373 w 373"/>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03CCCE"/>
          </a:solidFill>
          <a:ln w="6350" cap="flat">
            <a:solidFill>
              <a:schemeClr val="bg1"/>
            </a:solidFill>
            <a:prstDash val="solid"/>
            <a:miter lim="800000"/>
            <a:headEnd/>
            <a:tailEnd/>
          </a:ln>
        </p:spPr>
        <p:txBody>
          <a:bodyPr/>
          <a:lstStyle/>
          <a:p>
            <a:endParaRPr lang="zh-CN" altLang="en-US"/>
          </a:p>
        </p:txBody>
      </p:sp>
      <p:sp>
        <p:nvSpPr>
          <p:cNvPr id="22" name="Rectangle 7" descr="160621-20121008052951-1"/>
          <p:cNvSpPr>
            <a:spLocks noChangeArrowheads="1"/>
          </p:cNvSpPr>
          <p:nvPr/>
        </p:nvSpPr>
        <p:spPr bwMode="auto">
          <a:xfrm>
            <a:off x="4608513" y="1263650"/>
            <a:ext cx="1577975" cy="15779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5" name="Rectangle 10"/>
          <p:cNvSpPr>
            <a:spLocks noChangeArrowheads="1"/>
          </p:cNvSpPr>
          <p:nvPr/>
        </p:nvSpPr>
        <p:spPr bwMode="auto">
          <a:xfrm>
            <a:off x="2992933" y="2872778"/>
            <a:ext cx="1577432" cy="1579341"/>
          </a:xfrm>
          <a:prstGeom prst="rect">
            <a:avLst/>
          </a:prstGeom>
          <a:blipFill dpi="0" rotWithShape="1">
            <a:blip r:embed="rId4" cstate="print">
              <a:extLst/>
            </a:blip>
            <a:srcRect/>
            <a:stretch>
              <a:fillRect l="-9138" r="-9138"/>
            </a:stretch>
          </a:blipFill>
          <a:ln>
            <a:noFill/>
          </a:ln>
        </p:spPr>
        <p:txBody>
          <a:bodyPr/>
          <a:lstStyle/>
          <a:p>
            <a:pPr fontAlgn="auto">
              <a:spcBef>
                <a:spcPts val="0"/>
              </a:spcBef>
              <a:spcAft>
                <a:spcPts val="0"/>
              </a:spcAft>
              <a:defRPr/>
            </a:pPr>
            <a:endParaRPr lang="zh-CN" altLang="en-US">
              <a:latin typeface="+mn-lt"/>
              <a:ea typeface="+mn-ea"/>
            </a:endParaRPr>
          </a:p>
        </p:txBody>
      </p:sp>
      <p:sp>
        <p:nvSpPr>
          <p:cNvPr id="30" name="Freeform 15" descr="160621-20121008053041-4"/>
          <p:cNvSpPr>
            <a:spLocks/>
          </p:cNvSpPr>
          <p:nvPr/>
        </p:nvSpPr>
        <p:spPr bwMode="auto">
          <a:xfrm>
            <a:off x="1381125" y="1263650"/>
            <a:ext cx="1577975" cy="1577975"/>
          </a:xfrm>
          <a:custGeom>
            <a:avLst/>
            <a:gdLst>
              <a:gd name="T0" fmla="*/ 131100 w 373"/>
              <a:gd name="T1" fmla="*/ 0 h 373"/>
              <a:gd name="T2" fmla="*/ 0 w 373"/>
              <a:gd name="T3" fmla="*/ 131259 h 373"/>
              <a:gd name="T4" fmla="*/ 0 w 373"/>
              <a:gd name="T5" fmla="*/ 1579342 h 373"/>
              <a:gd name="T6" fmla="*/ 1577432 w 373"/>
              <a:gd name="T7" fmla="*/ 1579342 h 373"/>
              <a:gd name="T8" fmla="*/ 1577432 w 373"/>
              <a:gd name="T9" fmla="*/ 0 h 373"/>
              <a:gd name="T10" fmla="*/ 131100 w 373"/>
              <a:gd name="T11" fmla="*/ 0 h 373"/>
              <a:gd name="T12" fmla="*/ 0 60000 65536"/>
              <a:gd name="T13" fmla="*/ 0 60000 65536"/>
              <a:gd name="T14" fmla="*/ 0 60000 65536"/>
              <a:gd name="T15" fmla="*/ 0 60000 65536"/>
              <a:gd name="T16" fmla="*/ 0 60000 65536"/>
              <a:gd name="T17" fmla="*/ 0 60000 65536"/>
              <a:gd name="T18" fmla="*/ 0 w 373"/>
              <a:gd name="T19" fmla="*/ 0 h 373"/>
              <a:gd name="T20" fmla="*/ 373 w 373"/>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373" h="373">
                <a:moveTo>
                  <a:pt x="31" y="0"/>
                </a:moveTo>
                <a:cubicBezTo>
                  <a:pt x="14" y="0"/>
                  <a:pt x="0" y="14"/>
                  <a:pt x="0" y="31"/>
                </a:cubicBezTo>
                <a:cubicBezTo>
                  <a:pt x="0" y="373"/>
                  <a:pt x="0" y="373"/>
                  <a:pt x="0" y="373"/>
                </a:cubicBezTo>
                <a:cubicBezTo>
                  <a:pt x="373" y="373"/>
                  <a:pt x="373" y="373"/>
                  <a:pt x="373" y="373"/>
                </a:cubicBezTo>
                <a:cubicBezTo>
                  <a:pt x="373" y="0"/>
                  <a:pt x="373" y="0"/>
                  <a:pt x="373" y="0"/>
                </a:cubicBezTo>
                <a:lnTo>
                  <a:pt x="31" y="0"/>
                </a:lnTo>
                <a:close/>
              </a:path>
            </a:pathLst>
          </a:cu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16"/>
          <p:cNvSpPr/>
          <p:nvPr/>
        </p:nvSpPr>
        <p:spPr bwMode="auto">
          <a:xfrm>
            <a:off x="6220368" y="2872778"/>
            <a:ext cx="1577432" cy="1579341"/>
          </a:xfrm>
          <a:custGeom>
            <a:avLst/>
            <a:gdLst>
              <a:gd name="T0" fmla="*/ 342 w 373"/>
              <a:gd name="T1" fmla="*/ 373 h 373"/>
              <a:gd name="T2" fmla="*/ 373 w 373"/>
              <a:gd name="T3" fmla="*/ 342 h 373"/>
              <a:gd name="T4" fmla="*/ 373 w 373"/>
              <a:gd name="T5" fmla="*/ 0 h 373"/>
              <a:gd name="T6" fmla="*/ 0 w 373"/>
              <a:gd name="T7" fmla="*/ 0 h 373"/>
              <a:gd name="T8" fmla="*/ 0 w 373"/>
              <a:gd name="T9" fmla="*/ 373 h 373"/>
              <a:gd name="T10" fmla="*/ 342 w 373"/>
              <a:gd name="T11" fmla="*/ 373 h 373"/>
            </a:gdLst>
            <a:ahLst/>
            <a:cxnLst>
              <a:cxn ang="0">
                <a:pos x="T0" y="T1"/>
              </a:cxn>
              <a:cxn ang="0">
                <a:pos x="T2" y="T3"/>
              </a:cxn>
              <a:cxn ang="0">
                <a:pos x="T4" y="T5"/>
              </a:cxn>
              <a:cxn ang="0">
                <a:pos x="T6" y="T7"/>
              </a:cxn>
              <a:cxn ang="0">
                <a:pos x="T8" y="T9"/>
              </a:cxn>
              <a:cxn ang="0">
                <a:pos x="T10" y="T11"/>
              </a:cxn>
            </a:cxnLst>
            <a:rect l="0" t="0" r="r" b="b"/>
            <a:pathLst>
              <a:path w="373" h="373">
                <a:moveTo>
                  <a:pt x="342" y="373"/>
                </a:moveTo>
                <a:cubicBezTo>
                  <a:pt x="359" y="373"/>
                  <a:pt x="373" y="359"/>
                  <a:pt x="373" y="342"/>
                </a:cubicBezTo>
                <a:cubicBezTo>
                  <a:pt x="373" y="0"/>
                  <a:pt x="373" y="0"/>
                  <a:pt x="373" y="0"/>
                </a:cubicBezTo>
                <a:cubicBezTo>
                  <a:pt x="0" y="0"/>
                  <a:pt x="0" y="0"/>
                  <a:pt x="0" y="0"/>
                </a:cubicBezTo>
                <a:cubicBezTo>
                  <a:pt x="0" y="373"/>
                  <a:pt x="0" y="373"/>
                  <a:pt x="0" y="373"/>
                </a:cubicBezTo>
                <a:lnTo>
                  <a:pt x="342" y="373"/>
                </a:lnTo>
                <a:close/>
              </a:path>
            </a:pathLst>
          </a:custGeom>
          <a:blipFill dpi="0" rotWithShape="1">
            <a:blip r:embed="rId6" cstate="print">
              <a:extLst/>
            </a:blip>
            <a:srcRect/>
            <a:stretch>
              <a:fillRect l="-19373" r="-19373"/>
            </a:stretch>
          </a:blipFill>
          <a:ln>
            <a:noFill/>
          </a:ln>
        </p:spPr>
        <p:txBody>
          <a:bodyPr/>
          <a:lstStyle/>
          <a:p>
            <a:pPr fontAlgn="auto">
              <a:spcBef>
                <a:spcPts val="0"/>
              </a:spcBef>
              <a:spcAft>
                <a:spcPts val="0"/>
              </a:spcAft>
              <a:defRPr/>
            </a:pPr>
            <a:endParaRPr lang="zh-CN" altLang="en-US">
              <a:latin typeface="+mn-lt"/>
              <a:ea typeface="+mn-ea"/>
            </a:endParaRPr>
          </a:p>
        </p:txBody>
      </p:sp>
      <p:sp>
        <p:nvSpPr>
          <p:cNvPr id="56" name="Rectangle 48"/>
          <p:cNvSpPr>
            <a:spLocks noChangeArrowheads="1"/>
          </p:cNvSpPr>
          <p:nvPr/>
        </p:nvSpPr>
        <p:spPr bwMode="auto">
          <a:xfrm>
            <a:off x="6281738" y="1951038"/>
            <a:ext cx="14414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1000" dirty="0" smtClean="0">
                <a:solidFill>
                  <a:schemeClr val="bg1"/>
                </a:solidFill>
                <a:latin typeface="Arial" panose="020B0604020202020204" pitchFamily="34" charset="0"/>
                <a:ea typeface="微软雅黑" panose="020B0503020204020204" pitchFamily="34" charset="-122"/>
              </a:rPr>
              <a:t>该板块主要为解决</a:t>
            </a:r>
            <a:r>
              <a:rPr lang="en-US" altLang="zh-CN" sz="1000" dirty="0" smtClean="0">
                <a:solidFill>
                  <a:schemeClr val="bg1"/>
                </a:solidFill>
                <a:latin typeface="Arial" panose="020B0604020202020204" pitchFamily="34" charset="0"/>
                <a:ea typeface="微软雅黑" panose="020B0503020204020204" pitchFamily="34" charset="-122"/>
              </a:rPr>
              <a:t>Android</a:t>
            </a:r>
            <a:r>
              <a:rPr lang="zh-CN" altLang="en-US" sz="1000" dirty="0" smtClean="0">
                <a:solidFill>
                  <a:schemeClr val="bg1"/>
                </a:solidFill>
                <a:latin typeface="Arial" panose="020B0604020202020204" pitchFamily="34" charset="0"/>
                <a:ea typeface="微软雅黑" panose="020B0503020204020204" pitchFamily="34" charset="-122"/>
              </a:rPr>
              <a:t>的适配测试，解决了</a:t>
            </a:r>
            <a:r>
              <a:rPr lang="en-US" altLang="zh-CN" sz="1000" dirty="0" smtClean="0">
                <a:solidFill>
                  <a:schemeClr val="bg1"/>
                </a:solidFill>
                <a:latin typeface="Arial" panose="020B0604020202020204" pitchFamily="34" charset="0"/>
                <a:ea typeface="微软雅黑" panose="020B0503020204020204" pitchFamily="34" charset="-122"/>
              </a:rPr>
              <a:t>7.0</a:t>
            </a:r>
            <a:r>
              <a:rPr lang="zh-CN" altLang="en-US" sz="1000" dirty="0" smtClean="0">
                <a:solidFill>
                  <a:schemeClr val="bg1"/>
                </a:solidFill>
                <a:latin typeface="Arial" panose="020B0604020202020204" pitchFamily="34" charset="0"/>
                <a:ea typeface="微软雅黑" panose="020B0503020204020204" pitchFamily="34" charset="-122"/>
              </a:rPr>
              <a:t>调相机问题以及三星手机拍照旋转问题，测试通过。</a:t>
            </a:r>
            <a:endParaRPr lang="zh-CN" altLang="en-US" sz="1000" dirty="0">
              <a:solidFill>
                <a:schemeClr val="bg1"/>
              </a:solidFill>
              <a:latin typeface="Arial" panose="020B0604020202020204" pitchFamily="34" charset="0"/>
              <a:ea typeface="微软雅黑" panose="020B0503020204020204" pitchFamily="34" charset="-122"/>
            </a:endParaRPr>
          </a:p>
        </p:txBody>
      </p:sp>
      <p:sp>
        <p:nvSpPr>
          <p:cNvPr id="65" name="圆角矩形 64"/>
          <p:cNvSpPr/>
          <p:nvPr/>
        </p:nvSpPr>
        <p:spPr>
          <a:xfrm>
            <a:off x="6523038" y="1519238"/>
            <a:ext cx="955675" cy="246062"/>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000" dirty="0">
                <a:ln w="6350">
                  <a:noFill/>
                </a:ln>
                <a:solidFill>
                  <a:schemeClr val="bg1"/>
                </a:solidFill>
                <a:latin typeface="Impact" pitchFamily="34" charset="0"/>
                <a:ea typeface="微软雅黑" pitchFamily="34" charset="-122"/>
              </a:rPr>
              <a:t>兼容</a:t>
            </a:r>
            <a:r>
              <a:rPr lang="zh-CN" altLang="en-US" sz="1000" dirty="0" smtClean="0">
                <a:ln w="6350">
                  <a:noFill/>
                </a:ln>
                <a:solidFill>
                  <a:schemeClr val="bg1"/>
                </a:solidFill>
                <a:latin typeface="Impact" pitchFamily="34" charset="0"/>
                <a:ea typeface="微软雅黑" pitchFamily="34" charset="-122"/>
              </a:rPr>
              <a:t>性测试</a:t>
            </a:r>
            <a:endParaRPr lang="zh-CN" altLang="en-US" sz="1000" dirty="0">
              <a:ln w="6350">
                <a:noFill/>
              </a:ln>
              <a:solidFill>
                <a:schemeClr val="bg1"/>
              </a:solidFill>
              <a:latin typeface="Impact" pitchFamily="34" charset="0"/>
              <a:ea typeface="微软雅黑" pitchFamily="34" charset="-122"/>
            </a:endParaRPr>
          </a:p>
        </p:txBody>
      </p:sp>
      <p:sp>
        <p:nvSpPr>
          <p:cNvPr id="37" name="圆角矩形 36"/>
          <p:cNvSpPr/>
          <p:nvPr/>
        </p:nvSpPr>
        <p:spPr>
          <a:xfrm>
            <a:off x="14288" y="66675"/>
            <a:ext cx="1820862" cy="28098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538" y="66675"/>
            <a:ext cx="1817687" cy="28098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2450" y="66675"/>
            <a:ext cx="1816100" cy="28098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338" y="66675"/>
            <a:ext cx="1817687" cy="28098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138" y="66675"/>
            <a:ext cx="1817687" cy="28098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011" name="矩形 41"/>
          <p:cNvSpPr>
            <a:spLocks noChangeArrowheads="1"/>
          </p:cNvSpPr>
          <p:nvPr/>
        </p:nvSpPr>
        <p:spPr bwMode="auto">
          <a:xfrm>
            <a:off x="5991225" y="361435"/>
            <a:ext cx="800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200" dirty="0">
                <a:solidFill>
                  <a:srgbClr val="03CCCE"/>
                </a:solidFill>
                <a:latin typeface="微软雅黑" panose="020B0503020204020204" pitchFamily="34" charset="-122"/>
                <a:ea typeface="微软雅黑" panose="020B0503020204020204" pitchFamily="34" charset="-122"/>
              </a:rPr>
              <a:t>其它</a:t>
            </a:r>
            <a:r>
              <a:rPr lang="zh-CN" altLang="en-US" sz="1200" dirty="0" smtClean="0">
                <a:solidFill>
                  <a:srgbClr val="03CCCE"/>
                </a:solidFill>
                <a:latin typeface="微软雅黑" panose="020B0503020204020204" pitchFamily="34" charset="-122"/>
                <a:ea typeface="微软雅黑" panose="020B0503020204020204" pitchFamily="34" charset="-122"/>
              </a:rPr>
              <a:t>测试</a:t>
            </a:r>
            <a:endParaRPr lang="zh-CN" altLang="en-US" sz="1200" dirty="0">
              <a:solidFill>
                <a:srgbClr val="03CCC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67795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anim calcmode="lin" valueType="num">
                                      <p:cBhvr>
                                        <p:cTn id="18" dur="500" fill="hold"/>
                                        <p:tgtEl>
                                          <p:spTgt spid="63"/>
                                        </p:tgtEl>
                                        <p:attrNameLst>
                                          <p:attrName>ppt_x</p:attrName>
                                        </p:attrNameLst>
                                      </p:cBhvr>
                                      <p:tavLst>
                                        <p:tav tm="0">
                                          <p:val>
                                            <p:strVal val="#ppt_x"/>
                                          </p:val>
                                        </p:tav>
                                        <p:tav tm="100000">
                                          <p:val>
                                            <p:strVal val="#ppt_x"/>
                                          </p:val>
                                        </p:tav>
                                      </p:tavLst>
                                    </p:anim>
                                    <p:anim calcmode="lin" valueType="num">
                                      <p:cBhvr>
                                        <p:cTn id="19" dur="5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anim calcmode="lin" valueType="num">
                                      <p:cBhvr>
                                        <p:cTn id="23" dur="500" fill="hold"/>
                                        <p:tgtEl>
                                          <p:spTgt spid="54"/>
                                        </p:tgtEl>
                                        <p:attrNameLst>
                                          <p:attrName>ppt_x</p:attrName>
                                        </p:attrNameLst>
                                      </p:cBhvr>
                                      <p:tavLst>
                                        <p:tav tm="0">
                                          <p:val>
                                            <p:strVal val="#ppt_x"/>
                                          </p:val>
                                        </p:tav>
                                        <p:tav tm="100000">
                                          <p:val>
                                            <p:strVal val="#ppt_x"/>
                                          </p:val>
                                        </p:tav>
                                      </p:tavLst>
                                    </p:anim>
                                    <p:anim calcmode="lin" valueType="num">
                                      <p:cBhvr>
                                        <p:cTn id="24" dur="500" fill="hold"/>
                                        <p:tgtEl>
                                          <p:spTgt spid="5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0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9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anim calcmode="lin" valueType="num">
                                      <p:cBhvr>
                                        <p:cTn id="38" dur="500" fill="hold"/>
                                        <p:tgtEl>
                                          <p:spTgt spid="65"/>
                                        </p:tgtEl>
                                        <p:attrNameLst>
                                          <p:attrName>ppt_x</p:attrName>
                                        </p:attrNameLst>
                                      </p:cBhvr>
                                      <p:tavLst>
                                        <p:tav tm="0">
                                          <p:val>
                                            <p:strVal val="#ppt_x"/>
                                          </p:val>
                                        </p:tav>
                                        <p:tav tm="100000">
                                          <p:val>
                                            <p:strVal val="#ppt_x"/>
                                          </p:val>
                                        </p:tav>
                                      </p:tavLst>
                                    </p:anim>
                                    <p:anim calcmode="lin" valueType="num">
                                      <p:cBhvr>
                                        <p:cTn id="39" dur="500" fill="hold"/>
                                        <p:tgtEl>
                                          <p:spTgt spid="6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nodeType="withEffect">
                                  <p:stCondLst>
                                    <p:cond delay="2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nodeType="withEffect">
                                  <p:stCondLst>
                                    <p:cond delay="60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3" grpId="0" animBg="1"/>
      <p:bldP spid="54" grpId="0"/>
      <p:bldP spid="58" grpId="0"/>
      <p:bldP spid="60" grpId="0"/>
      <p:bldP spid="62" grpId="0" animBg="1"/>
      <p:bldP spid="63" grpId="0" animBg="1"/>
      <p:bldP spid="64" grpId="0" animBg="1"/>
      <p:bldP spid="20" grpId="0" animBg="1"/>
      <p:bldP spid="22" grpId="0" animBg="1"/>
      <p:bldP spid="30" grpId="0" animBg="1"/>
      <p:bldP spid="56" grpId="0"/>
      <p:bldP spid="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0 5</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870751" cy="70788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问题评估</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相关对策</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研究总</a:t>
            </a:r>
            <a:r>
              <a:rPr lang="zh-CN" altLang="en-US" sz="1000" dirty="0" smtClean="0">
                <a:solidFill>
                  <a:schemeClr val="bg1">
                    <a:lumMod val="95000"/>
                  </a:schemeClr>
                </a:solidFill>
                <a:latin typeface="微软雅黑" pitchFamily="34" charset="-122"/>
                <a:ea typeface="微软雅黑" pitchFamily="34" charset="-122"/>
              </a:rPr>
              <a:t>结</a:t>
            </a:r>
            <a:endParaRPr lang="zh-CN" altLang="en-US" sz="1000" dirty="0">
              <a:solidFill>
                <a:schemeClr val="bg1">
                  <a:lumMod val="95000"/>
                </a:schemeClr>
              </a:solidFill>
              <a:latin typeface="微软雅黑" pitchFamily="34" charset="-122"/>
              <a:ea typeface="微软雅黑"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FIVE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6"/>
          <p:cNvSpPr>
            <a:spLocks noChangeArrowheads="1"/>
          </p:cNvSpPr>
          <p:nvPr/>
        </p:nvSpPr>
        <p:spPr bwMode="auto">
          <a:xfrm>
            <a:off x="3131840" y="1616928"/>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该</a:t>
            </a:r>
            <a:r>
              <a:rPr lang="en-US" altLang="zh-CN" sz="1000" dirty="0" smtClean="0">
                <a:solidFill>
                  <a:schemeClr val="bg1">
                    <a:lumMod val="50000"/>
                  </a:schemeClr>
                </a:solidFill>
                <a:latin typeface="Arial" pitchFamily="34" charset="0"/>
                <a:ea typeface="微软雅黑" pitchFamily="34" charset="-122"/>
              </a:rPr>
              <a:t>APP</a:t>
            </a:r>
            <a:r>
              <a:rPr lang="zh-CN" altLang="en-US" sz="1000" dirty="0" smtClean="0">
                <a:solidFill>
                  <a:schemeClr val="bg1">
                    <a:lumMod val="50000"/>
                  </a:schemeClr>
                </a:solidFill>
                <a:latin typeface="Arial" pitchFamily="34" charset="0"/>
                <a:ea typeface="微软雅黑" pitchFamily="34" charset="-122"/>
              </a:rPr>
              <a:t>需要强大的后台支撑，如何让应用被外网访问，并且一定应该有个本地服务器备份，防止开发阶段数据的测试出错，是一个需要迫切解决的问题。</a:t>
            </a:r>
            <a:endParaRPr lang="zh-CN" altLang="zh-CN" sz="1000" dirty="0">
              <a:solidFill>
                <a:prstClr val="black">
                  <a:lumMod val="50000"/>
                  <a:lumOff val="50000"/>
                </a:prstClr>
              </a:solidFill>
              <a:latin typeface="Arial" pitchFamily="34" charset="0"/>
              <a:ea typeface="微软雅黑" pitchFamily="34" charset="-122"/>
            </a:endParaRPr>
          </a:p>
        </p:txBody>
      </p:sp>
      <p:sp>
        <p:nvSpPr>
          <p:cNvPr id="24" name="圆角矩形 23"/>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27" name="Rectangle 66"/>
          <p:cNvSpPr>
            <a:spLocks noChangeArrowheads="1"/>
          </p:cNvSpPr>
          <p:nvPr/>
        </p:nvSpPr>
        <p:spPr bwMode="auto">
          <a:xfrm>
            <a:off x="3131840" y="2737068"/>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对</a:t>
            </a:r>
            <a:r>
              <a:rPr lang="zh-CN" altLang="en-US" sz="1000" dirty="0" smtClean="0">
                <a:solidFill>
                  <a:schemeClr val="bg1">
                    <a:lumMod val="50000"/>
                  </a:schemeClr>
                </a:solidFill>
                <a:latin typeface="Arial" pitchFamily="34" charset="0"/>
                <a:ea typeface="微软雅黑" pitchFamily="34" charset="-122"/>
              </a:rPr>
              <a:t>于教师的信息核对管理，以及班级信息管理，需要建立后台管理网站进行处理，并交给运维部门进行维护。</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圆角矩形 27"/>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29" name="Rectangle 66"/>
          <p:cNvSpPr>
            <a:spLocks noChangeArrowheads="1"/>
          </p:cNvSpPr>
          <p:nvPr/>
        </p:nvSpPr>
        <p:spPr bwMode="auto">
          <a:xfrm>
            <a:off x="3131840" y="3872448"/>
            <a:ext cx="48965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不发展的应用是一定会死的，所以我们还有更多需要具备的功能暂时无法实现，比如校园安全和在线学习这两大板块。</a:t>
            </a:r>
            <a:endParaRPr lang="zh-CN" altLang="zh-CN" sz="1000" dirty="0">
              <a:solidFill>
                <a:prstClr val="black">
                  <a:lumMod val="50000"/>
                  <a:lumOff val="50000"/>
                </a:prstClr>
              </a:solidFill>
              <a:latin typeface="Arial" pitchFamily="34" charset="0"/>
              <a:ea typeface="微软雅黑" pitchFamily="34" charset="-122"/>
            </a:endParaRPr>
          </a:p>
        </p:txBody>
      </p:sp>
      <p:sp>
        <p:nvSpPr>
          <p:cNvPr id="30" name="圆角矩形 29"/>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问题评估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74"/>
          <p:cNvSpPr/>
          <p:nvPr/>
        </p:nvSpPr>
        <p:spPr bwMode="auto">
          <a:xfrm>
            <a:off x="6882154" y="2714625"/>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 name="Freeform 175"/>
          <p:cNvSpPr/>
          <p:nvPr/>
        </p:nvSpPr>
        <p:spPr bwMode="auto">
          <a:xfrm>
            <a:off x="5658018" y="2630963"/>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76"/>
          <p:cNvSpPr>
            <a:spLocks noChangeArrowheads="1"/>
          </p:cNvSpPr>
          <p:nvPr/>
        </p:nvSpPr>
        <p:spPr bwMode="auto">
          <a:xfrm>
            <a:off x="6736575" y="2727060"/>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77"/>
          <p:cNvSpPr/>
          <p:nvPr/>
        </p:nvSpPr>
        <p:spPr bwMode="auto">
          <a:xfrm>
            <a:off x="4505890" y="2630963"/>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Oval 178"/>
          <p:cNvSpPr>
            <a:spLocks noChangeArrowheads="1"/>
          </p:cNvSpPr>
          <p:nvPr/>
        </p:nvSpPr>
        <p:spPr bwMode="auto">
          <a:xfrm>
            <a:off x="5587839"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7" name="Freeform 179"/>
          <p:cNvSpPr/>
          <p:nvPr/>
        </p:nvSpPr>
        <p:spPr bwMode="auto">
          <a:xfrm>
            <a:off x="3353762" y="2630963"/>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4433450"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Freeform 181"/>
          <p:cNvSpPr/>
          <p:nvPr/>
        </p:nvSpPr>
        <p:spPr bwMode="auto">
          <a:xfrm>
            <a:off x="2201634" y="2630963"/>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Oval 182"/>
          <p:cNvSpPr>
            <a:spLocks noChangeArrowheads="1"/>
          </p:cNvSpPr>
          <p:nvPr/>
        </p:nvSpPr>
        <p:spPr bwMode="auto">
          <a:xfrm>
            <a:off x="3281322" y="2727060"/>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7" name="矩形 36"/>
          <p:cNvSpPr/>
          <p:nvPr/>
        </p:nvSpPr>
        <p:spPr>
          <a:xfrm>
            <a:off x="440133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sp>
        <p:nvSpPr>
          <p:cNvPr id="38" name="矩形 37"/>
          <p:cNvSpPr/>
          <p:nvPr/>
        </p:nvSpPr>
        <p:spPr>
          <a:xfrm>
            <a:off x="5553318" y="2730743"/>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sp>
        <p:nvSpPr>
          <p:cNvPr id="39" name="矩形 38"/>
          <p:cNvSpPr/>
          <p:nvPr/>
        </p:nvSpPr>
        <p:spPr>
          <a:xfrm>
            <a:off x="670502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sp>
        <p:nvSpPr>
          <p:cNvPr id="36" name="矩形 35"/>
          <p:cNvSpPr/>
          <p:nvPr/>
        </p:nvSpPr>
        <p:spPr>
          <a:xfrm>
            <a:off x="3261321" y="2730743"/>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sp>
        <p:nvSpPr>
          <p:cNvPr id="21" name="圆角矩形 20"/>
          <p:cNvSpPr/>
          <p:nvPr/>
        </p:nvSpPr>
        <p:spPr>
          <a:xfrm>
            <a:off x="4315038"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a:t>
            </a:r>
            <a:r>
              <a:rPr lang="zh-CN" altLang="en-US" sz="1000" dirty="0" smtClean="0">
                <a:ln w="6350">
                  <a:noFill/>
                </a:ln>
                <a:solidFill>
                  <a:schemeClr val="bg1"/>
                </a:solidFill>
                <a:latin typeface="Impact" pitchFamily="34" charset="0"/>
                <a:ea typeface="微软雅黑" pitchFamily="34" charset="-122"/>
              </a:rPr>
              <a:t>据管理</a:t>
            </a:r>
            <a:endParaRPr lang="zh-CN" altLang="zh-CN"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4322598" y="3765475"/>
            <a:ext cx="18335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由</a:t>
            </a:r>
            <a:r>
              <a:rPr lang="zh-CN" altLang="en-US" sz="1000" dirty="0" smtClean="0">
                <a:solidFill>
                  <a:schemeClr val="tx1">
                    <a:lumMod val="50000"/>
                    <a:lumOff val="50000"/>
                  </a:schemeClr>
                </a:solidFill>
                <a:latin typeface="Arial" pitchFamily="34" charset="0"/>
                <a:ea typeface="微软雅黑" pitchFamily="34" charset="-122"/>
              </a:rPr>
              <a:t>于时间仓促，目前操作数据是通过</a:t>
            </a:r>
            <a:r>
              <a:rPr lang="en-US" altLang="zh-CN" sz="1000" dirty="0" smtClean="0">
                <a:solidFill>
                  <a:schemeClr val="tx1">
                    <a:lumMod val="50000"/>
                    <a:lumOff val="50000"/>
                  </a:schemeClr>
                </a:solidFill>
                <a:latin typeface="Arial" pitchFamily="34" charset="0"/>
                <a:ea typeface="微软雅黑" pitchFamily="34" charset="-122"/>
              </a:rPr>
              <a:t>SQL</a:t>
            </a:r>
            <a:r>
              <a:rPr lang="zh-CN" altLang="en-US" sz="1000" dirty="0" smtClean="0">
                <a:solidFill>
                  <a:schemeClr val="tx1">
                    <a:lumMod val="50000"/>
                    <a:lumOff val="50000"/>
                  </a:schemeClr>
                </a:solidFill>
                <a:latin typeface="Arial" pitchFamily="34" charset="0"/>
                <a:ea typeface="微软雅黑" pitchFamily="34" charset="-122"/>
              </a:rPr>
              <a:t>直接对数据进行读写操作，后期需要建立相应的后台管理网站。</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26" name="圆角矩形 25"/>
          <p:cNvSpPr/>
          <p:nvPr/>
        </p:nvSpPr>
        <p:spPr>
          <a:xfrm>
            <a:off x="6619294"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代码管理</a:t>
            </a:r>
            <a:endParaRPr lang="zh-CN" altLang="zh-CN" sz="1000" dirty="0">
              <a:ln w="6350">
                <a:noFill/>
              </a:ln>
              <a:solidFill>
                <a:schemeClr val="bg1"/>
              </a:solidFill>
              <a:latin typeface="Impact" pitchFamily="34" charset="0"/>
              <a:ea typeface="微软雅黑" pitchFamily="34" charset="-122"/>
            </a:endParaRPr>
          </a:p>
        </p:txBody>
      </p:sp>
      <p:sp>
        <p:nvSpPr>
          <p:cNvPr id="31" name="Rectangle 66"/>
          <p:cNvSpPr>
            <a:spLocks noChangeArrowheads="1"/>
          </p:cNvSpPr>
          <p:nvPr/>
        </p:nvSpPr>
        <p:spPr bwMode="auto">
          <a:xfrm>
            <a:off x="6626854" y="3765475"/>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smtClean="0">
                <a:solidFill>
                  <a:schemeClr val="tx1">
                    <a:lumMod val="50000"/>
                    <a:lumOff val="50000"/>
                  </a:schemeClr>
                </a:solidFill>
                <a:latin typeface="Arial" pitchFamily="34" charset="0"/>
                <a:ea typeface="微软雅黑" pitchFamily="34" charset="-122"/>
              </a:rPr>
              <a:t>代码的质量是需要整理的，目前采用的版本控制工具是</a:t>
            </a:r>
            <a:r>
              <a:rPr lang="en-US" altLang="zh-CN" sz="1000" dirty="0" smtClean="0">
                <a:solidFill>
                  <a:schemeClr val="tx1">
                    <a:lumMod val="50000"/>
                    <a:lumOff val="50000"/>
                  </a:schemeClr>
                </a:solidFill>
                <a:latin typeface="Arial" pitchFamily="34" charset="0"/>
                <a:ea typeface="微软雅黑" pitchFamily="34" charset="-122"/>
              </a:rPr>
              <a:t>git</a:t>
            </a:r>
            <a:r>
              <a:rPr lang="zh-CN" altLang="en-US" sz="1000" dirty="0" smtClean="0">
                <a:solidFill>
                  <a:schemeClr val="tx1">
                    <a:lumMod val="50000"/>
                    <a:lumOff val="50000"/>
                  </a:schemeClr>
                </a:solidFill>
                <a:latin typeface="Arial" pitchFamily="34" charset="0"/>
                <a:ea typeface="微软雅黑" pitchFamily="34" charset="-122"/>
              </a:rPr>
              <a:t>。方便协作开发。</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2" name="圆角矩形 31"/>
          <p:cNvSpPr/>
          <p:nvPr/>
        </p:nvSpPr>
        <p:spPr>
          <a:xfrm>
            <a:off x="3157622"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外</a:t>
            </a:r>
            <a:r>
              <a:rPr lang="zh-CN" altLang="en-US" sz="1000" dirty="0" smtClean="0">
                <a:ln w="6350">
                  <a:noFill/>
                </a:ln>
                <a:solidFill>
                  <a:schemeClr val="bg1"/>
                </a:solidFill>
                <a:latin typeface="Impact" pitchFamily="34" charset="0"/>
                <a:ea typeface="微软雅黑" pitchFamily="34" charset="-122"/>
              </a:rPr>
              <a:t>网访问</a:t>
            </a:r>
            <a:endParaRPr lang="zh-CN" altLang="zh-CN" sz="1000" dirty="0">
              <a:ln w="6350">
                <a:noFill/>
              </a:ln>
              <a:solidFill>
                <a:schemeClr val="bg1"/>
              </a:solidFill>
              <a:latin typeface="Impact" pitchFamily="34" charset="0"/>
              <a:ea typeface="微软雅黑" pitchFamily="34" charset="-122"/>
            </a:endParaRPr>
          </a:p>
        </p:txBody>
      </p:sp>
      <p:sp>
        <p:nvSpPr>
          <p:cNvPr id="33" name="Rectangle 66"/>
          <p:cNvSpPr>
            <a:spLocks noChangeArrowheads="1"/>
          </p:cNvSpPr>
          <p:nvPr/>
        </p:nvSpPr>
        <p:spPr bwMode="auto">
          <a:xfrm>
            <a:off x="3165182" y="1966331"/>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考</a:t>
            </a:r>
            <a:r>
              <a:rPr lang="zh-CN" altLang="en-US" sz="1000" dirty="0" smtClean="0">
                <a:solidFill>
                  <a:schemeClr val="tx1">
                    <a:lumMod val="50000"/>
                    <a:lumOff val="50000"/>
                  </a:schemeClr>
                </a:solidFill>
                <a:latin typeface="Arial" pitchFamily="34" charset="0"/>
                <a:ea typeface="微软雅黑" pitchFamily="34" charset="-122"/>
              </a:rPr>
              <a:t>虑把代码放于线上服务器，并购入一个线下服务器，用于开发阶段的测试和线上版本的维护。</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4" name="圆角矩形 33"/>
          <p:cNvSpPr/>
          <p:nvPr/>
        </p:nvSpPr>
        <p:spPr>
          <a:xfrm>
            <a:off x="5467166"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功</a:t>
            </a:r>
            <a:r>
              <a:rPr lang="zh-CN" altLang="en-US" sz="1000" dirty="0" smtClean="0">
                <a:ln w="6350">
                  <a:noFill/>
                </a:ln>
                <a:solidFill>
                  <a:schemeClr val="bg1"/>
                </a:solidFill>
                <a:latin typeface="Impact" pitchFamily="34" charset="0"/>
                <a:ea typeface="微软雅黑" pitchFamily="34" charset="-122"/>
              </a:rPr>
              <a:t>能延伸</a:t>
            </a:r>
            <a:endParaRPr lang="zh-CN" altLang="zh-CN" sz="1000" dirty="0">
              <a:ln w="6350">
                <a:noFill/>
              </a:ln>
              <a:solidFill>
                <a:schemeClr val="bg1"/>
              </a:solidFill>
              <a:latin typeface="Impact" pitchFamily="34" charset="0"/>
              <a:ea typeface="微软雅黑" pitchFamily="34" charset="-122"/>
            </a:endParaRPr>
          </a:p>
        </p:txBody>
      </p:sp>
      <p:sp>
        <p:nvSpPr>
          <p:cNvPr id="35" name="Rectangle 66"/>
          <p:cNvSpPr>
            <a:spLocks noChangeArrowheads="1"/>
          </p:cNvSpPr>
          <p:nvPr/>
        </p:nvSpPr>
        <p:spPr bwMode="auto">
          <a:xfrm>
            <a:off x="5474726" y="1966331"/>
            <a:ext cx="18335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这</a:t>
            </a:r>
            <a:r>
              <a:rPr lang="zh-CN" altLang="en-US" sz="1000" dirty="0" smtClean="0">
                <a:solidFill>
                  <a:schemeClr val="tx1">
                    <a:lumMod val="50000"/>
                    <a:lumOff val="50000"/>
                  </a:schemeClr>
                </a:solidFill>
                <a:latin typeface="Arial" pitchFamily="34" charset="0"/>
                <a:ea typeface="微软雅黑" pitchFamily="34" charset="-122"/>
              </a:rPr>
              <a:t>个需要硬件支持和时间支持的，后期是可以加入的。</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2205" name="组合 2204"/>
          <p:cNvGrpSpPr/>
          <p:nvPr/>
        </p:nvGrpSpPr>
        <p:grpSpPr>
          <a:xfrm>
            <a:off x="-831920" y="2451182"/>
            <a:ext cx="3496251" cy="873273"/>
            <a:chOff x="-1335088" y="3200400"/>
            <a:chExt cx="5268913" cy="1316038"/>
          </a:xfrm>
          <a:effectLst>
            <a:outerShdw blurRad="63500" dist="38100" dir="2700000" algn="tl" rotWithShape="0">
              <a:prstClr val="black">
                <a:alpha val="19000"/>
              </a:prstClr>
            </a:outerShdw>
          </a:effectLst>
        </p:grpSpPr>
        <p:sp>
          <p:nvSpPr>
            <p:cNvPr id="127"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3"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5"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7"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9"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1"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3"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5"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7"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9"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1"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3"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5"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7"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8"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9"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0"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1"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2"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3"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4"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5"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6"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相关对策</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14:bounceEnd="60000">
                                          <p:cBhvr additive="base">
                                            <p:cTn id="7" dur="500" fill="hold"/>
                                            <p:tgtEl>
                                              <p:spTgt spid="220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5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14:presetBounceEnd="60000">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14:bounceEnd="6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14:bounceEnd="60000">
                                          <p:cBhvr additive="base">
                                            <p:cTn id="56" dur="5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14:presetBounceEnd="60000">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14:bounceEnd="60000">
                                          <p:cBhvr additive="base">
                                            <p:cTn id="65"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14:bounceEnd="60000">
                                          <p:cBhvr additive="base">
                                            <p:cTn id="83" dur="50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14:presetBounceEnd="60000">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14:bounceEnd="60000">
                                          <p:cBhvr additive="base">
                                            <p:cTn id="92"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14:bounceEnd="60000">
                                          <p:cBhvr additive="base">
                                            <p:cTn id="110"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14:presetBounceEnd="60000">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14:bounceEnd="60000">
                                          <p:cBhvr additive="base">
                                            <p:cTn id="119"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cBhvr additive="base">
                                            <p:cTn id="7" dur="500" fill="hold"/>
                                            <p:tgtEl>
                                              <p:spTgt spid="2205"/>
                                            </p:tgtEl>
                                            <p:attrNameLst>
                                              <p:attrName>ppt_x</p:attrName>
                                            </p:attrNameLst>
                                          </p:cBhvr>
                                          <p:tavLst>
                                            <p:tav tm="0">
                                              <p:val>
                                                <p:strVal val="0-#ppt_w/2"/>
                                              </p:val>
                                            </p:tav>
                                            <p:tav tm="100000">
                                              <p:val>
                                                <p:strVal val="#ppt_x"/>
                                              </p:val>
                                            </p:tav>
                                          </p:tavLst>
                                        </p:anim>
                                        <p:anim calcmode="lin" valueType="num">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0-#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cBhvr additive="base">
                                            <p:cTn id="110" dur="500" fill="hold"/>
                                            <p:tgtEl>
                                              <p:spTgt spid="26"/>
                                            </p:tgtEl>
                                            <p:attrNameLst>
                                              <p:attrName>ppt_x</p:attrName>
                                            </p:attrNameLst>
                                          </p:cBhvr>
                                          <p:tavLst>
                                            <p:tav tm="0">
                                              <p:val>
                                                <p:strVal val="1+#ppt_w/2"/>
                                              </p:val>
                                            </p:tav>
                                            <p:tav tm="100000">
                                              <p:val>
                                                <p:strVal val="#ppt_x"/>
                                              </p:val>
                                            </p:tav>
                                          </p:tavLst>
                                        </p:anim>
                                        <p:anim calcmode="lin" valueType="num">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 fill="hold"/>
                                            <p:tgtEl>
                                              <p:spTgt spid="12"/>
                                            </p:tgtEl>
                                            <p:attrNameLst>
                                              <p:attrName>ppt_x</p:attrName>
                                            </p:attrNameLst>
                                          </p:cBhvr>
                                          <p:tavLst>
                                            <p:tav tm="0">
                                              <p:val>
                                                <p:strVal val="0-#ppt_w/2"/>
                                              </p:val>
                                            </p:tav>
                                            <p:tav tm="100000">
                                              <p:val>
                                                <p:strVal val="#ppt_x"/>
                                              </p:val>
                                            </p:tav>
                                          </p:tavLst>
                                        </p:anim>
                                        <p:anim calcmode="lin" valueType="num">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786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72" name="Rectangle 21"/>
          <p:cNvSpPr>
            <a:spLocks noChangeArrowheads="1"/>
          </p:cNvSpPr>
          <p:nvPr/>
        </p:nvSpPr>
        <p:spPr bwMode="auto">
          <a:xfrm>
            <a:off x="951044" y="1801974"/>
            <a:ext cx="121832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经</a:t>
            </a:r>
            <a:r>
              <a:rPr lang="zh-CN" altLang="en-US" sz="1050" dirty="0" smtClean="0">
                <a:solidFill>
                  <a:schemeClr val="bg1"/>
                </a:solidFill>
                <a:latin typeface="Arial" pitchFamily="34" charset="0"/>
                <a:ea typeface="微软雅黑" pitchFamily="34" charset="-122"/>
              </a:rPr>
              <a:t>过此次毕设编写，深深的明白了文档的重要性，好的文档能让自己在后期回忆很快，自己前期也吃了没有文档的苦，导致查看功能板块得逐步深入。</a:t>
            </a:r>
            <a:endParaRPr lang="zh-CN" altLang="zh-CN" sz="1050" dirty="0">
              <a:solidFill>
                <a:schemeClr val="bg1"/>
              </a:solidFill>
              <a:latin typeface="Arial" pitchFamily="34" charset="0"/>
              <a:ea typeface="微软雅黑" pitchFamily="34" charset="-122"/>
            </a:endParaRPr>
          </a:p>
        </p:txBody>
      </p:sp>
      <p:sp>
        <p:nvSpPr>
          <p:cNvPr id="90" name="圆角矩形 89"/>
          <p:cNvSpPr/>
          <p:nvPr/>
        </p:nvSpPr>
        <p:spPr>
          <a:xfrm>
            <a:off x="1082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文</a:t>
            </a:r>
            <a:r>
              <a:rPr lang="zh-CN" altLang="en-US" sz="1000" dirty="0" smtClean="0">
                <a:ln w="6350">
                  <a:noFill/>
                </a:ln>
                <a:solidFill>
                  <a:schemeClr val="bg1"/>
                </a:solidFill>
                <a:latin typeface="Impact" pitchFamily="34" charset="0"/>
                <a:ea typeface="微软雅黑" pitchFamily="34" charset="-122"/>
              </a:rPr>
              <a:t>档很重要</a:t>
            </a:r>
            <a:endParaRPr lang="zh-CN" altLang="en-US" sz="1000" dirty="0">
              <a:ln w="6350">
                <a:noFill/>
              </a:ln>
              <a:solidFill>
                <a:schemeClr val="bg1"/>
              </a:solidFill>
              <a:latin typeface="Impact" pitchFamily="34" charset="0"/>
              <a:ea typeface="微软雅黑" pitchFamily="34" charset="-122"/>
            </a:endParaRPr>
          </a:p>
        </p:txBody>
      </p:sp>
      <p:sp>
        <p:nvSpPr>
          <p:cNvPr id="27" name="圆角矩形 26"/>
          <p:cNvSpPr/>
          <p:nvPr/>
        </p:nvSpPr>
        <p:spPr>
          <a:xfrm>
            <a:off x="312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29" name="圆角矩形 28"/>
          <p:cNvSpPr/>
          <p:nvPr/>
        </p:nvSpPr>
        <p:spPr>
          <a:xfrm>
            <a:off x="24120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0" name="Rectangle 21"/>
          <p:cNvSpPr>
            <a:spLocks noChangeArrowheads="1"/>
          </p:cNvSpPr>
          <p:nvPr/>
        </p:nvSpPr>
        <p:spPr bwMode="auto">
          <a:xfrm>
            <a:off x="2576644" y="2288204"/>
            <a:ext cx="121832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由</a:t>
            </a:r>
            <a:r>
              <a:rPr lang="zh-CN" altLang="en-US" sz="1050" dirty="0" smtClean="0">
                <a:solidFill>
                  <a:schemeClr val="bg1"/>
                </a:solidFill>
                <a:latin typeface="Arial" pitchFamily="34" charset="0"/>
                <a:ea typeface="微软雅黑" pitchFamily="34" charset="-122"/>
              </a:rPr>
              <a:t>于之前自己没有后台设计相关经验，本次毕设编写，让我从</a:t>
            </a:r>
            <a:r>
              <a:rPr lang="en-US" altLang="zh-CN" sz="1050" dirty="0" smtClean="0">
                <a:solidFill>
                  <a:schemeClr val="bg1"/>
                </a:solidFill>
                <a:latin typeface="Arial" pitchFamily="34" charset="0"/>
                <a:ea typeface="微软雅黑" pitchFamily="34" charset="-122"/>
              </a:rPr>
              <a:t>0</a:t>
            </a:r>
            <a:r>
              <a:rPr lang="zh-CN" altLang="en-US" sz="1050" dirty="0" smtClean="0">
                <a:solidFill>
                  <a:schemeClr val="bg1"/>
                </a:solidFill>
                <a:latin typeface="Arial" pitchFamily="34" charset="0"/>
                <a:ea typeface="微软雅黑" pitchFamily="34" charset="-122"/>
              </a:rPr>
              <a:t>开始搭建了自己的服务器，并编写了接口，在数据库设计阶段请教了银行数据库专家，有了飞速提升。</a:t>
            </a:r>
            <a:endParaRPr lang="zh-CN" altLang="zh-CN" sz="1050" dirty="0">
              <a:solidFill>
                <a:schemeClr val="bg1"/>
              </a:solidFill>
              <a:latin typeface="Arial" pitchFamily="34" charset="0"/>
              <a:ea typeface="微软雅黑" pitchFamily="34" charset="-122"/>
            </a:endParaRPr>
          </a:p>
        </p:txBody>
      </p:sp>
      <p:sp>
        <p:nvSpPr>
          <p:cNvPr id="31" name="圆角矩形 30"/>
          <p:cNvSpPr/>
          <p:nvPr/>
        </p:nvSpPr>
        <p:spPr>
          <a:xfrm>
            <a:off x="27082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设</a:t>
            </a:r>
            <a:r>
              <a:rPr lang="zh-CN" altLang="en-US" sz="1000" dirty="0" smtClean="0">
                <a:ln w="6350">
                  <a:noFill/>
                </a:ln>
                <a:solidFill>
                  <a:schemeClr val="bg1"/>
                </a:solidFill>
                <a:latin typeface="Impact" pitchFamily="34" charset="0"/>
                <a:ea typeface="微软雅黑" pitchFamily="34" charset="-122"/>
              </a:rPr>
              <a:t>计很重要</a:t>
            </a:r>
            <a:endParaRPr lang="zh-CN" altLang="en-US" sz="1000" dirty="0">
              <a:ln w="6350">
                <a:noFill/>
              </a:ln>
              <a:solidFill>
                <a:schemeClr val="bg1"/>
              </a:solidFill>
              <a:latin typeface="Impact" pitchFamily="34" charset="0"/>
              <a:ea typeface="微软雅黑" pitchFamily="34" charset="-122"/>
            </a:endParaRPr>
          </a:p>
        </p:txBody>
      </p:sp>
      <p:sp>
        <p:nvSpPr>
          <p:cNvPr id="32" name="圆角矩形 31"/>
          <p:cNvSpPr/>
          <p:nvPr/>
        </p:nvSpPr>
        <p:spPr>
          <a:xfrm>
            <a:off x="19377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02</a:t>
            </a:r>
            <a:endParaRPr lang="zh-CN" altLang="en-US" sz="1400" dirty="0">
              <a:ln w="6350">
                <a:noFill/>
              </a:ln>
              <a:solidFill>
                <a:schemeClr val="bg1"/>
              </a:solidFill>
              <a:latin typeface="Impact" pitchFamily="34" charset="0"/>
              <a:ea typeface="微软雅黑" pitchFamily="34" charset="-122"/>
            </a:endParaRPr>
          </a:p>
        </p:txBody>
      </p:sp>
      <p:sp>
        <p:nvSpPr>
          <p:cNvPr id="33" name="圆角矩形 32"/>
          <p:cNvSpPr/>
          <p:nvPr/>
        </p:nvSpPr>
        <p:spPr>
          <a:xfrm>
            <a:off x="40249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4" name="Rectangle 21"/>
          <p:cNvSpPr>
            <a:spLocks noChangeArrowheads="1"/>
          </p:cNvSpPr>
          <p:nvPr/>
        </p:nvSpPr>
        <p:spPr bwMode="auto">
          <a:xfrm>
            <a:off x="4189544" y="1801974"/>
            <a:ext cx="1218322"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总</a:t>
            </a:r>
            <a:r>
              <a:rPr lang="zh-CN" altLang="en-US" sz="1050" dirty="0" smtClean="0">
                <a:solidFill>
                  <a:schemeClr val="bg1"/>
                </a:solidFill>
                <a:latin typeface="Arial" pitchFamily="34" charset="0"/>
                <a:ea typeface="微软雅黑" pitchFamily="34" charset="-122"/>
              </a:rPr>
              <a:t>体代码风格很重要，虽然该项目前期采用</a:t>
            </a:r>
            <a:r>
              <a:rPr lang="en-US" altLang="zh-CN" sz="1050" dirty="0" smtClean="0">
                <a:solidFill>
                  <a:schemeClr val="bg1"/>
                </a:solidFill>
                <a:latin typeface="Arial" pitchFamily="34" charset="0"/>
                <a:ea typeface="微软雅黑" pitchFamily="34" charset="-122"/>
              </a:rPr>
              <a:t>MVC</a:t>
            </a:r>
            <a:r>
              <a:rPr lang="zh-CN" altLang="en-US" sz="1050" dirty="0" smtClean="0">
                <a:solidFill>
                  <a:schemeClr val="bg1"/>
                </a:solidFill>
                <a:latin typeface="Arial" pitchFamily="34" charset="0"/>
                <a:ea typeface="微软雅黑" pitchFamily="34" charset="-122"/>
              </a:rPr>
              <a:t>框架编写，但在后期引入</a:t>
            </a:r>
            <a:r>
              <a:rPr lang="en-US" altLang="zh-CN" sz="1050" dirty="0" smtClean="0">
                <a:solidFill>
                  <a:schemeClr val="bg1"/>
                </a:solidFill>
                <a:latin typeface="Arial" pitchFamily="34" charset="0"/>
                <a:ea typeface="微软雅黑" pitchFamily="34" charset="-122"/>
              </a:rPr>
              <a:t>Retrofit</a:t>
            </a:r>
            <a:r>
              <a:rPr lang="zh-CN" altLang="en-US" sz="1050" dirty="0" smtClean="0">
                <a:solidFill>
                  <a:schemeClr val="bg1"/>
                </a:solidFill>
                <a:latin typeface="Arial" pitchFamily="34" charset="0"/>
                <a:ea typeface="微软雅黑" pitchFamily="34" charset="-122"/>
              </a:rPr>
              <a:t>和</a:t>
            </a:r>
            <a:r>
              <a:rPr lang="en-US" altLang="zh-CN" sz="1050" dirty="0" smtClean="0">
                <a:solidFill>
                  <a:schemeClr val="bg1"/>
                </a:solidFill>
                <a:latin typeface="Arial" pitchFamily="34" charset="0"/>
                <a:ea typeface="微软雅黑" pitchFamily="34" charset="-122"/>
              </a:rPr>
              <a:t>rx</a:t>
            </a:r>
            <a:r>
              <a:rPr lang="zh-CN" altLang="en-US" sz="1050" dirty="0" smtClean="0">
                <a:solidFill>
                  <a:schemeClr val="bg1"/>
                </a:solidFill>
                <a:latin typeface="Arial" pitchFamily="34" charset="0"/>
                <a:ea typeface="微软雅黑" pitchFamily="34" charset="-122"/>
              </a:rPr>
              <a:t>一整套</a:t>
            </a:r>
            <a:r>
              <a:rPr lang="en-US" altLang="zh-CN" sz="1050" dirty="0" smtClean="0">
                <a:solidFill>
                  <a:schemeClr val="bg1"/>
                </a:solidFill>
                <a:latin typeface="Arial" pitchFamily="34" charset="0"/>
                <a:ea typeface="微软雅黑" pitchFamily="34" charset="-122"/>
              </a:rPr>
              <a:t>MVP</a:t>
            </a:r>
            <a:r>
              <a:rPr lang="zh-CN" altLang="en-US" sz="1050" dirty="0" smtClean="0">
                <a:solidFill>
                  <a:schemeClr val="bg1"/>
                </a:solidFill>
                <a:latin typeface="Arial" pitchFamily="34" charset="0"/>
                <a:ea typeface="微软雅黑" pitchFamily="34" charset="-122"/>
              </a:rPr>
              <a:t>风格开发，代码条理性直接展示出来了，另外自己多个注释也让自己后期回忆变得更加方便。</a:t>
            </a:r>
            <a:endParaRPr lang="zh-CN" altLang="zh-CN" sz="1050" dirty="0">
              <a:solidFill>
                <a:schemeClr val="bg1"/>
              </a:solidFill>
              <a:latin typeface="Arial" pitchFamily="34" charset="0"/>
              <a:ea typeface="微软雅黑" pitchFamily="34" charset="-122"/>
            </a:endParaRPr>
          </a:p>
        </p:txBody>
      </p:sp>
      <p:sp>
        <p:nvSpPr>
          <p:cNvPr id="35" name="圆角矩形 34"/>
          <p:cNvSpPr/>
          <p:nvPr/>
        </p:nvSpPr>
        <p:spPr>
          <a:xfrm>
            <a:off x="43211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总</a:t>
            </a:r>
            <a:r>
              <a:rPr lang="zh-CN" altLang="en-US" sz="1000" dirty="0" smtClean="0">
                <a:ln w="6350">
                  <a:noFill/>
                </a:ln>
                <a:solidFill>
                  <a:schemeClr val="bg1"/>
                </a:solidFill>
                <a:latin typeface="Impact" pitchFamily="34" charset="0"/>
                <a:ea typeface="微软雅黑" pitchFamily="34" charset="-122"/>
              </a:rPr>
              <a:t>体代码风格</a:t>
            </a:r>
            <a:endParaRPr lang="zh-CN" altLang="en-US" sz="1000" dirty="0">
              <a:ln w="6350">
                <a:noFill/>
              </a:ln>
              <a:solidFill>
                <a:schemeClr val="bg1"/>
              </a:solidFill>
              <a:latin typeface="Impact" pitchFamily="34" charset="0"/>
              <a:ea typeface="微软雅黑" pitchFamily="34" charset="-122"/>
            </a:endParaRPr>
          </a:p>
        </p:txBody>
      </p:sp>
      <p:sp>
        <p:nvSpPr>
          <p:cNvPr id="36" name="圆角矩形 35"/>
          <p:cNvSpPr/>
          <p:nvPr/>
        </p:nvSpPr>
        <p:spPr>
          <a:xfrm>
            <a:off x="35506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37" name="圆角矩形 36"/>
          <p:cNvSpPr/>
          <p:nvPr/>
        </p:nvSpPr>
        <p:spPr>
          <a:xfrm>
            <a:off x="56505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8" name="Rectangle 21"/>
          <p:cNvSpPr>
            <a:spLocks noChangeArrowheads="1"/>
          </p:cNvSpPr>
          <p:nvPr/>
        </p:nvSpPr>
        <p:spPr bwMode="auto">
          <a:xfrm>
            <a:off x="5815144" y="2288204"/>
            <a:ext cx="1218322"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自</a:t>
            </a:r>
            <a:r>
              <a:rPr lang="zh-CN" altLang="en-US" sz="1050" dirty="0" smtClean="0">
                <a:solidFill>
                  <a:schemeClr val="bg1"/>
                </a:solidFill>
                <a:latin typeface="Arial" pitchFamily="34" charset="0"/>
                <a:ea typeface="微软雅黑" pitchFamily="34" charset="-122"/>
              </a:rPr>
              <a:t>己在前期开发容易产生急躁情绪，导致在发生</a:t>
            </a:r>
            <a:r>
              <a:rPr lang="en-US" altLang="zh-CN" sz="1050" dirty="0" smtClean="0">
                <a:solidFill>
                  <a:schemeClr val="bg1"/>
                </a:solidFill>
                <a:latin typeface="Arial" pitchFamily="34" charset="0"/>
                <a:ea typeface="微软雅黑" pitchFamily="34" charset="-122"/>
              </a:rPr>
              <a:t>bug</a:t>
            </a:r>
            <a:r>
              <a:rPr lang="zh-CN" altLang="en-US" sz="1050" dirty="0" smtClean="0">
                <a:solidFill>
                  <a:schemeClr val="bg1"/>
                </a:solidFill>
                <a:latin typeface="Arial" pitchFamily="34" charset="0"/>
                <a:ea typeface="微软雅黑" pitchFamily="34" charset="-122"/>
              </a:rPr>
              <a:t>后无法及时处理解决，在本次开发后半程，自己更加务实的态度让自己处理起来更加有效。</a:t>
            </a:r>
            <a:endParaRPr lang="zh-CN" altLang="zh-CN" sz="1050" dirty="0">
              <a:solidFill>
                <a:schemeClr val="bg1"/>
              </a:solidFill>
              <a:latin typeface="Arial" pitchFamily="34" charset="0"/>
              <a:ea typeface="微软雅黑" pitchFamily="34" charset="-122"/>
            </a:endParaRPr>
          </a:p>
        </p:txBody>
      </p:sp>
      <p:sp>
        <p:nvSpPr>
          <p:cNvPr id="39" name="圆角矩形 38"/>
          <p:cNvSpPr/>
          <p:nvPr/>
        </p:nvSpPr>
        <p:spPr>
          <a:xfrm>
            <a:off x="59467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严谨很重要</a:t>
            </a:r>
            <a:endParaRPr lang="zh-CN" altLang="en-US" sz="1000" dirty="0">
              <a:ln w="6350">
                <a:noFill/>
              </a:ln>
              <a:solidFill>
                <a:schemeClr val="bg1"/>
              </a:solidFill>
              <a:latin typeface="Impact" pitchFamily="34" charset="0"/>
              <a:ea typeface="微软雅黑" pitchFamily="34" charset="-122"/>
            </a:endParaRPr>
          </a:p>
        </p:txBody>
      </p:sp>
      <p:sp>
        <p:nvSpPr>
          <p:cNvPr id="40" name="圆角矩形 39"/>
          <p:cNvSpPr/>
          <p:nvPr/>
        </p:nvSpPr>
        <p:spPr>
          <a:xfrm>
            <a:off x="51762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04</a:t>
            </a:r>
            <a:endParaRPr lang="zh-CN" altLang="en-US" sz="1400" dirty="0">
              <a:ln w="6350">
                <a:noFill/>
              </a:ln>
              <a:solidFill>
                <a:schemeClr val="bg1"/>
              </a:solidFill>
              <a:latin typeface="Impact" pitchFamily="34" charset="0"/>
              <a:ea typeface="微软雅黑" pitchFamily="34" charset="-122"/>
            </a:endParaRPr>
          </a:p>
        </p:txBody>
      </p:sp>
      <p:sp>
        <p:nvSpPr>
          <p:cNvPr id="41" name="圆角矩形 40"/>
          <p:cNvSpPr/>
          <p:nvPr/>
        </p:nvSpPr>
        <p:spPr>
          <a:xfrm>
            <a:off x="7263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42" name="Rectangle 21"/>
          <p:cNvSpPr>
            <a:spLocks noChangeArrowheads="1"/>
          </p:cNvSpPr>
          <p:nvPr/>
        </p:nvSpPr>
        <p:spPr bwMode="auto">
          <a:xfrm>
            <a:off x="7428044" y="1801974"/>
            <a:ext cx="1218322"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50" dirty="0">
                <a:solidFill>
                  <a:schemeClr val="bg1"/>
                </a:solidFill>
                <a:latin typeface="Arial" pitchFamily="34" charset="0"/>
                <a:ea typeface="微软雅黑" pitchFamily="34" charset="-122"/>
              </a:rPr>
              <a:t>之</a:t>
            </a:r>
            <a:r>
              <a:rPr lang="zh-CN" altLang="en-US" sz="1050" dirty="0" smtClean="0">
                <a:solidFill>
                  <a:schemeClr val="bg1"/>
                </a:solidFill>
                <a:latin typeface="Arial" pitchFamily="34" charset="0"/>
                <a:ea typeface="微软雅黑" pitchFamily="34" charset="-122"/>
              </a:rPr>
              <a:t>前大多数都是学习课本上的知识，撰写一些小</a:t>
            </a:r>
            <a:r>
              <a:rPr lang="en-US" altLang="zh-CN" sz="1050" dirty="0" smtClean="0">
                <a:solidFill>
                  <a:schemeClr val="bg1"/>
                </a:solidFill>
                <a:latin typeface="Arial" pitchFamily="34" charset="0"/>
                <a:ea typeface="微软雅黑" pitchFamily="34" charset="-122"/>
              </a:rPr>
              <a:t>demo</a:t>
            </a:r>
            <a:r>
              <a:rPr lang="zh-CN" altLang="en-US" sz="1050" dirty="0" smtClean="0">
                <a:solidFill>
                  <a:schemeClr val="bg1"/>
                </a:solidFill>
                <a:latin typeface="Arial" pitchFamily="34" charset="0"/>
                <a:ea typeface="微软雅黑" pitchFamily="34" charset="-122"/>
              </a:rPr>
              <a:t>和小项目，本次应用功能较多，真正的体验了一次完整的开发，让我受益匪浅。今后还得多多用实践操作武装自己。</a:t>
            </a:r>
            <a:endParaRPr lang="zh-CN" altLang="zh-CN" sz="1050" dirty="0">
              <a:solidFill>
                <a:schemeClr val="bg1"/>
              </a:solidFill>
              <a:latin typeface="Arial" pitchFamily="34" charset="0"/>
              <a:ea typeface="微软雅黑" pitchFamily="34" charset="-122"/>
            </a:endParaRPr>
          </a:p>
        </p:txBody>
      </p:sp>
      <p:sp>
        <p:nvSpPr>
          <p:cNvPr id="43" name="圆角矩形 42"/>
          <p:cNvSpPr/>
          <p:nvPr/>
        </p:nvSpPr>
        <p:spPr>
          <a:xfrm>
            <a:off x="7559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实</a:t>
            </a:r>
            <a:r>
              <a:rPr lang="zh-CN" altLang="en-US" sz="1000" dirty="0" smtClean="0">
                <a:ln w="6350">
                  <a:noFill/>
                </a:ln>
                <a:solidFill>
                  <a:schemeClr val="bg1"/>
                </a:solidFill>
                <a:latin typeface="Impact" pitchFamily="34" charset="0"/>
                <a:ea typeface="微软雅黑" pitchFamily="34" charset="-122"/>
              </a:rPr>
              <a:t>践很重要</a:t>
            </a:r>
            <a:endParaRPr lang="zh-CN" altLang="en-US" sz="1000" dirty="0">
              <a:ln w="6350">
                <a:noFill/>
              </a:ln>
              <a:solidFill>
                <a:schemeClr val="bg1"/>
              </a:solidFill>
              <a:latin typeface="Impact" pitchFamily="34" charset="0"/>
              <a:ea typeface="微软雅黑" pitchFamily="34" charset="-122"/>
            </a:endParaRPr>
          </a:p>
        </p:txBody>
      </p:sp>
      <p:sp>
        <p:nvSpPr>
          <p:cNvPr id="44" name="圆角矩形 43"/>
          <p:cNvSpPr/>
          <p:nvPr/>
        </p:nvSpPr>
        <p:spPr>
          <a:xfrm>
            <a:off x="6789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05</a:t>
            </a:r>
            <a:endParaRPr lang="zh-CN" altLang="en-US" sz="1400" dirty="0">
              <a:ln w="6350">
                <a:noFill/>
              </a:ln>
              <a:solidFill>
                <a:schemeClr val="bg1"/>
              </a:solidFill>
              <a:latin typeface="Impact" pitchFamily="34" charset="0"/>
              <a:ea typeface="微软雅黑" pitchFamily="34" charset="-122"/>
            </a:endParaRPr>
          </a:p>
        </p:txBody>
      </p:sp>
      <p:sp>
        <p:nvSpPr>
          <p:cNvPr id="51" name="圆角矩形 5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2" name="圆角矩形 5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3" name="圆角矩形 5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4" name="圆角矩形 5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5" name="圆角矩形 5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6" name="矩形 55"/>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Effect transition="in" filter="fade">
                                      <p:cBhvr>
                                        <p:cTn id="23" dur="300"/>
                                        <p:tgtEl>
                                          <p:spTgt spid="27"/>
                                        </p:tgtEl>
                                      </p:cBhvr>
                                    </p:animEffect>
                                  </p:childTnLst>
                                </p:cTn>
                              </p:par>
                              <p:par>
                                <p:cTn id="24" presetID="6" presetClass="emph" presetSubtype="0" autoRev="1" fill="hold" grpId="1" nodeType="withEffect">
                                  <p:stCondLst>
                                    <p:cond delay="300"/>
                                  </p:stCondLst>
                                  <p:childTnLst>
                                    <p:animScale>
                                      <p:cBhvr>
                                        <p:cTn id="25" dur="150" fill="hold"/>
                                        <p:tgtEl>
                                          <p:spTgt spid="27"/>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6" presetClass="emph" presetSubtype="0" autoRev="1" fill="hold" grpId="1" nodeType="withEffect">
                                  <p:stCondLst>
                                    <p:cond delay="1100"/>
                                  </p:stCondLst>
                                  <p:childTnLst>
                                    <p:animScale>
                                      <p:cBhvr>
                                        <p:cTn id="32" dur="150" fill="hold"/>
                                        <p:tgtEl>
                                          <p:spTgt spid="32"/>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down)">
                                      <p:cBhvr>
                                        <p:cTn id="36" dur="500"/>
                                        <p:tgtEl>
                                          <p:spTgt spid="29"/>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300" fill="hold"/>
                                        <p:tgtEl>
                                          <p:spTgt spid="36"/>
                                        </p:tgtEl>
                                        <p:attrNameLst>
                                          <p:attrName>ppt_w</p:attrName>
                                        </p:attrNameLst>
                                      </p:cBhvr>
                                      <p:tavLst>
                                        <p:tav tm="0">
                                          <p:val>
                                            <p:fltVal val="0"/>
                                          </p:val>
                                        </p:tav>
                                        <p:tav tm="100000">
                                          <p:val>
                                            <p:strVal val="#ppt_w"/>
                                          </p:val>
                                        </p:tav>
                                      </p:tavLst>
                                    </p:anim>
                                    <p:anim calcmode="lin" valueType="num">
                                      <p:cBhvr>
                                        <p:cTn id="50" dur="300" fill="hold"/>
                                        <p:tgtEl>
                                          <p:spTgt spid="36"/>
                                        </p:tgtEl>
                                        <p:attrNameLst>
                                          <p:attrName>ppt_h</p:attrName>
                                        </p:attrNameLst>
                                      </p:cBhvr>
                                      <p:tavLst>
                                        <p:tav tm="0">
                                          <p:val>
                                            <p:fltVal val="0"/>
                                          </p:val>
                                        </p:tav>
                                        <p:tav tm="100000">
                                          <p:val>
                                            <p:strVal val="#ppt_h"/>
                                          </p:val>
                                        </p:tav>
                                      </p:tavLst>
                                    </p:anim>
                                    <p:animEffect transition="in" filter="fade">
                                      <p:cBhvr>
                                        <p:cTn id="51" dur="300"/>
                                        <p:tgtEl>
                                          <p:spTgt spid="36"/>
                                        </p:tgtEl>
                                      </p:cBhvr>
                                    </p:animEffect>
                                  </p:childTnLst>
                                </p:cTn>
                              </p:par>
                              <p:par>
                                <p:cTn id="52" presetID="6" presetClass="emph" presetSubtype="0" autoRev="1" fill="hold" grpId="1" nodeType="withEffect">
                                  <p:stCondLst>
                                    <p:cond delay="1900"/>
                                  </p:stCondLst>
                                  <p:childTnLst>
                                    <p:animScale>
                                      <p:cBhvr>
                                        <p:cTn id="53" dur="150" fill="hold"/>
                                        <p:tgtEl>
                                          <p:spTgt spid="36"/>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p:tgtEl>
                                          <p:spTgt spid="33"/>
                                        </p:tgtEl>
                                        <p:attrNameLst>
                                          <p:attrName>ppt_y</p:attrName>
                                        </p:attrNameLst>
                                      </p:cBhvr>
                                      <p:tavLst>
                                        <p:tav tm="0">
                                          <p:val>
                                            <p:strVal val="#ppt_y-#ppt_h*1.125000"/>
                                          </p:val>
                                        </p:tav>
                                        <p:tav tm="100000">
                                          <p:val>
                                            <p:strVal val="#ppt_y"/>
                                          </p:val>
                                        </p:tav>
                                      </p:tavLst>
                                    </p:anim>
                                    <p:animEffect transition="in" filter="wipe(down)">
                                      <p:cBhvr>
                                        <p:cTn id="57" dur="500"/>
                                        <p:tgtEl>
                                          <p:spTgt spid="33"/>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anim calcmode="lin" valueType="num">
                                      <p:cBhvr>
                                        <p:cTn id="61" dur="500" fill="hold"/>
                                        <p:tgtEl>
                                          <p:spTgt spid="35"/>
                                        </p:tgtEl>
                                        <p:attrNameLst>
                                          <p:attrName>ppt_x</p:attrName>
                                        </p:attrNameLst>
                                      </p:cBhvr>
                                      <p:tavLst>
                                        <p:tav tm="0">
                                          <p:val>
                                            <p:strVal val="#ppt_x"/>
                                          </p:val>
                                        </p:tav>
                                        <p:tav tm="100000">
                                          <p:val>
                                            <p:strVal val="#ppt_x"/>
                                          </p:val>
                                        </p:tav>
                                      </p:tavLst>
                                    </p:anim>
                                    <p:anim calcmode="lin" valueType="num">
                                      <p:cBhvr>
                                        <p:cTn id="62" dur="5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strVal val="#ppt_x"/>
                                          </p:val>
                                        </p:tav>
                                        <p:tav tm="100000">
                                          <p:val>
                                            <p:strVal val="#ppt_x"/>
                                          </p:val>
                                        </p:tav>
                                      </p:tavLst>
                                    </p:anim>
                                    <p:anim calcmode="lin" valueType="num">
                                      <p:cBhvr>
                                        <p:cTn id="67" dur="500" fill="hold"/>
                                        <p:tgtEl>
                                          <p:spTgt spid="34"/>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40"/>
                                        </p:tgtEl>
                                        <p:attrNameLst>
                                          <p:attrName>style.visibility</p:attrName>
                                        </p:attrNameLst>
                                      </p:cBhvr>
                                      <p:to>
                                        <p:strVal val="visible"/>
                                      </p:to>
                                    </p:set>
                                    <p:anim calcmode="lin" valueType="num">
                                      <p:cBhvr>
                                        <p:cTn id="70" dur="300" fill="hold"/>
                                        <p:tgtEl>
                                          <p:spTgt spid="40"/>
                                        </p:tgtEl>
                                        <p:attrNameLst>
                                          <p:attrName>ppt_w</p:attrName>
                                        </p:attrNameLst>
                                      </p:cBhvr>
                                      <p:tavLst>
                                        <p:tav tm="0">
                                          <p:val>
                                            <p:fltVal val="0"/>
                                          </p:val>
                                        </p:tav>
                                        <p:tav tm="100000">
                                          <p:val>
                                            <p:strVal val="#ppt_w"/>
                                          </p:val>
                                        </p:tav>
                                      </p:tavLst>
                                    </p:anim>
                                    <p:anim calcmode="lin" valueType="num">
                                      <p:cBhvr>
                                        <p:cTn id="71" dur="300" fill="hold"/>
                                        <p:tgtEl>
                                          <p:spTgt spid="40"/>
                                        </p:tgtEl>
                                        <p:attrNameLst>
                                          <p:attrName>ppt_h</p:attrName>
                                        </p:attrNameLst>
                                      </p:cBhvr>
                                      <p:tavLst>
                                        <p:tav tm="0">
                                          <p:val>
                                            <p:fltVal val="0"/>
                                          </p:val>
                                        </p:tav>
                                        <p:tav tm="100000">
                                          <p:val>
                                            <p:strVal val="#ppt_h"/>
                                          </p:val>
                                        </p:tav>
                                      </p:tavLst>
                                    </p:anim>
                                    <p:animEffect transition="in" filter="fade">
                                      <p:cBhvr>
                                        <p:cTn id="72" dur="300"/>
                                        <p:tgtEl>
                                          <p:spTgt spid="40"/>
                                        </p:tgtEl>
                                      </p:cBhvr>
                                    </p:animEffect>
                                  </p:childTnLst>
                                </p:cTn>
                              </p:par>
                              <p:par>
                                <p:cTn id="73" presetID="6" presetClass="emph" presetSubtype="0" autoRev="1" fill="hold" grpId="1" nodeType="withEffect">
                                  <p:stCondLst>
                                    <p:cond delay="2700"/>
                                  </p:stCondLst>
                                  <p:childTnLst>
                                    <p:animScale>
                                      <p:cBhvr>
                                        <p:cTn id="74" dur="150" fill="hold"/>
                                        <p:tgtEl>
                                          <p:spTgt spid="40"/>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ppt_y</p:attrName>
                                        </p:attrNameLst>
                                      </p:cBhvr>
                                      <p:tavLst>
                                        <p:tav tm="0">
                                          <p:val>
                                            <p:strVal val="#ppt_y-#ppt_h*1.125000"/>
                                          </p:val>
                                        </p:tav>
                                        <p:tav tm="100000">
                                          <p:val>
                                            <p:strVal val="#ppt_y"/>
                                          </p:val>
                                        </p:tav>
                                      </p:tavLst>
                                    </p:anim>
                                    <p:animEffect transition="in" filter="wipe(down)">
                                      <p:cBhvr>
                                        <p:cTn id="78" dur="500"/>
                                        <p:tgtEl>
                                          <p:spTgt spid="37"/>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anim calcmode="lin" valueType="num">
                                      <p:cBhvr>
                                        <p:cTn id="82" dur="500" fill="hold"/>
                                        <p:tgtEl>
                                          <p:spTgt spid="39"/>
                                        </p:tgtEl>
                                        <p:attrNameLst>
                                          <p:attrName>ppt_x</p:attrName>
                                        </p:attrNameLst>
                                      </p:cBhvr>
                                      <p:tavLst>
                                        <p:tav tm="0">
                                          <p:val>
                                            <p:strVal val="#ppt_x"/>
                                          </p:val>
                                        </p:tav>
                                        <p:tav tm="100000">
                                          <p:val>
                                            <p:strVal val="#ppt_x"/>
                                          </p:val>
                                        </p:tav>
                                      </p:tavLst>
                                    </p:anim>
                                    <p:anim calcmode="lin" valueType="num">
                                      <p:cBhvr>
                                        <p:cTn id="83" dur="500" fill="hold"/>
                                        <p:tgtEl>
                                          <p:spTgt spid="3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strVal val="#ppt_x"/>
                                          </p:val>
                                        </p:tav>
                                        <p:tav tm="100000">
                                          <p:val>
                                            <p:strVal val="#ppt_x"/>
                                          </p:val>
                                        </p:tav>
                                      </p:tavLst>
                                    </p:anim>
                                    <p:anim calcmode="lin" valueType="num">
                                      <p:cBhvr>
                                        <p:cTn id="88" dur="500" fill="hold"/>
                                        <p:tgtEl>
                                          <p:spTgt spid="38"/>
                                        </p:tgtEl>
                                        <p:attrNameLst>
                                          <p:attrName>ppt_y</p:attrName>
                                        </p:attrNameLst>
                                      </p:cBhvr>
                                      <p:tavLst>
                                        <p:tav tm="0">
                                          <p:val>
                                            <p:strVal val="#ppt_y+.1"/>
                                          </p:val>
                                        </p:tav>
                                        <p:tav tm="100000">
                                          <p:val>
                                            <p:strVal val="#ppt_y"/>
                                          </p:val>
                                        </p:tav>
                                      </p:tavLst>
                                    </p:anim>
                                  </p:childTnLst>
                                </p:cTn>
                              </p:par>
                              <p:par>
                                <p:cTn id="89" presetID="53" presetClass="entr" presetSubtype="16" fill="hold" grpId="0" nodeType="withEffect">
                                  <p:stCondLst>
                                    <p:cond delay="3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300" fill="hold"/>
                                        <p:tgtEl>
                                          <p:spTgt spid="44"/>
                                        </p:tgtEl>
                                        <p:attrNameLst>
                                          <p:attrName>ppt_w</p:attrName>
                                        </p:attrNameLst>
                                      </p:cBhvr>
                                      <p:tavLst>
                                        <p:tav tm="0">
                                          <p:val>
                                            <p:fltVal val="0"/>
                                          </p:val>
                                        </p:tav>
                                        <p:tav tm="100000">
                                          <p:val>
                                            <p:strVal val="#ppt_w"/>
                                          </p:val>
                                        </p:tav>
                                      </p:tavLst>
                                    </p:anim>
                                    <p:anim calcmode="lin" valueType="num">
                                      <p:cBhvr>
                                        <p:cTn id="92" dur="300" fill="hold"/>
                                        <p:tgtEl>
                                          <p:spTgt spid="44"/>
                                        </p:tgtEl>
                                        <p:attrNameLst>
                                          <p:attrName>ppt_h</p:attrName>
                                        </p:attrNameLst>
                                      </p:cBhvr>
                                      <p:tavLst>
                                        <p:tav tm="0">
                                          <p:val>
                                            <p:fltVal val="0"/>
                                          </p:val>
                                        </p:tav>
                                        <p:tav tm="100000">
                                          <p:val>
                                            <p:strVal val="#ppt_h"/>
                                          </p:val>
                                        </p:tav>
                                      </p:tavLst>
                                    </p:anim>
                                    <p:animEffect transition="in" filter="fade">
                                      <p:cBhvr>
                                        <p:cTn id="93" dur="300"/>
                                        <p:tgtEl>
                                          <p:spTgt spid="44"/>
                                        </p:tgtEl>
                                      </p:cBhvr>
                                    </p:animEffect>
                                  </p:childTnLst>
                                </p:cTn>
                              </p:par>
                              <p:par>
                                <p:cTn id="94" presetID="6" presetClass="emph" presetSubtype="0" autoRev="1" fill="hold" grpId="1" nodeType="withEffect">
                                  <p:stCondLst>
                                    <p:cond delay="3500"/>
                                  </p:stCondLst>
                                  <p:childTnLst>
                                    <p:animScale>
                                      <p:cBhvr>
                                        <p:cTn id="95" dur="150" fill="hold"/>
                                        <p:tgtEl>
                                          <p:spTgt spid="44"/>
                                        </p:tgtEl>
                                      </p:cBhvr>
                                      <p:by x="110000" y="110000"/>
                                    </p:animScale>
                                  </p:childTnLst>
                                </p:cTn>
                              </p:par>
                              <p:par>
                                <p:cTn id="96" presetID="12" presetClass="entr" presetSubtype="1"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p:tgtEl>
                                          <p:spTgt spid="41"/>
                                        </p:tgtEl>
                                        <p:attrNameLst>
                                          <p:attrName>ppt_y</p:attrName>
                                        </p:attrNameLst>
                                      </p:cBhvr>
                                      <p:tavLst>
                                        <p:tav tm="0">
                                          <p:val>
                                            <p:strVal val="#ppt_y-#ppt_h*1.125000"/>
                                          </p:val>
                                        </p:tav>
                                        <p:tav tm="100000">
                                          <p:val>
                                            <p:strVal val="#ppt_y"/>
                                          </p:val>
                                        </p:tav>
                                      </p:tavLst>
                                    </p:anim>
                                    <p:animEffect transition="in" filter="wipe(down)">
                                      <p:cBhvr>
                                        <p:cTn id="99" dur="500"/>
                                        <p:tgtEl>
                                          <p:spTgt spid="41"/>
                                        </p:tgtEl>
                                      </p:cBhvr>
                                    </p:animEffect>
                                  </p:childTnLst>
                                </p:cTn>
                              </p:par>
                              <p:par>
                                <p:cTn id="100" presetID="47" presetClass="entr" presetSubtype="0" fill="hold" grpId="0" nodeType="withEffect">
                                  <p:stCondLst>
                                    <p:cond delay="350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anim calcmode="lin" valueType="num">
                                      <p:cBhvr>
                                        <p:cTn id="103" dur="500" fill="hold"/>
                                        <p:tgtEl>
                                          <p:spTgt spid="43"/>
                                        </p:tgtEl>
                                        <p:attrNameLst>
                                          <p:attrName>ppt_x</p:attrName>
                                        </p:attrNameLst>
                                      </p:cBhvr>
                                      <p:tavLst>
                                        <p:tav tm="0">
                                          <p:val>
                                            <p:strVal val="#ppt_x"/>
                                          </p:val>
                                        </p:tav>
                                        <p:tav tm="100000">
                                          <p:val>
                                            <p:strVal val="#ppt_x"/>
                                          </p:val>
                                        </p:tav>
                                      </p:tavLst>
                                    </p:anim>
                                    <p:anim calcmode="lin" valueType="num">
                                      <p:cBhvr>
                                        <p:cTn id="104" dur="5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50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2" grpId="0"/>
      <p:bldP spid="90" grpId="0" animBg="1"/>
      <p:bldP spid="27" grpId="0" animBg="1"/>
      <p:bldP spid="27" grpId="1" animBg="1"/>
      <p:bldP spid="29" grpId="0" animBg="1"/>
      <p:bldP spid="30" grpId="0"/>
      <p:bldP spid="31" grpId="0" animBg="1"/>
      <p:bldP spid="32" grpId="0" animBg="1"/>
      <p:bldP spid="32" grpId="1" animBg="1"/>
      <p:bldP spid="33" grpId="0" animBg="1"/>
      <p:bldP spid="34" grpId="0"/>
      <p:bldP spid="35" grpId="0" animBg="1"/>
      <p:bldP spid="36" grpId="0" animBg="1"/>
      <p:bldP spid="36" grpId="1" animBg="1"/>
      <p:bldP spid="37" grpId="0" animBg="1"/>
      <p:bldP spid="38" grpId="0"/>
      <p:bldP spid="39" grpId="0" animBg="1"/>
      <p:bldP spid="40" grpId="0" animBg="1"/>
      <p:bldP spid="40" grpId="1" animBg="1"/>
      <p:bldP spid="41" grpId="0" animBg="1"/>
      <p:bldP spid="42" grpId="0"/>
      <p:bldP spid="43" grpId="0" animBg="1"/>
      <p:bldP spid="44" grpId="0" animBg="1"/>
      <p:bldP spid="4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1202804"/>
            <a:ext cx="583264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a:t>
            </a:r>
            <a:r>
              <a:rPr lang="zh-CN" altLang="en-US" sz="1200" dirty="0" smtClean="0">
                <a:solidFill>
                  <a:schemeClr val="bg1"/>
                </a:solidFill>
                <a:latin typeface="Arial" pitchFamily="34" charset="0"/>
                <a:ea typeface="微软雅黑" pitchFamily="34" charset="-122"/>
              </a:rPr>
              <a:t>师夏羽老</a:t>
            </a:r>
            <a:r>
              <a:rPr lang="zh-CN" altLang="en-US" sz="1200" dirty="0">
                <a:solidFill>
                  <a:schemeClr val="bg1"/>
                </a:solidFill>
                <a:latin typeface="Arial" pitchFamily="34" charset="0"/>
                <a:ea typeface="微软雅黑" pitchFamily="34" charset="-122"/>
              </a:rPr>
              <a:t>师，在近一年的企业实习和毕业设计期间，都得到</a:t>
            </a:r>
            <a:r>
              <a:rPr lang="zh-CN" altLang="en-US" sz="1200" dirty="0" smtClean="0">
                <a:solidFill>
                  <a:schemeClr val="bg1"/>
                </a:solidFill>
                <a:latin typeface="Arial" pitchFamily="34" charset="0"/>
                <a:ea typeface="微软雅黑" pitchFamily="34" charset="-122"/>
              </a:rPr>
              <a:t>了夏羽老</a:t>
            </a:r>
            <a:r>
              <a:rPr lang="zh-CN" altLang="en-US" sz="1200" dirty="0">
                <a:solidFill>
                  <a:schemeClr val="bg1"/>
                </a:solidFill>
                <a:latin typeface="Arial" pitchFamily="34" charset="0"/>
                <a:ea typeface="微软雅黑" pitchFamily="34" charset="-122"/>
              </a:rPr>
              <a:t>师的悉心指导，在论文的写作过程中，多次得到他的督促，并且他为我的论文提出了许多宝贵的修改意见</a:t>
            </a:r>
            <a:r>
              <a:rPr lang="zh-CN" altLang="en-US" sz="1200" dirty="0" smtClean="0">
                <a:solidFill>
                  <a:schemeClr val="bg1"/>
                </a:solidFill>
                <a:latin typeface="Arial" pitchFamily="34" charset="0"/>
                <a:ea typeface="微软雅黑" pitchFamily="34" charset="-122"/>
              </a:rPr>
              <a:t>。夏羽老</a:t>
            </a:r>
            <a:r>
              <a:rPr lang="zh-CN" altLang="en-US" sz="1200" dirty="0">
                <a:solidFill>
                  <a:schemeClr val="bg1"/>
                </a:solidFill>
                <a:latin typeface="Arial" pitchFamily="34" charset="0"/>
                <a:ea typeface="微软雅黑" pitchFamily="34" charset="-122"/>
              </a:rPr>
              <a:t>师的严谨治学的态度与求实的工作作风及丰富的学识留给我深刻的印象，使我受益匪浅。 </a:t>
            </a:r>
            <a:r>
              <a:rPr lang="zh-CN" altLang="en-US" sz="1200" dirty="0" smtClean="0">
                <a:solidFill>
                  <a:schemeClr val="bg1"/>
                </a:solidFill>
                <a:latin typeface="Arial" pitchFamily="34" charset="0"/>
                <a:ea typeface="微软雅黑" pitchFamily="34" charset="-122"/>
              </a:rPr>
              <a:t> 其次，要感谢在这次毕业设计里给我帮助的同学，他们的很多宝贵的意见为我解决了很多困难，在此我向他们表示深深的感谢。  最</a:t>
            </a:r>
            <a:r>
              <a:rPr lang="zh-CN" altLang="en-US" sz="1200" dirty="0">
                <a:solidFill>
                  <a:schemeClr val="bg1"/>
                </a:solidFill>
                <a:latin typeface="Arial" pitchFamily="34" charset="0"/>
                <a:ea typeface="微软雅黑" pitchFamily="34" charset="-122"/>
              </a:rPr>
              <a:t>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绪 论</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020653"/>
            <a:ext cx="1511952" cy="1118255"/>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选题背景</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研究意义</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国内外相关研究综述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smtClean="0">
                <a:solidFill>
                  <a:schemeClr val="bg1">
                    <a:lumMod val="95000"/>
                  </a:schemeClr>
                </a:solidFill>
                <a:latin typeface="微软雅黑" pitchFamily="34" charset="-122"/>
                <a:ea typeface="微软雅黑" pitchFamily="34" charset="-122"/>
              </a:rPr>
              <a:t>文</a:t>
            </a:r>
            <a:r>
              <a:rPr lang="zh-CN" altLang="en-US" sz="1000" dirty="0">
                <a:solidFill>
                  <a:schemeClr val="bg1">
                    <a:lumMod val="95000"/>
                  </a:schemeClr>
                </a:solidFill>
                <a:latin typeface="微软雅黑" pitchFamily="34" charset="-122"/>
                <a:ea typeface="微软雅黑" pitchFamily="34" charset="-122"/>
              </a:rPr>
              <a:t>献综述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smtClean="0">
                <a:solidFill>
                  <a:schemeClr val="bg1">
                    <a:lumMod val="95000"/>
                  </a:schemeClr>
                </a:solidFill>
                <a:latin typeface="微软雅黑" pitchFamily="34" charset="-122"/>
                <a:ea typeface="微软雅黑" pitchFamily="34" charset="-122"/>
              </a:rPr>
              <a:t>设计目标</a:t>
            </a:r>
            <a:endParaRPr lang="zh-CN" altLang="en-US" sz="1000" dirty="0">
              <a:solidFill>
                <a:schemeClr val="bg1">
                  <a:lumMod val="95000"/>
                </a:schemeClr>
              </a:solidFill>
              <a:latin typeface="微软雅黑" pitchFamily="34" charset="-122"/>
              <a:ea typeface="微软雅黑"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072179"/>
            <a:ext cx="26642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学</a:t>
            </a:r>
            <a:r>
              <a:rPr lang="zh-CN" altLang="en-US" sz="1000" dirty="0" smtClean="0">
                <a:solidFill>
                  <a:schemeClr val="tx1">
                    <a:lumMod val="65000"/>
                    <a:lumOff val="35000"/>
                  </a:schemeClr>
                </a:solidFill>
                <a:latin typeface="Arial" pitchFamily="34" charset="0"/>
                <a:ea typeface="微软雅黑" pitchFamily="34" charset="-122"/>
              </a:rPr>
              <a:t>校教育与家庭教育的不一致，容易产生教育断层的局面，而现有的校讯通等家校互动平台，又存在教师与家长单向沟通等方面的问题，如今教育技术的飞速发展为家校互动平台的开展提供了强有力的保障，</a:t>
            </a:r>
            <a:r>
              <a:rPr lang="en-US" altLang="zh-CN" sz="1000" dirty="0" smtClean="0">
                <a:solidFill>
                  <a:schemeClr val="tx1">
                    <a:lumMod val="65000"/>
                    <a:lumOff val="35000"/>
                  </a:schemeClr>
                </a:solidFill>
                <a:latin typeface="Arial" pitchFamily="34" charset="0"/>
                <a:ea typeface="微软雅黑" pitchFamily="34" charset="-122"/>
              </a:rPr>
              <a:t>”</a:t>
            </a:r>
            <a:r>
              <a:rPr lang="zh-CN" altLang="en-US" sz="1000" dirty="0" smtClean="0">
                <a:solidFill>
                  <a:schemeClr val="tx1">
                    <a:lumMod val="65000"/>
                    <a:lumOff val="35000"/>
                  </a:schemeClr>
                </a:solidFill>
                <a:latin typeface="Arial" pitchFamily="34" charset="0"/>
                <a:ea typeface="微软雅黑" pitchFamily="34" charset="-122"/>
              </a:rPr>
              <a:t>互联网</a:t>
            </a:r>
            <a:r>
              <a:rPr lang="en-US" altLang="zh-CN" sz="1000" dirty="0" smtClean="0">
                <a:solidFill>
                  <a:schemeClr val="tx1">
                    <a:lumMod val="65000"/>
                    <a:lumOff val="35000"/>
                  </a:schemeClr>
                </a:solidFill>
                <a:latin typeface="Arial" pitchFamily="34" charset="0"/>
                <a:ea typeface="微软雅黑" pitchFamily="34" charset="-122"/>
              </a:rPr>
              <a:t>+”</a:t>
            </a:r>
            <a:r>
              <a:rPr lang="zh-CN" altLang="en-US" sz="1000" dirty="0" smtClean="0">
                <a:solidFill>
                  <a:schemeClr val="tx1">
                    <a:lumMod val="65000"/>
                    <a:lumOff val="35000"/>
                  </a:schemeClr>
                </a:solidFill>
                <a:latin typeface="Arial" pitchFamily="34" charset="0"/>
                <a:ea typeface="微软雅黑" pitchFamily="34" charset="-122"/>
              </a:rPr>
              <a:t>已成趋势。近年来，伴随着智能手机在我国的快速普及，有一线教师反馈，希望通过智能设备加强家长和学校的联系，从而提高教育工作的效率和效益。因而，“爱吖校推”应运而生，为教育贡献自己的微薄之力，这是一件非常有意义的事情。</a:t>
            </a:r>
            <a:endParaRPr lang="zh-CN" altLang="en-US" sz="8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3" cstate="print">
              <a:extLst>
                <a:ext uri="{28A0092B-C50C-407E-A947-70E740481C1C}">
                  <a14:useLocalDpi xmlns:a14="http://schemas.microsoft.com/office/drawing/2010/main" val="0"/>
                </a:ext>
              </a:extLst>
            </a:blip>
            <a:srcRect/>
            <a:stretch>
              <a:fillRect l="-5324" t="-8503" r="-5324" b="-8503"/>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505644" y="361791"/>
            <a:ext cx="800219" cy="369332"/>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选题背景</a:t>
            </a:r>
          </a:p>
        </p:txBody>
      </p:sp>
      <p:sp>
        <p:nvSpPr>
          <p:cNvPr id="11" name="矩形 10"/>
          <p:cNvSpPr/>
          <p:nvPr/>
        </p:nvSpPr>
        <p:spPr>
          <a:xfrm>
            <a:off x="617549" y="147728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研究课题背景</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5468" y="1312912"/>
            <a:ext cx="4176879" cy="3459401"/>
            <a:chOff x="683568" y="1274812"/>
            <a:chExt cx="4176879" cy="3459401"/>
          </a:xfrm>
          <a:solidFill>
            <a:schemeClr val="bg1">
              <a:lumMod val="85000"/>
              <a:alpha val="80000"/>
            </a:schemeClr>
          </a:solidFill>
          <a:effectLst/>
        </p:grpSpPr>
        <p:sp>
          <p:nvSpPr>
            <p:cNvPr id="8"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0" name="组合 39"/>
          <p:cNvGrpSpPr/>
          <p:nvPr/>
        </p:nvGrpSpPr>
        <p:grpSpPr>
          <a:xfrm>
            <a:off x="3347864" y="2500313"/>
            <a:ext cx="280858" cy="897833"/>
            <a:chOff x="3373489" y="2480788"/>
            <a:chExt cx="233909" cy="747748"/>
          </a:xfrm>
        </p:grpSpPr>
        <p:sp>
          <p:nvSpPr>
            <p:cNvPr id="4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4" name="TextBox 43"/>
          <p:cNvSpPr txBox="1"/>
          <p:nvPr/>
        </p:nvSpPr>
        <p:spPr>
          <a:xfrm>
            <a:off x="3341514" y="2518411"/>
            <a:ext cx="30168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01</a:t>
            </a:r>
            <a:endParaRPr lang="zh-CN" altLang="en-US" sz="1000" dirty="0">
              <a:solidFill>
                <a:srgbClr val="03CCCE"/>
              </a:solidFill>
              <a:latin typeface="Impact" pitchFamily="34" charset="0"/>
            </a:endParaRPr>
          </a:p>
        </p:txBody>
      </p:sp>
      <p:sp>
        <p:nvSpPr>
          <p:cNvPr id="60" name="Rectangle 66"/>
          <p:cNvSpPr>
            <a:spLocks noChangeArrowheads="1"/>
          </p:cNvSpPr>
          <p:nvPr/>
        </p:nvSpPr>
        <p:spPr bwMode="auto">
          <a:xfrm>
            <a:off x="5413236" y="2253307"/>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家</a:t>
            </a:r>
            <a:r>
              <a:rPr lang="zh-CN" altLang="en-US" sz="1000" dirty="0" smtClean="0">
                <a:solidFill>
                  <a:schemeClr val="tx1">
                    <a:lumMod val="65000"/>
                    <a:lumOff val="35000"/>
                  </a:schemeClr>
                </a:solidFill>
                <a:latin typeface="Arial" pitchFamily="34" charset="0"/>
                <a:ea typeface="微软雅黑" pitchFamily="34" charset="-122"/>
              </a:rPr>
              <a:t>校互动平台的研究和设计从本世纪初就开始了，早期的家校互动受技术限制，只能建立在电信系统内，而现在随着计算机和网络的成熟，</a:t>
            </a:r>
            <a:r>
              <a:rPr lang="en-US" altLang="zh-CN" sz="1000" dirty="0" smtClean="0">
                <a:solidFill>
                  <a:schemeClr val="tx1">
                    <a:lumMod val="65000"/>
                    <a:lumOff val="35000"/>
                  </a:schemeClr>
                </a:solidFill>
                <a:latin typeface="Arial" pitchFamily="34" charset="0"/>
                <a:ea typeface="微软雅黑" pitchFamily="34" charset="-122"/>
              </a:rPr>
              <a:t>CS</a:t>
            </a:r>
            <a:r>
              <a:rPr lang="zh-CN" altLang="en-US" sz="1000" dirty="0" smtClean="0">
                <a:solidFill>
                  <a:schemeClr val="tx1">
                    <a:lumMod val="65000"/>
                    <a:lumOff val="35000"/>
                  </a:schemeClr>
                </a:solidFill>
                <a:latin typeface="Arial" pitchFamily="34" charset="0"/>
                <a:ea typeface="微软雅黑" pitchFamily="34" charset="-122"/>
              </a:rPr>
              <a:t>和</a:t>
            </a:r>
            <a:r>
              <a:rPr lang="en-US" altLang="zh-CN" sz="1000" dirty="0" smtClean="0">
                <a:solidFill>
                  <a:schemeClr val="tx1">
                    <a:lumMod val="65000"/>
                    <a:lumOff val="35000"/>
                  </a:schemeClr>
                </a:solidFill>
                <a:latin typeface="Arial" pitchFamily="34" charset="0"/>
                <a:ea typeface="微软雅黑" pitchFamily="34" charset="-122"/>
              </a:rPr>
              <a:t>BS</a:t>
            </a:r>
            <a:r>
              <a:rPr lang="zh-CN" altLang="en-US" sz="1000" dirty="0" smtClean="0">
                <a:solidFill>
                  <a:schemeClr val="tx1">
                    <a:lumMod val="65000"/>
                    <a:lumOff val="35000"/>
                  </a:schemeClr>
                </a:solidFill>
                <a:latin typeface="Arial" pitchFamily="34" charset="0"/>
                <a:ea typeface="微软雅黑" pitchFamily="34" charset="-122"/>
              </a:rPr>
              <a:t>得以运用。</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1" name="圆角矩形 60"/>
          <p:cNvSpPr/>
          <p:nvPr/>
        </p:nvSpPr>
        <p:spPr>
          <a:xfrm>
            <a:off x="5413236" y="1922884"/>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01 </a:t>
            </a:r>
            <a:r>
              <a:rPr lang="zh-CN" altLang="en-US" sz="1000" dirty="0">
                <a:ln w="6350">
                  <a:noFill/>
                </a:ln>
                <a:solidFill>
                  <a:schemeClr val="bg1"/>
                </a:solidFill>
                <a:latin typeface="Impact" pitchFamily="34" charset="0"/>
                <a:ea typeface="微软雅黑" pitchFamily="34" charset="-122"/>
              </a:rPr>
              <a:t>需</a:t>
            </a:r>
            <a:r>
              <a:rPr lang="zh-CN" altLang="en-US" sz="1000" dirty="0" smtClean="0">
                <a:ln w="6350">
                  <a:noFill/>
                </a:ln>
                <a:solidFill>
                  <a:schemeClr val="bg1"/>
                </a:solidFill>
                <a:latin typeface="Impact" pitchFamily="34" charset="0"/>
                <a:ea typeface="微软雅黑" pitchFamily="34" charset="-122"/>
              </a:rPr>
              <a:t>求常有</a:t>
            </a:r>
            <a:endParaRPr lang="zh-CN" altLang="en-US" sz="1000" dirty="0">
              <a:ln w="6350">
                <a:noFill/>
              </a:ln>
              <a:solidFill>
                <a:schemeClr val="bg1"/>
              </a:solidFill>
              <a:latin typeface="Impact" pitchFamily="34" charset="0"/>
              <a:ea typeface="微软雅黑" pitchFamily="34" charset="-122"/>
            </a:endParaRPr>
          </a:p>
        </p:txBody>
      </p:sp>
      <p:sp>
        <p:nvSpPr>
          <p:cNvPr id="62" name="Rectangle 66"/>
          <p:cNvSpPr>
            <a:spLocks noChangeArrowheads="1"/>
          </p:cNvSpPr>
          <p:nvPr/>
        </p:nvSpPr>
        <p:spPr bwMode="auto">
          <a:xfrm>
            <a:off x="5413236" y="3189411"/>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近年</a:t>
            </a:r>
            <a:r>
              <a:rPr lang="zh-CN" altLang="en-US" sz="1000" dirty="0" smtClean="0">
                <a:solidFill>
                  <a:schemeClr val="tx1">
                    <a:lumMod val="65000"/>
                    <a:lumOff val="35000"/>
                  </a:schemeClr>
                </a:solidFill>
                <a:latin typeface="Arial" pitchFamily="34" charset="0"/>
                <a:ea typeface="微软雅黑" pitchFamily="34" charset="-122"/>
              </a:rPr>
              <a:t>来，越来越多的人选择背景离乡，外出就业，这一类在我们西部尤为明显。家长为了谋求更好的生活，只得选择外出，而让孩子和老人生活在一起。</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3" name="圆角矩形 62"/>
          <p:cNvSpPr/>
          <p:nvPr/>
        </p:nvSpPr>
        <p:spPr>
          <a:xfrm>
            <a:off x="5413236" y="2858988"/>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02 </a:t>
            </a:r>
            <a:r>
              <a:rPr lang="zh-CN" altLang="en-US" sz="1000" dirty="0">
                <a:ln w="6350">
                  <a:noFill/>
                </a:ln>
                <a:solidFill>
                  <a:schemeClr val="bg1"/>
                </a:solidFill>
                <a:latin typeface="Impact" pitchFamily="34" charset="0"/>
                <a:ea typeface="微软雅黑" pitchFamily="34" charset="-122"/>
              </a:rPr>
              <a:t>留</a:t>
            </a:r>
            <a:r>
              <a:rPr lang="zh-CN" altLang="en-US" sz="1000" dirty="0" smtClean="0">
                <a:ln w="6350">
                  <a:noFill/>
                </a:ln>
                <a:solidFill>
                  <a:schemeClr val="bg1"/>
                </a:solidFill>
                <a:latin typeface="Impact" pitchFamily="34" charset="0"/>
                <a:ea typeface="微软雅黑" pitchFamily="34" charset="-122"/>
              </a:rPr>
              <a:t>守居多</a:t>
            </a:r>
            <a:endParaRPr lang="zh-CN" altLang="en-US" sz="1000" dirty="0">
              <a:ln w="6350">
                <a:noFill/>
              </a:ln>
              <a:solidFill>
                <a:schemeClr val="bg1"/>
              </a:solidFill>
              <a:latin typeface="Impact" pitchFamily="34" charset="0"/>
              <a:ea typeface="微软雅黑" pitchFamily="34" charset="-122"/>
            </a:endParaRPr>
          </a:p>
        </p:txBody>
      </p:sp>
      <p:sp>
        <p:nvSpPr>
          <p:cNvPr id="64" name="Rectangle 66"/>
          <p:cNvSpPr>
            <a:spLocks noChangeArrowheads="1"/>
          </p:cNvSpPr>
          <p:nvPr/>
        </p:nvSpPr>
        <p:spPr bwMode="auto">
          <a:xfrm>
            <a:off x="5413236" y="4125515"/>
            <a:ext cx="302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近</a:t>
            </a:r>
            <a:r>
              <a:rPr lang="zh-CN" altLang="en-US" sz="1000" dirty="0" smtClean="0">
                <a:solidFill>
                  <a:schemeClr val="tx1">
                    <a:lumMod val="65000"/>
                    <a:lumOff val="35000"/>
                  </a:schemeClr>
                </a:solidFill>
                <a:latin typeface="Arial" pitchFamily="34" charset="0"/>
                <a:ea typeface="微软雅黑" pitchFamily="34" charset="-122"/>
              </a:rPr>
              <a:t>年来，智能手机的快速普及和微信平台的广泛使用，大大的加强了学校和家长的互动，但缺乏双向沟通机和信息筛选机制极大地束缚了这一发展。</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5" name="圆角矩形 64"/>
          <p:cNvSpPr/>
          <p:nvPr/>
        </p:nvSpPr>
        <p:spPr>
          <a:xfrm>
            <a:off x="5413236" y="3795092"/>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03 </a:t>
            </a:r>
            <a:r>
              <a:rPr lang="zh-CN" altLang="en-US" sz="1000" dirty="0">
                <a:ln w="6350">
                  <a:noFill/>
                </a:ln>
                <a:solidFill>
                  <a:schemeClr val="bg1"/>
                </a:solidFill>
                <a:latin typeface="Impact" pitchFamily="34" charset="0"/>
                <a:ea typeface="微软雅黑" pitchFamily="34" charset="-122"/>
              </a:rPr>
              <a:t>信</a:t>
            </a:r>
            <a:r>
              <a:rPr lang="zh-CN" altLang="en-US" sz="1000" dirty="0" smtClean="0">
                <a:ln w="6350">
                  <a:noFill/>
                </a:ln>
                <a:solidFill>
                  <a:schemeClr val="bg1"/>
                </a:solidFill>
                <a:latin typeface="Impact" pitchFamily="34" charset="0"/>
                <a:ea typeface="微软雅黑" pitchFamily="34" charset="-122"/>
              </a:rPr>
              <a:t>息单一</a:t>
            </a:r>
            <a:endParaRPr lang="zh-CN" altLang="en-US" sz="1000" dirty="0">
              <a:ln w="6350">
                <a:noFill/>
              </a:ln>
              <a:solidFill>
                <a:schemeClr val="bg1"/>
              </a:solidFill>
              <a:latin typeface="Impact" pitchFamily="34" charset="0"/>
              <a:ea typeface="微软雅黑" pitchFamily="34" charset="-122"/>
            </a:endParaRPr>
          </a:p>
        </p:txBody>
      </p:sp>
      <p:grpSp>
        <p:nvGrpSpPr>
          <p:cNvPr id="69" name="组合 68"/>
          <p:cNvGrpSpPr/>
          <p:nvPr/>
        </p:nvGrpSpPr>
        <p:grpSpPr>
          <a:xfrm>
            <a:off x="3681810" y="3375431"/>
            <a:ext cx="280858" cy="897833"/>
            <a:chOff x="3373489" y="2480788"/>
            <a:chExt cx="233909" cy="747748"/>
          </a:xfrm>
        </p:grpSpPr>
        <p:sp>
          <p:nvSpPr>
            <p:cNvPr id="7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3" name="TextBox 72"/>
          <p:cNvSpPr txBox="1"/>
          <p:nvPr/>
        </p:nvSpPr>
        <p:spPr>
          <a:xfrm>
            <a:off x="3664025" y="3393529"/>
            <a:ext cx="320922"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03</a:t>
            </a:r>
            <a:endParaRPr lang="zh-CN" altLang="en-US" sz="1000" dirty="0">
              <a:solidFill>
                <a:srgbClr val="03CCCE"/>
              </a:solidFill>
              <a:latin typeface="Impact" pitchFamily="34" charset="0"/>
            </a:endParaRPr>
          </a:p>
        </p:txBody>
      </p:sp>
      <p:grpSp>
        <p:nvGrpSpPr>
          <p:cNvPr id="74" name="组合 73"/>
          <p:cNvGrpSpPr/>
          <p:nvPr/>
        </p:nvGrpSpPr>
        <p:grpSpPr>
          <a:xfrm>
            <a:off x="2577306" y="3196738"/>
            <a:ext cx="280858" cy="897833"/>
            <a:chOff x="3373489" y="2480788"/>
            <a:chExt cx="233909" cy="747748"/>
          </a:xfrm>
        </p:grpSpPr>
        <p:sp>
          <p:nvSpPr>
            <p:cNvPr id="75"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6"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7"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8" name="TextBox 77"/>
          <p:cNvSpPr txBox="1"/>
          <p:nvPr/>
        </p:nvSpPr>
        <p:spPr>
          <a:xfrm>
            <a:off x="2561199" y="3214836"/>
            <a:ext cx="31771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02</a:t>
            </a:r>
            <a:endParaRPr lang="zh-CN" altLang="en-US" sz="1000" dirty="0">
              <a:solidFill>
                <a:srgbClr val="03CCCE"/>
              </a:solidFill>
              <a:latin typeface="Impact" pitchFamily="34" charset="0"/>
            </a:endParaRPr>
          </a:p>
        </p:txBody>
      </p:sp>
      <p:sp>
        <p:nvSpPr>
          <p:cNvPr id="81" name="矩形 80"/>
          <p:cNvSpPr/>
          <p:nvPr/>
        </p:nvSpPr>
        <p:spPr>
          <a:xfrm>
            <a:off x="5409003" y="1346820"/>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国内研究综述</a:t>
            </a:r>
          </a:p>
        </p:txBody>
      </p:sp>
      <p:sp>
        <p:nvSpPr>
          <p:cNvPr id="68" name="矩形 6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
        <p:nvSpPr>
          <p:cNvPr id="79" name="圆角矩形 7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80" name="圆角矩形 7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82" name="圆角矩形 8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83" name="圆角矩形 8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84" name="圆角矩形 8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14:presetBounceEnd="60000">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14:bounceEnd="60000">
                                          <p:cBhvr additive="base">
                                            <p:cTn id="58" dur="500" fill="hold"/>
                                            <p:tgtEl>
                                              <p:spTgt spid="61"/>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14:presetBounceEnd="60000">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14:bounceEnd="60000">
                                          <p:cBhvr additive="base">
                                            <p:cTn id="67" dur="5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14:presetBounceEnd="60000">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14:bounceEnd="60000">
                                          <p:cBhvr additive="base">
                                            <p:cTn id="76" dur="500" fill="hold"/>
                                            <p:tgtEl>
                                              <p:spTgt spid="65"/>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cBhvr additive="base">
                                            <p:cTn id="58" dur="500" fill="hold"/>
                                            <p:tgtEl>
                                              <p:spTgt spid="61"/>
                                            </p:tgtEl>
                                            <p:attrNameLst>
                                              <p:attrName>ppt_x</p:attrName>
                                            </p:attrNameLst>
                                          </p:cBhvr>
                                          <p:tavLst>
                                            <p:tav tm="0">
                                              <p:val>
                                                <p:strVal val="1+#ppt_w/2"/>
                                              </p:val>
                                            </p:tav>
                                            <p:tav tm="100000">
                                              <p:val>
                                                <p:strVal val="#ppt_x"/>
                                              </p:val>
                                            </p:tav>
                                          </p:tavLst>
                                        </p:anim>
                                        <p:anim calcmode="lin" valueType="num">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1+#ppt_w/2"/>
                                              </p:val>
                                            </p:tav>
                                            <p:tav tm="100000">
                                              <p:val>
                                                <p:strVal val="#ppt_x"/>
                                              </p:val>
                                            </p:tav>
                                          </p:tavLst>
                                        </p:anim>
                                        <p:anim calcmode="lin" valueType="num">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cBhvr additive="base">
                                            <p:cTn id="76" dur="500" fill="hold"/>
                                            <p:tgtEl>
                                              <p:spTgt spid="65"/>
                                            </p:tgtEl>
                                            <p:attrNameLst>
                                              <p:attrName>ppt_x</p:attrName>
                                            </p:attrNameLst>
                                          </p:cBhvr>
                                          <p:tavLst>
                                            <p:tav tm="0">
                                              <p:val>
                                                <p:strVal val="1+#ppt_w/2"/>
                                              </p:val>
                                            </p:tav>
                                            <p:tav tm="100000">
                                              <p:val>
                                                <p:strVal val="#ppt_x"/>
                                              </p:val>
                                            </p:tav>
                                          </p:tavLst>
                                        </p:anim>
                                        <p:anim calcmode="lin" valueType="num">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157"/>
          <p:cNvSpPr/>
          <p:nvPr/>
        </p:nvSpPr>
        <p:spPr>
          <a:xfrm>
            <a:off x="3825488" y="1000497"/>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国外研究综述</a:t>
            </a:r>
          </a:p>
        </p:txBody>
      </p:sp>
      <p:grpSp>
        <p:nvGrpSpPr>
          <p:cNvPr id="114" name="组合 113"/>
          <p:cNvGrpSpPr/>
          <p:nvPr/>
        </p:nvGrpSpPr>
        <p:grpSpPr>
          <a:xfrm>
            <a:off x="1830387" y="3579068"/>
            <a:ext cx="5407026" cy="1304925"/>
            <a:chOff x="1616075" y="3376613"/>
            <a:chExt cx="5407026" cy="1304925"/>
          </a:xfrm>
          <a:solidFill>
            <a:schemeClr val="bg1">
              <a:lumMod val="85000"/>
              <a:alpha val="80000"/>
            </a:schemeClr>
          </a:solidFill>
        </p:grpSpPr>
        <p:sp>
          <p:nvSpPr>
            <p:cNvPr id="6"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3" name="Freeform 112"/>
          <p:cNvSpPr/>
          <p:nvPr/>
        </p:nvSpPr>
        <p:spPr bwMode="auto">
          <a:xfrm flipH="1">
            <a:off x="2291334" y="242694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17" name="组合 116"/>
          <p:cNvGrpSpPr/>
          <p:nvPr/>
        </p:nvGrpSpPr>
        <p:grpSpPr>
          <a:xfrm>
            <a:off x="2638418" y="3915440"/>
            <a:ext cx="151638" cy="115148"/>
            <a:chOff x="4256395" y="1390959"/>
            <a:chExt cx="631210" cy="631208"/>
          </a:xfrm>
        </p:grpSpPr>
        <p:sp>
          <p:nvSpPr>
            <p:cNvPr id="115" name="椭圆 11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p:nvPr/>
        </p:nvCxnSpPr>
        <p:spPr>
          <a:xfrm flipV="1">
            <a:off x="2711062" y="2786980"/>
            <a:ext cx="0" cy="118485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304245" y="2445152"/>
            <a:ext cx="396263"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122" name="Rectangle 66"/>
          <p:cNvSpPr>
            <a:spLocks noChangeArrowheads="1"/>
          </p:cNvSpPr>
          <p:nvPr/>
        </p:nvSpPr>
        <p:spPr bwMode="auto">
          <a:xfrm>
            <a:off x="627277" y="2395031"/>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家</a:t>
            </a:r>
            <a:r>
              <a:rPr lang="zh-CN" altLang="en-US" sz="1000" dirty="0" smtClean="0">
                <a:solidFill>
                  <a:prstClr val="black">
                    <a:lumMod val="50000"/>
                    <a:lumOff val="50000"/>
                  </a:prstClr>
                </a:solidFill>
                <a:latin typeface="Arial" pitchFamily="34" charset="0"/>
                <a:ea typeface="微软雅黑" pitchFamily="34" charset="-122"/>
              </a:rPr>
              <a:t>校互动在国外历史悠久，积累了很多</a:t>
            </a:r>
            <a:r>
              <a:rPr lang="zh-CN" altLang="en-US" sz="1000" dirty="0">
                <a:solidFill>
                  <a:prstClr val="black">
                    <a:lumMod val="50000"/>
                    <a:lumOff val="50000"/>
                  </a:prstClr>
                </a:solidFill>
                <a:latin typeface="Arial" pitchFamily="34" charset="0"/>
                <a:ea typeface="微软雅黑" pitchFamily="34" charset="-122"/>
              </a:rPr>
              <a:t>宝贵</a:t>
            </a:r>
            <a:r>
              <a:rPr lang="zh-CN" altLang="en-US" sz="1000" dirty="0" smtClean="0">
                <a:solidFill>
                  <a:prstClr val="black">
                    <a:lumMod val="50000"/>
                    <a:lumOff val="50000"/>
                  </a:prstClr>
                </a:solidFill>
                <a:latin typeface="Arial" pitchFamily="34" charset="0"/>
                <a:ea typeface="微软雅黑" pitchFamily="34" charset="-122"/>
              </a:rPr>
              <a:t>的实践经验和理论。</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Freeform 112"/>
          <p:cNvSpPr/>
          <p:nvPr/>
        </p:nvSpPr>
        <p:spPr bwMode="auto">
          <a:xfrm>
            <a:off x="3519949" y="1818397"/>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32" name="组合 131"/>
          <p:cNvGrpSpPr/>
          <p:nvPr/>
        </p:nvGrpSpPr>
        <p:grpSpPr>
          <a:xfrm>
            <a:off x="3453758" y="4461540"/>
            <a:ext cx="151638" cy="115148"/>
            <a:chOff x="4256395" y="1390959"/>
            <a:chExt cx="631210" cy="631208"/>
          </a:xfrm>
        </p:grpSpPr>
        <p:sp>
          <p:nvSpPr>
            <p:cNvPr id="133" name="椭圆 13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5" name="直接连接符 134"/>
          <p:cNvCxnSpPr/>
          <p:nvPr/>
        </p:nvCxnSpPr>
        <p:spPr>
          <a:xfrm flipV="1">
            <a:off x="3526402" y="2066900"/>
            <a:ext cx="0" cy="245103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3513152" y="1836609"/>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137" name="Rectangle 66"/>
          <p:cNvSpPr>
            <a:spLocks noChangeArrowheads="1"/>
          </p:cNvSpPr>
          <p:nvPr/>
        </p:nvSpPr>
        <p:spPr bwMode="auto">
          <a:xfrm>
            <a:off x="4025156" y="1778868"/>
            <a:ext cx="15803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国</a:t>
            </a:r>
            <a:r>
              <a:rPr lang="zh-CN" altLang="en-US" sz="1000" dirty="0" smtClean="0">
                <a:solidFill>
                  <a:prstClr val="black">
                    <a:lumMod val="50000"/>
                    <a:lumOff val="50000"/>
                  </a:prstClr>
                </a:solidFill>
                <a:latin typeface="Arial" pitchFamily="34" charset="0"/>
                <a:ea typeface="微软雅黑" pitchFamily="34" charset="-122"/>
              </a:rPr>
              <a:t>外普遍比较注重家校互动和教育行业的发展，在家校互动方面的实践开展、理论研究都比较成熟。</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Freeform 112"/>
          <p:cNvSpPr/>
          <p:nvPr/>
        </p:nvSpPr>
        <p:spPr bwMode="auto">
          <a:xfrm>
            <a:off x="6438999" y="1571893"/>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42" name="组合 141"/>
          <p:cNvGrpSpPr/>
          <p:nvPr/>
        </p:nvGrpSpPr>
        <p:grpSpPr>
          <a:xfrm>
            <a:off x="6372808" y="4536614"/>
            <a:ext cx="151638" cy="115148"/>
            <a:chOff x="4256395" y="1390959"/>
            <a:chExt cx="631210" cy="631208"/>
          </a:xfrm>
        </p:grpSpPr>
        <p:sp>
          <p:nvSpPr>
            <p:cNvPr id="143" name="椭圆 14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p:nvPr/>
        </p:nvCxnSpPr>
        <p:spPr>
          <a:xfrm flipV="1">
            <a:off x="6445452" y="1892404"/>
            <a:ext cx="0" cy="270060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6428996" y="1590105"/>
            <a:ext cx="429926" cy="369332"/>
          </a:xfrm>
          <a:prstGeom prst="rect">
            <a:avLst/>
          </a:prstGeom>
        </p:spPr>
        <p:txBody>
          <a:bodyPr wrap="none">
            <a:spAutoFit/>
          </a:bodyPr>
          <a:lstStyle/>
          <a:p>
            <a:pPr algn="ctr"/>
            <a:r>
              <a:rPr lang="en-US" altLang="zh-CN" dirty="0" smtClean="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47" name="Rectangle 66"/>
          <p:cNvSpPr>
            <a:spLocks noChangeArrowheads="1"/>
          </p:cNvSpPr>
          <p:nvPr/>
        </p:nvSpPr>
        <p:spPr bwMode="auto">
          <a:xfrm>
            <a:off x="6944206" y="1532364"/>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家校互动合作一直是当今学校改革的一个世界性的研究课题。</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6" name="矩形 155"/>
          <p:cNvSpPr/>
          <p:nvPr/>
        </p:nvSpPr>
        <p:spPr>
          <a:xfrm>
            <a:off x="5472433" y="2732391"/>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60" name="圆角矩形 159"/>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1" name="圆角矩形 16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2" name="圆角矩形 16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63" name="圆角矩形 16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164" name="圆角矩形 16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48" name="矩形 14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14:bounceEnd="60000">
                                          <p:cBhvr additive="base">
                                            <p:cTn id="7"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1500"/>
                                      </p:stCondLst>
                                      <p:childTnLst>
                                        <p:set>
                                          <p:cBhvr>
                                            <p:cTn id="76" dur="1" fill="hold">
                                              <p:stCondLst>
                                                <p:cond delay="0"/>
                                              </p:stCondLst>
                                            </p:cTn>
                                            <p:tgtEl>
                                              <p:spTgt spid="156"/>
                                            </p:tgtEl>
                                            <p:attrNameLst>
                                              <p:attrName>style.visibility</p:attrName>
                                            </p:attrNameLst>
                                          </p:cBhvr>
                                          <p:to>
                                            <p:strVal val="visible"/>
                                          </p:to>
                                        </p:set>
                                        <p:animEffect transition="in" filter="fade">
                                          <p:cBhvr>
                                            <p:cTn id="77" dur="500"/>
                                            <p:tgtEl>
                                              <p:spTgt spid="156"/>
                                            </p:tgtEl>
                                          </p:cBhvr>
                                        </p:animEffect>
                                        <p:anim calcmode="lin" valueType="num">
                                          <p:cBhvr>
                                            <p:cTn id="78" dur="500" fill="hold"/>
                                            <p:tgtEl>
                                              <p:spTgt spid="156"/>
                                            </p:tgtEl>
                                            <p:attrNameLst>
                                              <p:attrName>ppt_x</p:attrName>
                                            </p:attrNameLst>
                                          </p:cBhvr>
                                          <p:tavLst>
                                            <p:tav tm="0">
                                              <p:val>
                                                <p:strVal val="#ppt_x"/>
                                              </p:val>
                                            </p:tav>
                                            <p:tav tm="100000">
                                              <p:val>
                                                <p:strVal val="#ppt_x"/>
                                              </p:val>
                                            </p:tav>
                                          </p:tavLst>
                                        </p:anim>
                                        <p:anim calcmode="lin" valueType="num">
                                          <p:cBhvr>
                                            <p:cTn id="79" dur="500" fill="hold"/>
                                            <p:tgtEl>
                                              <p:spTgt spid="156"/>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800"/>
                                      </p:stCondLst>
                                      <p:childTnLst>
                                        <p:set>
                                          <p:cBhvr>
                                            <p:cTn id="81" dur="1" fill="hold">
                                              <p:stCondLst>
                                                <p:cond delay="0"/>
                                              </p:stCondLst>
                                            </p:cTn>
                                            <p:tgtEl>
                                              <p:spTgt spid="158"/>
                                            </p:tgtEl>
                                            <p:attrNameLst>
                                              <p:attrName>style.visibility</p:attrName>
                                            </p:attrNameLst>
                                          </p:cBhvr>
                                          <p:to>
                                            <p:strVal val="visible"/>
                                          </p:to>
                                        </p:set>
                                        <p:animEffect transition="in" filter="fade">
                                          <p:cBhvr>
                                            <p:cTn id="82" dur="500"/>
                                            <p:tgtEl>
                                              <p:spTgt spid="158"/>
                                            </p:tgtEl>
                                          </p:cBhvr>
                                        </p:animEffect>
                                        <p:anim calcmode="lin" valueType="num">
                                          <p:cBhvr>
                                            <p:cTn id="83" dur="500" fill="hold"/>
                                            <p:tgtEl>
                                              <p:spTgt spid="158"/>
                                            </p:tgtEl>
                                            <p:attrNameLst>
                                              <p:attrName>ppt_x</p:attrName>
                                            </p:attrNameLst>
                                          </p:cBhvr>
                                          <p:tavLst>
                                            <p:tav tm="0">
                                              <p:val>
                                                <p:strVal val="#ppt_x"/>
                                              </p:val>
                                            </p:tav>
                                            <p:tav tm="100000">
                                              <p:val>
                                                <p:strVal val="#ppt_x"/>
                                              </p:val>
                                            </p:tav>
                                          </p:tavLst>
                                        </p:anim>
                                        <p:anim calcmode="lin" valueType="num">
                                          <p:cBhvr>
                                            <p:cTn id="84"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1500"/>
                                      </p:stCondLst>
                                      <p:childTnLst>
                                        <p:set>
                                          <p:cBhvr>
                                            <p:cTn id="76" dur="1" fill="hold">
                                              <p:stCondLst>
                                                <p:cond delay="0"/>
                                              </p:stCondLst>
                                            </p:cTn>
                                            <p:tgtEl>
                                              <p:spTgt spid="156"/>
                                            </p:tgtEl>
                                            <p:attrNameLst>
                                              <p:attrName>style.visibility</p:attrName>
                                            </p:attrNameLst>
                                          </p:cBhvr>
                                          <p:to>
                                            <p:strVal val="visible"/>
                                          </p:to>
                                        </p:set>
                                        <p:animEffect transition="in" filter="fade">
                                          <p:cBhvr>
                                            <p:cTn id="77" dur="500"/>
                                            <p:tgtEl>
                                              <p:spTgt spid="156"/>
                                            </p:tgtEl>
                                          </p:cBhvr>
                                        </p:animEffect>
                                        <p:anim calcmode="lin" valueType="num">
                                          <p:cBhvr>
                                            <p:cTn id="78" dur="500" fill="hold"/>
                                            <p:tgtEl>
                                              <p:spTgt spid="156"/>
                                            </p:tgtEl>
                                            <p:attrNameLst>
                                              <p:attrName>ppt_x</p:attrName>
                                            </p:attrNameLst>
                                          </p:cBhvr>
                                          <p:tavLst>
                                            <p:tav tm="0">
                                              <p:val>
                                                <p:strVal val="#ppt_x"/>
                                              </p:val>
                                            </p:tav>
                                            <p:tav tm="100000">
                                              <p:val>
                                                <p:strVal val="#ppt_x"/>
                                              </p:val>
                                            </p:tav>
                                          </p:tavLst>
                                        </p:anim>
                                        <p:anim calcmode="lin" valueType="num">
                                          <p:cBhvr>
                                            <p:cTn id="79" dur="500" fill="hold"/>
                                            <p:tgtEl>
                                              <p:spTgt spid="156"/>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800"/>
                                      </p:stCondLst>
                                      <p:childTnLst>
                                        <p:set>
                                          <p:cBhvr>
                                            <p:cTn id="81" dur="1" fill="hold">
                                              <p:stCondLst>
                                                <p:cond delay="0"/>
                                              </p:stCondLst>
                                            </p:cTn>
                                            <p:tgtEl>
                                              <p:spTgt spid="158"/>
                                            </p:tgtEl>
                                            <p:attrNameLst>
                                              <p:attrName>style.visibility</p:attrName>
                                            </p:attrNameLst>
                                          </p:cBhvr>
                                          <p:to>
                                            <p:strVal val="visible"/>
                                          </p:to>
                                        </p:set>
                                        <p:animEffect transition="in" filter="fade">
                                          <p:cBhvr>
                                            <p:cTn id="82" dur="500"/>
                                            <p:tgtEl>
                                              <p:spTgt spid="158"/>
                                            </p:tgtEl>
                                          </p:cBhvr>
                                        </p:animEffect>
                                        <p:anim calcmode="lin" valueType="num">
                                          <p:cBhvr>
                                            <p:cTn id="83" dur="500" fill="hold"/>
                                            <p:tgtEl>
                                              <p:spTgt spid="158"/>
                                            </p:tgtEl>
                                            <p:attrNameLst>
                                              <p:attrName>ppt_x</p:attrName>
                                            </p:attrNameLst>
                                          </p:cBhvr>
                                          <p:tavLst>
                                            <p:tav tm="0">
                                              <p:val>
                                                <p:strVal val="#ppt_x"/>
                                              </p:val>
                                            </p:tav>
                                            <p:tav tm="100000">
                                              <p:val>
                                                <p:strVal val="#ppt_x"/>
                                              </p:val>
                                            </p:tav>
                                          </p:tavLst>
                                        </p:anim>
                                        <p:anim calcmode="lin" valueType="num">
                                          <p:cBhvr>
                                            <p:cTn id="84"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81538"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研究意义三</a:t>
            </a:r>
          </a:p>
        </p:txBody>
      </p:sp>
      <p:sp>
        <p:nvSpPr>
          <p:cNvPr id="4" name="Rectangle 62"/>
          <p:cNvSpPr>
            <a:spLocks noChangeArrowheads="1"/>
          </p:cNvSpPr>
          <p:nvPr/>
        </p:nvSpPr>
        <p:spPr bwMode="auto">
          <a:xfrm>
            <a:off x="896938"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2786063"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4676775"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Rectangle 68"/>
          <p:cNvSpPr>
            <a:spLocks noChangeArrowheads="1"/>
          </p:cNvSpPr>
          <p:nvPr/>
        </p:nvSpPr>
        <p:spPr bwMode="auto">
          <a:xfrm>
            <a:off x="6565900"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1009650" y="2302361"/>
            <a:ext cx="1441450" cy="13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200" dirty="0">
                <a:solidFill>
                  <a:schemeClr val="bg1"/>
                </a:solidFill>
                <a:latin typeface="微软雅黑" pitchFamily="34" charset="-122"/>
                <a:ea typeface="微软雅黑" pitchFamily="34" charset="-122"/>
              </a:rPr>
              <a:t>增</a:t>
            </a:r>
            <a:r>
              <a:rPr lang="zh-CN" altLang="en-US" sz="1200" dirty="0" smtClean="0">
                <a:solidFill>
                  <a:schemeClr val="bg1"/>
                </a:solidFill>
                <a:latin typeface="微软雅黑" pitchFamily="34" charset="-122"/>
                <a:ea typeface="微软雅黑" pitchFamily="34" charset="-122"/>
              </a:rPr>
              <a:t>强家校互动</a:t>
            </a:r>
            <a:endParaRPr lang="en-US" altLang="zh-CN" sz="1200" dirty="0" smtClean="0">
              <a:solidFill>
                <a:schemeClr val="bg1"/>
              </a:solidFill>
              <a:latin typeface="微软雅黑" pitchFamily="34" charset="-122"/>
              <a:ea typeface="微软雅黑" pitchFamily="34" charset="-122"/>
            </a:endParaRPr>
          </a:p>
          <a:p>
            <a:pPr algn="just">
              <a:buFont typeface="Arial" charset="0"/>
              <a:buNone/>
            </a:pPr>
            <a:endParaRPr lang="en-US" altLang="zh-CN" sz="1050" dirty="0">
              <a:solidFill>
                <a:schemeClr val="bg1"/>
              </a:solidFill>
              <a:latin typeface="微软雅黑" pitchFamily="34" charset="-122"/>
              <a:ea typeface="微软雅黑" pitchFamily="34" charset="-122"/>
            </a:endParaRPr>
          </a:p>
          <a:p>
            <a:pPr algn="just">
              <a:buFont typeface="Arial" charset="0"/>
              <a:buNone/>
            </a:pPr>
            <a:r>
              <a:rPr lang="zh-CN" altLang="en-US" sz="1050" dirty="0">
                <a:solidFill>
                  <a:schemeClr val="bg1"/>
                </a:solidFill>
                <a:latin typeface="微软雅黑" pitchFamily="34" charset="-122"/>
                <a:ea typeface="微软雅黑" pitchFamily="34" charset="-122"/>
              </a:rPr>
              <a:t>增</a:t>
            </a:r>
            <a:r>
              <a:rPr lang="zh-CN" altLang="en-US" sz="1050" dirty="0" smtClean="0">
                <a:solidFill>
                  <a:schemeClr val="bg1"/>
                </a:solidFill>
                <a:latin typeface="微软雅黑" pitchFamily="34" charset="-122"/>
                <a:ea typeface="微软雅黑" pitchFamily="34" charset="-122"/>
              </a:rPr>
              <a:t>强家校互动是相当有意义的，这无异于对于解决学校教育和家庭教育的脱节有很大的推动作用。对孩子的成长定型举足轻重。</a:t>
            </a:r>
            <a:endParaRPr lang="zh-CN" altLang="en-US" sz="1050" dirty="0">
              <a:solidFill>
                <a:schemeClr val="bg1"/>
              </a:solidFill>
              <a:latin typeface="微软雅黑" pitchFamily="34" charset="-122"/>
              <a:ea typeface="微软雅黑" pitchFamily="34" charset="-122"/>
            </a:endParaRPr>
          </a:p>
        </p:txBody>
      </p:sp>
      <p:sp>
        <p:nvSpPr>
          <p:cNvPr id="20" name="Freeform 78"/>
          <p:cNvSpPr>
            <a:spLocks noEditPoints="1"/>
          </p:cNvSpPr>
          <p:nvPr/>
        </p:nvSpPr>
        <p:spPr bwMode="auto">
          <a:xfrm flipH="1">
            <a:off x="5334000"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79"/>
          <p:cNvSpPr>
            <a:spLocks noEditPoints="1"/>
          </p:cNvSpPr>
          <p:nvPr/>
        </p:nvSpPr>
        <p:spPr bwMode="auto">
          <a:xfrm flipH="1">
            <a:off x="3460750"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a:p>
        </p:txBody>
      </p:sp>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81"/>
          <p:cNvSpPr>
            <a:spLocks noEditPoints="1"/>
          </p:cNvSpPr>
          <p:nvPr/>
        </p:nvSpPr>
        <p:spPr bwMode="auto">
          <a:xfrm flipH="1">
            <a:off x="7265988"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a:p>
        </p:txBody>
      </p:sp>
      <p:sp>
        <p:nvSpPr>
          <p:cNvPr id="27" name="Rectangle 74"/>
          <p:cNvSpPr>
            <a:spLocks noChangeArrowheads="1"/>
          </p:cNvSpPr>
          <p:nvPr/>
        </p:nvSpPr>
        <p:spPr bwMode="auto">
          <a:xfrm>
            <a:off x="2905125" y="2302361"/>
            <a:ext cx="1441450" cy="13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200" dirty="0">
                <a:solidFill>
                  <a:schemeClr val="bg1"/>
                </a:solidFill>
                <a:latin typeface="微软雅黑" pitchFamily="34" charset="-122"/>
                <a:ea typeface="微软雅黑" pitchFamily="34" charset="-122"/>
              </a:rPr>
              <a:t>提</a:t>
            </a:r>
            <a:r>
              <a:rPr lang="zh-CN" altLang="en-US" sz="1200" dirty="0" smtClean="0">
                <a:solidFill>
                  <a:schemeClr val="bg1"/>
                </a:solidFill>
                <a:latin typeface="微软雅黑" pitchFamily="34" charset="-122"/>
                <a:ea typeface="微软雅黑" pitchFamily="34" charset="-122"/>
              </a:rPr>
              <a:t>升全民素质</a:t>
            </a:r>
            <a:endParaRPr lang="en-US" altLang="zh-CN" sz="1200" dirty="0">
              <a:solidFill>
                <a:schemeClr val="bg1"/>
              </a:solidFill>
              <a:latin typeface="微软雅黑" pitchFamily="34" charset="-122"/>
              <a:ea typeface="微软雅黑" pitchFamily="34" charset="-122"/>
            </a:endParaRPr>
          </a:p>
          <a:p>
            <a:pPr algn="just">
              <a:buFont typeface="Arial" charset="0"/>
              <a:buNone/>
            </a:pPr>
            <a:endParaRPr lang="en-US" altLang="zh-CN" sz="1050" dirty="0">
              <a:solidFill>
                <a:schemeClr val="bg1"/>
              </a:solidFill>
              <a:latin typeface="微软雅黑" pitchFamily="34" charset="-122"/>
              <a:ea typeface="微软雅黑" pitchFamily="34" charset="-122"/>
            </a:endParaRPr>
          </a:p>
          <a:p>
            <a:pPr algn="just">
              <a:buFont typeface="Arial" charset="0"/>
              <a:buNone/>
            </a:pPr>
            <a:r>
              <a:rPr lang="zh-CN" altLang="en-US" sz="1050" dirty="0">
                <a:solidFill>
                  <a:schemeClr val="bg1"/>
                </a:solidFill>
                <a:latin typeface="微软雅黑" pitchFamily="34" charset="-122"/>
                <a:ea typeface="微软雅黑" pitchFamily="34" charset="-122"/>
              </a:rPr>
              <a:t>学</a:t>
            </a:r>
            <a:r>
              <a:rPr lang="zh-CN" altLang="en-US" sz="1050" dirty="0" smtClean="0">
                <a:solidFill>
                  <a:schemeClr val="bg1"/>
                </a:solidFill>
                <a:latin typeface="微软雅黑" pitchFamily="34" charset="-122"/>
                <a:ea typeface="微软雅黑" pitchFamily="34" charset="-122"/>
              </a:rPr>
              <a:t>生是祖国的花朵，教育是国家发展的必须，通过完善的家校互动无疑是对孩子成长进步的助力剂，对于提升全民素养，至关重要。</a:t>
            </a:r>
            <a:endParaRPr lang="zh-CN" altLang="en-US" sz="1050" dirty="0">
              <a:solidFill>
                <a:schemeClr val="bg1"/>
              </a:solidFill>
              <a:latin typeface="微软雅黑" pitchFamily="34" charset="-122"/>
              <a:ea typeface="微软雅黑" pitchFamily="34" charset="-122"/>
            </a:endParaRPr>
          </a:p>
        </p:txBody>
      </p:sp>
      <p:sp>
        <p:nvSpPr>
          <p:cNvPr id="28" name="Rectangle 74"/>
          <p:cNvSpPr>
            <a:spLocks noChangeArrowheads="1"/>
          </p:cNvSpPr>
          <p:nvPr/>
        </p:nvSpPr>
        <p:spPr bwMode="auto">
          <a:xfrm>
            <a:off x="4795836" y="2302361"/>
            <a:ext cx="1441450" cy="13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200" dirty="0" smtClean="0">
                <a:solidFill>
                  <a:schemeClr val="bg1"/>
                </a:solidFill>
                <a:latin typeface="微软雅黑" pitchFamily="34" charset="-122"/>
                <a:ea typeface="微软雅黑" pitchFamily="34" charset="-122"/>
              </a:rPr>
              <a:t>增加亲子互动</a:t>
            </a:r>
            <a:endParaRPr lang="en-US" altLang="zh-CN" sz="1200" dirty="0" smtClean="0">
              <a:solidFill>
                <a:schemeClr val="bg1"/>
              </a:solidFill>
              <a:latin typeface="微软雅黑" pitchFamily="34" charset="-122"/>
              <a:ea typeface="微软雅黑" pitchFamily="34" charset="-122"/>
            </a:endParaRPr>
          </a:p>
          <a:p>
            <a:pPr algn="just">
              <a:buFont typeface="Arial" charset="0"/>
              <a:buNone/>
            </a:pPr>
            <a:endParaRPr lang="en-US" altLang="zh-CN" sz="1050" dirty="0" smtClean="0">
              <a:solidFill>
                <a:schemeClr val="bg1"/>
              </a:solidFill>
              <a:latin typeface="微软雅黑" pitchFamily="34" charset="-122"/>
              <a:ea typeface="微软雅黑" pitchFamily="34" charset="-122"/>
            </a:endParaRPr>
          </a:p>
          <a:p>
            <a:pPr algn="just">
              <a:buFont typeface="Arial" charset="0"/>
              <a:buNone/>
            </a:pPr>
            <a:r>
              <a:rPr lang="zh-CN" altLang="en-US" sz="1050" dirty="0" smtClean="0">
                <a:solidFill>
                  <a:schemeClr val="bg1"/>
                </a:solidFill>
                <a:latin typeface="微软雅黑" pitchFamily="34" charset="-122"/>
                <a:ea typeface="微软雅黑" pitchFamily="34" charset="-122"/>
              </a:rPr>
              <a:t>随着外出务工的农民越来越多，东西部经济的发展不平衡导致父母与子女分隔两地，爱吖校推的即时通讯上增加了亲子互动。</a:t>
            </a:r>
            <a:endParaRPr lang="zh-CN" altLang="en-US" sz="1050" dirty="0">
              <a:solidFill>
                <a:schemeClr val="bg1"/>
              </a:solidFill>
              <a:latin typeface="微软雅黑" pitchFamily="34" charset="-122"/>
              <a:ea typeface="微软雅黑" pitchFamily="34" charset="-122"/>
            </a:endParaRPr>
          </a:p>
        </p:txBody>
      </p:sp>
      <p:sp>
        <p:nvSpPr>
          <p:cNvPr id="29" name="Rectangle 74"/>
          <p:cNvSpPr>
            <a:spLocks noChangeArrowheads="1"/>
          </p:cNvSpPr>
          <p:nvPr/>
        </p:nvSpPr>
        <p:spPr bwMode="auto">
          <a:xfrm>
            <a:off x="6684962" y="2302361"/>
            <a:ext cx="1441450" cy="131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200" dirty="0">
                <a:solidFill>
                  <a:schemeClr val="bg1"/>
                </a:solidFill>
                <a:latin typeface="微软雅黑" pitchFamily="34" charset="-122"/>
                <a:ea typeface="微软雅黑" pitchFamily="34" charset="-122"/>
              </a:rPr>
              <a:t>合作目</a:t>
            </a:r>
            <a:r>
              <a:rPr lang="zh-CN" altLang="en-US" sz="1200" dirty="0" smtClean="0">
                <a:solidFill>
                  <a:schemeClr val="bg1"/>
                </a:solidFill>
                <a:latin typeface="微软雅黑" pitchFamily="34" charset="-122"/>
                <a:ea typeface="微软雅黑" pitchFamily="34" charset="-122"/>
              </a:rPr>
              <a:t>标统一</a:t>
            </a:r>
            <a:endParaRPr lang="en-US" altLang="zh-CN" sz="1200" dirty="0" smtClean="0">
              <a:solidFill>
                <a:schemeClr val="bg1"/>
              </a:solidFill>
              <a:latin typeface="微软雅黑" pitchFamily="34" charset="-122"/>
              <a:ea typeface="微软雅黑" pitchFamily="34" charset="-122"/>
            </a:endParaRPr>
          </a:p>
          <a:p>
            <a:pPr algn="just">
              <a:buFont typeface="Arial" charset="0"/>
              <a:buNone/>
            </a:pPr>
            <a:endParaRPr lang="en-US" altLang="zh-CN" sz="1050" dirty="0" smtClean="0">
              <a:solidFill>
                <a:schemeClr val="bg1"/>
              </a:solidFill>
              <a:latin typeface="微软雅黑" pitchFamily="34" charset="-122"/>
              <a:ea typeface="微软雅黑" pitchFamily="34" charset="-122"/>
            </a:endParaRPr>
          </a:p>
          <a:p>
            <a:pPr algn="just">
              <a:buFont typeface="Arial" charset="0"/>
              <a:buNone/>
            </a:pPr>
            <a:r>
              <a:rPr lang="zh-CN" altLang="en-US" sz="1050" dirty="0">
                <a:solidFill>
                  <a:schemeClr val="bg1"/>
                </a:solidFill>
                <a:latin typeface="微软雅黑" pitchFamily="34" charset="-122"/>
                <a:ea typeface="微软雅黑" pitchFamily="34" charset="-122"/>
              </a:rPr>
              <a:t>家</a:t>
            </a:r>
            <a:r>
              <a:rPr lang="zh-CN" altLang="en-US" sz="1050" dirty="0" smtClean="0">
                <a:solidFill>
                  <a:schemeClr val="bg1"/>
                </a:solidFill>
                <a:latin typeface="微软雅黑" pitchFamily="34" charset="-122"/>
                <a:ea typeface="微软雅黑" pitchFamily="34" charset="-122"/>
              </a:rPr>
              <a:t>校互动研究平台是针对目前家庭教育和学校教育之间的脱节问题，这一研究有效让家庭和学校目标一致，产生相互作用，从而产生合力。</a:t>
            </a:r>
            <a:endParaRPr lang="zh-CN" altLang="en-US" sz="1050" dirty="0">
              <a:solidFill>
                <a:schemeClr val="bg1"/>
              </a:solidFill>
              <a:latin typeface="微软雅黑" pitchFamily="34" charset="-122"/>
              <a:ea typeface="微软雅黑" pitchFamily="34" charset="-122"/>
            </a:endParaRPr>
          </a:p>
        </p:txBody>
      </p:sp>
      <p:sp>
        <p:nvSpPr>
          <p:cNvPr id="31" name="矩形 30"/>
          <p:cNvSpPr/>
          <p:nvPr/>
        </p:nvSpPr>
        <p:spPr>
          <a:xfrm>
            <a:off x="904875"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研究意义一</a:t>
            </a:r>
          </a:p>
        </p:txBody>
      </p:sp>
      <p:sp>
        <p:nvSpPr>
          <p:cNvPr id="32" name="矩形 31"/>
          <p:cNvSpPr/>
          <p:nvPr/>
        </p:nvSpPr>
        <p:spPr>
          <a:xfrm>
            <a:off x="2795588"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研究意义二</a:t>
            </a:r>
          </a:p>
        </p:txBody>
      </p:sp>
      <p:sp>
        <p:nvSpPr>
          <p:cNvPr id="34" name="矩形 33"/>
          <p:cNvSpPr/>
          <p:nvPr/>
        </p:nvSpPr>
        <p:spPr>
          <a:xfrm>
            <a:off x="6572251"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研究意义四</a:t>
            </a:r>
          </a:p>
        </p:txBody>
      </p:sp>
      <p:sp>
        <p:nvSpPr>
          <p:cNvPr id="24" name="矩形 23"/>
          <p:cNvSpPr/>
          <p:nvPr/>
        </p:nvSpPr>
        <p:spPr>
          <a:xfrm>
            <a:off x="505644"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研究意义</a:t>
            </a: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strVal val="#ppt_w*0.7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animEffect transition="in" filter="fade">
                                      <p:cBhvr>
                                        <p:cTn id="39" dur="500"/>
                                        <p:tgtEl>
                                          <p:spTgt spid="2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anim calcmode="lin" valueType="num">
                                      <p:cBhvr>
                                        <p:cTn id="48" dur="500" fill="hold"/>
                                        <p:tgtEl>
                                          <p:spTgt spid="33"/>
                                        </p:tgtEl>
                                        <p:attrNameLst>
                                          <p:attrName>ppt_x</p:attrName>
                                        </p:attrNameLst>
                                      </p:cBhvr>
                                      <p:tavLst>
                                        <p:tav tm="0">
                                          <p:val>
                                            <p:strVal val="#ppt_x"/>
                                          </p:val>
                                        </p:tav>
                                        <p:tav tm="100000">
                                          <p:val>
                                            <p:strVal val="#ppt_x"/>
                                          </p:val>
                                        </p:tav>
                                      </p:tavLst>
                                    </p:anim>
                                    <p:anim calcmode="lin" valueType="num">
                                      <p:cBhvr>
                                        <p:cTn id="49" dur="5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strVal val="#ppt_w*0.7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animEffect transition="in" filter="fade">
                                      <p:cBhvr>
                                        <p:cTn id="59" dur="500"/>
                                        <p:tgtEl>
                                          <p:spTgt spid="2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childTnLst>
                                </p:cTn>
                              </p:par>
                            </p:childTnLst>
                          </p:cTn>
                        </p:par>
                        <p:par>
                          <p:cTn id="64" fill="hold">
                            <p:stCondLst>
                              <p:cond delay="1500"/>
                            </p:stCondLst>
                            <p:childTnLst>
                              <p:par>
                                <p:cTn id="65" presetID="47"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anim calcmode="lin" valueType="num">
                                      <p:cBhvr>
                                        <p:cTn id="68" dur="500" fill="hold"/>
                                        <p:tgtEl>
                                          <p:spTgt spid="34"/>
                                        </p:tgtEl>
                                        <p:attrNameLst>
                                          <p:attrName>ppt_x</p:attrName>
                                        </p:attrNameLst>
                                      </p:cBhvr>
                                      <p:tavLst>
                                        <p:tav tm="0">
                                          <p:val>
                                            <p:strVal val="#ppt_x"/>
                                          </p:val>
                                        </p:tav>
                                        <p:tav tm="100000">
                                          <p:val>
                                            <p:strVal val="#ppt_x"/>
                                          </p:val>
                                        </p:tav>
                                      </p:tavLst>
                                    </p:anim>
                                    <p:anim calcmode="lin" valueType="num">
                                      <p:cBhvr>
                                        <p:cTn id="69" dur="5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anim calcmode="lin" valueType="num">
                                      <p:cBhvr>
                                        <p:cTn id="73" dur="500" fill="hold"/>
                                        <p:tgtEl>
                                          <p:spTgt spid="10"/>
                                        </p:tgtEl>
                                        <p:attrNameLst>
                                          <p:attrName>ppt_x</p:attrName>
                                        </p:attrNameLst>
                                      </p:cBhvr>
                                      <p:tavLst>
                                        <p:tav tm="0">
                                          <p:val>
                                            <p:strVal val="#ppt_x"/>
                                          </p:val>
                                        </p:tav>
                                        <p:tav tm="100000">
                                          <p:val>
                                            <p:strVal val="#ppt_x"/>
                                          </p:val>
                                        </p:tav>
                                      </p:tavLst>
                                    </p:anim>
                                    <p:anim calcmode="lin" valueType="num">
                                      <p:cBhvr>
                                        <p:cTn id="74" dur="500" fill="hold"/>
                                        <p:tgtEl>
                                          <p:spTgt spid="10"/>
                                        </p:tgtEl>
                                        <p:attrNameLst>
                                          <p:attrName>ppt_y</p:attrName>
                                        </p:attrNameLst>
                                      </p:cBhvr>
                                      <p:tavLst>
                                        <p:tav tm="0">
                                          <p:val>
                                            <p:strVal val="#ppt_y+.1"/>
                                          </p:val>
                                        </p:tav>
                                        <p:tav tm="100000">
                                          <p:val>
                                            <p:strVal val="#ppt_y"/>
                                          </p:val>
                                        </p:tav>
                                      </p:tavLst>
                                    </p:anim>
                                  </p:childTnLst>
                                </p:cTn>
                              </p:par>
                              <p:par>
                                <p:cTn id="75" presetID="55" presetClass="entr" presetSubtype="0"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strVal val="#ppt_w*0.70"/>
                                          </p:val>
                                        </p:tav>
                                        <p:tav tm="100000">
                                          <p:val>
                                            <p:strVal val="#ppt_w"/>
                                          </p:val>
                                        </p:tav>
                                      </p:tavLst>
                                    </p:anim>
                                    <p:anim calcmode="lin" valueType="num">
                                      <p:cBhvr>
                                        <p:cTn id="78" dur="500" fill="hold"/>
                                        <p:tgtEl>
                                          <p:spTgt spid="29"/>
                                        </p:tgtEl>
                                        <p:attrNameLst>
                                          <p:attrName>ppt_h</p:attrName>
                                        </p:attrNameLst>
                                      </p:cBhvr>
                                      <p:tavLst>
                                        <p:tav tm="0">
                                          <p:val>
                                            <p:strVal val="#ppt_h"/>
                                          </p:val>
                                        </p:tav>
                                        <p:tav tm="100000">
                                          <p:val>
                                            <p:strVal val="#ppt_h"/>
                                          </p:val>
                                        </p:tav>
                                      </p:tavLst>
                                    </p:anim>
                                    <p:animEffect transition="in" filter="fade">
                                      <p:cBhvr>
                                        <p:cTn id="79" dur="500"/>
                                        <p:tgtEl>
                                          <p:spTgt spid="29"/>
                                        </p:tgtEl>
                                      </p:cBhvr>
                                    </p:animEffect>
                                  </p:childTnLst>
                                </p:cTn>
                              </p:par>
                              <p:par>
                                <p:cTn id="80" presetID="23" presetClass="entr" presetSubtype="16" fill="hold" grpId="0" nodeType="withEffect">
                                  <p:stCondLst>
                                    <p:cond delay="50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6" grpId="0" animBg="1"/>
      <p:bldP spid="8" grpId="0" animBg="1"/>
      <p:bldP spid="10" grpId="0" animBg="1"/>
      <p:bldP spid="16" grpId="0"/>
      <p:bldP spid="20" grpId="0" animBg="1"/>
      <p:bldP spid="21" grpId="0" animBg="1"/>
      <p:bldP spid="22" grpId="0" animBg="1"/>
      <p:bldP spid="23" grpId="0" animBg="1"/>
      <p:bldP spid="27" grpId="0"/>
      <p:bldP spid="28" grpId="0"/>
      <p:bldP spid="29" grpId="0"/>
      <p:bldP spid="31" grpId="0" animBg="1"/>
      <p:bldP spid="32"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55675390"/>
              </p:ext>
            </p:extLst>
          </p:nvPr>
        </p:nvGraphicFramePr>
        <p:xfrm>
          <a:off x="2915816" y="1634852"/>
          <a:ext cx="5760640" cy="2966720"/>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xmlns="" val="20000"/>
                    </a:ext>
                  </a:extLst>
                </a:gridCol>
              </a:tblGrid>
              <a:tr h="370840">
                <a:tc>
                  <a:txBody>
                    <a:bodyPr/>
                    <a:lstStyle/>
                    <a:p>
                      <a:r>
                        <a:rPr lang="en-US" altLang="zh-CN" sz="1000" b="0" kern="1200" dirty="0" smtClean="0">
                          <a:solidFill>
                            <a:schemeClr val="bg1">
                              <a:lumMod val="50000"/>
                            </a:schemeClr>
                          </a:solidFill>
                          <a:latin typeface="微软雅黑" pitchFamily="34" charset="-122"/>
                          <a:ea typeface="微软雅黑" pitchFamily="34" charset="-122"/>
                          <a:cs typeface="+mn-cs"/>
                        </a:rPr>
                        <a:t>[1]</a:t>
                      </a:r>
                      <a:r>
                        <a:rPr lang="zh-CN" altLang="en-US" sz="1000" b="0" kern="1200" dirty="0" smtClean="0">
                          <a:solidFill>
                            <a:schemeClr val="bg1">
                              <a:lumMod val="50000"/>
                            </a:schemeClr>
                          </a:solidFill>
                          <a:latin typeface="微软雅黑" pitchFamily="34" charset="-122"/>
                          <a:ea typeface="微软雅黑" pitchFamily="34" charset="-122"/>
                          <a:cs typeface="+mn-cs"/>
                        </a:rPr>
                        <a:t>明日科技</a:t>
                      </a:r>
                      <a:r>
                        <a:rPr lang="en-US" altLang="zh-CN" sz="1000" b="0" kern="1200" dirty="0" smtClean="0">
                          <a:solidFill>
                            <a:schemeClr val="bg1">
                              <a:lumMod val="50000"/>
                            </a:schemeClr>
                          </a:solidFill>
                          <a:latin typeface="微软雅黑" pitchFamily="34" charset="-122"/>
                          <a:ea typeface="微软雅黑" pitchFamily="34" charset="-122"/>
                          <a:cs typeface="+mn-cs"/>
                        </a:rPr>
                        <a:t>. Android</a:t>
                      </a:r>
                      <a:r>
                        <a:rPr lang="zh-CN" altLang="en-US" sz="1000" b="0" kern="1200" dirty="0" smtClean="0">
                          <a:solidFill>
                            <a:schemeClr val="bg1">
                              <a:lumMod val="50000"/>
                            </a:schemeClr>
                          </a:solidFill>
                          <a:latin typeface="微软雅黑" pitchFamily="34" charset="-122"/>
                          <a:ea typeface="微软雅黑" pitchFamily="34" charset="-122"/>
                          <a:cs typeface="+mn-cs"/>
                        </a:rPr>
                        <a:t>从入门到精通</a:t>
                      </a:r>
                      <a:r>
                        <a:rPr lang="en-US" altLang="zh-CN" sz="1000" b="0" kern="1200" dirty="0" smtClean="0">
                          <a:solidFill>
                            <a:schemeClr val="bg1">
                              <a:lumMod val="50000"/>
                            </a:schemeClr>
                          </a:solidFill>
                          <a:latin typeface="微软雅黑" pitchFamily="34" charset="-122"/>
                          <a:ea typeface="微软雅黑" pitchFamily="34" charset="-122"/>
                          <a:cs typeface="+mn-cs"/>
                        </a:rPr>
                        <a:t>[M].</a:t>
                      </a:r>
                      <a:r>
                        <a:rPr lang="en-US" altLang="zh-CN" sz="1000" b="0" kern="1200" baseline="0" dirty="0" smtClean="0">
                          <a:solidFill>
                            <a:schemeClr val="bg1">
                              <a:lumMod val="50000"/>
                            </a:schemeClr>
                          </a:solidFill>
                          <a:latin typeface="微软雅黑" pitchFamily="34" charset="-122"/>
                          <a:ea typeface="微软雅黑" pitchFamily="34" charset="-122"/>
                          <a:cs typeface="+mn-cs"/>
                        </a:rPr>
                        <a:t> </a:t>
                      </a:r>
                      <a:r>
                        <a:rPr lang="zh-CN" altLang="en-US" sz="1000" b="0" kern="1200" baseline="0" dirty="0" smtClean="0">
                          <a:solidFill>
                            <a:schemeClr val="bg1">
                              <a:lumMod val="50000"/>
                            </a:schemeClr>
                          </a:solidFill>
                          <a:latin typeface="微软雅黑" pitchFamily="34" charset="-122"/>
                          <a:ea typeface="微软雅黑" pitchFamily="34" charset="-122"/>
                          <a:cs typeface="+mn-cs"/>
                        </a:rPr>
                        <a:t>北京：清华大学出版社，</a:t>
                      </a:r>
                      <a:r>
                        <a:rPr lang="en-US" altLang="zh-CN" sz="1000" b="0" kern="1200" baseline="0" dirty="0" smtClean="0">
                          <a:solidFill>
                            <a:schemeClr val="bg1">
                              <a:lumMod val="50000"/>
                            </a:schemeClr>
                          </a:solidFill>
                          <a:latin typeface="微软雅黑" pitchFamily="34" charset="-122"/>
                          <a:ea typeface="微软雅黑" pitchFamily="34" charset="-122"/>
                          <a:cs typeface="+mn-cs"/>
                        </a:rPr>
                        <a:t>2012.9</a:t>
                      </a:r>
                      <a:endParaRPr lang="zh-CN" altLang="en-US" sz="1000" b="0" kern="1200" dirty="0">
                        <a:solidFill>
                          <a:schemeClr val="bg1">
                            <a:lumMod val="50000"/>
                          </a:schemeClr>
                        </a:solidFill>
                        <a:latin typeface="微软雅黑" pitchFamily="34" charset="-122"/>
                        <a:ea typeface="微软雅黑" pitchFamily="3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0"/>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[2</a:t>
                      </a:r>
                      <a:r>
                        <a:rPr lang="en-US" altLang="zh-CN" sz="1000" b="0" dirty="0" smtClean="0">
                          <a:solidFill>
                            <a:schemeClr val="bg1">
                              <a:lumMod val="50000"/>
                            </a:schemeClr>
                          </a:solidFill>
                          <a:latin typeface="微软雅黑" pitchFamily="34" charset="-122"/>
                          <a:ea typeface="微软雅黑" pitchFamily="34" charset="-122"/>
                        </a:rPr>
                        <a:t>]</a:t>
                      </a:r>
                      <a:r>
                        <a:rPr lang="zh-CN" altLang="en-US" sz="1000" b="0" dirty="0" smtClean="0">
                          <a:solidFill>
                            <a:schemeClr val="bg1">
                              <a:lumMod val="50000"/>
                            </a:schemeClr>
                          </a:solidFill>
                          <a:latin typeface="微软雅黑" pitchFamily="34" charset="-122"/>
                          <a:ea typeface="微软雅黑" pitchFamily="34" charset="-122"/>
                        </a:rPr>
                        <a:t>郭霖</a:t>
                      </a:r>
                      <a:r>
                        <a:rPr lang="en-US" altLang="zh-CN" sz="1000" b="0" dirty="0" smtClean="0">
                          <a:solidFill>
                            <a:schemeClr val="bg1">
                              <a:lumMod val="50000"/>
                            </a:schemeClr>
                          </a:solidFill>
                          <a:latin typeface="微软雅黑" pitchFamily="34" charset="-122"/>
                          <a:ea typeface="微软雅黑" pitchFamily="34" charset="-122"/>
                        </a:rPr>
                        <a:t>.</a:t>
                      </a:r>
                      <a:r>
                        <a:rPr lang="en-US" altLang="zh-CN" sz="1000" b="0" baseline="0" dirty="0" smtClean="0">
                          <a:solidFill>
                            <a:schemeClr val="bg1">
                              <a:lumMod val="50000"/>
                            </a:schemeClr>
                          </a:solidFill>
                          <a:latin typeface="微软雅黑" pitchFamily="34" charset="-122"/>
                          <a:ea typeface="微软雅黑" pitchFamily="34" charset="-122"/>
                        </a:rPr>
                        <a:t>  </a:t>
                      </a:r>
                      <a:r>
                        <a:rPr lang="zh-CN" altLang="en-US" sz="1000" b="0" baseline="0" dirty="0" smtClean="0">
                          <a:solidFill>
                            <a:schemeClr val="bg1">
                              <a:lumMod val="50000"/>
                            </a:schemeClr>
                          </a:solidFill>
                          <a:latin typeface="微软雅黑" pitchFamily="34" charset="-122"/>
                          <a:ea typeface="微软雅黑" pitchFamily="34" charset="-122"/>
                        </a:rPr>
                        <a:t>第二行代码</a:t>
                      </a:r>
                      <a:r>
                        <a:rPr lang="en-US" altLang="zh-CN" sz="1000" b="0" baseline="0" dirty="0" smtClean="0">
                          <a:solidFill>
                            <a:schemeClr val="bg1">
                              <a:lumMod val="50000"/>
                            </a:schemeClr>
                          </a:solidFill>
                          <a:latin typeface="微软雅黑" pitchFamily="34" charset="-122"/>
                          <a:ea typeface="微软雅黑" pitchFamily="34" charset="-122"/>
                        </a:rPr>
                        <a:t>[M]. </a:t>
                      </a:r>
                      <a:r>
                        <a:rPr lang="zh-CN" altLang="en-US" sz="1000" b="0" baseline="0" dirty="0" smtClean="0">
                          <a:solidFill>
                            <a:schemeClr val="bg1">
                              <a:lumMod val="50000"/>
                            </a:schemeClr>
                          </a:solidFill>
                          <a:latin typeface="微软雅黑" pitchFamily="34" charset="-122"/>
                          <a:ea typeface="微软雅黑" pitchFamily="34" charset="-122"/>
                        </a:rPr>
                        <a:t>北京：清华大学出版社  </a:t>
                      </a:r>
                      <a:r>
                        <a:rPr lang="en-US" altLang="zh-CN" sz="1000" b="0" baseline="0" dirty="0" smtClean="0">
                          <a:solidFill>
                            <a:schemeClr val="bg1">
                              <a:lumMod val="50000"/>
                            </a:schemeClr>
                          </a:solidFill>
                          <a:latin typeface="微软雅黑" pitchFamily="34" charset="-122"/>
                          <a:ea typeface="微软雅黑" pitchFamily="34" charset="-122"/>
                        </a:rPr>
                        <a:t>2016.11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1"/>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[3</a:t>
                      </a:r>
                      <a:r>
                        <a:rPr lang="en-US" altLang="zh-CN" sz="1000" b="0" dirty="0" smtClean="0">
                          <a:solidFill>
                            <a:schemeClr val="bg1">
                              <a:lumMod val="50000"/>
                            </a:schemeClr>
                          </a:solidFill>
                          <a:latin typeface="微软雅黑" pitchFamily="34" charset="-122"/>
                          <a:ea typeface="微软雅黑" pitchFamily="34" charset="-122"/>
                        </a:rPr>
                        <a:t>]</a:t>
                      </a:r>
                      <a:r>
                        <a:rPr lang="zh-CN" altLang="en-US" sz="1000" b="0" dirty="0" smtClean="0">
                          <a:solidFill>
                            <a:schemeClr val="bg1">
                              <a:lumMod val="50000"/>
                            </a:schemeClr>
                          </a:solidFill>
                          <a:latin typeface="微软雅黑" pitchFamily="34" charset="-122"/>
                          <a:ea typeface="微软雅黑" pitchFamily="34" charset="-122"/>
                        </a:rPr>
                        <a:t>李刚。疯狂</a:t>
                      </a:r>
                      <a:r>
                        <a:rPr lang="en-US" altLang="zh-CN" sz="1000" b="0" dirty="0" smtClean="0">
                          <a:solidFill>
                            <a:schemeClr val="bg1">
                              <a:lumMod val="50000"/>
                            </a:schemeClr>
                          </a:solidFill>
                          <a:latin typeface="微软雅黑" pitchFamily="34" charset="-122"/>
                          <a:ea typeface="微软雅黑" pitchFamily="34" charset="-122"/>
                        </a:rPr>
                        <a:t>Android</a:t>
                      </a:r>
                      <a:r>
                        <a:rPr lang="zh-CN" altLang="en-US" sz="1000" b="0" dirty="0" smtClean="0">
                          <a:solidFill>
                            <a:schemeClr val="bg1">
                              <a:lumMod val="50000"/>
                            </a:schemeClr>
                          </a:solidFill>
                          <a:latin typeface="微软雅黑" pitchFamily="34" charset="-122"/>
                          <a:ea typeface="微软雅黑" pitchFamily="34" charset="-122"/>
                        </a:rPr>
                        <a:t>讲义（第</a:t>
                      </a:r>
                      <a:r>
                        <a:rPr lang="en-US" altLang="zh-CN" sz="1000" b="0" dirty="0" smtClean="0">
                          <a:solidFill>
                            <a:schemeClr val="bg1">
                              <a:lumMod val="50000"/>
                            </a:schemeClr>
                          </a:solidFill>
                          <a:latin typeface="微软雅黑" pitchFamily="34" charset="-122"/>
                          <a:ea typeface="微软雅黑" pitchFamily="34" charset="-122"/>
                        </a:rPr>
                        <a:t>3</a:t>
                      </a:r>
                      <a:r>
                        <a:rPr lang="zh-CN" altLang="en-US" sz="1000" b="0" dirty="0" smtClean="0">
                          <a:solidFill>
                            <a:schemeClr val="bg1">
                              <a:lumMod val="50000"/>
                            </a:schemeClr>
                          </a:solidFill>
                          <a:latin typeface="微软雅黑" pitchFamily="34" charset="-122"/>
                          <a:ea typeface="微软雅黑" pitchFamily="34" charset="-122"/>
                        </a:rPr>
                        <a:t>版）</a:t>
                      </a:r>
                      <a:r>
                        <a:rPr lang="en-US" altLang="zh-CN" sz="1000" b="0" dirty="0" smtClean="0">
                          <a:solidFill>
                            <a:schemeClr val="bg1">
                              <a:lumMod val="50000"/>
                            </a:schemeClr>
                          </a:solidFill>
                          <a:latin typeface="微软雅黑" pitchFamily="34" charset="-122"/>
                          <a:ea typeface="微软雅黑" pitchFamily="34" charset="-122"/>
                        </a:rPr>
                        <a:t>[M</a:t>
                      </a:r>
                      <a:r>
                        <a:rPr lang="zh-CN" altLang="en-US" sz="1000" b="0" dirty="0" smtClean="0">
                          <a:solidFill>
                            <a:schemeClr val="bg1">
                              <a:lumMod val="50000"/>
                            </a:schemeClr>
                          </a:solidFill>
                          <a:latin typeface="微软雅黑" pitchFamily="34" charset="-122"/>
                          <a:ea typeface="微软雅黑" pitchFamily="34" charset="-122"/>
                        </a:rPr>
                        <a:t>。北京：电子工业出版社，</a:t>
                      </a:r>
                      <a:r>
                        <a:rPr lang="en-US" altLang="zh-CN" sz="1000" b="0" dirty="0" smtClean="0">
                          <a:solidFill>
                            <a:schemeClr val="bg1">
                              <a:lumMod val="50000"/>
                            </a:schemeClr>
                          </a:solidFill>
                          <a:latin typeface="微软雅黑" pitchFamily="34" charset="-122"/>
                          <a:ea typeface="微软雅黑" pitchFamily="34" charset="-122"/>
                        </a:rPr>
                        <a:t>2015.6</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2"/>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[4</a:t>
                      </a:r>
                      <a:r>
                        <a:rPr lang="en-US" altLang="zh-CN" sz="1000" b="0" dirty="0" smtClean="0">
                          <a:solidFill>
                            <a:schemeClr val="bg1">
                              <a:lumMod val="50000"/>
                            </a:schemeClr>
                          </a:solidFill>
                          <a:latin typeface="微软雅黑" pitchFamily="34" charset="-122"/>
                          <a:ea typeface="微软雅黑" pitchFamily="34" charset="-122"/>
                        </a:rPr>
                        <a:t>]</a:t>
                      </a:r>
                      <a:r>
                        <a:rPr lang="zh-CN" altLang="en-US" sz="1000" b="0" dirty="0" smtClean="0">
                          <a:solidFill>
                            <a:schemeClr val="bg1">
                              <a:lumMod val="50000"/>
                            </a:schemeClr>
                          </a:solidFill>
                          <a:latin typeface="微软雅黑" pitchFamily="34" charset="-122"/>
                          <a:ea typeface="微软雅黑" pitchFamily="34" charset="-122"/>
                        </a:rPr>
                        <a:t>郭金尚</a:t>
                      </a:r>
                      <a:r>
                        <a:rPr lang="en-US" altLang="zh-CN" sz="1000" b="0" dirty="0" smtClean="0">
                          <a:solidFill>
                            <a:schemeClr val="bg1">
                              <a:lumMod val="50000"/>
                            </a:schemeClr>
                          </a:solidFill>
                          <a:latin typeface="微软雅黑" pitchFamily="34" charset="-122"/>
                          <a:ea typeface="微软雅黑" pitchFamily="34" charset="-122"/>
                        </a:rPr>
                        <a:t>.</a:t>
                      </a:r>
                      <a:r>
                        <a:rPr lang="en-US" altLang="zh-CN" sz="1000" b="0" baseline="0" dirty="0" smtClean="0">
                          <a:solidFill>
                            <a:schemeClr val="bg1">
                              <a:lumMod val="50000"/>
                            </a:schemeClr>
                          </a:solidFill>
                          <a:latin typeface="微软雅黑" pitchFamily="34" charset="-122"/>
                          <a:ea typeface="微软雅黑" pitchFamily="34" charset="-122"/>
                        </a:rPr>
                        <a:t> </a:t>
                      </a:r>
                      <a:r>
                        <a:rPr lang="en-US" altLang="zh-CN" sz="1000" b="0" dirty="0" smtClean="0">
                          <a:solidFill>
                            <a:schemeClr val="bg1">
                              <a:lumMod val="50000"/>
                            </a:schemeClr>
                          </a:solidFill>
                          <a:latin typeface="微软雅黑" pitchFamily="34" charset="-122"/>
                          <a:ea typeface="微软雅黑" pitchFamily="34" charset="-122"/>
                        </a:rPr>
                        <a:t>Android</a:t>
                      </a:r>
                      <a:r>
                        <a:rPr lang="zh-CN" altLang="en-US" sz="1000" b="0" dirty="0" smtClean="0">
                          <a:solidFill>
                            <a:schemeClr val="bg1">
                              <a:lumMod val="50000"/>
                            </a:schemeClr>
                          </a:solidFill>
                          <a:latin typeface="微软雅黑" pitchFamily="34" charset="-122"/>
                          <a:ea typeface="微软雅黑" pitchFamily="34" charset="-122"/>
                        </a:rPr>
                        <a:t>经典项目案例开发实战宝典 北京：清华大学出版社 </a:t>
                      </a:r>
                      <a:r>
                        <a:rPr lang="en-US" altLang="zh-CN" sz="1000" b="0" dirty="0" smtClean="0">
                          <a:solidFill>
                            <a:schemeClr val="bg1">
                              <a:lumMod val="50000"/>
                            </a:schemeClr>
                          </a:solidFill>
                          <a:latin typeface="微软雅黑" pitchFamily="34" charset="-122"/>
                          <a:ea typeface="微软雅黑" pitchFamily="34" charset="-122"/>
                        </a:rPr>
                        <a:t>2013.9</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3"/>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a:t>
                      </a:r>
                      <a:r>
                        <a:rPr lang="en-US" altLang="zh-CN" sz="1000" b="0" dirty="0" smtClean="0">
                          <a:solidFill>
                            <a:schemeClr val="bg1">
                              <a:lumMod val="50000"/>
                            </a:schemeClr>
                          </a:solidFill>
                          <a:latin typeface="微软雅黑" pitchFamily="34" charset="-122"/>
                          <a:ea typeface="微软雅黑" pitchFamily="34" charset="-122"/>
                        </a:rPr>
                        <a:t>5]</a:t>
                      </a:r>
                      <a:r>
                        <a:rPr lang="zh-CN" altLang="en-US" sz="1000" b="0" baseline="0" dirty="0" smtClean="0">
                          <a:solidFill>
                            <a:schemeClr val="bg1">
                              <a:lumMod val="50000"/>
                            </a:schemeClr>
                          </a:solidFill>
                          <a:latin typeface="微软雅黑" pitchFamily="34" charset="-122"/>
                          <a:ea typeface="微软雅黑" pitchFamily="34" charset="-122"/>
                        </a:rPr>
                        <a:t>张海藩</a:t>
                      </a:r>
                      <a:r>
                        <a:rPr lang="en-US" altLang="zh-CN" sz="1000" b="0" baseline="0" dirty="0" smtClean="0">
                          <a:solidFill>
                            <a:schemeClr val="bg1">
                              <a:lumMod val="50000"/>
                            </a:schemeClr>
                          </a:solidFill>
                          <a:latin typeface="微软雅黑" pitchFamily="34" charset="-122"/>
                          <a:ea typeface="微软雅黑" pitchFamily="34" charset="-122"/>
                        </a:rPr>
                        <a:t>. </a:t>
                      </a:r>
                      <a:r>
                        <a:rPr lang="zh-CN" altLang="en-US" sz="1000" b="0" baseline="0" dirty="0" smtClean="0">
                          <a:solidFill>
                            <a:schemeClr val="bg1">
                              <a:lumMod val="50000"/>
                            </a:schemeClr>
                          </a:solidFill>
                          <a:latin typeface="微软雅黑" pitchFamily="34" charset="-122"/>
                          <a:ea typeface="微软雅黑" pitchFamily="34" charset="-122"/>
                        </a:rPr>
                        <a:t>软件工程导论</a:t>
                      </a:r>
                      <a:r>
                        <a:rPr lang="en-US" altLang="zh-CN" sz="1000" b="0" baseline="0" dirty="0" smtClean="0">
                          <a:solidFill>
                            <a:schemeClr val="bg1">
                              <a:lumMod val="50000"/>
                            </a:schemeClr>
                          </a:solidFill>
                          <a:latin typeface="微软雅黑" pitchFamily="34" charset="-122"/>
                          <a:ea typeface="微软雅黑" pitchFamily="34" charset="-122"/>
                        </a:rPr>
                        <a:t>【M】</a:t>
                      </a:r>
                      <a:r>
                        <a:rPr lang="zh-CN" altLang="en-US" sz="1000" b="0" baseline="0" dirty="0" smtClean="0">
                          <a:solidFill>
                            <a:schemeClr val="bg1">
                              <a:lumMod val="50000"/>
                            </a:schemeClr>
                          </a:solidFill>
                          <a:latin typeface="微软雅黑" pitchFamily="34" charset="-122"/>
                          <a:ea typeface="微软雅黑" pitchFamily="34" charset="-122"/>
                        </a:rPr>
                        <a:t>。北京：清华大学出版社，</a:t>
                      </a:r>
                      <a:r>
                        <a:rPr lang="en-US" altLang="zh-CN" sz="1000" b="0" baseline="0" dirty="0" smtClean="0">
                          <a:solidFill>
                            <a:schemeClr val="bg1">
                              <a:lumMod val="50000"/>
                            </a:schemeClr>
                          </a:solidFill>
                          <a:latin typeface="微软雅黑" pitchFamily="34" charset="-122"/>
                          <a:ea typeface="微软雅黑" pitchFamily="34" charset="-122"/>
                        </a:rPr>
                        <a:t>2008:35-73</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4"/>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[6</a:t>
                      </a:r>
                      <a:r>
                        <a:rPr lang="en-US" altLang="zh-CN" sz="1000" b="0" dirty="0" smtClean="0">
                          <a:solidFill>
                            <a:schemeClr val="bg1">
                              <a:lumMod val="50000"/>
                            </a:schemeClr>
                          </a:solidFill>
                          <a:latin typeface="微软雅黑" pitchFamily="34" charset="-122"/>
                          <a:ea typeface="微软雅黑" pitchFamily="34" charset="-122"/>
                        </a:rPr>
                        <a:t>]</a:t>
                      </a:r>
                      <a:r>
                        <a:rPr lang="zh-CN" altLang="en-US" sz="1000" b="0" dirty="0" smtClean="0">
                          <a:solidFill>
                            <a:schemeClr val="bg1">
                              <a:lumMod val="50000"/>
                            </a:schemeClr>
                          </a:solidFill>
                          <a:latin typeface="微软雅黑" pitchFamily="34" charset="-122"/>
                          <a:ea typeface="微软雅黑" pitchFamily="34" charset="-122"/>
                        </a:rPr>
                        <a:t>许瑾</a:t>
                      </a:r>
                      <a:r>
                        <a:rPr lang="en-US" altLang="zh-CN" sz="1000" b="0" dirty="0" smtClean="0">
                          <a:solidFill>
                            <a:schemeClr val="bg1">
                              <a:lumMod val="50000"/>
                            </a:schemeClr>
                          </a:solidFill>
                          <a:latin typeface="微软雅黑" pitchFamily="34" charset="-122"/>
                          <a:ea typeface="微软雅黑" pitchFamily="34" charset="-122"/>
                        </a:rPr>
                        <a:t>. </a:t>
                      </a:r>
                      <a:r>
                        <a:rPr lang="zh-CN" altLang="en-US" sz="1000" b="0" dirty="0" smtClean="0">
                          <a:solidFill>
                            <a:schemeClr val="bg1">
                              <a:lumMod val="50000"/>
                            </a:schemeClr>
                          </a:solidFill>
                          <a:latin typeface="微软雅黑" pitchFamily="34" charset="-122"/>
                          <a:ea typeface="微软雅黑" pitchFamily="34" charset="-122"/>
                        </a:rPr>
                        <a:t>第一次开发</a:t>
                      </a:r>
                      <a:r>
                        <a:rPr lang="en-US" altLang="zh-CN" sz="1000" b="0" dirty="0" smtClean="0">
                          <a:solidFill>
                            <a:schemeClr val="bg1">
                              <a:lumMod val="50000"/>
                            </a:schemeClr>
                          </a:solidFill>
                          <a:latin typeface="微软雅黑" pitchFamily="34" charset="-122"/>
                          <a:ea typeface="微软雅黑" pitchFamily="34" charset="-122"/>
                        </a:rPr>
                        <a:t>Android</a:t>
                      </a:r>
                      <a:r>
                        <a:rPr lang="zh-CN" altLang="en-US" sz="1000" b="0" dirty="0" smtClean="0">
                          <a:solidFill>
                            <a:schemeClr val="bg1">
                              <a:lumMod val="50000"/>
                            </a:schemeClr>
                          </a:solidFill>
                          <a:latin typeface="微软雅黑" pitchFamily="34" charset="-122"/>
                          <a:ea typeface="微软雅黑" pitchFamily="34" charset="-122"/>
                        </a:rPr>
                        <a:t>程序的历程</a:t>
                      </a:r>
                      <a:r>
                        <a:rPr lang="en-US" altLang="zh-CN" sz="1000" b="0" dirty="0" smtClean="0">
                          <a:solidFill>
                            <a:schemeClr val="bg1">
                              <a:lumMod val="50000"/>
                            </a:schemeClr>
                          </a:solidFill>
                          <a:latin typeface="微软雅黑" pitchFamily="34" charset="-122"/>
                          <a:ea typeface="微软雅黑" pitchFamily="34" charset="-122"/>
                        </a:rPr>
                        <a:t>【J】</a:t>
                      </a:r>
                      <a:r>
                        <a:rPr lang="zh-CN" altLang="en-US" sz="1000" b="0" dirty="0" smtClean="0">
                          <a:solidFill>
                            <a:schemeClr val="bg1">
                              <a:lumMod val="50000"/>
                            </a:schemeClr>
                          </a:solidFill>
                          <a:latin typeface="微软雅黑" pitchFamily="34" charset="-122"/>
                          <a:ea typeface="微软雅黑" pitchFamily="34" charset="-122"/>
                        </a:rPr>
                        <a:t>科技资讯。</a:t>
                      </a:r>
                      <a:r>
                        <a:rPr lang="en-US" altLang="zh-CN" sz="1000" b="0" dirty="0" smtClean="0">
                          <a:solidFill>
                            <a:schemeClr val="bg1">
                              <a:lumMod val="50000"/>
                            </a:schemeClr>
                          </a:solidFill>
                          <a:latin typeface="微软雅黑" pitchFamily="34" charset="-122"/>
                          <a:ea typeface="微软雅黑" pitchFamily="34" charset="-122"/>
                        </a:rPr>
                        <a:t>2014.2920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5"/>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[7</a:t>
                      </a:r>
                      <a:r>
                        <a:rPr lang="en-US" altLang="zh-CN" sz="1000" b="0" dirty="0" smtClean="0">
                          <a:solidFill>
                            <a:schemeClr val="bg1">
                              <a:lumMod val="50000"/>
                            </a:schemeClr>
                          </a:solidFill>
                          <a:latin typeface="微软雅黑" pitchFamily="34" charset="-122"/>
                          <a:ea typeface="微软雅黑" pitchFamily="34" charset="-122"/>
                        </a:rPr>
                        <a:t>]</a:t>
                      </a:r>
                      <a:r>
                        <a:rPr lang="zh-CN" altLang="en-US" sz="1000" b="0" dirty="0" smtClean="0">
                          <a:solidFill>
                            <a:schemeClr val="bg1">
                              <a:lumMod val="50000"/>
                            </a:schemeClr>
                          </a:solidFill>
                          <a:latin typeface="微软雅黑" pitchFamily="34" charset="-122"/>
                          <a:ea typeface="微软雅黑" pitchFamily="34" charset="-122"/>
                        </a:rPr>
                        <a:t>丁丽萍</a:t>
                      </a:r>
                      <a:r>
                        <a:rPr lang="en-US" altLang="zh-CN" sz="1000" b="0" dirty="0" smtClean="0">
                          <a:solidFill>
                            <a:schemeClr val="bg1">
                              <a:lumMod val="50000"/>
                            </a:schemeClr>
                          </a:solidFill>
                          <a:latin typeface="微软雅黑" pitchFamily="34" charset="-122"/>
                          <a:ea typeface="微软雅黑" pitchFamily="34" charset="-122"/>
                        </a:rPr>
                        <a:t>.</a:t>
                      </a:r>
                      <a:r>
                        <a:rPr lang="en-US" altLang="zh-CN" sz="1000" b="0" baseline="0" dirty="0" smtClean="0">
                          <a:solidFill>
                            <a:schemeClr val="bg1">
                              <a:lumMod val="50000"/>
                            </a:schemeClr>
                          </a:solidFill>
                          <a:latin typeface="微软雅黑" pitchFamily="34" charset="-122"/>
                          <a:ea typeface="微软雅黑" pitchFamily="34" charset="-122"/>
                        </a:rPr>
                        <a:t> </a:t>
                      </a:r>
                      <a:r>
                        <a:rPr lang="en-US" altLang="zh-CN" sz="1000" b="0" dirty="0" smtClean="0">
                          <a:solidFill>
                            <a:schemeClr val="bg1">
                              <a:lumMod val="50000"/>
                            </a:schemeClr>
                          </a:solidFill>
                          <a:latin typeface="微软雅黑" pitchFamily="34" charset="-122"/>
                          <a:ea typeface="微软雅黑" pitchFamily="34" charset="-122"/>
                        </a:rPr>
                        <a:t>Android</a:t>
                      </a:r>
                      <a:r>
                        <a:rPr lang="zh-CN" altLang="en-US" sz="1000" b="0" dirty="0" smtClean="0">
                          <a:solidFill>
                            <a:schemeClr val="bg1">
                              <a:lumMod val="50000"/>
                            </a:schemeClr>
                          </a:solidFill>
                          <a:latin typeface="微软雅黑" pitchFamily="34" charset="-122"/>
                          <a:ea typeface="微软雅黑" pitchFamily="34" charset="-122"/>
                        </a:rPr>
                        <a:t>操作系统的安全性分析</a:t>
                      </a:r>
                      <a:r>
                        <a:rPr lang="en-US" altLang="zh-CN" sz="1000" b="0" dirty="0" smtClean="0">
                          <a:solidFill>
                            <a:schemeClr val="bg1">
                              <a:lumMod val="50000"/>
                            </a:schemeClr>
                          </a:solidFill>
                          <a:latin typeface="微软雅黑" pitchFamily="34" charset="-122"/>
                          <a:ea typeface="微软雅黑" pitchFamily="34" charset="-122"/>
                        </a:rPr>
                        <a:t>[J]</a:t>
                      </a:r>
                      <a:r>
                        <a:rPr lang="zh-CN" altLang="en-US" sz="1000" b="0" dirty="0" smtClean="0">
                          <a:solidFill>
                            <a:schemeClr val="bg1">
                              <a:lumMod val="50000"/>
                            </a:schemeClr>
                          </a:solidFill>
                          <a:latin typeface="微软雅黑" pitchFamily="34" charset="-122"/>
                          <a:ea typeface="微软雅黑" pitchFamily="34" charset="-122"/>
                        </a:rPr>
                        <a:t>，信息网络安全，</a:t>
                      </a:r>
                      <a:r>
                        <a:rPr lang="en-US" altLang="zh-CN" sz="1000" b="0" dirty="0" smtClean="0">
                          <a:solidFill>
                            <a:schemeClr val="bg1">
                              <a:lumMod val="50000"/>
                            </a:schemeClr>
                          </a:solidFill>
                          <a:latin typeface="微软雅黑" pitchFamily="34" charset="-122"/>
                          <a:ea typeface="微软雅黑" pitchFamily="34" charset="-122"/>
                        </a:rPr>
                        <a:t>2012.3:58-60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6"/>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a:t>
                      </a:r>
                      <a:r>
                        <a:rPr lang="en-US" altLang="zh-CN" sz="1000" b="0" dirty="0" smtClean="0">
                          <a:solidFill>
                            <a:schemeClr val="bg1">
                              <a:lumMod val="50000"/>
                            </a:schemeClr>
                          </a:solidFill>
                          <a:latin typeface="微软雅黑" pitchFamily="34" charset="-122"/>
                          <a:ea typeface="微软雅黑" pitchFamily="34" charset="-122"/>
                        </a:rPr>
                        <a:t>8]</a:t>
                      </a:r>
                      <a:r>
                        <a:rPr lang="zh-CN" altLang="en-US" sz="1000" b="0" dirty="0" smtClean="0">
                          <a:solidFill>
                            <a:schemeClr val="bg1">
                              <a:lumMod val="50000"/>
                            </a:schemeClr>
                          </a:solidFill>
                          <a:latin typeface="微软雅黑" pitchFamily="34" charset="-122"/>
                          <a:ea typeface="微软雅黑" pitchFamily="34" charset="-122"/>
                        </a:rPr>
                        <a:t>王珊</a:t>
                      </a:r>
                      <a:r>
                        <a:rPr lang="en-US" altLang="zh-CN" sz="1000" b="0" dirty="0" smtClean="0">
                          <a:solidFill>
                            <a:schemeClr val="bg1">
                              <a:lumMod val="50000"/>
                            </a:schemeClr>
                          </a:solidFill>
                          <a:latin typeface="微软雅黑" pitchFamily="34" charset="-122"/>
                          <a:ea typeface="微软雅黑" pitchFamily="34" charset="-122"/>
                        </a:rPr>
                        <a:t>.</a:t>
                      </a:r>
                      <a:r>
                        <a:rPr lang="en-US" altLang="zh-CN" sz="1000" b="0" baseline="0" dirty="0" smtClean="0">
                          <a:solidFill>
                            <a:schemeClr val="bg1">
                              <a:lumMod val="50000"/>
                            </a:schemeClr>
                          </a:solidFill>
                          <a:latin typeface="微软雅黑" pitchFamily="34" charset="-122"/>
                          <a:ea typeface="微软雅黑" pitchFamily="34" charset="-122"/>
                        </a:rPr>
                        <a:t> </a:t>
                      </a:r>
                      <a:r>
                        <a:rPr lang="zh-CN" altLang="en-US" sz="1000" b="0" baseline="0" dirty="0" smtClean="0">
                          <a:solidFill>
                            <a:schemeClr val="bg1">
                              <a:lumMod val="50000"/>
                            </a:schemeClr>
                          </a:solidFill>
                          <a:latin typeface="微软雅黑" pitchFamily="34" charset="-122"/>
                          <a:ea typeface="微软雅黑" pitchFamily="34" charset="-122"/>
                        </a:rPr>
                        <a:t>数据库系统概论</a:t>
                      </a:r>
                      <a:r>
                        <a:rPr lang="en-US" altLang="zh-CN" sz="1000" b="0" baseline="0" dirty="0" smtClean="0">
                          <a:solidFill>
                            <a:schemeClr val="bg1">
                              <a:lumMod val="50000"/>
                            </a:schemeClr>
                          </a:solidFill>
                          <a:latin typeface="微软雅黑" pitchFamily="34" charset="-122"/>
                          <a:ea typeface="微软雅黑" pitchFamily="34" charset="-122"/>
                        </a:rPr>
                        <a:t>.</a:t>
                      </a:r>
                      <a:r>
                        <a:rPr lang="zh-CN" altLang="en-US" sz="1000" b="0" baseline="0" dirty="0" smtClean="0">
                          <a:solidFill>
                            <a:schemeClr val="bg1">
                              <a:lumMod val="50000"/>
                            </a:schemeClr>
                          </a:solidFill>
                          <a:latin typeface="微软雅黑" pitchFamily="34" charset="-122"/>
                          <a:ea typeface="微软雅黑" pitchFamily="34" charset="-122"/>
                        </a:rPr>
                        <a:t>北京：电子工业出版社，</a:t>
                      </a:r>
                      <a:r>
                        <a:rPr lang="en-US" altLang="zh-CN" sz="1000" b="0" baseline="0" dirty="0" smtClean="0">
                          <a:solidFill>
                            <a:schemeClr val="bg1">
                              <a:lumMod val="50000"/>
                            </a:schemeClr>
                          </a:solidFill>
                          <a:latin typeface="微软雅黑" pitchFamily="34" charset="-122"/>
                          <a:ea typeface="微软雅黑" pitchFamily="34" charset="-122"/>
                        </a:rPr>
                        <a:t>2015</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7"/>
                  </a:ext>
                </a:extLst>
              </a:tr>
            </a:tbl>
          </a:graphicData>
        </a:graphic>
      </p:graphicFrame>
      <p:pic>
        <p:nvPicPr>
          <p:cNvPr id="1028" name="Picture 4" descr="E:\稻壳模板\ppt\2016.1\创意灯泡毕业论文答辩模板\Fotolia_49502767_Subscription_X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94892"/>
            <a:ext cx="2554783" cy="215116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15816" y="1130796"/>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itchFamily="34" charset="0"/>
                <a:ea typeface="微软雅黑" pitchFamily="34" charset="-122"/>
              </a:rPr>
              <a:t>参考文献</a:t>
            </a: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3" name="圆角矩形 12"/>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4" name="圆角矩形 13"/>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5" name="圆角矩形 14"/>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16" name="圆角矩形 15"/>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7" name="矩形 16"/>
          <p:cNvSpPr/>
          <p:nvPr/>
        </p:nvSpPr>
        <p:spPr>
          <a:xfrm>
            <a:off x="139718" y="361791"/>
            <a:ext cx="800219" cy="369332"/>
          </a:xfrm>
          <a:prstGeom prst="rect">
            <a:avLst/>
          </a:prstGeom>
        </p:spPr>
        <p:txBody>
          <a:bodyPr wrap="none" anchor="ctr" anchorCtr="0">
            <a:spAutoFit/>
          </a:bodyPr>
          <a:lstStyle/>
          <a:p>
            <a:pPr>
              <a:lnSpc>
                <a:spcPct val="150000"/>
              </a:lnSpc>
            </a:pPr>
            <a:r>
              <a:rPr lang="zh-CN" altLang="en-US" sz="1200" dirty="0" smtClean="0">
                <a:solidFill>
                  <a:srgbClr val="03CCCE"/>
                </a:solidFill>
                <a:latin typeface="微软雅黑" pitchFamily="34" charset="-122"/>
                <a:ea typeface="微软雅黑" pitchFamily="34" charset="-122"/>
              </a:rPr>
              <a:t>文</a:t>
            </a:r>
            <a:r>
              <a:rPr lang="zh-CN" altLang="en-US" sz="1200" dirty="0">
                <a:solidFill>
                  <a:srgbClr val="03CCCE"/>
                </a:solidFill>
                <a:latin typeface="微软雅黑" pitchFamily="34" charset="-122"/>
                <a:ea typeface="微软雅黑" pitchFamily="34" charset="-122"/>
              </a:rPr>
              <a:t>献综述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14:presetBounceEnd="60000">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14:bounceEnd="60000">
                                          <p:cBhvr additive="base">
                                            <p:cTn id="12" dur="500" fill="hold"/>
                                            <p:tgtEl>
                                              <p:spTgt spid="1028"/>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14:bounceEnd="60000">
                                          <p:cBhvr additive="base">
                                            <p:cTn id="16"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0-#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任意多边形 1032"/>
          <p:cNvSpPr/>
          <p:nvPr/>
        </p:nvSpPr>
        <p:spPr>
          <a:xfrm>
            <a:off x="2997993" y="1633959"/>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任意多边形 88"/>
          <p:cNvSpPr/>
          <p:nvPr/>
        </p:nvSpPr>
        <p:spPr>
          <a:xfrm flipV="1">
            <a:off x="2727880" y="3360908"/>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椭圆 1023"/>
          <p:cNvSpPr/>
          <p:nvPr/>
        </p:nvSpPr>
        <p:spPr>
          <a:xfrm>
            <a:off x="4057364" y="2211498"/>
            <a:ext cx="1012604" cy="1012604"/>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462304" y="1609725"/>
            <a:ext cx="2219395" cy="2222500"/>
            <a:chOff x="3462304" y="1609725"/>
            <a:chExt cx="2219395" cy="2222500"/>
          </a:xfrm>
        </p:grpSpPr>
        <p:sp>
          <p:nvSpPr>
            <p:cNvPr id="1028"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29"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0"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1"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solidFill>
                  <a:schemeClr val="bg1"/>
                </a:soli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29" name="组合 28"/>
          <p:cNvGrpSpPr/>
          <p:nvPr/>
        </p:nvGrpSpPr>
        <p:grpSpPr>
          <a:xfrm>
            <a:off x="1773312" y="3626368"/>
            <a:ext cx="3643313" cy="2375163"/>
            <a:chOff x="1262063" y="3209925"/>
            <a:chExt cx="4414838" cy="2878137"/>
          </a:xfrm>
          <a:effectLst>
            <a:outerShdw blurRad="63500" dist="25400" dir="2700000" algn="tl" rotWithShape="0">
              <a:prstClr val="black">
                <a:alpha val="20000"/>
              </a:prstClr>
            </a:outerShdw>
          </a:effectLst>
        </p:grpSpPr>
        <p:sp>
          <p:nvSpPr>
            <p:cNvPr id="10"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1"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2"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3"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4"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5"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6"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nvGrpSpPr>
            <p:cNvPr id="28" name="组合 27"/>
            <p:cNvGrpSpPr/>
            <p:nvPr/>
          </p:nvGrpSpPr>
          <p:grpSpPr>
            <a:xfrm>
              <a:off x="3006726" y="3849688"/>
              <a:ext cx="220663" cy="211138"/>
              <a:chOff x="3006726" y="3849688"/>
              <a:chExt cx="220663" cy="211138"/>
            </a:xfrm>
          </p:grpSpPr>
          <p:sp>
            <p:nvSpPr>
              <p:cNvPr id="17"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8"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9"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0"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1"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2"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3"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4"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5"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6"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grpSp>
      <p:sp>
        <p:nvSpPr>
          <p:cNvPr id="49" name="矩形 48"/>
          <p:cNvSpPr/>
          <p:nvPr/>
        </p:nvSpPr>
        <p:spPr>
          <a:xfrm>
            <a:off x="3839976" y="1993365"/>
            <a:ext cx="314509"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A</a:t>
            </a:r>
            <a:endParaRPr lang="zh-CN" altLang="zh-CN" sz="2000" dirty="0">
              <a:ln w="6350">
                <a:noFill/>
              </a:ln>
              <a:solidFill>
                <a:schemeClr val="bg1"/>
              </a:solidFill>
              <a:latin typeface="Impact" pitchFamily="34" charset="0"/>
              <a:ea typeface="微软雅黑" pitchFamily="34" charset="-122"/>
            </a:endParaRPr>
          </a:p>
        </p:txBody>
      </p:sp>
      <p:sp>
        <p:nvSpPr>
          <p:cNvPr id="50" name="矩形 49"/>
          <p:cNvSpPr/>
          <p:nvPr/>
        </p:nvSpPr>
        <p:spPr>
          <a:xfrm>
            <a:off x="4995718" y="1993365"/>
            <a:ext cx="325730"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B</a:t>
            </a:r>
            <a:endParaRPr lang="zh-CN" altLang="zh-CN" sz="2000" dirty="0">
              <a:ln w="6350">
                <a:noFill/>
              </a:ln>
              <a:solidFill>
                <a:schemeClr val="bg1"/>
              </a:solidFill>
              <a:latin typeface="Impact" pitchFamily="34" charset="0"/>
              <a:ea typeface="微软雅黑" pitchFamily="34" charset="-122"/>
            </a:endParaRPr>
          </a:p>
        </p:txBody>
      </p:sp>
      <p:sp>
        <p:nvSpPr>
          <p:cNvPr id="52" name="矩形 51"/>
          <p:cNvSpPr/>
          <p:nvPr/>
        </p:nvSpPr>
        <p:spPr>
          <a:xfrm>
            <a:off x="383997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D</a:t>
            </a:r>
            <a:endParaRPr lang="zh-CN" altLang="zh-CN" sz="2000" dirty="0">
              <a:ln w="6350">
                <a:noFill/>
              </a:ln>
              <a:solidFill>
                <a:schemeClr val="bg1"/>
              </a:solidFill>
              <a:latin typeface="Impact" pitchFamily="34" charset="0"/>
              <a:ea typeface="微软雅黑" pitchFamily="34" charset="-122"/>
            </a:endParaRPr>
          </a:p>
        </p:txBody>
      </p:sp>
      <p:sp>
        <p:nvSpPr>
          <p:cNvPr id="53" name="矩形 52"/>
          <p:cNvSpPr/>
          <p:nvPr/>
        </p:nvSpPr>
        <p:spPr>
          <a:xfrm>
            <a:off x="499491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C</a:t>
            </a:r>
            <a:endParaRPr lang="zh-CN" altLang="zh-CN" sz="2000" dirty="0">
              <a:ln w="6350">
                <a:noFill/>
              </a:ln>
              <a:solidFill>
                <a:schemeClr val="bg1"/>
              </a:solidFill>
              <a:latin typeface="Impact" pitchFamily="34" charset="0"/>
              <a:ea typeface="微软雅黑" pitchFamily="34" charset="-122"/>
            </a:endParaRPr>
          </a:p>
        </p:txBody>
      </p:sp>
      <p:sp>
        <p:nvSpPr>
          <p:cNvPr id="87" name="矩形 86"/>
          <p:cNvSpPr/>
          <p:nvPr/>
        </p:nvSpPr>
        <p:spPr>
          <a:xfrm>
            <a:off x="4069298" y="2523076"/>
            <a:ext cx="1005403" cy="369332"/>
          </a:xfrm>
          <a:prstGeom prst="rect">
            <a:avLst/>
          </a:prstGeom>
        </p:spPr>
        <p:txBody>
          <a:bodyPr wrap="none" tIns="0" bIns="0">
            <a:spAutoFit/>
          </a:bodyPr>
          <a:lstStyle/>
          <a:p>
            <a:pPr algn="ctr">
              <a:lnSpc>
                <a:spcPct val="150000"/>
              </a:lnSpc>
            </a:pPr>
            <a:r>
              <a:rPr lang="zh-CN" altLang="en-US" sz="1600" b="1" dirty="0" smtClean="0">
                <a:ln w="6350">
                  <a:noFill/>
                </a:ln>
                <a:solidFill>
                  <a:srgbClr val="03CCCE"/>
                </a:solidFill>
                <a:latin typeface="Impact" pitchFamily="34" charset="0"/>
                <a:ea typeface="微软雅黑" pitchFamily="34" charset="-122"/>
              </a:rPr>
              <a:t>设计目标</a:t>
            </a:r>
            <a:endParaRPr lang="zh-CN" altLang="en-US" sz="1600" b="1" dirty="0">
              <a:ln w="6350">
                <a:noFill/>
              </a:ln>
              <a:solidFill>
                <a:srgbClr val="03CCCE"/>
              </a:solidFill>
              <a:latin typeface="Impact" pitchFamily="34" charset="0"/>
              <a:ea typeface="微软雅黑" pitchFamily="34" charset="-122"/>
            </a:endParaRPr>
          </a:p>
        </p:txBody>
      </p:sp>
      <p:sp>
        <p:nvSpPr>
          <p:cNvPr id="90" name="任意多边形 89"/>
          <p:cNvSpPr/>
          <p:nvPr/>
        </p:nvSpPr>
        <p:spPr>
          <a:xfrm flipH="1">
            <a:off x="5385260" y="1633959"/>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任意多边形 91"/>
          <p:cNvSpPr/>
          <p:nvPr/>
        </p:nvSpPr>
        <p:spPr>
          <a:xfrm flipH="1" flipV="1">
            <a:off x="5638800" y="3360908"/>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Rectangle 66"/>
          <p:cNvSpPr>
            <a:spLocks noChangeArrowheads="1"/>
          </p:cNvSpPr>
          <p:nvPr/>
        </p:nvSpPr>
        <p:spPr bwMode="auto">
          <a:xfrm>
            <a:off x="6300192" y="1850553"/>
            <a:ext cx="20882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完</a:t>
            </a:r>
            <a:r>
              <a:rPr lang="zh-CN" altLang="en-US" sz="1000" dirty="0" smtClean="0">
                <a:solidFill>
                  <a:schemeClr val="bg1">
                    <a:lumMod val="50000"/>
                  </a:schemeClr>
                </a:solidFill>
                <a:latin typeface="Arial" pitchFamily="34" charset="0"/>
                <a:ea typeface="微软雅黑" pitchFamily="34" charset="-122"/>
              </a:rPr>
              <a:t>整的一整套即时通讯，提供音视频通话接口，保证信息推送率。</a:t>
            </a:r>
            <a:endParaRPr lang="zh-CN" altLang="zh-CN" sz="1000" dirty="0">
              <a:solidFill>
                <a:prstClr val="black">
                  <a:lumMod val="50000"/>
                  <a:lumOff val="50000"/>
                </a:prstClr>
              </a:solidFill>
              <a:latin typeface="Arial" pitchFamily="34" charset="0"/>
              <a:ea typeface="微软雅黑" pitchFamily="34" charset="-122"/>
            </a:endParaRPr>
          </a:p>
        </p:txBody>
      </p:sp>
      <p:sp>
        <p:nvSpPr>
          <p:cNvPr id="94" name="圆角矩形 93"/>
          <p:cNvSpPr/>
          <p:nvPr/>
        </p:nvSpPr>
        <p:spPr>
          <a:xfrm>
            <a:off x="6300192" y="152013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即时通讯</a:t>
            </a:r>
            <a:endParaRPr lang="zh-CN" altLang="en-US" sz="1000" dirty="0">
              <a:ln w="6350">
                <a:noFill/>
              </a:ln>
              <a:solidFill>
                <a:schemeClr val="bg1"/>
              </a:solidFill>
              <a:latin typeface="Impact" pitchFamily="34" charset="0"/>
              <a:ea typeface="微软雅黑" pitchFamily="34" charset="-122"/>
            </a:endParaRPr>
          </a:p>
        </p:txBody>
      </p:sp>
      <p:sp>
        <p:nvSpPr>
          <p:cNvPr id="95" name="Rectangle 66"/>
          <p:cNvSpPr>
            <a:spLocks noChangeArrowheads="1"/>
          </p:cNvSpPr>
          <p:nvPr/>
        </p:nvSpPr>
        <p:spPr bwMode="auto">
          <a:xfrm>
            <a:off x="6565169" y="3838103"/>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完</a:t>
            </a:r>
            <a:r>
              <a:rPr lang="zh-CN" altLang="en-US" sz="1000" dirty="0" smtClean="0">
                <a:solidFill>
                  <a:schemeClr val="bg1">
                    <a:lumMod val="50000"/>
                  </a:schemeClr>
                </a:solidFill>
                <a:latin typeface="Arial" pitchFamily="34" charset="0"/>
                <a:ea typeface="微软雅黑" pitchFamily="34" charset="-122"/>
              </a:rPr>
              <a:t>善的圈子管理，让一个班级的用户只能看到本班数据信息，防止信息外露，同时增加了本班用户的信息沟通。</a:t>
            </a:r>
            <a:endParaRPr lang="zh-CN" altLang="zh-CN" sz="1000" dirty="0">
              <a:solidFill>
                <a:prstClr val="black">
                  <a:lumMod val="50000"/>
                  <a:lumOff val="50000"/>
                </a:prstClr>
              </a:solidFill>
              <a:latin typeface="Arial" pitchFamily="34" charset="0"/>
              <a:ea typeface="微软雅黑" pitchFamily="34" charset="-122"/>
            </a:endParaRPr>
          </a:p>
        </p:txBody>
      </p:sp>
      <p:sp>
        <p:nvSpPr>
          <p:cNvPr id="96" name="圆角矩形 95"/>
          <p:cNvSpPr/>
          <p:nvPr/>
        </p:nvSpPr>
        <p:spPr>
          <a:xfrm>
            <a:off x="6565169" y="35076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圈子管理</a:t>
            </a:r>
            <a:endParaRPr lang="zh-CN" altLang="en-US" sz="1000" dirty="0">
              <a:ln w="6350">
                <a:noFill/>
              </a:ln>
              <a:solidFill>
                <a:schemeClr val="bg1"/>
              </a:solidFill>
              <a:latin typeface="Impact" pitchFamily="34" charset="0"/>
              <a:ea typeface="微软雅黑" pitchFamily="34" charset="-122"/>
            </a:endParaRPr>
          </a:p>
        </p:txBody>
      </p:sp>
      <p:sp>
        <p:nvSpPr>
          <p:cNvPr id="97" name="Rectangle 66"/>
          <p:cNvSpPr>
            <a:spLocks noChangeArrowheads="1"/>
          </p:cNvSpPr>
          <p:nvPr/>
        </p:nvSpPr>
        <p:spPr bwMode="auto">
          <a:xfrm>
            <a:off x="832842" y="1850553"/>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正</a:t>
            </a:r>
            <a:r>
              <a:rPr lang="zh-CN" altLang="en-US" sz="1000" dirty="0" smtClean="0">
                <a:solidFill>
                  <a:schemeClr val="bg1">
                    <a:lumMod val="50000"/>
                  </a:schemeClr>
                </a:solidFill>
                <a:latin typeface="Arial" pitchFamily="34" charset="0"/>
                <a:ea typeface="微软雅黑" pitchFamily="34" charset="-122"/>
              </a:rPr>
              <a:t>常的的班级分组管理，提供公告作业的发布，和圈子信息的互评点赞回复。</a:t>
            </a:r>
            <a:endParaRPr lang="zh-CN" altLang="zh-CN" sz="1000" dirty="0">
              <a:solidFill>
                <a:prstClr val="black">
                  <a:lumMod val="50000"/>
                  <a:lumOff val="50000"/>
                </a:prstClr>
              </a:solidFill>
              <a:latin typeface="Arial" pitchFamily="34" charset="0"/>
              <a:ea typeface="微软雅黑" pitchFamily="34" charset="-122"/>
            </a:endParaRPr>
          </a:p>
        </p:txBody>
      </p:sp>
      <p:sp>
        <p:nvSpPr>
          <p:cNvPr id="98" name="圆角矩形 97"/>
          <p:cNvSpPr/>
          <p:nvPr/>
        </p:nvSpPr>
        <p:spPr>
          <a:xfrm>
            <a:off x="1804392" y="152013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班级圈</a:t>
            </a:r>
          </a:p>
        </p:txBody>
      </p:sp>
      <p:sp>
        <p:nvSpPr>
          <p:cNvPr id="99" name="Rectangle 66"/>
          <p:cNvSpPr>
            <a:spLocks noChangeArrowheads="1"/>
          </p:cNvSpPr>
          <p:nvPr/>
        </p:nvSpPr>
        <p:spPr bwMode="auto">
          <a:xfrm>
            <a:off x="537056" y="3838103"/>
            <a:ext cx="2088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smtClean="0">
                <a:solidFill>
                  <a:schemeClr val="bg1">
                    <a:lumMod val="50000"/>
                  </a:schemeClr>
                </a:solidFill>
                <a:latin typeface="Arial" pitchFamily="34" charset="0"/>
                <a:ea typeface="微软雅黑" pitchFamily="34" charset="-122"/>
              </a:rPr>
              <a:t>较高的推送直达</a:t>
            </a:r>
            <a:r>
              <a:rPr lang="zh-CN" altLang="en-US" sz="1000" dirty="0">
                <a:solidFill>
                  <a:schemeClr val="bg1">
                    <a:lumMod val="50000"/>
                  </a:schemeClr>
                </a:solidFill>
                <a:latin typeface="Arial" pitchFamily="34" charset="0"/>
                <a:ea typeface="微软雅黑" pitchFamily="34" charset="-122"/>
              </a:rPr>
              <a:t>率能保证家长能即时收到公告作业</a:t>
            </a:r>
            <a:r>
              <a:rPr lang="zh-CN" altLang="en-US" sz="1000" dirty="0" smtClean="0">
                <a:solidFill>
                  <a:schemeClr val="bg1">
                    <a:lumMod val="50000"/>
                  </a:schemeClr>
                </a:solidFill>
                <a:latin typeface="Arial" pitchFamily="34" charset="0"/>
                <a:ea typeface="微软雅黑" pitchFamily="34" charset="-122"/>
              </a:rPr>
              <a:t>等，在提高用户粘性的同时也能很好的为用户带来便捷性。</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0" name="圆角矩形 99"/>
          <p:cNvSpPr/>
          <p:nvPr/>
        </p:nvSpPr>
        <p:spPr>
          <a:xfrm>
            <a:off x="1508606" y="35076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n w="6350">
                  <a:noFill/>
                </a:ln>
                <a:solidFill>
                  <a:schemeClr val="bg1"/>
                </a:solidFill>
                <a:latin typeface="Impact" pitchFamily="34" charset="0"/>
                <a:ea typeface="微软雅黑" pitchFamily="34" charset="-122"/>
              </a:rPr>
              <a:t>离线推送</a:t>
            </a:r>
            <a:endParaRPr lang="zh-CN" altLang="en-US" sz="1000" dirty="0">
              <a:ln w="6350">
                <a:noFill/>
              </a:ln>
              <a:solidFill>
                <a:schemeClr val="bg1"/>
              </a:solidFill>
              <a:latin typeface="Impact" pitchFamily="34" charset="0"/>
              <a:ea typeface="微软雅黑" pitchFamily="34" charset="-122"/>
            </a:endParaRPr>
          </a:p>
        </p:txBody>
      </p:sp>
      <p:sp>
        <p:nvSpPr>
          <p:cNvPr id="51" name="矩形 50"/>
          <p:cNvSpPr/>
          <p:nvPr/>
        </p:nvSpPr>
        <p:spPr>
          <a:xfrm>
            <a:off x="293606"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设</a:t>
            </a:r>
            <a:r>
              <a:rPr lang="zh-CN" altLang="en-US" sz="1200" dirty="0" smtClean="0">
                <a:solidFill>
                  <a:srgbClr val="03CCCE"/>
                </a:solidFill>
                <a:latin typeface="微软雅黑" pitchFamily="34" charset="-122"/>
                <a:ea typeface="微软雅黑" pitchFamily="34" charset="-122"/>
              </a:rPr>
              <a:t>计目标</a:t>
            </a:r>
            <a:endParaRPr lang="zh-CN" altLang="en-US" sz="1200" dirty="0">
              <a:solidFill>
                <a:srgbClr val="03CCCE"/>
              </a:solidFill>
              <a:latin typeface="微软雅黑" pitchFamily="34" charset="-122"/>
              <a:ea typeface="微软雅黑" pitchFamily="34" charset="-122"/>
            </a:endParaRPr>
          </a:p>
        </p:txBody>
      </p:sp>
      <p:sp>
        <p:nvSpPr>
          <p:cNvPr id="54" name="圆角矩形 5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5" name="圆角矩形 5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6" name="圆角矩形 5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7" name="圆角矩形 5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研究成果与测试</a:t>
            </a:r>
          </a:p>
        </p:txBody>
      </p:sp>
      <p:sp>
        <p:nvSpPr>
          <p:cNvPr id="58" name="圆角矩形 5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14:bounceEnd="60000">
                                          <p:cBhvr additive="base">
                                            <p:cTn id="64" dur="500" fill="hold"/>
                                            <p:tgtEl>
                                              <p:spTgt spid="98"/>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14:bounceEnd="60000">
                                          <p:cBhvr additive="base">
                                            <p:cTn id="76" dur="500" fill="hold"/>
                                            <p:tgtEl>
                                              <p:spTgt spid="94"/>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14:bounceEnd="60000">
                                          <p:cBhvr additive="base">
                                            <p:cTn id="88" dur="500" fill="hold"/>
                                            <p:tgtEl>
                                              <p:spTgt spid="100"/>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14:bounceEnd="60000">
                                          <p:cBhvr additive="base">
                                            <p:cTn id="100" dur="5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cBhvr additive="base">
                                            <p:cTn id="64" dur="500" fill="hold"/>
                                            <p:tgtEl>
                                              <p:spTgt spid="98"/>
                                            </p:tgtEl>
                                            <p:attrNameLst>
                                              <p:attrName>ppt_x</p:attrName>
                                            </p:attrNameLst>
                                          </p:cBhvr>
                                          <p:tavLst>
                                            <p:tav tm="0">
                                              <p:val>
                                                <p:strVal val="0-#ppt_w/2"/>
                                              </p:val>
                                            </p:tav>
                                            <p:tav tm="100000">
                                              <p:val>
                                                <p:strVal val="#ppt_x"/>
                                              </p:val>
                                            </p:tav>
                                          </p:tavLst>
                                        </p:anim>
                                        <p:anim calcmode="lin" valueType="num">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cBhvr additive="base">
                                            <p:cTn id="76" dur="500" fill="hold"/>
                                            <p:tgtEl>
                                              <p:spTgt spid="94"/>
                                            </p:tgtEl>
                                            <p:attrNameLst>
                                              <p:attrName>ppt_x</p:attrName>
                                            </p:attrNameLst>
                                          </p:cBhvr>
                                          <p:tavLst>
                                            <p:tav tm="0">
                                              <p:val>
                                                <p:strVal val="1+#ppt_w/2"/>
                                              </p:val>
                                            </p:tav>
                                            <p:tav tm="100000">
                                              <p:val>
                                                <p:strVal val="#ppt_x"/>
                                              </p:val>
                                            </p:tav>
                                          </p:tavLst>
                                        </p:anim>
                                        <p:anim calcmode="lin" valueType="num">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cBhvr additive="base">
                                            <p:cTn id="88" dur="500" fill="hold"/>
                                            <p:tgtEl>
                                              <p:spTgt spid="100"/>
                                            </p:tgtEl>
                                            <p:attrNameLst>
                                              <p:attrName>ppt_x</p:attrName>
                                            </p:attrNameLst>
                                          </p:cBhvr>
                                          <p:tavLst>
                                            <p:tav tm="0">
                                              <p:val>
                                                <p:strVal val="0-#ppt_w/2"/>
                                              </p:val>
                                            </p:tav>
                                            <p:tav tm="100000">
                                              <p:val>
                                                <p:strVal val="#ppt_x"/>
                                              </p:val>
                                            </p:tav>
                                          </p:tavLst>
                                        </p:anim>
                                        <p:anim calcmode="lin" valueType="num">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fill="hold"/>
                                            <p:tgtEl>
                                              <p:spTgt spid="96"/>
                                            </p:tgtEl>
                                            <p:attrNameLst>
                                              <p:attrName>ppt_x</p:attrName>
                                            </p:attrNameLst>
                                          </p:cBhvr>
                                          <p:tavLst>
                                            <p:tav tm="0">
                                              <p:val>
                                                <p:strVal val="1+#ppt_w/2"/>
                                              </p:val>
                                            </p:tav>
                                            <p:tav tm="100000">
                                              <p:val>
                                                <p:strVal val="#ppt_x"/>
                                              </p:val>
                                            </p:tav>
                                          </p:tavLst>
                                        </p:anim>
                                        <p:anim calcmode="lin" valueType="num">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5119</Words>
  <Application>Microsoft Office PowerPoint</Application>
  <PresentationFormat>自定义</PresentationFormat>
  <Paragraphs>369</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nanchen</cp:lastModifiedBy>
  <cp:revision>94</cp:revision>
  <dcterms:created xsi:type="dcterms:W3CDTF">2016-02-27T06:12:00Z</dcterms:created>
  <dcterms:modified xsi:type="dcterms:W3CDTF">2017-05-11T11:18:52Z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