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53BB35F-094E-4782-9267-F5C94BDA261B}">
  <a:tblStyle styleId="{C53BB35F-094E-4782-9267-F5C94BDA261B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8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OpenSans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6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3" y="3158250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3" y="1022025"/>
            <a:ext cx="7136667" cy="152400"/>
            <a:chOff x="1346427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7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7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0" y="3969100"/>
            <a:ext cx="7136667" cy="152400"/>
            <a:chOff x="1346434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4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4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hape 67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Shape 68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" name="Shape 69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70" name="Shape 70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Shape 71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2" name="Shape 72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73" name="Shape 73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Shape 74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5" name="Shape 7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400"/>
            </a:lvl1pPr>
            <a:lvl2pPr lvl="1" rtl="0" algn="ctr">
              <a:spcBef>
                <a:spcPts val="0"/>
              </a:spcBef>
              <a:buSzPct val="100000"/>
              <a:defRPr sz="5400"/>
            </a:lvl2pPr>
            <a:lvl3pPr lvl="2" rtl="0" algn="ctr">
              <a:spcBef>
                <a:spcPts val="0"/>
              </a:spcBef>
              <a:buSzPct val="100000"/>
              <a:defRPr sz="5400"/>
            </a:lvl3pPr>
            <a:lvl4pPr lvl="3" rtl="0" algn="ctr">
              <a:spcBef>
                <a:spcPts val="0"/>
              </a:spcBef>
              <a:buSzPct val="100000"/>
              <a:defRPr sz="5400"/>
            </a:lvl4pPr>
            <a:lvl5pPr lvl="4" rtl="0" algn="ctr">
              <a:spcBef>
                <a:spcPts val="0"/>
              </a:spcBef>
              <a:buSzPct val="100000"/>
              <a:defRPr sz="5400"/>
            </a:lvl5pPr>
            <a:lvl6pPr lvl="5" rtl="0" algn="ctr">
              <a:spcBef>
                <a:spcPts val="0"/>
              </a:spcBef>
              <a:buSzPct val="100000"/>
              <a:defRPr sz="5400"/>
            </a:lvl6pPr>
            <a:lvl7pPr lvl="6" rtl="0" algn="ctr">
              <a:spcBef>
                <a:spcPts val="0"/>
              </a:spcBef>
              <a:buSzPct val="100000"/>
              <a:defRPr sz="5400"/>
            </a:lvl7pPr>
            <a:lvl8pPr lvl="7" rtl="0" algn="ctr">
              <a:spcBef>
                <a:spcPts val="0"/>
              </a:spcBef>
              <a:buSzPct val="100000"/>
              <a:defRPr sz="5400"/>
            </a:lvl8pPr>
            <a:lvl9pPr lvl="8" rtl="0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4" name="Shape 10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Shape 105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T Sans Narrow"/>
              <a:buNone/>
              <a:defRPr b="0" i="0" sz="2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fld id="{00000000-1234-1234-1234-123412341234}" type="slidenum">
              <a:rPr b="0" i="0" lang="en-GB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9.png"/><Relationship Id="rId4" Type="http://schemas.openxmlformats.org/officeDocument/2006/relationships/image" Target="../media/image02.png"/><Relationship Id="rId5" Type="http://schemas.openxmlformats.org/officeDocument/2006/relationships/image" Target="../media/image03.png"/><Relationship Id="rId6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Relationship Id="rId5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Relationship Id="rId4" Type="http://schemas.openxmlformats.org/officeDocument/2006/relationships/image" Target="../media/image01.png"/><Relationship Id="rId5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Categorization</a:t>
            </a:r>
          </a:p>
        </p:txBody>
      </p:sp>
      <p:sp>
        <p:nvSpPr>
          <p:cNvPr id="124" name="Shape 124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GB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Student: Melemciuc Marius-Constantin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167550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874950"/>
            <a:ext cx="8520599" cy="40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b="0" i="0" lang="en-GB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 documents on topics/domains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b="0" i="0" lang="en-GB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  Reuters-21578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8571"/>
              <a:buFont typeface="Times New Roman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21578 Docs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■"/>
            </a:pPr>
            <a:r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20856 Train Docs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■"/>
            </a:pPr>
            <a:r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722     Test Docs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b="0" i="0" lang="en-GB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the 10 most popular topics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8571"/>
              <a:buFont typeface="Times New Roman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every topic T</a:t>
            </a:r>
            <a:r>
              <a:rPr b="0" baseline="-2500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0 &lt; i &lt; 10 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■"/>
            </a:pPr>
            <a:r>
              <a:rPr b="1" i="1" lang="en-GB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</a:t>
            </a:r>
          </a:p>
          <a:p>
            <a: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document D</a:t>
            </a:r>
            <a:r>
              <a:rPr b="0" baseline="-2500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k1</a:t>
            </a:r>
            <a:r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type T or non-T, but not both</a:t>
            </a: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we have the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 model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■"/>
            </a:pPr>
            <a:r>
              <a:rPr b="1" i="1" lang="en-GB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</a:t>
            </a:r>
          </a:p>
          <a:p>
            <a: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 test document D</a:t>
            </a:r>
            <a:r>
              <a:rPr b="0" baseline="-2500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k2</a:t>
            </a:r>
            <a:r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T or non-T, based on the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model</a:t>
            </a:r>
            <a:r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■"/>
            </a:pPr>
            <a:r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Test we obtain </a:t>
            </a:r>
          </a:p>
          <a:p>
            <a: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●"/>
            </a:pPr>
            <a:r>
              <a:rPr b="0" i="1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</a:t>
            </a:r>
            <a:r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</a:t>
            </a: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ability of the classifier not to label as positive a sample that is negative</a:t>
            </a:r>
          </a:p>
          <a:p>
            <a: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●"/>
            </a:pPr>
            <a:r>
              <a:rPr b="0" i="1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</a:t>
            </a:r>
            <a:r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- </a:t>
            </a: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ability of the classifier to find </a:t>
            </a:r>
            <a:r>
              <a:rPr b="1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all</a:t>
            </a: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 positive samples</a:t>
            </a:r>
          </a:p>
          <a:p>
            <a: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●"/>
            </a:pPr>
            <a:r>
              <a:rPr b="0" i="1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</a:t>
            </a:r>
            <a:r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- </a:t>
            </a: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harmonic mean of the </a:t>
            </a:r>
            <a:r>
              <a:rPr b="0" i="1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Precision</a:t>
            </a: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Recall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351275" y="865575"/>
            <a:ext cx="8520599" cy="398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mes New Roman"/>
              <a:buChar char="●"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 Labels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b="1"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1" i="0" lang="en-GB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rain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b="1" i="0" lang="en-GB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non-grain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Shape 136"/>
          <p:cNvSpPr txBox="1"/>
          <p:nvPr>
            <p:ph type="title"/>
          </p:nvPr>
        </p:nvSpPr>
        <p:spPr>
          <a:xfrm>
            <a:off x="351275" y="15817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Example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5752725" y="2928075"/>
            <a:ext cx="2368499" cy="85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b="0" i="0" lang="en-GB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Docs</a:t>
            </a: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b="0" i="0" lang="en-GB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   </a:t>
            </a:r>
            <a:r>
              <a:rPr b="1" i="0" lang="en-GB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grain</a:t>
            </a: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b="0" i="0" lang="en-GB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677 </a:t>
            </a:r>
            <a:r>
              <a:rPr b="1" i="0" lang="en-GB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non-grain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504300" y="2542000"/>
            <a:ext cx="27285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b="0" i="0" lang="en-GB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Docs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2500"/>
              <a:buFont typeface="Times New Roman"/>
              <a:buChar char="○"/>
            </a:pPr>
            <a:r>
              <a:rPr b="0" i="0" lang="en-GB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583 </a:t>
            </a:r>
            <a:r>
              <a:rPr b="1" i="0" lang="en-GB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grain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2500"/>
              <a:buFont typeface="Times New Roman"/>
              <a:buChar char="○"/>
            </a:pPr>
            <a:r>
              <a:rPr b="0" i="0" lang="en-GB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20273 </a:t>
            </a:r>
            <a:r>
              <a:rPr b="1" i="0" lang="en-GB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non-grain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335350"/>
            <a:ext cx="8520599" cy="42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Confusion Matrix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7775" y="335348"/>
            <a:ext cx="1493324" cy="11572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5" name="Shape 145"/>
          <p:cNvGraphicFramePr/>
          <p:nvPr/>
        </p:nvGraphicFramePr>
        <p:xfrm>
          <a:off x="4647975" y="54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{C53BB35F-094E-4782-9267-F5C94BDA261B}</a:tableStyleId>
              </a:tblPr>
              <a:tblGrid>
                <a:gridCol w="685725"/>
                <a:gridCol w="685725"/>
              </a:tblGrid>
              <a:tr h="474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u="none" cap="none" strike="noStrike"/>
                        <a:t>36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u="none" cap="none" strike="noStrike"/>
                        <a:t>2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4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u="none" cap="none" strike="noStrike"/>
                        <a:t>9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u="none" cap="none" strike="noStrike"/>
                        <a:t>675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1500" y="1701911"/>
            <a:ext cx="1047749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09550" y="1835261"/>
            <a:ext cx="1047749" cy="27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77600" y="1835261"/>
            <a:ext cx="1047749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Tests Average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●"/>
            </a:pPr>
            <a:r>
              <a:rPr b="0" i="0" lang="en-GB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stopwords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Stemming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3700" y="1266312"/>
            <a:ext cx="1047749" cy="288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6850" y="1266312"/>
            <a:ext cx="1047749" cy="288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00550" y="1418712"/>
            <a:ext cx="1047749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226550"/>
            <a:ext cx="8520599" cy="45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●"/>
            </a:pPr>
            <a:r>
              <a:rPr b="0" i="0" lang="en-GB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stopwords</a:t>
            </a: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1275" y="782512"/>
            <a:ext cx="1047749" cy="288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4225" y="782512"/>
            <a:ext cx="1047749" cy="288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07175" y="934925"/>
            <a:ext cx="1047749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612300"/>
            <a:ext cx="8520599" cy="395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●"/>
            </a:pPr>
            <a:r>
              <a:rPr b="0" i="0" lang="en-GB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stopwords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Stemming</a:t>
            </a: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2375" y="1128700"/>
            <a:ext cx="1047749" cy="288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5200" y="1128687"/>
            <a:ext cx="1047749" cy="288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8025" y="1281100"/>
            <a:ext cx="1047749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334525"/>
            <a:ext cx="8520600" cy="45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with remove stopwords, B = with stemming</a:t>
            </a:r>
          </a:p>
        </p:txBody>
      </p:sp>
      <p:graphicFrame>
        <p:nvGraphicFramePr>
          <p:cNvPr id="179" name="Shape 179"/>
          <p:cNvGraphicFramePr/>
          <p:nvPr/>
        </p:nvGraphicFramePr>
        <p:xfrm>
          <a:off x="952500" y="33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{C53BB35F-094E-4782-9267-F5C94BDA261B}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Classifier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Obs</a:t>
                      </a: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</a:t>
                      </a: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</a:tr>
              <a:tr h="381000">
                <a:tc row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</a:t>
                      </a:r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0.858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0.815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0.827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0.881</a:t>
                      </a: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0.800</a:t>
                      </a: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0.828</a:t>
                      </a: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0.868</a:t>
                      </a: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0.827</a:t>
                      </a: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0.838</a:t>
                      </a: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</a:tr>
              <a:tr h="381000">
                <a:tc row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Naive-Bayes</a:t>
                      </a:r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0.791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0.780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0.781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0.779</a:t>
                      </a: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0.785</a:t>
                      </a: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0.776</a:t>
                      </a: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0.771</a:t>
                      </a: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0.786</a:t>
                      </a: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0.771</a:t>
                      </a: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 row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Perceptron</a:t>
                      </a:r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0.716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0.848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0.764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0.752</a:t>
                      </a: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0.868</a:t>
                      </a: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0.795</a:t>
                      </a: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0.678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0.746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