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B319D91-E11A-43B3-9955-0706FA859666}">
  <a:tblStyle styleId="{8B319D91-E11A-43B3-9955-0706FA859666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5" Type="http://schemas.openxmlformats.org/officeDocument/2006/relationships/image" Target="../media/image05.png"/><Relationship Id="rId6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Relationship Id="rId4" Type="http://schemas.openxmlformats.org/officeDocument/2006/relationships/image" Target="../media/image04.png"/><Relationship Id="rId5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png"/><Relationship Id="rId4" Type="http://schemas.openxmlformats.org/officeDocument/2006/relationships/image" Target="../media/image07.png"/><Relationship Id="rId5" Type="http://schemas.openxmlformats.org/officeDocument/2006/relationships/image" Target="../media/image0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Categorization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Student: Melemciuc Marius-Constantin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16755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Problema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874950"/>
            <a:ext cx="8520600" cy="408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Clasificarea documentelor pe topic-uri/domenii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  Reuters-21578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21578 Docs</a:t>
            </a:r>
          </a:p>
          <a:p>
            <a:pPr indent="-2286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20856 Train Docs</a:t>
            </a:r>
          </a:p>
          <a:p>
            <a:pPr indent="-2286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722     Test Docs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Luăm cele mai populare 10 topic-uri - T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Pentru fiecare topic T</a:t>
            </a:r>
            <a:r>
              <a:rPr baseline="-25000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0 &lt; i &lt; 10 </a:t>
            </a:r>
          </a:p>
          <a:p>
            <a: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b="1" i="1"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</a:t>
            </a:r>
          </a:p>
          <a:p>
            <a:pPr indent="-2286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Documentul de train D</a:t>
            </a:r>
            <a:r>
              <a:rPr baseline="-25000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k1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este de tipul T sau non-T</a:t>
            </a: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Avem construit </a:t>
            </a: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modelul</a:t>
            </a:r>
          </a:p>
          <a:p>
            <a: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b="1" i="1"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</a:t>
            </a:r>
          </a:p>
          <a:p>
            <a:pPr indent="-2286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Clasificăm documentul de test D</a:t>
            </a:r>
            <a:r>
              <a:rPr baseline="-25000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k2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 T sau non-T, pe baza </a:t>
            </a:r>
            <a:r>
              <a:rPr b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modelului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indent="-2286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 baza Test obținem </a:t>
            </a:r>
          </a:p>
          <a:p>
            <a:pPr indent="-2286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i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abilitatea de a nu clasifica pozitiv un doc ce este negativ</a:t>
            </a:r>
          </a:p>
          <a:p>
            <a:pPr indent="-2286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i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- abilitatea de a clasifica corect </a:t>
            </a:r>
            <a:r>
              <a:rPr b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toate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pozitivele</a:t>
            </a:r>
          </a:p>
          <a:p>
            <a:pPr indent="-2286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i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- media armonică </a:t>
            </a:r>
            <a:r>
              <a:rPr i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 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și </a:t>
            </a:r>
            <a:r>
              <a:rPr i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351275" y="865575"/>
            <a:ext cx="8520600" cy="398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 Labels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b="1"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grain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b="1"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non-grain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351275" y="1581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Exemplu Test	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5752725" y="2928075"/>
            <a:ext cx="23685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Test Docs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Font typeface="Times New Roman"/>
              <a:buChar char="○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45   </a:t>
            </a: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grain</a:t>
            </a:r>
          </a:p>
          <a:p>
            <a:pPr indent="-330200" lvl="1" marL="914400">
              <a:lnSpc>
                <a:spcPct val="150000"/>
              </a:lnSpc>
              <a:spcBef>
                <a:spcPts val="0"/>
              </a:spcBef>
              <a:buSzPct val="100000"/>
              <a:buFont typeface="Times New Roman"/>
              <a:buChar char="○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677 </a:t>
            </a: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non-grain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1504300" y="2542000"/>
            <a:ext cx="27285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Train Docs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583 </a:t>
            </a: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grain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20273 </a:t>
            </a: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non-grain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335350"/>
            <a:ext cx="8520600" cy="423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Confusion Matrix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775" y="335349"/>
            <a:ext cx="1493325" cy="1157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8" name="Shape 88"/>
          <p:cNvGraphicFramePr/>
          <p:nvPr/>
        </p:nvGraphicFramePr>
        <p:xfrm>
          <a:off x="4647975" y="54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{8B319D91-E11A-43B3-9955-0706FA859666}</a:tableStyleId>
              </a:tblPr>
              <a:tblGrid>
                <a:gridCol w="685725"/>
                <a:gridCol w="685725"/>
              </a:tblGrid>
              <a:tr h="4749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36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2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49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9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675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500" y="1701912"/>
            <a:ext cx="1047750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9550" y="1835262"/>
            <a:ext cx="1047750" cy="27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7600" y="1835262"/>
            <a:ext cx="104775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177725"/>
            <a:ext cx="8520600" cy="148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 testelor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GB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Vector Machine - SVM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66357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Aplicând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stopwords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Stemming</a:t>
            </a:r>
          </a:p>
          <a:p>
            <a:pPr indent="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700" y="1871862"/>
            <a:ext cx="1047750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6850" y="1871875"/>
            <a:ext cx="1047750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0550" y="2024262"/>
            <a:ext cx="104775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226550"/>
            <a:ext cx="8520600" cy="452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Aplicând 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stopwords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275" y="782512"/>
            <a:ext cx="1047750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4225" y="782512"/>
            <a:ext cx="1047750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07175" y="934925"/>
            <a:ext cx="104775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612300"/>
            <a:ext cx="8520600" cy="395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Fără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stopwords</a:t>
            </a:r>
          </a:p>
          <a:p>
            <a:pPr indent="-228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Stemming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375" y="1128700"/>
            <a:ext cx="1047750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5200" y="1128687"/>
            <a:ext cx="1047750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28025" y="1281100"/>
            <a:ext cx="104775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334525"/>
            <a:ext cx="8520600" cy="45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= with remove stopwords, B = with stemming</a:t>
            </a:r>
          </a:p>
        </p:txBody>
      </p:sp>
      <p:graphicFrame>
        <p:nvGraphicFramePr>
          <p:cNvPr id="122" name="Shape 122"/>
          <p:cNvGraphicFramePr/>
          <p:nvPr/>
        </p:nvGraphicFramePr>
        <p:xfrm>
          <a:off x="952500" y="33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{8B319D91-E11A-43B3-9955-0706FA859666}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GB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Clasificator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GB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Obs</a:t>
                      </a:r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GB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GB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GB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</a:t>
                      </a:r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</a:tr>
              <a:tr h="381000">
                <a:tc row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SVM</a:t>
                      </a:r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0.858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0.815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0.827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0.881</a:t>
                      </a:r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0.800</a:t>
                      </a:r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0.828</a:t>
                      </a:r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0.868</a:t>
                      </a:r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0.827</a:t>
                      </a:r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0.838</a:t>
                      </a:r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AA84F"/>
                    </a:solidFill>
                  </a:tcPr>
                </a:tc>
              </a:tr>
              <a:tr h="381000">
                <a:tc row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Naive-Bayes</a:t>
                      </a:r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0.791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0.780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0.781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0.779</a:t>
                      </a:r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0.785</a:t>
                      </a:r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0.776</a:t>
                      </a:r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0.771</a:t>
                      </a:r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0.786</a:t>
                      </a:r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0.771</a:t>
                      </a:r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 row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Perceptron</a:t>
                      </a:r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0.716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0.848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0.764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0.752</a:t>
                      </a:r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0.868</a:t>
                      </a:r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0.795</a:t>
                      </a:r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0.678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0.895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0.746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