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7" r:id="rId2"/>
    <p:sldId id="258" r:id="rId3"/>
    <p:sldId id="259" r:id="rId4"/>
    <p:sldId id="349" r:id="rId5"/>
    <p:sldId id="324" r:id="rId6"/>
    <p:sldId id="328" r:id="rId7"/>
    <p:sldId id="260" r:id="rId8"/>
    <p:sldId id="276" r:id="rId9"/>
    <p:sldId id="331" r:id="rId10"/>
    <p:sldId id="332" r:id="rId11"/>
    <p:sldId id="333" r:id="rId12"/>
    <p:sldId id="334" r:id="rId13"/>
    <p:sldId id="261" r:id="rId14"/>
    <p:sldId id="351" r:id="rId15"/>
    <p:sldId id="327" r:id="rId16"/>
    <p:sldId id="337" r:id="rId17"/>
    <p:sldId id="350" r:id="rId18"/>
    <p:sldId id="262" r:id="rId19"/>
    <p:sldId id="300" r:id="rId20"/>
    <p:sldId id="278" r:id="rId21"/>
    <p:sldId id="340" r:id="rId22"/>
    <p:sldId id="341" r:id="rId23"/>
    <p:sldId id="342" r:id="rId24"/>
    <p:sldId id="343" r:id="rId25"/>
    <p:sldId id="344" r:id="rId26"/>
    <p:sldId id="345" r:id="rId27"/>
    <p:sldId id="346" r:id="rId28"/>
    <p:sldId id="347" r:id="rId29"/>
    <p:sldId id="348"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47" d="100"/>
          <a:sy n="47" d="100"/>
        </p:scale>
        <p:origin x="60" y="21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70776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58883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188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232729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02822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0282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216811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59324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5555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603346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93775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4474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482780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711895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4125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60896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93243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08750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04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3" name="组合 32"/>
          <p:cNvGrpSpPr/>
          <p:nvPr/>
        </p:nvGrpSpPr>
        <p:grpSpPr>
          <a:xfrm>
            <a:off x="3208939" y="3969754"/>
            <a:ext cx="2227580" cy="425450"/>
            <a:chOff x="4654427" y="4718860"/>
            <a:chExt cx="1663809" cy="317821"/>
          </a:xfrm>
        </p:grpSpPr>
        <p:grpSp>
          <p:nvGrpSpPr>
            <p:cNvPr id="34" name="组合 33"/>
            <p:cNvGrpSpPr/>
            <p:nvPr/>
          </p:nvGrpSpPr>
          <p:grpSpPr>
            <a:xfrm>
              <a:off x="4654427" y="4718860"/>
              <a:ext cx="276971" cy="276971"/>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4925563" y="4806871"/>
              <a:ext cx="1392673" cy="229810"/>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rPr>
                <a:t>汇报人：</a:t>
              </a:r>
            </a:p>
          </p:txBody>
        </p:sp>
      </p:grpSp>
      <p:sp>
        <p:nvSpPr>
          <p:cNvPr id="43" name="圆角矩形 42"/>
          <p:cNvSpPr/>
          <p:nvPr/>
        </p:nvSpPr>
        <p:spPr>
          <a:xfrm>
            <a:off x="3208939" y="1989631"/>
            <a:ext cx="1916514"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5196486" cy="769441"/>
          </a:xfrm>
          <a:prstGeom prst="rect">
            <a:avLst/>
          </a:prstGeom>
        </p:spPr>
        <p:txBody>
          <a:bodyPr wrap="square">
            <a:spAutoFit/>
          </a:bodyPr>
          <a:lstStyle/>
          <a:p>
            <a:pPr algn="ctr"/>
            <a:r>
              <a:rPr lang="en-US" altLang="zh-CN" sz="4400" b="1" dirty="0">
                <a:solidFill>
                  <a:srgbClr val="1C50A2"/>
                </a:solidFill>
                <a:latin typeface="+mj-ea"/>
                <a:ea typeface="+mj-ea"/>
              </a:rPr>
              <a:t>UML</a:t>
            </a:r>
            <a:r>
              <a:rPr lang="zh-CN" altLang="en-US" sz="4400" b="1" dirty="0">
                <a:solidFill>
                  <a:srgbClr val="1C50A2"/>
                </a:solidFill>
                <a:latin typeface="+mj-ea"/>
                <a:ea typeface="+mj-ea"/>
              </a:rPr>
              <a:t>概述</a:t>
            </a:r>
          </a:p>
        </p:txBody>
      </p:sp>
      <p:sp>
        <p:nvSpPr>
          <p:cNvPr id="18" name="文本框 17">
            <a:extLst>
              <a:ext uri="{FF2B5EF4-FFF2-40B4-BE49-F238E27FC236}">
                <a16:creationId xmlns:a16="http://schemas.microsoft.com/office/drawing/2014/main" id="{074F57B3-D6E4-BF53-1190-81CFE03CE7D0}"/>
              </a:ext>
            </a:extLst>
          </p:cNvPr>
          <p:cNvSpPr txBox="1"/>
          <p:nvPr/>
        </p:nvSpPr>
        <p:spPr>
          <a:xfrm>
            <a:off x="6845968" y="4686898"/>
            <a:ext cx="4984057" cy="369332"/>
          </a:xfrm>
          <a:prstGeom prst="rect">
            <a:avLst/>
          </a:prstGeom>
          <a:noFill/>
        </p:spPr>
        <p:txBody>
          <a:bodyPr wrap="none" rtlCol="0">
            <a:spAutoFit/>
          </a:bodyPr>
          <a:lstStyle/>
          <a:p>
            <a:r>
              <a:rPr lang="en-US" altLang="zh-CN" dirty="0"/>
              <a:t>G17</a:t>
            </a:r>
            <a:r>
              <a:rPr lang="zh-CN" altLang="en-US" dirty="0"/>
              <a:t>小组：韩易贤 潘阅 田淼 时蒙恩 郑骥 黄永智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6"/>
            <a:ext cx="6096000" cy="3416320"/>
          </a:xfrm>
          <a:prstGeom prst="rect">
            <a:avLst/>
          </a:prstGeom>
          <a:noFill/>
        </p:spPr>
        <p:txBody>
          <a:bodyPr wrap="square">
            <a:spAutoFit/>
          </a:bodyPr>
          <a:lstStyle/>
          <a:p>
            <a:r>
              <a:rPr lang="en-US" altLang="zh-CN" sz="2400" dirty="0">
                <a:solidFill>
                  <a:srgbClr val="4D4D4D"/>
                </a:solidFill>
                <a:latin typeface="-apple-system"/>
              </a:rPr>
              <a:t>Rumbaugh</a:t>
            </a:r>
            <a:r>
              <a:rPr lang="zh-CN" altLang="en-US" sz="2400" dirty="0">
                <a:solidFill>
                  <a:srgbClr val="4D4D4D"/>
                </a:solidFill>
                <a:latin typeface="-apple-system"/>
              </a:rPr>
              <a:t>等人提出了面向对象的建模技术</a:t>
            </a:r>
            <a:r>
              <a:rPr lang="en-US" altLang="zh-CN" sz="2400" dirty="0">
                <a:solidFill>
                  <a:srgbClr val="4D4D4D"/>
                </a:solidFill>
                <a:latin typeface="-apple-system"/>
              </a:rPr>
              <a:t>(OMT)</a:t>
            </a:r>
            <a:r>
              <a:rPr lang="zh-CN" altLang="en-US" sz="2400" dirty="0">
                <a:solidFill>
                  <a:srgbClr val="4D4D4D"/>
                </a:solidFill>
                <a:latin typeface="-apple-system"/>
              </a:rPr>
              <a:t>方法</a:t>
            </a:r>
            <a:r>
              <a:rPr lang="en-US" altLang="zh-CN" sz="2400" dirty="0">
                <a:solidFill>
                  <a:srgbClr val="4D4D4D"/>
                </a:solidFill>
                <a:latin typeface="-apple-system"/>
              </a:rPr>
              <a:t>,</a:t>
            </a:r>
            <a:r>
              <a:rPr lang="zh-CN" altLang="en-US" sz="2400" dirty="0">
                <a:solidFill>
                  <a:srgbClr val="4D4D4D"/>
                </a:solidFill>
                <a:latin typeface="-apple-system"/>
              </a:rPr>
              <a:t>采用了面向对象的概念</a:t>
            </a:r>
            <a:r>
              <a:rPr lang="en-US" altLang="zh-CN" sz="2400" dirty="0">
                <a:solidFill>
                  <a:srgbClr val="4D4D4D"/>
                </a:solidFill>
                <a:latin typeface="-apple-system"/>
              </a:rPr>
              <a:t>,</a:t>
            </a:r>
            <a:r>
              <a:rPr lang="zh-CN" altLang="en-US" sz="2400" dirty="0">
                <a:solidFill>
                  <a:srgbClr val="4D4D4D"/>
                </a:solidFill>
                <a:latin typeface="-apple-system"/>
              </a:rPr>
              <a:t>并引入各种独立于语言的表示符。这种方法用对象模型、动态模型、功能模型和用例模型</a:t>
            </a:r>
            <a:r>
              <a:rPr lang="en-US" altLang="zh-CN" sz="2400" dirty="0">
                <a:solidFill>
                  <a:srgbClr val="4D4D4D"/>
                </a:solidFill>
                <a:latin typeface="-apple-system"/>
              </a:rPr>
              <a:t>,</a:t>
            </a:r>
            <a:r>
              <a:rPr lang="zh-CN" altLang="en-US" sz="2400" dirty="0">
                <a:solidFill>
                  <a:srgbClr val="4D4D4D"/>
                </a:solidFill>
                <a:latin typeface="-apple-system"/>
              </a:rPr>
              <a:t>共同完成对整个系统的建模</a:t>
            </a:r>
            <a:r>
              <a:rPr lang="en-US" altLang="zh-CN" sz="2400" dirty="0">
                <a:solidFill>
                  <a:srgbClr val="4D4D4D"/>
                </a:solidFill>
                <a:latin typeface="-apple-system"/>
              </a:rPr>
              <a:t>,</a:t>
            </a:r>
            <a:r>
              <a:rPr lang="zh-CN" altLang="en-US" sz="2400" dirty="0">
                <a:solidFill>
                  <a:srgbClr val="4D4D4D"/>
                </a:solidFill>
                <a:latin typeface="-apple-system"/>
              </a:rPr>
              <a:t>所定义的概念和符号可用于软件开发的分析、设计和实现的全过程</a:t>
            </a:r>
            <a:r>
              <a:rPr lang="en-US" altLang="zh-CN" sz="2400" dirty="0">
                <a:solidFill>
                  <a:srgbClr val="4D4D4D"/>
                </a:solidFill>
                <a:latin typeface="-apple-system"/>
              </a:rPr>
              <a:t>,</a:t>
            </a:r>
            <a:r>
              <a:rPr lang="zh-CN" altLang="en-US" sz="2400" dirty="0">
                <a:solidFill>
                  <a:srgbClr val="4D4D4D"/>
                </a:solidFill>
                <a:latin typeface="-apple-system"/>
              </a:rPr>
              <a:t>软件开发人员不必在开发过程的不同阶段进行概念和符号的转换。</a:t>
            </a:r>
            <a:r>
              <a:rPr lang="en-US" altLang="zh-CN" sz="2400" dirty="0">
                <a:solidFill>
                  <a:srgbClr val="4D4D4D"/>
                </a:solidFill>
                <a:latin typeface="-apple-system"/>
              </a:rPr>
              <a:t>OMT-2</a:t>
            </a:r>
            <a:r>
              <a:rPr lang="zh-CN" altLang="en-US" sz="2400" dirty="0">
                <a:solidFill>
                  <a:srgbClr val="4D4D4D"/>
                </a:solidFill>
                <a:latin typeface="-apple-system"/>
              </a:rPr>
              <a:t>特别适用于分析和描述以数据为中心的信息系统</a:t>
            </a:r>
            <a:endParaRPr lang="zh-CN" altLang="en-US" sz="2400" dirty="0"/>
          </a:p>
        </p:txBody>
      </p:sp>
      <p:sp>
        <p:nvSpPr>
          <p:cNvPr id="3" name="Title 1">
            <a:extLst>
              <a:ext uri="{FF2B5EF4-FFF2-40B4-BE49-F238E27FC236}">
                <a16:creationId xmlns:a16="http://schemas.microsoft.com/office/drawing/2014/main" id="{B3E7DF5E-21DE-4EB8-822D-8019AA0C9D61}"/>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326113717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5"/>
            <a:ext cx="6096000" cy="2308324"/>
          </a:xfrm>
          <a:prstGeom prst="rect">
            <a:avLst/>
          </a:prstGeom>
          <a:noFill/>
        </p:spPr>
        <p:txBody>
          <a:bodyPr wrap="square">
            <a:spAutoFit/>
          </a:bodyPr>
          <a:lstStyle/>
          <a:p>
            <a:r>
              <a:rPr lang="en-US" altLang="zh-CN" sz="2400" dirty="0">
                <a:solidFill>
                  <a:srgbClr val="4D4D4D"/>
                </a:solidFill>
                <a:latin typeface="-apple-system"/>
              </a:rPr>
              <a:t>Jacobson</a:t>
            </a:r>
            <a:r>
              <a:rPr lang="zh-CN" altLang="en-US" sz="2400" dirty="0">
                <a:solidFill>
                  <a:srgbClr val="4D4D4D"/>
                </a:solidFill>
                <a:latin typeface="-apple-system"/>
              </a:rPr>
              <a:t>于</a:t>
            </a:r>
            <a:r>
              <a:rPr lang="en-US" altLang="zh-CN" sz="2400" dirty="0">
                <a:solidFill>
                  <a:srgbClr val="4D4D4D"/>
                </a:solidFill>
                <a:latin typeface="-apple-system"/>
              </a:rPr>
              <a:t>1994</a:t>
            </a:r>
            <a:r>
              <a:rPr lang="zh-CN" altLang="en-US" sz="2400" dirty="0">
                <a:solidFill>
                  <a:srgbClr val="4D4D4D"/>
                </a:solidFill>
                <a:latin typeface="-apple-system"/>
              </a:rPr>
              <a:t>年提出了</a:t>
            </a:r>
            <a:r>
              <a:rPr lang="en-US" altLang="zh-CN" sz="2400" dirty="0">
                <a:solidFill>
                  <a:srgbClr val="4D4D4D"/>
                </a:solidFill>
                <a:latin typeface="-apple-system"/>
              </a:rPr>
              <a:t>OOSE</a:t>
            </a:r>
            <a:r>
              <a:rPr lang="zh-CN" altLang="en-US" sz="2400" dirty="0">
                <a:solidFill>
                  <a:srgbClr val="4D4D4D"/>
                </a:solidFill>
                <a:latin typeface="-apple-system"/>
              </a:rPr>
              <a:t>方法</a:t>
            </a:r>
            <a:r>
              <a:rPr lang="en-US" altLang="zh-CN" sz="2400" dirty="0">
                <a:solidFill>
                  <a:srgbClr val="4D4D4D"/>
                </a:solidFill>
                <a:latin typeface="-apple-system"/>
              </a:rPr>
              <a:t>,</a:t>
            </a:r>
            <a:r>
              <a:rPr lang="zh-CN" altLang="en-US" sz="2400" dirty="0">
                <a:solidFill>
                  <a:srgbClr val="4D4D4D"/>
                </a:solidFill>
                <a:latin typeface="-apple-system"/>
              </a:rPr>
              <a:t>其最大特点是面向用例</a:t>
            </a:r>
            <a:r>
              <a:rPr lang="en-US" altLang="zh-CN" sz="2400" dirty="0">
                <a:solidFill>
                  <a:srgbClr val="4D4D4D"/>
                </a:solidFill>
                <a:latin typeface="-apple-system"/>
              </a:rPr>
              <a:t>(Use-Case),</a:t>
            </a:r>
            <a:r>
              <a:rPr lang="zh-CN" altLang="en-US" sz="2400" dirty="0">
                <a:solidFill>
                  <a:srgbClr val="4D4D4D"/>
                </a:solidFill>
                <a:latin typeface="-apple-system"/>
              </a:rPr>
              <a:t>并在用例的描述中引入了外部角色的概念。用例的概念是精确描述需求的重要武器</a:t>
            </a:r>
            <a:r>
              <a:rPr lang="en-US" altLang="zh-CN" sz="2400" dirty="0">
                <a:solidFill>
                  <a:srgbClr val="4D4D4D"/>
                </a:solidFill>
                <a:latin typeface="-apple-system"/>
              </a:rPr>
              <a:t>,</a:t>
            </a:r>
            <a:r>
              <a:rPr lang="zh-CN" altLang="en-US" sz="2400" dirty="0">
                <a:solidFill>
                  <a:srgbClr val="4D4D4D"/>
                </a:solidFill>
                <a:latin typeface="-apple-system"/>
              </a:rPr>
              <a:t>但用例贯穿于整个开发过程</a:t>
            </a:r>
            <a:r>
              <a:rPr lang="en-US" altLang="zh-CN" sz="2400" dirty="0">
                <a:solidFill>
                  <a:srgbClr val="4D4D4D"/>
                </a:solidFill>
                <a:latin typeface="-apple-system"/>
              </a:rPr>
              <a:t>,</a:t>
            </a:r>
            <a:r>
              <a:rPr lang="zh-CN" altLang="en-US" sz="2400" dirty="0">
                <a:solidFill>
                  <a:srgbClr val="4D4D4D"/>
                </a:solidFill>
                <a:latin typeface="-apple-system"/>
              </a:rPr>
              <a:t>包括对系统的测试和验证。</a:t>
            </a:r>
            <a:r>
              <a:rPr lang="en-US" altLang="zh-CN" sz="2400" dirty="0">
                <a:solidFill>
                  <a:srgbClr val="4D4D4D"/>
                </a:solidFill>
                <a:latin typeface="-apple-system"/>
              </a:rPr>
              <a:t>OOSE</a:t>
            </a:r>
            <a:r>
              <a:rPr lang="zh-CN" altLang="en-US" sz="2400" dirty="0">
                <a:solidFill>
                  <a:srgbClr val="4D4D4D"/>
                </a:solidFill>
                <a:latin typeface="-apple-system"/>
              </a:rPr>
              <a:t>比较适合支持商业工程和需求分析。</a:t>
            </a:r>
            <a:endParaRPr lang="zh-CN" altLang="en-US" sz="2400" dirty="0"/>
          </a:p>
        </p:txBody>
      </p:sp>
      <p:sp>
        <p:nvSpPr>
          <p:cNvPr id="3" name="Title 1">
            <a:extLst>
              <a:ext uri="{FF2B5EF4-FFF2-40B4-BE49-F238E27FC236}">
                <a16:creationId xmlns:a16="http://schemas.microsoft.com/office/drawing/2014/main" id="{707B3F90-EDC5-4A66-BEFA-2907D7E2908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12248361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1295467" y="1316765"/>
            <a:ext cx="10081120" cy="1200329"/>
          </a:xfrm>
          <a:prstGeom prst="rect">
            <a:avLst/>
          </a:prstGeom>
          <a:noFill/>
        </p:spPr>
        <p:txBody>
          <a:bodyPr wrap="square">
            <a:spAutoFit/>
          </a:bodyPr>
          <a:lstStyle/>
          <a:p>
            <a:r>
              <a:rPr lang="zh-CN" altLang="en-US" sz="2400" dirty="0"/>
              <a:t>        面对众多建模语言，用户由于没有能力区别不同语言之间的差别，难以找到针对适合其应用的语言；其次，众多建模语言各有特色；最后，建模语言极大妨碍用户间的交流。</a:t>
            </a:r>
          </a:p>
        </p:txBody>
      </p:sp>
      <p:sp>
        <p:nvSpPr>
          <p:cNvPr id="3" name="文本框 2">
            <a:extLst>
              <a:ext uri="{FF2B5EF4-FFF2-40B4-BE49-F238E27FC236}">
                <a16:creationId xmlns:a16="http://schemas.microsoft.com/office/drawing/2014/main" id="{AA5EDBE7-70F0-4CC3-827A-6469AB2156BB}"/>
              </a:ext>
            </a:extLst>
          </p:cNvPr>
          <p:cNvSpPr txBox="1"/>
          <p:nvPr/>
        </p:nvSpPr>
        <p:spPr>
          <a:xfrm>
            <a:off x="1295467" y="2936558"/>
            <a:ext cx="9217024" cy="461665"/>
          </a:xfrm>
          <a:prstGeom prst="rect">
            <a:avLst/>
          </a:prstGeom>
          <a:noFill/>
        </p:spPr>
        <p:txBody>
          <a:bodyPr wrap="square">
            <a:spAutoFit/>
          </a:bodyPr>
          <a:lstStyle/>
          <a:p>
            <a:r>
              <a:rPr lang="zh-CN" altLang="en-US" sz="2400" dirty="0"/>
              <a:t>为了统一建模语言，各路专家开展了交流合作。</a:t>
            </a:r>
          </a:p>
        </p:txBody>
      </p:sp>
      <p:sp>
        <p:nvSpPr>
          <p:cNvPr id="4" name="Title 1">
            <a:extLst>
              <a:ext uri="{FF2B5EF4-FFF2-40B4-BE49-F238E27FC236}">
                <a16:creationId xmlns:a16="http://schemas.microsoft.com/office/drawing/2014/main" id="{547224BC-02E2-455D-A0C4-5A70CD3659E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
        <p:nvSpPr>
          <p:cNvPr id="5" name="文本框 4">
            <a:extLst>
              <a:ext uri="{FF2B5EF4-FFF2-40B4-BE49-F238E27FC236}">
                <a16:creationId xmlns:a16="http://schemas.microsoft.com/office/drawing/2014/main" id="{B93CAEF8-E5F2-46D5-9108-9BCF828465B6}"/>
              </a:ext>
            </a:extLst>
          </p:cNvPr>
          <p:cNvSpPr txBox="1"/>
          <p:nvPr/>
        </p:nvSpPr>
        <p:spPr>
          <a:xfrm>
            <a:off x="1295467" y="3820867"/>
            <a:ext cx="6096000" cy="461665"/>
          </a:xfrm>
          <a:prstGeom prst="rect">
            <a:avLst/>
          </a:prstGeom>
          <a:noFill/>
        </p:spPr>
        <p:txBody>
          <a:bodyPr wrap="square">
            <a:spAutoFit/>
          </a:bodyPr>
          <a:lstStyle/>
          <a:p>
            <a:r>
              <a:rPr lang="zh-CN" altLang="en-US" sz="2400" dirty="0"/>
              <a:t>最早方法统一的尝试：</a:t>
            </a:r>
            <a:r>
              <a:rPr lang="en-US" altLang="zh-CN" sz="2400" dirty="0" err="1"/>
              <a:t>Fushion</a:t>
            </a:r>
            <a:r>
              <a:rPr lang="zh-CN" altLang="en-US" sz="2400" dirty="0"/>
              <a:t>方法</a:t>
            </a:r>
          </a:p>
        </p:txBody>
      </p:sp>
      <p:sp>
        <p:nvSpPr>
          <p:cNvPr id="6" name="文本框 5">
            <a:extLst>
              <a:ext uri="{FF2B5EF4-FFF2-40B4-BE49-F238E27FC236}">
                <a16:creationId xmlns:a16="http://schemas.microsoft.com/office/drawing/2014/main" id="{FCA64240-62E7-4311-966D-5E50B24E742B}"/>
              </a:ext>
            </a:extLst>
          </p:cNvPr>
          <p:cNvSpPr txBox="1"/>
          <p:nvPr/>
        </p:nvSpPr>
        <p:spPr>
          <a:xfrm>
            <a:off x="1295467" y="4396931"/>
            <a:ext cx="6096000" cy="1200329"/>
          </a:xfrm>
          <a:prstGeom prst="rect">
            <a:avLst/>
          </a:prstGeom>
          <a:noFill/>
        </p:spPr>
        <p:txBody>
          <a:bodyPr wrap="square">
            <a:spAutoFit/>
          </a:bodyPr>
          <a:lstStyle/>
          <a:p>
            <a:r>
              <a:rPr lang="zh-CN" altLang="en-US" sz="2400" dirty="0"/>
              <a:t>整合了</a:t>
            </a:r>
            <a:r>
              <a:rPr lang="en-US" altLang="zh-CN" sz="2400" dirty="0" err="1"/>
              <a:t>Booch</a:t>
            </a:r>
            <a:r>
              <a:rPr lang="zh-CN" altLang="en-US" sz="2400" dirty="0"/>
              <a:t>和</a:t>
            </a:r>
            <a:r>
              <a:rPr lang="en-US" altLang="zh-CN" sz="2400" dirty="0"/>
              <a:t>OMT</a:t>
            </a:r>
            <a:r>
              <a:rPr lang="zh-CN" altLang="en-US" sz="2400" dirty="0"/>
              <a:t>等概念。但没有邀请相应开发者的参与，因此并没有体现相应方法的优势，最后也没有普及开来。</a:t>
            </a:r>
          </a:p>
        </p:txBody>
      </p:sp>
    </p:spTree>
    <p:extLst>
      <p:ext uri="{BB962C8B-B14F-4D97-AF65-F5344CB8AC3E}">
        <p14:creationId xmlns:p14="http://schemas.microsoft.com/office/powerpoint/2010/main" val="8584554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的特点</a:t>
            </a: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a:extLst>
              <a:ext uri="{FF2B5EF4-FFF2-40B4-BE49-F238E27FC236}">
                <a16:creationId xmlns:a16="http://schemas.microsoft.com/office/drawing/2014/main" id="{EC2059D0-6BDC-4C05-90E9-EFDCA694D84A}"/>
              </a:ext>
            </a:extLst>
          </p:cNvPr>
          <p:cNvSpPr txBox="1"/>
          <p:nvPr/>
        </p:nvSpPr>
        <p:spPr>
          <a:xfrm>
            <a:off x="2893668" y="2171087"/>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统一了</a:t>
            </a:r>
            <a:r>
              <a:rPr lang="en-US" altLang="zh-CN" sz="1600" dirty="0" err="1">
                <a:solidFill>
                  <a:schemeClr val="tx1">
                    <a:lumMod val="75000"/>
                    <a:lumOff val="25000"/>
                  </a:schemeClr>
                </a:solidFill>
              </a:rPr>
              <a:t>Booch</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OMT</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OOSE</a:t>
            </a:r>
            <a:r>
              <a:rPr lang="zh-CN" altLang="en-US" sz="1600" dirty="0">
                <a:solidFill>
                  <a:schemeClr val="tx1">
                    <a:lumMod val="75000"/>
                    <a:lumOff val="25000"/>
                  </a:schemeClr>
                </a:solidFill>
              </a:rPr>
              <a:t>等方法的基本概念和符合</a:t>
            </a:r>
            <a:endParaRPr lang="en-US" altLang="zh-CN" sz="1600" dirty="0">
              <a:solidFill>
                <a:schemeClr val="tx1">
                  <a:lumMod val="75000"/>
                  <a:lumOff val="25000"/>
                </a:schemeClr>
              </a:solidFill>
            </a:endParaRPr>
          </a:p>
        </p:txBody>
      </p:sp>
      <p:sp>
        <p:nvSpPr>
          <p:cNvPr id="22" name="TextBox 10">
            <a:extLst>
              <a:ext uri="{FF2B5EF4-FFF2-40B4-BE49-F238E27FC236}">
                <a16:creationId xmlns:a16="http://schemas.microsoft.com/office/drawing/2014/main" id="{3AAE3540-032E-4496-9EB3-47ADC083A618}"/>
              </a:ext>
            </a:extLst>
          </p:cNvPr>
          <p:cNvSpPr txBox="1"/>
          <p:nvPr/>
        </p:nvSpPr>
        <p:spPr>
          <a:xfrm>
            <a:off x="2893668" y="3308469"/>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吸收了面向对象领域中各种优秀思想</a:t>
            </a:r>
            <a:endParaRPr lang="en-US" altLang="zh-CN" sz="1600" dirty="0">
              <a:solidFill>
                <a:schemeClr val="tx1">
                  <a:lumMod val="75000"/>
                  <a:lumOff val="25000"/>
                </a:schemeClr>
              </a:solidFill>
            </a:endParaRPr>
          </a:p>
        </p:txBody>
      </p:sp>
      <p:sp>
        <p:nvSpPr>
          <p:cNvPr id="25" name="TextBox 13">
            <a:extLst>
              <a:ext uri="{FF2B5EF4-FFF2-40B4-BE49-F238E27FC236}">
                <a16:creationId xmlns:a16="http://schemas.microsoft.com/office/drawing/2014/main" id="{A4CD7F0E-EA49-4D20-87C9-47716132C595}"/>
              </a:ext>
            </a:extLst>
          </p:cNvPr>
          <p:cNvSpPr txBox="1"/>
          <p:nvPr/>
        </p:nvSpPr>
        <p:spPr>
          <a:xfrm>
            <a:off x="2876053" y="4445851"/>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1">
                    <a:lumMod val="75000"/>
                    <a:lumOff val="25000"/>
                  </a:schemeClr>
                </a:solidFill>
              </a:rPr>
              <a:t>在演变过程中不断提出新概念作为扩充</a:t>
            </a:r>
            <a:endParaRPr lang="en-US" altLang="zh-CN" sz="1600" dirty="0">
              <a:solidFill>
                <a:schemeClr val="tx1">
                  <a:lumMod val="75000"/>
                  <a:lumOff val="25000"/>
                </a:schemeClr>
              </a:solidFill>
            </a:endParaRPr>
          </a:p>
        </p:txBody>
      </p:sp>
      <p:sp>
        <p:nvSpPr>
          <p:cNvPr id="2" name="文本框 1">
            <a:extLst>
              <a:ext uri="{FF2B5EF4-FFF2-40B4-BE49-F238E27FC236}">
                <a16:creationId xmlns:a16="http://schemas.microsoft.com/office/drawing/2014/main" id="{18FEDA6F-4108-5378-D771-1342977633E9}"/>
              </a:ext>
            </a:extLst>
          </p:cNvPr>
          <p:cNvSpPr txBox="1"/>
          <p:nvPr/>
        </p:nvSpPr>
        <p:spPr>
          <a:xfrm>
            <a:off x="2893668" y="1049736"/>
            <a:ext cx="4247909" cy="1073114"/>
          </a:xfrm>
          <a:prstGeom prst="rect">
            <a:avLst/>
          </a:prstGeom>
          <a:noFill/>
        </p:spPr>
        <p:txBody>
          <a:bodyPr wrap="square" rtlCol="0">
            <a:spAutoFit/>
          </a:bodyPr>
          <a:lstStyle/>
          <a:p>
            <a:pPr algn="ctr">
              <a:lnSpc>
                <a:spcPct val="90000"/>
              </a:lnSpc>
              <a:spcBef>
                <a:spcPct val="0"/>
              </a:spcBef>
              <a:spcAft>
                <a:spcPts val="800"/>
              </a:spcAft>
            </a:pPr>
            <a:r>
              <a:rPr lang="en-US" altLang="zh-CN" sz="1800" b="1" dirty="0"/>
              <a:t>UML</a:t>
            </a:r>
          </a:p>
          <a:p>
            <a:pPr algn="ctr">
              <a:lnSpc>
                <a:spcPct val="90000"/>
              </a:lnSpc>
              <a:spcBef>
                <a:spcPct val="0"/>
              </a:spcBef>
              <a:spcAft>
                <a:spcPts val="800"/>
              </a:spcAft>
            </a:pPr>
            <a:r>
              <a:rPr lang="zh-CN" altLang="en-US" sz="1800" b="1" dirty="0"/>
              <a:t>主要特点</a:t>
            </a:r>
            <a:endParaRPr lang="en-US" altLang="zh-CN" sz="1800" b="1" dirty="0"/>
          </a:p>
          <a:p>
            <a:endParaRPr lang="zh-CN" altLang="en-US" dirty="0"/>
          </a:p>
        </p:txBody>
      </p:sp>
      <p:sp>
        <p:nvSpPr>
          <p:cNvPr id="3" name="Title 1">
            <a:extLst>
              <a:ext uri="{FF2B5EF4-FFF2-40B4-BE49-F238E27FC236}">
                <a16:creationId xmlns:a16="http://schemas.microsoft.com/office/drawing/2014/main" id="{E262861D-A422-A500-2297-4A47600D8B60}"/>
              </a:ext>
            </a:extLst>
          </p:cNvPr>
          <p:cNvSpPr txBox="1"/>
          <p:nvPr/>
        </p:nvSpPr>
        <p:spPr>
          <a:xfrm>
            <a:off x="541957" y="266664"/>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特点</a:t>
            </a:r>
          </a:p>
        </p:txBody>
      </p:sp>
    </p:spTree>
    <p:extLst>
      <p:ext uri="{BB962C8B-B14F-4D97-AF65-F5344CB8AC3E}">
        <p14:creationId xmlns:p14="http://schemas.microsoft.com/office/powerpoint/2010/main" val="248962279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
                                        </p:tgtEl>
                                        <p:attrNameLst>
                                          <p:attrName>ppt_y</p:attrName>
                                        </p:attrNameLst>
                                      </p:cBhvr>
                                      <p:tavLst>
                                        <p:tav tm="0">
                                          <p:val>
                                            <p:strVal val="#ppt_y"/>
                                          </p:val>
                                        </p:tav>
                                        <p:tav tm="100000">
                                          <p:val>
                                            <p:strVal val="#ppt_y"/>
                                          </p:val>
                                        </p:tav>
                                      </p:tavLst>
                                    </p:anim>
                                    <p:anim calcmode="lin" valueType="num">
                                      <p:cBhvr>
                                        <p:cTn id="1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5"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7" y="1782981"/>
            <a:ext cx="10829131" cy="2222084"/>
          </a:xfrm>
          <a:prstGeom prst="rect">
            <a:avLst/>
          </a:prstGeom>
        </p:spPr>
        <p:txBody>
          <a:bodyPr vert="horz" lIns="121920" tIns="60960" rIns="121920" bIns="60960" rtlCol="0">
            <a:normAutofit/>
          </a:bodyPr>
          <a:lstStyle/>
          <a:p>
            <a:pPr>
              <a:lnSpc>
                <a:spcPct val="90000"/>
              </a:lnSpc>
              <a:spcAft>
                <a:spcPts val="800"/>
              </a:spcAft>
            </a:pPr>
            <a:r>
              <a:rPr lang="en-US" altLang="zh-CN" sz="2133" dirty="0">
                <a:solidFill>
                  <a:srgbClr val="000000"/>
                </a:solidFill>
                <a:latin typeface="PingFang SC"/>
              </a:rPr>
              <a:t>        UML</a:t>
            </a:r>
            <a:r>
              <a:rPr lang="zh-CN" altLang="en-US" sz="2133" dirty="0">
                <a:solidFill>
                  <a:srgbClr val="000000"/>
                </a:solidFill>
                <a:latin typeface="PingFang SC"/>
              </a:rPr>
              <a:t>吸取了面向对象技术领域中其他流派的长处，其中也包括非</a:t>
            </a:r>
            <a:r>
              <a:rPr lang="en-US" altLang="zh-CN" sz="2133" dirty="0">
                <a:solidFill>
                  <a:srgbClr val="000000"/>
                </a:solidFill>
                <a:latin typeface="PingFang SC"/>
              </a:rPr>
              <a:t>OO</a:t>
            </a:r>
            <a:r>
              <a:rPr lang="zh-CN" altLang="en-US" sz="2133" dirty="0">
                <a:solidFill>
                  <a:srgbClr val="000000"/>
                </a:solidFill>
                <a:latin typeface="PingFang SC"/>
              </a:rPr>
              <a:t>方法的影响。</a:t>
            </a:r>
            <a:r>
              <a:rPr lang="en-US" altLang="zh-CN" sz="2133" dirty="0">
                <a:solidFill>
                  <a:srgbClr val="000000"/>
                </a:solidFill>
                <a:latin typeface="PingFang SC"/>
              </a:rPr>
              <a:t>UML</a:t>
            </a:r>
            <a:r>
              <a:rPr lang="zh-CN" altLang="en-US" sz="2133" dirty="0">
                <a:solidFill>
                  <a:srgbClr val="000000"/>
                </a:solidFill>
                <a:latin typeface="PingFang SC"/>
              </a:rPr>
              <a:t>符号表示考虑了各种方法的图形表示，删掉了大量易引起混乱的、多余的和极少使用的符号，也添加了一些新符号。因此，在</a:t>
            </a:r>
            <a:r>
              <a:rPr lang="en-US" altLang="zh-CN" sz="2133" dirty="0">
                <a:solidFill>
                  <a:srgbClr val="000000"/>
                </a:solidFill>
                <a:latin typeface="PingFang SC"/>
              </a:rPr>
              <a:t>UML</a:t>
            </a:r>
            <a:r>
              <a:rPr lang="zh-CN" altLang="en-US" sz="2133" dirty="0">
                <a:solidFill>
                  <a:srgbClr val="000000"/>
                </a:solidFill>
                <a:latin typeface="PingFang SC"/>
              </a:rPr>
              <a:t>中汇入了面向对象领域中很多人的思想。这些思想并不是</a:t>
            </a:r>
            <a:r>
              <a:rPr lang="en-US" altLang="zh-CN" sz="2133" dirty="0">
                <a:solidFill>
                  <a:srgbClr val="000000"/>
                </a:solidFill>
                <a:latin typeface="PingFang SC"/>
              </a:rPr>
              <a:t>UML</a:t>
            </a:r>
            <a:r>
              <a:rPr lang="zh-CN" altLang="en-US" sz="2133" dirty="0">
                <a:solidFill>
                  <a:srgbClr val="000000"/>
                </a:solidFill>
                <a:latin typeface="PingFang SC"/>
              </a:rPr>
              <a:t>的开发者们发明的，而是开发者们依据最优秀的</a:t>
            </a:r>
            <a:r>
              <a:rPr lang="en-US" altLang="zh-CN" sz="2133" dirty="0">
                <a:solidFill>
                  <a:srgbClr val="000000"/>
                </a:solidFill>
                <a:latin typeface="PingFang SC"/>
              </a:rPr>
              <a:t>OO</a:t>
            </a:r>
            <a:r>
              <a:rPr lang="zh-CN" altLang="en-US" sz="2133" dirty="0">
                <a:solidFill>
                  <a:srgbClr val="000000"/>
                </a:solidFill>
                <a:latin typeface="PingFang SC"/>
              </a:rPr>
              <a:t>方法和丰富的计算机科学实践经验综合提炼而成的</a:t>
            </a:r>
            <a:endParaRPr lang="zh-CN" altLang="en-US" sz="2000" dirty="0"/>
          </a:p>
        </p:txBody>
      </p:sp>
      <p:sp>
        <p:nvSpPr>
          <p:cNvPr id="5" name="Title 1">
            <a:extLst>
              <a:ext uri="{FF2B5EF4-FFF2-40B4-BE49-F238E27FC236}">
                <a16:creationId xmlns:a16="http://schemas.microsoft.com/office/drawing/2014/main" id="{4A031B44-0E59-444A-A4EE-6B27D4C73769}"/>
              </a:ext>
            </a:extLst>
          </p:cNvPr>
          <p:cNvSpPr txBox="1"/>
          <p:nvPr/>
        </p:nvSpPr>
        <p:spPr>
          <a:xfrm>
            <a:off x="1143840" y="266933"/>
            <a:ext cx="5240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吸收的面向对象领域中各种优秀思想</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01854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8" y="1782981"/>
            <a:ext cx="10829131" cy="2318095"/>
          </a:xfrm>
          <a:prstGeom prst="rect">
            <a:avLst/>
          </a:prstGeom>
        </p:spPr>
        <p:txBody>
          <a:bodyPr vert="horz" lIns="121920" tIns="60960" rIns="121920" bIns="60960" rtlCol="0">
            <a:normAutofit/>
          </a:bodyPr>
          <a:lstStyle/>
          <a:p>
            <a:pPr>
              <a:lnSpc>
                <a:spcPct val="90000"/>
              </a:lnSpc>
              <a:spcAft>
                <a:spcPts val="800"/>
              </a:spcAft>
            </a:pPr>
            <a:r>
              <a:rPr lang="en-US" altLang="zh-CN" sz="2133" dirty="0">
                <a:solidFill>
                  <a:srgbClr val="000000"/>
                </a:solidFill>
                <a:latin typeface="PingFang SC"/>
              </a:rPr>
              <a:t>       UML</a:t>
            </a:r>
            <a:r>
              <a:rPr lang="zh-CN" altLang="en-US" sz="2133" dirty="0">
                <a:solidFill>
                  <a:srgbClr val="000000"/>
                </a:solidFill>
                <a:latin typeface="PingFang SC"/>
              </a:rPr>
              <a:t>在演变过程中还提出了一些新的概念。在</a:t>
            </a:r>
            <a:r>
              <a:rPr lang="en-US" altLang="zh-CN" sz="2133" dirty="0">
                <a:solidFill>
                  <a:srgbClr val="000000"/>
                </a:solidFill>
                <a:latin typeface="PingFang SC"/>
              </a:rPr>
              <a:t>UML</a:t>
            </a:r>
            <a:r>
              <a:rPr lang="zh-CN" altLang="en-US" sz="2133" dirty="0">
                <a:solidFill>
                  <a:srgbClr val="000000"/>
                </a:solidFill>
                <a:latin typeface="PingFang SC"/>
              </a:rPr>
              <a:t>标准中新加了模板</a:t>
            </a:r>
            <a:r>
              <a:rPr lang="en-US" altLang="zh-CN" sz="2133" dirty="0">
                <a:solidFill>
                  <a:srgbClr val="000000"/>
                </a:solidFill>
                <a:latin typeface="PingFang SC"/>
              </a:rPr>
              <a:t>(Stereotypes)</a:t>
            </a:r>
            <a:r>
              <a:rPr lang="zh-CN" altLang="en-US" sz="2133" dirty="0">
                <a:solidFill>
                  <a:srgbClr val="000000"/>
                </a:solidFill>
                <a:latin typeface="PingFang SC"/>
              </a:rPr>
              <a:t>、职责</a:t>
            </a:r>
            <a:r>
              <a:rPr lang="en-US" altLang="zh-CN" sz="2133" dirty="0">
                <a:solidFill>
                  <a:srgbClr val="000000"/>
                </a:solidFill>
                <a:latin typeface="PingFang SC"/>
              </a:rPr>
              <a:t>(Responsibilities)</a:t>
            </a:r>
            <a:r>
              <a:rPr lang="zh-CN" altLang="en-US" sz="2133" dirty="0">
                <a:solidFill>
                  <a:srgbClr val="000000"/>
                </a:solidFill>
                <a:latin typeface="PingFang SC"/>
              </a:rPr>
              <a:t>、扩展机制</a:t>
            </a:r>
            <a:r>
              <a:rPr lang="en-US" altLang="zh-CN" sz="2133" dirty="0">
                <a:solidFill>
                  <a:srgbClr val="000000"/>
                </a:solidFill>
                <a:latin typeface="PingFang SC"/>
              </a:rPr>
              <a:t>(Extensibility mechanisms)</a:t>
            </a:r>
            <a:r>
              <a:rPr lang="zh-CN" altLang="en-US" sz="2133" dirty="0">
                <a:solidFill>
                  <a:srgbClr val="000000"/>
                </a:solidFill>
                <a:latin typeface="PingFang SC"/>
              </a:rPr>
              <a:t>、线程</a:t>
            </a:r>
            <a:r>
              <a:rPr lang="en-US" altLang="zh-CN" sz="2133" dirty="0">
                <a:solidFill>
                  <a:srgbClr val="000000"/>
                </a:solidFill>
                <a:latin typeface="PingFang SC"/>
              </a:rPr>
              <a:t>(Threads)</a:t>
            </a:r>
            <a:r>
              <a:rPr lang="zh-CN" altLang="en-US" sz="2133" dirty="0">
                <a:solidFill>
                  <a:srgbClr val="000000"/>
                </a:solidFill>
                <a:latin typeface="PingFang SC"/>
              </a:rPr>
              <a:t>、过程</a:t>
            </a:r>
            <a:r>
              <a:rPr lang="en-US" altLang="zh-CN" sz="2133" dirty="0">
                <a:solidFill>
                  <a:srgbClr val="000000"/>
                </a:solidFill>
                <a:latin typeface="PingFang SC"/>
              </a:rPr>
              <a:t>(Processes)</a:t>
            </a:r>
            <a:r>
              <a:rPr lang="zh-CN" altLang="en-US" sz="2133" dirty="0">
                <a:solidFill>
                  <a:srgbClr val="000000"/>
                </a:solidFill>
                <a:latin typeface="PingFang SC"/>
              </a:rPr>
              <a:t>、分布式</a:t>
            </a:r>
            <a:r>
              <a:rPr lang="en-US" altLang="zh-CN" sz="2133" dirty="0">
                <a:solidFill>
                  <a:srgbClr val="000000"/>
                </a:solidFill>
                <a:latin typeface="PingFang SC"/>
              </a:rPr>
              <a:t>(Distribution)</a:t>
            </a:r>
            <a:r>
              <a:rPr lang="zh-CN" altLang="en-US" sz="2133" dirty="0">
                <a:solidFill>
                  <a:srgbClr val="000000"/>
                </a:solidFill>
                <a:latin typeface="PingFang SC"/>
              </a:rPr>
              <a:t>、并发</a:t>
            </a:r>
            <a:r>
              <a:rPr lang="en-US" altLang="zh-CN" sz="2133" dirty="0">
                <a:solidFill>
                  <a:srgbClr val="000000"/>
                </a:solidFill>
                <a:latin typeface="PingFang SC"/>
              </a:rPr>
              <a:t>(Concurrency)</a:t>
            </a:r>
            <a:r>
              <a:rPr lang="zh-CN" altLang="en-US" sz="2133" dirty="0">
                <a:solidFill>
                  <a:srgbClr val="000000"/>
                </a:solidFill>
                <a:latin typeface="PingFang SC"/>
              </a:rPr>
              <a:t>、模式</a:t>
            </a:r>
            <a:r>
              <a:rPr lang="en-US" altLang="zh-CN" sz="2133" dirty="0">
                <a:solidFill>
                  <a:srgbClr val="000000"/>
                </a:solidFill>
                <a:latin typeface="PingFang SC"/>
              </a:rPr>
              <a:t>(Patterns)</a:t>
            </a:r>
            <a:r>
              <a:rPr lang="zh-CN" altLang="en-US" sz="2133" dirty="0">
                <a:solidFill>
                  <a:srgbClr val="000000"/>
                </a:solidFill>
                <a:latin typeface="PingFang SC"/>
              </a:rPr>
              <a:t>、合作</a:t>
            </a:r>
            <a:r>
              <a:rPr lang="en-US" altLang="zh-CN" sz="2133" dirty="0">
                <a:solidFill>
                  <a:srgbClr val="000000"/>
                </a:solidFill>
                <a:latin typeface="PingFang SC"/>
              </a:rPr>
              <a:t>(Collaborations)</a:t>
            </a:r>
            <a:r>
              <a:rPr lang="zh-CN" altLang="en-US" sz="2133" dirty="0">
                <a:solidFill>
                  <a:srgbClr val="000000"/>
                </a:solidFill>
                <a:latin typeface="PingFang SC"/>
              </a:rPr>
              <a:t>、活动图（</a:t>
            </a:r>
            <a:r>
              <a:rPr lang="en-US" altLang="zh-CN" sz="2133" dirty="0">
                <a:solidFill>
                  <a:srgbClr val="000000"/>
                </a:solidFill>
                <a:latin typeface="PingFang SC"/>
              </a:rPr>
              <a:t>Activity diagram</a:t>
            </a:r>
            <a:r>
              <a:rPr lang="zh-CN" altLang="en-US" sz="2133" dirty="0">
                <a:solidFill>
                  <a:srgbClr val="000000"/>
                </a:solidFill>
                <a:latin typeface="PingFang SC"/>
              </a:rPr>
              <a:t>）等新概念，并清晰地区分类型</a:t>
            </a:r>
            <a:r>
              <a:rPr lang="en-US" altLang="zh-CN" sz="2133" dirty="0">
                <a:solidFill>
                  <a:srgbClr val="000000"/>
                </a:solidFill>
                <a:latin typeface="PingFang SC"/>
              </a:rPr>
              <a:t>(Type)</a:t>
            </a:r>
            <a:r>
              <a:rPr lang="zh-CN" altLang="en-US" sz="2133" dirty="0">
                <a:solidFill>
                  <a:srgbClr val="000000"/>
                </a:solidFill>
                <a:latin typeface="PingFang SC"/>
              </a:rPr>
              <a:t>、类</a:t>
            </a:r>
            <a:r>
              <a:rPr lang="en-US" altLang="zh-CN" sz="2133" dirty="0">
                <a:solidFill>
                  <a:srgbClr val="000000"/>
                </a:solidFill>
                <a:latin typeface="PingFang SC"/>
              </a:rPr>
              <a:t>(Class)</a:t>
            </a:r>
            <a:r>
              <a:rPr lang="zh-CN" altLang="en-US" sz="2133" dirty="0">
                <a:solidFill>
                  <a:srgbClr val="000000"/>
                </a:solidFill>
                <a:latin typeface="PingFang SC"/>
              </a:rPr>
              <a:t>和实例</a:t>
            </a:r>
            <a:r>
              <a:rPr lang="en-US" altLang="zh-CN" sz="2133" dirty="0">
                <a:solidFill>
                  <a:srgbClr val="000000"/>
                </a:solidFill>
                <a:latin typeface="PingFang SC"/>
              </a:rPr>
              <a:t>(Instance)</a:t>
            </a:r>
            <a:r>
              <a:rPr lang="zh-CN" altLang="en-US" sz="2133" dirty="0">
                <a:solidFill>
                  <a:srgbClr val="000000"/>
                </a:solidFill>
                <a:latin typeface="PingFang SC"/>
              </a:rPr>
              <a:t>、细化</a:t>
            </a:r>
            <a:r>
              <a:rPr lang="en-US" altLang="zh-CN" sz="2133" dirty="0">
                <a:solidFill>
                  <a:srgbClr val="000000"/>
                </a:solidFill>
                <a:latin typeface="PingFang SC"/>
              </a:rPr>
              <a:t>(Refinement)</a:t>
            </a:r>
            <a:r>
              <a:rPr lang="zh-CN" altLang="en-US" sz="2133" dirty="0">
                <a:solidFill>
                  <a:srgbClr val="000000"/>
                </a:solidFill>
                <a:latin typeface="PingFang SC"/>
              </a:rPr>
              <a:t>、接口</a:t>
            </a:r>
            <a:r>
              <a:rPr lang="en-US" altLang="zh-CN" sz="2133" dirty="0">
                <a:solidFill>
                  <a:srgbClr val="000000"/>
                </a:solidFill>
                <a:latin typeface="PingFang SC"/>
              </a:rPr>
              <a:t>(Interfaces)</a:t>
            </a:r>
            <a:r>
              <a:rPr lang="zh-CN" altLang="en-US" sz="2133" dirty="0">
                <a:solidFill>
                  <a:srgbClr val="000000"/>
                </a:solidFill>
                <a:latin typeface="PingFang SC"/>
              </a:rPr>
              <a:t>和组件</a:t>
            </a:r>
            <a:r>
              <a:rPr lang="en-US" altLang="zh-CN" sz="2133" dirty="0">
                <a:solidFill>
                  <a:srgbClr val="000000"/>
                </a:solidFill>
                <a:latin typeface="PingFang SC"/>
              </a:rPr>
              <a:t>(Components)</a:t>
            </a:r>
            <a:r>
              <a:rPr lang="zh-CN" altLang="en-US" sz="2133" dirty="0">
                <a:solidFill>
                  <a:srgbClr val="000000"/>
                </a:solidFill>
                <a:latin typeface="PingFang SC"/>
              </a:rPr>
              <a:t>等概念。  </a:t>
            </a:r>
            <a:br>
              <a:rPr lang="zh-CN" altLang="en-US" sz="2133" dirty="0"/>
            </a:br>
            <a:r>
              <a:rPr lang="zh-CN" altLang="en-US" sz="2133" dirty="0">
                <a:solidFill>
                  <a:srgbClr val="000000"/>
                </a:solidFill>
                <a:latin typeface="PingFang SC"/>
              </a:rPr>
              <a:t>因此可以认为，</a:t>
            </a:r>
            <a:r>
              <a:rPr lang="en-US" altLang="zh-CN" sz="2133" dirty="0">
                <a:solidFill>
                  <a:srgbClr val="000000"/>
                </a:solidFill>
                <a:latin typeface="PingFang SC"/>
              </a:rPr>
              <a:t>UML</a:t>
            </a:r>
            <a:r>
              <a:rPr lang="zh-CN" altLang="en-US" sz="2133" dirty="0">
                <a:solidFill>
                  <a:srgbClr val="000000"/>
                </a:solidFill>
                <a:latin typeface="PingFang SC"/>
              </a:rPr>
              <a:t>是一种先进实用的标准建模语言，但其中某些概念尚待实践来验证，</a:t>
            </a:r>
            <a:r>
              <a:rPr lang="en-US" altLang="zh-CN" sz="2133" dirty="0">
                <a:solidFill>
                  <a:srgbClr val="000000"/>
                </a:solidFill>
                <a:latin typeface="PingFang SC"/>
              </a:rPr>
              <a:t>UML</a:t>
            </a:r>
            <a:r>
              <a:rPr lang="zh-CN" altLang="en-US" sz="2133" dirty="0">
                <a:solidFill>
                  <a:srgbClr val="000000"/>
                </a:solidFill>
                <a:latin typeface="PingFang SC"/>
              </a:rPr>
              <a:t>也必然存在一个进化过程。 </a:t>
            </a:r>
            <a:endParaRPr lang="zh-CN" altLang="en-US" sz="2000" b="1" dirty="0"/>
          </a:p>
        </p:txBody>
      </p:sp>
      <p:sp>
        <p:nvSpPr>
          <p:cNvPr id="3" name="Title 1">
            <a:extLst>
              <a:ext uri="{FF2B5EF4-FFF2-40B4-BE49-F238E27FC236}">
                <a16:creationId xmlns:a16="http://schemas.microsoft.com/office/drawing/2014/main" id="{2D96A3A4-1C4D-431E-AC83-D0347EEB6C43}"/>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新概念的扩充</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387795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638C4D12-3E94-42A8-A996-C10D12FA774F}"/>
              </a:ext>
            </a:extLst>
          </p:cNvPr>
          <p:cNvSpPr txBox="1"/>
          <p:nvPr/>
        </p:nvSpPr>
        <p:spPr>
          <a:xfrm>
            <a:off x="643468" y="1782981"/>
            <a:ext cx="10829131" cy="2318095"/>
          </a:xfrm>
          <a:prstGeom prst="rect">
            <a:avLst/>
          </a:prstGeom>
        </p:spPr>
        <p:txBody>
          <a:bodyPr vert="horz" lIns="121920" tIns="60960" rIns="121920" bIns="60960" rtlCol="0">
            <a:normAutofit/>
          </a:bodyPr>
          <a:lstStyle/>
          <a:p>
            <a:pPr>
              <a:lnSpc>
                <a:spcPct val="90000"/>
              </a:lnSpc>
              <a:spcAft>
                <a:spcPts val="800"/>
              </a:spcAft>
            </a:pPr>
            <a:r>
              <a:rPr lang="en-US" altLang="zh-CN" sz="2133" dirty="0">
                <a:solidFill>
                  <a:srgbClr val="000000"/>
                </a:solidFill>
                <a:latin typeface="PingFang SC"/>
              </a:rPr>
              <a:t>       UML</a:t>
            </a:r>
            <a:r>
              <a:rPr lang="zh-CN" altLang="en-US" sz="2133" dirty="0">
                <a:solidFill>
                  <a:srgbClr val="000000"/>
                </a:solidFill>
                <a:latin typeface="PingFang SC"/>
              </a:rPr>
              <a:t>在演变过程中还提出了一些新的概念。在</a:t>
            </a:r>
            <a:r>
              <a:rPr lang="en-US" altLang="zh-CN" sz="2133" dirty="0">
                <a:solidFill>
                  <a:srgbClr val="000000"/>
                </a:solidFill>
                <a:latin typeface="PingFang SC"/>
              </a:rPr>
              <a:t>UML</a:t>
            </a:r>
            <a:r>
              <a:rPr lang="zh-CN" altLang="en-US" sz="2133" dirty="0">
                <a:solidFill>
                  <a:srgbClr val="000000"/>
                </a:solidFill>
                <a:latin typeface="PingFang SC"/>
              </a:rPr>
              <a:t>标准中新加了模板</a:t>
            </a:r>
            <a:r>
              <a:rPr lang="en-US" altLang="zh-CN" sz="2133" dirty="0">
                <a:solidFill>
                  <a:srgbClr val="000000"/>
                </a:solidFill>
                <a:latin typeface="PingFang SC"/>
              </a:rPr>
              <a:t>(Stereotypes)</a:t>
            </a:r>
            <a:r>
              <a:rPr lang="zh-CN" altLang="en-US" sz="2133" dirty="0">
                <a:solidFill>
                  <a:srgbClr val="000000"/>
                </a:solidFill>
                <a:latin typeface="PingFang SC"/>
              </a:rPr>
              <a:t>、职责</a:t>
            </a:r>
            <a:r>
              <a:rPr lang="en-US" altLang="zh-CN" sz="2133" dirty="0">
                <a:solidFill>
                  <a:srgbClr val="000000"/>
                </a:solidFill>
                <a:latin typeface="PingFang SC"/>
              </a:rPr>
              <a:t>(Responsibilities)</a:t>
            </a:r>
            <a:r>
              <a:rPr lang="zh-CN" altLang="en-US" sz="2133" dirty="0">
                <a:solidFill>
                  <a:srgbClr val="000000"/>
                </a:solidFill>
                <a:latin typeface="PingFang SC"/>
              </a:rPr>
              <a:t>、扩展机制</a:t>
            </a:r>
            <a:r>
              <a:rPr lang="en-US" altLang="zh-CN" sz="2133" dirty="0">
                <a:solidFill>
                  <a:srgbClr val="000000"/>
                </a:solidFill>
                <a:latin typeface="PingFang SC"/>
              </a:rPr>
              <a:t>(Extensibility mechanisms)</a:t>
            </a:r>
            <a:r>
              <a:rPr lang="zh-CN" altLang="en-US" sz="2133" dirty="0">
                <a:solidFill>
                  <a:srgbClr val="000000"/>
                </a:solidFill>
                <a:latin typeface="PingFang SC"/>
              </a:rPr>
              <a:t>、线程</a:t>
            </a:r>
            <a:r>
              <a:rPr lang="en-US" altLang="zh-CN" sz="2133" dirty="0">
                <a:solidFill>
                  <a:srgbClr val="000000"/>
                </a:solidFill>
                <a:latin typeface="PingFang SC"/>
              </a:rPr>
              <a:t>(Threads)</a:t>
            </a:r>
            <a:r>
              <a:rPr lang="zh-CN" altLang="en-US" sz="2133" dirty="0">
                <a:solidFill>
                  <a:srgbClr val="000000"/>
                </a:solidFill>
                <a:latin typeface="PingFang SC"/>
              </a:rPr>
              <a:t>、过程</a:t>
            </a:r>
            <a:r>
              <a:rPr lang="en-US" altLang="zh-CN" sz="2133" dirty="0">
                <a:solidFill>
                  <a:srgbClr val="000000"/>
                </a:solidFill>
                <a:latin typeface="PingFang SC"/>
              </a:rPr>
              <a:t>(Processes)</a:t>
            </a:r>
            <a:r>
              <a:rPr lang="zh-CN" altLang="en-US" sz="2133" dirty="0">
                <a:solidFill>
                  <a:srgbClr val="000000"/>
                </a:solidFill>
                <a:latin typeface="PingFang SC"/>
              </a:rPr>
              <a:t>、分布式</a:t>
            </a:r>
            <a:r>
              <a:rPr lang="en-US" altLang="zh-CN" sz="2133" dirty="0">
                <a:solidFill>
                  <a:srgbClr val="000000"/>
                </a:solidFill>
                <a:latin typeface="PingFang SC"/>
              </a:rPr>
              <a:t>(Distribution)</a:t>
            </a:r>
            <a:r>
              <a:rPr lang="zh-CN" altLang="en-US" sz="2133" dirty="0">
                <a:solidFill>
                  <a:srgbClr val="000000"/>
                </a:solidFill>
                <a:latin typeface="PingFang SC"/>
              </a:rPr>
              <a:t>、并发</a:t>
            </a:r>
            <a:r>
              <a:rPr lang="en-US" altLang="zh-CN" sz="2133" dirty="0">
                <a:solidFill>
                  <a:srgbClr val="000000"/>
                </a:solidFill>
                <a:latin typeface="PingFang SC"/>
              </a:rPr>
              <a:t>(Concurrency)</a:t>
            </a:r>
            <a:r>
              <a:rPr lang="zh-CN" altLang="en-US" sz="2133" dirty="0">
                <a:solidFill>
                  <a:srgbClr val="000000"/>
                </a:solidFill>
                <a:latin typeface="PingFang SC"/>
              </a:rPr>
              <a:t>、模式</a:t>
            </a:r>
            <a:r>
              <a:rPr lang="en-US" altLang="zh-CN" sz="2133" dirty="0">
                <a:solidFill>
                  <a:srgbClr val="000000"/>
                </a:solidFill>
                <a:latin typeface="PingFang SC"/>
              </a:rPr>
              <a:t>(Patterns)</a:t>
            </a:r>
            <a:r>
              <a:rPr lang="zh-CN" altLang="en-US" sz="2133" dirty="0">
                <a:solidFill>
                  <a:srgbClr val="000000"/>
                </a:solidFill>
                <a:latin typeface="PingFang SC"/>
              </a:rPr>
              <a:t>、合作</a:t>
            </a:r>
            <a:r>
              <a:rPr lang="en-US" altLang="zh-CN" sz="2133" dirty="0">
                <a:solidFill>
                  <a:srgbClr val="000000"/>
                </a:solidFill>
                <a:latin typeface="PingFang SC"/>
              </a:rPr>
              <a:t>(Collaborations)</a:t>
            </a:r>
            <a:r>
              <a:rPr lang="zh-CN" altLang="en-US" sz="2133" dirty="0">
                <a:solidFill>
                  <a:srgbClr val="000000"/>
                </a:solidFill>
                <a:latin typeface="PingFang SC"/>
              </a:rPr>
              <a:t>、活动图（</a:t>
            </a:r>
            <a:r>
              <a:rPr lang="en-US" altLang="zh-CN" sz="2133" dirty="0">
                <a:solidFill>
                  <a:srgbClr val="000000"/>
                </a:solidFill>
                <a:latin typeface="PingFang SC"/>
              </a:rPr>
              <a:t>Activity diagram</a:t>
            </a:r>
            <a:r>
              <a:rPr lang="zh-CN" altLang="en-US" sz="2133" dirty="0">
                <a:solidFill>
                  <a:srgbClr val="000000"/>
                </a:solidFill>
                <a:latin typeface="PingFang SC"/>
              </a:rPr>
              <a:t>）等新概念，并清晰地区分类型</a:t>
            </a:r>
            <a:r>
              <a:rPr lang="en-US" altLang="zh-CN" sz="2133" dirty="0">
                <a:solidFill>
                  <a:srgbClr val="000000"/>
                </a:solidFill>
                <a:latin typeface="PingFang SC"/>
              </a:rPr>
              <a:t>(Type)</a:t>
            </a:r>
            <a:r>
              <a:rPr lang="zh-CN" altLang="en-US" sz="2133" dirty="0">
                <a:solidFill>
                  <a:srgbClr val="000000"/>
                </a:solidFill>
                <a:latin typeface="PingFang SC"/>
              </a:rPr>
              <a:t>、类</a:t>
            </a:r>
            <a:r>
              <a:rPr lang="en-US" altLang="zh-CN" sz="2133" dirty="0">
                <a:solidFill>
                  <a:srgbClr val="000000"/>
                </a:solidFill>
                <a:latin typeface="PingFang SC"/>
              </a:rPr>
              <a:t>(Class)</a:t>
            </a:r>
            <a:r>
              <a:rPr lang="zh-CN" altLang="en-US" sz="2133" dirty="0">
                <a:solidFill>
                  <a:srgbClr val="000000"/>
                </a:solidFill>
                <a:latin typeface="PingFang SC"/>
              </a:rPr>
              <a:t>和实例</a:t>
            </a:r>
            <a:r>
              <a:rPr lang="en-US" altLang="zh-CN" sz="2133" dirty="0">
                <a:solidFill>
                  <a:srgbClr val="000000"/>
                </a:solidFill>
                <a:latin typeface="PingFang SC"/>
              </a:rPr>
              <a:t>(Instance)</a:t>
            </a:r>
            <a:r>
              <a:rPr lang="zh-CN" altLang="en-US" sz="2133" dirty="0">
                <a:solidFill>
                  <a:srgbClr val="000000"/>
                </a:solidFill>
                <a:latin typeface="PingFang SC"/>
              </a:rPr>
              <a:t>、细化</a:t>
            </a:r>
            <a:r>
              <a:rPr lang="en-US" altLang="zh-CN" sz="2133" dirty="0">
                <a:solidFill>
                  <a:srgbClr val="000000"/>
                </a:solidFill>
                <a:latin typeface="PingFang SC"/>
              </a:rPr>
              <a:t>(Refinement)</a:t>
            </a:r>
            <a:r>
              <a:rPr lang="zh-CN" altLang="en-US" sz="2133" dirty="0">
                <a:solidFill>
                  <a:srgbClr val="000000"/>
                </a:solidFill>
                <a:latin typeface="PingFang SC"/>
              </a:rPr>
              <a:t>、接口</a:t>
            </a:r>
            <a:r>
              <a:rPr lang="en-US" altLang="zh-CN" sz="2133" dirty="0">
                <a:solidFill>
                  <a:srgbClr val="000000"/>
                </a:solidFill>
                <a:latin typeface="PingFang SC"/>
              </a:rPr>
              <a:t>(Interfaces)</a:t>
            </a:r>
            <a:r>
              <a:rPr lang="zh-CN" altLang="en-US" sz="2133" dirty="0">
                <a:solidFill>
                  <a:srgbClr val="000000"/>
                </a:solidFill>
                <a:latin typeface="PingFang SC"/>
              </a:rPr>
              <a:t>和组件</a:t>
            </a:r>
            <a:r>
              <a:rPr lang="en-US" altLang="zh-CN" sz="2133" dirty="0">
                <a:solidFill>
                  <a:srgbClr val="000000"/>
                </a:solidFill>
                <a:latin typeface="PingFang SC"/>
              </a:rPr>
              <a:t>(Components)</a:t>
            </a:r>
            <a:r>
              <a:rPr lang="zh-CN" altLang="en-US" sz="2133" dirty="0">
                <a:solidFill>
                  <a:srgbClr val="000000"/>
                </a:solidFill>
                <a:latin typeface="PingFang SC"/>
              </a:rPr>
              <a:t>等概念。  </a:t>
            </a:r>
            <a:br>
              <a:rPr lang="zh-CN" altLang="en-US" sz="2133" dirty="0"/>
            </a:br>
            <a:r>
              <a:rPr lang="zh-CN" altLang="en-US" sz="2133" dirty="0">
                <a:solidFill>
                  <a:srgbClr val="000000"/>
                </a:solidFill>
                <a:latin typeface="PingFang SC"/>
              </a:rPr>
              <a:t>因此可以认为，</a:t>
            </a:r>
            <a:r>
              <a:rPr lang="en-US" altLang="zh-CN" sz="2133" dirty="0">
                <a:solidFill>
                  <a:srgbClr val="000000"/>
                </a:solidFill>
                <a:latin typeface="PingFang SC"/>
              </a:rPr>
              <a:t>UML</a:t>
            </a:r>
            <a:r>
              <a:rPr lang="zh-CN" altLang="en-US" sz="2133" dirty="0">
                <a:solidFill>
                  <a:srgbClr val="000000"/>
                </a:solidFill>
                <a:latin typeface="PingFang SC"/>
              </a:rPr>
              <a:t>是一种先进实用的标准建模语言，但其中某些概念尚待实践来验证，</a:t>
            </a:r>
            <a:r>
              <a:rPr lang="en-US" altLang="zh-CN" sz="2133" dirty="0">
                <a:solidFill>
                  <a:srgbClr val="000000"/>
                </a:solidFill>
                <a:latin typeface="PingFang SC"/>
              </a:rPr>
              <a:t>UML</a:t>
            </a:r>
            <a:r>
              <a:rPr lang="zh-CN" altLang="en-US" sz="2133" dirty="0">
                <a:solidFill>
                  <a:srgbClr val="000000"/>
                </a:solidFill>
                <a:latin typeface="PingFang SC"/>
              </a:rPr>
              <a:t>也必然存在一个进化过程。 </a:t>
            </a:r>
            <a:endParaRPr lang="zh-CN" altLang="en-US" sz="2000" b="1" dirty="0"/>
          </a:p>
        </p:txBody>
      </p:sp>
      <p:sp>
        <p:nvSpPr>
          <p:cNvPr id="3" name="Title 1">
            <a:extLst>
              <a:ext uri="{FF2B5EF4-FFF2-40B4-BE49-F238E27FC236}">
                <a16:creationId xmlns:a16="http://schemas.microsoft.com/office/drawing/2014/main" id="{2D96A3A4-1C4D-431E-AC83-D0347EEB6C43}"/>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新概念的扩充</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1072161"/>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的结构</a:t>
            </a: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33477" y="2939948"/>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 name="任意多边形 2"/>
          <p:cNvSpPr/>
          <p:nvPr/>
        </p:nvSpPr>
        <p:spPr>
          <a:xfrm rot="2700000">
            <a:off x="8757867" y="2893651"/>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4" name="任意多边形 3"/>
          <p:cNvSpPr/>
          <p:nvPr/>
        </p:nvSpPr>
        <p:spPr>
          <a:xfrm>
            <a:off x="6018468" y="294026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4"/>
          <p:cNvSpPr/>
          <p:nvPr/>
        </p:nvSpPr>
        <p:spPr>
          <a:xfrm rot="2700000">
            <a:off x="6342858" y="2893964"/>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6" name="任意多边形 5"/>
          <p:cNvSpPr/>
          <p:nvPr/>
        </p:nvSpPr>
        <p:spPr>
          <a:xfrm>
            <a:off x="3636965" y="2949831"/>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rot="2700000">
            <a:off x="3961357" y="2903535"/>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8" name="任意多边形 7"/>
          <p:cNvSpPr/>
          <p:nvPr/>
        </p:nvSpPr>
        <p:spPr>
          <a:xfrm>
            <a:off x="1221957" y="2950142"/>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0" name="矩形 9"/>
          <p:cNvSpPr/>
          <p:nvPr/>
        </p:nvSpPr>
        <p:spPr>
          <a:xfrm>
            <a:off x="1578952" y="3261698"/>
            <a:ext cx="1826282" cy="1280351"/>
          </a:xfrm>
          <a:prstGeom prst="rect">
            <a:avLst/>
          </a:prstGeom>
        </p:spPr>
        <p:txBody>
          <a:bodyPr wrap="square">
            <a:spAutoFit/>
          </a:bodyPr>
          <a:lstStyle/>
          <a:p>
            <a:pPr algn="ctr">
              <a:lnSpc>
                <a:spcPct val="90000"/>
              </a:lnSpc>
              <a:spcBef>
                <a:spcPct val="0"/>
              </a:spcBef>
              <a:spcAft>
                <a:spcPts val="600"/>
              </a:spcAft>
            </a:pPr>
            <a:r>
              <a:rPr lang="en-US" altLang="zh-CN" sz="2400" b="1" dirty="0">
                <a:solidFill>
                  <a:schemeClr val="bg1"/>
                </a:solidFill>
              </a:rPr>
              <a:t>UML</a:t>
            </a:r>
          </a:p>
          <a:p>
            <a:pPr algn="ctr">
              <a:lnSpc>
                <a:spcPct val="90000"/>
              </a:lnSpc>
              <a:spcBef>
                <a:spcPct val="0"/>
              </a:spcBef>
              <a:spcAft>
                <a:spcPts val="600"/>
              </a:spcAft>
            </a:pPr>
            <a:r>
              <a:rPr lang="zh-CN" altLang="en-US" sz="2400" b="1" dirty="0">
                <a:solidFill>
                  <a:schemeClr val="bg1"/>
                </a:solidFill>
              </a:rPr>
              <a:t>主要组成</a:t>
            </a:r>
            <a:endParaRPr lang="en-US" altLang="zh-CN" sz="2400" b="1" dirty="0">
              <a:solidFill>
                <a:schemeClr val="bg1"/>
              </a:solidFill>
            </a:endParaRPr>
          </a:p>
          <a:p>
            <a:pPr algn="ct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2" name="矩形 11"/>
          <p:cNvSpPr/>
          <p:nvPr/>
        </p:nvSpPr>
        <p:spPr>
          <a:xfrm>
            <a:off x="4354134" y="3462881"/>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5" name="矩形 14"/>
          <p:cNvSpPr/>
          <p:nvPr/>
        </p:nvSpPr>
        <p:spPr>
          <a:xfrm>
            <a:off x="6749709" y="3474974"/>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6" name="矩形 15"/>
          <p:cNvSpPr/>
          <p:nvPr/>
        </p:nvSpPr>
        <p:spPr>
          <a:xfrm>
            <a:off x="9145557" y="3484860"/>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27" name="íślîďe"/>
          <p:cNvSpPr/>
          <p:nvPr/>
        </p:nvSpPr>
        <p:spPr bwMode="auto">
          <a:xfrm>
            <a:off x="3089927" y="2124937"/>
            <a:ext cx="3367000" cy="135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事物，</a:t>
            </a:r>
            <a:r>
              <a:rPr lang="en-US" altLang="zh-CN" sz="1600" b="1" dirty="0">
                <a:solidFill>
                  <a:schemeClr val="tx1">
                    <a:lumMod val="75000"/>
                    <a:lumOff val="25000"/>
                  </a:schemeClr>
                </a:solidFill>
              </a:rPr>
              <a:t>UML</a:t>
            </a:r>
            <a:r>
              <a:rPr lang="zh-CN" altLang="en-US" sz="1600" b="1" dirty="0">
                <a:solidFill>
                  <a:schemeClr val="tx1">
                    <a:lumMod val="75000"/>
                    <a:lumOff val="25000"/>
                  </a:schemeClr>
                </a:solidFill>
              </a:rPr>
              <a:t>中重要的组成部分</a:t>
            </a:r>
            <a:endParaRPr lang="en-US" altLang="zh-CN" sz="1600" b="1" dirty="0">
              <a:solidFill>
                <a:schemeClr val="tx1">
                  <a:lumMod val="75000"/>
                  <a:lumOff val="25000"/>
                </a:schemeClr>
              </a:solidFill>
            </a:endParaRPr>
          </a:p>
        </p:txBody>
      </p:sp>
      <p:sp>
        <p:nvSpPr>
          <p:cNvPr id="30" name="íślîďe"/>
          <p:cNvSpPr/>
          <p:nvPr/>
        </p:nvSpPr>
        <p:spPr bwMode="auto">
          <a:xfrm>
            <a:off x="7931574" y="212493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关系，把元素紧密联系在一起</a:t>
            </a:r>
            <a:endParaRPr lang="en-US" altLang="zh-CN" sz="1600" b="1" dirty="0">
              <a:solidFill>
                <a:schemeClr val="tx1">
                  <a:lumMod val="75000"/>
                  <a:lumOff val="25000"/>
                </a:schemeClr>
              </a:solidFill>
            </a:endParaRPr>
          </a:p>
        </p:txBody>
      </p:sp>
      <p:sp>
        <p:nvSpPr>
          <p:cNvPr id="36" name="íślîďe"/>
          <p:cNvSpPr/>
          <p:nvPr/>
        </p:nvSpPr>
        <p:spPr bwMode="auto">
          <a:xfrm>
            <a:off x="5471428" y="4971426"/>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600" b="1" dirty="0">
                <a:solidFill>
                  <a:schemeClr val="tx1">
                    <a:lumMod val="75000"/>
                    <a:lumOff val="25000"/>
                  </a:schemeClr>
                </a:solidFill>
              </a:rPr>
              <a:t>图，多个相互关系的事物的组</a:t>
            </a:r>
            <a:endParaRPr lang="en-US" altLang="zh-CN" sz="1600" b="1" dirty="0">
              <a:solidFill>
                <a:schemeClr val="tx1">
                  <a:lumMod val="75000"/>
                  <a:lumOff val="25000"/>
                </a:schemeClr>
              </a:solidFill>
            </a:endParaRPr>
          </a:p>
        </p:txBody>
      </p:sp>
    </p:spTree>
    <p:extLst>
      <p:ext uri="{BB962C8B-B14F-4D97-AF65-F5344CB8AC3E}">
        <p14:creationId xmlns:p14="http://schemas.microsoft.com/office/powerpoint/2010/main" val="248838399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rPr>
              <a:t>什么是</a:t>
            </a:r>
            <a:r>
              <a:rPr lang="en-US" altLang="zh-CN" sz="2000" b="1" dirty="0">
                <a:solidFill>
                  <a:srgbClr val="1C50A2"/>
                </a:solidFill>
                <a:ea typeface="微软雅黑" panose="020B0503020204020204" charset="-122"/>
              </a:rPr>
              <a:t>UML</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发展历程</a:t>
            </a:r>
            <a:endParaRPr lang="en-GB" altLang="zh-CN" sz="2000" b="1" dirty="0">
              <a:solidFill>
                <a:srgbClr val="1C50A2"/>
              </a:solidFill>
              <a:ea typeface="微软雅黑" panose="020B0503020204020204" charset="-122"/>
            </a:endParaRPr>
          </a:p>
        </p:txBody>
      </p:sp>
      <p:sp>
        <p:nvSpPr>
          <p:cNvPr id="16" name="文本框 9"/>
          <p:cNvSpPr txBox="1"/>
          <p:nvPr/>
        </p:nvSpPr>
        <p:spPr>
          <a:xfrm>
            <a:off x="623644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的特点</a:t>
            </a:r>
            <a:endParaRPr lang="en-GB" altLang="zh-CN" sz="2000" b="1" dirty="0">
              <a:solidFill>
                <a:srgbClr val="1C50A2"/>
              </a:solidFill>
              <a:ea typeface="微软雅黑" panose="020B0503020204020204" charset="-122"/>
            </a:endParaRPr>
          </a:p>
        </p:txBody>
      </p:sp>
      <p:sp>
        <p:nvSpPr>
          <p:cNvPr id="17" name="文本框 9"/>
          <p:cNvSpPr txBox="1"/>
          <p:nvPr/>
        </p:nvSpPr>
        <p:spPr>
          <a:xfrm>
            <a:off x="889662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rgbClr val="1C50A2"/>
                </a:solidFill>
                <a:ea typeface="微软雅黑" panose="020B0503020204020204" charset="-122"/>
              </a:rPr>
              <a:t>UML</a:t>
            </a:r>
            <a:r>
              <a:rPr lang="zh-CN" altLang="en-US" sz="2000" b="1" dirty="0">
                <a:solidFill>
                  <a:srgbClr val="1C50A2"/>
                </a:solidFill>
                <a:ea typeface="微软雅黑" panose="020B0503020204020204" charset="-122"/>
              </a:rPr>
              <a:t>的结构</a:t>
            </a:r>
            <a:endParaRPr lang="en-GB" altLang="zh-CN" sz="2000" b="1" dirty="0">
              <a:solidFill>
                <a:srgbClr val="1C50A2"/>
              </a:solidFill>
              <a:ea typeface="微软雅黑" panose="020B050302020402020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构件事物</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注释事物</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行为事物</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分组事物</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39" name="TextBox 38"/>
          <p:cNvSpPr txBox="1"/>
          <p:nvPr/>
        </p:nvSpPr>
        <p:spPr>
          <a:xfrm>
            <a:off x="1595500" y="1988840"/>
            <a:ext cx="9001000" cy="315536"/>
          </a:xfrm>
          <a:prstGeom prst="rect">
            <a:avLst/>
          </a:prstGeom>
          <a:noFill/>
        </p:spPr>
        <p:txBody>
          <a:bodyPr wrap="square" lIns="0" tIns="0" rIns="0" bIns="0" rtlCol="0">
            <a:spAutoFit/>
          </a:bodyPr>
          <a:lstStyle/>
          <a:p>
            <a:pPr algn="just">
              <a:lnSpc>
                <a:spcPct val="120000"/>
              </a:lnSpc>
            </a:pP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构件事物是</a:t>
            </a:r>
            <a:r>
              <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b="1" dirty="0">
                <a:solidFill>
                  <a:schemeClr val="tx1">
                    <a:lumMod val="75000"/>
                    <a:lumOff val="25000"/>
                  </a:schemeClr>
                </a:solidFill>
                <a:latin typeface="微软雅黑" panose="020B0503020204020204" pitchFamily="34" charset="-122"/>
                <a:ea typeface="微软雅黑" panose="020B0503020204020204" pitchFamily="34" charset="-122"/>
              </a:rPr>
              <a:t>模型的静态部分，描述概念或物理元素</a:t>
            </a:r>
            <a:endParaRPr lang="en-US" altLang="zh-CN" sz="18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448673"/>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）类（</a:t>
            </a:r>
            <a:r>
              <a:rPr lang="en-US" altLang="zh-CN" sz="2000" b="1" dirty="0">
                <a:latin typeface="宋体" panose="02010600030101010101" pitchFamily="2" charset="-122"/>
                <a:ea typeface="宋体" panose="02010600030101010101" pitchFamily="2" charset="-122"/>
              </a:rPr>
              <a:t>class</a:t>
            </a:r>
            <a:r>
              <a:rPr lang="zh-CN" altLang="en-US" sz="2000" b="1" dirty="0">
                <a:latin typeface="宋体" panose="02010600030101010101" pitchFamily="2" charset="-122"/>
                <a:ea typeface="宋体" panose="02010600030101010101" pitchFamily="2" charset="-122"/>
              </a:rPr>
              <a:t>）是对一组具有相同属性、相同操作、相同关系和相同语义的对象的描述。类实现一个或多个接口。在图形上，把类画成一个矩形，矩形中通常包括类的名称、属性和操作，如图</a:t>
            </a:r>
            <a:r>
              <a:rPr lang="en-US" altLang="zh-CN" sz="2000" b="1" dirty="0">
                <a:latin typeface="宋体" panose="02010600030101010101" pitchFamily="2" charset="-122"/>
                <a:ea typeface="宋体" panose="02010600030101010101" pitchFamily="2" charset="-122"/>
              </a:rPr>
              <a:t>2-1</a:t>
            </a:r>
            <a:r>
              <a:rPr lang="zh-CN" altLang="en-US" sz="2000" b="1" dirty="0">
                <a:latin typeface="宋体" panose="02010600030101010101" pitchFamily="2" charset="-122"/>
                <a:ea typeface="宋体" panose="02010600030101010101" pitchFamily="2" charset="-122"/>
              </a:rPr>
              <a:t>所示。</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7"/>
            <a:ext cx="6096000" cy="163121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）接口（</a:t>
            </a:r>
            <a:r>
              <a:rPr lang="en-US" altLang="zh-CN" sz="2000" b="1" dirty="0">
                <a:solidFill>
                  <a:srgbClr val="000000"/>
                </a:solidFill>
                <a:latin typeface="宋体" panose="02010600030101010101" pitchFamily="2" charset="-122"/>
                <a:ea typeface="宋体" panose="02010600030101010101" pitchFamily="2" charset="-122"/>
              </a:rPr>
              <a:t>interface</a:t>
            </a:r>
            <a:r>
              <a:rPr lang="zh-CN" altLang="en-US" sz="2000" b="1" dirty="0">
                <a:solidFill>
                  <a:srgbClr val="000000"/>
                </a:solidFill>
                <a:latin typeface="宋体" panose="02010600030101010101" pitchFamily="2" charset="-122"/>
                <a:ea typeface="宋体" panose="02010600030101010101" pitchFamily="2" charset="-122"/>
              </a:rPr>
              <a:t>）是一组操作的集合，每个操作描述了类或构件的一个服务。因此，接口描述了元素的外部可见行为。一个接口可以描述一个类或构件的全部行为或部分行为。接口在</a:t>
            </a:r>
            <a:r>
              <a:rPr lang="en-US" altLang="zh-CN" sz="2000" b="1" dirty="0">
                <a:solidFill>
                  <a:srgbClr val="000000"/>
                </a:solidFill>
                <a:latin typeface="宋体" panose="02010600030101010101" pitchFamily="2" charset="-122"/>
                <a:ea typeface="宋体" panose="02010600030101010101" pitchFamily="2" charset="-122"/>
              </a:rPr>
              <a:t>UML</a:t>
            </a:r>
            <a:r>
              <a:rPr lang="zh-CN" altLang="en-US" sz="2000" b="1" dirty="0">
                <a:solidFill>
                  <a:srgbClr val="000000"/>
                </a:solidFill>
                <a:latin typeface="宋体" panose="02010600030101010101" pitchFamily="2" charset="-122"/>
                <a:ea typeface="宋体" panose="02010600030101010101" pitchFamily="2" charset="-122"/>
              </a:rPr>
              <a:t>中被画出一个圆和它的名字</a:t>
            </a:r>
            <a:endParaRPr lang="zh-CN" altLang="en-US" sz="2000" b="1" dirty="0"/>
          </a:p>
        </p:txBody>
      </p:sp>
    </p:spTree>
    <p:extLst>
      <p:ext uri="{BB962C8B-B14F-4D97-AF65-F5344CB8AC3E}">
        <p14:creationId xmlns:p14="http://schemas.microsoft.com/office/powerpoint/2010/main" val="10173596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15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660962" y="2288440"/>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）协作（</a:t>
            </a:r>
            <a:r>
              <a:rPr lang="en-US" altLang="zh-CN" sz="2000" b="1" dirty="0">
                <a:latin typeface="宋体" panose="02010600030101010101" pitchFamily="2" charset="-122"/>
                <a:ea typeface="宋体" panose="02010600030101010101" pitchFamily="2" charset="-122"/>
              </a:rPr>
              <a:t>collaboration</a:t>
            </a:r>
            <a:r>
              <a:rPr lang="zh-CN" altLang="en-US" sz="2000" b="1" dirty="0">
                <a:latin typeface="宋体" panose="02010600030101010101" pitchFamily="2" charset="-122"/>
                <a:ea typeface="宋体" panose="02010600030101010101" pitchFamily="2" charset="-122"/>
              </a:rPr>
              <a:t>）定义了一个交互，它是由一组共同工作以提供某种协作行为的角色和其他元素构成的一个群体，这些协作行为大于所有元素的各自行为的总和。在图形上，把协作画成虚线椭圆，有时仅包含它的名称</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4145208"/>
            <a:ext cx="7104789"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）用例（</a:t>
            </a:r>
            <a:r>
              <a:rPr lang="en-US" altLang="zh-CN" sz="2000" b="1" dirty="0">
                <a:solidFill>
                  <a:srgbClr val="000000"/>
                </a:solidFill>
                <a:latin typeface="宋体" panose="02010600030101010101" pitchFamily="2" charset="-122"/>
                <a:ea typeface="宋体" panose="02010600030101010101" pitchFamily="2" charset="-122"/>
              </a:rPr>
              <a:t>use case</a:t>
            </a:r>
            <a:r>
              <a:rPr lang="zh-CN" altLang="en-US" sz="2000" b="1" dirty="0">
                <a:solidFill>
                  <a:srgbClr val="000000"/>
                </a:solidFill>
                <a:latin typeface="宋体" panose="02010600030101010101" pitchFamily="2" charset="-122"/>
                <a:ea typeface="宋体" panose="02010600030101010101" pitchFamily="2" charset="-122"/>
              </a:rPr>
              <a:t>）是对一组动作序列的描述，系统执行这些动作将产生对特定的参与者有价值而且可观察的结果。用况用于构造模型中的行为事物。用况是通过协作实现的。在图形上，把用况画成实线椭圆，通常仅包含它的名称</a:t>
            </a:r>
            <a:endParaRPr lang="zh-CN" altLang="en-US" sz="2000" b="1" dirty="0"/>
          </a:p>
        </p:txBody>
      </p:sp>
    </p:spTree>
    <p:extLst>
      <p:ext uri="{BB962C8B-B14F-4D97-AF65-F5344CB8AC3E}">
        <p14:creationId xmlns:p14="http://schemas.microsoft.com/office/powerpoint/2010/main" val="451991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构件事物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44304" y="2436094"/>
            <a:ext cx="7507380"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 5</a:t>
            </a:r>
            <a:r>
              <a:rPr lang="zh-CN" altLang="en-US" sz="2000" b="1" dirty="0">
                <a:latin typeface="宋体" panose="02010600030101010101" pitchFamily="2" charset="-122"/>
                <a:ea typeface="宋体" panose="02010600030101010101" pitchFamily="2" charset="-122"/>
              </a:rPr>
              <a:t>）构件</a:t>
            </a:r>
            <a:r>
              <a:rPr lang="en-US" altLang="zh-CN" sz="2000" b="1" dirty="0">
                <a:latin typeface="宋体" panose="02010600030101010101" pitchFamily="2" charset="-122"/>
                <a:ea typeface="宋体" panose="02010600030101010101" pitchFamily="2" charset="-122"/>
              </a:rPr>
              <a:t>(component)</a:t>
            </a:r>
          </a:p>
          <a:p>
            <a:r>
              <a:rPr lang="zh-CN" altLang="en-US" sz="2000" b="1" dirty="0">
                <a:latin typeface="宋体" panose="02010600030101010101" pitchFamily="2" charset="-122"/>
                <a:ea typeface="宋体" panose="02010600030101010101" pitchFamily="2" charset="-122"/>
              </a:rPr>
              <a:t>也成为组件，是物理上或可替换的系统部分，实现一个接口集合。描述物理系统的一部分</a:t>
            </a:r>
          </a:p>
          <a:p>
            <a:endParaRPr lang="zh-CN" altLang="en-US" sz="2000"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19D9E46C-F1A0-420A-8B09-D546B3F6A762}"/>
              </a:ext>
            </a:extLst>
          </p:cNvPr>
          <p:cNvSpPr txBox="1"/>
          <p:nvPr/>
        </p:nvSpPr>
        <p:spPr>
          <a:xfrm>
            <a:off x="1544304" y="3896400"/>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6</a:t>
            </a:r>
            <a:r>
              <a:rPr lang="zh-CN" altLang="en-US" sz="2000" b="1" dirty="0">
                <a:solidFill>
                  <a:srgbClr val="000000"/>
                </a:solidFill>
                <a:latin typeface="宋体" panose="02010600030101010101" pitchFamily="2" charset="-122"/>
                <a:ea typeface="宋体" panose="02010600030101010101" pitchFamily="2" charset="-122"/>
              </a:rPr>
              <a:t>）节点</a:t>
            </a:r>
            <a:r>
              <a:rPr lang="en-US" altLang="zh-CN" sz="2000" b="1" dirty="0">
                <a:solidFill>
                  <a:srgbClr val="000000"/>
                </a:solidFill>
                <a:latin typeface="宋体" panose="02010600030101010101" pitchFamily="2" charset="-122"/>
                <a:ea typeface="宋体" panose="02010600030101010101" pitchFamily="2" charset="-122"/>
              </a:rPr>
              <a:t>(node)</a:t>
            </a:r>
          </a:p>
          <a:p>
            <a:r>
              <a:rPr lang="zh-CN" altLang="en-US" sz="2000" b="1" dirty="0">
                <a:solidFill>
                  <a:srgbClr val="000000"/>
                </a:solidFill>
                <a:latin typeface="宋体" panose="02010600030101010101" pitchFamily="2" charset="-122"/>
                <a:ea typeface="宋体" panose="02010600030101010101" pitchFamily="2" charset="-122"/>
              </a:rPr>
              <a:t>是运行时存在的物理元素，表示一种可计算的资源，通常至少有存储空间和处理能力。诸如实际</a:t>
            </a:r>
            <a:r>
              <a:rPr lang="en-US" altLang="zh-CN" sz="2000" b="1" dirty="0">
                <a:solidFill>
                  <a:srgbClr val="000000"/>
                </a:solidFill>
                <a:latin typeface="宋体" panose="02010600030101010101" pitchFamily="2" charset="-122"/>
                <a:ea typeface="宋体" panose="02010600030101010101" pitchFamily="2" charset="-122"/>
              </a:rPr>
              <a:t>PC</a:t>
            </a:r>
            <a:r>
              <a:rPr lang="zh-CN" altLang="en-US" sz="2000" b="1" dirty="0">
                <a:solidFill>
                  <a:srgbClr val="000000"/>
                </a:solidFill>
                <a:latin typeface="宋体" panose="02010600030101010101" pitchFamily="2" charset="-122"/>
                <a:ea typeface="宋体" panose="02010600030101010101" pitchFamily="2" charset="-122"/>
              </a:rPr>
              <a:t>、打印机、服务器等软件运行的基础硬件都可用节点表示</a:t>
            </a:r>
            <a:endParaRPr lang="zh-CN" altLang="en-US" sz="2000" b="1" dirty="0"/>
          </a:p>
        </p:txBody>
      </p:sp>
    </p:spTree>
    <p:extLst>
      <p:ext uri="{BB962C8B-B14F-4D97-AF65-F5344CB8AC3E}">
        <p14:creationId xmlns:p14="http://schemas.microsoft.com/office/powerpoint/2010/main" val="4214495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行为事物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83500" y="2081031"/>
            <a:ext cx="9491929" cy="287323"/>
          </a:xfrm>
          <a:prstGeom prst="rect">
            <a:avLst/>
          </a:prstGeom>
          <a:noFill/>
        </p:spPr>
        <p:txBody>
          <a:bodyPr wrap="square" lIns="0" tIns="0" rIns="0" bIns="0" rtlCol="0">
            <a:spAutoFit/>
          </a:bodyPr>
          <a:lstStyle/>
          <a:p>
            <a:r>
              <a:rPr lang="zh-CN" altLang="en-US" sz="1867" b="1" dirty="0"/>
              <a:t>行为事物是</a:t>
            </a:r>
            <a:r>
              <a:rPr lang="en-US" altLang="zh-CN" sz="1867" b="1" dirty="0"/>
              <a:t>UML</a:t>
            </a:r>
            <a:r>
              <a:rPr lang="zh-CN" altLang="en-US" sz="1867" b="1" dirty="0"/>
              <a:t>模型图的动态部分，描述跨越空间和时间的行为，主要包括两部分</a:t>
            </a:r>
          </a:p>
        </p:txBody>
      </p:sp>
      <p:sp>
        <p:nvSpPr>
          <p:cNvPr id="19" name="文本框 18">
            <a:extLst>
              <a:ext uri="{FF2B5EF4-FFF2-40B4-BE49-F238E27FC236}">
                <a16:creationId xmlns:a16="http://schemas.microsoft.com/office/drawing/2014/main" id="{19D9E46C-F1A0-420A-8B09-D546B3F6A762}"/>
              </a:ext>
            </a:extLst>
          </p:cNvPr>
          <p:cNvSpPr txBox="1"/>
          <p:nvPr/>
        </p:nvSpPr>
        <p:spPr>
          <a:xfrm>
            <a:off x="1583499" y="275692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1</a:t>
            </a:r>
            <a:r>
              <a:rPr lang="zh-CN" altLang="en-US" sz="2000" b="1" dirty="0">
                <a:solidFill>
                  <a:srgbClr val="000000"/>
                </a:solidFill>
                <a:latin typeface="宋体" panose="02010600030101010101" pitchFamily="2" charset="-122"/>
                <a:ea typeface="宋体" panose="02010600030101010101" pitchFamily="2" charset="-122"/>
              </a:rPr>
              <a:t>）交互</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b="1" dirty="0">
                <a:solidFill>
                  <a:srgbClr val="333333"/>
                </a:solidFill>
                <a:latin typeface="宋体" panose="02010600030101010101" pitchFamily="2" charset="-122"/>
                <a:ea typeface="宋体" panose="02010600030101010101" pitchFamily="2" charset="-122"/>
              </a:rPr>
              <a:t>交互被定义为一种行为，包括一组元素之间的消息交换来完成特定的任务</a:t>
            </a:r>
            <a:r>
              <a:rPr lang="en-US" altLang="zh-CN" sz="2000" b="1" dirty="0">
                <a:solidFill>
                  <a:srgbClr val="333333"/>
                </a:solidFill>
                <a:latin typeface="宋体" panose="02010600030101010101" pitchFamily="2" charset="-122"/>
                <a:ea typeface="宋体" panose="02010600030101010101" pitchFamily="2" charset="-122"/>
              </a:rPr>
              <a:t>.</a:t>
            </a:r>
            <a:r>
              <a:rPr lang="zh-CN" altLang="en-US" sz="2000" b="1" dirty="0">
                <a:solidFill>
                  <a:srgbClr val="000000"/>
                </a:solidFill>
                <a:latin typeface="宋体" panose="02010600030101010101" pitchFamily="2" charset="-122"/>
                <a:ea typeface="宋体" panose="02010600030101010101" pitchFamily="2" charset="-122"/>
              </a:rPr>
              <a:t>实现某功能的一组构件事物之间的消息的集合，设计消息、动作序列、链接</a:t>
            </a:r>
            <a:endParaRPr lang="zh-CN" altLang="en-US" sz="2000" b="1"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BDD58575-7CFB-45A6-BA16-09EBD4B2CE76}"/>
              </a:ext>
            </a:extLst>
          </p:cNvPr>
          <p:cNvSpPr txBox="1"/>
          <p:nvPr/>
        </p:nvSpPr>
        <p:spPr>
          <a:xfrm>
            <a:off x="1651735" y="4508356"/>
            <a:ext cx="6096000" cy="132343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）状态机</a:t>
            </a:r>
            <a:endParaRPr lang="en-US" altLang="zh-CN" sz="2000" b="1" dirty="0">
              <a:solidFill>
                <a:srgbClr val="000000"/>
              </a:solidFill>
              <a:latin typeface="宋体" panose="02010600030101010101" pitchFamily="2" charset="-122"/>
              <a:ea typeface="宋体" panose="02010600030101010101" pitchFamily="2" charset="-122"/>
            </a:endParaRPr>
          </a:p>
          <a:p>
            <a:r>
              <a:rPr lang="zh-CN" altLang="en-US" sz="2000" b="1" dirty="0">
                <a:solidFill>
                  <a:srgbClr val="333333"/>
                </a:solidFill>
                <a:latin typeface="宋体" panose="02010600030101010101" pitchFamily="2" charset="-122"/>
                <a:ea typeface="宋体" panose="02010600030101010101" pitchFamily="2" charset="-122"/>
              </a:rPr>
              <a:t>状态机由一系列对象的状态组成，它是有用的，一个对象在其生命周期的状态是很重要的。</a:t>
            </a:r>
            <a:r>
              <a:rPr lang="zh-CN" altLang="en-US" sz="2000" b="1" dirty="0">
                <a:solidFill>
                  <a:srgbClr val="000000"/>
                </a:solidFill>
                <a:latin typeface="宋体" panose="02010600030101010101" pitchFamily="2" charset="-122"/>
                <a:ea typeface="宋体" panose="02010600030101010101" pitchFamily="2" charset="-122"/>
              </a:rPr>
              <a:t>描述事物或交互在生命周期内响应事件所经历的状态序列</a:t>
            </a: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716789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分组事物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519793" y="2295383"/>
            <a:ext cx="8531823" cy="1436612"/>
          </a:xfrm>
          <a:prstGeom prst="rect">
            <a:avLst/>
          </a:prstGeom>
          <a:noFill/>
        </p:spPr>
        <p:txBody>
          <a:bodyPr wrap="square" lIns="0" tIns="0" rIns="0" bIns="0" rtlCol="0">
            <a:spAutoFit/>
          </a:bodyPr>
          <a:lstStyle/>
          <a:p>
            <a:r>
              <a:rPr lang="zh-CN" altLang="en-US" sz="1867" b="1" dirty="0"/>
              <a:t>        分组事物是</a:t>
            </a:r>
            <a:r>
              <a:rPr lang="en-US" altLang="zh-CN" sz="1867" b="1" dirty="0"/>
              <a:t>UML</a:t>
            </a:r>
            <a:r>
              <a:rPr lang="zh-CN" altLang="en-US" sz="1867" b="1" dirty="0"/>
              <a:t>模型图的组织部分，描述事物的组织结构，主要由包来实现。</a:t>
            </a:r>
            <a:endParaRPr lang="en-US" altLang="zh-CN" sz="1867" b="1" dirty="0"/>
          </a:p>
          <a:p>
            <a:endParaRPr lang="en-US" altLang="zh-CN" sz="1867" b="1" dirty="0"/>
          </a:p>
          <a:p>
            <a:r>
              <a:rPr lang="zh-CN" altLang="en-US" sz="1867" dirty="0"/>
              <a:t>        可以把分组事物看成是一个</a:t>
            </a:r>
            <a:r>
              <a:rPr lang="en-US" altLang="zh-CN" sz="1867" dirty="0"/>
              <a:t>"</a:t>
            </a:r>
            <a:r>
              <a:rPr lang="zh-CN" altLang="en-US" sz="1867" dirty="0"/>
              <a:t>盒子</a:t>
            </a:r>
            <a:r>
              <a:rPr lang="en-US" altLang="zh-CN" sz="1867" dirty="0"/>
              <a:t>"</a:t>
            </a:r>
            <a:r>
              <a:rPr lang="zh-CN" altLang="en-US" sz="1867" dirty="0"/>
              <a:t>，模型可以在其中被分解。目前只有一种分组事物，即包（</a:t>
            </a:r>
            <a:r>
              <a:rPr lang="en-US" altLang="zh-CN" sz="1867" dirty="0"/>
              <a:t>package</a:t>
            </a:r>
            <a:r>
              <a:rPr lang="zh-CN" altLang="en-US" sz="1867" dirty="0"/>
              <a:t>）。结构事物、动作事物甚至分组事物都有可能放在一个包中。包纯粹是概念上的，只存在于开发阶段，而组件在运行时存在。</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583499" y="4362841"/>
            <a:ext cx="6096000" cy="666977"/>
          </a:xfrm>
          <a:prstGeom prst="rect">
            <a:avLst/>
          </a:prstGeom>
          <a:noFill/>
        </p:spPr>
        <p:txBody>
          <a:bodyPr wrap="square">
            <a:spAutoFit/>
          </a:bodyPr>
          <a:lstStyle/>
          <a:p>
            <a:pPr algn="l"/>
            <a:r>
              <a:rPr lang="zh-CN" altLang="en-US" sz="1867" b="1" dirty="0">
                <a:solidFill>
                  <a:srgbClr val="333333"/>
                </a:solidFill>
                <a:latin typeface="-apple-system"/>
              </a:rPr>
              <a:t>包</a:t>
            </a:r>
            <a:r>
              <a:rPr lang="en-US" altLang="zh-CN" sz="1867" b="1" dirty="0">
                <a:solidFill>
                  <a:srgbClr val="333333"/>
                </a:solidFill>
                <a:latin typeface="-apple-system"/>
              </a:rPr>
              <a:t>:</a:t>
            </a:r>
          </a:p>
          <a:p>
            <a:pPr algn="l"/>
            <a:r>
              <a:rPr lang="zh-CN" altLang="en-US" sz="1867" dirty="0">
                <a:solidFill>
                  <a:srgbClr val="333333"/>
                </a:solidFill>
                <a:latin typeface="-apple-system"/>
              </a:rPr>
              <a:t>封装是唯一一个分组事物可收集结构和行为的东西。</a:t>
            </a:r>
          </a:p>
        </p:txBody>
      </p:sp>
    </p:spTree>
    <p:extLst>
      <p:ext uri="{BB962C8B-B14F-4D97-AF65-F5344CB8AC3E}">
        <p14:creationId xmlns:p14="http://schemas.microsoft.com/office/powerpoint/2010/main" val="238702702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t>注释事物</a:t>
            </a:r>
          </a:p>
        </p:txBody>
      </p:sp>
      <p:sp>
        <p:nvSpPr>
          <p:cNvPr id="15" name="TextBox 38">
            <a:extLst>
              <a:ext uri="{FF2B5EF4-FFF2-40B4-BE49-F238E27FC236}">
                <a16:creationId xmlns:a16="http://schemas.microsoft.com/office/drawing/2014/main" id="{F13EEF86-3A6F-4BB2-9211-B73DDC9CCA10}"/>
              </a:ext>
            </a:extLst>
          </p:cNvPr>
          <p:cNvSpPr txBox="1"/>
          <p:nvPr/>
        </p:nvSpPr>
        <p:spPr>
          <a:xfrm>
            <a:off x="2039605" y="2631340"/>
            <a:ext cx="7507380" cy="574644"/>
          </a:xfrm>
          <a:prstGeom prst="rect">
            <a:avLst/>
          </a:prstGeom>
          <a:noFill/>
        </p:spPr>
        <p:txBody>
          <a:bodyPr wrap="square" lIns="0" tIns="0" rIns="0" bIns="0" rtlCol="0">
            <a:spAutoFit/>
          </a:bodyPr>
          <a:lstStyle/>
          <a:p>
            <a:r>
              <a:rPr lang="zh-CN" altLang="en-US" sz="1867" b="1" dirty="0"/>
              <a:t>注释事物可以被定义为一种机制来捕捉</a:t>
            </a:r>
            <a:r>
              <a:rPr lang="en-US" altLang="zh-CN" sz="1867" b="1" dirty="0"/>
              <a:t>UML</a:t>
            </a:r>
            <a:r>
              <a:rPr lang="zh-CN" altLang="en-US" sz="1867" b="1" dirty="0"/>
              <a:t>模型元素的言论，说明和注释。注释是唯一一个注释事物。</a:t>
            </a:r>
          </a:p>
        </p:txBody>
      </p:sp>
      <p:sp>
        <p:nvSpPr>
          <p:cNvPr id="14" name="文本框 13">
            <a:extLst>
              <a:ext uri="{FF2B5EF4-FFF2-40B4-BE49-F238E27FC236}">
                <a16:creationId xmlns:a16="http://schemas.microsoft.com/office/drawing/2014/main" id="{A7E0CF55-123D-4015-B287-D6343E15D3B3}"/>
              </a:ext>
            </a:extLst>
          </p:cNvPr>
          <p:cNvSpPr txBox="1"/>
          <p:nvPr/>
        </p:nvSpPr>
        <p:spPr>
          <a:xfrm>
            <a:off x="1487488" y="4101075"/>
            <a:ext cx="6096000" cy="666977"/>
          </a:xfrm>
          <a:prstGeom prst="rect">
            <a:avLst/>
          </a:prstGeom>
          <a:noFill/>
        </p:spPr>
        <p:txBody>
          <a:bodyPr wrap="square">
            <a:spAutoFit/>
          </a:bodyPr>
          <a:lstStyle/>
          <a:p>
            <a:pPr algn="l"/>
            <a:r>
              <a:rPr lang="zh-CN" altLang="en-US" sz="1867" b="1" dirty="0">
                <a:solidFill>
                  <a:srgbClr val="333333"/>
                </a:solidFill>
                <a:latin typeface="-apple-system"/>
              </a:rPr>
              <a:t>注释</a:t>
            </a:r>
            <a:r>
              <a:rPr lang="en-US" altLang="zh-CN" sz="1867" b="1" dirty="0">
                <a:solidFill>
                  <a:srgbClr val="333333"/>
                </a:solidFill>
                <a:latin typeface="-apple-system"/>
              </a:rPr>
              <a:t>:</a:t>
            </a:r>
          </a:p>
          <a:p>
            <a:pPr algn="l"/>
            <a:r>
              <a:rPr lang="zh-CN" altLang="en-US" sz="1867" dirty="0">
                <a:solidFill>
                  <a:srgbClr val="333333"/>
                </a:solidFill>
                <a:latin typeface="-apple-system"/>
              </a:rPr>
              <a:t>注释用于渲染意见，约束等的</a:t>
            </a:r>
            <a:r>
              <a:rPr lang="en-US" altLang="zh-CN" sz="1867" dirty="0">
                <a:solidFill>
                  <a:srgbClr val="333333"/>
                </a:solidFill>
                <a:latin typeface="-apple-system"/>
              </a:rPr>
              <a:t>UML</a:t>
            </a:r>
            <a:r>
              <a:rPr lang="zh-CN" altLang="en-US" sz="1867" dirty="0">
                <a:solidFill>
                  <a:srgbClr val="333333"/>
                </a:solidFill>
                <a:latin typeface="-apple-system"/>
              </a:rPr>
              <a:t>元素。</a:t>
            </a:r>
          </a:p>
        </p:txBody>
      </p:sp>
    </p:spTree>
    <p:extLst>
      <p:ext uri="{BB962C8B-B14F-4D97-AF65-F5344CB8AC3E}">
        <p14:creationId xmlns:p14="http://schemas.microsoft.com/office/powerpoint/2010/main" val="314631308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90484" y="2117490"/>
            <a:ext cx="9511665" cy="2919095"/>
            <a:chOff x="1919" y="2558"/>
            <a:chExt cx="14979" cy="4597"/>
          </a:xfrm>
        </p:grpSpPr>
        <p:sp>
          <p:nvSpPr>
            <p:cNvPr id="11" name="Freeform 5"/>
            <p:cNvSpPr/>
            <p:nvPr/>
          </p:nvSpPr>
          <p:spPr bwMode="auto">
            <a:xfrm>
              <a:off x="4765" y="2568"/>
              <a:ext cx="4427" cy="3520"/>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2" name="Freeform 6"/>
            <p:cNvSpPr/>
            <p:nvPr/>
          </p:nvSpPr>
          <p:spPr bwMode="auto">
            <a:xfrm>
              <a:off x="8533" y="2568"/>
              <a:ext cx="4424" cy="3520"/>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3" name="Freeform 7"/>
            <p:cNvSpPr/>
            <p:nvPr/>
          </p:nvSpPr>
          <p:spPr bwMode="auto">
            <a:xfrm>
              <a:off x="12321" y="2558"/>
              <a:ext cx="4577" cy="3530"/>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C50A2"/>
            </a:solidFill>
            <a:ln w="28575">
              <a:noFill/>
              <a:round/>
            </a:ln>
          </p:spPr>
          <p:txBody>
            <a:bodyPr vert="horz" wrap="square" lIns="91440" tIns="45720" rIns="91440" bIns="45720" numCol="1" anchor="t" anchorCtr="0" compatLnSpc="1"/>
            <a:lstStyle/>
            <a:p>
              <a:endParaRPr lang="zh-CN" altLang="en-US"/>
            </a:p>
          </p:txBody>
        </p:sp>
        <p:sp>
          <p:nvSpPr>
            <p:cNvPr id="14" name="Freeform 8"/>
            <p:cNvSpPr/>
            <p:nvPr/>
          </p:nvSpPr>
          <p:spPr bwMode="auto">
            <a:xfrm>
              <a:off x="1919" y="2568"/>
              <a:ext cx="3506" cy="4587"/>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3007" y="4667"/>
              <a:ext cx="1195" cy="921"/>
            </a:xfrm>
            <a:prstGeom prst="rect">
              <a:avLst/>
            </a:prstGeom>
          </p:spPr>
          <p:txBody>
            <a:bodyPr wrap="square">
              <a:spAutoFit/>
            </a:bodyPr>
            <a:lstStyle/>
            <a:p>
              <a:pPr algn="ctr"/>
              <a:r>
                <a:rPr lang="en-US" altLang="zh-CN" sz="3200" b="1" dirty="0">
                  <a:solidFill>
                    <a:srgbClr val="18478F"/>
                  </a:solidFill>
                  <a:latin typeface="Dotum" panose="020B0600000101010101" pitchFamily="34" charset="-127"/>
                  <a:ea typeface="Dotum" panose="020B0600000101010101" pitchFamily="34" charset="-127"/>
                </a:rPr>
                <a:t>01</a:t>
              </a:r>
              <a:endParaRPr lang="zh-CN" altLang="en-US" sz="3200" b="1" dirty="0">
                <a:solidFill>
                  <a:srgbClr val="18478F"/>
                </a:solidFill>
                <a:latin typeface="Dotum" panose="020B0600000101010101" pitchFamily="34" charset="-127"/>
                <a:ea typeface="Dotum" panose="020B0600000101010101" pitchFamily="34" charset="-127"/>
              </a:endParaRPr>
            </a:p>
          </p:txBody>
        </p:sp>
        <p:sp>
          <p:nvSpPr>
            <p:cNvPr id="39" name="矩形 38"/>
            <p:cNvSpPr/>
            <p:nvPr/>
          </p:nvSpPr>
          <p:spPr>
            <a:xfrm>
              <a:off x="6768" y="4676"/>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02</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0" name="矩形 39"/>
            <p:cNvSpPr/>
            <p:nvPr/>
          </p:nvSpPr>
          <p:spPr>
            <a:xfrm>
              <a:off x="10437"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03</a:t>
              </a:r>
              <a:endParaRPr lang="zh-CN" altLang="en-US" sz="3200" b="1" dirty="0">
                <a:solidFill>
                  <a:prstClr val="white"/>
                </a:solidFill>
                <a:latin typeface="Dotum" panose="020B0600000101010101" pitchFamily="34" charset="-127"/>
                <a:ea typeface="Dotum" panose="020B0600000101010101" pitchFamily="34" charset="-127"/>
              </a:endParaRPr>
            </a:p>
          </p:txBody>
        </p:sp>
        <p:sp>
          <p:nvSpPr>
            <p:cNvPr id="41" name="矩形 40"/>
            <p:cNvSpPr/>
            <p:nvPr/>
          </p:nvSpPr>
          <p:spPr>
            <a:xfrm>
              <a:off x="13376" y="4679"/>
              <a:ext cx="1195" cy="921"/>
            </a:xfrm>
            <a:prstGeom prst="rect">
              <a:avLst/>
            </a:prstGeom>
          </p:spPr>
          <p:txBody>
            <a:bodyPr wrap="square">
              <a:spAutoFit/>
            </a:bodyPr>
            <a:lstStyle/>
            <a:p>
              <a:pPr algn="ctr"/>
              <a:r>
                <a:rPr lang="en-US" altLang="zh-CN" sz="3200" b="1" dirty="0">
                  <a:solidFill>
                    <a:prstClr val="white"/>
                  </a:solidFill>
                  <a:latin typeface="Dotum" panose="020B0600000101010101" pitchFamily="34" charset="-127"/>
                  <a:ea typeface="Dotum" panose="020B0600000101010101" pitchFamily="34" charset="-127"/>
                </a:rPr>
                <a:t>04</a:t>
              </a:r>
              <a:endParaRPr lang="zh-CN" altLang="en-US" sz="3200" b="1" dirty="0">
                <a:solidFill>
                  <a:prstClr val="white"/>
                </a:solidFill>
                <a:latin typeface="Dotum" panose="020B0600000101010101" pitchFamily="34" charset="-127"/>
                <a:ea typeface="Dotum" panose="020B0600000101010101" pitchFamily="34" charset="-127"/>
              </a:endParaRPr>
            </a:p>
          </p:txBody>
        </p:sp>
      </p:grpSp>
      <p:sp>
        <p:nvSpPr>
          <p:cNvPr id="54" name="íṣḻíde"/>
          <p:cNvSpPr txBox="1"/>
          <p:nvPr/>
        </p:nvSpPr>
        <p:spPr bwMode="auto">
          <a:xfrm>
            <a:off x="518258" y="296597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t>依赖</a:t>
            </a:r>
          </a:p>
        </p:txBody>
      </p:sp>
      <p:sp>
        <p:nvSpPr>
          <p:cNvPr id="56" name="íṣḻíde"/>
          <p:cNvSpPr txBox="1"/>
          <p:nvPr/>
        </p:nvSpPr>
        <p:spPr bwMode="auto">
          <a:xfrm>
            <a:off x="7936558" y="29974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实现</a:t>
            </a:r>
          </a:p>
        </p:txBody>
      </p:sp>
      <p:sp>
        <p:nvSpPr>
          <p:cNvPr id="58" name="íṣḻíde"/>
          <p:cNvSpPr txBox="1"/>
          <p:nvPr/>
        </p:nvSpPr>
        <p:spPr bwMode="auto">
          <a:xfrm>
            <a:off x="2916162" y="296597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关联</a:t>
            </a:r>
          </a:p>
        </p:txBody>
      </p:sp>
      <p:sp>
        <p:nvSpPr>
          <p:cNvPr id="60" name="íṣḻíde"/>
          <p:cNvSpPr txBox="1"/>
          <p:nvPr/>
        </p:nvSpPr>
        <p:spPr bwMode="auto">
          <a:xfrm>
            <a:off x="5308207" y="2972320"/>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r>
              <a:rPr lang="zh-CN" altLang="en-US" sz="2000" b="1" dirty="0">
                <a:solidFill>
                  <a:schemeClr val="bg1"/>
                </a:solidFill>
              </a:rPr>
              <a:t>泛化</a:t>
            </a:r>
          </a:p>
        </p:txBody>
      </p:sp>
    </p:spTree>
    <p:extLst>
      <p:ext uri="{BB962C8B-B14F-4D97-AF65-F5344CB8AC3E}">
        <p14:creationId xmlns:p14="http://schemas.microsoft.com/office/powerpoint/2010/main" val="6056212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1"/>
            <a:ext cx="6899641" cy="1538883"/>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）依赖关系</a:t>
            </a:r>
            <a:r>
              <a:rPr lang="en-US" altLang="zh-CN" sz="2000" b="1" dirty="0">
                <a:latin typeface="宋体" panose="02010600030101010101" pitchFamily="2" charset="-122"/>
                <a:ea typeface="宋体" panose="02010600030101010101" pitchFamily="2" charset="-122"/>
              </a:rPr>
              <a:t>:</a:t>
            </a:r>
          </a:p>
          <a:p>
            <a:r>
              <a:rPr lang="zh-CN" altLang="en-US" sz="2000" b="1" dirty="0">
                <a:latin typeface="宋体" panose="02010600030101010101" pitchFamily="2" charset="-122"/>
                <a:ea typeface="宋体" panose="02010600030101010101" pitchFamily="2" charset="-122"/>
              </a:rPr>
              <a:t>依赖（</a:t>
            </a:r>
            <a:r>
              <a:rPr lang="en-US" altLang="zh-CN" sz="2000" b="1" dirty="0">
                <a:latin typeface="宋体" panose="02010600030101010101" pitchFamily="2" charset="-122"/>
                <a:ea typeface="宋体" panose="02010600030101010101" pitchFamily="2" charset="-122"/>
              </a:rPr>
              <a:t>dependency</a:t>
            </a:r>
            <a:r>
              <a:rPr lang="zh-CN" altLang="en-US" sz="2000" b="1" dirty="0">
                <a:latin typeface="宋体" panose="02010600030101010101" pitchFamily="2" charset="-122"/>
                <a:ea typeface="宋体" panose="02010600030101010101" pitchFamily="2" charset="-122"/>
              </a:rPr>
              <a:t>）是两个模型元素间的语义关系，其中一个元素（独立元素）发生变化会影响另一个元素（依赖元素）的语义。在图形上，把依赖画成一条可能有方向的虚线，偶尔在其上还带有一个标记</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302577" y="4634977"/>
            <a:ext cx="6096000" cy="707886"/>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2</a:t>
            </a:r>
            <a:r>
              <a:rPr lang="zh-CN" altLang="en-US" sz="2000" b="1" dirty="0">
                <a:solidFill>
                  <a:srgbClr val="000000"/>
                </a:solidFill>
                <a:latin typeface="宋体" panose="02010600030101010101" pitchFamily="2" charset="-122"/>
                <a:ea typeface="宋体" panose="02010600030101010101" pitchFamily="2" charset="-122"/>
              </a:rPr>
              <a:t>）关联（</a:t>
            </a:r>
            <a:r>
              <a:rPr lang="en-US" altLang="zh-CN" sz="2000" b="1" dirty="0">
                <a:solidFill>
                  <a:srgbClr val="000000"/>
                </a:solidFill>
                <a:latin typeface="宋体" panose="02010600030101010101" pitchFamily="2" charset="-122"/>
                <a:ea typeface="宋体" panose="02010600030101010101" pitchFamily="2" charset="-122"/>
              </a:rPr>
              <a:t>association</a:t>
            </a:r>
            <a:r>
              <a:rPr lang="zh-CN" altLang="en-US" sz="2000" b="1" dirty="0">
                <a:solidFill>
                  <a:srgbClr val="000000"/>
                </a:solidFill>
                <a:latin typeface="宋体" panose="02010600030101010101" pitchFamily="2" charset="-122"/>
                <a:ea typeface="宋体" panose="02010600030101010101" pitchFamily="2" charset="-122"/>
              </a:rPr>
              <a:t>）是类之间的结构关系，它描述了一组链，链是对象（类的实例）之间的连接。</a:t>
            </a:r>
            <a:endParaRPr lang="zh-CN" altLang="en-US" sz="2000" b="1" dirty="0"/>
          </a:p>
        </p:txBody>
      </p:sp>
    </p:spTree>
    <p:extLst>
      <p:ext uri="{BB962C8B-B14F-4D97-AF65-F5344CB8AC3E}">
        <p14:creationId xmlns:p14="http://schemas.microsoft.com/office/powerpoint/2010/main" val="45717984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t>UML</a:t>
            </a:r>
            <a:r>
              <a:rPr lang="zh-CN" altLang="en-US" sz="2400" b="1" dirty="0"/>
              <a:t>中的关系</a:t>
            </a:r>
          </a:p>
        </p:txBody>
      </p:sp>
      <p:sp>
        <p:nvSpPr>
          <p:cNvPr id="15" name="TextBox 38">
            <a:extLst>
              <a:ext uri="{FF2B5EF4-FFF2-40B4-BE49-F238E27FC236}">
                <a16:creationId xmlns:a16="http://schemas.microsoft.com/office/drawing/2014/main" id="{F13EEF86-3A6F-4BB2-9211-B73DDC9CCA10}"/>
              </a:ext>
            </a:extLst>
          </p:cNvPr>
          <p:cNvSpPr txBox="1"/>
          <p:nvPr/>
        </p:nvSpPr>
        <p:spPr>
          <a:xfrm>
            <a:off x="1404605" y="2288440"/>
            <a:ext cx="6899641" cy="1231106"/>
          </a:xfrm>
          <a:prstGeom prst="rect">
            <a:avLst/>
          </a:prstGeom>
          <a:noFill/>
        </p:spPr>
        <p:txBody>
          <a:bodyPr wrap="square" lIns="0" tIns="0" rIns="0" bIns="0" rtlCol="0">
            <a:spAutoFit/>
          </a:bodyPr>
          <a:lstStyle/>
          <a:p>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）泛化（</a:t>
            </a:r>
            <a:r>
              <a:rPr lang="en-US" altLang="zh-CN" sz="2000" b="1" dirty="0">
                <a:latin typeface="宋体" panose="02010600030101010101" pitchFamily="2" charset="-122"/>
                <a:ea typeface="宋体" panose="02010600030101010101" pitchFamily="2" charset="-122"/>
              </a:rPr>
              <a:t>generalization</a:t>
            </a:r>
            <a:r>
              <a:rPr lang="zh-CN" altLang="en-US" sz="2000" b="1" dirty="0">
                <a:latin typeface="宋体" panose="02010600030101010101" pitchFamily="2" charset="-122"/>
                <a:ea typeface="宋体" panose="02010600030101010101" pitchFamily="2" charset="-122"/>
              </a:rPr>
              <a:t>）是一种特殊</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一般关系，在其中特殊元素（子元素）基于一般元素（父元素）而建立。用这种方法，子元素共享了父元素的结构和行为。在图形上，把泛化关系画成一条带有空心箭头的实线，该实线指向父元素，</a:t>
            </a:r>
          </a:p>
        </p:txBody>
      </p:sp>
      <p:sp>
        <p:nvSpPr>
          <p:cNvPr id="11" name="文本框 10">
            <a:extLst>
              <a:ext uri="{FF2B5EF4-FFF2-40B4-BE49-F238E27FC236}">
                <a16:creationId xmlns:a16="http://schemas.microsoft.com/office/drawing/2014/main" id="{824EDE4F-8C7E-45B5-AB61-2A15E5352671}"/>
              </a:ext>
            </a:extLst>
          </p:cNvPr>
          <p:cNvSpPr txBox="1"/>
          <p:nvPr/>
        </p:nvSpPr>
        <p:spPr>
          <a:xfrm>
            <a:off x="1290847" y="4056242"/>
            <a:ext cx="6096000" cy="2246769"/>
          </a:xfrm>
          <a:prstGeom prst="rect">
            <a:avLst/>
          </a:prstGeom>
          <a:noFill/>
        </p:spPr>
        <p:txBody>
          <a:bodyPr wrap="square">
            <a:spAutoFit/>
          </a:bodyPr>
          <a:lstStyle/>
          <a:p>
            <a:r>
              <a:rPr lang="en-US" altLang="zh-CN" sz="2000" b="1" dirty="0">
                <a:solidFill>
                  <a:srgbClr val="000000"/>
                </a:solidFill>
                <a:latin typeface="宋体" panose="02010600030101010101" pitchFamily="2" charset="-122"/>
                <a:ea typeface="宋体" panose="02010600030101010101" pitchFamily="2" charset="-122"/>
              </a:rPr>
              <a:t>4</a:t>
            </a:r>
            <a:r>
              <a:rPr lang="zh-CN" altLang="en-US" sz="2000" b="1" dirty="0">
                <a:solidFill>
                  <a:srgbClr val="000000"/>
                </a:solidFill>
                <a:latin typeface="宋体" panose="02010600030101010101" pitchFamily="2" charset="-122"/>
                <a:ea typeface="宋体" panose="02010600030101010101" pitchFamily="2" charset="-122"/>
              </a:rPr>
              <a:t>）实现（</a:t>
            </a:r>
            <a:r>
              <a:rPr lang="en-US" altLang="zh-CN" sz="2000" b="1" dirty="0">
                <a:solidFill>
                  <a:srgbClr val="000000"/>
                </a:solidFill>
                <a:latin typeface="宋体" panose="02010600030101010101" pitchFamily="2" charset="-122"/>
                <a:ea typeface="宋体" panose="02010600030101010101" pitchFamily="2" charset="-122"/>
              </a:rPr>
              <a:t>realization</a:t>
            </a:r>
            <a:r>
              <a:rPr lang="zh-CN" altLang="en-US" sz="2000" b="1" dirty="0">
                <a:solidFill>
                  <a:srgbClr val="000000"/>
                </a:solidFill>
                <a:latin typeface="宋体" panose="02010600030101010101" pitchFamily="2" charset="-122"/>
                <a:ea typeface="宋体" panose="02010600030101010101" pitchFamily="2" charset="-122"/>
              </a:rPr>
              <a:t>）是类目之间的语义关系，其中的一个类目指定了由另一个类目保证执行的合约。在两种地方会遇到实现关系：一种是在接口和实现它们的类或构件之间；另一种是在用况和实现它们的协作之间。在图形上，把实现关系画成一条带有空心箭头的虚线，它是泛化和依赖关系两种图形的结合，如图</a:t>
            </a:r>
            <a:r>
              <a:rPr lang="en-US" altLang="zh-CN" sz="2000" b="1" dirty="0">
                <a:solidFill>
                  <a:srgbClr val="000000"/>
                </a:solidFill>
                <a:latin typeface="宋体" panose="02010600030101010101" pitchFamily="2" charset="-122"/>
                <a:ea typeface="宋体" panose="02010600030101010101" pitchFamily="2" charset="-122"/>
              </a:rPr>
              <a:t>2-17</a:t>
            </a:r>
            <a:r>
              <a:rPr lang="zh-CN" altLang="en-US" sz="2000" b="1" dirty="0">
                <a:solidFill>
                  <a:srgbClr val="000000"/>
                </a:solidFill>
                <a:latin typeface="宋体" panose="02010600030101010101" pitchFamily="2" charset="-122"/>
                <a:ea typeface="宋体" panose="02010600030101010101" pitchFamily="2" charset="-122"/>
              </a:rPr>
              <a:t>所示。</a:t>
            </a:r>
            <a:endParaRPr lang="zh-CN" altLang="en-US" sz="2000" b="1" dirty="0"/>
          </a:p>
        </p:txBody>
      </p:sp>
    </p:spTree>
    <p:extLst>
      <p:ext uri="{BB962C8B-B14F-4D97-AF65-F5344CB8AC3E}">
        <p14:creationId xmlns:p14="http://schemas.microsoft.com/office/powerpoint/2010/main" val="352652998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154654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rPr>
              <a:t>什么是</a:t>
            </a:r>
            <a:r>
              <a:rPr lang="en-US" altLang="zh-CN" sz="4800" b="1" dirty="0">
                <a:solidFill>
                  <a:srgbClr val="1C50A2"/>
                </a:solidFill>
                <a:ea typeface="微软雅黑" panose="020B0503020204020204" charset="-122"/>
              </a:rPr>
              <a:t>UML</a:t>
            </a:r>
            <a:endParaRPr lang="zh-CN" altLang="en-US" sz="4800" b="1" dirty="0">
              <a:solidFill>
                <a:srgbClr val="1C50A2"/>
              </a:solidFill>
              <a:ea typeface="微软雅黑" panose="020B0503020204020204" charset="-122"/>
            </a:endParaRPr>
          </a:p>
          <a:p>
            <a:pPr marL="0" lvl="1" algn="ct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3" name="圆角矩形 42"/>
          <p:cNvSpPr/>
          <p:nvPr/>
        </p:nvSpPr>
        <p:spPr>
          <a:xfrm>
            <a:off x="3175113" y="1243070"/>
            <a:ext cx="2070060" cy="543229"/>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6" name="矩形 45"/>
          <p:cNvSpPr/>
          <p:nvPr/>
        </p:nvSpPr>
        <p:spPr>
          <a:xfrm>
            <a:off x="3107572" y="3036396"/>
            <a:ext cx="5477910" cy="1107996"/>
          </a:xfrm>
          <a:prstGeom prst="rect">
            <a:avLst/>
          </a:prstGeom>
        </p:spPr>
        <p:txBody>
          <a:bodyPr wrap="none">
            <a:spAutoFit/>
          </a:bodyPr>
          <a:lstStyle/>
          <a:p>
            <a:r>
              <a:rPr lang="en-US" altLang="zh-CN" sz="6600" b="1" dirty="0">
                <a:solidFill>
                  <a:srgbClr val="1C50A2"/>
                </a:solidFill>
                <a:latin typeface="+mj-ea"/>
                <a:ea typeface="+mj-ea"/>
              </a:rPr>
              <a:t>THANK YOU</a:t>
            </a:r>
            <a:endParaRPr lang="zh-CN" altLang="en-US" sz="6600" b="1" dirty="0">
              <a:solidFill>
                <a:srgbClr val="1C50A2"/>
              </a:solidFill>
              <a:latin typeface="+mj-ea"/>
              <a:ea typeface="+mj-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a:extLst>
              <a:ext uri="{FF2B5EF4-FFF2-40B4-BE49-F238E27FC236}">
                <a16:creationId xmlns:a16="http://schemas.microsoft.com/office/drawing/2014/main" id="{3BAC5CBE-B1E4-4666-9256-E5ED001FA416}"/>
              </a:ext>
            </a:extLst>
          </p:cNvPr>
          <p:cNvSpPr txBox="1"/>
          <p:nvPr/>
        </p:nvSpPr>
        <p:spPr>
          <a:xfrm>
            <a:off x="1143840" y="2330090"/>
            <a:ext cx="10091695" cy="176608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dirty="0">
                <a:solidFill>
                  <a:schemeClr val="tx1"/>
                </a:solidFill>
                <a:latin typeface="+mn-lt"/>
                <a:ea typeface="+mn-ea"/>
                <a:cs typeface="+mn-cs"/>
              </a:rPr>
              <a:t>      UML</a:t>
            </a:r>
            <a:r>
              <a:rPr lang="zh-CN" altLang="en-US" sz="2400" dirty="0">
                <a:solidFill>
                  <a:schemeClr val="tx1"/>
                </a:solidFill>
                <a:latin typeface="+mn-lt"/>
                <a:ea typeface="+mn-ea"/>
                <a:cs typeface="+mn-cs"/>
              </a:rPr>
              <a:t>中文名为：统一建模语言</a:t>
            </a:r>
            <a:r>
              <a:rPr lang="en-US" altLang="zh-CN" sz="2400" dirty="0">
                <a:solidFill>
                  <a:schemeClr val="tx1"/>
                </a:solidFill>
                <a:latin typeface="+mn-lt"/>
                <a:ea typeface="+mn-ea"/>
                <a:cs typeface="+mn-cs"/>
              </a:rPr>
              <a:t>(Unified Modeling Language</a:t>
            </a:r>
            <a:r>
              <a:rPr lang="zh-CN" altLang="en-US" sz="2400" dirty="0">
                <a:solidFill>
                  <a:schemeClr val="tx1"/>
                </a:solidFill>
                <a:latin typeface="+mn-lt"/>
                <a:ea typeface="+mn-ea"/>
                <a:cs typeface="+mn-cs"/>
              </a:rPr>
              <a:t>），是一种能够描述问题、描述解决方案、起到沟通作用的语言。是一种用文本、图形和符号的集合来描述现实生活中各类事物、活动及其之间关系的语言。</a:t>
            </a:r>
            <a:endParaRPr lang="en-GB" altLang="zh-CN" sz="2400" dirty="0">
              <a:solidFill>
                <a:schemeClr val="tx1"/>
              </a:solidFill>
              <a:latin typeface="+mn-lt"/>
              <a:ea typeface="+mn-ea"/>
              <a:cs typeface="+mn-cs"/>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6"/>
                                        </p:tgtEl>
                                        <p:attrNameLst>
                                          <p:attrName>ppt_y</p:attrName>
                                        </p:attrNameLst>
                                      </p:cBhvr>
                                      <p:tavLst>
                                        <p:tav tm="0">
                                          <p:val>
                                            <p:strVal val="#ppt_y"/>
                                          </p:val>
                                        </p:tav>
                                        <p:tav tm="100000">
                                          <p:val>
                                            <p:strVal val="#ppt_y"/>
                                          </p:val>
                                        </p:tav>
                                      </p:tavLst>
                                    </p:anim>
                                    <p:anim calcmode="lin" valueType="num">
                                      <p:cBhvr>
                                        <p:cTn id="17"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2D389E-67A5-42AE-B002-92995E220AC9}"/>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44E4854-C3FE-57E7-9074-DCD8487A73DD}"/>
              </a:ext>
            </a:extLst>
          </p:cNvPr>
          <p:cNvSpPr txBox="1"/>
          <p:nvPr/>
        </p:nvSpPr>
        <p:spPr>
          <a:xfrm>
            <a:off x="1319514" y="1504709"/>
            <a:ext cx="5486400" cy="1938992"/>
          </a:xfrm>
          <a:prstGeom prst="rect">
            <a:avLst/>
          </a:prstGeom>
          <a:noFill/>
        </p:spPr>
        <p:txBody>
          <a:bodyPr wrap="square" rtlCol="0">
            <a:spAutoFit/>
          </a:bodyPr>
          <a:lstStyle/>
          <a:p>
            <a:r>
              <a:rPr lang="en-US" altLang="zh-CN" sz="2400" dirty="0"/>
              <a:t>UML</a:t>
            </a:r>
            <a:r>
              <a:rPr lang="zh-CN" altLang="en-US" sz="2400" dirty="0"/>
              <a:t>立足于对事物的实体、性质、关系、结构、状态和动态变化过程的全程描述和反映。</a:t>
            </a:r>
            <a:r>
              <a:rPr lang="en-US" altLang="zh-CN" sz="2400" dirty="0"/>
              <a:t>UML</a:t>
            </a:r>
            <a:r>
              <a:rPr lang="zh-CN" altLang="en-US" sz="2400" dirty="0"/>
              <a:t>可以从不同角度描述人们所观察到的软件视图，也可以描述在不同开发阶段中的软件的形态。</a:t>
            </a:r>
          </a:p>
        </p:txBody>
      </p:sp>
      <p:pic>
        <p:nvPicPr>
          <p:cNvPr id="4" name="图片 3">
            <a:extLst>
              <a:ext uri="{FF2B5EF4-FFF2-40B4-BE49-F238E27FC236}">
                <a16:creationId xmlns:a16="http://schemas.microsoft.com/office/drawing/2014/main" id="{846DB8F3-ED4C-D8FB-A013-654B3BDE9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444" y="990664"/>
            <a:ext cx="3006057" cy="2732779"/>
          </a:xfrm>
          <a:prstGeom prst="rect">
            <a:avLst/>
          </a:prstGeom>
        </p:spPr>
      </p:pic>
      <p:sp>
        <p:nvSpPr>
          <p:cNvPr id="7" name="文本框 6">
            <a:extLst>
              <a:ext uri="{FF2B5EF4-FFF2-40B4-BE49-F238E27FC236}">
                <a16:creationId xmlns:a16="http://schemas.microsoft.com/office/drawing/2014/main" id="{4EE47616-F40F-8E2C-581C-BAB85096CAF0}"/>
              </a:ext>
            </a:extLst>
          </p:cNvPr>
          <p:cNvSpPr txBox="1"/>
          <p:nvPr/>
        </p:nvSpPr>
        <p:spPr>
          <a:xfrm>
            <a:off x="1319514" y="4313684"/>
            <a:ext cx="6094070" cy="2308324"/>
          </a:xfrm>
          <a:prstGeom prst="rect">
            <a:avLst/>
          </a:prstGeom>
          <a:noFill/>
        </p:spPr>
        <p:txBody>
          <a:bodyPr wrap="square">
            <a:spAutoFit/>
          </a:bodyPr>
          <a:lstStyle/>
          <a:p>
            <a:r>
              <a:rPr lang="zh-CN" altLang="en-US" sz="2400" dirty="0"/>
              <a:t>作为一种建筑语言，</a:t>
            </a:r>
            <a:r>
              <a:rPr lang="en-US" altLang="zh-CN" sz="2400" dirty="0"/>
              <a:t>UML</a:t>
            </a:r>
            <a:r>
              <a:rPr lang="zh-CN" altLang="en-US" sz="2400" dirty="0"/>
              <a:t>有严格的语法和语义规范。</a:t>
            </a:r>
            <a:r>
              <a:rPr lang="en-US" altLang="zh-CN" sz="2400" dirty="0"/>
              <a:t>UML</a:t>
            </a:r>
            <a:r>
              <a:rPr lang="zh-CN" altLang="en-US" sz="2400" dirty="0"/>
              <a:t>建立在元模型理论基础上，包括</a:t>
            </a:r>
            <a:r>
              <a:rPr lang="en-US" altLang="zh-CN" sz="2400" dirty="0"/>
              <a:t>4</a:t>
            </a:r>
            <a:r>
              <a:rPr lang="zh-CN" altLang="en-US" sz="2400" dirty="0"/>
              <a:t>层元模型结构，分别是基元模型、元模型、模型和用户对象。</a:t>
            </a:r>
            <a:r>
              <a:rPr lang="en-US" altLang="zh-CN" sz="2400" dirty="0"/>
              <a:t>4</a:t>
            </a:r>
            <a:r>
              <a:rPr lang="zh-CN" altLang="en-US" sz="2400" dirty="0"/>
              <a:t>层结构层层抽象，下一层是上一层的实例。</a:t>
            </a:r>
            <a:r>
              <a:rPr lang="en-US" altLang="zh-CN" sz="2400" dirty="0"/>
              <a:t>UML</a:t>
            </a:r>
            <a:r>
              <a:rPr lang="zh-CN" altLang="en-US" sz="2400" dirty="0"/>
              <a:t>中的所有概念和要素均有严格的语义规范。 </a:t>
            </a:r>
          </a:p>
        </p:txBody>
      </p:sp>
    </p:spTree>
    <p:extLst>
      <p:ext uri="{BB962C8B-B14F-4D97-AF65-F5344CB8AC3E}">
        <p14:creationId xmlns:p14="http://schemas.microsoft.com/office/powerpoint/2010/main" val="25816770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6554721-2D9B-4212-9034-600EBC99C975}"/>
              </a:ext>
            </a:extLst>
          </p:cNvPr>
          <p:cNvSpPr txBox="1"/>
          <p:nvPr/>
        </p:nvSpPr>
        <p:spPr>
          <a:xfrm>
            <a:off x="936067" y="1700809"/>
            <a:ext cx="9985109" cy="461665"/>
          </a:xfrm>
          <a:prstGeom prst="rect">
            <a:avLst/>
          </a:prstGeom>
          <a:noFill/>
        </p:spPr>
        <p:txBody>
          <a:bodyPr wrap="square">
            <a:spAutoFit/>
          </a:bodyPr>
          <a:lstStyle/>
          <a:p>
            <a:r>
              <a:rPr lang="zh-CN" altLang="en-US" sz="2400" b="1" dirty="0"/>
              <a:t>作用</a:t>
            </a:r>
            <a:endParaRPr lang="en-US" altLang="zh-CN" sz="2400" b="1" dirty="0"/>
          </a:p>
        </p:txBody>
      </p:sp>
      <p:sp>
        <p:nvSpPr>
          <p:cNvPr id="14" name="Round Same Side Corner Rectangle 67">
            <a:extLst>
              <a:ext uri="{FF2B5EF4-FFF2-40B4-BE49-F238E27FC236}">
                <a16:creationId xmlns:a16="http://schemas.microsoft.com/office/drawing/2014/main" id="{E3C56042-54E1-4244-8AA2-81833F9FEA22}"/>
              </a:ext>
            </a:extLst>
          </p:cNvPr>
          <p:cNvSpPr/>
          <p:nvPr/>
        </p:nvSpPr>
        <p:spPr>
          <a:xfrm rot="10800000" flipH="1">
            <a:off x="938864" y="2389749"/>
            <a:ext cx="73240" cy="1038313"/>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17" name="组合 16">
            <a:extLst>
              <a:ext uri="{FF2B5EF4-FFF2-40B4-BE49-F238E27FC236}">
                <a16:creationId xmlns:a16="http://schemas.microsoft.com/office/drawing/2014/main" id="{61CEE291-A943-4091-8DF5-EA6571C54FD7}"/>
              </a:ext>
            </a:extLst>
          </p:cNvPr>
          <p:cNvGrpSpPr/>
          <p:nvPr/>
        </p:nvGrpSpPr>
        <p:grpSpPr>
          <a:xfrm>
            <a:off x="1121932" y="2372882"/>
            <a:ext cx="4214937" cy="1097997"/>
            <a:chOff x="5228512" y="1109269"/>
            <a:chExt cx="2871880" cy="543592"/>
          </a:xfrm>
        </p:grpSpPr>
        <p:sp>
          <p:nvSpPr>
            <p:cNvPr id="18" name="TextBox 20">
              <a:extLst>
                <a:ext uri="{FF2B5EF4-FFF2-40B4-BE49-F238E27FC236}">
                  <a16:creationId xmlns:a16="http://schemas.microsoft.com/office/drawing/2014/main" id="{BF34126A-804D-44D6-9463-8EBF3B943D14}"/>
                </a:ext>
              </a:extLst>
            </p:cNvPr>
            <p:cNvSpPr txBox="1"/>
            <p:nvPr/>
          </p:nvSpPr>
          <p:spPr>
            <a:xfrm>
              <a:off x="5228512" y="1303102"/>
              <a:ext cx="2871880" cy="349759"/>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不易产生歧义；</a:t>
              </a: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基于可视化模型易于理解；</a:t>
              </a: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利于维护</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Rectangle 71">
              <a:extLst>
                <a:ext uri="{FF2B5EF4-FFF2-40B4-BE49-F238E27FC236}">
                  <a16:creationId xmlns:a16="http://schemas.microsoft.com/office/drawing/2014/main" id="{CBF21E99-9712-4489-AA5F-CF78EDDE5C65}"/>
                </a:ext>
              </a:extLst>
            </p:cNvPr>
            <p:cNvSpPr/>
            <p:nvPr/>
          </p:nvSpPr>
          <p:spPr>
            <a:xfrm>
              <a:off x="5228513" y="1109269"/>
              <a:ext cx="2579384" cy="205703"/>
            </a:xfrm>
            <a:prstGeom prst="rect">
              <a:avLst/>
            </a:prstGeom>
          </p:spPr>
          <p:txBody>
            <a:bodyPr wrap="none" lIns="45720" tIns="22860" rIns="45720" bIns="22860">
              <a:spAutoFit/>
            </a:bodyPr>
            <a:lstStyle/>
            <a:p>
              <a:r>
                <a:rPr lang="zh-CN" altLang="en-US" sz="2400" dirty="0"/>
                <a:t>为软件系统建立可视化模型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2" name="Round Same Side Corner Rectangle 67">
            <a:extLst>
              <a:ext uri="{FF2B5EF4-FFF2-40B4-BE49-F238E27FC236}">
                <a16:creationId xmlns:a16="http://schemas.microsoft.com/office/drawing/2014/main" id="{2253136B-F810-4DAE-B61A-7FF0BC63DF85}"/>
              </a:ext>
            </a:extLst>
          </p:cNvPr>
          <p:cNvSpPr/>
          <p:nvPr/>
        </p:nvSpPr>
        <p:spPr>
          <a:xfrm rot="10800000" flipH="1">
            <a:off x="5912934" y="2403063"/>
            <a:ext cx="71788" cy="102885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23" name="组合 22">
            <a:extLst>
              <a:ext uri="{FF2B5EF4-FFF2-40B4-BE49-F238E27FC236}">
                <a16:creationId xmlns:a16="http://schemas.microsoft.com/office/drawing/2014/main" id="{5B11AA16-F45D-4B98-9962-BE9E1190BAF7}"/>
              </a:ext>
            </a:extLst>
          </p:cNvPr>
          <p:cNvGrpSpPr/>
          <p:nvPr/>
        </p:nvGrpSpPr>
        <p:grpSpPr>
          <a:xfrm>
            <a:off x="6096000" y="2386199"/>
            <a:ext cx="4131379" cy="1439207"/>
            <a:chOff x="5228512" y="1109269"/>
            <a:chExt cx="2871880" cy="719066"/>
          </a:xfrm>
        </p:grpSpPr>
        <p:sp>
          <p:nvSpPr>
            <p:cNvPr id="24" name="TextBox 20">
              <a:extLst>
                <a:ext uri="{FF2B5EF4-FFF2-40B4-BE49-F238E27FC236}">
                  <a16:creationId xmlns:a16="http://schemas.microsoft.com/office/drawing/2014/main" id="{E18BC298-EE20-4C93-B97C-F38AF9BB6DEB}"/>
                </a:ext>
              </a:extLst>
            </p:cNvPr>
            <p:cNvSpPr txBox="1"/>
            <p:nvPr/>
          </p:nvSpPr>
          <p:spPr>
            <a:xfrm>
              <a:off x="5228512" y="1303102"/>
              <a:ext cx="2871880" cy="525233"/>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不是面向对象的编程语言，但它的模型可以直接对应到各种各样的编程语言</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Rectangle 71">
              <a:extLst>
                <a:ext uri="{FF2B5EF4-FFF2-40B4-BE49-F238E27FC236}">
                  <a16:creationId xmlns:a16="http://schemas.microsoft.com/office/drawing/2014/main" id="{D034B7AF-3C2E-400A-AD9F-1B01B33F4ADF}"/>
                </a:ext>
              </a:extLst>
            </p:cNvPr>
            <p:cNvSpPr/>
            <p:nvPr/>
          </p:nvSpPr>
          <p:spPr>
            <a:xfrm>
              <a:off x="5228513" y="1109269"/>
              <a:ext cx="1989710" cy="207594"/>
            </a:xfrm>
            <a:prstGeom prst="rect">
              <a:avLst/>
            </a:prstGeom>
          </p:spPr>
          <p:txBody>
            <a:bodyPr wrap="none" lIns="45720" tIns="22860" rIns="45720" bIns="22860">
              <a:spAutoFit/>
            </a:bodyPr>
            <a:lstStyle/>
            <a:p>
              <a:r>
                <a:rPr lang="zh-CN" altLang="en-US" sz="2400" dirty="0"/>
                <a:t>为软件系统建立构件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5" name="Round Same Side Corner Rectangle 67">
            <a:extLst>
              <a:ext uri="{FF2B5EF4-FFF2-40B4-BE49-F238E27FC236}">
                <a16:creationId xmlns:a16="http://schemas.microsoft.com/office/drawing/2014/main" id="{71AA243E-5684-4E10-A14B-2D9302654834}"/>
              </a:ext>
            </a:extLst>
          </p:cNvPr>
          <p:cNvSpPr/>
          <p:nvPr/>
        </p:nvSpPr>
        <p:spPr>
          <a:xfrm rot="10800000" flipH="1">
            <a:off x="978676" y="4147003"/>
            <a:ext cx="69056" cy="1079919"/>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latin typeface="Calibri Light" panose="020F0302020204030204"/>
            </a:endParaRPr>
          </a:p>
        </p:txBody>
      </p:sp>
      <p:grpSp>
        <p:nvGrpSpPr>
          <p:cNvPr id="16" name="组合 15">
            <a:extLst>
              <a:ext uri="{FF2B5EF4-FFF2-40B4-BE49-F238E27FC236}">
                <a16:creationId xmlns:a16="http://schemas.microsoft.com/office/drawing/2014/main" id="{7FC450D6-4F03-4F02-90D3-C7C8246A0A41}"/>
              </a:ext>
            </a:extLst>
          </p:cNvPr>
          <p:cNvGrpSpPr/>
          <p:nvPr/>
        </p:nvGrpSpPr>
        <p:grpSpPr>
          <a:xfrm>
            <a:off x="1161742" y="4130136"/>
            <a:ext cx="3974151" cy="1113685"/>
            <a:chOff x="5228512" y="1109269"/>
            <a:chExt cx="2871880" cy="530117"/>
          </a:xfrm>
        </p:grpSpPr>
        <p:sp>
          <p:nvSpPr>
            <p:cNvPr id="19" name="TextBox 20">
              <a:extLst>
                <a:ext uri="{FF2B5EF4-FFF2-40B4-BE49-F238E27FC236}">
                  <a16:creationId xmlns:a16="http://schemas.microsoft.com/office/drawing/2014/main" id="{E5830377-D658-42C7-A611-921EFD4F2661}"/>
                </a:ext>
              </a:extLst>
            </p:cNvPr>
            <p:cNvSpPr txBox="1"/>
            <p:nvPr/>
          </p:nvSpPr>
          <p:spPr>
            <a:xfrm>
              <a:off x="5228512" y="1303102"/>
              <a:ext cx="2871880" cy="336284"/>
            </a:xfrm>
            <a:prstGeom prst="rect">
              <a:avLst/>
            </a:prstGeom>
            <a:noFill/>
          </p:spPr>
          <p:txBody>
            <a:bodyPr wrap="square" lIns="45720" tIns="22860" rIns="45720" bIns="22860" rtlCol="0">
              <a:spAutoFit/>
            </a:bodyPr>
            <a:lstStyle/>
            <a:p>
              <a:pPr algn="just">
                <a:lnSpc>
                  <a:spcPct val="120000"/>
                </a:lnSpc>
              </a:pPr>
              <a:r>
                <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867" dirty="0">
                  <a:solidFill>
                    <a:schemeClr val="tx1">
                      <a:lumMod val="75000"/>
                      <a:lumOff val="25000"/>
                    </a:schemeClr>
                  </a:solidFill>
                  <a:latin typeface="微软雅黑" panose="020B0503020204020204" pitchFamily="34" charset="-122"/>
                  <a:ea typeface="微软雅黑" panose="020B0503020204020204" pitchFamily="34" charset="-122"/>
                </a:rPr>
                <a:t>可以为系统的体系结构及其所有细节建立文档</a:t>
              </a:r>
              <a:endParaRPr lang="en-US" altLang="zh-CN" sz="1867"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ectangle 71">
              <a:extLst>
                <a:ext uri="{FF2B5EF4-FFF2-40B4-BE49-F238E27FC236}">
                  <a16:creationId xmlns:a16="http://schemas.microsoft.com/office/drawing/2014/main" id="{487FE93E-17C7-4AAD-A215-D172EA2B291E}"/>
                </a:ext>
              </a:extLst>
            </p:cNvPr>
            <p:cNvSpPr/>
            <p:nvPr/>
          </p:nvSpPr>
          <p:spPr>
            <a:xfrm>
              <a:off x="5228513" y="1109269"/>
              <a:ext cx="2068428" cy="197778"/>
            </a:xfrm>
            <a:prstGeom prst="rect">
              <a:avLst/>
            </a:prstGeom>
          </p:spPr>
          <p:txBody>
            <a:bodyPr wrap="none" lIns="45720" tIns="22860" rIns="45720" bIns="22860">
              <a:spAutoFit/>
            </a:bodyPr>
            <a:lstStyle/>
            <a:p>
              <a:r>
                <a:rPr lang="zh-CN" altLang="en-US" sz="2400" dirty="0"/>
                <a:t>为软件系统建立文档</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6" name="Title 1">
            <a:extLst>
              <a:ext uri="{FF2B5EF4-FFF2-40B4-BE49-F238E27FC236}">
                <a16:creationId xmlns:a16="http://schemas.microsoft.com/office/drawing/2014/main" id="{153FBD66-C529-4DC6-A053-60A100E761CB}"/>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什么是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605098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30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26"/>
                                        </p:tgtEl>
                                        <p:attrNameLst>
                                          <p:attrName>ppt_y</p:attrName>
                                        </p:attrNameLst>
                                      </p:cBhvr>
                                      <p:tavLst>
                                        <p:tav tm="0">
                                          <p:val>
                                            <p:strVal val="#ppt_y"/>
                                          </p:val>
                                        </p:tav>
                                        <p:tav tm="100000">
                                          <p:val>
                                            <p:strVal val="#ppt_y"/>
                                          </p:val>
                                        </p:tav>
                                      </p:tavLst>
                                    </p:anim>
                                    <p:anim calcmode="lin" valueType="num">
                                      <p:cBhvr>
                                        <p:cTn id="33"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1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788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en-US" altLang="zh-CN" sz="4800" b="1" dirty="0">
                <a:solidFill>
                  <a:srgbClr val="1C50A2"/>
                </a:solidFill>
                <a:ea typeface="微软雅黑" panose="020B0503020204020204" charset="-122"/>
              </a:rPr>
              <a:t>UML</a:t>
            </a:r>
            <a:r>
              <a:rPr lang="zh-CN" altLang="en-US" sz="4800" b="1" dirty="0">
                <a:solidFill>
                  <a:srgbClr val="1C50A2"/>
                </a:solidFill>
                <a:ea typeface="微软雅黑" panose="020B0503020204020204" charset="-122"/>
              </a:rPr>
              <a:t>的发展历程</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7348504" y="2848626"/>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任意多边形 4"/>
          <p:cNvSpPr/>
          <p:nvPr/>
        </p:nvSpPr>
        <p:spPr>
          <a:xfrm rot="2700000">
            <a:off x="7672894" y="2802329"/>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6" name="任意多边形 5"/>
          <p:cNvSpPr/>
          <p:nvPr/>
        </p:nvSpPr>
        <p:spPr>
          <a:xfrm>
            <a:off x="4967001" y="2858196"/>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任意多边形 6"/>
          <p:cNvSpPr/>
          <p:nvPr/>
        </p:nvSpPr>
        <p:spPr>
          <a:xfrm rot="2700000">
            <a:off x="5291393" y="2811900"/>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8" name="任意多边形 7"/>
          <p:cNvSpPr/>
          <p:nvPr/>
        </p:nvSpPr>
        <p:spPr>
          <a:xfrm>
            <a:off x="2551993" y="2858507"/>
            <a:ext cx="2363195" cy="1496765"/>
          </a:xfrm>
          <a:custGeom>
            <a:avLst/>
            <a:gdLst>
              <a:gd name="connsiteX0" fmla="*/ 1525272 w 1525272"/>
              <a:gd name="connsiteY0" fmla="*/ 483027 h 966054"/>
              <a:gd name="connsiteX1" fmla="*/ 1258806 w 1525272"/>
              <a:gd name="connsiteY1" fmla="*/ 966054 h 966054"/>
              <a:gd name="connsiteX2" fmla="*/ 0 w 1525272"/>
              <a:gd name="connsiteY2" fmla="*/ 966054 h 966054"/>
              <a:gd name="connsiteX3" fmla="*/ 324547 w 1525272"/>
              <a:gd name="connsiteY3" fmla="*/ 482479 h 966054"/>
              <a:gd name="connsiteX4" fmla="*/ 736 w 1525272"/>
              <a:gd name="connsiteY4" fmla="*/ 0 h 966054"/>
              <a:gd name="connsiteX5" fmla="*/ 1258806 w 1525272"/>
              <a:gd name="connsiteY5" fmla="*/ 0 h 966054"/>
              <a:gd name="connsiteX6" fmla="*/ 1525272 w 1525272"/>
              <a:gd name="connsiteY6" fmla="*/ 483027 h 96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5272" h="966054">
                <a:moveTo>
                  <a:pt x="1525272" y="483027"/>
                </a:moveTo>
                <a:lnTo>
                  <a:pt x="1258806" y="966054"/>
                </a:lnTo>
                <a:lnTo>
                  <a:pt x="0" y="966054"/>
                </a:lnTo>
                <a:lnTo>
                  <a:pt x="324547" y="482479"/>
                </a:lnTo>
                <a:lnTo>
                  <a:pt x="736" y="0"/>
                </a:lnTo>
                <a:lnTo>
                  <a:pt x="1258806" y="0"/>
                </a:lnTo>
                <a:lnTo>
                  <a:pt x="1525272" y="483027"/>
                </a:lnTo>
                <a:close/>
              </a:path>
            </a:pathLst>
          </a:custGeom>
          <a:solidFill>
            <a:srgbClr val="1C50A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任意多边形 8"/>
          <p:cNvSpPr/>
          <p:nvPr/>
        </p:nvSpPr>
        <p:spPr>
          <a:xfrm rot="2700000">
            <a:off x="2876382" y="2812212"/>
            <a:ext cx="1624140" cy="1624312"/>
          </a:xfrm>
          <a:custGeom>
            <a:avLst/>
            <a:gdLst>
              <a:gd name="connsiteX0" fmla="*/ 39400 w 1444932"/>
              <a:gd name="connsiteY0" fmla="*/ 39554 h 1445086"/>
              <a:gd name="connsiteX1" fmla="*/ 134519 w 1444932"/>
              <a:gd name="connsiteY1" fmla="*/ 155 h 1445086"/>
              <a:gd name="connsiteX2" fmla="*/ 894281 w 1444932"/>
              <a:gd name="connsiteY2" fmla="*/ 155 h 1445086"/>
              <a:gd name="connsiteX3" fmla="*/ 905823 w 1444932"/>
              <a:gd name="connsiteY3" fmla="*/ 2485 h 1445086"/>
              <a:gd name="connsiteX4" fmla="*/ 905881 w 1444932"/>
              <a:gd name="connsiteY4" fmla="*/ 154 h 1445086"/>
              <a:gd name="connsiteX5" fmla="*/ 1431928 w 1444932"/>
              <a:gd name="connsiteY5" fmla="*/ 427073 h 1445086"/>
              <a:gd name="connsiteX6" fmla="*/ 1439322 w 1444932"/>
              <a:gd name="connsiteY6" fmla="*/ 523015 h 1445086"/>
              <a:gd name="connsiteX7" fmla="*/ 1444932 w 1444932"/>
              <a:gd name="connsiteY7" fmla="*/ 550805 h 1445086"/>
              <a:gd name="connsiteX8" fmla="*/ 1444932 w 1444932"/>
              <a:gd name="connsiteY8" fmla="*/ 1310567 h 1445086"/>
              <a:gd name="connsiteX9" fmla="*/ 1310414 w 1444932"/>
              <a:gd name="connsiteY9" fmla="*/ 1445086 h 1445086"/>
              <a:gd name="connsiteX10" fmla="*/ 1175895 w 1444932"/>
              <a:gd name="connsiteY10" fmla="*/ 1310567 h 1445086"/>
              <a:gd name="connsiteX11" fmla="*/ 1175894 w 1444932"/>
              <a:gd name="connsiteY11" fmla="*/ 550805 h 1445086"/>
              <a:gd name="connsiteX12" fmla="*/ 1176924 w 1444932"/>
              <a:gd name="connsiteY12" fmla="*/ 545705 h 1445086"/>
              <a:gd name="connsiteX13" fmla="*/ 1175290 w 1444932"/>
              <a:gd name="connsiteY13" fmla="*/ 545705 h 1445086"/>
              <a:gd name="connsiteX14" fmla="*/ 899147 w 1444932"/>
              <a:gd name="connsiteY14" fmla="*/ 269562 h 1445086"/>
              <a:gd name="connsiteX15" fmla="*/ 899181 w 1444932"/>
              <a:gd name="connsiteY15" fmla="*/ 268204 h 1445086"/>
              <a:gd name="connsiteX16" fmla="*/ 894281 w 1444932"/>
              <a:gd name="connsiteY16" fmla="*/ 269193 h 1445086"/>
              <a:gd name="connsiteX17" fmla="*/ 134519 w 1444932"/>
              <a:gd name="connsiteY17" fmla="*/ 269193 h 1445086"/>
              <a:gd name="connsiteX18" fmla="*/ 0 w 1444932"/>
              <a:gd name="connsiteY18" fmla="*/ 134674 h 1445086"/>
              <a:gd name="connsiteX19" fmla="*/ 39400 w 1444932"/>
              <a:gd name="connsiteY19" fmla="*/ 39554 h 14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932" h="1445086">
                <a:moveTo>
                  <a:pt x="39400" y="39554"/>
                </a:moveTo>
                <a:cubicBezTo>
                  <a:pt x="63743" y="15211"/>
                  <a:pt x="97373" y="155"/>
                  <a:pt x="134519" y="155"/>
                </a:cubicBezTo>
                <a:lnTo>
                  <a:pt x="894281" y="155"/>
                </a:lnTo>
                <a:lnTo>
                  <a:pt x="905823" y="2485"/>
                </a:lnTo>
                <a:lnTo>
                  <a:pt x="905881" y="154"/>
                </a:lnTo>
                <a:cubicBezTo>
                  <a:pt x="1206440" y="-5740"/>
                  <a:pt x="1389685" y="157248"/>
                  <a:pt x="1431928" y="427073"/>
                </a:cubicBezTo>
                <a:lnTo>
                  <a:pt x="1439322" y="523015"/>
                </a:lnTo>
                <a:lnTo>
                  <a:pt x="1444932" y="550805"/>
                </a:lnTo>
                <a:lnTo>
                  <a:pt x="1444932" y="1310567"/>
                </a:lnTo>
                <a:cubicBezTo>
                  <a:pt x="1444933" y="1384860"/>
                  <a:pt x="1384707" y="1445086"/>
                  <a:pt x="1310414" y="1445086"/>
                </a:cubicBezTo>
                <a:cubicBezTo>
                  <a:pt x="1236120" y="1445086"/>
                  <a:pt x="1175894" y="1384860"/>
                  <a:pt x="1175895" y="1310567"/>
                </a:cubicBezTo>
                <a:lnTo>
                  <a:pt x="1175894" y="550805"/>
                </a:lnTo>
                <a:lnTo>
                  <a:pt x="1176924" y="545705"/>
                </a:lnTo>
                <a:lnTo>
                  <a:pt x="1175290" y="545705"/>
                </a:lnTo>
                <a:cubicBezTo>
                  <a:pt x="1169114" y="387989"/>
                  <a:pt x="1176413" y="263949"/>
                  <a:pt x="899147" y="269562"/>
                </a:cubicBezTo>
                <a:lnTo>
                  <a:pt x="899181" y="268204"/>
                </a:lnTo>
                <a:lnTo>
                  <a:pt x="894281" y="269193"/>
                </a:lnTo>
                <a:lnTo>
                  <a:pt x="134519" y="269193"/>
                </a:lnTo>
                <a:cubicBezTo>
                  <a:pt x="60226" y="269193"/>
                  <a:pt x="0" y="208967"/>
                  <a:pt x="0" y="134674"/>
                </a:cubicBezTo>
                <a:cubicBezTo>
                  <a:pt x="0" y="97527"/>
                  <a:pt x="15057" y="63898"/>
                  <a:pt x="39400" y="39554"/>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10" name="矩形 9"/>
          <p:cNvSpPr/>
          <p:nvPr/>
        </p:nvSpPr>
        <p:spPr>
          <a:xfrm>
            <a:off x="3326454" y="3371246"/>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2" name="矩形 11"/>
          <p:cNvSpPr/>
          <p:nvPr/>
        </p:nvSpPr>
        <p:spPr>
          <a:xfrm>
            <a:off x="5684170" y="3371246"/>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15" name="矩形 14"/>
          <p:cNvSpPr/>
          <p:nvPr/>
        </p:nvSpPr>
        <p:spPr>
          <a:xfrm>
            <a:off x="8079745" y="3383339"/>
            <a:ext cx="618895" cy="461665"/>
          </a:xfrm>
          <a:prstGeom prst="rect">
            <a:avLst/>
          </a:prstGeom>
        </p:spPr>
        <p:txBody>
          <a:bodyPr wrap="square">
            <a:spAutoFit/>
          </a:bodyPr>
          <a:lstStyle/>
          <a:p>
            <a:pPr algn="ctr"/>
            <a:r>
              <a:rPr lang="en-US" altLang="zh-C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2400" dirty="0">
              <a:solidFill>
                <a:schemeClr val="bg1"/>
              </a:solidFill>
              <a:latin typeface="Open Sans" panose="020B0606030504020204" pitchFamily="34" charset="0"/>
              <a:ea typeface="微软雅黑" panose="020B0503020204020204" charset="-122"/>
              <a:cs typeface="Open Sans" panose="020B0606030504020204" pitchFamily="34" charset="0"/>
            </a:endParaRPr>
          </a:p>
        </p:txBody>
      </p:sp>
      <p:sp>
        <p:nvSpPr>
          <p:cNvPr id="25" name="íślîďe"/>
          <p:cNvSpPr/>
          <p:nvPr/>
        </p:nvSpPr>
        <p:spPr bwMode="auto">
          <a:xfrm>
            <a:off x="7766663" y="5577340"/>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对以用例驱动需求获取、分析和高层设计的开发过程提供了极好的支持</a:t>
            </a:r>
          </a:p>
          <a:p>
            <a:pPr>
              <a:lnSpc>
                <a:spcPct val="150000"/>
              </a:lnSpc>
              <a:spcBef>
                <a:spcPct val="0"/>
              </a:spcBef>
            </a:pPr>
            <a:endParaRPr lang="en-US" altLang="zh-CN" sz="1100" dirty="0"/>
          </a:p>
        </p:txBody>
      </p:sp>
      <p:sp>
        <p:nvSpPr>
          <p:cNvPr id="26" name="íṣḻíde"/>
          <p:cNvSpPr txBox="1"/>
          <p:nvPr/>
        </p:nvSpPr>
        <p:spPr bwMode="auto">
          <a:xfrm>
            <a:off x="7766662" y="5135536"/>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03 OOSE</a:t>
            </a:r>
          </a:p>
        </p:txBody>
      </p:sp>
      <p:sp>
        <p:nvSpPr>
          <p:cNvPr id="28" name="íṣḻíde"/>
          <p:cNvSpPr txBox="1"/>
          <p:nvPr/>
        </p:nvSpPr>
        <p:spPr bwMode="auto">
          <a:xfrm>
            <a:off x="438131" y="1362931"/>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457200" indent="-457200" eaLnBrk="1" hangingPunct="1">
              <a:lnSpc>
                <a:spcPct val="100000"/>
              </a:lnSpc>
              <a:spcBef>
                <a:spcPct val="0"/>
              </a:spcBef>
              <a:buAutoNum type="arabicPlain"/>
            </a:pPr>
            <a:r>
              <a:rPr lang="en-US" altLang="zh-CN" sz="2000" b="1" dirty="0" err="1"/>
              <a:t>Booch</a:t>
            </a:r>
            <a:endParaRPr lang="en-US" altLang="zh-CN" sz="2000" b="1" dirty="0"/>
          </a:p>
        </p:txBody>
      </p:sp>
      <p:sp>
        <p:nvSpPr>
          <p:cNvPr id="36" name="íślîďe"/>
          <p:cNvSpPr/>
          <p:nvPr/>
        </p:nvSpPr>
        <p:spPr bwMode="auto">
          <a:xfrm>
            <a:off x="438131" y="2033615"/>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在项目的设计和构造阶段的表达力极强</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71450" indent="-171450">
              <a:lnSpc>
                <a:spcPct val="150000"/>
              </a:lnSpc>
              <a:spcBef>
                <a:spcPct val="0"/>
              </a:spcBef>
              <a:buFont typeface="Arial" panose="020B0604020202020204" pitchFamily="34" charset="0"/>
              <a:buChar char="•"/>
            </a:pPr>
            <a:endParaRPr lang="en-US" altLang="zh-CN" sz="1100" dirty="0"/>
          </a:p>
        </p:txBody>
      </p:sp>
      <p:sp>
        <p:nvSpPr>
          <p:cNvPr id="19" name="íślîďe">
            <a:extLst>
              <a:ext uri="{FF2B5EF4-FFF2-40B4-BE49-F238E27FC236}">
                <a16:creationId xmlns:a16="http://schemas.microsoft.com/office/drawing/2014/main" id="{D0455A35-2ECD-4F22-0385-2F16A56EDBF9}"/>
              </a:ext>
            </a:extLst>
          </p:cNvPr>
          <p:cNvSpPr/>
          <p:nvPr/>
        </p:nvSpPr>
        <p:spPr bwMode="auto">
          <a:xfrm>
            <a:off x="438132" y="5727413"/>
            <a:ext cx="3367000"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对分析和数据密集型信息系统最为有用</a:t>
            </a:r>
          </a:p>
          <a:p>
            <a:pPr marL="171450" indent="-171450">
              <a:lnSpc>
                <a:spcPct val="150000"/>
              </a:lnSpc>
              <a:spcBef>
                <a:spcPct val="0"/>
              </a:spcBef>
              <a:buFont typeface="Arial" panose="020B0604020202020204" pitchFamily="34" charset="0"/>
              <a:buChar char="•"/>
            </a:pPr>
            <a:endParaRPr lang="en-US" altLang="zh-CN" sz="1100" dirty="0"/>
          </a:p>
        </p:txBody>
      </p:sp>
      <p:sp>
        <p:nvSpPr>
          <p:cNvPr id="20" name="íṣḻíde">
            <a:extLst>
              <a:ext uri="{FF2B5EF4-FFF2-40B4-BE49-F238E27FC236}">
                <a16:creationId xmlns:a16="http://schemas.microsoft.com/office/drawing/2014/main" id="{EC95FAF4-45A5-CA37-293D-33E0D5747957}"/>
              </a:ext>
            </a:extLst>
          </p:cNvPr>
          <p:cNvSpPr txBox="1"/>
          <p:nvPr/>
        </p:nvSpPr>
        <p:spPr bwMode="auto">
          <a:xfrm>
            <a:off x="438131" y="5285609"/>
            <a:ext cx="33670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02 OMT</a:t>
            </a:r>
          </a:p>
        </p:txBody>
      </p:sp>
      <p:sp>
        <p:nvSpPr>
          <p:cNvPr id="21" name="文本框 20">
            <a:extLst>
              <a:ext uri="{FF2B5EF4-FFF2-40B4-BE49-F238E27FC236}">
                <a16:creationId xmlns:a16="http://schemas.microsoft.com/office/drawing/2014/main" id="{54A113E3-E69E-0709-469E-4B7823D21B06}"/>
              </a:ext>
            </a:extLst>
          </p:cNvPr>
          <p:cNvSpPr txBox="1"/>
          <p:nvPr/>
        </p:nvSpPr>
        <p:spPr>
          <a:xfrm>
            <a:off x="2378629" y="483927"/>
            <a:ext cx="7848872" cy="738664"/>
          </a:xfrm>
          <a:prstGeom prst="rect">
            <a:avLst/>
          </a:prstGeom>
          <a:noFill/>
        </p:spPr>
        <p:txBody>
          <a:bodyPr wrap="square" rtlCol="0">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UML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起源于多种面向对象建模方法，其最早出现于</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70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年代中期，在这段发展时期中各类语言层出不穷，因为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方法用户难以明确各语言间的优劣、特点，因此爆发“方法大战”。其中最值得谈的是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年代中期出现的</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Booch</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1993</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OMT-2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OOSE</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5A9A5AA-06A6-41F6-A7DA-FA5A0EEA753F}"/>
              </a:ext>
            </a:extLst>
          </p:cNvPr>
          <p:cNvSpPr txBox="1"/>
          <p:nvPr/>
        </p:nvSpPr>
        <p:spPr>
          <a:xfrm>
            <a:off x="2927648" y="2444115"/>
            <a:ext cx="6096000" cy="1938992"/>
          </a:xfrm>
          <a:prstGeom prst="rect">
            <a:avLst/>
          </a:prstGeom>
          <a:noFill/>
        </p:spPr>
        <p:txBody>
          <a:bodyPr wrap="square">
            <a:spAutoFit/>
          </a:bodyPr>
          <a:lstStyle/>
          <a:p>
            <a:r>
              <a:rPr lang="en-US" altLang="zh-CN" sz="2400" dirty="0" err="1">
                <a:solidFill>
                  <a:srgbClr val="4D4D4D"/>
                </a:solidFill>
                <a:latin typeface="-apple-system"/>
              </a:rPr>
              <a:t>Booch</a:t>
            </a:r>
            <a:r>
              <a:rPr lang="zh-CN" altLang="en-US" sz="2400" dirty="0">
                <a:solidFill>
                  <a:srgbClr val="4D4D4D"/>
                </a:solidFill>
                <a:latin typeface="-apple-system"/>
              </a:rPr>
              <a:t>是面向对象方法最早的倡导者之一</a:t>
            </a:r>
            <a:r>
              <a:rPr lang="en-US" altLang="zh-CN" sz="2400" dirty="0">
                <a:solidFill>
                  <a:srgbClr val="4D4D4D"/>
                </a:solidFill>
                <a:latin typeface="-apple-system"/>
              </a:rPr>
              <a:t>,</a:t>
            </a:r>
            <a:r>
              <a:rPr lang="zh-CN" altLang="en-US" sz="2400" dirty="0">
                <a:solidFill>
                  <a:srgbClr val="4D4D4D"/>
                </a:solidFill>
                <a:latin typeface="-apple-system"/>
              </a:rPr>
              <a:t>他提出了面向对象软件工程的概念。</a:t>
            </a:r>
            <a:r>
              <a:rPr lang="en-US" altLang="zh-CN" sz="2400" dirty="0">
                <a:solidFill>
                  <a:srgbClr val="4D4D4D"/>
                </a:solidFill>
                <a:latin typeface="-apple-system"/>
              </a:rPr>
              <a:t>1991 </a:t>
            </a:r>
            <a:r>
              <a:rPr lang="zh-CN" altLang="en-US" sz="2400" dirty="0">
                <a:solidFill>
                  <a:srgbClr val="4D4D4D"/>
                </a:solidFill>
                <a:latin typeface="-apple-system"/>
              </a:rPr>
              <a:t>年</a:t>
            </a:r>
            <a:r>
              <a:rPr lang="en-US" altLang="zh-CN" sz="2400" dirty="0">
                <a:solidFill>
                  <a:srgbClr val="4D4D4D"/>
                </a:solidFill>
                <a:latin typeface="-apple-system"/>
              </a:rPr>
              <a:t>,</a:t>
            </a:r>
            <a:r>
              <a:rPr lang="zh-CN" altLang="en-US" sz="2400" dirty="0">
                <a:solidFill>
                  <a:srgbClr val="4D4D4D"/>
                </a:solidFill>
                <a:latin typeface="-apple-system"/>
              </a:rPr>
              <a:t>他将以前面向</a:t>
            </a:r>
            <a:r>
              <a:rPr lang="en-US" altLang="zh-CN" sz="2400" dirty="0">
                <a:solidFill>
                  <a:srgbClr val="4D4D4D"/>
                </a:solidFill>
                <a:latin typeface="-apple-system"/>
              </a:rPr>
              <a:t>Ada</a:t>
            </a:r>
            <a:r>
              <a:rPr lang="zh-CN" altLang="en-US" sz="2400" dirty="0">
                <a:solidFill>
                  <a:srgbClr val="4D4D4D"/>
                </a:solidFill>
                <a:latin typeface="-apple-system"/>
              </a:rPr>
              <a:t>的工作扩展到整个面向对象设计领域。</a:t>
            </a:r>
            <a:r>
              <a:rPr lang="en-US" altLang="zh-CN" sz="2400" dirty="0" err="1">
                <a:solidFill>
                  <a:srgbClr val="4D4D4D"/>
                </a:solidFill>
                <a:latin typeface="-apple-system"/>
              </a:rPr>
              <a:t>Booch</a:t>
            </a:r>
            <a:r>
              <a:rPr lang="en-US" altLang="zh-CN" sz="2400" dirty="0">
                <a:solidFill>
                  <a:srgbClr val="4D4D4D"/>
                </a:solidFill>
                <a:latin typeface="-apple-system"/>
              </a:rPr>
              <a:t> 1993</a:t>
            </a:r>
            <a:r>
              <a:rPr lang="zh-CN" altLang="en-US" sz="2400" dirty="0">
                <a:solidFill>
                  <a:srgbClr val="4D4D4D"/>
                </a:solidFill>
                <a:latin typeface="-apple-system"/>
              </a:rPr>
              <a:t>比较适合于系统的设计和构造。</a:t>
            </a:r>
            <a:endParaRPr lang="zh-CN" altLang="en-US" sz="2400" dirty="0"/>
          </a:p>
        </p:txBody>
      </p:sp>
      <p:sp>
        <p:nvSpPr>
          <p:cNvPr id="3" name="Title 1">
            <a:extLst>
              <a:ext uri="{FF2B5EF4-FFF2-40B4-BE49-F238E27FC236}">
                <a16:creationId xmlns:a16="http://schemas.microsoft.com/office/drawing/2014/main" id="{A4D1AAEC-2AC2-4E98-B436-D8B2C7552C2F}"/>
              </a:ext>
            </a:extLst>
          </p:cNvPr>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发展</a:t>
            </a:r>
          </a:p>
        </p:txBody>
      </p:sp>
    </p:spTree>
    <p:extLst>
      <p:ext uri="{BB962C8B-B14F-4D97-AF65-F5344CB8AC3E}">
        <p14:creationId xmlns:p14="http://schemas.microsoft.com/office/powerpoint/2010/main" val="4980637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p4</Template>
  <TotalTime>11</TotalTime>
  <Words>2184</Words>
  <Application>Microsoft Office PowerPoint</Application>
  <PresentationFormat>宽屏</PresentationFormat>
  <Paragraphs>155</Paragraphs>
  <Slides>30</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-apple-system</vt:lpstr>
      <vt:lpstr>Dotum</vt:lpstr>
      <vt:lpstr>Helvetica Condensed</vt:lpstr>
      <vt:lpstr>PingFang SC</vt:lpstr>
      <vt:lpstr>U.S. 101</vt:lpstr>
      <vt:lpstr>宋体</vt:lpstr>
      <vt:lpstr>微软雅黑</vt:lpstr>
      <vt:lpstr>微软雅黑 Light</vt:lpstr>
      <vt:lpstr>Arial</vt:lpstr>
      <vt:lpstr>Calibri</vt:lpstr>
      <vt:lpstr>Calibri Light</vt:lpstr>
      <vt:lpstr>Open Sans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www.2ppt.com-爱PPT提供资源下载</dc:subject>
  <dc:creator>409802596@qq.com</dc:creator>
  <dc:description>www.2ppt.com-爱PPT提供资源下载</dc:description>
  <cp:lastModifiedBy>409802596@qq.com</cp:lastModifiedBy>
  <cp:revision>3</cp:revision>
  <dcterms:created xsi:type="dcterms:W3CDTF">2023-03-20T10:32:47Z</dcterms:created>
  <dcterms:modified xsi:type="dcterms:W3CDTF">2023-03-20T11:14:39Z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6B3F400533DF45C59741C88864D6B666</vt:lpwstr>
  </property>
  <property fmtid="{D5CDD505-2E9C-101B-9397-08002B2CF9AE}" pid="3" name="KSOProductBuildVer">
    <vt:lpwstr>2052-11.1.0.10938</vt:lpwstr>
  </property>
  <property fmtid="{A09F084E-AD41-489F-8076-AA5BE3082BCA}" pid="100">
    <vt:ui4>5</vt:ui4>
  </property>
  <property fmtid="{64440492-4C8B-11D1-8B70-080036B11A03}" pid="11">
    <vt:lpwstr>www.2ppt.com-爱PPT提供资源下载</vt:lpwstr>
  </property>
</Properties>
</file>