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0980738" cy="6121400"/>
  <p:notesSz cx="6858000" cy="9144000"/>
  <p:defaultTextStyle>
    <a:defPPr>
      <a:defRPr lang="de-DE"/>
    </a:defPPr>
    <a:lvl1pPr marL="0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9113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8225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7338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6450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45563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34675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23788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12900" algn="l" defTabSz="9782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32" y="-1356"/>
      </p:cViewPr>
      <p:guideLst>
        <p:guide orient="horz" pos="1929"/>
        <p:guide pos="3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FC8C0-7D2A-4C1A-9BA3-C872DEDDF980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685800"/>
            <a:ext cx="6149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9E912-D9D8-483B-9BEB-4F22B52C0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2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9113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8225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7338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6450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45563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4675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3788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12900" algn="l" defTabSz="9782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3560" y="1901605"/>
            <a:ext cx="9333627" cy="13121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7111" y="3468795"/>
            <a:ext cx="7686518" cy="15643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9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8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7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6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5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4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2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1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52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4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45143"/>
            <a:ext cx="2470666" cy="522302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45143"/>
            <a:ext cx="7228985" cy="522302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60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5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7407" y="3933570"/>
            <a:ext cx="9333627" cy="1215779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7407" y="2594516"/>
            <a:ext cx="9333627" cy="133905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9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82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73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64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455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346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23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1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82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6" y="1428330"/>
            <a:ext cx="4849826" cy="403984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6" y="1428330"/>
            <a:ext cx="4849826" cy="403984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7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370233"/>
            <a:ext cx="4851733" cy="57104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9113" indent="0">
              <a:buNone/>
              <a:defRPr sz="2100" b="1"/>
            </a:lvl2pPr>
            <a:lvl3pPr marL="978225" indent="0">
              <a:buNone/>
              <a:defRPr sz="1900" b="1"/>
            </a:lvl3pPr>
            <a:lvl4pPr marL="1467338" indent="0">
              <a:buNone/>
              <a:defRPr sz="1700" b="1"/>
            </a:lvl4pPr>
            <a:lvl5pPr marL="1956450" indent="0">
              <a:buNone/>
              <a:defRPr sz="1700" b="1"/>
            </a:lvl5pPr>
            <a:lvl6pPr marL="2445563" indent="0">
              <a:buNone/>
              <a:defRPr sz="1700" b="1"/>
            </a:lvl6pPr>
            <a:lvl7pPr marL="2934675" indent="0">
              <a:buNone/>
              <a:defRPr sz="1700" b="1"/>
            </a:lvl7pPr>
            <a:lvl8pPr marL="3423788" indent="0">
              <a:buNone/>
              <a:defRPr sz="1700" b="1"/>
            </a:lvl8pPr>
            <a:lvl9pPr marL="3912900" indent="0">
              <a:buNone/>
              <a:defRPr sz="1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9037" y="1941278"/>
            <a:ext cx="4851733" cy="352689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78070" y="1370233"/>
            <a:ext cx="4853638" cy="57104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9113" indent="0">
              <a:buNone/>
              <a:defRPr sz="2100" b="1"/>
            </a:lvl2pPr>
            <a:lvl3pPr marL="978225" indent="0">
              <a:buNone/>
              <a:defRPr sz="1900" b="1"/>
            </a:lvl3pPr>
            <a:lvl4pPr marL="1467338" indent="0">
              <a:buNone/>
              <a:defRPr sz="1700" b="1"/>
            </a:lvl4pPr>
            <a:lvl5pPr marL="1956450" indent="0">
              <a:buNone/>
              <a:defRPr sz="1700" b="1"/>
            </a:lvl5pPr>
            <a:lvl6pPr marL="2445563" indent="0">
              <a:buNone/>
              <a:defRPr sz="1700" b="1"/>
            </a:lvl6pPr>
            <a:lvl7pPr marL="2934675" indent="0">
              <a:buNone/>
              <a:defRPr sz="1700" b="1"/>
            </a:lvl7pPr>
            <a:lvl8pPr marL="3423788" indent="0">
              <a:buNone/>
              <a:defRPr sz="1700" b="1"/>
            </a:lvl8pPr>
            <a:lvl9pPr marL="3912900" indent="0">
              <a:buNone/>
              <a:defRPr sz="1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70" y="1941278"/>
            <a:ext cx="4853638" cy="352689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0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6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5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43" y="243725"/>
            <a:ext cx="3612587" cy="10372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93165" y="243726"/>
            <a:ext cx="6138537" cy="522444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49043" y="1280965"/>
            <a:ext cx="3612587" cy="4187207"/>
          </a:xfrm>
        </p:spPr>
        <p:txBody>
          <a:bodyPr/>
          <a:lstStyle>
            <a:lvl1pPr marL="0" indent="0">
              <a:buNone/>
              <a:defRPr sz="1500"/>
            </a:lvl1pPr>
            <a:lvl2pPr marL="489113" indent="0">
              <a:buNone/>
              <a:defRPr sz="1300"/>
            </a:lvl2pPr>
            <a:lvl3pPr marL="978225" indent="0">
              <a:buNone/>
              <a:defRPr sz="1100"/>
            </a:lvl3pPr>
            <a:lvl4pPr marL="1467338" indent="0">
              <a:buNone/>
              <a:defRPr sz="1000"/>
            </a:lvl4pPr>
            <a:lvl5pPr marL="1956450" indent="0">
              <a:buNone/>
              <a:defRPr sz="1000"/>
            </a:lvl5pPr>
            <a:lvl6pPr marL="2445563" indent="0">
              <a:buNone/>
              <a:defRPr sz="1000"/>
            </a:lvl6pPr>
            <a:lvl7pPr marL="2934675" indent="0">
              <a:buNone/>
              <a:defRPr sz="1000"/>
            </a:lvl7pPr>
            <a:lvl8pPr marL="3423788" indent="0">
              <a:buNone/>
              <a:defRPr sz="1000"/>
            </a:lvl8pPr>
            <a:lvl9pPr marL="39129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24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2302" y="4284981"/>
            <a:ext cx="6588443" cy="50586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52302" y="546961"/>
            <a:ext cx="6588443" cy="3672840"/>
          </a:xfrm>
        </p:spPr>
        <p:txBody>
          <a:bodyPr/>
          <a:lstStyle>
            <a:lvl1pPr marL="0" indent="0">
              <a:buNone/>
              <a:defRPr sz="3400"/>
            </a:lvl1pPr>
            <a:lvl2pPr marL="489113" indent="0">
              <a:buNone/>
              <a:defRPr sz="3000"/>
            </a:lvl2pPr>
            <a:lvl3pPr marL="978225" indent="0">
              <a:buNone/>
              <a:defRPr sz="2600"/>
            </a:lvl3pPr>
            <a:lvl4pPr marL="1467338" indent="0">
              <a:buNone/>
              <a:defRPr sz="2100"/>
            </a:lvl4pPr>
            <a:lvl5pPr marL="1956450" indent="0">
              <a:buNone/>
              <a:defRPr sz="2100"/>
            </a:lvl5pPr>
            <a:lvl6pPr marL="2445563" indent="0">
              <a:buNone/>
              <a:defRPr sz="2100"/>
            </a:lvl6pPr>
            <a:lvl7pPr marL="2934675" indent="0">
              <a:buNone/>
              <a:defRPr sz="2100"/>
            </a:lvl7pPr>
            <a:lvl8pPr marL="3423788" indent="0">
              <a:buNone/>
              <a:defRPr sz="2100"/>
            </a:lvl8pPr>
            <a:lvl9pPr marL="3912900" indent="0">
              <a:buNone/>
              <a:defRPr sz="21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52302" y="4790848"/>
            <a:ext cx="6588443" cy="718414"/>
          </a:xfrm>
        </p:spPr>
        <p:txBody>
          <a:bodyPr/>
          <a:lstStyle>
            <a:lvl1pPr marL="0" indent="0">
              <a:buNone/>
              <a:defRPr sz="1500"/>
            </a:lvl1pPr>
            <a:lvl2pPr marL="489113" indent="0">
              <a:buNone/>
              <a:defRPr sz="1300"/>
            </a:lvl2pPr>
            <a:lvl3pPr marL="978225" indent="0">
              <a:buNone/>
              <a:defRPr sz="1100"/>
            </a:lvl3pPr>
            <a:lvl4pPr marL="1467338" indent="0">
              <a:buNone/>
              <a:defRPr sz="1000"/>
            </a:lvl4pPr>
            <a:lvl5pPr marL="1956450" indent="0">
              <a:buNone/>
              <a:defRPr sz="1000"/>
            </a:lvl5pPr>
            <a:lvl6pPr marL="2445563" indent="0">
              <a:buNone/>
              <a:defRPr sz="1000"/>
            </a:lvl6pPr>
            <a:lvl7pPr marL="2934675" indent="0">
              <a:buNone/>
              <a:defRPr sz="1000"/>
            </a:lvl7pPr>
            <a:lvl8pPr marL="3423788" indent="0">
              <a:buNone/>
              <a:defRPr sz="1000"/>
            </a:lvl8pPr>
            <a:lvl9pPr marL="39129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1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9038" y="245141"/>
            <a:ext cx="9882665" cy="1020235"/>
          </a:xfrm>
          <a:prstGeom prst="rect">
            <a:avLst/>
          </a:prstGeom>
        </p:spPr>
        <p:txBody>
          <a:bodyPr vert="horz" lIns="97823" tIns="48911" rIns="97823" bIns="4891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8" y="1428330"/>
            <a:ext cx="9882665" cy="4039841"/>
          </a:xfrm>
          <a:prstGeom prst="rect">
            <a:avLst/>
          </a:prstGeom>
        </p:spPr>
        <p:txBody>
          <a:bodyPr vert="horz" lIns="97823" tIns="48911" rIns="97823" bIns="4891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9038" y="5673635"/>
            <a:ext cx="2562172" cy="325909"/>
          </a:xfrm>
          <a:prstGeom prst="rect">
            <a:avLst/>
          </a:prstGeom>
        </p:spPr>
        <p:txBody>
          <a:bodyPr vert="horz" lIns="97823" tIns="48911" rIns="97823" bIns="489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5CAB-0547-4B44-8276-60274D447C75}" type="datetimeFigureOut">
              <a:rPr lang="de-DE" smtClean="0"/>
              <a:t>29.01.2014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51753" y="5673635"/>
            <a:ext cx="3477234" cy="325909"/>
          </a:xfrm>
          <a:prstGeom prst="rect">
            <a:avLst/>
          </a:prstGeom>
        </p:spPr>
        <p:txBody>
          <a:bodyPr vert="horz" lIns="97823" tIns="48911" rIns="97823" bIns="489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69533" y="5673635"/>
            <a:ext cx="2562172" cy="325909"/>
          </a:xfrm>
          <a:prstGeom prst="rect">
            <a:avLst/>
          </a:prstGeom>
        </p:spPr>
        <p:txBody>
          <a:bodyPr vert="horz" lIns="97823" tIns="48911" rIns="97823" bIns="4891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36E8-F5DD-4E0E-84A7-9C5CEA03B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2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822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6834" indent="-366834" algn="l" defTabSz="97822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4808" indent="-305695" algn="l" defTabSz="978225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2781" indent="-244556" algn="l" defTabSz="97822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1894" indent="-244556" algn="l" defTabSz="97822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1007" indent="-244556" algn="l" defTabSz="978225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0119" indent="-244556" algn="l" defTabSz="9782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9232" indent="-244556" algn="l" defTabSz="9782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68344" indent="-244556" algn="l" defTabSz="9782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57457" indent="-244556" algn="l" defTabSz="9782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113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8225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7338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6450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5563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4675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788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12900" algn="l" defTabSz="978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hteck 156"/>
          <p:cNvSpPr/>
          <p:nvPr/>
        </p:nvSpPr>
        <p:spPr>
          <a:xfrm>
            <a:off x="3042097" y="180380"/>
            <a:ext cx="2585900" cy="1489986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Interfaces </a:t>
            </a:r>
            <a:r>
              <a:rPr lang="en-US" sz="1200" dirty="0" smtClean="0"/>
              <a:t>the data model, that is represented by a Scene object, </a:t>
            </a:r>
            <a:r>
              <a:rPr lang="en-US" sz="1200" dirty="0" smtClean="0"/>
              <a:t>from view’s perspective. Provides graphical </a:t>
            </a:r>
            <a:r>
              <a:rPr lang="en-US" sz="1200" dirty="0" smtClean="0"/>
              <a:t>representations </a:t>
            </a:r>
            <a:r>
              <a:rPr lang="en-US" sz="1200" dirty="0" smtClean="0"/>
              <a:t>(textures) for data model elements, which are shared among multiple renderers.</a:t>
            </a:r>
            <a:endParaRPr lang="de-DE" sz="1200" dirty="0"/>
          </a:p>
        </p:txBody>
      </p:sp>
      <p:sp>
        <p:nvSpPr>
          <p:cNvPr id="158" name="Rechteck 157"/>
          <p:cNvSpPr/>
          <p:nvPr/>
        </p:nvSpPr>
        <p:spPr>
          <a:xfrm>
            <a:off x="161777" y="3605958"/>
            <a:ext cx="2114619" cy="1095195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Implements rendering logics. Defines subset of 3D objects that is to be rendered and may also override their appearance.</a:t>
            </a:r>
            <a:endParaRPr lang="de-DE" sz="1200" dirty="0"/>
          </a:p>
        </p:txBody>
      </p:sp>
      <p:sp>
        <p:nvSpPr>
          <p:cNvPr id="159" name="Rechteck 158"/>
          <p:cNvSpPr/>
          <p:nvPr/>
        </p:nvSpPr>
        <p:spPr>
          <a:xfrm>
            <a:off x="6928932" y="4928731"/>
            <a:ext cx="1512168" cy="97210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lumMod val="34000"/>
                  <a:lumOff val="66000"/>
                </a:schemeClr>
              </a:gs>
              <a:gs pos="38000">
                <a:schemeClr val="dk1">
                  <a:tint val="37000"/>
                  <a:satMod val="300000"/>
                  <a:lumMod val="0"/>
                  <a:lumOff val="100000"/>
                </a:schemeClr>
              </a:gs>
              <a:gs pos="100000">
                <a:schemeClr val="dk1">
                  <a:tint val="15000"/>
                  <a:satMod val="350000"/>
                  <a:lumMod val="94000"/>
                </a:schemeClr>
              </a:gs>
            </a:gsLst>
          </a:gradFill>
          <a:ln w="0">
            <a:noFill/>
          </a:ln>
          <a:effectLst>
            <a:outerShdw blurRad="266700" sx="92000" sy="92000" algn="ctr" rotWithShape="0">
              <a:prstClr val="black">
                <a:alpha val="80000"/>
              </a:prstClr>
            </a:outerShdw>
            <a:softEdge rad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/>
              <a:t>Defines mapping from scene space to screen space.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18923" y="2455941"/>
            <a:ext cx="2484276" cy="3389193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108000" tIns="216000" rIns="72000" bIns="216000" rtlCol="0" anchor="b" anchorCtr="0"/>
          <a:lstStyle/>
          <a:p>
            <a:pPr algn="r"/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View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8692094" y="3371134"/>
            <a:ext cx="2206134" cy="1224136"/>
          </a:xfrm>
          <a:prstGeom prst="rect">
            <a:avLst/>
          </a:prstGeom>
          <a:solidFill>
            <a:schemeClr val="accent4">
              <a:lumMod val="40000"/>
              <a:lumOff val="6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8000" tIns="72000" rIns="180000" bIns="216000" rtlCol="0" anchor="t" anchorCtr="0"/>
          <a:lstStyle/>
          <a:p>
            <a:pPr algn="r"/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Controller</a:t>
            </a:r>
          </a:p>
        </p:txBody>
      </p:sp>
      <p:sp>
        <p:nvSpPr>
          <p:cNvPr id="162" name="Rechteck 161"/>
          <p:cNvSpPr/>
          <p:nvPr/>
        </p:nvSpPr>
        <p:spPr>
          <a:xfrm>
            <a:off x="5955227" y="1210892"/>
            <a:ext cx="2232248" cy="2160240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cap="sq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Ubuntu" pitchFamily="34" charset="0"/>
              </a:rPr>
              <a:t>Qt Components</a:t>
            </a:r>
            <a:endParaRPr lang="de-DE" sz="2000" dirty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178188" y="1420097"/>
            <a:ext cx="1799074" cy="500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QWidget</a:t>
            </a:r>
            <a:endParaRPr lang="de-DE" sz="1600" b="1" noProof="1"/>
          </a:p>
        </p:txBody>
      </p:sp>
      <p:cxnSp>
        <p:nvCxnSpPr>
          <p:cNvPr id="164" name="Gerade Verbindung mit Pfeil 163"/>
          <p:cNvCxnSpPr/>
          <p:nvPr/>
        </p:nvCxnSpPr>
        <p:spPr>
          <a:xfrm flipV="1">
            <a:off x="7077729" y="1929235"/>
            <a:ext cx="3187" cy="7235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Gerade Verbindung mit Pfeil 164"/>
          <p:cNvCxnSpPr>
            <a:stCxn id="173" idx="0"/>
            <a:endCxn id="175" idx="2"/>
          </p:cNvCxnSpPr>
          <p:nvPr/>
        </p:nvCxnSpPr>
        <p:spPr>
          <a:xfrm flipV="1">
            <a:off x="4335047" y="3168844"/>
            <a:ext cx="0" cy="73444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174" idx="0"/>
            <a:endCxn id="173" idx="2"/>
          </p:cNvCxnSpPr>
          <p:nvPr/>
        </p:nvCxnSpPr>
        <p:spPr>
          <a:xfrm flipV="1">
            <a:off x="4335047" y="4403825"/>
            <a:ext cx="0" cy="76069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Rechteck 166"/>
          <p:cNvSpPr/>
          <p:nvPr/>
        </p:nvSpPr>
        <p:spPr>
          <a:xfrm>
            <a:off x="6175001" y="2652791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Display</a:t>
            </a:r>
            <a:endParaRPr lang="de-DE" sz="1600" b="1" noProof="1"/>
          </a:p>
        </p:txBody>
      </p:sp>
      <p:cxnSp>
        <p:nvCxnSpPr>
          <p:cNvPr id="168" name="Gerade Verbindung mit Pfeil 167"/>
          <p:cNvCxnSpPr/>
          <p:nvPr/>
        </p:nvCxnSpPr>
        <p:spPr>
          <a:xfrm flipV="1">
            <a:off x="7077725" y="3153329"/>
            <a:ext cx="0" cy="749955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Rechteck 168"/>
          <p:cNvSpPr/>
          <p:nvPr/>
        </p:nvSpPr>
        <p:spPr>
          <a:xfrm>
            <a:off x="6175001" y="3903286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Visualization</a:t>
            </a:r>
            <a:endParaRPr lang="de-DE" sz="1600" b="1" noProof="1"/>
          </a:p>
        </p:txBody>
      </p:sp>
      <p:cxnSp>
        <p:nvCxnSpPr>
          <p:cNvPr id="170" name="Gerade Verbindung mit Pfeil 169"/>
          <p:cNvCxnSpPr>
            <a:stCxn id="173" idx="3"/>
            <a:endCxn id="169" idx="1"/>
          </p:cNvCxnSpPr>
          <p:nvPr/>
        </p:nvCxnSpPr>
        <p:spPr>
          <a:xfrm>
            <a:off x="5234588" y="4153553"/>
            <a:ext cx="940417" cy="0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>
            <a:stCxn id="172" idx="1"/>
            <a:endCxn id="169" idx="3"/>
          </p:cNvCxnSpPr>
          <p:nvPr/>
        </p:nvCxnSpPr>
        <p:spPr>
          <a:xfrm flipH="1">
            <a:off x="7974079" y="4153555"/>
            <a:ext cx="934043" cy="1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8908118" y="3903285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Interaction</a:t>
            </a:r>
            <a:br>
              <a:rPr lang="de-DE" sz="1600" b="1" noProof="1" smtClean="0"/>
            </a:br>
            <a:r>
              <a:rPr lang="de-DE" sz="1600" b="1" noProof="1" smtClean="0"/>
              <a:t>Strategy</a:t>
            </a:r>
            <a:endParaRPr lang="de-DE" sz="1600" b="1" noProof="1"/>
          </a:p>
        </p:txBody>
      </p:sp>
      <p:sp>
        <p:nvSpPr>
          <p:cNvPr id="173" name="Rechteck 172"/>
          <p:cNvSpPr/>
          <p:nvPr/>
        </p:nvSpPr>
        <p:spPr>
          <a:xfrm>
            <a:off x="3435510" y="3903286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Renderer</a:t>
            </a:r>
            <a:endParaRPr lang="de-DE" sz="1600" b="1" noProof="1"/>
          </a:p>
        </p:txBody>
      </p:sp>
      <p:sp>
        <p:nvSpPr>
          <p:cNvPr id="174" name="Rechteck 173"/>
          <p:cNvSpPr/>
          <p:nvPr/>
        </p:nvSpPr>
        <p:spPr>
          <a:xfrm>
            <a:off x="3435510" y="5164516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Camera</a:t>
            </a:r>
            <a:endParaRPr lang="de-DE" sz="1600" b="1" noProof="1"/>
          </a:p>
        </p:txBody>
      </p:sp>
      <p:sp>
        <p:nvSpPr>
          <p:cNvPr id="175" name="Rechteck 174"/>
          <p:cNvSpPr/>
          <p:nvPr/>
        </p:nvSpPr>
        <p:spPr>
          <a:xfrm>
            <a:off x="3435510" y="2668306"/>
            <a:ext cx="1799074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noProof="1" smtClean="0"/>
              <a:t>SceneProvider</a:t>
            </a:r>
            <a:endParaRPr lang="de-DE" sz="1600" b="1" noProof="1"/>
          </a:p>
        </p:txBody>
      </p:sp>
      <p:cxnSp>
        <p:nvCxnSpPr>
          <p:cNvPr id="176" name="Gerade Verbindung 175"/>
          <p:cNvCxnSpPr>
            <a:stCxn id="157" idx="2"/>
            <a:endCxn id="175" idx="0"/>
          </p:cNvCxnSpPr>
          <p:nvPr/>
        </p:nvCxnSpPr>
        <p:spPr>
          <a:xfrm>
            <a:off x="4335047" y="1670366"/>
            <a:ext cx="0" cy="997940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>
            <a:endCxn id="159" idx="1"/>
          </p:cNvCxnSpPr>
          <p:nvPr/>
        </p:nvCxnSpPr>
        <p:spPr>
          <a:xfrm>
            <a:off x="5234588" y="5414785"/>
            <a:ext cx="1694344" cy="0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 Verbindung 177"/>
          <p:cNvCxnSpPr>
            <a:stCxn id="158" idx="3"/>
            <a:endCxn id="173" idx="1"/>
          </p:cNvCxnSpPr>
          <p:nvPr/>
        </p:nvCxnSpPr>
        <p:spPr>
          <a:xfrm>
            <a:off x="2276396" y="4153556"/>
            <a:ext cx="1159114" cy="0"/>
          </a:xfrm>
          <a:prstGeom prst="line">
            <a:avLst/>
          </a:prstGeom>
          <a:ln w="88900">
            <a:solidFill>
              <a:schemeClr val="dk1">
                <a:shade val="95000"/>
                <a:satMod val="105000"/>
                <a:alpha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251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Leonid Kostrykin</dc:creator>
  <cp:lastModifiedBy>Leonid Kostrykin</cp:lastModifiedBy>
  <cp:revision>40</cp:revision>
  <dcterms:created xsi:type="dcterms:W3CDTF">2013-03-13T14:58:52Z</dcterms:created>
  <dcterms:modified xsi:type="dcterms:W3CDTF">2014-01-29T09:33:52Z</dcterms:modified>
</cp:coreProperties>
</file>