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90011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68" y="-264"/>
      </p:cViewPr>
      <p:guideLst>
        <p:guide orient="horz" pos="28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FC8C0-7D2A-4C1A-9BA3-C872DEDDF980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2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9E912-D9D8-483B-9BEB-4F22B52C0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22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685800"/>
            <a:ext cx="34829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912-D9D8-483B-9BEB-4F22B52C06B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74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685800"/>
            <a:ext cx="34829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912-D9D8-483B-9BEB-4F22B52C06B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74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796184"/>
            <a:ext cx="7772400" cy="192940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52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4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60464"/>
            <a:ext cx="2057400" cy="76801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60464"/>
            <a:ext cx="6019800" cy="768012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60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5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784059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815064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82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74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0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0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0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67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57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5" y="358380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358381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5" y="1883571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24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6300788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804268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7044632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1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8342711"/>
            <a:ext cx="2133600" cy="479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8342711"/>
            <a:ext cx="2895600" cy="479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8342711"/>
            <a:ext cx="2133600" cy="479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20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/>
          <p:cNvSpPr/>
          <p:nvPr/>
        </p:nvSpPr>
        <p:spPr>
          <a:xfrm>
            <a:off x="0" y="4144037"/>
            <a:ext cx="9144000" cy="48570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41000"/>
                </a:schemeClr>
              </a:gs>
              <a:gs pos="5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DE" sz="4400" noProof="1" smtClean="0">
                <a:solidFill>
                  <a:schemeClr val="accent1">
                    <a:lumMod val="75000"/>
                  </a:schemeClr>
                </a:solidFill>
              </a:rPr>
              <a:t>Carna 2.x</a:t>
            </a:r>
            <a:endParaRPr lang="de-DE" sz="4400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0" y="0"/>
            <a:ext cx="9144000" cy="41440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1000"/>
                </a:schemeClr>
              </a:gs>
              <a:gs pos="50000">
                <a:schemeClr val="accent3">
                  <a:lumMod val="20000"/>
                  <a:lumOff val="8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DE" sz="4400" noProof="1" smtClean="0">
                <a:solidFill>
                  <a:schemeClr val="accent1">
                    <a:lumMod val="75000"/>
                  </a:schemeClr>
                </a:solidFill>
              </a:rPr>
              <a:t>Carna 1.x</a:t>
            </a:r>
            <a:endParaRPr lang="de-DE" sz="4400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1044641" y="1829713"/>
            <a:ext cx="5134483" cy="2094785"/>
          </a:xfrm>
          <a:prstGeom prst="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16000" tIns="216000" rIns="72000" bIns="216000" rtlCol="0" anchor="ctr" anchorCtr="0"/>
          <a:lstStyle/>
          <a:p>
            <a:r>
              <a:rPr lang="de-DE" sz="2000" dirty="0" smtClean="0">
                <a:solidFill>
                  <a:schemeClr val="bg1"/>
                </a:solidFill>
                <a:latin typeface="Ubuntu" pitchFamily="34" charset="0"/>
              </a:rPr>
              <a:t>View</a:t>
            </a:r>
          </a:p>
        </p:txBody>
      </p:sp>
      <p:sp>
        <p:nvSpPr>
          <p:cNvPr id="93" name="Rechteck 92"/>
          <p:cNvSpPr/>
          <p:nvPr/>
        </p:nvSpPr>
        <p:spPr>
          <a:xfrm>
            <a:off x="1043045" y="5529587"/>
            <a:ext cx="2484276" cy="3389193"/>
          </a:xfrm>
          <a:prstGeom prst="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108000" tIns="216000" rIns="72000" bIns="216000" rtlCol="0" anchor="b" anchorCtr="0"/>
          <a:lstStyle/>
          <a:p>
            <a:pPr algn="r"/>
            <a:r>
              <a:rPr lang="de-DE" sz="2000" dirty="0" smtClean="0">
                <a:solidFill>
                  <a:schemeClr val="bg1"/>
                </a:solidFill>
                <a:latin typeface="Ubuntu" pitchFamily="34" charset="0"/>
              </a:rPr>
              <a:t>View</a:t>
            </a:r>
          </a:p>
        </p:txBody>
      </p:sp>
      <p:sp>
        <p:nvSpPr>
          <p:cNvPr id="96" name="Rechteck 95"/>
          <p:cNvSpPr/>
          <p:nvPr/>
        </p:nvSpPr>
        <p:spPr>
          <a:xfrm>
            <a:off x="6516216" y="6444780"/>
            <a:ext cx="2206134" cy="1224136"/>
          </a:xfrm>
          <a:prstGeom prst="rect">
            <a:avLst/>
          </a:prstGeom>
          <a:solidFill>
            <a:schemeClr val="accent4">
              <a:lumMod val="40000"/>
              <a:lumOff val="6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8000" tIns="72000" rIns="180000" bIns="216000" rtlCol="0" anchor="t" anchorCtr="0"/>
          <a:lstStyle/>
          <a:p>
            <a:pPr algn="r"/>
            <a:r>
              <a:rPr lang="de-DE" sz="2000" dirty="0" smtClean="0">
                <a:solidFill>
                  <a:schemeClr val="bg1"/>
                </a:solidFill>
                <a:latin typeface="Ubuntu" pitchFamily="34" charset="0"/>
              </a:rPr>
              <a:t>Controller</a:t>
            </a:r>
          </a:p>
        </p:txBody>
      </p:sp>
      <p:sp>
        <p:nvSpPr>
          <p:cNvPr id="95" name="Rechteck 94"/>
          <p:cNvSpPr/>
          <p:nvPr/>
        </p:nvSpPr>
        <p:spPr>
          <a:xfrm>
            <a:off x="3635896" y="1476227"/>
            <a:ext cx="5086454" cy="1381738"/>
          </a:xfrm>
          <a:prstGeom prst="rect">
            <a:avLst/>
          </a:prstGeom>
          <a:solidFill>
            <a:schemeClr val="accent4">
              <a:lumMod val="40000"/>
              <a:lumOff val="6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8000" tIns="72000" rIns="180000" bIns="216000" rtlCol="0" anchor="t" anchorCtr="0"/>
          <a:lstStyle/>
          <a:p>
            <a:pPr algn="r"/>
            <a:r>
              <a:rPr lang="de-DE" sz="2000" dirty="0" smtClean="0">
                <a:solidFill>
                  <a:schemeClr val="bg1"/>
                </a:solidFill>
                <a:latin typeface="Ubuntu" pitchFamily="34" charset="0"/>
              </a:rPr>
              <a:t>Controller</a:t>
            </a:r>
          </a:p>
        </p:txBody>
      </p:sp>
      <p:sp>
        <p:nvSpPr>
          <p:cNvPr id="92" name="Rechteck 91"/>
          <p:cNvSpPr/>
          <p:nvPr/>
        </p:nvSpPr>
        <p:spPr>
          <a:xfrm>
            <a:off x="3779349" y="4284538"/>
            <a:ext cx="2232248" cy="2160240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Ubuntu" pitchFamily="34" charset="0"/>
              </a:rPr>
              <a:t>Qt Components</a:t>
            </a:r>
            <a:endParaRPr lang="de-DE" sz="2000" dirty="0">
              <a:solidFill>
                <a:schemeClr val="bg1"/>
              </a:solidFill>
              <a:latin typeface="Ubuntu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779349" y="180082"/>
            <a:ext cx="2232248" cy="2520280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Ubuntu" pitchFamily="34" charset="0"/>
              </a:rPr>
              <a:t>Qt Components</a:t>
            </a:r>
            <a:endParaRPr lang="de-DE" sz="2000" dirty="0">
              <a:solidFill>
                <a:schemeClr val="bg1"/>
              </a:solidFill>
              <a:latin typeface="Ubuntu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3999123" y="756147"/>
            <a:ext cx="1799074" cy="500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QWidget</a:t>
            </a:r>
            <a:endParaRPr lang="de-DE" sz="1600" b="1" noProof="1"/>
          </a:p>
        </p:txBody>
      </p:sp>
      <p:cxnSp>
        <p:nvCxnSpPr>
          <p:cNvPr id="64" name="Gerade Verbindung mit Pfeil 63"/>
          <p:cNvCxnSpPr>
            <a:stCxn id="68" idx="0"/>
          </p:cNvCxnSpPr>
          <p:nvPr/>
        </p:nvCxnSpPr>
        <p:spPr>
          <a:xfrm flipV="1">
            <a:off x="4895477" y="1268684"/>
            <a:ext cx="3187" cy="7235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3995936" y="1992240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Base3DWidget</a:t>
            </a:r>
            <a:endParaRPr lang="de-DE" sz="1600" b="1" noProof="1"/>
          </a:p>
        </p:txBody>
      </p:sp>
      <p:sp>
        <p:nvSpPr>
          <p:cNvPr id="69" name="Rechteck 68"/>
          <p:cNvSpPr/>
          <p:nvPr/>
        </p:nvSpPr>
        <p:spPr>
          <a:xfrm>
            <a:off x="4002310" y="4493743"/>
            <a:ext cx="1799074" cy="500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QWidget</a:t>
            </a:r>
            <a:endParaRPr lang="de-DE" sz="1600" b="1" noProof="1"/>
          </a:p>
        </p:txBody>
      </p:sp>
      <p:cxnSp>
        <p:nvCxnSpPr>
          <p:cNvPr id="70" name="Gerade Verbindung mit Pfeil 69"/>
          <p:cNvCxnSpPr/>
          <p:nvPr/>
        </p:nvCxnSpPr>
        <p:spPr>
          <a:xfrm flipV="1">
            <a:off x="4901851" y="5002881"/>
            <a:ext cx="3187" cy="7235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72" idx="1"/>
          </p:cNvCxnSpPr>
          <p:nvPr/>
        </p:nvCxnSpPr>
        <p:spPr>
          <a:xfrm flipH="1" flipV="1">
            <a:off x="5801384" y="2242508"/>
            <a:ext cx="930856" cy="1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6732240" y="1992239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Interaction</a:t>
            </a:r>
            <a:br>
              <a:rPr lang="de-DE" sz="1600" b="1" noProof="1" smtClean="0"/>
            </a:br>
            <a:r>
              <a:rPr lang="de-DE" sz="1600" b="1" noProof="1" smtClean="0"/>
              <a:t>Strategy</a:t>
            </a:r>
            <a:endParaRPr lang="de-DE" sz="1600" b="1" noProof="1"/>
          </a:p>
        </p:txBody>
      </p:sp>
      <p:sp>
        <p:nvSpPr>
          <p:cNvPr id="78" name="Rechteck 77"/>
          <p:cNvSpPr/>
          <p:nvPr/>
        </p:nvSpPr>
        <p:spPr>
          <a:xfrm>
            <a:off x="1259632" y="3223156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Camera</a:t>
            </a:r>
            <a:endParaRPr lang="de-DE" sz="1600" b="1" noProof="1"/>
          </a:p>
        </p:txBody>
      </p:sp>
      <p:sp>
        <p:nvSpPr>
          <p:cNvPr id="79" name="Rechteck 78"/>
          <p:cNvSpPr/>
          <p:nvPr/>
        </p:nvSpPr>
        <p:spPr>
          <a:xfrm>
            <a:off x="1259632" y="1992237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Scene</a:t>
            </a:r>
            <a:endParaRPr lang="de-DE" sz="1600" b="1" noProof="1"/>
          </a:p>
        </p:txBody>
      </p:sp>
      <p:cxnSp>
        <p:nvCxnSpPr>
          <p:cNvPr id="80" name="Gerade Verbindung mit Pfeil 79"/>
          <p:cNvCxnSpPr>
            <a:stCxn id="79" idx="3"/>
            <a:endCxn id="68" idx="1"/>
          </p:cNvCxnSpPr>
          <p:nvPr/>
        </p:nvCxnSpPr>
        <p:spPr>
          <a:xfrm>
            <a:off x="3058706" y="2242504"/>
            <a:ext cx="937230" cy="3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8" idx="0"/>
            <a:endCxn id="79" idx="2"/>
          </p:cNvCxnSpPr>
          <p:nvPr/>
        </p:nvCxnSpPr>
        <p:spPr>
          <a:xfrm flipV="1">
            <a:off x="2159169" y="2492774"/>
            <a:ext cx="0" cy="730380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77" idx="0"/>
            <a:endCxn id="68" idx="2"/>
          </p:cNvCxnSpPr>
          <p:nvPr/>
        </p:nvCxnSpPr>
        <p:spPr>
          <a:xfrm flipV="1">
            <a:off x="4895473" y="2492779"/>
            <a:ext cx="0" cy="730379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67" idx="0"/>
            <a:endCxn id="83" idx="2"/>
          </p:cNvCxnSpPr>
          <p:nvPr/>
        </p:nvCxnSpPr>
        <p:spPr>
          <a:xfrm flipV="1">
            <a:off x="2159169" y="6242490"/>
            <a:ext cx="0" cy="734441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85" idx="0"/>
            <a:endCxn id="67" idx="2"/>
          </p:cNvCxnSpPr>
          <p:nvPr/>
        </p:nvCxnSpPr>
        <p:spPr>
          <a:xfrm flipV="1">
            <a:off x="2159169" y="7477471"/>
            <a:ext cx="0" cy="760691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3999123" y="5726437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Display</a:t>
            </a:r>
            <a:endParaRPr lang="de-DE" sz="1600" b="1" noProof="1"/>
          </a:p>
        </p:txBody>
      </p:sp>
      <p:cxnSp>
        <p:nvCxnSpPr>
          <p:cNvPr id="66" name="Gerade Verbindung mit Pfeil 65"/>
          <p:cNvCxnSpPr/>
          <p:nvPr/>
        </p:nvCxnSpPr>
        <p:spPr>
          <a:xfrm flipV="1">
            <a:off x="4901847" y="6226975"/>
            <a:ext cx="0" cy="749955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3999123" y="6976932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Visualization</a:t>
            </a:r>
            <a:endParaRPr lang="de-DE" sz="1600" b="1" noProof="1"/>
          </a:p>
        </p:txBody>
      </p:sp>
      <p:cxnSp>
        <p:nvCxnSpPr>
          <p:cNvPr id="74" name="Gerade Verbindung mit Pfeil 73"/>
          <p:cNvCxnSpPr>
            <a:stCxn id="67" idx="3"/>
            <a:endCxn id="73" idx="1"/>
          </p:cNvCxnSpPr>
          <p:nvPr/>
        </p:nvCxnSpPr>
        <p:spPr>
          <a:xfrm>
            <a:off x="3058710" y="7227199"/>
            <a:ext cx="940417" cy="0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76" idx="1"/>
            <a:endCxn id="73" idx="3"/>
          </p:cNvCxnSpPr>
          <p:nvPr/>
        </p:nvCxnSpPr>
        <p:spPr>
          <a:xfrm flipH="1">
            <a:off x="5798201" y="7227201"/>
            <a:ext cx="934043" cy="1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6732240" y="6976931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Interaction</a:t>
            </a:r>
            <a:br>
              <a:rPr lang="de-DE" sz="1600" b="1" noProof="1" smtClean="0"/>
            </a:br>
            <a:r>
              <a:rPr lang="de-DE" sz="1600" b="1" noProof="1" smtClean="0"/>
              <a:t>Strategy</a:t>
            </a:r>
            <a:endParaRPr lang="de-DE" sz="1600" b="1" noProof="1"/>
          </a:p>
        </p:txBody>
      </p:sp>
      <p:sp>
        <p:nvSpPr>
          <p:cNvPr id="67" name="Rechteck 66"/>
          <p:cNvSpPr/>
          <p:nvPr/>
        </p:nvSpPr>
        <p:spPr>
          <a:xfrm>
            <a:off x="1259632" y="6976932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Renderer</a:t>
            </a:r>
            <a:endParaRPr lang="de-DE" sz="1600" b="1" noProof="1"/>
          </a:p>
        </p:txBody>
      </p:sp>
      <p:sp>
        <p:nvSpPr>
          <p:cNvPr id="85" name="Rechteck 84"/>
          <p:cNvSpPr/>
          <p:nvPr/>
        </p:nvSpPr>
        <p:spPr>
          <a:xfrm>
            <a:off x="1259632" y="8238162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Camera</a:t>
            </a:r>
            <a:endParaRPr lang="de-DE" sz="1600" b="1" noProof="1"/>
          </a:p>
        </p:txBody>
      </p:sp>
      <p:sp>
        <p:nvSpPr>
          <p:cNvPr id="77" name="Rechteck 76"/>
          <p:cNvSpPr/>
          <p:nvPr/>
        </p:nvSpPr>
        <p:spPr>
          <a:xfrm>
            <a:off x="3995936" y="3223157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Shared</a:t>
            </a:r>
            <a:br>
              <a:rPr lang="de-DE" sz="1600" b="1" noProof="1" smtClean="0"/>
            </a:br>
            <a:r>
              <a:rPr lang="de-DE" sz="1600" b="1" noProof="1" smtClean="0"/>
              <a:t>WidgetAssembly</a:t>
            </a:r>
            <a:endParaRPr lang="de-DE" sz="1600" b="1" noProof="1"/>
          </a:p>
        </p:txBody>
      </p:sp>
      <p:sp>
        <p:nvSpPr>
          <p:cNvPr id="83" name="Rechteck 82"/>
          <p:cNvSpPr/>
          <p:nvPr/>
        </p:nvSpPr>
        <p:spPr>
          <a:xfrm>
            <a:off x="1259632" y="5741952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SceneProvider</a:t>
            </a:r>
            <a:endParaRPr lang="de-DE" sz="1600" b="1" noProof="1"/>
          </a:p>
        </p:txBody>
      </p:sp>
      <p:sp>
        <p:nvSpPr>
          <p:cNvPr id="2" name="Textfeld 1"/>
          <p:cNvSpPr txBox="1"/>
          <p:nvPr/>
        </p:nvSpPr>
        <p:spPr>
          <a:xfrm>
            <a:off x="539552" y="5098358"/>
            <a:ext cx="346249" cy="698348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de-DE" sz="1050" b="1" dirty="0" smtClean="0">
                <a:solidFill>
                  <a:schemeClr val="accent1">
                    <a:lumMod val="75000"/>
                  </a:schemeClr>
                </a:solidFill>
              </a:rPr>
              <a:t>X ≥ 4</a:t>
            </a:r>
            <a:endParaRPr lang="de-DE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1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/>
        </p:nvSpPr>
        <p:spPr>
          <a:xfrm>
            <a:off x="0" y="0"/>
            <a:ext cx="9144000" cy="41440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1000"/>
                </a:schemeClr>
              </a:gs>
              <a:gs pos="50000">
                <a:schemeClr val="accent3">
                  <a:lumMod val="20000"/>
                  <a:lumOff val="8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4400" noProof="1" smtClean="0">
                <a:solidFill>
                  <a:schemeClr val="accent1">
                    <a:lumMod val="75000"/>
                  </a:schemeClr>
                </a:solidFill>
              </a:rPr>
              <a:t>Carna 1.x</a:t>
            </a:r>
            <a:endParaRPr lang="en-US" sz="4400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1044641" y="108075"/>
            <a:ext cx="7870786" cy="3816424"/>
          </a:xfrm>
          <a:prstGeom prst="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16000" tIns="216000" rIns="72000" bIns="216000" rtlCol="0" anchor="ctr" anchorCtr="0"/>
          <a:lstStyle/>
          <a:p>
            <a:r>
              <a:rPr lang="en-US" sz="2000" smtClean="0">
                <a:solidFill>
                  <a:schemeClr val="bg1"/>
                </a:solidFill>
                <a:latin typeface="Ubuntu" pitchFamily="34" charset="0"/>
              </a:rPr>
              <a:t>View</a:t>
            </a:r>
            <a:endParaRPr lang="en-US" sz="2000" dirty="0" smtClean="0">
              <a:solidFill>
                <a:schemeClr val="bg1"/>
              </a:solidFill>
              <a:latin typeface="Ubuntu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0" y="4144037"/>
            <a:ext cx="9144000" cy="48570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41000"/>
                </a:schemeClr>
              </a:gs>
              <a:gs pos="5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4400" noProof="1" smtClean="0">
                <a:solidFill>
                  <a:schemeClr val="accent1">
                    <a:lumMod val="75000"/>
                  </a:schemeClr>
                </a:solidFill>
              </a:rPr>
              <a:t>Carna 2.x</a:t>
            </a:r>
            <a:endParaRPr lang="en-US" sz="4400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044641" y="4284538"/>
            <a:ext cx="7870786" cy="4608512"/>
          </a:xfrm>
          <a:prstGeom prst="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16000" tIns="216000" rIns="72000" bIns="216000" rtlCol="0" anchor="ctr" anchorCtr="0"/>
          <a:lstStyle/>
          <a:p>
            <a:r>
              <a:rPr lang="en-US" sz="2000" smtClean="0">
                <a:solidFill>
                  <a:schemeClr val="bg1"/>
                </a:solidFill>
                <a:latin typeface="Ubuntu" pitchFamily="34" charset="0"/>
              </a:rPr>
              <a:t>View</a:t>
            </a:r>
            <a:endParaRPr lang="en-US" sz="2000" dirty="0" smtClean="0">
              <a:solidFill>
                <a:schemeClr val="bg1"/>
              </a:solidFill>
              <a:latin typeface="Ubuntu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6372200" y="-179957"/>
            <a:ext cx="5086454" cy="1381738"/>
          </a:xfrm>
          <a:prstGeom prst="rect">
            <a:avLst/>
          </a:prstGeom>
          <a:solidFill>
            <a:schemeClr val="accent4">
              <a:lumMod val="40000"/>
              <a:lumOff val="6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8000" tIns="72000" rIns="180000" bIns="216000" rtlCol="0" anchor="t" anchorCtr="0"/>
          <a:lstStyle/>
          <a:p>
            <a:pPr algn="r"/>
            <a:r>
              <a:rPr lang="en-US" sz="2000" smtClean="0">
                <a:solidFill>
                  <a:schemeClr val="bg1"/>
                </a:solidFill>
                <a:latin typeface="Ubuntu" pitchFamily="34" charset="0"/>
              </a:rPr>
              <a:t>Controller</a:t>
            </a:r>
            <a:endParaRPr lang="en-US" sz="2000" dirty="0" smtClean="0">
              <a:solidFill>
                <a:schemeClr val="bg1"/>
              </a:solidFill>
              <a:latin typeface="Ubuntu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6515653" y="-1476102"/>
            <a:ext cx="2232248" cy="2520280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Ubuntu" pitchFamily="34" charset="0"/>
              </a:rPr>
              <a:t>Qt Components</a:t>
            </a:r>
            <a:endParaRPr lang="en-US" sz="2000" dirty="0">
              <a:solidFill>
                <a:schemeClr val="bg1"/>
              </a:solidFill>
              <a:latin typeface="Ubuntu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6735427" y="-900037"/>
            <a:ext cx="1799074" cy="500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 smtClean="0"/>
              <a:t>QWidget</a:t>
            </a:r>
            <a:endParaRPr lang="en-US" sz="1600" b="1" noProof="1"/>
          </a:p>
        </p:txBody>
      </p:sp>
      <p:cxnSp>
        <p:nvCxnSpPr>
          <p:cNvPr id="64" name="Gerade Verbindung mit Pfeil 63"/>
          <p:cNvCxnSpPr>
            <a:stCxn id="68" idx="0"/>
          </p:cNvCxnSpPr>
          <p:nvPr/>
        </p:nvCxnSpPr>
        <p:spPr>
          <a:xfrm flipV="1">
            <a:off x="7631781" y="-387500"/>
            <a:ext cx="3187" cy="7235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77" idx="0"/>
            <a:endCxn id="68" idx="2"/>
          </p:cNvCxnSpPr>
          <p:nvPr/>
        </p:nvCxnSpPr>
        <p:spPr>
          <a:xfrm flipV="1">
            <a:off x="7631777" y="836595"/>
            <a:ext cx="0" cy="1151649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85" idx="0"/>
            <a:endCxn id="67" idx="2"/>
          </p:cNvCxnSpPr>
          <p:nvPr/>
        </p:nvCxnSpPr>
        <p:spPr>
          <a:xfrm flipV="1">
            <a:off x="4980034" y="6927315"/>
            <a:ext cx="0" cy="869371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7" idx="3"/>
          </p:cNvCxnSpPr>
          <p:nvPr/>
        </p:nvCxnSpPr>
        <p:spPr>
          <a:xfrm>
            <a:off x="5879571" y="6677046"/>
            <a:ext cx="3588973" cy="0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stCxn id="78" idx="2"/>
            <a:endCxn id="10" idx="0"/>
          </p:cNvCxnSpPr>
          <p:nvPr/>
        </p:nvCxnSpPr>
        <p:spPr>
          <a:xfrm>
            <a:off x="2159169" y="3636466"/>
            <a:ext cx="0" cy="3924436"/>
          </a:xfrm>
          <a:prstGeom prst="line">
            <a:avLst/>
          </a:prstGeom>
          <a:ln w="88900"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85" idx="1"/>
            <a:endCxn id="10" idx="3"/>
          </p:cNvCxnSpPr>
          <p:nvPr/>
        </p:nvCxnSpPr>
        <p:spPr>
          <a:xfrm flipH="1">
            <a:off x="2915253" y="8046956"/>
            <a:ext cx="1165244" cy="0"/>
          </a:xfrm>
          <a:prstGeom prst="line">
            <a:avLst/>
          </a:prstGeom>
          <a:ln w="88900"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1" idx="2"/>
            <a:endCxn id="77" idx="2"/>
          </p:cNvCxnSpPr>
          <p:nvPr/>
        </p:nvCxnSpPr>
        <p:spPr>
          <a:xfrm flipH="1" flipV="1">
            <a:off x="7631777" y="2488783"/>
            <a:ext cx="3191" cy="1543727"/>
          </a:xfrm>
          <a:prstGeom prst="line">
            <a:avLst/>
          </a:prstGeom>
          <a:ln w="88900"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83" idx="3"/>
          </p:cNvCxnSpPr>
          <p:nvPr/>
        </p:nvCxnSpPr>
        <p:spPr>
          <a:xfrm flipV="1">
            <a:off x="5879575" y="5271893"/>
            <a:ext cx="726195" cy="1"/>
          </a:xfrm>
          <a:prstGeom prst="line">
            <a:avLst/>
          </a:prstGeom>
          <a:ln w="88900"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feil nach rechts 22"/>
          <p:cNvSpPr/>
          <p:nvPr/>
        </p:nvSpPr>
        <p:spPr>
          <a:xfrm rot="6574781">
            <a:off x="4716066" y="3207598"/>
            <a:ext cx="3276269" cy="783586"/>
          </a:xfrm>
          <a:prstGeom prst="rightArrow">
            <a:avLst>
              <a:gd name="adj1" fmla="val 31664"/>
              <a:gd name="adj2" fmla="val 73167"/>
            </a:avLst>
          </a:prstGeom>
          <a:gradFill>
            <a:gsLst>
              <a:gs pos="0">
                <a:srgbClr val="92D050">
                  <a:lumMod val="55000"/>
                  <a:lumOff val="45000"/>
                </a:srgbClr>
              </a:gs>
              <a:gs pos="89000">
                <a:schemeClr val="bg1">
                  <a:lumMod val="72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6732240" y="1988244"/>
            <a:ext cx="1799074" cy="50053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 smtClean="0"/>
              <a:t>Shared</a:t>
            </a:r>
            <a:br>
              <a:rPr lang="en-US" sz="1600" b="1" noProof="1" smtClean="0"/>
            </a:br>
            <a:r>
              <a:rPr lang="en-US" sz="1600" b="1" noProof="1" smtClean="0"/>
              <a:t>WidgetAssembly</a:t>
            </a:r>
            <a:endParaRPr lang="en-US" sz="1600" b="1" noProof="1"/>
          </a:p>
        </p:txBody>
      </p:sp>
      <p:sp>
        <p:nvSpPr>
          <p:cNvPr id="87" name="Pfeil nach rechts 86"/>
          <p:cNvSpPr/>
          <p:nvPr/>
        </p:nvSpPr>
        <p:spPr>
          <a:xfrm rot="6590537">
            <a:off x="2580607" y="3107305"/>
            <a:ext cx="6374131" cy="783586"/>
          </a:xfrm>
          <a:prstGeom prst="rightArrow">
            <a:avLst>
              <a:gd name="adj1" fmla="val 31664"/>
              <a:gd name="adj2" fmla="val 73167"/>
            </a:avLst>
          </a:prstGeom>
          <a:gradFill>
            <a:gsLst>
              <a:gs pos="0">
                <a:srgbClr val="FF0000">
                  <a:lumMod val="20000"/>
                  <a:lumOff val="80000"/>
                </a:srgbClr>
              </a:gs>
              <a:gs pos="89000">
                <a:schemeClr val="bg1">
                  <a:lumMod val="72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6628731" y="2916386"/>
            <a:ext cx="2012474" cy="1116124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lumMod val="34000"/>
                  <a:lumOff val="66000"/>
                </a:schemeClr>
              </a:gs>
              <a:gs pos="38000">
                <a:schemeClr val="dk1">
                  <a:tint val="37000"/>
                  <a:satMod val="300000"/>
                  <a:lumMod val="0"/>
                  <a:lumOff val="100000"/>
                </a:schemeClr>
              </a:gs>
              <a:gs pos="100000">
                <a:schemeClr val="dk1">
                  <a:tint val="15000"/>
                  <a:satMod val="350000"/>
                  <a:lumMod val="94000"/>
                </a:schemeClr>
              </a:gs>
            </a:gsLst>
          </a:gradFill>
          <a:ln w="0">
            <a:noFill/>
          </a:ln>
          <a:effectLst>
            <a:outerShdw blurRad="266700" sx="92000" sy="92000" algn="ctr" rotWithShape="0">
              <a:prstClr val="black">
                <a:alpha val="80000"/>
              </a:prstClr>
            </a:outerShdw>
            <a:softEdge rad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/>
              <a:t>Manages shared resources (such as textures or shaders) between multiple Base3DWidget instances</a:t>
            </a:r>
            <a:endParaRPr lang="de-DE" sz="1200" dirty="0"/>
          </a:p>
        </p:txBody>
      </p:sp>
      <p:cxnSp>
        <p:nvCxnSpPr>
          <p:cNvPr id="84" name="Gerade Verbindung mit Pfeil 83"/>
          <p:cNvCxnSpPr>
            <a:stCxn id="67" idx="0"/>
            <a:endCxn id="83" idx="2"/>
          </p:cNvCxnSpPr>
          <p:nvPr/>
        </p:nvCxnSpPr>
        <p:spPr>
          <a:xfrm flipV="1">
            <a:off x="4980034" y="5522163"/>
            <a:ext cx="4" cy="904613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Pfeil nach rechts 87"/>
          <p:cNvSpPr/>
          <p:nvPr/>
        </p:nvSpPr>
        <p:spPr>
          <a:xfrm rot="4291857">
            <a:off x="568324" y="3101458"/>
            <a:ext cx="6273471" cy="783586"/>
          </a:xfrm>
          <a:prstGeom prst="rightArrow">
            <a:avLst>
              <a:gd name="adj1" fmla="val 31664"/>
              <a:gd name="adj2" fmla="val 73167"/>
            </a:avLst>
          </a:prstGeom>
          <a:gradFill>
            <a:gsLst>
              <a:gs pos="0">
                <a:srgbClr val="FF0000">
                  <a:lumMod val="20000"/>
                  <a:lumOff val="80000"/>
                </a:srgbClr>
              </a:gs>
              <a:gs pos="89000">
                <a:schemeClr val="bg1">
                  <a:lumMod val="72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4080501" y="5021624"/>
            <a:ext cx="1799074" cy="50053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 smtClean="0"/>
              <a:t>SceneProvider</a:t>
            </a:r>
            <a:endParaRPr lang="en-US" sz="1600" b="1" noProof="1"/>
          </a:p>
        </p:txBody>
      </p:sp>
      <p:sp>
        <p:nvSpPr>
          <p:cNvPr id="89" name="Pfeil nach rechts 88"/>
          <p:cNvSpPr/>
          <p:nvPr/>
        </p:nvSpPr>
        <p:spPr>
          <a:xfrm rot="4291857">
            <a:off x="1303976" y="5306579"/>
            <a:ext cx="4541537" cy="783586"/>
          </a:xfrm>
          <a:prstGeom prst="rightArrow">
            <a:avLst>
              <a:gd name="adj1" fmla="val 31664"/>
              <a:gd name="adj2" fmla="val 73167"/>
            </a:avLst>
          </a:prstGeom>
          <a:gradFill>
            <a:gsLst>
              <a:gs pos="0">
                <a:srgbClr val="FFC000">
                  <a:lumMod val="25000"/>
                  <a:lumOff val="75000"/>
                </a:srgbClr>
              </a:gs>
              <a:gs pos="89000">
                <a:schemeClr val="bg1">
                  <a:lumMod val="72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/>
          <p:cNvSpPr/>
          <p:nvPr/>
        </p:nvSpPr>
        <p:spPr>
          <a:xfrm>
            <a:off x="4080497" y="7796686"/>
            <a:ext cx="1799074" cy="50053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 smtClean="0"/>
              <a:t>Camera</a:t>
            </a:r>
            <a:endParaRPr lang="en-US" sz="1600" b="1" noProof="1"/>
          </a:p>
        </p:txBody>
      </p:sp>
      <p:cxnSp>
        <p:nvCxnSpPr>
          <p:cNvPr id="98" name="Gerade Verbindung 97"/>
          <p:cNvCxnSpPr/>
          <p:nvPr/>
        </p:nvCxnSpPr>
        <p:spPr>
          <a:xfrm>
            <a:off x="2410448" y="510912"/>
            <a:ext cx="648258" cy="2045434"/>
          </a:xfrm>
          <a:prstGeom prst="line">
            <a:avLst/>
          </a:prstGeom>
          <a:ln w="88900"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5767672" y="663312"/>
            <a:ext cx="1504636" cy="667434"/>
          </a:xfrm>
          <a:prstGeom prst="line">
            <a:avLst/>
          </a:prstGeom>
          <a:ln w="88900"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6732240" y="336056"/>
            <a:ext cx="1799074" cy="50053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 smtClean="0"/>
              <a:t>Base3DWidget</a:t>
            </a:r>
            <a:endParaRPr lang="en-US" sz="1600" b="1" noProof="1"/>
          </a:p>
        </p:txBody>
      </p:sp>
      <p:cxnSp>
        <p:nvCxnSpPr>
          <p:cNvPr id="80" name="Gerade Verbindung mit Pfeil 79"/>
          <p:cNvCxnSpPr>
            <a:stCxn id="79" idx="3"/>
            <a:endCxn id="68" idx="1"/>
          </p:cNvCxnSpPr>
          <p:nvPr/>
        </p:nvCxnSpPr>
        <p:spPr>
          <a:xfrm>
            <a:off x="3058706" y="586323"/>
            <a:ext cx="3673534" cy="3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259632" y="336053"/>
            <a:ext cx="1799074" cy="50053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 smtClean="0"/>
              <a:t>Scene</a:t>
            </a:r>
            <a:endParaRPr lang="en-US" sz="1600" b="1" noProof="1"/>
          </a:p>
        </p:txBody>
      </p:sp>
      <p:cxnSp>
        <p:nvCxnSpPr>
          <p:cNvPr id="81" name="Gerade Verbindung mit Pfeil 80"/>
          <p:cNvCxnSpPr>
            <a:stCxn id="78" idx="0"/>
            <a:endCxn id="79" idx="2"/>
          </p:cNvCxnSpPr>
          <p:nvPr/>
        </p:nvCxnSpPr>
        <p:spPr>
          <a:xfrm flipV="1">
            <a:off x="2159169" y="836592"/>
            <a:ext cx="0" cy="2299335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259632" y="3135927"/>
            <a:ext cx="1799074" cy="50053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 smtClean="0"/>
              <a:t>Camera</a:t>
            </a:r>
            <a:endParaRPr lang="en-US" sz="1600" b="1" noProof="1"/>
          </a:p>
        </p:txBody>
      </p:sp>
      <p:sp>
        <p:nvSpPr>
          <p:cNvPr id="97" name="Rechteck 96"/>
          <p:cNvSpPr/>
          <p:nvPr/>
        </p:nvSpPr>
        <p:spPr>
          <a:xfrm>
            <a:off x="2343502" y="1952240"/>
            <a:ext cx="2012474" cy="892138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lumMod val="34000"/>
                  <a:lumOff val="66000"/>
                </a:schemeClr>
              </a:gs>
              <a:gs pos="38000">
                <a:schemeClr val="dk1">
                  <a:tint val="37000"/>
                  <a:satMod val="300000"/>
                  <a:lumMod val="0"/>
                  <a:lumOff val="100000"/>
                </a:schemeClr>
              </a:gs>
              <a:gs pos="100000">
                <a:schemeClr val="dk1">
                  <a:tint val="15000"/>
                  <a:satMod val="350000"/>
                  <a:lumMod val="94000"/>
                </a:schemeClr>
              </a:gs>
            </a:gsLst>
          </a:gradFill>
          <a:ln w="0">
            <a:noFill/>
          </a:ln>
          <a:effectLst>
            <a:outerShdw blurRad="266700" sx="92000" sy="92000" algn="ctr" rotWithShape="0">
              <a:prstClr val="black">
                <a:alpha val="80000"/>
              </a:prstClr>
            </a:outerShdw>
            <a:softEdge rad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/>
              <a:t>Defines  the subset of 3D objects and may override their appearance.</a:t>
            </a:r>
            <a:endParaRPr lang="de-DE" sz="1200" dirty="0"/>
          </a:p>
        </p:txBody>
      </p:sp>
      <p:sp>
        <p:nvSpPr>
          <p:cNvPr id="99" name="Rechteck 98"/>
          <p:cNvSpPr/>
          <p:nvPr/>
        </p:nvSpPr>
        <p:spPr>
          <a:xfrm>
            <a:off x="3838163" y="1044178"/>
            <a:ext cx="2114619" cy="573137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lumMod val="34000"/>
                  <a:lumOff val="66000"/>
                </a:schemeClr>
              </a:gs>
              <a:gs pos="38000">
                <a:schemeClr val="dk1">
                  <a:tint val="37000"/>
                  <a:satMod val="300000"/>
                  <a:lumMod val="0"/>
                  <a:lumOff val="100000"/>
                </a:schemeClr>
              </a:gs>
              <a:gs pos="100000">
                <a:schemeClr val="dk1">
                  <a:tint val="15000"/>
                  <a:satMod val="350000"/>
                  <a:lumMod val="94000"/>
                </a:schemeClr>
              </a:gs>
            </a:gsLst>
          </a:gradFill>
          <a:ln w="0">
            <a:noFill/>
          </a:ln>
          <a:effectLst>
            <a:outerShdw blurRad="266700" sx="92000" sy="92000" algn="ctr" rotWithShape="0">
              <a:prstClr val="black">
                <a:alpha val="80000"/>
              </a:prstClr>
            </a:outerShdw>
            <a:softEdge rad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/>
              <a:t>Rendering implementations</a:t>
            </a:r>
            <a:endParaRPr lang="de-DE" sz="1200" dirty="0"/>
          </a:p>
        </p:txBody>
      </p:sp>
      <p:cxnSp>
        <p:nvCxnSpPr>
          <p:cNvPr id="105" name="Gerade Verbindung 104"/>
          <p:cNvCxnSpPr/>
          <p:nvPr/>
        </p:nvCxnSpPr>
        <p:spPr>
          <a:xfrm flipH="1" flipV="1">
            <a:off x="5292080" y="6786816"/>
            <a:ext cx="1584176" cy="577527"/>
          </a:xfrm>
          <a:prstGeom prst="line">
            <a:avLst/>
          </a:prstGeom>
          <a:ln w="88900"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4080497" y="6426776"/>
            <a:ext cx="1799074" cy="50053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 smtClean="0"/>
              <a:t>Renderer</a:t>
            </a:r>
            <a:endParaRPr lang="en-US" sz="1600" b="1" noProof="1"/>
          </a:p>
        </p:txBody>
      </p:sp>
      <p:sp>
        <p:nvSpPr>
          <p:cNvPr id="104" name="Rechteck 103"/>
          <p:cNvSpPr/>
          <p:nvPr/>
        </p:nvSpPr>
        <p:spPr>
          <a:xfrm>
            <a:off x="6605770" y="7077775"/>
            <a:ext cx="2114619" cy="1095195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lumMod val="34000"/>
                  <a:lumOff val="66000"/>
                </a:schemeClr>
              </a:gs>
              <a:gs pos="38000">
                <a:schemeClr val="dk1">
                  <a:tint val="37000"/>
                  <a:satMod val="300000"/>
                  <a:lumMod val="0"/>
                  <a:lumOff val="100000"/>
                </a:schemeClr>
              </a:gs>
              <a:gs pos="100000">
                <a:schemeClr val="dk1">
                  <a:tint val="15000"/>
                  <a:satMod val="350000"/>
                  <a:lumMod val="94000"/>
                </a:schemeClr>
              </a:gs>
            </a:gsLst>
          </a:gradFill>
          <a:ln w="0">
            <a:noFill/>
          </a:ln>
          <a:effectLst>
            <a:outerShdw blurRad="266700" sx="92000" sy="92000" algn="ctr" rotWithShape="0">
              <a:prstClr val="black">
                <a:alpha val="80000"/>
              </a:prstClr>
            </a:outerShdw>
            <a:softEdge rad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/>
              <a:t>Implements rendering logics. Defines subset of 3D objects that is to be rendered and may also override their appearance.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1403085" y="7560902"/>
            <a:ext cx="1512168" cy="972108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lumMod val="34000"/>
                  <a:lumOff val="66000"/>
                </a:schemeClr>
              </a:gs>
              <a:gs pos="38000">
                <a:schemeClr val="dk1">
                  <a:tint val="37000"/>
                  <a:satMod val="300000"/>
                  <a:lumMod val="0"/>
                  <a:lumOff val="100000"/>
                </a:schemeClr>
              </a:gs>
              <a:gs pos="100000">
                <a:schemeClr val="dk1">
                  <a:tint val="15000"/>
                  <a:satMod val="350000"/>
                  <a:lumMod val="94000"/>
                </a:schemeClr>
              </a:gs>
            </a:gsLst>
          </a:gradFill>
          <a:ln w="0">
            <a:noFill/>
          </a:ln>
          <a:effectLst>
            <a:outerShdw blurRad="266700" sx="92000" sy="92000" algn="ctr" rotWithShape="0">
              <a:prstClr val="black">
                <a:alpha val="80000"/>
              </a:prstClr>
            </a:outerShdw>
            <a:softEdge rad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/>
              <a:t>Defines mapping from scene space to screen space.</a:t>
            </a:r>
          </a:p>
        </p:txBody>
      </p:sp>
      <p:cxnSp>
        <p:nvCxnSpPr>
          <p:cNvPr id="71" name="Gerade Verbindung mit Pfeil 70"/>
          <p:cNvCxnSpPr>
            <a:stCxn id="72" idx="1"/>
          </p:cNvCxnSpPr>
          <p:nvPr/>
        </p:nvCxnSpPr>
        <p:spPr>
          <a:xfrm flipH="1" flipV="1">
            <a:off x="8537688" y="586324"/>
            <a:ext cx="930856" cy="1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9468544" y="336055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 smtClean="0"/>
              <a:t>Interaction</a:t>
            </a:r>
            <a:br>
              <a:rPr lang="en-US" sz="1600" b="1" noProof="1" smtClean="0"/>
            </a:br>
            <a:r>
              <a:rPr lang="en-US" sz="1600" b="1" noProof="1" smtClean="0"/>
              <a:t>Strategy</a:t>
            </a:r>
            <a:endParaRPr lang="en-US" sz="1600" b="1" noProof="1"/>
          </a:p>
        </p:txBody>
      </p:sp>
      <p:sp>
        <p:nvSpPr>
          <p:cNvPr id="42" name="Textfeld 41"/>
          <p:cNvSpPr txBox="1"/>
          <p:nvPr/>
        </p:nvSpPr>
        <p:spPr>
          <a:xfrm>
            <a:off x="539552" y="5098358"/>
            <a:ext cx="346249" cy="698348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de-DE" sz="1050" b="1" dirty="0" smtClean="0">
                <a:solidFill>
                  <a:schemeClr val="accent1">
                    <a:lumMod val="75000"/>
                  </a:schemeClr>
                </a:solidFill>
              </a:rPr>
              <a:t>X ≥ 4</a:t>
            </a:r>
            <a:endParaRPr lang="de-DE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6522604" y="4529107"/>
            <a:ext cx="2585900" cy="1489986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lumMod val="34000"/>
                  <a:lumOff val="66000"/>
                </a:schemeClr>
              </a:gs>
              <a:gs pos="38000">
                <a:schemeClr val="dk1">
                  <a:tint val="37000"/>
                  <a:satMod val="300000"/>
                  <a:lumMod val="0"/>
                  <a:lumOff val="100000"/>
                </a:schemeClr>
              </a:gs>
              <a:gs pos="100000">
                <a:schemeClr val="dk1">
                  <a:tint val="15000"/>
                  <a:satMod val="350000"/>
                  <a:lumMod val="94000"/>
                </a:schemeClr>
              </a:gs>
            </a:gsLst>
          </a:gradFill>
          <a:ln w="0">
            <a:noFill/>
          </a:ln>
          <a:effectLst>
            <a:outerShdw blurRad="266700" sx="92000" sy="92000" algn="ctr" rotWithShape="0">
              <a:prstClr val="black">
                <a:alpha val="80000"/>
              </a:prstClr>
            </a:outerShdw>
            <a:softEdge rad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/>
              <a:t>Interfaces the data model, that is represented by a Scene object, from view’s perspective. Provides graphical representations (textures) for data model elements, which are shared among multiple renderers.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905157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Benutzerdefiniert</PresentationFormat>
  <Paragraphs>46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Leonid Kostrykin</dc:creator>
  <cp:lastModifiedBy>Leonid Kostrykin</cp:lastModifiedBy>
  <cp:revision>41</cp:revision>
  <dcterms:created xsi:type="dcterms:W3CDTF">2013-03-13T14:58:52Z</dcterms:created>
  <dcterms:modified xsi:type="dcterms:W3CDTF">2014-01-29T09:42:48Z</dcterms:modified>
</cp:coreProperties>
</file>