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9" r:id="rId3"/>
    <p:sldId id="266" r:id="rId4"/>
    <p:sldId id="267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152-C834-476D-9C91-DDAAAA957528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DF8B-7305-4211-A5E1-ED7725DDF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31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152-C834-476D-9C91-DDAAAA957528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DF8B-7305-4211-A5E1-ED7725DDF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70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152-C834-476D-9C91-DDAAAA957528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DF8B-7305-4211-A5E1-ED7725DDFDD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8431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152-C834-476D-9C91-DDAAAA957528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DF8B-7305-4211-A5E1-ED7725DDF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469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152-C834-476D-9C91-DDAAAA957528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DF8B-7305-4211-A5E1-ED7725DDFDD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9416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152-C834-476D-9C91-DDAAAA957528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DF8B-7305-4211-A5E1-ED7725DDF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089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152-C834-476D-9C91-DDAAAA957528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DF8B-7305-4211-A5E1-ED7725DDF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561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152-C834-476D-9C91-DDAAAA957528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DF8B-7305-4211-A5E1-ED7725DDF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99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152-C834-476D-9C91-DDAAAA957528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DF8B-7305-4211-A5E1-ED7725DDF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79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152-C834-476D-9C91-DDAAAA957528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DF8B-7305-4211-A5E1-ED7725DDF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55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152-C834-476D-9C91-DDAAAA957528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DF8B-7305-4211-A5E1-ED7725DDF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42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152-C834-476D-9C91-DDAAAA957528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DF8B-7305-4211-A5E1-ED7725DDF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15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152-C834-476D-9C91-DDAAAA957528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DF8B-7305-4211-A5E1-ED7725DDF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54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152-C834-476D-9C91-DDAAAA957528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DF8B-7305-4211-A5E1-ED7725DDF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37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152-C834-476D-9C91-DDAAAA957528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DF8B-7305-4211-A5E1-ED7725DDF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21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152-C834-476D-9C91-DDAAAA957528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DF8B-7305-4211-A5E1-ED7725DDF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92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E152-C834-476D-9C91-DDAAAA957528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C5DF8B-7305-4211-A5E1-ED7725DDF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41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142" y="476763"/>
            <a:ext cx="677903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SIMULATION OF </a:t>
            </a:r>
          </a:p>
          <a:p>
            <a:pPr algn="ctr"/>
            <a:r>
              <a:rPr lang="en-US" sz="5400" b="1" u="sng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SBI I.T. BRANCH B.H.U. </a:t>
            </a:r>
          </a:p>
          <a:p>
            <a:pPr algn="ctr"/>
            <a:r>
              <a:rPr lang="en-US" sz="5400" b="1" u="sng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VARANASI</a:t>
            </a:r>
            <a:endParaRPr lang="en-US" sz="5400" b="1" u="sng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001" y="4782883"/>
            <a:ext cx="533094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SUBMITTED BY</a:t>
            </a:r>
          </a:p>
          <a:p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PRASHANT SINGH</a:t>
            </a:r>
          </a:p>
          <a:p>
            <a:r>
              <a:rPr lang="en-US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SANDEEP KUMAR KUSHWAHA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83121" y="5275325"/>
            <a:ext cx="370486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SUBMITTED TO</a:t>
            </a:r>
          </a:p>
          <a:p>
            <a:pPr algn="ctr"/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PROF. A.K.AGRAWAL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52" y="108257"/>
            <a:ext cx="3704859" cy="489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2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60" y="460578"/>
            <a:ext cx="8596668" cy="5579614"/>
          </a:xfrm>
        </p:spPr>
        <p:txBody>
          <a:bodyPr>
            <a:normAutofit/>
          </a:bodyPr>
          <a:lstStyle/>
          <a:p>
            <a:r>
              <a:rPr lang="en-US" dirty="0" smtClean="0"/>
              <a:t>The waiting time of successive customers was measured and the average waiting time was found to be </a:t>
            </a:r>
            <a:r>
              <a:rPr lang="en-US" sz="2400" dirty="0" smtClean="0"/>
              <a:t>10.12 minutes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the purpose of validation , we will consider this to be the true mean value X= 10.12 minutes.</a:t>
            </a:r>
          </a:p>
          <a:p>
            <a:pPr marL="0" indent="0" algn="ctr">
              <a:buNone/>
            </a:pPr>
            <a:endParaRPr lang="en-US" sz="3200" u="sng" dirty="0" smtClean="0"/>
          </a:p>
          <a:p>
            <a:pPr marL="0" indent="0" algn="ctr">
              <a:buNone/>
            </a:pPr>
            <a:endParaRPr lang="en-US" sz="3200" u="sng" dirty="0"/>
          </a:p>
          <a:p>
            <a:pPr marL="0" indent="0" algn="ctr">
              <a:buNone/>
            </a:pPr>
            <a:r>
              <a:rPr lang="en-US" sz="3200" u="sng" dirty="0" smtClean="0">
                <a:solidFill>
                  <a:schemeClr val="accent5"/>
                </a:solidFill>
              </a:rPr>
              <a:t>VALIDATION TEST</a:t>
            </a:r>
          </a:p>
          <a:p>
            <a:pPr marL="0" indent="0">
              <a:buNone/>
            </a:pPr>
            <a:r>
              <a:rPr lang="en-US" dirty="0" smtClean="0"/>
              <a:t>We will compare our calculated average waiting time X=10.12 minutes to the model response 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85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5"/>
                </a:solidFill>
              </a:rPr>
              <a:t>STATISTICAL TEST OF NULL HYPOTHESIS </a:t>
            </a:r>
            <a:endParaRPr lang="en-US" u="sng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H0 :E(Y)=10.12minutes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versus</a:t>
            </a:r>
          </a:p>
          <a:p>
            <a:r>
              <a:rPr lang="en-US" dirty="0" smtClean="0"/>
              <a:t>H1:E(Y) ≠ 10.12 minutes</a:t>
            </a:r>
          </a:p>
          <a:p>
            <a:r>
              <a:rPr lang="en-US" dirty="0" smtClean="0"/>
              <a:t>We have </a:t>
            </a:r>
            <a:r>
              <a:rPr lang="en-US" dirty="0" err="1" smtClean="0"/>
              <a:t>choosen</a:t>
            </a:r>
            <a:r>
              <a:rPr lang="en-US" dirty="0" smtClean="0"/>
              <a:t> level of significance </a:t>
            </a:r>
            <a:r>
              <a:rPr lang="el-GR" dirty="0" smtClean="0"/>
              <a:t>α</a:t>
            </a:r>
            <a:r>
              <a:rPr lang="en-US" dirty="0" smtClean="0"/>
              <a:t> = 0.05 and sample size n=6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60" y="1872803"/>
            <a:ext cx="5692462" cy="3703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5460" y="592428"/>
            <a:ext cx="7122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chemeClr val="accent5"/>
                </a:solidFill>
              </a:rPr>
              <a:t>Results of six replication of the Bank Model</a:t>
            </a:r>
            <a:endParaRPr lang="en-US" sz="2800" u="sng" dirty="0">
              <a:solidFill>
                <a:schemeClr val="accent5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06714" y="1872803"/>
            <a:ext cx="1539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Sample Mean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768" y="2242135"/>
            <a:ext cx="1681095" cy="1219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135768" y="3461431"/>
                <a:ext cx="4924023" cy="1375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Standard Deviation</a:t>
                </a:r>
              </a:p>
              <a:p>
                <a:endParaRPr lang="en-US" dirty="0"/>
              </a:p>
              <a:p>
                <a:r>
                  <a:rPr lang="en-US" sz="900" dirty="0"/>
                  <a:t>		                 </a:t>
                </a:r>
                <a:r>
                  <a:rPr lang="en-US" sz="1100" dirty="0"/>
                  <a:t>2   1/2</a:t>
                </a:r>
              </a:p>
              <a:p>
                <a:r>
                  <a:rPr lang="en-US" dirty="0" smtClean="0"/>
                  <a:t>	S</a:t>
                </a:r>
                <a:r>
                  <a:rPr lang="en-US" dirty="0"/>
                  <a:t>=[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]   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	          n-1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768" y="3461431"/>
                <a:ext cx="4924023" cy="1375698"/>
              </a:xfrm>
              <a:prstGeom prst="rect">
                <a:avLst/>
              </a:prstGeom>
              <a:blipFill rotWithShape="0">
                <a:blip r:embed="rId4"/>
                <a:stretch>
                  <a:fillRect l="-1115" t="-3111" b="-29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8468037" y="4507606"/>
            <a:ext cx="1307027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5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07067" y="682581"/>
                <a:ext cx="7766936" cy="5782614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en-US" sz="2400" b="1" u="sng" dirty="0" smtClean="0">
                    <a:solidFill>
                      <a:schemeClr val="accent5"/>
                    </a:solidFill>
                    <a:latin typeface="Cambria Math" panose="02040503050406030204" pitchFamily="18" charset="0"/>
                  </a:rPr>
                  <a:t>Test  Statistics :</a:t>
                </a:r>
              </a:p>
              <a:p>
                <a:pPr algn="l"/>
                <a:endParaRPr lang="en-US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-X</a:t>
                </a:r>
                <a:r>
                  <a:rPr lang="en-US" dirty="0" smtClean="0"/>
                  <a:t>)/(</a:t>
                </a:r>
                <a:r>
                  <a:rPr lang="en-US" dirty="0" smtClean="0"/>
                  <a:t>S/√N)</a:t>
                </a:r>
              </a:p>
              <a:p>
                <a:pPr algn="l"/>
                <a:r>
                  <a:rPr lang="en-US" dirty="0" smtClean="0"/>
                  <a:t>t = (8.399-10.12)/(1.702/√6)</a:t>
                </a:r>
                <a:endParaRPr lang="en-US" dirty="0"/>
              </a:p>
              <a:p>
                <a:pPr algn="l"/>
                <a:r>
                  <a:rPr lang="en-US" dirty="0" smtClean="0"/>
                  <a:t>t = -2.4768</a:t>
                </a:r>
              </a:p>
              <a:p>
                <a:pPr algn="l"/>
                <a:r>
                  <a:rPr lang="en-US" dirty="0" smtClean="0"/>
                  <a:t>|t|= 2.4768</a:t>
                </a:r>
              </a:p>
              <a:p>
                <a:pPr algn="l"/>
                <a:r>
                  <a:rPr lang="en-US" dirty="0" smtClean="0"/>
                  <a:t>From the table ,</a:t>
                </a:r>
              </a:p>
              <a:p>
                <a:pPr algn="l"/>
                <a:r>
                  <a:rPr lang="en-US" sz="2400" dirty="0" smtClean="0"/>
                  <a:t>t</a:t>
                </a:r>
                <a:r>
                  <a:rPr lang="en-US" sz="1200" dirty="0" smtClean="0"/>
                  <a:t>0.025,5   </a:t>
                </a:r>
                <a:r>
                  <a:rPr lang="en-US" sz="2000" dirty="0" smtClean="0"/>
                  <a:t>= 2.571</a:t>
                </a:r>
              </a:p>
              <a:p>
                <a:pPr algn="l"/>
                <a:r>
                  <a:rPr lang="en-US" sz="2000" dirty="0" smtClean="0"/>
                  <a:t>Since, </a:t>
                </a:r>
              </a:p>
              <a:p>
                <a:pPr algn="l"/>
                <a:r>
                  <a:rPr lang="en-US" sz="4000" dirty="0" smtClean="0"/>
                  <a:t>t</a:t>
                </a:r>
                <a:r>
                  <a:rPr lang="en-US" sz="2000" dirty="0" smtClean="0"/>
                  <a:t>0.025,5 </a:t>
                </a:r>
                <a:r>
                  <a:rPr lang="en-US" sz="2800" dirty="0" smtClean="0"/>
                  <a:t>&gt; </a:t>
                </a:r>
                <a:r>
                  <a:rPr lang="en-US" sz="2800" dirty="0"/>
                  <a:t>|</a:t>
                </a:r>
                <a:r>
                  <a:rPr lang="en-US" sz="2800" dirty="0" smtClean="0"/>
                  <a:t>t|</a:t>
                </a:r>
              </a:p>
              <a:p>
                <a:pPr algn="l"/>
                <a:r>
                  <a:rPr lang="en-US" sz="2000" dirty="0" smtClean="0"/>
                  <a:t>Hence , Null Hypothesis </a:t>
                </a:r>
              </a:p>
              <a:p>
                <a:pPr algn="l"/>
                <a:r>
                  <a:rPr lang="en-US" sz="2000" dirty="0" smtClean="0"/>
                  <a:t>cannot rejected</a:t>
                </a:r>
                <a:r>
                  <a:rPr lang="en-US" sz="2800" dirty="0" smtClean="0"/>
                  <a:t>.</a:t>
                </a:r>
              </a:p>
              <a:p>
                <a:pPr algn="l"/>
                <a:r>
                  <a:rPr lang="en-US" sz="2800" dirty="0" smtClean="0"/>
                  <a:t>It is weak conclusion.</a:t>
                </a:r>
              </a:p>
              <a:p>
                <a:pPr algn="l"/>
                <a:endParaRPr lang="en-US" sz="2800" dirty="0" smtClean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07067" y="682581"/>
                <a:ext cx="7766936" cy="5782614"/>
              </a:xfrm>
              <a:blipFill rotWithShape="0">
                <a:blip r:embed="rId2"/>
                <a:stretch>
                  <a:fillRect l="-2747" t="-1475" b="-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44" y="167426"/>
            <a:ext cx="6366455" cy="658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0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77" y="665618"/>
            <a:ext cx="8684380" cy="5386839"/>
          </a:xfrm>
        </p:spPr>
        <p:txBody>
          <a:bodyPr/>
          <a:lstStyle/>
          <a:p>
            <a:r>
              <a:rPr lang="en-US" dirty="0" smtClean="0"/>
              <a:t>Now we proceed to Beta testing.</a:t>
            </a:r>
          </a:p>
          <a:p>
            <a:r>
              <a:rPr lang="en-US" dirty="0" smtClean="0"/>
              <a:t>Where ß = P(Type II error) = probability of accepting the model as valid when it is not valid .</a:t>
            </a:r>
          </a:p>
          <a:p>
            <a:r>
              <a:rPr lang="en-US" dirty="0" smtClean="0"/>
              <a:t>We would like to reject H0 with probability at least 0.90 if the true average waiting time of the model E(Y) , differ from the average waiting time in the system (X) by 1 minute.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𝛿 = |E(Y)-X|</a:t>
            </a:r>
            <a:r>
              <a:rPr lang="en-US" sz="2400" b="1" dirty="0" smtClean="0"/>
              <a:t>/ s</a:t>
            </a:r>
          </a:p>
          <a:p>
            <a:pPr lvl="1"/>
            <a:r>
              <a:rPr lang="en-US" sz="1800" b="1" dirty="0" smtClean="0"/>
              <a:t>= 1/1.702</a:t>
            </a:r>
          </a:p>
          <a:p>
            <a:pPr lvl="1"/>
            <a:r>
              <a:rPr lang="en-US" sz="1800" b="1" dirty="0" smtClean="0"/>
              <a:t>=0.587</a:t>
            </a:r>
          </a:p>
          <a:p>
            <a:r>
              <a:rPr lang="en-US" dirty="0" smtClean="0"/>
              <a:t>For two sided test with </a:t>
            </a:r>
            <a:r>
              <a:rPr lang="el-GR" dirty="0" smtClean="0"/>
              <a:t>α</a:t>
            </a:r>
            <a:r>
              <a:rPr lang="en-US" dirty="0" smtClean="0"/>
              <a:t>=0.05</a:t>
            </a:r>
          </a:p>
          <a:p>
            <a:r>
              <a:rPr lang="en-US" dirty="0" smtClean="0"/>
              <a:t>We get ß(0.587)=0.80 for n = 6</a:t>
            </a:r>
          </a:p>
          <a:p>
            <a:r>
              <a:rPr lang="en-US" dirty="0" smtClean="0"/>
              <a:t>To get ß(</a:t>
            </a:r>
            <a:r>
              <a:rPr lang="en-US" b="1" dirty="0" smtClean="0"/>
              <a:t>𝛿)≤0.1, from graph we get n=35</a:t>
            </a:r>
          </a:p>
          <a:p>
            <a:pPr marL="0" indent="0">
              <a:buNone/>
            </a:pPr>
            <a:r>
              <a:rPr lang="en-US" b="1" dirty="0" smtClean="0"/>
              <a:t>     Replications would be required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376" y="2498501"/>
            <a:ext cx="5606671" cy="417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998484"/>
              </p:ext>
            </p:extLst>
          </p:nvPr>
        </p:nvGraphicFramePr>
        <p:xfrm>
          <a:off x="289336" y="695462"/>
          <a:ext cx="3456781" cy="5685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160"/>
                <a:gridCol w="1971621"/>
              </a:tblGrid>
              <a:tr h="299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replications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waiting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9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11.8157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9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7.1748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9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8.0593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9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7.6473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9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7.9669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9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7.7313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9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7.3865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9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10.2011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9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11.4599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9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11.9588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9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12.2371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9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12.2371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9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11.4781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9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11.8645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9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11.2777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9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11.1598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9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11.1322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9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11.771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803902"/>
              </p:ext>
            </p:extLst>
          </p:nvPr>
        </p:nvGraphicFramePr>
        <p:xfrm>
          <a:off x="4121239" y="765991"/>
          <a:ext cx="3464417" cy="55589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2466"/>
                <a:gridCol w="1501951"/>
              </a:tblGrid>
              <a:tr h="326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11.5888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6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11.0633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6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10.6705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6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11.1439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6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10.9026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6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10.6239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6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10.4378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6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10.5802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6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10.2836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6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10.1617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6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10.1054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6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9.9136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6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9.7035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6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9.4675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6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9.5539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6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9.7187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6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9.9398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08" y="2408349"/>
            <a:ext cx="3528810" cy="11590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2287" y="141668"/>
            <a:ext cx="4444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accent5"/>
                </a:solidFill>
              </a:rPr>
              <a:t>RESULTS OF 35 REPLICATIONS</a:t>
            </a:r>
            <a:endParaRPr lang="en-US" sz="2400" b="1" u="sng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47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0213" y="563609"/>
                <a:ext cx="8596668" cy="5734160"/>
              </a:xfrm>
            </p:spPr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H0 :E(Y)=10.12minutes</a:t>
                </a:r>
              </a:p>
              <a:p>
                <a:pPr marL="0" indent="0">
                  <a:buNone/>
                </a:pPr>
                <a:r>
                  <a:rPr lang="en-US" dirty="0"/>
                  <a:t>	versus</a:t>
                </a:r>
              </a:p>
              <a:p>
                <a:r>
                  <a:rPr lang="en-US" dirty="0"/>
                  <a:t>H1:E(Y) ≠ 10.12 minutes</a:t>
                </a:r>
              </a:p>
              <a:p>
                <a:r>
                  <a:rPr lang="en-US" dirty="0" smtClean="0"/>
                  <a:t>level </a:t>
                </a:r>
                <a:r>
                  <a:rPr lang="en-US" dirty="0"/>
                  <a:t>of significance </a:t>
                </a:r>
                <a:r>
                  <a:rPr lang="el-GR" dirty="0"/>
                  <a:t>α</a:t>
                </a:r>
                <a:r>
                  <a:rPr lang="en-US" dirty="0"/>
                  <a:t> = 0.05 and sample size </a:t>
                </a:r>
                <a:r>
                  <a:rPr lang="en-US" dirty="0" smtClean="0"/>
                  <a:t>n=35</a:t>
                </a:r>
                <a:endParaRPr lang="en-US" dirty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-X)÷(S/√N)</a:t>
                </a:r>
              </a:p>
              <a:p>
                <a:r>
                  <a:rPr lang="en-US" dirty="0" smtClean="0"/>
                  <a:t>T=0.7293</a:t>
                </a:r>
              </a:p>
              <a:p>
                <a:r>
                  <a:rPr lang="en-US" dirty="0"/>
                  <a:t>Since, </a:t>
                </a:r>
              </a:p>
              <a:p>
                <a:r>
                  <a:rPr lang="en-US" sz="3600" dirty="0" smtClean="0"/>
                  <a:t>t</a:t>
                </a:r>
                <a:r>
                  <a:rPr lang="en-US" dirty="0" smtClean="0"/>
                  <a:t>0.025,34 </a:t>
                </a:r>
                <a:r>
                  <a:rPr lang="en-US" sz="2400" dirty="0"/>
                  <a:t>&gt; |t|</a:t>
                </a:r>
              </a:p>
              <a:p>
                <a:r>
                  <a:rPr lang="en-US" dirty="0"/>
                  <a:t>Hence , Null Hypothesis </a:t>
                </a:r>
                <a:r>
                  <a:rPr lang="en-US" dirty="0" smtClean="0"/>
                  <a:t> cannot </a:t>
                </a:r>
                <a:r>
                  <a:rPr lang="en-US" dirty="0"/>
                  <a:t>rejected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It is weak conclusion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213" y="563609"/>
                <a:ext cx="8596668" cy="5734160"/>
              </a:xfrm>
              <a:blipFill rotWithShape="0">
                <a:blip r:embed="rId2"/>
                <a:stretch>
                  <a:fillRect l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833085" y="707196"/>
            <a:ext cx="5976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chemeClr val="accent5"/>
                </a:solidFill>
              </a:rPr>
              <a:t>STATISTICAL TEST OF NULL HYPOTHESIS </a:t>
            </a:r>
          </a:p>
        </p:txBody>
      </p:sp>
    </p:spTree>
    <p:extLst>
      <p:ext uri="{BB962C8B-B14F-4D97-AF65-F5344CB8AC3E}">
        <p14:creationId xmlns:p14="http://schemas.microsoft.com/office/powerpoint/2010/main" val="28203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76519"/>
            <a:ext cx="8596668" cy="5564844"/>
          </a:xfrm>
        </p:spPr>
        <p:txBody>
          <a:bodyPr/>
          <a:lstStyle/>
          <a:p>
            <a:r>
              <a:rPr lang="en-US" dirty="0" smtClean="0"/>
              <a:t>Now proceed to ß testing</a:t>
            </a:r>
          </a:p>
          <a:p>
            <a:r>
              <a:rPr lang="en-US" b="1" dirty="0"/>
              <a:t>𝛿 = |E(Y)-X|</a:t>
            </a:r>
            <a:r>
              <a:rPr lang="en-US" sz="2400" b="1" dirty="0"/>
              <a:t>/ s</a:t>
            </a:r>
          </a:p>
          <a:p>
            <a:pPr lvl="1"/>
            <a:r>
              <a:rPr lang="en-US" sz="1800" b="1" dirty="0"/>
              <a:t>= </a:t>
            </a:r>
            <a:r>
              <a:rPr lang="en-US" sz="1800" b="1" dirty="0" smtClean="0"/>
              <a:t>1/1.441</a:t>
            </a:r>
            <a:endParaRPr lang="en-US" sz="1800" b="1" dirty="0"/>
          </a:p>
          <a:p>
            <a:pPr lvl="1"/>
            <a:r>
              <a:rPr lang="en-US" sz="1800" b="1" dirty="0"/>
              <a:t>=</a:t>
            </a:r>
            <a:r>
              <a:rPr lang="en-US" sz="1800" b="1" dirty="0" smtClean="0"/>
              <a:t>0.694</a:t>
            </a:r>
          </a:p>
          <a:p>
            <a:r>
              <a:rPr lang="en-US" dirty="0" smtClean="0"/>
              <a:t>From OC Curve of two </a:t>
            </a:r>
            <a:r>
              <a:rPr lang="en-US" dirty="0"/>
              <a:t>sided test with </a:t>
            </a:r>
            <a:r>
              <a:rPr lang="el-GR" dirty="0"/>
              <a:t>α</a:t>
            </a:r>
            <a:r>
              <a:rPr lang="en-US" dirty="0"/>
              <a:t>=0.05</a:t>
            </a:r>
          </a:p>
          <a:p>
            <a:r>
              <a:rPr lang="en-US" dirty="0"/>
              <a:t>We get </a:t>
            </a:r>
            <a:r>
              <a:rPr lang="en-US" dirty="0" smtClean="0"/>
              <a:t>ß(0.694)&lt; 0.1 </a:t>
            </a:r>
            <a:r>
              <a:rPr lang="en-US" dirty="0"/>
              <a:t>for n = </a:t>
            </a:r>
            <a:r>
              <a:rPr lang="en-US" dirty="0" smtClean="0"/>
              <a:t>35</a:t>
            </a:r>
          </a:p>
          <a:p>
            <a:r>
              <a:rPr lang="en-US" dirty="0" smtClean="0"/>
              <a:t>Hence there are less than 10% chances that an invalid model is accepted.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determine whether to accept the model as valid or to refine the model depends on the best-case and worst-case error implied by the confidence interval.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7029" y="512093"/>
                <a:ext cx="8596668" cy="54508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u="sng" dirty="0" smtClean="0">
                    <a:solidFill>
                      <a:schemeClr val="accent5"/>
                    </a:solidFill>
                    <a:latin typeface="Cambria Math" panose="02040503050406030204" pitchFamily="18" charset="0"/>
                  </a:rPr>
                  <a:t>CONFIDENCE INTERVAL BASED ON 35 REPLICATIONS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±</a:t>
                </a:r>
              </a:p>
              <a:p>
                <a:r>
                  <a:rPr lang="en-US" dirty="0" smtClean="0"/>
                  <a:t>10.29765 ± 2.03 × 1.441/√35</a:t>
                </a:r>
              </a:p>
              <a:p>
                <a:r>
                  <a:rPr lang="en-US" dirty="0" smtClean="0"/>
                  <a:t>10.29765 ± 0.494</a:t>
                </a:r>
              </a:p>
              <a:p>
                <a:pPr marL="0" indent="0">
                  <a:buNone/>
                </a:pPr>
                <a:r>
                  <a:rPr lang="en-US" dirty="0" smtClean="0"/>
                  <a:t>Interval [9.80365,10.79165]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	(										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	9.80365		10.12						10.79165</a:t>
                </a:r>
              </a:p>
              <a:p>
                <a:pPr marL="0" indent="0">
                  <a:buNone/>
                </a:pPr>
                <a:r>
                  <a:rPr lang="en-US" dirty="0" smtClean="0"/>
                  <a:t>Since in worst case [9.80365-10.12] = 0.31636 &lt;1 , </a:t>
                </a:r>
              </a:p>
              <a:p>
                <a:pPr marL="0" indent="0">
                  <a:buNone/>
                </a:pPr>
                <a:r>
                  <a:rPr lang="en-US" dirty="0" smtClean="0"/>
                  <a:t>Now we can consider our simulation model as a valid model.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029" y="512093"/>
                <a:ext cx="8596668" cy="5450825"/>
              </a:xfrm>
              <a:blipFill rotWithShape="0">
                <a:blip r:embed="rId2"/>
                <a:stretch>
                  <a:fillRect l="-638" t="-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179687" y="936585"/>
            <a:ext cx="1702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1200" dirty="0" smtClean="0"/>
              <a:t>0.025,35-1</a:t>
            </a:r>
            <a:r>
              <a:rPr lang="en-US" sz="2000" dirty="0" smtClean="0"/>
              <a:t>×S/√n</a:t>
            </a:r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008183" y="3155324"/>
            <a:ext cx="4328223" cy="25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336406" y="312248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08183" y="315532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42445" y="313536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51584" y="279887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case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08183" y="2746072"/>
            <a:ext cx="130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Worst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1" y="592428"/>
            <a:ext cx="9646276" cy="5782613"/>
          </a:xfrm>
        </p:spPr>
        <p:txBody>
          <a:bodyPr/>
          <a:lstStyle/>
          <a:p>
            <a:r>
              <a:rPr lang="en-US" dirty="0" smtClean="0"/>
              <a:t>Now, </a:t>
            </a:r>
            <a:r>
              <a:rPr lang="en-US" dirty="0" smtClean="0"/>
              <a:t>for</a:t>
            </a:r>
            <a:r>
              <a:rPr lang="en-US" dirty="0" smtClean="0"/>
              <a:t> </a:t>
            </a:r>
            <a:r>
              <a:rPr lang="en-US" dirty="0" smtClean="0"/>
              <a:t>reduce the average waiting time of the customers &lt;= 5 minutes, we can add one more cash counter in our system.</a:t>
            </a:r>
          </a:p>
          <a:p>
            <a:r>
              <a:rPr lang="en-US" dirty="0" smtClean="0"/>
              <a:t> </a:t>
            </a:r>
            <a:r>
              <a:rPr lang="en-US" sz="3200" u="sng" dirty="0" smtClean="0">
                <a:solidFill>
                  <a:schemeClr val="accent5"/>
                </a:solidFill>
              </a:rPr>
              <a:t>ARENA MODEL:</a:t>
            </a:r>
          </a:p>
          <a:p>
            <a:endParaRPr lang="en-US" sz="3200" u="sng" dirty="0">
              <a:solidFill>
                <a:schemeClr val="accent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4" y="2047741"/>
            <a:ext cx="10328856" cy="383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7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5"/>
                </a:solidFill>
              </a:rPr>
              <a:t>ABOUT THE SYSTEM</a:t>
            </a:r>
            <a:endParaRPr lang="en-US" u="sng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Bank opens from 10:00A.M – 04:00P.M.</a:t>
            </a:r>
          </a:p>
          <a:p>
            <a:r>
              <a:rPr lang="en-US" dirty="0" smtClean="0"/>
              <a:t>Peak hours are from 10:00A.M- 12:00 P.M.</a:t>
            </a:r>
          </a:p>
          <a:p>
            <a:r>
              <a:rPr lang="en-US" dirty="0"/>
              <a:t>It has 3 counters, one cash counter and other two are for non cash transaction purpose.</a:t>
            </a:r>
          </a:p>
          <a:p>
            <a:r>
              <a:rPr lang="en-US" dirty="0" smtClean="0"/>
              <a:t>We are simulating the cash counter.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8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5"/>
                </a:solidFill>
              </a:rPr>
              <a:t>ARENA MODEL RESULT:</a:t>
            </a:r>
            <a:endParaRPr lang="en-US" u="sng" dirty="0">
              <a:solidFill>
                <a:schemeClr val="accent5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43" y="1712890"/>
            <a:ext cx="8418203" cy="3361386"/>
          </a:xfrm>
        </p:spPr>
      </p:pic>
    </p:spTree>
    <p:extLst>
      <p:ext uri="{BB962C8B-B14F-4D97-AF65-F5344CB8AC3E}">
        <p14:creationId xmlns:p14="http://schemas.microsoft.com/office/powerpoint/2010/main" val="75071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43945"/>
            <a:ext cx="8596668" cy="539741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685672" y="1867437"/>
            <a:ext cx="4745438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33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92429"/>
            <a:ext cx="8596668" cy="5448934"/>
          </a:xfrm>
        </p:spPr>
        <p:txBody>
          <a:bodyPr/>
          <a:lstStyle/>
          <a:p>
            <a:pPr marL="0" indent="0" algn="ctr">
              <a:buNone/>
            </a:pPr>
            <a:r>
              <a:rPr lang="en-IN" sz="3200" b="1" u="sng" dirty="0" smtClean="0">
                <a:solidFill>
                  <a:schemeClr val="accent5"/>
                </a:solidFill>
              </a:rPr>
              <a:t>OBJECTIVE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2800" dirty="0" smtClean="0"/>
              <a:t>TO REDUCE THE AVERAGE WAITING TIME OF THE CUSTOMERS IN THE CASH COUNTER LESS THAN 5 MINUTES. 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                                                                                   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23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76519"/>
            <a:ext cx="8596668" cy="5564844"/>
          </a:xfrm>
        </p:spPr>
        <p:txBody>
          <a:bodyPr/>
          <a:lstStyle/>
          <a:p>
            <a:pPr marL="0" indent="0" algn="ctr">
              <a:buNone/>
            </a:pPr>
            <a:r>
              <a:rPr lang="en-IN" sz="2800" b="1" u="sng" dirty="0">
                <a:solidFill>
                  <a:schemeClr val="accent5"/>
                </a:solidFill>
              </a:rPr>
              <a:t>SYSTEM DESCRIPTION</a:t>
            </a:r>
          </a:p>
          <a:p>
            <a:pPr marL="0" indent="0" algn="ctr">
              <a:buNone/>
            </a:pPr>
            <a:endParaRPr lang="en-IN" sz="2800" b="1" u="sng" dirty="0"/>
          </a:p>
          <a:p>
            <a:pPr marL="0" indent="0">
              <a:buNone/>
            </a:pPr>
            <a:r>
              <a:rPr lang="en-IN" b="1" u="sng" dirty="0"/>
              <a:t>ENTITY</a:t>
            </a:r>
            <a:r>
              <a:rPr lang="en-IN" b="1" dirty="0"/>
              <a:t>					</a:t>
            </a:r>
            <a:r>
              <a:rPr lang="en-IN" b="1" u="sng" dirty="0"/>
              <a:t>ATTRIBUTES</a:t>
            </a:r>
          </a:p>
          <a:p>
            <a:r>
              <a:rPr lang="en-IN" dirty="0"/>
              <a:t>CUSTOMERS			amount of cash withdraw/deposit ,arrival rate</a:t>
            </a:r>
          </a:p>
          <a:p>
            <a:r>
              <a:rPr lang="en-IN" dirty="0"/>
              <a:t>EMPLOYEE			service rate</a:t>
            </a:r>
          </a:p>
          <a:p>
            <a:endParaRPr lang="en-IN" dirty="0" smtClean="0"/>
          </a:p>
          <a:p>
            <a:r>
              <a:rPr lang="en-US" u="sng" dirty="0"/>
              <a:t>Waiting time </a:t>
            </a:r>
            <a:r>
              <a:rPr lang="en-US" dirty="0"/>
              <a:t>is the </a:t>
            </a:r>
            <a:r>
              <a:rPr lang="en-US" dirty="0" smtClean="0"/>
              <a:t>time difference between a </a:t>
            </a:r>
            <a:r>
              <a:rPr lang="en-US" dirty="0"/>
              <a:t>customer </a:t>
            </a:r>
            <a:r>
              <a:rPr lang="en-US" dirty="0" smtClean="0"/>
              <a:t>joins the queue  and he gives his slip to the employee .</a:t>
            </a:r>
            <a:endParaRPr lang="en-US" dirty="0"/>
          </a:p>
          <a:p>
            <a:r>
              <a:rPr lang="en-US" u="sng" dirty="0"/>
              <a:t>Service time </a:t>
            </a:r>
            <a:r>
              <a:rPr lang="en-US" dirty="0"/>
              <a:t>is the time </a:t>
            </a:r>
            <a:r>
              <a:rPr lang="en-US" dirty="0" smtClean="0"/>
              <a:t>difference between when a employee receives the slip and customer leaves </a:t>
            </a:r>
            <a:r>
              <a:rPr lang="en-US" dirty="0"/>
              <a:t>the </a:t>
            </a:r>
            <a:r>
              <a:rPr lang="en-US" dirty="0" smtClean="0"/>
              <a:t>window.</a:t>
            </a:r>
          </a:p>
          <a:p>
            <a:r>
              <a:rPr lang="en-US" u="sng" dirty="0" smtClean="0"/>
              <a:t>The arrival</a:t>
            </a:r>
            <a:r>
              <a:rPr lang="en-US" dirty="0" smtClean="0"/>
              <a:t> of a customer will be considered when he joins the cash counter queue after filling the slip.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17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819" y="821186"/>
            <a:ext cx="8596668" cy="3880773"/>
          </a:xfrm>
        </p:spPr>
        <p:txBody>
          <a:bodyPr/>
          <a:lstStyle/>
          <a:p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Making a deposit.</a:t>
            </a:r>
          </a:p>
          <a:p>
            <a:pPr lvl="1"/>
            <a:r>
              <a:rPr lang="en-US" dirty="0" smtClean="0"/>
              <a:t>Making a withdrawal.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Customers joining the queue. </a:t>
            </a:r>
          </a:p>
          <a:p>
            <a:pPr lvl="1"/>
            <a:r>
              <a:rPr lang="en-US" dirty="0" smtClean="0"/>
              <a:t>Customer leaving the window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45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5"/>
                </a:solidFill>
              </a:rPr>
              <a:t>ARENA MODEL</a:t>
            </a:r>
            <a:endParaRPr lang="en-US" u="sng" dirty="0">
              <a:solidFill>
                <a:schemeClr val="accent5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8" y="2562897"/>
            <a:ext cx="7933386" cy="2158608"/>
          </a:xfrm>
        </p:spPr>
      </p:pic>
    </p:spTree>
    <p:extLst>
      <p:ext uri="{BB962C8B-B14F-4D97-AF65-F5344CB8AC3E}">
        <p14:creationId xmlns:p14="http://schemas.microsoft.com/office/powerpoint/2010/main" val="109761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393" y="416417"/>
            <a:ext cx="8596668" cy="781318"/>
          </a:xfrm>
        </p:spPr>
        <p:txBody>
          <a:bodyPr/>
          <a:lstStyle/>
          <a:p>
            <a:r>
              <a:rPr lang="en-US" u="sng" dirty="0" smtClean="0">
                <a:solidFill>
                  <a:schemeClr val="accent5"/>
                </a:solidFill>
              </a:rPr>
              <a:t>INTER-ARRIVAL TIME PATTERN</a:t>
            </a:r>
            <a:endParaRPr lang="en-US" u="sng" dirty="0">
              <a:solidFill>
                <a:schemeClr val="accent5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98" y="2331076"/>
            <a:ext cx="8182975" cy="204674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818" y="991673"/>
            <a:ext cx="3238836" cy="543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3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5"/>
                </a:solidFill>
              </a:rPr>
              <a:t>SERVICE PATTERN</a:t>
            </a:r>
            <a:endParaRPr lang="en-US" u="sng" dirty="0">
              <a:solidFill>
                <a:schemeClr val="accent5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95" y="2569045"/>
            <a:ext cx="8596312" cy="2369062"/>
          </a:xfrm>
        </p:spPr>
      </p:pic>
    </p:spTree>
    <p:extLst>
      <p:ext uri="{BB962C8B-B14F-4D97-AF65-F5344CB8AC3E}">
        <p14:creationId xmlns:p14="http://schemas.microsoft.com/office/powerpoint/2010/main" val="351932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96" y="1146220"/>
            <a:ext cx="2802284" cy="47952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313" y="1249251"/>
            <a:ext cx="3521835" cy="469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2039</TotalTime>
  <Words>533</Words>
  <Application>Microsoft Office PowerPoint</Application>
  <PresentationFormat>Widescreen</PresentationFormat>
  <Paragraphs>196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Trebuchet MS</vt:lpstr>
      <vt:lpstr>Wingdings 3</vt:lpstr>
      <vt:lpstr>Facet</vt:lpstr>
      <vt:lpstr>PowerPoint Presentation</vt:lpstr>
      <vt:lpstr>ABOUT THE SYSTEM</vt:lpstr>
      <vt:lpstr>PowerPoint Presentation</vt:lpstr>
      <vt:lpstr>PowerPoint Presentation</vt:lpstr>
      <vt:lpstr>PowerPoint Presentation</vt:lpstr>
      <vt:lpstr>ARENA MODEL</vt:lpstr>
      <vt:lpstr>INTER-ARRIVAL TIME PATTERN</vt:lpstr>
      <vt:lpstr>SERVICE PATTERN</vt:lpstr>
      <vt:lpstr>PowerPoint Presentation</vt:lpstr>
      <vt:lpstr>PowerPoint Presentation</vt:lpstr>
      <vt:lpstr>STATISTICAL TEST OF NULL HYPOTHESIS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ARENA MODEL RESULT: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SINGH</dc:creator>
  <cp:lastModifiedBy>SANDEEP KUSHWAHA</cp:lastModifiedBy>
  <cp:revision>91</cp:revision>
  <dcterms:created xsi:type="dcterms:W3CDTF">2019-03-06T16:49:08Z</dcterms:created>
  <dcterms:modified xsi:type="dcterms:W3CDTF">2019-04-18T18:26:51Z</dcterms:modified>
</cp:coreProperties>
</file>