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182467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21356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465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1405313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1260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1274349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659428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132952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27927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F925D-998C-4278-8667-CF9B6C66C36F}"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358328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F925D-998C-4278-8667-CF9B6C66C36F}"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273429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F925D-998C-4278-8667-CF9B6C66C36F}" type="datetimeFigureOut">
              <a:rPr lang="en-IN" smtClean="0"/>
              <a:t>06-05-2019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406361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6F925D-998C-4278-8667-CF9B6C66C36F}" type="datetimeFigureOut">
              <a:rPr lang="en-IN" smtClean="0"/>
              <a:t>06-05-2019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218162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F925D-998C-4278-8667-CF9B6C66C36F}" type="datetimeFigureOut">
              <a:rPr lang="en-IN" smtClean="0"/>
              <a:t>06-05-2019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138797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F925D-998C-4278-8667-CF9B6C66C36F}"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231404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F925D-998C-4278-8667-CF9B6C66C36F}"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F0B706-734B-48C9-A44C-C7B2F0FD0938}" type="slidenum">
              <a:rPr lang="en-IN" smtClean="0"/>
              <a:t>‹#›</a:t>
            </a:fld>
            <a:endParaRPr lang="en-IN"/>
          </a:p>
        </p:txBody>
      </p:sp>
    </p:spTree>
    <p:extLst>
      <p:ext uri="{BB962C8B-B14F-4D97-AF65-F5344CB8AC3E}">
        <p14:creationId xmlns:p14="http://schemas.microsoft.com/office/powerpoint/2010/main" val="415230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6F925D-998C-4278-8667-CF9B6C66C36F}" type="datetimeFigureOut">
              <a:rPr lang="en-IN" smtClean="0"/>
              <a:t>06-05-2019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F0B706-734B-48C9-A44C-C7B2F0FD0938}" type="slidenum">
              <a:rPr lang="en-IN" smtClean="0"/>
              <a:t>‹#›</a:t>
            </a:fld>
            <a:endParaRPr lang="en-IN"/>
          </a:p>
        </p:txBody>
      </p:sp>
    </p:spTree>
    <p:extLst>
      <p:ext uri="{BB962C8B-B14F-4D97-AF65-F5344CB8AC3E}">
        <p14:creationId xmlns:p14="http://schemas.microsoft.com/office/powerpoint/2010/main" val="1760608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43943"/>
            <a:ext cx="9144000" cy="5628067"/>
          </a:xfrm>
        </p:spPr>
        <p:txBody>
          <a:bodyPr>
            <a:normAutofit fontScale="92500" lnSpcReduction="20000"/>
          </a:bodyPr>
          <a:lstStyle/>
          <a:p>
            <a:pPr algn="ctr"/>
            <a:r>
              <a:rPr lang="en-IN" sz="7000" u="sng" dirty="0" smtClean="0"/>
              <a:t>PRESENTATION</a:t>
            </a:r>
          </a:p>
          <a:p>
            <a:pPr algn="ctr"/>
            <a:r>
              <a:rPr lang="en-IN" sz="7000" u="sng" dirty="0" smtClean="0"/>
              <a:t> ON</a:t>
            </a:r>
          </a:p>
          <a:p>
            <a:pPr algn="ctr"/>
            <a:r>
              <a:rPr lang="en-IN" sz="7000" u="sng" dirty="0" smtClean="0"/>
              <a:t> FORECASTING</a:t>
            </a:r>
          </a:p>
          <a:p>
            <a:endParaRPr lang="en-IN" sz="7000" dirty="0"/>
          </a:p>
          <a:p>
            <a:endParaRPr lang="en-IN" sz="4400" dirty="0" smtClean="0"/>
          </a:p>
          <a:p>
            <a:pPr algn="l"/>
            <a:r>
              <a:rPr lang="en-IN" dirty="0" smtClean="0"/>
              <a:t>SUBMITTED BY-										SUBMITTED TO-</a:t>
            </a:r>
          </a:p>
          <a:p>
            <a:pPr algn="l"/>
            <a:r>
              <a:rPr lang="en-IN" dirty="0" err="1" smtClean="0"/>
              <a:t>Prashant</a:t>
            </a:r>
            <a:r>
              <a:rPr lang="en-IN" dirty="0" smtClean="0"/>
              <a:t> Singh</a:t>
            </a:r>
            <a:r>
              <a:rPr lang="en-IN" dirty="0" smtClean="0"/>
              <a:t>										</a:t>
            </a:r>
            <a:r>
              <a:rPr lang="en-IN" dirty="0" err="1" smtClean="0"/>
              <a:t>Prof.</a:t>
            </a:r>
            <a:r>
              <a:rPr lang="en-IN" dirty="0" smtClean="0"/>
              <a:t> S.K Sharma</a:t>
            </a:r>
          </a:p>
          <a:p>
            <a:pPr algn="l"/>
            <a:r>
              <a:rPr lang="en-IN" dirty="0" smtClean="0"/>
              <a:t>18102005</a:t>
            </a:r>
            <a:endParaRPr lang="en-IN" dirty="0"/>
          </a:p>
        </p:txBody>
      </p:sp>
    </p:spTree>
    <p:extLst>
      <p:ext uri="{BB962C8B-B14F-4D97-AF65-F5344CB8AC3E}">
        <p14:creationId xmlns:p14="http://schemas.microsoft.com/office/powerpoint/2010/main" val="186662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FORECASTING USING ARIMA</a:t>
            </a:r>
            <a:endParaRPr lang="en-IN" u="sng" dirty="0"/>
          </a:p>
        </p:txBody>
      </p:sp>
      <p:sp>
        <p:nvSpPr>
          <p:cNvPr id="3" name="Content Placeholder 2"/>
          <p:cNvSpPr>
            <a:spLocks noGrp="1"/>
          </p:cNvSpPr>
          <p:nvPr>
            <p:ph idx="1"/>
          </p:nvPr>
        </p:nvSpPr>
        <p:spPr/>
        <p:txBody>
          <a:bodyPr/>
          <a:lstStyle/>
          <a:p>
            <a:r>
              <a:rPr lang="en-IN" dirty="0" err="1" smtClean="0"/>
              <a:t>arimaforecast</a:t>
            </a:r>
            <a:r>
              <a:rPr lang="en-IN" dirty="0" smtClean="0"/>
              <a:t>&lt;-forecast(lynx,10)</a:t>
            </a:r>
          </a:p>
          <a:p>
            <a:r>
              <a:rPr lang="en-IN" dirty="0" err="1" smtClean="0"/>
              <a:t>arimaforecast$mean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80342"/>
            <a:ext cx="9812628" cy="2628029"/>
          </a:xfrm>
          <a:prstGeom prst="rect">
            <a:avLst/>
          </a:prstGeom>
        </p:spPr>
      </p:pic>
    </p:spTree>
    <p:extLst>
      <p:ext uri="{BB962C8B-B14F-4D97-AF65-F5344CB8AC3E}">
        <p14:creationId xmlns:p14="http://schemas.microsoft.com/office/powerpoint/2010/main" val="11884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FORECAST PLOT</a:t>
            </a:r>
            <a:endParaRPr lang="en-IN" u="sng" dirty="0"/>
          </a:p>
        </p:txBody>
      </p:sp>
      <p:sp>
        <p:nvSpPr>
          <p:cNvPr id="3" name="Content Placeholder 2"/>
          <p:cNvSpPr>
            <a:spLocks noGrp="1"/>
          </p:cNvSpPr>
          <p:nvPr>
            <p:ph idx="1"/>
          </p:nvPr>
        </p:nvSpPr>
        <p:spPr>
          <a:xfrm>
            <a:off x="838200" y="1690688"/>
            <a:ext cx="10515600" cy="4486275"/>
          </a:xfrm>
        </p:spPr>
        <p:txBody>
          <a:bodyPr>
            <a:normAutofit/>
          </a:bodyPr>
          <a:lstStyle/>
          <a:p>
            <a:r>
              <a:rPr lang="en-IN" sz="1800" dirty="0" err="1" smtClean="0"/>
              <a:t>myarima</a:t>
            </a:r>
            <a:r>
              <a:rPr lang="en-IN" sz="1800" dirty="0"/>
              <a:t>&lt;-</a:t>
            </a:r>
            <a:r>
              <a:rPr lang="en-IN" sz="1800" dirty="0" err="1"/>
              <a:t>auto.arima</a:t>
            </a:r>
            <a:r>
              <a:rPr lang="en-IN" sz="1800" dirty="0"/>
              <a:t>(</a:t>
            </a:r>
            <a:r>
              <a:rPr lang="en-IN" sz="1800" dirty="0" err="1"/>
              <a:t>lynx,stepwise</a:t>
            </a:r>
            <a:r>
              <a:rPr lang="en-IN" sz="1800" dirty="0"/>
              <a:t> = </a:t>
            </a:r>
            <a:r>
              <a:rPr lang="en-IN" sz="1800" dirty="0" err="1"/>
              <a:t>F,approximation</a:t>
            </a:r>
            <a:r>
              <a:rPr lang="en-IN" sz="1800" dirty="0"/>
              <a:t> = F)</a:t>
            </a:r>
          </a:p>
          <a:p>
            <a:r>
              <a:rPr lang="en-IN" sz="1800" dirty="0" err="1"/>
              <a:t>aremafore</a:t>
            </a:r>
            <a:r>
              <a:rPr lang="en-IN" sz="1800" dirty="0"/>
              <a:t>&lt;-forecast(</a:t>
            </a:r>
            <a:r>
              <a:rPr lang="en-IN" sz="1800" dirty="0" err="1"/>
              <a:t>myarima,h</a:t>
            </a:r>
            <a:r>
              <a:rPr lang="en-IN" sz="1800" dirty="0"/>
              <a:t>=10)</a:t>
            </a:r>
          </a:p>
          <a:p>
            <a:r>
              <a:rPr lang="en-IN" sz="1800" dirty="0"/>
              <a:t>plot(</a:t>
            </a:r>
            <a:r>
              <a:rPr lang="en-IN" sz="1800" dirty="0" err="1"/>
              <a:t>aremafore</a:t>
            </a:r>
            <a:r>
              <a:rPr lang="en-IN" sz="1800" dirty="0"/>
              <a:t>)</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47" y="3224681"/>
            <a:ext cx="10592941" cy="3420817"/>
          </a:xfrm>
          <a:prstGeom prst="rect">
            <a:avLst/>
          </a:prstGeom>
        </p:spPr>
      </p:pic>
    </p:spTree>
    <p:extLst>
      <p:ext uri="{BB962C8B-B14F-4D97-AF65-F5344CB8AC3E}">
        <p14:creationId xmlns:p14="http://schemas.microsoft.com/office/powerpoint/2010/main" val="172747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CHECKING RESIDUALS</a:t>
            </a:r>
            <a:endParaRPr lang="en-IN" u="sng" dirty="0"/>
          </a:p>
        </p:txBody>
      </p:sp>
      <p:sp>
        <p:nvSpPr>
          <p:cNvPr id="3" name="Content Placeholder 2"/>
          <p:cNvSpPr>
            <a:spLocks noGrp="1"/>
          </p:cNvSpPr>
          <p:nvPr>
            <p:ph idx="1"/>
          </p:nvPr>
        </p:nvSpPr>
        <p:spPr/>
        <p:txBody>
          <a:bodyPr/>
          <a:lstStyle/>
          <a:p>
            <a:r>
              <a:rPr lang="en-IN" dirty="0" err="1"/>
              <a:t>checkresiduals</a:t>
            </a:r>
            <a:r>
              <a:rPr lang="en-IN" dirty="0"/>
              <a:t>(</a:t>
            </a:r>
            <a:r>
              <a:rPr lang="en-IN" dirty="0" err="1"/>
              <a:t>aremafore</a:t>
            </a:r>
            <a:r>
              <a:rPr lang="en-IN"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6496"/>
            <a:ext cx="9667875" cy="3448050"/>
          </a:xfrm>
          <a:prstGeom prst="rect">
            <a:avLst/>
          </a:prstGeom>
        </p:spPr>
      </p:pic>
    </p:spTree>
    <p:extLst>
      <p:ext uri="{BB962C8B-B14F-4D97-AF65-F5344CB8AC3E}">
        <p14:creationId xmlns:p14="http://schemas.microsoft.com/office/powerpoint/2010/main" val="292089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RESULTS</a:t>
            </a:r>
            <a:endParaRPr lang="en-IN" u="sng" dirty="0"/>
          </a:p>
        </p:txBody>
      </p:sp>
      <p:sp>
        <p:nvSpPr>
          <p:cNvPr id="3" name="Content Placeholder 2"/>
          <p:cNvSpPr>
            <a:spLocks noGrp="1"/>
          </p:cNvSpPr>
          <p:nvPr>
            <p:ph idx="1"/>
          </p:nvPr>
        </p:nvSpPr>
        <p:spPr/>
        <p:txBody>
          <a:bodyPr/>
          <a:lstStyle/>
          <a:p>
            <a:r>
              <a:rPr lang="en-IN" dirty="0" smtClean="0"/>
              <a:t>Looking at the residual plot we can conclude that the residuals are random in nature. There is no significant pattern.</a:t>
            </a:r>
          </a:p>
          <a:p>
            <a:r>
              <a:rPr lang="en-IN" dirty="0" smtClean="0"/>
              <a:t>We can see from the ACF plot that there is no line crossing the limits. So we can say that the model is quite good enough to capture all the significant variation in the data.</a:t>
            </a:r>
          </a:p>
          <a:p>
            <a:r>
              <a:rPr lang="en-IN" dirty="0" smtClean="0"/>
              <a:t>Also the residuals are approximately randomly distributed which also indicates that our fitted model is good.</a:t>
            </a:r>
            <a:endParaRPr lang="en-IN" dirty="0"/>
          </a:p>
        </p:txBody>
      </p:sp>
    </p:spTree>
    <p:extLst>
      <p:ext uri="{BB962C8B-B14F-4D97-AF65-F5344CB8AC3E}">
        <p14:creationId xmlns:p14="http://schemas.microsoft.com/office/powerpoint/2010/main" val="141997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lstStyle/>
          <a:p>
            <a:pPr marL="0" indent="0">
              <a:buNone/>
            </a:pPr>
            <a:endParaRPr lang="en-US" dirty="0" smtClean="0"/>
          </a:p>
          <a:p>
            <a:pPr marL="0" indent="0" algn="ctr">
              <a:buNone/>
            </a:pPr>
            <a:r>
              <a:rPr lang="en-US" sz="3600" u="sng" dirty="0"/>
              <a:t>Annual Canadian Lynx trappings 1821–1934</a:t>
            </a:r>
          </a:p>
          <a:p>
            <a:pPr marL="0" indent="0">
              <a:buNone/>
            </a:pPr>
            <a:endParaRPr lang="en-US" dirty="0"/>
          </a:p>
          <a:p>
            <a:pPr marL="0" indent="0">
              <a:buNone/>
            </a:pPr>
            <a:r>
              <a:rPr lang="en-US" dirty="0" smtClean="0"/>
              <a:t>Annual </a:t>
            </a:r>
            <a:r>
              <a:rPr lang="en-US" dirty="0"/>
              <a:t>numbers of lynx trappings for 1821–1934 in Canada. Taken from </a:t>
            </a:r>
            <a:r>
              <a:rPr lang="en-US" dirty="0" err="1"/>
              <a:t>Brockwell</a:t>
            </a:r>
            <a:r>
              <a:rPr lang="en-US" dirty="0"/>
              <a:t> &amp; Davis (</a:t>
            </a:r>
            <a:r>
              <a:rPr lang="en-US" dirty="0" smtClean="0"/>
              <a:t>1991)</a:t>
            </a:r>
          </a:p>
          <a:p>
            <a:pPr marL="0" indent="0">
              <a:buNone/>
            </a:pPr>
            <a:endParaRPr lang="en-US" dirty="0"/>
          </a:p>
          <a:p>
            <a:pPr marL="0" indent="0">
              <a:buNone/>
            </a:pPr>
            <a:r>
              <a:rPr lang="en-US" dirty="0" smtClean="0"/>
              <a:t>TOTAL </a:t>
            </a:r>
            <a:r>
              <a:rPr lang="en-US" dirty="0" smtClean="0"/>
              <a:t>NO OF OBSERVATIONS=114</a:t>
            </a:r>
            <a:endParaRPr lang="en-IN" dirty="0"/>
          </a:p>
        </p:txBody>
      </p:sp>
    </p:spTree>
    <p:extLst>
      <p:ext uri="{BB962C8B-B14F-4D97-AF65-F5344CB8AC3E}">
        <p14:creationId xmlns:p14="http://schemas.microsoft.com/office/powerpoint/2010/main" val="126329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TIME SERIES PLOT</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38648"/>
            <a:ext cx="8596312" cy="3734732"/>
          </a:xfrm>
        </p:spPr>
      </p:pic>
    </p:spTree>
    <p:extLst>
      <p:ext uri="{BB962C8B-B14F-4D97-AF65-F5344CB8AC3E}">
        <p14:creationId xmlns:p14="http://schemas.microsoft.com/office/powerpoint/2010/main" val="64113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lstStyle/>
          <a:p>
            <a:pPr marL="0" indent="0" algn="ctr">
              <a:buNone/>
            </a:pPr>
            <a:r>
              <a:rPr lang="en-IN" sz="3600" u="sng" dirty="0" smtClean="0"/>
              <a:t>IMPORTANT POINTS</a:t>
            </a:r>
          </a:p>
          <a:p>
            <a:pPr marL="0" indent="0">
              <a:buNone/>
            </a:pPr>
            <a:endParaRPr lang="en-IN" dirty="0"/>
          </a:p>
          <a:p>
            <a:r>
              <a:rPr lang="en-IN" dirty="0" smtClean="0"/>
              <a:t>No trend</a:t>
            </a:r>
          </a:p>
          <a:p>
            <a:r>
              <a:rPr lang="en-IN" dirty="0" smtClean="0"/>
              <a:t>Cyclic pattern</a:t>
            </a:r>
          </a:p>
          <a:p>
            <a:r>
              <a:rPr lang="en-IN" dirty="0" smtClean="0"/>
              <a:t>No seasonality(coz no fixed interval)</a:t>
            </a:r>
          </a:p>
          <a:p>
            <a:r>
              <a:rPr lang="en-IN" dirty="0" smtClean="0"/>
              <a:t>An autoregressive dataset (lynx caught in the prior year influence the number of lynx caught in the next year).  </a:t>
            </a:r>
          </a:p>
          <a:p>
            <a:pPr marL="0" indent="0">
              <a:buNone/>
            </a:pPr>
            <a:endParaRPr lang="en-IN" dirty="0"/>
          </a:p>
        </p:txBody>
      </p:sp>
    </p:spTree>
    <p:extLst>
      <p:ext uri="{BB962C8B-B14F-4D97-AF65-F5344CB8AC3E}">
        <p14:creationId xmlns:p14="http://schemas.microsoft.com/office/powerpoint/2010/main" val="391953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CHECK FOR STATIONARITY</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66" y="1918953"/>
            <a:ext cx="3142445" cy="926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527" y="3657935"/>
            <a:ext cx="7469745" cy="2034527"/>
          </a:xfrm>
          <a:prstGeom prst="rect">
            <a:avLst/>
          </a:prstGeom>
        </p:spPr>
      </p:pic>
      <p:sp>
        <p:nvSpPr>
          <p:cNvPr id="6" name="TextBox 5"/>
          <p:cNvSpPr txBox="1"/>
          <p:nvPr/>
        </p:nvSpPr>
        <p:spPr>
          <a:xfrm>
            <a:off x="722290" y="5692462"/>
            <a:ext cx="8627772" cy="461665"/>
          </a:xfrm>
          <a:prstGeom prst="rect">
            <a:avLst/>
          </a:prstGeom>
          <a:noFill/>
        </p:spPr>
        <p:txBody>
          <a:bodyPr wrap="square" rtlCol="0">
            <a:spAutoFit/>
          </a:bodyPr>
          <a:lstStyle/>
          <a:p>
            <a:r>
              <a:rPr lang="en-IN" sz="2400" dirty="0" smtClean="0"/>
              <a:t>As our data set is stationary, we don’t need any differencing</a:t>
            </a:r>
            <a:endParaRPr lang="en-IN" sz="2400" dirty="0"/>
          </a:p>
        </p:txBody>
      </p:sp>
    </p:spTree>
    <p:extLst>
      <p:ext uri="{BB962C8B-B14F-4D97-AF65-F5344CB8AC3E}">
        <p14:creationId xmlns:p14="http://schemas.microsoft.com/office/powerpoint/2010/main" val="398619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ACF and PACF PLOTS</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708" y="1327162"/>
            <a:ext cx="2667671" cy="8464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10" y="2173612"/>
            <a:ext cx="10058400" cy="4476579"/>
          </a:xfrm>
          <a:prstGeom prst="rect">
            <a:avLst/>
          </a:prstGeom>
        </p:spPr>
      </p:pic>
    </p:spTree>
    <p:extLst>
      <p:ext uri="{BB962C8B-B14F-4D97-AF65-F5344CB8AC3E}">
        <p14:creationId xmlns:p14="http://schemas.microsoft.com/office/powerpoint/2010/main" val="98732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IMPORTANT POINTS</a:t>
            </a:r>
            <a:endParaRPr lang="en-IN" u="sng" dirty="0"/>
          </a:p>
        </p:txBody>
      </p:sp>
      <p:sp>
        <p:nvSpPr>
          <p:cNvPr id="3" name="Content Placeholder 2"/>
          <p:cNvSpPr>
            <a:spLocks noGrp="1"/>
          </p:cNvSpPr>
          <p:nvPr>
            <p:ph idx="1"/>
          </p:nvPr>
        </p:nvSpPr>
        <p:spPr/>
        <p:txBody>
          <a:bodyPr/>
          <a:lstStyle/>
          <a:p>
            <a:r>
              <a:rPr lang="en-IN" dirty="0" smtClean="0"/>
              <a:t>ACF plot shows autocorrelation in the data set which needs to be covered by the model.</a:t>
            </a:r>
          </a:p>
          <a:p>
            <a:r>
              <a:rPr lang="en-IN" dirty="0" smtClean="0"/>
              <a:t>The PACF plot suggests that this model will be </a:t>
            </a:r>
            <a:r>
              <a:rPr lang="en-IN" dirty="0" err="1" smtClean="0"/>
              <a:t>atleast</a:t>
            </a:r>
            <a:r>
              <a:rPr lang="en-IN" dirty="0" smtClean="0"/>
              <a:t> an AR(2) model. It could even be higher and could also contain MA part.</a:t>
            </a:r>
          </a:p>
          <a:p>
            <a:endParaRPr lang="en-IN" dirty="0"/>
          </a:p>
        </p:txBody>
      </p:sp>
    </p:spTree>
    <p:extLst>
      <p:ext uri="{BB962C8B-B14F-4D97-AF65-F5344CB8AC3E}">
        <p14:creationId xmlns:p14="http://schemas.microsoft.com/office/powerpoint/2010/main" val="67886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783"/>
          </a:xfrm>
        </p:spPr>
        <p:txBody>
          <a:bodyPr/>
          <a:lstStyle/>
          <a:p>
            <a:r>
              <a:rPr lang="en-IN" u="sng" dirty="0" smtClean="0"/>
              <a:t>POSSIBLE ARIMA MODELS</a:t>
            </a:r>
            <a:endParaRPr lang="en-IN" u="sng" dirty="0"/>
          </a:p>
        </p:txBody>
      </p:sp>
      <p:sp>
        <p:nvSpPr>
          <p:cNvPr id="3" name="Content Placeholder 2"/>
          <p:cNvSpPr>
            <a:spLocks noGrp="1"/>
          </p:cNvSpPr>
          <p:nvPr>
            <p:ph idx="1"/>
          </p:nvPr>
        </p:nvSpPr>
        <p:spPr>
          <a:xfrm>
            <a:off x="838200" y="1392908"/>
            <a:ext cx="10515600" cy="4784055"/>
          </a:xfrm>
        </p:spPr>
        <p:txBody>
          <a:bodyPr/>
          <a:lstStyle/>
          <a:p>
            <a:pPr marL="0" indent="0">
              <a:buNone/>
            </a:pPr>
            <a:endParaRPr lang="en-IN" dirty="0" smtClean="0"/>
          </a:p>
          <a:p>
            <a:endParaRPr lang="en-IN" dirty="0"/>
          </a:p>
          <a:p>
            <a:endParaRPr lang="en-IN" dirty="0" smtClean="0"/>
          </a:p>
          <a:p>
            <a:endParaRPr lang="en-IN" dirty="0"/>
          </a:p>
          <a:p>
            <a:r>
              <a:rPr lang="en-IN" dirty="0" err="1" smtClean="0"/>
              <a:t>auto.arema</a:t>
            </a:r>
            <a:r>
              <a:rPr lang="en-IN" dirty="0" smtClean="0"/>
              <a:t>(</a:t>
            </a:r>
            <a:r>
              <a:rPr lang="en-IN" dirty="0" err="1" smtClean="0"/>
              <a:t>lynx,trace</a:t>
            </a:r>
            <a:r>
              <a:rPr lang="en-IN" dirty="0" smtClean="0"/>
              <a:t>=T)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681" y="455277"/>
            <a:ext cx="5162551" cy="6151585"/>
          </a:xfrm>
          <a:prstGeom prst="rect">
            <a:avLst/>
          </a:prstGeom>
        </p:spPr>
      </p:pic>
    </p:spTree>
    <p:extLst>
      <p:ext uri="{BB962C8B-B14F-4D97-AF65-F5344CB8AC3E}">
        <p14:creationId xmlns:p14="http://schemas.microsoft.com/office/powerpoint/2010/main" val="397494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pPr algn="ctr"/>
            <a:r>
              <a:rPr lang="en-IN" u="sng" dirty="0" smtClean="0"/>
              <a:t>OTHER POSSIBLE ARINA MODEL</a:t>
            </a:r>
            <a:endParaRPr lang="en-IN" u="sng" dirty="0"/>
          </a:p>
        </p:txBody>
      </p:sp>
      <p:sp>
        <p:nvSpPr>
          <p:cNvPr id="3" name="Content Placeholder 2"/>
          <p:cNvSpPr>
            <a:spLocks noGrp="1"/>
          </p:cNvSpPr>
          <p:nvPr>
            <p:ph idx="1"/>
          </p:nvPr>
        </p:nvSpPr>
        <p:spPr>
          <a:xfrm>
            <a:off x="838200" y="1210614"/>
            <a:ext cx="10515600" cy="4966349"/>
          </a:xfrm>
        </p:spPr>
        <p:txBody>
          <a:bodyPr/>
          <a:lstStyle/>
          <a:p>
            <a:r>
              <a:rPr lang="en-IN" dirty="0" err="1" smtClean="0"/>
              <a:t>auto.arima</a:t>
            </a:r>
            <a:r>
              <a:rPr lang="en-IN" dirty="0" smtClean="0"/>
              <a:t>(</a:t>
            </a:r>
            <a:r>
              <a:rPr lang="en-IN" dirty="0" err="1" smtClean="0"/>
              <a:t>lynx,stepwise</a:t>
            </a:r>
            <a:r>
              <a:rPr lang="en-IN" dirty="0" smtClean="0"/>
              <a:t> = </a:t>
            </a:r>
            <a:r>
              <a:rPr lang="en-IN" dirty="0" err="1" smtClean="0"/>
              <a:t>F,approximation</a:t>
            </a:r>
            <a:r>
              <a:rPr lang="en-IN" dirty="0" smtClean="0"/>
              <a:t> = F)</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6" y="2122566"/>
            <a:ext cx="6813259" cy="3142445"/>
          </a:xfrm>
          <a:prstGeom prst="rect">
            <a:avLst/>
          </a:prstGeom>
        </p:spPr>
      </p:pic>
      <p:sp>
        <p:nvSpPr>
          <p:cNvPr id="9" name="TextBox 8"/>
          <p:cNvSpPr txBox="1"/>
          <p:nvPr/>
        </p:nvSpPr>
        <p:spPr>
          <a:xfrm>
            <a:off x="1416675" y="5807631"/>
            <a:ext cx="6156101" cy="461665"/>
          </a:xfrm>
          <a:prstGeom prst="rect">
            <a:avLst/>
          </a:prstGeom>
          <a:noFill/>
        </p:spPr>
        <p:txBody>
          <a:bodyPr wrap="square" rtlCol="0">
            <a:spAutoFit/>
          </a:bodyPr>
          <a:lstStyle/>
          <a:p>
            <a:r>
              <a:rPr lang="en-IN" sz="2400" dirty="0" smtClean="0"/>
              <a:t>SO THE BEST MODEL IS ARIMA (4,0,0)</a:t>
            </a:r>
            <a:endParaRPr lang="en-IN" sz="2400" dirty="0"/>
          </a:p>
        </p:txBody>
      </p:sp>
    </p:spTree>
    <p:extLst>
      <p:ext uri="{BB962C8B-B14F-4D97-AF65-F5344CB8AC3E}">
        <p14:creationId xmlns:p14="http://schemas.microsoft.com/office/powerpoint/2010/main" val="440434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264</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PowerPoint Presentation</vt:lpstr>
      <vt:lpstr>TIME SERIES PLOT</vt:lpstr>
      <vt:lpstr>PowerPoint Presentation</vt:lpstr>
      <vt:lpstr>CHECK FOR STATIONARITY</vt:lpstr>
      <vt:lpstr>ACF and PACF PLOTS</vt:lpstr>
      <vt:lpstr>IMPORTANT POINTS</vt:lpstr>
      <vt:lpstr>POSSIBLE ARIMA MODELS</vt:lpstr>
      <vt:lpstr>OTHER POSSIBLE ARINA MODEL</vt:lpstr>
      <vt:lpstr>FORECASTING USING ARIMA</vt:lpstr>
      <vt:lpstr>FORECAST PLOT</vt:lpstr>
      <vt:lpstr>CHECKING RESIDUALS</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SINGH</dc:creator>
  <cp:lastModifiedBy>PRASHANT SINGH</cp:lastModifiedBy>
  <cp:revision>10</cp:revision>
  <dcterms:created xsi:type="dcterms:W3CDTF">2019-05-05T17:31:19Z</dcterms:created>
  <dcterms:modified xsi:type="dcterms:W3CDTF">2019-05-05T19:53:39Z</dcterms:modified>
</cp:coreProperties>
</file>