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gbFavaZ5vDrjuHHww977J8GoMo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764575" y="250650"/>
            <a:ext cx="8067600" cy="4451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b="1" lang="en-GB" sz="1300">
                <a:latin typeface="Times New Roman"/>
                <a:ea typeface="Times New Roman"/>
                <a:cs typeface="Times New Roman"/>
                <a:sym typeface="Times New Roman"/>
              </a:rPr>
              <a:t> </a:t>
            </a:r>
            <a:r>
              <a:rPr b="1" lang="en-GB" sz="6266">
                <a:latin typeface="Times New Roman"/>
                <a:ea typeface="Times New Roman"/>
                <a:cs typeface="Times New Roman"/>
                <a:sym typeface="Times New Roman"/>
              </a:rPr>
              <a:t>ANONYMOUS   MULTI-CHAT  APPLICATION SYSTEM</a:t>
            </a:r>
            <a:endParaRPr b="1" sz="11055">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11700" y="465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SERVER ARCHITECTURE AND DESIGN</a:t>
            </a:r>
            <a:endParaRPr/>
          </a:p>
        </p:txBody>
      </p:sp>
      <p:sp>
        <p:nvSpPr>
          <p:cNvPr id="108" name="Google Shape;10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1200"/>
              </a:spcAft>
              <a:buSzPct val="108108"/>
              <a:buNone/>
            </a:pPr>
            <a:r>
              <a:rPr lang="en-GB"/>
              <a:t>A server may be a computer dedicated to running a server application. Organizations have dedicated computer for server application which has to be maintained periodically and has to be monitored continuously for traffic loads would never let them go down which affects the company’s revenue. Most organizations have a separate monitoring system to keep an eye over their server so that they can find their server downtime before its clients. These server computers accept clients over network connections that are requested. The server responds back by sending responses being requested. There are many different server applications that vary based on their dedicated work. Some are involved for accepting requests and performing all dedicated works like business application servers while others are just to bypass the request like a proxy server. These server computers must have a faster Central processing unit, faster and more plentiful RAM, and bigger hard disc drive. More obvious distinctions include redundancy in power supplies, network connections, and RAID also as Modular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CLIENT ARCHITECTURE AND DESIGN</a:t>
            </a:r>
            <a:endParaRPr/>
          </a:p>
        </p:txBody>
      </p:sp>
      <p:sp>
        <p:nvSpPr>
          <p:cNvPr id="114" name="Google Shape;11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GB"/>
              <a:t>A client is a software application code or a system that requests another application that is running on dedicated machine called Server. These clients need not be connected to the server through wired communication. Wireless communication takes place in this process. Client with a network connection can send a request to the 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RESULT ANALYSIS</a:t>
            </a:r>
            <a:endParaRPr/>
          </a:p>
        </p:txBody>
      </p:sp>
      <p:sp>
        <p:nvSpPr>
          <p:cNvPr id="120" name="Google Shape;12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GB"/>
              <a:t>When any user sends the message it is sent to all the receivers along with the anonymous name. Maximum user count is set to which the user can get connection. Once the client count exceeds the server intimates that server is busy and the client will wait until the server becomes idle. Any user can leave the chat box once it sends the message. Once the sender leaves it will be removed from the chat and all other users will be informed about it. Once the user leaves the chat box other users which are waiting for server to become idle will get a chance to communicate. Instead of sending message to all the users in the chat box message can be forwarded to particular user.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CONCLUSION</a:t>
            </a:r>
            <a:endParaRPr/>
          </a:p>
        </p:txBody>
      </p:sp>
      <p:sp>
        <p:nvSpPr>
          <p:cNvPr id="126" name="Google Shape;12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GB"/>
              <a:t>The chat application provides a better and flexible system for chatting. It is developed with recent advanced technologies in a way to provide a reliable system. Main advantages of the system are instant messaging, real-world connectivity, adding security, group chat, etc. This application can find better need in the market for most of the organizations aim at having private applications for them. Additional features will also be included in the system based on the public need which includes conference call, video chat. Location share, etc. based on the need.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REFERENCE</a:t>
            </a:r>
            <a:endParaRPr/>
          </a:p>
        </p:txBody>
      </p:sp>
      <p:sp>
        <p:nvSpPr>
          <p:cNvPr id="132" name="Google Shape;13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 https://www.ijeat.org/wpcontent/uploads/papers/v9i5/E9578069520.pdf </a:t>
            </a:r>
            <a:endParaRPr/>
          </a:p>
          <a:p>
            <a:pPr indent="0" lvl="0" marL="0" rtl="0" algn="l">
              <a:lnSpc>
                <a:spcPct val="115000"/>
              </a:lnSpc>
              <a:spcBef>
                <a:spcPts val="1200"/>
              </a:spcBef>
              <a:spcAft>
                <a:spcPts val="0"/>
              </a:spcAft>
              <a:buSzPts val="1800"/>
              <a:buNone/>
            </a:pPr>
            <a:r>
              <a:rPr lang="en-GB"/>
              <a:t>• https://www.geeksforgeeks.org/multi-threaded-chatapplication-set-1/ </a:t>
            </a:r>
            <a:endParaRPr/>
          </a:p>
          <a:p>
            <a:pPr indent="0" lvl="0" marL="0" rtl="0" algn="l">
              <a:lnSpc>
                <a:spcPct val="115000"/>
              </a:lnSpc>
              <a:spcBef>
                <a:spcPts val="1200"/>
              </a:spcBef>
              <a:spcAft>
                <a:spcPts val="1200"/>
              </a:spcAft>
              <a:buSzPts val="1800"/>
              <a:buNone/>
            </a:pPr>
            <a:r>
              <a:rPr lang="en-GB"/>
              <a:t>•https://gyawaliamit.medium.com/multi-client-chatserver-using-sockets-and-threads-in-java2d0b64cad4a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720"/>
              <a:t>THANKYOU</a:t>
            </a:r>
            <a:endParaRPr sz="3720"/>
          </a:p>
        </p:txBody>
      </p:sp>
      <p:sp>
        <p:nvSpPr>
          <p:cNvPr id="138" name="Google Shape;138;p15"/>
          <p:cNvSpPr txBox="1"/>
          <p:nvPr>
            <p:ph idx="1" type="body"/>
          </p:nvPr>
        </p:nvSpPr>
        <p:spPr>
          <a:xfrm>
            <a:off x="311700" y="1449700"/>
            <a:ext cx="8520600" cy="311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PRANAV KUMAR [RA2011031010121]</a:t>
            </a:r>
            <a:endParaRPr/>
          </a:p>
          <a:p>
            <a:pPr indent="0" lvl="0" marL="0" rtl="0" algn="l">
              <a:lnSpc>
                <a:spcPct val="115000"/>
              </a:lnSpc>
              <a:spcBef>
                <a:spcPts val="1200"/>
              </a:spcBef>
              <a:spcAft>
                <a:spcPts val="0"/>
              </a:spcAft>
              <a:buSzPts val="1800"/>
              <a:buNone/>
            </a:pPr>
            <a:r>
              <a:rPr lang="en-GB"/>
              <a:t>RAHUL GUPTA [RA2011031010106]</a:t>
            </a:r>
            <a:endParaRPr/>
          </a:p>
          <a:p>
            <a:pPr indent="0" lvl="0" marL="0" rtl="0" algn="l">
              <a:lnSpc>
                <a:spcPct val="115000"/>
              </a:lnSpc>
              <a:spcBef>
                <a:spcPts val="1200"/>
              </a:spcBef>
              <a:spcAft>
                <a:spcPts val="1200"/>
              </a:spcAft>
              <a:buSzPts val="1800"/>
              <a:buNone/>
            </a:pPr>
            <a:r>
              <a:rPr lang="en-GB"/>
              <a:t>P.CHINMAI SAI KUMAR [RA2011031010089]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ABSTRACT</a:t>
            </a:r>
            <a:endParaRPr/>
          </a:p>
        </p:txBody>
      </p:sp>
      <p:sp>
        <p:nvSpPr>
          <p:cNvPr id="60" name="Google Shape;6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a:bodyPr>
          <a:lstStyle/>
          <a:p>
            <a:pPr indent="0" lvl="0" marL="0" rtl="0" algn="just">
              <a:lnSpc>
                <a:spcPct val="115000"/>
              </a:lnSpc>
              <a:spcBef>
                <a:spcPts val="0"/>
              </a:spcBef>
              <a:spcAft>
                <a:spcPts val="1200"/>
              </a:spcAft>
              <a:buSzPct val="129032"/>
              <a:buNone/>
            </a:pPr>
            <a:r>
              <a:rPr lang="en-GB"/>
              <a:t>The latest development of the Internet has brought the world into our hands. Everything happens through internet from passing information to purchasing something. Internet made the world as small circle. This project is also based on internet. This paper shows the importance of chat application in day today life and its impact in technological world. This project is to develop a chat system based on Java multithreading and network concept. The application allows people to transfer messages both in private and public way. It also enables the feature of sharing resources like files, images, videos, etc. This online system is developed to interact or chat with one another on the Internet. It is much more reliable and secure than other traditional systems available. Java, multi-threading and client-server concept were used to develop the web based chat application. This application is developed with proper architecture for future enhancement. It can be deployed in all private organizations like Colleges, IT parks, etc. The chatting application has huge impact on day-to-day life. There is numerous chatting application available in this world. Each application has different additional features varying from other applications. These application organizations compete with each other and add some competing features during each release.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66" name="Google Shape;66;p3"/>
          <p:cNvSpPr txBox="1"/>
          <p:nvPr>
            <p:ph idx="1" type="subTitle"/>
          </p:nvPr>
        </p:nvSpPr>
        <p:spPr>
          <a:xfrm>
            <a:off x="311700" y="814225"/>
            <a:ext cx="8520600" cy="40911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just">
              <a:lnSpc>
                <a:spcPct val="100000"/>
              </a:lnSpc>
              <a:spcBef>
                <a:spcPts val="0"/>
              </a:spcBef>
              <a:spcAft>
                <a:spcPts val="0"/>
              </a:spcAft>
              <a:buSzPct val="142857"/>
              <a:buNone/>
            </a:pPr>
            <a:r>
              <a:rPr lang="en-GB"/>
              <a:t>They have reached people much and have an impact on people’s life. People find a better application from an available internet application which they feel much reliable and secure. Some of the available charting applications that are available in these days are WhatsApp, Facebook, Instagram, Hike, etc... The above-mentioned applications have billion users all over the world. Those companies are one of the top companies in the world. They have higher revenue per year and have many employees for their organizations developing additional features to compete with other organizations during each release. These applications have different features and follows different ways to ensure security of their user data. Today a data theft is the major crime and most people are involved in it. There are many cases being filed these days about personal data loss. So, the organizations have to ensure the security from data loss by the third-party data crisis. The basic chatting system should involve both sending and receiving processes simultaneously. In this application both.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129075"/>
            <a:ext cx="8520600" cy="88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INTRODUCTION</a:t>
            </a:r>
            <a:endParaRPr/>
          </a:p>
        </p:txBody>
      </p:sp>
      <p:sp>
        <p:nvSpPr>
          <p:cNvPr id="72" name="Google Shape;72;p4"/>
          <p:cNvSpPr txBox="1"/>
          <p:nvPr>
            <p:ph idx="1" type="body"/>
          </p:nvPr>
        </p:nvSpPr>
        <p:spPr>
          <a:xfrm>
            <a:off x="311700" y="705000"/>
            <a:ext cx="8520600" cy="3864000"/>
          </a:xfrm>
          <a:prstGeom prst="rect">
            <a:avLst/>
          </a:prstGeom>
          <a:noFill/>
          <a:ln>
            <a:noFill/>
          </a:ln>
        </p:spPr>
        <p:txBody>
          <a:bodyPr anchorCtr="0" anchor="t" bIns="91425" lIns="91425" spcFirstLastPara="1" rIns="91425" wrap="square" tIns="91425">
            <a:noAutofit/>
          </a:bodyPr>
          <a:lstStyle/>
          <a:p>
            <a:pPr indent="0" lvl="0" marL="0" rtl="0" algn="just">
              <a:lnSpc>
                <a:spcPct val="105000"/>
              </a:lnSpc>
              <a:spcBef>
                <a:spcPts val="0"/>
              </a:spcBef>
              <a:spcAft>
                <a:spcPts val="1200"/>
              </a:spcAft>
              <a:buSzPts val="852"/>
              <a:buNone/>
            </a:pPr>
            <a:r>
              <a:rPr lang="en-GB" sz="1495"/>
              <a:t>The chatting application has huge impact on day-to-day life. There is numerous chatting application available in this world. Each application has different additional features varying from other applications. These application organizations compete with each other and add some competing features during each release. They have reached people much and have an impact on people’s life. People find a better application from an available internet application which they feel much reliable and secure. Some of the available charting applications that are available in these days are WhatsApp, Facebook, Instagram, Hike, etc... The above-mentioned applications have billion users all over the world. Those companies are one of the top companies in the world. They have higher revenue per year and have many employees for their organizations developing additional features to compete with other organizations during each release. These applications have different features and follows different ways to ensure security of their user data. Today a data theft is the major crime and most people are involved in it. There are many cases being filed these days about personal data loss. So, the organizations have to ensure the security from data loss by the third-party data crisis. The basic chatting system should involve both sending and receiving processes simultaneously.</a:t>
            </a:r>
            <a:endParaRPr sz="14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8" name="Google Shape;7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1200"/>
              </a:spcAft>
              <a:buSzPct val="108108"/>
              <a:buNone/>
            </a:pPr>
            <a:r>
              <a:rPr lang="en-GB"/>
              <a:t>They have reached people much and have an impact on people’s life. People find a better application from an available internet application which they feel much reliable and secure. Some of the available charting applications that are available in these days are WhatsApp, Facebook, Instagram, Hike, etc... The above-mentioned applications have billion users all over the world. Those companies are one of the top companies in the world. They have higher revenue per year and have many employees for their organizations developing additional features to compete with other organizations during each release. These applications have different features and follows different ways to ensure security of their user data. Today a data theft is the major crime and most people are involved in it. There are many cases being filed these days about personal data loss. So, the organizations have to ensure the security from data loss by the third-party data crisis. The basic chatting system should involve both sending and receiving processes simultaneously.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OBJECTIVE</a:t>
            </a:r>
            <a:endParaRPr/>
          </a:p>
        </p:txBody>
      </p:sp>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360"/>
              <a:t>• To implement a chat system for private network or organizations.</a:t>
            </a:r>
            <a:endParaRPr sz="1360"/>
          </a:p>
          <a:p>
            <a:pPr indent="0" lvl="0" marL="0" rtl="0" algn="l">
              <a:lnSpc>
                <a:spcPct val="95000"/>
              </a:lnSpc>
              <a:spcBef>
                <a:spcPts val="1200"/>
              </a:spcBef>
              <a:spcAft>
                <a:spcPts val="0"/>
              </a:spcAft>
              <a:buSzPts val="770"/>
              <a:buNone/>
            </a:pPr>
            <a:r>
              <a:rPr lang="en-GB" sz="1360"/>
              <a:t>• To ensure security of the message and private data that will be shared over the network. </a:t>
            </a:r>
            <a:endParaRPr sz="1360"/>
          </a:p>
          <a:p>
            <a:pPr indent="0" lvl="0" marL="0" rtl="0" algn="l">
              <a:lnSpc>
                <a:spcPct val="95000"/>
              </a:lnSpc>
              <a:spcBef>
                <a:spcPts val="1200"/>
              </a:spcBef>
              <a:spcAft>
                <a:spcPts val="0"/>
              </a:spcAft>
              <a:buSzPts val="770"/>
              <a:buNone/>
            </a:pPr>
            <a:r>
              <a:rPr lang="en-GB" sz="1360"/>
              <a:t>• To store confidential data in secure way. </a:t>
            </a:r>
            <a:endParaRPr sz="1360"/>
          </a:p>
          <a:p>
            <a:pPr indent="0" lvl="0" marL="0" rtl="0" algn="l">
              <a:lnSpc>
                <a:spcPct val="95000"/>
              </a:lnSpc>
              <a:spcBef>
                <a:spcPts val="1200"/>
              </a:spcBef>
              <a:spcAft>
                <a:spcPts val="0"/>
              </a:spcAft>
              <a:buSzPts val="770"/>
              <a:buNone/>
            </a:pPr>
            <a:r>
              <a:rPr lang="en-GB" sz="1360"/>
              <a:t>• To develop a two-way communication system. </a:t>
            </a:r>
            <a:endParaRPr sz="1360"/>
          </a:p>
          <a:p>
            <a:pPr indent="0" lvl="0" marL="0" rtl="0" algn="l">
              <a:lnSpc>
                <a:spcPct val="95000"/>
              </a:lnSpc>
              <a:spcBef>
                <a:spcPts val="1200"/>
              </a:spcBef>
              <a:spcAft>
                <a:spcPts val="0"/>
              </a:spcAft>
              <a:buSzPts val="770"/>
              <a:buNone/>
            </a:pPr>
            <a:r>
              <a:rPr lang="en-GB" sz="1360"/>
              <a:t>• To add additional features from other traditional systems that is available in the market. </a:t>
            </a:r>
            <a:endParaRPr sz="1360"/>
          </a:p>
          <a:p>
            <a:pPr indent="0" lvl="0" marL="0" rtl="0" algn="l">
              <a:lnSpc>
                <a:spcPct val="95000"/>
              </a:lnSpc>
              <a:spcBef>
                <a:spcPts val="1200"/>
              </a:spcBef>
              <a:spcAft>
                <a:spcPts val="0"/>
              </a:spcAft>
              <a:buSzPts val="770"/>
              <a:buNone/>
            </a:pPr>
            <a:r>
              <a:rPr lang="en-GB" sz="1360"/>
              <a:t>• To allow both group chat and private chat. </a:t>
            </a:r>
            <a:endParaRPr sz="1360"/>
          </a:p>
          <a:p>
            <a:pPr indent="0" lvl="0" marL="0" rtl="0" algn="l">
              <a:lnSpc>
                <a:spcPct val="95000"/>
              </a:lnSpc>
              <a:spcBef>
                <a:spcPts val="1200"/>
              </a:spcBef>
              <a:spcAft>
                <a:spcPts val="0"/>
              </a:spcAft>
              <a:buSzPts val="770"/>
              <a:buNone/>
            </a:pPr>
            <a:r>
              <a:rPr lang="en-GB" sz="1360"/>
              <a:t>• To enable easy and fast way of communication between people. </a:t>
            </a:r>
            <a:endParaRPr sz="1360"/>
          </a:p>
          <a:p>
            <a:pPr indent="0" lvl="0" marL="0" rtl="0" algn="l">
              <a:lnSpc>
                <a:spcPct val="95000"/>
              </a:lnSpc>
              <a:spcBef>
                <a:spcPts val="1200"/>
              </a:spcBef>
              <a:spcAft>
                <a:spcPts val="0"/>
              </a:spcAft>
              <a:buSzPts val="770"/>
              <a:buNone/>
            </a:pPr>
            <a:r>
              <a:rPr lang="en-GB" sz="1360"/>
              <a:t>• To ensure unlimited data transfer without any restriction of size </a:t>
            </a:r>
            <a:endParaRPr sz="1360"/>
          </a:p>
          <a:p>
            <a:pPr indent="0" lvl="0" marL="0" rtl="0" algn="l">
              <a:lnSpc>
                <a:spcPct val="95000"/>
              </a:lnSpc>
              <a:spcBef>
                <a:spcPts val="1200"/>
              </a:spcBef>
              <a:spcAft>
                <a:spcPts val="0"/>
              </a:spcAft>
              <a:buSzPts val="770"/>
              <a:buNone/>
            </a:pPr>
            <a:r>
              <a:rPr lang="en-GB" sz="1360"/>
              <a:t>• To make people get connected to others at any time, from anywhere. </a:t>
            </a:r>
            <a:endParaRPr sz="1360"/>
          </a:p>
          <a:p>
            <a:pPr indent="0" lvl="0" marL="0" rtl="0" algn="l">
              <a:lnSpc>
                <a:spcPct val="95000"/>
              </a:lnSpc>
              <a:spcBef>
                <a:spcPts val="1200"/>
              </a:spcBef>
              <a:spcAft>
                <a:spcPts val="1200"/>
              </a:spcAft>
              <a:buSzPts val="770"/>
              <a:buNone/>
            </a:pPr>
            <a:r>
              <a:rPr lang="en-GB" sz="1360"/>
              <a:t>• To have unlimited size to store message data.</a:t>
            </a:r>
            <a:endParaRPr sz="13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HARDWARE REQUIREMENTS</a:t>
            </a:r>
            <a:endParaRPr/>
          </a:p>
        </p:txBody>
      </p:sp>
      <p:sp>
        <p:nvSpPr>
          <p:cNvPr id="90" name="Google Shape;9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Processor : 2.4 GHz </a:t>
            </a:r>
            <a:endParaRPr/>
          </a:p>
          <a:p>
            <a:pPr indent="0" lvl="0" marL="0" rtl="0" algn="l">
              <a:lnSpc>
                <a:spcPct val="115000"/>
              </a:lnSpc>
              <a:spcBef>
                <a:spcPts val="1200"/>
              </a:spcBef>
              <a:spcAft>
                <a:spcPts val="0"/>
              </a:spcAft>
              <a:buSzPts val="1800"/>
              <a:buNone/>
            </a:pPr>
            <a:r>
              <a:rPr lang="en-GB"/>
              <a:t>Clock Speed RAM : 1 GB </a:t>
            </a:r>
            <a:endParaRPr/>
          </a:p>
          <a:p>
            <a:pPr indent="0" lvl="0" marL="0" rtl="0" algn="l">
              <a:lnSpc>
                <a:spcPct val="115000"/>
              </a:lnSpc>
              <a:spcBef>
                <a:spcPts val="1200"/>
              </a:spcBef>
              <a:spcAft>
                <a:spcPts val="1200"/>
              </a:spcAft>
              <a:buSzPts val="1800"/>
              <a:buNone/>
            </a:pPr>
            <a:r>
              <a:rPr lang="en-GB"/>
              <a:t>Hard Disk : 500 MB (Minimum free space)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SOFTWARE REQUIREMENTS</a:t>
            </a:r>
            <a:endParaRPr/>
          </a:p>
        </p:txBody>
      </p:sp>
      <p:sp>
        <p:nvSpPr>
          <p:cNvPr id="96" name="Google Shape;96;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Operating System : Windows 7 or above</a:t>
            </a:r>
            <a:endParaRPr/>
          </a:p>
          <a:p>
            <a:pPr indent="0" lvl="0" marL="0" rtl="0" algn="l">
              <a:lnSpc>
                <a:spcPct val="115000"/>
              </a:lnSpc>
              <a:spcBef>
                <a:spcPts val="1200"/>
              </a:spcBef>
              <a:spcAft>
                <a:spcPts val="0"/>
              </a:spcAft>
              <a:buSzPts val="1800"/>
              <a:buNone/>
            </a:pPr>
            <a:r>
              <a:rPr lang="en-GB"/>
              <a:t>Platform : PYTHON </a:t>
            </a:r>
            <a:endParaRPr/>
          </a:p>
          <a:p>
            <a:pPr indent="0" lvl="0" marL="0" rtl="0" algn="l">
              <a:lnSpc>
                <a:spcPct val="115000"/>
              </a:lnSpc>
              <a:spcBef>
                <a:spcPts val="1200"/>
              </a:spcBef>
              <a:spcAft>
                <a:spcPts val="1200"/>
              </a:spcAft>
              <a:buSzPts val="1800"/>
              <a:buNone/>
            </a:pPr>
            <a:r>
              <a:rPr lang="en-GB"/>
              <a:t>Special Tools: Visual Studio CODE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IMPLEMENTATION</a:t>
            </a:r>
            <a:endParaRPr/>
          </a:p>
        </p:txBody>
      </p:sp>
      <p:sp>
        <p:nvSpPr>
          <p:cNvPr id="102" name="Google Shape;10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en-GB"/>
              <a:t>1. A static Server socket is created in beginning which is then bind with host and port.</a:t>
            </a:r>
            <a:endParaRPr/>
          </a:p>
          <a:p>
            <a:pPr indent="0" lvl="0" marL="0" rtl="0" algn="l">
              <a:lnSpc>
                <a:spcPct val="115000"/>
              </a:lnSpc>
              <a:spcBef>
                <a:spcPts val="1200"/>
              </a:spcBef>
              <a:spcAft>
                <a:spcPts val="0"/>
              </a:spcAft>
              <a:buSzPct val="117647"/>
              <a:buNone/>
            </a:pPr>
            <a:r>
              <a:rPr lang="en-GB"/>
              <a:t>2. After server instantiation Socket in particular host, it begins to listen in the particular port. Then the server is made to accept the request from the client through the particular port. </a:t>
            </a:r>
            <a:endParaRPr/>
          </a:p>
          <a:p>
            <a:pPr indent="0" lvl="0" marL="0" rtl="0" algn="l">
              <a:lnSpc>
                <a:spcPct val="115000"/>
              </a:lnSpc>
              <a:spcBef>
                <a:spcPts val="1200"/>
              </a:spcBef>
              <a:spcAft>
                <a:spcPts val="0"/>
              </a:spcAft>
              <a:buSzPct val="117647"/>
              <a:buNone/>
            </a:pPr>
            <a:r>
              <a:rPr lang="en-GB"/>
              <a:t>3. After starting the server, it can accept the requests from clients. </a:t>
            </a:r>
            <a:endParaRPr/>
          </a:p>
          <a:p>
            <a:pPr indent="0" lvl="0" marL="0" rtl="0" algn="l">
              <a:lnSpc>
                <a:spcPct val="115000"/>
              </a:lnSpc>
              <a:spcBef>
                <a:spcPts val="1200"/>
              </a:spcBef>
              <a:spcAft>
                <a:spcPts val="0"/>
              </a:spcAft>
              <a:buSzPct val="117647"/>
              <a:buNone/>
            </a:pPr>
            <a:r>
              <a:rPr lang="en-GB"/>
              <a:t>4. The socket is instantiated in client side to connect to the server. </a:t>
            </a:r>
            <a:endParaRPr/>
          </a:p>
          <a:p>
            <a:pPr indent="0" lvl="0" marL="0" rtl="0" algn="l">
              <a:lnSpc>
                <a:spcPct val="115000"/>
              </a:lnSpc>
              <a:spcBef>
                <a:spcPts val="1200"/>
              </a:spcBef>
              <a:spcAft>
                <a:spcPts val="0"/>
              </a:spcAft>
              <a:buSzPct val="117647"/>
              <a:buNone/>
            </a:pPr>
            <a:r>
              <a:rPr lang="en-GB"/>
              <a:t>5. A new Server Thread using socket is created to accept all the requests from multiple clients.</a:t>
            </a:r>
            <a:endParaRPr/>
          </a:p>
          <a:p>
            <a:pPr indent="0" lvl="0" marL="0" rtl="0" algn="l">
              <a:lnSpc>
                <a:spcPct val="115000"/>
              </a:lnSpc>
              <a:spcBef>
                <a:spcPts val="1200"/>
              </a:spcBef>
              <a:spcAft>
                <a:spcPts val="0"/>
              </a:spcAft>
              <a:buSzPct val="117647"/>
              <a:buNone/>
            </a:pPr>
            <a:r>
              <a:rPr lang="en-GB"/>
              <a:t>6. After accepting the request both read and write operation occurs simultaneously, clients who request the server can communicate with each other and share resources. </a:t>
            </a:r>
            <a:endParaRPr/>
          </a:p>
          <a:p>
            <a:pPr indent="0" lvl="0" marL="0" rtl="0" algn="l">
              <a:lnSpc>
                <a:spcPct val="115000"/>
              </a:lnSpc>
              <a:spcBef>
                <a:spcPts val="1200"/>
              </a:spcBef>
              <a:spcAft>
                <a:spcPts val="1200"/>
              </a:spcAft>
              <a:buSzPct val="117647"/>
              <a:buNone/>
            </a:pPr>
            <a:r>
              <a:rPr lang="en-GB"/>
              <a:t>7. After finishing the communication the socket is closed both in the client and server side.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