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Nunito"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b11123aa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b11123aa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b11123aa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3b11123a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3b11123aa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3b11123aa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1" cy="752108"/>
            <a:chOff x="6917201" y="0"/>
            <a:chExt cx="2227776"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7" cy="925737"/>
            <a:chOff x="6917201" y="0"/>
            <a:chExt cx="2227776"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6"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6"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6"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1"/>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3"/>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3" name="Google Shape;43;p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4"/>
          <p:cNvGrpSpPr/>
          <p:nvPr/>
        </p:nvGrpSpPr>
        <p:grpSpPr>
          <a:xfrm>
            <a:off x="5594191" y="3961115"/>
            <a:ext cx="2910144" cy="1182340"/>
            <a:chOff x="6917201" y="0"/>
            <a:chExt cx="2227776" cy="863400"/>
          </a:xfrm>
        </p:grpSpPr>
        <p:sp>
          <p:nvSpPr>
            <p:cNvPr id="47" name="Google Shape;47;p4"/>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6" cy="863400"/>
          </a:xfrm>
        </p:grpSpPr>
        <p:sp>
          <p:nvSpPr>
            <p:cNvPr id="51" name="Google Shape;51;p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4"/>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8"/>
          <p:cNvGrpSpPr/>
          <p:nvPr/>
        </p:nvGrpSpPr>
        <p:grpSpPr>
          <a:xfrm>
            <a:off x="34934" y="4522125"/>
            <a:ext cx="1593305" cy="617072"/>
            <a:chOff x="6917201" y="0"/>
            <a:chExt cx="2227776"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6"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8"/>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9"/>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0"/>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149075" y="1041575"/>
            <a:ext cx="7428000" cy="1448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sz="4900">
                <a:solidFill>
                  <a:srgbClr val="FF0000"/>
                </a:solidFill>
              </a:rPr>
              <a:t>18CSE451T-WIRELESS SENSOR NETWORK</a:t>
            </a:r>
            <a:endParaRPr sz="4900">
              <a:solidFill>
                <a:srgbClr val="FF0000"/>
              </a:solidFill>
            </a:endParaRPr>
          </a:p>
        </p:txBody>
      </p:sp>
      <p:sp>
        <p:nvSpPr>
          <p:cNvPr id="129" name="Google Shape;129;p13"/>
          <p:cNvSpPr txBox="1">
            <a:spLocks noGrp="1"/>
          </p:cNvSpPr>
          <p:nvPr>
            <p:ph type="subTitle" idx="1"/>
          </p:nvPr>
        </p:nvSpPr>
        <p:spPr>
          <a:xfrm>
            <a:off x="1891350" y="2688115"/>
            <a:ext cx="5361300" cy="115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4000" b="1">
                <a:solidFill>
                  <a:srgbClr val="000000"/>
                </a:solidFill>
              </a:rPr>
              <a:t>MINI PROJECT PRESENTATION</a:t>
            </a:r>
            <a:endParaRPr sz="4000" b="1">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body" idx="1"/>
          </p:nvPr>
        </p:nvSpPr>
        <p:spPr>
          <a:xfrm>
            <a:off x="437750" y="567700"/>
            <a:ext cx="8166600" cy="4206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500"/>
              </a:spcBef>
              <a:spcAft>
                <a:spcPts val="0"/>
              </a:spcAft>
              <a:buSzPts val="1300"/>
              <a:buNone/>
            </a:pPr>
            <a:r>
              <a:rPr lang="en" sz="2309">
                <a:solidFill>
                  <a:srgbClr val="000000"/>
                </a:solidFill>
                <a:highlight>
                  <a:srgbClr val="F7F7F8"/>
                </a:highlight>
                <a:latin typeface="Roboto"/>
                <a:ea typeface="Roboto"/>
                <a:cs typeface="Roboto"/>
                <a:sym typeface="Roboto"/>
              </a:rPr>
              <a:t>3.</a:t>
            </a:r>
            <a:r>
              <a:rPr lang="en" sz="2309" u="sng">
                <a:solidFill>
                  <a:srgbClr val="000000"/>
                </a:solidFill>
                <a:highlight>
                  <a:srgbClr val="F7F7F8"/>
                </a:highlight>
                <a:latin typeface="Roboto"/>
                <a:ea typeface="Roboto"/>
                <a:cs typeface="Roboto"/>
                <a:sym typeface="Roboto"/>
              </a:rPr>
              <a:t>Human observation</a:t>
            </a:r>
            <a:r>
              <a:rPr lang="en" sz="2309">
                <a:solidFill>
                  <a:srgbClr val="000000"/>
                </a:solidFill>
                <a:highlight>
                  <a:srgbClr val="F7F7F8"/>
                </a:highlight>
                <a:latin typeface="Roboto"/>
                <a:ea typeface="Roboto"/>
                <a:cs typeface="Roboto"/>
                <a:sym typeface="Roboto"/>
              </a:rPr>
              <a:t>: This involves trained personnel monitoring forest areas for signs of smoke or fire. This method can be effective but is limited by the number of personnel available and their ability to cover large areas.</a:t>
            </a:r>
            <a:endParaRPr sz="2309">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1500"/>
              </a:spcAft>
              <a:buSzPts val="1300"/>
              <a:buNone/>
            </a:pPr>
            <a:r>
              <a:rPr lang="en" sz="2309">
                <a:solidFill>
                  <a:srgbClr val="000000"/>
                </a:solidFill>
                <a:highlight>
                  <a:srgbClr val="F7F7F8"/>
                </a:highlight>
                <a:latin typeface="Roboto"/>
                <a:ea typeface="Roboto"/>
                <a:cs typeface="Roboto"/>
                <a:sym typeface="Roboto"/>
              </a:rPr>
              <a:t>4.</a:t>
            </a:r>
            <a:r>
              <a:rPr lang="en" sz="2309" u="sng">
                <a:solidFill>
                  <a:srgbClr val="000000"/>
                </a:solidFill>
                <a:highlight>
                  <a:srgbClr val="F7F7F8"/>
                </a:highlight>
                <a:latin typeface="Roboto"/>
                <a:ea typeface="Roboto"/>
                <a:cs typeface="Roboto"/>
                <a:sym typeface="Roboto"/>
              </a:rPr>
              <a:t>Citizen reporting</a:t>
            </a:r>
            <a:r>
              <a:rPr lang="en" sz="2309">
                <a:solidFill>
                  <a:srgbClr val="000000"/>
                </a:solidFill>
                <a:highlight>
                  <a:srgbClr val="F7F7F8"/>
                </a:highlight>
                <a:latin typeface="Roboto"/>
                <a:ea typeface="Roboto"/>
                <a:cs typeface="Roboto"/>
                <a:sym typeface="Roboto"/>
              </a:rPr>
              <a:t>: This involves members of the public reporting potential fires to authorities through phone hotlines or mobile applications. This method can be helpful in areas where there are not enough trained personnel to monitor the entire forest.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463500" y="35315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
                <a:solidFill>
                  <a:srgbClr val="FF0000"/>
                </a:solidFill>
              </a:rPr>
              <a:t>TYPES OF SENSORS INVOLVED:-</a:t>
            </a:r>
            <a:endParaRPr>
              <a:solidFill>
                <a:srgbClr val="FF0000"/>
              </a:solidFill>
            </a:endParaRPr>
          </a:p>
        </p:txBody>
      </p:sp>
      <p:sp>
        <p:nvSpPr>
          <p:cNvPr id="189" name="Google Shape;189;p23"/>
          <p:cNvSpPr txBox="1">
            <a:spLocks noGrp="1"/>
          </p:cNvSpPr>
          <p:nvPr>
            <p:ph type="body" idx="1"/>
          </p:nvPr>
        </p:nvSpPr>
        <p:spPr>
          <a:xfrm>
            <a:off x="463500" y="951100"/>
            <a:ext cx="8318700" cy="374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300"/>
              <a:buNone/>
            </a:pPr>
            <a:r>
              <a:rPr lang="en" sz="2400">
                <a:solidFill>
                  <a:srgbClr val="000000"/>
                </a:solidFill>
                <a:highlight>
                  <a:srgbClr val="F7F7F8"/>
                </a:highlight>
                <a:latin typeface="Roboto"/>
                <a:ea typeface="Roboto"/>
                <a:cs typeface="Roboto"/>
                <a:sym typeface="Roboto"/>
              </a:rPr>
              <a:t>1.</a:t>
            </a:r>
            <a:r>
              <a:rPr lang="en" sz="2400" u="sng">
                <a:solidFill>
                  <a:srgbClr val="000000"/>
                </a:solidFill>
                <a:highlight>
                  <a:srgbClr val="F7F7F8"/>
                </a:highlight>
                <a:latin typeface="Roboto"/>
                <a:ea typeface="Roboto"/>
                <a:cs typeface="Roboto"/>
                <a:sym typeface="Roboto"/>
              </a:rPr>
              <a:t>Infrared sensors</a:t>
            </a:r>
            <a:r>
              <a:rPr lang="en" sz="2400">
                <a:solidFill>
                  <a:srgbClr val="000000"/>
                </a:solidFill>
                <a:highlight>
                  <a:srgbClr val="F7F7F8"/>
                </a:highlight>
                <a:latin typeface="Roboto"/>
                <a:ea typeface="Roboto"/>
                <a:cs typeface="Roboto"/>
                <a:sym typeface="Roboto"/>
              </a:rPr>
              <a:t>: These sensors detect infrared radiation emitted by a fire, and can be used to detect forest fires from a distance. They are often used in combination with cameras to provide visual confirmation of the fire.</a:t>
            </a:r>
            <a:endParaRPr sz="2400">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ts val="1300"/>
              <a:buNone/>
            </a:pPr>
            <a:r>
              <a:rPr lang="en" sz="2400">
                <a:solidFill>
                  <a:srgbClr val="000000"/>
                </a:solidFill>
                <a:highlight>
                  <a:srgbClr val="F7F7F8"/>
                </a:highlight>
                <a:latin typeface="Roboto"/>
                <a:ea typeface="Roboto"/>
                <a:cs typeface="Roboto"/>
                <a:sym typeface="Roboto"/>
              </a:rPr>
              <a:t>2.</a:t>
            </a:r>
            <a:r>
              <a:rPr lang="en" sz="2400" u="sng">
                <a:solidFill>
                  <a:srgbClr val="000000"/>
                </a:solidFill>
                <a:highlight>
                  <a:srgbClr val="F7F7F8"/>
                </a:highlight>
                <a:latin typeface="Roboto"/>
                <a:ea typeface="Roboto"/>
                <a:cs typeface="Roboto"/>
                <a:sym typeface="Roboto"/>
              </a:rPr>
              <a:t>Smoke sensors</a:t>
            </a:r>
            <a:r>
              <a:rPr lang="en" sz="2400">
                <a:solidFill>
                  <a:srgbClr val="000000"/>
                </a:solidFill>
                <a:highlight>
                  <a:srgbClr val="F7F7F8"/>
                </a:highlight>
                <a:latin typeface="Roboto"/>
                <a:ea typeface="Roboto"/>
                <a:cs typeface="Roboto"/>
                <a:sym typeface="Roboto"/>
              </a:rPr>
              <a:t>: These sensors detect smoke particles in the air and can be used to detect forest fires in their early stages, even before flames are visible.</a:t>
            </a:r>
            <a:endParaRPr sz="2400">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1200"/>
              </a:spcAft>
              <a:buSzPts val="13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endParaRPr/>
          </a:p>
        </p:txBody>
      </p:sp>
      <p:sp>
        <p:nvSpPr>
          <p:cNvPr id="195" name="Google Shape;195;p24"/>
          <p:cNvSpPr txBox="1">
            <a:spLocks noGrp="1"/>
          </p:cNvSpPr>
          <p:nvPr>
            <p:ph type="body" idx="1"/>
          </p:nvPr>
        </p:nvSpPr>
        <p:spPr>
          <a:xfrm>
            <a:off x="462225" y="530100"/>
            <a:ext cx="7992900" cy="4083300"/>
          </a:xfrm>
          <a:prstGeom prst="rect">
            <a:avLst/>
          </a:prstGeom>
          <a:noFill/>
          <a:ln>
            <a:noFill/>
          </a:ln>
        </p:spPr>
        <p:txBody>
          <a:bodyPr spcFirstLastPara="1" wrap="square" lIns="91425" tIns="91425" rIns="91425" bIns="91425" anchor="t" anchorCtr="0">
            <a:normAutofit fontScale="55000" lnSpcReduction="10000"/>
          </a:bodyPr>
          <a:lstStyle/>
          <a:p>
            <a:pPr marL="0" lvl="0" indent="0" algn="l" rtl="0">
              <a:lnSpc>
                <a:spcPct val="115000"/>
              </a:lnSpc>
              <a:spcBef>
                <a:spcPts val="1500"/>
              </a:spcBef>
              <a:spcAft>
                <a:spcPts val="0"/>
              </a:spcAft>
              <a:buSzPct val="52689"/>
              <a:buNone/>
            </a:pPr>
            <a:r>
              <a:rPr lang="en" sz="4486">
                <a:solidFill>
                  <a:srgbClr val="000000"/>
                </a:solidFill>
                <a:highlight>
                  <a:srgbClr val="F7F7F8"/>
                </a:highlight>
                <a:latin typeface="Roboto"/>
                <a:ea typeface="Roboto"/>
                <a:cs typeface="Roboto"/>
                <a:sym typeface="Roboto"/>
              </a:rPr>
              <a:t>3.</a:t>
            </a:r>
            <a:r>
              <a:rPr lang="en" sz="4486" u="sng">
                <a:solidFill>
                  <a:srgbClr val="000000"/>
                </a:solidFill>
                <a:highlight>
                  <a:srgbClr val="F7F7F8"/>
                </a:highlight>
                <a:latin typeface="Roboto"/>
                <a:ea typeface="Roboto"/>
                <a:cs typeface="Roboto"/>
                <a:sym typeface="Roboto"/>
              </a:rPr>
              <a:t>Heat sensors</a:t>
            </a:r>
            <a:r>
              <a:rPr lang="en" sz="4486">
                <a:solidFill>
                  <a:srgbClr val="000000"/>
                </a:solidFill>
                <a:highlight>
                  <a:srgbClr val="F7F7F8"/>
                </a:highlight>
                <a:latin typeface="Roboto"/>
                <a:ea typeface="Roboto"/>
                <a:cs typeface="Roboto"/>
                <a:sym typeface="Roboto"/>
              </a:rPr>
              <a:t>: These sensors detect changes in temperature and can be used to detect forest fires based on the increase in temperature caused by the fire.</a:t>
            </a:r>
            <a:endParaRPr sz="4486">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ct val="52689"/>
              <a:buNone/>
            </a:pPr>
            <a:r>
              <a:rPr lang="en" sz="4486">
                <a:solidFill>
                  <a:srgbClr val="000000"/>
                </a:solidFill>
                <a:highlight>
                  <a:srgbClr val="F7F7F8"/>
                </a:highlight>
                <a:latin typeface="Roboto"/>
                <a:ea typeface="Roboto"/>
                <a:cs typeface="Roboto"/>
                <a:sym typeface="Roboto"/>
              </a:rPr>
              <a:t>4.</a:t>
            </a:r>
            <a:r>
              <a:rPr lang="en" sz="4486" u="sng">
                <a:solidFill>
                  <a:srgbClr val="000000"/>
                </a:solidFill>
                <a:highlight>
                  <a:srgbClr val="F7F7F8"/>
                </a:highlight>
                <a:latin typeface="Roboto"/>
                <a:ea typeface="Roboto"/>
                <a:cs typeface="Roboto"/>
                <a:sym typeface="Roboto"/>
              </a:rPr>
              <a:t>Gas sensors</a:t>
            </a:r>
            <a:r>
              <a:rPr lang="en" sz="4486">
                <a:solidFill>
                  <a:srgbClr val="000000"/>
                </a:solidFill>
                <a:highlight>
                  <a:srgbClr val="F7F7F8"/>
                </a:highlight>
                <a:latin typeface="Roboto"/>
                <a:ea typeface="Roboto"/>
                <a:cs typeface="Roboto"/>
                <a:sym typeface="Roboto"/>
              </a:rPr>
              <a:t>: These sensors detect the presence of gases such as carbon monoxide and methane, which can be produced by forest fires. They can be used to detect forest fires in areas where other sensors may not be effective.</a:t>
            </a:r>
            <a:endParaRPr sz="4486">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1200"/>
              </a:spcAft>
              <a:buSzPct val="181818"/>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body" idx="1"/>
          </p:nvPr>
        </p:nvSpPr>
        <p:spPr>
          <a:xfrm>
            <a:off x="414800" y="517375"/>
            <a:ext cx="7910100" cy="3921300"/>
          </a:xfrm>
          <a:prstGeom prst="rect">
            <a:avLst/>
          </a:prstGeom>
          <a:noFill/>
          <a:ln>
            <a:noFill/>
          </a:ln>
        </p:spPr>
        <p:txBody>
          <a:bodyPr spcFirstLastPara="1" wrap="square" lIns="91425" tIns="91425" rIns="91425" bIns="91425" anchor="t" anchorCtr="0">
            <a:normAutofit fontScale="47500" lnSpcReduction="10000"/>
          </a:bodyPr>
          <a:lstStyle/>
          <a:p>
            <a:pPr marL="0" lvl="0" indent="0" algn="l" rtl="0">
              <a:lnSpc>
                <a:spcPct val="115000"/>
              </a:lnSpc>
              <a:spcBef>
                <a:spcPts val="1500"/>
              </a:spcBef>
              <a:spcAft>
                <a:spcPts val="0"/>
              </a:spcAft>
              <a:buSzPct val="61919"/>
              <a:buNone/>
            </a:pPr>
            <a:r>
              <a:rPr lang="en" sz="4420">
                <a:solidFill>
                  <a:srgbClr val="000000"/>
                </a:solidFill>
                <a:highlight>
                  <a:srgbClr val="F7F7F8"/>
                </a:highlight>
                <a:latin typeface="Roboto"/>
                <a:ea typeface="Roboto"/>
                <a:cs typeface="Roboto"/>
                <a:sym typeface="Roboto"/>
              </a:rPr>
              <a:t>5.</a:t>
            </a:r>
            <a:r>
              <a:rPr lang="en" sz="4420" u="sng">
                <a:solidFill>
                  <a:srgbClr val="000000"/>
                </a:solidFill>
                <a:highlight>
                  <a:srgbClr val="F7F7F8"/>
                </a:highlight>
                <a:latin typeface="Roboto"/>
                <a:ea typeface="Roboto"/>
                <a:cs typeface="Roboto"/>
                <a:sym typeface="Roboto"/>
              </a:rPr>
              <a:t>Flame sensors</a:t>
            </a:r>
            <a:r>
              <a:rPr lang="en" sz="4420">
                <a:solidFill>
                  <a:srgbClr val="000000"/>
                </a:solidFill>
                <a:highlight>
                  <a:srgbClr val="F7F7F8"/>
                </a:highlight>
                <a:latin typeface="Roboto"/>
                <a:ea typeface="Roboto"/>
                <a:cs typeface="Roboto"/>
                <a:sym typeface="Roboto"/>
              </a:rPr>
              <a:t>: These sensors detect the presence of flames and can be used to provide visual confirmation of a fire. They are often used in combination with other sensors to provide a more complete picture of the fire.</a:t>
            </a:r>
            <a:endParaRPr sz="4420">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ct val="61919"/>
              <a:buNone/>
            </a:pPr>
            <a:r>
              <a:rPr lang="en" sz="4420">
                <a:solidFill>
                  <a:srgbClr val="000000"/>
                </a:solidFill>
                <a:highlight>
                  <a:srgbClr val="F7F7F8"/>
                </a:highlight>
                <a:latin typeface="Roboto"/>
                <a:ea typeface="Roboto"/>
                <a:cs typeface="Roboto"/>
                <a:sym typeface="Roboto"/>
              </a:rPr>
              <a:t>6.</a:t>
            </a:r>
            <a:r>
              <a:rPr lang="en" sz="4420" u="sng">
                <a:solidFill>
                  <a:srgbClr val="000000"/>
                </a:solidFill>
                <a:highlight>
                  <a:srgbClr val="F7F7F8"/>
                </a:highlight>
                <a:latin typeface="Roboto"/>
                <a:ea typeface="Roboto"/>
                <a:cs typeface="Roboto"/>
                <a:sym typeface="Roboto"/>
              </a:rPr>
              <a:t>Weather sensors</a:t>
            </a:r>
            <a:r>
              <a:rPr lang="en" sz="4420">
                <a:solidFill>
                  <a:srgbClr val="000000"/>
                </a:solidFill>
                <a:highlight>
                  <a:srgbClr val="F7F7F8"/>
                </a:highlight>
                <a:latin typeface="Roboto"/>
                <a:ea typeface="Roboto"/>
                <a:cs typeface="Roboto"/>
                <a:sym typeface="Roboto"/>
              </a:rPr>
              <a:t>: These sensors detect weather conditions such as temperature, humidity, and wind speed, which can impact the spread of forest fires. They can be used to provide additional information to authorities and firefighters to help manage and control the fire.</a:t>
            </a:r>
            <a:endParaRPr sz="4420">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1200"/>
              </a:spcAft>
              <a:buSzPct val="210526"/>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531875" y="3805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 sz="4000">
                <a:solidFill>
                  <a:srgbClr val="FF0000"/>
                </a:solidFill>
              </a:rPr>
              <a:t>WHY IT’S REQUIRED?</a:t>
            </a:r>
            <a:endParaRPr sz="4000">
              <a:solidFill>
                <a:srgbClr val="FF0000"/>
              </a:solidFill>
            </a:endParaRPr>
          </a:p>
        </p:txBody>
      </p:sp>
      <p:sp>
        <p:nvSpPr>
          <p:cNvPr id="206" name="Google Shape;206;p26"/>
          <p:cNvSpPr txBox="1">
            <a:spLocks noGrp="1"/>
          </p:cNvSpPr>
          <p:nvPr>
            <p:ph type="body" idx="1"/>
          </p:nvPr>
        </p:nvSpPr>
        <p:spPr>
          <a:xfrm>
            <a:off x="531875" y="1074200"/>
            <a:ext cx="8264100" cy="367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900" b="1">
                <a:solidFill>
                  <a:srgbClr val="293C49"/>
                </a:solidFill>
                <a:highlight>
                  <a:srgbClr val="FFFFFF"/>
                </a:highlight>
                <a:latin typeface="Arial"/>
                <a:ea typeface="Arial"/>
                <a:cs typeface="Arial"/>
                <a:sym typeface="Arial"/>
              </a:rPr>
              <a:t>.Fire detection systems are designed to discover fires early in their development when time will still be available for the safe evacuation of occupants. </a:t>
            </a:r>
            <a:endParaRPr sz="1900" b="1">
              <a:solidFill>
                <a:srgbClr val="293C49"/>
              </a:solidFill>
              <a:highlight>
                <a:srgbClr val="FFFFFF"/>
              </a:highlight>
              <a:latin typeface="Arial"/>
              <a:ea typeface="Arial"/>
              <a:cs typeface="Arial"/>
              <a:sym typeface="Arial"/>
            </a:endParaRPr>
          </a:p>
          <a:p>
            <a:pPr marL="0" lvl="0" indent="0" algn="l" rtl="0">
              <a:lnSpc>
                <a:spcPct val="115000"/>
              </a:lnSpc>
              <a:spcBef>
                <a:spcPts val="1200"/>
              </a:spcBef>
              <a:spcAft>
                <a:spcPts val="0"/>
              </a:spcAft>
              <a:buSzPts val="1300"/>
              <a:buNone/>
            </a:pPr>
            <a:r>
              <a:rPr lang="en" sz="1900" b="1">
                <a:solidFill>
                  <a:srgbClr val="293C49"/>
                </a:solidFill>
                <a:highlight>
                  <a:srgbClr val="FFFFFF"/>
                </a:highlight>
                <a:latin typeface="Arial"/>
                <a:ea typeface="Arial"/>
                <a:cs typeface="Arial"/>
                <a:sym typeface="Arial"/>
              </a:rPr>
              <a:t>.Early detection also plays a significant role in protecting the safety of emergency response personnel. </a:t>
            </a:r>
            <a:endParaRPr sz="1900" b="1">
              <a:solidFill>
                <a:srgbClr val="293C49"/>
              </a:solidFill>
              <a:highlight>
                <a:srgbClr val="FFFFFF"/>
              </a:highlight>
              <a:latin typeface="Arial"/>
              <a:ea typeface="Arial"/>
              <a:cs typeface="Arial"/>
              <a:sym typeface="Arial"/>
            </a:endParaRPr>
          </a:p>
          <a:p>
            <a:pPr marL="0" lvl="0" indent="0" algn="l" rtl="0">
              <a:lnSpc>
                <a:spcPct val="115000"/>
              </a:lnSpc>
              <a:spcBef>
                <a:spcPts val="1200"/>
              </a:spcBef>
              <a:spcAft>
                <a:spcPts val="0"/>
              </a:spcAft>
              <a:buSzPts val="1300"/>
              <a:buNone/>
            </a:pPr>
            <a:r>
              <a:rPr lang="en" sz="1900" b="1">
                <a:solidFill>
                  <a:srgbClr val="293C49"/>
                </a:solidFill>
                <a:highlight>
                  <a:srgbClr val="FFFFFF"/>
                </a:highlight>
                <a:latin typeface="Arial"/>
                <a:ea typeface="Arial"/>
                <a:cs typeface="Arial"/>
                <a:sym typeface="Arial"/>
              </a:rPr>
              <a:t>.Property loss can be reduced and downtime for the operation minimized through early detection because control efforts are started while the fire is still small. </a:t>
            </a:r>
            <a:endParaRPr sz="1900" b="1">
              <a:solidFill>
                <a:srgbClr val="293C49"/>
              </a:solidFill>
              <a:highlight>
                <a:srgbClr val="FFFFFF"/>
              </a:highlight>
              <a:latin typeface="Arial"/>
              <a:ea typeface="Arial"/>
              <a:cs typeface="Arial"/>
              <a:sym typeface="Arial"/>
            </a:endParaRPr>
          </a:p>
          <a:p>
            <a:pPr marL="0" lvl="0" indent="0" algn="l" rtl="0">
              <a:lnSpc>
                <a:spcPct val="115000"/>
              </a:lnSpc>
              <a:spcBef>
                <a:spcPts val="1200"/>
              </a:spcBef>
              <a:spcAft>
                <a:spcPts val="1200"/>
              </a:spcAft>
              <a:buSzPts val="1300"/>
              <a:buNone/>
            </a:pPr>
            <a:r>
              <a:rPr lang="en" sz="1900" b="1">
                <a:solidFill>
                  <a:srgbClr val="293C49"/>
                </a:solidFill>
                <a:highlight>
                  <a:srgbClr val="FFFFFF"/>
                </a:highlight>
                <a:latin typeface="Arial"/>
                <a:ea typeface="Arial"/>
                <a:cs typeface="Arial"/>
                <a:sym typeface="Arial"/>
              </a:rPr>
              <a:t>.Most alarm systems provide information to emergency responders on the location of the fire, speeding the process of fire control.</a:t>
            </a:r>
            <a:endParaRPr sz="19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body" idx="1"/>
          </p:nvPr>
        </p:nvSpPr>
        <p:spPr>
          <a:xfrm>
            <a:off x="355675" y="507300"/>
            <a:ext cx="7969200" cy="393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770"/>
              <a:buNone/>
            </a:pPr>
            <a:r>
              <a:rPr lang="en" sz="2136">
                <a:solidFill>
                  <a:srgbClr val="000000"/>
                </a:solidFill>
                <a:highlight>
                  <a:srgbClr val="F7F7F8"/>
                </a:highlight>
                <a:latin typeface="Roboto"/>
                <a:ea typeface="Roboto"/>
                <a:cs typeface="Roboto"/>
                <a:sym typeface="Roboto"/>
              </a:rPr>
              <a:t>.</a:t>
            </a:r>
            <a:r>
              <a:rPr lang="en" sz="2136" u="sng">
                <a:solidFill>
                  <a:srgbClr val="000000"/>
                </a:solidFill>
                <a:highlight>
                  <a:srgbClr val="F7F7F8"/>
                </a:highlight>
                <a:latin typeface="Roboto"/>
                <a:ea typeface="Roboto"/>
                <a:cs typeface="Roboto"/>
                <a:sym typeface="Roboto"/>
              </a:rPr>
              <a:t>Environmental protection</a:t>
            </a:r>
            <a:r>
              <a:rPr lang="en" sz="2136">
                <a:solidFill>
                  <a:srgbClr val="000000"/>
                </a:solidFill>
                <a:highlight>
                  <a:srgbClr val="F7F7F8"/>
                </a:highlight>
                <a:latin typeface="Roboto"/>
                <a:ea typeface="Roboto"/>
                <a:cs typeface="Roboto"/>
                <a:sym typeface="Roboto"/>
              </a:rPr>
              <a:t>: Forest fires can have a devastating impact on the environment, including the destruction of wildlife habitats and the release of greenhouse gases. Early detection through forest fire alarms can help minimize the environmental impact of fires and promote recovery efforts.</a:t>
            </a:r>
            <a:endParaRPr sz="2136">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ts val="770"/>
              <a:buNone/>
            </a:pPr>
            <a:r>
              <a:rPr lang="en" sz="2136">
                <a:solidFill>
                  <a:srgbClr val="000000"/>
                </a:solidFill>
                <a:highlight>
                  <a:srgbClr val="F7F7F8"/>
                </a:highlight>
                <a:latin typeface="Roboto"/>
                <a:ea typeface="Roboto"/>
                <a:cs typeface="Roboto"/>
                <a:sym typeface="Roboto"/>
              </a:rPr>
              <a:t>.</a:t>
            </a:r>
            <a:r>
              <a:rPr lang="en" sz="2136" u="sng">
                <a:solidFill>
                  <a:srgbClr val="000000"/>
                </a:solidFill>
                <a:highlight>
                  <a:srgbClr val="F7F7F8"/>
                </a:highlight>
                <a:latin typeface="Roboto"/>
                <a:ea typeface="Roboto"/>
                <a:cs typeface="Roboto"/>
                <a:sym typeface="Roboto"/>
              </a:rPr>
              <a:t>Economic benefits</a:t>
            </a:r>
            <a:r>
              <a:rPr lang="en" sz="2136">
                <a:solidFill>
                  <a:srgbClr val="000000"/>
                </a:solidFill>
                <a:highlight>
                  <a:srgbClr val="F7F7F8"/>
                </a:highlight>
                <a:latin typeface="Roboto"/>
                <a:ea typeface="Roboto"/>
                <a:cs typeface="Roboto"/>
                <a:sym typeface="Roboto"/>
              </a:rPr>
              <a:t>: The cost of fighting forest fires can be significant, and early detection through forest fire alarms can help reduce these costs by allowing firefighting efforts to begin earlier and preventing fires from spreading to more costly areas.</a:t>
            </a:r>
            <a:endParaRPr sz="2136">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1200"/>
              </a:spcAft>
              <a:buSzPts val="770"/>
              <a:buNone/>
            </a:pPr>
            <a:endParaRPr sz="91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463475" y="28475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 sz="4000">
                <a:solidFill>
                  <a:srgbClr val="FF0000"/>
                </a:solidFill>
              </a:rPr>
              <a:t>LIMITATIONS:-</a:t>
            </a:r>
            <a:endParaRPr sz="4000">
              <a:solidFill>
                <a:srgbClr val="FF0000"/>
              </a:solidFill>
            </a:endParaRPr>
          </a:p>
        </p:txBody>
      </p:sp>
      <p:sp>
        <p:nvSpPr>
          <p:cNvPr id="217" name="Google Shape;217;p28"/>
          <p:cNvSpPr txBox="1">
            <a:spLocks noGrp="1"/>
          </p:cNvSpPr>
          <p:nvPr>
            <p:ph type="body" idx="1"/>
          </p:nvPr>
        </p:nvSpPr>
        <p:spPr>
          <a:xfrm>
            <a:off x="463475" y="978450"/>
            <a:ext cx="8387100" cy="38916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1500"/>
              </a:spcBef>
              <a:spcAft>
                <a:spcPts val="0"/>
              </a:spcAft>
              <a:buSzPts val="1300"/>
              <a:buNone/>
            </a:pPr>
            <a:r>
              <a:rPr lang="en" sz="2100">
                <a:solidFill>
                  <a:srgbClr val="000000"/>
                </a:solidFill>
                <a:highlight>
                  <a:srgbClr val="F7F7F8"/>
                </a:highlight>
                <a:latin typeface="Roboto"/>
                <a:ea typeface="Roboto"/>
                <a:cs typeface="Roboto"/>
                <a:sym typeface="Roboto"/>
              </a:rPr>
              <a:t>1.</a:t>
            </a:r>
            <a:r>
              <a:rPr lang="en" sz="2100" u="sng">
                <a:solidFill>
                  <a:srgbClr val="000000"/>
                </a:solidFill>
                <a:highlight>
                  <a:srgbClr val="F7F7F8"/>
                </a:highlight>
                <a:latin typeface="Roboto"/>
                <a:ea typeface="Roboto"/>
                <a:cs typeface="Roboto"/>
                <a:sym typeface="Roboto"/>
              </a:rPr>
              <a:t>False alarms</a:t>
            </a:r>
            <a:r>
              <a:rPr lang="en" sz="2100">
                <a:solidFill>
                  <a:srgbClr val="000000"/>
                </a:solidFill>
                <a:highlight>
                  <a:srgbClr val="F7F7F8"/>
                </a:highlight>
                <a:latin typeface="Roboto"/>
                <a:ea typeface="Roboto"/>
                <a:cs typeface="Roboto"/>
                <a:sym typeface="Roboto"/>
              </a:rPr>
              <a:t>: The alarm may be triggered by sources other than a forest fire, such as dust, fog, or insects. False alarms can cause unnecessary panic and divert resources away from actual emergencies.</a:t>
            </a:r>
            <a:endParaRPr sz="2100">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ts val="1300"/>
              <a:buNone/>
            </a:pPr>
            <a:r>
              <a:rPr lang="en" sz="2100">
                <a:solidFill>
                  <a:srgbClr val="000000"/>
                </a:solidFill>
                <a:highlight>
                  <a:srgbClr val="F7F7F8"/>
                </a:highlight>
                <a:latin typeface="Roboto"/>
                <a:ea typeface="Roboto"/>
                <a:cs typeface="Roboto"/>
                <a:sym typeface="Roboto"/>
              </a:rPr>
              <a:t>2.</a:t>
            </a:r>
            <a:r>
              <a:rPr lang="en" sz="2100" u="sng">
                <a:solidFill>
                  <a:srgbClr val="000000"/>
                </a:solidFill>
                <a:highlight>
                  <a:srgbClr val="F7F7F8"/>
                </a:highlight>
                <a:latin typeface="Roboto"/>
                <a:ea typeface="Roboto"/>
                <a:cs typeface="Roboto"/>
                <a:sym typeface="Roboto"/>
              </a:rPr>
              <a:t>Limited coverage</a:t>
            </a:r>
            <a:r>
              <a:rPr lang="en" sz="2100">
                <a:solidFill>
                  <a:srgbClr val="000000"/>
                </a:solidFill>
                <a:highlight>
                  <a:srgbClr val="F7F7F8"/>
                </a:highlight>
                <a:latin typeface="Roboto"/>
                <a:ea typeface="Roboto"/>
                <a:cs typeface="Roboto"/>
                <a:sym typeface="Roboto"/>
              </a:rPr>
              <a:t>: Forest fire alarms are typically limited in their coverage area, and may not be able to detect fires in remote or hard-to-reach areas. This is especially true for ground-based systems, which may not be able to detect fires on elevated terrain.</a:t>
            </a:r>
            <a:endParaRPr sz="2100">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ts val="1300"/>
              <a:buNone/>
            </a:pP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200"/>
              </a:spcBef>
              <a:spcAft>
                <a:spcPts val="1200"/>
              </a:spcAft>
              <a:buSzPts val="1300"/>
              <a:buNone/>
            </a:pPr>
            <a:endParaRPr>
              <a:solidFill>
                <a:srgbClr val="293C49"/>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body" idx="1"/>
          </p:nvPr>
        </p:nvSpPr>
        <p:spPr>
          <a:xfrm>
            <a:off x="396700" y="446900"/>
            <a:ext cx="8385600" cy="399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300"/>
              <a:buNone/>
            </a:pPr>
            <a:r>
              <a:rPr lang="en" sz="2500">
                <a:solidFill>
                  <a:srgbClr val="000000"/>
                </a:solidFill>
                <a:highlight>
                  <a:srgbClr val="F7F7F8"/>
                </a:highlight>
                <a:latin typeface="Roboto"/>
                <a:ea typeface="Roboto"/>
                <a:cs typeface="Roboto"/>
                <a:sym typeface="Roboto"/>
              </a:rPr>
              <a:t>3.</a:t>
            </a:r>
            <a:r>
              <a:rPr lang="en" sz="2500" u="sng">
                <a:solidFill>
                  <a:srgbClr val="000000"/>
                </a:solidFill>
                <a:highlight>
                  <a:srgbClr val="F7F7F8"/>
                </a:highlight>
                <a:latin typeface="Roboto"/>
                <a:ea typeface="Roboto"/>
                <a:cs typeface="Roboto"/>
                <a:sym typeface="Roboto"/>
              </a:rPr>
              <a:t>Maintenance</a:t>
            </a:r>
            <a:r>
              <a:rPr lang="en" sz="2500">
                <a:solidFill>
                  <a:srgbClr val="000000"/>
                </a:solidFill>
                <a:highlight>
                  <a:srgbClr val="F7F7F8"/>
                </a:highlight>
                <a:latin typeface="Roboto"/>
                <a:ea typeface="Roboto"/>
                <a:cs typeface="Roboto"/>
                <a:sym typeface="Roboto"/>
              </a:rPr>
              <a:t>: Forest fire alarms require regular maintenance to ensure that they are functioning correctly. Failure to maintain the system can lead to malfunctions and false alarms.</a:t>
            </a:r>
            <a:endParaRPr sz="2500">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ts val="1300"/>
              <a:buNone/>
            </a:pPr>
            <a:r>
              <a:rPr lang="en" sz="2500">
                <a:solidFill>
                  <a:srgbClr val="000000"/>
                </a:solidFill>
                <a:highlight>
                  <a:srgbClr val="F7F7F8"/>
                </a:highlight>
                <a:latin typeface="Roboto"/>
                <a:ea typeface="Roboto"/>
                <a:cs typeface="Roboto"/>
                <a:sym typeface="Roboto"/>
              </a:rPr>
              <a:t>4.</a:t>
            </a:r>
            <a:r>
              <a:rPr lang="en" sz="2500" u="sng">
                <a:solidFill>
                  <a:srgbClr val="000000"/>
                </a:solidFill>
                <a:highlight>
                  <a:srgbClr val="F7F7F8"/>
                </a:highlight>
                <a:latin typeface="Roboto"/>
                <a:ea typeface="Roboto"/>
                <a:cs typeface="Roboto"/>
                <a:sym typeface="Roboto"/>
              </a:rPr>
              <a:t>Weather conditions</a:t>
            </a:r>
            <a:r>
              <a:rPr lang="en" sz="2500">
                <a:solidFill>
                  <a:srgbClr val="000000"/>
                </a:solidFill>
                <a:highlight>
                  <a:srgbClr val="F7F7F8"/>
                </a:highlight>
                <a:latin typeface="Roboto"/>
                <a:ea typeface="Roboto"/>
                <a:cs typeface="Roboto"/>
                <a:sym typeface="Roboto"/>
              </a:rPr>
              <a:t>: Adverse weather conditions such as heavy rain, snow, or high winds can interfere with the detection of forest fires.</a:t>
            </a:r>
            <a:endParaRPr sz="2500">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ts val="1300"/>
              <a:buNone/>
            </a:pPr>
            <a:r>
              <a:rPr lang="en" sz="2500">
                <a:solidFill>
                  <a:srgbClr val="000000"/>
                </a:solidFill>
                <a:highlight>
                  <a:srgbClr val="F7F7F8"/>
                </a:highlight>
                <a:latin typeface="Roboto"/>
                <a:ea typeface="Roboto"/>
                <a:cs typeface="Roboto"/>
                <a:sym typeface="Roboto"/>
              </a:rPr>
              <a:t>5.</a:t>
            </a:r>
            <a:r>
              <a:rPr lang="en" sz="2500" u="sng">
                <a:solidFill>
                  <a:srgbClr val="000000"/>
                </a:solidFill>
                <a:highlight>
                  <a:srgbClr val="F7F7F8"/>
                </a:highlight>
                <a:latin typeface="Roboto"/>
                <a:ea typeface="Roboto"/>
                <a:cs typeface="Roboto"/>
                <a:sym typeface="Roboto"/>
              </a:rPr>
              <a:t>Cost</a:t>
            </a:r>
            <a:r>
              <a:rPr lang="en" sz="2500">
                <a:solidFill>
                  <a:srgbClr val="000000"/>
                </a:solidFill>
                <a:highlight>
                  <a:srgbClr val="F7F7F8"/>
                </a:highlight>
                <a:latin typeface="Roboto"/>
                <a:ea typeface="Roboto"/>
                <a:cs typeface="Roboto"/>
                <a:sym typeface="Roboto"/>
              </a:rPr>
              <a:t>: Implementing and maintaining forest fire alarms can be expensive, and may not be feasible for all areas.</a:t>
            </a:r>
            <a:endParaRPr sz="2500">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1200"/>
              </a:spcAft>
              <a:buSzPts val="1300"/>
              <a:buNone/>
            </a:pP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451750" y="32415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
                <a:solidFill>
                  <a:srgbClr val="FF0000"/>
                </a:solidFill>
              </a:rPr>
              <a:t>FUTURE ASPECTS:-</a:t>
            </a:r>
            <a:endParaRPr>
              <a:solidFill>
                <a:srgbClr val="FF0000"/>
              </a:solidFill>
            </a:endParaRPr>
          </a:p>
        </p:txBody>
      </p:sp>
      <p:sp>
        <p:nvSpPr>
          <p:cNvPr id="228" name="Google Shape;228;p30"/>
          <p:cNvSpPr txBox="1">
            <a:spLocks noGrp="1"/>
          </p:cNvSpPr>
          <p:nvPr>
            <p:ph type="body" idx="1"/>
          </p:nvPr>
        </p:nvSpPr>
        <p:spPr>
          <a:xfrm>
            <a:off x="534725" y="971500"/>
            <a:ext cx="8140500" cy="366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700" b="1"/>
              <a:t>WE KNOW THAT RIGHT NOW WE CAN’T DIRECTLY CONTROL THE FIRE BY JUST RELYING ON THE DETECTION SYSTEM COMPRISING OF SENSORS AND EQUIPMENTS. ALSO THERE ARE SOME MAJOR LIMITATIONS INVOLVED IN THIS FOREST FIRE DETECTION SYSTEM THAT WE CAN’T IGNORE.</a:t>
            </a:r>
            <a:endParaRPr sz="1700" b="1"/>
          </a:p>
          <a:p>
            <a:pPr marL="0" lvl="0" indent="0" algn="l" rtl="0">
              <a:lnSpc>
                <a:spcPct val="115000"/>
              </a:lnSpc>
              <a:spcBef>
                <a:spcPts val="1200"/>
              </a:spcBef>
              <a:spcAft>
                <a:spcPts val="0"/>
              </a:spcAft>
              <a:buSzPts val="1300"/>
              <a:buNone/>
            </a:pPr>
            <a:r>
              <a:rPr lang="en" sz="1700" b="1"/>
              <a:t>WE CAN WORK ON SOME MAJOR DRAWBACKS RELATED TO THIS FIRE DETECTION SYSTEM SUCH AS-:</a:t>
            </a:r>
            <a:endParaRPr sz="1700" b="1"/>
          </a:p>
          <a:p>
            <a:pPr marL="457200" lvl="0" indent="-336550" algn="l" rtl="0">
              <a:lnSpc>
                <a:spcPct val="115000"/>
              </a:lnSpc>
              <a:spcBef>
                <a:spcPts val="1200"/>
              </a:spcBef>
              <a:spcAft>
                <a:spcPts val="0"/>
              </a:spcAft>
              <a:buSzPts val="1700"/>
              <a:buAutoNum type="arabicPeriod"/>
            </a:pPr>
            <a:r>
              <a:rPr lang="en" sz="1700" b="1"/>
              <a:t>ACCURACY</a:t>
            </a:r>
            <a:endParaRPr sz="1700" b="1"/>
          </a:p>
          <a:p>
            <a:pPr marL="457200" lvl="0" indent="-336550" algn="l" rtl="0">
              <a:lnSpc>
                <a:spcPct val="115000"/>
              </a:lnSpc>
              <a:spcBef>
                <a:spcPts val="0"/>
              </a:spcBef>
              <a:spcAft>
                <a:spcPts val="0"/>
              </a:spcAft>
              <a:buSzPts val="1700"/>
              <a:buAutoNum type="arabicPeriod"/>
            </a:pPr>
            <a:r>
              <a:rPr lang="en" sz="1700" b="1"/>
              <a:t>ENHANCED EFFICIENCY</a:t>
            </a:r>
            <a:endParaRPr sz="1700" b="1"/>
          </a:p>
          <a:p>
            <a:pPr marL="457200" lvl="0" indent="-336550" algn="l" rtl="0">
              <a:lnSpc>
                <a:spcPct val="115000"/>
              </a:lnSpc>
              <a:spcBef>
                <a:spcPts val="0"/>
              </a:spcBef>
              <a:spcAft>
                <a:spcPts val="0"/>
              </a:spcAft>
              <a:buSzPts val="1700"/>
              <a:buAutoNum type="arabicPeriod"/>
            </a:pPr>
            <a:r>
              <a:rPr lang="en" sz="1700" b="1"/>
              <a:t>IMPROVED POWER SUPPLY </a:t>
            </a:r>
            <a:endParaRPr sz="1700" b="1"/>
          </a:p>
          <a:p>
            <a:pPr marL="457200" lvl="0" indent="-336550" algn="l" rtl="0">
              <a:lnSpc>
                <a:spcPct val="115000"/>
              </a:lnSpc>
              <a:spcBef>
                <a:spcPts val="0"/>
              </a:spcBef>
              <a:spcAft>
                <a:spcPts val="0"/>
              </a:spcAft>
              <a:buSzPts val="1700"/>
              <a:buAutoNum type="arabicPeriod"/>
            </a:pPr>
            <a:r>
              <a:rPr lang="en" sz="1700" b="1"/>
              <a:t>PERSISTENCE  AND CONTINUATION</a:t>
            </a:r>
            <a:endParaRPr sz="1700" b="1"/>
          </a:p>
          <a:p>
            <a:pPr marL="457200" lvl="0" indent="-336550" algn="l" rtl="0">
              <a:lnSpc>
                <a:spcPct val="115000"/>
              </a:lnSpc>
              <a:spcBef>
                <a:spcPts val="0"/>
              </a:spcBef>
              <a:spcAft>
                <a:spcPts val="0"/>
              </a:spcAft>
              <a:buSzPts val="1700"/>
              <a:buAutoNum type="arabicPeriod"/>
            </a:pPr>
            <a:r>
              <a:rPr lang="en" sz="1700" b="1"/>
              <a:t>MORE NO. OF AUTONOMOUS DRONES</a:t>
            </a:r>
            <a:endParaRPr sz="17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endParaRPr/>
          </a:p>
        </p:txBody>
      </p:sp>
      <p:sp>
        <p:nvSpPr>
          <p:cNvPr id="234" name="Google Shape;234;p31"/>
          <p:cNvSpPr txBox="1">
            <a:spLocks noGrp="1"/>
          </p:cNvSpPr>
          <p:nvPr>
            <p:ph type="body" idx="1"/>
          </p:nvPr>
        </p:nvSpPr>
        <p:spPr>
          <a:xfrm>
            <a:off x="308125" y="391100"/>
            <a:ext cx="8426400" cy="4444200"/>
          </a:xfrm>
          <a:prstGeom prst="rect">
            <a:avLst/>
          </a:prstGeom>
          <a:noFill/>
          <a:ln>
            <a:noFill/>
          </a:ln>
        </p:spPr>
        <p:txBody>
          <a:bodyPr spcFirstLastPara="1" wrap="square" lIns="91425" tIns="91425" rIns="91425" bIns="91425" anchor="t" anchorCtr="0">
            <a:normAutofit fontScale="40000" lnSpcReduction="20000"/>
          </a:bodyPr>
          <a:lstStyle/>
          <a:p>
            <a:pPr marL="0" lvl="0" indent="0" algn="l" rtl="0">
              <a:lnSpc>
                <a:spcPct val="115000"/>
              </a:lnSpc>
              <a:spcBef>
                <a:spcPts val="1500"/>
              </a:spcBef>
              <a:spcAft>
                <a:spcPts val="0"/>
              </a:spcAft>
              <a:buNone/>
            </a:pPr>
            <a:r>
              <a:rPr lang="en" sz="3921" u="sng">
                <a:solidFill>
                  <a:srgbClr val="000000"/>
                </a:solidFill>
                <a:highlight>
                  <a:srgbClr val="F7F7F8"/>
                </a:highlight>
                <a:latin typeface="Roboto"/>
                <a:ea typeface="Roboto"/>
                <a:cs typeface="Roboto"/>
                <a:sym typeface="Roboto"/>
              </a:rPr>
              <a:t>1.Advanced Sensor Technologies</a:t>
            </a:r>
            <a:r>
              <a:rPr lang="en" sz="3921">
                <a:solidFill>
                  <a:srgbClr val="000000"/>
                </a:solidFill>
                <a:highlight>
                  <a:srgbClr val="F7F7F8"/>
                </a:highlight>
                <a:latin typeface="Roboto"/>
                <a:ea typeface="Roboto"/>
                <a:cs typeface="Roboto"/>
                <a:sym typeface="Roboto"/>
              </a:rPr>
              <a:t>: With advancements in sensor technologies, forest fire detection systems can become more sophisticated and efficient. We can expect to see the development of more advanced sensors that can detect the smallest of smoke particles and differentiate between different types of smoke.</a:t>
            </a:r>
            <a:endParaRPr sz="3921">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ct val="82887"/>
              <a:buNone/>
            </a:pPr>
            <a:endParaRPr sz="3921">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3921" u="sng">
                <a:solidFill>
                  <a:srgbClr val="000000"/>
                </a:solidFill>
                <a:highlight>
                  <a:srgbClr val="F7F7F8"/>
                </a:highlight>
                <a:latin typeface="Roboto"/>
                <a:ea typeface="Roboto"/>
                <a:cs typeface="Roboto"/>
                <a:sym typeface="Roboto"/>
              </a:rPr>
              <a:t>2.Machine Learning and Artificial Intelligence</a:t>
            </a:r>
            <a:r>
              <a:rPr lang="en" sz="3921">
                <a:solidFill>
                  <a:srgbClr val="000000"/>
                </a:solidFill>
                <a:highlight>
                  <a:srgbClr val="F7F7F8"/>
                </a:highlight>
                <a:latin typeface="Roboto"/>
                <a:ea typeface="Roboto"/>
                <a:cs typeface="Roboto"/>
                <a:sym typeface="Roboto"/>
              </a:rPr>
              <a:t>: The use of machine learning and artificial intelligence can improve the accuracy and speed of forest fire detection systems. These technologies can help analyze data collected from sensors and provide real-time information about the fire's location, intensity, and direction</a:t>
            </a:r>
            <a:endParaRPr sz="3921">
              <a:solidFill>
                <a:srgbClr val="000000"/>
              </a:solidFill>
              <a:highlight>
                <a:srgbClr val="F7F7F8"/>
              </a:highlight>
              <a:latin typeface="Roboto"/>
              <a:ea typeface="Roboto"/>
              <a:cs typeface="Roboto"/>
              <a:sym typeface="Roboto"/>
            </a:endParaRPr>
          </a:p>
          <a:p>
            <a:pPr marL="457200" lvl="0" indent="0" algn="l" rtl="0">
              <a:lnSpc>
                <a:spcPct val="115000"/>
              </a:lnSpc>
              <a:spcBef>
                <a:spcPts val="1500"/>
              </a:spcBef>
              <a:spcAft>
                <a:spcPts val="0"/>
              </a:spcAft>
              <a:buSzPct val="82887"/>
              <a:buNone/>
            </a:pPr>
            <a:endParaRPr sz="3921">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3921" u="sng">
                <a:solidFill>
                  <a:srgbClr val="000000"/>
                </a:solidFill>
                <a:highlight>
                  <a:srgbClr val="F7F7F8"/>
                </a:highlight>
                <a:latin typeface="Roboto"/>
                <a:ea typeface="Roboto"/>
                <a:cs typeface="Roboto"/>
                <a:sym typeface="Roboto"/>
              </a:rPr>
              <a:t>3.Integration with Disaster Management Systems</a:t>
            </a:r>
            <a:r>
              <a:rPr lang="en" sz="3921">
                <a:solidFill>
                  <a:srgbClr val="000000"/>
                </a:solidFill>
                <a:highlight>
                  <a:srgbClr val="F7F7F8"/>
                </a:highlight>
                <a:latin typeface="Roboto"/>
                <a:ea typeface="Roboto"/>
                <a:cs typeface="Roboto"/>
                <a:sym typeface="Roboto"/>
              </a:rPr>
              <a:t>: Forest fire detection systems can be integrated with disaster management systems to provide better emergency response. This integration can help in evacuating people from affected areas, allocating resources, and coordinating rescue efforts.</a:t>
            </a:r>
            <a:endParaRPr sz="3921">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1200"/>
              </a:spcAft>
              <a:buSzPct val="250000"/>
              <a:buNone/>
            </a:pPr>
            <a:endParaRPr>
              <a:solidFill>
                <a:srgbClr val="293C4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756100" y="337675"/>
            <a:ext cx="7505700" cy="954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5470"/>
              <a:buNone/>
            </a:pPr>
            <a:r>
              <a:rPr lang="en" sz="3900">
                <a:solidFill>
                  <a:srgbClr val="FF0000"/>
                </a:solidFill>
              </a:rPr>
              <a:t> </a:t>
            </a:r>
            <a:r>
              <a:rPr lang="en" sz="3900" u="sng">
                <a:solidFill>
                  <a:srgbClr val="FF0000"/>
                </a:solidFill>
              </a:rPr>
              <a:t>FOREST FIRE DETECTION SYSTEM.</a:t>
            </a:r>
            <a:r>
              <a:rPr lang="en"/>
              <a:t> </a:t>
            </a:r>
            <a:endParaRPr/>
          </a:p>
        </p:txBody>
      </p:sp>
      <p:sp>
        <p:nvSpPr>
          <p:cNvPr id="135" name="Google Shape;135;p14"/>
          <p:cNvSpPr txBox="1">
            <a:spLocks noGrp="1"/>
          </p:cNvSpPr>
          <p:nvPr>
            <p:ph type="body" idx="1"/>
          </p:nvPr>
        </p:nvSpPr>
        <p:spPr>
          <a:xfrm>
            <a:off x="436100" y="924100"/>
            <a:ext cx="8298300" cy="39231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645" b="1" dirty="0">
                <a:solidFill>
                  <a:schemeClr val="tx2">
                    <a:lumMod val="10000"/>
                  </a:schemeClr>
                </a:solidFill>
                <a:highlight>
                  <a:srgbClr val="F7F7F8"/>
                </a:highlight>
              </a:rPr>
              <a:t>-&gt;A forest fire detection system is a system that is designed to detect forest fires early, providing early warning to authorities and the public. The system typically consists of a network of sensors, communication systems, and monitoring centers.</a:t>
            </a:r>
            <a:endParaRPr sz="1645" b="1" dirty="0">
              <a:solidFill>
                <a:schemeClr val="tx2">
                  <a:lumMod val="10000"/>
                </a:schemeClr>
              </a:solidFill>
              <a:highlight>
                <a:srgbClr val="F7F7F8"/>
              </a:highlight>
            </a:endParaRPr>
          </a:p>
          <a:p>
            <a:pPr marL="0" lvl="0" indent="0" algn="l" rtl="0">
              <a:lnSpc>
                <a:spcPct val="95000"/>
              </a:lnSpc>
              <a:spcBef>
                <a:spcPts val="1200"/>
              </a:spcBef>
              <a:spcAft>
                <a:spcPts val="0"/>
              </a:spcAft>
              <a:buSzPts val="935"/>
              <a:buNone/>
            </a:pPr>
            <a:r>
              <a:rPr lang="en" sz="1645" b="1" dirty="0">
                <a:solidFill>
                  <a:schemeClr val="tx2">
                    <a:lumMod val="10000"/>
                  </a:schemeClr>
                </a:solidFill>
                <a:highlight>
                  <a:srgbClr val="F7F7F8"/>
                </a:highlight>
              </a:rPr>
              <a:t>-&gt;Forest fire detection is the process of identifying the presence of a fire in a forest or other vegetation-covered area. </a:t>
            </a:r>
            <a:endParaRPr sz="1645" b="1" dirty="0">
              <a:solidFill>
                <a:schemeClr val="tx2">
                  <a:lumMod val="10000"/>
                </a:schemeClr>
              </a:solidFill>
              <a:highlight>
                <a:srgbClr val="F7F7F8"/>
              </a:highlight>
            </a:endParaRPr>
          </a:p>
          <a:p>
            <a:pPr marL="0" lvl="0" indent="0" algn="l" rtl="0">
              <a:lnSpc>
                <a:spcPct val="95000"/>
              </a:lnSpc>
              <a:spcBef>
                <a:spcPts val="1200"/>
              </a:spcBef>
              <a:spcAft>
                <a:spcPts val="0"/>
              </a:spcAft>
              <a:buSzPts val="935"/>
              <a:buNone/>
            </a:pPr>
            <a:r>
              <a:rPr lang="en" sz="1645" b="1" dirty="0">
                <a:solidFill>
                  <a:schemeClr val="tx2">
                    <a:lumMod val="10000"/>
                  </a:schemeClr>
                </a:solidFill>
                <a:highlight>
                  <a:srgbClr val="F7F7F8"/>
                </a:highlight>
              </a:rPr>
              <a:t>-&gt;</a:t>
            </a:r>
            <a:r>
              <a:rPr lang="en" sz="1900" b="1" dirty="0">
                <a:solidFill>
                  <a:schemeClr val="tx2">
                    <a:lumMod val="10000"/>
                  </a:schemeClr>
                </a:solidFill>
                <a:highlight>
                  <a:srgbClr val="FFFFFF"/>
                </a:highlight>
              </a:rPr>
              <a:t>In recent history and even the present day, several forest fire detection methods have been implemented, such as </a:t>
            </a:r>
            <a:r>
              <a:rPr lang="en" sz="1900" b="1" dirty="0">
                <a:solidFill>
                  <a:schemeClr val="tx2">
                    <a:lumMod val="10000"/>
                  </a:schemeClr>
                </a:solidFill>
              </a:rPr>
              <a:t>watchtowers, satellite image processing methods, optical sensors, and digital camera-based methods.</a:t>
            </a:r>
            <a:endParaRPr sz="1900" b="1" dirty="0">
              <a:solidFill>
                <a:schemeClr val="tx2">
                  <a:lumMod val="10000"/>
                </a:schemeClr>
              </a:solidFill>
            </a:endParaRPr>
          </a:p>
          <a:p>
            <a:pPr marL="0" lvl="0" indent="0" algn="l" rtl="0">
              <a:lnSpc>
                <a:spcPct val="95000"/>
              </a:lnSpc>
              <a:spcBef>
                <a:spcPts val="1200"/>
              </a:spcBef>
              <a:spcAft>
                <a:spcPts val="0"/>
              </a:spcAft>
              <a:buSzPts val="935"/>
              <a:buNone/>
            </a:pPr>
            <a:r>
              <a:rPr lang="en" sz="2531" b="1" dirty="0">
                <a:solidFill>
                  <a:schemeClr val="tx2">
                    <a:lumMod val="10000"/>
                  </a:schemeClr>
                </a:solidFill>
              </a:rPr>
              <a:t>-&gt;</a:t>
            </a:r>
            <a:r>
              <a:rPr lang="en" sz="1851" b="1" dirty="0">
                <a:solidFill>
                  <a:schemeClr val="tx2">
                    <a:lumMod val="10000"/>
                  </a:schemeClr>
                </a:solidFill>
                <a:highlight>
                  <a:srgbClr val="FFFFFF"/>
                </a:highlight>
                <a:latin typeface="Arial"/>
                <a:ea typeface="Arial"/>
                <a:cs typeface="Arial"/>
                <a:sym typeface="Arial"/>
              </a:rPr>
              <a:t>A network of </a:t>
            </a:r>
            <a:r>
              <a:rPr lang="en" sz="1851" b="1" u="sng" dirty="0">
                <a:solidFill>
                  <a:schemeClr val="tx2">
                    <a:lumMod val="10000"/>
                  </a:schemeClr>
                </a:solidFill>
                <a:latin typeface="Arial"/>
                <a:ea typeface="Arial"/>
                <a:cs typeface="Arial"/>
                <a:sym typeface="Arial"/>
              </a:rPr>
              <a:t>EM500-CO2</a:t>
            </a:r>
            <a:r>
              <a:rPr lang="en" sz="1851" b="1" dirty="0">
                <a:solidFill>
                  <a:schemeClr val="tx2">
                    <a:lumMod val="10000"/>
                  </a:schemeClr>
                </a:solidFill>
                <a:latin typeface="Arial"/>
                <a:ea typeface="Arial"/>
                <a:cs typeface="Arial"/>
                <a:sym typeface="Arial"/>
              </a:rPr>
              <a:t> sensors</a:t>
            </a:r>
            <a:r>
              <a:rPr lang="en" sz="1851" b="1" dirty="0">
                <a:solidFill>
                  <a:schemeClr val="tx2">
                    <a:lumMod val="10000"/>
                  </a:schemeClr>
                </a:solidFill>
                <a:highlight>
                  <a:srgbClr val="FFFFFF"/>
                </a:highlight>
                <a:latin typeface="Arial"/>
                <a:ea typeface="Arial"/>
                <a:cs typeface="Arial"/>
                <a:sym typeface="Arial"/>
              </a:rPr>
              <a:t> can be placed in different areas in a forest to detect when a fire has started. Besides the CO2 monitoring, which can measure the changes in temperature, humidity, and barometric pressure which are caused by a fire in the forest.</a:t>
            </a:r>
            <a:endParaRPr sz="2531" b="1" dirty="0">
              <a:solidFill>
                <a:schemeClr val="tx2">
                  <a:lumMod val="10000"/>
                </a:schemeClr>
              </a:solidFill>
            </a:endParaRPr>
          </a:p>
          <a:p>
            <a:pPr marL="0" lvl="0" indent="0" algn="l" rtl="0">
              <a:lnSpc>
                <a:spcPct val="95000"/>
              </a:lnSpc>
              <a:spcBef>
                <a:spcPts val="1200"/>
              </a:spcBef>
              <a:spcAft>
                <a:spcPts val="1200"/>
              </a:spcAft>
              <a:buSzPts val="935"/>
              <a:buNone/>
            </a:pPr>
            <a:endParaRPr sz="1020" dirty="0">
              <a:solidFill>
                <a:srgbClr val="374151"/>
              </a:solidFill>
              <a:highlight>
                <a:srgbClr val="F7F7F8"/>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33"/>
          <p:cNvSpPr txBox="1">
            <a:spLocks noGrp="1"/>
          </p:cNvSpPr>
          <p:nvPr>
            <p:ph type="body" idx="1"/>
          </p:nvPr>
        </p:nvSpPr>
        <p:spPr>
          <a:xfrm>
            <a:off x="492475" y="1340600"/>
            <a:ext cx="7832400" cy="3098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sz="5000"/>
              <a:t>         </a:t>
            </a:r>
            <a:r>
              <a:rPr lang="en" sz="9100" u="sng">
                <a:solidFill>
                  <a:srgbClr val="FF0000"/>
                </a:solidFill>
              </a:rPr>
              <a:t>THANKYOU</a:t>
            </a:r>
            <a:endParaRPr sz="9100" u="sng">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42" name="Google Shape;142;p15"/>
          <p:cNvPicPr preferRelativeResize="0"/>
          <p:nvPr/>
        </p:nvPicPr>
        <p:blipFill>
          <a:blip r:embed="rId3">
            <a:alphaModFix/>
          </a:blip>
          <a:stretch>
            <a:fillRect/>
          </a:stretch>
        </p:blipFill>
        <p:spPr>
          <a:xfrm>
            <a:off x="72375" y="0"/>
            <a:ext cx="8999249" cy="494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endParaRPr/>
          </a:p>
        </p:txBody>
      </p:sp>
      <p:sp>
        <p:nvSpPr>
          <p:cNvPr id="148" name="Google Shape;148;p16"/>
          <p:cNvSpPr txBox="1">
            <a:spLocks noGrp="1"/>
          </p:cNvSpPr>
          <p:nvPr>
            <p:ph type="body" idx="1"/>
          </p:nvPr>
        </p:nvSpPr>
        <p:spPr>
          <a:xfrm>
            <a:off x="445200" y="391100"/>
            <a:ext cx="8016600" cy="44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300"/>
              <a:buNone/>
            </a:pPr>
            <a:r>
              <a:rPr lang="en" sz="1700">
                <a:solidFill>
                  <a:srgbClr val="000000"/>
                </a:solidFill>
                <a:highlight>
                  <a:srgbClr val="F7F7F8"/>
                </a:highlight>
                <a:latin typeface="Roboto"/>
                <a:ea typeface="Roboto"/>
                <a:cs typeface="Roboto"/>
                <a:sym typeface="Roboto"/>
              </a:rPr>
              <a:t>The detection of forest fires can be accomplished through various methods, including:</a:t>
            </a:r>
            <a:endParaRPr sz="1700">
              <a:solidFill>
                <a:srgbClr val="000000"/>
              </a:solidFill>
              <a:highlight>
                <a:srgbClr val="F7F7F8"/>
              </a:highlight>
              <a:latin typeface="Roboto"/>
              <a:ea typeface="Roboto"/>
              <a:cs typeface="Roboto"/>
              <a:sym typeface="Roboto"/>
            </a:endParaRPr>
          </a:p>
          <a:p>
            <a:pPr marL="457200" lvl="0" indent="-336550" algn="l" rtl="0">
              <a:lnSpc>
                <a:spcPct val="115000"/>
              </a:lnSpc>
              <a:spcBef>
                <a:spcPts val="1500"/>
              </a:spcBef>
              <a:spcAft>
                <a:spcPts val="0"/>
              </a:spcAft>
              <a:buClr>
                <a:srgbClr val="000000"/>
              </a:buClr>
              <a:buSzPts val="1700"/>
              <a:buFont typeface="Roboto"/>
              <a:buAutoNum type="arabicPeriod"/>
            </a:pPr>
            <a:r>
              <a:rPr lang="en" sz="1700" u="sng">
                <a:solidFill>
                  <a:srgbClr val="000000"/>
                </a:solidFill>
                <a:highlight>
                  <a:srgbClr val="F7F7F8"/>
                </a:highlight>
                <a:latin typeface="Roboto"/>
                <a:ea typeface="Roboto"/>
                <a:cs typeface="Roboto"/>
                <a:sym typeface="Roboto"/>
              </a:rPr>
              <a:t>Visual detection</a:t>
            </a:r>
            <a:r>
              <a:rPr lang="en" sz="1700">
                <a:solidFill>
                  <a:srgbClr val="000000"/>
                </a:solidFill>
                <a:highlight>
                  <a:srgbClr val="F7F7F8"/>
                </a:highlight>
                <a:latin typeface="Roboto"/>
                <a:ea typeface="Roboto"/>
                <a:cs typeface="Roboto"/>
                <a:sym typeface="Roboto"/>
              </a:rPr>
              <a:t>: This involves relying on human observation to identify the presence of a fire in a forest. Fire towers or lookout stations may be used to increase visibility and detection accuracy.</a:t>
            </a:r>
            <a:endParaRPr sz="1700">
              <a:solidFill>
                <a:srgbClr val="000000"/>
              </a:solidFill>
              <a:highlight>
                <a:srgbClr val="F7F7F8"/>
              </a:highlight>
              <a:latin typeface="Roboto"/>
              <a:ea typeface="Roboto"/>
              <a:cs typeface="Roboto"/>
              <a:sym typeface="Roboto"/>
            </a:endParaRPr>
          </a:p>
          <a:p>
            <a:pPr marL="457200" lvl="0" indent="-336550" algn="l" rtl="0">
              <a:lnSpc>
                <a:spcPct val="115000"/>
              </a:lnSpc>
              <a:spcBef>
                <a:spcPts val="0"/>
              </a:spcBef>
              <a:spcAft>
                <a:spcPts val="0"/>
              </a:spcAft>
              <a:buClr>
                <a:srgbClr val="000000"/>
              </a:buClr>
              <a:buSzPts val="1700"/>
              <a:buFont typeface="Roboto"/>
              <a:buAutoNum type="arabicPeriod"/>
            </a:pPr>
            <a:r>
              <a:rPr lang="en" sz="1700" u="sng">
                <a:solidFill>
                  <a:srgbClr val="000000"/>
                </a:solidFill>
                <a:highlight>
                  <a:srgbClr val="F7F7F8"/>
                </a:highlight>
                <a:latin typeface="Roboto"/>
                <a:ea typeface="Roboto"/>
                <a:cs typeface="Roboto"/>
                <a:sym typeface="Roboto"/>
              </a:rPr>
              <a:t>Satellite detection</a:t>
            </a:r>
            <a:r>
              <a:rPr lang="en" sz="1700">
                <a:solidFill>
                  <a:srgbClr val="000000"/>
                </a:solidFill>
                <a:highlight>
                  <a:srgbClr val="F7F7F8"/>
                </a:highlight>
                <a:latin typeface="Roboto"/>
                <a:ea typeface="Roboto"/>
                <a:cs typeface="Roboto"/>
                <a:sym typeface="Roboto"/>
              </a:rPr>
              <a:t>: Satellites equipped with special sensors can detect the heat signatures of fires from space, which can help detect fires in remote areas.</a:t>
            </a:r>
            <a:endParaRPr sz="1700">
              <a:solidFill>
                <a:srgbClr val="000000"/>
              </a:solidFill>
              <a:highlight>
                <a:srgbClr val="F7F7F8"/>
              </a:highlight>
              <a:latin typeface="Roboto"/>
              <a:ea typeface="Roboto"/>
              <a:cs typeface="Roboto"/>
              <a:sym typeface="Roboto"/>
            </a:endParaRPr>
          </a:p>
          <a:p>
            <a:pPr marL="457200" lvl="0" indent="-336550" algn="l" rtl="0">
              <a:lnSpc>
                <a:spcPct val="115000"/>
              </a:lnSpc>
              <a:spcBef>
                <a:spcPts val="0"/>
              </a:spcBef>
              <a:spcAft>
                <a:spcPts val="0"/>
              </a:spcAft>
              <a:buClr>
                <a:srgbClr val="000000"/>
              </a:buClr>
              <a:buSzPts val="1700"/>
              <a:buFont typeface="Roboto"/>
              <a:buAutoNum type="arabicPeriod"/>
            </a:pPr>
            <a:r>
              <a:rPr lang="en" sz="1700" u="sng">
                <a:solidFill>
                  <a:srgbClr val="000000"/>
                </a:solidFill>
                <a:highlight>
                  <a:srgbClr val="F7F7F8"/>
                </a:highlight>
                <a:latin typeface="Roboto"/>
                <a:ea typeface="Roboto"/>
                <a:cs typeface="Roboto"/>
                <a:sym typeface="Roboto"/>
              </a:rPr>
              <a:t>Sensor-based detection</a:t>
            </a:r>
            <a:r>
              <a:rPr lang="en" sz="1700">
                <a:solidFill>
                  <a:srgbClr val="000000"/>
                </a:solidFill>
                <a:highlight>
                  <a:srgbClr val="F7F7F8"/>
                </a:highlight>
                <a:latin typeface="Roboto"/>
                <a:ea typeface="Roboto"/>
                <a:cs typeface="Roboto"/>
                <a:sym typeface="Roboto"/>
              </a:rPr>
              <a:t>: As mentioned earlier, various sensors can be used to detect forest fires based on parameters such as temperature, smoke, and flames.</a:t>
            </a:r>
            <a:endParaRPr sz="1700">
              <a:solidFill>
                <a:srgbClr val="000000"/>
              </a:solidFill>
              <a:highlight>
                <a:srgbClr val="F7F7F8"/>
              </a:highlight>
              <a:latin typeface="Roboto"/>
              <a:ea typeface="Roboto"/>
              <a:cs typeface="Roboto"/>
              <a:sym typeface="Roboto"/>
            </a:endParaRPr>
          </a:p>
          <a:p>
            <a:pPr marL="457200" lvl="0" indent="-336550" algn="l" rtl="0">
              <a:lnSpc>
                <a:spcPct val="115000"/>
              </a:lnSpc>
              <a:spcBef>
                <a:spcPts val="0"/>
              </a:spcBef>
              <a:spcAft>
                <a:spcPts val="0"/>
              </a:spcAft>
              <a:buClr>
                <a:srgbClr val="000000"/>
              </a:buClr>
              <a:buSzPts val="1700"/>
              <a:buFont typeface="Roboto"/>
              <a:buAutoNum type="arabicPeriod"/>
            </a:pPr>
            <a:r>
              <a:rPr lang="en" sz="1700" u="sng">
                <a:solidFill>
                  <a:srgbClr val="000000"/>
                </a:solidFill>
                <a:highlight>
                  <a:srgbClr val="F7F7F8"/>
                </a:highlight>
                <a:latin typeface="Roboto"/>
                <a:ea typeface="Roboto"/>
                <a:cs typeface="Roboto"/>
                <a:sym typeface="Roboto"/>
              </a:rPr>
              <a:t>Unmanned aerial vehicles (UAVs) or drones</a:t>
            </a:r>
            <a:r>
              <a:rPr lang="en" sz="1700">
                <a:solidFill>
                  <a:srgbClr val="000000"/>
                </a:solidFill>
                <a:highlight>
                  <a:srgbClr val="F7F7F8"/>
                </a:highlight>
                <a:latin typeface="Roboto"/>
                <a:ea typeface="Roboto"/>
                <a:cs typeface="Roboto"/>
                <a:sym typeface="Roboto"/>
              </a:rPr>
              <a:t>: Drones equipped with sensors can be used to detect fires in remote areas or areas that are difficult to access by ground-based methods.</a:t>
            </a:r>
            <a:endParaRPr sz="1700">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1200"/>
              </a:spcAft>
              <a:buSzPts val="13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54" name="Google Shape;154;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55" name="Google Shape;155;p17"/>
          <p:cNvPicPr preferRelativeResize="0"/>
          <p:nvPr/>
        </p:nvPicPr>
        <p:blipFill>
          <a:blip r:embed="rId3">
            <a:alphaModFix/>
          </a:blip>
          <a:stretch>
            <a:fillRect/>
          </a:stretch>
        </p:blipFill>
        <p:spPr>
          <a:xfrm>
            <a:off x="0" y="13395"/>
            <a:ext cx="9144000" cy="51167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345000" y="221875"/>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 sz="5000">
                <a:solidFill>
                  <a:srgbClr val="FF0000"/>
                </a:solidFill>
              </a:rPr>
              <a:t>REQUIREMENTS:-</a:t>
            </a:r>
            <a:endParaRPr sz="5000">
              <a:solidFill>
                <a:srgbClr val="FF0000"/>
              </a:solidFill>
            </a:endParaRPr>
          </a:p>
        </p:txBody>
      </p:sp>
      <p:sp>
        <p:nvSpPr>
          <p:cNvPr id="161" name="Google Shape;161;p18"/>
          <p:cNvSpPr txBox="1">
            <a:spLocks noGrp="1"/>
          </p:cNvSpPr>
          <p:nvPr>
            <p:ph type="body" idx="1"/>
          </p:nvPr>
        </p:nvSpPr>
        <p:spPr>
          <a:xfrm>
            <a:off x="450350" y="1054775"/>
            <a:ext cx="7710300" cy="3756900"/>
          </a:xfrm>
          <a:prstGeom prst="rect">
            <a:avLst/>
          </a:prstGeom>
          <a:noFill/>
          <a:ln>
            <a:noFill/>
          </a:ln>
        </p:spPr>
        <p:txBody>
          <a:bodyPr spcFirstLastPara="1" wrap="square" lIns="91425" tIns="91425" rIns="91425" bIns="91425" anchor="t" anchorCtr="0">
            <a:normAutofit fontScale="70000" lnSpcReduction="10000"/>
          </a:bodyPr>
          <a:lstStyle/>
          <a:p>
            <a:pPr marL="0" lvl="0" indent="0" algn="l" rtl="0">
              <a:lnSpc>
                <a:spcPct val="115000"/>
              </a:lnSpc>
              <a:spcBef>
                <a:spcPts val="1500"/>
              </a:spcBef>
              <a:spcAft>
                <a:spcPts val="0"/>
              </a:spcAft>
              <a:buSzPct val="63297"/>
              <a:buNone/>
            </a:pPr>
            <a:r>
              <a:rPr lang="en" sz="2934">
                <a:solidFill>
                  <a:srgbClr val="000000"/>
                </a:solidFill>
                <a:highlight>
                  <a:srgbClr val="F7F7F8"/>
                </a:highlight>
                <a:latin typeface="Roboto"/>
                <a:ea typeface="Roboto"/>
                <a:cs typeface="Roboto"/>
                <a:sym typeface="Roboto"/>
              </a:rPr>
              <a:t>1.</a:t>
            </a:r>
            <a:r>
              <a:rPr lang="en" sz="2934" u="sng">
                <a:solidFill>
                  <a:srgbClr val="000000"/>
                </a:solidFill>
                <a:highlight>
                  <a:srgbClr val="F7F7F8"/>
                </a:highlight>
                <a:latin typeface="Roboto"/>
                <a:ea typeface="Roboto"/>
                <a:cs typeface="Roboto"/>
                <a:sym typeface="Roboto"/>
              </a:rPr>
              <a:t>Sensors</a:t>
            </a:r>
            <a:r>
              <a:rPr lang="en" sz="2934">
                <a:solidFill>
                  <a:srgbClr val="000000"/>
                </a:solidFill>
                <a:highlight>
                  <a:srgbClr val="F7F7F8"/>
                </a:highlight>
                <a:latin typeface="Roboto"/>
                <a:ea typeface="Roboto"/>
                <a:cs typeface="Roboto"/>
                <a:sym typeface="Roboto"/>
              </a:rPr>
              <a:t>: As mentioned earlier, sensors are used to detect forest fires based on various parameters such as temperature, smoke, infrared radiation, gas, and flames. The sensors can be deployed on the ground, on towers, or on drones, depending on the terrain and the coverage required.</a:t>
            </a:r>
            <a:endParaRPr sz="2934">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ct val="63297"/>
              <a:buNone/>
            </a:pPr>
            <a:r>
              <a:rPr lang="en" sz="2934">
                <a:solidFill>
                  <a:srgbClr val="000000"/>
                </a:solidFill>
                <a:highlight>
                  <a:srgbClr val="F7F7F8"/>
                </a:highlight>
                <a:latin typeface="Roboto"/>
                <a:ea typeface="Roboto"/>
                <a:cs typeface="Roboto"/>
                <a:sym typeface="Roboto"/>
              </a:rPr>
              <a:t>2.</a:t>
            </a:r>
            <a:r>
              <a:rPr lang="en" sz="2934" u="sng">
                <a:solidFill>
                  <a:srgbClr val="000000"/>
                </a:solidFill>
                <a:highlight>
                  <a:srgbClr val="F7F7F8"/>
                </a:highlight>
                <a:latin typeface="Roboto"/>
                <a:ea typeface="Roboto"/>
                <a:cs typeface="Roboto"/>
                <a:sym typeface="Roboto"/>
              </a:rPr>
              <a:t>Communication systems</a:t>
            </a:r>
            <a:r>
              <a:rPr lang="en" sz="2934">
                <a:solidFill>
                  <a:srgbClr val="000000"/>
                </a:solidFill>
                <a:highlight>
                  <a:srgbClr val="F7F7F8"/>
                </a:highlight>
                <a:latin typeface="Roboto"/>
                <a:ea typeface="Roboto"/>
                <a:cs typeface="Roboto"/>
                <a:sym typeface="Roboto"/>
              </a:rPr>
              <a:t>: Once a fire is detected, the system needs to transmit an alert to authorities and firefighters quickly. This is typically done through a communication system that can include radio, satellite, or cellular networks.</a:t>
            </a:r>
            <a:endParaRPr sz="2934">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1200"/>
              </a:spcAft>
              <a:buSzPct val="142857"/>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endParaRPr/>
          </a:p>
        </p:txBody>
      </p:sp>
      <p:sp>
        <p:nvSpPr>
          <p:cNvPr id="167" name="Google Shape;167;p19"/>
          <p:cNvSpPr txBox="1">
            <a:spLocks noGrp="1"/>
          </p:cNvSpPr>
          <p:nvPr>
            <p:ph type="body" idx="1"/>
          </p:nvPr>
        </p:nvSpPr>
        <p:spPr>
          <a:xfrm>
            <a:off x="391100" y="474050"/>
            <a:ext cx="8390700" cy="43731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1500"/>
              </a:spcBef>
              <a:spcAft>
                <a:spcPts val="0"/>
              </a:spcAft>
              <a:buSzPct val="62861"/>
              <a:buNone/>
            </a:pPr>
            <a:r>
              <a:rPr lang="en" sz="2433">
                <a:solidFill>
                  <a:srgbClr val="000000"/>
                </a:solidFill>
                <a:highlight>
                  <a:srgbClr val="F7F7F8"/>
                </a:highlight>
                <a:latin typeface="Roboto"/>
                <a:ea typeface="Roboto"/>
                <a:cs typeface="Roboto"/>
                <a:sym typeface="Roboto"/>
              </a:rPr>
              <a:t>3.</a:t>
            </a:r>
            <a:r>
              <a:rPr lang="en" sz="2433" u="sng">
                <a:solidFill>
                  <a:srgbClr val="000000"/>
                </a:solidFill>
                <a:highlight>
                  <a:srgbClr val="F7F7F8"/>
                </a:highlight>
                <a:latin typeface="Roboto"/>
                <a:ea typeface="Roboto"/>
                <a:cs typeface="Roboto"/>
                <a:sym typeface="Roboto"/>
              </a:rPr>
              <a:t>Monitoring center</a:t>
            </a:r>
            <a:r>
              <a:rPr lang="en" sz="2433">
                <a:solidFill>
                  <a:srgbClr val="000000"/>
                </a:solidFill>
                <a:highlight>
                  <a:srgbClr val="F7F7F8"/>
                </a:highlight>
                <a:latin typeface="Roboto"/>
                <a:ea typeface="Roboto"/>
                <a:cs typeface="Roboto"/>
                <a:sym typeface="Roboto"/>
              </a:rPr>
              <a:t>: The monitoring center is responsible for receiving alerts from the sensors, analyzing the data, and dispatching firefighters to the location of the fire. The monitoring center can also provide real-time updates to the authorities and the public.</a:t>
            </a:r>
            <a:endParaRPr sz="2433">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ct val="62861"/>
              <a:buNone/>
            </a:pPr>
            <a:r>
              <a:rPr lang="en" sz="2433">
                <a:solidFill>
                  <a:srgbClr val="000000"/>
                </a:solidFill>
                <a:highlight>
                  <a:srgbClr val="F7F7F8"/>
                </a:highlight>
                <a:latin typeface="Roboto"/>
                <a:ea typeface="Roboto"/>
                <a:cs typeface="Roboto"/>
                <a:sym typeface="Roboto"/>
              </a:rPr>
              <a:t>4.</a:t>
            </a:r>
            <a:r>
              <a:rPr lang="en" sz="2433" u="sng">
                <a:solidFill>
                  <a:srgbClr val="000000"/>
                </a:solidFill>
                <a:highlight>
                  <a:srgbClr val="F7F7F8"/>
                </a:highlight>
                <a:latin typeface="Roboto"/>
                <a:ea typeface="Roboto"/>
                <a:cs typeface="Roboto"/>
                <a:sym typeface="Roboto"/>
              </a:rPr>
              <a:t>Firefighting equipment</a:t>
            </a:r>
            <a:r>
              <a:rPr lang="en" sz="2433">
                <a:solidFill>
                  <a:srgbClr val="000000"/>
                </a:solidFill>
                <a:highlight>
                  <a:srgbClr val="F7F7F8"/>
                </a:highlight>
                <a:latin typeface="Roboto"/>
                <a:ea typeface="Roboto"/>
                <a:cs typeface="Roboto"/>
                <a:sym typeface="Roboto"/>
              </a:rPr>
              <a:t>: The system can also include firefighting equipment such as fire trucks, helicopters, and water pumps to help manage and control the fire.</a:t>
            </a:r>
            <a:endParaRPr sz="2433">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ct val="62861"/>
              <a:buNone/>
            </a:pPr>
            <a:r>
              <a:rPr lang="en" sz="2433">
                <a:solidFill>
                  <a:srgbClr val="000000"/>
                </a:solidFill>
                <a:highlight>
                  <a:srgbClr val="F7F7F8"/>
                </a:highlight>
                <a:latin typeface="Roboto"/>
                <a:ea typeface="Roboto"/>
                <a:cs typeface="Roboto"/>
                <a:sym typeface="Roboto"/>
              </a:rPr>
              <a:t>5.</a:t>
            </a:r>
            <a:r>
              <a:rPr lang="en" sz="2433" u="sng">
                <a:solidFill>
                  <a:srgbClr val="000000"/>
                </a:solidFill>
                <a:highlight>
                  <a:srgbClr val="F7F7F8"/>
                </a:highlight>
                <a:latin typeface="Roboto"/>
                <a:ea typeface="Roboto"/>
                <a:cs typeface="Roboto"/>
                <a:sym typeface="Roboto"/>
              </a:rPr>
              <a:t>Data analysis</a:t>
            </a:r>
            <a:r>
              <a:rPr lang="en" sz="2433">
                <a:solidFill>
                  <a:srgbClr val="000000"/>
                </a:solidFill>
                <a:highlight>
                  <a:srgbClr val="F7F7F8"/>
                </a:highlight>
                <a:latin typeface="Roboto"/>
                <a:ea typeface="Roboto"/>
                <a:cs typeface="Roboto"/>
                <a:sym typeface="Roboto"/>
              </a:rPr>
              <a:t>: The system can also collect and analyze data to help authorities make informed decisions about managing the fire. For example, the system can track the movement of the fire and predict its trajectory, helping authorities determine the best course of action.</a:t>
            </a:r>
            <a:endParaRPr sz="2433">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1200"/>
              </a:spcAft>
              <a:buSzPct val="117647"/>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0"/>
          <p:cNvPicPr preferRelativeResize="0"/>
          <p:nvPr/>
        </p:nvPicPr>
        <p:blipFill>
          <a:blip r:embed="rId3">
            <a:alphaModFix/>
          </a:blip>
          <a:stretch>
            <a:fillRect/>
          </a:stretch>
        </p:blipFill>
        <p:spPr>
          <a:xfrm>
            <a:off x="819150" y="205325"/>
            <a:ext cx="7226400" cy="473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463475" y="13425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
                <a:solidFill>
                  <a:srgbClr val="FF0000"/>
                </a:solidFill>
              </a:rPr>
              <a:t>VARIOUS METHODS FOR DETECTION:-</a:t>
            </a:r>
            <a:endParaRPr>
              <a:solidFill>
                <a:srgbClr val="FF0000"/>
              </a:solidFill>
            </a:endParaRPr>
          </a:p>
        </p:txBody>
      </p:sp>
      <p:sp>
        <p:nvSpPr>
          <p:cNvPr id="178" name="Google Shape;178;p21"/>
          <p:cNvSpPr txBox="1">
            <a:spLocks noGrp="1"/>
          </p:cNvSpPr>
          <p:nvPr>
            <p:ph type="body" idx="1"/>
          </p:nvPr>
        </p:nvSpPr>
        <p:spPr>
          <a:xfrm>
            <a:off x="463475" y="827975"/>
            <a:ext cx="8291400" cy="387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300"/>
              <a:buNone/>
            </a:pPr>
            <a:r>
              <a:rPr lang="en" sz="2509" u="sng">
                <a:solidFill>
                  <a:srgbClr val="000000"/>
                </a:solidFill>
                <a:highlight>
                  <a:srgbClr val="F7F7F8"/>
                </a:highlight>
                <a:latin typeface="Roboto"/>
                <a:ea typeface="Roboto"/>
                <a:cs typeface="Roboto"/>
                <a:sym typeface="Roboto"/>
              </a:rPr>
              <a:t>1.Remote sensing</a:t>
            </a:r>
            <a:r>
              <a:rPr lang="en" sz="2509">
                <a:solidFill>
                  <a:srgbClr val="000000"/>
                </a:solidFill>
                <a:highlight>
                  <a:srgbClr val="F7F7F8"/>
                </a:highlight>
                <a:latin typeface="Roboto"/>
                <a:ea typeface="Roboto"/>
                <a:cs typeface="Roboto"/>
                <a:sym typeface="Roboto"/>
              </a:rPr>
              <a:t>: This involves using satellites and aerial se</a:t>
            </a:r>
            <a:r>
              <a:rPr lang="en" sz="2209">
                <a:solidFill>
                  <a:srgbClr val="000000"/>
                </a:solidFill>
                <a:highlight>
                  <a:srgbClr val="F7F7F8"/>
                </a:highlight>
                <a:latin typeface="Roboto"/>
                <a:ea typeface="Roboto"/>
                <a:cs typeface="Roboto"/>
                <a:sym typeface="Roboto"/>
              </a:rPr>
              <a:t>nsors to monitor forest areas for signs of smoke, heat, or changes in vegetation patterns that could indicate a fire. Remote sensing can cover large areas and provide early warning of potential fires.</a:t>
            </a:r>
            <a:endParaRPr sz="2209">
              <a:solidFill>
                <a:srgbClr val="000000"/>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SzPts val="1300"/>
              <a:buNone/>
            </a:pPr>
            <a:r>
              <a:rPr lang="en" sz="2209" u="sng">
                <a:solidFill>
                  <a:srgbClr val="000000"/>
                </a:solidFill>
                <a:highlight>
                  <a:srgbClr val="F7F7F8"/>
                </a:highlight>
                <a:latin typeface="Roboto"/>
                <a:ea typeface="Roboto"/>
                <a:cs typeface="Roboto"/>
                <a:sym typeface="Roboto"/>
              </a:rPr>
              <a:t>2.Automated systems</a:t>
            </a:r>
            <a:r>
              <a:rPr lang="en" sz="2209">
                <a:solidFill>
                  <a:srgbClr val="000000"/>
                </a:solidFill>
                <a:highlight>
                  <a:srgbClr val="F7F7F8"/>
                </a:highlight>
                <a:latin typeface="Roboto"/>
                <a:ea typeface="Roboto"/>
                <a:cs typeface="Roboto"/>
                <a:sym typeface="Roboto"/>
              </a:rPr>
              <a:t>: These systems use sensors and cameras to detect heat and smoke in real-time. They can be installed on towers, drones, or other platforms and can quickly alert authorities to the location of a fire.</a:t>
            </a:r>
            <a:endParaRPr sz="2209">
              <a:solidFill>
                <a:srgbClr val="000000"/>
              </a:solidFill>
              <a:highlight>
                <a:srgbClr val="F7F7F8"/>
              </a:highlight>
              <a:latin typeface="Roboto"/>
              <a:ea typeface="Roboto"/>
              <a:cs typeface="Roboto"/>
              <a:sym typeface="Roboto"/>
            </a:endParaRPr>
          </a:p>
          <a:p>
            <a:pPr marL="457200" lvl="0" indent="0" algn="l" rtl="0">
              <a:lnSpc>
                <a:spcPct val="115000"/>
              </a:lnSpc>
              <a:spcBef>
                <a:spcPts val="1500"/>
              </a:spcBef>
              <a:spcAft>
                <a:spcPts val="1500"/>
              </a:spcAft>
              <a:buSzPts val="1300"/>
              <a:buNone/>
            </a:pPr>
            <a:endParaRPr sz="715"/>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1541</Words>
  <Application>Microsoft Office PowerPoint</Application>
  <PresentationFormat>On-screen Show (16:9)</PresentationFormat>
  <Paragraphs>57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Nunito</vt:lpstr>
      <vt:lpstr>Arial</vt:lpstr>
      <vt:lpstr>Calibri</vt:lpstr>
      <vt:lpstr>Roboto</vt:lpstr>
      <vt:lpstr>Shift</vt:lpstr>
      <vt:lpstr>18CSE451T-WIRELESS SENSOR NETWORK</vt:lpstr>
      <vt:lpstr> FOREST FIRE DETECTION SYSTEM. </vt:lpstr>
      <vt:lpstr>PowerPoint Presentation</vt:lpstr>
      <vt:lpstr>PowerPoint Presentation</vt:lpstr>
      <vt:lpstr>PowerPoint Presentation</vt:lpstr>
      <vt:lpstr>REQUIREMENTS:-</vt:lpstr>
      <vt:lpstr>PowerPoint Presentation</vt:lpstr>
      <vt:lpstr>PowerPoint Presentation</vt:lpstr>
      <vt:lpstr>VARIOUS METHODS FOR DETECTION:-</vt:lpstr>
      <vt:lpstr>PowerPoint Presentation</vt:lpstr>
      <vt:lpstr>TYPES OF SENSORS INVOLVED:-</vt:lpstr>
      <vt:lpstr>PowerPoint Presentation</vt:lpstr>
      <vt:lpstr>PowerPoint Presentation</vt:lpstr>
      <vt:lpstr>WHY IT’S REQUIRED?</vt:lpstr>
      <vt:lpstr>PowerPoint Presentation</vt:lpstr>
      <vt:lpstr>LIMITATIONS:-</vt:lpstr>
      <vt:lpstr>PowerPoint Presentation</vt:lpstr>
      <vt:lpstr>FUTURE ASPECTS:-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18CSE451T-WIRELESS SENSOR NETWORK</dc:title>
  <cp:lastModifiedBy>Rahul Gupta</cp:lastModifiedBy>
  <cp:revision>1</cp:revision>
  <dcterms:modified xsi:type="dcterms:W3CDTF">2023-04-29T03:55:18Z</dcterms:modified>
</cp:coreProperties>
</file>