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762452-C60F-4C4F-9EBD-2C1A8746AFFB}">
  <a:tblStyle styleId="{22762452-C60F-4C4F-9EBD-2C1A8746AF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142eff39c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142eff39c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cc8581ea6_2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2cc8581ea6_2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cc8581ea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cc8581ea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42eff39c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42eff39c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2389717" y="612775"/>
            <a:ext cx="7315200" cy="4114800"/>
          </a:xfrm>
          <a:prstGeom prst="rect">
            <a:avLst/>
          </a:prstGeom>
          <a:noFill/>
          <a:ln>
            <a:noFill/>
          </a:ln>
        </p:spPr>
      </p:sp>
      <p:sp>
        <p:nvSpPr>
          <p:cNvPr id="64" name="Google Shape;64;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342900" y="378780"/>
            <a:ext cx="11677800" cy="3329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366092"/>
              </a:buClr>
              <a:buSzPts val="4400"/>
              <a:buFont typeface="Calibri"/>
              <a:buNone/>
            </a:pPr>
            <a:r>
              <a:rPr lang="en-US" sz="6600" b="1" dirty="0">
                <a:solidFill>
                  <a:srgbClr val="366092"/>
                </a:solidFill>
              </a:rPr>
              <a:t>Sentiment Analysis</a:t>
            </a:r>
            <a:endParaRPr sz="6600" b="1" dirty="0">
              <a:solidFill>
                <a:srgbClr val="366092"/>
              </a:solidFill>
            </a:endParaRPr>
          </a:p>
        </p:txBody>
      </p:sp>
      <p:sp>
        <p:nvSpPr>
          <p:cNvPr id="85" name="Google Shape;85;p13"/>
          <p:cNvSpPr txBox="1">
            <a:spLocks noGrp="1"/>
          </p:cNvSpPr>
          <p:nvPr>
            <p:ph type="subTitle" idx="1"/>
          </p:nvPr>
        </p:nvSpPr>
        <p:spPr>
          <a:xfrm>
            <a:off x="2870394" y="3803460"/>
            <a:ext cx="8534400" cy="2111084"/>
          </a:xfrm>
          <a:prstGeom prst="rect">
            <a:avLst/>
          </a:prstGeom>
          <a:noFill/>
          <a:ln>
            <a:noFill/>
          </a:ln>
        </p:spPr>
        <p:txBody>
          <a:bodyPr spcFirstLastPara="1" wrap="square" lIns="91425" tIns="45700" rIns="91425" bIns="45700" anchor="t" anchorCtr="0">
            <a:normAutofit/>
          </a:bodyPr>
          <a:lstStyle/>
          <a:p>
            <a:pPr marL="0" lvl="0" indent="0" algn="r" rtl="0">
              <a:spcBef>
                <a:spcPts val="448"/>
              </a:spcBef>
              <a:spcAft>
                <a:spcPts val="0"/>
              </a:spcAft>
              <a:buClr>
                <a:srgbClr val="888888"/>
              </a:buClr>
              <a:buSzPct val="100000"/>
              <a:buNone/>
            </a:pPr>
            <a:endParaRPr dirty="0">
              <a:solidFill>
                <a:srgbClr val="366092"/>
              </a:solidFill>
            </a:endParaRPr>
          </a:p>
        </p:txBody>
      </p:sp>
      <p:pic>
        <p:nvPicPr>
          <p:cNvPr id="86" name="Google Shape;86;p13"/>
          <p:cNvPicPr preferRelativeResize="0"/>
          <p:nvPr/>
        </p:nvPicPr>
        <p:blipFill rotWithShape="1">
          <a:blip r:embed="rId3">
            <a:alphaModFix/>
          </a:blip>
          <a:srcRect/>
          <a:stretch/>
        </p:blipFill>
        <p:spPr>
          <a:xfrm>
            <a:off x="9568364" y="283800"/>
            <a:ext cx="2452186" cy="935400"/>
          </a:xfrm>
          <a:prstGeom prst="rect">
            <a:avLst/>
          </a:prstGeom>
          <a:gradFill>
            <a:gsLst>
              <a:gs pos="0">
                <a:srgbClr val="F4F8FB"/>
              </a:gs>
              <a:gs pos="74000">
                <a:srgbClr val="AEC5E1"/>
              </a:gs>
              <a:gs pos="83000">
                <a:srgbClr val="AEC5E1"/>
              </a:gs>
              <a:gs pos="100000">
                <a:srgbClr val="C8D8EB"/>
              </a:gs>
            </a:gsLst>
            <a:lin ang="5400000" scaled="0"/>
          </a:gra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609600" y="82275"/>
            <a:ext cx="6414000" cy="898500"/>
          </a:xfrm>
          <a:prstGeom prst="rect">
            <a:avLst/>
          </a:prstGeom>
        </p:spPr>
        <p:txBody>
          <a:bodyPr spcFirstLastPara="1" wrap="square" lIns="91425" tIns="45700" rIns="91425" bIns="45700" anchor="ctr" anchorCtr="0">
            <a:normAutofit/>
          </a:bodyPr>
          <a:lstStyle/>
          <a:p>
            <a:pPr marL="0" lvl="0" indent="0" algn="just" rtl="0">
              <a:lnSpc>
                <a:spcPct val="150000"/>
              </a:lnSpc>
              <a:spcBef>
                <a:spcPts val="1200"/>
              </a:spcBef>
              <a:spcAft>
                <a:spcPts val="1200"/>
              </a:spcAft>
              <a:buNone/>
            </a:pPr>
            <a:r>
              <a:rPr lang="en-US" sz="3200" b="1">
                <a:latin typeface="Times New Roman"/>
                <a:ea typeface="Times New Roman"/>
                <a:cs typeface="Times New Roman"/>
                <a:sym typeface="Times New Roman"/>
              </a:rPr>
              <a:t>Applications:</a:t>
            </a:r>
            <a:endParaRPr/>
          </a:p>
        </p:txBody>
      </p:sp>
      <p:sp>
        <p:nvSpPr>
          <p:cNvPr id="157" name="Google Shape;157;p23"/>
          <p:cNvSpPr txBox="1">
            <a:spLocks noGrp="1"/>
          </p:cNvSpPr>
          <p:nvPr>
            <p:ph type="body" idx="1"/>
          </p:nvPr>
        </p:nvSpPr>
        <p:spPr>
          <a:xfrm>
            <a:off x="609600" y="1177725"/>
            <a:ext cx="10972800" cy="5458800"/>
          </a:xfrm>
          <a:prstGeom prst="rect">
            <a:avLst/>
          </a:prstGeom>
        </p:spPr>
        <p:txBody>
          <a:bodyPr spcFirstLastPara="1" wrap="square" lIns="91425" tIns="45700" rIns="91425" bIns="45700" anchor="t" anchorCtr="0">
            <a:normAutofit lnSpcReduction="10000"/>
          </a:bodyPr>
          <a:lstStyle/>
          <a:p>
            <a:pPr marL="0" lvl="0" indent="0" algn="just" rtl="0">
              <a:lnSpc>
                <a:spcPct val="100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Sentiment analysis AI projects can be applied in various domains to gain insights from customer feedback and social media posts. Here are some of the applications of sentiment analysis AI project:</a:t>
            </a:r>
            <a:endParaRPr sz="2200">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US" sz="2200" b="1">
                <a:latin typeface="Times New Roman"/>
                <a:ea typeface="Times New Roman"/>
                <a:cs typeface="Times New Roman"/>
                <a:sym typeface="Times New Roman"/>
              </a:rPr>
              <a:t>Customer Service:</a:t>
            </a:r>
            <a:r>
              <a:rPr lang="en-US" sz="2200">
                <a:latin typeface="Times New Roman"/>
                <a:ea typeface="Times New Roman"/>
                <a:cs typeface="Times New Roman"/>
                <a:sym typeface="Times New Roman"/>
              </a:rPr>
              <a:t> Sentiment analysis can be used to analyze customer feedback and complaints on social media or online review sites. By analyzing the sentiment of these comments, companies can identify areas of improvement in their products or services, and take corrective actions to address customer concerns.</a:t>
            </a:r>
            <a:endParaRPr sz="220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US" sz="2224" b="1">
                <a:latin typeface="Times New Roman"/>
                <a:ea typeface="Times New Roman"/>
                <a:cs typeface="Times New Roman"/>
                <a:sym typeface="Times New Roman"/>
              </a:rPr>
              <a:t>Brand Reputation Management:</a:t>
            </a:r>
            <a:r>
              <a:rPr lang="en-US" sz="2224">
                <a:latin typeface="Times New Roman"/>
                <a:ea typeface="Times New Roman"/>
                <a:cs typeface="Times New Roman"/>
                <a:sym typeface="Times New Roman"/>
              </a:rPr>
              <a:t> Sentiment analysis can be used to monitor online conversations and social media posts related to a brand or product. By analyzing the sentiment of these conversations, companies can identify any negative sentiment and take steps to improve their brand reputation.</a:t>
            </a:r>
            <a:endParaRPr sz="2224">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US" sz="2200" b="1">
                <a:latin typeface="Times New Roman"/>
                <a:ea typeface="Times New Roman"/>
                <a:cs typeface="Times New Roman"/>
                <a:sym typeface="Times New Roman"/>
              </a:rPr>
              <a:t>Market Research:</a:t>
            </a:r>
            <a:r>
              <a:rPr lang="en-US" sz="2200">
                <a:latin typeface="Times New Roman"/>
                <a:ea typeface="Times New Roman"/>
                <a:cs typeface="Times New Roman"/>
                <a:sym typeface="Times New Roman"/>
              </a:rPr>
              <a:t> Sentiment analysis can be used to analyze customer feedback about a product or service, and gain insights into customer preferences and expectations. This can be used to develop new products or improve existing ones</a:t>
            </a:r>
            <a:endParaRPr sz="3024">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693650" y="880300"/>
            <a:ext cx="8839200" cy="1095600"/>
          </a:xfrm>
          <a:prstGeom prst="rect">
            <a:avLst/>
          </a:prstGeom>
          <a:noFill/>
          <a:ln>
            <a:noFill/>
          </a:ln>
        </p:spPr>
        <p:txBody>
          <a:bodyPr spcFirstLastPara="1" wrap="square" lIns="91425" tIns="45700" rIns="91425" bIns="45700" anchor="ctr" anchorCtr="0">
            <a:normAutofit/>
          </a:bodyPr>
          <a:lstStyle/>
          <a:p>
            <a:pPr marL="0" lvl="0" indent="0" algn="just" rtl="0">
              <a:lnSpc>
                <a:spcPct val="150000"/>
              </a:lnSpc>
              <a:spcBef>
                <a:spcPts val="1200"/>
              </a:spcBef>
              <a:spcAft>
                <a:spcPts val="1200"/>
              </a:spcAft>
              <a:buClr>
                <a:schemeClr val="dk1"/>
              </a:buClr>
              <a:buSzPts val="1100"/>
              <a:buFont typeface="Arial"/>
              <a:buNone/>
            </a:pPr>
            <a:r>
              <a:rPr lang="en-US" sz="3200" b="1">
                <a:latin typeface="Times New Roman"/>
                <a:ea typeface="Times New Roman"/>
                <a:cs typeface="Times New Roman"/>
                <a:sym typeface="Times New Roman"/>
              </a:rPr>
              <a:t>Conclusion:</a:t>
            </a:r>
            <a:endParaRPr sz="3200" b="1">
              <a:latin typeface="Times New Roman"/>
              <a:ea typeface="Times New Roman"/>
              <a:cs typeface="Times New Roman"/>
              <a:sym typeface="Times New Roman"/>
            </a:endParaRPr>
          </a:p>
        </p:txBody>
      </p:sp>
      <p:sp>
        <p:nvSpPr>
          <p:cNvPr id="135" name="Google Shape;135;p20"/>
          <p:cNvSpPr txBox="1"/>
          <p:nvPr/>
        </p:nvSpPr>
        <p:spPr>
          <a:xfrm>
            <a:off x="693650" y="1975900"/>
            <a:ext cx="10588200" cy="3601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Sentiment analysis is a powerful technique that can be used to analyze large amounts of text data and extract valuable insights. By building a sentiment analysis model, we can gain a better understanding of customer sentiment towards a particular product or service, and use this information to improve our offerings. With the right data, preprocessing, machine learning algorithm and evaluation metrics, we can build a highly accurate sentiment analysis model that can be deployed in a production environment to provide real-time insights.</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08C6F1-A7BF-A245-BEE1-D255A2A0848B}"/>
              </a:ext>
            </a:extLst>
          </p:cNvPr>
          <p:cNvSpPr>
            <a:spLocks noGrp="1"/>
          </p:cNvSpPr>
          <p:nvPr>
            <p:ph type="body" idx="1"/>
          </p:nvPr>
        </p:nvSpPr>
        <p:spPr>
          <a:xfrm>
            <a:off x="609600" y="2267712"/>
            <a:ext cx="10972800" cy="2231135"/>
          </a:xfrm>
        </p:spPr>
        <p:txBody>
          <a:bodyPr>
            <a:normAutofit/>
          </a:bodyPr>
          <a:lstStyle/>
          <a:p>
            <a:pPr algn="just"/>
            <a:r>
              <a:rPr lang="en-IN" sz="6600" dirty="0"/>
              <a:t>               THANK YOU</a:t>
            </a:r>
          </a:p>
        </p:txBody>
      </p:sp>
    </p:spTree>
    <p:extLst>
      <p:ext uri="{BB962C8B-B14F-4D97-AF65-F5344CB8AC3E}">
        <p14:creationId xmlns:p14="http://schemas.microsoft.com/office/powerpoint/2010/main" val="263324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103312" y="302223"/>
            <a:ext cx="9404723" cy="140053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366092"/>
              </a:buClr>
              <a:buSzPts val="4400"/>
              <a:buFont typeface="Calibri"/>
              <a:buNone/>
            </a:pPr>
            <a:r>
              <a:rPr lang="en-US" sz="4400" b="1">
                <a:solidFill>
                  <a:srgbClr val="366092"/>
                </a:solidFill>
              </a:rPr>
              <a:t>ABSTRACT</a:t>
            </a:r>
            <a:r>
              <a:rPr lang="en-US">
                <a:solidFill>
                  <a:srgbClr val="366092"/>
                </a:solidFill>
              </a:rPr>
              <a:t> </a:t>
            </a:r>
            <a:endParaRPr/>
          </a:p>
        </p:txBody>
      </p:sp>
      <p:sp>
        <p:nvSpPr>
          <p:cNvPr id="93" name="Google Shape;93;p14"/>
          <p:cNvSpPr txBox="1"/>
          <p:nvPr/>
        </p:nvSpPr>
        <p:spPr>
          <a:xfrm>
            <a:off x="504150" y="1653425"/>
            <a:ext cx="11516400" cy="492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latin typeface="Times New Roman"/>
                <a:ea typeface="Times New Roman"/>
                <a:cs typeface="Times New Roman"/>
                <a:sym typeface="Times New Roman"/>
              </a:rPr>
              <a:t> Sentiment analysis or opinion mining is the computational study of people’s opinions,</a:t>
            </a:r>
            <a:endParaRPr sz="2200">
              <a:latin typeface="Times New Roman"/>
              <a:ea typeface="Times New Roman"/>
              <a:cs typeface="Times New Roman"/>
              <a:sym typeface="Times New Roman"/>
            </a:endParaRPr>
          </a:p>
          <a:p>
            <a:pPr marL="0" lvl="0" indent="0" algn="l" rtl="0">
              <a:spcBef>
                <a:spcPts val="0"/>
              </a:spcBef>
              <a:spcAft>
                <a:spcPts val="0"/>
              </a:spcAft>
              <a:buNone/>
            </a:pPr>
            <a:r>
              <a:rPr lang="en-US" sz="2200">
                <a:latin typeface="Times New Roman"/>
                <a:ea typeface="Times New Roman"/>
                <a:cs typeface="Times New Roman"/>
                <a:sym typeface="Times New Roman"/>
              </a:rPr>
              <a:t>sentiments, attitudes, and emotions expressed in written language. It is one of the most active research areas in natural language processing and text mining in recent years. Its popularity is mainly due to two reasons. First, it has a wide range of applications because opinions are central to almost all human activities and are key influencers of our behaviors. Whenever we need to make a decision, we want to hear others’ opinions. Second, it presents many challenging research problems, which had never been attempted before the year 2000. Part of the reason for the lack of study before was that there was little opinionated text in digital forms. It is thus no surprise that the inception and the rapid growth of the field coincide with those of the social media on the Web. In fact, the research has also spread outside of computer science to management sciences and social sciences due to its importance to business and society as a whole. In this talk, I will start with the discussion of the mainstream sentiment analysis research and then move on to describe some recent work on modeling comments, discussions, and debates, which represents another kind of analysis of sentiments and opinions.</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240915" y="2556726"/>
            <a:ext cx="9404723" cy="140053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366092"/>
              </a:buClr>
              <a:buSzPts val="5400"/>
              <a:buFont typeface="Calibri"/>
              <a:buNone/>
            </a:pPr>
            <a:r>
              <a:rPr lang="en-US" sz="5400" b="1">
                <a:solidFill>
                  <a:srgbClr val="366092"/>
                </a:solidFill>
              </a:rPr>
              <a:t>LITERATURE SURVEY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p:nvPr/>
        </p:nvSpPr>
        <p:spPr>
          <a:xfrm>
            <a:off x="124423" y="49997"/>
            <a:ext cx="9402300" cy="5850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Literature survey and study</a:t>
            </a:r>
            <a:endParaRPr sz="3200" b="1">
              <a:solidFill>
                <a:schemeClr val="dk1"/>
              </a:solidFill>
              <a:latin typeface="Times New Roman"/>
              <a:ea typeface="Times New Roman"/>
              <a:cs typeface="Times New Roman"/>
              <a:sym typeface="Times New Roman"/>
            </a:endParaRPr>
          </a:p>
        </p:txBody>
      </p:sp>
      <p:sp>
        <p:nvSpPr>
          <p:cNvPr id="105" name="Google Shape;105;p16"/>
          <p:cNvSpPr/>
          <p:nvPr/>
        </p:nvSpPr>
        <p:spPr>
          <a:xfrm>
            <a:off x="10942081" y="105045"/>
            <a:ext cx="1249918" cy="474910"/>
          </a:xfrm>
          <a:prstGeom prst="rect">
            <a:avLst/>
          </a:prstGeom>
          <a:noFill/>
          <a:ln>
            <a:noFill/>
          </a:ln>
        </p:spPr>
      </p:sp>
      <p:graphicFrame>
        <p:nvGraphicFramePr>
          <p:cNvPr id="106" name="Google Shape;106;p16"/>
          <p:cNvGraphicFramePr/>
          <p:nvPr/>
        </p:nvGraphicFramePr>
        <p:xfrm>
          <a:off x="124413" y="814319"/>
          <a:ext cx="11943150" cy="6034932"/>
        </p:xfrm>
        <a:graphic>
          <a:graphicData uri="http://schemas.openxmlformats.org/drawingml/2006/table">
            <a:tbl>
              <a:tblPr>
                <a:noFill/>
                <a:tableStyleId>{22762452-C60F-4C4F-9EBD-2C1A8746AFFB}</a:tableStyleId>
              </a:tblPr>
              <a:tblGrid>
                <a:gridCol w="695975">
                  <a:extLst>
                    <a:ext uri="{9D8B030D-6E8A-4147-A177-3AD203B41FA5}">
                      <a16:colId xmlns:a16="http://schemas.microsoft.com/office/drawing/2014/main" val="20000"/>
                    </a:ext>
                  </a:extLst>
                </a:gridCol>
                <a:gridCol w="2827850">
                  <a:extLst>
                    <a:ext uri="{9D8B030D-6E8A-4147-A177-3AD203B41FA5}">
                      <a16:colId xmlns:a16="http://schemas.microsoft.com/office/drawing/2014/main" val="20001"/>
                    </a:ext>
                  </a:extLst>
                </a:gridCol>
                <a:gridCol w="751375">
                  <a:extLst>
                    <a:ext uri="{9D8B030D-6E8A-4147-A177-3AD203B41FA5}">
                      <a16:colId xmlns:a16="http://schemas.microsoft.com/office/drawing/2014/main" val="20002"/>
                    </a:ext>
                  </a:extLst>
                </a:gridCol>
                <a:gridCol w="2040125">
                  <a:extLst>
                    <a:ext uri="{9D8B030D-6E8A-4147-A177-3AD203B41FA5}">
                      <a16:colId xmlns:a16="http://schemas.microsoft.com/office/drawing/2014/main" val="20003"/>
                    </a:ext>
                  </a:extLst>
                </a:gridCol>
                <a:gridCol w="2656425">
                  <a:extLst>
                    <a:ext uri="{9D8B030D-6E8A-4147-A177-3AD203B41FA5}">
                      <a16:colId xmlns:a16="http://schemas.microsoft.com/office/drawing/2014/main" val="20004"/>
                    </a:ext>
                  </a:extLst>
                </a:gridCol>
                <a:gridCol w="1706050">
                  <a:extLst>
                    <a:ext uri="{9D8B030D-6E8A-4147-A177-3AD203B41FA5}">
                      <a16:colId xmlns:a16="http://schemas.microsoft.com/office/drawing/2014/main" val="20005"/>
                    </a:ext>
                  </a:extLst>
                </a:gridCol>
                <a:gridCol w="1265350">
                  <a:extLst>
                    <a:ext uri="{9D8B030D-6E8A-4147-A177-3AD203B41FA5}">
                      <a16:colId xmlns:a16="http://schemas.microsoft.com/office/drawing/2014/main" val="20006"/>
                    </a:ext>
                  </a:extLst>
                </a:gridCol>
              </a:tblGrid>
              <a:tr h="593325">
                <a:tc>
                  <a:txBody>
                    <a:bodyPr/>
                    <a:lstStyle/>
                    <a:p>
                      <a:pPr marL="0" lvl="0" indent="0" algn="ctr" rtl="0">
                        <a:lnSpc>
                          <a:spcPct val="115000"/>
                        </a:lnSpc>
                        <a:spcBef>
                          <a:spcPts val="0"/>
                        </a:spcBef>
                        <a:spcAft>
                          <a:spcPts val="0"/>
                        </a:spcAft>
                        <a:buNone/>
                      </a:pPr>
                      <a:r>
                        <a:rPr lang="en-US"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b="1">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b="1">
                          <a:latin typeface="Times New Roman"/>
                          <a:ea typeface="Times New Roman"/>
                          <a:cs typeface="Times New Roman"/>
                          <a:sym typeface="Times New Roman"/>
                        </a:rPr>
                        <a:t>Technique used</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b="1">
                          <a:latin typeface="Times New Roman"/>
                          <a:ea typeface="Times New Roman"/>
                          <a:cs typeface="Times New Roman"/>
                          <a:sym typeface="Times New Roman"/>
                        </a:rPr>
                        <a:t>Drawbacks</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b="1">
                          <a:latin typeface="Times New Roman"/>
                          <a:ea typeface="Times New Roman"/>
                          <a:cs typeface="Times New Roman"/>
                          <a:sym typeface="Times New Roman"/>
                        </a:rPr>
                        <a:t>Results obtained</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092600">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chemeClr val="dk1"/>
                          </a:solidFill>
                          <a:latin typeface="Times New Roman"/>
                          <a:ea typeface="Times New Roman"/>
                          <a:cs typeface="Times New Roman"/>
                          <a:sym typeface="Times New Roman"/>
                        </a:rPr>
                        <a:t>Emotion detection on text using ML&amp;DL- IJRASET</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Random forest classification, Logistic Regression, Bidirectional LSTM and GRU</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More accurate on large dataset, easier to implement, consumes less memory and executes faster</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Complexity is quite high</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chemeClr val="dk1"/>
                          </a:solidFill>
                          <a:latin typeface="Times New Roman"/>
                          <a:ea typeface="Times New Roman"/>
                          <a:cs typeface="Times New Roman"/>
                          <a:sym typeface="Times New Roman"/>
                        </a:rPr>
                        <a:t>Accuracy: Random forest 73.95%, Logistic regression 70.35%,Bidirectional LSTM 78.70%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774950">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highlight>
                            <a:schemeClr val="lt1"/>
                          </a:highlight>
                          <a:latin typeface="Times New Roman"/>
                          <a:ea typeface="Times New Roman"/>
                          <a:cs typeface="Times New Roman"/>
                          <a:sym typeface="Times New Roman"/>
                        </a:rPr>
                        <a:t>Text based emotion detection - WILEY</a:t>
                      </a:r>
                      <a:endParaRPr>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2020</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highlight>
                            <a:schemeClr val="lt1"/>
                          </a:highlight>
                          <a:latin typeface="Times New Roman"/>
                          <a:ea typeface="Times New Roman"/>
                          <a:cs typeface="Times New Roman"/>
                          <a:sym typeface="Times New Roman"/>
                        </a:rPr>
                        <a:t>Logistic regression</a:t>
                      </a:r>
                      <a:endParaRPr>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highlight>
                            <a:schemeClr val="lt1"/>
                          </a:highlight>
                          <a:latin typeface="Times New Roman"/>
                          <a:ea typeface="Times New Roman"/>
                          <a:cs typeface="Times New Roman"/>
                          <a:sym typeface="Times New Roman"/>
                        </a:rPr>
                        <a:t>better detection rates than KNN, SVM &amp; XG-BOOST techniques</a:t>
                      </a:r>
                      <a:endParaRPr>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chemeClr val="dk1"/>
                          </a:solidFill>
                          <a:highlight>
                            <a:schemeClr val="lt1"/>
                          </a:highlight>
                          <a:latin typeface="Times New Roman"/>
                          <a:ea typeface="Times New Roman"/>
                          <a:cs typeface="Times New Roman"/>
                          <a:sym typeface="Times New Roman"/>
                        </a:rPr>
                        <a:t>Weak context information extraction</a:t>
                      </a:r>
                      <a:endParaRPr sz="1500">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chemeClr val="dk1"/>
                          </a:solidFill>
                          <a:latin typeface="Times New Roman"/>
                          <a:ea typeface="Times New Roman"/>
                          <a:cs typeface="Times New Roman"/>
                          <a:sym typeface="Times New Roman"/>
                        </a:rPr>
                        <a:t>Accuracy: 86%,</a:t>
                      </a:r>
                      <a:endParaRPr sz="11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chemeClr val="dk1"/>
                          </a:solidFill>
                          <a:latin typeface="Times New Roman"/>
                          <a:ea typeface="Times New Roman"/>
                          <a:cs typeface="Times New Roman"/>
                          <a:sym typeface="Times New Roman"/>
                        </a:rPr>
                        <a:t> F1 score: 85</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386800">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chemeClr val="dk1"/>
                          </a:solidFill>
                          <a:highlight>
                            <a:srgbClr val="FFFFFF"/>
                          </a:highlight>
                          <a:latin typeface="Times New Roman"/>
                          <a:ea typeface="Times New Roman"/>
                          <a:cs typeface="Times New Roman"/>
                          <a:sym typeface="Times New Roman"/>
                        </a:rPr>
                        <a:t>Emoji Recommendation for Text Messaging</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2021</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chemeClr val="dk1"/>
                          </a:solidFill>
                          <a:highlight>
                            <a:srgbClr val="FFFFFF"/>
                          </a:highlight>
                          <a:latin typeface="Times New Roman"/>
                          <a:ea typeface="Times New Roman"/>
                          <a:cs typeface="Times New Roman"/>
                          <a:sym typeface="Times New Roman"/>
                        </a:rPr>
                        <a:t>Vector embeddings, word/emoji senses,and a categorical model</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The literature review resulted in a list of emoji functions which helped structure and motivate the approach for creating the recommendation models.</a:t>
                      </a:r>
                      <a:endParaRPr sz="1000">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Used model predicts are thus turned into emoji recommendations..</a:t>
                      </a:r>
                      <a:endParaRPr sz="10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Implementing recommendations within keyboard.</a:t>
                      </a:r>
                      <a:endParaRPr sz="1000">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Data imbalance could be done in a better way.</a:t>
                      </a:r>
                      <a:endParaRPr sz="10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latin typeface="Times New Roman"/>
                          <a:ea typeface="Times New Roman"/>
                          <a:cs typeface="Times New Roman"/>
                          <a:sym typeface="Times New Roman"/>
                        </a:rPr>
                        <a:t>Accuracy: 55%</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2087875">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highlight>
                            <a:schemeClr val="lt1"/>
                          </a:highlight>
                          <a:latin typeface="Times New Roman"/>
                          <a:ea typeface="Times New Roman"/>
                          <a:cs typeface="Times New Roman"/>
                          <a:sym typeface="Times New Roman"/>
                        </a:rPr>
                        <a:t>Context-Aware Emoji Prediction Using Deep Learning</a:t>
                      </a:r>
                      <a:endParaRPr>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1.lexical analysis</a:t>
                      </a:r>
                      <a:br>
                        <a:rPr lang="en-US" sz="1100">
                          <a:latin typeface="Times New Roman"/>
                          <a:ea typeface="Times New Roman"/>
                          <a:cs typeface="Times New Roman"/>
                          <a:sym typeface="Times New Roman"/>
                        </a:rPr>
                      </a:br>
                      <a:r>
                        <a:rPr lang="en-US" sz="1100">
                          <a:latin typeface="Times New Roman"/>
                          <a:ea typeface="Times New Roman"/>
                          <a:cs typeface="Times New Roman"/>
                          <a:sym typeface="Times New Roman"/>
                        </a:rPr>
                        <a:t>2.sorting of tokens</a:t>
                      </a:r>
                      <a:br>
                        <a:rPr lang="en-US" sz="1100">
                          <a:latin typeface="Times New Roman"/>
                          <a:ea typeface="Times New Roman"/>
                          <a:cs typeface="Times New Roman"/>
                          <a:sym typeface="Times New Roman"/>
                        </a:rPr>
                      </a:br>
                      <a:r>
                        <a:rPr lang="en-US" sz="1100">
                          <a:latin typeface="Times New Roman"/>
                          <a:ea typeface="Times New Roman"/>
                          <a:cs typeface="Times New Roman"/>
                          <a:sym typeface="Times New Roman"/>
                        </a:rPr>
                        <a:t>3.npl,meta input </a:t>
                      </a:r>
                      <a:br>
                        <a:rPr lang="en-US" sz="1100">
                          <a:latin typeface="Times New Roman"/>
                          <a:ea typeface="Times New Roman"/>
                          <a:cs typeface="Times New Roman"/>
                          <a:sym typeface="Times New Roman"/>
                        </a:rPr>
                      </a:br>
                      <a:r>
                        <a:rPr lang="en-US" sz="1100">
                          <a:latin typeface="Times New Roman"/>
                          <a:ea typeface="Times New Roman"/>
                          <a:cs typeface="Times New Roman"/>
                          <a:sym typeface="Times New Roman"/>
                        </a:rPr>
                        <a:t>4. Map it and output</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The three emojis predicted for a particular text message, location,</a:t>
                      </a:r>
                      <a:endParaRPr sz="1000">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and time input choose emojis using the semantic similarity score, cosine similarity score,</a:t>
                      </a:r>
                      <a:endParaRPr sz="1000">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and the deep learning model. The quantitative results show that the pre-trained BERT deep</a:t>
                      </a:r>
                      <a:endParaRPr sz="1000">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learning model gave the best accuracy compared to the LSTM model</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the methods for emoji prediction presented in this paper use different parameters for</a:t>
                      </a:r>
                      <a:endParaRPr sz="1000">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000">
                          <a:solidFill>
                            <a:schemeClr val="dk1"/>
                          </a:solidFill>
                          <a:highlight>
                            <a:srgbClr val="FFFFFF"/>
                          </a:highlight>
                          <a:latin typeface="Times New Roman"/>
                          <a:ea typeface="Times New Roman"/>
                          <a:cs typeface="Times New Roman"/>
                          <a:sym typeface="Times New Roman"/>
                        </a:rPr>
                        <a:t>which data is not publicly available due to The dataset posed a challenge due to manual annotation</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chemeClr val="dk1"/>
                          </a:solidFill>
                          <a:latin typeface="Times New Roman"/>
                          <a:ea typeface="Times New Roman"/>
                          <a:cs typeface="Times New Roman"/>
                          <a:sym typeface="Times New Roman"/>
                        </a:rPr>
                        <a:t>Accuracy:</a:t>
                      </a:r>
                      <a:r>
                        <a:rPr lang="en-US" sz="1100">
                          <a:latin typeface="Times New Roman"/>
                          <a:ea typeface="Times New Roman"/>
                          <a:cs typeface="Times New Roman"/>
                          <a:sym typeface="Times New Roman"/>
                        </a:rPr>
                        <a:t>73.3%</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17"/>
          <p:cNvGraphicFramePr/>
          <p:nvPr/>
        </p:nvGraphicFramePr>
        <p:xfrm>
          <a:off x="169188" y="700600"/>
          <a:ext cx="11908800" cy="5512675"/>
        </p:xfrm>
        <a:graphic>
          <a:graphicData uri="http://schemas.openxmlformats.org/drawingml/2006/table">
            <a:tbl>
              <a:tblPr>
                <a:noFill/>
                <a:tableStyleId>{22762452-C60F-4C4F-9EBD-2C1A8746AFFB}</a:tableStyleId>
              </a:tblPr>
              <a:tblGrid>
                <a:gridCol w="734900">
                  <a:extLst>
                    <a:ext uri="{9D8B030D-6E8A-4147-A177-3AD203B41FA5}">
                      <a16:colId xmlns:a16="http://schemas.microsoft.com/office/drawing/2014/main" val="20000"/>
                    </a:ext>
                  </a:extLst>
                </a:gridCol>
                <a:gridCol w="2608600">
                  <a:extLst>
                    <a:ext uri="{9D8B030D-6E8A-4147-A177-3AD203B41FA5}">
                      <a16:colId xmlns:a16="http://schemas.microsoft.com/office/drawing/2014/main" val="20001"/>
                    </a:ext>
                  </a:extLst>
                </a:gridCol>
                <a:gridCol w="608600">
                  <a:extLst>
                    <a:ext uri="{9D8B030D-6E8A-4147-A177-3AD203B41FA5}">
                      <a16:colId xmlns:a16="http://schemas.microsoft.com/office/drawing/2014/main" val="20002"/>
                    </a:ext>
                  </a:extLst>
                </a:gridCol>
                <a:gridCol w="1869500">
                  <a:extLst>
                    <a:ext uri="{9D8B030D-6E8A-4147-A177-3AD203B41FA5}">
                      <a16:colId xmlns:a16="http://schemas.microsoft.com/office/drawing/2014/main" val="20003"/>
                    </a:ext>
                  </a:extLst>
                </a:gridCol>
                <a:gridCol w="2814875">
                  <a:extLst>
                    <a:ext uri="{9D8B030D-6E8A-4147-A177-3AD203B41FA5}">
                      <a16:colId xmlns:a16="http://schemas.microsoft.com/office/drawing/2014/main" val="20004"/>
                    </a:ext>
                  </a:extLst>
                </a:gridCol>
                <a:gridCol w="1656525">
                  <a:extLst>
                    <a:ext uri="{9D8B030D-6E8A-4147-A177-3AD203B41FA5}">
                      <a16:colId xmlns:a16="http://schemas.microsoft.com/office/drawing/2014/main" val="20005"/>
                    </a:ext>
                  </a:extLst>
                </a:gridCol>
                <a:gridCol w="1615800">
                  <a:extLst>
                    <a:ext uri="{9D8B030D-6E8A-4147-A177-3AD203B41FA5}">
                      <a16:colId xmlns:a16="http://schemas.microsoft.com/office/drawing/2014/main" val="20006"/>
                    </a:ext>
                  </a:extLst>
                </a:gridCol>
              </a:tblGrid>
              <a:tr h="584625">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S.no</a:t>
                      </a:r>
                      <a:endParaRPr sz="13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Paper Name</a:t>
                      </a:r>
                      <a:endParaRPr sz="13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Year</a:t>
                      </a:r>
                      <a:endParaRPr sz="13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Technique used</a:t>
                      </a:r>
                      <a:endParaRPr sz="13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Advantages</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Drawbacks</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Clr>
                          <a:srgbClr val="000000"/>
                        </a:buClr>
                        <a:buSzPts val="1100"/>
                        <a:buFont typeface="Arial"/>
                        <a:buNone/>
                      </a:pPr>
                      <a:r>
                        <a:rPr lang="en-US" b="1">
                          <a:solidFill>
                            <a:srgbClr val="000000"/>
                          </a:solidFill>
                          <a:latin typeface="Times New Roman"/>
                          <a:ea typeface="Times New Roman"/>
                          <a:cs typeface="Times New Roman"/>
                          <a:sym typeface="Times New Roman"/>
                        </a:rPr>
                        <a:t>Results obtained</a:t>
                      </a:r>
                      <a:endParaRPr sz="13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95000">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A self attention hybrid emoji prediction </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model for code mixed language: (Hinglish)</a:t>
                      </a:r>
                      <a:endParaRPr sz="11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BiLSTM, BARF,Word2Vec, Glove, and Fast Text.</a:t>
                      </a:r>
                      <a:endParaRPr sz="11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improve prediction accuracy.</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enhanced the feature classification</a:t>
                      </a:r>
                      <a:endParaRPr sz="11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Does not involve enhancing of user emoji usage experience</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rgbClr val="000000"/>
                          </a:solidFill>
                          <a:latin typeface="Times New Roman"/>
                          <a:ea typeface="Times New Roman"/>
                          <a:cs typeface="Times New Roman"/>
                          <a:sym typeface="Times New Roman"/>
                        </a:rPr>
                        <a:t>Accuracy:</a:t>
                      </a:r>
                      <a:r>
                        <a:rPr lang="en-US" sz="1100">
                          <a:solidFill>
                            <a:srgbClr val="000000"/>
                          </a:solidFill>
                          <a:highlight>
                            <a:srgbClr val="FFFFFF"/>
                          </a:highlight>
                          <a:latin typeface="Times New Roman"/>
                          <a:ea typeface="Times New Roman"/>
                          <a:cs typeface="Times New Roman"/>
                          <a:sym typeface="Times New Roman"/>
                        </a:rPr>
                        <a:t>61.14%</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06700">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Emoji Prediction Using Emerging Machine</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Learning Classifiers for Text-based</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Communication/</a:t>
                      </a:r>
                      <a:endParaRPr sz="110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Linear SVC - Support Vector Classifier with a Linear Kernel function, Decision Tree Classifier, Random Forest Classifier (which is an ensemble method).</a:t>
                      </a:r>
                      <a:endParaRPr sz="110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Linear SVC has more flexibility in the choice of loss functions and penalties.</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This classifier can be also used on other multilingual data sets too. </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Decision Tree works great with linear</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data.</a:t>
                      </a:r>
                      <a:endParaRPr sz="1100">
                        <a:solidFill>
                          <a:srgbClr val="000000"/>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Paying more attention to text features like</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punctuations, sarcasm and all caps will give us better results.</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SVC-Training  accuracy- 0.9271390 ,Testing Accuracy-0.4832888</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Linear SVC-Training  accuracy- 0.9981618,Testing Accuracy- 0.5681818</a:t>
                      </a:r>
                      <a:endParaRPr sz="110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Decision Tree-Training  </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121625">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7.</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An Approach for Text-to-Emoji Translation</a:t>
                      </a:r>
                      <a:endParaRPr sz="1100">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2020</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Lexical analysis</a:t>
                      </a:r>
                      <a:br>
                        <a:rPr lang="en-US" sz="1100">
                          <a:latin typeface="Times New Roman"/>
                          <a:ea typeface="Times New Roman"/>
                          <a:cs typeface="Times New Roman"/>
                          <a:sym typeface="Times New Roman"/>
                        </a:rPr>
                      </a:br>
                      <a:r>
                        <a:rPr lang="en-US" sz="1100">
                          <a:latin typeface="Times New Roman"/>
                          <a:ea typeface="Times New Roman"/>
                          <a:cs typeface="Times New Roman"/>
                          <a:sym typeface="Times New Roman"/>
                        </a:rPr>
                        <a:t>Semeval</a:t>
                      </a:r>
                      <a:br>
                        <a:rPr lang="en-US" sz="1100">
                          <a:latin typeface="Times New Roman"/>
                          <a:ea typeface="Times New Roman"/>
                          <a:cs typeface="Times New Roman"/>
                          <a:sym typeface="Times New Roman"/>
                        </a:rPr>
                      </a:br>
                      <a:r>
                        <a:rPr lang="en-US" sz="1100">
                          <a:latin typeface="Times New Roman"/>
                          <a:ea typeface="Times New Roman"/>
                          <a:cs typeface="Times New Roman"/>
                          <a:sym typeface="Times New Roman"/>
                        </a:rPr>
                        <a:t>infoRet</a:t>
                      </a:r>
                      <a:endParaRPr sz="1100">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Deepemoji</a:t>
                      </a:r>
                      <a:br>
                        <a:rPr lang="en-US" sz="1100">
                          <a:latin typeface="Times New Roman"/>
                          <a:ea typeface="Times New Roman"/>
                          <a:cs typeface="Times New Roman"/>
                          <a:sym typeface="Times New Roman"/>
                        </a:rPr>
                      </a:br>
                      <a:r>
                        <a:rPr lang="en-US" sz="1100">
                          <a:latin typeface="Times New Roman"/>
                          <a:ea typeface="Times New Roman"/>
                          <a:cs typeface="Times New Roman"/>
                          <a:sym typeface="Times New Roman"/>
                        </a:rPr>
                        <a:t>dangoapp</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Many models to compare and get the best decision </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Too many models too handle and dataset is still not available</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Clr>
                          <a:srgbClr val="000000"/>
                        </a:buClr>
                        <a:buSzPts val="1100"/>
                        <a:buFont typeface="Arial"/>
                        <a:buNone/>
                      </a:pPr>
                      <a:r>
                        <a:rPr lang="en-US" sz="1000">
                          <a:solidFill>
                            <a:srgbClr val="000000"/>
                          </a:solidFill>
                          <a:latin typeface="Times New Roman"/>
                          <a:ea typeface="Times New Roman"/>
                          <a:cs typeface="Times New Roman"/>
                          <a:sym typeface="Times New Roman"/>
                        </a:rPr>
                        <a:t>Accuracy:65%</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895000">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8.</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CAPER: Context-Aware Personalized Emoji Recommendation</a:t>
                      </a:r>
                      <a:endParaRPr sz="1100">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latin typeface="Times New Roman"/>
                          <a:ea typeface="Times New Roman"/>
                          <a:cs typeface="Times New Roman"/>
                          <a:sym typeface="Times New Roman"/>
                        </a:rPr>
                        <a:t>2021</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CAPER model</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includes text feature, temporal feature, user gender feature, and user preference feature.</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100">
                          <a:solidFill>
                            <a:srgbClr val="000000"/>
                          </a:solidFill>
                          <a:highlight>
                            <a:srgbClr val="FFFFFF"/>
                          </a:highlight>
                          <a:latin typeface="Times New Roman"/>
                          <a:ea typeface="Times New Roman"/>
                          <a:cs typeface="Times New Roman"/>
                          <a:sym typeface="Times New Roman"/>
                        </a:rPr>
                        <a:t>Currently the model does not recommend when the user is typing.</a:t>
                      </a:r>
                      <a:endParaRPr sz="11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sz="1000">
                          <a:solidFill>
                            <a:srgbClr val="000000"/>
                          </a:solidFill>
                          <a:latin typeface="Times New Roman"/>
                          <a:ea typeface="Times New Roman"/>
                          <a:cs typeface="Times New Roman"/>
                          <a:sym typeface="Times New Roman"/>
                        </a:rPr>
                        <a:t>Accuracy:</a:t>
                      </a:r>
                      <a:r>
                        <a:rPr lang="en-US" sz="1100">
                          <a:latin typeface="Times New Roman"/>
                          <a:ea typeface="Times New Roman"/>
                          <a:cs typeface="Times New Roman"/>
                          <a:sym typeface="Times New Roman"/>
                        </a:rPr>
                        <a:t>66%</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12" name="Google Shape;112;p17"/>
          <p:cNvSpPr txBox="1"/>
          <p:nvPr/>
        </p:nvSpPr>
        <p:spPr>
          <a:xfrm>
            <a:off x="169198" y="115597"/>
            <a:ext cx="9402300" cy="5850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3200" b="1">
                <a:solidFill>
                  <a:srgbClr val="000000"/>
                </a:solidFill>
                <a:latin typeface="Times New Roman"/>
                <a:ea typeface="Times New Roman"/>
                <a:cs typeface="Times New Roman"/>
                <a:sym typeface="Times New Roman"/>
              </a:rPr>
              <a:t>Literature survey and study</a:t>
            </a:r>
            <a:endParaRPr sz="3200" b="1">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01000" y="274650"/>
            <a:ext cx="8709600" cy="1143000"/>
          </a:xfrm>
          <a:prstGeom prst="rect">
            <a:avLst/>
          </a:prstGeom>
          <a:noFill/>
          <a:ln>
            <a:noFill/>
          </a:ln>
        </p:spPr>
        <p:txBody>
          <a:bodyPr spcFirstLastPara="1" wrap="square" lIns="91425" tIns="45700" rIns="91425" bIns="45700" anchor="ctr" anchorCtr="0">
            <a:normAutofit fontScale="90000"/>
          </a:bodyPr>
          <a:lstStyle/>
          <a:p>
            <a:pPr marL="0" lvl="0" indent="0" algn="just" rtl="0">
              <a:lnSpc>
                <a:spcPct val="150000"/>
              </a:lnSpc>
              <a:spcBef>
                <a:spcPts val="1200"/>
              </a:spcBef>
              <a:spcAft>
                <a:spcPts val="0"/>
              </a:spcAft>
              <a:buClr>
                <a:schemeClr val="dk1"/>
              </a:buClr>
              <a:buSzPct val="68750"/>
              <a:buFont typeface="Arial"/>
              <a:buNone/>
            </a:pPr>
            <a:endParaRPr sz="1600" b="1">
              <a:latin typeface="Times New Roman"/>
              <a:ea typeface="Times New Roman"/>
              <a:cs typeface="Times New Roman"/>
              <a:sym typeface="Times New Roman"/>
            </a:endParaRPr>
          </a:p>
          <a:p>
            <a:pPr marL="0" lvl="0" indent="0" algn="l" rtl="0">
              <a:spcBef>
                <a:spcPts val="1200"/>
              </a:spcBef>
              <a:spcAft>
                <a:spcPts val="0"/>
              </a:spcAft>
              <a:buClr>
                <a:srgbClr val="244061"/>
              </a:buClr>
              <a:buSzPct val="103124"/>
              <a:buFont typeface="Calibri"/>
              <a:buNone/>
            </a:pPr>
            <a:r>
              <a:rPr lang="en-US" sz="4266" b="1">
                <a:latin typeface="Times New Roman"/>
                <a:ea typeface="Times New Roman"/>
                <a:cs typeface="Times New Roman"/>
                <a:sym typeface="Times New Roman"/>
              </a:rPr>
              <a:t>Introduction:</a:t>
            </a:r>
            <a:br>
              <a:rPr lang="en-US" b="1">
                <a:solidFill>
                  <a:schemeClr val="lt2"/>
                </a:solidFill>
              </a:rPr>
            </a:br>
            <a:endParaRPr/>
          </a:p>
        </p:txBody>
      </p:sp>
      <p:sp>
        <p:nvSpPr>
          <p:cNvPr id="118" name="Google Shape;118;p18"/>
          <p:cNvSpPr txBox="1">
            <a:spLocks noGrp="1"/>
          </p:cNvSpPr>
          <p:nvPr>
            <p:ph type="body" idx="1"/>
          </p:nvPr>
        </p:nvSpPr>
        <p:spPr>
          <a:xfrm>
            <a:off x="784650" y="1879925"/>
            <a:ext cx="10521900" cy="40389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50000"/>
              </a:lnSpc>
              <a:spcBef>
                <a:spcPts val="1200"/>
              </a:spcBef>
              <a:spcAft>
                <a:spcPts val="0"/>
              </a:spcAft>
              <a:buNone/>
            </a:pPr>
            <a:r>
              <a:rPr lang="en-US" sz="2400" b="1" i="1">
                <a:latin typeface="Times New Roman"/>
                <a:ea typeface="Times New Roman"/>
                <a:cs typeface="Times New Roman"/>
                <a:sym typeface="Times New Roman"/>
              </a:rPr>
              <a:t>Sentiment analysis</a:t>
            </a:r>
            <a:r>
              <a:rPr lang="en-US" sz="2400">
                <a:latin typeface="Times New Roman"/>
                <a:ea typeface="Times New Roman"/>
                <a:cs typeface="Times New Roman"/>
                <a:sym typeface="Times New Roman"/>
              </a:rPr>
              <a:t>, also known as opinion mining, is the process of analyzing text to determine the emotional tone behind it. This is done by using natural language processing (NLP) techniques to identify and extract subjective information from the text, and then using machine learning algorithms to classify it as positive, negative or neutral. The purpose of this project is to build a sentiment analysis model that can accurately classify text data as positive, negative or neutral.</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342900" lvl="0" indent="0" algn="l" rtl="0">
              <a:lnSpc>
                <a:spcPct val="150000"/>
              </a:lnSpc>
              <a:spcBef>
                <a:spcPts val="12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667550" y="274650"/>
            <a:ext cx="8876400" cy="1143000"/>
          </a:xfrm>
          <a:prstGeom prst="rect">
            <a:avLst/>
          </a:prstGeom>
          <a:noFill/>
          <a:ln>
            <a:noFill/>
          </a:ln>
        </p:spPr>
        <p:txBody>
          <a:bodyPr spcFirstLastPara="1" wrap="square" lIns="91425" tIns="45700" rIns="91425" bIns="45700" anchor="ctr" anchorCtr="0">
            <a:normAutofit/>
          </a:bodyPr>
          <a:lstStyle/>
          <a:p>
            <a:pPr marL="0" lvl="0" indent="0" algn="just" rtl="0">
              <a:lnSpc>
                <a:spcPct val="150000"/>
              </a:lnSpc>
              <a:spcBef>
                <a:spcPts val="1200"/>
              </a:spcBef>
              <a:spcAft>
                <a:spcPts val="1200"/>
              </a:spcAft>
              <a:buClr>
                <a:schemeClr val="dk1"/>
              </a:buClr>
              <a:buSzPts val="1100"/>
              <a:buFont typeface="Arial"/>
              <a:buNone/>
            </a:pPr>
            <a:r>
              <a:rPr lang="en-US" sz="3200" b="1">
                <a:latin typeface="Times New Roman"/>
                <a:ea typeface="Times New Roman"/>
                <a:cs typeface="Times New Roman"/>
                <a:sym typeface="Times New Roman"/>
              </a:rPr>
              <a:t>Data Collection:</a:t>
            </a:r>
            <a:endParaRPr sz="3200">
              <a:solidFill>
                <a:srgbClr val="244061"/>
              </a:solidFill>
            </a:endParaRPr>
          </a:p>
        </p:txBody>
      </p:sp>
      <p:sp>
        <p:nvSpPr>
          <p:cNvPr id="125" name="Google Shape;125;p19"/>
          <p:cNvSpPr txBox="1">
            <a:spLocks noGrp="1"/>
          </p:cNvSpPr>
          <p:nvPr>
            <p:ph type="body" idx="1"/>
          </p:nvPr>
        </p:nvSpPr>
        <p:spPr>
          <a:xfrm>
            <a:off x="801375" y="1503275"/>
            <a:ext cx="10680300" cy="1626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Clr>
                <a:schemeClr val="dk1"/>
              </a:buClr>
              <a:buSzPts val="1100"/>
              <a:buFont typeface="Arial"/>
              <a:buNone/>
            </a:pPr>
            <a:r>
              <a:rPr lang="en-US" sz="2200" dirty="0">
                <a:latin typeface="Times New Roman"/>
                <a:ea typeface="Times New Roman"/>
                <a:cs typeface="Times New Roman"/>
                <a:sym typeface="Times New Roman"/>
              </a:rPr>
              <a:t>The first step in building a sentiment analysis model is to collect data. This can be done by scraping data from social media sites, review sites or other online sources. In this project, we will be using a dataset of customer reviews for a particular product. The dataset contains a mix of positive, negative and neutral reviews.</a:t>
            </a:r>
            <a:endParaRPr sz="2200" dirty="0">
              <a:latin typeface="Times New Roman"/>
              <a:ea typeface="Times New Roman"/>
              <a:cs typeface="Times New Roman"/>
              <a:sym typeface="Times New Roman"/>
            </a:endParaRPr>
          </a:p>
          <a:p>
            <a:pPr marL="0" lvl="0" indent="0" algn="l" rtl="0">
              <a:lnSpc>
                <a:spcPct val="170000"/>
              </a:lnSpc>
              <a:spcBef>
                <a:spcPts val="1200"/>
              </a:spcBef>
              <a:spcAft>
                <a:spcPts val="0"/>
              </a:spcAft>
              <a:buClr>
                <a:schemeClr val="dk1"/>
              </a:buClr>
              <a:buSzPts val="1400"/>
              <a:buNone/>
            </a:pPr>
            <a:endParaRPr sz="1400" dirty="0">
              <a:solidFill>
                <a:schemeClr val="lt1"/>
              </a:solidFill>
            </a:endParaRPr>
          </a:p>
        </p:txBody>
      </p:sp>
      <p:sp>
        <p:nvSpPr>
          <p:cNvPr id="127" name="Google Shape;127;p19"/>
          <p:cNvSpPr txBox="1"/>
          <p:nvPr/>
        </p:nvSpPr>
        <p:spPr>
          <a:xfrm>
            <a:off x="667550" y="3314050"/>
            <a:ext cx="6608100" cy="1293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Clr>
                <a:schemeClr val="dk1"/>
              </a:buClr>
              <a:buSzPts val="1100"/>
              <a:buFont typeface="Arial"/>
              <a:buNone/>
            </a:pPr>
            <a:r>
              <a:rPr lang="en-US" sz="3200" b="1">
                <a:solidFill>
                  <a:schemeClr val="dk1"/>
                </a:solidFill>
                <a:latin typeface="Times New Roman"/>
                <a:ea typeface="Times New Roman"/>
                <a:cs typeface="Times New Roman"/>
                <a:sym typeface="Times New Roman"/>
              </a:rPr>
              <a:t>Data Preprocessing:</a:t>
            </a:r>
            <a:endParaRPr sz="3200"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b="1">
              <a:latin typeface="Calibri"/>
              <a:ea typeface="Calibri"/>
              <a:cs typeface="Calibri"/>
              <a:sym typeface="Calibri"/>
            </a:endParaRPr>
          </a:p>
        </p:txBody>
      </p:sp>
      <p:sp>
        <p:nvSpPr>
          <p:cNvPr id="128" name="Google Shape;128;p19"/>
          <p:cNvSpPr txBox="1"/>
          <p:nvPr/>
        </p:nvSpPr>
        <p:spPr>
          <a:xfrm>
            <a:off x="801450" y="4217300"/>
            <a:ext cx="106803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Once the data has been collected, it needs to be preprocessed before it can be used to train the sentiment analysis model. This involves cleaning the data, removing any irrelevant or duplicate information, and transforming the text data into a format that can be fed into the machine learning algorithm. This can be done using various techniques such as tokenization, stemming, and lemmatization.</a:t>
            </a: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609600" y="721399"/>
            <a:ext cx="8898300" cy="1005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44061"/>
              </a:buClr>
              <a:buSzPts val="4400"/>
              <a:buFont typeface="Calibri"/>
              <a:buNone/>
            </a:pPr>
            <a:r>
              <a:rPr lang="en-US" sz="3200" b="1">
                <a:latin typeface="Times New Roman"/>
                <a:ea typeface="Times New Roman"/>
                <a:cs typeface="Times New Roman"/>
                <a:sym typeface="Times New Roman"/>
              </a:rPr>
              <a:t>Model Training:</a:t>
            </a:r>
            <a:endParaRPr sz="6200"/>
          </a:p>
        </p:txBody>
      </p:sp>
      <p:sp>
        <p:nvSpPr>
          <p:cNvPr id="141" name="Google Shape;141;p21"/>
          <p:cNvSpPr txBox="1">
            <a:spLocks noGrp="1"/>
          </p:cNvSpPr>
          <p:nvPr>
            <p:ph type="body" idx="1"/>
          </p:nvPr>
        </p:nvSpPr>
        <p:spPr>
          <a:xfrm>
            <a:off x="609600" y="1600201"/>
            <a:ext cx="10972800" cy="1877700"/>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lnSpc>
                <a:spcPct val="100000"/>
              </a:lnSpc>
              <a:spcBef>
                <a:spcPts val="1200"/>
              </a:spcBef>
              <a:spcAft>
                <a:spcPts val="0"/>
              </a:spcAft>
              <a:buClr>
                <a:schemeClr val="dk1"/>
              </a:buClr>
              <a:buSzPct val="34451"/>
              <a:buFont typeface="Arial"/>
              <a:buNone/>
            </a:pPr>
            <a:r>
              <a:rPr lang="en-US" sz="3192" dirty="0">
                <a:latin typeface="Times New Roman"/>
                <a:ea typeface="Times New Roman"/>
                <a:cs typeface="Times New Roman"/>
                <a:sym typeface="Times New Roman"/>
              </a:rPr>
              <a:t>The next step is to train the sentiment analysis model using the preprocessed data. This involves selecting an appropriate machine learning algorithm and feeding the preprocessed data into it. There are various machine learning algorithms that can be used for sentiment analysis, including logistic regression, support vector machines, and neural networks. The choice of algorithm will depend on the specific requirements of the project.</a:t>
            </a:r>
            <a:endParaRPr sz="3192" dirty="0">
              <a:latin typeface="Times New Roman"/>
              <a:ea typeface="Times New Roman"/>
              <a:cs typeface="Times New Roman"/>
              <a:sym typeface="Times New Roman"/>
            </a:endParaRPr>
          </a:p>
          <a:p>
            <a:pPr marL="0" lvl="0" indent="0" algn="l" rtl="0">
              <a:spcBef>
                <a:spcPts val="1200"/>
              </a:spcBef>
              <a:spcAft>
                <a:spcPts val="0"/>
              </a:spcAft>
              <a:buNone/>
            </a:pPr>
            <a:endParaRPr sz="3500" b="1" dirty="0">
              <a:solidFill>
                <a:schemeClr val="lt1"/>
              </a:solidFill>
            </a:endParaRPr>
          </a:p>
        </p:txBody>
      </p:sp>
      <p:sp>
        <p:nvSpPr>
          <p:cNvPr id="143" name="Google Shape;143;p21"/>
          <p:cNvSpPr txBox="1"/>
          <p:nvPr/>
        </p:nvSpPr>
        <p:spPr>
          <a:xfrm>
            <a:off x="609600" y="3740550"/>
            <a:ext cx="4825800" cy="1293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Clr>
                <a:schemeClr val="dk1"/>
              </a:buClr>
              <a:buSzPts val="1100"/>
              <a:buFont typeface="Arial"/>
              <a:buNone/>
            </a:pPr>
            <a:r>
              <a:rPr lang="en-US" sz="3200" b="1" dirty="0">
                <a:solidFill>
                  <a:schemeClr val="dk1"/>
                </a:solidFill>
                <a:latin typeface="Times New Roman"/>
                <a:ea typeface="Times New Roman"/>
                <a:cs typeface="Times New Roman"/>
                <a:sym typeface="Times New Roman"/>
              </a:rPr>
              <a:t>Model Evaluation:</a:t>
            </a:r>
            <a:endParaRPr sz="3200" b="1"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latin typeface="Calibri"/>
              <a:ea typeface="Calibri"/>
              <a:cs typeface="Calibri"/>
              <a:sym typeface="Calibri"/>
            </a:endParaRPr>
          </a:p>
        </p:txBody>
      </p:sp>
      <p:sp>
        <p:nvSpPr>
          <p:cNvPr id="144" name="Google Shape;144;p21"/>
          <p:cNvSpPr txBox="1"/>
          <p:nvPr/>
        </p:nvSpPr>
        <p:spPr>
          <a:xfrm>
            <a:off x="609600" y="4597453"/>
            <a:ext cx="107469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After the model has been trained, it needs to be evaluated to determine its accuracy and performance. This can be done by using a test dataset that contains data that the model has not seen before. The model is then evaluated based on its ability to correctly classify the sentiment of the test data. Various metrics can be used to evaluate the model's performance, including precision, recall, and F1 score</a:t>
            </a:r>
            <a:endParaRPr sz="22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609600" y="938850"/>
            <a:ext cx="7175100" cy="78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b="1">
                <a:latin typeface="Times New Roman"/>
                <a:ea typeface="Times New Roman"/>
                <a:cs typeface="Times New Roman"/>
                <a:sym typeface="Times New Roman"/>
              </a:rPr>
              <a:t>Model Deployment:</a:t>
            </a:r>
            <a:endParaRPr sz="3200"/>
          </a:p>
        </p:txBody>
      </p:sp>
      <p:sp>
        <p:nvSpPr>
          <p:cNvPr id="150" name="Google Shape;150;p22"/>
          <p:cNvSpPr txBox="1">
            <a:spLocks noGrp="1"/>
          </p:cNvSpPr>
          <p:nvPr>
            <p:ph type="body" idx="1"/>
          </p:nvPr>
        </p:nvSpPr>
        <p:spPr>
          <a:xfrm>
            <a:off x="609600" y="1600201"/>
            <a:ext cx="10972800" cy="4526100"/>
          </a:xfrm>
          <a:prstGeom prst="rect">
            <a:avLst/>
          </a:prstGeom>
        </p:spPr>
        <p:txBody>
          <a:bodyPr spcFirstLastPara="1" wrap="square" lIns="91425" tIns="45700" rIns="91425" bIns="45700" anchor="t" anchorCtr="0">
            <a:normAutofit/>
          </a:bodyPr>
          <a:lstStyle/>
          <a:p>
            <a:pPr marL="0" lvl="0" indent="0" algn="just" rtl="0">
              <a:lnSpc>
                <a:spcPct val="100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Once the model has been trained and evaluated, it can be deployed in a production environment. This involves integrating the model into a software application or web service that can be used to analyze text data in real-time. The deployed model will need to be regularly monitored and updated to ensure that it continues to perform accurately.</a:t>
            </a:r>
            <a:endParaRPr sz="2200">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1517</Words>
  <Application>Microsoft Office PowerPoint</Application>
  <PresentationFormat>Widescreen</PresentationFormat>
  <Paragraphs>116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Sentiment Analysis</vt:lpstr>
      <vt:lpstr>ABSTRACT </vt:lpstr>
      <vt:lpstr>LITERATURE SURVEY</vt:lpstr>
      <vt:lpstr>PowerPoint Presentation</vt:lpstr>
      <vt:lpstr>PowerPoint Presentation</vt:lpstr>
      <vt:lpstr> Introduction: </vt:lpstr>
      <vt:lpstr>Data Collection:</vt:lpstr>
      <vt:lpstr>Model Training:</vt:lpstr>
      <vt:lpstr>Model Deployment:</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cp:lastModifiedBy>Rahul Gupta</cp:lastModifiedBy>
  <cp:revision>7</cp:revision>
  <dcterms:modified xsi:type="dcterms:W3CDTF">2023-04-24T08:01:49Z</dcterms:modified>
</cp:coreProperties>
</file>