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7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Alfa Slab One" panose="020B0604020202020204" charset="0"/>
      <p:regular r:id="rId24"/>
    </p:embeddedFont>
    <p:embeddedFont>
      <p:font typeface="Proxima Nova"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1f27549ed21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1f27549ed21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f27549ed2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f27549ed2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f27549ed21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f27549ed21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f27549ed21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f27549ed21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f27549ed21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f27549ed21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f27549ed21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f27549ed21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f27549ed21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f27549ed21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f27549ed21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f27549ed21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f27549ed21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f27549ed21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f27549ed21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f27549ed21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f27549ed2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f27549ed2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f27549ed21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f27549ed21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f27549ed21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f27549ed2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f27549ed2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f27549ed2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f27549ed21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f27549ed21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f27549ed2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f27549ed2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f27549ed21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f27549ed21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f27549ed2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f27549ed2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f27549ed2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f27549ed2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f27549ed2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f27549ed2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IN" dirty="0">
                <a:solidFill>
                  <a:srgbClr val="FF0000"/>
                </a:solidFill>
              </a:rPr>
              <a:t>DBMS PROJECT </a:t>
            </a:r>
            <a:endParaRPr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08825" y="2950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13" name="Google Shape;113;p22"/>
          <p:cNvSpPr txBox="1">
            <a:spLocks noGrp="1"/>
          </p:cNvSpPr>
          <p:nvPr>
            <p:ph type="body" idx="1"/>
          </p:nvPr>
        </p:nvSpPr>
        <p:spPr>
          <a:xfrm>
            <a:off x="308825" y="862650"/>
            <a:ext cx="8487600" cy="390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4" name="Google Shape;114;p22"/>
          <p:cNvPicPr preferRelativeResize="0"/>
          <p:nvPr/>
        </p:nvPicPr>
        <p:blipFill>
          <a:blip r:embed="rId3">
            <a:alphaModFix/>
          </a:blip>
          <a:stretch>
            <a:fillRect/>
          </a:stretch>
        </p:blipFill>
        <p:spPr>
          <a:xfrm>
            <a:off x="241725" y="200025"/>
            <a:ext cx="8688900" cy="4743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0" name="Google Shape;120;p23"/>
          <p:cNvSpPr txBox="1">
            <a:spLocks noGrp="1"/>
          </p:cNvSpPr>
          <p:nvPr>
            <p:ph type="body" idx="1"/>
          </p:nvPr>
        </p:nvSpPr>
        <p:spPr>
          <a:xfrm>
            <a:off x="362550" y="379200"/>
            <a:ext cx="8393400" cy="4307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1" name="Google Shape;121;p23"/>
          <p:cNvPicPr preferRelativeResize="0"/>
          <p:nvPr/>
        </p:nvPicPr>
        <p:blipFill>
          <a:blip r:embed="rId3">
            <a:alphaModFix/>
          </a:blip>
          <a:stretch>
            <a:fillRect/>
          </a:stretch>
        </p:blipFill>
        <p:spPr>
          <a:xfrm>
            <a:off x="201449" y="176225"/>
            <a:ext cx="8715750" cy="4791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268525" y="75627"/>
            <a:ext cx="8501100" cy="11336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80" u="sng" dirty="0">
                <a:solidFill>
                  <a:srgbClr val="FF0000"/>
                </a:solidFill>
                <a:highlight>
                  <a:srgbClr val="FFFFFF"/>
                </a:highlight>
                <a:latin typeface="Arial"/>
                <a:ea typeface="Arial"/>
                <a:cs typeface="Arial"/>
                <a:sym typeface="Arial"/>
              </a:rPr>
              <a:t>Create Table Statements and their Outputs:-</a:t>
            </a:r>
            <a:endParaRPr sz="2200" u="sng" dirty="0">
              <a:solidFill>
                <a:srgbClr val="FF0000"/>
              </a:solidFill>
            </a:endParaRPr>
          </a:p>
        </p:txBody>
      </p:sp>
      <p:sp>
        <p:nvSpPr>
          <p:cNvPr id="127" name="Google Shape;127;p24"/>
          <p:cNvSpPr txBox="1">
            <a:spLocks noGrp="1"/>
          </p:cNvSpPr>
          <p:nvPr>
            <p:ph type="body" idx="1"/>
          </p:nvPr>
        </p:nvSpPr>
        <p:spPr>
          <a:xfrm>
            <a:off x="362550" y="756271"/>
            <a:ext cx="7505700" cy="2216404"/>
          </a:xfrm>
          <a:prstGeom prst="rect">
            <a:avLst/>
          </a:prstGeom>
        </p:spPr>
        <p:txBody>
          <a:bodyPr spcFirstLastPara="1" wrap="square" lIns="91425" tIns="91425" rIns="91425" bIns="91425" anchor="t" anchorCtr="0">
            <a:normAutofit fontScale="92500" lnSpcReduction="20000"/>
          </a:bodyPr>
          <a:lstStyle/>
          <a:p>
            <a:pPr marL="0" lvl="0" indent="0" algn="l" rtl="0">
              <a:lnSpc>
                <a:spcPct val="89355"/>
              </a:lnSpc>
              <a:spcBef>
                <a:spcPts val="0"/>
              </a:spcBef>
              <a:spcAft>
                <a:spcPts val="0"/>
              </a:spcAft>
              <a:buNone/>
            </a:pPr>
            <a:r>
              <a:rPr lang="en" sz="2400" u="sng" dirty="0">
                <a:solidFill>
                  <a:srgbClr val="000000"/>
                </a:solidFill>
                <a:highlight>
                  <a:srgbClr val="FFFFFF"/>
                </a:highlight>
                <a:latin typeface="Arial"/>
                <a:ea typeface="Arial"/>
                <a:cs typeface="Arial"/>
                <a:sym typeface="Arial"/>
              </a:rPr>
              <a:t>1)TRAIN</a:t>
            </a:r>
          </a:p>
          <a:p>
            <a:pPr marL="0" lvl="0" indent="0" algn="l" rtl="0">
              <a:lnSpc>
                <a:spcPct val="91064"/>
              </a:lnSpc>
              <a:spcBef>
                <a:spcPts val="0"/>
              </a:spcBef>
              <a:spcAft>
                <a:spcPts val="0"/>
              </a:spcAft>
              <a:buNone/>
            </a:pPr>
            <a:r>
              <a:rPr lang="en" sz="2400" dirty="0">
                <a:solidFill>
                  <a:srgbClr val="000000"/>
                </a:solidFill>
                <a:highlight>
                  <a:srgbClr val="FFFFFF"/>
                </a:highlight>
                <a:latin typeface="Arial"/>
                <a:ea typeface="Arial"/>
                <a:cs typeface="Arial"/>
                <a:sym typeface="Arial"/>
              </a:rPr>
              <a:t>     </a:t>
            </a:r>
          </a:p>
          <a:p>
            <a:pPr marL="0" lvl="0" indent="0" algn="l" rtl="0">
              <a:lnSpc>
                <a:spcPct val="91064"/>
              </a:lnSpc>
              <a:spcBef>
                <a:spcPts val="0"/>
              </a:spcBef>
              <a:spcAft>
                <a:spcPts val="0"/>
              </a:spcAft>
              <a:buNone/>
            </a:pPr>
            <a:r>
              <a:rPr lang="en" sz="2400" dirty="0">
                <a:solidFill>
                  <a:srgbClr val="000000"/>
                </a:solidFill>
                <a:highlight>
                  <a:srgbClr val="FFFFFF"/>
                </a:highlight>
                <a:latin typeface="Arial"/>
                <a:ea typeface="Arial"/>
                <a:cs typeface="Arial"/>
                <a:sym typeface="Arial"/>
              </a:rPr>
              <a:t>     CREATE TABLE TRAIN</a:t>
            </a:r>
            <a:endParaRPr sz="2400"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2400" dirty="0">
                <a:solidFill>
                  <a:srgbClr val="000000"/>
                </a:solidFill>
                <a:highlight>
                  <a:srgbClr val="FFFFFF"/>
                </a:highlight>
                <a:latin typeface="Arial"/>
                <a:ea typeface="Arial"/>
                <a:cs typeface="Arial"/>
                <a:sym typeface="Arial"/>
              </a:rPr>
              <a:t>     (</a:t>
            </a:r>
            <a:endParaRPr sz="2400"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2400" dirty="0">
                <a:solidFill>
                  <a:srgbClr val="000000"/>
                </a:solidFill>
                <a:highlight>
                  <a:srgbClr val="FFFFFF"/>
                </a:highlight>
                <a:latin typeface="Arial"/>
                <a:ea typeface="Arial"/>
                <a:cs typeface="Arial"/>
                <a:sym typeface="Arial"/>
              </a:rPr>
              <a:t>     TID INT PRIMARY KEY,</a:t>
            </a:r>
            <a:endParaRPr sz="2400"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2400" dirty="0">
                <a:solidFill>
                  <a:srgbClr val="000000"/>
                </a:solidFill>
                <a:highlight>
                  <a:srgbClr val="FFFFFF"/>
                </a:highlight>
                <a:latin typeface="Arial"/>
                <a:ea typeface="Arial"/>
                <a:cs typeface="Arial"/>
                <a:sym typeface="Arial"/>
              </a:rPr>
              <a:t>     TNAME VARCHAR(20),</a:t>
            </a:r>
            <a:endParaRPr sz="2400"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2400" dirty="0">
                <a:solidFill>
                  <a:srgbClr val="000000"/>
                </a:solidFill>
                <a:highlight>
                  <a:srgbClr val="FFFFFF"/>
                </a:highlight>
                <a:latin typeface="Arial"/>
                <a:ea typeface="Arial"/>
                <a:cs typeface="Arial"/>
                <a:sym typeface="Arial"/>
              </a:rPr>
              <a:t>     TTYPE VARCHAR(20)</a:t>
            </a:r>
            <a:endParaRPr sz="2400"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2400" dirty="0">
                <a:solidFill>
                  <a:srgbClr val="000000"/>
                </a:solidFill>
                <a:highlight>
                  <a:srgbClr val="FFFFFF"/>
                </a:highlight>
                <a:latin typeface="Arial"/>
                <a:ea typeface="Arial"/>
                <a:cs typeface="Arial"/>
                <a:sym typeface="Arial"/>
              </a:rPr>
              <a:t>      );</a:t>
            </a:r>
            <a:endParaRPr sz="2400" dirty="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dirty="0"/>
          </a:p>
        </p:txBody>
      </p:sp>
      <p:pic>
        <p:nvPicPr>
          <p:cNvPr id="128" name="Google Shape;128;p24"/>
          <p:cNvPicPr preferRelativeResize="0"/>
          <p:nvPr/>
        </p:nvPicPr>
        <p:blipFill>
          <a:blip r:embed="rId3">
            <a:alphaModFix/>
          </a:blip>
          <a:stretch>
            <a:fillRect/>
          </a:stretch>
        </p:blipFill>
        <p:spPr>
          <a:xfrm>
            <a:off x="268526" y="2873829"/>
            <a:ext cx="8447226" cy="19876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25"/>
          <p:cNvSpPr txBox="1">
            <a:spLocks noGrp="1"/>
          </p:cNvSpPr>
          <p:nvPr>
            <p:ph type="body" idx="1"/>
          </p:nvPr>
        </p:nvSpPr>
        <p:spPr>
          <a:xfrm>
            <a:off x="255150" y="302508"/>
            <a:ext cx="8069700" cy="4136217"/>
          </a:xfrm>
          <a:prstGeom prst="rect">
            <a:avLst/>
          </a:prstGeom>
        </p:spPr>
        <p:txBody>
          <a:bodyPr spcFirstLastPara="1" wrap="square" lIns="91425" tIns="91425" rIns="91425" bIns="91425" anchor="t" anchorCtr="0">
            <a:noAutofit/>
          </a:bodyPr>
          <a:lstStyle/>
          <a:p>
            <a:pPr marL="0" lvl="0" indent="0" algn="l" rtl="0">
              <a:lnSpc>
                <a:spcPct val="79355"/>
              </a:lnSpc>
              <a:spcBef>
                <a:spcPts val="0"/>
              </a:spcBef>
              <a:spcAft>
                <a:spcPts val="0"/>
              </a:spcAft>
              <a:buNone/>
            </a:pPr>
            <a:r>
              <a:rPr lang="en" sz="2083" u="sng" dirty="0">
                <a:solidFill>
                  <a:srgbClr val="000000"/>
                </a:solidFill>
                <a:highlight>
                  <a:srgbClr val="FFFFFF"/>
                </a:highlight>
                <a:latin typeface="Arial"/>
                <a:ea typeface="Arial"/>
                <a:cs typeface="Arial"/>
                <a:sym typeface="Arial"/>
              </a:rPr>
              <a:t>2) PASSENGERS</a:t>
            </a:r>
            <a:endParaRPr sz="2083" u="sng" dirty="0">
              <a:solidFill>
                <a:srgbClr val="000000"/>
              </a:solidFill>
              <a:highlight>
                <a:srgbClr val="FFFFFF"/>
              </a:highlight>
              <a:latin typeface="Arial"/>
              <a:ea typeface="Arial"/>
              <a:cs typeface="Arial"/>
              <a:sym typeface="Arial"/>
            </a:endParaRPr>
          </a:p>
          <a:p>
            <a:pPr marL="0" lvl="0" indent="0" algn="l" rtl="0">
              <a:lnSpc>
                <a:spcPct val="81064"/>
              </a:lnSpc>
              <a:spcBef>
                <a:spcPts val="0"/>
              </a:spcBef>
              <a:spcAft>
                <a:spcPts val="0"/>
              </a:spcAft>
              <a:buNone/>
            </a:pPr>
            <a:r>
              <a:rPr lang="en" sz="1383" dirty="0">
                <a:solidFill>
                  <a:srgbClr val="000000"/>
                </a:solidFill>
                <a:highlight>
                  <a:srgbClr val="FFFFFF"/>
                </a:highlight>
                <a:latin typeface="Arial"/>
                <a:ea typeface="Arial"/>
                <a:cs typeface="Arial"/>
                <a:sym typeface="Arial"/>
              </a:rPr>
              <a:t>CREATE TABLE PASSENGERS</a:t>
            </a:r>
            <a:endParaRPr sz="1383" dirty="0">
              <a:solidFill>
                <a:srgbClr val="000000"/>
              </a:solidFill>
              <a:highlight>
                <a:srgbClr val="FFFFFF"/>
              </a:highlight>
              <a:latin typeface="Arial"/>
              <a:ea typeface="Arial"/>
              <a:cs typeface="Arial"/>
              <a:sym typeface="Arial"/>
            </a:endParaRPr>
          </a:p>
          <a:p>
            <a:pPr marL="0" lvl="0" indent="0" algn="l" rtl="0">
              <a:lnSpc>
                <a:spcPct val="81064"/>
              </a:lnSpc>
              <a:spcBef>
                <a:spcPts val="0"/>
              </a:spcBef>
              <a:spcAft>
                <a:spcPts val="0"/>
              </a:spcAft>
              <a:buNone/>
            </a:pPr>
            <a:r>
              <a:rPr lang="en" sz="1383" dirty="0">
                <a:solidFill>
                  <a:srgbClr val="000000"/>
                </a:solidFill>
                <a:highlight>
                  <a:srgbClr val="FFFFFF"/>
                </a:highlight>
                <a:latin typeface="Arial"/>
                <a:ea typeface="Arial"/>
                <a:cs typeface="Arial"/>
                <a:sym typeface="Arial"/>
              </a:rPr>
              <a:t>(</a:t>
            </a:r>
            <a:endParaRPr sz="1383" dirty="0">
              <a:solidFill>
                <a:srgbClr val="000000"/>
              </a:solidFill>
              <a:highlight>
                <a:srgbClr val="FFFFFF"/>
              </a:highlight>
              <a:latin typeface="Arial"/>
              <a:ea typeface="Arial"/>
              <a:cs typeface="Arial"/>
              <a:sym typeface="Arial"/>
            </a:endParaRPr>
          </a:p>
          <a:p>
            <a:pPr marL="0" lvl="0" indent="0" algn="l" rtl="0">
              <a:lnSpc>
                <a:spcPct val="81064"/>
              </a:lnSpc>
              <a:spcBef>
                <a:spcPts val="0"/>
              </a:spcBef>
              <a:spcAft>
                <a:spcPts val="0"/>
              </a:spcAft>
              <a:buNone/>
            </a:pPr>
            <a:r>
              <a:rPr lang="en" sz="1383" dirty="0">
                <a:solidFill>
                  <a:srgbClr val="000000"/>
                </a:solidFill>
                <a:highlight>
                  <a:srgbClr val="FFFFFF"/>
                </a:highlight>
                <a:latin typeface="Arial"/>
                <a:ea typeface="Arial"/>
                <a:cs typeface="Arial"/>
                <a:sym typeface="Arial"/>
              </a:rPr>
              <a:t>PID INT PRIMARY KEY,</a:t>
            </a:r>
            <a:endParaRPr sz="1383" dirty="0">
              <a:solidFill>
                <a:srgbClr val="000000"/>
              </a:solidFill>
              <a:highlight>
                <a:srgbClr val="FFFFFF"/>
              </a:highlight>
              <a:latin typeface="Arial"/>
              <a:ea typeface="Arial"/>
              <a:cs typeface="Arial"/>
              <a:sym typeface="Arial"/>
            </a:endParaRPr>
          </a:p>
          <a:p>
            <a:pPr marL="0" lvl="0" indent="0" algn="l" rtl="0">
              <a:lnSpc>
                <a:spcPct val="81064"/>
              </a:lnSpc>
              <a:spcBef>
                <a:spcPts val="0"/>
              </a:spcBef>
              <a:spcAft>
                <a:spcPts val="0"/>
              </a:spcAft>
              <a:buNone/>
            </a:pPr>
            <a:r>
              <a:rPr lang="en" sz="1383" dirty="0">
                <a:solidFill>
                  <a:srgbClr val="000000"/>
                </a:solidFill>
                <a:highlight>
                  <a:srgbClr val="FFFFFF"/>
                </a:highlight>
                <a:latin typeface="Arial"/>
                <a:ea typeface="Arial"/>
                <a:cs typeface="Arial"/>
                <a:sym typeface="Arial"/>
              </a:rPr>
              <a:t>P_NAME VARCHAR(20),</a:t>
            </a:r>
            <a:endParaRPr sz="1383" dirty="0">
              <a:solidFill>
                <a:srgbClr val="000000"/>
              </a:solidFill>
              <a:highlight>
                <a:srgbClr val="FFFFFF"/>
              </a:highlight>
              <a:latin typeface="Arial"/>
              <a:ea typeface="Arial"/>
              <a:cs typeface="Arial"/>
              <a:sym typeface="Arial"/>
            </a:endParaRPr>
          </a:p>
          <a:p>
            <a:pPr marL="0" lvl="0" indent="0" algn="l" rtl="0">
              <a:lnSpc>
                <a:spcPct val="81064"/>
              </a:lnSpc>
              <a:spcBef>
                <a:spcPts val="0"/>
              </a:spcBef>
              <a:spcAft>
                <a:spcPts val="0"/>
              </a:spcAft>
              <a:buNone/>
            </a:pPr>
            <a:r>
              <a:rPr lang="en" sz="1383" dirty="0">
                <a:solidFill>
                  <a:srgbClr val="000000"/>
                </a:solidFill>
                <a:highlight>
                  <a:srgbClr val="FFFFFF"/>
                </a:highlight>
                <a:latin typeface="Arial"/>
                <a:ea typeface="Arial"/>
                <a:cs typeface="Arial"/>
                <a:sym typeface="Arial"/>
              </a:rPr>
              <a:t>AGE INT,</a:t>
            </a:r>
            <a:endParaRPr sz="1383" dirty="0">
              <a:solidFill>
                <a:srgbClr val="000000"/>
              </a:solidFill>
              <a:highlight>
                <a:srgbClr val="FFFFFF"/>
              </a:highlight>
              <a:latin typeface="Arial"/>
              <a:ea typeface="Arial"/>
              <a:cs typeface="Arial"/>
              <a:sym typeface="Arial"/>
            </a:endParaRPr>
          </a:p>
          <a:p>
            <a:pPr marL="0" lvl="0" indent="0" algn="l" rtl="0">
              <a:lnSpc>
                <a:spcPct val="81064"/>
              </a:lnSpc>
              <a:spcBef>
                <a:spcPts val="0"/>
              </a:spcBef>
              <a:spcAft>
                <a:spcPts val="0"/>
              </a:spcAft>
              <a:buNone/>
            </a:pPr>
            <a:r>
              <a:rPr lang="en" sz="1383" dirty="0">
                <a:solidFill>
                  <a:srgbClr val="000000"/>
                </a:solidFill>
                <a:highlight>
                  <a:srgbClr val="FFFFFF"/>
                </a:highlight>
                <a:latin typeface="Arial"/>
                <a:ea typeface="Arial"/>
                <a:cs typeface="Arial"/>
                <a:sym typeface="Arial"/>
              </a:rPr>
              <a:t>GENDER VARCHAR(20),</a:t>
            </a:r>
            <a:endParaRPr sz="1383" dirty="0">
              <a:solidFill>
                <a:srgbClr val="000000"/>
              </a:solidFill>
              <a:highlight>
                <a:srgbClr val="FFFFFF"/>
              </a:highlight>
              <a:latin typeface="Arial"/>
              <a:ea typeface="Arial"/>
              <a:cs typeface="Arial"/>
              <a:sym typeface="Arial"/>
            </a:endParaRPr>
          </a:p>
          <a:p>
            <a:pPr marL="0" lvl="0" indent="0" algn="l" rtl="0">
              <a:lnSpc>
                <a:spcPct val="81064"/>
              </a:lnSpc>
              <a:spcBef>
                <a:spcPts val="0"/>
              </a:spcBef>
              <a:spcAft>
                <a:spcPts val="0"/>
              </a:spcAft>
              <a:buNone/>
            </a:pPr>
            <a:r>
              <a:rPr lang="en" sz="1383" dirty="0">
                <a:solidFill>
                  <a:srgbClr val="000000"/>
                </a:solidFill>
                <a:highlight>
                  <a:srgbClr val="FFFFFF"/>
                </a:highlight>
                <a:latin typeface="Arial"/>
                <a:ea typeface="Arial"/>
                <a:cs typeface="Arial"/>
                <a:sym typeface="Arial"/>
              </a:rPr>
              <a:t>COACH INT,</a:t>
            </a:r>
            <a:endParaRPr sz="1383" dirty="0">
              <a:solidFill>
                <a:srgbClr val="000000"/>
              </a:solidFill>
              <a:highlight>
                <a:srgbClr val="FFFFFF"/>
              </a:highlight>
              <a:latin typeface="Arial"/>
              <a:ea typeface="Arial"/>
              <a:cs typeface="Arial"/>
              <a:sym typeface="Arial"/>
            </a:endParaRPr>
          </a:p>
          <a:p>
            <a:pPr marL="0" lvl="0" indent="0" algn="l" rtl="0">
              <a:lnSpc>
                <a:spcPct val="81064"/>
              </a:lnSpc>
              <a:spcBef>
                <a:spcPts val="0"/>
              </a:spcBef>
              <a:spcAft>
                <a:spcPts val="0"/>
              </a:spcAft>
              <a:buNone/>
            </a:pPr>
            <a:r>
              <a:rPr lang="en" sz="1383" dirty="0">
                <a:solidFill>
                  <a:srgbClr val="000000"/>
                </a:solidFill>
                <a:highlight>
                  <a:srgbClr val="FFFFFF"/>
                </a:highlight>
                <a:latin typeface="Arial"/>
                <a:ea typeface="Arial"/>
                <a:cs typeface="Arial"/>
                <a:sym typeface="Arial"/>
              </a:rPr>
              <a:t>COACH_TYPE VARCHAR(20),</a:t>
            </a:r>
            <a:endParaRPr sz="1383" dirty="0">
              <a:solidFill>
                <a:srgbClr val="000000"/>
              </a:solidFill>
              <a:highlight>
                <a:srgbClr val="FFFFFF"/>
              </a:highlight>
              <a:latin typeface="Arial"/>
              <a:ea typeface="Arial"/>
              <a:cs typeface="Arial"/>
              <a:sym typeface="Arial"/>
            </a:endParaRPr>
          </a:p>
          <a:p>
            <a:pPr marL="0" lvl="0" indent="0" algn="l" rtl="0">
              <a:lnSpc>
                <a:spcPct val="81064"/>
              </a:lnSpc>
              <a:spcBef>
                <a:spcPts val="0"/>
              </a:spcBef>
              <a:spcAft>
                <a:spcPts val="0"/>
              </a:spcAft>
              <a:buNone/>
            </a:pPr>
            <a:r>
              <a:rPr lang="en" sz="1450" dirty="0">
                <a:solidFill>
                  <a:srgbClr val="000000"/>
                </a:solidFill>
                <a:highlight>
                  <a:srgbClr val="FFFFFF"/>
                </a:highlight>
                <a:latin typeface="Arial"/>
                <a:ea typeface="Arial"/>
                <a:cs typeface="Arial"/>
                <a:sym typeface="Arial"/>
              </a:rPr>
              <a:t>SEAT_NO VARCHAR(20),</a:t>
            </a:r>
            <a:endParaRPr sz="1450" dirty="0">
              <a:solidFill>
                <a:srgbClr val="000000"/>
              </a:solidFill>
              <a:highlight>
                <a:srgbClr val="FFFFFF"/>
              </a:highlight>
              <a:latin typeface="Arial"/>
              <a:ea typeface="Arial"/>
              <a:cs typeface="Arial"/>
              <a:sym typeface="Arial"/>
            </a:endParaRPr>
          </a:p>
          <a:p>
            <a:pPr marL="0" lvl="0" indent="0" algn="l" rtl="0">
              <a:lnSpc>
                <a:spcPct val="81064"/>
              </a:lnSpc>
              <a:spcBef>
                <a:spcPts val="0"/>
              </a:spcBef>
              <a:spcAft>
                <a:spcPts val="0"/>
              </a:spcAft>
              <a:buNone/>
            </a:pPr>
            <a:r>
              <a:rPr lang="en" sz="1450" dirty="0">
                <a:solidFill>
                  <a:srgbClr val="000000"/>
                </a:solidFill>
                <a:highlight>
                  <a:srgbClr val="FFFFFF"/>
                </a:highlight>
                <a:latin typeface="Arial"/>
                <a:ea typeface="Arial"/>
                <a:cs typeface="Arial"/>
                <a:sym typeface="Arial"/>
              </a:rPr>
              <a:t>TRAIN_ID INT,</a:t>
            </a:r>
            <a:endParaRPr sz="1450" dirty="0">
              <a:solidFill>
                <a:srgbClr val="000000"/>
              </a:solidFill>
              <a:highlight>
                <a:srgbClr val="FFFFFF"/>
              </a:highlight>
              <a:latin typeface="Arial"/>
              <a:ea typeface="Arial"/>
              <a:cs typeface="Arial"/>
              <a:sym typeface="Arial"/>
            </a:endParaRPr>
          </a:p>
          <a:p>
            <a:pPr marL="0" lvl="0" indent="0" algn="l" rtl="0">
              <a:lnSpc>
                <a:spcPct val="81064"/>
              </a:lnSpc>
              <a:spcBef>
                <a:spcPts val="0"/>
              </a:spcBef>
              <a:spcAft>
                <a:spcPts val="0"/>
              </a:spcAft>
              <a:buNone/>
            </a:pPr>
            <a:r>
              <a:rPr lang="en" sz="1450" dirty="0">
                <a:solidFill>
                  <a:srgbClr val="000000"/>
                </a:solidFill>
                <a:highlight>
                  <a:srgbClr val="FFFFFF"/>
                </a:highlight>
                <a:latin typeface="Arial"/>
                <a:ea typeface="Arial"/>
                <a:cs typeface="Arial"/>
                <a:sym typeface="Arial"/>
              </a:rPr>
              <a:t>FOREIGN KEY (TRAIN_ID) REFERENCES TRAIN(TID)</a:t>
            </a:r>
            <a:endParaRPr sz="1450" dirty="0">
              <a:solidFill>
                <a:srgbClr val="000000"/>
              </a:solidFill>
              <a:highlight>
                <a:srgbClr val="FFFFFF"/>
              </a:highlight>
              <a:latin typeface="Arial"/>
              <a:ea typeface="Arial"/>
              <a:cs typeface="Arial"/>
              <a:sym typeface="Arial"/>
            </a:endParaRPr>
          </a:p>
          <a:p>
            <a:pPr marL="0" lvl="0" indent="0" algn="l" rtl="0">
              <a:lnSpc>
                <a:spcPct val="81064"/>
              </a:lnSpc>
              <a:spcBef>
                <a:spcPts val="0"/>
              </a:spcBef>
              <a:spcAft>
                <a:spcPts val="0"/>
              </a:spcAft>
              <a:buNone/>
            </a:pPr>
            <a:r>
              <a:rPr lang="en" sz="1450" dirty="0">
                <a:solidFill>
                  <a:srgbClr val="000000"/>
                </a:solidFill>
                <a:highlight>
                  <a:srgbClr val="FFFFFF"/>
                </a:highlight>
                <a:latin typeface="Arial"/>
                <a:ea typeface="Arial"/>
                <a:cs typeface="Arial"/>
                <a:sym typeface="Arial"/>
              </a:rPr>
              <a:t>);</a:t>
            </a:r>
            <a:endParaRPr sz="1450" dirty="0">
              <a:solidFill>
                <a:srgbClr val="000000"/>
              </a:solidFill>
              <a:highlight>
                <a:srgbClr val="FFFFFF"/>
              </a:highlight>
              <a:latin typeface="Arial"/>
              <a:ea typeface="Arial"/>
              <a:cs typeface="Arial"/>
              <a:sym typeface="Arial"/>
            </a:endParaRPr>
          </a:p>
          <a:p>
            <a:pPr marL="0" lvl="0" indent="0" algn="l" rtl="0">
              <a:lnSpc>
                <a:spcPct val="81064"/>
              </a:lnSpc>
              <a:spcBef>
                <a:spcPts val="0"/>
              </a:spcBef>
              <a:spcAft>
                <a:spcPts val="0"/>
              </a:spcAft>
              <a:buNone/>
            </a:pPr>
            <a:endParaRPr sz="1483" dirty="0">
              <a:solidFill>
                <a:srgbClr val="000000"/>
              </a:solidFill>
              <a:highlight>
                <a:srgbClr val="FFFFFF"/>
              </a:highlight>
              <a:latin typeface="Arial"/>
              <a:ea typeface="Arial"/>
              <a:cs typeface="Arial"/>
              <a:sym typeface="Arial"/>
            </a:endParaRPr>
          </a:p>
          <a:p>
            <a:pPr marL="0" lvl="0" indent="0" algn="l" rtl="0">
              <a:lnSpc>
                <a:spcPct val="105000"/>
              </a:lnSpc>
              <a:spcBef>
                <a:spcPts val="0"/>
              </a:spcBef>
              <a:spcAft>
                <a:spcPts val="1200"/>
              </a:spcAft>
              <a:buNone/>
            </a:pPr>
            <a:endParaRPr dirty="0"/>
          </a:p>
        </p:txBody>
      </p:sp>
      <p:pic>
        <p:nvPicPr>
          <p:cNvPr id="135" name="Google Shape;135;p25"/>
          <p:cNvPicPr preferRelativeResize="0"/>
          <p:nvPr/>
        </p:nvPicPr>
        <p:blipFill>
          <a:blip r:embed="rId3">
            <a:alphaModFix/>
          </a:blip>
          <a:stretch>
            <a:fillRect/>
          </a:stretch>
        </p:blipFill>
        <p:spPr>
          <a:xfrm>
            <a:off x="158130" y="2825702"/>
            <a:ext cx="8799346" cy="21029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26"/>
          <p:cNvSpPr txBox="1">
            <a:spLocks noGrp="1"/>
          </p:cNvSpPr>
          <p:nvPr>
            <p:ph type="body" idx="1"/>
          </p:nvPr>
        </p:nvSpPr>
        <p:spPr>
          <a:xfrm>
            <a:off x="255150" y="378136"/>
            <a:ext cx="8069700" cy="4060514"/>
          </a:xfrm>
          <a:prstGeom prst="rect">
            <a:avLst/>
          </a:prstGeom>
        </p:spPr>
        <p:txBody>
          <a:bodyPr spcFirstLastPara="1" wrap="square" lIns="91425" tIns="91425" rIns="91425" bIns="91425" anchor="t" anchorCtr="0">
            <a:normAutofit/>
          </a:bodyPr>
          <a:lstStyle/>
          <a:p>
            <a:pPr marL="0" lvl="0" indent="0" algn="l" rtl="0">
              <a:lnSpc>
                <a:spcPct val="89355"/>
              </a:lnSpc>
              <a:spcBef>
                <a:spcPts val="0"/>
              </a:spcBef>
              <a:spcAft>
                <a:spcPts val="0"/>
              </a:spcAft>
              <a:buNone/>
            </a:pPr>
            <a:r>
              <a:rPr lang="en" sz="2000" u="sng" dirty="0">
                <a:solidFill>
                  <a:srgbClr val="000000"/>
                </a:solidFill>
                <a:highlight>
                  <a:srgbClr val="FFFFFF"/>
                </a:highlight>
                <a:latin typeface="Arial"/>
                <a:ea typeface="Arial"/>
                <a:cs typeface="Arial"/>
                <a:sym typeface="Arial"/>
              </a:rPr>
              <a:t>3) TRACKS</a:t>
            </a:r>
            <a:endParaRPr sz="2000" u="sng"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2000" dirty="0">
                <a:solidFill>
                  <a:srgbClr val="000000"/>
                </a:solidFill>
                <a:highlight>
                  <a:srgbClr val="FFFFFF"/>
                </a:highlight>
                <a:latin typeface="Arial"/>
                <a:ea typeface="Arial"/>
                <a:cs typeface="Arial"/>
                <a:sym typeface="Arial"/>
              </a:rPr>
              <a:t>CREATE TABLE TRACKS</a:t>
            </a:r>
            <a:endParaRPr sz="2000"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2000" dirty="0">
                <a:solidFill>
                  <a:srgbClr val="000000"/>
                </a:solidFill>
                <a:highlight>
                  <a:srgbClr val="FFFFFF"/>
                </a:highlight>
                <a:latin typeface="Arial"/>
                <a:ea typeface="Arial"/>
                <a:cs typeface="Arial"/>
                <a:sym typeface="Arial"/>
              </a:rPr>
              <a:t>(</a:t>
            </a:r>
            <a:endParaRPr sz="2000"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2000" dirty="0">
                <a:solidFill>
                  <a:srgbClr val="000000"/>
                </a:solidFill>
                <a:highlight>
                  <a:srgbClr val="FFFFFF"/>
                </a:highlight>
                <a:latin typeface="Arial"/>
                <a:ea typeface="Arial"/>
                <a:cs typeface="Arial"/>
                <a:sym typeface="Arial"/>
              </a:rPr>
              <a:t>TRACK_NO INT PRIMARY KEY,</a:t>
            </a:r>
            <a:endParaRPr sz="2000"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2000" dirty="0">
                <a:solidFill>
                  <a:srgbClr val="000000"/>
                </a:solidFill>
                <a:highlight>
                  <a:srgbClr val="FFFFFF"/>
                </a:highlight>
                <a:latin typeface="Arial"/>
                <a:ea typeface="Arial"/>
                <a:cs typeface="Arial"/>
                <a:sym typeface="Arial"/>
              </a:rPr>
              <a:t>LENGTH VARCHAR(20)</a:t>
            </a:r>
            <a:endParaRPr sz="2000"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2000" dirty="0">
                <a:solidFill>
                  <a:srgbClr val="000000"/>
                </a:solidFill>
                <a:highlight>
                  <a:srgbClr val="FFFFFF"/>
                </a:highlight>
                <a:latin typeface="Arial"/>
                <a:ea typeface="Arial"/>
                <a:cs typeface="Arial"/>
                <a:sym typeface="Arial"/>
              </a:rPr>
              <a:t>);</a:t>
            </a:r>
            <a:endParaRPr sz="2000" dirty="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sz="400" dirty="0"/>
          </a:p>
        </p:txBody>
      </p:sp>
      <p:pic>
        <p:nvPicPr>
          <p:cNvPr id="142" name="Google Shape;142;p26"/>
          <p:cNvPicPr preferRelativeResize="0"/>
          <p:nvPr/>
        </p:nvPicPr>
        <p:blipFill>
          <a:blip r:embed="rId3">
            <a:alphaModFix/>
          </a:blip>
          <a:stretch>
            <a:fillRect/>
          </a:stretch>
        </p:blipFill>
        <p:spPr>
          <a:xfrm>
            <a:off x="130629" y="2461317"/>
            <a:ext cx="8786571" cy="241358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Google Shape;148;p27"/>
          <p:cNvSpPr txBox="1">
            <a:spLocks noGrp="1"/>
          </p:cNvSpPr>
          <p:nvPr>
            <p:ph type="body" idx="1"/>
          </p:nvPr>
        </p:nvSpPr>
        <p:spPr>
          <a:xfrm>
            <a:off x="282150" y="371260"/>
            <a:ext cx="8042700" cy="4067339"/>
          </a:xfrm>
          <a:prstGeom prst="rect">
            <a:avLst/>
          </a:prstGeom>
        </p:spPr>
        <p:txBody>
          <a:bodyPr spcFirstLastPara="1" wrap="square" lIns="91425" tIns="91425" rIns="91425" bIns="91425" anchor="t" anchorCtr="0">
            <a:noAutofit/>
          </a:bodyPr>
          <a:lstStyle/>
          <a:p>
            <a:pPr marL="0" lvl="0" indent="0" algn="l" rtl="0">
              <a:lnSpc>
                <a:spcPct val="69355"/>
              </a:lnSpc>
              <a:spcBef>
                <a:spcPts val="0"/>
              </a:spcBef>
              <a:spcAft>
                <a:spcPts val="0"/>
              </a:spcAft>
              <a:buSzPts val="935"/>
              <a:buNone/>
            </a:pPr>
            <a:r>
              <a:rPr lang="en" sz="2470" u="sng" dirty="0">
                <a:solidFill>
                  <a:srgbClr val="000000"/>
                </a:solidFill>
                <a:highlight>
                  <a:srgbClr val="FFFFFF"/>
                </a:highlight>
                <a:latin typeface="Arial"/>
                <a:ea typeface="Arial"/>
                <a:cs typeface="Arial"/>
                <a:sym typeface="Arial"/>
              </a:rPr>
              <a:t>4) MOVES_ON</a:t>
            </a:r>
          </a:p>
          <a:p>
            <a:pPr marL="0" lvl="0" indent="0" algn="l" rtl="0">
              <a:lnSpc>
                <a:spcPct val="69355"/>
              </a:lnSpc>
              <a:spcBef>
                <a:spcPts val="0"/>
              </a:spcBef>
              <a:spcAft>
                <a:spcPts val="0"/>
              </a:spcAft>
              <a:buSzPts val="935"/>
              <a:buNone/>
            </a:pPr>
            <a:endParaRPr sz="2470" u="sng" dirty="0">
              <a:solidFill>
                <a:srgbClr val="000000"/>
              </a:solidFill>
              <a:highlight>
                <a:srgbClr val="FFFFFF"/>
              </a:highlight>
              <a:latin typeface="Arial"/>
              <a:ea typeface="Arial"/>
              <a:cs typeface="Arial"/>
              <a:sym typeface="Arial"/>
            </a:endParaRPr>
          </a:p>
          <a:p>
            <a:pPr marL="0" lvl="0" indent="0" algn="l" rtl="0">
              <a:lnSpc>
                <a:spcPct val="71064"/>
              </a:lnSpc>
              <a:spcBef>
                <a:spcPts val="0"/>
              </a:spcBef>
              <a:spcAft>
                <a:spcPts val="0"/>
              </a:spcAft>
              <a:buSzPts val="935"/>
              <a:buNone/>
            </a:pPr>
            <a:r>
              <a:rPr lang="en" sz="1960" dirty="0">
                <a:solidFill>
                  <a:srgbClr val="000000"/>
                </a:solidFill>
                <a:highlight>
                  <a:srgbClr val="FFFFFF"/>
                </a:highlight>
                <a:latin typeface="Arial"/>
                <a:ea typeface="Arial"/>
                <a:cs typeface="Arial"/>
                <a:sym typeface="Arial"/>
              </a:rPr>
              <a:t>CREATE TABLE MOVES_ON</a:t>
            </a:r>
            <a:endParaRPr sz="1960" dirty="0">
              <a:solidFill>
                <a:srgbClr val="000000"/>
              </a:solidFill>
              <a:highlight>
                <a:srgbClr val="FFFFFF"/>
              </a:highlight>
              <a:latin typeface="Arial"/>
              <a:ea typeface="Arial"/>
              <a:cs typeface="Arial"/>
              <a:sym typeface="Arial"/>
            </a:endParaRPr>
          </a:p>
          <a:p>
            <a:pPr marL="0" lvl="0" indent="0" algn="l" rtl="0">
              <a:lnSpc>
                <a:spcPct val="71064"/>
              </a:lnSpc>
              <a:spcBef>
                <a:spcPts val="0"/>
              </a:spcBef>
              <a:spcAft>
                <a:spcPts val="0"/>
              </a:spcAft>
              <a:buSzPts val="935"/>
              <a:buNone/>
            </a:pPr>
            <a:r>
              <a:rPr lang="en" sz="1960" dirty="0">
                <a:solidFill>
                  <a:srgbClr val="000000"/>
                </a:solidFill>
                <a:highlight>
                  <a:srgbClr val="FFFFFF"/>
                </a:highlight>
                <a:latin typeface="Arial"/>
                <a:ea typeface="Arial"/>
                <a:cs typeface="Arial"/>
                <a:sym typeface="Arial"/>
              </a:rPr>
              <a:t>(</a:t>
            </a:r>
            <a:endParaRPr sz="1960" dirty="0">
              <a:solidFill>
                <a:srgbClr val="000000"/>
              </a:solidFill>
              <a:highlight>
                <a:srgbClr val="FFFFFF"/>
              </a:highlight>
              <a:latin typeface="Arial"/>
              <a:ea typeface="Arial"/>
              <a:cs typeface="Arial"/>
              <a:sym typeface="Arial"/>
            </a:endParaRPr>
          </a:p>
          <a:p>
            <a:pPr marL="0" lvl="0" indent="0" algn="l" rtl="0">
              <a:lnSpc>
                <a:spcPct val="71064"/>
              </a:lnSpc>
              <a:spcBef>
                <a:spcPts val="0"/>
              </a:spcBef>
              <a:spcAft>
                <a:spcPts val="0"/>
              </a:spcAft>
              <a:buSzPts val="935"/>
              <a:buNone/>
            </a:pPr>
            <a:r>
              <a:rPr lang="en" sz="1960" dirty="0">
                <a:solidFill>
                  <a:srgbClr val="000000"/>
                </a:solidFill>
                <a:highlight>
                  <a:srgbClr val="FFFFFF"/>
                </a:highlight>
                <a:latin typeface="Arial"/>
                <a:ea typeface="Arial"/>
                <a:cs typeface="Arial"/>
                <a:sym typeface="Arial"/>
              </a:rPr>
              <a:t>TRAIN_ID INT PRIMARY KEY,</a:t>
            </a:r>
            <a:endParaRPr sz="1960" dirty="0">
              <a:solidFill>
                <a:srgbClr val="000000"/>
              </a:solidFill>
              <a:highlight>
                <a:srgbClr val="FFFFFF"/>
              </a:highlight>
              <a:latin typeface="Arial"/>
              <a:ea typeface="Arial"/>
              <a:cs typeface="Arial"/>
              <a:sym typeface="Arial"/>
            </a:endParaRPr>
          </a:p>
          <a:p>
            <a:pPr marL="0" lvl="0" indent="0" algn="l" rtl="0">
              <a:lnSpc>
                <a:spcPct val="71064"/>
              </a:lnSpc>
              <a:spcBef>
                <a:spcPts val="0"/>
              </a:spcBef>
              <a:spcAft>
                <a:spcPts val="0"/>
              </a:spcAft>
              <a:buSzPts val="935"/>
              <a:buNone/>
            </a:pPr>
            <a:r>
              <a:rPr lang="en" sz="1960" dirty="0">
                <a:solidFill>
                  <a:srgbClr val="000000"/>
                </a:solidFill>
                <a:highlight>
                  <a:srgbClr val="FFFFFF"/>
                </a:highlight>
                <a:latin typeface="Arial"/>
                <a:ea typeface="Arial"/>
                <a:cs typeface="Arial"/>
                <a:sym typeface="Arial"/>
              </a:rPr>
              <a:t>TRACK_NO INT PRIMARY KEY,</a:t>
            </a:r>
            <a:endParaRPr sz="1960" dirty="0">
              <a:solidFill>
                <a:srgbClr val="000000"/>
              </a:solidFill>
              <a:highlight>
                <a:srgbClr val="FFFFFF"/>
              </a:highlight>
              <a:latin typeface="Arial"/>
              <a:ea typeface="Arial"/>
              <a:cs typeface="Arial"/>
              <a:sym typeface="Arial"/>
            </a:endParaRPr>
          </a:p>
          <a:p>
            <a:pPr marL="0" lvl="0" indent="0" algn="l" rtl="0">
              <a:lnSpc>
                <a:spcPct val="71064"/>
              </a:lnSpc>
              <a:spcBef>
                <a:spcPts val="0"/>
              </a:spcBef>
              <a:spcAft>
                <a:spcPts val="0"/>
              </a:spcAft>
              <a:buSzPts val="935"/>
              <a:buNone/>
            </a:pPr>
            <a:r>
              <a:rPr lang="en" sz="1960" dirty="0">
                <a:solidFill>
                  <a:srgbClr val="000000"/>
                </a:solidFill>
                <a:highlight>
                  <a:srgbClr val="FFFFFF"/>
                </a:highlight>
                <a:latin typeface="Arial"/>
                <a:ea typeface="Arial"/>
                <a:cs typeface="Arial"/>
                <a:sym typeface="Arial"/>
              </a:rPr>
              <a:t>FOREIGN KEY(TRAIN_ID) REFERENCES TRAIN(TID),</a:t>
            </a:r>
            <a:endParaRPr sz="1960" dirty="0">
              <a:solidFill>
                <a:srgbClr val="000000"/>
              </a:solidFill>
              <a:highlight>
                <a:srgbClr val="FFFFFF"/>
              </a:highlight>
              <a:latin typeface="Arial"/>
              <a:ea typeface="Arial"/>
              <a:cs typeface="Arial"/>
              <a:sym typeface="Arial"/>
            </a:endParaRPr>
          </a:p>
          <a:p>
            <a:pPr marL="0" lvl="0" indent="0" algn="l" rtl="0">
              <a:lnSpc>
                <a:spcPct val="71064"/>
              </a:lnSpc>
              <a:spcBef>
                <a:spcPts val="0"/>
              </a:spcBef>
              <a:spcAft>
                <a:spcPts val="0"/>
              </a:spcAft>
              <a:buSzPts val="935"/>
              <a:buNone/>
            </a:pPr>
            <a:r>
              <a:rPr lang="en" sz="1960" dirty="0">
                <a:solidFill>
                  <a:srgbClr val="000000"/>
                </a:solidFill>
                <a:highlight>
                  <a:srgbClr val="FFFFFF"/>
                </a:highlight>
                <a:latin typeface="Arial"/>
                <a:ea typeface="Arial"/>
                <a:cs typeface="Arial"/>
                <a:sym typeface="Arial"/>
              </a:rPr>
              <a:t>FOREIGN KEY(TRACK_NO) REFERENCES TRACKS(TRACK_NO)</a:t>
            </a:r>
            <a:endParaRPr sz="1960" dirty="0">
              <a:solidFill>
                <a:srgbClr val="000000"/>
              </a:solidFill>
              <a:highlight>
                <a:srgbClr val="FFFFFF"/>
              </a:highlight>
              <a:latin typeface="Arial"/>
              <a:ea typeface="Arial"/>
              <a:cs typeface="Arial"/>
              <a:sym typeface="Arial"/>
            </a:endParaRPr>
          </a:p>
          <a:p>
            <a:pPr marL="0" lvl="0" indent="0" algn="l" rtl="0">
              <a:lnSpc>
                <a:spcPct val="71064"/>
              </a:lnSpc>
              <a:spcBef>
                <a:spcPts val="0"/>
              </a:spcBef>
              <a:spcAft>
                <a:spcPts val="0"/>
              </a:spcAft>
              <a:buSzPts val="935"/>
              <a:buNone/>
            </a:pPr>
            <a:r>
              <a:rPr lang="en" sz="1960" dirty="0">
                <a:solidFill>
                  <a:srgbClr val="000000"/>
                </a:solidFill>
                <a:highlight>
                  <a:srgbClr val="FFFFFF"/>
                </a:highlight>
                <a:latin typeface="Arial"/>
                <a:ea typeface="Arial"/>
                <a:cs typeface="Arial"/>
                <a:sym typeface="Arial"/>
              </a:rPr>
              <a:t>);</a:t>
            </a:r>
            <a:endParaRPr sz="1960" dirty="0">
              <a:solidFill>
                <a:srgbClr val="000000"/>
              </a:solidFill>
              <a:highlight>
                <a:srgbClr val="FFFFFF"/>
              </a:highlight>
              <a:latin typeface="Arial"/>
              <a:ea typeface="Arial"/>
              <a:cs typeface="Arial"/>
              <a:sym typeface="Arial"/>
            </a:endParaRPr>
          </a:p>
          <a:p>
            <a:pPr marL="0" lvl="0" indent="0" algn="l" rtl="0">
              <a:lnSpc>
                <a:spcPct val="95000"/>
              </a:lnSpc>
              <a:spcBef>
                <a:spcPts val="0"/>
              </a:spcBef>
              <a:spcAft>
                <a:spcPts val="1200"/>
              </a:spcAft>
              <a:buSzPts val="935"/>
              <a:buNone/>
            </a:pPr>
            <a:endParaRPr sz="1105" dirty="0"/>
          </a:p>
        </p:txBody>
      </p:sp>
      <p:pic>
        <p:nvPicPr>
          <p:cNvPr id="149" name="Google Shape;149;p27"/>
          <p:cNvPicPr preferRelativeResize="0"/>
          <p:nvPr/>
        </p:nvPicPr>
        <p:blipFill>
          <a:blip r:embed="rId3">
            <a:alphaModFix/>
          </a:blip>
          <a:stretch>
            <a:fillRect/>
          </a:stretch>
        </p:blipFill>
        <p:spPr>
          <a:xfrm>
            <a:off x="691350" y="2676475"/>
            <a:ext cx="8212400" cy="2211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Google Shape;155;p28"/>
          <p:cNvSpPr txBox="1">
            <a:spLocks noGrp="1"/>
          </p:cNvSpPr>
          <p:nvPr>
            <p:ph type="body" idx="1"/>
          </p:nvPr>
        </p:nvSpPr>
        <p:spPr>
          <a:xfrm>
            <a:off x="255150" y="308875"/>
            <a:ext cx="8069700" cy="4129800"/>
          </a:xfrm>
          <a:prstGeom prst="rect">
            <a:avLst/>
          </a:prstGeom>
        </p:spPr>
        <p:txBody>
          <a:bodyPr spcFirstLastPara="1" wrap="square" lIns="91425" tIns="91425" rIns="91425" bIns="91425" anchor="t" anchorCtr="0">
            <a:normAutofit/>
          </a:bodyPr>
          <a:lstStyle/>
          <a:p>
            <a:pPr marL="0" lvl="0" indent="0" algn="l" rtl="0">
              <a:lnSpc>
                <a:spcPct val="89355"/>
              </a:lnSpc>
              <a:spcBef>
                <a:spcPts val="0"/>
              </a:spcBef>
              <a:spcAft>
                <a:spcPts val="0"/>
              </a:spcAft>
              <a:buNone/>
            </a:pPr>
            <a:r>
              <a:rPr lang="en" sz="2319" u="sng" dirty="0">
                <a:solidFill>
                  <a:srgbClr val="000000"/>
                </a:solidFill>
                <a:highlight>
                  <a:srgbClr val="FFFFFF"/>
                </a:highlight>
                <a:latin typeface="Arial"/>
                <a:ea typeface="Arial"/>
                <a:cs typeface="Arial"/>
                <a:sym typeface="Arial"/>
              </a:rPr>
              <a:t>5) STATION</a:t>
            </a:r>
            <a:endParaRPr sz="2319" u="sng"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719" dirty="0">
                <a:solidFill>
                  <a:srgbClr val="000000"/>
                </a:solidFill>
                <a:highlight>
                  <a:srgbClr val="FFFFFF"/>
                </a:highlight>
                <a:latin typeface="Arial"/>
                <a:ea typeface="Arial"/>
                <a:cs typeface="Arial"/>
                <a:sym typeface="Arial"/>
              </a:rPr>
              <a:t>CREATE TABLE STATION</a:t>
            </a:r>
            <a:endParaRPr sz="1719"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719" dirty="0">
                <a:solidFill>
                  <a:srgbClr val="000000"/>
                </a:solidFill>
                <a:highlight>
                  <a:srgbClr val="FFFFFF"/>
                </a:highlight>
                <a:latin typeface="Arial"/>
                <a:ea typeface="Arial"/>
                <a:cs typeface="Arial"/>
                <a:sym typeface="Arial"/>
              </a:rPr>
              <a:t>(</a:t>
            </a:r>
            <a:endParaRPr sz="1719"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719" dirty="0">
                <a:solidFill>
                  <a:srgbClr val="000000"/>
                </a:solidFill>
                <a:highlight>
                  <a:srgbClr val="FFFFFF"/>
                </a:highlight>
                <a:latin typeface="Arial"/>
                <a:ea typeface="Arial"/>
                <a:cs typeface="Arial"/>
                <a:sym typeface="Arial"/>
              </a:rPr>
              <a:t>S_ID INT PRIMARY KEY,</a:t>
            </a:r>
            <a:endParaRPr sz="1719"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719" dirty="0">
                <a:solidFill>
                  <a:srgbClr val="000000"/>
                </a:solidFill>
                <a:highlight>
                  <a:srgbClr val="FFFFFF"/>
                </a:highlight>
                <a:latin typeface="Arial"/>
                <a:ea typeface="Arial"/>
                <a:cs typeface="Arial"/>
                <a:sym typeface="Arial"/>
              </a:rPr>
              <a:t>S_NAME VARCHAR(20),</a:t>
            </a:r>
            <a:endParaRPr sz="1719"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719" dirty="0">
                <a:solidFill>
                  <a:srgbClr val="000000"/>
                </a:solidFill>
                <a:highlight>
                  <a:srgbClr val="FFFFFF"/>
                </a:highlight>
                <a:latin typeface="Arial"/>
                <a:ea typeface="Arial"/>
                <a:cs typeface="Arial"/>
                <a:sym typeface="Arial"/>
              </a:rPr>
              <a:t>PLACE VARCHAR(20),</a:t>
            </a:r>
            <a:endParaRPr sz="1719"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719" dirty="0">
                <a:solidFill>
                  <a:srgbClr val="000000"/>
                </a:solidFill>
                <a:highlight>
                  <a:srgbClr val="FFFFFF"/>
                </a:highlight>
                <a:latin typeface="Arial"/>
                <a:ea typeface="Arial"/>
                <a:cs typeface="Arial"/>
                <a:sym typeface="Arial"/>
              </a:rPr>
              <a:t>TRACK_NO INT,</a:t>
            </a:r>
            <a:endParaRPr sz="1719"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719" dirty="0">
                <a:solidFill>
                  <a:srgbClr val="000000"/>
                </a:solidFill>
                <a:highlight>
                  <a:srgbClr val="FFFFFF"/>
                </a:highlight>
                <a:latin typeface="Arial"/>
                <a:ea typeface="Arial"/>
                <a:cs typeface="Arial"/>
                <a:sym typeface="Arial"/>
              </a:rPr>
              <a:t>FOREIGN KEY (TRACK_NO) REFERENCES TRACKS(TRACK_NO)</a:t>
            </a:r>
            <a:endParaRPr sz="1719"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719" dirty="0">
                <a:solidFill>
                  <a:srgbClr val="000000"/>
                </a:solidFill>
                <a:highlight>
                  <a:srgbClr val="FFFFFF"/>
                </a:highlight>
                <a:latin typeface="Arial"/>
                <a:ea typeface="Arial"/>
                <a:cs typeface="Arial"/>
                <a:sym typeface="Arial"/>
              </a:rPr>
              <a:t>);</a:t>
            </a:r>
            <a:endParaRPr sz="1719" dirty="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dirty="0"/>
          </a:p>
        </p:txBody>
      </p:sp>
      <p:pic>
        <p:nvPicPr>
          <p:cNvPr id="156" name="Google Shape;156;p28"/>
          <p:cNvPicPr preferRelativeResize="0"/>
          <p:nvPr/>
        </p:nvPicPr>
        <p:blipFill>
          <a:blip r:embed="rId3">
            <a:alphaModFix/>
          </a:blip>
          <a:stretch>
            <a:fillRect/>
          </a:stretch>
        </p:blipFill>
        <p:spPr>
          <a:xfrm>
            <a:off x="719900" y="2686075"/>
            <a:ext cx="8130149" cy="2202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9"/>
          <p:cNvSpPr txBox="1">
            <a:spLocks noGrp="1"/>
          </p:cNvSpPr>
          <p:nvPr>
            <p:ph type="body" idx="1"/>
          </p:nvPr>
        </p:nvSpPr>
        <p:spPr>
          <a:xfrm>
            <a:off x="120850" y="96252"/>
            <a:ext cx="8621700" cy="4536947"/>
          </a:xfrm>
          <a:prstGeom prst="rect">
            <a:avLst/>
          </a:prstGeom>
        </p:spPr>
        <p:txBody>
          <a:bodyPr spcFirstLastPara="1" wrap="square" lIns="91425" tIns="91425" rIns="91425" bIns="91425" anchor="t" anchorCtr="0">
            <a:normAutofit/>
          </a:bodyPr>
          <a:lstStyle/>
          <a:p>
            <a:pPr marL="0" lvl="0" indent="0" algn="l" rtl="0">
              <a:lnSpc>
                <a:spcPct val="89355"/>
              </a:lnSpc>
              <a:spcBef>
                <a:spcPts val="0"/>
              </a:spcBef>
              <a:spcAft>
                <a:spcPts val="0"/>
              </a:spcAft>
              <a:buNone/>
            </a:pPr>
            <a:r>
              <a:rPr lang="en" sz="2262" u="sng" dirty="0">
                <a:solidFill>
                  <a:srgbClr val="000000"/>
                </a:solidFill>
                <a:highlight>
                  <a:srgbClr val="FFFFFF"/>
                </a:highlight>
                <a:latin typeface="Arial"/>
                <a:ea typeface="Arial"/>
                <a:cs typeface="Arial"/>
                <a:sym typeface="Arial"/>
              </a:rPr>
              <a:t>6) SCHEDULES</a:t>
            </a:r>
            <a:endParaRPr sz="2262" u="sng"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662" dirty="0">
                <a:solidFill>
                  <a:srgbClr val="000000"/>
                </a:solidFill>
                <a:highlight>
                  <a:srgbClr val="FFFFFF"/>
                </a:highlight>
                <a:latin typeface="Arial"/>
                <a:ea typeface="Arial"/>
                <a:cs typeface="Arial"/>
                <a:sym typeface="Arial"/>
              </a:rPr>
              <a:t>CREATE TABLE SCHEDULES</a:t>
            </a:r>
            <a:endParaRPr sz="1662"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662" dirty="0">
                <a:solidFill>
                  <a:srgbClr val="000000"/>
                </a:solidFill>
                <a:highlight>
                  <a:srgbClr val="FFFFFF"/>
                </a:highlight>
                <a:latin typeface="Arial"/>
                <a:ea typeface="Arial"/>
                <a:cs typeface="Arial"/>
                <a:sym typeface="Arial"/>
              </a:rPr>
              <a:t>(</a:t>
            </a:r>
            <a:endParaRPr sz="1662"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662" dirty="0">
                <a:solidFill>
                  <a:srgbClr val="000000"/>
                </a:solidFill>
                <a:highlight>
                  <a:srgbClr val="FFFFFF"/>
                </a:highlight>
                <a:latin typeface="Arial"/>
                <a:ea typeface="Arial"/>
                <a:cs typeface="Arial"/>
                <a:sym typeface="Arial"/>
              </a:rPr>
              <a:t>SCHEDULES_ID INT,</a:t>
            </a:r>
            <a:endParaRPr sz="1662"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662" dirty="0">
                <a:solidFill>
                  <a:srgbClr val="000000"/>
                </a:solidFill>
                <a:highlight>
                  <a:srgbClr val="FFFFFF"/>
                </a:highlight>
                <a:latin typeface="Arial"/>
                <a:ea typeface="Arial"/>
                <a:cs typeface="Arial"/>
                <a:sym typeface="Arial"/>
              </a:rPr>
              <a:t>SOURCE VARCHAR(20),</a:t>
            </a:r>
            <a:endParaRPr sz="1662"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662" dirty="0">
                <a:solidFill>
                  <a:srgbClr val="000000"/>
                </a:solidFill>
                <a:highlight>
                  <a:srgbClr val="FFFFFF"/>
                </a:highlight>
                <a:latin typeface="Arial"/>
                <a:ea typeface="Arial"/>
                <a:cs typeface="Arial"/>
                <a:sym typeface="Arial"/>
              </a:rPr>
              <a:t>DESTINATION VARCHAR(20),</a:t>
            </a:r>
            <a:endParaRPr sz="1662"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462" dirty="0">
                <a:solidFill>
                  <a:srgbClr val="000000"/>
                </a:solidFill>
                <a:highlight>
                  <a:srgbClr val="FFFFFF"/>
                </a:highlight>
                <a:latin typeface="Arial"/>
                <a:ea typeface="Arial"/>
                <a:cs typeface="Arial"/>
                <a:sym typeface="Arial"/>
              </a:rPr>
              <a:t>START_TIMEVARCHAR(20),</a:t>
            </a:r>
            <a:endParaRPr sz="1462"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462" dirty="0">
                <a:solidFill>
                  <a:srgbClr val="000000"/>
                </a:solidFill>
                <a:highlight>
                  <a:srgbClr val="FFFFFF"/>
                </a:highlight>
                <a:latin typeface="Arial"/>
                <a:ea typeface="Arial"/>
                <a:cs typeface="Arial"/>
                <a:sym typeface="Arial"/>
              </a:rPr>
              <a:t>END_TIME VARCHAR(20),</a:t>
            </a:r>
            <a:endParaRPr sz="1462"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462" dirty="0">
                <a:solidFill>
                  <a:srgbClr val="000000"/>
                </a:solidFill>
                <a:highlight>
                  <a:srgbClr val="FFFFFF"/>
                </a:highlight>
                <a:latin typeface="Arial"/>
                <a:ea typeface="Arial"/>
                <a:cs typeface="Arial"/>
                <a:sym typeface="Arial"/>
              </a:rPr>
              <a:t>TRAIN_ID INT,</a:t>
            </a:r>
            <a:endParaRPr sz="1462"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462" dirty="0">
                <a:solidFill>
                  <a:srgbClr val="000000"/>
                </a:solidFill>
                <a:highlight>
                  <a:srgbClr val="FFFFFF"/>
                </a:highlight>
                <a:latin typeface="Arial"/>
                <a:ea typeface="Arial"/>
                <a:cs typeface="Arial"/>
                <a:sym typeface="Arial"/>
              </a:rPr>
              <a:t>ROUTE_NO INT,</a:t>
            </a:r>
            <a:endParaRPr sz="1462"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462" dirty="0">
                <a:solidFill>
                  <a:srgbClr val="000000"/>
                </a:solidFill>
                <a:highlight>
                  <a:srgbClr val="FFFFFF"/>
                </a:highlight>
                <a:latin typeface="Arial"/>
                <a:ea typeface="Arial"/>
                <a:cs typeface="Arial"/>
                <a:sym typeface="Arial"/>
              </a:rPr>
              <a:t>PRIMARY KEY(SCHEDULES_ID,TRAIN_ID,ROUTE_NO),</a:t>
            </a:r>
            <a:endParaRPr sz="1462"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462" dirty="0">
                <a:solidFill>
                  <a:srgbClr val="000000"/>
                </a:solidFill>
                <a:highlight>
                  <a:srgbClr val="FFFFFF"/>
                </a:highlight>
                <a:latin typeface="Arial"/>
                <a:ea typeface="Arial"/>
                <a:cs typeface="Arial"/>
                <a:sym typeface="Arial"/>
              </a:rPr>
              <a:t>FOREIGN KEY(TRAIN_ID) REFERENCES TRAIN(TID),</a:t>
            </a:r>
            <a:endParaRPr sz="1462"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462" dirty="0">
                <a:solidFill>
                  <a:srgbClr val="000000"/>
                </a:solidFill>
                <a:highlight>
                  <a:srgbClr val="FFFFFF"/>
                </a:highlight>
                <a:latin typeface="Arial"/>
                <a:ea typeface="Arial"/>
                <a:cs typeface="Arial"/>
                <a:sym typeface="Arial"/>
              </a:rPr>
              <a:t>FOREIGN KEY(ROUTE_NO) REFERENCES ROUTE(ROUTE_NO)</a:t>
            </a:r>
            <a:endParaRPr sz="1462"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462" dirty="0">
                <a:solidFill>
                  <a:srgbClr val="000000"/>
                </a:solidFill>
                <a:highlight>
                  <a:srgbClr val="FFFFFF"/>
                </a:highlight>
                <a:latin typeface="Arial"/>
                <a:ea typeface="Arial"/>
                <a:cs typeface="Arial"/>
                <a:sym typeface="Arial"/>
              </a:rPr>
              <a:t>);</a:t>
            </a:r>
            <a:endParaRPr sz="1462" dirty="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sz="2300" dirty="0"/>
          </a:p>
        </p:txBody>
      </p:sp>
      <p:pic>
        <p:nvPicPr>
          <p:cNvPr id="163" name="Google Shape;163;p29"/>
          <p:cNvPicPr preferRelativeResize="0"/>
          <p:nvPr/>
        </p:nvPicPr>
        <p:blipFill>
          <a:blip r:embed="rId3">
            <a:alphaModFix/>
          </a:blip>
          <a:stretch>
            <a:fillRect/>
          </a:stretch>
        </p:blipFill>
        <p:spPr>
          <a:xfrm>
            <a:off x="819150" y="3303650"/>
            <a:ext cx="8091094" cy="159835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30"/>
          <p:cNvSpPr txBox="1">
            <a:spLocks noGrp="1"/>
          </p:cNvSpPr>
          <p:nvPr>
            <p:ph type="body" idx="1"/>
          </p:nvPr>
        </p:nvSpPr>
        <p:spPr>
          <a:xfrm>
            <a:off x="241725" y="255150"/>
            <a:ext cx="8083200" cy="4686900"/>
          </a:xfrm>
          <a:prstGeom prst="rect">
            <a:avLst/>
          </a:prstGeom>
        </p:spPr>
        <p:txBody>
          <a:bodyPr spcFirstLastPara="1" wrap="square" lIns="91425" tIns="91425" rIns="91425" bIns="91425" anchor="t" anchorCtr="0">
            <a:normAutofit/>
          </a:bodyPr>
          <a:lstStyle/>
          <a:p>
            <a:pPr marL="0" lvl="0" indent="0" algn="l" rtl="0">
              <a:lnSpc>
                <a:spcPct val="89355"/>
              </a:lnSpc>
              <a:spcBef>
                <a:spcPts val="0"/>
              </a:spcBef>
              <a:spcAft>
                <a:spcPts val="0"/>
              </a:spcAft>
              <a:buSzPts val="688"/>
              <a:buNone/>
            </a:pPr>
            <a:r>
              <a:rPr lang="en" sz="1825" b="1" u="sng" dirty="0">
                <a:solidFill>
                  <a:srgbClr val="000000"/>
                </a:solidFill>
                <a:highlight>
                  <a:srgbClr val="FFFFFF"/>
                </a:highlight>
                <a:latin typeface="Arial"/>
                <a:ea typeface="Arial"/>
                <a:cs typeface="Arial"/>
                <a:sym typeface="Arial"/>
              </a:rPr>
              <a:t>7) ROUTE</a:t>
            </a:r>
            <a:endParaRPr sz="1825" b="1" u="sng"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SzPts val="688"/>
              <a:buNone/>
            </a:pPr>
            <a:r>
              <a:rPr lang="en" sz="1450" dirty="0">
                <a:solidFill>
                  <a:srgbClr val="000000"/>
                </a:solidFill>
                <a:highlight>
                  <a:srgbClr val="FFFFFF"/>
                </a:highlight>
                <a:latin typeface="Arial"/>
                <a:ea typeface="Arial"/>
                <a:cs typeface="Arial"/>
                <a:sym typeface="Arial"/>
              </a:rPr>
              <a:t>CREATE TABLE ROUTE</a:t>
            </a:r>
            <a:endParaRPr sz="1450"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SzPts val="688"/>
              <a:buNone/>
            </a:pPr>
            <a:r>
              <a:rPr lang="en" sz="1450" dirty="0">
                <a:solidFill>
                  <a:srgbClr val="000000"/>
                </a:solidFill>
                <a:highlight>
                  <a:srgbClr val="FFFFFF"/>
                </a:highlight>
                <a:latin typeface="Arial"/>
                <a:ea typeface="Arial"/>
                <a:cs typeface="Arial"/>
                <a:sym typeface="Arial"/>
              </a:rPr>
              <a:t>(</a:t>
            </a:r>
            <a:endParaRPr sz="1450"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SzPts val="688"/>
              <a:buNone/>
            </a:pPr>
            <a:r>
              <a:rPr lang="en" sz="1450" dirty="0">
                <a:solidFill>
                  <a:srgbClr val="000000"/>
                </a:solidFill>
                <a:highlight>
                  <a:srgbClr val="FFFFFF"/>
                </a:highlight>
                <a:latin typeface="Arial"/>
                <a:ea typeface="Arial"/>
                <a:cs typeface="Arial"/>
                <a:sym typeface="Arial"/>
              </a:rPr>
              <a:t>ROUTE_NO INT,</a:t>
            </a:r>
            <a:endParaRPr sz="1450"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SzPts val="688"/>
              <a:buNone/>
            </a:pPr>
            <a:r>
              <a:rPr lang="en" sz="1450" dirty="0">
                <a:solidFill>
                  <a:srgbClr val="000000"/>
                </a:solidFill>
                <a:highlight>
                  <a:srgbClr val="FFFFFF"/>
                </a:highlight>
                <a:latin typeface="Arial"/>
                <a:ea typeface="Arial"/>
                <a:cs typeface="Arial"/>
                <a:sym typeface="Arial"/>
              </a:rPr>
              <a:t>TOTAL_STOPS INT,</a:t>
            </a:r>
            <a:endParaRPr sz="1450"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SzPts val="688"/>
              <a:buNone/>
            </a:pPr>
            <a:r>
              <a:rPr lang="en" sz="1450" dirty="0">
                <a:solidFill>
                  <a:srgbClr val="000000"/>
                </a:solidFill>
                <a:highlight>
                  <a:srgbClr val="FFFFFF"/>
                </a:highlight>
                <a:latin typeface="Arial"/>
                <a:ea typeface="Arial"/>
                <a:cs typeface="Arial"/>
                <a:sym typeface="Arial"/>
              </a:rPr>
              <a:t>SCHEDULE_ID INT,</a:t>
            </a:r>
            <a:endParaRPr sz="1450"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SzPts val="688"/>
              <a:buNone/>
            </a:pPr>
            <a:r>
              <a:rPr lang="en" sz="1450" dirty="0">
                <a:solidFill>
                  <a:srgbClr val="000000"/>
                </a:solidFill>
                <a:highlight>
                  <a:srgbClr val="FFFFFF"/>
                </a:highlight>
                <a:latin typeface="Arial"/>
                <a:ea typeface="Arial"/>
                <a:cs typeface="Arial"/>
                <a:sym typeface="Arial"/>
              </a:rPr>
              <a:t>TRAIN_ID INT,</a:t>
            </a:r>
            <a:endParaRPr sz="1450"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SzPts val="688"/>
              <a:buNone/>
            </a:pPr>
            <a:r>
              <a:rPr lang="en" sz="1450" dirty="0">
                <a:solidFill>
                  <a:srgbClr val="000000"/>
                </a:solidFill>
                <a:highlight>
                  <a:srgbClr val="FFFFFF"/>
                </a:highlight>
                <a:latin typeface="Arial"/>
                <a:ea typeface="Arial"/>
                <a:cs typeface="Arial"/>
                <a:sym typeface="Arial"/>
              </a:rPr>
              <a:t>PRIMARY KEY(ROUTE_NO,SCHEDULE_ID,TRAIN_ID),</a:t>
            </a:r>
            <a:endParaRPr sz="1450"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SzPts val="688"/>
              <a:buNone/>
            </a:pPr>
            <a:r>
              <a:rPr lang="en" sz="1450" dirty="0">
                <a:solidFill>
                  <a:srgbClr val="000000"/>
                </a:solidFill>
                <a:highlight>
                  <a:srgbClr val="FFFFFF"/>
                </a:highlight>
                <a:latin typeface="Arial"/>
                <a:ea typeface="Arial"/>
                <a:cs typeface="Arial"/>
                <a:sym typeface="Arial"/>
              </a:rPr>
              <a:t>FOREIGN KEY(SCHEDULE_ID) REFERENCES SCHEDULES(SCHEDULE_ID),</a:t>
            </a:r>
            <a:endParaRPr sz="1450"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SzPts val="688"/>
              <a:buNone/>
            </a:pPr>
            <a:r>
              <a:rPr lang="en" sz="1450" dirty="0">
                <a:solidFill>
                  <a:srgbClr val="000000"/>
                </a:solidFill>
                <a:highlight>
                  <a:srgbClr val="FFFFFF"/>
                </a:highlight>
                <a:latin typeface="Arial"/>
                <a:ea typeface="Arial"/>
                <a:cs typeface="Arial"/>
                <a:sym typeface="Arial"/>
              </a:rPr>
              <a:t>FOREIGN KEY(TRAIN_ID) REFERENCES TRAIN(TID)</a:t>
            </a:r>
            <a:endParaRPr sz="1450"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SzPts val="688"/>
              <a:buNone/>
            </a:pPr>
            <a:r>
              <a:rPr lang="en" sz="1450" dirty="0">
                <a:solidFill>
                  <a:srgbClr val="000000"/>
                </a:solidFill>
                <a:highlight>
                  <a:srgbClr val="FFFFFF"/>
                </a:highlight>
                <a:latin typeface="Arial"/>
                <a:ea typeface="Arial"/>
                <a:cs typeface="Arial"/>
                <a:sym typeface="Arial"/>
              </a:rPr>
              <a:t>)</a:t>
            </a:r>
            <a:r>
              <a:rPr lang="en" sz="1825" dirty="0">
                <a:solidFill>
                  <a:srgbClr val="000000"/>
                </a:solidFill>
                <a:highlight>
                  <a:srgbClr val="FFFFFF"/>
                </a:highlight>
                <a:latin typeface="Arial"/>
                <a:ea typeface="Arial"/>
                <a:cs typeface="Arial"/>
                <a:sym typeface="Arial"/>
              </a:rPr>
              <a:t>;</a:t>
            </a:r>
            <a:endParaRPr sz="1825" dirty="0">
              <a:solidFill>
                <a:srgbClr val="000000"/>
              </a:solidFill>
              <a:highlight>
                <a:srgbClr val="FFFFFF"/>
              </a:highlight>
              <a:latin typeface="Arial"/>
              <a:ea typeface="Arial"/>
              <a:cs typeface="Arial"/>
              <a:sym typeface="Arial"/>
            </a:endParaRPr>
          </a:p>
          <a:p>
            <a:pPr marL="0" lvl="0" indent="0" algn="l" rtl="0">
              <a:spcBef>
                <a:spcPts val="0"/>
              </a:spcBef>
              <a:spcAft>
                <a:spcPts val="1200"/>
              </a:spcAft>
              <a:buSzPts val="688"/>
              <a:buNone/>
            </a:pPr>
            <a:endParaRPr sz="812" dirty="0"/>
          </a:p>
        </p:txBody>
      </p:sp>
      <p:pic>
        <p:nvPicPr>
          <p:cNvPr id="170" name="Google Shape;170;p30"/>
          <p:cNvPicPr preferRelativeResize="0"/>
          <p:nvPr/>
        </p:nvPicPr>
        <p:blipFill>
          <a:blip r:embed="rId3">
            <a:alphaModFix/>
          </a:blip>
          <a:stretch>
            <a:fillRect/>
          </a:stretch>
        </p:blipFill>
        <p:spPr>
          <a:xfrm>
            <a:off x="417676" y="2745425"/>
            <a:ext cx="8083199" cy="1914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6" name="Google Shape;176;p31"/>
          <p:cNvSpPr txBox="1">
            <a:spLocks noGrp="1"/>
          </p:cNvSpPr>
          <p:nvPr>
            <p:ph type="body" idx="1"/>
          </p:nvPr>
        </p:nvSpPr>
        <p:spPr>
          <a:xfrm>
            <a:off x="213375" y="0"/>
            <a:ext cx="8017475" cy="3602597"/>
          </a:xfrm>
          <a:prstGeom prst="rect">
            <a:avLst/>
          </a:prstGeom>
        </p:spPr>
        <p:txBody>
          <a:bodyPr spcFirstLastPara="1" wrap="square" lIns="91425" tIns="91425" rIns="91425" bIns="91425" anchor="t" anchorCtr="0">
            <a:normAutofit fontScale="92500" lnSpcReduction="10000"/>
          </a:bodyPr>
          <a:lstStyle/>
          <a:p>
            <a:pPr marL="0" lvl="0" indent="0" algn="l" rtl="0">
              <a:lnSpc>
                <a:spcPct val="89355"/>
              </a:lnSpc>
              <a:spcBef>
                <a:spcPts val="0"/>
              </a:spcBef>
              <a:spcAft>
                <a:spcPts val="0"/>
              </a:spcAft>
              <a:buNone/>
            </a:pPr>
            <a:r>
              <a:rPr lang="en" sz="2300" u="sng" dirty="0">
                <a:solidFill>
                  <a:srgbClr val="000000"/>
                </a:solidFill>
                <a:highlight>
                  <a:srgbClr val="FFFFFF"/>
                </a:highlight>
                <a:latin typeface="Arial"/>
                <a:ea typeface="Arial"/>
                <a:cs typeface="Arial"/>
                <a:sym typeface="Arial"/>
              </a:rPr>
              <a:t>8) CONSISTS_OF</a:t>
            </a:r>
            <a:endParaRPr sz="2300" u="sng"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800" dirty="0">
                <a:solidFill>
                  <a:srgbClr val="000000"/>
                </a:solidFill>
                <a:highlight>
                  <a:srgbClr val="FFFFFF"/>
                </a:highlight>
                <a:latin typeface="Arial"/>
                <a:ea typeface="Arial"/>
                <a:cs typeface="Arial"/>
                <a:sym typeface="Arial"/>
              </a:rPr>
              <a:t>CREATE TABLE CONSISTS_OF</a:t>
            </a:r>
            <a:endParaRPr sz="1800"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800" dirty="0">
                <a:solidFill>
                  <a:srgbClr val="000000"/>
                </a:solidFill>
                <a:highlight>
                  <a:srgbClr val="FFFFFF"/>
                </a:highlight>
                <a:latin typeface="Arial"/>
                <a:ea typeface="Arial"/>
                <a:cs typeface="Arial"/>
                <a:sym typeface="Arial"/>
              </a:rPr>
              <a:t>(</a:t>
            </a:r>
            <a:endParaRPr sz="1800"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800" dirty="0">
                <a:solidFill>
                  <a:srgbClr val="000000"/>
                </a:solidFill>
                <a:highlight>
                  <a:srgbClr val="FFFFFF"/>
                </a:highlight>
                <a:latin typeface="Arial"/>
                <a:ea typeface="Arial"/>
                <a:cs typeface="Arial"/>
                <a:sym typeface="Arial"/>
              </a:rPr>
              <a:t>ROUTE_NO INT,</a:t>
            </a:r>
            <a:endParaRPr sz="1800"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618" dirty="0">
                <a:solidFill>
                  <a:srgbClr val="000000"/>
                </a:solidFill>
                <a:highlight>
                  <a:srgbClr val="FFFFFF"/>
                </a:highlight>
                <a:latin typeface="Arial"/>
                <a:ea typeface="Arial"/>
                <a:cs typeface="Arial"/>
                <a:sym typeface="Arial"/>
              </a:rPr>
              <a:t>TRAIN_ID INT,</a:t>
            </a:r>
            <a:endParaRPr sz="1618"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618" dirty="0">
                <a:solidFill>
                  <a:srgbClr val="000000"/>
                </a:solidFill>
                <a:highlight>
                  <a:srgbClr val="FFFFFF"/>
                </a:highlight>
                <a:latin typeface="Arial"/>
                <a:ea typeface="Arial"/>
                <a:cs typeface="Arial"/>
                <a:sym typeface="Arial"/>
              </a:rPr>
              <a:t>SCHEDULE_ID INT,</a:t>
            </a:r>
            <a:endParaRPr sz="1618"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618" dirty="0">
                <a:solidFill>
                  <a:srgbClr val="000000"/>
                </a:solidFill>
                <a:highlight>
                  <a:srgbClr val="FFFFFF"/>
                </a:highlight>
                <a:latin typeface="Arial"/>
                <a:ea typeface="Arial"/>
                <a:cs typeface="Arial"/>
                <a:sym typeface="Arial"/>
              </a:rPr>
              <a:t>STATION_ID INT,</a:t>
            </a:r>
            <a:endParaRPr sz="1618"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618" dirty="0">
                <a:solidFill>
                  <a:srgbClr val="000000"/>
                </a:solidFill>
                <a:highlight>
                  <a:srgbClr val="FFFFFF"/>
                </a:highlight>
                <a:latin typeface="Arial"/>
                <a:ea typeface="Arial"/>
                <a:cs typeface="Arial"/>
                <a:sym typeface="Arial"/>
              </a:rPr>
              <a:t>STOP_NO INT,</a:t>
            </a:r>
            <a:endParaRPr sz="1618"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618" dirty="0">
                <a:solidFill>
                  <a:srgbClr val="000000"/>
                </a:solidFill>
                <a:highlight>
                  <a:srgbClr val="FFFFFF"/>
                </a:highlight>
                <a:latin typeface="Arial"/>
                <a:ea typeface="Arial"/>
                <a:cs typeface="Arial"/>
                <a:sym typeface="Arial"/>
              </a:rPr>
              <a:t>ARRIVAL_TIMEVARCHAR(20),</a:t>
            </a:r>
            <a:endParaRPr sz="1618"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618" dirty="0">
                <a:solidFill>
                  <a:srgbClr val="000000"/>
                </a:solidFill>
                <a:highlight>
                  <a:srgbClr val="FFFFFF"/>
                </a:highlight>
                <a:latin typeface="Arial"/>
                <a:ea typeface="Arial"/>
                <a:cs typeface="Arial"/>
                <a:sym typeface="Arial"/>
              </a:rPr>
              <a:t>DEPARTURE_TIMEVARCHAR(20),</a:t>
            </a:r>
            <a:endParaRPr sz="1618"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618" dirty="0">
                <a:solidFill>
                  <a:srgbClr val="000000"/>
                </a:solidFill>
                <a:highlight>
                  <a:srgbClr val="FFFFFF"/>
                </a:highlight>
                <a:latin typeface="Arial"/>
                <a:ea typeface="Arial"/>
                <a:cs typeface="Arial"/>
                <a:sym typeface="Arial"/>
              </a:rPr>
              <a:t>PRIMARY KEY(ROUTE_NO,TRAIN_ID,SCHEDULE_ID,STATION_ID),</a:t>
            </a:r>
            <a:endParaRPr sz="1618"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618" dirty="0">
                <a:solidFill>
                  <a:srgbClr val="000000"/>
                </a:solidFill>
                <a:highlight>
                  <a:srgbClr val="FFFFFF"/>
                </a:highlight>
                <a:latin typeface="Arial"/>
                <a:ea typeface="Arial"/>
                <a:cs typeface="Arial"/>
                <a:sym typeface="Arial"/>
              </a:rPr>
              <a:t>FOREIGN KEY(ROUTE_NO) REFERENCES ROUTE(ROUTE_NO),</a:t>
            </a:r>
            <a:endParaRPr sz="1618"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618" dirty="0">
                <a:solidFill>
                  <a:srgbClr val="000000"/>
                </a:solidFill>
                <a:highlight>
                  <a:srgbClr val="FFFFFF"/>
                </a:highlight>
                <a:latin typeface="Arial"/>
                <a:ea typeface="Arial"/>
                <a:cs typeface="Arial"/>
                <a:sym typeface="Arial"/>
              </a:rPr>
              <a:t>FOREIGN KEY(TRAIN_ID) REFERENCES TRAIN(TID),</a:t>
            </a:r>
            <a:endParaRPr sz="1618"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618" dirty="0">
                <a:solidFill>
                  <a:srgbClr val="000000"/>
                </a:solidFill>
                <a:highlight>
                  <a:srgbClr val="FFFFFF"/>
                </a:highlight>
                <a:latin typeface="Arial"/>
                <a:ea typeface="Arial"/>
                <a:cs typeface="Arial"/>
                <a:sym typeface="Arial"/>
              </a:rPr>
              <a:t>FOREIGN KEY(SCHEDULE_ID) REFERENCES SCHEDULES(SCHEDULE_ID),</a:t>
            </a:r>
            <a:endParaRPr sz="1618"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618" dirty="0">
                <a:solidFill>
                  <a:srgbClr val="000000"/>
                </a:solidFill>
                <a:highlight>
                  <a:srgbClr val="FFFFFF"/>
                </a:highlight>
                <a:latin typeface="Arial"/>
                <a:ea typeface="Arial"/>
                <a:cs typeface="Arial"/>
                <a:sym typeface="Arial"/>
              </a:rPr>
              <a:t>FOREIGN KEY(STATION_ID) REFERENCES STATION(S_ID)</a:t>
            </a:r>
            <a:endParaRPr sz="1618"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1618" dirty="0">
                <a:solidFill>
                  <a:srgbClr val="000000"/>
                </a:solidFill>
                <a:highlight>
                  <a:srgbClr val="FFFFFF"/>
                </a:highlight>
                <a:latin typeface="Arial"/>
                <a:ea typeface="Arial"/>
                <a:cs typeface="Arial"/>
                <a:sym typeface="Arial"/>
              </a:rPr>
              <a:t>);</a:t>
            </a:r>
            <a:endParaRPr sz="1618"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endParaRPr sz="1700" dirty="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dirty="0"/>
          </a:p>
        </p:txBody>
      </p:sp>
      <p:pic>
        <p:nvPicPr>
          <p:cNvPr id="177" name="Google Shape;177;p31"/>
          <p:cNvPicPr preferRelativeResize="0"/>
          <p:nvPr/>
        </p:nvPicPr>
        <p:blipFill>
          <a:blip r:embed="rId3">
            <a:alphaModFix/>
          </a:blip>
          <a:stretch>
            <a:fillRect/>
          </a:stretch>
        </p:blipFill>
        <p:spPr>
          <a:xfrm>
            <a:off x="419386" y="3357375"/>
            <a:ext cx="8511239" cy="1598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39A6-8802-31D8-73FD-37F975E6956F}"/>
              </a:ext>
            </a:extLst>
          </p:cNvPr>
          <p:cNvSpPr>
            <a:spLocks noGrp="1"/>
          </p:cNvSpPr>
          <p:nvPr>
            <p:ph type="title"/>
          </p:nvPr>
        </p:nvSpPr>
        <p:spPr>
          <a:xfrm>
            <a:off x="488138" y="1031277"/>
            <a:ext cx="8344162" cy="893775"/>
          </a:xfrm>
        </p:spPr>
        <p:txBody>
          <a:bodyPr>
            <a:noAutofit/>
          </a:bodyPr>
          <a:lstStyle/>
          <a:p>
            <a:r>
              <a:rPr lang="en-IN" sz="3200" dirty="0"/>
              <a:t>RAILWAY MANAGEMENT SYSTEM</a:t>
            </a:r>
          </a:p>
        </p:txBody>
      </p:sp>
      <p:sp>
        <p:nvSpPr>
          <p:cNvPr id="3" name="Text Placeholder 2">
            <a:extLst>
              <a:ext uri="{FF2B5EF4-FFF2-40B4-BE49-F238E27FC236}">
                <a16:creationId xmlns:a16="http://schemas.microsoft.com/office/drawing/2014/main" id="{6B071F33-D12B-7554-A1DF-F7DBB014AF10}"/>
              </a:ext>
            </a:extLst>
          </p:cNvPr>
          <p:cNvSpPr>
            <a:spLocks noGrp="1"/>
          </p:cNvSpPr>
          <p:nvPr>
            <p:ph type="body" idx="1"/>
          </p:nvPr>
        </p:nvSpPr>
        <p:spPr>
          <a:xfrm>
            <a:off x="831898" y="1629420"/>
            <a:ext cx="8000402" cy="1966303"/>
          </a:xfrm>
        </p:spPr>
        <p:txBody>
          <a:bodyPr/>
          <a:lstStyle/>
          <a:p>
            <a:pPr marL="0" marR="0" lvl="0" indent="0" defTabSz="914400" rtl="0" eaLnBrk="1" fontAlgn="auto" latinLnBrk="0" hangingPunct="1">
              <a:lnSpc>
                <a:spcPct val="100000"/>
              </a:lnSpc>
              <a:spcBef>
                <a:spcPts val="0"/>
              </a:spcBef>
              <a:spcAft>
                <a:spcPts val="0"/>
              </a:spcAft>
              <a:buClr>
                <a:srgbClr val="666666"/>
              </a:buClr>
              <a:buSzPts val="2400"/>
              <a:buFont typeface="Proxima Nova"/>
              <a:buNone/>
              <a:tabLst/>
              <a:defRPr/>
            </a:pPr>
            <a:r>
              <a:rPr kumimoji="0" lang="en-IN" sz="2300" b="1" i="0" u="none" strike="noStrike" kern="0" cap="none" spc="0" normalizeH="0" baseline="0" noProof="0" dirty="0">
                <a:ln>
                  <a:noFill/>
                </a:ln>
                <a:solidFill>
                  <a:srgbClr val="000000"/>
                </a:solidFill>
                <a:effectLst/>
                <a:uLnTx/>
                <a:uFillTx/>
                <a:latin typeface="Proxima Nova"/>
                <a:sym typeface="Proxima Nova"/>
              </a:rPr>
              <a:t>              PRANAV KUMAR (RA2011031010121)</a:t>
            </a:r>
          </a:p>
          <a:p>
            <a:pPr marL="0" marR="0" lvl="0" indent="0" defTabSz="914400" rtl="0" eaLnBrk="1" fontAlgn="auto" latinLnBrk="0" hangingPunct="1">
              <a:lnSpc>
                <a:spcPct val="100000"/>
              </a:lnSpc>
              <a:spcBef>
                <a:spcPts val="0"/>
              </a:spcBef>
              <a:spcAft>
                <a:spcPts val="0"/>
              </a:spcAft>
              <a:buClr>
                <a:srgbClr val="666666"/>
              </a:buClr>
              <a:buSzPts val="2400"/>
              <a:buFont typeface="Proxima Nova"/>
              <a:buNone/>
              <a:tabLst/>
              <a:defRPr/>
            </a:pPr>
            <a:r>
              <a:rPr kumimoji="0" lang="en-IN" sz="2300" b="1" i="0" u="none" strike="noStrike" kern="0" cap="none" spc="0" normalizeH="0" baseline="0" noProof="0" dirty="0">
                <a:ln>
                  <a:noFill/>
                </a:ln>
                <a:solidFill>
                  <a:srgbClr val="000000"/>
                </a:solidFill>
                <a:effectLst/>
                <a:uLnTx/>
                <a:uFillTx/>
                <a:latin typeface="Proxima Nova"/>
                <a:sym typeface="Proxima Nova"/>
              </a:rPr>
              <a:t>              RAHUL GUPTA (RA2011031010106)</a:t>
            </a:r>
          </a:p>
          <a:p>
            <a:pPr marL="0" marR="0" lvl="0" indent="0" defTabSz="914400" rtl="0" eaLnBrk="1" fontAlgn="auto" latinLnBrk="0" hangingPunct="1">
              <a:lnSpc>
                <a:spcPct val="100000"/>
              </a:lnSpc>
              <a:spcBef>
                <a:spcPts val="0"/>
              </a:spcBef>
              <a:spcAft>
                <a:spcPts val="0"/>
              </a:spcAft>
              <a:buClr>
                <a:srgbClr val="666666"/>
              </a:buClr>
              <a:buSzPts val="2400"/>
              <a:buFont typeface="Proxima Nova"/>
              <a:buNone/>
              <a:tabLst/>
              <a:defRPr/>
            </a:pPr>
            <a:r>
              <a:rPr kumimoji="0" lang="en-IN" sz="2300" b="1" i="0" u="none" strike="noStrike" kern="0" cap="none" spc="0" normalizeH="0" baseline="0" noProof="0" dirty="0">
                <a:ln>
                  <a:noFill/>
                </a:ln>
                <a:solidFill>
                  <a:srgbClr val="000000"/>
                </a:solidFill>
                <a:effectLst/>
                <a:uLnTx/>
                <a:uFillTx/>
                <a:latin typeface="Proxima Nova"/>
                <a:sym typeface="Proxima Nova"/>
              </a:rPr>
              <a:t>              P CHINMAI (RA2011031010089)</a:t>
            </a:r>
          </a:p>
          <a:p>
            <a:endParaRPr lang="en-IN" dirty="0"/>
          </a:p>
        </p:txBody>
      </p:sp>
    </p:spTree>
    <p:extLst>
      <p:ext uri="{BB962C8B-B14F-4D97-AF65-F5344CB8AC3E}">
        <p14:creationId xmlns:p14="http://schemas.microsoft.com/office/powerpoint/2010/main" val="1788024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268550" y="261258"/>
            <a:ext cx="7505700" cy="97489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200" u="sng" dirty="0">
                <a:solidFill>
                  <a:srgbClr val="FF0000"/>
                </a:solidFill>
                <a:highlight>
                  <a:srgbClr val="FFFFFF"/>
                </a:highlight>
                <a:latin typeface="Arial"/>
                <a:ea typeface="Arial"/>
                <a:cs typeface="Arial"/>
                <a:sym typeface="Arial"/>
              </a:rPr>
              <a:t>Conclusion</a:t>
            </a:r>
            <a:r>
              <a:rPr lang="en" sz="4200" dirty="0">
                <a:solidFill>
                  <a:srgbClr val="FF0000"/>
                </a:solidFill>
                <a:highlight>
                  <a:srgbClr val="FFFFFF"/>
                </a:highlight>
                <a:latin typeface="Arial"/>
                <a:ea typeface="Arial"/>
                <a:cs typeface="Arial"/>
                <a:sym typeface="Arial"/>
              </a:rPr>
              <a:t>:-</a:t>
            </a:r>
            <a:endParaRPr dirty="0">
              <a:solidFill>
                <a:srgbClr val="FF0000"/>
              </a:solidFill>
            </a:endParaRPr>
          </a:p>
        </p:txBody>
      </p:sp>
      <p:sp>
        <p:nvSpPr>
          <p:cNvPr id="183" name="Google Shape;183;p32"/>
          <p:cNvSpPr txBox="1">
            <a:spLocks noGrp="1"/>
          </p:cNvSpPr>
          <p:nvPr>
            <p:ph type="body" idx="1"/>
          </p:nvPr>
        </p:nvSpPr>
        <p:spPr>
          <a:xfrm>
            <a:off x="268550" y="1037225"/>
            <a:ext cx="8595000" cy="3797400"/>
          </a:xfrm>
          <a:prstGeom prst="rect">
            <a:avLst/>
          </a:prstGeom>
        </p:spPr>
        <p:txBody>
          <a:bodyPr spcFirstLastPara="1" wrap="square" lIns="91425" tIns="91425" rIns="91425" bIns="91425" anchor="t" anchorCtr="0">
            <a:noAutofit/>
          </a:bodyPr>
          <a:lstStyle/>
          <a:p>
            <a:pPr marL="0" lvl="0" indent="0" algn="l" rtl="0">
              <a:lnSpc>
                <a:spcPct val="91064"/>
              </a:lnSpc>
              <a:spcBef>
                <a:spcPts val="0"/>
              </a:spcBef>
              <a:spcAft>
                <a:spcPts val="0"/>
              </a:spcAft>
              <a:buSzPts val="358"/>
              <a:buNone/>
            </a:pPr>
            <a:r>
              <a:rPr lang="en" sz="2065">
                <a:solidFill>
                  <a:srgbClr val="000000"/>
                </a:solidFill>
                <a:highlight>
                  <a:srgbClr val="FFFFFF"/>
                </a:highlight>
                <a:latin typeface="Arial"/>
                <a:ea typeface="Arial"/>
                <a:cs typeface="Arial"/>
                <a:sym typeface="Arial"/>
              </a:rPr>
              <a:t>In our project railway system we have all the information saved regarding the train,passengers, tracks, where and how the train moves, station, </a:t>
            </a:r>
            <a:endParaRPr sz="2065">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SzPts val="358"/>
              <a:buNone/>
            </a:pPr>
            <a:r>
              <a:rPr lang="en" sz="2065">
                <a:solidFill>
                  <a:srgbClr val="000000"/>
                </a:solidFill>
                <a:highlight>
                  <a:srgbClr val="FFFFFF"/>
                </a:highlight>
                <a:latin typeface="Arial"/>
                <a:ea typeface="Arial"/>
                <a:cs typeface="Arial"/>
                <a:sym typeface="Arial"/>
              </a:rPr>
              <a:t>schedules, routes and what does it consists of. </a:t>
            </a:r>
            <a:endParaRPr sz="2065">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SzPts val="358"/>
              <a:buNone/>
            </a:pPr>
            <a:endParaRPr sz="2065">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SzPts val="358"/>
              <a:buNone/>
            </a:pPr>
            <a:r>
              <a:rPr lang="en" sz="2065">
                <a:solidFill>
                  <a:srgbClr val="000000"/>
                </a:solidFill>
                <a:highlight>
                  <a:srgbClr val="FFFFFF"/>
                </a:highlight>
                <a:latin typeface="Arial"/>
                <a:ea typeface="Arial"/>
                <a:cs typeface="Arial"/>
                <a:sym typeface="Arial"/>
              </a:rPr>
              <a:t>We had considered the most important requirements only many more features and details can be added to our project in order to </a:t>
            </a:r>
            <a:endParaRPr sz="2065">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SzPts val="358"/>
              <a:buNone/>
            </a:pPr>
            <a:r>
              <a:rPr lang="en" sz="2065">
                <a:solidFill>
                  <a:srgbClr val="000000"/>
                </a:solidFill>
                <a:highlight>
                  <a:srgbClr val="FFFFFF"/>
                </a:highlight>
                <a:latin typeface="Arial"/>
                <a:ea typeface="Arial"/>
                <a:cs typeface="Arial"/>
                <a:sym typeface="Arial"/>
              </a:rPr>
              <a:t>Obtain even more user-friendly applications.</a:t>
            </a:r>
            <a:endParaRPr sz="2065">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SzPts val="358"/>
              <a:buNone/>
            </a:pPr>
            <a:endParaRPr sz="2065">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SzPts val="358"/>
              <a:buNone/>
            </a:pPr>
            <a:r>
              <a:rPr lang="en" sz="2065">
                <a:solidFill>
                  <a:srgbClr val="000000"/>
                </a:solidFill>
                <a:highlight>
                  <a:srgbClr val="FFFFFF"/>
                </a:highlight>
                <a:latin typeface="Arial"/>
                <a:ea typeface="Arial"/>
                <a:cs typeface="Arial"/>
                <a:sym typeface="Arial"/>
              </a:rPr>
              <a:t>These applications are already in progress and in future they can be </a:t>
            </a:r>
            <a:endParaRPr sz="2065">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SzPts val="358"/>
              <a:buNone/>
            </a:pPr>
            <a:r>
              <a:rPr lang="en" sz="2065">
                <a:solidFill>
                  <a:srgbClr val="000000"/>
                </a:solidFill>
                <a:highlight>
                  <a:srgbClr val="FFFFFF"/>
                </a:highlight>
                <a:latin typeface="Arial"/>
                <a:ea typeface="Arial"/>
                <a:cs typeface="Arial"/>
                <a:sym typeface="Arial"/>
              </a:rPr>
              <a:t>upgraded and may become part of Amazing Technology.</a:t>
            </a:r>
            <a:endParaRPr sz="2065">
              <a:solidFill>
                <a:srgbClr val="000000"/>
              </a:solidFill>
              <a:highlight>
                <a:srgbClr val="FFFFFF"/>
              </a:highlight>
              <a:latin typeface="Arial"/>
              <a:ea typeface="Arial"/>
              <a:cs typeface="Arial"/>
              <a:sym typeface="Arial"/>
            </a:endParaRPr>
          </a:p>
          <a:p>
            <a:pPr marL="0" lvl="0" indent="0" algn="l" rtl="0">
              <a:spcBef>
                <a:spcPts val="0"/>
              </a:spcBef>
              <a:spcAft>
                <a:spcPts val="1200"/>
              </a:spcAft>
              <a:buSzPts val="358"/>
              <a:buNone/>
            </a:pPr>
            <a:endParaRPr sz="1122"/>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title"/>
          </p:nvPr>
        </p:nvSpPr>
        <p:spPr>
          <a:xfrm>
            <a:off x="389425" y="165005"/>
            <a:ext cx="7505700" cy="116517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200" u="sng" dirty="0">
                <a:solidFill>
                  <a:srgbClr val="FF0000"/>
                </a:solidFill>
                <a:highlight>
                  <a:srgbClr val="FFFFFF"/>
                </a:highlight>
                <a:latin typeface="Arial"/>
                <a:ea typeface="Arial"/>
                <a:cs typeface="Arial"/>
                <a:sym typeface="Arial"/>
              </a:rPr>
              <a:t>References</a:t>
            </a:r>
            <a:r>
              <a:rPr lang="en" sz="4200" dirty="0">
                <a:solidFill>
                  <a:srgbClr val="FF0000"/>
                </a:solidFill>
                <a:highlight>
                  <a:srgbClr val="FFFFFF"/>
                </a:highlight>
                <a:latin typeface="Arial"/>
                <a:ea typeface="Arial"/>
                <a:cs typeface="Arial"/>
                <a:sym typeface="Arial"/>
              </a:rPr>
              <a:t>:-</a:t>
            </a:r>
            <a:endParaRPr dirty="0">
              <a:solidFill>
                <a:srgbClr val="FF0000"/>
              </a:solidFill>
            </a:endParaRPr>
          </a:p>
        </p:txBody>
      </p:sp>
      <p:sp>
        <p:nvSpPr>
          <p:cNvPr id="189" name="Google Shape;189;p33"/>
          <p:cNvSpPr txBox="1">
            <a:spLocks noGrp="1"/>
          </p:cNvSpPr>
          <p:nvPr>
            <p:ph type="body" idx="1"/>
          </p:nvPr>
        </p:nvSpPr>
        <p:spPr>
          <a:xfrm>
            <a:off x="395400" y="852523"/>
            <a:ext cx="8353200" cy="4006552"/>
          </a:xfrm>
          <a:prstGeom prst="rect">
            <a:avLst/>
          </a:prstGeom>
        </p:spPr>
        <p:txBody>
          <a:bodyPr spcFirstLastPara="1" wrap="square" lIns="91425" tIns="91425" rIns="91425" bIns="91425" anchor="t" anchorCtr="0">
            <a:normAutofit/>
          </a:bodyPr>
          <a:lstStyle/>
          <a:p>
            <a:pPr marL="0" lvl="0" indent="0" algn="l" rtl="0">
              <a:lnSpc>
                <a:spcPct val="91064"/>
              </a:lnSpc>
              <a:spcBef>
                <a:spcPts val="0"/>
              </a:spcBef>
              <a:spcAft>
                <a:spcPts val="0"/>
              </a:spcAft>
              <a:buNone/>
            </a:pPr>
            <a:endParaRPr sz="2400" dirty="0">
              <a:solidFill>
                <a:srgbClr val="000000"/>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2400" dirty="0">
                <a:solidFill>
                  <a:srgbClr val="1155CC"/>
                </a:solidFill>
                <a:highlight>
                  <a:srgbClr val="FFFFFF"/>
                </a:highlight>
                <a:latin typeface="Arial"/>
                <a:ea typeface="Arial"/>
                <a:cs typeface="Arial"/>
                <a:sym typeface="Arial"/>
              </a:rPr>
              <a:t>https://creately.com/diagram/example/hwk8yyfs1/ER%20diagram%20of%20Railway%20reservation%20System</a:t>
            </a:r>
            <a:endParaRPr sz="2400" dirty="0">
              <a:solidFill>
                <a:srgbClr val="1155CC"/>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endParaRPr sz="2400" dirty="0">
              <a:solidFill>
                <a:srgbClr val="1155CC"/>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2400" dirty="0">
                <a:solidFill>
                  <a:srgbClr val="1155CC"/>
                </a:solidFill>
                <a:highlight>
                  <a:srgbClr val="FFFFFF"/>
                </a:highlight>
                <a:latin typeface="Arial"/>
                <a:ea typeface="Arial"/>
                <a:cs typeface="Arial"/>
                <a:sym typeface="Arial"/>
              </a:rPr>
              <a:t>https://www.w3schools.com/sql/sql_create_db.asp</a:t>
            </a:r>
            <a:endParaRPr sz="2400" dirty="0">
              <a:solidFill>
                <a:srgbClr val="1155CC"/>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endParaRPr sz="2400" dirty="0">
              <a:solidFill>
                <a:srgbClr val="1155CC"/>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2400" dirty="0">
                <a:solidFill>
                  <a:srgbClr val="1155CC"/>
                </a:solidFill>
                <a:highlight>
                  <a:srgbClr val="FFFFFF"/>
                </a:highlight>
                <a:latin typeface="Arial"/>
                <a:ea typeface="Arial"/>
                <a:cs typeface="Arial"/>
                <a:sym typeface="Arial"/>
              </a:rPr>
              <a:t>SQL Tryit Editor v1.6</a:t>
            </a:r>
            <a:endParaRPr sz="2400" dirty="0">
              <a:solidFill>
                <a:srgbClr val="1155CC"/>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endParaRPr sz="2400" dirty="0">
              <a:solidFill>
                <a:srgbClr val="1155CC"/>
              </a:solidFill>
              <a:highlight>
                <a:srgbClr val="FFFFFF"/>
              </a:highlight>
              <a:latin typeface="Arial"/>
              <a:ea typeface="Arial"/>
              <a:cs typeface="Arial"/>
              <a:sym typeface="Arial"/>
            </a:endParaRPr>
          </a:p>
          <a:p>
            <a:pPr marL="0" lvl="0" indent="0" algn="l" rtl="0">
              <a:lnSpc>
                <a:spcPct val="91064"/>
              </a:lnSpc>
              <a:spcBef>
                <a:spcPts val="0"/>
              </a:spcBef>
              <a:spcAft>
                <a:spcPts val="0"/>
              </a:spcAft>
              <a:buNone/>
            </a:pPr>
            <a:r>
              <a:rPr lang="en" sz="2400" dirty="0">
                <a:solidFill>
                  <a:srgbClr val="1155CC"/>
                </a:solidFill>
                <a:highlight>
                  <a:srgbClr val="FFFFFF"/>
                </a:highlight>
                <a:latin typeface="Arial"/>
                <a:ea typeface="Arial"/>
                <a:cs typeface="Arial"/>
                <a:sym typeface="Arial"/>
              </a:rPr>
              <a:t>https://www.w3schools.com/sql/trysql.asp?filename=trysql_op_in</a:t>
            </a:r>
            <a:endParaRPr sz="2400" dirty="0">
              <a:solidFill>
                <a:srgbClr val="1155CC"/>
              </a:solidFill>
              <a:highlight>
                <a:srgbClr val="FFFFFF"/>
              </a:highlight>
              <a:latin typeface="Arial"/>
              <a:ea typeface="Arial"/>
              <a:cs typeface="Arial"/>
              <a:sym typeface="Arial"/>
            </a:endParaRPr>
          </a:p>
          <a:p>
            <a:pPr marL="0" lvl="0" indent="0" algn="l" rtl="0">
              <a:lnSpc>
                <a:spcPct val="93896"/>
              </a:lnSpc>
              <a:spcBef>
                <a:spcPts val="0"/>
              </a:spcBef>
              <a:spcAft>
                <a:spcPts val="0"/>
              </a:spcAft>
              <a:buNone/>
            </a:pPr>
            <a:endParaRPr sz="2422" dirty="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sz="4200" dirty="0">
              <a:solidFill>
                <a:srgbClr val="000000"/>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89400" y="2949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69" name="Google Shape;69;p15"/>
          <p:cNvSpPr txBox="1">
            <a:spLocks noGrp="1"/>
          </p:cNvSpPr>
          <p:nvPr>
            <p:ph type="body" idx="1"/>
          </p:nvPr>
        </p:nvSpPr>
        <p:spPr>
          <a:xfrm>
            <a:off x="174575" y="229800"/>
            <a:ext cx="8674200" cy="4683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0" name="Google Shape;70;p15"/>
          <p:cNvPicPr preferRelativeResize="0"/>
          <p:nvPr/>
        </p:nvPicPr>
        <p:blipFill>
          <a:blip r:embed="rId3">
            <a:alphaModFix/>
          </a:blip>
          <a:stretch>
            <a:fillRect/>
          </a:stretch>
        </p:blipFill>
        <p:spPr>
          <a:xfrm>
            <a:off x="94000" y="110003"/>
            <a:ext cx="8944050" cy="49797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120800" y="133825"/>
            <a:ext cx="88158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80" dirty="0">
                <a:solidFill>
                  <a:srgbClr val="FF0000"/>
                </a:solidFill>
                <a:highlight>
                  <a:srgbClr val="FFFFFF"/>
                </a:highlight>
                <a:latin typeface="Arial"/>
                <a:ea typeface="Arial"/>
                <a:cs typeface="Arial"/>
                <a:sym typeface="Arial"/>
              </a:rPr>
              <a:t>Problem Statement - </a:t>
            </a:r>
            <a:r>
              <a:rPr lang="en" sz="2980" u="sng" dirty="0">
                <a:solidFill>
                  <a:srgbClr val="FF0000"/>
                </a:solidFill>
                <a:highlight>
                  <a:srgbClr val="FFFFFF"/>
                </a:highlight>
                <a:latin typeface="Arial"/>
                <a:ea typeface="Arial"/>
                <a:cs typeface="Arial"/>
                <a:sym typeface="Arial"/>
              </a:rPr>
              <a:t>Railway Management System</a:t>
            </a:r>
            <a:endParaRPr sz="1900" u="sng" dirty="0">
              <a:solidFill>
                <a:srgbClr val="FF0000"/>
              </a:solidFill>
            </a:endParaRPr>
          </a:p>
        </p:txBody>
      </p:sp>
      <p:sp>
        <p:nvSpPr>
          <p:cNvPr id="76" name="Google Shape;76;p16"/>
          <p:cNvSpPr txBox="1">
            <a:spLocks noGrp="1"/>
          </p:cNvSpPr>
          <p:nvPr>
            <p:ph type="body" idx="1"/>
          </p:nvPr>
        </p:nvSpPr>
        <p:spPr>
          <a:xfrm>
            <a:off x="207450" y="852523"/>
            <a:ext cx="8729100" cy="4183427"/>
          </a:xfrm>
          <a:prstGeom prst="rect">
            <a:avLst/>
          </a:prstGeom>
        </p:spPr>
        <p:txBody>
          <a:bodyPr spcFirstLastPara="1" wrap="square" lIns="91425" tIns="91425" rIns="91425" bIns="91425" anchor="t" anchorCtr="0">
            <a:noAutofit/>
          </a:bodyPr>
          <a:lstStyle/>
          <a:p>
            <a:pPr marL="0" lvl="0" indent="0" algn="l" rtl="0">
              <a:lnSpc>
                <a:spcPct val="73896"/>
              </a:lnSpc>
              <a:spcBef>
                <a:spcPts val="0"/>
              </a:spcBef>
              <a:spcAft>
                <a:spcPts val="0"/>
              </a:spcAft>
              <a:buSzPts val="440"/>
              <a:buNone/>
            </a:pPr>
            <a:r>
              <a:rPr lang="en" sz="1840" dirty="0">
                <a:solidFill>
                  <a:srgbClr val="000000"/>
                </a:solidFill>
                <a:highlight>
                  <a:srgbClr val="FFFFFF"/>
                </a:highlight>
                <a:latin typeface="Arial"/>
                <a:ea typeface="Arial"/>
                <a:cs typeface="Arial"/>
                <a:sym typeface="Arial"/>
              </a:rPr>
              <a:t>The railway network of our country is one of the most complex public establishments.</a:t>
            </a:r>
            <a:endParaRPr sz="1840" dirty="0">
              <a:solidFill>
                <a:srgbClr val="000000"/>
              </a:solidFill>
              <a:highlight>
                <a:srgbClr val="FFFFFF"/>
              </a:highlight>
              <a:latin typeface="Arial"/>
              <a:ea typeface="Arial"/>
              <a:cs typeface="Arial"/>
              <a:sym typeface="Arial"/>
            </a:endParaRPr>
          </a:p>
          <a:p>
            <a:pPr marL="0" lvl="0" indent="0" algn="l" rtl="0">
              <a:lnSpc>
                <a:spcPct val="73896"/>
              </a:lnSpc>
              <a:spcBef>
                <a:spcPts val="0"/>
              </a:spcBef>
              <a:spcAft>
                <a:spcPts val="0"/>
              </a:spcAft>
              <a:buSzPts val="440"/>
              <a:buNone/>
            </a:pPr>
            <a:r>
              <a:rPr lang="en" sz="1840" dirty="0">
                <a:solidFill>
                  <a:srgbClr val="000000"/>
                </a:solidFill>
                <a:highlight>
                  <a:srgbClr val="FFFFFF"/>
                </a:highlight>
                <a:latin typeface="Arial"/>
                <a:ea typeface="Arial"/>
                <a:cs typeface="Arial"/>
                <a:sym typeface="Arial"/>
              </a:rPr>
              <a:t>You can design a database solution for this network and make the management of the same more natural.</a:t>
            </a:r>
            <a:endParaRPr sz="1840" dirty="0">
              <a:solidFill>
                <a:srgbClr val="000000"/>
              </a:solidFill>
              <a:highlight>
                <a:srgbClr val="FFFFFF"/>
              </a:highlight>
              <a:latin typeface="Arial"/>
              <a:ea typeface="Arial"/>
              <a:cs typeface="Arial"/>
              <a:sym typeface="Arial"/>
            </a:endParaRPr>
          </a:p>
          <a:p>
            <a:pPr marL="0" lvl="0" indent="0" algn="l" rtl="0">
              <a:lnSpc>
                <a:spcPct val="73896"/>
              </a:lnSpc>
              <a:spcBef>
                <a:spcPts val="0"/>
              </a:spcBef>
              <a:spcAft>
                <a:spcPts val="0"/>
              </a:spcAft>
              <a:buSzPts val="440"/>
              <a:buNone/>
            </a:pPr>
            <a:endParaRPr sz="1840" dirty="0">
              <a:solidFill>
                <a:srgbClr val="000000"/>
              </a:solidFill>
              <a:highlight>
                <a:srgbClr val="FFFFFF"/>
              </a:highlight>
              <a:latin typeface="Arial"/>
              <a:ea typeface="Arial"/>
              <a:cs typeface="Arial"/>
              <a:sym typeface="Arial"/>
            </a:endParaRPr>
          </a:p>
          <a:p>
            <a:pPr marL="0" lvl="0" indent="0" algn="l" rtl="0">
              <a:lnSpc>
                <a:spcPct val="73896"/>
              </a:lnSpc>
              <a:spcBef>
                <a:spcPts val="0"/>
              </a:spcBef>
              <a:spcAft>
                <a:spcPts val="0"/>
              </a:spcAft>
              <a:buSzPts val="440"/>
              <a:buNone/>
            </a:pPr>
            <a:r>
              <a:rPr lang="en" sz="1840" dirty="0">
                <a:solidFill>
                  <a:srgbClr val="000000"/>
                </a:solidFill>
                <a:highlight>
                  <a:srgbClr val="FFFFFF"/>
                </a:highlight>
                <a:latin typeface="Arial"/>
                <a:ea typeface="Arial"/>
                <a:cs typeface="Arial"/>
                <a:sym typeface="Arial"/>
              </a:rPr>
              <a:t>Your system should have the following pieces of information:-</a:t>
            </a:r>
          </a:p>
          <a:p>
            <a:pPr marL="0" lvl="0" indent="0" algn="l" rtl="0">
              <a:lnSpc>
                <a:spcPct val="73896"/>
              </a:lnSpc>
              <a:spcBef>
                <a:spcPts val="0"/>
              </a:spcBef>
              <a:spcAft>
                <a:spcPts val="0"/>
              </a:spcAft>
              <a:buSzPts val="440"/>
              <a:buNone/>
            </a:pPr>
            <a:endParaRPr sz="1840" dirty="0">
              <a:solidFill>
                <a:srgbClr val="000000"/>
              </a:solidFill>
              <a:highlight>
                <a:srgbClr val="FFFFFF"/>
              </a:highlight>
              <a:latin typeface="Arial"/>
              <a:ea typeface="Arial"/>
              <a:cs typeface="Arial"/>
              <a:sym typeface="Arial"/>
            </a:endParaRPr>
          </a:p>
          <a:p>
            <a:pPr marL="0" lvl="0" indent="0" algn="l" rtl="0">
              <a:lnSpc>
                <a:spcPct val="73896"/>
              </a:lnSpc>
              <a:spcBef>
                <a:spcPts val="0"/>
              </a:spcBef>
              <a:spcAft>
                <a:spcPts val="0"/>
              </a:spcAft>
              <a:buSzPts val="440"/>
              <a:buNone/>
            </a:pPr>
            <a:r>
              <a:rPr lang="en" sz="1840" b="1" dirty="0">
                <a:solidFill>
                  <a:srgbClr val="000000"/>
                </a:solidFill>
                <a:highlight>
                  <a:srgbClr val="FFFFFF"/>
                </a:highlight>
                <a:latin typeface="Arial"/>
                <a:ea typeface="Arial"/>
                <a:cs typeface="Arial"/>
                <a:sym typeface="Arial"/>
              </a:rPr>
              <a:t>Station names:</a:t>
            </a:r>
          </a:p>
          <a:p>
            <a:pPr marL="0" lvl="0" indent="0" algn="l" rtl="0">
              <a:lnSpc>
                <a:spcPct val="73896"/>
              </a:lnSpc>
              <a:spcBef>
                <a:spcPts val="0"/>
              </a:spcBef>
              <a:spcAft>
                <a:spcPts val="0"/>
              </a:spcAft>
              <a:buSzPts val="440"/>
              <a:buNone/>
            </a:pPr>
            <a:endParaRPr sz="1840" b="1" dirty="0">
              <a:solidFill>
                <a:srgbClr val="000000"/>
              </a:solidFill>
              <a:highlight>
                <a:srgbClr val="FFFFFF"/>
              </a:highlight>
              <a:latin typeface="Arial"/>
              <a:ea typeface="Arial"/>
              <a:cs typeface="Arial"/>
              <a:sym typeface="Arial"/>
            </a:endParaRPr>
          </a:p>
          <a:p>
            <a:pPr marL="0" lvl="0" indent="0" algn="l" rtl="0">
              <a:lnSpc>
                <a:spcPct val="73896"/>
              </a:lnSpc>
              <a:spcBef>
                <a:spcPts val="0"/>
              </a:spcBef>
              <a:spcAft>
                <a:spcPts val="0"/>
              </a:spcAft>
              <a:buSzPts val="440"/>
              <a:buNone/>
            </a:pPr>
            <a:r>
              <a:rPr lang="en" sz="1840" dirty="0">
                <a:solidFill>
                  <a:srgbClr val="000000"/>
                </a:solidFill>
                <a:highlight>
                  <a:srgbClr val="FFFFFF"/>
                </a:highlight>
                <a:latin typeface="Arial"/>
                <a:ea typeface="Arial"/>
                <a:cs typeface="Arial"/>
                <a:sym typeface="Arial"/>
              </a:rPr>
              <a:t>Tracks that connect those stations (to keep things simple, you can assume that only onetrack runs between two stations) Train IDs with names.</a:t>
            </a:r>
            <a:endParaRPr sz="1840" dirty="0">
              <a:solidFill>
                <a:srgbClr val="000000"/>
              </a:solidFill>
              <a:highlight>
                <a:srgbClr val="FFFFFF"/>
              </a:highlight>
              <a:latin typeface="Arial"/>
              <a:ea typeface="Arial"/>
              <a:cs typeface="Arial"/>
              <a:sym typeface="Arial"/>
            </a:endParaRPr>
          </a:p>
          <a:p>
            <a:pPr marL="0" lvl="0" indent="0" algn="l" rtl="0">
              <a:lnSpc>
                <a:spcPct val="73896"/>
              </a:lnSpc>
              <a:spcBef>
                <a:spcPts val="0"/>
              </a:spcBef>
              <a:spcAft>
                <a:spcPts val="0"/>
              </a:spcAft>
              <a:buSzPts val="440"/>
              <a:buNone/>
            </a:pPr>
            <a:endParaRPr sz="1840" dirty="0">
              <a:solidFill>
                <a:srgbClr val="000000"/>
              </a:solidFill>
              <a:highlight>
                <a:srgbClr val="FFFFFF"/>
              </a:highlight>
              <a:latin typeface="Arial"/>
              <a:ea typeface="Arial"/>
              <a:cs typeface="Arial"/>
              <a:sym typeface="Arial"/>
            </a:endParaRPr>
          </a:p>
          <a:p>
            <a:pPr marL="0" lvl="0" indent="0" algn="l" rtl="0">
              <a:lnSpc>
                <a:spcPct val="73896"/>
              </a:lnSpc>
              <a:spcBef>
                <a:spcPts val="0"/>
              </a:spcBef>
              <a:spcAft>
                <a:spcPts val="0"/>
              </a:spcAft>
              <a:buSzPts val="440"/>
              <a:buNone/>
            </a:pPr>
            <a:r>
              <a:rPr lang="en" sz="1840" b="1" dirty="0">
                <a:solidFill>
                  <a:srgbClr val="000000"/>
                </a:solidFill>
                <a:highlight>
                  <a:srgbClr val="FFFFFF"/>
                </a:highlight>
                <a:latin typeface="Arial"/>
                <a:ea typeface="Arial"/>
                <a:cs typeface="Arial"/>
                <a:sym typeface="Arial"/>
              </a:rPr>
              <a:t>Schedules of the trains:</a:t>
            </a:r>
          </a:p>
          <a:p>
            <a:pPr marL="0" lvl="0" indent="0" algn="l" rtl="0">
              <a:lnSpc>
                <a:spcPct val="73896"/>
              </a:lnSpc>
              <a:spcBef>
                <a:spcPts val="0"/>
              </a:spcBef>
              <a:spcAft>
                <a:spcPts val="0"/>
              </a:spcAft>
              <a:buSzPts val="440"/>
              <a:buNone/>
            </a:pPr>
            <a:endParaRPr sz="1840" b="1" dirty="0">
              <a:solidFill>
                <a:srgbClr val="000000"/>
              </a:solidFill>
              <a:highlight>
                <a:srgbClr val="FFFFFF"/>
              </a:highlight>
              <a:latin typeface="Arial"/>
              <a:ea typeface="Arial"/>
              <a:cs typeface="Arial"/>
              <a:sym typeface="Arial"/>
            </a:endParaRPr>
          </a:p>
          <a:p>
            <a:pPr marL="0" lvl="0" indent="0" algn="l" rtl="0">
              <a:lnSpc>
                <a:spcPct val="73896"/>
              </a:lnSpc>
              <a:spcBef>
                <a:spcPts val="0"/>
              </a:spcBef>
              <a:spcAft>
                <a:spcPts val="0"/>
              </a:spcAft>
              <a:buSzPts val="440"/>
              <a:buNone/>
            </a:pPr>
            <a:r>
              <a:rPr lang="en" sz="1840" dirty="0">
                <a:solidFill>
                  <a:srgbClr val="000000"/>
                </a:solidFill>
                <a:highlight>
                  <a:srgbClr val="FFFFFF"/>
                </a:highlight>
                <a:latin typeface="Arial"/>
                <a:ea typeface="Arial"/>
                <a:cs typeface="Arial"/>
                <a:sym typeface="Arial"/>
              </a:rPr>
              <a:t>The train schedules should have information on the stations from where the train starts and by when it reaches the destination. It should also include information on which stations it passes through during its journey.</a:t>
            </a:r>
            <a:endParaRPr sz="1840" dirty="0">
              <a:solidFill>
                <a:srgbClr val="000000"/>
              </a:solidFill>
              <a:highlight>
                <a:srgbClr val="FFFFFF"/>
              </a:highlight>
              <a:latin typeface="Arial"/>
              <a:ea typeface="Arial"/>
              <a:cs typeface="Arial"/>
              <a:sym typeface="Arial"/>
            </a:endParaRPr>
          </a:p>
          <a:p>
            <a:pPr marL="0" lvl="0" indent="0" algn="l" rtl="0">
              <a:lnSpc>
                <a:spcPct val="73896"/>
              </a:lnSpc>
              <a:spcBef>
                <a:spcPts val="0"/>
              </a:spcBef>
              <a:spcAft>
                <a:spcPts val="0"/>
              </a:spcAft>
              <a:buSzPts val="440"/>
              <a:buNone/>
            </a:pPr>
            <a:endParaRPr sz="1240" dirty="0">
              <a:solidFill>
                <a:srgbClr val="000000"/>
              </a:solidFill>
              <a:highlight>
                <a:srgbClr val="FFFFFF"/>
              </a:highlight>
              <a:latin typeface="Arial"/>
              <a:ea typeface="Arial"/>
              <a:cs typeface="Arial"/>
              <a:sym typeface="Arial"/>
            </a:endParaRPr>
          </a:p>
          <a:p>
            <a:pPr marL="0" lvl="0" indent="0" algn="l" rtl="0">
              <a:lnSpc>
                <a:spcPct val="95000"/>
              </a:lnSpc>
              <a:spcBef>
                <a:spcPts val="0"/>
              </a:spcBef>
              <a:spcAft>
                <a:spcPts val="1200"/>
              </a:spcAft>
              <a:buSzPts val="440"/>
              <a:buNone/>
            </a:pPr>
            <a:endParaRPr sz="52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7"/>
          <p:cNvSpPr txBox="1">
            <a:spLocks noGrp="1"/>
          </p:cNvSpPr>
          <p:nvPr>
            <p:ph type="body" idx="1"/>
          </p:nvPr>
        </p:nvSpPr>
        <p:spPr>
          <a:xfrm>
            <a:off x="443125" y="323134"/>
            <a:ext cx="8339700" cy="4375616"/>
          </a:xfrm>
          <a:prstGeom prst="rect">
            <a:avLst/>
          </a:prstGeom>
        </p:spPr>
        <p:txBody>
          <a:bodyPr spcFirstLastPara="1" wrap="square" lIns="91425" tIns="91425" rIns="91425" bIns="91425" anchor="t" anchorCtr="0">
            <a:noAutofit/>
          </a:bodyPr>
          <a:lstStyle/>
          <a:p>
            <a:pPr marL="0" lvl="0" indent="0" rtl="0">
              <a:lnSpc>
                <a:spcPct val="73896"/>
              </a:lnSpc>
              <a:spcBef>
                <a:spcPts val="0"/>
              </a:spcBef>
              <a:spcAft>
                <a:spcPts val="0"/>
              </a:spcAft>
              <a:buClr>
                <a:srgbClr val="000000"/>
              </a:buClr>
              <a:buSzPts val="440"/>
              <a:buFont typeface="Arial"/>
              <a:buNone/>
            </a:pPr>
            <a:r>
              <a:rPr lang="en" sz="1740" dirty="0">
                <a:solidFill>
                  <a:srgbClr val="000000"/>
                </a:solidFill>
                <a:highlight>
                  <a:srgbClr val="FFFFFF"/>
                </a:highlight>
                <a:latin typeface="Arial"/>
                <a:ea typeface="Arial"/>
                <a:cs typeface="Arial"/>
                <a:sym typeface="Arial"/>
              </a:rPr>
              <a:t>To keep things simple, you can assume that every train completes its journey within a day, and they run daily. However, you’ll also need to store information on the sequence of the stations a train passes through.</a:t>
            </a:r>
          </a:p>
          <a:p>
            <a:pPr marL="0" lvl="0" indent="0" rtl="0">
              <a:lnSpc>
                <a:spcPct val="73896"/>
              </a:lnSpc>
              <a:spcBef>
                <a:spcPts val="0"/>
              </a:spcBef>
              <a:spcAft>
                <a:spcPts val="0"/>
              </a:spcAft>
              <a:buClr>
                <a:srgbClr val="000000"/>
              </a:buClr>
              <a:buSzPts val="440"/>
              <a:buFont typeface="Arial"/>
              <a:buNone/>
            </a:pPr>
            <a:endParaRPr lang="en" sz="1740" dirty="0">
              <a:solidFill>
                <a:srgbClr val="000000"/>
              </a:solidFill>
              <a:highlight>
                <a:srgbClr val="FFFFFF"/>
              </a:highlight>
              <a:latin typeface="Arial"/>
              <a:ea typeface="Arial"/>
              <a:cs typeface="Arial"/>
              <a:sym typeface="Arial"/>
            </a:endParaRPr>
          </a:p>
          <a:p>
            <a:pPr marL="0" lvl="0" indent="0" rtl="0">
              <a:lnSpc>
                <a:spcPct val="73896"/>
              </a:lnSpc>
              <a:spcBef>
                <a:spcPts val="0"/>
              </a:spcBef>
              <a:spcAft>
                <a:spcPts val="0"/>
              </a:spcAft>
              <a:buClr>
                <a:srgbClr val="000000"/>
              </a:buClr>
              <a:buSzPts val="440"/>
              <a:buFont typeface="Arial"/>
              <a:buNone/>
            </a:pPr>
            <a:r>
              <a:rPr lang="en" sz="1740" dirty="0">
                <a:solidFill>
                  <a:srgbClr val="000000"/>
                </a:solidFill>
                <a:highlight>
                  <a:srgbClr val="FFFFFF"/>
                </a:highlight>
                <a:latin typeface="Arial"/>
                <a:ea typeface="Arial"/>
                <a:cs typeface="Arial"/>
                <a:sym typeface="Arial"/>
              </a:rPr>
              <a:t>For example, if a train starts from Delhi and goes to Kolkata through Lucknow, </a:t>
            </a:r>
            <a:endParaRPr sz="1740" dirty="0">
              <a:solidFill>
                <a:srgbClr val="000000"/>
              </a:solidFill>
              <a:highlight>
                <a:srgbClr val="FFFFFF"/>
              </a:highlight>
              <a:latin typeface="Arial"/>
              <a:ea typeface="Arial"/>
              <a:cs typeface="Arial"/>
              <a:sym typeface="Arial"/>
            </a:endParaRPr>
          </a:p>
          <a:p>
            <a:pPr marL="0" lvl="0" indent="0" rtl="0">
              <a:lnSpc>
                <a:spcPct val="73896"/>
              </a:lnSpc>
              <a:spcBef>
                <a:spcPts val="0"/>
              </a:spcBef>
              <a:spcAft>
                <a:spcPts val="0"/>
              </a:spcAft>
              <a:buNone/>
            </a:pPr>
            <a:r>
              <a:rPr lang="en" sz="1740" dirty="0">
                <a:solidFill>
                  <a:srgbClr val="000000"/>
                </a:solidFill>
                <a:highlight>
                  <a:srgbClr val="FFFFFF"/>
                </a:highlight>
                <a:latin typeface="Arial"/>
                <a:ea typeface="Arial"/>
                <a:cs typeface="Arial"/>
                <a:sym typeface="Arial"/>
              </a:rPr>
              <a:t>then you’ll need to add the arrival and departure times ofthe train for all these stations. </a:t>
            </a:r>
          </a:p>
          <a:p>
            <a:pPr marL="0" lvl="0" indent="0" rtl="0">
              <a:lnSpc>
                <a:spcPct val="73896"/>
              </a:lnSpc>
              <a:spcBef>
                <a:spcPts val="0"/>
              </a:spcBef>
              <a:spcAft>
                <a:spcPts val="0"/>
              </a:spcAft>
              <a:buClr>
                <a:srgbClr val="000000"/>
              </a:buClr>
              <a:buSzPts val="440"/>
              <a:buFont typeface="Arial"/>
              <a:buNone/>
            </a:pPr>
            <a:r>
              <a:rPr lang="en" sz="1740" dirty="0">
                <a:solidFill>
                  <a:srgbClr val="000000"/>
                </a:solidFill>
                <a:highlight>
                  <a:srgbClr val="FFFFFF"/>
                </a:highlight>
                <a:latin typeface="Arial"/>
                <a:ea typeface="Arial"/>
                <a:cs typeface="Arial"/>
                <a:sym typeface="Arial"/>
              </a:rPr>
              <a:t>Keeping the stations in sequence will allow easy</a:t>
            </a:r>
            <a:endParaRPr sz="1740" dirty="0">
              <a:solidFill>
                <a:srgbClr val="000000"/>
              </a:solidFill>
              <a:highlight>
                <a:srgbClr val="FFFFFF"/>
              </a:highlight>
              <a:latin typeface="Arial"/>
              <a:ea typeface="Arial"/>
              <a:cs typeface="Arial"/>
              <a:sym typeface="Arial"/>
            </a:endParaRPr>
          </a:p>
          <a:p>
            <a:pPr marL="0" lvl="0" indent="0" rtl="0">
              <a:lnSpc>
                <a:spcPct val="73896"/>
              </a:lnSpc>
              <a:spcBef>
                <a:spcPts val="0"/>
              </a:spcBef>
              <a:spcAft>
                <a:spcPts val="0"/>
              </a:spcAft>
              <a:buNone/>
            </a:pPr>
            <a:r>
              <a:rPr lang="en" sz="1740" dirty="0">
                <a:solidFill>
                  <a:srgbClr val="000000"/>
                </a:solidFill>
                <a:highlight>
                  <a:srgbClr val="FFFFFF"/>
                </a:highlight>
                <a:latin typeface="Arial"/>
                <a:ea typeface="Arial"/>
                <a:cs typeface="Arial"/>
                <a:sym typeface="Arial"/>
              </a:rPr>
              <a:t>management of trains and their data.</a:t>
            </a:r>
            <a:endParaRPr sz="1740" dirty="0">
              <a:solidFill>
                <a:srgbClr val="000000"/>
              </a:solidFill>
              <a:highlight>
                <a:srgbClr val="FFFFFF"/>
              </a:highlight>
              <a:latin typeface="Arial"/>
              <a:ea typeface="Arial"/>
              <a:cs typeface="Arial"/>
              <a:sym typeface="Arial"/>
            </a:endParaRPr>
          </a:p>
          <a:p>
            <a:pPr marL="0" lvl="0" indent="0" rtl="0">
              <a:lnSpc>
                <a:spcPct val="73896"/>
              </a:lnSpc>
              <a:spcBef>
                <a:spcPts val="0"/>
              </a:spcBef>
              <a:spcAft>
                <a:spcPts val="0"/>
              </a:spcAft>
              <a:buClr>
                <a:srgbClr val="000000"/>
              </a:buClr>
              <a:buSzPts val="440"/>
              <a:buFont typeface="Arial"/>
              <a:buNone/>
            </a:pPr>
            <a:endParaRPr sz="1740" dirty="0">
              <a:solidFill>
                <a:srgbClr val="000000"/>
              </a:solidFill>
              <a:highlight>
                <a:srgbClr val="FFFFFF"/>
              </a:highlight>
              <a:latin typeface="Arial"/>
              <a:ea typeface="Arial"/>
              <a:cs typeface="Arial"/>
              <a:sym typeface="Arial"/>
            </a:endParaRPr>
          </a:p>
          <a:p>
            <a:pPr marL="0" lvl="0" indent="0" rtl="0">
              <a:lnSpc>
                <a:spcPct val="73896"/>
              </a:lnSpc>
              <a:spcBef>
                <a:spcPts val="0"/>
              </a:spcBef>
              <a:spcAft>
                <a:spcPts val="0"/>
              </a:spcAft>
              <a:buClr>
                <a:srgbClr val="000000"/>
              </a:buClr>
              <a:buSzPts val="440"/>
              <a:buFont typeface="Arial"/>
              <a:buNone/>
            </a:pPr>
            <a:r>
              <a:rPr lang="en" sz="1740" dirty="0">
                <a:solidFill>
                  <a:srgbClr val="000000"/>
                </a:solidFill>
                <a:highlight>
                  <a:srgbClr val="FFFFFF"/>
                </a:highlight>
                <a:latin typeface="Arial"/>
                <a:ea typeface="Arial"/>
                <a:cs typeface="Arial"/>
                <a:sym typeface="Arial"/>
              </a:rPr>
              <a:t>Till here, the project is rather easy. You can make it more challenging by adding the</a:t>
            </a:r>
            <a:endParaRPr sz="1740" dirty="0">
              <a:solidFill>
                <a:srgbClr val="000000"/>
              </a:solidFill>
              <a:highlight>
                <a:srgbClr val="FFFFFF"/>
              </a:highlight>
              <a:latin typeface="Arial"/>
              <a:ea typeface="Arial"/>
              <a:cs typeface="Arial"/>
              <a:sym typeface="Arial"/>
            </a:endParaRPr>
          </a:p>
          <a:p>
            <a:pPr marL="0" lvl="0" indent="0" rtl="0">
              <a:lnSpc>
                <a:spcPct val="73896"/>
              </a:lnSpc>
              <a:spcBef>
                <a:spcPts val="0"/>
              </a:spcBef>
              <a:spcAft>
                <a:spcPts val="0"/>
              </a:spcAft>
              <a:buNone/>
            </a:pPr>
            <a:r>
              <a:rPr lang="en" sz="1740" dirty="0">
                <a:solidFill>
                  <a:srgbClr val="000000"/>
                </a:solidFill>
                <a:highlight>
                  <a:srgbClr val="FFFFFF"/>
                </a:highlight>
                <a:latin typeface="Arial"/>
                <a:ea typeface="Arial"/>
                <a:cs typeface="Arial"/>
                <a:sym typeface="Arial"/>
              </a:rPr>
              <a:t>passenger information of every train such as its coaches, seat numbers,              types of coaches, passenger names, and so on. </a:t>
            </a:r>
            <a:endParaRPr sz="1740" dirty="0">
              <a:solidFill>
                <a:srgbClr val="000000"/>
              </a:solidFill>
              <a:highlight>
                <a:srgbClr val="FFFFFF"/>
              </a:highlight>
              <a:latin typeface="Arial"/>
              <a:ea typeface="Arial"/>
              <a:cs typeface="Arial"/>
              <a:sym typeface="Arial"/>
            </a:endParaRPr>
          </a:p>
          <a:p>
            <a:pPr marL="0" lvl="0" indent="0" rtl="0">
              <a:lnSpc>
                <a:spcPct val="73896"/>
              </a:lnSpc>
              <a:spcBef>
                <a:spcPts val="0"/>
              </a:spcBef>
              <a:spcAft>
                <a:spcPts val="0"/>
              </a:spcAft>
              <a:buNone/>
            </a:pPr>
            <a:r>
              <a:rPr lang="en" sz="1740" dirty="0">
                <a:solidFill>
                  <a:srgbClr val="000000"/>
                </a:solidFill>
                <a:highlight>
                  <a:srgbClr val="FFFFFF"/>
                </a:highlight>
                <a:latin typeface="Arial"/>
                <a:ea typeface="Arial"/>
                <a:cs typeface="Arial"/>
                <a:sym typeface="Arial"/>
              </a:rPr>
              <a:t>                 </a:t>
            </a:r>
            <a:endParaRPr sz="1740" dirty="0">
              <a:solidFill>
                <a:srgbClr val="000000"/>
              </a:solidFill>
              <a:highlight>
                <a:srgbClr val="FFFFFF"/>
              </a:highlight>
              <a:latin typeface="Arial"/>
              <a:ea typeface="Arial"/>
              <a:cs typeface="Arial"/>
              <a:sym typeface="Arial"/>
            </a:endParaRPr>
          </a:p>
          <a:p>
            <a:pPr marL="0" lvl="0" indent="0" rtl="0">
              <a:lnSpc>
                <a:spcPct val="73896"/>
              </a:lnSpc>
              <a:spcBef>
                <a:spcPts val="0"/>
              </a:spcBef>
              <a:spcAft>
                <a:spcPts val="0"/>
              </a:spcAft>
              <a:buClr>
                <a:srgbClr val="000000"/>
              </a:buClr>
              <a:buSzPts val="440"/>
              <a:buFont typeface="Arial"/>
              <a:buNone/>
            </a:pPr>
            <a:r>
              <a:rPr lang="en" sz="1740" dirty="0">
                <a:solidFill>
                  <a:srgbClr val="000000"/>
                </a:solidFill>
                <a:highlight>
                  <a:srgbClr val="FFFFFF"/>
                </a:highlight>
                <a:latin typeface="Arial"/>
                <a:ea typeface="Arial"/>
                <a:cs typeface="Arial"/>
                <a:sym typeface="Arial"/>
              </a:rPr>
              <a:t>This project might take some time to complete, but it’ll help you showcase your knowledge of database management solutions while solving a significant issue of a public authority.</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89400" y="294975"/>
            <a:ext cx="80442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3680" u="sng" dirty="0">
                <a:solidFill>
                  <a:srgbClr val="FF0000"/>
                </a:solidFill>
                <a:highlight>
                  <a:srgbClr val="FFFFFF"/>
                </a:highlight>
                <a:latin typeface="Arial"/>
                <a:ea typeface="Arial"/>
                <a:cs typeface="Arial"/>
                <a:sym typeface="Arial"/>
              </a:rPr>
              <a:t>Objective and Scope of the project:-</a:t>
            </a:r>
            <a:endParaRPr sz="2600" u="sng" dirty="0">
              <a:solidFill>
                <a:srgbClr val="FF0000"/>
              </a:solidFill>
            </a:endParaRPr>
          </a:p>
        </p:txBody>
      </p:sp>
      <p:sp>
        <p:nvSpPr>
          <p:cNvPr id="88" name="Google Shape;88;p18"/>
          <p:cNvSpPr txBox="1">
            <a:spLocks noGrp="1"/>
          </p:cNvSpPr>
          <p:nvPr>
            <p:ph type="body" idx="1"/>
          </p:nvPr>
        </p:nvSpPr>
        <p:spPr>
          <a:xfrm>
            <a:off x="281975" y="943225"/>
            <a:ext cx="8527800" cy="3878100"/>
          </a:xfrm>
          <a:prstGeom prst="rect">
            <a:avLst/>
          </a:prstGeom>
        </p:spPr>
        <p:txBody>
          <a:bodyPr spcFirstLastPara="1" wrap="square" lIns="91425" tIns="91425" rIns="91425" bIns="91425" anchor="t" anchorCtr="0">
            <a:noAutofit/>
          </a:bodyPr>
          <a:lstStyle/>
          <a:p>
            <a:pPr marL="0" lvl="0" indent="0" algn="l" rtl="0">
              <a:lnSpc>
                <a:spcPct val="93896"/>
              </a:lnSpc>
              <a:spcBef>
                <a:spcPts val="0"/>
              </a:spcBef>
              <a:spcAft>
                <a:spcPts val="0"/>
              </a:spcAft>
              <a:buSzPts val="523"/>
              <a:buNone/>
            </a:pPr>
            <a:r>
              <a:rPr lang="en" sz="1710">
                <a:solidFill>
                  <a:srgbClr val="000000"/>
                </a:solidFill>
                <a:highlight>
                  <a:srgbClr val="FFFFFF"/>
                </a:highlight>
                <a:latin typeface="Arial"/>
                <a:ea typeface="Arial"/>
                <a:cs typeface="Arial"/>
                <a:sym typeface="Arial"/>
              </a:rPr>
              <a:t>Database is an organised collection of interrelated data. The data is typically organised to model aspects of reality in a way that supports processes requiring information.</a:t>
            </a:r>
            <a:endParaRPr sz="1710">
              <a:solidFill>
                <a:srgbClr val="000000"/>
              </a:solidFill>
              <a:highlight>
                <a:srgbClr val="FFFFFF"/>
              </a:highlight>
              <a:latin typeface="Arial"/>
              <a:ea typeface="Arial"/>
              <a:cs typeface="Arial"/>
              <a:sym typeface="Arial"/>
            </a:endParaRPr>
          </a:p>
          <a:p>
            <a:pPr marL="0" lvl="0" indent="0" algn="l" rtl="0">
              <a:lnSpc>
                <a:spcPct val="93896"/>
              </a:lnSpc>
              <a:spcBef>
                <a:spcPts val="0"/>
              </a:spcBef>
              <a:spcAft>
                <a:spcPts val="0"/>
              </a:spcAft>
              <a:buSzPts val="523"/>
              <a:buNone/>
            </a:pPr>
            <a:r>
              <a:rPr lang="en" sz="1710">
                <a:solidFill>
                  <a:srgbClr val="000000"/>
                </a:solidFill>
                <a:highlight>
                  <a:srgbClr val="FFFFFF"/>
                </a:highlight>
                <a:latin typeface="Arial"/>
                <a:ea typeface="Arial"/>
                <a:cs typeface="Arial"/>
                <a:sym typeface="Arial"/>
              </a:rPr>
              <a:t>A DBMS makes it possible for end users to create read update and delete data in a</a:t>
            </a:r>
            <a:endParaRPr sz="1710">
              <a:solidFill>
                <a:srgbClr val="000000"/>
              </a:solidFill>
              <a:highlight>
                <a:srgbClr val="FFFFFF"/>
              </a:highlight>
              <a:latin typeface="Arial"/>
              <a:ea typeface="Arial"/>
              <a:cs typeface="Arial"/>
              <a:sym typeface="Arial"/>
            </a:endParaRPr>
          </a:p>
          <a:p>
            <a:pPr marL="0" lvl="0" indent="0" algn="l" rtl="0">
              <a:lnSpc>
                <a:spcPct val="93896"/>
              </a:lnSpc>
              <a:spcBef>
                <a:spcPts val="0"/>
              </a:spcBef>
              <a:spcAft>
                <a:spcPts val="0"/>
              </a:spcAft>
              <a:buSzPts val="523"/>
              <a:buNone/>
            </a:pPr>
            <a:r>
              <a:rPr lang="en" sz="1710">
                <a:solidFill>
                  <a:srgbClr val="000000"/>
                </a:solidFill>
                <a:highlight>
                  <a:srgbClr val="FFFFFF"/>
                </a:highlight>
                <a:latin typeface="Arial"/>
                <a:ea typeface="Arial"/>
                <a:cs typeface="Arial"/>
                <a:sym typeface="Arial"/>
              </a:rPr>
              <a:t>database.</a:t>
            </a:r>
            <a:endParaRPr sz="1710">
              <a:solidFill>
                <a:srgbClr val="000000"/>
              </a:solidFill>
              <a:highlight>
                <a:srgbClr val="FFFFFF"/>
              </a:highlight>
              <a:latin typeface="Arial"/>
              <a:ea typeface="Arial"/>
              <a:cs typeface="Arial"/>
              <a:sym typeface="Arial"/>
            </a:endParaRPr>
          </a:p>
          <a:p>
            <a:pPr marL="0" lvl="0" indent="0" algn="l" rtl="0">
              <a:lnSpc>
                <a:spcPct val="93896"/>
              </a:lnSpc>
              <a:spcBef>
                <a:spcPts val="0"/>
              </a:spcBef>
              <a:spcAft>
                <a:spcPts val="0"/>
              </a:spcAft>
              <a:buSzPts val="523"/>
              <a:buNone/>
            </a:pPr>
            <a:r>
              <a:rPr lang="en" sz="1710">
                <a:solidFill>
                  <a:srgbClr val="000000"/>
                </a:solidFill>
                <a:highlight>
                  <a:srgbClr val="FFFFFF"/>
                </a:highlight>
                <a:latin typeface="Arial"/>
                <a:ea typeface="Arial"/>
                <a:cs typeface="Arial"/>
                <a:sym typeface="Arial"/>
              </a:rPr>
              <a:t>The main purpose of maintaining database for railway reservation system is to reduce</a:t>
            </a:r>
            <a:endParaRPr sz="1710">
              <a:solidFill>
                <a:srgbClr val="000000"/>
              </a:solidFill>
              <a:highlight>
                <a:srgbClr val="FFFFFF"/>
              </a:highlight>
              <a:latin typeface="Arial"/>
              <a:ea typeface="Arial"/>
              <a:cs typeface="Arial"/>
              <a:sym typeface="Arial"/>
            </a:endParaRPr>
          </a:p>
          <a:p>
            <a:pPr marL="0" lvl="0" indent="0" algn="l" rtl="0">
              <a:lnSpc>
                <a:spcPct val="93896"/>
              </a:lnSpc>
              <a:spcBef>
                <a:spcPts val="0"/>
              </a:spcBef>
              <a:spcAft>
                <a:spcPts val="0"/>
              </a:spcAft>
              <a:buSzPts val="523"/>
              <a:buNone/>
            </a:pPr>
            <a:r>
              <a:rPr lang="en" sz="1710">
                <a:solidFill>
                  <a:srgbClr val="000000"/>
                </a:solidFill>
                <a:highlight>
                  <a:srgbClr val="FFFFFF"/>
                </a:highlight>
                <a:latin typeface="Arial"/>
                <a:ea typeface="Arial"/>
                <a:cs typeface="Arial"/>
                <a:sym typeface="Arial"/>
              </a:rPr>
              <a:t>the manual errors involved in the booking and cancellation of tickets and make it</a:t>
            </a:r>
            <a:endParaRPr sz="1710">
              <a:solidFill>
                <a:srgbClr val="000000"/>
              </a:solidFill>
              <a:highlight>
                <a:srgbClr val="FFFFFF"/>
              </a:highlight>
              <a:latin typeface="Arial"/>
              <a:ea typeface="Arial"/>
              <a:cs typeface="Arial"/>
              <a:sym typeface="Arial"/>
            </a:endParaRPr>
          </a:p>
          <a:p>
            <a:pPr marL="0" lvl="0" indent="0" algn="l" rtl="0">
              <a:lnSpc>
                <a:spcPct val="93896"/>
              </a:lnSpc>
              <a:spcBef>
                <a:spcPts val="0"/>
              </a:spcBef>
              <a:spcAft>
                <a:spcPts val="0"/>
              </a:spcAft>
              <a:buSzPts val="523"/>
              <a:buNone/>
            </a:pPr>
            <a:r>
              <a:rPr lang="en" sz="1710">
                <a:solidFill>
                  <a:srgbClr val="000000"/>
                </a:solidFill>
                <a:highlight>
                  <a:srgbClr val="FFFFFF"/>
                </a:highlight>
                <a:latin typeface="Arial"/>
                <a:ea typeface="Arial"/>
                <a:cs typeface="Arial"/>
                <a:sym typeface="Arial"/>
              </a:rPr>
              <a:t>convenient for the customers and providers to maintain the data about their customers</a:t>
            </a:r>
            <a:endParaRPr sz="1710">
              <a:solidFill>
                <a:srgbClr val="000000"/>
              </a:solidFill>
              <a:highlight>
                <a:srgbClr val="FFFFFF"/>
              </a:highlight>
              <a:latin typeface="Arial"/>
              <a:ea typeface="Arial"/>
              <a:cs typeface="Arial"/>
              <a:sym typeface="Arial"/>
            </a:endParaRPr>
          </a:p>
          <a:p>
            <a:pPr marL="0" lvl="0" indent="0" algn="l" rtl="0">
              <a:lnSpc>
                <a:spcPct val="93896"/>
              </a:lnSpc>
              <a:spcBef>
                <a:spcPts val="0"/>
              </a:spcBef>
              <a:spcAft>
                <a:spcPts val="0"/>
              </a:spcAft>
              <a:buSzPts val="523"/>
              <a:buNone/>
            </a:pPr>
            <a:r>
              <a:rPr lang="en" sz="1710">
                <a:solidFill>
                  <a:srgbClr val="000000"/>
                </a:solidFill>
                <a:highlight>
                  <a:srgbClr val="FFFFFF"/>
                </a:highlight>
                <a:latin typeface="Arial"/>
                <a:ea typeface="Arial"/>
                <a:cs typeface="Arial"/>
                <a:sym typeface="Arial"/>
              </a:rPr>
              <a:t>and also the seats available at them.</a:t>
            </a:r>
            <a:endParaRPr sz="1710">
              <a:solidFill>
                <a:srgbClr val="000000"/>
              </a:solidFill>
              <a:highlight>
                <a:srgbClr val="FFFFFF"/>
              </a:highlight>
              <a:latin typeface="Arial"/>
              <a:ea typeface="Arial"/>
              <a:cs typeface="Arial"/>
              <a:sym typeface="Arial"/>
            </a:endParaRPr>
          </a:p>
          <a:p>
            <a:pPr marL="0" lvl="0" indent="0" algn="l" rtl="0">
              <a:lnSpc>
                <a:spcPct val="93896"/>
              </a:lnSpc>
              <a:spcBef>
                <a:spcPts val="0"/>
              </a:spcBef>
              <a:spcAft>
                <a:spcPts val="0"/>
              </a:spcAft>
              <a:buSzPts val="523"/>
              <a:buNone/>
            </a:pPr>
            <a:endParaRPr sz="1710">
              <a:solidFill>
                <a:srgbClr val="000000"/>
              </a:solidFill>
              <a:highlight>
                <a:srgbClr val="FFFFFF"/>
              </a:highlight>
              <a:latin typeface="Arial"/>
              <a:ea typeface="Arial"/>
              <a:cs typeface="Arial"/>
              <a:sym typeface="Arial"/>
            </a:endParaRPr>
          </a:p>
          <a:p>
            <a:pPr marL="0" lvl="0" indent="0" algn="l" rtl="0">
              <a:lnSpc>
                <a:spcPct val="93896"/>
              </a:lnSpc>
              <a:spcBef>
                <a:spcPts val="0"/>
              </a:spcBef>
              <a:spcAft>
                <a:spcPts val="0"/>
              </a:spcAft>
              <a:buSzPts val="523"/>
              <a:buNone/>
            </a:pPr>
            <a:r>
              <a:rPr lang="en" sz="1710">
                <a:solidFill>
                  <a:srgbClr val="000000"/>
                </a:solidFill>
                <a:highlight>
                  <a:srgbClr val="FFFFFF"/>
                </a:highlight>
                <a:latin typeface="Arial"/>
                <a:ea typeface="Arial"/>
                <a:cs typeface="Arial"/>
                <a:sym typeface="Arial"/>
              </a:rPr>
              <a:t>This project is about creating the database for railway reservation system.</a:t>
            </a:r>
            <a:endParaRPr sz="1710">
              <a:solidFill>
                <a:srgbClr val="000000"/>
              </a:solidFill>
              <a:highlight>
                <a:srgbClr val="FFFFFF"/>
              </a:highlight>
              <a:latin typeface="Arial"/>
              <a:ea typeface="Arial"/>
              <a:cs typeface="Arial"/>
              <a:sym typeface="Arial"/>
            </a:endParaRPr>
          </a:p>
          <a:p>
            <a:pPr marL="0" lvl="0" indent="0" algn="l" rtl="0">
              <a:lnSpc>
                <a:spcPct val="93896"/>
              </a:lnSpc>
              <a:spcBef>
                <a:spcPts val="0"/>
              </a:spcBef>
              <a:spcAft>
                <a:spcPts val="0"/>
              </a:spcAft>
              <a:buSzPts val="523"/>
              <a:buNone/>
            </a:pPr>
            <a:r>
              <a:rPr lang="en" sz="1710">
                <a:solidFill>
                  <a:srgbClr val="000000"/>
                </a:solidFill>
                <a:highlight>
                  <a:srgbClr val="FFFFFF"/>
                </a:highlight>
                <a:latin typeface="Arial"/>
                <a:ea typeface="Arial"/>
                <a:cs typeface="Arial"/>
                <a:sym typeface="Arial"/>
              </a:rPr>
              <a:t>The aim is to design and develop a database maintaining the records of different trains,</a:t>
            </a:r>
            <a:endParaRPr sz="1710">
              <a:solidFill>
                <a:srgbClr val="000000"/>
              </a:solidFill>
              <a:highlight>
                <a:srgbClr val="FFFFFF"/>
              </a:highlight>
              <a:latin typeface="Arial"/>
              <a:ea typeface="Arial"/>
              <a:cs typeface="Arial"/>
              <a:sym typeface="Arial"/>
            </a:endParaRPr>
          </a:p>
          <a:p>
            <a:pPr marL="0" lvl="0" indent="0" algn="l" rtl="0">
              <a:lnSpc>
                <a:spcPct val="93896"/>
              </a:lnSpc>
              <a:spcBef>
                <a:spcPts val="0"/>
              </a:spcBef>
              <a:spcAft>
                <a:spcPts val="0"/>
              </a:spcAft>
              <a:buSzPts val="523"/>
              <a:buNone/>
            </a:pPr>
            <a:r>
              <a:rPr lang="en" sz="1710">
                <a:solidFill>
                  <a:srgbClr val="000000"/>
                </a:solidFill>
                <a:highlight>
                  <a:srgbClr val="FFFFFF"/>
                </a:highlight>
                <a:latin typeface="Arial"/>
                <a:ea typeface="Arial"/>
                <a:cs typeface="Arial"/>
                <a:sym typeface="Arial"/>
              </a:rPr>
              <a:t>passengers, tracks, stations, schedule and routes.</a:t>
            </a:r>
            <a:endParaRPr sz="1710">
              <a:solidFill>
                <a:srgbClr val="000000"/>
              </a:solidFill>
              <a:highlight>
                <a:srgbClr val="FFFFFF"/>
              </a:highlight>
              <a:latin typeface="Arial"/>
              <a:ea typeface="Arial"/>
              <a:cs typeface="Arial"/>
              <a:sym typeface="Arial"/>
            </a:endParaRPr>
          </a:p>
          <a:p>
            <a:pPr marL="0" lvl="0" indent="0" algn="l" rtl="0">
              <a:lnSpc>
                <a:spcPct val="93896"/>
              </a:lnSpc>
              <a:spcBef>
                <a:spcPts val="0"/>
              </a:spcBef>
              <a:spcAft>
                <a:spcPts val="0"/>
              </a:spcAft>
              <a:buSzPts val="523"/>
              <a:buNone/>
            </a:pPr>
            <a:r>
              <a:rPr lang="en" sz="1710">
                <a:solidFill>
                  <a:srgbClr val="000000"/>
                </a:solidFill>
                <a:highlight>
                  <a:srgbClr val="FFFFFF"/>
                </a:highlight>
                <a:latin typeface="Arial"/>
                <a:ea typeface="Arial"/>
                <a:cs typeface="Arial"/>
                <a:sym typeface="Arial"/>
              </a:rPr>
              <a:t>The project also consists of station names, the tracks that connect those stations,</a:t>
            </a:r>
            <a:endParaRPr sz="1710">
              <a:solidFill>
                <a:srgbClr val="000000"/>
              </a:solidFill>
              <a:highlight>
                <a:srgbClr val="FFFFFF"/>
              </a:highlight>
              <a:latin typeface="Arial"/>
              <a:ea typeface="Arial"/>
              <a:cs typeface="Arial"/>
              <a:sym typeface="Arial"/>
            </a:endParaRPr>
          </a:p>
          <a:p>
            <a:pPr marL="0" lvl="0" indent="0" algn="l" rtl="0">
              <a:lnSpc>
                <a:spcPct val="93896"/>
              </a:lnSpc>
              <a:spcBef>
                <a:spcPts val="0"/>
              </a:spcBef>
              <a:spcAft>
                <a:spcPts val="0"/>
              </a:spcAft>
              <a:buSzPts val="523"/>
              <a:buNone/>
            </a:pPr>
            <a:r>
              <a:rPr lang="en" sz="1710">
                <a:solidFill>
                  <a:srgbClr val="000000"/>
                </a:solidFill>
                <a:highlight>
                  <a:srgbClr val="FFFFFF"/>
                </a:highlight>
                <a:latin typeface="Arial"/>
                <a:ea typeface="Arial"/>
                <a:cs typeface="Arial"/>
                <a:sym typeface="Arial"/>
              </a:rPr>
              <a:t>schedules of the train and the information of the station.</a:t>
            </a:r>
            <a:endParaRPr sz="1710">
              <a:solidFill>
                <a:srgbClr val="000000"/>
              </a:solidFill>
              <a:highlight>
                <a:srgbClr val="FFFFFF"/>
              </a:highlight>
              <a:latin typeface="Arial"/>
              <a:ea typeface="Arial"/>
              <a:cs typeface="Arial"/>
              <a:sym typeface="Arial"/>
            </a:endParaRPr>
          </a:p>
          <a:p>
            <a:pPr marL="0" lvl="0" indent="0" algn="l" rtl="0">
              <a:spcBef>
                <a:spcPts val="0"/>
              </a:spcBef>
              <a:spcAft>
                <a:spcPts val="1200"/>
              </a:spcAft>
              <a:buSzPts val="523"/>
              <a:buNone/>
            </a:pPr>
            <a:endParaRPr sz="617"/>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5" name="Google Shape;95;p19"/>
          <p:cNvPicPr preferRelativeResize="0"/>
          <p:nvPr/>
        </p:nvPicPr>
        <p:blipFill>
          <a:blip r:embed="rId3">
            <a:alphaModFix/>
          </a:blip>
          <a:stretch>
            <a:fillRect/>
          </a:stretch>
        </p:blipFill>
        <p:spPr>
          <a:xfrm>
            <a:off x="174575" y="255150"/>
            <a:ext cx="8742625" cy="470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22250" y="295000"/>
            <a:ext cx="78429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4200" u="sng" dirty="0">
                <a:solidFill>
                  <a:srgbClr val="FF0000"/>
                </a:solidFill>
                <a:highlight>
                  <a:srgbClr val="FFFFFF"/>
                </a:highlight>
                <a:latin typeface="Arial"/>
                <a:ea typeface="Arial"/>
                <a:cs typeface="Arial"/>
                <a:sym typeface="Arial"/>
              </a:rPr>
              <a:t>Entities, Attributes, Key Attributes:-</a:t>
            </a:r>
            <a:endParaRPr u="sng" dirty="0">
              <a:solidFill>
                <a:srgbClr val="FF0000"/>
              </a:solidFill>
            </a:endParaRPr>
          </a:p>
        </p:txBody>
      </p:sp>
      <p:sp>
        <p:nvSpPr>
          <p:cNvPr id="101" name="Google Shape;101;p20"/>
          <p:cNvSpPr txBox="1">
            <a:spLocks noGrp="1"/>
          </p:cNvSpPr>
          <p:nvPr>
            <p:ph type="body" idx="1"/>
          </p:nvPr>
        </p:nvSpPr>
        <p:spPr>
          <a:xfrm>
            <a:off x="341700" y="1050675"/>
            <a:ext cx="8460600" cy="3649800"/>
          </a:xfrm>
          <a:prstGeom prst="rect">
            <a:avLst/>
          </a:prstGeom>
        </p:spPr>
        <p:txBody>
          <a:bodyPr spcFirstLastPara="1" wrap="square" lIns="91425" tIns="91425" rIns="91425" bIns="91425" anchor="t" anchorCtr="0">
            <a:noAutofit/>
          </a:bodyPr>
          <a:lstStyle/>
          <a:p>
            <a:pPr marL="0" lvl="0" indent="0" algn="l" rtl="0">
              <a:lnSpc>
                <a:spcPct val="83896"/>
              </a:lnSpc>
              <a:spcBef>
                <a:spcPts val="0"/>
              </a:spcBef>
              <a:spcAft>
                <a:spcPts val="0"/>
              </a:spcAft>
              <a:buSzPts val="523"/>
              <a:buNone/>
            </a:pPr>
            <a:r>
              <a:rPr lang="en" sz="1910">
                <a:solidFill>
                  <a:srgbClr val="000000"/>
                </a:solidFill>
                <a:highlight>
                  <a:srgbClr val="FFFFFF"/>
                </a:highlight>
                <a:latin typeface="Arial"/>
                <a:ea typeface="Arial"/>
                <a:cs typeface="Arial"/>
                <a:sym typeface="Arial"/>
              </a:rPr>
              <a:t>•TRAIN (T_ID, T_Name, T_Type)</a:t>
            </a:r>
            <a:endParaRPr sz="1910">
              <a:solidFill>
                <a:srgbClr val="000000"/>
              </a:solidFill>
              <a:highlight>
                <a:srgbClr val="FFFFFF"/>
              </a:highlight>
              <a:latin typeface="Arial"/>
              <a:ea typeface="Arial"/>
              <a:cs typeface="Arial"/>
              <a:sym typeface="Arial"/>
            </a:endParaRPr>
          </a:p>
          <a:p>
            <a:pPr marL="0" lvl="0" indent="0" algn="l" rtl="0">
              <a:lnSpc>
                <a:spcPct val="83896"/>
              </a:lnSpc>
              <a:spcBef>
                <a:spcPts val="0"/>
              </a:spcBef>
              <a:spcAft>
                <a:spcPts val="0"/>
              </a:spcAft>
              <a:buSzPts val="523"/>
              <a:buNone/>
            </a:pPr>
            <a:endParaRPr sz="1910">
              <a:solidFill>
                <a:srgbClr val="000000"/>
              </a:solidFill>
              <a:highlight>
                <a:srgbClr val="FFFFFF"/>
              </a:highlight>
              <a:latin typeface="Arial"/>
              <a:ea typeface="Arial"/>
              <a:cs typeface="Arial"/>
              <a:sym typeface="Arial"/>
            </a:endParaRPr>
          </a:p>
          <a:p>
            <a:pPr marL="0" lvl="0" indent="0" algn="l" rtl="0">
              <a:lnSpc>
                <a:spcPct val="83896"/>
              </a:lnSpc>
              <a:spcBef>
                <a:spcPts val="0"/>
              </a:spcBef>
              <a:spcAft>
                <a:spcPts val="0"/>
              </a:spcAft>
              <a:buSzPts val="523"/>
              <a:buNone/>
            </a:pPr>
            <a:r>
              <a:rPr lang="en" sz="1910">
                <a:solidFill>
                  <a:srgbClr val="000000"/>
                </a:solidFill>
                <a:highlight>
                  <a:srgbClr val="FFFFFF"/>
                </a:highlight>
                <a:latin typeface="Arial"/>
                <a:ea typeface="Arial"/>
                <a:cs typeface="Arial"/>
                <a:sym typeface="Arial"/>
              </a:rPr>
              <a:t>•PASSENGERS (P_ID, P_Name, Gender, Seat_Number, Coaches, Age, Type</a:t>
            </a:r>
            <a:endParaRPr sz="1910">
              <a:solidFill>
                <a:srgbClr val="000000"/>
              </a:solidFill>
              <a:highlight>
                <a:srgbClr val="FFFFFF"/>
              </a:highlight>
              <a:latin typeface="Arial"/>
              <a:ea typeface="Arial"/>
              <a:cs typeface="Arial"/>
              <a:sym typeface="Arial"/>
            </a:endParaRPr>
          </a:p>
          <a:p>
            <a:pPr marL="0" lvl="0" indent="0" algn="l" rtl="0">
              <a:lnSpc>
                <a:spcPct val="83896"/>
              </a:lnSpc>
              <a:spcBef>
                <a:spcPts val="0"/>
              </a:spcBef>
              <a:spcAft>
                <a:spcPts val="0"/>
              </a:spcAft>
              <a:buSzPts val="523"/>
              <a:buNone/>
            </a:pPr>
            <a:endParaRPr sz="1910">
              <a:solidFill>
                <a:srgbClr val="000000"/>
              </a:solidFill>
              <a:highlight>
                <a:srgbClr val="FFFFFF"/>
              </a:highlight>
              <a:latin typeface="Arial"/>
              <a:ea typeface="Arial"/>
              <a:cs typeface="Arial"/>
              <a:sym typeface="Arial"/>
            </a:endParaRPr>
          </a:p>
          <a:p>
            <a:pPr marL="0" lvl="0" indent="0" algn="l" rtl="0">
              <a:lnSpc>
                <a:spcPct val="83896"/>
              </a:lnSpc>
              <a:spcBef>
                <a:spcPts val="0"/>
              </a:spcBef>
              <a:spcAft>
                <a:spcPts val="0"/>
              </a:spcAft>
              <a:buSzPts val="523"/>
              <a:buNone/>
            </a:pPr>
            <a:r>
              <a:rPr lang="en" sz="1910">
                <a:solidFill>
                  <a:srgbClr val="000000"/>
                </a:solidFill>
                <a:highlight>
                  <a:srgbClr val="FFFFFF"/>
                </a:highlight>
                <a:latin typeface="Arial"/>
                <a:ea typeface="Arial"/>
                <a:cs typeface="Arial"/>
                <a:sym typeface="Arial"/>
              </a:rPr>
              <a:t>•TRACKS (Track_No, Length)</a:t>
            </a:r>
            <a:endParaRPr sz="1910">
              <a:solidFill>
                <a:srgbClr val="000000"/>
              </a:solidFill>
              <a:highlight>
                <a:srgbClr val="FFFFFF"/>
              </a:highlight>
              <a:latin typeface="Arial"/>
              <a:ea typeface="Arial"/>
              <a:cs typeface="Arial"/>
              <a:sym typeface="Arial"/>
            </a:endParaRPr>
          </a:p>
          <a:p>
            <a:pPr marL="0" lvl="0" indent="0" algn="l" rtl="0">
              <a:lnSpc>
                <a:spcPct val="83896"/>
              </a:lnSpc>
              <a:spcBef>
                <a:spcPts val="0"/>
              </a:spcBef>
              <a:spcAft>
                <a:spcPts val="0"/>
              </a:spcAft>
              <a:buSzPts val="523"/>
              <a:buNone/>
            </a:pPr>
            <a:endParaRPr sz="1910">
              <a:solidFill>
                <a:srgbClr val="000000"/>
              </a:solidFill>
              <a:highlight>
                <a:srgbClr val="FFFFFF"/>
              </a:highlight>
              <a:latin typeface="Arial"/>
              <a:ea typeface="Arial"/>
              <a:cs typeface="Arial"/>
              <a:sym typeface="Arial"/>
            </a:endParaRPr>
          </a:p>
          <a:p>
            <a:pPr marL="0" lvl="0" indent="0" algn="l" rtl="0">
              <a:lnSpc>
                <a:spcPct val="83896"/>
              </a:lnSpc>
              <a:spcBef>
                <a:spcPts val="0"/>
              </a:spcBef>
              <a:spcAft>
                <a:spcPts val="0"/>
              </a:spcAft>
              <a:buSzPts val="523"/>
              <a:buNone/>
            </a:pPr>
            <a:r>
              <a:rPr lang="en" sz="1910">
                <a:solidFill>
                  <a:srgbClr val="000000"/>
                </a:solidFill>
                <a:highlight>
                  <a:srgbClr val="FFFFFF"/>
                </a:highlight>
                <a:latin typeface="Arial"/>
                <a:ea typeface="Arial"/>
                <a:cs typeface="Arial"/>
                <a:sym typeface="Arial"/>
              </a:rPr>
              <a:t>•STATION (S_ID, S_Name, Place)</a:t>
            </a:r>
            <a:endParaRPr sz="1910">
              <a:solidFill>
                <a:srgbClr val="000000"/>
              </a:solidFill>
              <a:highlight>
                <a:srgbClr val="FFFFFF"/>
              </a:highlight>
              <a:latin typeface="Arial"/>
              <a:ea typeface="Arial"/>
              <a:cs typeface="Arial"/>
              <a:sym typeface="Arial"/>
            </a:endParaRPr>
          </a:p>
          <a:p>
            <a:pPr marL="0" lvl="0" indent="0" algn="l" rtl="0">
              <a:lnSpc>
                <a:spcPct val="83896"/>
              </a:lnSpc>
              <a:spcBef>
                <a:spcPts val="0"/>
              </a:spcBef>
              <a:spcAft>
                <a:spcPts val="0"/>
              </a:spcAft>
              <a:buSzPts val="523"/>
              <a:buNone/>
            </a:pPr>
            <a:endParaRPr sz="1910">
              <a:solidFill>
                <a:srgbClr val="000000"/>
              </a:solidFill>
              <a:highlight>
                <a:srgbClr val="FFFFFF"/>
              </a:highlight>
              <a:latin typeface="Arial"/>
              <a:ea typeface="Arial"/>
              <a:cs typeface="Arial"/>
              <a:sym typeface="Arial"/>
            </a:endParaRPr>
          </a:p>
          <a:p>
            <a:pPr marL="0" lvl="0" indent="0" algn="l" rtl="0">
              <a:lnSpc>
                <a:spcPct val="83896"/>
              </a:lnSpc>
              <a:spcBef>
                <a:spcPts val="0"/>
              </a:spcBef>
              <a:spcAft>
                <a:spcPts val="0"/>
              </a:spcAft>
              <a:buSzPts val="523"/>
              <a:buNone/>
            </a:pPr>
            <a:r>
              <a:rPr lang="en" sz="1910">
                <a:solidFill>
                  <a:srgbClr val="000000"/>
                </a:solidFill>
                <a:highlight>
                  <a:srgbClr val="FFFFFF"/>
                </a:highlight>
                <a:latin typeface="Arial"/>
                <a:ea typeface="Arial"/>
                <a:cs typeface="Arial"/>
                <a:sym typeface="Arial"/>
              </a:rPr>
              <a:t>•SCHEDULE (Schedule_ID, Start_Time, Source,  End_Time, Destination)</a:t>
            </a:r>
            <a:endParaRPr sz="1910">
              <a:solidFill>
                <a:srgbClr val="000000"/>
              </a:solidFill>
              <a:highlight>
                <a:srgbClr val="FFFFFF"/>
              </a:highlight>
              <a:latin typeface="Arial"/>
              <a:ea typeface="Arial"/>
              <a:cs typeface="Arial"/>
              <a:sym typeface="Arial"/>
            </a:endParaRPr>
          </a:p>
          <a:p>
            <a:pPr marL="0" lvl="0" indent="0" algn="l" rtl="0">
              <a:lnSpc>
                <a:spcPct val="83896"/>
              </a:lnSpc>
              <a:spcBef>
                <a:spcPts val="0"/>
              </a:spcBef>
              <a:spcAft>
                <a:spcPts val="0"/>
              </a:spcAft>
              <a:buSzPts val="523"/>
              <a:buNone/>
            </a:pPr>
            <a:endParaRPr sz="1910">
              <a:solidFill>
                <a:srgbClr val="000000"/>
              </a:solidFill>
              <a:highlight>
                <a:srgbClr val="FFFFFF"/>
              </a:highlight>
              <a:latin typeface="Arial"/>
              <a:ea typeface="Arial"/>
              <a:cs typeface="Arial"/>
              <a:sym typeface="Arial"/>
            </a:endParaRPr>
          </a:p>
          <a:p>
            <a:pPr marL="0" lvl="0" indent="0" algn="l" rtl="0">
              <a:lnSpc>
                <a:spcPct val="83896"/>
              </a:lnSpc>
              <a:spcBef>
                <a:spcPts val="0"/>
              </a:spcBef>
              <a:spcAft>
                <a:spcPts val="0"/>
              </a:spcAft>
              <a:buSzPts val="523"/>
              <a:buNone/>
            </a:pPr>
            <a:r>
              <a:rPr lang="en" sz="1910">
                <a:solidFill>
                  <a:srgbClr val="000000"/>
                </a:solidFill>
                <a:highlight>
                  <a:srgbClr val="FFFFFF"/>
                </a:highlight>
                <a:latin typeface="Arial"/>
                <a:ea typeface="Arial"/>
                <a:cs typeface="Arial"/>
                <a:sym typeface="Arial"/>
              </a:rPr>
              <a:t>•ROUTE (Route_no, Total_Stops)</a:t>
            </a:r>
            <a:endParaRPr sz="1910">
              <a:solidFill>
                <a:srgbClr val="000000"/>
              </a:solidFill>
              <a:highlight>
                <a:srgbClr val="FFFFFF"/>
              </a:highlight>
              <a:latin typeface="Arial"/>
              <a:ea typeface="Arial"/>
              <a:cs typeface="Arial"/>
              <a:sym typeface="Arial"/>
            </a:endParaRPr>
          </a:p>
          <a:p>
            <a:pPr marL="0" lvl="0" indent="0" algn="l" rtl="0">
              <a:lnSpc>
                <a:spcPct val="105000"/>
              </a:lnSpc>
              <a:spcBef>
                <a:spcPts val="0"/>
              </a:spcBef>
              <a:spcAft>
                <a:spcPts val="1200"/>
              </a:spcAft>
              <a:buSzPts val="523"/>
              <a:buNone/>
            </a:pPr>
            <a:endParaRPr sz="617"/>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255125" y="116878"/>
            <a:ext cx="7505700" cy="886899"/>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ts val="990"/>
              <a:buNone/>
            </a:pPr>
            <a:r>
              <a:rPr lang="en" sz="3680" u="sng" dirty="0">
                <a:solidFill>
                  <a:srgbClr val="FF0000"/>
                </a:solidFill>
                <a:highlight>
                  <a:srgbClr val="FFFFFF"/>
                </a:highlight>
                <a:latin typeface="Arial"/>
                <a:ea typeface="Arial"/>
                <a:cs typeface="Arial"/>
                <a:sym typeface="Arial"/>
              </a:rPr>
              <a:t>Relationship and Cardinality Ratio:-</a:t>
            </a:r>
            <a:endParaRPr sz="2600" u="sng" dirty="0">
              <a:solidFill>
                <a:srgbClr val="FF0000"/>
              </a:solidFill>
            </a:endParaRPr>
          </a:p>
        </p:txBody>
      </p:sp>
      <p:sp>
        <p:nvSpPr>
          <p:cNvPr id="107" name="Google Shape;107;p21"/>
          <p:cNvSpPr txBox="1">
            <a:spLocks noGrp="1"/>
          </p:cNvSpPr>
          <p:nvPr>
            <p:ph type="body" idx="1"/>
          </p:nvPr>
        </p:nvSpPr>
        <p:spPr>
          <a:xfrm>
            <a:off x="301350" y="831899"/>
            <a:ext cx="8541300" cy="3975776"/>
          </a:xfrm>
          <a:prstGeom prst="rect">
            <a:avLst/>
          </a:prstGeom>
        </p:spPr>
        <p:txBody>
          <a:bodyPr spcFirstLastPara="1" wrap="square" lIns="91425" tIns="91425" rIns="91425" bIns="91425" anchor="t" anchorCtr="0">
            <a:normAutofit/>
          </a:bodyPr>
          <a:lstStyle/>
          <a:p>
            <a:pPr marL="0" lvl="0" indent="0" algn="l" rtl="0">
              <a:lnSpc>
                <a:spcPct val="93896"/>
              </a:lnSpc>
              <a:spcBef>
                <a:spcPts val="0"/>
              </a:spcBef>
              <a:spcAft>
                <a:spcPts val="0"/>
              </a:spcAft>
              <a:buNone/>
            </a:pPr>
            <a:r>
              <a:rPr lang="en" sz="2400" dirty="0">
                <a:solidFill>
                  <a:srgbClr val="000000"/>
                </a:solidFill>
                <a:highlight>
                  <a:srgbClr val="FFFFFF"/>
                </a:highlight>
                <a:latin typeface="Arial"/>
                <a:ea typeface="Arial"/>
                <a:cs typeface="Arial"/>
                <a:sym typeface="Arial"/>
              </a:rPr>
              <a:t>•   PASSENGERS Travel by TRAIN (N:1)</a:t>
            </a:r>
            <a:endParaRPr sz="2400" dirty="0">
              <a:solidFill>
                <a:srgbClr val="000000"/>
              </a:solidFill>
              <a:highlight>
                <a:srgbClr val="FFFFFF"/>
              </a:highlight>
              <a:latin typeface="Arial"/>
              <a:ea typeface="Arial"/>
              <a:cs typeface="Arial"/>
              <a:sym typeface="Arial"/>
            </a:endParaRPr>
          </a:p>
          <a:p>
            <a:pPr marL="0" lvl="0" indent="0" algn="l" rtl="0">
              <a:lnSpc>
                <a:spcPct val="93896"/>
              </a:lnSpc>
              <a:spcBef>
                <a:spcPts val="0"/>
              </a:spcBef>
              <a:spcAft>
                <a:spcPts val="0"/>
              </a:spcAft>
              <a:buNone/>
            </a:pPr>
            <a:endParaRPr sz="2400" dirty="0">
              <a:solidFill>
                <a:srgbClr val="000000"/>
              </a:solidFill>
              <a:highlight>
                <a:srgbClr val="FFFFFF"/>
              </a:highlight>
              <a:latin typeface="Arial"/>
              <a:ea typeface="Arial"/>
              <a:cs typeface="Arial"/>
              <a:sym typeface="Arial"/>
            </a:endParaRPr>
          </a:p>
          <a:p>
            <a:pPr marL="0" lvl="0" indent="0" algn="l" rtl="0">
              <a:lnSpc>
                <a:spcPct val="93896"/>
              </a:lnSpc>
              <a:spcBef>
                <a:spcPts val="0"/>
              </a:spcBef>
              <a:spcAft>
                <a:spcPts val="0"/>
              </a:spcAft>
              <a:buNone/>
            </a:pPr>
            <a:r>
              <a:rPr lang="en" sz="2400" dirty="0">
                <a:solidFill>
                  <a:srgbClr val="000000"/>
                </a:solidFill>
                <a:highlight>
                  <a:srgbClr val="FFFFFF"/>
                </a:highlight>
                <a:latin typeface="Arial"/>
                <a:ea typeface="Arial"/>
                <a:cs typeface="Arial"/>
                <a:sym typeface="Arial"/>
              </a:rPr>
              <a:t>•   TRAIN Moves on TRACKS (M:N)</a:t>
            </a:r>
            <a:endParaRPr sz="2400" dirty="0">
              <a:solidFill>
                <a:srgbClr val="000000"/>
              </a:solidFill>
              <a:highlight>
                <a:srgbClr val="FFFFFF"/>
              </a:highlight>
              <a:latin typeface="Arial"/>
              <a:ea typeface="Arial"/>
              <a:cs typeface="Arial"/>
              <a:sym typeface="Arial"/>
            </a:endParaRPr>
          </a:p>
          <a:p>
            <a:pPr marL="0" lvl="0" indent="0" algn="l" rtl="0">
              <a:lnSpc>
                <a:spcPct val="93896"/>
              </a:lnSpc>
              <a:spcBef>
                <a:spcPts val="0"/>
              </a:spcBef>
              <a:spcAft>
                <a:spcPts val="0"/>
              </a:spcAft>
              <a:buNone/>
            </a:pPr>
            <a:endParaRPr sz="2400" dirty="0">
              <a:solidFill>
                <a:srgbClr val="000000"/>
              </a:solidFill>
              <a:highlight>
                <a:srgbClr val="FFFFFF"/>
              </a:highlight>
              <a:latin typeface="Arial"/>
              <a:ea typeface="Arial"/>
              <a:cs typeface="Arial"/>
              <a:sym typeface="Arial"/>
            </a:endParaRPr>
          </a:p>
          <a:p>
            <a:pPr marL="0" lvl="0" indent="0" algn="l" rtl="0">
              <a:lnSpc>
                <a:spcPct val="93896"/>
              </a:lnSpc>
              <a:spcBef>
                <a:spcPts val="0"/>
              </a:spcBef>
              <a:spcAft>
                <a:spcPts val="0"/>
              </a:spcAft>
              <a:buNone/>
            </a:pPr>
            <a:r>
              <a:rPr lang="en" sz="2400" dirty="0">
                <a:solidFill>
                  <a:srgbClr val="000000"/>
                </a:solidFill>
                <a:highlight>
                  <a:srgbClr val="FFFFFF"/>
                </a:highlight>
                <a:latin typeface="Arial"/>
                <a:ea typeface="Arial"/>
                <a:cs typeface="Arial"/>
                <a:sym typeface="Arial"/>
              </a:rPr>
              <a:t>•   TRACKS Connect STATION (1:N)</a:t>
            </a:r>
            <a:endParaRPr sz="2400" dirty="0">
              <a:solidFill>
                <a:srgbClr val="000000"/>
              </a:solidFill>
              <a:highlight>
                <a:srgbClr val="FFFFFF"/>
              </a:highlight>
              <a:latin typeface="Arial"/>
              <a:ea typeface="Arial"/>
              <a:cs typeface="Arial"/>
              <a:sym typeface="Arial"/>
            </a:endParaRPr>
          </a:p>
          <a:p>
            <a:pPr marL="0" lvl="0" indent="0" algn="l" rtl="0">
              <a:lnSpc>
                <a:spcPct val="93896"/>
              </a:lnSpc>
              <a:spcBef>
                <a:spcPts val="0"/>
              </a:spcBef>
              <a:spcAft>
                <a:spcPts val="0"/>
              </a:spcAft>
              <a:buNone/>
            </a:pPr>
            <a:endParaRPr sz="2400" dirty="0">
              <a:solidFill>
                <a:srgbClr val="000000"/>
              </a:solidFill>
              <a:highlight>
                <a:srgbClr val="FFFFFF"/>
              </a:highlight>
              <a:latin typeface="Arial"/>
              <a:ea typeface="Arial"/>
              <a:cs typeface="Arial"/>
              <a:sym typeface="Arial"/>
            </a:endParaRPr>
          </a:p>
          <a:p>
            <a:pPr marL="0" lvl="0" indent="0" algn="l" rtl="0">
              <a:lnSpc>
                <a:spcPct val="93896"/>
              </a:lnSpc>
              <a:spcBef>
                <a:spcPts val="0"/>
              </a:spcBef>
              <a:spcAft>
                <a:spcPts val="0"/>
              </a:spcAft>
              <a:buNone/>
            </a:pPr>
            <a:r>
              <a:rPr lang="en" sz="2400" dirty="0">
                <a:solidFill>
                  <a:srgbClr val="000000"/>
                </a:solidFill>
                <a:highlight>
                  <a:srgbClr val="FFFFFF"/>
                </a:highlight>
                <a:latin typeface="Arial"/>
                <a:ea typeface="Arial"/>
                <a:cs typeface="Arial"/>
                <a:sym typeface="Arial"/>
              </a:rPr>
              <a:t>•   TRAIN Follows SCHEDULE (1:1)</a:t>
            </a:r>
            <a:endParaRPr sz="2400" dirty="0">
              <a:solidFill>
                <a:srgbClr val="000000"/>
              </a:solidFill>
              <a:highlight>
                <a:srgbClr val="FFFFFF"/>
              </a:highlight>
              <a:latin typeface="Arial"/>
              <a:ea typeface="Arial"/>
              <a:cs typeface="Arial"/>
              <a:sym typeface="Arial"/>
            </a:endParaRPr>
          </a:p>
          <a:p>
            <a:pPr marL="0" lvl="0" indent="0" algn="l" rtl="0">
              <a:lnSpc>
                <a:spcPct val="93896"/>
              </a:lnSpc>
              <a:spcBef>
                <a:spcPts val="0"/>
              </a:spcBef>
              <a:spcAft>
                <a:spcPts val="0"/>
              </a:spcAft>
              <a:buNone/>
            </a:pPr>
            <a:endParaRPr sz="2400" dirty="0">
              <a:solidFill>
                <a:srgbClr val="000000"/>
              </a:solidFill>
              <a:highlight>
                <a:srgbClr val="FFFFFF"/>
              </a:highlight>
              <a:latin typeface="Arial"/>
              <a:ea typeface="Arial"/>
              <a:cs typeface="Arial"/>
              <a:sym typeface="Arial"/>
            </a:endParaRPr>
          </a:p>
          <a:p>
            <a:pPr marL="0" lvl="0" indent="0" algn="l" rtl="0">
              <a:lnSpc>
                <a:spcPct val="93896"/>
              </a:lnSpc>
              <a:spcBef>
                <a:spcPts val="0"/>
              </a:spcBef>
              <a:spcAft>
                <a:spcPts val="0"/>
              </a:spcAft>
              <a:buNone/>
            </a:pPr>
            <a:r>
              <a:rPr lang="en" sz="2400" dirty="0">
                <a:solidFill>
                  <a:srgbClr val="000000"/>
                </a:solidFill>
                <a:highlight>
                  <a:srgbClr val="FFFFFF"/>
                </a:highlight>
                <a:latin typeface="Arial"/>
                <a:ea typeface="Arial"/>
                <a:cs typeface="Arial"/>
                <a:sym typeface="Arial"/>
              </a:rPr>
              <a:t>•   SCHEDULE Has ROUTE (N:1)</a:t>
            </a:r>
            <a:endParaRPr sz="2400" dirty="0">
              <a:solidFill>
                <a:srgbClr val="000000"/>
              </a:solidFill>
              <a:highlight>
                <a:srgbClr val="FFFFFF"/>
              </a:highlight>
              <a:latin typeface="Arial"/>
              <a:ea typeface="Arial"/>
              <a:cs typeface="Arial"/>
              <a:sym typeface="Arial"/>
            </a:endParaRPr>
          </a:p>
          <a:p>
            <a:pPr marL="0" lvl="0" indent="0" algn="l" rtl="0">
              <a:lnSpc>
                <a:spcPct val="93896"/>
              </a:lnSpc>
              <a:spcBef>
                <a:spcPts val="0"/>
              </a:spcBef>
              <a:spcAft>
                <a:spcPts val="0"/>
              </a:spcAft>
              <a:buNone/>
            </a:pPr>
            <a:endParaRPr sz="2400" dirty="0">
              <a:solidFill>
                <a:srgbClr val="000000"/>
              </a:solidFill>
              <a:highlight>
                <a:srgbClr val="FFFFFF"/>
              </a:highlight>
              <a:latin typeface="Arial"/>
              <a:ea typeface="Arial"/>
              <a:cs typeface="Arial"/>
              <a:sym typeface="Arial"/>
            </a:endParaRPr>
          </a:p>
          <a:p>
            <a:pPr marL="0" lvl="0" indent="0" algn="l" rtl="0">
              <a:lnSpc>
                <a:spcPct val="93896"/>
              </a:lnSpc>
              <a:spcBef>
                <a:spcPts val="0"/>
              </a:spcBef>
              <a:spcAft>
                <a:spcPts val="0"/>
              </a:spcAft>
              <a:buNone/>
            </a:pPr>
            <a:r>
              <a:rPr lang="en" sz="2400" dirty="0">
                <a:solidFill>
                  <a:srgbClr val="000000"/>
                </a:solidFill>
                <a:highlight>
                  <a:srgbClr val="FFFFFF"/>
                </a:highlight>
                <a:latin typeface="Arial"/>
                <a:ea typeface="Arial"/>
                <a:cs typeface="Arial"/>
                <a:sym typeface="Arial"/>
              </a:rPr>
              <a:t>•   ROUTE Consists_of STATION (M:N)</a:t>
            </a:r>
            <a:endParaRPr sz="2400" dirty="0">
              <a:solidFill>
                <a:srgbClr val="000000"/>
              </a:solidFill>
              <a:highlight>
                <a:srgbClr val="FFFFFF"/>
              </a:highlight>
              <a:latin typeface="Arial"/>
              <a:ea typeface="Arial"/>
              <a:cs typeface="Arial"/>
              <a:sym typeface="Arial"/>
            </a:endParaRPr>
          </a:p>
          <a:p>
            <a:pPr marL="0" lvl="0" indent="0" algn="l" rtl="0">
              <a:spcBef>
                <a:spcPts val="0"/>
              </a:spcBef>
              <a:spcAft>
                <a:spcPts val="1200"/>
              </a:spcAft>
              <a:buNone/>
            </a:pPr>
            <a:endParaRPr dirty="0"/>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1282</Words>
  <Application>Microsoft Office PowerPoint</Application>
  <PresentationFormat>On-screen Show (16:9)</PresentationFormat>
  <Paragraphs>172</Paragraphs>
  <Slides>21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Alfa Slab One</vt:lpstr>
      <vt:lpstr>Proxima Nova</vt:lpstr>
      <vt:lpstr>Arial</vt:lpstr>
      <vt:lpstr>Gameday</vt:lpstr>
      <vt:lpstr>DBMS PROJECT </vt:lpstr>
      <vt:lpstr>RAILWAY MANAGEMENT SYSTEM</vt:lpstr>
      <vt:lpstr>PowerPoint Presentation</vt:lpstr>
      <vt:lpstr>Problem Statement - Railway Management System</vt:lpstr>
      <vt:lpstr>PowerPoint Presentation</vt:lpstr>
      <vt:lpstr>Objective and Scope of the project:-</vt:lpstr>
      <vt:lpstr>PowerPoint Presentation</vt:lpstr>
      <vt:lpstr>Entities, Attributes, Key Attributes:-</vt:lpstr>
      <vt:lpstr>Relationship and Cardinality Ratio:-</vt:lpstr>
      <vt:lpstr>PowerPoint Presentation</vt:lpstr>
      <vt:lpstr>PowerPoint Presentation</vt:lpstr>
      <vt:lpstr>Create Table Statements and their Outputs:-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cp:lastModifiedBy>Rahul Gupta</cp:lastModifiedBy>
  <cp:revision>2</cp:revision>
  <cp:lastPrinted>2023-03-14T13:44:50Z</cp:lastPrinted>
  <dcterms:modified xsi:type="dcterms:W3CDTF">2023-03-17T05:02:41Z</dcterms:modified>
</cp:coreProperties>
</file>