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73" r:id="rId8"/>
    <p:sldId id="263" r:id="rId9"/>
    <p:sldId id="264" r:id="rId10"/>
    <p:sldId id="265" r:id="rId11"/>
    <p:sldId id="266" r:id="rId12"/>
    <p:sldId id="269" r:id="rId13"/>
    <p:sldId id="270" r:id="rId14"/>
    <p:sldId id="271" r:id="rId15"/>
    <p:sldId id="272"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5B58-910E-48C7-9251-083E7403E256}"/>
              </a:ext>
            </a:extLst>
          </p:cNvPr>
          <p:cNvSpPr>
            <a:spLocks noGrp="1"/>
          </p:cNvSpPr>
          <p:nvPr>
            <p:ph type="ctrTitle"/>
          </p:nvPr>
        </p:nvSpPr>
        <p:spPr>
          <a:xfrm>
            <a:off x="171450" y="304800"/>
            <a:ext cx="10988675" cy="1495425"/>
          </a:xfrm>
        </p:spPr>
        <p:txBody>
          <a:bodyPr>
            <a:normAutofit fontScale="90000"/>
          </a:bodyPr>
          <a:lstStyle/>
          <a:p>
            <a:pPr algn="l"/>
            <a:r>
              <a:rPr lang="en-US" dirty="0"/>
              <a:t>Implement and apply  of canny edge detector and Hough transform </a:t>
            </a:r>
          </a:p>
        </p:txBody>
      </p:sp>
      <p:sp>
        <p:nvSpPr>
          <p:cNvPr id="3" name="Subtitle 2">
            <a:extLst>
              <a:ext uri="{FF2B5EF4-FFF2-40B4-BE49-F238E27FC236}">
                <a16:creationId xmlns:a16="http://schemas.microsoft.com/office/drawing/2014/main" id="{5AE50276-6E24-4CF8-8BB3-50CE4A11A90B}"/>
              </a:ext>
            </a:extLst>
          </p:cNvPr>
          <p:cNvSpPr>
            <a:spLocks noGrp="1"/>
          </p:cNvSpPr>
          <p:nvPr>
            <p:ph type="subTitle" idx="1"/>
          </p:nvPr>
        </p:nvSpPr>
        <p:spPr>
          <a:xfrm>
            <a:off x="1962150" y="4385732"/>
            <a:ext cx="9197975" cy="1405467"/>
          </a:xfrm>
        </p:spPr>
        <p:txBody>
          <a:bodyPr>
            <a:normAutofit lnSpcReduction="10000"/>
          </a:bodyPr>
          <a:lstStyle/>
          <a:p>
            <a:pPr algn="ctr"/>
            <a:r>
              <a:rPr lang="en-US" sz="2800" dirty="0"/>
              <a:t>Presented by:</a:t>
            </a:r>
          </a:p>
          <a:p>
            <a:r>
              <a:rPr lang="en-US" sz="2400" dirty="0"/>
              <a:t>Sourav </a:t>
            </a:r>
            <a:r>
              <a:rPr lang="en-US" sz="2400" dirty="0" err="1"/>
              <a:t>patel</a:t>
            </a:r>
            <a:r>
              <a:rPr lang="en-US" sz="2400" dirty="0"/>
              <a:t>(20EC65R25)</a:t>
            </a:r>
          </a:p>
          <a:p>
            <a:r>
              <a:rPr lang="en-US" sz="2400" dirty="0"/>
              <a:t>DISHANT SATULEY(20EC65R03)</a:t>
            </a:r>
          </a:p>
        </p:txBody>
      </p:sp>
    </p:spTree>
    <p:extLst>
      <p:ext uri="{BB962C8B-B14F-4D97-AF65-F5344CB8AC3E}">
        <p14:creationId xmlns:p14="http://schemas.microsoft.com/office/powerpoint/2010/main" val="107146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80987" y="697933"/>
            <a:ext cx="11410950" cy="5935133"/>
          </a:xfrm>
        </p:spPr>
        <p:txBody>
          <a:bodyPr>
            <a:normAutofit/>
          </a:bodyPr>
          <a:lstStyle/>
          <a:p>
            <a:pPr marL="0" indent="0">
              <a:buNone/>
            </a:pPr>
            <a:endParaRPr lang="en-US" sz="2900" dirty="0"/>
          </a:p>
          <a:p>
            <a:pPr marL="0" indent="0">
              <a:buNone/>
            </a:pPr>
            <a:endParaRPr lang="en-US" dirty="0"/>
          </a:p>
        </p:txBody>
      </p:sp>
      <p:sp>
        <p:nvSpPr>
          <p:cNvPr id="4" name="TextBox 3">
            <a:extLst>
              <a:ext uri="{FF2B5EF4-FFF2-40B4-BE49-F238E27FC236}">
                <a16:creationId xmlns:a16="http://schemas.microsoft.com/office/drawing/2014/main" id="{0343F1D9-2704-41F2-B691-B3584F064669}"/>
              </a:ext>
            </a:extLst>
          </p:cNvPr>
          <p:cNvSpPr txBox="1"/>
          <p:nvPr/>
        </p:nvSpPr>
        <p:spPr>
          <a:xfrm>
            <a:off x="500063" y="2524556"/>
            <a:ext cx="11296650" cy="430887"/>
          </a:xfrm>
          <a:prstGeom prst="rect">
            <a:avLst/>
          </a:prstGeom>
          <a:noFill/>
        </p:spPr>
        <p:txBody>
          <a:bodyPr wrap="square" rtlCol="0">
            <a:spAutoFit/>
          </a:bodyPr>
          <a:lstStyle/>
          <a:p>
            <a:r>
              <a:rPr lang="en-US" sz="2200" dirty="0"/>
              <a:t>Output After Non-Maximum Suppression</a:t>
            </a:r>
          </a:p>
        </p:txBody>
      </p:sp>
      <p:sp>
        <p:nvSpPr>
          <p:cNvPr id="13" name="TextBox 12">
            <a:extLst>
              <a:ext uri="{FF2B5EF4-FFF2-40B4-BE49-F238E27FC236}">
                <a16:creationId xmlns:a16="http://schemas.microsoft.com/office/drawing/2014/main" id="{F5A9B712-EE8A-49F4-AD81-16CA969DFAA5}"/>
              </a:ext>
            </a:extLst>
          </p:cNvPr>
          <p:cNvSpPr txBox="1"/>
          <p:nvPr/>
        </p:nvSpPr>
        <p:spPr>
          <a:xfrm>
            <a:off x="442913" y="419099"/>
            <a:ext cx="11410950" cy="1107996"/>
          </a:xfrm>
          <a:prstGeom prst="rect">
            <a:avLst/>
          </a:prstGeom>
          <a:noFill/>
        </p:spPr>
        <p:txBody>
          <a:bodyPr wrap="square" rtlCol="0">
            <a:spAutoFit/>
          </a:bodyPr>
          <a:lstStyle/>
          <a:p>
            <a:r>
              <a:rPr lang="en-US" sz="2200" dirty="0"/>
              <a:t>•	Non maximum suppression as the name suggests, is a process for separation of the pixels 2019 not be considered as an edge is carried out. This will enable the system to generate a thin line in the output image as shown below.</a:t>
            </a:r>
          </a:p>
        </p:txBody>
      </p:sp>
      <p:pic>
        <p:nvPicPr>
          <p:cNvPr id="5" name="Picture 4">
            <a:extLst>
              <a:ext uri="{FF2B5EF4-FFF2-40B4-BE49-F238E27FC236}">
                <a16:creationId xmlns:a16="http://schemas.microsoft.com/office/drawing/2014/main" id="{4D4EE4EE-6A22-4856-9B25-7C52F21305C2}"/>
              </a:ext>
            </a:extLst>
          </p:cNvPr>
          <p:cNvPicPr>
            <a:picLocks noChangeAspect="1"/>
          </p:cNvPicPr>
          <p:nvPr/>
        </p:nvPicPr>
        <p:blipFill>
          <a:blip r:embed="rId2"/>
          <a:stretch>
            <a:fillRect/>
          </a:stretch>
        </p:blipFill>
        <p:spPr>
          <a:xfrm>
            <a:off x="4294346" y="2955443"/>
            <a:ext cx="3603308" cy="3603308"/>
          </a:xfrm>
          <a:prstGeom prst="rect">
            <a:avLst/>
          </a:prstGeom>
        </p:spPr>
      </p:pic>
    </p:spTree>
    <p:extLst>
      <p:ext uri="{BB962C8B-B14F-4D97-AF65-F5344CB8AC3E}">
        <p14:creationId xmlns:p14="http://schemas.microsoft.com/office/powerpoint/2010/main" val="50236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Double Thresholding:</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76225" y="133351"/>
            <a:ext cx="11410950" cy="3438525"/>
          </a:xfrm>
        </p:spPr>
        <p:txBody>
          <a:bodyPr>
            <a:normAutofit fontScale="32500" lnSpcReduction="20000"/>
          </a:bodyPr>
          <a:lstStyle/>
          <a:p>
            <a:pPr marL="0" indent="0">
              <a:buNone/>
            </a:pPr>
            <a:endParaRPr lang="en-US" sz="2900" dirty="0"/>
          </a:p>
          <a:p>
            <a:endParaRPr lang="en-US" sz="7600" dirty="0"/>
          </a:p>
          <a:p>
            <a:r>
              <a:rPr lang="en-US" sz="6800" dirty="0"/>
              <a:t>Simple assume high threshold value as 0.7. Any pixel with Value above 0.7 is to be seen as strong edge. </a:t>
            </a:r>
          </a:p>
          <a:p>
            <a:r>
              <a:rPr lang="en-US" sz="6800" dirty="0"/>
              <a:t>Another threshold the lower one can be 0.3. In that case any pixel below this value is not an edge at all and hence set them all to 0. </a:t>
            </a:r>
          </a:p>
          <a:p>
            <a:r>
              <a:rPr lang="en-US" sz="6800" dirty="0"/>
              <a:t>And all the values in between they may or may not be an edge. They are referred as a weak edge. There has to be a process to determine which of the weak edges are actual edges so as to not to miss them.</a:t>
            </a:r>
          </a:p>
          <a:p>
            <a:endParaRPr lang="en-US" sz="4000" dirty="0"/>
          </a:p>
          <a:p>
            <a:endParaRPr lang="en-US" dirty="0"/>
          </a:p>
        </p:txBody>
      </p:sp>
      <p:pic>
        <p:nvPicPr>
          <p:cNvPr id="6" name="Picture 5">
            <a:extLst>
              <a:ext uri="{FF2B5EF4-FFF2-40B4-BE49-F238E27FC236}">
                <a16:creationId xmlns:a16="http://schemas.microsoft.com/office/drawing/2014/main" id="{52E6D674-81D8-41D4-A21D-C2BB31F17264}"/>
              </a:ext>
            </a:extLst>
          </p:cNvPr>
          <p:cNvPicPr>
            <a:picLocks noChangeAspect="1"/>
          </p:cNvPicPr>
          <p:nvPr/>
        </p:nvPicPr>
        <p:blipFill>
          <a:blip r:embed="rId2"/>
          <a:stretch>
            <a:fillRect/>
          </a:stretch>
        </p:blipFill>
        <p:spPr>
          <a:xfrm>
            <a:off x="4239577" y="3011804"/>
            <a:ext cx="3712845" cy="3712845"/>
          </a:xfrm>
          <a:prstGeom prst="rect">
            <a:avLst/>
          </a:prstGeom>
        </p:spPr>
      </p:pic>
    </p:spTree>
    <p:extLst>
      <p:ext uri="{BB962C8B-B14F-4D97-AF65-F5344CB8AC3E}">
        <p14:creationId xmlns:p14="http://schemas.microsoft.com/office/powerpoint/2010/main" val="320663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400049" y="466726"/>
            <a:ext cx="10131425" cy="457200"/>
          </a:xfrm>
        </p:spPr>
        <p:txBody>
          <a:bodyPr>
            <a:noAutofit/>
          </a:bodyPr>
          <a:lstStyle/>
          <a:p>
            <a:r>
              <a:rPr lang="en-US" sz="2800" dirty="0"/>
              <a:t>The </a:t>
            </a:r>
            <a:r>
              <a:rPr lang="en-US" sz="2800" dirty="0" err="1"/>
              <a:t>hough</a:t>
            </a:r>
            <a:r>
              <a:rPr lang="en-US" sz="2800" dirty="0"/>
              <a:t> transform:</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400049" y="0"/>
            <a:ext cx="11410950" cy="3981449"/>
          </a:xfrm>
        </p:spPr>
        <p:txBody>
          <a:bodyPr>
            <a:normAutofit fontScale="85000" lnSpcReduction="20000"/>
          </a:bodyPr>
          <a:lstStyle/>
          <a:p>
            <a:pPr marL="0" indent="0">
              <a:buNone/>
            </a:pPr>
            <a:endParaRPr lang="en-US" sz="2900" dirty="0"/>
          </a:p>
          <a:p>
            <a:endParaRPr lang="en-US" sz="2900" dirty="0"/>
          </a:p>
          <a:p>
            <a:r>
              <a:rPr lang="en-US" sz="2600" dirty="0"/>
              <a:t>The Hough Space is a 2D plane that has a horizontal axis representing the slope and the vertical axis representing the intercept of a line on the edge image. A line on an edge image is represented in the form of y = ax + b (Hough, 1962).</a:t>
            </a:r>
          </a:p>
          <a:p>
            <a:r>
              <a:rPr lang="en-US" sz="2600" dirty="0"/>
              <a:t>One line on the edge image produces a point on the Hough Space since a line is characterized by its slope a and intercept b. On the other hand, an edge point (xᵢ, yᵢ) on the edge image can have an infinite number of lines pass through it. </a:t>
            </a:r>
          </a:p>
          <a:p>
            <a:r>
              <a:rPr lang="en-US" sz="2600" dirty="0"/>
              <a:t>Therefore, an edge point produces a line in the Hough Space in the form of b = axᵢ + yᵢ (Leavers, 1992). In the Hough Transform algorithm, the Hough Space is used to determine whether a line exists in the edge image.</a:t>
            </a:r>
            <a:endParaRPr lang="en-US" dirty="0"/>
          </a:p>
        </p:txBody>
      </p:sp>
      <p:pic>
        <p:nvPicPr>
          <p:cNvPr id="4" name="Picture 3">
            <a:extLst>
              <a:ext uri="{FF2B5EF4-FFF2-40B4-BE49-F238E27FC236}">
                <a16:creationId xmlns:a16="http://schemas.microsoft.com/office/drawing/2014/main" id="{A816C365-AA9A-49AB-A048-0DB20898BC52}"/>
              </a:ext>
            </a:extLst>
          </p:cNvPr>
          <p:cNvPicPr>
            <a:picLocks noChangeAspect="1"/>
          </p:cNvPicPr>
          <p:nvPr/>
        </p:nvPicPr>
        <p:blipFill>
          <a:blip r:embed="rId2"/>
          <a:stretch>
            <a:fillRect/>
          </a:stretch>
        </p:blipFill>
        <p:spPr>
          <a:xfrm>
            <a:off x="3157473" y="3981449"/>
            <a:ext cx="5877053" cy="2523963"/>
          </a:xfrm>
          <a:prstGeom prst="rect">
            <a:avLst/>
          </a:prstGeom>
        </p:spPr>
      </p:pic>
    </p:spTree>
    <p:extLst>
      <p:ext uri="{BB962C8B-B14F-4D97-AF65-F5344CB8AC3E}">
        <p14:creationId xmlns:p14="http://schemas.microsoft.com/office/powerpoint/2010/main" val="3624394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400049" y="466726"/>
            <a:ext cx="10131425" cy="457200"/>
          </a:xfrm>
        </p:spPr>
        <p:txBody>
          <a:bodyPr>
            <a:noAutofit/>
          </a:bodyPr>
          <a:lstStyle/>
          <a:p>
            <a:r>
              <a:rPr lang="en-US" sz="2800" dirty="0"/>
              <a:t>An alternative way:</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400049" y="0"/>
            <a:ext cx="11410950" cy="3981449"/>
          </a:xfrm>
        </p:spPr>
        <p:txBody>
          <a:bodyPr>
            <a:normAutofit fontScale="92500" lnSpcReduction="10000"/>
          </a:bodyPr>
          <a:lstStyle/>
          <a:p>
            <a:pPr marL="0" indent="0">
              <a:buNone/>
            </a:pPr>
            <a:endParaRPr lang="en-US" sz="2900" dirty="0"/>
          </a:p>
          <a:p>
            <a:endParaRPr lang="en-US" sz="2900" dirty="0"/>
          </a:p>
          <a:p>
            <a:r>
              <a:rPr lang="en-US" sz="2600" dirty="0"/>
              <a:t>There is one flaw with representing lines in the form of y = ax + b and the Hough Space with the slope and intercept. In this form, the algorithm won’t be able to detect vertical lines because the slope a is undefined/infinity for vertical lines.</a:t>
            </a:r>
          </a:p>
          <a:p>
            <a:r>
              <a:rPr lang="en-US" sz="2600" dirty="0"/>
              <a:t>Programmatically, this means that a computer would need an infinite amount of memory to represent all possible values of a. </a:t>
            </a:r>
          </a:p>
          <a:p>
            <a:r>
              <a:rPr lang="en-US" sz="2600" dirty="0"/>
              <a:t>To avoid this issue, we will represent the line in a different way. The form of the normal line is ρ = x cos(θ) + y sin(θ) where ρ is the length of the normal line and θ is the angle between the normal line and the x axis.</a:t>
            </a:r>
            <a:endParaRPr lang="en-US" dirty="0"/>
          </a:p>
        </p:txBody>
      </p:sp>
      <p:pic>
        <p:nvPicPr>
          <p:cNvPr id="5" name="Picture 4">
            <a:extLst>
              <a:ext uri="{FF2B5EF4-FFF2-40B4-BE49-F238E27FC236}">
                <a16:creationId xmlns:a16="http://schemas.microsoft.com/office/drawing/2014/main" id="{22FD0077-F86A-4890-92E8-FF4EF144E485}"/>
              </a:ext>
            </a:extLst>
          </p:cNvPr>
          <p:cNvPicPr>
            <a:picLocks noChangeAspect="1"/>
          </p:cNvPicPr>
          <p:nvPr/>
        </p:nvPicPr>
        <p:blipFill>
          <a:blip r:embed="rId2"/>
          <a:stretch>
            <a:fillRect/>
          </a:stretch>
        </p:blipFill>
        <p:spPr>
          <a:xfrm>
            <a:off x="6113460" y="4176789"/>
            <a:ext cx="5877053" cy="2523963"/>
          </a:xfrm>
          <a:prstGeom prst="rect">
            <a:avLst/>
          </a:prstGeom>
        </p:spPr>
      </p:pic>
      <p:pic>
        <p:nvPicPr>
          <p:cNvPr id="6" name="Picture 5">
            <a:extLst>
              <a:ext uri="{FF2B5EF4-FFF2-40B4-BE49-F238E27FC236}">
                <a16:creationId xmlns:a16="http://schemas.microsoft.com/office/drawing/2014/main" id="{020D61F5-3AFE-414D-8B28-A0E325D3EA2E}"/>
              </a:ext>
            </a:extLst>
          </p:cNvPr>
          <p:cNvPicPr>
            <a:picLocks noChangeAspect="1"/>
          </p:cNvPicPr>
          <p:nvPr/>
        </p:nvPicPr>
        <p:blipFill>
          <a:blip r:embed="rId3"/>
          <a:stretch>
            <a:fillRect/>
          </a:stretch>
        </p:blipFill>
        <p:spPr>
          <a:xfrm>
            <a:off x="236407" y="4176790"/>
            <a:ext cx="5877053" cy="2523963"/>
          </a:xfrm>
          <a:prstGeom prst="rect">
            <a:avLst/>
          </a:prstGeom>
        </p:spPr>
      </p:pic>
    </p:spTree>
    <p:extLst>
      <p:ext uri="{BB962C8B-B14F-4D97-AF65-F5344CB8AC3E}">
        <p14:creationId xmlns:p14="http://schemas.microsoft.com/office/powerpoint/2010/main" val="291434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400049" y="466726"/>
            <a:ext cx="10131425" cy="457200"/>
          </a:xfrm>
        </p:spPr>
        <p:txBody>
          <a:bodyPr>
            <a:noAutofit/>
          </a:bodyPr>
          <a:lstStyle/>
          <a:p>
            <a:r>
              <a:rPr lang="en-US" sz="2800" dirty="0"/>
              <a:t>Line Detection:</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400049" y="-161924"/>
            <a:ext cx="11049001" cy="2685887"/>
          </a:xfrm>
        </p:spPr>
        <p:txBody>
          <a:bodyPr>
            <a:normAutofit/>
          </a:bodyPr>
          <a:lstStyle/>
          <a:p>
            <a:pPr marL="0" indent="0">
              <a:buNone/>
            </a:pPr>
            <a:endParaRPr lang="en-US" sz="2900" dirty="0"/>
          </a:p>
          <a:p>
            <a:endParaRPr lang="en-US" sz="2200" dirty="0"/>
          </a:p>
          <a:p>
            <a:r>
              <a:rPr lang="en-US" sz="2200" dirty="0"/>
              <a:t>the Hough Transform algorithm detects lines by finding the (ρ, θ) pairs that has a number of intersections larger than a certain threshold</a:t>
            </a:r>
          </a:p>
        </p:txBody>
      </p:sp>
      <p:pic>
        <p:nvPicPr>
          <p:cNvPr id="5" name="Picture 4">
            <a:extLst>
              <a:ext uri="{FF2B5EF4-FFF2-40B4-BE49-F238E27FC236}">
                <a16:creationId xmlns:a16="http://schemas.microsoft.com/office/drawing/2014/main" id="{702B10A1-FFC6-4FD8-9065-D9E1AFD3E210}"/>
              </a:ext>
            </a:extLst>
          </p:cNvPr>
          <p:cNvPicPr>
            <a:picLocks noChangeAspect="1"/>
          </p:cNvPicPr>
          <p:nvPr/>
        </p:nvPicPr>
        <p:blipFill>
          <a:blip r:embed="rId2"/>
          <a:stretch>
            <a:fillRect/>
          </a:stretch>
        </p:blipFill>
        <p:spPr>
          <a:xfrm>
            <a:off x="1309623" y="2149083"/>
            <a:ext cx="8345958" cy="4527942"/>
          </a:xfrm>
          <a:prstGeom prst="rect">
            <a:avLst/>
          </a:prstGeom>
        </p:spPr>
      </p:pic>
    </p:spTree>
    <p:extLst>
      <p:ext uri="{BB962C8B-B14F-4D97-AF65-F5344CB8AC3E}">
        <p14:creationId xmlns:p14="http://schemas.microsoft.com/office/powerpoint/2010/main" val="336042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57174" y="171450"/>
            <a:ext cx="11410950" cy="828675"/>
          </a:xfrm>
        </p:spPr>
        <p:txBody>
          <a:bodyPr>
            <a:normAutofit/>
          </a:bodyPr>
          <a:lstStyle/>
          <a:p>
            <a:pPr>
              <a:buFont typeface="Wingdings" panose="05000000000000000000" pitchFamily="2" charset="2"/>
              <a:buChar char="q"/>
            </a:pPr>
            <a:r>
              <a:rPr lang="en-US" sz="2200" dirty="0"/>
              <a:t>Upon converting the edge image into Hough space, we are getting below output.</a:t>
            </a:r>
          </a:p>
        </p:txBody>
      </p:sp>
      <p:pic>
        <p:nvPicPr>
          <p:cNvPr id="3074" name="Picture 2">
            <a:extLst>
              <a:ext uri="{FF2B5EF4-FFF2-40B4-BE49-F238E27FC236}">
                <a16:creationId xmlns:a16="http://schemas.microsoft.com/office/drawing/2014/main" id="{15D5FEA7-FA6B-40D1-97A4-B1C95ABF6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7" y="1038225"/>
            <a:ext cx="469582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1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F070B-CBD0-4549-B456-35473D834B26}"/>
              </a:ext>
            </a:extLst>
          </p:cNvPr>
          <p:cNvSpPr txBox="1"/>
          <p:nvPr/>
        </p:nvSpPr>
        <p:spPr>
          <a:xfrm>
            <a:off x="347662" y="219075"/>
            <a:ext cx="11496675" cy="769441"/>
          </a:xfrm>
          <a:prstGeom prst="rect">
            <a:avLst/>
          </a:prstGeom>
          <a:noFill/>
        </p:spPr>
        <p:txBody>
          <a:bodyPr wrap="square" rtlCol="0">
            <a:spAutoFit/>
          </a:bodyPr>
          <a:lstStyle/>
          <a:p>
            <a:r>
              <a:rPr lang="en-US" sz="2200" dirty="0"/>
              <a:t>We wrote a python program that detects the number of rectangles in the image and then we have detected the number of rectangles.</a:t>
            </a:r>
          </a:p>
        </p:txBody>
      </p:sp>
      <p:pic>
        <p:nvPicPr>
          <p:cNvPr id="6148" name="Picture 4">
            <a:extLst>
              <a:ext uri="{FF2B5EF4-FFF2-40B4-BE49-F238E27FC236}">
                <a16:creationId xmlns:a16="http://schemas.microsoft.com/office/drawing/2014/main" id="{5756217C-14A9-4167-8989-1CCCA6F0A3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59" t="7480" r="9464" b="19030"/>
          <a:stretch/>
        </p:blipFill>
        <p:spPr bwMode="auto">
          <a:xfrm>
            <a:off x="3438524" y="1543049"/>
            <a:ext cx="5172075" cy="456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84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FF070B-CBD0-4549-B456-35473D834B26}"/>
              </a:ext>
            </a:extLst>
          </p:cNvPr>
          <p:cNvSpPr txBox="1"/>
          <p:nvPr/>
        </p:nvSpPr>
        <p:spPr>
          <a:xfrm>
            <a:off x="319088" y="319921"/>
            <a:ext cx="11329988" cy="2616101"/>
          </a:xfrm>
          <a:prstGeom prst="rect">
            <a:avLst/>
          </a:prstGeom>
          <a:noFill/>
        </p:spPr>
        <p:txBody>
          <a:bodyPr wrap="square" rtlCol="0">
            <a:spAutoFit/>
          </a:bodyPr>
          <a:lstStyle/>
          <a:p>
            <a:r>
              <a:rPr lang="en-US" sz="3200" dirty="0"/>
              <a:t>CONCLUSION:</a:t>
            </a:r>
          </a:p>
          <a:p>
            <a:endParaRPr lang="en-US" sz="2200" dirty="0"/>
          </a:p>
          <a:p>
            <a:endParaRPr lang="en-US" sz="2200" dirty="0"/>
          </a:p>
          <a:p>
            <a:r>
              <a:rPr lang="en-US" sz="2200" dirty="0"/>
              <a:t>We have implemented Canny edge detection technique from the scratch and later implemented that on our next task, which was finding the number of rectangles on an image by detecting the lines by Hough transform. It was done with the help of the algorithm used in the </a:t>
            </a:r>
            <a:r>
              <a:rPr lang="en-US" sz="2200" dirty="0" err="1"/>
              <a:t>Canny’s</a:t>
            </a:r>
            <a:r>
              <a:rPr lang="en-US" sz="2200" dirty="0"/>
              <a:t> edge detection technique.</a:t>
            </a:r>
          </a:p>
        </p:txBody>
      </p:sp>
    </p:spTree>
    <p:extLst>
      <p:ext uri="{BB962C8B-B14F-4D97-AF65-F5344CB8AC3E}">
        <p14:creationId xmlns:p14="http://schemas.microsoft.com/office/powerpoint/2010/main" val="363900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8349-A662-45D6-B900-48602A335C4A}"/>
              </a:ext>
            </a:extLst>
          </p:cNvPr>
          <p:cNvSpPr>
            <a:spLocks noGrp="1"/>
          </p:cNvSpPr>
          <p:nvPr>
            <p:ph type="title"/>
          </p:nvPr>
        </p:nvSpPr>
        <p:spPr>
          <a:xfrm>
            <a:off x="171451" y="657225"/>
            <a:ext cx="10131425" cy="352425"/>
          </a:xfrm>
        </p:spPr>
        <p:txBody>
          <a:bodyPr>
            <a:normAutofit fontScale="90000"/>
          </a:bodyPr>
          <a:lstStyle/>
          <a:p>
            <a:r>
              <a:rPr lang="en-US" dirty="0"/>
              <a:t>Motivation</a:t>
            </a:r>
          </a:p>
        </p:txBody>
      </p:sp>
      <p:sp>
        <p:nvSpPr>
          <p:cNvPr id="3" name="Content Placeholder 2">
            <a:extLst>
              <a:ext uri="{FF2B5EF4-FFF2-40B4-BE49-F238E27FC236}">
                <a16:creationId xmlns:a16="http://schemas.microsoft.com/office/drawing/2014/main" id="{4C224A21-374B-4806-8DE1-87A82C06A9FC}"/>
              </a:ext>
            </a:extLst>
          </p:cNvPr>
          <p:cNvSpPr>
            <a:spLocks noGrp="1"/>
          </p:cNvSpPr>
          <p:nvPr>
            <p:ph idx="1"/>
          </p:nvPr>
        </p:nvSpPr>
        <p:spPr>
          <a:xfrm>
            <a:off x="171450" y="371475"/>
            <a:ext cx="11772899" cy="6362700"/>
          </a:xfrm>
        </p:spPr>
        <p:txBody>
          <a:bodyPr>
            <a:normAutofit/>
          </a:bodyPr>
          <a:lstStyle/>
          <a:p>
            <a:pPr algn="just">
              <a:buFont typeface="Wingdings" panose="05000000000000000000" pitchFamily="2" charset="2"/>
              <a:buChar char="Ø"/>
            </a:pPr>
            <a:r>
              <a:rPr lang="en-US" sz="2000" dirty="0"/>
              <a:t>   </a:t>
            </a:r>
            <a:r>
              <a:rPr lang="en-US" sz="2200" dirty="0"/>
              <a:t>Detection: The probability of detecting real edge points should be maximized while the</a:t>
            </a:r>
          </a:p>
          <a:p>
            <a:pPr marL="0" indent="0" algn="just">
              <a:buNone/>
            </a:pPr>
            <a:r>
              <a:rPr lang="en-US" sz="2200" dirty="0"/>
              <a:t>        probability of falsely detecting non-edge points should be minimized. This corresponds to</a:t>
            </a:r>
          </a:p>
          <a:p>
            <a:pPr marL="0" indent="0" algn="just">
              <a:buNone/>
            </a:pPr>
            <a:r>
              <a:rPr lang="en-US" sz="2200" dirty="0"/>
              <a:t>        maximizing the signal-to-noise ratio.</a:t>
            </a:r>
          </a:p>
          <a:p>
            <a:pPr algn="just">
              <a:buFont typeface="Wingdings" panose="05000000000000000000" pitchFamily="2" charset="2"/>
              <a:buChar char="Ø"/>
            </a:pPr>
            <a:r>
              <a:rPr lang="en-US" sz="2200" dirty="0"/>
              <a:t>   Localization: The detected edges should be as close as possible to the real edges.</a:t>
            </a:r>
          </a:p>
          <a:p>
            <a:pPr algn="just">
              <a:buFont typeface="Wingdings" panose="05000000000000000000" pitchFamily="2" charset="2"/>
              <a:buChar char="Ø"/>
            </a:pPr>
            <a:r>
              <a:rPr lang="en-US" sz="2200" dirty="0"/>
              <a:t>   Number of responses: One real edge should not result in more than one detected edge.</a:t>
            </a:r>
          </a:p>
          <a:p>
            <a:pPr marL="0" indent="0" algn="just">
              <a:buNone/>
            </a:pPr>
            <a:r>
              <a:rPr lang="en-US" sz="2200" dirty="0"/>
              <a:t>	With JFC’s mathematical formulation of these criteria, </a:t>
            </a:r>
            <a:r>
              <a:rPr lang="en-US" sz="2200" dirty="0" err="1"/>
              <a:t>Canny’s</a:t>
            </a:r>
            <a:r>
              <a:rPr lang="en-US" sz="2200" dirty="0"/>
              <a:t> Edge Detector is optimal for</a:t>
            </a:r>
          </a:p>
          <a:p>
            <a:pPr marL="0" indent="0" algn="just">
              <a:buNone/>
            </a:pPr>
            <a:r>
              <a:rPr lang="en-US" sz="2200" dirty="0"/>
              <a:t>	a certain class of edges (known as step edges).</a:t>
            </a:r>
          </a:p>
          <a:p>
            <a:endParaRPr lang="en-US" dirty="0"/>
          </a:p>
        </p:txBody>
      </p:sp>
    </p:spTree>
    <p:extLst>
      <p:ext uri="{BB962C8B-B14F-4D97-AF65-F5344CB8AC3E}">
        <p14:creationId xmlns:p14="http://schemas.microsoft.com/office/powerpoint/2010/main" val="257797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Steps followed:</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381000" y="694267"/>
            <a:ext cx="11410950" cy="5935133"/>
          </a:xfrm>
        </p:spPr>
        <p:txBody>
          <a:bodyPr>
            <a:normAutofit fontScale="40000" lnSpcReduction="20000"/>
          </a:bodyPr>
          <a:lstStyle/>
          <a:p>
            <a:pPr marL="0" indent="0">
              <a:buNone/>
            </a:pPr>
            <a:endParaRPr lang="en-US" sz="2900" dirty="0"/>
          </a:p>
          <a:p>
            <a:endParaRPr lang="en-US" sz="2900" dirty="0"/>
          </a:p>
          <a:p>
            <a:r>
              <a:rPr lang="en-US" sz="5500" dirty="0"/>
              <a:t>Step 1 - Grayscale Conversion</a:t>
            </a:r>
          </a:p>
          <a:p>
            <a:endParaRPr lang="en-US" sz="4000" dirty="0"/>
          </a:p>
          <a:p>
            <a:r>
              <a:rPr lang="en-US" sz="5500" dirty="0"/>
              <a:t>Step 2 - Gaussian Blur</a:t>
            </a:r>
          </a:p>
          <a:p>
            <a:endParaRPr lang="en-US" sz="4000" dirty="0"/>
          </a:p>
          <a:p>
            <a:r>
              <a:rPr lang="en-US" sz="5500" dirty="0"/>
              <a:t>Step 3 - Determine the Intensity Gradients</a:t>
            </a:r>
          </a:p>
          <a:p>
            <a:endParaRPr lang="en-US" sz="4000" dirty="0"/>
          </a:p>
          <a:p>
            <a:r>
              <a:rPr lang="en-US" sz="5500" dirty="0"/>
              <a:t>Step 4 - Non Maximum Suppression</a:t>
            </a:r>
          </a:p>
          <a:p>
            <a:endParaRPr lang="en-US" sz="4000" dirty="0"/>
          </a:p>
          <a:p>
            <a:r>
              <a:rPr lang="en-US" sz="5500" dirty="0"/>
              <a:t>Step 5 - Double Thresholding</a:t>
            </a:r>
          </a:p>
          <a:p>
            <a:endParaRPr lang="en-US" sz="4000" dirty="0"/>
          </a:p>
          <a:p>
            <a:r>
              <a:rPr lang="en-US" sz="5500" dirty="0"/>
              <a:t>Step 6 - Edge Tracking by Hysteresis</a:t>
            </a:r>
          </a:p>
          <a:p>
            <a:endParaRPr lang="en-US" sz="4000" dirty="0"/>
          </a:p>
          <a:p>
            <a:r>
              <a:rPr lang="en-US" sz="5500" dirty="0"/>
              <a:t>Step 7 - Cleaning Up</a:t>
            </a:r>
          </a:p>
          <a:p>
            <a:endParaRPr lang="en-US" dirty="0"/>
          </a:p>
        </p:txBody>
      </p:sp>
    </p:spTree>
    <p:extLst>
      <p:ext uri="{BB962C8B-B14F-4D97-AF65-F5344CB8AC3E}">
        <p14:creationId xmlns:p14="http://schemas.microsoft.com/office/powerpoint/2010/main" val="222593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greyscale conversion:</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28600" y="590551"/>
            <a:ext cx="11410950" cy="5935133"/>
          </a:xfrm>
        </p:spPr>
        <p:txBody>
          <a:bodyPr>
            <a:normAutofit/>
          </a:bodyPr>
          <a:lstStyle/>
          <a:p>
            <a:pPr marL="0" indent="0">
              <a:buNone/>
            </a:pPr>
            <a:endParaRPr lang="en-US" sz="2900" dirty="0"/>
          </a:p>
          <a:p>
            <a:pPr marL="0" indent="0">
              <a:buNone/>
            </a:pPr>
            <a:endParaRPr lang="en-US" dirty="0"/>
          </a:p>
        </p:txBody>
      </p:sp>
      <p:sp>
        <p:nvSpPr>
          <p:cNvPr id="4" name="TextBox 3">
            <a:extLst>
              <a:ext uri="{FF2B5EF4-FFF2-40B4-BE49-F238E27FC236}">
                <a16:creationId xmlns:a16="http://schemas.microsoft.com/office/drawing/2014/main" id="{0343F1D9-2704-41F2-B691-B3584F064669}"/>
              </a:ext>
            </a:extLst>
          </p:cNvPr>
          <p:cNvSpPr txBox="1"/>
          <p:nvPr/>
        </p:nvSpPr>
        <p:spPr>
          <a:xfrm>
            <a:off x="447675" y="777359"/>
            <a:ext cx="11296650" cy="369332"/>
          </a:xfrm>
          <a:prstGeom prst="rect">
            <a:avLst/>
          </a:prstGeom>
          <a:noFill/>
        </p:spPr>
        <p:txBody>
          <a:bodyPr wrap="square" rtlCol="0">
            <a:spAutoFit/>
          </a:bodyPr>
          <a:lstStyle/>
          <a:p>
            <a:r>
              <a:rPr lang="en-US" dirty="0"/>
              <a:t>Converted the image to grayscale.  </a:t>
            </a:r>
          </a:p>
        </p:txBody>
      </p:sp>
      <p:sp>
        <p:nvSpPr>
          <p:cNvPr id="7" name="TextBox 6">
            <a:extLst>
              <a:ext uri="{FF2B5EF4-FFF2-40B4-BE49-F238E27FC236}">
                <a16:creationId xmlns:a16="http://schemas.microsoft.com/office/drawing/2014/main" id="{DAF1392B-FC6F-470A-92CB-E496ACF176D2}"/>
              </a:ext>
            </a:extLst>
          </p:cNvPr>
          <p:cNvSpPr txBox="1"/>
          <p:nvPr/>
        </p:nvSpPr>
        <p:spPr>
          <a:xfrm>
            <a:off x="1428750" y="5341977"/>
            <a:ext cx="3467100" cy="369332"/>
          </a:xfrm>
          <a:prstGeom prst="rect">
            <a:avLst/>
          </a:prstGeom>
          <a:noFill/>
        </p:spPr>
        <p:txBody>
          <a:bodyPr wrap="square" rtlCol="0">
            <a:spAutoFit/>
          </a:bodyPr>
          <a:lstStyle/>
          <a:p>
            <a:r>
              <a:rPr lang="en-US" dirty="0"/>
              <a:t>Input image</a:t>
            </a:r>
          </a:p>
        </p:txBody>
      </p:sp>
      <p:sp>
        <p:nvSpPr>
          <p:cNvPr id="9" name="TextBox 8">
            <a:extLst>
              <a:ext uri="{FF2B5EF4-FFF2-40B4-BE49-F238E27FC236}">
                <a16:creationId xmlns:a16="http://schemas.microsoft.com/office/drawing/2014/main" id="{A83DEBD2-163F-49BF-9B80-061B174723A3}"/>
              </a:ext>
            </a:extLst>
          </p:cNvPr>
          <p:cNvSpPr txBox="1"/>
          <p:nvPr/>
        </p:nvSpPr>
        <p:spPr>
          <a:xfrm>
            <a:off x="6195369" y="5294024"/>
            <a:ext cx="3467100" cy="369332"/>
          </a:xfrm>
          <a:prstGeom prst="rect">
            <a:avLst/>
          </a:prstGeom>
          <a:noFill/>
        </p:spPr>
        <p:txBody>
          <a:bodyPr wrap="square" rtlCol="0">
            <a:spAutoFit/>
          </a:bodyPr>
          <a:lstStyle/>
          <a:p>
            <a:r>
              <a:rPr lang="en-US" dirty="0"/>
              <a:t>Output image</a:t>
            </a:r>
          </a:p>
        </p:txBody>
      </p:sp>
      <p:pic>
        <p:nvPicPr>
          <p:cNvPr id="10" name="Picture 9">
            <a:extLst>
              <a:ext uri="{FF2B5EF4-FFF2-40B4-BE49-F238E27FC236}">
                <a16:creationId xmlns:a16="http://schemas.microsoft.com/office/drawing/2014/main" id="{EB07F00B-09F3-4923-B6CD-C42866D81D3F}"/>
              </a:ext>
            </a:extLst>
          </p:cNvPr>
          <p:cNvPicPr>
            <a:picLocks noChangeAspect="1"/>
          </p:cNvPicPr>
          <p:nvPr/>
        </p:nvPicPr>
        <p:blipFill>
          <a:blip r:embed="rId2"/>
          <a:stretch>
            <a:fillRect/>
          </a:stretch>
        </p:blipFill>
        <p:spPr>
          <a:xfrm>
            <a:off x="1082203" y="1607665"/>
            <a:ext cx="3566470" cy="3566470"/>
          </a:xfrm>
          <a:prstGeom prst="rect">
            <a:avLst/>
          </a:prstGeom>
        </p:spPr>
      </p:pic>
      <p:pic>
        <p:nvPicPr>
          <p:cNvPr id="13" name="Picture 12">
            <a:extLst>
              <a:ext uri="{FF2B5EF4-FFF2-40B4-BE49-F238E27FC236}">
                <a16:creationId xmlns:a16="http://schemas.microsoft.com/office/drawing/2014/main" id="{D69CF454-28A4-41A7-B026-64DF78FFC885}"/>
              </a:ext>
            </a:extLst>
          </p:cNvPr>
          <p:cNvPicPr>
            <a:picLocks noChangeAspect="1"/>
          </p:cNvPicPr>
          <p:nvPr/>
        </p:nvPicPr>
        <p:blipFill>
          <a:blip r:embed="rId3"/>
          <a:stretch>
            <a:fillRect/>
          </a:stretch>
        </p:blipFill>
        <p:spPr>
          <a:xfrm>
            <a:off x="6096000" y="1603891"/>
            <a:ext cx="3566469" cy="3566469"/>
          </a:xfrm>
          <a:prstGeom prst="rect">
            <a:avLst/>
          </a:prstGeom>
        </p:spPr>
      </p:pic>
    </p:spTree>
    <p:extLst>
      <p:ext uri="{BB962C8B-B14F-4D97-AF65-F5344CB8AC3E}">
        <p14:creationId xmlns:p14="http://schemas.microsoft.com/office/powerpoint/2010/main" val="49081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Gaussian blur:</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28600" y="590551"/>
            <a:ext cx="11410950" cy="5935133"/>
          </a:xfrm>
        </p:spPr>
        <p:txBody>
          <a:bodyPr>
            <a:normAutofit/>
          </a:bodyPr>
          <a:lstStyle/>
          <a:p>
            <a:pPr marL="0" indent="0">
              <a:buNone/>
            </a:pPr>
            <a:endParaRPr lang="en-US" sz="29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200" dirty="0"/>
              <a:t>It gives a smoothened image as output.</a:t>
            </a:r>
          </a:p>
        </p:txBody>
      </p:sp>
      <p:sp>
        <p:nvSpPr>
          <p:cNvPr id="4" name="TextBox 3">
            <a:extLst>
              <a:ext uri="{FF2B5EF4-FFF2-40B4-BE49-F238E27FC236}">
                <a16:creationId xmlns:a16="http://schemas.microsoft.com/office/drawing/2014/main" id="{0343F1D9-2704-41F2-B691-B3584F064669}"/>
              </a:ext>
            </a:extLst>
          </p:cNvPr>
          <p:cNvSpPr txBox="1"/>
          <p:nvPr/>
        </p:nvSpPr>
        <p:spPr>
          <a:xfrm>
            <a:off x="447675" y="777359"/>
            <a:ext cx="11296650" cy="1107996"/>
          </a:xfrm>
          <a:prstGeom prst="rect">
            <a:avLst/>
          </a:prstGeom>
          <a:noFill/>
        </p:spPr>
        <p:txBody>
          <a:bodyPr wrap="square" rtlCol="0">
            <a:spAutoFit/>
          </a:bodyPr>
          <a:lstStyle/>
          <a:p>
            <a:r>
              <a:rPr lang="en-US" sz="2200" dirty="0"/>
              <a:t>In image processing, a Gaussian blur (also known as Gaussian smoothing) is the result of blurring an image by a Gaussian function.</a:t>
            </a:r>
          </a:p>
          <a:p>
            <a:endParaRPr lang="en-US" sz="2200" dirty="0"/>
          </a:p>
        </p:txBody>
      </p:sp>
      <p:pic>
        <p:nvPicPr>
          <p:cNvPr id="5" name="Picture 4">
            <a:extLst>
              <a:ext uri="{FF2B5EF4-FFF2-40B4-BE49-F238E27FC236}">
                <a16:creationId xmlns:a16="http://schemas.microsoft.com/office/drawing/2014/main" id="{D9D50F1F-E555-4C5D-8472-89CCC156C5A5}"/>
              </a:ext>
            </a:extLst>
          </p:cNvPr>
          <p:cNvPicPr>
            <a:picLocks noChangeAspect="1"/>
          </p:cNvPicPr>
          <p:nvPr/>
        </p:nvPicPr>
        <p:blipFill>
          <a:blip r:embed="rId2"/>
          <a:stretch>
            <a:fillRect/>
          </a:stretch>
        </p:blipFill>
        <p:spPr>
          <a:xfrm>
            <a:off x="4312765" y="1645765"/>
            <a:ext cx="3566469" cy="3566469"/>
          </a:xfrm>
          <a:prstGeom prst="rect">
            <a:avLst/>
          </a:prstGeom>
        </p:spPr>
      </p:pic>
    </p:spTree>
    <p:extLst>
      <p:ext uri="{BB962C8B-B14F-4D97-AF65-F5344CB8AC3E}">
        <p14:creationId xmlns:p14="http://schemas.microsoft.com/office/powerpoint/2010/main" val="307494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Determining the intensity gradient:</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28600" y="590551"/>
            <a:ext cx="11410950" cy="6267449"/>
          </a:xfrm>
        </p:spPr>
        <p:txBody>
          <a:bodyPr>
            <a:normAutofit/>
          </a:bodyPr>
          <a:lstStyle/>
          <a:p>
            <a:pPr marL="0" indent="0">
              <a:buNone/>
            </a:pPr>
            <a:endParaRPr lang="en-US" sz="2900"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343F1D9-2704-41F2-B691-B3584F064669}"/>
              </a:ext>
            </a:extLst>
          </p:cNvPr>
          <p:cNvSpPr txBox="1"/>
          <p:nvPr/>
        </p:nvSpPr>
        <p:spPr>
          <a:xfrm>
            <a:off x="447675" y="777359"/>
            <a:ext cx="11296650" cy="769441"/>
          </a:xfrm>
          <a:prstGeom prst="rect">
            <a:avLst/>
          </a:prstGeom>
          <a:noFill/>
        </p:spPr>
        <p:txBody>
          <a:bodyPr wrap="square" rtlCol="0">
            <a:spAutoFit/>
          </a:bodyPr>
          <a:lstStyle/>
          <a:p>
            <a:r>
              <a:rPr lang="en-US" sz="2200" dirty="0"/>
              <a:t>We preferred Sobel operator and it is the general approach to go with the Sobel operator for determining the gradient of the image.</a:t>
            </a:r>
          </a:p>
        </p:txBody>
      </p:sp>
      <p:pic>
        <p:nvPicPr>
          <p:cNvPr id="5" name="Picture 4">
            <a:extLst>
              <a:ext uri="{FF2B5EF4-FFF2-40B4-BE49-F238E27FC236}">
                <a16:creationId xmlns:a16="http://schemas.microsoft.com/office/drawing/2014/main" id="{B6CE8448-0762-4791-B0CD-B39ECD3FE222}"/>
              </a:ext>
            </a:extLst>
          </p:cNvPr>
          <p:cNvPicPr>
            <a:picLocks noChangeAspect="1"/>
          </p:cNvPicPr>
          <p:nvPr/>
        </p:nvPicPr>
        <p:blipFill>
          <a:blip r:embed="rId2"/>
          <a:stretch>
            <a:fillRect/>
          </a:stretch>
        </p:blipFill>
        <p:spPr>
          <a:xfrm>
            <a:off x="552450" y="2692185"/>
            <a:ext cx="2792210" cy="1182727"/>
          </a:xfrm>
          <a:prstGeom prst="rect">
            <a:avLst/>
          </a:prstGeom>
        </p:spPr>
      </p:pic>
      <p:sp>
        <p:nvSpPr>
          <p:cNvPr id="8" name="TextBox 7">
            <a:extLst>
              <a:ext uri="{FF2B5EF4-FFF2-40B4-BE49-F238E27FC236}">
                <a16:creationId xmlns:a16="http://schemas.microsoft.com/office/drawing/2014/main" id="{DBF29264-84AF-449E-BF1C-5950DB83EE20}"/>
              </a:ext>
            </a:extLst>
          </p:cNvPr>
          <p:cNvSpPr txBox="1"/>
          <p:nvPr/>
        </p:nvSpPr>
        <p:spPr>
          <a:xfrm>
            <a:off x="447675" y="1975981"/>
            <a:ext cx="7116435" cy="430887"/>
          </a:xfrm>
          <a:prstGeom prst="rect">
            <a:avLst/>
          </a:prstGeom>
          <a:noFill/>
        </p:spPr>
        <p:txBody>
          <a:bodyPr wrap="none" rtlCol="0">
            <a:spAutoFit/>
          </a:bodyPr>
          <a:lstStyle/>
          <a:p>
            <a:r>
              <a:rPr lang="en-US" sz="2200" dirty="0"/>
              <a:t>The resultant gradient approximation can be calculated with </a:t>
            </a:r>
          </a:p>
        </p:txBody>
      </p:sp>
      <p:sp>
        <p:nvSpPr>
          <p:cNvPr id="15" name="TextBox 14">
            <a:extLst>
              <a:ext uri="{FF2B5EF4-FFF2-40B4-BE49-F238E27FC236}">
                <a16:creationId xmlns:a16="http://schemas.microsoft.com/office/drawing/2014/main" id="{470A8288-6DD4-4821-847C-E8E63087B456}"/>
              </a:ext>
            </a:extLst>
          </p:cNvPr>
          <p:cNvSpPr txBox="1"/>
          <p:nvPr/>
        </p:nvSpPr>
        <p:spPr>
          <a:xfrm>
            <a:off x="4948868" y="6238844"/>
            <a:ext cx="1023308" cy="400110"/>
          </a:xfrm>
          <a:prstGeom prst="rect">
            <a:avLst/>
          </a:prstGeom>
          <a:noFill/>
        </p:spPr>
        <p:txBody>
          <a:bodyPr wrap="square" rtlCol="0">
            <a:spAutoFit/>
          </a:bodyPr>
          <a:lstStyle/>
          <a:p>
            <a:r>
              <a:rPr lang="en-US" sz="2000" dirty="0"/>
              <a:t>Image X</a:t>
            </a:r>
          </a:p>
        </p:txBody>
      </p:sp>
      <p:sp>
        <p:nvSpPr>
          <p:cNvPr id="16" name="TextBox 15">
            <a:extLst>
              <a:ext uri="{FF2B5EF4-FFF2-40B4-BE49-F238E27FC236}">
                <a16:creationId xmlns:a16="http://schemas.microsoft.com/office/drawing/2014/main" id="{B41EB88A-179D-4329-A394-F8FE0E1BD9F4}"/>
              </a:ext>
            </a:extLst>
          </p:cNvPr>
          <p:cNvSpPr txBox="1"/>
          <p:nvPr/>
        </p:nvSpPr>
        <p:spPr>
          <a:xfrm>
            <a:off x="8873168" y="6210240"/>
            <a:ext cx="1023308" cy="400110"/>
          </a:xfrm>
          <a:prstGeom prst="rect">
            <a:avLst/>
          </a:prstGeom>
          <a:noFill/>
        </p:spPr>
        <p:txBody>
          <a:bodyPr wrap="square" rtlCol="0">
            <a:spAutoFit/>
          </a:bodyPr>
          <a:lstStyle/>
          <a:p>
            <a:r>
              <a:rPr lang="en-US" sz="2000" dirty="0"/>
              <a:t>Image Y</a:t>
            </a:r>
          </a:p>
        </p:txBody>
      </p:sp>
      <p:pic>
        <p:nvPicPr>
          <p:cNvPr id="7" name="Picture 6">
            <a:extLst>
              <a:ext uri="{FF2B5EF4-FFF2-40B4-BE49-F238E27FC236}">
                <a16:creationId xmlns:a16="http://schemas.microsoft.com/office/drawing/2014/main" id="{C0146531-0450-4ADC-873C-25FA94B2339E}"/>
              </a:ext>
            </a:extLst>
          </p:cNvPr>
          <p:cNvPicPr>
            <a:picLocks noChangeAspect="1"/>
          </p:cNvPicPr>
          <p:nvPr/>
        </p:nvPicPr>
        <p:blipFill>
          <a:blip r:embed="rId3"/>
          <a:stretch>
            <a:fillRect/>
          </a:stretch>
        </p:blipFill>
        <p:spPr>
          <a:xfrm>
            <a:off x="3597300" y="2516059"/>
            <a:ext cx="3637092" cy="3637092"/>
          </a:xfrm>
          <a:prstGeom prst="rect">
            <a:avLst/>
          </a:prstGeom>
        </p:spPr>
      </p:pic>
      <p:pic>
        <p:nvPicPr>
          <p:cNvPr id="10" name="Picture 9">
            <a:extLst>
              <a:ext uri="{FF2B5EF4-FFF2-40B4-BE49-F238E27FC236}">
                <a16:creationId xmlns:a16="http://schemas.microsoft.com/office/drawing/2014/main" id="{32207435-CC77-4805-BC40-BCCDFE61F909}"/>
              </a:ext>
            </a:extLst>
          </p:cNvPr>
          <p:cNvPicPr>
            <a:picLocks noChangeAspect="1"/>
          </p:cNvPicPr>
          <p:nvPr/>
        </p:nvPicPr>
        <p:blipFill>
          <a:blip r:embed="rId4"/>
          <a:stretch>
            <a:fillRect/>
          </a:stretch>
        </p:blipFill>
        <p:spPr>
          <a:xfrm>
            <a:off x="7725714" y="2516060"/>
            <a:ext cx="3637092" cy="3637092"/>
          </a:xfrm>
          <a:prstGeom prst="rect">
            <a:avLst/>
          </a:prstGeom>
        </p:spPr>
      </p:pic>
    </p:spTree>
    <p:extLst>
      <p:ext uri="{BB962C8B-B14F-4D97-AF65-F5344CB8AC3E}">
        <p14:creationId xmlns:p14="http://schemas.microsoft.com/office/powerpoint/2010/main" val="397706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Determining the intensity gradient:</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28600" y="590551"/>
            <a:ext cx="11410950" cy="6267449"/>
          </a:xfrm>
        </p:spPr>
        <p:txBody>
          <a:bodyPr>
            <a:normAutofit/>
          </a:bodyPr>
          <a:lstStyle/>
          <a:p>
            <a:pPr marL="0" indent="0">
              <a:buNone/>
            </a:pPr>
            <a:endParaRPr lang="en-US" sz="2900"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343F1D9-2704-41F2-B691-B3584F064669}"/>
              </a:ext>
            </a:extLst>
          </p:cNvPr>
          <p:cNvSpPr txBox="1"/>
          <p:nvPr/>
        </p:nvSpPr>
        <p:spPr>
          <a:xfrm>
            <a:off x="447675" y="777359"/>
            <a:ext cx="11296650" cy="769441"/>
          </a:xfrm>
          <a:prstGeom prst="rect">
            <a:avLst/>
          </a:prstGeom>
          <a:noFill/>
        </p:spPr>
        <p:txBody>
          <a:bodyPr wrap="square" rtlCol="0">
            <a:spAutoFit/>
          </a:bodyPr>
          <a:lstStyle/>
          <a:p>
            <a:r>
              <a:rPr lang="en-US" sz="2200" dirty="0"/>
              <a:t>We preferred Sobel operator and it is the general approach to go with the Sobel operator for determining the gradient of the image.</a:t>
            </a:r>
          </a:p>
        </p:txBody>
      </p:sp>
      <p:sp>
        <p:nvSpPr>
          <p:cNvPr id="8" name="TextBox 7">
            <a:extLst>
              <a:ext uri="{FF2B5EF4-FFF2-40B4-BE49-F238E27FC236}">
                <a16:creationId xmlns:a16="http://schemas.microsoft.com/office/drawing/2014/main" id="{DBF29264-84AF-449E-BF1C-5950DB83EE20}"/>
              </a:ext>
            </a:extLst>
          </p:cNvPr>
          <p:cNvSpPr txBox="1"/>
          <p:nvPr/>
        </p:nvSpPr>
        <p:spPr>
          <a:xfrm>
            <a:off x="447675" y="1975981"/>
            <a:ext cx="7116435" cy="430887"/>
          </a:xfrm>
          <a:prstGeom prst="rect">
            <a:avLst/>
          </a:prstGeom>
          <a:noFill/>
        </p:spPr>
        <p:txBody>
          <a:bodyPr wrap="none" rtlCol="0">
            <a:spAutoFit/>
          </a:bodyPr>
          <a:lstStyle/>
          <a:p>
            <a:r>
              <a:rPr lang="en-US" sz="2200" dirty="0"/>
              <a:t>The resultant gradient approximation can be calculated with </a:t>
            </a:r>
          </a:p>
        </p:txBody>
      </p:sp>
      <p:sp>
        <p:nvSpPr>
          <p:cNvPr id="15" name="TextBox 14">
            <a:extLst>
              <a:ext uri="{FF2B5EF4-FFF2-40B4-BE49-F238E27FC236}">
                <a16:creationId xmlns:a16="http://schemas.microsoft.com/office/drawing/2014/main" id="{470A8288-6DD4-4821-847C-E8E63087B456}"/>
              </a:ext>
            </a:extLst>
          </p:cNvPr>
          <p:cNvSpPr txBox="1"/>
          <p:nvPr/>
        </p:nvSpPr>
        <p:spPr>
          <a:xfrm>
            <a:off x="1119817" y="6345478"/>
            <a:ext cx="2985457" cy="400110"/>
          </a:xfrm>
          <a:prstGeom prst="rect">
            <a:avLst/>
          </a:prstGeom>
          <a:noFill/>
        </p:spPr>
        <p:txBody>
          <a:bodyPr wrap="square" rtlCol="0">
            <a:spAutoFit/>
          </a:bodyPr>
          <a:lstStyle/>
          <a:p>
            <a:r>
              <a:rPr lang="en-US" sz="2000" dirty="0"/>
              <a:t>Magnitude  Image</a:t>
            </a:r>
          </a:p>
        </p:txBody>
      </p:sp>
      <p:sp>
        <p:nvSpPr>
          <p:cNvPr id="16" name="TextBox 15">
            <a:extLst>
              <a:ext uri="{FF2B5EF4-FFF2-40B4-BE49-F238E27FC236}">
                <a16:creationId xmlns:a16="http://schemas.microsoft.com/office/drawing/2014/main" id="{B41EB88A-179D-4329-A394-F8FE0E1BD9F4}"/>
              </a:ext>
            </a:extLst>
          </p:cNvPr>
          <p:cNvSpPr txBox="1"/>
          <p:nvPr/>
        </p:nvSpPr>
        <p:spPr>
          <a:xfrm>
            <a:off x="7972427" y="6236893"/>
            <a:ext cx="3371848" cy="400110"/>
          </a:xfrm>
          <a:prstGeom prst="rect">
            <a:avLst/>
          </a:prstGeom>
          <a:noFill/>
        </p:spPr>
        <p:txBody>
          <a:bodyPr wrap="square" rtlCol="0">
            <a:spAutoFit/>
          </a:bodyPr>
          <a:lstStyle/>
          <a:p>
            <a:r>
              <a:rPr lang="en-US" sz="2000" dirty="0"/>
              <a:t>           Angle Image</a:t>
            </a:r>
          </a:p>
        </p:txBody>
      </p:sp>
      <p:pic>
        <p:nvPicPr>
          <p:cNvPr id="6" name="Picture 5">
            <a:extLst>
              <a:ext uri="{FF2B5EF4-FFF2-40B4-BE49-F238E27FC236}">
                <a16:creationId xmlns:a16="http://schemas.microsoft.com/office/drawing/2014/main" id="{F57D9868-9E91-4509-B47B-BE74B87E6D2B}"/>
              </a:ext>
            </a:extLst>
          </p:cNvPr>
          <p:cNvPicPr>
            <a:picLocks noChangeAspect="1"/>
          </p:cNvPicPr>
          <p:nvPr/>
        </p:nvPicPr>
        <p:blipFill>
          <a:blip r:embed="rId2"/>
          <a:stretch>
            <a:fillRect/>
          </a:stretch>
        </p:blipFill>
        <p:spPr>
          <a:xfrm>
            <a:off x="783273" y="2477239"/>
            <a:ext cx="3771900" cy="3771900"/>
          </a:xfrm>
          <a:prstGeom prst="rect">
            <a:avLst/>
          </a:prstGeom>
        </p:spPr>
      </p:pic>
      <p:pic>
        <p:nvPicPr>
          <p:cNvPr id="9" name="Picture 8">
            <a:extLst>
              <a:ext uri="{FF2B5EF4-FFF2-40B4-BE49-F238E27FC236}">
                <a16:creationId xmlns:a16="http://schemas.microsoft.com/office/drawing/2014/main" id="{639B14EB-D5E0-4F53-8FB2-95E8146D7CCC}"/>
              </a:ext>
            </a:extLst>
          </p:cNvPr>
          <p:cNvPicPr>
            <a:picLocks noChangeAspect="1"/>
          </p:cNvPicPr>
          <p:nvPr/>
        </p:nvPicPr>
        <p:blipFill>
          <a:blip r:embed="rId3"/>
          <a:stretch>
            <a:fillRect/>
          </a:stretch>
        </p:blipFill>
        <p:spPr>
          <a:xfrm>
            <a:off x="7316787" y="2500310"/>
            <a:ext cx="3767139" cy="3767139"/>
          </a:xfrm>
          <a:prstGeom prst="rect">
            <a:avLst/>
          </a:prstGeom>
        </p:spPr>
      </p:pic>
    </p:spTree>
    <p:extLst>
      <p:ext uri="{BB962C8B-B14F-4D97-AF65-F5344CB8AC3E}">
        <p14:creationId xmlns:p14="http://schemas.microsoft.com/office/powerpoint/2010/main" val="87464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0F91-CDA3-4FA6-B84D-B651BE08B29E}"/>
              </a:ext>
            </a:extLst>
          </p:cNvPr>
          <p:cNvSpPr>
            <a:spLocks noGrp="1"/>
          </p:cNvSpPr>
          <p:nvPr>
            <p:ph type="title"/>
          </p:nvPr>
        </p:nvSpPr>
        <p:spPr>
          <a:xfrm>
            <a:off x="381001" y="133351"/>
            <a:ext cx="10131425" cy="457200"/>
          </a:xfrm>
        </p:spPr>
        <p:txBody>
          <a:bodyPr>
            <a:noAutofit/>
          </a:bodyPr>
          <a:lstStyle/>
          <a:p>
            <a:r>
              <a:rPr lang="en-US" sz="2800" dirty="0"/>
              <a:t>Non-maximum suppression:</a:t>
            </a:r>
          </a:p>
        </p:txBody>
      </p:sp>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228600" y="590551"/>
            <a:ext cx="11410950" cy="5935133"/>
          </a:xfrm>
        </p:spPr>
        <p:txBody>
          <a:bodyPr>
            <a:normAutofit/>
          </a:bodyPr>
          <a:lstStyle/>
          <a:p>
            <a:pPr marL="0" indent="0">
              <a:buNone/>
            </a:pPr>
            <a:endParaRPr lang="en-US" sz="2900" dirty="0"/>
          </a:p>
          <a:p>
            <a:pPr marL="0" indent="0">
              <a:buNone/>
            </a:pPr>
            <a:endParaRPr lang="en-US" dirty="0"/>
          </a:p>
        </p:txBody>
      </p:sp>
      <p:sp>
        <p:nvSpPr>
          <p:cNvPr id="4" name="TextBox 3">
            <a:extLst>
              <a:ext uri="{FF2B5EF4-FFF2-40B4-BE49-F238E27FC236}">
                <a16:creationId xmlns:a16="http://schemas.microsoft.com/office/drawing/2014/main" id="{0343F1D9-2704-41F2-B691-B3584F064669}"/>
              </a:ext>
            </a:extLst>
          </p:cNvPr>
          <p:cNvSpPr txBox="1"/>
          <p:nvPr/>
        </p:nvSpPr>
        <p:spPr>
          <a:xfrm>
            <a:off x="447675" y="863085"/>
            <a:ext cx="11296650" cy="3139321"/>
          </a:xfrm>
          <a:prstGeom prst="rect">
            <a:avLst/>
          </a:prstGeom>
          <a:noFill/>
        </p:spPr>
        <p:txBody>
          <a:bodyPr wrap="square" rtlCol="0">
            <a:spAutoFit/>
          </a:bodyPr>
          <a:lstStyle/>
          <a:p>
            <a:pPr marL="342900" indent="-342900">
              <a:buFont typeface="Wingdings" panose="05000000000000000000" pitchFamily="2" charset="2"/>
              <a:buChar char="q"/>
            </a:pPr>
            <a:r>
              <a:rPr lang="en-US" sz="2200" dirty="0"/>
              <a:t>We have already got the angle and now we want the DIRECTION. So for that we have divided the DIRECTION into 4 category. For different angle, different range is available and respective DIRECTION is determined.</a:t>
            </a:r>
          </a:p>
          <a:p>
            <a:pPr marL="342900" indent="-342900">
              <a:buFont typeface="Wingdings" panose="05000000000000000000" pitchFamily="2" charset="2"/>
              <a:buChar char="q"/>
            </a:pPr>
            <a:endParaRPr lang="en-US" sz="2200" dirty="0"/>
          </a:p>
          <a:p>
            <a:pPr marL="342900" indent="-342900">
              <a:buFont typeface="Wingdings" panose="05000000000000000000" pitchFamily="2" charset="2"/>
              <a:buChar char="q"/>
            </a:pPr>
            <a:r>
              <a:rPr lang="en-US" sz="2200" dirty="0"/>
              <a:t>It can be either right-left, top-down, right diagonal or left diagonal.</a:t>
            </a:r>
          </a:p>
          <a:p>
            <a:pPr marL="342900" indent="-342900">
              <a:buFont typeface="Wingdings" panose="05000000000000000000" pitchFamily="2" charset="2"/>
              <a:buChar char="q"/>
            </a:pPr>
            <a:endParaRPr lang="en-US" sz="2200" dirty="0"/>
          </a:p>
          <a:p>
            <a:pPr marL="342900" indent="-342900">
              <a:buFont typeface="Wingdings" panose="05000000000000000000" pitchFamily="2" charset="2"/>
              <a:buChar char="q"/>
            </a:pPr>
            <a:r>
              <a:rPr lang="en-US" sz="2200" dirty="0"/>
              <a:t>For the classification, we have given below the example with some illustration.</a:t>
            </a:r>
          </a:p>
          <a:p>
            <a:pPr marL="342900" indent="-342900">
              <a:buFont typeface="Wingdings" panose="05000000000000000000" pitchFamily="2" charset="2"/>
              <a:buChar char="q"/>
            </a:pPr>
            <a:endParaRPr lang="en-US" sz="2200" dirty="0"/>
          </a:p>
          <a:p>
            <a:endParaRPr lang="en-US" sz="2200" dirty="0"/>
          </a:p>
        </p:txBody>
      </p:sp>
      <p:pic>
        <p:nvPicPr>
          <p:cNvPr id="5" name="Picture 4">
            <a:extLst>
              <a:ext uri="{FF2B5EF4-FFF2-40B4-BE49-F238E27FC236}">
                <a16:creationId xmlns:a16="http://schemas.microsoft.com/office/drawing/2014/main" id="{9610845D-FE18-4887-B672-2AE1DCA42D8B}"/>
              </a:ext>
            </a:extLst>
          </p:cNvPr>
          <p:cNvPicPr>
            <a:picLocks noChangeAspect="1"/>
          </p:cNvPicPr>
          <p:nvPr/>
        </p:nvPicPr>
        <p:blipFill>
          <a:blip r:embed="rId2"/>
          <a:stretch>
            <a:fillRect/>
          </a:stretch>
        </p:blipFill>
        <p:spPr>
          <a:xfrm>
            <a:off x="508565" y="3429000"/>
            <a:ext cx="5587435" cy="3140479"/>
          </a:xfrm>
          <a:prstGeom prst="rect">
            <a:avLst/>
          </a:prstGeom>
        </p:spPr>
      </p:pic>
      <p:pic>
        <p:nvPicPr>
          <p:cNvPr id="10" name="Picture 9">
            <a:extLst>
              <a:ext uri="{FF2B5EF4-FFF2-40B4-BE49-F238E27FC236}">
                <a16:creationId xmlns:a16="http://schemas.microsoft.com/office/drawing/2014/main" id="{9DFD415E-F854-409F-BCAE-64FA8C586A6E}"/>
              </a:ext>
            </a:extLst>
          </p:cNvPr>
          <p:cNvPicPr>
            <a:picLocks noChangeAspect="1"/>
          </p:cNvPicPr>
          <p:nvPr/>
        </p:nvPicPr>
        <p:blipFill>
          <a:blip r:embed="rId3"/>
          <a:stretch>
            <a:fillRect/>
          </a:stretch>
        </p:blipFill>
        <p:spPr>
          <a:xfrm>
            <a:off x="6314947" y="3429000"/>
            <a:ext cx="5385493" cy="3122915"/>
          </a:xfrm>
          <a:prstGeom prst="rect">
            <a:avLst/>
          </a:prstGeom>
        </p:spPr>
      </p:pic>
    </p:spTree>
    <p:extLst>
      <p:ext uri="{BB962C8B-B14F-4D97-AF65-F5344CB8AC3E}">
        <p14:creationId xmlns:p14="http://schemas.microsoft.com/office/powerpoint/2010/main" val="275751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539A1-1966-4B20-BE3C-E9DA3BBCC9B1}"/>
              </a:ext>
            </a:extLst>
          </p:cNvPr>
          <p:cNvSpPr>
            <a:spLocks noGrp="1"/>
          </p:cNvSpPr>
          <p:nvPr>
            <p:ph idx="1"/>
          </p:nvPr>
        </p:nvSpPr>
        <p:spPr>
          <a:xfrm>
            <a:off x="381000" y="694267"/>
            <a:ext cx="11410950" cy="5935133"/>
          </a:xfrm>
        </p:spPr>
        <p:txBody>
          <a:bodyPr>
            <a:normAutofit fontScale="47500" lnSpcReduction="20000"/>
          </a:bodyPr>
          <a:lstStyle/>
          <a:p>
            <a:pPr marL="0" indent="0">
              <a:buNone/>
            </a:pPr>
            <a:endParaRPr lang="en-US" sz="2900" dirty="0"/>
          </a:p>
          <a:p>
            <a:endParaRPr lang="en-US" sz="2900" dirty="0"/>
          </a:p>
          <a:p>
            <a:pPr marL="0" indent="0">
              <a:buNone/>
            </a:pPr>
            <a:r>
              <a:rPr lang="en-US" sz="5500" dirty="0"/>
              <a:t>1.	Any edge which comes under the yellow range is set to 0 degrees(which means from 0 to 22.5 degree 57.5 degrees are set to 0 degrees) </a:t>
            </a:r>
          </a:p>
          <a:p>
            <a:endParaRPr lang="en-US" sz="5500" dirty="0"/>
          </a:p>
          <a:p>
            <a:pPr marL="0" indent="0">
              <a:buNone/>
            </a:pPr>
            <a:r>
              <a:rPr lang="en-US" sz="5500" dirty="0"/>
              <a:t>2.	Any as which come under the green range is all set to 45 degrees.(which means 22.5 degrees to 67.5 is 45 degrees) </a:t>
            </a:r>
          </a:p>
          <a:p>
            <a:endParaRPr lang="en-US" sz="5500" dirty="0"/>
          </a:p>
          <a:p>
            <a:endParaRPr lang="en-US" sz="5500" dirty="0"/>
          </a:p>
          <a:p>
            <a:pPr marL="0" indent="0">
              <a:buNone/>
            </a:pPr>
            <a:r>
              <a:rPr lang="en-US" sz="5500" dirty="0"/>
              <a:t>3.	Any age coming under the blue range is all set to 90 degrees.(which means 67.5 to 112.5 degrees is set as 90 degrees) </a:t>
            </a:r>
          </a:p>
          <a:p>
            <a:endParaRPr lang="en-US" sz="5500" dirty="0"/>
          </a:p>
          <a:p>
            <a:pPr marL="0" indent="0">
              <a:buNone/>
            </a:pPr>
            <a:r>
              <a:rPr lang="en-US" sz="5500" dirty="0"/>
              <a:t>4.	The last remains easy-to-understand any age coming under the red range is all set to 135 degrees(which means 112.5 to 157.5 degrees is set as 135 degrees)</a:t>
            </a:r>
          </a:p>
          <a:p>
            <a:endParaRPr lang="en-US" sz="5500" dirty="0"/>
          </a:p>
          <a:p>
            <a:endParaRPr lang="en-US" dirty="0"/>
          </a:p>
        </p:txBody>
      </p:sp>
    </p:spTree>
    <p:extLst>
      <p:ext uri="{BB962C8B-B14F-4D97-AF65-F5344CB8AC3E}">
        <p14:creationId xmlns:p14="http://schemas.microsoft.com/office/powerpoint/2010/main" val="2038462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{E40D77FA-4BA9-48CF-9759-A1034BF4A71B}tf03457452</Template>
  <TotalTime>146</TotalTime>
  <Words>1063</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Celestial</vt:lpstr>
      <vt:lpstr>Implement and apply  of canny edge detector and Hough transform </vt:lpstr>
      <vt:lpstr>Motivation</vt:lpstr>
      <vt:lpstr>Steps followed:</vt:lpstr>
      <vt:lpstr>greyscale conversion:</vt:lpstr>
      <vt:lpstr>Gaussian blur:</vt:lpstr>
      <vt:lpstr>Determining the intensity gradient:</vt:lpstr>
      <vt:lpstr>Determining the intensity gradient:</vt:lpstr>
      <vt:lpstr>Non-maximum suppression:</vt:lpstr>
      <vt:lpstr>PowerPoint Presentation</vt:lpstr>
      <vt:lpstr>PowerPoint Presentation</vt:lpstr>
      <vt:lpstr>Double Thresholding:</vt:lpstr>
      <vt:lpstr>The hough transform:</vt:lpstr>
      <vt:lpstr>An alternative way:</vt:lpstr>
      <vt:lpstr>Line Detection: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and apply  of canny edge detector and Hough transform </dc:title>
  <dc:creator>Sourav Patel</dc:creator>
  <cp:lastModifiedBy>Sourav Patel</cp:lastModifiedBy>
  <cp:revision>16</cp:revision>
  <dcterms:created xsi:type="dcterms:W3CDTF">2020-11-19T13:09:16Z</dcterms:created>
  <dcterms:modified xsi:type="dcterms:W3CDTF">2020-11-19T17:16:40Z</dcterms:modified>
</cp:coreProperties>
</file>