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Lobster"/>
      <p:regular r:id="rId41"/>
    </p:embeddedFont>
    <p:embeddedFont>
      <p:font typeface="Lora"/>
      <p:regular r:id="rId42"/>
      <p:bold r:id="rId43"/>
      <p:italic r:id="rId44"/>
      <p:boldItalic r:id="rId45"/>
    </p:embeddedFont>
    <p:embeddedFont>
      <p:font typeface="Permanent Marker"/>
      <p:regular r:id="rId46"/>
    </p:embeddedFont>
    <p:embeddedFont>
      <p:font typeface="Lora Regular"/>
      <p:regular r:id="rId47"/>
      <p:bold r:id="rId48"/>
      <p:italic r:id="rId49"/>
      <p:boldItalic r:id="rId50"/>
    </p:embeddedFont>
    <p:embeddedFont>
      <p:font typeface="Gill San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Lora-regular.fntdata"/><Relationship Id="rId41" Type="http://schemas.openxmlformats.org/officeDocument/2006/relationships/font" Target="fonts/Lobster-regular.fntdata"/><Relationship Id="rId44" Type="http://schemas.openxmlformats.org/officeDocument/2006/relationships/font" Target="fonts/Lora-italic.fntdata"/><Relationship Id="rId43" Type="http://schemas.openxmlformats.org/officeDocument/2006/relationships/font" Target="fonts/Lora-bold.fntdata"/><Relationship Id="rId46" Type="http://schemas.openxmlformats.org/officeDocument/2006/relationships/font" Target="fonts/PermanentMarker-regular.fntdata"/><Relationship Id="rId45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oraRegular-bold.fntdata"/><Relationship Id="rId47" Type="http://schemas.openxmlformats.org/officeDocument/2006/relationships/font" Target="fonts/LoraRegular-regular.fntdata"/><Relationship Id="rId49" Type="http://schemas.openxmlformats.org/officeDocument/2006/relationships/font" Target="fonts/Lora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-regular.fntdata"/><Relationship Id="rId36" Type="http://schemas.openxmlformats.org/officeDocument/2006/relationships/slide" Target="slides/slide31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regular.fntdata"/><Relationship Id="rId50" Type="http://schemas.openxmlformats.org/officeDocument/2006/relationships/font" Target="fonts/LoraRegular-boldItalic.fntdata"/><Relationship Id="rId52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ff18235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ff18235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ff182358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ff182358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f182358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f182358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f182358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f182358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fe382886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fe382886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11e49dc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11e49d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ff182358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ff18235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ff18235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ff18235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f18235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f18235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f182358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f182358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e38288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e38288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ff18235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ff18235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8b56076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8b56076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f182358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f182358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ff18235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ff18235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8b5607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8b5607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8b56076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8b56076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ff182358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ff182358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8b56076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8b56076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8b56076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8b56076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8bb173d3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a8bb173d3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804a9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804a9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8b56076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8b56076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8b56076c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8b56076c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3fc1ea1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3fc1ea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804a9c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804a9c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9c18a5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89c18a5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e382886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e382886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f18235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f18235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f182358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f182358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26300" y="176975"/>
            <a:ext cx="8891400" cy="9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USER AUTHENTICATION BASED ON KEYSTROKE DATA USING ONE-CLASS SUPPORT VECTOR MACHINE</a:t>
            </a:r>
            <a:endParaRPr b="1" sz="2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6300" y="2332775"/>
            <a:ext cx="49197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Soumyadeep Kal (20EC65R01)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Krishnendu Ghosh (20EC65R02)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Dishant Satuley (20EC65R03)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Navin Tiwari (20EC65R08)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Chaitanya Hegde (20EC65R23)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63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 - Support Vector Machine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017800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Some definitions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Hyperplane:</a:t>
            </a:r>
            <a:br>
              <a:rPr b="1" lang="en-GB">
                <a:solidFill>
                  <a:srgbClr val="3D4251"/>
                </a:solidFill>
                <a:highlight>
                  <a:srgbClr val="FFFFFF"/>
                </a:highlight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 hyperplane is a decision plane which separates 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between a set of objects having different class 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memberships.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b="1" lang="en-GB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Support Vectors:</a:t>
            </a:r>
            <a:br>
              <a:rPr b="1" lang="en-GB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Support vectors are the data points, which are closest 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to the hyperplane.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b="1" lang="en-GB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Margin:</a:t>
            </a:r>
            <a:br>
              <a:rPr b="1" lang="en-GB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 margin is a gap between the two lines on the closest class points.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450" y="1585925"/>
            <a:ext cx="39285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4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 (continued)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749900"/>
            <a:ext cx="85206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FFFFF"/>
                </a:highlight>
                <a:latin typeface="Lora Regular"/>
                <a:ea typeface="Lora Regular"/>
                <a:cs typeface="Lora Regular"/>
                <a:sym typeface="Lora Regular"/>
              </a:rPr>
              <a:t>Identify the right hyper-plane:</a:t>
            </a:r>
            <a:endParaRPr sz="1900">
              <a:solidFill>
                <a:srgbClr val="3D4251"/>
              </a:solidFill>
              <a:highlight>
                <a:srgbClr val="FFFFFF"/>
              </a:highlight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Dimension of a hyperplane depends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On the dimensionality of the data.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</a:t>
            </a: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.g. for input data with two parameters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he hyperplane is just a line etc.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endParaRPr sz="1500"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 objective of the Support Vector Machine algorithm is to find a hyperplane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n a N dimensional space that distinctly classifies the data points.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00" y="749900"/>
            <a:ext cx="4954200" cy="2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47400" y="163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 (continued)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771350"/>
            <a:ext cx="85206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Generate hyperplanes which segregates the classes 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in the best way.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endParaRPr sz="1500"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Maximum margin intuition: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Select the right hyperplane with the maximum 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segregation from the either nearest data points</a:t>
            </a:r>
            <a:b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as shown in the right-hand side figure.</a:t>
            </a:r>
            <a:endParaRPr sz="1500"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61" y="261350"/>
            <a:ext cx="2812250" cy="23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048" y="2448873"/>
            <a:ext cx="2965875" cy="24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249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 (continued)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857075"/>
            <a:ext cx="8520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What if data not separated linearly?</a:t>
            </a:r>
            <a:b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It is easy to have a linear hyper-plane between classes. </a:t>
            </a:r>
            <a:b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But what if data cannot be separated by linear hyperplane?</a:t>
            </a:r>
            <a:b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b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 SVM  algorithm has a technique called the </a:t>
            </a:r>
            <a:r>
              <a:rPr b="1"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Kernel </a:t>
            </a:r>
            <a:r>
              <a:rPr b="1" lang="en-GB" sz="1550">
                <a:solidFill>
                  <a:srgbClr val="333333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trick</a:t>
            </a:r>
            <a: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 </a:t>
            </a:r>
            <a:b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 SVM kernel is a function that takes low dimensional </a:t>
            </a:r>
            <a:b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input space and transforms it to a higher dimensional space</a:t>
            </a:r>
            <a:b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-GB" sz="1550">
                <a:solidFill>
                  <a:srgbClr val="59585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i.e. it converts not separable problem to separable problem.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575" y="857075"/>
            <a:ext cx="3275425" cy="26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65500" y="13781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III</a:t>
            </a:r>
            <a:endParaRPr/>
          </a:p>
        </p:txBody>
      </p:sp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 Mathematical </a:t>
            </a:r>
            <a:r>
              <a:rPr lang="en-GB" sz="2400"/>
              <a:t>Approach to SVM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Advantages of One Class Support Vector Machine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900"/>
              <a:t>A Mathematical Approach to SVM</a:t>
            </a:r>
            <a:endParaRPr b="1" sz="4700"/>
          </a:p>
        </p:txBody>
      </p:sp>
      <p:sp>
        <p:nvSpPr>
          <p:cNvPr id="179" name="Google Shape;179;p27"/>
          <p:cNvSpPr txBox="1"/>
          <p:nvPr/>
        </p:nvSpPr>
        <p:spPr>
          <a:xfrm>
            <a:off x="385825" y="984475"/>
            <a:ext cx="40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w.u</a:t>
            </a:r>
            <a:r>
              <a:rPr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&gt;= c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w.u</a:t>
            </a:r>
            <a:r>
              <a:rPr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+b &gt;= 0 for positive samples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Decision Rule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w.x</a:t>
            </a:r>
            <a:r>
              <a:rPr b="1" baseline="-25000"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+ b &gt;= 1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w.x</a:t>
            </a:r>
            <a:r>
              <a:rPr b="1" baseline="-25000"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+ b &gt;= -1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4254" r="4254" t="0"/>
          <a:stretch/>
        </p:blipFill>
        <p:spPr>
          <a:xfrm>
            <a:off x="4733725" y="591150"/>
            <a:ext cx="4174773" cy="396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7"/>
          <p:cNvCxnSpPr/>
          <p:nvPr/>
        </p:nvCxnSpPr>
        <p:spPr>
          <a:xfrm flipH="1" rot="-5400000">
            <a:off x="-137325" y="2065225"/>
            <a:ext cx="1820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7"/>
          <p:cNvCxnSpPr/>
          <p:nvPr/>
        </p:nvCxnSpPr>
        <p:spPr>
          <a:xfrm flipH="1" rot="10800000">
            <a:off x="795500" y="2941725"/>
            <a:ext cx="3288600" cy="1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7"/>
          <p:cNvCxnSpPr/>
          <p:nvPr/>
        </p:nvCxnSpPr>
        <p:spPr>
          <a:xfrm>
            <a:off x="4061375" y="1086900"/>
            <a:ext cx="11400" cy="19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7"/>
          <p:cNvCxnSpPr/>
          <p:nvPr/>
        </p:nvCxnSpPr>
        <p:spPr>
          <a:xfrm flipH="1" rot="10800000">
            <a:off x="784125" y="1109550"/>
            <a:ext cx="3311400" cy="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461025"/>
            <a:ext cx="41820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FF"/>
                </a:solidFill>
              </a:rPr>
              <a:t>y</a:t>
            </a:r>
            <a:r>
              <a:rPr baseline="-25000" lang="en-GB" sz="2600">
                <a:solidFill>
                  <a:srgbClr val="0000FF"/>
                </a:solidFill>
              </a:rPr>
              <a:t>i</a:t>
            </a:r>
            <a:r>
              <a:rPr lang="en-GB" sz="2600">
                <a:solidFill>
                  <a:srgbClr val="0000FF"/>
                </a:solidFill>
              </a:rPr>
              <a:t>(</a:t>
            </a:r>
            <a:r>
              <a:rPr b="1" lang="en-GB" sz="2600">
                <a:solidFill>
                  <a:srgbClr val="0000FF"/>
                </a:solidFill>
              </a:rPr>
              <a:t>w.x</a:t>
            </a:r>
            <a:r>
              <a:rPr b="1" baseline="-25000" lang="en-GB" sz="2600">
                <a:solidFill>
                  <a:srgbClr val="0000FF"/>
                </a:solidFill>
              </a:rPr>
              <a:t>i</a:t>
            </a:r>
            <a:r>
              <a:rPr b="1" lang="en-GB" sz="2600">
                <a:solidFill>
                  <a:srgbClr val="0000FF"/>
                </a:solidFill>
              </a:rPr>
              <a:t> </a:t>
            </a:r>
            <a:r>
              <a:rPr lang="en-GB" sz="2600">
                <a:solidFill>
                  <a:srgbClr val="0000FF"/>
                </a:solidFill>
              </a:rPr>
              <a:t>+ b) &gt;= 1</a:t>
            </a:r>
            <a:endParaRPr sz="2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FF"/>
                </a:solidFill>
              </a:rPr>
              <a:t>y</a:t>
            </a:r>
            <a:r>
              <a:rPr baseline="-25000" lang="en-GB" sz="2600">
                <a:solidFill>
                  <a:srgbClr val="0000FF"/>
                </a:solidFill>
              </a:rPr>
              <a:t>i</a:t>
            </a:r>
            <a:r>
              <a:rPr lang="en-GB" sz="2600">
                <a:solidFill>
                  <a:srgbClr val="0000FF"/>
                </a:solidFill>
              </a:rPr>
              <a:t>(</a:t>
            </a:r>
            <a:r>
              <a:rPr b="1" lang="en-GB" sz="2600">
                <a:solidFill>
                  <a:srgbClr val="0000FF"/>
                </a:solidFill>
              </a:rPr>
              <a:t>w.x</a:t>
            </a:r>
            <a:r>
              <a:rPr b="1" baseline="-25000" lang="en-GB" sz="2600">
                <a:solidFill>
                  <a:srgbClr val="0000FF"/>
                </a:solidFill>
              </a:rPr>
              <a:t>i</a:t>
            </a:r>
            <a:r>
              <a:rPr lang="en-GB" sz="2600">
                <a:solidFill>
                  <a:srgbClr val="0000FF"/>
                </a:solidFill>
              </a:rPr>
              <a:t> + b) - 1 &gt;= 0</a:t>
            </a:r>
            <a:endParaRPr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</a:rPr>
              <a:t>For x</a:t>
            </a:r>
            <a:r>
              <a:rPr baseline="-25000" lang="en-GB" sz="2600">
                <a:solidFill>
                  <a:srgbClr val="000000"/>
                </a:solidFill>
              </a:rPr>
              <a:t>i </a:t>
            </a:r>
            <a:r>
              <a:rPr lang="en-GB" sz="2600">
                <a:solidFill>
                  <a:srgbClr val="000000"/>
                </a:solidFill>
              </a:rPr>
              <a:t> exactly on the hyperplanes,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FF"/>
                </a:solidFill>
              </a:rPr>
              <a:t>y</a:t>
            </a:r>
            <a:r>
              <a:rPr baseline="-25000" lang="en-GB" sz="2600">
                <a:solidFill>
                  <a:srgbClr val="0000FF"/>
                </a:solidFill>
              </a:rPr>
              <a:t>i</a:t>
            </a:r>
            <a:r>
              <a:rPr lang="en-GB" sz="2600">
                <a:solidFill>
                  <a:srgbClr val="0000FF"/>
                </a:solidFill>
              </a:rPr>
              <a:t>(</a:t>
            </a:r>
            <a:r>
              <a:rPr b="1" lang="en-GB" sz="2600">
                <a:solidFill>
                  <a:srgbClr val="0000FF"/>
                </a:solidFill>
              </a:rPr>
              <a:t>w.x</a:t>
            </a:r>
            <a:r>
              <a:rPr b="1" baseline="-25000" lang="en-GB" sz="2600">
                <a:solidFill>
                  <a:srgbClr val="0000FF"/>
                </a:solidFill>
              </a:rPr>
              <a:t>i</a:t>
            </a:r>
            <a:r>
              <a:rPr lang="en-GB" sz="2600">
                <a:solidFill>
                  <a:srgbClr val="0000FF"/>
                </a:solidFill>
              </a:rPr>
              <a:t> + b) - 1 = 0</a:t>
            </a:r>
            <a:endParaRPr sz="2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600">
                <a:solidFill>
                  <a:srgbClr val="0000FF"/>
                </a:solidFill>
              </a:rPr>
              <a:t>Width = (</a:t>
            </a:r>
            <a:r>
              <a:rPr b="1" lang="en-GB" sz="2600">
                <a:solidFill>
                  <a:srgbClr val="0000FF"/>
                </a:solidFill>
              </a:rPr>
              <a:t>x</a:t>
            </a:r>
            <a:r>
              <a:rPr b="1" baseline="-25000" lang="en-GB" sz="2600">
                <a:solidFill>
                  <a:srgbClr val="0000FF"/>
                </a:solidFill>
              </a:rPr>
              <a:t>+</a:t>
            </a:r>
            <a:r>
              <a:rPr lang="en-GB" sz="2600">
                <a:solidFill>
                  <a:srgbClr val="0000FF"/>
                </a:solidFill>
              </a:rPr>
              <a:t> - </a:t>
            </a:r>
            <a:r>
              <a:rPr b="1" lang="en-GB" sz="2600">
                <a:solidFill>
                  <a:srgbClr val="0000FF"/>
                </a:solidFill>
              </a:rPr>
              <a:t>x</a:t>
            </a:r>
            <a:r>
              <a:rPr b="1" baseline="-25000" lang="en-GB" sz="2600">
                <a:solidFill>
                  <a:srgbClr val="0000FF"/>
                </a:solidFill>
              </a:rPr>
              <a:t>-</a:t>
            </a:r>
            <a:r>
              <a:rPr lang="en-GB" sz="2600">
                <a:solidFill>
                  <a:srgbClr val="0000FF"/>
                </a:solidFill>
              </a:rPr>
              <a:t>).</a:t>
            </a:r>
            <a:r>
              <a:rPr b="1" lang="en-GB" sz="2600">
                <a:solidFill>
                  <a:srgbClr val="0000FF"/>
                </a:solidFill>
              </a:rPr>
              <a:t>w</a:t>
            </a:r>
            <a:r>
              <a:rPr b="1" baseline="30000" lang="en-GB" sz="2600">
                <a:solidFill>
                  <a:srgbClr val="0000FF"/>
                </a:solidFill>
              </a:rPr>
              <a:t>^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649750" y="597575"/>
            <a:ext cx="41820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Width = 2/|</a:t>
            </a:r>
            <a:r>
              <a:rPr b="1"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Maximize width → Minimize |</a:t>
            </a: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|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For Mathematical Convenience,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We minimize (½)|</a:t>
            </a: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aseline="30000" lang="en-GB" sz="2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 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7550" y="370000"/>
            <a:ext cx="38349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L = ½</a:t>
            </a:r>
            <a:r>
              <a:rPr lang="en-GB" sz="2400">
                <a:solidFill>
                  <a:srgbClr val="0000FF"/>
                </a:solidFill>
              </a:rPr>
              <a:t> |w|</a:t>
            </a:r>
            <a:r>
              <a:rPr baseline="30000" lang="en-GB" sz="2400">
                <a:solidFill>
                  <a:srgbClr val="0000FF"/>
                </a:solidFill>
              </a:rPr>
              <a:t>2</a:t>
            </a:r>
            <a:r>
              <a:rPr lang="en-GB" sz="2400">
                <a:solidFill>
                  <a:srgbClr val="0000FF"/>
                </a:solidFill>
              </a:rPr>
              <a:t> - Σα</a:t>
            </a:r>
            <a:r>
              <a:rPr baseline="-25000" lang="en-GB" sz="2400">
                <a:solidFill>
                  <a:srgbClr val="0000FF"/>
                </a:solidFill>
              </a:rPr>
              <a:t>i</a:t>
            </a:r>
            <a:r>
              <a:rPr lang="en-GB" sz="2400">
                <a:solidFill>
                  <a:srgbClr val="0000FF"/>
                </a:solidFill>
              </a:rPr>
              <a:t>[y</a:t>
            </a:r>
            <a:r>
              <a:rPr baseline="-25000" lang="en-GB" sz="2400">
                <a:solidFill>
                  <a:srgbClr val="0000FF"/>
                </a:solidFill>
              </a:rPr>
              <a:t>i</a:t>
            </a:r>
            <a:r>
              <a:rPr lang="en-GB" sz="2400">
                <a:solidFill>
                  <a:srgbClr val="0000FF"/>
                </a:solidFill>
              </a:rPr>
              <a:t>(x</a:t>
            </a:r>
            <a:r>
              <a:rPr baseline="-25000" lang="en-GB" sz="2400">
                <a:solidFill>
                  <a:srgbClr val="0000FF"/>
                </a:solidFill>
              </a:rPr>
              <a:t>i</a:t>
            </a:r>
            <a:r>
              <a:rPr lang="en-GB" sz="2400">
                <a:solidFill>
                  <a:srgbClr val="0000FF"/>
                </a:solidFill>
              </a:rPr>
              <a:t>.w+b)-1]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w = ∑α</a:t>
            </a:r>
            <a:r>
              <a:rPr baseline="-25000" lang="en-GB" sz="2400">
                <a:solidFill>
                  <a:srgbClr val="0000FF"/>
                </a:solidFill>
              </a:rPr>
              <a:t>i</a:t>
            </a:r>
            <a:r>
              <a:rPr lang="en-GB" sz="2400">
                <a:solidFill>
                  <a:srgbClr val="0000FF"/>
                </a:solidFill>
              </a:rPr>
              <a:t>y</a:t>
            </a:r>
            <a:r>
              <a:rPr baseline="-25000" lang="en-GB" sz="2400">
                <a:solidFill>
                  <a:srgbClr val="0000FF"/>
                </a:solidFill>
              </a:rPr>
              <a:t>i</a:t>
            </a:r>
            <a:r>
              <a:rPr lang="en-GB" sz="2400">
                <a:solidFill>
                  <a:srgbClr val="0000FF"/>
                </a:solidFill>
              </a:rPr>
              <a:t>x</a:t>
            </a:r>
            <a:r>
              <a:rPr baseline="-25000" lang="en-GB" sz="2400">
                <a:solidFill>
                  <a:srgbClr val="0000FF"/>
                </a:solidFill>
              </a:rPr>
              <a:t>i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And,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∑α</a:t>
            </a:r>
            <a:r>
              <a:rPr baseline="-25000" lang="en-GB" sz="2400">
                <a:solidFill>
                  <a:srgbClr val="0000FF"/>
                </a:solidFill>
              </a:rPr>
              <a:t>i</a:t>
            </a:r>
            <a:r>
              <a:rPr lang="en-GB" sz="2400">
                <a:solidFill>
                  <a:srgbClr val="0000FF"/>
                </a:solidFill>
              </a:rPr>
              <a:t>y</a:t>
            </a:r>
            <a:r>
              <a:rPr baseline="-25000" lang="en-GB" sz="2400">
                <a:solidFill>
                  <a:srgbClr val="0000FF"/>
                </a:solidFill>
              </a:rPr>
              <a:t>i</a:t>
            </a:r>
            <a:r>
              <a:rPr lang="en-GB" sz="2400">
                <a:solidFill>
                  <a:srgbClr val="0000FF"/>
                </a:solidFill>
              </a:rPr>
              <a:t> = 0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572000" y="637200"/>
            <a:ext cx="39615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Putting back these values in Lagrange’s equation,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 = ∑α</a:t>
            </a:r>
            <a:r>
              <a:rPr baseline="-25000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- ½ ∑∑α</a:t>
            </a:r>
            <a:r>
              <a:rPr baseline="-25000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baseline="-25000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aseline="-25000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aseline="-25000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b="1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-25000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.x</a:t>
            </a:r>
            <a:r>
              <a:rPr b="1" baseline="-25000" lang="en-GB" sz="2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 b="1" sz="26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Finally, Decision rule becomes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∑α</a:t>
            </a:r>
            <a:r>
              <a:rPr baseline="-25000" lang="en-GB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aseline="-25000" lang="en-GB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-GB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.u + b &gt;= 0</a:t>
            </a:r>
            <a:endParaRPr sz="2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for positive sample</a:t>
            </a:r>
            <a:endParaRPr sz="2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90950" y="216550"/>
            <a:ext cx="8762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Advantages of One Class Support Vector Machine</a:t>
            </a:r>
            <a:endParaRPr b="1"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Font typeface="Georgia"/>
              <a:buChar char="●"/>
            </a:pPr>
            <a:r>
              <a:rPr lang="en-GB" sz="26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Works relatively well when there is a clear margin of separation between classes</a:t>
            </a:r>
            <a:endParaRPr sz="26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Font typeface="Georgia"/>
              <a:buChar char="●"/>
            </a:pPr>
            <a:r>
              <a:rPr lang="en-GB" sz="26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More effective in high dimensional spaces</a:t>
            </a:r>
            <a:endParaRPr sz="26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Font typeface="Georgia"/>
              <a:buChar char="●"/>
            </a:pPr>
            <a:r>
              <a:rPr lang="en-GB" sz="26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Effective in cases where the number of dimensions is greater than the number of samples</a:t>
            </a:r>
            <a:endParaRPr sz="26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Font typeface="Georgia"/>
              <a:buChar char="●"/>
            </a:pPr>
            <a:r>
              <a:rPr lang="en-GB" sz="260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Memory efficient</a:t>
            </a:r>
            <a:endParaRPr sz="3600">
              <a:solidFill>
                <a:srgbClr val="274E1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288300" y="14242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IV</a:t>
            </a:r>
            <a:endParaRPr/>
          </a:p>
        </p:txBody>
      </p:sp>
      <p:sp>
        <p:nvSpPr>
          <p:cNvPr id="208" name="Google Shape;208;p31"/>
          <p:cNvSpPr txBox="1"/>
          <p:nvPr>
            <p:ph idx="2" type="body"/>
          </p:nvPr>
        </p:nvSpPr>
        <p:spPr>
          <a:xfrm>
            <a:off x="4939500" y="951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Data Acquisition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Approach to the Problem</a:t>
            </a:r>
            <a:endParaRPr sz="2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109950" y="1855650"/>
            <a:ext cx="2674200" cy="11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I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An Approach to User Authentication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Keystrokes Dynamics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Features of Keystrokes Dynamics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91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155CC"/>
                </a:solidFill>
              </a:rPr>
              <a:t>Data Acquisition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990925"/>
            <a:ext cx="73113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lang="en-GB" sz="2400">
                <a:solidFill>
                  <a:srgbClr val="274E13"/>
                </a:solidFill>
              </a:rPr>
              <a:t>Keystrokes data Collection considering Happy, Sad or Neutral mood of user</a:t>
            </a:r>
            <a:endParaRPr sz="2400">
              <a:solidFill>
                <a:srgbClr val="274E1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lang="en-GB" sz="2400">
                <a:solidFill>
                  <a:srgbClr val="274E13"/>
                </a:solidFill>
              </a:rPr>
              <a:t>Gap of at least a day is maintained</a:t>
            </a:r>
            <a:endParaRPr sz="2400">
              <a:solidFill>
                <a:srgbClr val="274E1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lang="en-GB" sz="2400">
                <a:solidFill>
                  <a:srgbClr val="274E13"/>
                </a:solidFill>
              </a:rPr>
              <a:t>Total 7 users participated in data collection</a:t>
            </a:r>
            <a:endParaRPr sz="2400">
              <a:solidFill>
                <a:srgbClr val="274E1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lang="en-GB" sz="2400">
                <a:solidFill>
                  <a:srgbClr val="274E13"/>
                </a:solidFill>
              </a:rPr>
              <a:t>4 Weeks Collection</a:t>
            </a:r>
            <a:endParaRPr sz="2400">
              <a:solidFill>
                <a:srgbClr val="274E1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lang="en-GB" sz="2400">
                <a:solidFill>
                  <a:srgbClr val="274E13"/>
                </a:solidFill>
              </a:rPr>
              <a:t>Preprocessing of Recorded keystrokes</a:t>
            </a:r>
            <a:endParaRPr sz="2400">
              <a:solidFill>
                <a:srgbClr val="274E1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lang="en-GB" sz="2400">
                <a:solidFill>
                  <a:srgbClr val="274E13"/>
                </a:solidFill>
              </a:rPr>
              <a:t>Generation of hold time and latency time</a:t>
            </a:r>
            <a:endParaRPr sz="2400">
              <a:solidFill>
                <a:srgbClr val="274E1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lang="en-GB" sz="2400">
                <a:solidFill>
                  <a:srgbClr val="274E13"/>
                </a:solidFill>
              </a:rPr>
              <a:t>CSV Files Generation</a:t>
            </a:r>
            <a:endParaRPr sz="24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182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 Extraction</a:t>
            </a:r>
            <a:endParaRPr b="1"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902250"/>
            <a:ext cx="85206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Char char="●"/>
            </a:pPr>
            <a:r>
              <a:rPr lang="en-GB" sz="2200">
                <a:solidFill>
                  <a:srgbClr val="274E13"/>
                </a:solidFill>
              </a:rPr>
              <a:t>Features from the keystroke data were extracted by running a file feature_extractor.exe</a:t>
            </a:r>
            <a:endParaRPr sz="2200">
              <a:solidFill>
                <a:srgbClr val="274E1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Char char="●"/>
            </a:pPr>
            <a:r>
              <a:rPr lang="en-GB" sz="2200">
                <a:solidFill>
                  <a:srgbClr val="274E13"/>
                </a:solidFill>
              </a:rPr>
              <a:t>Preprocessed data is created that contains hold time and latencies for all combinations of keystrokes</a:t>
            </a:r>
            <a:endParaRPr sz="2200">
              <a:solidFill>
                <a:srgbClr val="274E1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Char char="●"/>
            </a:pPr>
            <a:r>
              <a:rPr lang="en-GB" sz="2200">
                <a:solidFill>
                  <a:srgbClr val="274E13"/>
                </a:solidFill>
              </a:rPr>
              <a:t>A CSV is generated with the preprocessed data</a:t>
            </a:r>
            <a:endParaRPr sz="2200">
              <a:solidFill>
                <a:srgbClr val="274E1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Char char="●"/>
            </a:pPr>
            <a:r>
              <a:rPr lang="en-GB" sz="2200">
                <a:solidFill>
                  <a:srgbClr val="274E13"/>
                </a:solidFill>
              </a:rPr>
              <a:t>This CSV is loaded with pandas in the code</a:t>
            </a:r>
            <a:endParaRPr sz="22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216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Environment for Data Processing</a:t>
            </a:r>
            <a:endParaRPr b="1"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013675"/>
            <a:ext cx="39660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1"/>
                </a:solidFill>
              </a:rPr>
              <a:t>Hardware Environment</a:t>
            </a:r>
            <a:endParaRPr sz="2600">
              <a:solidFill>
                <a:schemeClr val="accent1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rgbClr val="38761D"/>
                </a:solidFill>
              </a:rPr>
              <a:t>Arch Linux x86_64</a:t>
            </a:r>
            <a:endParaRPr sz="2600">
              <a:solidFill>
                <a:srgbClr val="38761D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rgbClr val="38761D"/>
                </a:solidFill>
              </a:rPr>
              <a:t>RAM 16GB</a:t>
            </a:r>
            <a:endParaRPr sz="2600">
              <a:solidFill>
                <a:srgbClr val="38761D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rgbClr val="38761D"/>
                </a:solidFill>
              </a:rPr>
              <a:t>AMD Ryzen 5</a:t>
            </a:r>
            <a:endParaRPr sz="2600">
              <a:solidFill>
                <a:srgbClr val="38761D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rgbClr val="38761D"/>
                </a:solidFill>
              </a:rPr>
              <a:t>RX 560 GPU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4524700" y="1013675"/>
            <a:ext cx="4118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Software Environment</a:t>
            </a:r>
            <a:endParaRPr sz="2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Python 3.8</a:t>
            </a:r>
            <a:endParaRPr sz="2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Numpy 1.19.1</a:t>
            </a:r>
            <a:endParaRPr sz="2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Scikit learn 0.23.2</a:t>
            </a:r>
            <a:endParaRPr sz="2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Pandas 1.1.3</a:t>
            </a:r>
            <a:endParaRPr sz="2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125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Training the Model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842975"/>
            <a:ext cx="7834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Putting NaN in all the Empty columns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Reducing the </a:t>
            </a:r>
            <a:r>
              <a:rPr lang="en-GB" sz="2400"/>
              <a:t>unnecessary</a:t>
            </a:r>
            <a:r>
              <a:rPr lang="en-GB" sz="2400"/>
              <a:t> </a:t>
            </a:r>
            <a:r>
              <a:rPr lang="en-GB" sz="2400"/>
              <a:t>repetitions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Data is contained in a pandas data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One Class Support Vector Machine is trained with 80% of available data.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Rest is used for testing.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5 - fold validation is used.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227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Training the Model (Continued…)</a:t>
            </a:r>
            <a:endParaRPr b="1"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3642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Char char="●"/>
            </a:pPr>
            <a:r>
              <a:rPr lang="en-GB" sz="2600">
                <a:solidFill>
                  <a:srgbClr val="38761D"/>
                </a:solidFill>
              </a:rPr>
              <a:t>Model is supplied with unseen examples</a:t>
            </a:r>
            <a:endParaRPr sz="2600">
              <a:solidFill>
                <a:srgbClr val="38761D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Char char="●"/>
            </a:pPr>
            <a:r>
              <a:rPr lang="en-GB" sz="2600">
                <a:solidFill>
                  <a:srgbClr val="38761D"/>
                </a:solidFill>
                <a:highlight>
                  <a:srgbClr val="FFFFFF"/>
                </a:highlight>
              </a:rPr>
              <a:t>SVMs learn a decision function from the data of one class only</a:t>
            </a:r>
            <a:endParaRPr sz="2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Char char="●"/>
            </a:pPr>
            <a:r>
              <a:rPr lang="en-GB" sz="2600">
                <a:solidFill>
                  <a:srgbClr val="38761D"/>
                </a:solidFill>
                <a:highlight>
                  <a:srgbClr val="FAFAFA"/>
                </a:highlight>
              </a:rPr>
              <a:t>sklearn.svm.OneClassSVM</a:t>
            </a:r>
            <a:r>
              <a:rPr lang="en-GB" sz="2600">
                <a:solidFill>
                  <a:srgbClr val="38761D"/>
                </a:solidFill>
                <a:highlight>
                  <a:srgbClr val="FFFFFF"/>
                </a:highlight>
              </a:rPr>
              <a:t> sub-module was used</a:t>
            </a:r>
            <a:endParaRPr sz="2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Char char="●"/>
            </a:pPr>
            <a:r>
              <a:rPr lang="en-GB" sz="10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600">
                <a:solidFill>
                  <a:srgbClr val="38761D"/>
                </a:solidFill>
                <a:highlight>
                  <a:srgbClr val="FAFAFA"/>
                </a:highlight>
              </a:rPr>
              <a:t>fit()</a:t>
            </a:r>
            <a:r>
              <a:rPr lang="en-GB" sz="2600">
                <a:solidFill>
                  <a:srgbClr val="38761D"/>
                </a:solidFill>
                <a:highlight>
                  <a:srgbClr val="FFFFFF"/>
                </a:highlight>
              </a:rPr>
              <a:t> function was used to train a  </a:t>
            </a:r>
            <a:r>
              <a:rPr lang="en-GB" sz="2600">
                <a:solidFill>
                  <a:srgbClr val="38761D"/>
                </a:solidFill>
                <a:highlight>
                  <a:srgbClr val="FAFAFA"/>
                </a:highlight>
              </a:rPr>
              <a:t>OneClassSVM</a:t>
            </a:r>
            <a:r>
              <a:rPr lang="en-GB" sz="2600">
                <a:solidFill>
                  <a:srgbClr val="38761D"/>
                </a:solidFill>
                <a:highlight>
                  <a:srgbClr val="FFFFFF"/>
                </a:highlight>
              </a:rPr>
              <a:t> object</a:t>
            </a:r>
            <a:endParaRPr sz="2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600"/>
              <a:buChar char="●"/>
            </a:pPr>
            <a:r>
              <a:rPr lang="en-GB" sz="2600">
                <a:solidFill>
                  <a:srgbClr val="38761D"/>
                </a:solidFill>
                <a:highlight>
                  <a:srgbClr val="FAFAFA"/>
                </a:highlight>
              </a:rPr>
              <a:t>decision_function()</a:t>
            </a:r>
            <a:r>
              <a:rPr lang="en-GB" sz="2600">
                <a:solidFill>
                  <a:srgbClr val="38761D"/>
                </a:solidFill>
                <a:highlight>
                  <a:srgbClr val="FFFFFF"/>
                </a:highlight>
              </a:rPr>
              <a:t> function was used to calculate the similarities scores for the test samples</a:t>
            </a:r>
            <a:endParaRPr sz="2600"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276875" y="13559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V</a:t>
            </a:r>
            <a:endParaRPr/>
          </a:p>
        </p:txBody>
      </p:sp>
      <p:sp>
        <p:nvSpPr>
          <p:cNvPr id="245" name="Google Shape;245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Figure of Merit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Performance Evaluation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Conclusion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159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Figure of Merit</a:t>
            </a:r>
            <a:endParaRPr b="1"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013675"/>
            <a:ext cx="81534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False Rejection Rate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False Acceptance Test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Equal Error Rate or Crossover Rate</a:t>
            </a:r>
            <a:endParaRPr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136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Performance Evaluation</a:t>
            </a:r>
            <a:endParaRPr b="1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956775"/>
            <a:ext cx="85206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lang="en-GB" sz="2600">
                <a:solidFill>
                  <a:srgbClr val="274E13"/>
                </a:solidFill>
              </a:rPr>
              <a:t>Model was tested for different users</a:t>
            </a:r>
            <a:endParaRPr sz="2600">
              <a:solidFill>
                <a:srgbClr val="274E1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lang="en-GB" sz="2600">
                <a:solidFill>
                  <a:srgbClr val="274E13"/>
                </a:solidFill>
              </a:rPr>
              <a:t>For each </a:t>
            </a:r>
            <a:r>
              <a:rPr lang="en-GB" sz="2600">
                <a:solidFill>
                  <a:srgbClr val="274E13"/>
                </a:solidFill>
              </a:rPr>
              <a:t>user</a:t>
            </a:r>
            <a:r>
              <a:rPr lang="en-GB" sz="2600">
                <a:solidFill>
                  <a:srgbClr val="274E13"/>
                </a:solidFill>
              </a:rPr>
              <a:t>, </a:t>
            </a:r>
            <a:r>
              <a:rPr lang="en-GB" sz="2600">
                <a:solidFill>
                  <a:srgbClr val="274E13"/>
                </a:solidFill>
              </a:rPr>
              <a:t>Error</a:t>
            </a:r>
            <a:r>
              <a:rPr lang="en-GB" sz="2600">
                <a:solidFill>
                  <a:srgbClr val="274E13"/>
                </a:solidFill>
              </a:rPr>
              <a:t> is calculated</a:t>
            </a:r>
            <a:endParaRPr sz="2600">
              <a:solidFill>
                <a:srgbClr val="274E1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lang="en-GB" sz="2600">
                <a:solidFill>
                  <a:srgbClr val="274E13"/>
                </a:solidFill>
              </a:rPr>
              <a:t>When </a:t>
            </a:r>
            <a:r>
              <a:rPr lang="en-GB" sz="2600">
                <a:solidFill>
                  <a:srgbClr val="274E13"/>
                </a:solidFill>
              </a:rPr>
              <a:t>error</a:t>
            </a:r>
            <a:r>
              <a:rPr lang="en-GB" sz="2600">
                <a:solidFill>
                  <a:srgbClr val="274E13"/>
                </a:solidFill>
              </a:rPr>
              <a:t> is </a:t>
            </a:r>
            <a:r>
              <a:rPr lang="en-GB" sz="2600">
                <a:solidFill>
                  <a:srgbClr val="274E13"/>
                </a:solidFill>
              </a:rPr>
              <a:t>quite</a:t>
            </a:r>
            <a:r>
              <a:rPr lang="en-GB" sz="2600">
                <a:solidFill>
                  <a:srgbClr val="274E13"/>
                </a:solidFill>
              </a:rPr>
              <a:t> </a:t>
            </a:r>
            <a:r>
              <a:rPr lang="en-GB" sz="2600">
                <a:solidFill>
                  <a:srgbClr val="274E13"/>
                </a:solidFill>
              </a:rPr>
              <a:t>small</a:t>
            </a:r>
            <a:r>
              <a:rPr lang="en-GB" sz="2600">
                <a:solidFill>
                  <a:srgbClr val="274E13"/>
                </a:solidFill>
              </a:rPr>
              <a:t>, user is valid</a:t>
            </a:r>
            <a:endParaRPr sz="2600">
              <a:solidFill>
                <a:srgbClr val="274E1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lang="en-GB" sz="2600">
                <a:solidFill>
                  <a:srgbClr val="274E13"/>
                </a:solidFill>
              </a:rPr>
              <a:t>Average Equal Error Rate calculated for the model was 0.03771</a:t>
            </a:r>
            <a:endParaRPr sz="2600">
              <a:solidFill>
                <a:srgbClr val="274E13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600"/>
              <a:buChar char="●"/>
            </a:pPr>
            <a:r>
              <a:rPr lang="en-GB" sz="2600">
                <a:solidFill>
                  <a:srgbClr val="274E13"/>
                </a:solidFill>
              </a:rPr>
              <a:t>Least Average EER among all the classifiers</a:t>
            </a:r>
            <a:endParaRPr sz="2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217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Drawbacks of Keystrokes Authentication</a:t>
            </a:r>
            <a:endParaRPr b="1"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970375"/>
            <a:ext cx="8520600" cy="3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900"/>
              <a:buChar char="●"/>
            </a:pPr>
            <a:r>
              <a:rPr lang="en-GB" sz="2900">
                <a:solidFill>
                  <a:srgbClr val="0C343D"/>
                </a:solidFill>
              </a:rPr>
              <a:t>Dynamic Change in typing pattern</a:t>
            </a:r>
            <a:endParaRPr sz="2900">
              <a:solidFill>
                <a:srgbClr val="0C343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900"/>
              <a:buChar char="●"/>
            </a:pPr>
            <a:r>
              <a:rPr lang="en-GB" sz="2900">
                <a:solidFill>
                  <a:srgbClr val="0C343D"/>
                </a:solidFill>
              </a:rPr>
              <a:t>Injury may affect the typing rhythm</a:t>
            </a:r>
            <a:endParaRPr sz="2900">
              <a:solidFill>
                <a:srgbClr val="0C343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900"/>
              <a:buChar char="●"/>
            </a:pPr>
            <a:r>
              <a:rPr lang="en-GB" sz="2900">
                <a:solidFill>
                  <a:srgbClr val="0C343D"/>
                </a:solidFill>
              </a:rPr>
              <a:t>Change of the hardware affects the typing speed</a:t>
            </a:r>
            <a:endParaRPr sz="2900">
              <a:solidFill>
                <a:srgbClr val="0C343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900"/>
              <a:buChar char="●"/>
            </a:pPr>
            <a:r>
              <a:rPr lang="en-GB" sz="2900">
                <a:solidFill>
                  <a:srgbClr val="0C343D"/>
                </a:solidFill>
              </a:rPr>
              <a:t>Users’ susceptibility to fatigue</a:t>
            </a:r>
            <a:endParaRPr sz="2900">
              <a:solidFill>
                <a:srgbClr val="0C343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900"/>
              <a:buChar char="●"/>
            </a:pPr>
            <a:r>
              <a:rPr lang="en-GB" sz="2900">
                <a:solidFill>
                  <a:srgbClr val="0C343D"/>
                </a:solidFill>
              </a:rPr>
              <a:t>Requires adaptive learning</a:t>
            </a:r>
            <a:endParaRPr sz="2900">
              <a:solidFill>
                <a:srgbClr val="0C343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900"/>
              <a:buChar char="●"/>
            </a:pPr>
            <a:r>
              <a:rPr lang="en-GB" sz="2900">
                <a:solidFill>
                  <a:srgbClr val="0C343D"/>
                </a:solidFill>
              </a:rPr>
              <a:t>Error rate </a:t>
            </a:r>
            <a:r>
              <a:rPr lang="en-GB" sz="2900">
                <a:solidFill>
                  <a:srgbClr val="0C343D"/>
                </a:solidFill>
              </a:rPr>
              <a:t>comparison</a:t>
            </a:r>
            <a:r>
              <a:rPr lang="en-GB" sz="2900">
                <a:solidFill>
                  <a:srgbClr val="0C343D"/>
                </a:solidFill>
              </a:rPr>
              <a:t> is difficult</a:t>
            </a:r>
            <a:endParaRPr sz="29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2788099" y="2169118"/>
            <a:ext cx="685800" cy="685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Feature Extraction</a:t>
            </a:r>
            <a:endParaRPr sz="1100"/>
          </a:p>
        </p:txBody>
      </p:sp>
      <p:sp>
        <p:nvSpPr>
          <p:cNvPr id="269" name="Google Shape;269;p41"/>
          <p:cNvSpPr/>
          <p:nvPr/>
        </p:nvSpPr>
        <p:spPr>
          <a:xfrm>
            <a:off x="371020" y="2165974"/>
            <a:ext cx="685800" cy="685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Collection</a:t>
            </a:r>
            <a:endParaRPr sz="1100"/>
          </a:p>
        </p:txBody>
      </p:sp>
      <p:sp>
        <p:nvSpPr>
          <p:cNvPr id="270" name="Google Shape;270;p41"/>
          <p:cNvSpPr/>
          <p:nvPr/>
        </p:nvSpPr>
        <p:spPr>
          <a:xfrm>
            <a:off x="7622257" y="2169118"/>
            <a:ext cx="685800" cy="685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 sz="1100"/>
          </a:p>
        </p:txBody>
      </p:sp>
      <p:sp>
        <p:nvSpPr>
          <p:cNvPr id="271" name="Google Shape;271;p41"/>
          <p:cNvSpPr/>
          <p:nvPr/>
        </p:nvSpPr>
        <p:spPr>
          <a:xfrm>
            <a:off x="5400222" y="2165974"/>
            <a:ext cx="685800" cy="685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Training the Model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2611930" y="1072783"/>
            <a:ext cx="1038000" cy="62910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Hold time and Latencies</a:t>
            </a:r>
            <a:endParaRPr sz="1100"/>
          </a:p>
        </p:txBody>
      </p:sp>
      <p:sp>
        <p:nvSpPr>
          <p:cNvPr id="273" name="Google Shape;273;p41"/>
          <p:cNvSpPr/>
          <p:nvPr/>
        </p:nvSpPr>
        <p:spPr>
          <a:xfrm>
            <a:off x="1976463" y="3447913"/>
            <a:ext cx="1038000" cy="62910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Generate CSV </a:t>
            </a:r>
            <a:endParaRPr sz="1100"/>
          </a:p>
        </p:txBody>
      </p:sp>
      <p:sp>
        <p:nvSpPr>
          <p:cNvPr id="274" name="Google Shape;274;p41"/>
          <p:cNvSpPr/>
          <p:nvPr/>
        </p:nvSpPr>
        <p:spPr>
          <a:xfrm>
            <a:off x="3280953" y="3447913"/>
            <a:ext cx="1038000" cy="62910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Load CSV</a:t>
            </a:r>
            <a:endParaRPr sz="1100"/>
          </a:p>
        </p:txBody>
      </p:sp>
      <p:sp>
        <p:nvSpPr>
          <p:cNvPr id="275" name="Google Shape;275;p41"/>
          <p:cNvSpPr/>
          <p:nvPr/>
        </p:nvSpPr>
        <p:spPr>
          <a:xfrm>
            <a:off x="4585443" y="1066491"/>
            <a:ext cx="1038000" cy="64170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Train and Test </a:t>
            </a:r>
            <a:endParaRPr sz="1100"/>
          </a:p>
        </p:txBody>
      </p:sp>
      <p:sp>
        <p:nvSpPr>
          <p:cNvPr id="276" name="Google Shape;276;p41"/>
          <p:cNvSpPr/>
          <p:nvPr/>
        </p:nvSpPr>
        <p:spPr>
          <a:xfrm>
            <a:off x="5888881" y="1077498"/>
            <a:ext cx="1038000" cy="62910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SVM</a:t>
            </a:r>
            <a:endParaRPr sz="1100"/>
          </a:p>
        </p:txBody>
      </p:sp>
      <p:sp>
        <p:nvSpPr>
          <p:cNvPr id="277" name="Google Shape;277;p41"/>
          <p:cNvSpPr/>
          <p:nvPr/>
        </p:nvSpPr>
        <p:spPr>
          <a:xfrm>
            <a:off x="5889933" y="3418028"/>
            <a:ext cx="1089000" cy="62910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decision_fn()</a:t>
            </a:r>
            <a:endParaRPr sz="1100"/>
          </a:p>
        </p:txBody>
      </p:sp>
      <p:sp>
        <p:nvSpPr>
          <p:cNvPr id="278" name="Google Shape;278;p41"/>
          <p:cNvSpPr/>
          <p:nvPr/>
        </p:nvSpPr>
        <p:spPr>
          <a:xfrm>
            <a:off x="4585443" y="3447913"/>
            <a:ext cx="1038000" cy="62910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fit() function</a:t>
            </a:r>
            <a:endParaRPr sz="1100"/>
          </a:p>
        </p:txBody>
      </p:sp>
      <p:cxnSp>
        <p:nvCxnSpPr>
          <p:cNvPr id="279" name="Google Shape;279;p41"/>
          <p:cNvCxnSpPr>
            <a:stCxn id="269" idx="3"/>
            <a:endCxn id="268" idx="1"/>
          </p:cNvCxnSpPr>
          <p:nvPr/>
        </p:nvCxnSpPr>
        <p:spPr>
          <a:xfrm>
            <a:off x="1056820" y="2508874"/>
            <a:ext cx="17313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41"/>
          <p:cNvCxnSpPr>
            <a:stCxn id="268" idx="2"/>
            <a:endCxn id="273" idx="0"/>
          </p:cNvCxnSpPr>
          <p:nvPr/>
        </p:nvCxnSpPr>
        <p:spPr>
          <a:xfrm flipH="1">
            <a:off x="2495599" y="2854918"/>
            <a:ext cx="635400" cy="59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41"/>
          <p:cNvCxnSpPr>
            <a:stCxn id="268" idx="2"/>
            <a:endCxn id="274" idx="0"/>
          </p:cNvCxnSpPr>
          <p:nvPr/>
        </p:nvCxnSpPr>
        <p:spPr>
          <a:xfrm>
            <a:off x="3130999" y="2854918"/>
            <a:ext cx="669000" cy="59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41"/>
          <p:cNvCxnSpPr>
            <a:endCxn id="272" idx="4"/>
          </p:cNvCxnSpPr>
          <p:nvPr/>
        </p:nvCxnSpPr>
        <p:spPr>
          <a:xfrm rot="10800000">
            <a:off x="3130930" y="1701883"/>
            <a:ext cx="4500" cy="46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41"/>
          <p:cNvCxnSpPr>
            <a:stCxn id="268" idx="3"/>
            <a:endCxn id="271" idx="1"/>
          </p:cNvCxnSpPr>
          <p:nvPr/>
        </p:nvCxnSpPr>
        <p:spPr>
          <a:xfrm flipH="1" rot="10800000">
            <a:off x="3473899" y="2509018"/>
            <a:ext cx="19263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41"/>
          <p:cNvCxnSpPr>
            <a:stCxn id="271" idx="3"/>
            <a:endCxn id="270" idx="1"/>
          </p:cNvCxnSpPr>
          <p:nvPr/>
        </p:nvCxnSpPr>
        <p:spPr>
          <a:xfrm>
            <a:off x="6086022" y="2508874"/>
            <a:ext cx="15363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41"/>
          <p:cNvCxnSpPr>
            <a:stCxn id="271" idx="2"/>
            <a:endCxn id="278" idx="0"/>
          </p:cNvCxnSpPr>
          <p:nvPr/>
        </p:nvCxnSpPr>
        <p:spPr>
          <a:xfrm flipH="1">
            <a:off x="5104422" y="2851774"/>
            <a:ext cx="638700" cy="59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41"/>
          <p:cNvCxnSpPr>
            <a:stCxn id="271" idx="2"/>
            <a:endCxn id="277" idx="0"/>
          </p:cNvCxnSpPr>
          <p:nvPr/>
        </p:nvCxnSpPr>
        <p:spPr>
          <a:xfrm>
            <a:off x="5743122" y="2851774"/>
            <a:ext cx="691200" cy="56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41"/>
          <p:cNvCxnSpPr>
            <a:endCxn id="275" idx="4"/>
          </p:cNvCxnSpPr>
          <p:nvPr/>
        </p:nvCxnSpPr>
        <p:spPr>
          <a:xfrm rot="10800000">
            <a:off x="5104443" y="1708191"/>
            <a:ext cx="636900" cy="4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41"/>
          <p:cNvCxnSpPr>
            <a:endCxn id="276" idx="4"/>
          </p:cNvCxnSpPr>
          <p:nvPr/>
        </p:nvCxnSpPr>
        <p:spPr>
          <a:xfrm flipH="1" rot="10800000">
            <a:off x="5740681" y="1706598"/>
            <a:ext cx="667200" cy="44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41"/>
          <p:cNvSpPr txBox="1"/>
          <p:nvPr/>
        </p:nvSpPr>
        <p:spPr>
          <a:xfrm>
            <a:off x="3280950" y="244950"/>
            <a:ext cx="1926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Block Diagram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32050" y="114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 Approach to </a:t>
            </a:r>
            <a:r>
              <a:rPr b="1" lang="en-GB"/>
              <a:t>User Authentication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9650"/>
            <a:ext cx="9144000" cy="43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285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36850"/>
            <a:ext cx="67197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Effective way to verify authorized user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Keystrokes Authentication seems promising but still needs more efforts</a:t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91200" y="1189950"/>
            <a:ext cx="85206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0">
                <a:latin typeface="Permanent Marker"/>
                <a:ea typeface="Permanent Marker"/>
                <a:cs typeface="Permanent Marker"/>
                <a:sym typeface="Permanent Marker"/>
              </a:rPr>
              <a:t>THANK YOU!</a:t>
            </a:r>
            <a:endParaRPr i="1" sz="50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0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0">
                <a:latin typeface="Permanent Marker"/>
                <a:ea typeface="Permanent Marker"/>
                <a:cs typeface="Permanent Marker"/>
                <a:sym typeface="Permanent Marker"/>
              </a:rPr>
              <a:t>Any questions?</a:t>
            </a:r>
            <a:endParaRPr i="1" sz="50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60950" y="1040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Keystrokes Dynamics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72050" y="1143800"/>
            <a:ext cx="48930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behavioral </a:t>
            </a: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measurement</a:t>
            </a: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identify users based on typing rhythms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 upcoming area of research in biometrics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by Coursera for student verification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additional hardware needed except a keyboard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50" y="1143800"/>
            <a:ext cx="3978950" cy="34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60950" y="115450"/>
            <a:ext cx="8222100" cy="7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Features of Keystrokes Dynamics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7900" y="1098275"/>
            <a:ext cx="4062300" cy="3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50"/>
              <a:buFont typeface="Times New Roman"/>
              <a:buChar char="●"/>
            </a:pPr>
            <a:r>
              <a:rPr lang="en-GB" sz="1950" u="sng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Hold time</a:t>
            </a:r>
            <a:r>
              <a:rPr lang="en-GB" sz="195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– time between press and release of a key.</a:t>
            </a:r>
            <a:endParaRPr sz="195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50"/>
              <a:buFont typeface="Times New Roman"/>
              <a:buChar char="●"/>
            </a:pPr>
            <a:r>
              <a:rPr lang="en-GB" sz="1950" u="sng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Keydown-Keydown time</a:t>
            </a:r>
            <a:r>
              <a:rPr lang="en-GB" sz="195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– time between the pressing of consecutive keys.</a:t>
            </a:r>
            <a:endParaRPr sz="195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50"/>
              <a:buFont typeface="Times New Roman"/>
              <a:buChar char="●"/>
            </a:pPr>
            <a:r>
              <a:rPr lang="en-GB" sz="1950" u="sng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Keyup-Keydown time</a:t>
            </a:r>
            <a:r>
              <a:rPr lang="en-GB" sz="195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– time between the release of one key and the press of next key.</a:t>
            </a:r>
            <a:endParaRPr b="1" sz="3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50" y="1576200"/>
            <a:ext cx="4305825" cy="27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6617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from Data Acquisition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2954" l="0" r="0" t="2963"/>
          <a:stretch/>
        </p:blipFill>
        <p:spPr>
          <a:xfrm>
            <a:off x="0" y="607800"/>
            <a:ext cx="9144001" cy="43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44975" y="14463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II</a:t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Classifier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One-Class SVM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Classifier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9832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A </a:t>
            </a:r>
            <a:r>
              <a:rPr b="1" lang="en-GB">
                <a:latin typeface="Lora"/>
                <a:ea typeface="Lora"/>
                <a:cs typeface="Lora"/>
                <a:sym typeface="Lora"/>
              </a:rPr>
              <a:t>Classifier 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predicts the class of given set of points . 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The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r>
              <a:rPr b="1" lang="en-GB">
                <a:latin typeface="Lora"/>
                <a:ea typeface="Lora"/>
                <a:cs typeface="Lora"/>
                <a:sym typeface="Lora"/>
              </a:rPr>
              <a:t>classifier 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tries to predict a mapping function  f  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f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rom input training instances X to discrete output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v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ariables Y. </a:t>
            </a:r>
            <a:br>
              <a:rPr lang="en-GB">
                <a:latin typeface="Lobster"/>
                <a:ea typeface="Lobster"/>
                <a:cs typeface="Lobster"/>
                <a:sym typeface="Lobster"/>
              </a:rPr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625" y="1207038"/>
            <a:ext cx="2925375" cy="27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Classification: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Classification is a supervised learning task.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Example: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Tumour classification - Benign or Malignant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Mail classification - Spam or not spam etc. 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ora Regular"/>
              <a:buChar char="-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Binary and multiclass classification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-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Lazy learners and Eager learners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KNN , Artificial Neural Networks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150" y="1229875"/>
            <a:ext cx="4067849" cy="20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