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333" r:id="rId3"/>
    <p:sldId id="362" r:id="rId4"/>
    <p:sldId id="371" r:id="rId5"/>
    <p:sldId id="366" r:id="rId6"/>
    <p:sldId id="345" r:id="rId7"/>
    <p:sldId id="346" r:id="rId8"/>
    <p:sldId id="368" r:id="rId9"/>
    <p:sldId id="347" r:id="rId10"/>
    <p:sldId id="369" r:id="rId11"/>
    <p:sldId id="360" r:id="rId12"/>
    <p:sldId id="350" r:id="rId13"/>
    <p:sldId id="372" r:id="rId14"/>
    <p:sldId id="367" r:id="rId15"/>
    <p:sldId id="370" r:id="rId16"/>
    <p:sldId id="359" r:id="rId17"/>
    <p:sldId id="284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EAFF"/>
    <a:srgbClr val="000000"/>
    <a:srgbClr val="3985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072" autoAdjust="0"/>
  </p:normalViewPr>
  <p:slideViewPr>
    <p:cSldViewPr>
      <p:cViewPr varScale="1">
        <p:scale>
          <a:sx n="70" d="100"/>
          <a:sy n="70" d="100"/>
        </p:scale>
        <p:origin x="-138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E9BE4-F256-4753-8ADC-87231710FBAB}" type="datetimeFigureOut">
              <a:rPr lang="zh-CN" altLang="en-US" smtClean="0"/>
              <a:pPr/>
              <a:t>2015/8/31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32D08-1381-4075-8082-F13C3C0D73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04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40768"/>
            <a:ext cx="8229600" cy="478539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Font typeface="Arial" pitchFamily="34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Font typeface="Arial" pitchFamily="34" charset="0"/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Font typeface="Arial" pitchFamily="34" charset="0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Font typeface="Arial" pitchFamily="34" charset="0"/>
        <a:buChar char="–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Font typeface="Arial" pitchFamily="34" charset="0"/>
        <a:buChar char="»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jpeg"/><Relationship Id="rId7" Type="http://schemas.openxmlformats.org/officeDocument/2006/relationships/image" Target="../media/image29.jpe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jpeg"/><Relationship Id="rId5" Type="http://schemas.openxmlformats.org/officeDocument/2006/relationships/image" Target="../media/image27.jpe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535039"/>
            <a:ext cx="7772400" cy="1470025"/>
          </a:xfrm>
        </p:spPr>
        <p:txBody>
          <a:bodyPr anchor="ctr">
            <a:normAutofit/>
          </a:bodyPr>
          <a:lstStyle/>
          <a:p>
            <a:r>
              <a:rPr lang="zh-CN" altLang="en-US" sz="3600" dirty="0" smtClean="0">
                <a:solidFill>
                  <a:srgbClr val="FFFF00"/>
                </a:solidFill>
              </a:rPr>
              <a:t>脑卒中患者需要知道的血脂相关知识</a:t>
            </a:r>
            <a:endParaRPr lang="zh-CN" altLang="en-US" sz="3600" dirty="0">
              <a:solidFill>
                <a:srgbClr val="FFFF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kad.www.wps.cn/wps/cdnwps/upload/official/template/2010-1-27/4b600e64a70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909" y="1412776"/>
            <a:ext cx="4026722" cy="487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412776"/>
            <a:ext cx="2448272" cy="468159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69000" endPos="16000" dist="50800" dir="5400000" sy="-100000" algn="bl" rotWithShape="0"/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合理的药物治疗是降低胆固醇水平，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mtClean="0"/>
              <a:t>预防脑卒中复发</a:t>
            </a:r>
            <a:r>
              <a:rPr lang="zh-CN" altLang="en-US" dirty="0" smtClean="0"/>
              <a:t>的关键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27920" y="3346710"/>
            <a:ext cx="2968700" cy="2006929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 smtClean="0"/>
              <a:t>国际和国内各权威指南一致推荐：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目前能有效降低胆固醇的药物是</a:t>
            </a:r>
            <a:r>
              <a:rPr lang="zh-CN" altLang="en-US" sz="2800" dirty="0" smtClean="0">
                <a:solidFill>
                  <a:srgbClr val="FF0000"/>
                </a:solidFill>
              </a:rPr>
              <a:t>他汀</a:t>
            </a:r>
            <a:endParaRPr lang="en-US" altLang="zh-CN" sz="2800" dirty="0" smtClean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32967" y="2053481"/>
            <a:ext cx="156970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</a:rPr>
              <a:t>他汀使</a:t>
            </a:r>
            <a:r>
              <a:rPr lang="zh-CN" altLang="en-US" sz="2000" b="1" dirty="0">
                <a:solidFill>
                  <a:schemeClr val="bg1"/>
                </a:solidFill>
              </a:rPr>
              <a:t>心脑血管事件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发生相对危险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5616" y="3546882"/>
            <a:ext cx="2304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FF0000"/>
                </a:solidFill>
                <a:latin typeface="+mn-ea"/>
              </a:rPr>
              <a:t>下降</a:t>
            </a:r>
            <a:endParaRPr lang="en-US" altLang="zh-CN" sz="36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zh-CN" sz="36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zh-CN" sz="3600" b="1" dirty="0" smtClean="0">
                <a:solidFill>
                  <a:srgbClr val="FF0000"/>
                </a:solidFill>
              </a:rPr>
              <a:t>30%-35%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pic>
        <p:nvPicPr>
          <p:cNvPr id="1030" name="Picture 6" descr="3D箭头系列 - 一路向上的蓝色箭头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722" y="4037178"/>
            <a:ext cx="1716333" cy="139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他</a:t>
            </a:r>
            <a:r>
              <a:rPr lang="zh-CN" altLang="en-US" dirty="0" smtClean="0"/>
              <a:t>汀是</a:t>
            </a:r>
            <a:r>
              <a:rPr lang="zh-CN" altLang="en-US" dirty="0"/>
              <a:t>治疗</a:t>
            </a:r>
            <a:r>
              <a:rPr lang="zh-CN" altLang="en-US" dirty="0" smtClean="0"/>
              <a:t>高胆固醇血症的</a:t>
            </a:r>
            <a:r>
              <a:rPr lang="zh-CN" altLang="en-US" dirty="0"/>
              <a:t>首选</a:t>
            </a:r>
          </a:p>
        </p:txBody>
      </p:sp>
      <p:sp>
        <p:nvSpPr>
          <p:cNvPr id="5" name="矩形 4"/>
          <p:cNvSpPr/>
          <p:nvPr/>
        </p:nvSpPr>
        <p:spPr>
          <a:xfrm>
            <a:off x="634819" y="1255554"/>
            <a:ext cx="2929069" cy="4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中国成人血脂异常防治指南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6" name="梯形 5"/>
          <p:cNvSpPr/>
          <p:nvPr/>
        </p:nvSpPr>
        <p:spPr>
          <a:xfrm rot="16200000">
            <a:off x="2184334" y="3024192"/>
            <a:ext cx="2605591" cy="390872"/>
          </a:xfrm>
          <a:prstGeom prst="trapezoid">
            <a:avLst>
              <a:gd name="adj" fmla="val 5041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707904" y="1930136"/>
            <a:ext cx="3162151" cy="2578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685768" y="2204864"/>
            <a:ext cx="3046472" cy="1845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000" dirty="0" smtClean="0"/>
              <a:t>降脂治疗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首选</a:t>
            </a:r>
            <a:r>
              <a:rPr lang="zh-CN" altLang="en-US" sz="2000" dirty="0" smtClean="0"/>
              <a:t>他汀</a:t>
            </a:r>
            <a:endParaRPr lang="en-US" altLang="zh-CN" sz="2000" dirty="0" smtClean="0"/>
          </a:p>
          <a:p>
            <a:pPr marL="285750" indent="-285750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000" dirty="0" smtClean="0"/>
              <a:t>他汀降低</a:t>
            </a:r>
            <a:r>
              <a:rPr lang="en-US" altLang="zh-CN" sz="2000" dirty="0" smtClean="0"/>
              <a:t>LDL-C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最有效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000" dirty="0"/>
              <a:t>他</a:t>
            </a:r>
            <a:r>
              <a:rPr lang="zh-CN" altLang="en-US" sz="2000" dirty="0" smtClean="0"/>
              <a:t>汀是针对动脉粥样硬化病因的治疗</a:t>
            </a:r>
            <a:endParaRPr lang="zh-CN" altLang="en-US" sz="2000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215167" y="5607129"/>
            <a:ext cx="6264696" cy="86409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–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»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000" b="0" dirty="0" smtClean="0"/>
              <a:t>他汀还可通过减少炎症细胞聚集、改善血管内皮功能等机制发挥保护心血管的作用</a:t>
            </a:r>
            <a:endParaRPr lang="en-US" altLang="zh-CN" sz="2000" b="0" dirty="0" smtClean="0"/>
          </a:p>
        </p:txBody>
      </p:sp>
      <p:pic>
        <p:nvPicPr>
          <p:cNvPr id="2051" name="Picture 3" descr="C:\Users\admin\Desktop\2786001_160319697000_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482" y="4236830"/>
            <a:ext cx="1589480" cy="205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云形标注 13"/>
          <p:cNvSpPr/>
          <p:nvPr/>
        </p:nvSpPr>
        <p:spPr>
          <a:xfrm>
            <a:off x="5363739" y="4619200"/>
            <a:ext cx="2232248" cy="1093326"/>
          </a:xfrm>
          <a:prstGeom prst="cloudCallout">
            <a:avLst>
              <a:gd name="adj1" fmla="val 68819"/>
              <a:gd name="adj2" fmla="val -41655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610171" y="4981197"/>
            <a:ext cx="224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他汀治疗获益多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1025" name="Picture 1" descr="C:\Users\admin\Documents\Tencent Files\82029002\Image\C2C\Q7CGTJ9EH1EZ_NC]4{60986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25"/>
          <a:stretch/>
        </p:blipFill>
        <p:spPr bwMode="auto">
          <a:xfrm>
            <a:off x="1350564" y="1916832"/>
            <a:ext cx="1941129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23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他汀不可随意减量、停药，应严格遵医嘱治疗</a:t>
            </a:r>
            <a:endParaRPr lang="zh-CN" altLang="en-US" dirty="0"/>
          </a:p>
        </p:txBody>
      </p:sp>
      <p:pic>
        <p:nvPicPr>
          <p:cNvPr id="3075" name="Picture 3" descr="C:\Users\admin\Desktop\A091420383651834_change_53316_tp_1420360336732_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429000"/>
            <a:ext cx="3954016" cy="2837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圆角矩形标注 7"/>
          <p:cNvSpPr/>
          <p:nvPr/>
        </p:nvSpPr>
        <p:spPr>
          <a:xfrm>
            <a:off x="395536" y="1583225"/>
            <a:ext cx="5184576" cy="1125695"/>
          </a:xfrm>
          <a:prstGeom prst="wedgeRoundRectCallout">
            <a:avLst>
              <a:gd name="adj1" fmla="val 35010"/>
              <a:gd name="adj2" fmla="val 12650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39552" y="1717071"/>
            <a:ext cx="5040560" cy="84783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b="1" dirty="0" smtClean="0">
                <a:solidFill>
                  <a:srgbClr val="FF0000"/>
                </a:solidFill>
              </a:rPr>
              <a:t>抗动脉粥样硬化是场持久战</a:t>
            </a:r>
            <a:r>
              <a:rPr lang="zh-CN" altLang="en-US" b="1" dirty="0" smtClean="0"/>
              <a:t>，如果自己随意减量或停药，会导致脑卒中复发的危险大大增加</a:t>
            </a:r>
            <a:endParaRPr lang="en-US" altLang="zh-CN" b="1" dirty="0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altLang="zh-CN" sz="2000" b="1" dirty="0" smtClean="0"/>
          </a:p>
        </p:txBody>
      </p:sp>
      <p:sp>
        <p:nvSpPr>
          <p:cNvPr id="13" name="云形标注 12"/>
          <p:cNvSpPr/>
          <p:nvPr/>
        </p:nvSpPr>
        <p:spPr>
          <a:xfrm>
            <a:off x="6057582" y="1651804"/>
            <a:ext cx="2844824" cy="1579286"/>
          </a:xfrm>
          <a:prstGeom prst="cloudCallout">
            <a:avLst>
              <a:gd name="adj1" fmla="val -33759"/>
              <a:gd name="adj2" fmla="val 10555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273012" y="1965972"/>
            <a:ext cx="2685052" cy="87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我吃他汀都吃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个月了，是不是可以停了？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9943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832" y="3339525"/>
            <a:ext cx="4496567" cy="285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他</a:t>
            </a:r>
            <a:r>
              <a:rPr lang="zh-CN" altLang="en-US" dirty="0" smtClean="0"/>
              <a:t>汀服用时间越长，得卒中的机会越少</a:t>
            </a:r>
            <a:endParaRPr lang="zh-CN" altLang="en-US" dirty="0"/>
          </a:p>
        </p:txBody>
      </p:sp>
      <p:sp>
        <p:nvSpPr>
          <p:cNvPr id="4" name="圆角矩形标注 3"/>
          <p:cNvSpPr/>
          <p:nvPr/>
        </p:nvSpPr>
        <p:spPr>
          <a:xfrm>
            <a:off x="562617" y="1844824"/>
            <a:ext cx="4801471" cy="1463869"/>
          </a:xfrm>
          <a:prstGeom prst="wedgeRoundRectCallout">
            <a:avLst>
              <a:gd name="adj1" fmla="val 35010"/>
              <a:gd name="adj2" fmla="val 80581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42098" y="2021039"/>
            <a:ext cx="4297415" cy="12314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Bef>
                <a:spcPts val="600"/>
              </a:spcBef>
            </a:pPr>
            <a:r>
              <a:rPr lang="zh-CN" altLang="en-US" sz="2000" b="1" dirty="0" smtClean="0"/>
              <a:t>使用他汀治疗的时间越长</a:t>
            </a:r>
            <a:r>
              <a:rPr lang="en-US" altLang="zh-CN" sz="2000" b="1" dirty="0" smtClean="0"/>
              <a:t>,</a:t>
            </a:r>
          </a:p>
          <a:p>
            <a:pPr>
              <a:spcBef>
                <a:spcPts val="600"/>
              </a:spcBef>
            </a:pPr>
            <a:r>
              <a:rPr lang="zh-CN" altLang="en-US" sz="2000" b="1" dirty="0" smtClean="0"/>
              <a:t>得脑卒中和心梗的机会下降的越多，</a:t>
            </a:r>
            <a:endParaRPr lang="en-US" altLang="zh-CN" sz="2000" b="1" dirty="0" smtClean="0"/>
          </a:p>
          <a:p>
            <a:pPr>
              <a:spcBef>
                <a:spcPts val="600"/>
              </a:spcBef>
            </a:pPr>
            <a:r>
              <a:rPr lang="zh-CN" altLang="en-US" sz="2000" b="1" dirty="0" smtClean="0">
                <a:solidFill>
                  <a:srgbClr val="FF0000"/>
                </a:solidFill>
              </a:rPr>
              <a:t>建议终生服用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11" name="云形标注 10"/>
          <p:cNvSpPr/>
          <p:nvPr/>
        </p:nvSpPr>
        <p:spPr>
          <a:xfrm>
            <a:off x="6181237" y="2204864"/>
            <a:ext cx="2658339" cy="1201132"/>
          </a:xfrm>
          <a:prstGeom prst="cloudCallout">
            <a:avLst>
              <a:gd name="adj1" fmla="val -15856"/>
              <a:gd name="adj2" fmla="val 8355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371586" y="2589918"/>
            <a:ext cx="2471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他汀应该服用多久？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9646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922235" y="3515812"/>
            <a:ext cx="3657877" cy="2920252"/>
            <a:chOff x="1922235" y="3515812"/>
            <a:chExt cx="3769708" cy="3166162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728" y="3515812"/>
              <a:ext cx="3568215" cy="3166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圆角矩形 3"/>
            <p:cNvSpPr/>
            <p:nvPr/>
          </p:nvSpPr>
          <p:spPr>
            <a:xfrm>
              <a:off x="1922235" y="3789040"/>
              <a:ext cx="489525" cy="100811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他</a:t>
            </a:r>
            <a:r>
              <a:rPr lang="zh-CN" altLang="en-US" dirty="0" smtClean="0"/>
              <a:t>汀</a:t>
            </a:r>
            <a:r>
              <a:rPr lang="zh-CN" altLang="en-US" dirty="0" smtClean="0">
                <a:solidFill>
                  <a:srgbClr val="FFFF00"/>
                </a:solidFill>
              </a:rPr>
              <a:t>肝脏安全性良好</a:t>
            </a:r>
            <a:r>
              <a:rPr lang="zh-CN" altLang="en-US" dirty="0" smtClean="0"/>
              <a:t>，患者可放心服用</a:t>
            </a:r>
            <a:endParaRPr lang="zh-CN" altLang="en-US" dirty="0"/>
          </a:p>
        </p:txBody>
      </p:sp>
      <p:sp>
        <p:nvSpPr>
          <p:cNvPr id="12" name="云形标注 11"/>
          <p:cNvSpPr/>
          <p:nvPr/>
        </p:nvSpPr>
        <p:spPr>
          <a:xfrm>
            <a:off x="4355976" y="1180664"/>
            <a:ext cx="4788025" cy="2126125"/>
          </a:xfrm>
          <a:prstGeom prst="cloudCallout">
            <a:avLst>
              <a:gd name="adj1" fmla="val -24421"/>
              <a:gd name="adj2" fmla="val 6974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3" name="TextBox 2"/>
          <p:cNvSpPr txBox="1"/>
          <p:nvPr/>
        </p:nvSpPr>
        <p:spPr>
          <a:xfrm>
            <a:off x="4860032" y="1671780"/>
            <a:ext cx="3732073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lnSpc>
                <a:spcPct val="120000"/>
              </a:lnSpc>
            </a:pPr>
            <a:r>
              <a:rPr lang="zh-CN" altLang="en-US" b="1" dirty="0">
                <a:latin typeface="+mj-ea"/>
              </a:rPr>
              <a:t>您</a:t>
            </a:r>
            <a:r>
              <a:rPr lang="zh-CN" altLang="en-US" b="1" dirty="0" smtClean="0">
                <a:latin typeface="+mj-ea"/>
              </a:rPr>
              <a:t>放心，</a:t>
            </a:r>
            <a:r>
              <a:rPr lang="zh-CN" altLang="en-US" b="1" dirty="0" smtClean="0">
                <a:solidFill>
                  <a:srgbClr val="FF0000"/>
                </a:solidFill>
                <a:latin typeface="+mj-ea"/>
              </a:rPr>
              <a:t>大多数人肝脏</a:t>
            </a:r>
            <a:r>
              <a:rPr lang="zh-CN" altLang="en-US" b="1" dirty="0">
                <a:solidFill>
                  <a:srgbClr val="FF0000"/>
                </a:solidFill>
                <a:latin typeface="+mj-ea"/>
              </a:rPr>
              <a:t>耐受良好</a:t>
            </a:r>
            <a:r>
              <a:rPr lang="zh-CN" altLang="en-US" b="1" dirty="0" smtClean="0">
                <a:latin typeface="+mj-ea"/>
              </a:rPr>
              <a:t>；即使少数人出现轻度</a:t>
            </a:r>
            <a:r>
              <a:rPr lang="zh-CN" altLang="en-US" b="1" dirty="0">
                <a:latin typeface="+mj-ea"/>
              </a:rPr>
              <a:t>肝</a:t>
            </a:r>
            <a:r>
              <a:rPr lang="zh-CN" altLang="en-US" b="1" dirty="0" smtClean="0">
                <a:latin typeface="+mj-ea"/>
              </a:rPr>
              <a:t>酶</a:t>
            </a:r>
            <a:r>
              <a:rPr lang="zh-CN" altLang="en-US" b="1" dirty="0">
                <a:latin typeface="+mj-ea"/>
              </a:rPr>
              <a:t>升高</a:t>
            </a:r>
            <a:r>
              <a:rPr lang="zh-CN" altLang="en-US" b="1" dirty="0" smtClean="0">
                <a:latin typeface="+mj-ea"/>
              </a:rPr>
              <a:t>，</a:t>
            </a:r>
            <a:r>
              <a:rPr lang="en-US" altLang="zh-CN" b="1" dirty="0" smtClean="0">
                <a:latin typeface="+mj-ea"/>
              </a:rPr>
              <a:t>3</a:t>
            </a:r>
            <a:r>
              <a:rPr lang="zh-CN" altLang="en-US" b="1" dirty="0" smtClean="0">
                <a:latin typeface="+mj-ea"/>
              </a:rPr>
              <a:t>个月左右也会恢复</a:t>
            </a:r>
            <a:r>
              <a:rPr lang="zh-CN" altLang="en-US" b="1" dirty="0">
                <a:latin typeface="+mj-ea"/>
              </a:rPr>
              <a:t>正常</a:t>
            </a:r>
            <a:r>
              <a:rPr lang="zh-CN" altLang="en-US" b="1" dirty="0" smtClean="0">
                <a:latin typeface="+mj-ea"/>
              </a:rPr>
              <a:t>，无须担心</a:t>
            </a:r>
            <a:endParaRPr lang="zh-CN" altLang="en-US" b="1" dirty="0"/>
          </a:p>
        </p:txBody>
      </p:sp>
      <p:sp>
        <p:nvSpPr>
          <p:cNvPr id="14" name="云形标注 13"/>
          <p:cNvSpPr/>
          <p:nvPr/>
        </p:nvSpPr>
        <p:spPr>
          <a:xfrm>
            <a:off x="375702" y="2060848"/>
            <a:ext cx="3093066" cy="1608411"/>
          </a:xfrm>
          <a:prstGeom prst="cloudCallout">
            <a:avLst>
              <a:gd name="adj1" fmla="val 39197"/>
              <a:gd name="adj2" fmla="val 6630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770107" y="2383459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听说他汀对肝脏不好，长期服用对肝脏有没有影响？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9405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922235" y="3515812"/>
            <a:ext cx="3657877" cy="2920252"/>
            <a:chOff x="1922235" y="3515812"/>
            <a:chExt cx="3769708" cy="3166162"/>
          </a:xfrm>
        </p:grpSpPr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728" y="3515812"/>
              <a:ext cx="3568215" cy="3166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圆角矩形 9"/>
            <p:cNvSpPr/>
            <p:nvPr/>
          </p:nvSpPr>
          <p:spPr>
            <a:xfrm>
              <a:off x="1922235" y="3789040"/>
              <a:ext cx="489525" cy="100811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他</a:t>
            </a:r>
            <a:r>
              <a:rPr lang="zh-CN" altLang="en-US" dirty="0" smtClean="0"/>
              <a:t>汀</a:t>
            </a:r>
            <a:r>
              <a:rPr lang="zh-CN" altLang="en-US" dirty="0" smtClean="0">
                <a:solidFill>
                  <a:srgbClr val="FFFF00"/>
                </a:solidFill>
              </a:rPr>
              <a:t>肌肉安全性同样良好</a:t>
            </a:r>
            <a:r>
              <a:rPr lang="zh-CN" altLang="en-US" dirty="0" smtClean="0"/>
              <a:t>，患者可放心服用</a:t>
            </a:r>
            <a:endParaRPr lang="zh-CN" altLang="en-US" dirty="0"/>
          </a:p>
        </p:txBody>
      </p:sp>
      <p:sp>
        <p:nvSpPr>
          <p:cNvPr id="12" name="云形标注 11"/>
          <p:cNvSpPr/>
          <p:nvPr/>
        </p:nvSpPr>
        <p:spPr>
          <a:xfrm>
            <a:off x="4572001" y="1721808"/>
            <a:ext cx="4380144" cy="2046011"/>
          </a:xfrm>
          <a:prstGeom prst="cloudCallout">
            <a:avLst>
              <a:gd name="adj1" fmla="val -24837"/>
              <a:gd name="adj2" fmla="val 78955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3" name="TextBox 2"/>
          <p:cNvSpPr txBox="1"/>
          <p:nvPr/>
        </p:nvSpPr>
        <p:spPr>
          <a:xfrm>
            <a:off x="5004048" y="2070141"/>
            <a:ext cx="3744416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lnSpc>
                <a:spcPct val="120000"/>
              </a:lnSpc>
            </a:pPr>
            <a:r>
              <a:rPr lang="zh-CN" altLang="en-US" b="1" dirty="0">
                <a:latin typeface="+mj-ea"/>
              </a:rPr>
              <a:t> </a:t>
            </a:r>
            <a:r>
              <a:rPr lang="zh-CN" altLang="en-US" b="1" dirty="0"/>
              <a:t>与他汀相关的肌肉反应多限于用药</a:t>
            </a:r>
            <a:r>
              <a:rPr lang="en-US" altLang="zh-CN" b="1" dirty="0"/>
              <a:t>1-2</a:t>
            </a:r>
            <a:r>
              <a:rPr lang="zh-CN" altLang="en-US" b="1" dirty="0"/>
              <a:t>个月的早期，</a:t>
            </a:r>
            <a:r>
              <a:rPr lang="en-US" altLang="zh-CN" b="1" dirty="0"/>
              <a:t>1</a:t>
            </a:r>
            <a:r>
              <a:rPr lang="zh-CN" altLang="en-US" b="1" dirty="0"/>
              <a:t>年后出现的症状通常与他汀无关。总体来说，</a:t>
            </a:r>
            <a:r>
              <a:rPr lang="zh-CN" altLang="en-US" b="1" dirty="0">
                <a:solidFill>
                  <a:srgbClr val="FF0000"/>
                </a:solidFill>
              </a:rPr>
              <a:t>他汀肌肉安全性良好</a:t>
            </a:r>
            <a:r>
              <a:rPr lang="zh-CN" altLang="en-US" b="1" dirty="0"/>
              <a:t>。</a:t>
            </a:r>
          </a:p>
        </p:txBody>
      </p:sp>
      <p:sp>
        <p:nvSpPr>
          <p:cNvPr id="14" name="云形标注 13"/>
          <p:cNvSpPr/>
          <p:nvPr/>
        </p:nvSpPr>
        <p:spPr>
          <a:xfrm>
            <a:off x="375702" y="2007207"/>
            <a:ext cx="3476218" cy="1349786"/>
          </a:xfrm>
          <a:prstGeom prst="cloudCallout">
            <a:avLst>
              <a:gd name="adj1" fmla="val 22810"/>
              <a:gd name="adj2" fmla="val 7473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770106" y="2329817"/>
            <a:ext cx="269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那么，他汀的肌肉安全性如何呢？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89456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双管齐下、有效降低胆固醇水平，预防脑卒中复发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50287" y="2420888"/>
            <a:ext cx="4626169" cy="23762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总之，降低</a:t>
            </a:r>
            <a:r>
              <a:rPr lang="en-US" altLang="zh-CN" dirty="0" smtClean="0"/>
              <a:t>LDL-C</a:t>
            </a:r>
            <a:r>
              <a:rPr lang="zh-CN" altLang="en-US" dirty="0" smtClean="0"/>
              <a:t>水平，预防脑卒中复发，既要注重生活方式的改善，也要坚持他汀的长期规范治疗！</a:t>
            </a:r>
            <a:endParaRPr lang="zh-CN" altLang="en-US" dirty="0"/>
          </a:p>
        </p:txBody>
      </p:sp>
      <p:pic>
        <p:nvPicPr>
          <p:cNvPr id="4098" name="Picture 2" descr="C:\Users\admin\Desktop\201004301138134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563089"/>
            <a:ext cx="3675240" cy="217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55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743208"/>
            <a:ext cx="8229600" cy="1328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感谢您的聆听！</a:t>
            </a:r>
            <a:endParaRPr kumimoji="0" lang="zh-CN" altLang="en-US" sz="4000" b="1" i="0" u="none" strike="noStrike" kern="1200" cap="none" spc="0" normalizeH="0" baseline="0" noProof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脑卒中分</a:t>
            </a:r>
            <a:r>
              <a:rPr lang="zh-CN" altLang="en-US" dirty="0" smtClean="0"/>
              <a:t>哪几种类型？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9"/>
            <a:ext cx="8208912" cy="720080"/>
          </a:xfrm>
        </p:spPr>
        <p:txBody>
          <a:bodyPr/>
          <a:lstStyle/>
          <a:p>
            <a:r>
              <a:rPr lang="zh-CN" altLang="en-US" sz="2000" dirty="0" smtClean="0"/>
              <a:t>脑卒中也称为中风，分为出血性脑卒中和缺血性脑卒中，其中</a:t>
            </a:r>
            <a:r>
              <a:rPr lang="en-US" altLang="zh-CN" sz="2000" dirty="0" smtClean="0"/>
              <a:t>70%</a:t>
            </a:r>
            <a:r>
              <a:rPr lang="zh-CN" altLang="en-US" sz="2000" dirty="0" smtClean="0"/>
              <a:t>为缺血性脑卒中</a:t>
            </a:r>
            <a:endParaRPr lang="en-US" altLang="zh-CN" sz="2000" dirty="0" smtClean="0"/>
          </a:p>
          <a:p>
            <a:pPr marL="0" indent="0">
              <a:buNone/>
            </a:pPr>
            <a:endParaRPr lang="zh-CN" altLang="en-US" sz="1800" b="0" dirty="0"/>
          </a:p>
        </p:txBody>
      </p:sp>
      <p:sp>
        <p:nvSpPr>
          <p:cNvPr id="4" name="TextBox 3"/>
          <p:cNvSpPr txBox="1"/>
          <p:nvPr/>
        </p:nvSpPr>
        <p:spPr>
          <a:xfrm>
            <a:off x="1279305" y="240435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出</a:t>
            </a:r>
            <a:r>
              <a:rPr lang="zh-CN" altLang="en-US" smtClean="0"/>
              <a:t>血性脑卒中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49854" y="5676497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血液溢出到脑组织</a:t>
            </a:r>
            <a:endParaRPr lang="zh-CN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084" y="2816298"/>
            <a:ext cx="1739122" cy="279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334712" y="2416379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缺</a:t>
            </a:r>
            <a:r>
              <a:rPr lang="zh-CN" altLang="en-US" dirty="0" smtClean="0"/>
              <a:t>血</a:t>
            </a:r>
            <a:r>
              <a:rPr lang="zh-CN" altLang="en-US" smtClean="0"/>
              <a:t>性脑卒中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416" y="2780928"/>
            <a:ext cx="1966463" cy="2888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325437" y="5615860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动脉粥样硬化斑块使动脉逐渐狭窄甚至阻塞，引起脑组织缺血坏死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61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5420899"/>
            <a:ext cx="2348063" cy="1410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缺血</a:t>
            </a:r>
            <a:r>
              <a:rPr lang="zh-CN" altLang="en-US" smtClean="0"/>
              <a:t>性脑卒中的</a:t>
            </a:r>
            <a:r>
              <a:rPr lang="zh-CN" altLang="en-US" dirty="0" smtClean="0"/>
              <a:t>发病机制是什么？</a:t>
            </a:r>
            <a:endParaRPr lang="zh-CN" altLang="en-US" dirty="0"/>
          </a:p>
        </p:txBody>
      </p:sp>
      <p:sp>
        <p:nvSpPr>
          <p:cNvPr id="2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缺血性脑卒中主要是</a:t>
            </a:r>
            <a:r>
              <a:rPr lang="zh-CN" altLang="en-US" sz="2000" dirty="0"/>
              <a:t>由于供应脑</a:t>
            </a:r>
            <a:r>
              <a:rPr lang="zh-CN" altLang="en-US" sz="2000" dirty="0" smtClean="0"/>
              <a:t>部的血管因</a:t>
            </a:r>
            <a:r>
              <a:rPr lang="zh-CN" altLang="en-US" sz="2000" dirty="0" smtClean="0">
                <a:solidFill>
                  <a:srgbClr val="FF0000"/>
                </a:solidFill>
              </a:rPr>
              <a:t>粥样硬化斑块</a:t>
            </a:r>
            <a:r>
              <a:rPr lang="zh-CN" altLang="en-US" sz="2000" dirty="0" smtClean="0"/>
              <a:t>形成而出现</a:t>
            </a:r>
            <a:r>
              <a:rPr lang="zh-CN" altLang="en-US" sz="2000" dirty="0" smtClean="0">
                <a:solidFill>
                  <a:srgbClr val="000000"/>
                </a:solidFill>
              </a:rPr>
              <a:t>管腔狭窄</a:t>
            </a:r>
            <a:r>
              <a:rPr lang="zh-CN" altLang="en-US" sz="2000" dirty="0" smtClean="0"/>
              <a:t>、</a:t>
            </a:r>
            <a:r>
              <a:rPr lang="zh-CN" altLang="en-US" sz="2000" dirty="0" smtClean="0">
                <a:solidFill>
                  <a:srgbClr val="000000"/>
                </a:solidFill>
              </a:rPr>
              <a:t>闭塞</a:t>
            </a:r>
            <a:r>
              <a:rPr lang="zh-CN" altLang="en-US" sz="2000" dirty="0" smtClean="0"/>
              <a:t>或有</a:t>
            </a:r>
            <a:r>
              <a:rPr lang="zh-CN" altLang="en-US" sz="2000" dirty="0" smtClean="0">
                <a:solidFill>
                  <a:srgbClr val="000000"/>
                </a:solidFill>
              </a:rPr>
              <a:t>血栓形成</a:t>
            </a:r>
            <a:r>
              <a:rPr lang="zh-CN" altLang="en-US" sz="2000" dirty="0" smtClean="0"/>
              <a:t>，造成局部脑组织缺血、缺氧性坏死，引起相应的神经系统症状及体征</a:t>
            </a:r>
            <a:endParaRPr lang="zh-CN" alt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135" y="2453998"/>
            <a:ext cx="1981200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下箭头 4"/>
          <p:cNvSpPr/>
          <p:nvPr/>
        </p:nvSpPr>
        <p:spPr>
          <a:xfrm>
            <a:off x="2856955" y="3709357"/>
            <a:ext cx="449560" cy="287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135" y="4111310"/>
            <a:ext cx="198120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下箭头 32"/>
          <p:cNvSpPr/>
          <p:nvPr/>
        </p:nvSpPr>
        <p:spPr>
          <a:xfrm>
            <a:off x="2856955" y="5310972"/>
            <a:ext cx="449560" cy="287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499992" y="2933639"/>
            <a:ext cx="3112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粥</a:t>
            </a:r>
            <a:r>
              <a:rPr lang="zh-CN" altLang="en-US" sz="2400" b="1" dirty="0" smtClean="0"/>
              <a:t>样硬化斑块形成</a:t>
            </a:r>
            <a:endParaRPr lang="zh-CN" altLang="en-US" sz="2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4525561" y="4465908"/>
            <a:ext cx="420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斑块破裂形成血栓，阻塞血管</a:t>
            </a:r>
            <a:endParaRPr lang="zh-CN" alt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573120" y="5783214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</a:rPr>
              <a:t>脑卒中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3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高胆固醇血症与动脉粥样硬化的关系如何？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592" y="1484784"/>
            <a:ext cx="82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低密度脂蛋白胆固醇（</a:t>
            </a:r>
            <a:r>
              <a:rPr lang="en-US" altLang="zh-CN" sz="2400" b="1" dirty="0" smtClean="0"/>
              <a:t>LDL-C</a:t>
            </a:r>
            <a:r>
              <a:rPr lang="zh-CN" altLang="en-US" sz="2400" b="1" dirty="0" smtClean="0"/>
              <a:t>）是动脉粥样硬化的启动因子</a:t>
            </a:r>
            <a:endParaRPr lang="zh-CN" altLang="en-US" sz="2400" b="1" dirty="0"/>
          </a:p>
        </p:txBody>
      </p:sp>
      <p:pic>
        <p:nvPicPr>
          <p:cNvPr id="5" name="Picture 3" descr="C:\Users\admin\Documents\ppt素材\图形\按钮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92" y="1464981"/>
            <a:ext cx="545272" cy="55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51430" y="4797152"/>
            <a:ext cx="2208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启动动脉粥样硬化</a:t>
            </a:r>
            <a:endParaRPr lang="zh-CN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672998" y="4797152"/>
            <a:ext cx="164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粥样斑块形成</a:t>
            </a:r>
            <a:endParaRPr lang="zh-CN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224062" y="4762744"/>
            <a:ext cx="160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粥样斑块破裂</a:t>
            </a:r>
            <a:endParaRPr lang="zh-CN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265300" y="5949280"/>
            <a:ext cx="159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引发心脑事件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523" y="3328734"/>
            <a:ext cx="1507068" cy="887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右箭头 15"/>
          <p:cNvSpPr/>
          <p:nvPr/>
        </p:nvSpPr>
        <p:spPr>
          <a:xfrm>
            <a:off x="6721014" y="3461183"/>
            <a:ext cx="592811" cy="62232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98" y="3385656"/>
            <a:ext cx="1703106" cy="645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直接箭头连接符 27"/>
          <p:cNvCxnSpPr/>
          <p:nvPr/>
        </p:nvCxnSpPr>
        <p:spPr>
          <a:xfrm flipH="1">
            <a:off x="1219852" y="2953353"/>
            <a:ext cx="72008" cy="720080"/>
          </a:xfrm>
          <a:prstGeom prst="straightConnector1">
            <a:avLst/>
          </a:prstGeom>
          <a:ln w="2222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44909" y="2581951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LDL-C</a:t>
            </a:r>
            <a:endParaRPr lang="zh-CN" alt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7485088" y="4762744"/>
            <a:ext cx="115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卒中事件</a:t>
            </a:r>
            <a:endParaRPr lang="zh-CN" altLang="en-US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447" y="3376594"/>
            <a:ext cx="1690042" cy="663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右箭头 37"/>
          <p:cNvSpPr/>
          <p:nvPr/>
        </p:nvSpPr>
        <p:spPr>
          <a:xfrm>
            <a:off x="2063877" y="3441233"/>
            <a:ext cx="592811" cy="62232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/>
          <p:nvPr/>
        </p:nvCxnSpPr>
        <p:spPr>
          <a:xfrm flipH="1">
            <a:off x="3554460" y="2953353"/>
            <a:ext cx="72008" cy="720080"/>
          </a:xfrm>
          <a:prstGeom prst="straightConnector1">
            <a:avLst/>
          </a:prstGeom>
          <a:ln w="2222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368255" y="2420888"/>
            <a:ext cx="2203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LDL-C</a:t>
            </a:r>
            <a:r>
              <a:rPr lang="zh-CN" altLang="en-US" b="1" dirty="0" smtClean="0"/>
              <a:t>沉积，逐渐形成</a:t>
            </a:r>
            <a:r>
              <a:rPr lang="zh-CN" altLang="en-US" b="1" dirty="0"/>
              <a:t>粥样斑块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514661" y="3216396"/>
            <a:ext cx="912676" cy="1251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右箭头 41"/>
          <p:cNvSpPr/>
          <p:nvPr/>
        </p:nvSpPr>
        <p:spPr>
          <a:xfrm>
            <a:off x="4631251" y="3465101"/>
            <a:ext cx="592811" cy="62232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5691914" y="4099160"/>
            <a:ext cx="344972" cy="4371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6000882" y="3025615"/>
            <a:ext cx="155294" cy="720080"/>
          </a:xfrm>
          <a:prstGeom prst="straightConnector1">
            <a:avLst/>
          </a:prstGeom>
          <a:ln w="2222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160106" y="2581951"/>
            <a:ext cx="1644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斑块破入血流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22763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脑卒中伴高胆固醇血症患者应如何预防脑卒中复发？</a:t>
            </a:r>
            <a:endParaRPr lang="zh-CN" altLang="en-US" dirty="0"/>
          </a:p>
        </p:txBody>
      </p:sp>
      <p:sp>
        <p:nvSpPr>
          <p:cNvPr id="5" name="圆角矩形标注 4"/>
          <p:cNvSpPr/>
          <p:nvPr/>
        </p:nvSpPr>
        <p:spPr>
          <a:xfrm>
            <a:off x="3514495" y="1484784"/>
            <a:ext cx="5256584" cy="2759563"/>
          </a:xfrm>
          <a:prstGeom prst="wedgeRoundRectCallout">
            <a:avLst>
              <a:gd name="adj1" fmla="val -38431"/>
              <a:gd name="adj2" fmla="val 81466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07904" y="1552724"/>
            <a:ext cx="48965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 smtClean="0"/>
              <a:t>根据</a:t>
            </a:r>
            <a:r>
              <a:rPr lang="zh-CN" altLang="en-US" b="1" dirty="0"/>
              <a:t>是否已</a:t>
            </a:r>
            <a:r>
              <a:rPr lang="zh-CN" altLang="en-US" b="1" dirty="0" smtClean="0"/>
              <a:t>患心脑血管</a:t>
            </a:r>
            <a:r>
              <a:rPr lang="zh-CN" altLang="en-US" b="1" dirty="0"/>
              <a:t>疾病以及有无危险因素，在</a:t>
            </a:r>
            <a:r>
              <a:rPr lang="zh-CN" altLang="en-US" sz="2400" b="1" dirty="0">
                <a:solidFill>
                  <a:srgbClr val="FF0000"/>
                </a:solidFill>
              </a:rPr>
              <a:t>饮食治疗和改变生活方式</a:t>
            </a:r>
            <a:r>
              <a:rPr lang="zh-CN" altLang="en-US" b="1" dirty="0"/>
              <a:t>的基础上，选用最有效的降低胆固醇的</a:t>
            </a:r>
            <a:r>
              <a:rPr lang="zh-CN" altLang="en-US" sz="2400" b="1" dirty="0">
                <a:solidFill>
                  <a:srgbClr val="FF0000"/>
                </a:solidFill>
              </a:rPr>
              <a:t>他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汀类药物</a:t>
            </a:r>
            <a:r>
              <a:rPr lang="zh-CN" altLang="en-US" b="1" dirty="0" smtClean="0"/>
              <a:t>，并</a:t>
            </a:r>
            <a:r>
              <a:rPr lang="zh-CN" altLang="en-US" b="1" dirty="0"/>
              <a:t>维持长期治疗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140968"/>
            <a:ext cx="3024336" cy="3434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746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哪些生活方式有助于</a:t>
            </a:r>
            <a:r>
              <a:rPr lang="zh-CN" altLang="en-US" dirty="0" smtClean="0"/>
              <a:t>降低胆固醇</a:t>
            </a:r>
            <a:r>
              <a:rPr lang="zh-CN" altLang="en-US" dirty="0" smtClean="0"/>
              <a:t>水平，预防脑卒中复发？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3866434" y="2852936"/>
            <a:ext cx="1917727" cy="1917727"/>
          </a:xfrm>
          <a:prstGeom prst="ellipse">
            <a:avLst/>
          </a:prstGeom>
          <a:noFill/>
          <a:ln w="177800" cmpd="dbl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" name="矩形 4"/>
          <p:cNvSpPr/>
          <p:nvPr/>
        </p:nvSpPr>
        <p:spPr>
          <a:xfrm>
            <a:off x="4169811" y="3288438"/>
            <a:ext cx="126188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 smtClean="0"/>
              <a:t>降低</a:t>
            </a:r>
            <a:endParaRPr lang="en-US" altLang="zh-CN" sz="2800" dirty="0" smtClean="0"/>
          </a:p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胆固醇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下箭头 5"/>
          <p:cNvSpPr/>
          <p:nvPr/>
        </p:nvSpPr>
        <p:spPr>
          <a:xfrm rot="18513517">
            <a:off x="3597663" y="2631952"/>
            <a:ext cx="504056" cy="331393"/>
          </a:xfrm>
          <a:prstGeom prst="downArrow">
            <a:avLst/>
          </a:prstGeom>
          <a:solidFill>
            <a:srgbClr val="00B0F0"/>
          </a:solidFill>
          <a:ln w="76200" cmpd="dbl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7" name="下箭头 6"/>
          <p:cNvSpPr/>
          <p:nvPr/>
        </p:nvSpPr>
        <p:spPr>
          <a:xfrm rot="2809699">
            <a:off x="5462633" y="2611564"/>
            <a:ext cx="504056" cy="331393"/>
          </a:xfrm>
          <a:prstGeom prst="downArrow">
            <a:avLst/>
          </a:prstGeom>
          <a:solidFill>
            <a:srgbClr val="00B0F0"/>
          </a:solidFill>
          <a:ln w="76200" cmpd="dbl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8" name="下箭头 7"/>
          <p:cNvSpPr/>
          <p:nvPr/>
        </p:nvSpPr>
        <p:spPr>
          <a:xfrm rot="14881322">
            <a:off x="3279200" y="3949136"/>
            <a:ext cx="504056" cy="331393"/>
          </a:xfrm>
          <a:prstGeom prst="downArrow">
            <a:avLst/>
          </a:prstGeom>
          <a:solidFill>
            <a:srgbClr val="00B0F0"/>
          </a:solidFill>
          <a:ln w="76200" cmpd="dbl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9" name="下箭头 8"/>
          <p:cNvSpPr/>
          <p:nvPr/>
        </p:nvSpPr>
        <p:spPr>
          <a:xfrm rot="6915871">
            <a:off x="5851462" y="3946220"/>
            <a:ext cx="504056" cy="331393"/>
          </a:xfrm>
          <a:prstGeom prst="downArrow">
            <a:avLst/>
          </a:prstGeom>
          <a:solidFill>
            <a:srgbClr val="00B0F0"/>
          </a:solidFill>
          <a:ln w="76200" cmpd="dbl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0" name="下箭头 9"/>
          <p:cNvSpPr/>
          <p:nvPr/>
        </p:nvSpPr>
        <p:spPr>
          <a:xfrm rot="10800000">
            <a:off x="4590418" y="4933598"/>
            <a:ext cx="504056" cy="331393"/>
          </a:xfrm>
          <a:prstGeom prst="downArrow">
            <a:avLst/>
          </a:prstGeom>
          <a:solidFill>
            <a:srgbClr val="00B0F0"/>
          </a:solidFill>
          <a:ln w="76200" cmpd="dbl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112" y="1815935"/>
            <a:ext cx="1512168" cy="881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763272" y="2797648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饮食限制</a:t>
            </a:r>
            <a:endParaRPr lang="zh-CN" alt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6438325" y="2797648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减轻体重</a:t>
            </a:r>
            <a:endParaRPr lang="zh-CN" alt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1115616" y="5129604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加强体力活动</a:t>
            </a:r>
            <a:endParaRPr lang="zh-CN" alt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6772915" y="525426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戒烟、少饮酒</a:t>
            </a:r>
            <a:endParaRPr lang="zh-CN" alt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4019798" y="6330783"/>
            <a:ext cx="2141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避免过度紧张</a:t>
            </a:r>
            <a:endParaRPr lang="zh-CN" altLang="en-US" sz="2000" dirty="0"/>
          </a:p>
        </p:txBody>
      </p:sp>
      <p:pic>
        <p:nvPicPr>
          <p:cNvPr id="2052" name="Picture 4" descr="C:\Users\admin\Desktop\u=588810909,170002361&amp;fm=21&amp;gp=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166" y="5389620"/>
            <a:ext cx="1591377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923" y="3845112"/>
            <a:ext cx="1584175" cy="925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648" y="3691510"/>
            <a:ext cx="1186120" cy="143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186" y="1733817"/>
            <a:ext cx="1334166" cy="960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327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哪些食物有助于降低胆固醇水平？</a:t>
            </a:r>
            <a:endParaRPr lang="zh-CN" altLang="en-US" dirty="0"/>
          </a:p>
        </p:txBody>
      </p:sp>
      <p:pic>
        <p:nvPicPr>
          <p:cNvPr id="3074" name="Picture 2" descr="C:\Users\admin\Desktop\0120000031153611660896016786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125" y="2680424"/>
            <a:ext cx="1392890" cy="1091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dmin\Desktop\u=2623561561,3231963952&amp;fm=21&amp;gp=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844824"/>
            <a:ext cx="1368152" cy="99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上箭头标注 4"/>
          <p:cNvSpPr/>
          <p:nvPr/>
        </p:nvSpPr>
        <p:spPr>
          <a:xfrm>
            <a:off x="1547664" y="3708030"/>
            <a:ext cx="6048672" cy="2313257"/>
          </a:xfrm>
          <a:prstGeom prst="upArrowCallout">
            <a:avLst/>
          </a:prstGeom>
          <a:solidFill>
            <a:srgbClr val="9EEAFF"/>
          </a:solidFill>
          <a:ln>
            <a:solidFill>
              <a:srgbClr val="9EE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27702" y="4471952"/>
            <a:ext cx="60686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多吃富含膳食纤维的</a:t>
            </a:r>
            <a:r>
              <a:rPr lang="zh-CN" altLang="en-US" sz="2000" b="1" dirty="0" smtClean="0"/>
              <a:t>蔬菜，膳食</a:t>
            </a:r>
            <a:r>
              <a:rPr lang="zh-CN" altLang="en-US" sz="2000" b="1" dirty="0"/>
              <a:t>纤维不能被人体消化吸收，但可与胆固醇结合，使其从粪便中</a:t>
            </a:r>
            <a:r>
              <a:rPr lang="zh-CN" altLang="en-US" sz="2000" b="1" dirty="0" smtClean="0"/>
              <a:t>排出，从而减少肠内胆固醇的吸收</a:t>
            </a:r>
            <a:endParaRPr lang="zh-CN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228184" y="3025515"/>
            <a:ext cx="82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瘦肉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24328" y="4108430"/>
            <a:ext cx="105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豆制品</a:t>
            </a:r>
            <a:endParaRPr lang="zh-CN" altLang="en-US" dirty="0"/>
          </a:p>
        </p:txBody>
      </p:sp>
      <p:pic>
        <p:nvPicPr>
          <p:cNvPr id="15" name="Picture 6" descr="c:\users\admin\appdata\roaming\360se6\User Data\temp\01300326182207135813055040938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413" y="1618229"/>
            <a:ext cx="1528521" cy="1222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874717" y="3009722"/>
            <a:ext cx="82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木耳</a:t>
            </a:r>
          </a:p>
        </p:txBody>
      </p:sp>
      <p:pic>
        <p:nvPicPr>
          <p:cNvPr id="18" name="Picture 2" descr="c:\users\admin\appdata\roaming\360se6\User Data\temp\u=1325746414,2684822312&amp;fm=21&amp;gp=0.jp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EFECF3"/>
              </a:clrFrom>
              <a:clrTo>
                <a:srgbClr val="EFEC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174" y="1763815"/>
            <a:ext cx="1759613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835696" y="3009722"/>
            <a:ext cx="82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香菇</a:t>
            </a:r>
          </a:p>
        </p:txBody>
      </p:sp>
      <p:pic>
        <p:nvPicPr>
          <p:cNvPr id="20" name="Picture 11" descr="c:\users\admin\appdata\roaming\360se6\User Data\temp\1394783738fYAeNel0_s.jpg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AFAFC"/>
              </a:clrFrom>
              <a:clrTo>
                <a:srgbClr val="FAFA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834934"/>
            <a:ext cx="1448720" cy="1241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41171" y="4076005"/>
            <a:ext cx="82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洋葱</a:t>
            </a:r>
          </a:p>
        </p:txBody>
      </p:sp>
    </p:spTree>
    <p:extLst>
      <p:ext uri="{BB962C8B-B14F-4D97-AF65-F5344CB8AC3E}">
        <p14:creationId xmlns:p14="http://schemas.microsoft.com/office/powerpoint/2010/main" val="42817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哪些体育锻炼有助于降低胆固醇水平？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44" y="2361769"/>
            <a:ext cx="509588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31224" y="2026203"/>
            <a:ext cx="138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快</a:t>
            </a:r>
            <a:r>
              <a:rPr lang="zh-CN" altLang="en-US" b="1" dirty="0" smtClean="0"/>
              <a:t>走或慢跑</a:t>
            </a:r>
            <a:endParaRPr lang="zh-CN" altLang="en-US" b="1" dirty="0"/>
          </a:p>
        </p:txBody>
      </p:sp>
      <p:pic>
        <p:nvPicPr>
          <p:cNvPr id="6" name="Picture 3" descr="C:\Users\Administrator\Desktop\4499633_210225543000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1887" y="2544244"/>
            <a:ext cx="1241469" cy="1179395"/>
          </a:xfrm>
          <a:prstGeom prst="rect">
            <a:avLst/>
          </a:prstGeom>
          <a:noFill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877" y="1453363"/>
            <a:ext cx="502253" cy="572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635896" y="1268697"/>
            <a:ext cx="757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游泳</a:t>
            </a:r>
          </a:p>
        </p:txBody>
      </p:sp>
      <p:pic>
        <p:nvPicPr>
          <p:cNvPr id="9" name="Picture 2" descr="C:\Users\admin\Desktop\c6aca0fdec_1262741683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752162"/>
            <a:ext cx="1587568" cy="992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258979"/>
            <a:ext cx="487452" cy="573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236296" y="1129415"/>
            <a:ext cx="718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爬山</a:t>
            </a:r>
          </a:p>
        </p:txBody>
      </p:sp>
      <p:pic>
        <p:nvPicPr>
          <p:cNvPr id="12" name="Picture 3" descr="C:\Users\admin\Desktop\U9243P704DT20130816171516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521" y="1498748"/>
            <a:ext cx="1263919" cy="105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095" y="2750381"/>
            <a:ext cx="539047" cy="620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687934" y="3426096"/>
            <a:ext cx="19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乒乓球、羽毛球</a:t>
            </a:r>
            <a:endParaRPr lang="zh-CN" altLang="en-US" b="1" dirty="0"/>
          </a:p>
        </p:txBody>
      </p:sp>
      <p:pic>
        <p:nvPicPr>
          <p:cNvPr id="15" name="Picture 3" descr="C:\Users\admin\Desktop\05g58PIC2Wm_1024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619" y="3996784"/>
            <a:ext cx="1299343" cy="159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213" y="3812118"/>
            <a:ext cx="505139" cy="570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076056" y="3627452"/>
            <a:ext cx="106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太极拳</a:t>
            </a:r>
          </a:p>
        </p:txBody>
      </p:sp>
      <p:pic>
        <p:nvPicPr>
          <p:cNvPr id="18" name="Picture 4" descr="C:\Users\admin\Desktop\A9A2F86C09D540EEBD38E7560E3F5D4A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352" y="4314335"/>
            <a:ext cx="1219917" cy="209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770089" y="4282074"/>
            <a:ext cx="507575" cy="588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13356" y="4423680"/>
            <a:ext cx="115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骑自行车</a:t>
            </a:r>
          </a:p>
        </p:txBody>
      </p:sp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841" y="4865171"/>
            <a:ext cx="1361040" cy="161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123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仅单纯生活方式调整，不能控制好胆固醇</a:t>
            </a:r>
            <a:endParaRPr lang="zh-CN" altLang="en-US" dirty="0"/>
          </a:p>
        </p:txBody>
      </p:sp>
      <p:sp>
        <p:nvSpPr>
          <p:cNvPr id="4" name="云形标注 3"/>
          <p:cNvSpPr/>
          <p:nvPr/>
        </p:nvSpPr>
        <p:spPr>
          <a:xfrm>
            <a:off x="3995936" y="1916832"/>
            <a:ext cx="4032448" cy="1731643"/>
          </a:xfrm>
          <a:prstGeom prst="cloudCallout">
            <a:avLst>
              <a:gd name="adj1" fmla="val -60476"/>
              <a:gd name="adj2" fmla="val 47605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71" b="6530"/>
          <a:stretch/>
        </p:blipFill>
        <p:spPr bwMode="auto">
          <a:xfrm>
            <a:off x="251520" y="2636912"/>
            <a:ext cx="3240360" cy="2023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云形标注 5"/>
          <p:cNvSpPr/>
          <p:nvPr/>
        </p:nvSpPr>
        <p:spPr>
          <a:xfrm>
            <a:off x="4295793" y="3933484"/>
            <a:ext cx="3924944" cy="1872208"/>
          </a:xfrm>
          <a:prstGeom prst="cloudCallout">
            <a:avLst>
              <a:gd name="adj1" fmla="val -65478"/>
              <a:gd name="adj2" fmla="val -3893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4468947" y="2274821"/>
            <a:ext cx="3343413" cy="960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/>
              <a:t>单纯饮食控制只能使胆固醇含量降低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7%-9%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55172" y="4389200"/>
            <a:ext cx="3079321" cy="960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因此</a:t>
            </a:r>
            <a:r>
              <a:rPr lang="zh-CN" altLang="en-US" sz="2000" b="1" dirty="0">
                <a:solidFill>
                  <a:srgbClr val="FF0000"/>
                </a:solidFill>
              </a:rPr>
              <a:t>大部分</a:t>
            </a:r>
            <a:r>
              <a:rPr lang="zh-CN" altLang="en-US" sz="2000" b="1" dirty="0"/>
              <a:t>患者需要服用降低胆固醇的</a:t>
            </a:r>
            <a:r>
              <a:rPr lang="zh-CN" altLang="en-US" sz="2000" b="1" dirty="0" smtClean="0"/>
              <a:t>药物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6106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3711</TotalTime>
  <Words>696</Words>
  <Application>Microsoft Office PowerPoint</Application>
  <PresentationFormat>全屏显示(4:3)</PresentationFormat>
  <Paragraphs>80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脑卒中患者需要知道的血脂相关知识</vt:lpstr>
      <vt:lpstr>脑卒中分哪几种类型？</vt:lpstr>
      <vt:lpstr>缺血性脑卒中的发病机制是什么？</vt:lpstr>
      <vt:lpstr>高胆固醇血症与动脉粥样硬化的关系如何？</vt:lpstr>
      <vt:lpstr>脑卒中伴高胆固醇血症患者应如何预防脑卒中复发？</vt:lpstr>
      <vt:lpstr>哪些生活方式有助于降低胆固醇水平，预防脑卒中复发？</vt:lpstr>
      <vt:lpstr>哪些食物有助于降低胆固醇水平？</vt:lpstr>
      <vt:lpstr>哪些体育锻炼有助于降低胆固醇水平？</vt:lpstr>
      <vt:lpstr>仅单纯生活方式调整，不能控制好胆固醇</vt:lpstr>
      <vt:lpstr>合理的药物治疗是降低胆固醇水平， 预防脑卒中复发的关键</vt:lpstr>
      <vt:lpstr>他汀是治疗高胆固醇血症的首选</vt:lpstr>
      <vt:lpstr>他汀不可随意减量、停药，应严格遵医嘱治疗</vt:lpstr>
      <vt:lpstr>他汀服用时间越长，得卒中的机会越少</vt:lpstr>
      <vt:lpstr>他汀肝脏安全性良好，患者可放心服用</vt:lpstr>
      <vt:lpstr>他汀肌肉安全性同样良好，患者可放心服用</vt:lpstr>
      <vt:lpstr>双管齐下、有效降低胆固醇水平，预防脑卒中复发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mediyixue</dc:creator>
  <cp:lastModifiedBy>admin</cp:lastModifiedBy>
  <cp:revision>400</cp:revision>
  <dcterms:created xsi:type="dcterms:W3CDTF">2014-09-10T09:47:10Z</dcterms:created>
  <dcterms:modified xsi:type="dcterms:W3CDTF">2015-08-31T08:20:50Z</dcterms:modified>
</cp:coreProperties>
</file>