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23" r:id="rId3"/>
    <p:sldId id="356" r:id="rId4"/>
    <p:sldId id="333" r:id="rId5"/>
    <p:sldId id="329" r:id="rId6"/>
    <p:sldId id="358" r:id="rId7"/>
    <p:sldId id="376" r:id="rId8"/>
    <p:sldId id="365" r:id="rId9"/>
    <p:sldId id="385" r:id="rId10"/>
    <p:sldId id="368" r:id="rId11"/>
    <p:sldId id="360" r:id="rId12"/>
    <p:sldId id="361" r:id="rId13"/>
    <p:sldId id="362" r:id="rId14"/>
    <p:sldId id="378" r:id="rId15"/>
    <p:sldId id="379" r:id="rId16"/>
    <p:sldId id="373" r:id="rId17"/>
    <p:sldId id="381" r:id="rId18"/>
    <p:sldId id="372" r:id="rId19"/>
    <p:sldId id="383" r:id="rId20"/>
    <p:sldId id="382" r:id="rId21"/>
    <p:sldId id="283" r:id="rId22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3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90580-61A7-42B5-BD90-0F6F32C7CC04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DDD4-2C73-473F-BADD-88DB9F7B0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6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AC02-5EA4-4D2C-96DF-76ED63143AAF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812A-395F-400E-8193-D79B28384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haosou.com/doc/3823228-4014902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haosou.com/doc/5532207-5754716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没有胆固醇，就没有斑块（介绍低密度脂蛋白胆固醇和高密度脂蛋白胆固醇，斑块的形成过程、危害及血脂在斑块发生发展过程中发挥的作用）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8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血液中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含量过多，会钻入动脉内皮下方</a:t>
            </a:r>
            <a:endParaRPr lang="en-US" altLang="zh-CN" dirty="0" smtClean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钻入内皮下方的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被巨噬细胞吞噬，随着巨噬细胞中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吞噬的增多，逐渐转变为泡沫细胞</a:t>
            </a:r>
            <a:endParaRPr lang="en-US" altLang="zh-CN" dirty="0" smtClean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mtClean="0"/>
              <a:t>泡沫细胞吞噬</a:t>
            </a:r>
            <a:r>
              <a:rPr lang="en-US" altLang="zh-CN" smtClean="0"/>
              <a:t>LDL-C</a:t>
            </a:r>
            <a:r>
              <a:rPr lang="zh-CN" altLang="en-US" smtClean="0"/>
              <a:t>过多而破裂，与胆固醇一起形成粥样斑块，同时动脉变硬变脆 </a:t>
            </a:r>
            <a:r>
              <a:rPr lang="en-US" altLang="zh-CN" smtClean="0"/>
              <a:t>platelets</a:t>
            </a:r>
            <a:endParaRPr lang="zh-CN" altLang="en-US" smtClean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斑块表面的纤维帽破裂，粥样物自裂口逸入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血流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，遗留粥瘤样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溃疡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8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7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4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0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8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1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372"/>
            <a:ext cx="9144000" cy="10527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/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r>
              <a:rPr lang="zh-CN" altLang="en-US" sz="4000" dirty="0" smtClean="0">
                <a:solidFill>
                  <a:srgbClr val="FFFF00"/>
                </a:solidFill>
              </a:rPr>
              <a:t>没有胆固醇，就没有斑块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95536" y="3501008"/>
            <a:ext cx="8208912" cy="2736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37" y="4137692"/>
            <a:ext cx="2561891" cy="86044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胆固醇是血脂的组成部分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85395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胆固醇</a:t>
            </a:r>
            <a:r>
              <a:rPr lang="zh-CN" altLang="en-US" dirty="0"/>
              <a:t>与甘油三酯</a:t>
            </a:r>
            <a:r>
              <a:rPr lang="zh-CN" altLang="en-US" dirty="0" smtClean="0"/>
              <a:t>、磷脂等共同构成血脂</a:t>
            </a:r>
            <a:endParaRPr lang="en-US" altLang="zh-CN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胆固醇</a:t>
            </a:r>
            <a:r>
              <a:rPr lang="zh-CN" altLang="en-US" dirty="0" smtClean="0"/>
              <a:t>由</a:t>
            </a:r>
            <a:r>
              <a:rPr lang="zh-CN" altLang="en-US" sz="2800" dirty="0" smtClean="0">
                <a:solidFill>
                  <a:srgbClr val="FF0000"/>
                </a:solidFill>
              </a:rPr>
              <a:t>“空货车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磷脂和载脂蛋白装载，</a:t>
            </a:r>
            <a:r>
              <a:rPr lang="zh-CN" altLang="en-US" dirty="0" smtClean="0"/>
              <a:t>形成</a:t>
            </a:r>
            <a:r>
              <a:rPr lang="zh-CN" altLang="en-US" sz="2800" dirty="0" smtClean="0">
                <a:solidFill>
                  <a:srgbClr val="FF0000"/>
                </a:solidFill>
              </a:rPr>
              <a:t>“运输货车”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脂蛋白</a:t>
            </a:r>
            <a:r>
              <a:rPr lang="zh-CN" altLang="en-US" dirty="0" smtClean="0"/>
              <a:t>，可顺畅的在血管这条公路中流动，运送到身体各个部位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8547" y="366759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磷脂、载脂蛋白</a:t>
            </a:r>
            <a:endParaRPr lang="zh-CN" altLang="en-US" sz="2400" b="1" dirty="0"/>
          </a:p>
        </p:txBody>
      </p:sp>
      <p:sp>
        <p:nvSpPr>
          <p:cNvPr id="6" name="五边形 5"/>
          <p:cNvSpPr/>
          <p:nvPr/>
        </p:nvSpPr>
        <p:spPr>
          <a:xfrm>
            <a:off x="667860" y="5179191"/>
            <a:ext cx="7812869" cy="842097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于号 8"/>
          <p:cNvSpPr/>
          <p:nvPr/>
        </p:nvSpPr>
        <p:spPr>
          <a:xfrm>
            <a:off x="5076056" y="4407368"/>
            <a:ext cx="648072" cy="390722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加号 9"/>
          <p:cNvSpPr/>
          <p:nvPr/>
        </p:nvSpPr>
        <p:spPr>
          <a:xfrm>
            <a:off x="2046459" y="4264973"/>
            <a:ext cx="792088" cy="608844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94000" y="52770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血液</a:t>
            </a:r>
          </a:p>
        </p:txBody>
      </p:sp>
      <p:sp>
        <p:nvSpPr>
          <p:cNvPr id="13" name="矩形 12"/>
          <p:cNvSpPr/>
          <p:nvPr/>
        </p:nvSpPr>
        <p:spPr>
          <a:xfrm>
            <a:off x="6134909" y="366759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脂蛋白</a:t>
            </a:r>
            <a:endParaRPr lang="zh-CN" altLang="en-US" sz="2400" b="1" dirty="0"/>
          </a:p>
        </p:txBody>
      </p:sp>
      <p:sp>
        <p:nvSpPr>
          <p:cNvPr id="14" name="流程图: 联系 13"/>
          <p:cNvSpPr/>
          <p:nvPr/>
        </p:nvSpPr>
        <p:spPr>
          <a:xfrm>
            <a:off x="6726573" y="4316754"/>
            <a:ext cx="216024" cy="206208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88118" y="366968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胆固醇</a:t>
            </a:r>
          </a:p>
        </p:txBody>
      </p:sp>
      <p:sp>
        <p:nvSpPr>
          <p:cNvPr id="17" name="流程图: 联系 16"/>
          <p:cNvSpPr/>
          <p:nvPr/>
        </p:nvSpPr>
        <p:spPr>
          <a:xfrm>
            <a:off x="988118" y="4347552"/>
            <a:ext cx="298013" cy="358125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1345730" y="4622348"/>
            <a:ext cx="298013" cy="358125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643743" y="4271668"/>
            <a:ext cx="298013" cy="358125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27" y="4131350"/>
            <a:ext cx="2561891" cy="86044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流程图: 联系 23"/>
          <p:cNvSpPr/>
          <p:nvPr/>
        </p:nvSpPr>
        <p:spPr>
          <a:xfrm>
            <a:off x="7028873" y="4319254"/>
            <a:ext cx="216024" cy="206208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83703" y="4304264"/>
            <a:ext cx="216024" cy="206208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admin\appdata\roaming\360se6\User Data\temp\hdl-ldl-ratio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/>
          <a:stretch/>
        </p:blipFill>
        <p:spPr bwMode="auto">
          <a:xfrm>
            <a:off x="2666587" y="4030344"/>
            <a:ext cx="3927073" cy="19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胆固醇有“好”有“坏”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-31637" y="2055038"/>
            <a:ext cx="86343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“坏”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胆固醇：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低密度脂蛋白胆固醇（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），血脂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“卸货车”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肝脏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中合成的胆固醇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运送到血管中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102059"/>
            <a:ext cx="8703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“好”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胆固醇：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高密度脂蛋白胆固醇（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HDL-C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），血脂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“清洁车”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，摄取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多余的胆固醇，然后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运送到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肝脏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259171" y="4972795"/>
            <a:ext cx="742837" cy="24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17" y="4729580"/>
            <a:ext cx="2405924" cy="84278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1080000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流程图: 联系 17"/>
          <p:cNvSpPr/>
          <p:nvPr/>
        </p:nvSpPr>
        <p:spPr>
          <a:xfrm>
            <a:off x="7002008" y="4892953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288796" y="4892952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55558" y="45398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好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7" y="4801841"/>
            <a:ext cx="2179727" cy="74455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流程图: 联系 21"/>
          <p:cNvSpPr/>
          <p:nvPr/>
        </p:nvSpPr>
        <p:spPr>
          <a:xfrm>
            <a:off x="1635719" y="4913268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1862288" y="4912322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2295168" y="4810015"/>
            <a:ext cx="742837" cy="28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33199" y="1318331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根据</a:t>
            </a:r>
            <a:r>
              <a:rPr lang="zh-CN" altLang="en-US" sz="2400" b="1" dirty="0" smtClean="0"/>
              <a:t>“运输货车”</a:t>
            </a:r>
            <a:r>
              <a:rPr lang="zh-CN" altLang="en-US" sz="2400" b="1" dirty="0"/>
              <a:t>所装载</a:t>
            </a:r>
            <a:r>
              <a:rPr lang="zh-CN" altLang="en-US" sz="2400" b="1" dirty="0" smtClean="0"/>
              <a:t>脂质密度的</a:t>
            </a:r>
            <a:r>
              <a:rPr lang="zh-CN" altLang="en-US" sz="2400" b="1" dirty="0"/>
              <a:t>不同</a:t>
            </a:r>
            <a:r>
              <a:rPr lang="zh-CN" altLang="en-US" sz="2400" b="1" dirty="0" smtClean="0"/>
              <a:t>，脂蛋白分为：</a:t>
            </a:r>
            <a:endParaRPr lang="zh-CN" altLang="en-US" sz="2400" b="1" dirty="0"/>
          </a:p>
        </p:txBody>
      </p:sp>
      <p:sp>
        <p:nvSpPr>
          <p:cNvPr id="29" name="矩形 28"/>
          <p:cNvSpPr/>
          <p:nvPr/>
        </p:nvSpPr>
        <p:spPr>
          <a:xfrm>
            <a:off x="810988" y="454931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坏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7531428" y="4887692"/>
            <a:ext cx="177692" cy="204239"/>
          </a:xfrm>
          <a:prstGeom prst="flowChartConnector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“好”胆固醇抗动脉粥样硬化斑块的形成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56280" y="1024378"/>
            <a:ext cx="7821850" cy="4462874"/>
            <a:chOff x="527279" y="1282360"/>
            <a:chExt cx="7821850" cy="4462874"/>
          </a:xfrm>
        </p:grpSpPr>
        <p:grpSp>
          <p:nvGrpSpPr>
            <p:cNvPr id="7" name="组合 6"/>
            <p:cNvGrpSpPr/>
            <p:nvPr/>
          </p:nvGrpSpPr>
          <p:grpSpPr>
            <a:xfrm>
              <a:off x="990028" y="1844246"/>
              <a:ext cx="7044516" cy="3820731"/>
              <a:chOff x="2090196" y="2262294"/>
              <a:chExt cx="4741195" cy="233924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090196" y="2262294"/>
                <a:ext cx="4741195" cy="233924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384355" y="2515991"/>
                <a:ext cx="4181051" cy="182781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979" y="4764263"/>
              <a:ext cx="2405924" cy="84278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1080000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 descr="d:\program files (x86)\360se6\User Data\temp\U8737P1332DT20140901101859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79" y="2472324"/>
              <a:ext cx="1799626" cy="17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692629" y="2957772"/>
              <a:ext cx="2141947" cy="117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2337666" y="2716655"/>
              <a:ext cx="4896543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ts val="1200"/>
                </a:spcBef>
                <a:buSzPct val="100000"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“好”胆固醇增多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将蓄积在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血管中的游离胆固醇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运送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肝脏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降低血管中胆固醇的沉积，起到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抗动脉粥样硬化作用</a:t>
              </a:r>
              <a:endPara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2277711" y="4938142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2550946" y="4941766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箭头 37"/>
            <p:cNvSpPr/>
            <p:nvPr/>
          </p:nvSpPr>
          <p:spPr>
            <a:xfrm rot="10800000">
              <a:off x="6046226" y="1735415"/>
              <a:ext cx="536381" cy="52320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左箭头 28"/>
            <p:cNvSpPr/>
            <p:nvPr/>
          </p:nvSpPr>
          <p:spPr>
            <a:xfrm>
              <a:off x="4026135" y="5169310"/>
              <a:ext cx="527593" cy="575924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2808276" y="4944266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086970" y="1485605"/>
              <a:ext cx="2405924" cy="685382"/>
              <a:chOff x="2877110" y="1605525"/>
              <a:chExt cx="2405924" cy="685382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7110" y="1605525"/>
                <a:ext cx="2405924" cy="68538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流程图: 联系 31"/>
              <p:cNvSpPr/>
              <p:nvPr/>
            </p:nvSpPr>
            <p:spPr>
              <a:xfrm>
                <a:off x="4592312" y="1717738"/>
                <a:ext cx="177692" cy="204239"/>
              </a:xfrm>
              <a:prstGeom prst="flowChartConnector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联系 40"/>
              <p:cNvSpPr/>
              <p:nvPr/>
            </p:nvSpPr>
            <p:spPr>
              <a:xfrm>
                <a:off x="4279241" y="1716792"/>
                <a:ext cx="177692" cy="204239"/>
              </a:xfrm>
              <a:prstGeom prst="flowChartConnector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3429938" y="128236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坏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06772" y="4629262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好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14895" y="4614272"/>
              <a:ext cx="2405924" cy="977781"/>
              <a:chOff x="4714895" y="4614272"/>
              <a:chExt cx="2405924" cy="977781"/>
            </a:xfrm>
          </p:grpSpPr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895" y="4749273"/>
                <a:ext cx="2405924" cy="84278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1080000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流程图: 联系 44"/>
              <p:cNvSpPr/>
              <p:nvPr/>
            </p:nvSpPr>
            <p:spPr>
              <a:xfrm>
                <a:off x="5525862" y="4926776"/>
                <a:ext cx="177692" cy="204239"/>
              </a:xfrm>
              <a:prstGeom prst="flowChartConnector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798182" y="4929276"/>
                <a:ext cx="177692" cy="204239"/>
              </a:xfrm>
              <a:prstGeom prst="flowChartConnector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51156" y="4614272"/>
                <a:ext cx="5950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好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流程图: 联系 29"/>
              <p:cNvSpPr/>
              <p:nvPr/>
            </p:nvSpPr>
            <p:spPr>
              <a:xfrm>
                <a:off x="5243240" y="4926776"/>
                <a:ext cx="177692" cy="204239"/>
              </a:xfrm>
              <a:prstGeom prst="flowChartConnector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圆角右箭头 36"/>
            <p:cNvSpPr/>
            <p:nvPr/>
          </p:nvSpPr>
          <p:spPr>
            <a:xfrm rot="16200000">
              <a:off x="971346" y="4651892"/>
              <a:ext cx="911493" cy="848945"/>
            </a:xfrm>
            <a:prstGeom prst="bentArrow">
              <a:avLst>
                <a:gd name="adj1" fmla="val 33586"/>
                <a:gd name="adj2" fmla="val 25000"/>
                <a:gd name="adj3" fmla="val 25000"/>
                <a:gd name="adj4" fmla="val 476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圆角右箭头 38"/>
            <p:cNvSpPr/>
            <p:nvPr/>
          </p:nvSpPr>
          <p:spPr>
            <a:xfrm rot="10800000">
              <a:off x="7000199" y="4798982"/>
              <a:ext cx="911493" cy="848945"/>
            </a:xfrm>
            <a:prstGeom prst="bentArrow">
              <a:avLst>
                <a:gd name="adj1" fmla="val 33586"/>
                <a:gd name="adj2" fmla="val 25000"/>
                <a:gd name="adj3" fmla="val 25000"/>
                <a:gd name="adj4" fmla="val 476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786231" y="572338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血管中的胆固醇</a:t>
            </a:r>
            <a:r>
              <a:rPr lang="zh-CN" altLang="en-US" sz="2800" b="1" dirty="0">
                <a:solidFill>
                  <a:srgbClr val="FF0000"/>
                </a:solidFill>
              </a:rPr>
              <a:t>输出</a:t>
            </a:r>
            <a:r>
              <a:rPr lang="zh-CN" altLang="en-US" sz="2800" b="1" dirty="0"/>
              <a:t>增加</a:t>
            </a:r>
          </a:p>
        </p:txBody>
      </p:sp>
      <p:pic>
        <p:nvPicPr>
          <p:cNvPr id="33" name="Picture 2" descr="d:\program files (x86)\360se6\User Data\temp\71515_101139076000_2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4350" r="5427"/>
          <a:stretch/>
        </p:blipFill>
        <p:spPr bwMode="auto">
          <a:xfrm flipH="1">
            <a:off x="47987" y="4986031"/>
            <a:ext cx="1201204" cy="217300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390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“坏”胆固醇促进动脉粥样硬化斑块的形成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54080" y="1739405"/>
            <a:ext cx="7759245" cy="3820731"/>
            <a:chOff x="699872" y="2084363"/>
            <a:chExt cx="7214012" cy="3820731"/>
          </a:xfrm>
        </p:grpSpPr>
        <p:grpSp>
          <p:nvGrpSpPr>
            <p:cNvPr id="7" name="组合 6"/>
            <p:cNvGrpSpPr/>
            <p:nvPr/>
          </p:nvGrpSpPr>
          <p:grpSpPr>
            <a:xfrm>
              <a:off x="1054571" y="2084363"/>
              <a:ext cx="6613773" cy="3820731"/>
              <a:chOff x="1938491" y="2262294"/>
              <a:chExt cx="4892900" cy="2339243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214602" y="2487184"/>
                <a:ext cx="4355762" cy="187311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938491" y="2262294"/>
                <a:ext cx="4892900" cy="233924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Picture 4" descr="d:\program files (x86)\360se6\User Data\temp\U8737P1332DT20140901101859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72" y="2734943"/>
              <a:ext cx="1607056" cy="17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24119" y="3644386"/>
              <a:ext cx="2309205" cy="870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035347" y="3092998"/>
              <a:ext cx="4824564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ts val="1200"/>
                </a:spcBef>
                <a:buSzPct val="100000"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“坏”胆固醇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过多时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，把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肝脏中合成的胆固醇运送到血管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中，会沉积在动脉壁上，再结合其他物质，就形成了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动脉粥样硬化斑块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13648" y="1296220"/>
            <a:ext cx="2189240" cy="735556"/>
            <a:chOff x="2574670" y="1555351"/>
            <a:chExt cx="2208561" cy="735556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670" y="1555351"/>
              <a:ext cx="2208561" cy="735556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流程图: 联系 32"/>
            <p:cNvSpPr/>
            <p:nvPr/>
          </p:nvSpPr>
          <p:spPr>
            <a:xfrm>
              <a:off x="4153756" y="1672768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3886047" y="1671822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99966" y="1296220"/>
            <a:ext cx="2179727" cy="744555"/>
            <a:chOff x="2757190" y="1546351"/>
            <a:chExt cx="2179727" cy="744555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190" y="1546351"/>
              <a:ext cx="2179727" cy="74455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流程图: 联系 46"/>
            <p:cNvSpPr/>
            <p:nvPr/>
          </p:nvSpPr>
          <p:spPr>
            <a:xfrm>
              <a:off x="4022692" y="1657778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4249261" y="1656832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09923" y="111431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468218" y="112047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21848" y="4537136"/>
            <a:ext cx="2405924" cy="1005398"/>
            <a:chOff x="2885853" y="4882094"/>
            <a:chExt cx="2405924" cy="1005398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853" y="5044712"/>
              <a:ext cx="2405924" cy="84278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1080000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流程图: 联系 59"/>
            <p:cNvSpPr/>
            <p:nvPr/>
          </p:nvSpPr>
          <p:spPr>
            <a:xfrm>
              <a:off x="3446442" y="5208085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3716716" y="5208084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3985872" y="5207453"/>
              <a:ext cx="177692" cy="204239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256858" y="488209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好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左箭头 36"/>
          <p:cNvSpPr/>
          <p:nvPr/>
        </p:nvSpPr>
        <p:spPr>
          <a:xfrm rot="10800000">
            <a:off x="4597013" y="1584577"/>
            <a:ext cx="536381" cy="52320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右箭头 37"/>
          <p:cNvSpPr/>
          <p:nvPr/>
        </p:nvSpPr>
        <p:spPr>
          <a:xfrm rot="5400000">
            <a:off x="7224038" y="1766503"/>
            <a:ext cx="911493" cy="848945"/>
          </a:xfrm>
          <a:prstGeom prst="bentArrow">
            <a:avLst>
              <a:gd name="adj1" fmla="val 33586"/>
              <a:gd name="adj2" fmla="val 25000"/>
              <a:gd name="adj3" fmla="val 25000"/>
              <a:gd name="adj4" fmla="val 476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右箭头 38"/>
          <p:cNvSpPr/>
          <p:nvPr/>
        </p:nvSpPr>
        <p:spPr>
          <a:xfrm>
            <a:off x="1178997" y="1659674"/>
            <a:ext cx="911493" cy="848945"/>
          </a:xfrm>
          <a:prstGeom prst="bentArrow">
            <a:avLst>
              <a:gd name="adj1" fmla="val 33586"/>
              <a:gd name="adj2" fmla="val 25000"/>
              <a:gd name="adj3" fmla="val 25000"/>
              <a:gd name="adj4" fmla="val 476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5324341" y="5100266"/>
            <a:ext cx="527593" cy="5759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11983" y="575232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血管中的胆固醇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输入</a:t>
            </a:r>
            <a:r>
              <a:rPr lang="zh-CN" altLang="en-US" sz="2800" b="1" dirty="0" smtClean="0"/>
              <a:t>增加</a:t>
            </a:r>
            <a:endParaRPr lang="zh-CN" altLang="en-US" sz="2800" b="1" dirty="0"/>
          </a:p>
        </p:txBody>
      </p:sp>
      <p:pic>
        <p:nvPicPr>
          <p:cNvPr id="43" name="Picture 2" descr="d:\program files (x86)\360se6\User Data\temp\71515_101139076000_2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4350" r="5427"/>
          <a:stretch/>
        </p:blipFill>
        <p:spPr bwMode="auto">
          <a:xfrm flipH="1">
            <a:off x="47987" y="4986031"/>
            <a:ext cx="1201204" cy="217300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8052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“坏”胆固醇促进斑块的形成过程（一）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563483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82549" y="3513784"/>
            <a:ext cx="3220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“坏”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胆固醇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022" y="1124744"/>
            <a:ext cx="5868508" cy="5400600"/>
            <a:chOff x="112022" y="1124744"/>
            <a:chExt cx="5972146" cy="5561172"/>
          </a:xfrm>
        </p:grpSpPr>
        <p:pic>
          <p:nvPicPr>
            <p:cNvPr id="3074" name="Picture 2" descr="d:\program files (x86)\360se6\User Data\temp\1271_showcase_project_detail_item.jpe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9" b="51537"/>
            <a:stretch/>
          </p:blipFill>
          <p:spPr bwMode="auto">
            <a:xfrm>
              <a:off x="683569" y="1124744"/>
              <a:ext cx="5400599" cy="556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22" y="1412776"/>
              <a:ext cx="509588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32" y="3905330"/>
              <a:ext cx="502253" cy="572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899592" y="3147536"/>
              <a:ext cx="1656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正常动脉壁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699793" y="3756234"/>
              <a:ext cx="18722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巨噬细胞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68074" y="1414682"/>
              <a:ext cx="16561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内壁细胞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 flipV="1">
              <a:off x="4696165" y="1814791"/>
              <a:ext cx="288032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12098" y="5885697"/>
              <a:ext cx="1656184" cy="4120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脂肪沉淀物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64269" y="4191750"/>
              <a:ext cx="607731" cy="389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865469" y="4029336"/>
              <a:ext cx="69334" cy="55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4424681" y="1814791"/>
              <a:ext cx="73659" cy="391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 34"/>
          <p:cNvSpPr/>
          <p:nvPr/>
        </p:nvSpPr>
        <p:spPr>
          <a:xfrm>
            <a:off x="6228184" y="1268761"/>
            <a:ext cx="2736304" cy="20146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正常的血管内壁很光滑，血液可顺畅的流动。当血液中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过多时，会钻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入内皮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下方，</a:t>
            </a:r>
            <a:r>
              <a:rPr lang="zh-CN" altLang="en-US" sz="2000" dirty="0" smtClean="0"/>
              <a:t>被“卫兵”巨噬细胞吞噬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228184" y="4068810"/>
            <a:ext cx="2736304" cy="20795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000" dirty="0" smtClean="0"/>
              <a:t>随着巨噬细胞吞噬</a:t>
            </a:r>
            <a:r>
              <a:rPr lang="en-US" altLang="zh-CN" sz="2000" dirty="0" smtClean="0"/>
              <a:t>LDL-C</a:t>
            </a:r>
            <a:r>
              <a:rPr lang="zh-CN" altLang="en-US" sz="2000" dirty="0" smtClean="0"/>
              <a:t>增多，发生坏死，与胆固醇等一起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形成粥样的黏糊糊坏状物（脂肪沉淀物），称为</a:t>
            </a:r>
            <a:r>
              <a:rPr lang="zh-CN" altLang="en-US" sz="2000" dirty="0" smtClean="0"/>
              <a:t>粥</a:t>
            </a:r>
            <a:r>
              <a:rPr lang="zh-CN" altLang="en-US" sz="2000" dirty="0"/>
              <a:t>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36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“坏”胆固醇促进斑块</a:t>
            </a:r>
            <a:r>
              <a:rPr lang="zh-CN" altLang="en-US" dirty="0"/>
              <a:t>的</a:t>
            </a:r>
            <a:r>
              <a:rPr lang="zh-CN" altLang="en-US" dirty="0" smtClean="0"/>
              <a:t>形成过程（二）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9861" y="1124744"/>
            <a:ext cx="5874307" cy="5242233"/>
            <a:chOff x="209861" y="1124744"/>
            <a:chExt cx="6272572" cy="5537640"/>
          </a:xfrm>
        </p:grpSpPr>
        <p:pic>
          <p:nvPicPr>
            <p:cNvPr id="4" name="Picture 2" descr="d:\program files (x86)\360se6\User Data\temp\1271_showcase_project_detail_item.jpe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85" r="22616"/>
            <a:stretch/>
          </p:blipFill>
          <p:spPr bwMode="auto">
            <a:xfrm>
              <a:off x="697312" y="1124744"/>
              <a:ext cx="5785121" cy="553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61" y="1412776"/>
              <a:ext cx="487452" cy="573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61" y="4437112"/>
              <a:ext cx="539047" cy="620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00394" y="3010336"/>
              <a:ext cx="1656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稳定性斑块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44546" y="6217393"/>
              <a:ext cx="16561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斑块破裂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6228184" y="1388960"/>
            <a:ext cx="2736303" cy="18579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粥瘤不断变大，动脉内壁像肿包一样向外突起，血管失去弹性变硬变脆，形成稳定性粥样硬化斑块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28184" y="4260413"/>
            <a:ext cx="2736303" cy="16853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当斑块破裂时，极容易形成血栓，导致血管狭窄和闭塞</a:t>
            </a:r>
          </a:p>
        </p:txBody>
      </p:sp>
    </p:spTree>
    <p:extLst>
      <p:ext uri="{BB962C8B-B14F-4D97-AF65-F5344CB8AC3E}">
        <p14:creationId xmlns:p14="http://schemas.microsoft.com/office/powerpoint/2010/main" val="53047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t="15804" r="51957"/>
          <a:stretch>
            <a:fillRect/>
          </a:stretch>
        </p:blipFill>
        <p:spPr bwMode="auto">
          <a:xfrm>
            <a:off x="498807" y="2399301"/>
            <a:ext cx="4193920" cy="4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53" y="2399301"/>
            <a:ext cx="563903" cy="89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云形标注 13"/>
          <p:cNvSpPr/>
          <p:nvPr/>
        </p:nvSpPr>
        <p:spPr>
          <a:xfrm>
            <a:off x="4533153" y="1412776"/>
            <a:ext cx="4359327" cy="2332132"/>
          </a:xfrm>
          <a:prstGeom prst="cloudCallout">
            <a:avLst>
              <a:gd name="adj1" fmla="val -57947"/>
              <a:gd name="adj2" fmla="val 375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01926" y="1721793"/>
            <a:ext cx="3651759" cy="1384995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对于“坏”胆固醇，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algn="ctr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有什么方法对付它？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94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827584" y="1624112"/>
            <a:ext cx="7344816" cy="2813000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定期化验血脂，及早发现异常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15468"/>
              </p:ext>
            </p:extLst>
          </p:nvPr>
        </p:nvGraphicFramePr>
        <p:xfrm>
          <a:off x="827585" y="1710398"/>
          <a:ext cx="7344815" cy="2611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228"/>
                <a:gridCol w="5292587"/>
              </a:tblGrid>
              <a:tr h="599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检查项目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参考范围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“坏胆固醇”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（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LDL-C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latin typeface="+mn-lt"/>
                          <a:ea typeface="微软雅黑" panose="020B0503020204020204" pitchFamily="34" charset="-122"/>
                        </a:rPr>
                        <a:t>     合适水平：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≤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3.10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mmol/L(120mg/dl)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latin typeface="+mn-lt"/>
                          <a:ea typeface="微软雅黑" panose="020B0503020204020204" pitchFamily="34" charset="-122"/>
                        </a:rPr>
                        <a:t>     升高：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3.62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mmol/L(140mg/dl)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“好胆固醇”（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HDL-C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latin typeface="+mn-lt"/>
                          <a:ea typeface="微软雅黑" panose="020B0503020204020204" pitchFamily="34" charset="-122"/>
                        </a:rPr>
                        <a:t>     合适水平：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≥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1.04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mmol/L(40mg/dl)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latin typeface="+mn-lt"/>
                          <a:ea typeface="微软雅黑" panose="020B0503020204020204" pitchFamily="34" charset="-122"/>
                        </a:rPr>
                        <a:t>     减低：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≤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0.91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mmol/L(35mg/dl)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279345"/>
            <a:ext cx="583469" cy="514826"/>
          </a:xfrm>
          <a:prstGeom prst="rect">
            <a:avLst/>
          </a:prstGeom>
          <a:noFill/>
        </p:spPr>
      </p:pic>
      <p:sp>
        <p:nvSpPr>
          <p:cNvPr id="7" name="上箭头 6"/>
          <p:cNvSpPr/>
          <p:nvPr/>
        </p:nvSpPr>
        <p:spPr>
          <a:xfrm>
            <a:off x="3002338" y="2900819"/>
            <a:ext cx="432048" cy="362682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3" y="3263501"/>
            <a:ext cx="583469" cy="514826"/>
          </a:xfrm>
          <a:prstGeom prst="rect">
            <a:avLst/>
          </a:prstGeom>
          <a:noFill/>
        </p:spPr>
      </p:pic>
      <p:sp>
        <p:nvSpPr>
          <p:cNvPr id="15" name="上箭头 14"/>
          <p:cNvSpPr/>
          <p:nvPr/>
        </p:nvSpPr>
        <p:spPr>
          <a:xfrm rot="10800000">
            <a:off x="3002231" y="3908931"/>
            <a:ext cx="432048" cy="384165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d:\program files (x86)\360se6\User Data\temp\71515_101139076000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4350" r="5427"/>
          <a:stretch/>
        </p:blipFill>
        <p:spPr bwMode="auto">
          <a:xfrm flipH="1">
            <a:off x="-252536" y="4102000"/>
            <a:ext cx="1733351" cy="315710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49761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+mj-ea"/>
              </a:rPr>
              <a:t>双管齐下，管好“坏”胆固醇：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zh-CN" altLang="en-US" dirty="0" smtClean="0">
                <a:latin typeface="+mj-ea"/>
              </a:rPr>
              <a:t>一“管”生活方式</a:t>
            </a:r>
            <a:endParaRPr lang="zh-CN" altLang="en-US" dirty="0"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713" y="3808864"/>
            <a:ext cx="2122037" cy="175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运动.jpg"/>
          <p:cNvPicPr>
            <a:picLocks noChangeAspect="1"/>
          </p:cNvPicPr>
          <p:nvPr/>
        </p:nvPicPr>
        <p:blipFill rotWithShape="1">
          <a:blip r:embed="rId3" cstate="print"/>
          <a:srcRect b="4149"/>
          <a:stretch/>
        </p:blipFill>
        <p:spPr>
          <a:xfrm>
            <a:off x="5067713" y="1308661"/>
            <a:ext cx="2405359" cy="17190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06434" y="3102108"/>
            <a:ext cx="292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适当运动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贵在坚持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3229" y="5741592"/>
            <a:ext cx="2509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戒烟限酒 受益无穷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14208" y="5741592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保持乐观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心理平衡</a:t>
            </a:r>
          </a:p>
        </p:txBody>
      </p:sp>
      <p:sp>
        <p:nvSpPr>
          <p:cNvPr id="21" name="矩形 20"/>
          <p:cNvSpPr/>
          <p:nvPr/>
        </p:nvSpPr>
        <p:spPr>
          <a:xfrm>
            <a:off x="1008108" y="3102108"/>
            <a:ext cx="3059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合理饮食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控制体重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3" descr="c:\users\admin\appdata\roaming\360se6\User Data\temp\201422111597750zyje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10" y="1274431"/>
            <a:ext cx="2978150" cy="17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88385" y="3765499"/>
            <a:ext cx="3899281" cy="1883963"/>
            <a:chOff x="4675714" y="4014936"/>
            <a:chExt cx="4202106" cy="1947545"/>
          </a:xfrm>
          <a:effectLst/>
        </p:grpSpPr>
        <p:grpSp>
          <p:nvGrpSpPr>
            <p:cNvPr id="12" name="组合 11"/>
            <p:cNvGrpSpPr/>
            <p:nvPr/>
          </p:nvGrpSpPr>
          <p:grpSpPr>
            <a:xfrm>
              <a:off x="4675714" y="4014936"/>
              <a:ext cx="4202106" cy="1903235"/>
              <a:chOff x="4675714" y="4014936"/>
              <a:chExt cx="4202106" cy="1903235"/>
            </a:xfrm>
          </p:grpSpPr>
          <p:pic>
            <p:nvPicPr>
              <p:cNvPr id="20" name="Picture 8" descr="d:\program files (x86)\360se6\User Data\temp\t01bb768f04f8759291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4077072"/>
                <a:ext cx="1713532" cy="1285149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d:\program files (x86)\360se6\User Data\temp\U499P4T8D4372877F107DT20121130142519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727"/>
              <a:stretch/>
            </p:blipFill>
            <p:spPr bwMode="auto">
              <a:xfrm>
                <a:off x="4675714" y="4014936"/>
                <a:ext cx="2972039" cy="1903235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" name="直接连接符 14"/>
            <p:cNvCxnSpPr/>
            <p:nvPr/>
          </p:nvCxnSpPr>
          <p:spPr>
            <a:xfrm>
              <a:off x="7986065" y="5229683"/>
              <a:ext cx="0" cy="732798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0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双管齐下，管好“坏”胆固醇：</a:t>
            </a:r>
            <a:r>
              <a:rPr lang="en-US" altLang="zh-CN" dirty="0">
                <a:latin typeface="+mn-ea"/>
                <a:ea typeface="+mn-ea"/>
              </a:rPr>
              <a:t/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二“管”合理用药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3891" y="4437112"/>
            <a:ext cx="8568952" cy="18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5249" y="4454509"/>
            <a:ext cx="8424936" cy="17595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认识他汀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b="0" dirty="0" smtClean="0"/>
              <a:t>他</a:t>
            </a:r>
            <a:r>
              <a:rPr lang="zh-CN" altLang="en-US" sz="2000" b="0" dirty="0"/>
              <a:t>汀是一种胆固醇生物合成酶抑制剂，减少肝脏胆固醇的</a:t>
            </a:r>
            <a:r>
              <a:rPr lang="zh-CN" altLang="en-US" sz="2000" b="0" dirty="0" smtClean="0"/>
              <a:t>合成</a:t>
            </a:r>
            <a:endParaRPr lang="en-US" altLang="zh-CN" sz="2000" b="0" dirty="0" smtClean="0"/>
          </a:p>
          <a:p>
            <a:pPr>
              <a:lnSpc>
                <a:spcPct val="100000"/>
              </a:lnSpc>
            </a:pPr>
            <a:r>
              <a:rPr lang="zh-CN" altLang="en-US" sz="2000" b="0" dirty="0" smtClean="0"/>
              <a:t>他汀是</a:t>
            </a:r>
            <a:r>
              <a:rPr lang="zh-CN" altLang="en-US" sz="2800" dirty="0">
                <a:solidFill>
                  <a:srgbClr val="FF0000"/>
                </a:solidFill>
              </a:rPr>
              <a:t>降低“坏”</a:t>
            </a:r>
            <a:r>
              <a:rPr lang="zh-CN" altLang="en-US" sz="2800" dirty="0" smtClean="0">
                <a:solidFill>
                  <a:srgbClr val="FF0000"/>
                </a:solidFill>
              </a:rPr>
              <a:t>胆固醇</a:t>
            </a:r>
            <a:r>
              <a:rPr lang="zh-CN" altLang="en-US" sz="2000" b="0" dirty="0" smtClean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主导药物</a:t>
            </a:r>
            <a:r>
              <a:rPr lang="zh-CN" altLang="en-US" sz="2000" b="0" dirty="0" smtClean="0"/>
              <a:t>，大大减少心血管事件</a:t>
            </a:r>
            <a:endParaRPr lang="en-US" altLang="zh-CN" sz="2800" b="0" dirty="0" smtClean="0"/>
          </a:p>
        </p:txBody>
      </p:sp>
      <p:pic>
        <p:nvPicPr>
          <p:cNvPr id="6" name="Picture 6" descr="14"/>
          <p:cNvPicPr>
            <a:picLocks noChangeAspect="1" noChangeArrowheads="1"/>
          </p:cNvPicPr>
          <p:nvPr/>
        </p:nvPicPr>
        <p:blipFill rotWithShape="1">
          <a:blip r:embed="rId2"/>
          <a:srcRect l="1170" t="26673" r="51298" b="21626"/>
          <a:stretch/>
        </p:blipFill>
        <p:spPr bwMode="auto">
          <a:xfrm>
            <a:off x="750414" y="1153108"/>
            <a:ext cx="4014128" cy="3286148"/>
          </a:xfrm>
          <a:prstGeom prst="rect">
            <a:avLst/>
          </a:prstGeom>
          <a:noFill/>
        </p:spPr>
      </p:pic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788024" y="1232756"/>
            <a:ext cx="3019147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使硬斑块变小了</a:t>
            </a:r>
            <a:endParaRPr lang="zh-CN" altLang="en-US" sz="2000" b="1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08367" y="2087489"/>
            <a:ext cx="3003993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使软斑块变硬了</a:t>
            </a:r>
            <a:endParaRPr lang="zh-CN" altLang="en-US" sz="2000" b="1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808367" y="2896924"/>
            <a:ext cx="3003993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缓解心绞痛症状</a:t>
            </a:r>
            <a:endParaRPr lang="zh-CN" altLang="en-US" sz="2000" b="1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828400" y="3738664"/>
            <a:ext cx="2989069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000" b="1" dirty="0" smtClean="0"/>
              <a:t>减少心梗和中风风险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1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斑块是提示心血管疾病的“警报”</a:t>
            </a:r>
            <a:endParaRPr lang="zh-CN" altLang="en-US" dirty="0"/>
          </a:p>
        </p:txBody>
      </p:sp>
      <p:pic>
        <p:nvPicPr>
          <p:cNvPr id="1028" name="Picture 4" descr="d:\program files (x86)\360se6\User Data\temp\Homozygous-300x29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3712" r="2718" b="2745"/>
          <a:stretch/>
        </p:blipFill>
        <p:spPr bwMode="auto">
          <a:xfrm>
            <a:off x="4807766" y="1705903"/>
            <a:ext cx="3281381" cy="3231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直接连接符 4"/>
          <p:cNvCxnSpPr/>
          <p:nvPr/>
        </p:nvCxnSpPr>
        <p:spPr>
          <a:xfrm flipV="1">
            <a:off x="5447198" y="1611568"/>
            <a:ext cx="177716" cy="1335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929439" y="1611568"/>
            <a:ext cx="519018" cy="1309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65509" y="1179618"/>
            <a:ext cx="2646878" cy="461665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动脉粥样硬化斑块</a:t>
            </a:r>
          </a:p>
        </p:txBody>
      </p:sp>
      <p:sp>
        <p:nvSpPr>
          <p:cNvPr id="11" name="矩形 10"/>
          <p:cNvSpPr/>
          <p:nvPr/>
        </p:nvSpPr>
        <p:spPr>
          <a:xfrm>
            <a:off x="4499992" y="497446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但一旦“粥样”斑块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出现在动脉血管中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就拉响了心血管疾病的“警报”！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4602" y="1641283"/>
            <a:ext cx="3621392" cy="3295956"/>
            <a:chOff x="185493" y="1848779"/>
            <a:chExt cx="3655315" cy="2732349"/>
          </a:xfrm>
        </p:grpSpPr>
        <p:pic>
          <p:nvPicPr>
            <p:cNvPr id="15" name="Picture 2" descr="d:\program files (x86)\360se6\User Data\temp\t01f66eea8db6a42af5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3" y="1848779"/>
              <a:ext cx="3655315" cy="27323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195" y="4416952"/>
              <a:ext cx="708968" cy="1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矩形 22"/>
          <p:cNvSpPr/>
          <p:nvPr/>
        </p:nvSpPr>
        <p:spPr>
          <a:xfrm>
            <a:off x="564602" y="4974466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米粥营养、美味、滋补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是大家熟悉的日常美食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9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他汀是降脂治疗的</a:t>
            </a:r>
            <a:r>
              <a:rPr lang="zh-CN" altLang="en-US" dirty="0">
                <a:solidFill>
                  <a:srgbClr val="FFFF00"/>
                </a:solidFill>
                <a:latin typeface="+mj-ea"/>
              </a:rPr>
              <a:t>基石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29436" y="919159"/>
            <a:ext cx="6782924" cy="4298261"/>
            <a:chOff x="846586" y="1661460"/>
            <a:chExt cx="7234625" cy="4917909"/>
          </a:xfrm>
        </p:grpSpPr>
        <p:sp>
          <p:nvSpPr>
            <p:cNvPr id="5" name="Freeform 2"/>
            <p:cNvSpPr>
              <a:spLocks/>
            </p:cNvSpPr>
            <p:nvPr/>
          </p:nvSpPr>
          <p:spPr bwMode="gray">
            <a:xfrm>
              <a:off x="5448300" y="2246252"/>
              <a:ext cx="1965325" cy="2638425"/>
            </a:xfrm>
            <a:custGeom>
              <a:avLst/>
              <a:gdLst/>
              <a:ahLst/>
              <a:cxnLst>
                <a:cxn ang="0">
                  <a:pos x="1226" y="0"/>
                </a:cxn>
                <a:cxn ang="0">
                  <a:pos x="1238" y="1662"/>
                </a:cxn>
                <a:cxn ang="0">
                  <a:pos x="0" y="1662"/>
                </a:cxn>
                <a:cxn ang="0">
                  <a:pos x="4" y="416"/>
                </a:cxn>
              </a:cxnLst>
              <a:rect l="0" t="0" r="r" b="b"/>
              <a:pathLst>
                <a:path w="1238" h="1662">
                  <a:moveTo>
                    <a:pt x="1226" y="0"/>
                  </a:moveTo>
                  <a:lnTo>
                    <a:pt x="1238" y="1662"/>
                  </a:lnTo>
                  <a:lnTo>
                    <a:pt x="0" y="1662"/>
                  </a:lnTo>
                  <a:lnTo>
                    <a:pt x="4" y="416"/>
                  </a:lnTo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gray">
            <a:xfrm>
              <a:off x="3343275" y="2501840"/>
              <a:ext cx="1981200" cy="2475572"/>
            </a:xfrm>
            <a:custGeom>
              <a:avLst/>
              <a:gdLst/>
              <a:ahLst/>
              <a:cxnLst>
                <a:cxn ang="0">
                  <a:pos x="1158" y="0"/>
                </a:cxn>
                <a:cxn ang="0">
                  <a:pos x="1248" y="288"/>
                </a:cxn>
                <a:cxn ang="0">
                  <a:pos x="1248" y="1645"/>
                </a:cxn>
                <a:cxn ang="0">
                  <a:pos x="0" y="1664"/>
                </a:cxn>
                <a:cxn ang="0">
                  <a:pos x="0" y="391"/>
                </a:cxn>
              </a:cxnLst>
              <a:rect l="0" t="0" r="r" b="b"/>
              <a:pathLst>
                <a:path w="1248" h="1664">
                  <a:moveTo>
                    <a:pt x="1158" y="0"/>
                  </a:moveTo>
                  <a:lnTo>
                    <a:pt x="1248" y="288"/>
                  </a:lnTo>
                  <a:lnTo>
                    <a:pt x="1248" y="1645"/>
                  </a:lnTo>
                  <a:lnTo>
                    <a:pt x="0" y="1664"/>
                  </a:lnTo>
                  <a:lnTo>
                    <a:pt x="0" y="391"/>
                  </a:lnTo>
                </a:path>
              </a:pathLst>
            </a:custGeom>
            <a:gradFill rotWithShape="1">
              <a:gsLst>
                <a:gs pos="0">
                  <a:srgbClr val="C0504D"/>
                </a:gs>
                <a:gs pos="100000">
                  <a:srgbClr val="C0504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gray">
            <a:xfrm>
              <a:off x="1219200" y="2733615"/>
              <a:ext cx="1981200" cy="1798637"/>
            </a:xfrm>
            <a:custGeom>
              <a:avLst/>
              <a:gdLst/>
              <a:ahLst/>
              <a:cxnLst>
                <a:cxn ang="0">
                  <a:pos x="1158" y="0"/>
                </a:cxn>
                <a:cxn ang="0">
                  <a:pos x="1248" y="256"/>
                </a:cxn>
                <a:cxn ang="0">
                  <a:pos x="1248" y="1133"/>
                </a:cxn>
                <a:cxn ang="0">
                  <a:pos x="0" y="1133"/>
                </a:cxn>
                <a:cxn ang="0">
                  <a:pos x="0" y="403"/>
                </a:cxn>
              </a:cxnLst>
              <a:rect l="0" t="0" r="r" b="b"/>
              <a:pathLst>
                <a:path w="1248" h="1133">
                  <a:moveTo>
                    <a:pt x="1158" y="0"/>
                  </a:moveTo>
                  <a:lnTo>
                    <a:pt x="1248" y="256"/>
                  </a:lnTo>
                  <a:lnTo>
                    <a:pt x="1248" y="1133"/>
                  </a:lnTo>
                  <a:lnTo>
                    <a:pt x="0" y="1133"/>
                  </a:lnTo>
                  <a:lnTo>
                    <a:pt x="0" y="403"/>
                  </a:lnTo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1187624" y="1661460"/>
              <a:ext cx="6893587" cy="1514323"/>
            </a:xfrm>
            <a:custGeom>
              <a:avLst/>
              <a:gdLst>
                <a:gd name="T0" fmla="*/ 0 w 4371"/>
                <a:gd name="T1" fmla="*/ 2147483647 h 1066"/>
                <a:gd name="T2" fmla="*/ 2147483647 w 4371"/>
                <a:gd name="T3" fmla="*/ 2147483647 h 1066"/>
                <a:gd name="T4" fmla="*/ 2147483647 w 4371"/>
                <a:gd name="T5" fmla="*/ 2147483647 h 1066"/>
                <a:gd name="T6" fmla="*/ 2147483647 w 4371"/>
                <a:gd name="T7" fmla="*/ 2147483647 h 1066"/>
                <a:gd name="T8" fmla="*/ 2147483647 w 4371"/>
                <a:gd name="T9" fmla="*/ 2147483647 h 1066"/>
                <a:gd name="T10" fmla="*/ 2147483647 w 4371"/>
                <a:gd name="T11" fmla="*/ 2147483647 h 1066"/>
                <a:gd name="T12" fmla="*/ 2147483647 w 4371"/>
                <a:gd name="T13" fmla="*/ 0 h 1066"/>
                <a:gd name="T14" fmla="*/ 2147483647 w 4371"/>
                <a:gd name="T15" fmla="*/ 2147483647 h 1066"/>
                <a:gd name="T16" fmla="*/ 2147483647 w 4371"/>
                <a:gd name="T17" fmla="*/ 2147483647 h 1066"/>
                <a:gd name="T18" fmla="*/ 2147483647 w 4371"/>
                <a:gd name="T19" fmla="*/ 2147483647 h 1066"/>
                <a:gd name="T20" fmla="*/ 2147483647 w 4371"/>
                <a:gd name="T21" fmla="*/ 2147483647 h 1066"/>
                <a:gd name="T22" fmla="*/ 2147483647 w 4371"/>
                <a:gd name="T23" fmla="*/ 2147483647 h 1066"/>
                <a:gd name="T24" fmla="*/ 2147483647 w 4371"/>
                <a:gd name="T25" fmla="*/ 2147483647 h 1066"/>
                <a:gd name="T26" fmla="*/ 2147483647 w 4371"/>
                <a:gd name="T27" fmla="*/ 2147483647 h 1066"/>
                <a:gd name="T28" fmla="*/ 2147483647 w 4371"/>
                <a:gd name="T29" fmla="*/ 2147483647 h 1066"/>
                <a:gd name="T30" fmla="*/ 0 w 4371"/>
                <a:gd name="T31" fmla="*/ 2147483647 h 10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371"/>
                <a:gd name="T49" fmla="*/ 0 h 1066"/>
                <a:gd name="T50" fmla="*/ 4371 w 4371"/>
                <a:gd name="T51" fmla="*/ 1066 h 10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371" h="1066">
                  <a:moveTo>
                    <a:pt x="0" y="845"/>
                  </a:moveTo>
                  <a:lnTo>
                    <a:pt x="1523" y="313"/>
                  </a:lnTo>
                  <a:lnTo>
                    <a:pt x="1610" y="617"/>
                  </a:lnTo>
                  <a:lnTo>
                    <a:pt x="2720" y="243"/>
                  </a:lnTo>
                  <a:lnTo>
                    <a:pt x="2784" y="538"/>
                  </a:lnTo>
                  <a:lnTo>
                    <a:pt x="3882" y="266"/>
                  </a:lnTo>
                  <a:lnTo>
                    <a:pt x="3795" y="0"/>
                  </a:lnTo>
                  <a:lnTo>
                    <a:pt x="4371" y="269"/>
                  </a:lnTo>
                  <a:lnTo>
                    <a:pt x="3961" y="832"/>
                  </a:lnTo>
                  <a:lnTo>
                    <a:pt x="3912" y="542"/>
                  </a:lnTo>
                  <a:lnTo>
                    <a:pt x="2594" y="921"/>
                  </a:lnTo>
                  <a:lnTo>
                    <a:pt x="2509" y="620"/>
                  </a:lnTo>
                  <a:lnTo>
                    <a:pt x="1344" y="968"/>
                  </a:lnTo>
                  <a:lnTo>
                    <a:pt x="1280" y="666"/>
                  </a:lnTo>
                  <a:lnTo>
                    <a:pt x="67" y="1066"/>
                  </a:lnTo>
                  <a:lnTo>
                    <a:pt x="0" y="845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9933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600000" lon="20999979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gray">
            <a:xfrm>
              <a:off x="846586" y="3175783"/>
              <a:ext cx="2534509" cy="1415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降低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“坏”胆固醇</a:t>
              </a:r>
            </a:p>
            <a:p>
              <a:pPr marL="120650" marR="0" lvl="0" indent="-120650" defTabSz="914400" eaLnBrk="1" fontAlgn="auto" latinLnBrk="0" hangingPunct="1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F3F5F"/>
                </a:buClr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3419872" y="3164801"/>
              <a:ext cx="1884363" cy="123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稳定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逆转斑块</a:t>
              </a:r>
            </a:p>
            <a:p>
              <a:pPr marL="120650" marR="0" lvl="0" indent="-120650" defTabSz="914400" eaLnBrk="1" fontAlgn="auto" latinLnBrk="0" hangingPunct="1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F3F5F"/>
                </a:buClr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gray">
            <a:xfrm>
              <a:off x="5429256" y="2889179"/>
              <a:ext cx="1963211" cy="1331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心血管疾病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0650" marR="0" lvl="0" indent="-120650" defTabSz="914400" eaLnBrk="1" fontAlgn="auto" latinLnBrk="0" hangingPunct="1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F3F5F"/>
                </a:buClr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Picture 3" descr="vesse"/>
            <p:cNvPicPr>
              <a:picLocks noChangeAspect="1" noChangeArrowheads="1"/>
            </p:cNvPicPr>
            <p:nvPr/>
          </p:nvPicPr>
          <p:blipFill>
            <a:blip r:embed="rId2" cstate="screen">
              <a:clrChange>
                <a:clrFrom>
                  <a:srgbClr val="055357"/>
                </a:clrFrom>
                <a:clrTo>
                  <a:srgbClr val="055357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1640" y="5022075"/>
              <a:ext cx="6120680" cy="1557294"/>
            </a:xfrm>
            <a:prstGeom prst="rect">
              <a:avLst/>
            </a:prstGeom>
            <a:noFill/>
          </p:spPr>
        </p:pic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178281" y="4857760"/>
              <a:ext cx="8771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rgbClr val="000000"/>
                  </a:solidFill>
                  <a:latin typeface="+mj-ea"/>
                  <a:ea typeface="+mj-ea"/>
                </a:rPr>
                <a:t>LDL-C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2488967" y="5087164"/>
              <a:ext cx="23673" cy="6794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rot="5400000" flipV="1">
              <a:off x="2320708" y="5279096"/>
              <a:ext cx="667933" cy="2840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000232" y="4137680"/>
              <a:ext cx="1152128" cy="720080"/>
              <a:chOff x="1763688" y="1556792"/>
              <a:chExt cx="1152128" cy="720080"/>
            </a:xfrm>
          </p:grpSpPr>
          <p:sp>
            <p:nvSpPr>
              <p:cNvPr id="17" name="下箭头 16"/>
              <p:cNvSpPr/>
              <p:nvPr/>
            </p:nvSpPr>
            <p:spPr>
              <a:xfrm>
                <a:off x="1763688" y="1556792"/>
                <a:ext cx="1152128" cy="720080"/>
              </a:xfrm>
              <a:prstGeom prst="downArrow">
                <a:avLst>
                  <a:gd name="adj1" fmla="val 81860"/>
                  <a:gd name="adj2" fmla="val 54792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TextBox 62"/>
              <p:cNvSpPr txBox="1"/>
              <p:nvPr/>
            </p:nvSpPr>
            <p:spPr>
              <a:xfrm>
                <a:off x="1826876" y="1627810"/>
                <a:ext cx="1000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他汀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圆角矩形 18"/>
          <p:cNvSpPr/>
          <p:nvPr/>
        </p:nvSpPr>
        <p:spPr>
          <a:xfrm>
            <a:off x="1029435" y="5158536"/>
            <a:ext cx="6422885" cy="120935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029436" y="5322942"/>
            <a:ext cx="6422884" cy="10449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0" dirty="0" smtClean="0"/>
              <a:t>他</a:t>
            </a:r>
            <a:r>
              <a:rPr lang="zh-CN" altLang="en-US" sz="2000" b="0" dirty="0"/>
              <a:t>汀</a:t>
            </a:r>
            <a:r>
              <a:rPr lang="zh-CN" altLang="en-US" sz="2000" b="0" dirty="0" smtClean="0"/>
              <a:t>降低“坏”胆固醇，稳定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逆转斑块，减少心血管疾病的发生，</a:t>
            </a:r>
            <a:r>
              <a:rPr lang="zh-CN" altLang="en-US" sz="2800" dirty="0" smtClean="0">
                <a:solidFill>
                  <a:srgbClr val="FF0000"/>
                </a:solidFill>
              </a:rPr>
              <a:t>被称为降脂治疗的基石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10881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i="1" dirty="0" smtClean="0">
                <a:solidFill>
                  <a:schemeClr val="tx2"/>
                </a:solidFill>
              </a:rPr>
              <a:t>谢谢您的聆听！</a:t>
            </a:r>
            <a:endParaRPr lang="zh-CN" altLang="en-US" sz="5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云形标注 16"/>
          <p:cNvSpPr/>
          <p:nvPr/>
        </p:nvSpPr>
        <p:spPr>
          <a:xfrm>
            <a:off x="1469259" y="1399477"/>
            <a:ext cx="4071008" cy="1947126"/>
          </a:xfrm>
          <a:prstGeom prst="cloudCallout">
            <a:avLst>
              <a:gd name="adj1" fmla="val 68729"/>
              <a:gd name="adj2" fmla="val 224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31640" y="1620551"/>
            <a:ext cx="3810027" cy="130888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什么是斑块，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algn="ctr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它有什么危害？</a:t>
            </a:r>
          </a:p>
        </p:txBody>
      </p:sp>
      <p:pic>
        <p:nvPicPr>
          <p:cNvPr id="16" name="Picture 1" descr="C:\Users\admin\AppData\Roaming\Tencent\Users\269857099\QQ\WinTemp\RichOle\)PJVDD8)4(_0AM`G8)[UHT8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358" r="1768"/>
          <a:stretch/>
        </p:blipFill>
        <p:spPr bwMode="auto">
          <a:xfrm>
            <a:off x="3544226" y="2274992"/>
            <a:ext cx="3992081" cy="429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33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+mj-ea"/>
              </a:rPr>
              <a:t>什么是斑块</a:t>
            </a:r>
            <a:r>
              <a:rPr lang="zh-CN" altLang="en-US" dirty="0" smtClean="0">
                <a:latin typeface="+mj-ea"/>
              </a:rPr>
              <a:t>？</a:t>
            </a:r>
            <a:endParaRPr lang="zh-CN" altLang="en-US" sz="2800" b="1" dirty="0" smtClean="0">
              <a:latin typeface="+mj-ea"/>
            </a:endParaRP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307975" y="1428736"/>
            <a:ext cx="85845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23850" lvl="0" indent="-32385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斑块的全名是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动脉粥样硬化斑块，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是指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动脉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血管壁内层镶嵌的一些黄白色的、质地好像冷却后的粥样状的小块状东西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2" descr="d:\program files (x86)\360se6\User Data\temp\th_id=JN.IA6yvYIbu8ryLJUlBOK\vQ&amp;pid=15.1&amp;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85" y="2433789"/>
            <a:ext cx="6435189" cy="333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4921680" y="5571586"/>
            <a:ext cx="2646878" cy="46166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动脉粥样硬化斑块</a:t>
            </a:r>
          </a:p>
        </p:txBody>
      </p:sp>
      <p:sp>
        <p:nvSpPr>
          <p:cNvPr id="25" name="矩形 24"/>
          <p:cNvSpPr/>
          <p:nvPr/>
        </p:nvSpPr>
        <p:spPr>
          <a:xfrm>
            <a:off x="2900589" y="5533621"/>
            <a:ext cx="800219" cy="46166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血流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72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4E2"/>
              </a:clrFrom>
              <a:clrTo>
                <a:srgbClr val="F7F4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4921"/>
          <a:stretch/>
        </p:blipFill>
        <p:spPr bwMode="auto">
          <a:xfrm>
            <a:off x="307975" y="1430074"/>
            <a:ext cx="2161193" cy="3196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斑块对动脉血管的影响</a:t>
            </a:r>
            <a:endParaRPr lang="zh-CN" altLang="en-US" dirty="0"/>
          </a:p>
        </p:txBody>
      </p:sp>
      <p:sp>
        <p:nvSpPr>
          <p:cNvPr id="4" name="AutoShape 2" descr="d:\program files (x86)\360se6\User Data\temp\th_id=JN.IA6yvYIbu8ryLJUlBOK\vQ&amp;pid=15.1&amp;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7213" y="4688051"/>
            <a:ext cx="3812187" cy="148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正常血管“年轻力壮”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像完整的鸡蛋 天衣无缝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能抵御外来侵袭！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63373" y="4681759"/>
            <a:ext cx="452005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有斑块血管“年老体衰”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像有裂痕的鸡蛋  脆弱易破裂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容易导致心肌梗死、中风等！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844824"/>
            <a:ext cx="2666313" cy="2055812"/>
            <a:chOff x="741287" y="2030455"/>
            <a:chExt cx="3208733" cy="2715883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5" t="9496" b="13869"/>
            <a:stretch/>
          </p:blipFill>
          <p:spPr bwMode="auto">
            <a:xfrm>
              <a:off x="741287" y="2030455"/>
              <a:ext cx="2892957" cy="2715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48120">
              <a:off x="3067175" y="3034222"/>
              <a:ext cx="659200" cy="30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301" y="3852237"/>
              <a:ext cx="878341" cy="678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5261">
              <a:off x="2750830" y="2093559"/>
              <a:ext cx="1199190" cy="95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椭圆形标注 11"/>
          <p:cNvSpPr/>
          <p:nvPr/>
        </p:nvSpPr>
        <p:spPr>
          <a:xfrm>
            <a:off x="2282467" y="2108160"/>
            <a:ext cx="2609535" cy="1811257"/>
          </a:xfrm>
          <a:prstGeom prst="wedgeEllipseCallout">
            <a:avLst>
              <a:gd name="adj1" fmla="val -56911"/>
              <a:gd name="adj2" fmla="val 33791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750391" y="1430075"/>
            <a:ext cx="2126080" cy="3219587"/>
            <a:chOff x="2537936" y="1646491"/>
            <a:chExt cx="2815462" cy="4838238"/>
          </a:xfrm>
          <a:solidFill>
            <a:schemeClr val="bg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537936" y="1813132"/>
              <a:ext cx="2815462" cy="4671597"/>
              <a:chOff x="2205239" y="2211684"/>
              <a:chExt cx="2153356" cy="4196518"/>
            </a:xfrm>
            <a:grpFill/>
          </p:grpSpPr>
          <p:pic>
            <p:nvPicPr>
              <p:cNvPr id="2052" name="Picture 4" descr="d:\program files (x86)\360se6\User Data\temp\ill_04.gif"/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7F4E2"/>
                  </a:clrFrom>
                  <a:clrTo>
                    <a:srgbClr val="F7F4E2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423" r="67173"/>
              <a:stretch/>
            </p:blipFill>
            <p:spPr bwMode="auto">
              <a:xfrm>
                <a:off x="2251292" y="2211684"/>
                <a:ext cx="2107303" cy="419651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  <a:extLst/>
            </p:spPr>
          </p:pic>
          <p:sp>
            <p:nvSpPr>
              <p:cNvPr id="7" name="椭圆 6"/>
              <p:cNvSpPr/>
              <p:nvPr/>
            </p:nvSpPr>
            <p:spPr>
              <a:xfrm rot="1288260" flipH="1">
                <a:off x="2205239" y="2289106"/>
                <a:ext cx="328382" cy="772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7F4E2"/>
                </a:clrFrom>
                <a:clrTo>
                  <a:srgbClr val="F7F4E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866" y="1646491"/>
              <a:ext cx="23812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椭圆 9"/>
          <p:cNvSpPr/>
          <p:nvPr/>
        </p:nvSpPr>
        <p:spPr>
          <a:xfrm rot="545389">
            <a:off x="6199089" y="1634566"/>
            <a:ext cx="321388" cy="984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2F5EB"/>
              </a:clrFrom>
              <a:clrTo>
                <a:srgbClr val="F2F5E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46" y="1936994"/>
            <a:ext cx="291787" cy="5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953227" y="2167126"/>
            <a:ext cx="1811003" cy="1621914"/>
            <a:chOff x="8465491" y="1803282"/>
            <a:chExt cx="1811003" cy="1621914"/>
          </a:xfrm>
        </p:grpSpPr>
        <p:grpSp>
          <p:nvGrpSpPr>
            <p:cNvPr id="9" name="组合 8"/>
            <p:cNvGrpSpPr/>
            <p:nvPr/>
          </p:nvGrpSpPr>
          <p:grpSpPr>
            <a:xfrm>
              <a:off x="8465491" y="1803282"/>
              <a:ext cx="1760756" cy="1589660"/>
              <a:chOff x="7548684" y="1191733"/>
              <a:chExt cx="1760756" cy="1589660"/>
            </a:xfrm>
          </p:grpSpPr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62"/>
              <a:stretch/>
            </p:blipFill>
            <p:spPr bwMode="auto">
              <a:xfrm>
                <a:off x="7548684" y="1191733"/>
                <a:ext cx="1760756" cy="158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4113" name="Picture 1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8684" y="1421336"/>
                <a:ext cx="156633" cy="29991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6" name="矩形 5"/>
            <p:cNvSpPr/>
            <p:nvPr/>
          </p:nvSpPr>
          <p:spPr>
            <a:xfrm>
              <a:off x="10125510" y="3009006"/>
              <a:ext cx="150984" cy="416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椭圆形标注 36"/>
          <p:cNvSpPr/>
          <p:nvPr/>
        </p:nvSpPr>
        <p:spPr>
          <a:xfrm>
            <a:off x="6331269" y="2142026"/>
            <a:ext cx="2609535" cy="1811257"/>
          </a:xfrm>
          <a:prstGeom prst="wedgeEllipseCallout">
            <a:avLst>
              <a:gd name="adj1" fmla="val -56911"/>
              <a:gd name="adj2" fmla="val 33791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445"/>
            <a:ext cx="8229600" cy="9128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斑块有“软”有“硬”</a:t>
            </a:r>
            <a:endParaRPr lang="zh-CN" altLang="en-US" dirty="0"/>
          </a:p>
        </p:txBody>
      </p:sp>
      <p:pic>
        <p:nvPicPr>
          <p:cNvPr id="5" name="Picture 1" descr="C:\Users\admin\AppData\Roaming\Tencent\Users\269857099\QQ\WinTemp\RichOle\H2`{93Y81DPI15CMY_J(`}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02" r="6249"/>
          <a:stretch>
            <a:fillRect/>
          </a:stretch>
        </p:blipFill>
        <p:spPr bwMode="auto">
          <a:xfrm>
            <a:off x="5143504" y="3270184"/>
            <a:ext cx="2396640" cy="1714506"/>
          </a:xfrm>
          <a:prstGeom prst="rect">
            <a:avLst/>
          </a:prstGeom>
          <a:noFill/>
        </p:spPr>
      </p:pic>
      <p:pic>
        <p:nvPicPr>
          <p:cNvPr id="6" name="Picture 2" descr="C:\Users\admin\AppData\Roaming\Tencent\Users\269857099\QQ\WinTemp\RichOle\_]M45~SK`DQ`)X38U9O5GF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954"/>
          <a:stretch>
            <a:fillRect/>
          </a:stretch>
        </p:blipFill>
        <p:spPr bwMode="auto">
          <a:xfrm>
            <a:off x="1000100" y="3270184"/>
            <a:ext cx="2336126" cy="1730452"/>
          </a:xfrm>
          <a:prstGeom prst="rect">
            <a:avLst/>
          </a:prstGeom>
          <a:noFill/>
        </p:spPr>
      </p:pic>
      <p:sp>
        <p:nvSpPr>
          <p:cNvPr id="7" name="圆角矩形 6"/>
          <p:cNvSpPr/>
          <p:nvPr/>
        </p:nvSpPr>
        <p:spPr>
          <a:xfrm>
            <a:off x="4729162" y="1830388"/>
            <a:ext cx="3873516" cy="3456000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754880" y="2904676"/>
            <a:ext cx="3869743" cy="15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00034" y="1826578"/>
            <a:ext cx="3873516" cy="3456000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4320" y="2888393"/>
            <a:ext cx="3869743" cy="15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320" y="2021939"/>
            <a:ext cx="352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像皮厚馅小的饺子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不容易破，相对稳定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154" y="2052717"/>
            <a:ext cx="3745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像薄皮大馅的饺子，特容易破裂，</a:t>
            </a:r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这样的斑块很危险！</a:t>
            </a:r>
            <a:endParaRPr lang="zh-CN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000364" y="3398214"/>
            <a:ext cx="642942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52738" y="310089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+mj-ea"/>
                <a:ea typeface="+mj-ea"/>
              </a:rPr>
              <a:t>LDL-C</a:t>
            </a:r>
            <a:r>
              <a:rPr lang="zh-CN" altLang="en-US" sz="2000" b="1" dirty="0" smtClean="0">
                <a:solidFill>
                  <a:prstClr val="black"/>
                </a:solidFill>
                <a:latin typeface="+mj-ea"/>
                <a:ea typeface="+mj-ea"/>
              </a:rPr>
              <a:t>少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86050" y="4326908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00364" y="43983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纤维帽厚</a:t>
            </a:r>
            <a:endParaRPr lang="zh-CN" altLang="en-US" sz="2000" b="1" dirty="0"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076188" y="3550614"/>
            <a:ext cx="642942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28562" y="310089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+mj-ea"/>
                <a:ea typeface="+mj-ea"/>
              </a:rPr>
              <a:t>LDL-C</a:t>
            </a:r>
            <a:r>
              <a:rPr lang="zh-CN" altLang="en-US" sz="2000" b="1" dirty="0" smtClean="0">
                <a:solidFill>
                  <a:prstClr val="black"/>
                </a:solidFill>
                <a:latin typeface="+mj-ea"/>
                <a:ea typeface="+mj-ea"/>
              </a:rPr>
              <a:t>多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861874" y="4479308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47626" y="45507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纤维帽薄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86512" y="564357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软斑块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71670" y="564357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硬斑块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0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斑块的形成是导致心血管疾病的“元凶”</a:t>
            </a:r>
            <a:endParaRPr lang="zh-CN" altLang="en-US" dirty="0"/>
          </a:p>
        </p:txBody>
      </p:sp>
      <p:grpSp>
        <p:nvGrpSpPr>
          <p:cNvPr id="293" name="组合 292"/>
          <p:cNvGrpSpPr/>
          <p:nvPr/>
        </p:nvGrpSpPr>
        <p:grpSpPr>
          <a:xfrm>
            <a:off x="491103" y="2021531"/>
            <a:ext cx="5506480" cy="4284115"/>
            <a:chOff x="375047" y="1958308"/>
            <a:chExt cx="6170243" cy="4783059"/>
          </a:xfrm>
        </p:grpSpPr>
        <p:pic>
          <p:nvPicPr>
            <p:cNvPr id="291" name="Picture 2" descr="d:\program files (x86)\360se6\User Data\temp\Img39972603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0" t="10176" r="325" b="911"/>
            <a:stretch/>
          </p:blipFill>
          <p:spPr bwMode="auto">
            <a:xfrm rot="16200000">
              <a:off x="2505906" y="2701982"/>
              <a:ext cx="1924856" cy="615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d:\program files (x86)\360se6\User Data\temp\AtheroscleroticProcess.g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50"/>
            <a:stretch/>
          </p:blipFill>
          <p:spPr bwMode="auto">
            <a:xfrm>
              <a:off x="375047" y="1958308"/>
              <a:ext cx="6153909" cy="31040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</p:grp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1619673" y="1792729"/>
            <a:ext cx="2715854" cy="153315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6202877" y="3325888"/>
            <a:ext cx="54691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56"/>
          <p:cNvSpPr>
            <a:spLocks noChangeShapeType="1"/>
          </p:cNvSpPr>
          <p:nvPr/>
        </p:nvSpPr>
        <p:spPr bwMode="auto">
          <a:xfrm flipV="1">
            <a:off x="6180278" y="2357574"/>
            <a:ext cx="614710" cy="32277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9592" y="1238812"/>
            <a:ext cx="1254135" cy="57587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斑块形成</a:t>
            </a:r>
          </a:p>
        </p:txBody>
      </p:sp>
      <p:sp>
        <p:nvSpPr>
          <p:cNvPr id="17" name="矩形 16"/>
          <p:cNvSpPr/>
          <p:nvPr/>
        </p:nvSpPr>
        <p:spPr>
          <a:xfrm>
            <a:off x="6467861" y="1219013"/>
            <a:ext cx="1747624" cy="57587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心血管疾病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004685" y="3271323"/>
            <a:ext cx="636354" cy="142659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2364" y="1216854"/>
            <a:ext cx="1254288" cy="57587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斑块破裂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2545094" y="1506950"/>
            <a:ext cx="6491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333121" y="1863929"/>
            <a:ext cx="1030968" cy="8164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6707175" y="591341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005B6C"/>
              </a:buClr>
              <a:buSzPct val="100000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脑卒中（中风）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3135072" y="4812903"/>
            <a:ext cx="2060362" cy="137233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上箭头 291"/>
          <p:cNvSpPr/>
          <p:nvPr/>
        </p:nvSpPr>
        <p:spPr>
          <a:xfrm>
            <a:off x="3855044" y="4163589"/>
            <a:ext cx="788845" cy="534326"/>
          </a:xfrm>
          <a:prstGeom prst="upArrow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9" name="图片 298" descr="胸痛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4988" y="2272136"/>
            <a:ext cx="1649250" cy="12876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8" name="Picture 6" descr="d:\program files (x86)\360se6\User Data\temp\d185f879gdfdb36fdcfa9&amp;69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30" y="4567650"/>
            <a:ext cx="1666211" cy="124965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" name="Line 34"/>
          <p:cNvSpPr>
            <a:spLocks noChangeShapeType="1"/>
          </p:cNvSpPr>
          <p:nvPr/>
        </p:nvSpPr>
        <p:spPr bwMode="auto">
          <a:xfrm>
            <a:off x="5195434" y="1506950"/>
            <a:ext cx="6491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6772746" y="3648753"/>
            <a:ext cx="2250059" cy="71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005B6C"/>
              </a:buClr>
              <a:buSzPct val="100000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冠心病（心绞痛、心肌梗死）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那么，斑块是怎样形成的？</a:t>
            </a:r>
            <a:endParaRPr lang="zh-CN" altLang="en-US" dirty="0"/>
          </a:p>
        </p:txBody>
      </p:sp>
      <p:pic>
        <p:nvPicPr>
          <p:cNvPr id="12" name="Picture 2" descr="d:\program files (x86)\360se6\User Data\temp\71515_101139076000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4350" r="5427"/>
          <a:stretch/>
        </p:blipFill>
        <p:spPr bwMode="auto">
          <a:xfrm>
            <a:off x="5738902" y="3090650"/>
            <a:ext cx="2160682" cy="376496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26" name="Picture 2" descr="d:\program files (x86)\360se6\User Data\temp\4BDDEE58C16EFE5B5FDE41474BDB13F3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45960"/>
            <a:ext cx="3810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843808" y="1498055"/>
            <a:ext cx="3672408" cy="1947126"/>
          </a:xfrm>
          <a:prstGeom prst="cloudCallout">
            <a:avLst>
              <a:gd name="adj1" fmla="val 34244"/>
              <a:gd name="adj2" fmla="val 752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03848" y="1797173"/>
            <a:ext cx="3810027" cy="1384995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marL="0" lvl="1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没有胆固醇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      就没有斑块</a:t>
            </a:r>
          </a:p>
        </p:txBody>
      </p:sp>
    </p:spTree>
    <p:extLst>
      <p:ext uri="{BB962C8B-B14F-4D97-AF65-F5344CB8AC3E}">
        <p14:creationId xmlns:p14="http://schemas.microsoft.com/office/powerpoint/2010/main" val="13399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48063" y="1262578"/>
            <a:ext cx="4055897" cy="4469018"/>
            <a:chOff x="0" y="1336246"/>
            <a:chExt cx="4121749" cy="4469018"/>
          </a:xfrm>
        </p:grpSpPr>
        <p:pic>
          <p:nvPicPr>
            <p:cNvPr id="3074" name="Picture 2" descr="C:\Users\admin\Desktop\4.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1"/>
            <a:stretch/>
          </p:blipFill>
          <p:spPr bwMode="auto">
            <a:xfrm>
              <a:off x="0" y="1336246"/>
              <a:ext cx="4067945" cy="4469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98140" y="5405154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动脉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063" y="3716842"/>
              <a:ext cx="7055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肝脏</a:t>
              </a:r>
              <a:endParaRPr lang="zh-CN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9621" y="3636069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食物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9727" y="2362247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胆固醇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144724" y="2437562"/>
              <a:ext cx="7537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1/3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3591" y="3636069"/>
              <a:ext cx="7537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2/3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75709" y="1295792"/>
            <a:ext cx="4368300" cy="23449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75709" y="3933169"/>
            <a:ext cx="4368300" cy="1888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胆固醇是人体所需基本组成材料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8275"/>
            <a:ext cx="4602445" cy="2274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0" dirty="0" smtClean="0"/>
              <a:t>胆固醇</a:t>
            </a:r>
            <a:r>
              <a:rPr lang="zh-CN" altLang="en-US" dirty="0" smtClean="0">
                <a:solidFill>
                  <a:srgbClr val="FF0000"/>
                </a:solidFill>
              </a:rPr>
              <a:t>三大重要</a:t>
            </a:r>
            <a:r>
              <a:rPr lang="zh-CN" altLang="en-US" sz="2000" b="0" dirty="0" smtClean="0"/>
              <a:t>作用：</a:t>
            </a:r>
            <a:endParaRPr lang="en-US" altLang="zh-CN" sz="2000" b="0" dirty="0" smtClean="0"/>
          </a:p>
          <a:p>
            <a:r>
              <a:rPr lang="zh-CN" altLang="en-US" sz="2000" b="0" dirty="0" smtClean="0"/>
              <a:t>构成细胞膜</a:t>
            </a:r>
            <a:endParaRPr lang="en-US" altLang="zh-CN" sz="2000" b="0" dirty="0"/>
          </a:p>
          <a:p>
            <a:r>
              <a:rPr lang="zh-CN" altLang="en-US" sz="2000" b="0" dirty="0" smtClean="0"/>
              <a:t>激素的组成材料</a:t>
            </a:r>
            <a:endParaRPr lang="en-US" altLang="zh-CN" sz="2000" b="0" dirty="0"/>
          </a:p>
          <a:p>
            <a:r>
              <a:rPr lang="zh-CN" altLang="en-US" sz="2000" b="0" dirty="0" smtClean="0"/>
              <a:t>胆汁酸的组成材料</a:t>
            </a:r>
            <a:endParaRPr lang="zh-CN" altLang="en-US" sz="2000" b="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49040" y="4052451"/>
            <a:ext cx="5131072" cy="2508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b="0" dirty="0" smtClean="0"/>
              <a:t>胆固醇有</a:t>
            </a:r>
            <a:r>
              <a:rPr lang="zh-CN" altLang="en-US" dirty="0" smtClean="0">
                <a:solidFill>
                  <a:srgbClr val="FF0000"/>
                </a:solidFill>
              </a:rPr>
              <a:t>两个</a:t>
            </a:r>
            <a:r>
              <a:rPr lang="zh-CN" altLang="en-US" sz="2000" b="0" dirty="0" smtClean="0"/>
              <a:t>来源：</a:t>
            </a:r>
            <a:endParaRPr lang="en-US" altLang="zh-CN" sz="2000" b="0" dirty="0" smtClean="0"/>
          </a:p>
          <a:p>
            <a:r>
              <a:rPr lang="zh-CN" altLang="en-US" sz="2000" b="0" dirty="0" smtClean="0"/>
              <a:t>主要</a:t>
            </a:r>
            <a:r>
              <a:rPr lang="zh-CN" altLang="en-US" sz="2000" b="0" dirty="0"/>
              <a:t>由肝脏合成，</a:t>
            </a:r>
            <a:r>
              <a:rPr lang="zh-CN" altLang="en-US" sz="2000" dirty="0">
                <a:solidFill>
                  <a:srgbClr val="FF0000"/>
                </a:solidFill>
              </a:rPr>
              <a:t>占</a:t>
            </a:r>
            <a:r>
              <a:rPr lang="en-US" altLang="zh-CN" sz="2000" dirty="0" smtClean="0">
                <a:solidFill>
                  <a:srgbClr val="FF0000"/>
                </a:solidFill>
              </a:rPr>
              <a:t>2/3</a:t>
            </a:r>
            <a:endParaRPr lang="en-US" altLang="zh-CN" sz="2000" b="0" dirty="0"/>
          </a:p>
          <a:p>
            <a:r>
              <a:rPr lang="zh-CN" altLang="en-US" sz="2000" b="0" dirty="0"/>
              <a:t>从食物中</a:t>
            </a:r>
            <a:r>
              <a:rPr lang="zh-CN" altLang="en-US" sz="2000" b="0" dirty="0" smtClean="0"/>
              <a:t>获取，占</a:t>
            </a:r>
            <a:r>
              <a:rPr lang="en-US" altLang="zh-CN" sz="2000" b="0" dirty="0" smtClean="0"/>
              <a:t>1/3</a:t>
            </a:r>
            <a:endParaRPr lang="zh-CN" altLang="en-US" sz="2000" b="0" dirty="0"/>
          </a:p>
        </p:txBody>
      </p:sp>
      <p:pic>
        <p:nvPicPr>
          <p:cNvPr id="1032" name="Picture 8" descr="d:\program files (x86)\360se6\User Data\temp\t01a9c62976f0e8255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/>
        </p:blipFill>
        <p:spPr bwMode="auto">
          <a:xfrm>
            <a:off x="3059832" y="1871164"/>
            <a:ext cx="1106667" cy="16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rogram files (x86)\360se6\User Data\temp\71515_101139076000_2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4350" r="5427"/>
          <a:stretch/>
        </p:blipFill>
        <p:spPr bwMode="auto">
          <a:xfrm>
            <a:off x="7821262" y="4365104"/>
            <a:ext cx="1267748" cy="2209038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0703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-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914</Words>
  <Application>Microsoft Office PowerPoint</Application>
  <PresentationFormat>全屏显示(4:3)</PresentationFormat>
  <Paragraphs>144</Paragraphs>
  <Slides>21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 没有胆固醇，就没有斑块</vt:lpstr>
      <vt:lpstr>斑块是提示心血管疾病的“警报”</vt:lpstr>
      <vt:lpstr>PowerPoint 演示文稿</vt:lpstr>
      <vt:lpstr>什么是斑块？</vt:lpstr>
      <vt:lpstr>斑块对动脉血管的影响</vt:lpstr>
      <vt:lpstr>斑块有“软”有“硬”</vt:lpstr>
      <vt:lpstr>斑块的形成是导致心血管疾病的“元凶”</vt:lpstr>
      <vt:lpstr>那么，斑块是怎样形成的？</vt:lpstr>
      <vt:lpstr>胆固醇是人体所需基本组成材料</vt:lpstr>
      <vt:lpstr>胆固醇是血脂的组成部分</vt:lpstr>
      <vt:lpstr>胆固醇有“好”有“坏”</vt:lpstr>
      <vt:lpstr>“好”胆固醇抗动脉粥样硬化斑块的形成</vt:lpstr>
      <vt:lpstr>“坏”胆固醇促进动脉粥样硬化斑块的形成</vt:lpstr>
      <vt:lpstr>“坏”胆固醇促进斑块的形成过程（一）</vt:lpstr>
      <vt:lpstr>“坏”胆固醇促进斑块的形成过程（二）</vt:lpstr>
      <vt:lpstr>PowerPoint 演示文稿</vt:lpstr>
      <vt:lpstr>定期化验血脂，及早发现异常</vt:lpstr>
      <vt:lpstr>双管齐下，管好“坏”胆固醇： 一“管”生活方式</vt:lpstr>
      <vt:lpstr>双管齐下，管好“坏”胆固醇： 二“管”合理用药</vt:lpstr>
      <vt:lpstr>他汀是降脂治疗的基石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251</cp:revision>
  <dcterms:created xsi:type="dcterms:W3CDTF">2014-09-10T09:47:10Z</dcterms:created>
  <dcterms:modified xsi:type="dcterms:W3CDTF">2015-09-02T01:26:46Z</dcterms:modified>
</cp:coreProperties>
</file>