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34" r:id="rId3"/>
    <p:sldId id="349" r:id="rId4"/>
    <p:sldId id="335" r:id="rId5"/>
    <p:sldId id="336" r:id="rId6"/>
    <p:sldId id="337" r:id="rId7"/>
    <p:sldId id="338" r:id="rId8"/>
    <p:sldId id="339" r:id="rId9"/>
    <p:sldId id="340" r:id="rId10"/>
    <p:sldId id="333" r:id="rId11"/>
    <p:sldId id="341" r:id="rId12"/>
    <p:sldId id="350" r:id="rId13"/>
    <p:sldId id="351" r:id="rId14"/>
    <p:sldId id="352" r:id="rId15"/>
    <p:sldId id="344" r:id="rId16"/>
    <p:sldId id="346" r:id="rId17"/>
    <p:sldId id="347" r:id="rId18"/>
    <p:sldId id="348" r:id="rId19"/>
    <p:sldId id="28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FEF"/>
    <a:srgbClr val="237E97"/>
    <a:srgbClr val="D2D2D2"/>
    <a:srgbClr val="000000"/>
    <a:srgbClr val="398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5" autoAdjust="0"/>
    <p:restoredTop sz="99072" autoAdjust="0"/>
  </p:normalViewPr>
  <p:slideViewPr>
    <p:cSldViewPr>
      <p:cViewPr varScale="1">
        <p:scale>
          <a:sx n="66" d="100"/>
          <a:sy n="66" d="100"/>
        </p:scale>
        <p:origin x="-12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E9BE4-F256-4753-8ADC-87231710FBAB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2D08-1381-4075-8082-F13C3C0D7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»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7" Type="http://schemas.openxmlformats.org/officeDocument/2006/relationships/image" Target="../media/image44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gif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 anchor="ctr">
            <a:normAutofit/>
          </a:bodyPr>
          <a:lstStyle/>
          <a:p>
            <a:r>
              <a:rPr lang="zh-CN" altLang="en-US" sz="4000" dirty="0" smtClean="0">
                <a:solidFill>
                  <a:srgbClr val="FFFF00"/>
                </a:solidFill>
              </a:rPr>
              <a:t>如何降低</a:t>
            </a:r>
            <a:r>
              <a:rPr lang="zh-CN" altLang="en-US" sz="4000" dirty="0">
                <a:solidFill>
                  <a:srgbClr val="FFFF00"/>
                </a:solidFill>
              </a:rPr>
              <a:t>“坏”胆固醇？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戒烟限酒需牢记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4" t="4820"/>
          <a:stretch/>
        </p:blipFill>
        <p:spPr bwMode="auto">
          <a:xfrm>
            <a:off x="6918300" y="1935787"/>
            <a:ext cx="1825926" cy="173205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c:\users\admin\appdata\roaming\360se6\User Data\temp\Reduce-Your-Alcohol-Intake-300x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65104"/>
            <a:ext cx="1825926" cy="1825926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2483768" y="4533326"/>
            <a:ext cx="6372200" cy="1487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饮酒应</a:t>
            </a:r>
            <a:r>
              <a:rPr lang="zh-CN" altLang="en-US" sz="2000" dirty="0" smtClean="0">
                <a:solidFill>
                  <a:srgbClr val="FF0000"/>
                </a:solidFill>
              </a:rPr>
              <a:t>适量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b="0" dirty="0" smtClean="0"/>
              <a:t>适量饮酒可使</a:t>
            </a:r>
            <a:r>
              <a:rPr lang="zh-CN" altLang="en-US" sz="2000" b="0" dirty="0"/>
              <a:t>“好”胆固醇增加</a:t>
            </a:r>
            <a:r>
              <a:rPr lang="zh-CN" altLang="en-US" sz="2000" b="0" dirty="0" smtClean="0"/>
              <a:t>，</a:t>
            </a:r>
            <a:r>
              <a:rPr lang="zh-CN" altLang="en-US" sz="2000" b="0" dirty="0"/>
              <a:t>“坏”胆固醇减少</a:t>
            </a:r>
            <a:r>
              <a:rPr lang="zh-CN" altLang="en-US" sz="2000" b="0" dirty="0" smtClean="0"/>
              <a:t>；</a:t>
            </a:r>
            <a:endParaRPr lang="en-US" altLang="zh-CN" sz="2000" b="0" dirty="0" smtClean="0"/>
          </a:p>
          <a:p>
            <a:pPr marL="0" indent="0">
              <a:buNone/>
            </a:pPr>
            <a:r>
              <a:rPr lang="zh-CN" altLang="en-US" sz="2000" b="0" dirty="0"/>
              <a:t>但</a:t>
            </a:r>
            <a:r>
              <a:rPr lang="zh-CN" altLang="en-US" sz="2000" b="0" dirty="0" smtClean="0"/>
              <a:t>过量饮酒可使血脂升高，促进动脉粥样硬化</a:t>
            </a:r>
            <a:endParaRPr lang="en-US" altLang="zh-CN" sz="2000" b="0" dirty="0" smtClean="0"/>
          </a:p>
          <a:p>
            <a:pPr marL="0" indent="0">
              <a:buNone/>
            </a:pPr>
            <a:endParaRPr lang="zh-CN" altLang="en-US" sz="2000" b="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95536" y="1844824"/>
            <a:ext cx="6336704" cy="1872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远离烟草，珍爱生命</a:t>
            </a:r>
            <a:endParaRPr lang="en-US" altLang="zh-CN" sz="2000" b="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b="0" dirty="0" smtClean="0"/>
              <a:t>吸烟是健康的头号杀手。我们</a:t>
            </a:r>
            <a:r>
              <a:rPr lang="zh-CN" altLang="en-US" sz="2000" b="0" dirty="0"/>
              <a:t>要</a:t>
            </a:r>
            <a:r>
              <a:rPr lang="zh-CN" altLang="en-US" sz="2000" b="0" dirty="0" smtClean="0"/>
              <a:t>向香烟说“不”</a:t>
            </a:r>
            <a:endParaRPr lang="en-US" altLang="zh-CN" sz="2000" b="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b="0" dirty="0" smtClean="0"/>
              <a:t>戒烟应一次戒断，减量戒烟不可取</a:t>
            </a:r>
            <a:endParaRPr lang="zh-CN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4380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良好心态常保持</a:t>
            </a:r>
            <a:endParaRPr lang="zh-CN" altLang="en-US" dirty="0"/>
          </a:p>
        </p:txBody>
      </p:sp>
      <p:sp>
        <p:nvSpPr>
          <p:cNvPr id="4" name="AutoShape 2" descr="c:\users\admin\appdata\roaming\360se6\User Data\temp\optimistic_58883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c:\users\admin\appdata\roaming\360se6\User Data\temp\optimistic_588835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02" name="Picture 6" descr="C:\Users\admin\Desktop\1e30e924b899a9012ae5dad11e950a7b0308f5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72816"/>
            <a:ext cx="2740204" cy="237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27584" y="4272700"/>
            <a:ext cx="7848872" cy="17485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保持良好心态，避免过度紧张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b="0" dirty="0" smtClean="0"/>
              <a:t>过度紧张、兴奋都会引起血中胆固醇升高，还容易引发暴饮暴食</a:t>
            </a:r>
            <a:endParaRPr lang="en-US" altLang="zh-CN" sz="2000" b="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b="0" dirty="0" smtClean="0"/>
              <a:t>我们要努力</a:t>
            </a:r>
            <a:r>
              <a:rPr lang="zh-CN" altLang="en-US" sz="2000" b="0" dirty="0"/>
              <a:t>让自己心情</a:t>
            </a:r>
            <a:r>
              <a:rPr lang="zh-CN" altLang="en-US" sz="2000" b="0" dirty="0" smtClean="0"/>
              <a:t>愉悦，无论</a:t>
            </a:r>
            <a:r>
              <a:rPr lang="zh-CN" altLang="en-US" sz="2000" b="0" dirty="0"/>
              <a:t>遇到什么事情，都</a:t>
            </a:r>
            <a:r>
              <a:rPr lang="zh-CN" altLang="en-US" sz="2000" b="0" dirty="0" smtClean="0"/>
              <a:t>不要紧张</a:t>
            </a:r>
            <a:endParaRPr lang="zh-CN" altLang="en-US" sz="2000" b="0" dirty="0"/>
          </a:p>
        </p:txBody>
      </p:sp>
      <p:pic>
        <p:nvPicPr>
          <p:cNvPr id="2050" name="Picture 2" descr="c:\users\admin\appdata\roaming\360se6\User Data\temp\268273800304687919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18117"/>
            <a:ext cx="2932537" cy="234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23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药物治疗是</a:t>
            </a:r>
            <a:r>
              <a:rPr lang="zh-CN" altLang="en-US" dirty="0"/>
              <a:t>降低“坏”胆固醇的</a:t>
            </a:r>
            <a:r>
              <a:rPr lang="zh-CN" altLang="en-US" dirty="0" smtClean="0"/>
              <a:t>“法宝”</a:t>
            </a:r>
            <a:endParaRPr lang="zh-CN" altLang="en-US" dirty="0"/>
          </a:p>
        </p:txBody>
      </p:sp>
      <p:pic>
        <p:nvPicPr>
          <p:cNvPr id="5" name="Picture 6" descr="14"/>
          <p:cNvPicPr>
            <a:picLocks noChangeAspect="1" noChangeArrowheads="1"/>
          </p:cNvPicPr>
          <p:nvPr/>
        </p:nvPicPr>
        <p:blipFill rotWithShape="1">
          <a:blip r:embed="rId2"/>
          <a:srcRect l="1170" t="28382" r="65158" b="21626"/>
          <a:stretch/>
        </p:blipFill>
        <p:spPr bwMode="auto">
          <a:xfrm>
            <a:off x="395536" y="4005130"/>
            <a:ext cx="2267744" cy="2534023"/>
          </a:xfrm>
          <a:prstGeom prst="rect">
            <a:avLst/>
          </a:prstGeom>
          <a:noFill/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755576" y="2001728"/>
            <a:ext cx="4896544" cy="14914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dirty="0">
                <a:solidFill>
                  <a:srgbClr val="FF0000"/>
                </a:solidFill>
              </a:rPr>
              <a:t>他</a:t>
            </a:r>
            <a:r>
              <a:rPr lang="zh-CN" altLang="en-US" sz="4000" dirty="0" smtClean="0">
                <a:solidFill>
                  <a:srgbClr val="FF0000"/>
                </a:solidFill>
              </a:rPr>
              <a:t>汀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b="0" dirty="0" smtClean="0"/>
              <a:t>是降脂药中最常见的一类</a:t>
            </a:r>
            <a:endParaRPr lang="zh-CN" altLang="en-US" sz="2000" b="0" dirty="0"/>
          </a:p>
        </p:txBody>
      </p:sp>
      <p:sp>
        <p:nvSpPr>
          <p:cNvPr id="11" name="矩形 10"/>
          <p:cNvSpPr/>
          <p:nvPr/>
        </p:nvSpPr>
        <p:spPr>
          <a:xfrm>
            <a:off x="2663280" y="4404784"/>
            <a:ext cx="60131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prstClr val="black"/>
                </a:solidFill>
              </a:rPr>
              <a:t>是降低</a:t>
            </a:r>
            <a:r>
              <a:rPr lang="zh-CN" altLang="en-US" sz="2000" dirty="0"/>
              <a:t>“坏”胆固醇</a:t>
            </a:r>
            <a:r>
              <a:rPr lang="zh-CN" altLang="en-US" sz="2000" dirty="0" smtClean="0">
                <a:solidFill>
                  <a:prstClr val="black"/>
                </a:solidFill>
              </a:rPr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主力</a:t>
            </a:r>
            <a:r>
              <a:rPr lang="zh-CN" altLang="en-US" sz="2000" dirty="0">
                <a:solidFill>
                  <a:prstClr val="black"/>
                </a:solidFill>
              </a:rPr>
              <a:t>，临床使用</a:t>
            </a:r>
            <a:r>
              <a:rPr lang="zh-CN" altLang="en-US" sz="2000" b="1" dirty="0">
                <a:solidFill>
                  <a:srgbClr val="FF0000"/>
                </a:solidFill>
              </a:rPr>
              <a:t>最广泛</a:t>
            </a:r>
            <a:r>
              <a:rPr lang="zh-CN" altLang="en-US" sz="2000" dirty="0">
                <a:solidFill>
                  <a:prstClr val="black"/>
                </a:solidFill>
              </a:rPr>
              <a:t>，受到众多</a:t>
            </a:r>
            <a:r>
              <a:rPr lang="zh-CN" altLang="en-US" sz="2000" b="1" dirty="0">
                <a:solidFill>
                  <a:srgbClr val="FF0000"/>
                </a:solidFill>
              </a:rPr>
              <a:t>指南</a:t>
            </a:r>
            <a:r>
              <a:rPr lang="zh-CN" altLang="en-US" sz="2000" dirty="0">
                <a:solidFill>
                  <a:prstClr val="black"/>
                </a:solidFill>
              </a:rPr>
              <a:t>的一致</a:t>
            </a:r>
            <a:r>
              <a:rPr lang="zh-CN" altLang="en-US" sz="2000" dirty="0" smtClean="0">
                <a:solidFill>
                  <a:prstClr val="black"/>
                </a:solidFill>
              </a:rPr>
              <a:t>推荐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prstClr val="black"/>
                </a:solidFill>
              </a:rPr>
              <a:t>疗效</a:t>
            </a:r>
            <a:r>
              <a:rPr lang="zh-CN" altLang="en-US" sz="2000" dirty="0">
                <a:solidFill>
                  <a:prstClr val="black"/>
                </a:solidFill>
              </a:rPr>
              <a:t>可靠、副作用少、服用</a:t>
            </a:r>
            <a:r>
              <a:rPr lang="zh-CN" altLang="en-US" sz="2000" dirty="0" smtClean="0">
                <a:solidFill>
                  <a:prstClr val="black"/>
                </a:solidFill>
              </a:rPr>
              <a:t>方便</a:t>
            </a:r>
            <a:endParaRPr lang="en-US" altLang="zh-CN" sz="2000" dirty="0">
              <a:solidFill>
                <a:prstClr val="black"/>
              </a:solidFill>
            </a:endParaRPr>
          </a:p>
        </p:txBody>
      </p:sp>
      <p:pic>
        <p:nvPicPr>
          <p:cNvPr id="1026" name="Picture 2" descr="C:\Users\admin\Desktop\图片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1301675"/>
            <a:ext cx="4581525" cy="291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0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他汀是减少心血管事件最有效的降胆固醇药物</a:t>
            </a:r>
            <a:endParaRPr lang="zh-CN" altLang="en-US" dirty="0"/>
          </a:p>
        </p:txBody>
      </p:sp>
      <p:pic>
        <p:nvPicPr>
          <p:cNvPr id="4" name="Picture 6" descr="14"/>
          <p:cNvPicPr>
            <a:picLocks noChangeAspect="1" noChangeArrowheads="1"/>
          </p:cNvPicPr>
          <p:nvPr/>
        </p:nvPicPr>
        <p:blipFill rotWithShape="1">
          <a:blip r:embed="rId2"/>
          <a:srcRect l="1170" t="26673" r="51298" b="21626"/>
          <a:stretch/>
        </p:blipFill>
        <p:spPr bwMode="auto">
          <a:xfrm>
            <a:off x="557872" y="1484784"/>
            <a:ext cx="4014128" cy="3286148"/>
          </a:xfrm>
          <a:prstGeom prst="rect">
            <a:avLst/>
          </a:prstGeom>
          <a:noFill/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76704" y="4653136"/>
            <a:ext cx="8409866" cy="17767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认识他汀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b="0" dirty="0" smtClean="0"/>
              <a:t>他</a:t>
            </a:r>
            <a:r>
              <a:rPr lang="zh-CN" altLang="en-US" sz="2000" b="0" dirty="0"/>
              <a:t>汀是一</a:t>
            </a:r>
            <a:r>
              <a:rPr lang="zh-CN" altLang="en-US" sz="2000" b="0" dirty="0" smtClean="0"/>
              <a:t>种胆固醇</a:t>
            </a:r>
            <a:r>
              <a:rPr lang="zh-CN" altLang="en-US" sz="2000" b="0" dirty="0"/>
              <a:t>生物合成酶抑制</a:t>
            </a:r>
            <a:r>
              <a:rPr lang="zh-CN" altLang="en-US" sz="2000" b="0" dirty="0" smtClean="0"/>
              <a:t>剂，</a:t>
            </a:r>
            <a:r>
              <a:rPr lang="zh-CN" altLang="en-US" sz="2000" b="0" dirty="0"/>
              <a:t>能</a:t>
            </a:r>
            <a:r>
              <a:rPr lang="zh-CN" altLang="en-US" sz="2000" b="0" dirty="0" smtClean="0"/>
              <a:t>减少肝脏中胆固醇的合成，降低</a:t>
            </a:r>
            <a:r>
              <a:rPr lang="zh-CN" altLang="en-US" sz="2000" b="0" dirty="0"/>
              <a:t>“坏”胆固醇，</a:t>
            </a:r>
            <a:r>
              <a:rPr lang="zh-CN" altLang="en-US" sz="2000" b="0" dirty="0" smtClean="0"/>
              <a:t>稳定</a:t>
            </a:r>
            <a:r>
              <a:rPr lang="en-US" altLang="zh-CN" sz="2000" b="0" dirty="0" smtClean="0"/>
              <a:t>/</a:t>
            </a:r>
            <a:r>
              <a:rPr lang="zh-CN" altLang="en-US" sz="2000" b="0" dirty="0" smtClean="0"/>
              <a:t>逆转斑块，减少心血管疾病的发生。</a:t>
            </a:r>
            <a:endParaRPr lang="zh-CN" altLang="en-US" sz="2000" b="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4595482" y="1564432"/>
            <a:ext cx="3357403" cy="504056"/>
          </a:xfrm>
          <a:prstGeom prst="roundRect">
            <a:avLst>
              <a:gd name="adj" fmla="val 11921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25400">
            <a:solidFill>
              <a:srgbClr val="FFFFFF"/>
            </a:solidFill>
            <a:round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sz="2000" b="1" dirty="0" smtClean="0"/>
              <a:t>使硬斑块变小了</a:t>
            </a:r>
            <a:endParaRPr lang="zh-CN" altLang="en-US" sz="2000" b="1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4615825" y="2419165"/>
            <a:ext cx="3340551" cy="504056"/>
          </a:xfrm>
          <a:prstGeom prst="roundRect">
            <a:avLst>
              <a:gd name="adj" fmla="val 11921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25400">
            <a:solidFill>
              <a:srgbClr val="FFFFFF"/>
            </a:solidFill>
            <a:round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sz="2000" b="1" dirty="0" smtClean="0"/>
              <a:t>使软斑块变硬了</a:t>
            </a:r>
            <a:endParaRPr lang="zh-CN" altLang="en-US" sz="2000" b="1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4615825" y="3228600"/>
            <a:ext cx="3340551" cy="504056"/>
          </a:xfrm>
          <a:prstGeom prst="roundRect">
            <a:avLst>
              <a:gd name="adj" fmla="val 11921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25400">
            <a:solidFill>
              <a:srgbClr val="FFFFFF"/>
            </a:solidFill>
            <a:round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sz="2000" b="1" dirty="0" smtClean="0"/>
              <a:t>缓解心绞痛症状</a:t>
            </a:r>
            <a:endParaRPr lang="zh-CN" altLang="en-US" sz="2000" b="1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4635858" y="4070340"/>
            <a:ext cx="3323955" cy="504056"/>
          </a:xfrm>
          <a:prstGeom prst="roundRect">
            <a:avLst>
              <a:gd name="adj" fmla="val 11921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25400">
            <a:solidFill>
              <a:srgbClr val="FFFFFF"/>
            </a:solidFill>
            <a:round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sz="2000" b="1" dirty="0" smtClean="0"/>
              <a:t>减少心梗和脑卒中风险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870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服用他汀，要</a:t>
            </a:r>
            <a:r>
              <a:rPr lang="zh-CN" altLang="en-US" dirty="0"/>
              <a:t>足</a:t>
            </a:r>
            <a:r>
              <a:rPr lang="zh-CN" altLang="en-US" dirty="0" smtClean="0"/>
              <a:t>量、长期</a:t>
            </a:r>
            <a:endParaRPr lang="zh-CN" altLang="en-US" dirty="0"/>
          </a:p>
        </p:txBody>
      </p:sp>
      <p:pic>
        <p:nvPicPr>
          <p:cNvPr id="6146" name="Picture 2" descr="c:\users\admin\appdata\roaming\360se6\User Data\temp\18037330ff2d15579d2a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22" y="2613781"/>
            <a:ext cx="3975383" cy="330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7170" y="1556792"/>
            <a:ext cx="123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足量</a:t>
            </a:r>
          </a:p>
        </p:txBody>
      </p:sp>
      <p:pic>
        <p:nvPicPr>
          <p:cNvPr id="6147" name="Picture 3" descr="C:\Users\admin\Documents\ppt素材\图形\按钮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583609" cy="55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05188" y="1556791"/>
            <a:ext cx="703881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他</a:t>
            </a:r>
            <a:r>
              <a:rPr lang="zh-CN" altLang="en-US" sz="2000" dirty="0"/>
              <a:t>汀剂量越</a:t>
            </a:r>
            <a:r>
              <a:rPr lang="zh-CN" altLang="en-US" sz="2000" dirty="0" smtClean="0"/>
              <a:t>大，</a:t>
            </a:r>
            <a:r>
              <a:rPr lang="zh-CN" altLang="en-US" sz="2000" dirty="0"/>
              <a:t>降</a:t>
            </a:r>
            <a:r>
              <a:rPr lang="zh-CN" altLang="en-US" sz="2000" dirty="0" smtClean="0"/>
              <a:t>低</a:t>
            </a:r>
            <a:r>
              <a:rPr lang="zh-CN" altLang="en-US" sz="2000" dirty="0"/>
              <a:t>“坏”胆固醇的</a:t>
            </a:r>
            <a:r>
              <a:rPr lang="zh-CN" altLang="en-US" sz="2000" dirty="0" smtClean="0"/>
              <a:t>效果越强</a:t>
            </a:r>
            <a:endParaRPr lang="en-US" altLang="zh-CN" sz="2000" dirty="0" smtClean="0"/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只有服用</a:t>
            </a:r>
            <a:r>
              <a:rPr lang="zh-CN" altLang="en-US" sz="2000" dirty="0"/>
              <a:t>足</a:t>
            </a:r>
            <a:r>
              <a:rPr lang="zh-CN" altLang="en-US" sz="2000" dirty="0" smtClean="0"/>
              <a:t>量的他汀，才能获得强效的血管保护作用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001721" y="348851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长期</a:t>
            </a:r>
            <a:endParaRPr lang="zh-CN" altLang="en-US" sz="2800" b="1" dirty="0"/>
          </a:p>
        </p:txBody>
      </p:sp>
      <p:pic>
        <p:nvPicPr>
          <p:cNvPr id="9" name="Picture 3" descr="C:\Users\admin\Documents\ppt素材\图形\按钮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449" y="3488518"/>
            <a:ext cx="545272" cy="55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19522" y="4201926"/>
            <a:ext cx="45449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人体在不断地合成和</a:t>
            </a:r>
            <a:r>
              <a:rPr lang="zh-CN" altLang="en-US" sz="2000" dirty="0"/>
              <a:t>吸收</a:t>
            </a:r>
            <a:r>
              <a:rPr lang="zh-CN" altLang="en-US" sz="2000" dirty="0" smtClean="0"/>
              <a:t>胆固醇，停用他汀后“坏”</a:t>
            </a:r>
            <a:r>
              <a:rPr lang="zh-CN" altLang="en-US" sz="2000" dirty="0"/>
              <a:t>胆固醇还</a:t>
            </a:r>
            <a:r>
              <a:rPr lang="zh-CN" altLang="en-US" sz="2000" dirty="0" smtClean="0"/>
              <a:t>会升高</a:t>
            </a:r>
            <a:endParaRPr lang="en-US" altLang="zh-CN" sz="2000" dirty="0" smtClean="0"/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中断他汀治疗可能会使已经稳定的斑块破裂，发生心血管疾病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915139"/>
            <a:ext cx="366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9181" y="5596104"/>
            <a:ext cx="433726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坚持足量、长期他汀治疗，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不可擅自减量</a:t>
            </a:r>
            <a:r>
              <a:rPr lang="zh-CN" altLang="en-US" sz="2400" b="1" dirty="0">
                <a:solidFill>
                  <a:srgbClr val="FF0000"/>
                </a:solidFill>
              </a:rPr>
              <a:t>或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停</a:t>
            </a:r>
            <a:r>
              <a:rPr lang="zh-CN" altLang="en-US" sz="2400" b="1" dirty="0">
                <a:solidFill>
                  <a:srgbClr val="FF0000"/>
                </a:solidFill>
              </a:rPr>
              <a:t>药</a:t>
            </a:r>
          </a:p>
        </p:txBody>
      </p:sp>
    </p:spTree>
    <p:extLst>
      <p:ext uri="{BB962C8B-B14F-4D97-AF65-F5344CB8AC3E}">
        <p14:creationId xmlns:p14="http://schemas.microsoft.com/office/powerpoint/2010/main" val="37254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Picture 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07"/>
          <a:stretch/>
        </p:blipFill>
        <p:spPr bwMode="auto">
          <a:xfrm>
            <a:off x="4832568" y="4365784"/>
            <a:ext cx="747544" cy="1360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服用</a:t>
            </a:r>
            <a:r>
              <a:rPr lang="zh-CN" altLang="en-US" dirty="0" smtClean="0"/>
              <a:t>他汀，应注意哪些不良反应？</a:t>
            </a:r>
            <a:endParaRPr lang="zh-CN" altLang="en-US" dirty="0"/>
          </a:p>
        </p:txBody>
      </p:sp>
      <p:pic>
        <p:nvPicPr>
          <p:cNvPr id="8195" name="Picture 3" descr="C:\Users\admin\Desktop\图片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4517750" cy="350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云形标注 3"/>
          <p:cNvSpPr/>
          <p:nvPr/>
        </p:nvSpPr>
        <p:spPr>
          <a:xfrm>
            <a:off x="291524" y="1371160"/>
            <a:ext cx="2844824" cy="1579286"/>
          </a:xfrm>
          <a:prstGeom prst="cloudCallout">
            <a:avLst>
              <a:gd name="adj1" fmla="val 29774"/>
              <a:gd name="adj2" fmla="val 7747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3826" y="1769930"/>
            <a:ext cx="1980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服用他汀，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应注意什么？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553326" y="4869160"/>
            <a:ext cx="3411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000" dirty="0" smtClean="0"/>
              <a:t>他</a:t>
            </a:r>
            <a:r>
              <a:rPr lang="zh-CN" altLang="en-US" sz="2000" dirty="0"/>
              <a:t>汀肌肉安全性</a:t>
            </a:r>
            <a:r>
              <a:rPr lang="zh-CN" altLang="en-US" sz="2000" dirty="0" smtClean="0"/>
              <a:t>良好，极少发生严重的肌痛、肌炎等。</a:t>
            </a:r>
            <a:endParaRPr lang="zh-CN" altLang="en-US" sz="2000" dirty="0"/>
          </a:p>
        </p:txBody>
      </p:sp>
      <p:pic>
        <p:nvPicPr>
          <p:cNvPr id="8197" name="Picture 5" descr="c:\users\admin\appdata\roaming\360se6\User Data\temp\20130808154958_7959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515447"/>
            <a:ext cx="1484253" cy="111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63888" y="1506126"/>
            <a:ext cx="54418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000" dirty="0" smtClean="0"/>
              <a:t>他汀的不良反应主要集中在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肝脏和肌肉</a:t>
            </a:r>
            <a:r>
              <a:rPr lang="zh-CN" altLang="en-US" sz="2000" dirty="0"/>
              <a:t>两方面</a:t>
            </a:r>
            <a:endParaRPr lang="en-US" altLang="zh-CN" sz="2000" dirty="0"/>
          </a:p>
          <a:p>
            <a:pPr>
              <a:lnSpc>
                <a:spcPct val="130000"/>
              </a:lnSpc>
              <a:spcBef>
                <a:spcPts val="1200"/>
              </a:spcBef>
            </a:pPr>
            <a:endParaRPr lang="en-US" altLang="zh-CN" sz="2000" dirty="0" smtClean="0"/>
          </a:p>
          <a:p>
            <a:pPr lvl="2">
              <a:lnSpc>
                <a:spcPct val="130000"/>
              </a:lnSpc>
              <a:spcBef>
                <a:spcPts val="1200"/>
              </a:spcBef>
            </a:pPr>
            <a:endParaRPr lang="en-US" altLang="zh-CN" sz="2000" dirty="0" smtClean="0">
              <a:latin typeface="+mj-ea"/>
            </a:endParaRPr>
          </a:p>
          <a:p>
            <a:pPr lvl="2">
              <a:lnSpc>
                <a:spcPct val="130000"/>
              </a:lnSpc>
              <a:spcBef>
                <a:spcPts val="1200"/>
              </a:spcBef>
            </a:pPr>
            <a:r>
              <a:rPr lang="zh-CN" altLang="en-US" sz="2000" dirty="0" smtClean="0">
                <a:latin typeface="+mj-ea"/>
              </a:rPr>
              <a:t>他汀很少影响肝脏功能，少数人会出现暂时的转氨酶</a:t>
            </a:r>
            <a:r>
              <a:rPr lang="zh-CN" altLang="en-US" sz="2000" dirty="0">
                <a:latin typeface="+mj-ea"/>
              </a:rPr>
              <a:t>轻度升高</a:t>
            </a:r>
            <a:r>
              <a:rPr lang="zh-CN" altLang="en-US" sz="2000" dirty="0" smtClean="0">
                <a:latin typeface="+mj-ea"/>
              </a:rPr>
              <a:t>，无需处理。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50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appdata\roaming\360se6\User Data\temp\1226457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1"/>
          <a:stretch/>
        </p:blipFill>
        <p:spPr bwMode="auto">
          <a:xfrm>
            <a:off x="4357303" y="3356992"/>
            <a:ext cx="4762050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467544" y="2132856"/>
            <a:ext cx="4824536" cy="1994522"/>
          </a:xfrm>
          <a:prstGeom prst="wedgeRoundRectCallout">
            <a:avLst>
              <a:gd name="adj1" fmla="val 42519"/>
              <a:gd name="adj2" fmla="val 6363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长期服用他汀，安全么？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6071239" y="1651804"/>
            <a:ext cx="2844824" cy="1579286"/>
          </a:xfrm>
          <a:prstGeom prst="cloudCallout">
            <a:avLst>
              <a:gd name="adj1" fmla="val 22363"/>
              <a:gd name="adj2" fmla="val 8717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80212" y="2050574"/>
            <a:ext cx="1980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长期服用他汀，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安全么？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2204864"/>
            <a:ext cx="45004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dirty="0"/>
              <a:t>他</a:t>
            </a:r>
            <a:r>
              <a:rPr lang="zh-CN" altLang="en-US" sz="2000" dirty="0" smtClean="0"/>
              <a:t>汀具有良好的安全性，适合长期服用。</a:t>
            </a:r>
            <a:endParaRPr lang="en-US" altLang="zh-CN" sz="2000" dirty="0" smtClean="0"/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dirty="0"/>
              <a:t>他</a:t>
            </a:r>
            <a:r>
              <a:rPr lang="zh-CN" altLang="en-US" sz="2000" dirty="0" smtClean="0"/>
              <a:t>汀在临床上已有超过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年</a:t>
            </a:r>
            <a:r>
              <a:rPr lang="zh-CN" altLang="en-US" sz="2000" dirty="0"/>
              <a:t>的应用历史</a:t>
            </a:r>
            <a:r>
              <a:rPr lang="zh-CN" altLang="en-US" sz="2000" dirty="0" smtClean="0"/>
              <a:t>，其安全性</a:t>
            </a:r>
            <a:r>
              <a:rPr lang="zh-CN" altLang="en-US" sz="2000" dirty="0"/>
              <a:t>经历</a:t>
            </a:r>
            <a:r>
              <a:rPr lang="zh-CN" altLang="en-US" sz="2000" dirty="0" smtClean="0"/>
              <a:t>了时间的考验。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38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medic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27" y="2036923"/>
            <a:ext cx="1871625" cy="249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admin\appdata\roaming\360se6\User Data\temp\1930000135055613269658737155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403688"/>
            <a:ext cx="2528057" cy="157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不能拿保健品当药品</a:t>
            </a:r>
            <a:endParaRPr lang="zh-CN" altLang="en-US" dirty="0"/>
          </a:p>
        </p:txBody>
      </p:sp>
      <p:pic>
        <p:nvPicPr>
          <p:cNvPr id="4" name="Picture 1" descr="C:\Users\admin\AppData\Roaming\Tencent\Users\269857099\QQ\WinTemp\RichOle\`ER$WCMJDOV$(3NTEP7~{JX.jpg"/>
          <p:cNvPicPr>
            <a:picLocks noChangeAspect="1" noChangeArrowheads="1"/>
          </p:cNvPicPr>
          <p:nvPr/>
        </p:nvPicPr>
        <p:blipFill rotWithShape="1">
          <a:blip r:embed="rId4"/>
          <a:srcRect t="14197"/>
          <a:stretch/>
        </p:blipFill>
        <p:spPr bwMode="auto">
          <a:xfrm>
            <a:off x="4857752" y="4221088"/>
            <a:ext cx="3567110" cy="1983499"/>
          </a:xfrm>
          <a:prstGeom prst="rect">
            <a:avLst/>
          </a:prstGeom>
          <a:noFill/>
        </p:spPr>
      </p:pic>
      <p:pic>
        <p:nvPicPr>
          <p:cNvPr id="6" name="Picture 3" descr="C:\Users\admin\AppData\Roaming\Tencent\Users\269857099\QQ\WinTemp\RichOle\%[GVQAK8BA[ZF21ENG[}RQK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6013" y="4951751"/>
            <a:ext cx="1295400" cy="1143000"/>
          </a:xfrm>
          <a:prstGeom prst="rect">
            <a:avLst/>
          </a:prstGeom>
          <a:noFill/>
        </p:spPr>
      </p:pic>
      <p:pic>
        <p:nvPicPr>
          <p:cNvPr id="10247" name="Picture 7" descr="C:\Users\admin\Documents\ppt素材\图形\圈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58" y="1774365"/>
            <a:ext cx="56026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242584" y="1696158"/>
            <a:ext cx="662622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just" eaLnBrk="0" fontAlgn="ctr" hangingPunct="0">
              <a:lnSpc>
                <a:spcPct val="130000"/>
              </a:lnSpc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市场上很多保健品都打着“有效降低胆固醇，永不反弹”的旗号，这些保健品能替代药物么？</a:t>
            </a:r>
            <a:endParaRPr lang="en-US" altLang="zh-CN" sz="20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0" lvl="2" algn="just" eaLnBrk="0" fontAlgn="ctr" hangingPunct="0">
              <a:lnSpc>
                <a:spcPct val="130000"/>
              </a:lnSpc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en-US" altLang="zh-CN" sz="20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0" lvl="2" algn="just" eaLnBrk="0" fontAlgn="ctr" hangingPunct="0">
              <a:lnSpc>
                <a:spcPct val="130000"/>
              </a:lnSpc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很多保健品的疗效</a:t>
            </a:r>
            <a:r>
              <a:rPr lang="zh-CN" altLang="en-US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都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没有得到大规模研究的证明。因而，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保健品不能替代药品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lang="zh-CN" altLang="en-US" sz="2000" kern="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0248" name="Picture 8" descr="C:\Users\admin\Documents\ppt素材\图形\圈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37" y="2962958"/>
            <a:ext cx="567503" cy="51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2219618" y="4625508"/>
            <a:ext cx="1117614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algn="just" eaLnBrk="0" fontAlgn="ctr" hangingPunct="0">
              <a:lnSpc>
                <a:spcPct val="130000"/>
              </a:lnSpc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8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药  品</a:t>
            </a:r>
            <a:endParaRPr lang="zh-CN" altLang="en-US" sz="2800" b="1" kern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综合管理，降低“坏”</a:t>
            </a:r>
            <a:r>
              <a:rPr lang="zh-CN" altLang="en-US" dirty="0"/>
              <a:t>胆固醇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0" y="2780928"/>
            <a:ext cx="4680520" cy="239268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只有综合管理，多管齐下，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 smtClean="0"/>
              <a:t>才能有效降低“坏”</a:t>
            </a:r>
            <a:r>
              <a:rPr lang="zh-CN" altLang="en-US" dirty="0"/>
              <a:t>胆固醇，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 smtClean="0"/>
              <a:t>挽救患者的血管！</a:t>
            </a:r>
            <a:endParaRPr lang="zh-CN" altLang="en-US" dirty="0"/>
          </a:p>
        </p:txBody>
      </p:sp>
      <p:pic>
        <p:nvPicPr>
          <p:cNvPr id="11266" name="Picture 2" descr="c:\users\admin\appdata\roaming\360se6\User Data\temp\cooper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5"/>
            <a:ext cx="3352959" cy="314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9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743208"/>
            <a:ext cx="8229600" cy="132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感谢您的聆听！</a:t>
            </a:r>
            <a:endParaRPr kumimoji="0" lang="zh-CN" altLang="en-US" sz="4000" b="1" i="0" u="none" strike="noStrike" kern="1200" cap="none" spc="0" normalizeH="0" baseline="0" noProof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胆固醇有“好”，有“坏”</a:t>
            </a:r>
            <a:endParaRPr lang="zh-CN" altLang="en-US" dirty="0"/>
          </a:p>
        </p:txBody>
      </p:sp>
      <p:pic>
        <p:nvPicPr>
          <p:cNvPr id="2050" name="Picture 2" descr="c:\users\admin\appdata\roaming\360se6\User Data\temp\hdl-ldl-ratio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4"/>
          <a:stretch/>
        </p:blipFill>
        <p:spPr bwMode="auto">
          <a:xfrm>
            <a:off x="1331775" y="1556792"/>
            <a:ext cx="644158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83568" y="4149080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dirty="0"/>
              <a:t>低密度脂蛋白胆固醇（</a:t>
            </a:r>
            <a:r>
              <a:rPr lang="en-US" altLang="zh-CN" sz="2000" b="1" dirty="0">
                <a:solidFill>
                  <a:srgbClr val="FF0000"/>
                </a:solidFill>
              </a:rPr>
              <a:t>LDL-C</a:t>
            </a:r>
            <a:r>
              <a:rPr lang="zh-CN" altLang="en-US" sz="2000" dirty="0" smtClean="0"/>
              <a:t>）是</a:t>
            </a:r>
            <a:r>
              <a:rPr lang="zh-CN" altLang="en-US" sz="2000" b="1" dirty="0">
                <a:solidFill>
                  <a:srgbClr val="FF0000"/>
                </a:solidFill>
              </a:rPr>
              <a:t>“坏”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胆固醇</a:t>
            </a:r>
            <a:endParaRPr lang="en-US" altLang="zh-CN" sz="2000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dirty="0"/>
              <a:t> </a:t>
            </a:r>
            <a:r>
              <a:rPr lang="zh-CN" altLang="en-US" sz="2000" dirty="0" smtClean="0"/>
              <a:t>   将</a:t>
            </a:r>
            <a:r>
              <a:rPr lang="zh-CN" altLang="en-US" sz="2000" dirty="0"/>
              <a:t>胆固醇运送到血管里，促使动脉粥样硬化的发生</a:t>
            </a:r>
            <a:r>
              <a:rPr lang="zh-CN" altLang="en-US" sz="2000" dirty="0" smtClean="0"/>
              <a:t>发展</a:t>
            </a:r>
            <a:endParaRPr lang="en-US" altLang="zh-CN" sz="2000" dirty="0" smtClean="0"/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高密度脂蛋白</a:t>
            </a:r>
            <a:r>
              <a:rPr lang="zh-CN" altLang="en-US" sz="2000" dirty="0"/>
              <a:t>胆固醇</a:t>
            </a:r>
            <a:r>
              <a:rPr lang="zh-CN" altLang="en-US" sz="2000" dirty="0" smtClean="0"/>
              <a:t>（</a:t>
            </a:r>
            <a:r>
              <a:rPr lang="en-US" altLang="zh-CN" sz="2000" b="1" dirty="0">
                <a:solidFill>
                  <a:srgbClr val="FF0000"/>
                </a:solidFill>
              </a:rPr>
              <a:t>HDL-C</a:t>
            </a:r>
            <a:r>
              <a:rPr lang="zh-CN" altLang="en-US" sz="2000" dirty="0" smtClean="0"/>
              <a:t>）是</a:t>
            </a:r>
            <a:r>
              <a:rPr lang="zh-CN" altLang="en-US" sz="2000" b="1" dirty="0">
                <a:solidFill>
                  <a:srgbClr val="FF0000"/>
                </a:solidFill>
              </a:rPr>
              <a:t>“好”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胆固醇</a:t>
            </a:r>
            <a:endParaRPr lang="en-US" altLang="zh-CN" sz="2000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dirty="0"/>
              <a:t> </a:t>
            </a:r>
            <a:r>
              <a:rPr lang="zh-CN" altLang="en-US" sz="2000" dirty="0" smtClean="0"/>
              <a:t>   将</a:t>
            </a:r>
            <a:r>
              <a:rPr lang="zh-CN" altLang="en-US" sz="2000" dirty="0"/>
              <a:t>胆固醇运送回</a:t>
            </a:r>
            <a:r>
              <a:rPr lang="zh-CN" altLang="en-US" sz="2000" dirty="0" smtClean="0"/>
              <a:t>肝脏，能保护血管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7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\Desktop\2008619131418699_2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73372" y="2320831"/>
            <a:ext cx="3184362" cy="142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esktop\th (7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4" y="2204864"/>
            <a:ext cx="5119059" cy="409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“坏”胆固醇是</a:t>
            </a:r>
            <a:r>
              <a:rPr lang="zh-CN" altLang="en-US" dirty="0" smtClean="0"/>
              <a:t>心血管疾病的</a:t>
            </a:r>
            <a:r>
              <a:rPr lang="zh-CN" altLang="en-US" dirty="0"/>
              <a:t>“罪魁祸首”</a:t>
            </a:r>
          </a:p>
        </p:txBody>
      </p:sp>
      <p:sp>
        <p:nvSpPr>
          <p:cNvPr id="4" name="矩形 3"/>
          <p:cNvSpPr/>
          <p:nvPr/>
        </p:nvSpPr>
        <p:spPr>
          <a:xfrm>
            <a:off x="5868144" y="4996199"/>
            <a:ext cx="3384376" cy="953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</a:rPr>
              <a:t>我们要管好“坏”胆固醇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ctr"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</a:rPr>
              <a:t>让心血管疾病少发生！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37199" y="1513564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动脉粥样硬化引发心血管疾病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3491880" y="5517232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/>
              <a:t>脑卒中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（中风）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842548" y="496186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冠心病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79512" y="293481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斑块破裂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4556111" y="2780928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/>
              <a:t>形成</a:t>
            </a:r>
            <a:r>
              <a:rPr lang="zh-CN" altLang="en-US" sz="2000" dirty="0" smtClean="0"/>
              <a:t>血栓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阻塞血流</a:t>
            </a:r>
            <a:endParaRPr lang="zh-CN" altLang="en-US" sz="2000" dirty="0"/>
          </a:p>
        </p:txBody>
      </p:sp>
      <p:sp>
        <p:nvSpPr>
          <p:cNvPr id="5" name="圆角矩形 4"/>
          <p:cNvSpPr/>
          <p:nvPr/>
        </p:nvSpPr>
        <p:spPr>
          <a:xfrm>
            <a:off x="6393345" y="1887170"/>
            <a:ext cx="1872208" cy="49124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6467674" y="1948126"/>
            <a:ext cx="1723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/>
              <a:t>“坏”胆固醇</a:t>
            </a:r>
            <a:endParaRPr lang="zh-CN" altLang="en-US" sz="2000" dirty="0"/>
          </a:p>
        </p:txBody>
      </p:sp>
      <p:sp>
        <p:nvSpPr>
          <p:cNvPr id="14" name="圆角矩形 13"/>
          <p:cNvSpPr/>
          <p:nvPr/>
        </p:nvSpPr>
        <p:spPr>
          <a:xfrm>
            <a:off x="6393345" y="3017232"/>
            <a:ext cx="1872208" cy="49124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5" name="矩形 14"/>
          <p:cNvSpPr/>
          <p:nvPr/>
        </p:nvSpPr>
        <p:spPr>
          <a:xfrm>
            <a:off x="6467675" y="307818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/>
              <a:t>动脉粥样硬化</a:t>
            </a:r>
            <a:endParaRPr lang="zh-CN" altLang="en-US" sz="2000" dirty="0"/>
          </a:p>
        </p:txBody>
      </p:sp>
      <p:sp>
        <p:nvSpPr>
          <p:cNvPr id="16" name="圆角矩形 15"/>
          <p:cNvSpPr/>
          <p:nvPr/>
        </p:nvSpPr>
        <p:spPr>
          <a:xfrm>
            <a:off x="6393345" y="4165027"/>
            <a:ext cx="1872208" cy="49124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7" name="矩形 16"/>
          <p:cNvSpPr/>
          <p:nvPr/>
        </p:nvSpPr>
        <p:spPr>
          <a:xfrm>
            <a:off x="6595915" y="4225983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/>
              <a:t>心血管疾病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890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55017" y="3060713"/>
            <a:ext cx="2518719" cy="1118835"/>
          </a:xfrm>
          <a:prstGeom prst="ellipse">
            <a:avLst/>
          </a:prstGeom>
          <a:noFill/>
          <a:ln w="177800" cmpd="dbl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lt1"/>
              </a:solidFill>
            </a:endParaRPr>
          </a:p>
        </p:txBody>
      </p:sp>
      <p:pic>
        <p:nvPicPr>
          <p:cNvPr id="1026" name="Picture 2" descr="c:\users\admin\appdata\roaming\360se6\User Data\temp\1286000703333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4"/>
          <a:stretch/>
        </p:blipFill>
        <p:spPr bwMode="auto">
          <a:xfrm>
            <a:off x="6350897" y="2199657"/>
            <a:ext cx="978976" cy="14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262" y="4095998"/>
            <a:ext cx="1216359" cy="141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 descr="c:\users\admin\appdata\roaming\360se6\User Data\temp\8245325_172834276000_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8" r="4936"/>
          <a:stretch/>
        </p:blipFill>
        <p:spPr bwMode="auto">
          <a:xfrm>
            <a:off x="3590189" y="1158057"/>
            <a:ext cx="2096908" cy="175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9034" y="5693818"/>
            <a:ext cx="5632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/>
            </a:lvl1pPr>
          </a:lstStyle>
          <a:p>
            <a:pPr algn="l"/>
            <a:r>
              <a:rPr lang="zh-CN" altLang="en-US" dirty="0"/>
              <a:t>吃太多富含胆固醇和饱和脂肪的食物 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zh-CN" altLang="en-US" sz="1800" b="0" dirty="0"/>
              <a:t>动物内脏，鱿鱼、扇贝等海产品，蟹黄、蛋黄等</a:t>
            </a:r>
            <a:endParaRPr lang="en-US" altLang="zh-CN" sz="1800" b="0" dirty="0"/>
          </a:p>
          <a:p>
            <a:pPr marL="285750" indent="-285750" algn="l">
              <a:buFont typeface="Wingdings" pitchFamily="2" charset="2"/>
              <a:buChar char="Ø"/>
            </a:pPr>
            <a:r>
              <a:rPr lang="zh-CN" altLang="en-US" sz="1800" b="0" dirty="0"/>
              <a:t>奶油、猪油、牛油、黄油、棕榈油等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哪些因素会</a:t>
            </a:r>
            <a:r>
              <a:rPr lang="zh-CN" altLang="en-US" dirty="0"/>
              <a:t>升高“坏”胆固醇</a:t>
            </a:r>
            <a:r>
              <a:rPr lang="zh-CN" altLang="en-US" dirty="0" smtClean="0"/>
              <a:t>水平？</a:t>
            </a:r>
            <a:endParaRPr lang="zh-CN" altLang="en-US" dirty="0"/>
          </a:p>
        </p:txBody>
      </p:sp>
      <p:pic>
        <p:nvPicPr>
          <p:cNvPr id="3074" name="Picture 2" descr="c:\users\admin\appdata\roaming\360se6\User Data\temp\man-eating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716" y="4622632"/>
            <a:ext cx="948555" cy="105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7788" y="4838201"/>
            <a:ext cx="1690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精神压力</a:t>
            </a:r>
            <a:r>
              <a:rPr lang="zh-CN" altLang="en-US" sz="2000" b="1" dirty="0" smtClean="0"/>
              <a:t>大</a:t>
            </a:r>
            <a:endParaRPr lang="zh-CN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23307" y="1406577"/>
            <a:ext cx="1515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吸烟、酗酒</a:t>
            </a:r>
            <a:endParaRPr lang="zh-CN" altLang="en-US" sz="2000" b="1" dirty="0"/>
          </a:p>
        </p:txBody>
      </p:sp>
      <p:pic>
        <p:nvPicPr>
          <p:cNvPr id="3083" name="Picture 11" descr="c:\users\admin\appdata\roaming\360se6\User Data\temp\2014042510160010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421" y="2346664"/>
            <a:ext cx="1519358" cy="129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12084" y="2452826"/>
            <a:ext cx="1596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超重和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肥胖</a:t>
            </a:r>
            <a:endParaRPr lang="zh-CN" alt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78877" y="2452826"/>
            <a:ext cx="1596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老龄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4376" y="4838201"/>
            <a:ext cx="1596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缺少运动</a:t>
            </a:r>
            <a:endParaRPr lang="zh-CN" altLang="en-US" sz="2000" b="1" dirty="0"/>
          </a:p>
        </p:txBody>
      </p:sp>
      <p:pic>
        <p:nvPicPr>
          <p:cNvPr id="1029" name="Picture 5" descr="c:\users\admin\appdata\roaming\360se6\User Data\temp\res01_attpic_brief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329" y="3807971"/>
            <a:ext cx="1513047" cy="187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下箭头 24"/>
          <p:cNvSpPr/>
          <p:nvPr/>
        </p:nvSpPr>
        <p:spPr>
          <a:xfrm rot="18513517">
            <a:off x="2878443" y="3189110"/>
            <a:ext cx="504056" cy="331393"/>
          </a:xfrm>
          <a:prstGeom prst="downArrow">
            <a:avLst/>
          </a:prstGeom>
          <a:solidFill>
            <a:srgbClr val="00B0F0"/>
          </a:solidFill>
          <a:ln w="76200" cmpd="dbl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6" name="下箭头 25"/>
          <p:cNvSpPr/>
          <p:nvPr/>
        </p:nvSpPr>
        <p:spPr>
          <a:xfrm rot="2809699">
            <a:off x="5852961" y="3102427"/>
            <a:ext cx="504056" cy="331393"/>
          </a:xfrm>
          <a:prstGeom prst="downArrow">
            <a:avLst/>
          </a:prstGeom>
          <a:solidFill>
            <a:srgbClr val="00B0F0"/>
          </a:solidFill>
          <a:ln w="76200" cmpd="dbl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7" name="下箭头 26"/>
          <p:cNvSpPr/>
          <p:nvPr/>
        </p:nvSpPr>
        <p:spPr>
          <a:xfrm rot="14252135">
            <a:off x="3131106" y="4042721"/>
            <a:ext cx="504056" cy="331393"/>
          </a:xfrm>
          <a:prstGeom prst="downArrow">
            <a:avLst/>
          </a:prstGeom>
          <a:solidFill>
            <a:srgbClr val="00B0F0"/>
          </a:solidFill>
          <a:ln w="76200" cmpd="dbl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8" name="下箭头 27"/>
          <p:cNvSpPr/>
          <p:nvPr/>
        </p:nvSpPr>
        <p:spPr>
          <a:xfrm rot="7089731">
            <a:off x="5695736" y="3954637"/>
            <a:ext cx="504056" cy="310759"/>
          </a:xfrm>
          <a:prstGeom prst="downArrow">
            <a:avLst/>
          </a:prstGeom>
          <a:solidFill>
            <a:srgbClr val="00B0F0"/>
          </a:solidFill>
          <a:ln w="76200" cmpd="dbl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9" name="下箭头 28"/>
          <p:cNvSpPr/>
          <p:nvPr/>
        </p:nvSpPr>
        <p:spPr>
          <a:xfrm rot="10800000">
            <a:off x="4322973" y="4249735"/>
            <a:ext cx="504056" cy="331393"/>
          </a:xfrm>
          <a:prstGeom prst="downArrow">
            <a:avLst/>
          </a:prstGeom>
          <a:solidFill>
            <a:srgbClr val="00B0F0"/>
          </a:solidFill>
          <a:ln w="76200" cmpd="dbl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0" name="下箭头 29"/>
          <p:cNvSpPr/>
          <p:nvPr/>
        </p:nvSpPr>
        <p:spPr>
          <a:xfrm>
            <a:off x="4328964" y="2622398"/>
            <a:ext cx="504056" cy="331393"/>
          </a:xfrm>
          <a:prstGeom prst="downArrow">
            <a:avLst/>
          </a:prstGeom>
          <a:solidFill>
            <a:srgbClr val="00B0F0"/>
          </a:solidFill>
          <a:ln w="76200" cmpd="dbl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1" name="矩形 30"/>
          <p:cNvSpPr/>
          <p:nvPr/>
        </p:nvSpPr>
        <p:spPr>
          <a:xfrm>
            <a:off x="3131840" y="3249318"/>
            <a:ext cx="28011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“坏”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胆固醇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400" b="1" dirty="0" smtClean="0"/>
              <a:t>升高</a:t>
            </a:r>
            <a:endParaRPr lang="en-US" altLang="zh-CN" sz="2400" b="1" dirty="0"/>
          </a:p>
          <a:p>
            <a:pPr algn="ctr"/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admin\appdata\roaming\360se6\User Data\temp\zjrb2011102400014v01b004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7F9F8"/>
              </a:clrFrom>
              <a:clrTo>
                <a:srgbClr val="F7F9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" t="11251" r="7337" b="6250"/>
          <a:stretch/>
        </p:blipFill>
        <p:spPr bwMode="auto">
          <a:xfrm>
            <a:off x="5741868" y="1196752"/>
            <a:ext cx="1752234" cy="151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哪些因素会</a:t>
            </a:r>
            <a:r>
              <a:rPr lang="zh-CN" altLang="en-US" dirty="0"/>
              <a:t>降低“坏”胆固醇</a:t>
            </a:r>
            <a:r>
              <a:rPr lang="zh-CN" altLang="en-US" dirty="0" smtClean="0"/>
              <a:t>水平</a:t>
            </a:r>
            <a:r>
              <a:rPr lang="zh-CN" altLang="en-US" dirty="0"/>
              <a:t>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2122" y="5147900"/>
            <a:ext cx="176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戒烟限酒</a:t>
            </a:r>
            <a:endParaRPr lang="zh-CN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54570" y="2723434"/>
            <a:ext cx="176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科学运动</a:t>
            </a:r>
          </a:p>
        </p:txBody>
      </p:sp>
      <p:pic>
        <p:nvPicPr>
          <p:cNvPr id="4103" name="Picture 7" descr="c:\users\admin\appdata\roaming\360se6\User Data\temp\th_id=JN.nitbPCRE33OnEKHPWRyL1g&amp;pid=15.1&amp;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208" y="4653136"/>
            <a:ext cx="30480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admin\appdata\roaming\360se6\User Data\temp\7675400_001548485000_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0"/>
          <a:stretch/>
        </p:blipFill>
        <p:spPr bwMode="auto">
          <a:xfrm>
            <a:off x="1816226" y="1242748"/>
            <a:ext cx="2197146" cy="139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:\users\admin\appdata\roaming\360se6\User Data\temp\10682548_092701578157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551" y="3737205"/>
            <a:ext cx="1363893" cy="132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3866434" y="2852936"/>
            <a:ext cx="1917727" cy="1917727"/>
          </a:xfrm>
          <a:prstGeom prst="ellipse">
            <a:avLst/>
          </a:prstGeom>
          <a:noFill/>
          <a:ln w="177800" cmpd="dbl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5" name="TextBox 14"/>
          <p:cNvSpPr txBox="1"/>
          <p:nvPr/>
        </p:nvSpPr>
        <p:spPr>
          <a:xfrm>
            <a:off x="2051720" y="2723434"/>
            <a:ext cx="176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健康饮食</a:t>
            </a:r>
            <a:endParaRPr lang="zh-CN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186618" y="5045114"/>
            <a:ext cx="176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良好心态</a:t>
            </a:r>
            <a:endParaRPr lang="zh-CN" alt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944903" y="6321253"/>
            <a:ext cx="176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药物治疗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3785091" y="3288438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/>
              <a:t>降低</a:t>
            </a:r>
            <a:endParaRPr lang="en-US" altLang="zh-CN" sz="2400" b="1" dirty="0" smtClean="0"/>
          </a:p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“坏”胆固醇</a:t>
            </a:r>
          </a:p>
        </p:txBody>
      </p:sp>
      <p:pic>
        <p:nvPicPr>
          <p:cNvPr id="4110" name="Picture 14" descr="c:\users\admin\appdata\roaming\360se6\User Data\temp\0130000024272612502320646368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122" y="3644057"/>
            <a:ext cx="1395375" cy="138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下箭头 8"/>
          <p:cNvSpPr/>
          <p:nvPr/>
        </p:nvSpPr>
        <p:spPr>
          <a:xfrm rot="18513517">
            <a:off x="3597663" y="2631952"/>
            <a:ext cx="504056" cy="331393"/>
          </a:xfrm>
          <a:prstGeom prst="downArrow">
            <a:avLst/>
          </a:prstGeom>
          <a:solidFill>
            <a:srgbClr val="00B0F0"/>
          </a:solidFill>
          <a:ln w="76200" cmpd="dbl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1" name="下箭头 20"/>
          <p:cNvSpPr/>
          <p:nvPr/>
        </p:nvSpPr>
        <p:spPr>
          <a:xfrm rot="2809699">
            <a:off x="5462633" y="2611564"/>
            <a:ext cx="504056" cy="331393"/>
          </a:xfrm>
          <a:prstGeom prst="downArrow">
            <a:avLst/>
          </a:prstGeom>
          <a:solidFill>
            <a:srgbClr val="00B0F0"/>
          </a:solidFill>
          <a:ln w="76200" cmpd="dbl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2" name="下箭头 21"/>
          <p:cNvSpPr/>
          <p:nvPr/>
        </p:nvSpPr>
        <p:spPr>
          <a:xfrm rot="14881322">
            <a:off x="3279200" y="3949136"/>
            <a:ext cx="504056" cy="331393"/>
          </a:xfrm>
          <a:prstGeom prst="downArrow">
            <a:avLst/>
          </a:prstGeom>
          <a:solidFill>
            <a:srgbClr val="00B0F0"/>
          </a:solidFill>
          <a:ln w="76200" cmpd="dbl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3" name="下箭头 22"/>
          <p:cNvSpPr/>
          <p:nvPr/>
        </p:nvSpPr>
        <p:spPr>
          <a:xfrm rot="6915871">
            <a:off x="5851462" y="3946220"/>
            <a:ext cx="504056" cy="331393"/>
          </a:xfrm>
          <a:prstGeom prst="downArrow">
            <a:avLst/>
          </a:prstGeom>
          <a:solidFill>
            <a:srgbClr val="00B0F0"/>
          </a:solidFill>
          <a:ln w="76200" cmpd="dbl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4" name="下箭头 23"/>
          <p:cNvSpPr/>
          <p:nvPr/>
        </p:nvSpPr>
        <p:spPr>
          <a:xfrm rot="10800000">
            <a:off x="4590418" y="4933598"/>
            <a:ext cx="504056" cy="331393"/>
          </a:xfrm>
          <a:prstGeom prst="downArrow">
            <a:avLst/>
          </a:prstGeom>
          <a:solidFill>
            <a:srgbClr val="00B0F0"/>
          </a:solidFill>
          <a:ln w="76200" cmpd="dbl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9381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哪些</a:t>
            </a:r>
            <a:r>
              <a:rPr lang="zh-CN" altLang="en-US" dirty="0" smtClean="0"/>
              <a:t>食物会降低胆固醇水平</a:t>
            </a:r>
            <a:r>
              <a:rPr lang="zh-CN" altLang="en-US" dirty="0"/>
              <a:t>？</a:t>
            </a:r>
          </a:p>
        </p:txBody>
      </p:sp>
      <p:pic>
        <p:nvPicPr>
          <p:cNvPr id="5122" name="Picture 2" descr="c:\users\admin\appdata\roaming\360se6\User Data\temp\u=1325746414,2684822312&amp;fm=21&amp;gp=0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FECF3"/>
              </a:clrFrom>
              <a:clrTo>
                <a:srgbClr val="EFEC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73" y="1495227"/>
            <a:ext cx="1759613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admin\appdata\roaming\360se6\User Data\temp\0130032618220713581305504093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24538"/>
            <a:ext cx="1528521" cy="122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4" y="1515665"/>
            <a:ext cx="1540768" cy="107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 descr="c:\users\admin\appdata\roaming\360se6\User Data\temp\201411121545082526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826" y="1441672"/>
            <a:ext cx="1577752" cy="140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c:\users\admin\appdata\roaming\360se6\User Data\temp\1394783738fYAeNel0_s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AFAFC"/>
              </a:clrFrom>
              <a:clrTo>
                <a:srgbClr val="FAFA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434800"/>
            <a:ext cx="1448720" cy="124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1560" y="2893118"/>
            <a:ext cx="8020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一些食物，如</a:t>
            </a:r>
            <a:r>
              <a:rPr lang="zh-CN" altLang="en-US" sz="2000" b="1" dirty="0" smtClean="0"/>
              <a:t>大豆制品</a:t>
            </a:r>
            <a:r>
              <a:rPr lang="zh-CN" altLang="en-US" sz="2000" dirty="0" smtClean="0"/>
              <a:t>、</a:t>
            </a:r>
            <a:r>
              <a:rPr lang="zh-CN" altLang="en-US" sz="2000" b="1" dirty="0" smtClean="0"/>
              <a:t>香菇、木耳、大葱、洋葱</a:t>
            </a:r>
            <a:r>
              <a:rPr lang="zh-CN" altLang="en-US" sz="2000" dirty="0" smtClean="0"/>
              <a:t>等具有降低胆固醇的作用。</a:t>
            </a:r>
            <a:endParaRPr lang="zh-CN" altLang="en-US" sz="2000" dirty="0"/>
          </a:p>
        </p:txBody>
      </p:sp>
      <p:pic>
        <p:nvPicPr>
          <p:cNvPr id="5133" name="Picture 13" descr="c:\users\admin\appdata\roaming\360se6\User Data\temp\201422111597750zyje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60" y="3970483"/>
            <a:ext cx="4076328" cy="239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28464" y="4277818"/>
            <a:ext cx="38445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 smtClean="0"/>
              <a:t>多吃富含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膳食纤维</a:t>
            </a:r>
            <a:r>
              <a:rPr lang="zh-CN" altLang="en-US" sz="2000" dirty="0" smtClean="0"/>
              <a:t>的食物，如蔬菜、水果、粗粮等。</a:t>
            </a:r>
            <a:endParaRPr lang="en-US" altLang="zh-CN" sz="2000" dirty="0" smtClean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膳食</a:t>
            </a:r>
            <a:r>
              <a:rPr lang="zh-CN" altLang="en-US" sz="2000" dirty="0" smtClean="0"/>
              <a:t>纤维不能被人体消化吸收，但可与胆固醇结合，使其从粪便中排出。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590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仅</a:t>
            </a:r>
            <a:r>
              <a:rPr lang="zh-CN" altLang="en-US" dirty="0" smtClean="0"/>
              <a:t>靠饮食控制，是否能控制好胆固醇？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1" b="6530"/>
          <a:stretch/>
        </p:blipFill>
        <p:spPr bwMode="auto">
          <a:xfrm>
            <a:off x="4662243" y="3114730"/>
            <a:ext cx="4482319" cy="2798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云形标注 3"/>
          <p:cNvSpPr/>
          <p:nvPr/>
        </p:nvSpPr>
        <p:spPr>
          <a:xfrm>
            <a:off x="395536" y="1412776"/>
            <a:ext cx="4680520" cy="1800200"/>
          </a:xfrm>
          <a:prstGeom prst="cloudCallout">
            <a:avLst>
              <a:gd name="adj1" fmla="val 48507"/>
              <a:gd name="adj2" fmla="val 6988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5586" y="1872658"/>
            <a:ext cx="3654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 smtClean="0"/>
              <a:t>不吃高脂肪、高胆固醇食物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45586" y="2302925"/>
            <a:ext cx="3366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 smtClean="0"/>
              <a:t>一日三餐只吃“五分饱”</a:t>
            </a:r>
            <a:endParaRPr lang="zh-CN" altLang="en-US" sz="2000" dirty="0"/>
          </a:p>
        </p:txBody>
      </p:sp>
      <p:sp>
        <p:nvSpPr>
          <p:cNvPr id="10" name="云形标注 9"/>
          <p:cNvSpPr/>
          <p:nvPr/>
        </p:nvSpPr>
        <p:spPr>
          <a:xfrm>
            <a:off x="251520" y="4694887"/>
            <a:ext cx="4824536" cy="1188132"/>
          </a:xfrm>
          <a:prstGeom prst="cloudCallout">
            <a:avLst>
              <a:gd name="adj1" fmla="val 47410"/>
              <a:gd name="adj2" fmla="val -11834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3569" y="5016180"/>
            <a:ext cx="39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是不是就能控制好</a:t>
            </a:r>
            <a:r>
              <a:rPr lang="zh-CN" altLang="en-US" sz="2000" dirty="0"/>
              <a:t>“坏”胆固醇？</a:t>
            </a:r>
          </a:p>
        </p:txBody>
      </p:sp>
      <p:sp>
        <p:nvSpPr>
          <p:cNvPr id="9" name="椭圆形标注 8"/>
          <p:cNvSpPr/>
          <p:nvPr/>
        </p:nvSpPr>
        <p:spPr>
          <a:xfrm>
            <a:off x="7092280" y="1905370"/>
            <a:ext cx="1683330" cy="1062118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不是的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96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仅</a:t>
            </a:r>
            <a:r>
              <a:rPr lang="zh-CN" altLang="en-US" dirty="0" smtClean="0"/>
              <a:t>靠节食降胆固醇，难！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0112" y="4073346"/>
            <a:ext cx="3419872" cy="139195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0" dirty="0" smtClean="0"/>
              <a:t>节食减少食物来源的胆固醇，但不能减少内源性胆固醇的合成。</a:t>
            </a:r>
            <a:endParaRPr lang="zh-CN" altLang="en-US" sz="2000" b="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323528" y="1495573"/>
            <a:ext cx="5130098" cy="4046422"/>
            <a:chOff x="179512" y="1495572"/>
            <a:chExt cx="5395913" cy="4256087"/>
          </a:xfrm>
        </p:grpSpPr>
        <p:pic>
          <p:nvPicPr>
            <p:cNvPr id="1027" name="Picture 3" descr="C:\Users\admin\Desktop\图片1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495572"/>
              <a:ext cx="5395913" cy="4256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27584" y="1927620"/>
              <a:ext cx="1152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/>
                <a:t>动脉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4065" y="4217362"/>
              <a:ext cx="849581" cy="42084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肝脏</a:t>
              </a:r>
              <a:endParaRPr lang="zh-CN" alt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11960" y="2159344"/>
              <a:ext cx="1152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食物</a:t>
              </a:r>
              <a:endParaRPr lang="zh-CN" alt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79712" y="5095972"/>
              <a:ext cx="1152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胆固醇</a:t>
              </a:r>
              <a:endParaRPr lang="zh-CN" alt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67313" y="3623615"/>
              <a:ext cx="940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斑块</a:t>
              </a:r>
              <a:endParaRPr lang="zh-CN" altLang="en-US" sz="20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527157" y="1671396"/>
              <a:ext cx="6848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</a:rPr>
                <a:t>1/3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45327" y="3125329"/>
              <a:ext cx="6848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</a:rPr>
                <a:t>2/3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内容占位符 2"/>
          <p:cNvSpPr txBox="1">
            <a:spLocks/>
          </p:cNvSpPr>
          <p:nvPr/>
        </p:nvSpPr>
        <p:spPr>
          <a:xfrm>
            <a:off x="5724128" y="1484784"/>
            <a:ext cx="3245048" cy="25081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000" b="0" dirty="0" smtClean="0"/>
              <a:t>胆固醇有两个来源：</a:t>
            </a:r>
            <a:endParaRPr lang="en-US" altLang="zh-CN" sz="2000" b="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FF0000"/>
                </a:solidFill>
              </a:rPr>
              <a:t>内源性胆固醇</a:t>
            </a:r>
            <a:r>
              <a:rPr lang="zh-CN" altLang="en-US" sz="2000" b="0" dirty="0" smtClean="0"/>
              <a:t>，占</a:t>
            </a:r>
            <a:r>
              <a:rPr lang="en-US" altLang="zh-CN" sz="2000" b="0" dirty="0" smtClean="0"/>
              <a:t>2/3</a:t>
            </a:r>
            <a:r>
              <a:rPr lang="zh-CN" altLang="en-US" sz="2000" b="0" dirty="0" smtClean="0"/>
              <a:t>，主要由肝脏合成；</a:t>
            </a:r>
            <a:endParaRPr lang="en-US" altLang="zh-CN" sz="2000" b="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FF0000"/>
                </a:solidFill>
              </a:rPr>
              <a:t>外源性胆固醇</a:t>
            </a:r>
            <a:r>
              <a:rPr lang="zh-CN" altLang="en-US" sz="2000" b="0" dirty="0" smtClean="0"/>
              <a:t>，占</a:t>
            </a:r>
            <a:r>
              <a:rPr lang="en-US" altLang="zh-CN" sz="2000" b="0" dirty="0" smtClean="0"/>
              <a:t>1/3</a:t>
            </a:r>
            <a:r>
              <a:rPr lang="zh-CN" altLang="en-US" sz="2000" b="0" dirty="0" smtClean="0"/>
              <a:t>，从食物中获取</a:t>
            </a:r>
            <a:endParaRPr lang="zh-CN" altLang="en-US" sz="2000" b="0" dirty="0"/>
          </a:p>
        </p:txBody>
      </p:sp>
      <p:sp>
        <p:nvSpPr>
          <p:cNvPr id="6" name="矩形 5"/>
          <p:cNvSpPr/>
          <p:nvPr/>
        </p:nvSpPr>
        <p:spPr>
          <a:xfrm>
            <a:off x="323529" y="5733256"/>
            <a:ext cx="8645648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b="1" dirty="0" smtClean="0"/>
              <a:t>仅</a:t>
            </a:r>
            <a:r>
              <a:rPr lang="zh-CN" altLang="en-US" sz="2400" b="1" dirty="0"/>
              <a:t>靠节食降胆固醇，难</a:t>
            </a:r>
            <a:r>
              <a:rPr lang="zh-CN" altLang="en-US" sz="2400" b="1" dirty="0" smtClean="0"/>
              <a:t>！  多管齐下，才能更有效降低胆固醇！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4144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484784"/>
            <a:ext cx="2218995" cy="1948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C:\Users\admin\Desktop\Redocn_2012072509132768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26"/>
          <a:stretch/>
        </p:blipFill>
        <p:spPr bwMode="auto">
          <a:xfrm flipH="1">
            <a:off x="6732240" y="3645024"/>
            <a:ext cx="2234158" cy="2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运动也要讲科学</a:t>
            </a:r>
            <a:endParaRPr lang="zh-CN" altLang="en-US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gray">
          <a:xfrm>
            <a:off x="395536" y="1484784"/>
            <a:ext cx="6120680" cy="49059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运动方式因人而异</a:t>
            </a:r>
            <a:endParaRPr lang="en-US" altLang="zh-CN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一般可选择散步、慢跑、打太极、游泳等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lang="zh-CN" altLang="en-US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运动量要适当</a:t>
            </a:r>
            <a:endParaRPr lang="en-US" altLang="zh-CN" sz="22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运动结束后不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感到疲劳为适；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运动要量力而行、循序渐进、贵在坚持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掌握好运动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时间和频率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建议每周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3-5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次，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每次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小时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切记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运动前不要吃得太饱，饭后不能马上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运动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515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3063</TotalTime>
  <Words>909</Words>
  <Application>Microsoft Office PowerPoint</Application>
  <PresentationFormat>全屏显示(4:3)</PresentationFormat>
  <Paragraphs>127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如何降低“坏”胆固醇？</vt:lpstr>
      <vt:lpstr>胆固醇有“好”，有“坏”</vt:lpstr>
      <vt:lpstr>“坏”胆固醇是心血管疾病的“罪魁祸首”</vt:lpstr>
      <vt:lpstr>哪些因素会升高“坏”胆固醇水平？</vt:lpstr>
      <vt:lpstr>哪些因素会降低“坏”胆固醇水平？</vt:lpstr>
      <vt:lpstr>哪些食物会降低胆固醇水平？</vt:lpstr>
      <vt:lpstr>仅靠饮食控制，是否能控制好胆固醇？</vt:lpstr>
      <vt:lpstr>仅靠节食降胆固醇，难！</vt:lpstr>
      <vt:lpstr>运动也要讲科学</vt:lpstr>
      <vt:lpstr>戒烟限酒需牢记</vt:lpstr>
      <vt:lpstr>良好心态常保持</vt:lpstr>
      <vt:lpstr>药物治疗是降低“坏”胆固醇的“法宝”</vt:lpstr>
      <vt:lpstr>他汀是减少心血管事件最有效的降胆固醇药物</vt:lpstr>
      <vt:lpstr>服用他汀，要足量、长期</vt:lpstr>
      <vt:lpstr>服用他汀，应注意哪些不良反应？</vt:lpstr>
      <vt:lpstr>长期服用他汀，安全么？</vt:lpstr>
      <vt:lpstr>不能拿保健品当药品</vt:lpstr>
      <vt:lpstr>综合管理，降低“坏”胆固醇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mediyixue</dc:creator>
  <cp:lastModifiedBy>admin</cp:lastModifiedBy>
  <cp:revision>346</cp:revision>
  <dcterms:created xsi:type="dcterms:W3CDTF">2014-09-10T09:47:10Z</dcterms:created>
  <dcterms:modified xsi:type="dcterms:W3CDTF">2015-08-27T06:54:48Z</dcterms:modified>
</cp:coreProperties>
</file>