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1" r:id="rId3"/>
    <p:sldId id="328" r:id="rId4"/>
    <p:sldId id="346" r:id="rId5"/>
    <p:sldId id="362" r:id="rId6"/>
    <p:sldId id="347" r:id="rId7"/>
    <p:sldId id="349" r:id="rId8"/>
    <p:sldId id="351" r:id="rId9"/>
    <p:sldId id="337" r:id="rId10"/>
    <p:sldId id="344" r:id="rId11"/>
    <p:sldId id="365" r:id="rId12"/>
    <p:sldId id="354" r:id="rId13"/>
    <p:sldId id="350" r:id="rId14"/>
    <p:sldId id="361" r:id="rId15"/>
    <p:sldId id="363" r:id="rId16"/>
    <p:sldId id="334" r:id="rId17"/>
    <p:sldId id="357" r:id="rId18"/>
    <p:sldId id="358" r:id="rId19"/>
    <p:sldId id="283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87845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高血脂无法完全治愈。使用他汀降低胆固醇需要长期服药，即使血脂已经降至正常范围。告知患者出现他汀相关不良反应该如何处理。强调患者要长期服用他汀，不减量，不停药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8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4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1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6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/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r>
              <a:rPr lang="zh-CN" altLang="en-US" sz="4000" dirty="0" smtClean="0">
                <a:solidFill>
                  <a:srgbClr val="FFFF00"/>
                </a:solidFill>
              </a:rPr>
              <a:t>降胆固醇是场持久战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</a:t>
            </a:r>
            <a:r>
              <a:rPr lang="zh-CN" altLang="en-US" dirty="0" smtClean="0"/>
              <a:t>胆固醇治疗是</a:t>
            </a:r>
            <a:r>
              <a:rPr lang="zh-CN" altLang="en-US" dirty="0"/>
              <a:t>场</a:t>
            </a:r>
            <a:r>
              <a:rPr lang="zh-CN" altLang="en-US" sz="3600" dirty="0">
                <a:solidFill>
                  <a:srgbClr val="FFFF00"/>
                </a:solidFill>
              </a:rPr>
              <a:t>“持久战”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C:\Users\admin\Desktop\137343646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48" r="15852" b="33902"/>
          <a:stretch/>
        </p:blipFill>
        <p:spPr bwMode="auto">
          <a:xfrm>
            <a:off x="4981946" y="2206735"/>
            <a:ext cx="2758406" cy="199987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493948" y="4344553"/>
            <a:ext cx="2952328" cy="62840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“坏胆固醇”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升高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燕尾形箭头 13"/>
          <p:cNvSpPr/>
          <p:nvPr/>
        </p:nvSpPr>
        <p:spPr>
          <a:xfrm>
            <a:off x="4269649" y="3024718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56919" y="1355576"/>
            <a:ext cx="7236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人体就像工厂，每天都在生产“坏”胆固醇</a:t>
            </a:r>
            <a:endParaRPr lang="zh-CN" altLang="en-US" sz="2400" b="1" dirty="0"/>
          </a:p>
        </p:txBody>
      </p:sp>
      <p:pic>
        <p:nvPicPr>
          <p:cNvPr id="2054" name="Picture 6" descr="d:\program files (x86)\360se6\User Data\temp\t01d0759393632f0dc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65" y="2131671"/>
            <a:ext cx="2764743" cy="2764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7" name="组合 16"/>
          <p:cNvGrpSpPr/>
          <p:nvPr/>
        </p:nvGrpSpPr>
        <p:grpSpPr>
          <a:xfrm>
            <a:off x="539552" y="5172233"/>
            <a:ext cx="8064896" cy="1268760"/>
            <a:chOff x="1329906" y="5235297"/>
            <a:chExt cx="6690700" cy="1268760"/>
          </a:xfrm>
        </p:grpSpPr>
        <p:sp>
          <p:nvSpPr>
            <p:cNvPr id="12" name="圆角矩形 11"/>
            <p:cNvSpPr/>
            <p:nvPr/>
          </p:nvSpPr>
          <p:spPr>
            <a:xfrm>
              <a:off x="1329906" y="5235297"/>
              <a:ext cx="6690700" cy="12687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29906" y="5478323"/>
              <a:ext cx="66907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+mn-ea"/>
                </a:rPr>
                <a:t>胆固醇水平更多的取决于人体自身胆固醇的合成，与遗传等因素有关</a:t>
              </a:r>
              <a:r>
                <a:rPr lang="zh-CN" altLang="en-US" sz="2000" b="1" dirty="0">
                  <a:latin typeface="+mn-ea"/>
                </a:rPr>
                <a:t>，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一旦中止降脂治疗，血脂又会回升</a:t>
              </a:r>
              <a:r>
                <a:rPr lang="zh-CN" altLang="en-US" sz="2000" b="1" dirty="0" smtClean="0">
                  <a:latin typeface="+mn-ea"/>
                </a:rPr>
                <a:t>，影响治疗效果</a:t>
              </a:r>
              <a:endParaRPr lang="zh-CN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高血脂无法治愈，降到</a:t>
            </a:r>
            <a:r>
              <a:rPr lang="zh-CN" altLang="en-US" dirty="0"/>
              <a:t>参考</a:t>
            </a:r>
            <a:r>
              <a:rPr lang="zh-CN" altLang="en-US" dirty="0" smtClean="0"/>
              <a:t>值以后也不能停药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893" y="1279457"/>
            <a:ext cx="8219256" cy="1853131"/>
          </a:xfrm>
        </p:spPr>
        <p:txBody>
          <a:bodyPr>
            <a:noAutofit/>
          </a:bodyPr>
          <a:lstStyle/>
          <a:p>
            <a:endParaRPr lang="en-US" altLang="zh-CN" sz="2000" b="0" dirty="0" smtClean="0"/>
          </a:p>
          <a:p>
            <a:endParaRPr lang="zh-CN" altLang="en-US" sz="2000" b="0" dirty="0"/>
          </a:p>
          <a:p>
            <a:endParaRPr lang="zh-CN" altLang="en-US" sz="2000" b="0" dirty="0"/>
          </a:p>
        </p:txBody>
      </p:sp>
      <p:pic>
        <p:nvPicPr>
          <p:cNvPr id="5" name="Picture 2" descr="d:\program files (x86)\360se6\User Data\temp\2010.8.21_20.17.37_71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45" y="4276401"/>
            <a:ext cx="2202672" cy="181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942768" y="3594158"/>
            <a:ext cx="5453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“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他汀治疗要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长期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坚持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，直至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终生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75" y="4162867"/>
            <a:ext cx="2456181" cy="196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952777" y="3284984"/>
            <a:ext cx="7488832" cy="32403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>
            <a:off x="4330297" y="5111115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1" y="1437684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59632" y="1259762"/>
            <a:ext cx="7560840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高</a:t>
            </a:r>
            <a:r>
              <a:rPr lang="zh-CN" altLang="en-US" sz="2000" dirty="0"/>
              <a:t>血脂是</a:t>
            </a:r>
            <a:r>
              <a:rPr lang="zh-CN" altLang="en-US" sz="2400" b="1" dirty="0">
                <a:solidFill>
                  <a:srgbClr val="FF0000"/>
                </a:solidFill>
              </a:rPr>
              <a:t>终身疾病</a:t>
            </a:r>
            <a:r>
              <a:rPr lang="zh-CN" altLang="en-US" sz="2000" dirty="0" smtClean="0"/>
              <a:t>，无法</a:t>
            </a:r>
            <a:r>
              <a:rPr lang="zh-CN" altLang="en-US" sz="2000" dirty="0"/>
              <a:t>完全</a:t>
            </a:r>
            <a:r>
              <a:rPr lang="zh-CN" altLang="en-US" sz="2000" dirty="0" smtClean="0"/>
              <a:t>治愈，需要持续控制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降低</a:t>
            </a:r>
            <a:r>
              <a:rPr lang="zh-CN" altLang="en-US" sz="2000" dirty="0"/>
              <a:t>胆固醇治疗是为了长期对抗动脉粥样硬化，减少心脑血管事件</a:t>
            </a:r>
            <a:r>
              <a:rPr lang="zh-CN" altLang="en-US" sz="2000" dirty="0" smtClean="0"/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中断</a:t>
            </a:r>
            <a:r>
              <a:rPr lang="zh-CN" altLang="en-US" sz="2400" b="1" dirty="0">
                <a:solidFill>
                  <a:srgbClr val="FF0000"/>
                </a:solidFill>
              </a:rPr>
              <a:t>他汀治疗可能会影响已经稳定的斑块</a:t>
            </a:r>
            <a:r>
              <a:rPr lang="zh-CN" altLang="en-US" sz="2000" dirty="0"/>
              <a:t>，导致心血管疾病风险升高</a:t>
            </a:r>
            <a:endParaRPr lang="en-US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073" y="203523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长期</a:t>
            </a:r>
            <a:endParaRPr lang="zh-CN" altLang="en-US" sz="2800" b="1" dirty="0"/>
          </a:p>
        </p:txBody>
      </p:sp>
      <p:pic>
        <p:nvPicPr>
          <p:cNvPr id="7" name="Picture 5" descr="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1" y="3261489"/>
            <a:ext cx="1581428" cy="18027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232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他汀治疗需要坚持，要</a:t>
            </a:r>
            <a:r>
              <a:rPr lang="zh-CN" altLang="en-US" sz="3600" dirty="0">
                <a:solidFill>
                  <a:srgbClr val="FFFF00"/>
                </a:solidFill>
              </a:rPr>
              <a:t>足</a:t>
            </a:r>
            <a:r>
              <a:rPr lang="zh-CN" altLang="en-US" sz="3600" dirty="0" smtClean="0">
                <a:solidFill>
                  <a:srgbClr val="FFFF00"/>
                </a:solidFill>
              </a:rPr>
              <a:t>量</a:t>
            </a:r>
            <a:r>
              <a:rPr lang="zh-CN" altLang="en-US" dirty="0" smtClean="0"/>
              <a:t>、</a:t>
            </a:r>
            <a:r>
              <a:rPr lang="zh-CN" altLang="en-US" sz="3600" dirty="0" smtClean="0">
                <a:solidFill>
                  <a:srgbClr val="FFFF00"/>
                </a:solidFill>
              </a:rPr>
              <a:t>长期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252" y="190912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足量</a:t>
            </a:r>
          </a:p>
        </p:txBody>
      </p:sp>
      <p:pic>
        <p:nvPicPr>
          <p:cNvPr id="6147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0" y="1373912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1191031"/>
            <a:ext cx="7632848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他汀降低“坏胆固醇”的效果与剂量有关，</a:t>
            </a:r>
            <a:r>
              <a:rPr lang="zh-CN" altLang="en-US" sz="2400" b="1" dirty="0">
                <a:solidFill>
                  <a:srgbClr val="FF0000"/>
                </a:solidFill>
              </a:rPr>
              <a:t>他汀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剂量越大，降“坏胆固醇”效果越强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对于心血管疾病及其高危患者，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足量</a:t>
            </a:r>
            <a:r>
              <a:rPr lang="zh-CN" altLang="en-US" sz="2400" b="1" dirty="0">
                <a:solidFill>
                  <a:srgbClr val="FF0000"/>
                </a:solidFill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他汀</a:t>
            </a:r>
            <a:r>
              <a:rPr lang="zh-CN" altLang="en-US" sz="2000" dirty="0" smtClean="0"/>
              <a:t>，才能获得强效的血管保护作用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644008" y="4469131"/>
            <a:ext cx="345562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/>
              <a:t>坚持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足量</a:t>
            </a:r>
            <a:r>
              <a:rPr lang="zh-CN" altLang="en-US" sz="20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长期</a:t>
            </a:r>
            <a:r>
              <a:rPr lang="zh-CN" altLang="en-US" sz="2000" b="1" dirty="0" smtClean="0"/>
              <a:t>他汀治疗，</a:t>
            </a:r>
            <a:endParaRPr lang="en-US" altLang="zh-CN" sz="2000" b="1" dirty="0" smtClean="0"/>
          </a:p>
          <a:p>
            <a:pPr algn="ctr">
              <a:lnSpc>
                <a:spcPct val="120000"/>
              </a:lnSpc>
            </a:pPr>
            <a:r>
              <a:rPr lang="zh-CN" altLang="en-US" sz="2000" b="1" dirty="0" smtClean="0"/>
              <a:t>不可擅自减量</a:t>
            </a:r>
            <a:r>
              <a:rPr lang="zh-CN" altLang="en-US" sz="2000" b="1" dirty="0"/>
              <a:t>或</a:t>
            </a:r>
            <a:r>
              <a:rPr lang="zh-CN" altLang="en-US" sz="2000" b="1" dirty="0" smtClean="0"/>
              <a:t>停</a:t>
            </a:r>
            <a:r>
              <a:rPr lang="zh-CN" altLang="en-US" sz="2000" b="1" dirty="0"/>
              <a:t>药</a:t>
            </a:r>
          </a:p>
        </p:txBody>
      </p:sp>
      <p:pic>
        <p:nvPicPr>
          <p:cNvPr id="11266" name="Picture 2" descr="d:\program files (x86)\360se6\User Data\temp\2010.8.21_20.17.37_71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26" y="3918524"/>
            <a:ext cx="2298516" cy="189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/>
          <p:cNvSpPr/>
          <p:nvPr/>
        </p:nvSpPr>
        <p:spPr>
          <a:xfrm>
            <a:off x="1580808" y="3356992"/>
            <a:ext cx="6843112" cy="30495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5" descr="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0" y="3333497"/>
            <a:ext cx="1581428" cy="18027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4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13539" y="1830454"/>
            <a:ext cx="4892986" cy="4346206"/>
            <a:chOff x="2123728" y="1819098"/>
            <a:chExt cx="5184576" cy="4605212"/>
          </a:xfrm>
        </p:grpSpPr>
        <p:pic>
          <p:nvPicPr>
            <p:cNvPr id="7" name="Picture 6" descr="d:\program files (x86)\360se6\User Data\temp\1350716885192018409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819098"/>
              <a:ext cx="5184576" cy="460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椭圆 2"/>
            <p:cNvSpPr/>
            <p:nvPr/>
          </p:nvSpPr>
          <p:spPr>
            <a:xfrm>
              <a:off x="5076056" y="1819738"/>
              <a:ext cx="1872208" cy="1249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107504" y="1628800"/>
            <a:ext cx="4752528" cy="2016224"/>
          </a:xfrm>
          <a:prstGeom prst="cloudCallout">
            <a:avLst>
              <a:gd name="adj1" fmla="val -3119"/>
              <a:gd name="adj2" fmla="val 8415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长期他汀治疗安全吗，会不会有什么危害，需要注意什么？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5076056" y="1340768"/>
            <a:ext cx="3816424" cy="1559873"/>
          </a:xfrm>
          <a:prstGeom prst="cloudCallout">
            <a:avLst>
              <a:gd name="adj1" fmla="val -13220"/>
              <a:gd name="adj2" fmla="val 6943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总体上，他汀治疗安全性良好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3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815988" y="3601661"/>
            <a:ext cx="7517862" cy="2334064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他汀肝脏安全性良好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81" y="4002329"/>
            <a:ext cx="7638550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</a:rPr>
              <a:t>大多患者肝脏耐受良好</a:t>
            </a:r>
            <a:r>
              <a:rPr lang="zh-CN" altLang="en-US" sz="2400" dirty="0" smtClean="0">
                <a:latin typeface="+mj-ea"/>
              </a:rPr>
              <a:t>；少数患者会出现一过性轻度转氨酶升高，通常三个月左右恢复正常，无需停药。</a:t>
            </a:r>
            <a:endParaRPr lang="zh-CN" altLang="en-US" sz="2400" dirty="0"/>
          </a:p>
        </p:txBody>
      </p:sp>
      <p:pic>
        <p:nvPicPr>
          <p:cNvPr id="5" name="Picture 5" descr="c:\users\admin\appdata\roaming\360se6\User Data\temp\20130808154958_79595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2" y="3242482"/>
            <a:ext cx="1552601" cy="116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rogram files (x86)\360se6\User Data\temp\11489679_221938730000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 r="23169" b="7413"/>
          <a:stretch/>
        </p:blipFill>
        <p:spPr bwMode="auto">
          <a:xfrm>
            <a:off x="6551732" y="1700808"/>
            <a:ext cx="2679516" cy="28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259632" y="1556792"/>
            <a:ext cx="65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作为国际医疗审核权威机构，美国食品药品监督管理局（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FDA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年发表声明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，充分肯定了他汀的肝脏安全性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0" y="1513384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</a:t>
            </a:r>
            <a:r>
              <a:rPr lang="zh-CN" altLang="en-US" dirty="0"/>
              <a:t>汀</a:t>
            </a:r>
            <a:r>
              <a:rPr lang="zh-CN" altLang="en-US" dirty="0" smtClean="0"/>
              <a:t>的肌肉安全性同样良好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1004302" y="2132856"/>
            <a:ext cx="7360616" cy="2334064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533524"/>
            <a:ext cx="6984776" cy="155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 smtClean="0"/>
              <a:t>        与</a:t>
            </a:r>
            <a:r>
              <a:rPr lang="zh-CN" altLang="en-US" sz="2400" dirty="0"/>
              <a:t>他汀相关的肌肉反应多限于用药</a:t>
            </a:r>
            <a:r>
              <a:rPr lang="en-US" altLang="zh-CN" sz="2400" dirty="0"/>
              <a:t>1-2</a:t>
            </a:r>
            <a:r>
              <a:rPr lang="zh-CN" altLang="en-US" sz="2400" dirty="0"/>
              <a:t>个月的早期，</a:t>
            </a:r>
            <a:r>
              <a:rPr lang="en-US" altLang="zh-CN" sz="2400" dirty="0"/>
              <a:t>1</a:t>
            </a:r>
            <a:r>
              <a:rPr lang="zh-CN" altLang="en-US" sz="2400" dirty="0"/>
              <a:t>年后出现的症状通常与他汀无关。总体来说，</a:t>
            </a:r>
            <a:r>
              <a:rPr lang="zh-CN" altLang="en-US" sz="2800" b="1" dirty="0">
                <a:solidFill>
                  <a:srgbClr val="FF0000"/>
                </a:solidFill>
              </a:rPr>
              <a:t>他汀肌肉安全性良好。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592" y="1232422"/>
            <a:ext cx="885710" cy="178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d:\program files (x86)\360se6\User Data\temp\28x58PICdKb_102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42" y="3429000"/>
            <a:ext cx="2350467" cy="25568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507603" y="1640521"/>
            <a:ext cx="7517862" cy="2334064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如果我需用他汀，万一不能耐受不良反应怎么办？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683" y="1955162"/>
            <a:ext cx="7350222" cy="1875406"/>
          </a:xfrm>
        </p:spPr>
        <p:txBody>
          <a:bodyPr/>
          <a:lstStyle/>
          <a:p>
            <a:r>
              <a:rPr lang="zh-CN" altLang="en-US" dirty="0" smtClean="0"/>
              <a:t>更换一种他汀</a:t>
            </a:r>
            <a:endParaRPr lang="en-US" altLang="zh-CN" dirty="0" smtClean="0"/>
          </a:p>
          <a:p>
            <a:r>
              <a:rPr lang="zh-CN" altLang="en-US" dirty="0" smtClean="0"/>
              <a:t>减少同一种他汀剂量</a:t>
            </a:r>
            <a:endParaRPr lang="en-US" altLang="zh-CN" dirty="0" smtClean="0"/>
          </a:p>
          <a:p>
            <a:r>
              <a:rPr lang="zh-CN" altLang="en-US" dirty="0" smtClean="0"/>
              <a:t>隔日或每隔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日服用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次他汀，比完全停药好</a:t>
            </a:r>
            <a:endParaRPr lang="en-US" altLang="zh-CN" dirty="0" smtClean="0"/>
          </a:p>
        </p:txBody>
      </p:sp>
      <p:pic>
        <p:nvPicPr>
          <p:cNvPr id="17410" name="Picture 2" descr="d:\program files (x86)\360se6\User Data\temp\235094-1405310042129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96" y="3068960"/>
            <a:ext cx="2264017" cy="291379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84608" y="4341189"/>
            <a:ext cx="480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以上建议请在医生的指导下进行，请以医生处方为准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36" y="4432205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他汀总体安全性良好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599043" y="1671001"/>
            <a:ext cx="7517862" cy="2334064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15067" y="1917395"/>
            <a:ext cx="71287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他</a:t>
            </a:r>
            <a:r>
              <a:rPr lang="zh-CN" altLang="en-US" dirty="0"/>
              <a:t>汀具有良好的安全性，适合长期</a:t>
            </a:r>
            <a:r>
              <a:rPr lang="zh-CN" altLang="en-US" dirty="0" smtClean="0"/>
              <a:t>服用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他汀在临床应用已有</a:t>
            </a:r>
            <a:r>
              <a:rPr lang="zh-CN" altLang="en-US" sz="3200" dirty="0">
                <a:solidFill>
                  <a:srgbClr val="FF0000"/>
                </a:solidFill>
              </a:rPr>
              <a:t>超过</a:t>
            </a:r>
            <a:r>
              <a:rPr lang="en-US" altLang="zh-CN" sz="3200" dirty="0">
                <a:solidFill>
                  <a:srgbClr val="FF0000"/>
                </a:solidFill>
              </a:rPr>
              <a:t>20</a:t>
            </a:r>
            <a:r>
              <a:rPr lang="zh-CN" altLang="en-US" sz="3200" dirty="0">
                <a:solidFill>
                  <a:srgbClr val="FF0000"/>
                </a:solidFill>
              </a:rPr>
              <a:t>年</a:t>
            </a:r>
            <a:r>
              <a:rPr lang="zh-CN" altLang="en-US" dirty="0"/>
              <a:t>的历史，其</a:t>
            </a:r>
            <a:r>
              <a:rPr lang="zh-CN" altLang="en-US" dirty="0" smtClean="0"/>
              <a:t>安全性经历了时间</a:t>
            </a:r>
            <a:r>
              <a:rPr lang="zh-CN" altLang="en-US" dirty="0"/>
              <a:t>的</a:t>
            </a:r>
            <a:r>
              <a:rPr lang="zh-CN" altLang="en-US" dirty="0" smtClean="0"/>
              <a:t>考验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32040" y="3373868"/>
            <a:ext cx="3404632" cy="2679116"/>
            <a:chOff x="4385006" y="3391659"/>
            <a:chExt cx="4758994" cy="3421717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" name="Picture 2" descr="C:\Users\admin\Documents\ppt素材\卡通图片\2531170_202058868000_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34"/>
            <a:stretch/>
          </p:blipFill>
          <p:spPr bwMode="auto">
            <a:xfrm>
              <a:off x="4385006" y="3391659"/>
              <a:ext cx="4758994" cy="3421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 rot="17966914">
              <a:off x="4948081" y="5129591"/>
              <a:ext cx="13997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他    汀 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1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坚持他汀治疗，才能</a:t>
            </a:r>
            <a:r>
              <a:rPr lang="zh-CN" altLang="en-US" sz="3600" dirty="0">
                <a:solidFill>
                  <a:srgbClr val="FFFF00"/>
                </a:solidFill>
              </a:rPr>
              <a:t>长“治”久安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6888" y="1412776"/>
            <a:ext cx="8064896" cy="1321435"/>
            <a:chOff x="1329906" y="5235297"/>
            <a:chExt cx="6690700" cy="1321435"/>
          </a:xfrm>
        </p:grpSpPr>
        <p:sp>
          <p:nvSpPr>
            <p:cNvPr id="8" name="圆角矩形 7"/>
            <p:cNvSpPr/>
            <p:nvPr/>
          </p:nvSpPr>
          <p:spPr>
            <a:xfrm>
              <a:off x="1329906" y="5235297"/>
              <a:ext cx="6690700" cy="12687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29906" y="5356403"/>
              <a:ext cx="66907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/>
                <a:t>要取得</a:t>
              </a:r>
              <a:r>
                <a:rPr lang="zh-CN" altLang="en-US" sz="2800" b="1" dirty="0" smtClean="0"/>
                <a:t>心血管疾病防治整个</a:t>
              </a:r>
              <a:r>
                <a:rPr lang="zh-CN" altLang="en-US" sz="3600" b="1" dirty="0" smtClean="0">
                  <a:solidFill>
                    <a:srgbClr val="FF0000"/>
                  </a:solidFill>
                </a:rPr>
                <a:t>“战 争”</a:t>
              </a:r>
              <a:r>
                <a:rPr lang="zh-CN" altLang="en-US" sz="2800" b="1" dirty="0" smtClean="0"/>
                <a:t>的</a:t>
              </a:r>
              <a:r>
                <a:rPr lang="zh-CN" altLang="en-US" sz="2800" b="1" dirty="0"/>
                <a:t>胜利</a:t>
              </a:r>
              <a:r>
                <a:rPr lang="zh-CN" altLang="en-US" sz="2800" b="1" dirty="0" smtClean="0"/>
                <a:t>，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就要坚持</a:t>
              </a:r>
              <a:r>
                <a:rPr lang="zh-CN" altLang="en-US" sz="3600" b="1" dirty="0">
                  <a:solidFill>
                    <a:srgbClr val="FF0000"/>
                  </a:solidFill>
                </a:rPr>
                <a:t>足量</a:t>
              </a:r>
              <a:r>
                <a:rPr lang="zh-CN" altLang="en-US" sz="2800" b="1" dirty="0" smtClean="0"/>
                <a:t>、</a:t>
              </a:r>
              <a:r>
                <a:rPr lang="zh-CN" altLang="en-US" sz="3600" b="1" dirty="0">
                  <a:solidFill>
                    <a:srgbClr val="FF0000"/>
                  </a:solidFill>
                </a:rPr>
                <a:t>长期</a:t>
              </a:r>
              <a:r>
                <a:rPr lang="zh-CN" altLang="en-US" sz="2800" b="1" dirty="0"/>
                <a:t>他汀治疗</a:t>
              </a:r>
            </a:p>
          </p:txBody>
        </p:sp>
      </p:grpSp>
      <p:pic>
        <p:nvPicPr>
          <p:cNvPr id="14" name="Picture 2" descr="d:\program files (x86)\360se6\User Data\temp\833104fa19fb7c664945a7af8adae4b06aed7c4b27fe1-ncCD4H_fw6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9" r="13146" b="4836"/>
          <a:stretch/>
        </p:blipFill>
        <p:spPr bwMode="auto">
          <a:xfrm>
            <a:off x="106680" y="3429000"/>
            <a:ext cx="8892088" cy="30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8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94408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4800" i="1" dirty="0" smtClean="0">
                <a:solidFill>
                  <a:schemeClr val="tx2"/>
                </a:solidFill>
              </a:rPr>
              <a:t>祝你健康！</a:t>
            </a:r>
            <a:endParaRPr lang="zh-CN" altLang="en-US" sz="4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“坏”胆固醇的损害是个逐渐加重的过程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59832" y="1812793"/>
            <a:ext cx="5303440" cy="352839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/>
              <a:t>“坏胆固醇”在</a:t>
            </a:r>
            <a:r>
              <a:rPr lang="zh-CN" altLang="en-US" dirty="0" smtClean="0"/>
              <a:t>动脉内壁沉积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 慢慢形成动脉粥样硬化斑块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   斑块增大，使血管变窄、阻塞</a:t>
            </a:r>
            <a:endParaRPr lang="zh-CN" altLang="en-US" dirty="0"/>
          </a:p>
        </p:txBody>
      </p:sp>
      <p:pic>
        <p:nvPicPr>
          <p:cNvPr id="6" name="Picture 2" descr="C:\Users\admin\Documents\ppt素材\卡通图片\atherosclerosis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20632"/>
          <a:stretch/>
        </p:blipFill>
        <p:spPr bwMode="auto">
          <a:xfrm>
            <a:off x="827584" y="1556792"/>
            <a:ext cx="2664296" cy="4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燕尾形箭头 6"/>
          <p:cNvSpPr/>
          <p:nvPr/>
        </p:nvSpPr>
        <p:spPr>
          <a:xfrm rot="5400000">
            <a:off x="5414606" y="2496869"/>
            <a:ext cx="720080" cy="64807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5400000">
            <a:off x="5414606" y="3937029"/>
            <a:ext cx="720080" cy="64807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74534" y="5229200"/>
            <a:ext cx="1106100" cy="1301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69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降低“坏”胆固醇，保卫心血管健康需要坚持不懈</a:t>
            </a:r>
            <a:endParaRPr lang="zh-CN" altLang="en-US" dirty="0"/>
          </a:p>
        </p:txBody>
      </p:sp>
      <p:pic>
        <p:nvPicPr>
          <p:cNvPr id="5" name="Picture 321" descr="Untitled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58" y="2276872"/>
            <a:ext cx="72551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7" name="组合 6"/>
          <p:cNvGrpSpPr/>
          <p:nvPr/>
        </p:nvGrpSpPr>
        <p:grpSpPr>
          <a:xfrm>
            <a:off x="1380634" y="4722220"/>
            <a:ext cx="6462682" cy="1367647"/>
            <a:chOff x="1107951" y="4651848"/>
            <a:chExt cx="6835544" cy="1367647"/>
          </a:xfrm>
        </p:grpSpPr>
        <p:sp>
          <p:nvSpPr>
            <p:cNvPr id="3" name="圆角矩形 2"/>
            <p:cNvSpPr/>
            <p:nvPr/>
          </p:nvSpPr>
          <p:spPr>
            <a:xfrm>
              <a:off x="1120832" y="4651848"/>
              <a:ext cx="6749154" cy="136764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07951" y="4683609"/>
              <a:ext cx="6835544" cy="130412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buFont typeface="Arial" pitchFamily="34" charset="0"/>
                <a:buChar char="–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buFont typeface="Arial" pitchFamily="34" charset="0"/>
                <a:buChar char="•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buFont typeface="Arial" pitchFamily="34" charset="0"/>
                <a:buChar char="»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/>
                <a:t>这是一个漫长的过程，可能需要十几年乃至几十年</a:t>
              </a:r>
              <a:endParaRPr lang="en-US" altLang="zh-CN" sz="2000" dirty="0"/>
            </a:p>
            <a:p>
              <a:pPr marL="0" indent="0" algn="ctr">
                <a:buNone/>
              </a:pPr>
              <a:r>
                <a:rPr lang="zh-CN" altLang="en-US" sz="2000" dirty="0" smtClean="0">
                  <a:latin typeface="+mn-ea"/>
                </a:rPr>
                <a:t>决定了降胆固醇治疗是一场</a:t>
              </a:r>
              <a:r>
                <a:rPr lang="zh-CN" altLang="en-US" sz="2800" dirty="0">
                  <a:solidFill>
                    <a:srgbClr val="FF0000"/>
                  </a:solidFill>
                  <a:latin typeface="+mn-ea"/>
                </a:rPr>
                <a:t>漫长的战争</a:t>
              </a:r>
            </a:p>
          </p:txBody>
        </p:sp>
      </p:grpSp>
      <p:pic>
        <p:nvPicPr>
          <p:cNvPr id="18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74534" y="5229200"/>
            <a:ext cx="1106100" cy="1301295"/>
          </a:xfrm>
          <a:prstGeom prst="rect">
            <a:avLst/>
          </a:prstGeom>
          <a:noFill/>
        </p:spPr>
      </p:pic>
      <p:sp>
        <p:nvSpPr>
          <p:cNvPr id="19" name="燕尾形箭头 18"/>
          <p:cNvSpPr/>
          <p:nvPr/>
        </p:nvSpPr>
        <p:spPr>
          <a:xfrm>
            <a:off x="3419872" y="1566386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995936" y="1386366"/>
            <a:ext cx="2304256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 smtClean="0"/>
              <a:t>动脉粥样硬化</a:t>
            </a:r>
            <a:endParaRPr lang="zh-CN" altLang="en-US" dirty="0"/>
          </a:p>
        </p:txBody>
      </p:sp>
      <p:sp>
        <p:nvSpPr>
          <p:cNvPr id="21" name="燕尾形箭头 20"/>
          <p:cNvSpPr/>
          <p:nvPr/>
        </p:nvSpPr>
        <p:spPr>
          <a:xfrm>
            <a:off x="6300192" y="1566386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732240" y="1386366"/>
            <a:ext cx="2016224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 smtClean="0"/>
              <a:t>心血管疾病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529208" y="1386366"/>
            <a:ext cx="2674640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 smtClean="0"/>
              <a:t>“坏胆固醇”沉积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7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d:\program files (x86)\360se6\User Data\temp\16234632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AF3"/>
              </a:clrFrom>
              <a:clrTo>
                <a:srgbClr val="FDFA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75" y="1576803"/>
            <a:ext cx="2381250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保卫心血管健康 全面防守“坏”胆固醇（一）：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调整生活方式，降低“坏”胆固醇</a:t>
            </a:r>
            <a:endParaRPr lang="zh-CN" altLang="en-US" dirty="0"/>
          </a:p>
        </p:txBody>
      </p:sp>
      <p:pic>
        <p:nvPicPr>
          <p:cNvPr id="4" name="Picture 7" descr="c:\users\admin\appdata\roaming\360se6\User Data\temp\013000002427261383816846265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88" y="4002574"/>
            <a:ext cx="1656184" cy="16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42864" y="5597755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戒烟限酒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6690" y="3298422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科学运动</a:t>
            </a:r>
          </a:p>
        </p:txBody>
      </p:sp>
      <p:sp>
        <p:nvSpPr>
          <p:cNvPr id="9" name="椭圆 8"/>
          <p:cNvSpPr/>
          <p:nvPr/>
        </p:nvSpPr>
        <p:spPr>
          <a:xfrm>
            <a:off x="3661496" y="3043711"/>
            <a:ext cx="1917727" cy="1917727"/>
          </a:xfrm>
          <a:prstGeom prst="ellipse">
            <a:avLst/>
          </a:prstGeom>
          <a:noFill/>
          <a:ln w="177800" cmpd="dbl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258104" y="3235453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膳食平衡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5621178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良好心态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3887929" y="3479213"/>
            <a:ext cx="14157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/>
              <a:t>降低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胆固醇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8513517">
            <a:off x="3360166" y="2778993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4" name="下箭头 13"/>
          <p:cNvSpPr/>
          <p:nvPr/>
        </p:nvSpPr>
        <p:spPr>
          <a:xfrm rot="2809699">
            <a:off x="5513982" y="2813383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5" name="下箭头 14"/>
          <p:cNvSpPr/>
          <p:nvPr/>
        </p:nvSpPr>
        <p:spPr>
          <a:xfrm rot="14881322">
            <a:off x="3153285" y="4520189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6" name="下箭头 15"/>
          <p:cNvSpPr/>
          <p:nvPr/>
        </p:nvSpPr>
        <p:spPr>
          <a:xfrm rot="6915871">
            <a:off x="5535219" y="4515804"/>
            <a:ext cx="504056" cy="372486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pic>
        <p:nvPicPr>
          <p:cNvPr id="4098" name="Picture 2" descr="d:\program files (x86)\360se6\User Data\temp\t01fe1cb666c71474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82" y="1339807"/>
            <a:ext cx="1445430" cy="189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program files (x86)\360se6\User Data\temp\1016823_150511028_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85" y="3922303"/>
            <a:ext cx="1646122" cy="152716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753" y="1079420"/>
            <a:ext cx="6912768" cy="5535346"/>
            <a:chOff x="-2340768" y="1372366"/>
            <a:chExt cx="5728575" cy="507271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40768" y="1372366"/>
              <a:ext cx="5728575" cy="507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282" y="1779977"/>
              <a:ext cx="648072" cy="343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282" y="2347076"/>
              <a:ext cx="648072" cy="52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282" y="3087982"/>
              <a:ext cx="826550" cy="67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682" y="4109517"/>
              <a:ext cx="826550" cy="67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845" y="5321105"/>
              <a:ext cx="591753" cy="67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平衡膳食，</a:t>
            </a:r>
            <a:r>
              <a:rPr lang="zh-CN" altLang="en-US" dirty="0" smtClean="0"/>
              <a:t>适量运动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6434" y="1289852"/>
            <a:ext cx="287663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油 </a:t>
            </a:r>
            <a:r>
              <a:rPr lang="en-US" altLang="zh-CN" sz="2000" dirty="0" smtClean="0">
                <a:latin typeface="+mn-ea"/>
              </a:rPr>
              <a:t>25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盐 </a:t>
            </a:r>
            <a:r>
              <a:rPr lang="zh-CN" altLang="en-US" sz="2000" dirty="0">
                <a:latin typeface="+mn-ea"/>
              </a:rPr>
              <a:t>每天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克</a:t>
            </a:r>
          </a:p>
        </p:txBody>
      </p:sp>
      <p:sp>
        <p:nvSpPr>
          <p:cNvPr id="9" name="矩形 8"/>
          <p:cNvSpPr/>
          <p:nvPr/>
        </p:nvSpPr>
        <p:spPr>
          <a:xfrm>
            <a:off x="5951458" y="2870840"/>
            <a:ext cx="280831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畜禽类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50~75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鱼虾类 </a:t>
            </a:r>
            <a:r>
              <a:rPr lang="en-US" altLang="zh-CN" sz="2000" dirty="0" smtClean="0">
                <a:latin typeface="+mn-ea"/>
              </a:rPr>
              <a:t>75~100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蛋类 </a:t>
            </a:r>
            <a:r>
              <a:rPr lang="en-US" altLang="zh-CN" sz="2000" dirty="0" smtClean="0">
                <a:latin typeface="+mn-ea"/>
              </a:rPr>
              <a:t>25~50</a:t>
            </a:r>
            <a:r>
              <a:rPr lang="zh-CN" altLang="en-US" sz="2000" dirty="0" smtClean="0">
                <a:latin typeface="+mn-ea"/>
              </a:rPr>
              <a:t>克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4642" y="2047440"/>
            <a:ext cx="3254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奶类及奶制品 </a:t>
            </a:r>
            <a:r>
              <a:rPr lang="en-US" altLang="zh-CN" sz="2000" dirty="0" smtClean="0">
                <a:latin typeface="+mn-ea"/>
              </a:rPr>
              <a:t>100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豆制品及坚果 </a:t>
            </a:r>
            <a:r>
              <a:rPr lang="en-US" altLang="zh-CN" sz="2000" dirty="0" smtClean="0">
                <a:latin typeface="+mn-ea"/>
              </a:rPr>
              <a:t>50</a:t>
            </a:r>
            <a:r>
              <a:rPr lang="zh-CN" altLang="en-US" sz="2000" dirty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5897" y="5229200"/>
            <a:ext cx="3088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谷类薯类及杂豆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250~400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水 </a:t>
            </a:r>
            <a:r>
              <a:rPr lang="en-US" altLang="zh-CN" sz="2000" dirty="0" smtClean="0">
                <a:latin typeface="+mn-ea"/>
              </a:rPr>
              <a:t>1200</a:t>
            </a:r>
            <a:r>
              <a:rPr lang="zh-CN" altLang="en-US" sz="2000" dirty="0" smtClean="0">
                <a:latin typeface="+mn-ea"/>
              </a:rPr>
              <a:t>毫升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3547" y="4164320"/>
            <a:ext cx="238990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蔬菜类 </a:t>
            </a:r>
            <a:r>
              <a:rPr lang="en-US" altLang="zh-CN" sz="2000" dirty="0" smtClean="0">
                <a:latin typeface="+mn-ea"/>
              </a:rPr>
              <a:t>400~500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水果类 </a:t>
            </a:r>
            <a:r>
              <a:rPr lang="en-US" altLang="zh-CN" sz="2000" dirty="0" smtClean="0">
                <a:latin typeface="+mn-ea"/>
              </a:rPr>
              <a:t>100~200</a:t>
            </a:r>
            <a:r>
              <a:rPr lang="zh-CN" altLang="en-US" sz="2000" dirty="0" smtClean="0">
                <a:latin typeface="+mn-ea"/>
              </a:rPr>
              <a:t>克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096" y="5413670"/>
            <a:ext cx="226536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每次不少于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分钟</a:t>
            </a:r>
            <a:endParaRPr lang="zh-CN" altLang="en-US" sz="20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47849" y="1997738"/>
            <a:ext cx="302082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00249" y="2824419"/>
            <a:ext cx="286842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20805" y="3861048"/>
            <a:ext cx="26478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166555" y="5085184"/>
            <a:ext cx="240211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8848" y="1334658"/>
            <a:ext cx="3384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每天运动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每周运动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0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保卫心血管健康 全面防守“坏”胆固醇（</a:t>
            </a:r>
            <a:r>
              <a:rPr lang="zh-CN" altLang="en-US" dirty="0" smtClean="0"/>
              <a:t>二）：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坚持药物治疗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1230602" y="1671001"/>
            <a:ext cx="7517862" cy="2334064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1446626" y="1917395"/>
            <a:ext cx="7128792" cy="20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他汀</a:t>
            </a:r>
            <a:r>
              <a:rPr lang="zh-CN" altLang="en-US" dirty="0" smtClean="0"/>
              <a:t>是降脂药中最常见的一类，临床应用广泛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医学界公认： </a:t>
            </a:r>
            <a:r>
              <a:rPr lang="zh-CN" altLang="en-US" sz="3600" dirty="0">
                <a:solidFill>
                  <a:srgbClr val="FF0000"/>
                </a:solidFill>
              </a:rPr>
              <a:t>他 汀 </a:t>
            </a:r>
            <a:r>
              <a:rPr lang="zh-CN" altLang="en-US" dirty="0"/>
              <a:t>是降低“坏胆固醇”的</a:t>
            </a:r>
            <a:r>
              <a:rPr lang="zh-CN" altLang="en-US" sz="3600" dirty="0">
                <a:solidFill>
                  <a:srgbClr val="FF0000"/>
                </a:solidFill>
              </a:rPr>
              <a:t>主导药物</a:t>
            </a:r>
            <a:r>
              <a:rPr lang="zh-CN" altLang="en-US" dirty="0"/>
              <a:t>，疗效和安全性有</a:t>
            </a:r>
            <a:r>
              <a:rPr lang="zh-CN" altLang="en-US" dirty="0" smtClean="0"/>
              <a:t>保障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flipH="1">
            <a:off x="110227" y="3507472"/>
            <a:ext cx="4173741" cy="3233896"/>
            <a:chOff x="4385006" y="3391659"/>
            <a:chExt cx="4758994" cy="3421717"/>
          </a:xfrm>
        </p:grpSpPr>
        <p:pic>
          <p:nvPicPr>
            <p:cNvPr id="7" name="Picture 2" descr="C:\Users\admin\Documents\ppt素材\卡通图片\2531170_202058868000_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34"/>
            <a:stretch/>
          </p:blipFill>
          <p:spPr bwMode="auto">
            <a:xfrm>
              <a:off x="4385006" y="3391659"/>
              <a:ext cx="4758994" cy="3421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 rot="17966914">
              <a:off x="4948081" y="5129591"/>
              <a:ext cx="13997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他    汀 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5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胆固醇降到参考值以下，可以中止治疗吗？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481836" y="983558"/>
            <a:ext cx="4846570" cy="4741817"/>
            <a:chOff x="4085596" y="1242638"/>
            <a:chExt cx="4846570" cy="47418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7730" flipH="1">
              <a:off x="4085596" y="1242638"/>
              <a:ext cx="4846570" cy="474181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 rot="534766">
              <a:off x="6002808" y="205628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血脂四项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534766">
              <a:off x="5085551" y="2555508"/>
              <a:ext cx="270276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p"/>
                <a:defRPr/>
              </a:pPr>
              <a:r>
                <a:rPr lang="zh-CN" altLang="en-US" sz="2400" kern="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低密度脂蛋白胆固醇</a:t>
              </a:r>
              <a:endPara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342900" lvl="0" indent="-342900">
                <a:buFont typeface="Wingdings" panose="05000000000000000000" pitchFamily="2" charset="2"/>
                <a:buChar char="p"/>
                <a:defRPr/>
              </a:pPr>
              <a:r>
                <a:rPr lang="zh-CN" altLang="en-US" sz="2400" kern="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高密度脂蛋白胆固醇</a:t>
              </a:r>
              <a:endPara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342900" lvl="0" indent="-342900">
                <a:buFont typeface="Wingdings" panose="05000000000000000000" pitchFamily="2" charset="2"/>
                <a:buChar char="p"/>
                <a:defRPr/>
              </a:pPr>
              <a:r>
                <a:rPr lang="zh-CN" altLang="en-US" sz="2400" kern="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总胆固醇</a:t>
              </a:r>
              <a:endPara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342900" lvl="0" indent="-342900">
                <a:buFont typeface="Wingdings" panose="05000000000000000000" pitchFamily="2" charset="2"/>
                <a:buChar char="p"/>
                <a:defRPr/>
              </a:pPr>
              <a:r>
                <a:rPr lang="zh-CN" altLang="en-US" sz="2400" kern="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甘油</a:t>
              </a:r>
              <a:r>
                <a:rPr lang="zh-CN" altLang="en-US" sz="2400" kern="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三</a:t>
              </a:r>
              <a:r>
                <a:rPr lang="zh-CN" altLang="en-US" sz="2400" kern="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酯</a:t>
              </a:r>
              <a:endParaRPr lang="en-US" altLang="zh-CN" sz="2400" kern="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7333" y="1170051"/>
            <a:ext cx="4332659" cy="5583207"/>
            <a:chOff x="168147" y="1170051"/>
            <a:chExt cx="4043198" cy="5583207"/>
          </a:xfrm>
        </p:grpSpPr>
        <p:pic>
          <p:nvPicPr>
            <p:cNvPr id="24" name="Picture 2" descr="d:\program files (x86)\360se6\User Data\temp\t01944e8d1bf9b6284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70051"/>
              <a:ext cx="3383761" cy="558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云形标注 25"/>
            <p:cNvSpPr/>
            <p:nvPr/>
          </p:nvSpPr>
          <p:spPr>
            <a:xfrm rot="20494227">
              <a:off x="168147" y="1371970"/>
              <a:ext cx="2952328" cy="1862413"/>
            </a:xfrm>
            <a:prstGeom prst="cloudCallout">
              <a:avLst>
                <a:gd name="adj1" fmla="val -24206"/>
                <a:gd name="adj2" fmla="val 10784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9886036">
              <a:off x="467544" y="1679789"/>
              <a:ext cx="25202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/>
                <a:t>胆固醇降低到参考值以下，</a:t>
              </a:r>
              <a:r>
                <a:rPr lang="zh-CN" altLang="en-US" sz="2400" dirty="0"/>
                <a:t>可以中止治疗</a:t>
              </a:r>
              <a:r>
                <a:rPr lang="zh-CN" altLang="en-US" sz="2400" dirty="0" smtClean="0"/>
                <a:t>吗？</a:t>
              </a:r>
              <a:endParaRPr lang="zh-CN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 rot="21125336">
              <a:off x="1689053" y="3540998"/>
              <a:ext cx="6550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血脂</a:t>
              </a:r>
              <a:endParaRPr lang="en-US" altLang="zh-CN" dirty="0" smtClean="0"/>
            </a:p>
            <a:p>
              <a:r>
                <a:rPr lang="zh-CN" altLang="en-US" dirty="0" smtClean="0"/>
                <a:t>化验</a:t>
              </a:r>
              <a:endParaRPr lang="zh-CN" altLang="en-US" dirty="0"/>
            </a:p>
          </p:txBody>
        </p:sp>
      </p:grpSp>
      <p:sp>
        <p:nvSpPr>
          <p:cNvPr id="29" name="云形标注 28"/>
          <p:cNvSpPr/>
          <p:nvPr/>
        </p:nvSpPr>
        <p:spPr>
          <a:xfrm rot="1946607">
            <a:off x="3519591" y="1406490"/>
            <a:ext cx="2012442" cy="1243090"/>
          </a:xfrm>
          <a:prstGeom prst="cloudCallout">
            <a:avLst>
              <a:gd name="adj1" fmla="val -9125"/>
              <a:gd name="adj2" fmla="val 924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55838">
            <a:off x="3971815" y="17395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不可以</a:t>
            </a:r>
          </a:p>
        </p:txBody>
      </p:sp>
    </p:spTree>
    <p:extLst>
      <p:ext uri="{BB962C8B-B14F-4D97-AF65-F5344CB8AC3E}">
        <p14:creationId xmlns:p14="http://schemas.microsoft.com/office/powerpoint/2010/main" val="24671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“坏”胆固醇参考</a:t>
            </a:r>
            <a:r>
              <a:rPr lang="zh-CN" altLang="en-US" dirty="0" smtClean="0"/>
              <a:t>值因人而异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3702"/>
              </p:ext>
            </p:extLst>
          </p:nvPr>
        </p:nvGraphicFramePr>
        <p:xfrm>
          <a:off x="1151780" y="1401596"/>
          <a:ext cx="7094522" cy="43704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520"/>
                <a:gridCol w="3969001"/>
                <a:gridCol w="1764001"/>
              </a:tblGrid>
              <a:tr h="45877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疾病类型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参考值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802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极高危人群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急性冠脉综合征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缺血性卒中合并糖尿病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2.07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(80mg/dl)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</a:tr>
              <a:tr h="1643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短暂性脑缺血发作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糖尿病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高血压合并≥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个其他危险因素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慢性肾病（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期）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2.59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(100mg/dl)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</a:tr>
              <a:tr h="726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高血压或其他危险因素≥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240mg/dl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160mg/dl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3.37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(130mg/dl)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7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无高血压且其他危险因素＜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4.14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(160mg/dl)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r="74430"/>
          <a:stretch>
            <a:fillRect/>
          </a:stretch>
        </p:blipFill>
        <p:spPr bwMode="auto">
          <a:xfrm>
            <a:off x="539554" y="1859338"/>
            <a:ext cx="618153" cy="825785"/>
          </a:xfrm>
          <a:prstGeom prst="rect">
            <a:avLst/>
          </a:prstGeom>
          <a:noFill/>
        </p:spPr>
      </p:pic>
      <p:pic>
        <p:nvPicPr>
          <p:cNvPr id="23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</a:blip>
          <a:srcRect l="25767" t="2879" r="49646"/>
          <a:stretch>
            <a:fillRect/>
          </a:stretch>
        </p:blipFill>
        <p:spPr bwMode="auto">
          <a:xfrm>
            <a:off x="567939" y="3135287"/>
            <a:ext cx="615340" cy="830297"/>
          </a:xfrm>
          <a:prstGeom prst="rect">
            <a:avLst/>
          </a:prstGeom>
          <a:noFill/>
        </p:spPr>
      </p:pic>
      <p:pic>
        <p:nvPicPr>
          <p:cNvPr id="24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AFC"/>
              </a:clrFrom>
              <a:clrTo>
                <a:srgbClr val="FFFAFC">
                  <a:alpha val="0"/>
                </a:srgbClr>
              </a:clrTo>
            </a:clrChange>
          </a:blip>
          <a:srcRect l="50354" t="-2879" r="25059"/>
          <a:stretch>
            <a:fillRect/>
          </a:stretch>
        </p:blipFill>
        <p:spPr bwMode="auto">
          <a:xfrm>
            <a:off x="539553" y="4226363"/>
            <a:ext cx="629919" cy="858821"/>
          </a:xfrm>
          <a:prstGeom prst="rect">
            <a:avLst/>
          </a:prstGeom>
          <a:noFill/>
        </p:spPr>
      </p:pic>
      <p:pic>
        <p:nvPicPr>
          <p:cNvPr id="25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AF7"/>
              </a:clrFrom>
              <a:clrTo>
                <a:srgbClr val="FEFAF7">
                  <a:alpha val="0"/>
                </a:srgbClr>
              </a:clrTo>
            </a:clrChange>
          </a:blip>
          <a:srcRect l="74941"/>
          <a:stretch>
            <a:fillRect/>
          </a:stretch>
        </p:blipFill>
        <p:spPr bwMode="auto">
          <a:xfrm>
            <a:off x="554544" y="4997723"/>
            <a:ext cx="618153" cy="822055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539552" y="5877272"/>
            <a:ext cx="770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危险因素包括：年龄（男≥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岁，女≥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岁）、吸烟、低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、肥胖和早发缺血性心血管病家族史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急性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冠脉综合征：包括急性心肌梗死、不稳定性心绞痛</a:t>
            </a:r>
          </a:p>
        </p:txBody>
      </p:sp>
    </p:spTree>
    <p:extLst>
      <p:ext uri="{BB962C8B-B14F-4D97-AF65-F5344CB8AC3E}">
        <p14:creationId xmlns:p14="http://schemas.microsoft.com/office/powerpoint/2010/main" val="23978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16888" y="1412776"/>
            <a:ext cx="8064896" cy="1268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“坏”胆固醇降低</a:t>
            </a:r>
            <a:r>
              <a:rPr lang="zh-CN" altLang="en-US" dirty="0"/>
              <a:t>只是一</a:t>
            </a:r>
            <a:r>
              <a:rPr lang="zh-CN" altLang="en-US" dirty="0" smtClean="0"/>
              <a:t>场</a:t>
            </a:r>
            <a:r>
              <a:rPr lang="zh-CN" altLang="en-US" sz="3600" dirty="0" smtClean="0">
                <a:solidFill>
                  <a:srgbClr val="FFFF00"/>
                </a:solidFill>
              </a:rPr>
              <a:t>“战役”</a:t>
            </a:r>
            <a:r>
              <a:rPr lang="zh-CN" altLang="en-US" dirty="0" smtClean="0"/>
              <a:t>的胜利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72912" y="1444045"/>
            <a:ext cx="7342192" cy="12984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800" dirty="0" smtClean="0"/>
              <a:t>使用药物治疗使胆固醇降低，</a:t>
            </a:r>
            <a:endParaRPr lang="en-US" altLang="zh-CN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800" dirty="0" smtClean="0"/>
              <a:t>只是一场 </a:t>
            </a:r>
            <a:r>
              <a:rPr lang="zh-CN" altLang="en-US" sz="3600" dirty="0">
                <a:solidFill>
                  <a:srgbClr val="FF0000"/>
                </a:solidFill>
              </a:rPr>
              <a:t>“战 役 </a:t>
            </a:r>
            <a:r>
              <a:rPr lang="zh-CN" altLang="en-US" sz="3600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dirty="0" smtClean="0"/>
              <a:t>的胜利</a:t>
            </a:r>
            <a:endParaRPr lang="en-US" altLang="zh-CN" sz="2800" dirty="0" smtClean="0"/>
          </a:p>
        </p:txBody>
      </p:sp>
      <p:pic>
        <p:nvPicPr>
          <p:cNvPr id="3076" name="Picture 4" descr="d:\program files (x86)\360se6\User Data\temp\t01bc7a2919f89dedc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464496" cy="329256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立普妥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904</Words>
  <Application>Microsoft Office PowerPoint</Application>
  <PresentationFormat>全屏显示(4:3)</PresentationFormat>
  <Paragraphs>122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 降胆固醇是场持久战</vt:lpstr>
      <vt:lpstr>“坏”胆固醇的损害是个逐渐加重的过程</vt:lpstr>
      <vt:lpstr>降低“坏”胆固醇，保卫心血管健康需要坚持不懈</vt:lpstr>
      <vt:lpstr>保卫心血管健康 全面防守“坏”胆固醇（一）： 调整生活方式，降低“坏”胆固醇</vt:lpstr>
      <vt:lpstr>平衡膳食，适量运动</vt:lpstr>
      <vt:lpstr>保卫心血管健康 全面防守“坏”胆固醇（二）： 坚持药物治疗</vt:lpstr>
      <vt:lpstr>胆固醇降到参考值以下，可以中止治疗吗？</vt:lpstr>
      <vt:lpstr>“坏”胆固醇参考值因人而异</vt:lpstr>
      <vt:lpstr>“坏”胆固醇降低只是一场“战役”的胜利</vt:lpstr>
      <vt:lpstr>降胆固醇治疗是场“持久战”</vt:lpstr>
      <vt:lpstr>高血脂无法治愈，降到参考值以后也不能停药</vt:lpstr>
      <vt:lpstr>他汀治疗需要坚持，要足量、长期</vt:lpstr>
      <vt:lpstr>PowerPoint 演示文稿</vt:lpstr>
      <vt:lpstr>他汀肝脏安全性良好</vt:lpstr>
      <vt:lpstr>他汀的肌肉安全性同样良好</vt:lpstr>
      <vt:lpstr>如果我需用他汀，万一不能耐受不良反应怎么办？</vt:lpstr>
      <vt:lpstr>他汀总体安全性良好</vt:lpstr>
      <vt:lpstr>坚持他汀治疗，才能长“治”久安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230</cp:revision>
  <dcterms:created xsi:type="dcterms:W3CDTF">2014-09-10T09:47:10Z</dcterms:created>
  <dcterms:modified xsi:type="dcterms:W3CDTF">2015-09-02T01:17:29Z</dcterms:modified>
</cp:coreProperties>
</file>