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358" r:id="rId3"/>
    <p:sldId id="352" r:id="rId4"/>
    <p:sldId id="350" r:id="rId5"/>
    <p:sldId id="356" r:id="rId6"/>
    <p:sldId id="357" r:id="rId7"/>
    <p:sldId id="361" r:id="rId8"/>
    <p:sldId id="354" r:id="rId9"/>
    <p:sldId id="367" r:id="rId10"/>
    <p:sldId id="369" r:id="rId11"/>
    <p:sldId id="353" r:id="rId12"/>
    <p:sldId id="365" r:id="rId13"/>
    <p:sldId id="359" r:id="rId14"/>
    <p:sldId id="368" r:id="rId15"/>
    <p:sldId id="355" r:id="rId16"/>
    <p:sldId id="336" r:id="rId17"/>
    <p:sldId id="364" r:id="rId18"/>
    <p:sldId id="28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98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03" autoAdjust="0"/>
  </p:normalViewPr>
  <p:slideViewPr>
    <p:cSldViewPr>
      <p:cViewPr varScale="1">
        <p:scale>
          <a:sx n="50" d="100"/>
          <a:sy n="50" d="100"/>
        </p:scale>
        <p:origin x="-108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E9BE4-F256-4753-8ADC-87231710FBAB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2D08-1381-4075-8082-F13C3C0D7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»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9.jpeg"/><Relationship Id="rId7" Type="http://schemas.openxmlformats.org/officeDocument/2006/relationships/image" Target="../media/image2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1.png"/><Relationship Id="rId4" Type="http://schemas.openxmlformats.org/officeDocument/2006/relationships/image" Target="../media/image20.jpeg"/><Relationship Id="rId9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microsoft.com/office/2007/relationships/hdphoto" Target="../media/hdphoto3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 anchor="ctr">
            <a:normAutofit/>
          </a:bodyPr>
          <a:lstStyle/>
          <a:p>
            <a:r>
              <a:rPr lang="zh-CN" altLang="en-US" sz="4000" dirty="0" smtClean="0">
                <a:solidFill>
                  <a:srgbClr val="FFFF00"/>
                </a:solidFill>
              </a:rPr>
              <a:t>人</a:t>
            </a:r>
            <a:r>
              <a:rPr lang="zh-CN" altLang="en-US" sz="4000" dirty="0">
                <a:solidFill>
                  <a:srgbClr val="FFFF00"/>
                </a:solidFill>
              </a:rPr>
              <a:t>还未老，血管已老</a:t>
            </a:r>
          </a:p>
        </p:txBody>
      </p:sp>
    </p:spTree>
    <p:extLst>
      <p:ext uri="{BB962C8B-B14F-4D97-AF65-F5344CB8AC3E}">
        <p14:creationId xmlns:p14="http://schemas.microsoft.com/office/powerpoint/2010/main" val="396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c:\users\admin\appdata\roaming\360se6\User Data\temp\Redocn_201203150519446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7" b="4961"/>
          <a:stretch/>
        </p:blipFill>
        <p:spPr bwMode="auto">
          <a:xfrm>
            <a:off x="2051720" y="2348880"/>
            <a:ext cx="4973216" cy="38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云形标注 3"/>
          <p:cNvSpPr/>
          <p:nvPr/>
        </p:nvSpPr>
        <p:spPr>
          <a:xfrm>
            <a:off x="3131840" y="1340768"/>
            <a:ext cx="4248472" cy="1512168"/>
          </a:xfrm>
          <a:prstGeom prst="cloudCallout">
            <a:avLst>
              <a:gd name="adj1" fmla="val -24767"/>
              <a:gd name="adj2" fmla="val 14207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33918" y="1785010"/>
            <a:ext cx="2844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是</a:t>
            </a:r>
            <a:r>
              <a:rPr lang="zh-CN" altLang="en-US" sz="2000" dirty="0" smtClean="0"/>
              <a:t>什么让</a:t>
            </a:r>
            <a:r>
              <a:rPr lang="zh-CN" altLang="en-US" sz="2000" dirty="0"/>
              <a:t>我</a:t>
            </a:r>
            <a:r>
              <a:rPr lang="zh-CN" altLang="en-US" sz="2000" dirty="0" smtClean="0"/>
              <a:t>的血管年龄比生理年龄高？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185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动脉衰老是一个连续、缓慢的过程</a:t>
            </a:r>
            <a:endParaRPr lang="zh-CN" altLang="en-US" dirty="0"/>
          </a:p>
        </p:txBody>
      </p:sp>
      <p:pic>
        <p:nvPicPr>
          <p:cNvPr id="4" name="Picture 321" descr="Untitled-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212" y="1484784"/>
            <a:ext cx="813519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53212" y="5807451"/>
            <a:ext cx="8064043" cy="429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/>
              <a:t>动脉衰老是一个连续、缓慢的过程</a:t>
            </a:r>
            <a:r>
              <a:rPr lang="zh-CN" altLang="en-US" sz="2000" b="1" dirty="0" smtClean="0"/>
              <a:t>，而很多因素都会加速动脉的衰老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553212" y="3933056"/>
            <a:ext cx="24346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从十几岁开始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40224" y="3933056"/>
            <a:ext cx="24346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</a:t>
            </a:r>
            <a:r>
              <a:rPr lang="en-US" altLang="zh-CN" dirty="0" smtClean="0"/>
              <a:t>30</a:t>
            </a:r>
            <a:r>
              <a:rPr lang="zh-CN" altLang="en-US" dirty="0" smtClean="0"/>
              <a:t>岁开始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23292" y="3954512"/>
            <a:ext cx="24346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</a:t>
            </a:r>
            <a:r>
              <a:rPr lang="en-US" altLang="zh-CN" dirty="0" smtClean="0"/>
              <a:t>40</a:t>
            </a:r>
            <a:r>
              <a:rPr lang="zh-CN" altLang="en-US" dirty="0" smtClean="0"/>
              <a:t>岁开始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553212" y="4509120"/>
            <a:ext cx="7604692" cy="504056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>
                  <a:lumMod val="61000"/>
                  <a:lumOff val="39000"/>
                </a:srgb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3568" y="501317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无临床症状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96482" y="502505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心血管疾病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6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“坏”胆固醇是导致动脉衰老的罪魁祸首</a:t>
            </a:r>
            <a:endParaRPr lang="zh-CN" altLang="en-US" dirty="0"/>
          </a:p>
        </p:txBody>
      </p:sp>
      <p:pic>
        <p:nvPicPr>
          <p:cNvPr id="5122" name="Picture 2" descr="c:\users\admin\appdata\roaming\360se6\User Data\temp\cholestero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2" t="12631" b="8250"/>
          <a:stretch/>
        </p:blipFill>
        <p:spPr bwMode="auto">
          <a:xfrm>
            <a:off x="467544" y="1690009"/>
            <a:ext cx="3700170" cy="46061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27984" y="2060848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/>
              <a:t>血液中“坏”胆固醇（</a:t>
            </a:r>
            <a:r>
              <a:rPr lang="en-US" altLang="zh-CN" b="1" dirty="0" smtClean="0"/>
              <a:t>LDL-C</a:t>
            </a:r>
            <a:r>
              <a:rPr lang="zh-CN" altLang="en-US" b="1" dirty="0" smtClean="0"/>
              <a:t>）含量过多，会钻入血管内皮下方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3441774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/>
              <a:t>钻入</a:t>
            </a:r>
            <a:r>
              <a:rPr lang="zh-CN" altLang="en-US" b="1" dirty="0" smtClean="0"/>
              <a:t>内皮下方的</a:t>
            </a:r>
            <a:r>
              <a:rPr lang="en-US" altLang="zh-CN" b="1" dirty="0" smtClean="0"/>
              <a:t>LDL-C</a:t>
            </a:r>
            <a:r>
              <a:rPr lang="zh-CN" altLang="en-US" b="1" dirty="0" smtClean="0"/>
              <a:t>被巨噬细胞吞噬，巨噬细胞</a:t>
            </a:r>
            <a:r>
              <a:rPr lang="en-US" altLang="zh-CN" b="1" dirty="0" smtClean="0"/>
              <a:t>LDL-C</a:t>
            </a:r>
            <a:r>
              <a:rPr lang="zh-CN" altLang="en-US" b="1" dirty="0" smtClean="0"/>
              <a:t>越吞越多，逐渐转变为泡沫细胞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27984" y="5085184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/>
              <a:t>泡沫细胞吞噬</a:t>
            </a:r>
            <a:r>
              <a:rPr lang="en-US" altLang="zh-CN" b="1" dirty="0" smtClean="0"/>
              <a:t>LDL-C</a:t>
            </a:r>
            <a:r>
              <a:rPr lang="zh-CN" altLang="en-US" b="1" dirty="0" smtClean="0"/>
              <a:t>过多而破裂，与胆固醇一起形成粥样斑块，同时动脉变硬变脆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7764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除了“坏”胆固醇，还有哪些因素</a:t>
            </a:r>
            <a:r>
              <a:rPr lang="zh-CN" altLang="en-US" dirty="0"/>
              <a:t>会</a:t>
            </a:r>
            <a:r>
              <a:rPr lang="zh-CN" altLang="en-US" dirty="0" smtClean="0"/>
              <a:t>加速动脉的衰老？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494" y="5884529"/>
            <a:ext cx="126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吸烟</a:t>
            </a:r>
            <a:endParaRPr lang="zh-CN" altLang="en-US" sz="2000" b="1" dirty="0"/>
          </a:p>
        </p:txBody>
      </p:sp>
      <p:pic>
        <p:nvPicPr>
          <p:cNvPr id="9222" name="Picture 6" descr="c:\users\admin\appdata\roaming\360se6\User Data\temp\u=3622757431,2177505052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194" y="3909681"/>
            <a:ext cx="2138025" cy="195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15432" y="5884529"/>
            <a:ext cx="126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酗酒</a:t>
            </a:r>
            <a:endParaRPr lang="zh-CN" altLang="en-US" sz="2000" b="1" dirty="0"/>
          </a:p>
        </p:txBody>
      </p:sp>
      <p:pic>
        <p:nvPicPr>
          <p:cNvPr id="9224" name="Picture 8" descr="c:\users\admin\appdata\roaming\360se6\User Data\temp\u=3331653226,1573891967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68145"/>
            <a:ext cx="1933981" cy="195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104664" y="5884529"/>
            <a:ext cx="126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肥胖</a:t>
            </a:r>
            <a:endParaRPr lang="zh-CN" altLang="en-US" sz="2000" b="1" dirty="0"/>
          </a:p>
        </p:txBody>
      </p:sp>
      <p:pic>
        <p:nvPicPr>
          <p:cNvPr id="9227" name="Picture 11" descr="c:\users\admin\appdata\roaming\360se6\User Data\temp\6EF5CC864B9A68EBF36A1EF2AACC649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46830"/>
            <a:ext cx="1845246" cy="184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619672" y="1268760"/>
            <a:ext cx="6336704" cy="2617499"/>
            <a:chOff x="250115" y="3926524"/>
            <a:chExt cx="6336704" cy="2617499"/>
          </a:xfrm>
        </p:grpSpPr>
        <p:pic>
          <p:nvPicPr>
            <p:cNvPr id="9225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72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15" y="3950450"/>
              <a:ext cx="2013291" cy="1787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85077" y="5836137"/>
              <a:ext cx="17093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/>
                <a:t>心血管疾病</a:t>
              </a:r>
              <a:endParaRPr lang="en-US" altLang="zh-CN" sz="2000" b="1" dirty="0" smtClean="0"/>
            </a:p>
            <a:p>
              <a:pPr algn="ctr"/>
              <a:r>
                <a:rPr lang="zh-CN" altLang="en-US" sz="2000" b="1" dirty="0" smtClean="0"/>
                <a:t>家族</a:t>
              </a:r>
              <a:r>
                <a:rPr lang="zh-CN" altLang="en-US" sz="2000" b="1" dirty="0"/>
                <a:t>史</a:t>
              </a:r>
            </a:p>
          </p:txBody>
        </p:sp>
        <p:pic>
          <p:nvPicPr>
            <p:cNvPr id="14" name="Picture 6" descr="c:\users\admin\appdata\roaming\360se6\User Data\temp\002511f360210e3226b201.jp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85" t="9180" r="14242" b="14924"/>
            <a:stretch/>
          </p:blipFill>
          <p:spPr bwMode="auto">
            <a:xfrm>
              <a:off x="2511602" y="3926524"/>
              <a:ext cx="2060398" cy="1837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834333" y="5836137"/>
              <a:ext cx="1268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/>
                <a:t>糖尿病</a:t>
              </a:r>
              <a:endParaRPr lang="zh-CN" altLang="en-US" sz="2000" b="1" dirty="0"/>
            </a:p>
          </p:txBody>
        </p:sp>
        <p:pic>
          <p:nvPicPr>
            <p:cNvPr id="9229" name="Picture 13" descr="c:\users\admin\appdata\roaming\360se6\User Data\temp\u=123723132,447223658&amp;fm=21&amp;gp=0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32" r="13296" b="11271"/>
            <a:stretch/>
          </p:blipFill>
          <p:spPr bwMode="auto">
            <a:xfrm>
              <a:off x="4879360" y="3954781"/>
              <a:ext cx="1707459" cy="1778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139483" y="5836137"/>
              <a:ext cx="1268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/>
                <a:t>高血压</a:t>
              </a:r>
              <a:endParaRPr lang="zh-CN" altLang="en-US" sz="2000" b="1" dirty="0"/>
            </a:p>
          </p:txBody>
        </p:sp>
      </p:grpSp>
      <p:pic>
        <p:nvPicPr>
          <p:cNvPr id="9230" name="Picture 14" descr="C:\Users\admin\Desktop\4908118659011386977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61" y="3946830"/>
            <a:ext cx="1634169" cy="185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250470" y="5909210"/>
            <a:ext cx="126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精神紧张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731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medic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0" y="4632677"/>
            <a:ext cx="1692000" cy="225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关注我们的血管年龄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6932" y="5649729"/>
            <a:ext cx="7221997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我们</a:t>
            </a:r>
            <a:r>
              <a:rPr lang="zh-CN" altLang="en-US" dirty="0" smtClean="0"/>
              <a:t>要关注血管年龄，避免</a:t>
            </a:r>
            <a:r>
              <a:rPr lang="zh-CN" altLang="en-US" dirty="0"/>
              <a:t>人还未老，血管已</a:t>
            </a:r>
            <a:r>
              <a:rPr lang="zh-CN" altLang="en-US" dirty="0" smtClean="0"/>
              <a:t>老</a:t>
            </a:r>
            <a:r>
              <a:rPr lang="zh-CN" altLang="en-US" dirty="0"/>
              <a:t>！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279285" y="1655370"/>
            <a:ext cx="3533028" cy="85622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79285" y="1729537"/>
            <a:ext cx="33307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20</a:t>
            </a:r>
            <a:r>
              <a:rPr lang="zh-CN" altLang="en-US" sz="2000" dirty="0" smtClean="0"/>
              <a:t>多岁</a:t>
            </a:r>
            <a:r>
              <a:rPr lang="zh-CN" altLang="en-US" sz="2000" dirty="0"/>
              <a:t>的年轻人，血管</a:t>
            </a:r>
            <a:r>
              <a:rPr lang="zh-CN" altLang="en-US" sz="2000" dirty="0" smtClean="0"/>
              <a:t>年龄高</a:t>
            </a:r>
            <a:r>
              <a:rPr lang="zh-CN" altLang="en-US" sz="2000" dirty="0"/>
              <a:t>达</a:t>
            </a:r>
            <a:r>
              <a:rPr lang="en-US" altLang="zh-CN" sz="2000" dirty="0"/>
              <a:t>40-50</a:t>
            </a:r>
            <a:r>
              <a:rPr lang="zh-CN" altLang="en-US" sz="2000" dirty="0" smtClean="0"/>
              <a:t>岁，并不少见</a:t>
            </a:r>
            <a:endParaRPr lang="zh-CN" altLang="en-US" sz="2000" dirty="0"/>
          </a:p>
        </p:txBody>
      </p:sp>
      <p:sp>
        <p:nvSpPr>
          <p:cNvPr id="8" name="等腰三角形 7"/>
          <p:cNvSpPr/>
          <p:nvPr/>
        </p:nvSpPr>
        <p:spPr>
          <a:xfrm rot="16200000">
            <a:off x="1942172" y="1950014"/>
            <a:ext cx="331677" cy="266932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784074" y="3293473"/>
            <a:ext cx="3221681" cy="8579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02397" y="3368529"/>
            <a:ext cx="3042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常规</a:t>
            </a:r>
            <a:r>
              <a:rPr lang="zh-CN" altLang="en-US" sz="2000" dirty="0"/>
              <a:t>血液检查未见</a:t>
            </a:r>
            <a:r>
              <a:rPr lang="zh-CN" altLang="en-US" sz="2000" dirty="0" smtClean="0"/>
              <a:t>异常，血管年龄也</a:t>
            </a:r>
            <a:r>
              <a:rPr lang="zh-CN" altLang="en-US" sz="2000" dirty="0"/>
              <a:t>可能</a:t>
            </a:r>
            <a:r>
              <a:rPr lang="zh-CN" altLang="en-US" sz="2000" dirty="0" smtClean="0"/>
              <a:t>偏高</a:t>
            </a:r>
            <a:endParaRPr lang="zh-CN" altLang="en-US" sz="2000" dirty="0"/>
          </a:p>
        </p:txBody>
      </p:sp>
      <p:pic>
        <p:nvPicPr>
          <p:cNvPr id="11" name="Picture 4" descr="C:\Users\admin\Desktop\58cec2a20cf431adae2679a24836acaf2fdd982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01222"/>
            <a:ext cx="2711954" cy="271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7700307" y="276815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血管年龄</a:t>
            </a:r>
            <a:endParaRPr lang="en-US" altLang="zh-CN" dirty="0" smtClean="0"/>
          </a:p>
          <a:p>
            <a:r>
              <a:rPr lang="zh-CN" altLang="en-US" dirty="0" smtClean="0"/>
              <a:t>这么高！</a:t>
            </a:r>
            <a:endParaRPr lang="zh-CN" altLang="en-US" dirty="0"/>
          </a:p>
        </p:txBody>
      </p:sp>
      <p:sp>
        <p:nvSpPr>
          <p:cNvPr id="13" name="等腰三角形 12"/>
          <p:cNvSpPr/>
          <p:nvPr/>
        </p:nvSpPr>
        <p:spPr>
          <a:xfrm rot="5400000">
            <a:off x="5984195" y="3589006"/>
            <a:ext cx="331677" cy="266932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\appdata\roaming\360se6\User Data\temp\99658PICKgP_102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16" y="1352735"/>
            <a:ext cx="1178587" cy="25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4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C:\Users\admin\Desktop\1078d2cdea6111bd1ff3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13802"/>
            <a:ext cx="4410256" cy="365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云形标注 4"/>
          <p:cNvSpPr/>
          <p:nvPr/>
        </p:nvSpPr>
        <p:spPr>
          <a:xfrm rot="21229474" flipH="1">
            <a:off x="953167" y="1685708"/>
            <a:ext cx="3061202" cy="1656184"/>
          </a:xfrm>
          <a:prstGeom prst="cloudCallout">
            <a:avLst>
              <a:gd name="adj1" fmla="val -30026"/>
              <a:gd name="adj2" fmla="val 686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547664" y="2099754"/>
            <a:ext cx="2177097" cy="8280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zh-CN" altLang="en-US" sz="2000" dirty="0" smtClean="0"/>
              <a:t>我的血管还能</a:t>
            </a:r>
            <a:endParaRPr lang="en-US" altLang="zh-CN" sz="2000" dirty="0" smtClean="0"/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zh-CN" altLang="en-US" sz="2000" dirty="0" smtClean="0"/>
              <a:t>重回健康么？</a:t>
            </a:r>
            <a:endParaRPr lang="zh-CN" altLang="en-US" sz="2000" dirty="0"/>
          </a:p>
        </p:txBody>
      </p:sp>
      <p:sp>
        <p:nvSpPr>
          <p:cNvPr id="4" name="椭圆形标注 3"/>
          <p:cNvSpPr/>
          <p:nvPr/>
        </p:nvSpPr>
        <p:spPr>
          <a:xfrm>
            <a:off x="6516216" y="2225770"/>
            <a:ext cx="1656184" cy="1008112"/>
          </a:xfrm>
          <a:prstGeom prst="wedgeEllipseCallout">
            <a:avLst>
              <a:gd name="adj1" fmla="val -58517"/>
              <a:gd name="adj2" fmla="val 6106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869798" y="2513802"/>
            <a:ext cx="1088548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r>
              <a:rPr lang="zh-CN" altLang="en-US" sz="2000" dirty="0" smtClean="0"/>
              <a:t>有希望！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98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哪些措施能保护血管健康？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2122" y="5147900"/>
            <a:ext cx="176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戒烟限酒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54570" y="2723434"/>
            <a:ext cx="176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科学运动</a:t>
            </a:r>
          </a:p>
        </p:txBody>
      </p:sp>
      <p:pic>
        <p:nvPicPr>
          <p:cNvPr id="4103" name="Picture 7" descr="c:\users\admin\appdata\roaming\360se6\User Data\temp\th_id=JN.nitbPCRE33OnEKHPWRyL1g&amp;pid=15.1&amp;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208" y="4653136"/>
            <a:ext cx="30480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admin\appdata\roaming\360se6\User Data\temp\7675400_001548485000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0"/>
          <a:stretch/>
        </p:blipFill>
        <p:spPr bwMode="auto">
          <a:xfrm>
            <a:off x="1816226" y="1242748"/>
            <a:ext cx="2197146" cy="139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admin\appdata\roaming\360se6\User Data\temp\10682548_092701578157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51" y="3737205"/>
            <a:ext cx="1363893" cy="132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3866434" y="2852936"/>
            <a:ext cx="1917727" cy="1917727"/>
          </a:xfrm>
          <a:prstGeom prst="ellipse">
            <a:avLst/>
          </a:prstGeom>
          <a:noFill/>
          <a:ln w="1778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2051720" y="2723434"/>
            <a:ext cx="176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健康饮食</a:t>
            </a:r>
            <a:endParaRPr lang="zh-CN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86618" y="5045114"/>
            <a:ext cx="176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良好心态</a:t>
            </a:r>
            <a:endParaRPr lang="zh-CN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83251" y="6321253"/>
            <a:ext cx="3356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控制血脂、血糖、血压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4033777" y="3356992"/>
            <a:ext cx="16209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保护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血管健康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4110" name="Picture 14" descr="c:\users\admin\appdata\roaming\360se6\User Data\temp\0130000024272612502320646368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22" y="3644057"/>
            <a:ext cx="1395375" cy="138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下箭头 8"/>
          <p:cNvSpPr/>
          <p:nvPr/>
        </p:nvSpPr>
        <p:spPr>
          <a:xfrm rot="18513517">
            <a:off x="3597663" y="2631952"/>
            <a:ext cx="504056" cy="331393"/>
          </a:xfrm>
          <a:prstGeom prst="downArrow">
            <a:avLst/>
          </a:prstGeom>
          <a:solidFill>
            <a:srgbClr val="00B0F0"/>
          </a:solidFill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" name="下箭头 20"/>
          <p:cNvSpPr/>
          <p:nvPr/>
        </p:nvSpPr>
        <p:spPr>
          <a:xfrm rot="2809699">
            <a:off x="5462633" y="2611564"/>
            <a:ext cx="504056" cy="331393"/>
          </a:xfrm>
          <a:prstGeom prst="downArrow">
            <a:avLst/>
          </a:prstGeom>
          <a:solidFill>
            <a:srgbClr val="00B0F0"/>
          </a:solidFill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2" name="下箭头 21"/>
          <p:cNvSpPr/>
          <p:nvPr/>
        </p:nvSpPr>
        <p:spPr>
          <a:xfrm rot="14881322">
            <a:off x="3279200" y="3949136"/>
            <a:ext cx="504056" cy="331393"/>
          </a:xfrm>
          <a:prstGeom prst="downArrow">
            <a:avLst/>
          </a:prstGeom>
          <a:solidFill>
            <a:srgbClr val="00B0F0"/>
          </a:solidFill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3" name="下箭头 22"/>
          <p:cNvSpPr/>
          <p:nvPr/>
        </p:nvSpPr>
        <p:spPr>
          <a:xfrm rot="6915871">
            <a:off x="5851462" y="3946220"/>
            <a:ext cx="504056" cy="331393"/>
          </a:xfrm>
          <a:prstGeom prst="downArrow">
            <a:avLst/>
          </a:prstGeom>
          <a:solidFill>
            <a:srgbClr val="00B0F0"/>
          </a:solidFill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4" name="下箭头 23"/>
          <p:cNvSpPr/>
          <p:nvPr/>
        </p:nvSpPr>
        <p:spPr>
          <a:xfrm rot="10800000">
            <a:off x="4590418" y="4933598"/>
            <a:ext cx="504056" cy="331393"/>
          </a:xfrm>
          <a:prstGeom prst="downArrow">
            <a:avLst/>
          </a:prstGeom>
          <a:solidFill>
            <a:srgbClr val="00B0F0"/>
          </a:solidFill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pic>
        <p:nvPicPr>
          <p:cNvPr id="13314" name="Picture 2" descr="c:\users\admin\appdata\roaming\360se6\User Data\temp\328828-13110413431284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" t="8317" r="5292" b="8787"/>
          <a:stretch/>
        </p:blipFill>
        <p:spPr bwMode="auto">
          <a:xfrm>
            <a:off x="6007939" y="1375707"/>
            <a:ext cx="1238344" cy="133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他汀是减少心血管事件最有效的降胆固醇药物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30925" y="1316495"/>
            <a:ext cx="8409866" cy="88836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0" dirty="0" smtClean="0"/>
              <a:t>他</a:t>
            </a:r>
            <a:r>
              <a:rPr lang="zh-CN" altLang="en-US" sz="2000" b="0" dirty="0"/>
              <a:t>汀是一</a:t>
            </a:r>
            <a:r>
              <a:rPr lang="zh-CN" altLang="en-US" sz="2000" b="0" dirty="0" smtClean="0"/>
              <a:t>种胆固醇</a:t>
            </a:r>
            <a:r>
              <a:rPr lang="zh-CN" altLang="en-US" sz="2000" b="0" dirty="0"/>
              <a:t>生物合成酶抑制</a:t>
            </a:r>
            <a:r>
              <a:rPr lang="zh-CN" altLang="en-US" sz="2000" b="0" dirty="0" smtClean="0"/>
              <a:t>剂，</a:t>
            </a:r>
            <a:r>
              <a:rPr lang="zh-CN" altLang="en-US" sz="2000" b="0" dirty="0"/>
              <a:t>能</a:t>
            </a:r>
            <a:r>
              <a:rPr lang="zh-CN" altLang="en-US" sz="2000" b="0" dirty="0" smtClean="0"/>
              <a:t>减少肝脏中胆固醇的合成，降低“坏胆固醇”，减轻血管年龄，减少心血管疾病的发生。</a:t>
            </a:r>
            <a:endParaRPr lang="zh-CN" altLang="en-US" sz="2000" b="0" dirty="0"/>
          </a:p>
        </p:txBody>
      </p:sp>
      <p:pic>
        <p:nvPicPr>
          <p:cNvPr id="6" name="Picture 6" descr="14"/>
          <p:cNvPicPr>
            <a:picLocks noChangeAspect="1" noChangeArrowheads="1"/>
          </p:cNvPicPr>
          <p:nvPr/>
        </p:nvPicPr>
        <p:blipFill rotWithShape="1">
          <a:blip r:embed="rId2"/>
          <a:srcRect l="1170" t="26673" r="51298" b="21626"/>
          <a:stretch/>
        </p:blipFill>
        <p:spPr bwMode="auto">
          <a:xfrm>
            <a:off x="557872" y="2303092"/>
            <a:ext cx="4014128" cy="3286148"/>
          </a:xfrm>
          <a:prstGeom prst="rect">
            <a:avLst/>
          </a:prstGeom>
          <a:noFill/>
        </p:spPr>
      </p:pic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4595482" y="2382740"/>
            <a:ext cx="4052791" cy="504056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2400" b="1" dirty="0" smtClean="0"/>
              <a:t>使硬斑块变小了</a:t>
            </a:r>
            <a:endParaRPr lang="zh-CN" altLang="en-US" sz="2400" b="1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4615825" y="3237473"/>
            <a:ext cx="4032448" cy="504056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2400" b="1" dirty="0" smtClean="0"/>
              <a:t>使软斑块变硬了</a:t>
            </a:r>
            <a:endParaRPr lang="zh-CN" altLang="en-US" sz="2400" b="1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4615825" y="4046908"/>
            <a:ext cx="4032448" cy="504056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2400" b="1" dirty="0" smtClean="0"/>
              <a:t>缓解心绞痛症状</a:t>
            </a:r>
            <a:endParaRPr lang="zh-CN" altLang="en-US" sz="2400" b="1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4635858" y="4888648"/>
            <a:ext cx="4012415" cy="504056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2400" b="1" dirty="0" smtClean="0"/>
              <a:t>减少心血管疾病风险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147364" y="5805264"/>
            <a:ext cx="8529092" cy="497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坚持足量、长期他汀治疗，不可擅自减量</a:t>
            </a:r>
            <a:r>
              <a:rPr lang="zh-CN" altLang="en-US" sz="2400" b="1" dirty="0">
                <a:solidFill>
                  <a:srgbClr val="FF0000"/>
                </a:solidFill>
              </a:rPr>
              <a:t>或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停</a:t>
            </a:r>
            <a:r>
              <a:rPr lang="zh-CN" altLang="en-US" sz="2400" b="1" dirty="0">
                <a:solidFill>
                  <a:srgbClr val="FF0000"/>
                </a:solidFill>
              </a:rPr>
              <a:t>药</a:t>
            </a:r>
          </a:p>
        </p:txBody>
      </p:sp>
    </p:spTree>
    <p:extLst>
      <p:ext uri="{BB962C8B-B14F-4D97-AF65-F5344CB8AC3E}">
        <p14:creationId xmlns:p14="http://schemas.microsoft.com/office/powerpoint/2010/main" val="407948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743208"/>
            <a:ext cx="8229600" cy="132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感谢您的聆听！</a:t>
            </a:r>
            <a:endParaRPr kumimoji="0" lang="zh-CN" altLang="en-US" sz="4000" b="1" i="0" u="none" strike="noStrike" kern="1200" cap="none" spc="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708920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想知道自己的血管年龄吗？</a:t>
            </a:r>
            <a:endParaRPr lang="zh-CN" altLang="en-US" sz="2800" dirty="0"/>
          </a:p>
        </p:txBody>
      </p:sp>
      <p:pic>
        <p:nvPicPr>
          <p:cNvPr id="4" name="Picture 2" descr="C:\Users\admin\Desktop\bdc_do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38" y="1916832"/>
            <a:ext cx="3303810" cy="40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771800" y="4301022"/>
            <a:ext cx="20313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测一测</a:t>
            </a:r>
          </a:p>
        </p:txBody>
      </p:sp>
      <p:sp>
        <p:nvSpPr>
          <p:cNvPr id="8" name="矩形 7"/>
          <p:cNvSpPr/>
          <p:nvPr/>
        </p:nvSpPr>
        <p:spPr>
          <a:xfrm>
            <a:off x="4576936" y="5132019"/>
            <a:ext cx="18774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评一评</a:t>
            </a:r>
            <a:endParaRPr lang="zh-CN" altLang="en-US" sz="44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514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827584" y="4759984"/>
            <a:ext cx="7560840" cy="14773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测定</a:t>
            </a:r>
            <a:r>
              <a:rPr lang="zh-CN" altLang="en-US" dirty="0" smtClean="0"/>
              <a:t>自己的血管年龄？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15994"/>
            <a:ext cx="4536504" cy="338437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000" b="0" dirty="0" smtClean="0"/>
              <a:t>情绪压抑</a:t>
            </a:r>
            <a:endParaRPr lang="en-US" altLang="zh-CN" sz="20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000" b="0" dirty="0" smtClean="0"/>
              <a:t>对任何事情过于较真</a:t>
            </a:r>
            <a:endParaRPr lang="en-US" altLang="zh-CN" sz="20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000" b="0" dirty="0" smtClean="0"/>
              <a:t>喜爱吃方便食品、饼干或其他甜食</a:t>
            </a:r>
            <a:endParaRPr lang="en-US" altLang="zh-CN" sz="20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000" b="0" dirty="0" smtClean="0"/>
              <a:t>偏爱肉类和油炸食品</a:t>
            </a:r>
            <a:endParaRPr lang="en-US" altLang="zh-CN" sz="20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000" b="0" dirty="0" smtClean="0"/>
              <a:t>缺少体育运动和活动</a:t>
            </a:r>
            <a:endParaRPr lang="en-US" altLang="zh-CN" sz="20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000" b="0" dirty="0" smtClean="0"/>
              <a:t>吸烟支数</a:t>
            </a:r>
            <a:r>
              <a:rPr lang="en-US" altLang="zh-CN" sz="2000" b="0" dirty="0" smtClean="0"/>
              <a:t>/</a:t>
            </a:r>
            <a:r>
              <a:rPr lang="zh-CN" altLang="en-US" sz="2000" b="0" dirty="0" smtClean="0"/>
              <a:t>天    年龄</a:t>
            </a:r>
            <a:r>
              <a:rPr lang="zh-CN" altLang="en-US" sz="2000" b="0" dirty="0"/>
              <a:t>≥</a:t>
            </a:r>
            <a:r>
              <a:rPr lang="zh-CN" altLang="en-US" sz="2000" b="0" dirty="0" smtClean="0"/>
              <a:t> </a:t>
            </a:r>
            <a:r>
              <a:rPr lang="en-US" altLang="zh-CN" sz="2000" b="0" dirty="0" smtClean="0"/>
              <a:t>400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000" b="0" dirty="0"/>
              <a:t>爬</a:t>
            </a:r>
            <a:r>
              <a:rPr lang="zh-CN" altLang="en-US" sz="2000" b="0" dirty="0" smtClean="0"/>
              <a:t>楼时感到胸痛、胸闷或气急</a:t>
            </a:r>
            <a:endParaRPr lang="en-US" altLang="zh-CN" sz="2000" b="0" dirty="0" smtClean="0"/>
          </a:p>
        </p:txBody>
      </p:sp>
      <p:sp>
        <p:nvSpPr>
          <p:cNvPr id="4" name="矩形 3"/>
          <p:cNvSpPr/>
          <p:nvPr/>
        </p:nvSpPr>
        <p:spPr>
          <a:xfrm>
            <a:off x="4586514" y="1215994"/>
            <a:ext cx="4536504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000" dirty="0" smtClean="0"/>
              <a:t>手脚发凉、麻木，有时疼痛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000" dirty="0" smtClean="0"/>
              <a:t>注意力</a:t>
            </a:r>
            <a:r>
              <a:rPr lang="zh-CN" altLang="en-US" sz="2000" dirty="0"/>
              <a:t>不容易集中，明显拿东忘西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000" dirty="0"/>
              <a:t>高血压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000" dirty="0" smtClean="0"/>
              <a:t>高血脂或高血糖</a:t>
            </a:r>
            <a:endParaRPr lang="en-US" altLang="zh-CN" sz="2000" dirty="0" smtClean="0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000" dirty="0" smtClean="0"/>
              <a:t>亲属</a:t>
            </a:r>
            <a:r>
              <a:rPr lang="zh-CN" altLang="en-US" sz="2000" dirty="0"/>
              <a:t>中有人死</a:t>
            </a:r>
            <a:r>
              <a:rPr lang="zh-CN" altLang="en-US" sz="2000" dirty="0" smtClean="0"/>
              <a:t>于脑卒中（中风）、</a:t>
            </a:r>
            <a:r>
              <a:rPr lang="zh-CN" altLang="en-US" sz="2000" dirty="0"/>
              <a:t>冠心病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000" dirty="0" smtClean="0"/>
              <a:t>其他一些血管老化征象，如皮肤出现皱纹、腿脚不灵便、四肢麻木等</a:t>
            </a:r>
            <a:endParaRPr lang="en-US" altLang="zh-CN" sz="2000" dirty="0"/>
          </a:p>
        </p:txBody>
      </p:sp>
      <p:sp>
        <p:nvSpPr>
          <p:cNvPr id="5" name="乘号 4"/>
          <p:cNvSpPr>
            <a:spLocks noChangeAspect="1"/>
          </p:cNvSpPr>
          <p:nvPr/>
        </p:nvSpPr>
        <p:spPr>
          <a:xfrm>
            <a:off x="2022692" y="3545114"/>
            <a:ext cx="205901" cy="219626"/>
          </a:xfrm>
          <a:prstGeom prst="mathMultiply">
            <a:avLst>
              <a:gd name="adj1" fmla="val 34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43608" y="4759983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以上符合项越</a:t>
            </a:r>
            <a:r>
              <a:rPr lang="zh-CN" altLang="en-US" sz="2000" b="1" dirty="0" smtClean="0"/>
              <a:t>多</a:t>
            </a:r>
            <a:r>
              <a:rPr lang="zh-CN" altLang="en-US" sz="2000" b="1" dirty="0"/>
              <a:t>，</a:t>
            </a:r>
            <a:r>
              <a:rPr lang="zh-CN" altLang="en-US" sz="2000" b="1" dirty="0" smtClean="0"/>
              <a:t>血管</a:t>
            </a:r>
            <a:r>
              <a:rPr lang="zh-CN" altLang="en-US" sz="2000" b="1" dirty="0"/>
              <a:t>年龄越</a:t>
            </a:r>
            <a:r>
              <a:rPr lang="zh-CN" altLang="en-US" sz="2000" b="1" dirty="0" smtClean="0"/>
              <a:t>高</a:t>
            </a:r>
            <a:endParaRPr lang="en-US" altLang="zh-CN" sz="2000" b="1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符合</a:t>
            </a:r>
            <a:r>
              <a:rPr lang="en-US" altLang="zh-CN" sz="2000" dirty="0" smtClean="0"/>
              <a:t>0-4</a:t>
            </a:r>
            <a:r>
              <a:rPr lang="zh-CN" altLang="en-US" sz="2000" dirty="0" smtClean="0"/>
              <a:t>项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血管</a:t>
            </a:r>
            <a:r>
              <a:rPr lang="zh-CN" altLang="en-US" sz="2000" dirty="0"/>
              <a:t>年龄尚属</a:t>
            </a:r>
            <a:r>
              <a:rPr lang="zh-CN" altLang="en-US" sz="2000" dirty="0" smtClean="0"/>
              <a:t>正常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符合</a:t>
            </a:r>
            <a:r>
              <a:rPr lang="en-US" altLang="zh-CN" sz="2000" dirty="0" smtClean="0"/>
              <a:t>5-7</a:t>
            </a:r>
            <a:r>
              <a:rPr lang="zh-CN" altLang="en-US" sz="2000" dirty="0" smtClean="0"/>
              <a:t>项，比</a:t>
            </a:r>
            <a:r>
              <a:rPr lang="zh-CN" altLang="en-US" sz="2000" dirty="0"/>
              <a:t>生理年龄大</a:t>
            </a:r>
            <a:r>
              <a:rPr lang="en-US" altLang="zh-CN" sz="2000" dirty="0"/>
              <a:t>10</a:t>
            </a:r>
            <a:r>
              <a:rPr lang="zh-CN" altLang="en-US" sz="2000" dirty="0" smtClean="0"/>
              <a:t>岁；</a:t>
            </a:r>
            <a:r>
              <a:rPr lang="en-US" altLang="zh-CN" sz="2000" dirty="0" smtClean="0"/>
              <a:t>8-12</a:t>
            </a:r>
            <a:r>
              <a:rPr lang="zh-CN" altLang="en-US" sz="2000" dirty="0" smtClean="0"/>
              <a:t>项，比</a:t>
            </a:r>
            <a:r>
              <a:rPr lang="zh-CN" altLang="en-US" sz="2000" dirty="0"/>
              <a:t>生理年龄大</a:t>
            </a:r>
            <a:r>
              <a:rPr lang="en-US" altLang="zh-CN" sz="2000" dirty="0"/>
              <a:t>20</a:t>
            </a:r>
            <a:r>
              <a:rPr lang="zh-CN" altLang="en-US" sz="2000" dirty="0"/>
              <a:t>岁</a:t>
            </a:r>
          </a:p>
        </p:txBody>
      </p:sp>
    </p:spTree>
    <p:extLst>
      <p:ext uri="{BB962C8B-B14F-4D97-AF65-F5344CB8AC3E}">
        <p14:creationId xmlns:p14="http://schemas.microsoft.com/office/powerpoint/2010/main" val="8593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8-13010G04509E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36"/>
          <a:stretch/>
        </p:blipFill>
        <p:spPr bwMode="auto">
          <a:xfrm>
            <a:off x="5364088" y="1844824"/>
            <a:ext cx="3460598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14400" y="2708920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800" dirty="0" smtClean="0"/>
              <a:t>您的血管年龄是否高于生理年龄？</a:t>
            </a:r>
            <a:endParaRPr lang="zh-CN" altLang="en-US" sz="2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49288" y="4365104"/>
            <a:ext cx="5410944" cy="6480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800" dirty="0" smtClean="0"/>
              <a:t>血管老了有什么后果？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495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您了解血管么？</a:t>
            </a:r>
            <a:endParaRPr lang="zh-CN" altLang="en-US" dirty="0"/>
          </a:p>
        </p:txBody>
      </p:sp>
      <p:pic>
        <p:nvPicPr>
          <p:cNvPr id="5122" name="Picture 2" descr="C:\Users\admin\Desktop\心血管系统-597007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1" t="4624" r="20893" b="9234"/>
          <a:stretch/>
        </p:blipFill>
        <p:spPr bwMode="auto">
          <a:xfrm>
            <a:off x="311133" y="2900358"/>
            <a:ext cx="2623246" cy="297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\Desktop\126185232069408682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45"/>
          <a:stretch/>
        </p:blipFill>
        <p:spPr bwMode="auto">
          <a:xfrm>
            <a:off x="3191453" y="2797159"/>
            <a:ext cx="5506579" cy="265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79512" y="1412776"/>
            <a:ext cx="867420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/>
              <a:t>血管是血液流动的管道，分为：动脉、静脉、毛细血管。</a:t>
            </a:r>
            <a:endParaRPr lang="en-US" altLang="zh-CN" sz="2000" dirty="0" smtClean="0"/>
          </a:p>
          <a:p>
            <a:pPr>
              <a:spcBef>
                <a:spcPts val="600"/>
              </a:spcBef>
            </a:pPr>
            <a:r>
              <a:rPr lang="zh-CN" altLang="en-US" sz="2000" dirty="0" smtClean="0"/>
              <a:t>动脉从心脏出发、</a:t>
            </a:r>
            <a:r>
              <a:rPr lang="zh-CN" altLang="en-US" sz="2000" dirty="0"/>
              <a:t>不断分枝</a:t>
            </a:r>
            <a:r>
              <a:rPr lang="zh-CN" altLang="en-US" sz="2000" dirty="0" smtClean="0"/>
              <a:t>，管腔直径变</a:t>
            </a:r>
            <a:r>
              <a:rPr lang="zh-CN" altLang="en-US" sz="2000" dirty="0"/>
              <a:t>细</a:t>
            </a:r>
            <a:r>
              <a:rPr lang="zh-CN" altLang="en-US" sz="2000" dirty="0" smtClean="0"/>
              <a:t>，管壁变</a:t>
            </a:r>
            <a:r>
              <a:rPr lang="zh-CN" altLang="en-US" sz="2000" dirty="0"/>
              <a:t>薄，最后分成大量的毛细血管</a:t>
            </a:r>
            <a:r>
              <a:rPr lang="zh-CN" altLang="en-US" sz="2000" dirty="0" smtClean="0"/>
              <a:t>，遍布全身。</a:t>
            </a:r>
            <a:r>
              <a:rPr lang="zh-CN" altLang="en-US" sz="2000" dirty="0"/>
              <a:t>毛细血管再逐渐汇合成静脉，最后返回心脏。</a:t>
            </a:r>
          </a:p>
        </p:txBody>
      </p:sp>
      <p:sp>
        <p:nvSpPr>
          <p:cNvPr id="4" name="矩形 3"/>
          <p:cNvSpPr/>
          <p:nvPr/>
        </p:nvSpPr>
        <p:spPr>
          <a:xfrm>
            <a:off x="7655949" y="558270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动脉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39756" y="558270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静脉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95825" y="5513457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毛细血管</a:t>
            </a:r>
          </a:p>
        </p:txBody>
      </p:sp>
    </p:spTree>
    <p:extLst>
      <p:ext uri="{BB962C8B-B14F-4D97-AF65-F5344CB8AC3E}">
        <p14:creationId xmlns:p14="http://schemas.microsoft.com/office/powerpoint/2010/main" val="13037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C:\Users\admin\Desktop\f636afc379310a55f976404ab24543a98226103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08" b="1861"/>
          <a:stretch/>
        </p:blipFill>
        <p:spPr bwMode="auto">
          <a:xfrm>
            <a:off x="0" y="1551776"/>
            <a:ext cx="3649286" cy="485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血管的结构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51920" y="1450731"/>
            <a:ext cx="5832648" cy="499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/>
              <a:t>动脉</a:t>
            </a:r>
            <a:r>
              <a:rPr lang="zh-CN" altLang="en-US" sz="2000" dirty="0"/>
              <a:t>和</a:t>
            </a:r>
            <a:r>
              <a:rPr lang="zh-CN" altLang="en-US" sz="2000" dirty="0" smtClean="0"/>
              <a:t>静脉管壁分为：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内膜、中膜、外膜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51920" y="2380818"/>
            <a:ext cx="45448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内膜：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由内皮细胞层、</a:t>
            </a:r>
            <a:r>
              <a:rPr lang="zh-CN" altLang="en-US" sz="2000" dirty="0"/>
              <a:t>内皮下层</a:t>
            </a:r>
            <a:r>
              <a:rPr lang="zh-CN" altLang="en-US" sz="2000" dirty="0" smtClean="0"/>
              <a:t>、弹性层组成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851920" y="3447514"/>
            <a:ext cx="4680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中膜：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主要</a:t>
            </a:r>
            <a:r>
              <a:rPr lang="zh-CN" altLang="en-US" sz="2000" dirty="0"/>
              <a:t>平滑肌细胞和</a:t>
            </a:r>
            <a:r>
              <a:rPr lang="zh-CN" altLang="en-US" sz="2000" dirty="0" smtClean="0"/>
              <a:t>弹力纤维组织构成</a:t>
            </a:r>
          </a:p>
        </p:txBody>
      </p:sp>
      <p:sp>
        <p:nvSpPr>
          <p:cNvPr id="10" name="矩形 9"/>
          <p:cNvSpPr/>
          <p:nvPr/>
        </p:nvSpPr>
        <p:spPr>
          <a:xfrm>
            <a:off x="3851920" y="4541058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外膜：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由胶原纤维</a:t>
            </a:r>
            <a:r>
              <a:rPr lang="zh-CN" altLang="en-US" sz="2000" dirty="0"/>
              <a:t>和弹力纤维组织构成</a:t>
            </a:r>
          </a:p>
        </p:txBody>
      </p:sp>
      <p:sp>
        <p:nvSpPr>
          <p:cNvPr id="11" name="矩形 10"/>
          <p:cNvSpPr/>
          <p:nvPr/>
        </p:nvSpPr>
        <p:spPr>
          <a:xfrm>
            <a:off x="3851920" y="5621178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同级动脉与静脉相比，管壁厚而富有弹性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999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正常的动脉 </a:t>
            </a:r>
            <a:r>
              <a:rPr lang="en-US" altLang="zh-CN" dirty="0"/>
              <a:t>VS</a:t>
            </a:r>
            <a:r>
              <a:rPr lang="zh-CN" altLang="en-US" dirty="0"/>
              <a:t>衰老的动脉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99592" y="1338339"/>
            <a:ext cx="8055675" cy="3268265"/>
            <a:chOff x="1582754" y="2388761"/>
            <a:chExt cx="7345729" cy="2980233"/>
          </a:xfrm>
        </p:grpSpPr>
        <p:pic>
          <p:nvPicPr>
            <p:cNvPr id="7171" name="Picture 3" descr="C:\Users\admin\Desktop\peripheral_artery-disease.gif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824"/>
            <a:stretch/>
          </p:blipFill>
          <p:spPr bwMode="auto">
            <a:xfrm>
              <a:off x="1582754" y="2388761"/>
              <a:ext cx="6517637" cy="2980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131840" y="2666862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动脉壁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5976" y="4797152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粥样硬化斑块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72299" y="3573016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血栓</a:t>
              </a:r>
              <a:endParaRPr lang="zh-CN" altLang="en-US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1691680" y="4953424"/>
            <a:ext cx="1537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正常的动脉 </a:t>
            </a:r>
          </a:p>
        </p:txBody>
      </p:sp>
      <p:sp>
        <p:nvSpPr>
          <p:cNvPr id="12" name="矩形 11"/>
          <p:cNvSpPr/>
          <p:nvPr/>
        </p:nvSpPr>
        <p:spPr>
          <a:xfrm>
            <a:off x="5800766" y="4953424"/>
            <a:ext cx="1537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衰老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动脉 </a:t>
            </a:r>
          </a:p>
        </p:txBody>
      </p:sp>
      <p:sp>
        <p:nvSpPr>
          <p:cNvPr id="13" name="矩形 12"/>
          <p:cNvSpPr/>
          <p:nvPr/>
        </p:nvSpPr>
        <p:spPr>
          <a:xfrm>
            <a:off x="387660" y="5520427"/>
            <a:ext cx="38963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血管坚实而富有弹性，内壁光滑，</a:t>
            </a:r>
            <a:endParaRPr lang="en-US" altLang="zh-CN" sz="2000" dirty="0" smtClean="0"/>
          </a:p>
          <a:p>
            <a:r>
              <a:rPr lang="zh-CN" altLang="en-US" sz="2000" dirty="0"/>
              <a:t>管</a:t>
            </a:r>
            <a:r>
              <a:rPr lang="zh-CN" altLang="en-US" sz="2000" dirty="0" smtClean="0"/>
              <a:t>腔通畅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4843330" y="5520427"/>
            <a:ext cx="39771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血管弹性下降，变脆，管壁变厚，管腔狭窄甚至阻塞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069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admin\Desktop\8-13010G04509E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36"/>
          <a:stretch/>
        </p:blipFill>
        <p:spPr bwMode="auto">
          <a:xfrm>
            <a:off x="7139759" y="4025921"/>
            <a:ext cx="1846398" cy="218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admin\Desktop\th (7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8" y="1833763"/>
            <a:ext cx="5119059" cy="409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动脉衰老了，后果很严重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492690" y="521813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脑卒中</a:t>
            </a:r>
            <a:endParaRPr lang="zh-CN" altLang="en-US" sz="2000" b="1" dirty="0"/>
          </a:p>
        </p:txBody>
      </p:sp>
      <p:sp>
        <p:nvSpPr>
          <p:cNvPr id="34" name="矩形 33"/>
          <p:cNvSpPr/>
          <p:nvPr/>
        </p:nvSpPr>
        <p:spPr>
          <a:xfrm>
            <a:off x="1817693" y="459076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冠心病</a:t>
            </a:r>
            <a:endParaRPr lang="zh-CN" altLang="en-US" sz="2000" b="1" dirty="0"/>
          </a:p>
        </p:txBody>
      </p:sp>
      <p:sp>
        <p:nvSpPr>
          <p:cNvPr id="35" name="矩形 34"/>
          <p:cNvSpPr/>
          <p:nvPr/>
        </p:nvSpPr>
        <p:spPr>
          <a:xfrm>
            <a:off x="3337" y="256371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斑块破裂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4379936" y="2409827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血栓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阻塞血流</a:t>
            </a:r>
            <a:endParaRPr lang="zh-CN" altLang="en-US" sz="2000" dirty="0"/>
          </a:p>
        </p:txBody>
      </p:sp>
      <p:pic>
        <p:nvPicPr>
          <p:cNvPr id="3080" name="Picture 8" descr="C:\Users\admin\Desktop\34-140R1133115B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2160" y="1211514"/>
            <a:ext cx="2811702" cy="246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矩形 38"/>
          <p:cNvSpPr/>
          <p:nvPr/>
        </p:nvSpPr>
        <p:spPr>
          <a:xfrm>
            <a:off x="6178629" y="243246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斑块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6115690" y="119675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外</a:t>
            </a:r>
            <a:r>
              <a:rPr lang="zh-CN" altLang="en-US" sz="2000" b="1" dirty="0" smtClean="0"/>
              <a:t>周动脉疾病</a:t>
            </a:r>
            <a:endParaRPr lang="zh-CN" altLang="en-US" sz="2000" b="1" dirty="0"/>
          </a:p>
        </p:txBody>
      </p:sp>
      <p:sp>
        <p:nvSpPr>
          <p:cNvPr id="23" name="矩形 22"/>
          <p:cNvSpPr/>
          <p:nvPr/>
        </p:nvSpPr>
        <p:spPr>
          <a:xfrm>
            <a:off x="1984247" y="134251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动脉粥样硬化</a:t>
            </a:r>
          </a:p>
        </p:txBody>
      </p:sp>
      <p:sp>
        <p:nvSpPr>
          <p:cNvPr id="25" name="圆角矩形标注 24"/>
          <p:cNvSpPr/>
          <p:nvPr/>
        </p:nvSpPr>
        <p:spPr>
          <a:xfrm>
            <a:off x="5177083" y="5118562"/>
            <a:ext cx="2070947" cy="904293"/>
          </a:xfrm>
          <a:prstGeom prst="wedgeRoundRectCallout">
            <a:avLst>
              <a:gd name="adj1" fmla="val 71679"/>
              <a:gd name="adj2" fmla="val -1935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269691" y="5218139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动脉衰老能导致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多种心血管疾病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3067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心血管疾病是国人死亡和残疾的首要原因</a:t>
            </a:r>
            <a:endParaRPr lang="zh-CN" altLang="en-US" dirty="0"/>
          </a:p>
        </p:txBody>
      </p:sp>
      <p:pic>
        <p:nvPicPr>
          <p:cNvPr id="1026" name="Picture 2" descr="c:\users\admin\appdata\roaming\360se6\User Data\temp\603-140604140040M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6"/>
          <a:stretch/>
        </p:blipFill>
        <p:spPr bwMode="auto">
          <a:xfrm>
            <a:off x="628794" y="1531085"/>
            <a:ext cx="774854" cy="189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min\appdata\roaming\360se6\User Data\temp\603-140604140040M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6"/>
          <a:stretch/>
        </p:blipFill>
        <p:spPr bwMode="auto">
          <a:xfrm>
            <a:off x="1399510" y="1531085"/>
            <a:ext cx="774854" cy="189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\appdata\roaming\360se6\User Data\temp\603-140604140040M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6"/>
          <a:stretch/>
        </p:blipFill>
        <p:spPr bwMode="auto">
          <a:xfrm>
            <a:off x="2170226" y="1531085"/>
            <a:ext cx="774854" cy="189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min\appdata\roaming\360se6\User Data\temp\603-140604140040M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386"/>
          <a:stretch/>
        </p:blipFill>
        <p:spPr bwMode="auto">
          <a:xfrm>
            <a:off x="3711657" y="1531085"/>
            <a:ext cx="774854" cy="189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\appdata\roaming\360se6\User Data\temp\603-140604140040M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386"/>
          <a:stretch/>
        </p:blipFill>
        <p:spPr bwMode="auto">
          <a:xfrm>
            <a:off x="2940942" y="1531085"/>
            <a:ext cx="774854" cy="189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流程图: 可选过程 3"/>
          <p:cNvSpPr/>
          <p:nvPr/>
        </p:nvSpPr>
        <p:spPr>
          <a:xfrm>
            <a:off x="4698268" y="1531086"/>
            <a:ext cx="3989824" cy="1772362"/>
          </a:xfrm>
          <a:prstGeom prst="flowChartAlternateProcess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56176" y="1985744"/>
            <a:ext cx="2459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每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zh-CN" altLang="en-US" sz="2000" dirty="0"/>
              <a:t>例死亡</a:t>
            </a:r>
            <a:r>
              <a:rPr lang="zh-CN" altLang="en-US" sz="2000" dirty="0" smtClean="0"/>
              <a:t>中就有</a:t>
            </a:r>
            <a:endParaRPr lang="en-US" altLang="zh-CN" sz="2000" dirty="0" smtClean="0"/>
          </a:p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000" dirty="0"/>
              <a:t>例死于</a:t>
            </a:r>
            <a:r>
              <a:rPr lang="zh-CN" altLang="en-US" sz="2000" dirty="0" smtClean="0"/>
              <a:t>心血管疾病</a:t>
            </a: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888" y="2025648"/>
            <a:ext cx="1333572" cy="102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c:\users\admin\appdata\roaming\360se6\User Data\temp\603-140604140040M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6"/>
          <a:stretch/>
        </p:blipFill>
        <p:spPr bwMode="auto">
          <a:xfrm>
            <a:off x="628794" y="4149080"/>
            <a:ext cx="774854" cy="189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admin\appdata\roaming\360se6\User Data\temp\603-140604140040M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386"/>
          <a:stretch/>
        </p:blipFill>
        <p:spPr bwMode="auto">
          <a:xfrm>
            <a:off x="1407074" y="4149080"/>
            <a:ext cx="774854" cy="189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admin\appdata\roaming\360se6\User Data\temp\603-140604140040M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386"/>
          <a:stretch/>
        </p:blipFill>
        <p:spPr bwMode="auto">
          <a:xfrm>
            <a:off x="2185354" y="4149080"/>
            <a:ext cx="774854" cy="189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admin\appdata\roaming\360se6\User Data\temp\603-140604140040M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386"/>
          <a:stretch/>
        </p:blipFill>
        <p:spPr bwMode="auto">
          <a:xfrm>
            <a:off x="3741913" y="4149080"/>
            <a:ext cx="774854" cy="189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admin\appdata\roaming\360se6\User Data\temp\603-140604140040M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386"/>
          <a:stretch/>
        </p:blipFill>
        <p:spPr bwMode="auto">
          <a:xfrm>
            <a:off x="2963634" y="4149080"/>
            <a:ext cx="774854" cy="189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流程图: 可选过程 18"/>
          <p:cNvSpPr/>
          <p:nvPr/>
        </p:nvSpPr>
        <p:spPr>
          <a:xfrm>
            <a:off x="4818455" y="4292080"/>
            <a:ext cx="3989824" cy="1772362"/>
          </a:xfrm>
          <a:prstGeom prst="flowChartAlternateProcess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76363" y="4746738"/>
            <a:ext cx="2459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每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zh-CN" altLang="en-US" sz="2000" dirty="0" smtClean="0"/>
              <a:t>例脑卒中患者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就有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000" dirty="0" smtClean="0"/>
              <a:t>例残疾</a:t>
            </a:r>
            <a:endParaRPr lang="zh-CN" altLang="en-US" sz="2000" dirty="0"/>
          </a:p>
        </p:txBody>
      </p:sp>
      <p:pic>
        <p:nvPicPr>
          <p:cNvPr id="3" name="Picture 2" descr="C:\Users\admin\Desktop\a11-9ak8a-psd (429)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19" y="4463222"/>
            <a:ext cx="1296144" cy="143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40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707</Words>
  <Application>Microsoft Office PowerPoint</Application>
  <PresentationFormat>全屏显示(4:3)</PresentationFormat>
  <Paragraphs>109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人还未老，血管已老</vt:lpstr>
      <vt:lpstr>PowerPoint 演示文稿</vt:lpstr>
      <vt:lpstr>如何测定自己的血管年龄？</vt:lpstr>
      <vt:lpstr>PowerPoint 演示文稿</vt:lpstr>
      <vt:lpstr>您了解血管么？</vt:lpstr>
      <vt:lpstr>血管的结构</vt:lpstr>
      <vt:lpstr>正常的动脉 VS衰老的动脉</vt:lpstr>
      <vt:lpstr>动脉衰老了，后果很严重</vt:lpstr>
      <vt:lpstr>心血管疾病是国人死亡和残疾的首要原因</vt:lpstr>
      <vt:lpstr>PowerPoint 演示文稿</vt:lpstr>
      <vt:lpstr>动脉衰老是一个连续、缓慢的过程</vt:lpstr>
      <vt:lpstr>“坏”胆固醇是导致动脉衰老的罪魁祸首</vt:lpstr>
      <vt:lpstr>除了“坏”胆固醇，还有哪些因素会加速动脉的衰老？</vt:lpstr>
      <vt:lpstr>关注我们的血管年龄</vt:lpstr>
      <vt:lpstr>PowerPoint 演示文稿</vt:lpstr>
      <vt:lpstr>哪些措施能保护血管健康？</vt:lpstr>
      <vt:lpstr>他汀是减少心血管事件最有效的降胆固醇药物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mediyixue</dc:creator>
  <cp:lastModifiedBy>admin</cp:lastModifiedBy>
  <cp:revision>398</cp:revision>
  <dcterms:created xsi:type="dcterms:W3CDTF">2014-09-10T09:47:10Z</dcterms:created>
  <dcterms:modified xsi:type="dcterms:W3CDTF">2015-08-28T03:47:40Z</dcterms:modified>
</cp:coreProperties>
</file>