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6.jpeg" ContentType="image/jpeg"/>
  <Override PartName="/ppt/notesSlides/notesSlide1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baike.haosou.com/doc/3823228-4014902.html" TargetMode="External"/><Relationship Id="rId4" Type="http://schemas.openxmlformats.org/officeDocument/2006/relationships/hyperlink" Target="http://baike.haosou.com/doc/5532207-5754716.html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/>
              <a:t>血液中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LDL-C</a:t>
            </a:r>
            <a:r>
              <a:rPr sz="1200"/>
              <a:t>含量过多，会钻入动脉内皮下方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/>
              <a:t>钻入内皮下方的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LDL-C</a:t>
            </a:r>
            <a:r>
              <a:rPr sz="1200"/>
              <a:t>被巨噬细胞吞噬，随着巨噬细胞中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LDL-C</a:t>
            </a:r>
            <a:r>
              <a:rPr sz="1200"/>
              <a:t>吞噬的增多，逐渐转变为泡沫细胞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接下来，赵老定期到门诊与医生沟通复查，并且对自己进行着严格的管理，</a:t>
            </a:r>
            <a:r>
              <a:rPr sz="1200">
                <a:solidFill>
                  <a:srgbClr val="FF0000"/>
                </a:solidFill>
              </a:rPr>
              <a:t>每天的饮食、饭后运动、药物治疗</a:t>
            </a:r>
            <a:r>
              <a:rPr sz="1200"/>
              <a:t>都认真按照医生的医嘱执行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经过半年多的努力，赵老的</a:t>
            </a:r>
            <a:r>
              <a:rPr sz="1200">
                <a:solidFill>
                  <a:srgbClr val="FF0000"/>
                </a:solidFill>
              </a:rPr>
              <a:t>头晕、头痛有了明显好转</a:t>
            </a:r>
            <a:r>
              <a:rPr sz="1200"/>
              <a:t>，记忆力减退得到了改善，整个人也精神了不少。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复查了颈部血管彩超，以前的双侧颈内动脉低弱回声变成了强回声，这意味着不稳定的颈部斑块变成了</a:t>
            </a:r>
            <a:r>
              <a:rPr sz="1200">
                <a:solidFill>
                  <a:srgbClr val="FF0000"/>
                </a:solidFill>
              </a:rPr>
              <a:t>稳定的斑块，斑块也有所缩小。这使他高兴不已，他表示，自己会继续这样健康的生活。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solidFill>
                  <a:srgbClr val="FF0000"/>
                </a:solidFill>
              </a:rPr>
              <a:t>生活中大家往往都忽略了小病，却不知为以后埋下了祸根。高胆固醇血症</a:t>
            </a:r>
            <a:r>
              <a:rPr sz="1200"/>
              <a:t>是颈动脉斑块的主要危险因素之一，如家中有心脑血管病患者，有肥胖、吸烟嗜好，或有高血压、糖尿病等，请务必尽早就医，在医生的指导下控制及治疗疾病，并坚持长期规范治疗，这样才能</a:t>
            </a:r>
            <a:r>
              <a:rPr sz="1200">
                <a:solidFill>
                  <a:srgbClr val="FF0000"/>
                </a:solidFill>
              </a:rPr>
              <a:t>远离</a:t>
            </a:r>
            <a:r>
              <a: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sz="1200">
                <a:solidFill>
                  <a:srgbClr val="FF0000"/>
                </a:solidFill>
              </a:rPr>
              <a:t>杀手</a:t>
            </a:r>
            <a:r>
              <a: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sz="1200">
                <a:solidFill>
                  <a:srgbClr val="FF0000"/>
                </a:solidFill>
              </a:rPr>
              <a:t>，健康生活。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/>
              <a:t>泡沫细胞吞噬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LDL-C</a:t>
            </a:r>
            <a:r>
              <a:rPr sz="1200"/>
              <a:t>过多而破裂，与胆固醇一起形成粥样斑块，同时动脉变硬变脆 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platelets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sz="1200"/>
              <a:t>斑块表面的纤维帽破裂，粥样物自裂口逸入</a:t>
            </a:r>
            <a:r>
              <a:rPr sz="1200">
                <a:hlinkClick r:id="rId3" invalidUrl="" action="" tgtFrame="" tooltip="" history="1" highlightClick="0" endSnd="0"/>
              </a:rPr>
              <a:t>血流</a:t>
            </a:r>
            <a:r>
              <a:rPr sz="1200"/>
              <a:t>，遗留粥瘤样</a:t>
            </a:r>
            <a:r>
              <a:rPr sz="1200">
                <a:hlinkClick r:id="rId4" invalidUrl="" action="" tgtFrame="" tooltip="" history="1" highlightClick="0" endSnd="0"/>
              </a:rPr>
              <a:t>溃疡</a:t>
            </a:r>
            <a:r>
              <a:rPr sz="1200"/>
              <a:t>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因而，医生告诉赵老，正是他长期忽略的</a:t>
            </a:r>
            <a:r>
              <a:rPr sz="1200">
                <a:solidFill>
                  <a:srgbClr val="FF0000"/>
                </a:solidFill>
              </a:rPr>
              <a:t>高胆固醇血症</a:t>
            </a:r>
            <a:r>
              <a:rPr sz="1200"/>
              <a:t>导致了颈内动脉出现了斑块。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高胆固醇血症其实是生命的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sz="1200"/>
              <a:t>隐性杀手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sz="1200"/>
              <a:t>，它对身体的损害是一个缓慢的，逐渐加重的过程。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明白了是自己忽略的因素导致了今天的结果之后，赵老继续问，斑块可能会对他带来什么严重后果吗？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医生继续给他讲解动脉粥样硬化斑块会给人体带来的严重后果。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/>
              <a:t>斑块也有软斑块和硬斑块之分，其中硬斑块中含粥样物质即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LDL-C</a:t>
            </a:r>
            <a:r>
              <a:rPr sz="1200"/>
              <a:t>比较少，斑块表面的纤维帽比较厚，就像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皮厚馅小的饺子，不容易破，相对稳定。</a:t>
            </a:r>
            <a:endParaRPr sz="12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defTabSz="914400">
              <a:lnSpc>
                <a:spcPct val="120000"/>
              </a:lnSpc>
              <a:defRPr sz="1800"/>
            </a:pP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而软斑块中含粥样物质即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sz="1200">
                <a:latin typeface="微软雅黑"/>
                <a:ea typeface="微软雅黑"/>
                <a:cs typeface="微软雅黑"/>
                <a:sym typeface="微软雅黑"/>
              </a:rPr>
              <a:t>较多，纤维帽很薄，像薄皮大馅的饺子，特容易破！这样的斑块很危险！！！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b="1"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1200"/>
              <a:t>软斑块皮薄馅大，容易破裂，且破裂前没有任何征兆，使我们猝不及防。当颈动脉斑块破裂后很快形成血栓，阻塞血管，导致供应大脑的血流中断，引起脑组织缺血、缺氧，引发脑卒中，导致突发的偏瘫、失语等症状。</a:t>
            </a:r>
            <a:endParaRPr b="1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听医生说完这些，赵老非常惶恐，担心自己已离脑卒中不远了。医生连忙安慰他，现在加紧治疗还来得及补救。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algn="just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/>
              <a:t>结合临床经验，医生告诉赵老，首先要控制饮食，</a:t>
            </a:r>
            <a:r>
              <a: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肥肉肯定不能再碰了，平时的食物要以</a:t>
            </a:r>
            <a:r>
              <a:rPr b="1" sz="1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低盐、低脂肪、低胆固醇为宜。适当</a:t>
            </a:r>
            <a:r>
              <a: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多吃鱼类、豆制品、蔬菜和水果，戒除</a:t>
            </a:r>
            <a:r>
              <a:rPr b="1" sz="1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戒掉吸烟、酗酒</a:t>
            </a:r>
            <a:r>
              <a: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等不良习惯。在运动方面，考虑赵老年纪比较大，所以医生建议选择比较轻松的运动，比如</a:t>
            </a:r>
            <a:r>
              <a:rPr b="1" sz="1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散步、太极拳</a:t>
            </a:r>
            <a:r>
              <a: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类，每次</a:t>
            </a:r>
            <a:r>
              <a:rPr b="1" sz="1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不少于</a:t>
            </a:r>
            <a:r>
              <a:rPr b="1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sz="1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小时。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algn="just" defTabSz="914400">
              <a:lnSpc>
                <a:spcPct val="100000"/>
              </a:lnSpc>
              <a:buClr>
                <a:srgbClr val="404040"/>
              </a:buClr>
              <a:buSzPct val="100000"/>
              <a:buFont typeface="Arial"/>
              <a:buChar char="•"/>
              <a:defRPr sz="1800"/>
            </a:pP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algn="just" defTabSz="914400">
              <a:lnSpc>
                <a:spcPct val="100000"/>
              </a:lnSpc>
              <a:buClr>
                <a:srgbClr val="404040"/>
              </a:buClr>
              <a:buSzPct val="100000"/>
              <a:buFont typeface="Arial"/>
              <a:buChar char="•"/>
              <a:defRPr sz="1800"/>
            </a:pP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医生特意给赵老强调了在健康的生活方式的基础要一定要长期、规律服用他汀类药物，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121321"/>
            <a:ext cx="8229600" cy="121944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4620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21878"/>
            <a:ext cx="8229600" cy="10183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240210"/>
            <a:ext cx="4040188" cy="93466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4620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11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微软雅黑"/>
          <a:ea typeface="微软雅黑"/>
          <a:cs typeface="微软雅黑"/>
          <a:sym typeface="微软雅黑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微软雅黑"/>
          <a:ea typeface="微软雅黑"/>
          <a:cs typeface="微软雅黑"/>
          <a:sym typeface="微软雅黑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微软雅黑"/>
          <a:ea typeface="微软雅黑"/>
          <a:cs typeface="微软雅黑"/>
          <a:sym typeface="微软雅黑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6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2463031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FFFF00"/>
                </a:solidFill>
              </a:rPr>
              <a:t>警惕颈动脉斑块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716016" y="2060848"/>
            <a:ext cx="4211648" cy="38884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41" name="Shape 141"/>
          <p:cNvSpPr/>
          <p:nvPr/>
        </p:nvSpPr>
        <p:spPr>
          <a:xfrm>
            <a:off x="251519" y="1988840"/>
            <a:ext cx="4211649" cy="38884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粥样硬化斑块有 “软”有 “硬”</a:t>
            </a:r>
          </a:p>
        </p:txBody>
      </p:sp>
      <p:pic>
        <p:nvPicPr>
          <p:cNvPr id="143" name="image15.png" descr="tu-01(1)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2129052"/>
            <a:ext cx="2997201" cy="1804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16.png" descr="tu-03"/>
          <p:cNvPicPr/>
          <p:nvPr/>
        </p:nvPicPr>
        <p:blipFill>
          <a:blip r:embed="rId4">
            <a:extLst/>
          </a:blip>
          <a:srcRect l="14582" t="0" r="0" b="0"/>
          <a:stretch>
            <a:fillRect/>
          </a:stretch>
        </p:blipFill>
        <p:spPr>
          <a:xfrm>
            <a:off x="4860031" y="2345459"/>
            <a:ext cx="2880322" cy="180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5590794" y="4102589"/>
            <a:ext cx="1512888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500"/>
              </a:spcBef>
              <a:defRPr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500"/>
              <a:t>软斑块</a:t>
            </a:r>
          </a:p>
        </p:txBody>
      </p:sp>
      <p:sp>
        <p:nvSpPr>
          <p:cNvPr id="146" name="Shape 146"/>
          <p:cNvSpPr/>
          <p:nvPr/>
        </p:nvSpPr>
        <p:spPr>
          <a:xfrm>
            <a:off x="1341436" y="4000556"/>
            <a:ext cx="1512888" cy="412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500"/>
              </a:spcBef>
              <a:defRPr sz="25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500"/>
              <a:t>硬斑块</a:t>
            </a:r>
          </a:p>
        </p:txBody>
      </p:sp>
      <p:sp>
        <p:nvSpPr>
          <p:cNvPr id="147" name="Shape 147"/>
          <p:cNvSpPr/>
          <p:nvPr/>
        </p:nvSpPr>
        <p:spPr>
          <a:xfrm>
            <a:off x="438453" y="4684376"/>
            <a:ext cx="3839470" cy="724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200"/>
              <a:t>像皮厚馅小的饺子，不容易破，相对稳定。</a:t>
            </a:r>
          </a:p>
        </p:txBody>
      </p:sp>
      <p:sp>
        <p:nvSpPr>
          <p:cNvPr id="148" name="Shape 148"/>
          <p:cNvSpPr/>
          <p:nvPr/>
        </p:nvSpPr>
        <p:spPr>
          <a:xfrm>
            <a:off x="4818803" y="4684376"/>
            <a:ext cx="3857653" cy="11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sz="2200">
                <a:latin typeface="微软雅黑"/>
                <a:ea typeface="微软雅黑"/>
                <a:cs typeface="微软雅黑"/>
                <a:sym typeface="微软雅黑"/>
              </a:rPr>
              <a:t>像薄皮大馅的饺子，特容易破！</a:t>
            </a:r>
            <a:endParaRPr sz="22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20000"/>
              </a:lnSpc>
            </a:pP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这样的斑块很危险！</a:t>
            </a:r>
          </a:p>
        </p:txBody>
      </p:sp>
      <p:sp>
        <p:nvSpPr>
          <p:cNvPr id="149" name="Shape 149"/>
          <p:cNvSpPr/>
          <p:nvPr/>
        </p:nvSpPr>
        <p:spPr>
          <a:xfrm>
            <a:off x="3105844" y="2860861"/>
            <a:ext cx="1357323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300"/>
              </a:spcBef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少</a:t>
            </a:r>
          </a:p>
        </p:txBody>
      </p:sp>
      <p:sp>
        <p:nvSpPr>
          <p:cNvPr id="150" name="Shape 150"/>
          <p:cNvSpPr/>
          <p:nvPr/>
        </p:nvSpPr>
        <p:spPr>
          <a:xfrm>
            <a:off x="2901785" y="3389841"/>
            <a:ext cx="1436691" cy="37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300"/>
              </a:spcBef>
              <a:defRPr b="1"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200"/>
              <a:t>纤维帽厚</a:t>
            </a:r>
          </a:p>
        </p:txBody>
      </p:sp>
      <p:sp>
        <p:nvSpPr>
          <p:cNvPr id="151" name="Shape 151"/>
          <p:cNvSpPr/>
          <p:nvPr/>
        </p:nvSpPr>
        <p:spPr>
          <a:xfrm>
            <a:off x="7298487" y="3212975"/>
            <a:ext cx="13072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300"/>
              </a:spcBef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多</a:t>
            </a:r>
          </a:p>
        </p:txBody>
      </p:sp>
      <p:sp>
        <p:nvSpPr>
          <p:cNvPr id="152" name="Shape 152"/>
          <p:cNvSpPr/>
          <p:nvPr/>
        </p:nvSpPr>
        <p:spPr>
          <a:xfrm>
            <a:off x="7182980" y="3641604"/>
            <a:ext cx="1476376" cy="37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300"/>
              </a:spcBef>
              <a:defRPr b="1"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200"/>
              <a:t>纤维帽薄</a:t>
            </a:r>
          </a:p>
        </p:txBody>
      </p:sp>
      <p:sp>
        <p:nvSpPr>
          <p:cNvPr id="153" name="Shape 153"/>
          <p:cNvSpPr/>
          <p:nvPr/>
        </p:nvSpPr>
        <p:spPr>
          <a:xfrm flipH="1" rot="5400000">
            <a:off x="2797232" y="2740846"/>
            <a:ext cx="117158" cy="642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175"/>
                </a:moveTo>
                <a:lnTo>
                  <a:pt x="6299" y="18175"/>
                </a:lnTo>
                <a:lnTo>
                  <a:pt x="6299" y="0"/>
                </a:lnTo>
                <a:lnTo>
                  <a:pt x="15301" y="0"/>
                </a:lnTo>
                <a:lnTo>
                  <a:pt x="15301" y="18175"/>
                </a:lnTo>
                <a:lnTo>
                  <a:pt x="21600" y="18175"/>
                </a:lnTo>
                <a:lnTo>
                  <a:pt x="10800" y="21600"/>
                </a:lnTo>
                <a:close/>
              </a:path>
            </a:pathLst>
          </a:custGeom>
          <a:solidFill/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Shape 154"/>
          <p:cNvSpPr/>
          <p:nvPr/>
        </p:nvSpPr>
        <p:spPr>
          <a:xfrm flipH="1" rot="6843004">
            <a:off x="2554684" y="3065127"/>
            <a:ext cx="114513" cy="70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546"/>
                </a:moveTo>
                <a:lnTo>
                  <a:pt x="6299" y="18546"/>
                </a:lnTo>
                <a:lnTo>
                  <a:pt x="6299" y="0"/>
                </a:lnTo>
                <a:lnTo>
                  <a:pt x="15301" y="0"/>
                </a:lnTo>
                <a:lnTo>
                  <a:pt x="15301" y="18546"/>
                </a:lnTo>
                <a:lnTo>
                  <a:pt x="21600" y="18546"/>
                </a:lnTo>
                <a:lnTo>
                  <a:pt x="10800" y="21600"/>
                </a:lnTo>
                <a:close/>
              </a:path>
            </a:pathLst>
          </a:custGeom>
          <a:solidFill/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H="1" rot="5400000">
            <a:off x="6993422" y="3094089"/>
            <a:ext cx="117158" cy="642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175"/>
                </a:moveTo>
                <a:lnTo>
                  <a:pt x="6299" y="18175"/>
                </a:lnTo>
                <a:lnTo>
                  <a:pt x="6299" y="0"/>
                </a:lnTo>
                <a:lnTo>
                  <a:pt x="15301" y="0"/>
                </a:lnTo>
                <a:lnTo>
                  <a:pt x="15301" y="18175"/>
                </a:lnTo>
                <a:lnTo>
                  <a:pt x="21600" y="18175"/>
                </a:lnTo>
                <a:lnTo>
                  <a:pt x="10800" y="21600"/>
                </a:lnTo>
                <a:close/>
              </a:path>
            </a:pathLst>
          </a:custGeom>
          <a:solidFill/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Shape 156"/>
          <p:cNvSpPr/>
          <p:nvPr/>
        </p:nvSpPr>
        <p:spPr>
          <a:xfrm flipH="1" rot="6843004">
            <a:off x="6804128" y="3270775"/>
            <a:ext cx="114513" cy="70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546"/>
                </a:moveTo>
                <a:lnTo>
                  <a:pt x="6299" y="18546"/>
                </a:lnTo>
                <a:lnTo>
                  <a:pt x="6299" y="0"/>
                </a:lnTo>
                <a:lnTo>
                  <a:pt x="15301" y="0"/>
                </a:lnTo>
                <a:lnTo>
                  <a:pt x="15301" y="18546"/>
                </a:lnTo>
                <a:lnTo>
                  <a:pt x="21600" y="18546"/>
                </a:lnTo>
                <a:lnTo>
                  <a:pt x="10800" y="21600"/>
                </a:lnTo>
                <a:close/>
              </a:path>
            </a:pathLst>
          </a:custGeom>
          <a:solidFill/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颈动脉的软斑块破裂导致脑卒中</a:t>
            </a:r>
          </a:p>
        </p:txBody>
      </p:sp>
      <p:pic>
        <p:nvPicPr>
          <p:cNvPr id="161" name="image1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046" y="3501008"/>
            <a:ext cx="2458577" cy="1968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4705" y="3572445"/>
            <a:ext cx="2651269" cy="17859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508410" y="5400159"/>
            <a:ext cx="3487527" cy="78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 algn="ctr">
              <a:spcBef>
                <a:spcPts val="500"/>
              </a:spcBef>
            </a:pPr>
            <a:r>
              <a:rPr sz="2200">
                <a:latin typeface="微软雅黑"/>
                <a:ea typeface="微软雅黑"/>
                <a:cs typeface="微软雅黑"/>
                <a:sym typeface="微软雅黑"/>
              </a:rPr>
              <a:t>软斑块</a:t>
            </a:r>
            <a:endParaRPr sz="22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342900" indent="-342900" algn="ctr">
              <a:spcBef>
                <a:spcPts val="500"/>
              </a:spcBef>
            </a:pPr>
            <a:r>
              <a:rPr sz="2200">
                <a:latin typeface="微软雅黑"/>
                <a:ea typeface="微软雅黑"/>
                <a:cs typeface="微软雅黑"/>
                <a:sym typeface="微软雅黑"/>
              </a:rPr>
              <a:t>“皮薄馅大”容易破裂</a:t>
            </a:r>
          </a:p>
        </p:txBody>
      </p:sp>
      <p:sp>
        <p:nvSpPr>
          <p:cNvPr id="164" name="Shape 164"/>
          <p:cNvSpPr/>
          <p:nvPr/>
        </p:nvSpPr>
        <p:spPr>
          <a:xfrm>
            <a:off x="4067943" y="5467870"/>
            <a:ext cx="2633890" cy="667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200"/>
              <a:t>斑块破裂形成血栓，阻塞血管</a:t>
            </a:r>
          </a:p>
        </p:txBody>
      </p:sp>
      <p:pic>
        <p:nvPicPr>
          <p:cNvPr id="165" name="image19.jpg" descr="未标题-5 拷贝"/>
          <p:cNvPicPr/>
          <p:nvPr/>
        </p:nvPicPr>
        <p:blipFill>
          <a:blip r:embed="rId5">
            <a:extLst/>
          </a:blip>
          <a:srcRect l="0" t="28674" r="0" b="22546"/>
          <a:stretch>
            <a:fillRect/>
          </a:stretch>
        </p:blipFill>
        <p:spPr>
          <a:xfrm rot="416767">
            <a:off x="6763591" y="3742716"/>
            <a:ext cx="2330397" cy="128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7302231" y="5589239"/>
            <a:ext cx="1360716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28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脑卒中</a:t>
            </a:r>
          </a:p>
        </p:txBody>
      </p:sp>
      <p:sp>
        <p:nvSpPr>
          <p:cNvPr id="167" name="Shape 167"/>
          <p:cNvSpPr/>
          <p:nvPr/>
        </p:nvSpPr>
        <p:spPr>
          <a:xfrm>
            <a:off x="467543" y="1268759"/>
            <a:ext cx="8136905" cy="1843406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1000"/>
              </a:spcBef>
            </a:pPr>
            <a:endParaRPr sz="7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spcBef>
                <a:spcPts val="1400"/>
              </a:spcBef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软斑块皮薄馅大，容易破裂，且破裂前没有任何征兆，使我们猝不及防。斑块破裂后很快形成血栓，阻塞血管，大脑缺血、缺氧，引发脑卒中</a:t>
            </a:r>
            <a:endParaRPr b="1" sz="240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68" name="Shape 168"/>
          <p:cNvSpPr/>
          <p:nvPr/>
        </p:nvSpPr>
        <p:spPr>
          <a:xfrm rot="16200000">
            <a:off x="3330885" y="4271731"/>
            <a:ext cx="470392" cy="436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69" name="Shape 169"/>
          <p:cNvSpPr/>
          <p:nvPr/>
        </p:nvSpPr>
        <p:spPr>
          <a:xfrm rot="16200000">
            <a:off x="6355222" y="4238066"/>
            <a:ext cx="470392" cy="436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赵老惶恐：担心自己离脑卒中不远了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3256497" y="1345135"/>
            <a:ext cx="3503019" cy="1928575"/>
            <a:chOff x="0" y="0"/>
            <a:chExt cx="3503017" cy="1928574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3333319" cy="135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3CDD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703601" y="1338190"/>
              <a:ext cx="225413" cy="22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93CDD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096836" y="1616896"/>
              <a:ext cx="150275" cy="15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93CDD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427879" y="1853436"/>
              <a:ext cx="75139" cy="7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93CDD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69258" y="68905"/>
              <a:ext cx="3054434" cy="115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61625" y="331916"/>
              <a:ext cx="2174577" cy="617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我是不是快得</a:t>
              </a:r>
              <a:endParaRPr b="1" sz="2000">
                <a:solidFill>
                  <a:srgbClr val="FFFFFF"/>
                </a:solidFill>
              </a:endParaRPr>
            </a:p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脑卒中了呀！</a:t>
              </a:r>
            </a:p>
          </p:txBody>
        </p:sp>
      </p:grpSp>
      <p:sp>
        <p:nvSpPr>
          <p:cNvPr id="181" name="Shape 181"/>
          <p:cNvSpPr/>
          <p:nvPr>
            <p:ph type="body" idx="1"/>
          </p:nvPr>
        </p:nvSpPr>
        <p:spPr>
          <a:xfrm>
            <a:off x="2809800" y="3933056"/>
            <a:ext cx="4186809" cy="2232249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9525">
            <a:solidFill>
              <a:srgbClr val="46AAC4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b="0" sz="1800"/>
            </a:pP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b="0" sz="1800"/>
            </a:pPr>
            <a:r>
              <a:rPr b="1" sz="2400"/>
              <a:t>亡羊补牢，未为晚矣！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b="0" sz="1800"/>
            </a:pPr>
            <a:r>
              <a:rPr b="1" sz="2400"/>
              <a:t>现在加紧治疗还来得及补救</a:t>
            </a:r>
          </a:p>
        </p:txBody>
      </p:sp>
      <p:pic>
        <p:nvPicPr>
          <p:cNvPr id="182" name="image14.gif" descr="http://cliparts.co/cliparts/8T6/oyr/8T6oyrza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03" y="3692562"/>
            <a:ext cx="2664298" cy="2713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64288" y="1643980"/>
            <a:ext cx="1266083" cy="2289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生活方式调整非常重要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179511" y="1556791"/>
            <a:ext cx="8784978" cy="3888433"/>
            <a:chOff x="0" y="0"/>
            <a:chExt cx="8784976" cy="3888431"/>
          </a:xfrm>
        </p:grpSpPr>
        <p:sp>
          <p:nvSpPr>
            <p:cNvPr id="188" name="Shape 188"/>
            <p:cNvSpPr/>
            <p:nvPr/>
          </p:nvSpPr>
          <p:spPr>
            <a:xfrm flipH="1">
              <a:off x="1296144" y="3617396"/>
              <a:ext cx="1171449" cy="2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04040"/>
                </a:gs>
                <a:gs pos="100000">
                  <a:srgbClr val="EEECE1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9" name="Shape 189"/>
            <p:cNvSpPr/>
            <p:nvPr/>
          </p:nvSpPr>
          <p:spPr>
            <a:xfrm flipH="1">
              <a:off x="3384376" y="3617396"/>
              <a:ext cx="1171449" cy="2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04040"/>
                </a:gs>
                <a:gs pos="100000">
                  <a:srgbClr val="EEECE1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4396955" y="3617398"/>
              <a:ext cx="1171449" cy="2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04040"/>
                </a:gs>
                <a:gs pos="100000">
                  <a:srgbClr val="EEECE1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 flipH="1">
              <a:off x="6336704" y="3617399"/>
              <a:ext cx="1171449" cy="2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04040"/>
                </a:gs>
                <a:gs pos="100000">
                  <a:srgbClr val="EEECE1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2" name="Shape 192"/>
            <p:cNvSpPr/>
            <p:nvPr/>
          </p:nvSpPr>
          <p:spPr>
            <a:xfrm flipH="1">
              <a:off x="7365505" y="3617399"/>
              <a:ext cx="1171449" cy="2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04040"/>
                </a:gs>
                <a:gs pos="100000">
                  <a:srgbClr val="EEECE1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 flipH="1">
              <a:off x="432048" y="3617396"/>
              <a:ext cx="1171449" cy="2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04040"/>
                </a:gs>
                <a:gs pos="100000">
                  <a:srgbClr val="EEECE1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194" name="image2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647886"/>
              <a:ext cx="2821869" cy="310502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35000" stPos="0" endA="0" endPos="40000" dist="0" dir="5400000" fadeDir="5400000" sx="100000" sy="-100000" kx="0" ky="0" algn="bl" rotWithShape="0"/>
            </a:effectLst>
          </p:spPr>
        </p:pic>
        <p:pic>
          <p:nvPicPr>
            <p:cNvPr id="195" name="image2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85810" y="647886"/>
              <a:ext cx="2817612" cy="310502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35000" stPos="0" endA="0" endPos="40000" dist="0" dir="5400000" fadeDir="5400000" sx="100000" sy="-100000" kx="0" ky="0" algn="bl" rotWithShape="0"/>
            </a:effectLst>
          </p:spPr>
        </p:pic>
        <p:pic>
          <p:nvPicPr>
            <p:cNvPr id="196" name="image2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967365" y="647886"/>
              <a:ext cx="2817612" cy="310502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blurRad="0" stA="35000" stPos="0" endA="0" endPos="40000" dist="0" dir="5400000" fadeDir="5400000" sx="100000" sy="-100000" kx="0" ky="0" algn="bl" rotWithShape="0"/>
            </a:effectLst>
          </p:spPr>
        </p:pic>
        <p:sp>
          <p:nvSpPr>
            <p:cNvPr id="197" name="Shape 197"/>
            <p:cNvSpPr/>
            <p:nvPr/>
          </p:nvSpPr>
          <p:spPr>
            <a:xfrm>
              <a:off x="546837" y="-1"/>
              <a:ext cx="1728193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4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595959"/>
                  </a:solidFill>
                </a:rPr>
                <a:t>控制饮食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144015" y="1230902"/>
              <a:ext cx="2521666" cy="11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marL="381000" indent="-381000" algn="just">
                <a:buClr>
                  <a:srgbClr val="404040"/>
                </a:buClr>
                <a:buSzPct val="100000"/>
                <a:buFont typeface="Arial"/>
                <a:buChar char="•"/>
              </a:pPr>
              <a:r>
                <a: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肥肉不能碰</a:t>
              </a:r>
              <a:endParaRPr b="1" sz="2000">
                <a:solidFill>
                  <a:srgbClr val="404040"/>
                </a:solidFill>
              </a:endParaRPr>
            </a:p>
            <a:p>
              <a:pPr lvl="0" marL="381000" indent="-381000" algn="just">
                <a:buClr>
                  <a:srgbClr val="404040"/>
                </a:buClr>
                <a:buSzPct val="100000"/>
                <a:buFont typeface="Arial"/>
                <a:buChar char="•"/>
              </a:pPr>
              <a:r>
                <a: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饮食</a:t>
              </a:r>
              <a:r>
                <a:rPr b="1" sz="20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低盐、低脂</a:t>
              </a:r>
              <a:endParaRPr b="1" sz="2000">
                <a:solidFill>
                  <a:srgbClr val="FF0000"/>
                </a:solidFill>
              </a:endParaRPr>
            </a:p>
            <a:p>
              <a:pPr lvl="0" marL="381000" indent="-381000" algn="just">
                <a:buClr>
                  <a:srgbClr val="404040"/>
                </a:buClr>
                <a:buSzPct val="100000"/>
                <a:buFont typeface="Arial"/>
                <a:buChar char="•"/>
              </a:pPr>
              <a:r>
                <a: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多吃鱼类、豆制品、蔬菜和水果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254486" y="23497"/>
              <a:ext cx="1728193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4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595959"/>
                  </a:solidFill>
                </a:rPr>
                <a:t>戒烟限酒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178981" y="1230902"/>
              <a:ext cx="2035545" cy="617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marL="381000" indent="-381000" algn="just">
                <a:buClr>
                  <a:srgbClr val="FF0000"/>
                </a:buClr>
                <a:buSzPct val="100000"/>
                <a:buFont typeface="Arial"/>
                <a:buChar char="•"/>
              </a:pPr>
              <a:r>
                <a:rPr b="1" sz="20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戒掉吸烟、酗酒</a:t>
              </a:r>
              <a:r>
                <a: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等不良习惯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6370298" y="50700"/>
              <a:ext cx="1728193" cy="399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4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595959"/>
                  </a:solidFill>
                </a:rPr>
                <a:t>规律运动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5904656" y="1157351"/>
              <a:ext cx="2488282" cy="1442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marL="381000" indent="-381000" algn="just">
                <a:buClr>
                  <a:srgbClr val="404040"/>
                </a:buClr>
                <a:buSzPct val="100000"/>
                <a:buFont typeface="Arial"/>
                <a:buChar char="•"/>
              </a:pPr>
              <a:r>
                <a: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对于年纪较大患者，选择比较轻松的运动，比如</a:t>
              </a:r>
              <a:r>
                <a:rPr b="1" sz="20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散步、太极拳</a:t>
              </a:r>
              <a:r>
                <a:rPr b="1" sz="20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类，每次</a:t>
              </a:r>
              <a:r>
                <a:rPr b="1" sz="20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不少于</a:t>
              </a:r>
              <a:r>
                <a:rPr b="1" sz="2000">
                  <a:solidFill>
                    <a:srgbClr val="FF0000"/>
                  </a:solidFill>
                </a:rPr>
                <a:t>1</a:t>
              </a:r>
              <a:r>
                <a:rPr b="1" sz="20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小时</a:t>
              </a: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在健康生活方式基础上坚持</a:t>
            </a:r>
            <a:r>
              <a:rPr b="1" sz="28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药物治疗</a:t>
            </a:r>
          </a:p>
        </p:txBody>
      </p:sp>
      <p:pic>
        <p:nvPicPr>
          <p:cNvPr id="208" name="image23.png" descr="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4168" y="1712471"/>
            <a:ext cx="2138536" cy="199627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55576" y="2327092"/>
            <a:ext cx="6984777" cy="87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他汀是备受指南推荐的常用调脂药，</a:t>
            </a:r>
            <a:endParaRPr sz="24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50000"/>
              </a:lnSpc>
            </a:pP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也是使用最广泛的调脂药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705859" y="4077072"/>
            <a:ext cx="8064898" cy="1944217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9525">
            <a:solidFill>
              <a:srgbClr val="46AAC4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lnSpc>
                <a:spcPct val="150000"/>
              </a:lnSpc>
              <a:buClr>
                <a:srgbClr val="FF0000"/>
              </a:buClr>
              <a:defRPr b="0" sz="1800"/>
            </a:pPr>
            <a:r>
              <a:rPr b="1" sz="2400">
                <a:solidFill>
                  <a:srgbClr val="FF0000"/>
                </a:solidFill>
              </a:rPr>
              <a:t>他汀</a:t>
            </a:r>
            <a:r>
              <a:rPr b="1" sz="2400"/>
              <a:t>可通过抑制肝脏内胆固醇合成关键酶之一而可显著降低血液中</a:t>
            </a:r>
            <a:r>
              <a:rPr b="1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sz="2400"/>
              <a:t>坏</a:t>
            </a:r>
            <a:r>
              <a:rPr b="1" sz="24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sz="2400"/>
              <a:t>胆固醇 </a:t>
            </a:r>
            <a:r>
              <a:rPr b="1" sz="2400">
                <a:latin typeface="Arial"/>
                <a:ea typeface="Arial"/>
                <a:cs typeface="Arial"/>
                <a:sym typeface="Arial"/>
              </a:rPr>
              <a:t>(LDL-C) </a:t>
            </a:r>
            <a:r>
              <a:rPr b="1" sz="2400"/>
              <a:t>，抗动脉粥样硬化，被称为降脂治疗的基石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00"/>
                </a:solidFill>
              </a:rPr>
              <a:t>药物治疗注意事项</a:t>
            </a:r>
          </a:p>
        </p:txBody>
      </p:sp>
      <p:sp>
        <p:nvSpPr>
          <p:cNvPr id="215" name="Shape 215"/>
          <p:cNvSpPr/>
          <p:nvPr/>
        </p:nvSpPr>
        <p:spPr>
          <a:xfrm flipV="1" rot="10800000">
            <a:off x="6012160" y="5033650"/>
            <a:ext cx="2520281" cy="378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EEECE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6" name="Shape 216"/>
          <p:cNvSpPr/>
          <p:nvPr/>
        </p:nvSpPr>
        <p:spPr>
          <a:xfrm flipV="1" rot="10800000">
            <a:off x="3110840" y="4798976"/>
            <a:ext cx="2520282" cy="378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EEECE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7" name="Shape 217"/>
          <p:cNvSpPr/>
          <p:nvPr/>
        </p:nvSpPr>
        <p:spPr>
          <a:xfrm flipV="1" rot="10800000">
            <a:off x="1083774" y="5269722"/>
            <a:ext cx="2520281" cy="378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EEECE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218" name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8384" y="2089724"/>
            <a:ext cx="2700305" cy="313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4128" y="1766426"/>
            <a:ext cx="2712497" cy="3200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2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824" y="2058177"/>
            <a:ext cx="2944125" cy="3383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 flipV="1" rot="10800000">
            <a:off x="1997773" y="5406921"/>
            <a:ext cx="692285" cy="10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2" name="Shape 222"/>
          <p:cNvSpPr/>
          <p:nvPr/>
        </p:nvSpPr>
        <p:spPr>
          <a:xfrm flipV="1" rot="10800000">
            <a:off x="4024839" y="4928191"/>
            <a:ext cx="692285" cy="10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3" name="Shape 223"/>
          <p:cNvSpPr/>
          <p:nvPr/>
        </p:nvSpPr>
        <p:spPr>
          <a:xfrm flipV="1" rot="10800000">
            <a:off x="6866521" y="5170849"/>
            <a:ext cx="692285" cy="10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4" name="Shape 224"/>
          <p:cNvSpPr/>
          <p:nvPr/>
        </p:nvSpPr>
        <p:spPr>
          <a:xfrm rot="20897523">
            <a:off x="873221" y="1883217"/>
            <a:ext cx="14491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b="1" sz="36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注意 </a:t>
            </a:r>
            <a:r>
              <a:rPr b="1" sz="3600">
                <a:solidFill>
                  <a:srgbClr val="FF0000"/>
                </a:solidFill>
                <a:latin typeface="Agency FB"/>
                <a:ea typeface="Agency FB"/>
                <a:cs typeface="Agency FB"/>
                <a:sym typeface="Agency FB"/>
              </a:rPr>
              <a:t>1</a:t>
            </a:r>
          </a:p>
        </p:txBody>
      </p:sp>
      <p:sp>
        <p:nvSpPr>
          <p:cNvPr id="225" name="Shape 225"/>
          <p:cNvSpPr/>
          <p:nvPr/>
        </p:nvSpPr>
        <p:spPr>
          <a:xfrm rot="20994611">
            <a:off x="1068841" y="2845867"/>
            <a:ext cx="2427145" cy="103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严格按照医生处方，他汀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不可随意减药</a:t>
            </a:r>
          </a:p>
        </p:txBody>
      </p:sp>
      <p:sp>
        <p:nvSpPr>
          <p:cNvPr id="226" name="Shape 226"/>
          <p:cNvSpPr/>
          <p:nvPr/>
        </p:nvSpPr>
        <p:spPr>
          <a:xfrm rot="454827">
            <a:off x="3765589" y="1432881"/>
            <a:ext cx="148456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b="1" sz="36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注意</a:t>
            </a:r>
            <a:r>
              <a:rPr b="1" sz="3600">
                <a:solidFill>
                  <a:srgbClr val="FF0000"/>
                </a:solidFill>
                <a:latin typeface="Agency FB"/>
                <a:ea typeface="Agency FB"/>
                <a:cs typeface="Agency FB"/>
                <a:sym typeface="Agency FB"/>
              </a:rPr>
              <a:t>2</a:t>
            </a:r>
          </a:p>
        </p:txBody>
      </p:sp>
      <p:sp>
        <p:nvSpPr>
          <p:cNvPr id="227" name="Shape 227"/>
          <p:cNvSpPr/>
          <p:nvPr/>
        </p:nvSpPr>
        <p:spPr>
          <a:xfrm rot="264498">
            <a:off x="3645800" y="2209564"/>
            <a:ext cx="2372551" cy="1034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服用时间越长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，得脑卒中的机会越少</a:t>
            </a:r>
          </a:p>
        </p:txBody>
      </p:sp>
      <p:sp>
        <p:nvSpPr>
          <p:cNvPr id="228" name="Shape 228"/>
          <p:cNvSpPr/>
          <p:nvPr/>
        </p:nvSpPr>
        <p:spPr>
          <a:xfrm rot="21216561">
            <a:off x="6012794" y="1738518"/>
            <a:ext cx="133001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b="1" sz="36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注意</a:t>
            </a:r>
            <a:r>
              <a:rPr b="1" sz="3600">
                <a:solidFill>
                  <a:srgbClr val="FF0000"/>
                </a:solidFill>
                <a:latin typeface="Agency FB"/>
                <a:ea typeface="Agency FB"/>
                <a:cs typeface="Agency FB"/>
                <a:sym typeface="Agency FB"/>
              </a:rPr>
              <a:t>3</a:t>
            </a:r>
          </a:p>
        </p:txBody>
      </p:sp>
      <p:sp>
        <p:nvSpPr>
          <p:cNvPr id="229" name="Shape 229"/>
          <p:cNvSpPr/>
          <p:nvPr/>
        </p:nvSpPr>
        <p:spPr>
          <a:xfrm rot="21176946">
            <a:off x="6210808" y="2804065"/>
            <a:ext cx="2274303" cy="71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r>
              <a:rPr b="1" sz="24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安全性好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，可以放心服用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赵老的行动</a:t>
            </a:r>
          </a:p>
        </p:txBody>
      </p:sp>
      <p:pic>
        <p:nvPicPr>
          <p:cNvPr id="232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9632" y="1484783"/>
            <a:ext cx="6408712" cy="381642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>
            <p:ph type="body" idx="1"/>
          </p:nvPr>
        </p:nvSpPr>
        <p:spPr>
          <a:xfrm>
            <a:off x="2553652" y="2503944"/>
            <a:ext cx="4682645" cy="2088233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150000"/>
              </a:lnSpc>
              <a:buSzTx/>
              <a:buNone/>
              <a:defRPr b="0" sz="1800"/>
            </a:pPr>
            <a:r>
              <a:rPr b="1" sz="2400"/>
              <a:t>接下来，赵老定期到门诊复查，并且对自己进行着严格的管理，</a:t>
            </a:r>
            <a:r>
              <a:rPr b="1" sz="2400">
                <a:solidFill>
                  <a:srgbClr val="FF0000"/>
                </a:solidFill>
              </a:rPr>
              <a:t>每天的饮食、饭后运动、药物治疗</a:t>
            </a:r>
            <a:r>
              <a:rPr b="1" sz="2400"/>
              <a:t>都认真按照医生的医嘱执行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1680882"/>
            <a:ext cx="9144000" cy="450476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半年后</a:t>
            </a:r>
            <a:r>
              <a:rPr b="1" sz="2800">
                <a:solidFill>
                  <a:srgbClr val="FFFFFF"/>
                </a:solidFill>
              </a:rPr>
              <a:t>……</a:t>
            </a:r>
          </a:p>
        </p:txBody>
      </p:sp>
      <p:sp>
        <p:nvSpPr>
          <p:cNvPr id="239" name="Shape 239"/>
          <p:cNvSpPr/>
          <p:nvPr/>
        </p:nvSpPr>
        <p:spPr>
          <a:xfrm>
            <a:off x="3707905" y="2284396"/>
            <a:ext cx="5184576" cy="316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lnSpc>
                <a:spcPct val="12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赵老的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头晕、头痛有了明显好转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，记忆力减退得到了改善</a:t>
            </a:r>
            <a:endParaRPr b="1" sz="24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342900" indent="-342900">
              <a:lnSpc>
                <a:spcPct val="12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复查了颈部血管彩超，以前的双侧颈内动脉低弱回声变成了强回声，这意味着不稳定的颈部斑块变成了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稳定的斑块，斑块也有所缩小</a:t>
            </a:r>
          </a:p>
        </p:txBody>
      </p:sp>
      <p:pic>
        <p:nvPicPr>
          <p:cNvPr id="240" name="image28.jpg" descr="http://pic2.ooopic.com/11/19/76/59b1OOOPIC4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" y="2492896"/>
            <a:ext cx="3563888" cy="252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医生的总结</a:t>
            </a:r>
          </a:p>
        </p:txBody>
      </p:sp>
      <p:pic>
        <p:nvPicPr>
          <p:cNvPr id="245" name="image14.gif" descr="http://cliparts.co/cliparts/8T6/oyr/8T6oyrza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23" y="2488184"/>
            <a:ext cx="3147825" cy="320564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>
            <p:ph type="body" idx="1"/>
          </p:nvPr>
        </p:nvSpPr>
        <p:spPr>
          <a:xfrm>
            <a:off x="2987823" y="2160726"/>
            <a:ext cx="5760642" cy="3860561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9525">
            <a:solidFill>
              <a:srgbClr val="46AAC4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b="0" sz="1800"/>
            </a:pP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FF0000"/>
              </a:buClr>
              <a:defRPr b="0" sz="1800"/>
            </a:pPr>
            <a:r>
              <a:rPr b="1" sz="2400">
                <a:solidFill>
                  <a:srgbClr val="FF0000"/>
                </a:solidFill>
              </a:rPr>
              <a:t>高胆固醇血症</a:t>
            </a:r>
            <a:r>
              <a:rPr b="1" sz="2400"/>
              <a:t>是颈动脉斑块的主要危险因素之一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b="0" sz="1800"/>
            </a:pPr>
            <a:r>
              <a:rPr b="1" sz="2400"/>
              <a:t>如家中有心脑血管病患者，有肥胖、吸烟嗜好，或有高血压、糖尿病等，请务必尽早就医，规范治疗，这样才能</a:t>
            </a:r>
            <a:r>
              <a:rPr b="1" sz="2400">
                <a:solidFill>
                  <a:srgbClr val="FF0000"/>
                </a:solidFill>
              </a:rPr>
              <a:t>远离</a:t>
            </a:r>
            <a:r>
              <a:rPr b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sz="2400">
                <a:solidFill>
                  <a:srgbClr val="FF0000"/>
                </a:solidFill>
              </a:rPr>
              <a:t>杀手</a:t>
            </a:r>
            <a:r>
              <a:rPr b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sz="2400">
                <a:solidFill>
                  <a:srgbClr val="FF0000"/>
                </a:solidFill>
              </a:rPr>
              <a:t>，健康生活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395536" y="2564903"/>
            <a:ext cx="8229601" cy="108810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0" tIns="0" rIns="0" bIns="0"/>
          <a:lstStyle>
            <a:lvl1pPr algn="ctr">
              <a:buSzTx/>
              <a:buNone/>
              <a:defRPr i="1" sz="5400">
                <a:solidFill>
                  <a:srgbClr val="1F497D"/>
                </a:solidFill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5400">
                <a:solidFill>
                  <a:srgbClr val="1F497D"/>
                </a:solidFill>
              </a:rPr>
              <a:t>谢谢您的聆听！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从一则病例讲起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611559" y="2072605"/>
            <a:ext cx="4834882" cy="4785396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赵老是一名作家，</a:t>
            </a:r>
            <a:r>
              <a:rPr b="1" sz="2400"/>
              <a:t>65</a:t>
            </a:r>
            <a:r>
              <a:rPr b="1" sz="2400"/>
              <a:t>岁，偶尔会熬夜写文章。平时喜欢吃肥肉，很少吃蔬菜和水果，也很少活动</a:t>
            </a:r>
            <a:endParaRPr b="1" sz="2400"/>
          </a:p>
          <a:p>
            <a:pPr lvl="0">
              <a:defRPr b="0" sz="1800"/>
            </a:pPr>
            <a:endParaRPr b="1" sz="2400"/>
          </a:p>
          <a:p>
            <a:pPr lvl="0">
              <a:defRPr b="0" sz="1800"/>
            </a:pPr>
            <a:r>
              <a:rPr b="1" sz="2400"/>
              <a:t>最近他觉得时而</a:t>
            </a:r>
            <a:r>
              <a:rPr b="1" sz="2400">
                <a:solidFill>
                  <a:srgbClr val="FF0000"/>
                </a:solidFill>
              </a:rPr>
              <a:t>头晕、头痛</a:t>
            </a:r>
            <a:r>
              <a:rPr b="1" sz="2400"/>
              <a:t>，活动颈部时感觉更加严重，并且记忆力也没以前好了</a:t>
            </a:r>
          </a:p>
        </p:txBody>
      </p:sp>
      <p:pic>
        <p:nvPicPr>
          <p:cNvPr id="5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6176" y="1412775"/>
            <a:ext cx="2381251" cy="43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067943" y="1844823"/>
            <a:ext cx="4618857" cy="4785397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每年体检，赵老除了有</a:t>
            </a:r>
            <a:r>
              <a:rPr b="1" sz="2400">
                <a:solidFill>
                  <a:srgbClr val="FF0000"/>
                </a:solidFill>
              </a:rPr>
              <a:t>高胆固醇血症</a:t>
            </a:r>
            <a:r>
              <a:rPr b="1" sz="2400"/>
              <a:t>，其他没什么问题，他以为是年龄大了导致的，所以就没重视</a:t>
            </a:r>
            <a:endParaRPr b="1" sz="2400"/>
          </a:p>
          <a:p>
            <a:pPr lvl="0">
              <a:defRPr b="0" sz="1800"/>
            </a:pPr>
            <a:endParaRPr b="1" sz="2400"/>
          </a:p>
          <a:p>
            <a:pPr lvl="0">
              <a:defRPr b="0" sz="1800"/>
            </a:pPr>
            <a:r>
              <a:rPr b="1" sz="2400"/>
              <a:t>今年的体检报告：颈动脉血管彩超显示</a:t>
            </a:r>
            <a:r>
              <a:rPr b="1" sz="2400">
                <a:solidFill>
                  <a:srgbClr val="FF0000"/>
                </a:solidFill>
              </a:rPr>
              <a:t>左侧颈总动脉粥样硬化</a:t>
            </a:r>
            <a:r>
              <a:rPr b="1" sz="2400"/>
              <a:t>，</a:t>
            </a:r>
            <a:r>
              <a:rPr b="1" sz="2400">
                <a:solidFill>
                  <a:srgbClr val="FF0000"/>
                </a:solidFill>
              </a:rPr>
              <a:t>双侧颈内动脉低弱回声粥样斑块形成</a:t>
            </a:r>
          </a:p>
        </p:txBody>
      </p:sp>
      <p:pic>
        <p:nvPicPr>
          <p:cNvPr id="58" name="image4.jpg" descr="http://pic.58pic.com/58pic/12/15/29/19z58PICq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367" y="2636911"/>
            <a:ext cx="3711427" cy="2592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赵老的疑惑</a:t>
            </a:r>
            <a:r>
              <a:rPr b="1" sz="2800">
                <a:solidFill>
                  <a:srgbClr val="FFFFFF"/>
                </a:solidFill>
              </a:rPr>
              <a:t>1……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1694139" y="1725228"/>
            <a:ext cx="4658564" cy="3857150"/>
            <a:chOff x="0" y="0"/>
            <a:chExt cx="4658563" cy="3857148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4408671" cy="271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2" name="Shape 62"/>
            <p:cNvSpPr/>
            <p:nvPr/>
          </p:nvSpPr>
          <p:spPr>
            <a:xfrm>
              <a:off x="3491900" y="2668633"/>
              <a:ext cx="450823" cy="45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3" name="Shape 63"/>
            <p:cNvSpPr/>
            <p:nvPr/>
          </p:nvSpPr>
          <p:spPr>
            <a:xfrm>
              <a:off x="4052559" y="3241541"/>
              <a:ext cx="300549" cy="30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4" name="Shape 64"/>
            <p:cNvSpPr/>
            <p:nvPr/>
          </p:nvSpPr>
          <p:spPr>
            <a:xfrm>
              <a:off x="4508290" y="3706874"/>
              <a:ext cx="150275" cy="15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5" name="Shape 65"/>
            <p:cNvSpPr/>
            <p:nvPr/>
          </p:nvSpPr>
          <p:spPr>
            <a:xfrm>
              <a:off x="223863" y="137810"/>
              <a:ext cx="4039815" cy="23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67" name="Shape 67"/>
          <p:cNvSpPr/>
          <p:nvPr>
            <p:ph type="body" idx="1"/>
          </p:nvPr>
        </p:nvSpPr>
        <p:spPr>
          <a:xfrm>
            <a:off x="2129919" y="2384884"/>
            <a:ext cx="3970785" cy="1368153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108000"/>
              </a:lnSpc>
              <a:buSzTx/>
              <a:buNone/>
              <a:defRPr b="0" sz="1800"/>
            </a:pPr>
            <a:r>
              <a:rPr b="1" sz="2400"/>
              <a:t>疑惑</a:t>
            </a:r>
            <a:r>
              <a:rPr b="1" sz="2400"/>
              <a:t>1</a:t>
            </a:r>
            <a:r>
              <a:rPr b="1" sz="2400"/>
              <a:t>：除了高胆固醇血症，其他什么病也没有，怎么突然颈动脉就有了斑块呢？</a:t>
            </a:r>
          </a:p>
        </p:txBody>
      </p:sp>
      <p:pic>
        <p:nvPicPr>
          <p:cNvPr id="6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8224" y="2610725"/>
            <a:ext cx="2002988" cy="362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胆固醇有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好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有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71" name="image5.png" descr="d:\program files (x86)\360se6\User Data\temp\02-nutrition-31-638.jpg"/>
          <p:cNvPicPr/>
          <p:nvPr/>
        </p:nvPicPr>
        <p:blipFill>
          <a:blip r:embed="rId2">
            <a:extLst/>
          </a:blip>
          <a:srcRect l="33966" t="24132" r="0" b="21042"/>
          <a:stretch>
            <a:fillRect/>
          </a:stretch>
        </p:blipFill>
        <p:spPr>
          <a:xfrm>
            <a:off x="2420403" y="3611625"/>
            <a:ext cx="4131751" cy="257548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954" y="1353497"/>
            <a:ext cx="863436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914400" indent="-457200"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“坏”胆固醇：低密度脂蛋白胆固醇（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），把肝脏中合成的胆固醇运送到血管中</a:t>
            </a:r>
          </a:p>
        </p:txBody>
      </p:sp>
      <p:pic>
        <p:nvPicPr>
          <p:cNvPr id="73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901" y="4142537"/>
            <a:ext cx="2145208" cy="83863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228600" dir="2700000">
              <a:srgbClr val="000000">
                <a:alpha val="30000"/>
              </a:srgbClr>
            </a:outerShdw>
          </a:effectLst>
        </p:spPr>
      </p:pic>
      <p:sp>
        <p:nvSpPr>
          <p:cNvPr id="74" name="Shape 74"/>
          <p:cNvSpPr/>
          <p:nvPr/>
        </p:nvSpPr>
        <p:spPr>
          <a:xfrm>
            <a:off x="44545" y="2594039"/>
            <a:ext cx="8703920" cy="837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914400" indent="-457200"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“好”胆固醇：高密度脂蛋白胆固醇（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HDL-C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），血脂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“清道夫”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，摄取血管中多余的胆固醇，然后运送到肝脏</a:t>
            </a:r>
          </a:p>
        </p:txBody>
      </p:sp>
      <p:pic>
        <p:nvPicPr>
          <p:cNvPr id="75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43730" y="4089341"/>
            <a:ext cx="2405925" cy="8427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228600" dir="2700000">
              <a:srgbClr val="000000">
                <a:alpha val="30000"/>
              </a:srgbClr>
            </a:outerShdw>
          </a:effectLst>
        </p:spPr>
      </p:pic>
      <p:pic>
        <p:nvPicPr>
          <p:cNvPr id="76" name="image8.png" descr="d:\program files (x86)\360se6\User Data\temp\hdldl.jpg"/>
          <p:cNvPicPr/>
          <p:nvPr/>
        </p:nvPicPr>
        <p:blipFill>
          <a:blip r:embed="rId5">
            <a:extLst/>
          </a:blip>
          <a:srcRect l="50000" t="39411" r="0" b="0"/>
          <a:stretch>
            <a:fillRect/>
          </a:stretch>
        </p:blipFill>
        <p:spPr>
          <a:xfrm>
            <a:off x="1167622" y="3890109"/>
            <a:ext cx="932590" cy="948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8.png" descr="d:\program files (x86)\360se6\User Data\temp\hdldl.jpg"/>
          <p:cNvPicPr/>
          <p:nvPr/>
        </p:nvPicPr>
        <p:blipFill>
          <a:blip r:embed="rId6">
            <a:extLst/>
          </a:blip>
          <a:srcRect l="0" t="1665" r="46544" b="29837"/>
          <a:stretch>
            <a:fillRect/>
          </a:stretch>
        </p:blipFill>
        <p:spPr>
          <a:xfrm>
            <a:off x="7122480" y="3733965"/>
            <a:ext cx="1066634" cy="108204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2172978" y="4705227"/>
            <a:ext cx="742838" cy="248794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 flipV="1">
            <a:off x="5952876" y="4282152"/>
            <a:ext cx="779364" cy="617363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1924043" y="4415175"/>
            <a:ext cx="177693" cy="20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sx="100000" sy="100000" kx="0" ky="0" algn="b" rotWithShape="0" blurRad="190500" dist="228600" dir="270000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8199267" y="4256497"/>
            <a:ext cx="177693" cy="20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sx="100000" sy="100000" kx="0" ky="0" algn="b" rotWithShape="0" blurRad="190500" dist="228600" dir="270000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6982514" y="4256496"/>
            <a:ext cx="177693" cy="20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sx="100000" sy="100000" kx="0" ky="0" algn="b" rotWithShape="0" blurRad="190500" dist="228600" dir="270000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989929" y="4408611"/>
            <a:ext cx="177693" cy="20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79646"/>
          </a:solidFill>
          <a:ln w="12700">
            <a:miter lim="400000"/>
          </a:ln>
          <a:effectLst>
            <a:outerShdw sx="100000" sy="100000" kx="0" ky="0" algn="b" rotWithShape="0" blurRad="190500" dist="228600" dir="270000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胆固醇促进斑块的形成过程（一）</a:t>
            </a:r>
          </a:p>
        </p:txBody>
      </p:sp>
      <p:sp>
        <p:nvSpPr>
          <p:cNvPr id="86" name="Shape 86"/>
          <p:cNvSpPr/>
          <p:nvPr/>
        </p:nvSpPr>
        <p:spPr>
          <a:xfrm>
            <a:off x="4664178" y="3471390"/>
            <a:ext cx="32201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“坏”胆固醇 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LDL-C</a:t>
            </a:r>
          </a:p>
        </p:txBody>
      </p:sp>
      <p:grpSp>
        <p:nvGrpSpPr>
          <p:cNvPr id="96" name="Group 96"/>
          <p:cNvGrpSpPr/>
          <p:nvPr/>
        </p:nvGrpSpPr>
        <p:grpSpPr>
          <a:xfrm>
            <a:off x="-1" y="1495182"/>
            <a:ext cx="5823109" cy="4608514"/>
            <a:chOff x="0" y="0"/>
            <a:chExt cx="5823107" cy="4608512"/>
          </a:xfrm>
        </p:grpSpPr>
        <p:pic>
          <p:nvPicPr>
            <p:cNvPr id="87" name="image9.png" descr="d:\program files (x86)\360se6\User Data\temp\1271_showcase_project_detail_item.jpeg"/>
            <p:cNvPicPr/>
            <p:nvPr/>
          </p:nvPicPr>
          <p:blipFill>
            <a:blip r:embed="rId3">
              <a:extLst/>
            </a:blip>
            <a:srcRect l="0" t="0" r="26049" b="51537"/>
            <a:stretch>
              <a:fillRect/>
            </a:stretch>
          </p:blipFill>
          <p:spPr>
            <a:xfrm>
              <a:off x="526389" y="0"/>
              <a:ext cx="5296719" cy="4608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image1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38690"/>
              <a:ext cx="469328" cy="552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image11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9398" y="2304256"/>
              <a:ext cx="462572" cy="474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" name="Shape 90"/>
            <p:cNvSpPr/>
            <p:nvPr/>
          </p:nvSpPr>
          <p:spPr>
            <a:xfrm>
              <a:off x="725345" y="1676276"/>
              <a:ext cx="1525333" cy="3505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正常动脉壁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207083" y="257001"/>
              <a:ext cx="1525333" cy="350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内皮细胞</a:t>
              </a:r>
            </a:p>
          </p:txBody>
        </p:sp>
        <p:sp>
          <p:nvSpPr>
            <p:cNvPr id="92" name="Shape 92"/>
            <p:cNvSpPr/>
            <p:nvPr/>
          </p:nvSpPr>
          <p:spPr>
            <a:xfrm flipH="1" flipV="1">
              <a:off x="4969749" y="514956"/>
              <a:ext cx="265276" cy="27626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>
              <a:off x="725345" y="3879680"/>
              <a:ext cx="1525333" cy="3505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脂肪核心体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298880" y="2407019"/>
              <a:ext cx="63857" cy="45726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 flipV="1">
              <a:off x="4698389" y="514957"/>
              <a:ext cx="271361" cy="44419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6172598" y="1897838"/>
            <a:ext cx="2941687" cy="1002737"/>
            <a:chOff x="0" y="0"/>
            <a:chExt cx="2941685" cy="1002736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2941686" cy="10027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48949" y="59407"/>
              <a:ext cx="2843788" cy="883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正常的血管内壁是光滑的，血液可以很顺畅的在血管内流动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6172598" y="4278671"/>
            <a:ext cx="2935906" cy="1356160"/>
            <a:chOff x="0" y="0"/>
            <a:chExt cx="2935904" cy="1356159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2935905" cy="13561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6202" y="57050"/>
              <a:ext cx="2803501" cy="1242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2000">
                  <a:latin typeface="微软雅黑"/>
                  <a:ea typeface="微软雅黑"/>
                  <a:cs typeface="微软雅黑"/>
                  <a:sym typeface="微软雅黑"/>
                </a:rPr>
                <a:t>血</a:t>
              </a:r>
              <a:r>
                <a:rPr sz="2000">
                  <a:latin typeface="微软雅黑"/>
                  <a:ea typeface="微软雅黑"/>
                  <a:cs typeface="微软雅黑"/>
                  <a:sym typeface="微软雅黑"/>
                </a:rPr>
                <a:t>LDL-C</a:t>
              </a:r>
              <a:r>
                <a:rPr sz="2000">
                  <a:latin typeface="微软雅黑"/>
                  <a:ea typeface="微软雅黑"/>
                  <a:cs typeface="微软雅黑"/>
                  <a:sym typeface="微软雅黑"/>
                </a:rPr>
                <a:t>含量过多，会钻入动脉内皮下方，与吞噬了</a:t>
              </a:r>
              <a:r>
                <a:rPr sz="2000">
                  <a:latin typeface="微软雅黑"/>
                  <a:ea typeface="微软雅黑"/>
                  <a:cs typeface="微软雅黑"/>
                  <a:sym typeface="微软雅黑"/>
                </a:rPr>
                <a:t>LDL-C</a:t>
              </a:r>
              <a:r>
                <a:rPr sz="2000">
                  <a:latin typeface="微软雅黑"/>
                  <a:ea typeface="微软雅黑"/>
                  <a:cs typeface="微软雅黑"/>
                  <a:sym typeface="微软雅黑"/>
                </a:rPr>
                <a:t>的泡沫细胞一起形成脂肪核心体</a:t>
              </a:r>
            </a:p>
          </p:txBody>
        </p:sp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胆固醇促进斑块的形成过程（二）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179511" y="1772816"/>
            <a:ext cx="5400601" cy="4140806"/>
            <a:chOff x="0" y="0"/>
            <a:chExt cx="5400599" cy="4140805"/>
          </a:xfrm>
        </p:grpSpPr>
        <p:pic>
          <p:nvPicPr>
            <p:cNvPr id="107" name="image9.tif" descr="d:\program files (x86)\360se6\User Data\temp\1271_showcase_project_detail_item.jpeg"/>
            <p:cNvPicPr/>
            <p:nvPr/>
          </p:nvPicPr>
          <p:blipFill>
            <a:blip r:embed="rId3">
              <a:extLst/>
            </a:blip>
            <a:srcRect l="0" t="47985" r="22616" b="0"/>
            <a:stretch>
              <a:fillRect/>
            </a:stretch>
          </p:blipFill>
          <p:spPr>
            <a:xfrm>
              <a:off x="419688" y="0"/>
              <a:ext cx="4980912" cy="4121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image1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14372"/>
              <a:ext cx="419690" cy="427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13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465282"/>
              <a:ext cx="464113" cy="461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" name="Shape 110"/>
            <p:cNvSpPr/>
            <p:nvPr/>
          </p:nvSpPr>
          <p:spPr>
            <a:xfrm>
              <a:off x="594539" y="1403382"/>
              <a:ext cx="1565700" cy="3505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稳定性斑块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546455" y="3790285"/>
              <a:ext cx="1425953" cy="3505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斑块破裂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5754961" y="2132856"/>
            <a:ext cx="3108912" cy="1259475"/>
            <a:chOff x="0" y="0"/>
            <a:chExt cx="3108911" cy="1259473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3108912" cy="125947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1481" y="187776"/>
              <a:ext cx="2985949" cy="883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随着泡沫细胞坏死崩解，脂肪核心体发展为粥样斑块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5754961" y="4387136"/>
            <a:ext cx="3108913" cy="1175966"/>
            <a:chOff x="0" y="0"/>
            <a:chExt cx="3108911" cy="1175965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3108912" cy="11759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C0504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7406" y="146022"/>
              <a:ext cx="2994100" cy="883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当斑块破裂时，极容易形成血栓，导致血管狭窄和闭塞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3779912" y="2708919"/>
            <a:ext cx="4774101" cy="2232249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9525">
            <a:solidFill>
              <a:srgbClr val="46AAC4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b="0" sz="1800"/>
            </a:pPr>
            <a:r>
              <a:rPr b="1" sz="2400"/>
              <a:t>正是赵老长期忽略的</a:t>
            </a:r>
            <a:r>
              <a:rPr b="1" sz="2400">
                <a:solidFill>
                  <a:srgbClr val="FF0000"/>
                </a:solidFill>
              </a:rPr>
              <a:t>高胆固醇血症</a:t>
            </a:r>
            <a:r>
              <a:rPr b="1" sz="2400"/>
              <a:t>导致了目前的结果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b="0" sz="1800"/>
            </a:pPr>
            <a:r>
              <a:rPr b="1" sz="2400"/>
              <a:t>高胆固醇血症其实是生命的</a:t>
            </a:r>
            <a:r>
              <a:rPr b="1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sz="2400"/>
              <a:t>隐性杀手</a:t>
            </a:r>
            <a:r>
              <a:rPr b="1" sz="2400"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pic>
        <p:nvPicPr>
          <p:cNvPr id="124" name="image14.gif" descr="http://cliparts.co/cliparts/8T6/oyr/8T6oyrza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072" y="1988840"/>
            <a:ext cx="3147824" cy="3205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赵老的疑惑</a:t>
            </a:r>
            <a:r>
              <a:rPr b="1" sz="2800">
                <a:solidFill>
                  <a:srgbClr val="FFFFFF"/>
                </a:solidFill>
              </a:rPr>
              <a:t>2……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1694139" y="1725228"/>
            <a:ext cx="4658564" cy="3857150"/>
            <a:chOff x="0" y="0"/>
            <a:chExt cx="4658563" cy="3857148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4408671" cy="271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0" name="Shape 130"/>
            <p:cNvSpPr/>
            <p:nvPr/>
          </p:nvSpPr>
          <p:spPr>
            <a:xfrm>
              <a:off x="3491900" y="2668633"/>
              <a:ext cx="450823" cy="45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1" name="Shape 131"/>
            <p:cNvSpPr/>
            <p:nvPr/>
          </p:nvSpPr>
          <p:spPr>
            <a:xfrm>
              <a:off x="4052559" y="3241541"/>
              <a:ext cx="300549" cy="30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2" name="Shape 132"/>
            <p:cNvSpPr/>
            <p:nvPr/>
          </p:nvSpPr>
          <p:spPr>
            <a:xfrm>
              <a:off x="4508290" y="3706874"/>
              <a:ext cx="150275" cy="15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3" name="Shape 133"/>
            <p:cNvSpPr/>
            <p:nvPr/>
          </p:nvSpPr>
          <p:spPr>
            <a:xfrm>
              <a:off x="223863" y="137810"/>
              <a:ext cx="4039815" cy="230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135" name="Shape 135"/>
          <p:cNvSpPr/>
          <p:nvPr>
            <p:ph type="body" idx="1"/>
          </p:nvPr>
        </p:nvSpPr>
        <p:spPr>
          <a:xfrm>
            <a:off x="2129919" y="2492896"/>
            <a:ext cx="3970785" cy="1260141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b="0" sz="1800"/>
            </a:pPr>
            <a:r>
              <a:rPr b="1" sz="2400"/>
              <a:t>疑惑</a:t>
            </a:r>
            <a:r>
              <a:rPr b="1" sz="2400"/>
              <a:t>2</a:t>
            </a:r>
            <a:r>
              <a:rPr b="1" sz="2400"/>
              <a:t>：斑块可能会给赵老带来什么严重后果呢？</a:t>
            </a:r>
          </a:p>
        </p:txBody>
      </p:sp>
      <p:pic>
        <p:nvPicPr>
          <p:cNvPr id="136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2240" y="2668867"/>
            <a:ext cx="1938671" cy="3505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