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 indent="2286000">
      <a:defRPr>
        <a:latin typeface="Arial"/>
        <a:ea typeface="Arial"/>
        <a:cs typeface="Arial"/>
        <a:sym typeface="Arial"/>
      </a:defRPr>
    </a:lvl6pPr>
    <a:lvl7pPr indent="2743200">
      <a:defRPr>
        <a:latin typeface="Arial"/>
        <a:ea typeface="Arial"/>
        <a:cs typeface="Arial"/>
        <a:sym typeface="Arial"/>
      </a:defRPr>
    </a:lvl7pPr>
    <a:lvl8pPr indent="3200400">
      <a:defRPr>
        <a:latin typeface="Arial"/>
        <a:ea typeface="Arial"/>
        <a:cs typeface="Arial"/>
        <a:sym typeface="Arial"/>
      </a:defRPr>
    </a:lvl8pPr>
    <a:lvl9pPr indent="3657600">
      <a:defRPr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888888"/>
                </a:solidFill>
              </a:rPr>
              <a:t>单击此处编辑母版副标题样式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400"/>
              <a:t>单击此处编辑母版文本样式</a:t>
            </a:r>
            <a:endParaRPr b="1" sz="2400"/>
          </a:p>
          <a:p>
            <a:pPr lvl="1">
              <a:defRPr b="0" sz="1800"/>
            </a:pPr>
            <a:r>
              <a:rPr b="1" sz="2400"/>
              <a:t>第二级</a:t>
            </a:r>
            <a:endParaRPr b="1" sz="2400"/>
          </a:p>
          <a:p>
            <a:pPr lvl="2">
              <a:defRPr b="0" sz="1800"/>
            </a:pPr>
            <a:r>
              <a:rPr b="1" sz="2400"/>
              <a:t>第三级</a:t>
            </a:r>
            <a:endParaRPr b="1" sz="2400"/>
          </a:p>
          <a:p>
            <a:pPr lvl="3">
              <a:defRPr b="0" sz="1800"/>
            </a:pPr>
            <a:r>
              <a:rPr b="1" sz="2400"/>
              <a:t>第四级</a:t>
            </a:r>
            <a:endParaRPr b="1" sz="2400"/>
          </a:p>
          <a:p>
            <a:pPr lvl="4">
              <a:defRPr b="0" sz="1800"/>
            </a:pPr>
            <a:r>
              <a:rPr b="1" sz="2400"/>
              <a:t>第五级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400"/>
              <a:t>单击此处编辑母版文本样式</a:t>
            </a:r>
            <a:endParaRPr b="1" sz="2400"/>
          </a:p>
          <a:p>
            <a:pPr lvl="1">
              <a:defRPr b="0" sz="1800"/>
            </a:pPr>
            <a:r>
              <a:rPr b="1" sz="2400"/>
              <a:t>第二级</a:t>
            </a:r>
            <a:endParaRPr b="1" sz="2400"/>
          </a:p>
          <a:p>
            <a:pPr lvl="2">
              <a:defRPr b="0" sz="1800"/>
            </a:pPr>
            <a:r>
              <a:rPr b="1" sz="2400"/>
              <a:t>第三级</a:t>
            </a:r>
            <a:endParaRPr b="1" sz="2400"/>
          </a:p>
          <a:p>
            <a:pPr lvl="3">
              <a:defRPr b="0" sz="1800"/>
            </a:pPr>
            <a:r>
              <a:rPr b="1" sz="2400"/>
              <a:t>第四级</a:t>
            </a:r>
            <a:endParaRPr b="1" sz="2400"/>
          </a:p>
          <a:p>
            <a:pPr lvl="4">
              <a:defRPr b="0" sz="1800"/>
            </a:pPr>
            <a:r>
              <a:rPr b="1" sz="2400"/>
              <a:t>第五级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400"/>
              <a:t>单击此处编辑母版文本样式</a:t>
            </a:r>
            <a:endParaRPr b="1" sz="2400"/>
          </a:p>
          <a:p>
            <a:pPr lvl="1">
              <a:defRPr b="0" sz="1800"/>
            </a:pPr>
            <a:r>
              <a:rPr b="1" sz="2400"/>
              <a:t>第二级</a:t>
            </a:r>
            <a:endParaRPr b="1" sz="2400"/>
          </a:p>
          <a:p>
            <a:pPr lvl="2">
              <a:defRPr b="0" sz="1800"/>
            </a:pPr>
            <a:r>
              <a:rPr b="1" sz="2400"/>
              <a:t>第三级</a:t>
            </a:r>
            <a:endParaRPr b="1" sz="2400"/>
          </a:p>
          <a:p>
            <a:pPr lvl="3">
              <a:defRPr b="0" sz="1800"/>
            </a:pPr>
            <a:r>
              <a:rPr b="1" sz="2400"/>
              <a:t>第四级</a:t>
            </a:r>
            <a:endParaRPr b="1" sz="2400"/>
          </a:p>
          <a:p>
            <a:pPr lvl="4">
              <a:defRPr b="0" sz="1800"/>
            </a:pPr>
            <a:r>
              <a:rPr b="1" sz="2400"/>
              <a:t>第五级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b="1" cap="all" sz="40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888888"/>
                </a:solidFill>
              </a:rPr>
              <a:t>单击此处编辑母版文本样式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790575" indent="-333375">
              <a:defRPr sz="2800"/>
            </a:lvl2pPr>
            <a:lvl3pPr marL="1234439" indent="-320039">
              <a:defRPr sz="2800"/>
            </a:lvl3pPr>
            <a:lvl4pPr marL="1727200" indent="-355600">
              <a:defRPr sz="2800"/>
            </a:lvl4pPr>
            <a:lvl5pPr marL="2184400" indent="-355600">
              <a:defRPr sz="2800"/>
            </a:lvl5pPr>
          </a:lstStyle>
          <a:p>
            <a:pPr lvl="0">
              <a:defRPr b="0" sz="1800"/>
            </a:pPr>
            <a:r>
              <a:rPr b="1" sz="2800"/>
              <a:t>单击此处编辑母版文本样式</a:t>
            </a:r>
            <a:endParaRPr b="1" sz="2800"/>
          </a:p>
          <a:p>
            <a:pPr lvl="1">
              <a:defRPr b="0" sz="1800"/>
            </a:pPr>
            <a:r>
              <a:rPr b="1" sz="2800"/>
              <a:t>第二级</a:t>
            </a:r>
            <a:endParaRPr b="1" sz="2800"/>
          </a:p>
          <a:p>
            <a:pPr lvl="2">
              <a:defRPr b="0" sz="1800"/>
            </a:pPr>
            <a:r>
              <a:rPr b="1" sz="2800"/>
              <a:t>第三级</a:t>
            </a:r>
            <a:endParaRPr b="1" sz="2800"/>
          </a:p>
          <a:p>
            <a:pPr lvl="3">
              <a:defRPr b="0" sz="1800"/>
            </a:pPr>
            <a:r>
              <a:rPr b="1" sz="2800"/>
              <a:t>第四级</a:t>
            </a:r>
            <a:endParaRPr b="1" sz="2800"/>
          </a:p>
          <a:p>
            <a:pPr lvl="4">
              <a:defRPr b="0" sz="1800"/>
            </a:pPr>
            <a:r>
              <a:rPr b="1" sz="2800"/>
              <a:t>第五级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052736"/>
            <a:ext cx="4040188" cy="112213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</a:lstStyle>
          <a:p>
            <a:pPr lvl="0">
              <a:defRPr b="0" sz="1800"/>
            </a:pPr>
            <a:r>
              <a:rPr b="1" sz="2400"/>
              <a:t>单击此处编辑母版文本样式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83771" indent="-326571">
              <a:defRPr sz="3200"/>
            </a:lvl2pPr>
            <a:lvl3pPr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>
              <a:defRPr b="0" sz="1800"/>
            </a:pPr>
            <a:r>
              <a:rPr b="1" sz="3200"/>
              <a:t>单击此处编辑母版文本样式</a:t>
            </a:r>
            <a:endParaRPr b="1" sz="3200"/>
          </a:p>
          <a:p>
            <a:pPr lvl="1">
              <a:defRPr b="0" sz="1800"/>
            </a:pPr>
            <a:r>
              <a:rPr b="1" sz="3200"/>
              <a:t>第二级</a:t>
            </a:r>
            <a:endParaRPr b="1" sz="3200"/>
          </a:p>
          <a:p>
            <a:pPr lvl="2">
              <a:defRPr b="0" sz="1800"/>
            </a:pPr>
            <a:r>
              <a:rPr b="1" sz="3200"/>
              <a:t>第三级</a:t>
            </a:r>
            <a:endParaRPr b="1" sz="3200"/>
          </a:p>
          <a:p>
            <a:pPr lvl="3">
              <a:defRPr b="0" sz="1800"/>
            </a:pPr>
            <a:r>
              <a:rPr b="1" sz="3200"/>
              <a:t>第四级</a:t>
            </a:r>
            <a:endParaRPr b="1" sz="3200"/>
          </a:p>
          <a:p>
            <a:pPr lvl="4">
              <a:defRPr b="0" sz="1800"/>
            </a:pPr>
            <a:r>
              <a:rPr b="1" sz="3200"/>
              <a:t>第五级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</a:lstStyle>
          <a:p>
            <a:pPr lvl="0">
              <a:defRPr b="0" sz="1800"/>
            </a:pPr>
            <a:r>
              <a:rPr b="1" sz="1400"/>
              <a:t>单击此处编辑母版文本样式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0" y="0"/>
            <a:ext cx="9144000" cy="105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340767"/>
            <a:ext cx="8229600" cy="5517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b="0" sz="1800"/>
            </a:pPr>
            <a:r>
              <a:rPr b="1" sz="2400"/>
              <a:t>单击此处编辑母版文本样式</a:t>
            </a:r>
            <a:endParaRPr b="1" sz="2400"/>
          </a:p>
          <a:p>
            <a:pPr lvl="1">
              <a:defRPr b="0" sz="1800"/>
            </a:pPr>
            <a:r>
              <a:rPr b="1" sz="2400"/>
              <a:t>第二级</a:t>
            </a:r>
            <a:endParaRPr b="1" sz="2400"/>
          </a:p>
          <a:p>
            <a:pPr lvl="2">
              <a:defRPr b="0" sz="1800"/>
            </a:pPr>
            <a:r>
              <a:rPr b="1" sz="2400"/>
              <a:t>第三级</a:t>
            </a:r>
            <a:endParaRPr b="1" sz="2400"/>
          </a:p>
          <a:p>
            <a:pPr lvl="3">
              <a:defRPr b="0" sz="1800"/>
            </a:pPr>
            <a:r>
              <a:rPr b="1" sz="2400"/>
              <a:t>第四级</a:t>
            </a:r>
            <a:endParaRPr b="1" sz="2400"/>
          </a:p>
          <a:p>
            <a:pPr lvl="4">
              <a:defRPr b="0" sz="1800"/>
            </a:pPr>
            <a:r>
              <a:rPr b="1" sz="2400"/>
              <a:t>第五级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med" advClick="1"/>
  <p:txStyles>
    <p:titleStyle>
      <a:lvl1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1pPr>
      <a:lvl2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2pPr>
      <a:lvl3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3pPr>
      <a:lvl4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4pPr>
      <a:lvl5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5pPr>
      <a:lvl6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6pPr>
      <a:lvl7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7pPr>
      <a:lvl8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8pPr>
      <a:lvl9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1pPr>
      <a:lvl2pPr marL="800100" indent="-342900">
        <a:lnSpc>
          <a:spcPct val="120000"/>
        </a:lnSpc>
        <a:spcBef>
          <a:spcPts val="1200"/>
        </a:spcBef>
        <a:buSzPct val="100000"/>
        <a:buFont typeface="Arial"/>
        <a:buChar char="–"/>
        <a:defRPr b="1" sz="2400">
          <a:latin typeface="Arial"/>
          <a:ea typeface="Arial"/>
          <a:cs typeface="Arial"/>
          <a:sym typeface="Arial"/>
        </a:defRPr>
      </a:lvl2pPr>
      <a:lvl3pPr marL="1219200" indent="-30480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3pPr>
      <a:lvl4pPr marL="1714500" indent="-342900">
        <a:lnSpc>
          <a:spcPct val="120000"/>
        </a:lnSpc>
        <a:spcBef>
          <a:spcPts val="1200"/>
        </a:spcBef>
        <a:buSzPct val="100000"/>
        <a:buFont typeface="Arial"/>
        <a:buChar char="–"/>
        <a:defRPr b="1" sz="2400">
          <a:latin typeface="Arial"/>
          <a:ea typeface="Arial"/>
          <a:cs typeface="Arial"/>
          <a:sym typeface="Arial"/>
        </a:defRPr>
      </a:lvl4pPr>
      <a:lvl5pPr marL="2171700" indent="-342900">
        <a:lnSpc>
          <a:spcPct val="120000"/>
        </a:lnSpc>
        <a:spcBef>
          <a:spcPts val="1200"/>
        </a:spcBef>
        <a:buSzPct val="100000"/>
        <a:buFont typeface="Arial"/>
        <a:buChar char="»"/>
        <a:defRPr b="1" sz="2400">
          <a:latin typeface="Arial"/>
          <a:ea typeface="Arial"/>
          <a:cs typeface="Arial"/>
          <a:sym typeface="Arial"/>
        </a:defRPr>
      </a:lvl5pPr>
      <a:lvl6pPr marL="2560320" indent="-27432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6pPr>
      <a:lvl7pPr marL="3017520" indent="-27432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7pPr>
      <a:lvl8pPr marL="3474720" indent="-27432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8pPr>
      <a:lvl9pPr marL="3931920" indent="-27432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15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3" Type="http://schemas.openxmlformats.org/officeDocument/2006/relationships/image" Target="../media/image17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4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0.jpeg"/><Relationship Id="rId4" Type="http://schemas.openxmlformats.org/officeDocument/2006/relationships/image" Target="../media/image17.png"/><Relationship Id="rId5" Type="http://schemas.openxmlformats.org/officeDocument/2006/relationships/image" Target="../media/image11.jpeg"/><Relationship Id="rId6" Type="http://schemas.openxmlformats.org/officeDocument/2006/relationships/image" Target="../media/image18.png"/><Relationship Id="rId7" Type="http://schemas.openxmlformats.org/officeDocument/2006/relationships/image" Target="../media/image12.jpeg"/><Relationship Id="rId8" Type="http://schemas.openxmlformats.org/officeDocument/2006/relationships/image" Target="../media/image19.png"/><Relationship Id="rId9" Type="http://schemas.openxmlformats.org/officeDocument/2006/relationships/image" Target="../media/image13.jpeg"/><Relationship Id="rId10" Type="http://schemas.openxmlformats.org/officeDocument/2006/relationships/image" Target="../media/image20.png"/><Relationship Id="rId11" Type="http://schemas.openxmlformats.org/officeDocument/2006/relationships/image" Target="../media/image14.jpeg"/><Relationship Id="rId12" Type="http://schemas.openxmlformats.org/officeDocument/2006/relationships/image" Target="../media/image21.png"/><Relationship Id="rId13" Type="http://schemas.openxmlformats.org/officeDocument/2006/relationships/image" Target="../media/image2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P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>
            <p:ph type="title"/>
          </p:nvPr>
        </p:nvSpPr>
        <p:spPr>
          <a:xfrm>
            <a:off x="685800" y="2535039"/>
            <a:ext cx="7772400" cy="147002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00"/>
                </a:solidFill>
              </a:rPr>
              <a:t>脑卒中患者需要知道的血脂相关知识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37.png" descr="http://kad.www.wps.cn/wps/cdnwps/upload/official/template/2010-1-27/4b600e64a70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98908" y="1412775"/>
            <a:ext cx="4026723" cy="4876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3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1599" y="1412775"/>
            <a:ext cx="2448274" cy="468159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  <a:reflection blurRad="0" stA="69000" stPos="0" endA="0" endPos="40000" dist="0" dir="5400000" fadeDir="5400000" sx="100000" sy="-100000" kx="0" ky="0" algn="bl" rotWithShape="0"/>
          </a:effectLst>
        </p:spPr>
      </p:pic>
      <p:sp>
        <p:nvSpPr>
          <p:cNvPr id="173" name="Shape 173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合理的药物治疗是降低胆固醇水平，</a:t>
            </a:r>
            <a:b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</a:b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预防脑卒中复发的关键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xfrm>
            <a:off x="5527919" y="3346710"/>
            <a:ext cx="2968701" cy="200693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buSzTx/>
              <a:buNone/>
              <a:defRPr b="0" sz="1800"/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国际和国内各权威指南一致推荐：</a:t>
            </a:r>
            <a:endParaRPr b="1" sz="2000"/>
          </a:p>
          <a:p>
            <a:pPr lvl="0" marL="0" indent="0">
              <a:buSzTx/>
              <a:buNone/>
              <a:defRPr b="0" sz="1800"/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目前能有效降低胆固醇的药物是</a:t>
            </a:r>
            <a:r>
              <a:rPr b="1" sz="28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他汀</a:t>
            </a:r>
          </a:p>
        </p:txBody>
      </p:sp>
      <p:sp>
        <p:nvSpPr>
          <p:cNvPr id="175" name="Shape 175"/>
          <p:cNvSpPr/>
          <p:nvPr/>
        </p:nvSpPr>
        <p:spPr>
          <a:xfrm>
            <a:off x="1432966" y="2053481"/>
            <a:ext cx="1569707" cy="883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</a:rPr>
              <a:t>他汀使心脑血管事件发生相对危险</a:t>
            </a:r>
          </a:p>
        </p:txBody>
      </p:sp>
      <p:sp>
        <p:nvSpPr>
          <p:cNvPr id="176" name="Shape 176"/>
          <p:cNvSpPr/>
          <p:nvPr/>
        </p:nvSpPr>
        <p:spPr>
          <a:xfrm>
            <a:off x="1115615" y="3546881"/>
            <a:ext cx="2304258" cy="1625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b="1" sz="36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下降</a:t>
            </a:r>
            <a:endParaRPr b="1" sz="3600">
              <a:solidFill>
                <a:srgbClr val="FF0000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lvl="0" algn="ctr"/>
            <a:endParaRPr b="1" sz="3600">
              <a:solidFill>
                <a:srgbClr val="FF0000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lvl="0" algn="ctr"/>
            <a:r>
              <a:rPr b="1" sz="3600">
                <a:solidFill>
                  <a:srgbClr val="FF0000"/>
                </a:solidFill>
              </a:rPr>
              <a:t>30%-35%</a:t>
            </a:r>
          </a:p>
        </p:txBody>
      </p:sp>
      <p:pic>
        <p:nvPicPr>
          <p:cNvPr id="177" name="image39.jpg" descr="3D箭头系列 - 一路向上的蓝色箭头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59722" y="4037177"/>
            <a:ext cx="1716334" cy="1398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他汀是治疗高胆固醇血症的首选</a:t>
            </a:r>
          </a:p>
        </p:txBody>
      </p:sp>
      <p:sp>
        <p:nvSpPr>
          <p:cNvPr id="180" name="Shape 180"/>
          <p:cNvSpPr/>
          <p:nvPr/>
        </p:nvSpPr>
        <p:spPr>
          <a:xfrm>
            <a:off x="634818" y="1255553"/>
            <a:ext cx="2929071" cy="325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b="1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FF0000"/>
                </a:solidFill>
              </a:rPr>
              <a:t>中国成人血脂异常防治指南</a:t>
            </a:r>
          </a:p>
        </p:txBody>
      </p:sp>
      <p:sp>
        <p:nvSpPr>
          <p:cNvPr id="181" name="Shape 181"/>
          <p:cNvSpPr/>
          <p:nvPr/>
        </p:nvSpPr>
        <p:spPr>
          <a:xfrm rot="16200000">
            <a:off x="2184333" y="3024191"/>
            <a:ext cx="2605592" cy="3908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633" y="0"/>
                </a:lnTo>
                <a:lnTo>
                  <a:pt x="19967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9D9D9"/>
          </a:solidFill>
          <a:ln w="25400">
            <a:solidFill>
              <a:srgbClr val="F2F2F2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3707903" y="1930136"/>
            <a:ext cx="3162152" cy="2578985"/>
          </a:xfrm>
          <a:prstGeom prst="rect">
            <a:avLst/>
          </a:prstGeom>
          <a:solidFill>
            <a:srgbClr val="F2F2F2"/>
          </a:solidFill>
          <a:ln w="25400">
            <a:solidFill>
              <a:srgbClr val="3A5E8A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Shape 183"/>
          <p:cNvSpPr/>
          <p:nvPr/>
        </p:nvSpPr>
        <p:spPr>
          <a:xfrm>
            <a:off x="3685768" y="2204864"/>
            <a:ext cx="3046473" cy="1641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17500" indent="-317500">
              <a:lnSpc>
                <a:spcPct val="120000"/>
              </a:lnSpc>
              <a:spcBef>
                <a:spcPts val="1200"/>
              </a:spcBef>
              <a:buSzPct val="100000"/>
              <a:buFont typeface="Wingdings"/>
              <a:buChar char="➢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降脂治疗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首选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他汀</a:t>
            </a:r>
            <a:endParaRPr sz="2000"/>
          </a:p>
          <a:p>
            <a:pPr lvl="0" marL="317500" indent="-317500">
              <a:lnSpc>
                <a:spcPct val="120000"/>
              </a:lnSpc>
              <a:spcBef>
                <a:spcPts val="1200"/>
              </a:spcBef>
              <a:buSzPct val="100000"/>
              <a:buFont typeface="Wingdings"/>
              <a:buChar char="➢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他汀降低</a:t>
            </a:r>
            <a:r>
              <a:rPr sz="2000"/>
              <a:t>LDL-C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最有效</a:t>
            </a:r>
            <a:endParaRPr b="1" sz="2000">
              <a:solidFill>
                <a:srgbClr val="FF0000"/>
              </a:solidFill>
            </a:endParaRPr>
          </a:p>
          <a:p>
            <a:pPr lvl="0" marL="317500" indent="-317500">
              <a:lnSpc>
                <a:spcPct val="120000"/>
              </a:lnSpc>
              <a:spcBef>
                <a:spcPts val="1200"/>
              </a:spcBef>
              <a:buSzPct val="100000"/>
              <a:buFont typeface="Wingdings"/>
              <a:buChar char="➢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他汀是针对动脉粥样硬化病因的治疗</a:t>
            </a:r>
          </a:p>
        </p:txBody>
      </p:sp>
      <p:sp>
        <p:nvSpPr>
          <p:cNvPr id="184" name="Shape 184"/>
          <p:cNvSpPr/>
          <p:nvPr/>
        </p:nvSpPr>
        <p:spPr>
          <a:xfrm>
            <a:off x="215167" y="5607129"/>
            <a:ext cx="6264696" cy="746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spcBef>
                <a:spcPts val="1200"/>
              </a:spcBef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他汀还可通过减少炎症细胞聚集、改善血管内皮功能等机制发挥保护心血管的作用</a:t>
            </a:r>
          </a:p>
        </p:txBody>
      </p:sp>
      <p:pic>
        <p:nvPicPr>
          <p:cNvPr id="185" name="image40.jpg" descr="C:\Users\admin\Desktop\2786001_160319697000_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37481" y="4236830"/>
            <a:ext cx="1589481" cy="205883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1" name="Group 191"/>
          <p:cNvGrpSpPr/>
          <p:nvPr/>
        </p:nvGrpSpPr>
        <p:grpSpPr>
          <a:xfrm>
            <a:off x="5361846" y="4622730"/>
            <a:ext cx="2684598" cy="1095452"/>
            <a:chOff x="0" y="0"/>
            <a:chExt cx="2684597" cy="1095450"/>
          </a:xfrm>
        </p:grpSpPr>
        <p:sp>
          <p:nvSpPr>
            <p:cNvPr id="186" name="Shape 186"/>
            <p:cNvSpPr/>
            <p:nvPr/>
          </p:nvSpPr>
          <p:spPr>
            <a:xfrm>
              <a:off x="0" y="0"/>
              <a:ext cx="2235209" cy="109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87" name="Shape 187"/>
            <p:cNvSpPr/>
            <p:nvPr/>
          </p:nvSpPr>
          <p:spPr>
            <a:xfrm>
              <a:off x="2156120" y="117254"/>
              <a:ext cx="182223" cy="182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88" name="Shape 188"/>
            <p:cNvSpPr/>
            <p:nvPr/>
          </p:nvSpPr>
          <p:spPr>
            <a:xfrm>
              <a:off x="2419107" y="78664"/>
              <a:ext cx="121481" cy="121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89" name="Shape 189"/>
            <p:cNvSpPr/>
            <p:nvPr/>
          </p:nvSpPr>
          <p:spPr>
            <a:xfrm>
              <a:off x="2623857" y="57337"/>
              <a:ext cx="60741" cy="60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13499" y="55702"/>
              <a:ext cx="2048198" cy="930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</p:grpSp>
      <p:sp>
        <p:nvSpPr>
          <p:cNvPr id="192" name="Shape 192"/>
          <p:cNvSpPr/>
          <p:nvPr/>
        </p:nvSpPr>
        <p:spPr>
          <a:xfrm>
            <a:off x="5610171" y="4981197"/>
            <a:ext cx="2244138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FF0000"/>
                </a:solidFill>
              </a:rPr>
              <a:t>他汀治疗获益多</a:t>
            </a:r>
          </a:p>
        </p:txBody>
      </p:sp>
      <p:pic>
        <p:nvPicPr>
          <p:cNvPr id="193" name="image41.jpg" descr="C:\Users\admin\Documents\Tencent Files\82029002\Image\C2C\Q7CGTJ9EH1EZ_NC]4{60986.jpg"/>
          <p:cNvPicPr/>
          <p:nvPr/>
        </p:nvPicPr>
        <p:blipFill>
          <a:blip r:embed="rId3">
            <a:extLst/>
          </a:blip>
          <a:srcRect l="0" t="0" r="17825" b="0"/>
          <a:stretch>
            <a:fillRect/>
          </a:stretch>
        </p:blipFill>
        <p:spPr>
          <a:xfrm>
            <a:off x="1350563" y="1916832"/>
            <a:ext cx="1941131" cy="2686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他汀不可随意减量、停药，应严格遵医嘱治疗</a:t>
            </a:r>
          </a:p>
        </p:txBody>
      </p:sp>
      <p:pic>
        <p:nvPicPr>
          <p:cNvPr id="196" name="image42.jpg" descr="C:\Users\admin\Desktop\A091420383651834_change_53316_tp_1420360336732_b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9832" y="3429000"/>
            <a:ext cx="3954017" cy="2837007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395535" y="1583224"/>
            <a:ext cx="5184577" cy="1986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0"/>
                </a:moveTo>
                <a:cubicBezTo>
                  <a:pt x="0" y="913"/>
                  <a:pt x="350" y="0"/>
                  <a:pt x="782" y="0"/>
                </a:cubicBezTo>
                <a:lnTo>
                  <a:pt x="12600" y="0"/>
                </a:lnTo>
                <a:lnTo>
                  <a:pt x="20818" y="0"/>
                </a:lnTo>
                <a:cubicBezTo>
                  <a:pt x="21250" y="0"/>
                  <a:pt x="21600" y="913"/>
                  <a:pt x="21600" y="2040"/>
                </a:cubicBezTo>
                <a:lnTo>
                  <a:pt x="21600" y="10198"/>
                </a:lnTo>
                <a:cubicBezTo>
                  <a:pt x="21600" y="11324"/>
                  <a:pt x="21250" y="12238"/>
                  <a:pt x="20818" y="12238"/>
                </a:cubicBezTo>
                <a:lnTo>
                  <a:pt x="18000" y="12238"/>
                </a:lnTo>
                <a:lnTo>
                  <a:pt x="18362" y="21600"/>
                </a:lnTo>
                <a:lnTo>
                  <a:pt x="12600" y="12238"/>
                </a:lnTo>
                <a:lnTo>
                  <a:pt x="782" y="12238"/>
                </a:lnTo>
                <a:cubicBezTo>
                  <a:pt x="350" y="12238"/>
                  <a:pt x="0" y="11324"/>
                  <a:pt x="0" y="10198"/>
                </a:cubicBezTo>
                <a:lnTo>
                  <a:pt x="0" y="10198"/>
                </a:lnTo>
                <a:lnTo>
                  <a:pt x="0" y="7139"/>
                </a:lnTo>
                <a:close/>
              </a:path>
            </a:pathLst>
          </a:cu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198" name="Shape 198"/>
          <p:cNvSpPr/>
          <p:nvPr/>
        </p:nvSpPr>
        <p:spPr>
          <a:xfrm>
            <a:off x="539551" y="1717070"/>
            <a:ext cx="5040562" cy="1168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b="1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抗动脉粥样硬化是场持久战</a:t>
            </a: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，如果自己随意减量或停药，会导致脑卒中复发的危险大大增加</a:t>
            </a:r>
            <a:endParaRPr b="1"/>
          </a:p>
        </p:txBody>
      </p:sp>
      <p:grpSp>
        <p:nvGrpSpPr>
          <p:cNvPr id="204" name="Group 204"/>
          <p:cNvGrpSpPr/>
          <p:nvPr/>
        </p:nvGrpSpPr>
        <p:grpSpPr>
          <a:xfrm>
            <a:off x="6055170" y="1656903"/>
            <a:ext cx="2848597" cy="2495445"/>
            <a:chOff x="0" y="0"/>
            <a:chExt cx="2848596" cy="2495443"/>
          </a:xfrm>
        </p:grpSpPr>
        <p:sp>
          <p:nvSpPr>
            <p:cNvPr id="199" name="Shape 199"/>
            <p:cNvSpPr/>
            <p:nvPr/>
          </p:nvSpPr>
          <p:spPr>
            <a:xfrm>
              <a:off x="0" y="0"/>
              <a:ext cx="2848597" cy="1582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00" name="Shape 200"/>
            <p:cNvSpPr/>
            <p:nvPr/>
          </p:nvSpPr>
          <p:spPr>
            <a:xfrm>
              <a:off x="698824" y="1684681"/>
              <a:ext cx="263215" cy="263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01" name="Shape 201"/>
            <p:cNvSpPr/>
            <p:nvPr/>
          </p:nvSpPr>
          <p:spPr>
            <a:xfrm>
              <a:off x="537799" y="2084205"/>
              <a:ext cx="175477" cy="17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02" name="Shape 202"/>
            <p:cNvSpPr/>
            <p:nvPr/>
          </p:nvSpPr>
          <p:spPr>
            <a:xfrm>
              <a:off x="420571" y="2407705"/>
              <a:ext cx="87739" cy="87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44645" y="80461"/>
              <a:ext cx="2610267" cy="1343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</p:grpSp>
      <p:sp>
        <p:nvSpPr>
          <p:cNvPr id="205" name="Shape 205"/>
          <p:cNvSpPr/>
          <p:nvPr/>
        </p:nvSpPr>
        <p:spPr>
          <a:xfrm>
            <a:off x="6273012" y="1965972"/>
            <a:ext cx="2685053" cy="722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50000"/>
              </a:lnSpc>
            </a:pP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我吃他汀都吃</a:t>
            </a:r>
            <a:r>
              <a:rPr b="1"/>
              <a:t>1</a:t>
            </a: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个月了，是不是可以停了？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4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5831" y="3339524"/>
            <a:ext cx="4496568" cy="2850113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他汀服用时间越长，得卒中的机会越少</a:t>
            </a:r>
          </a:p>
        </p:txBody>
      </p:sp>
      <p:sp>
        <p:nvSpPr>
          <p:cNvPr id="209" name="Shape 209"/>
          <p:cNvSpPr/>
          <p:nvPr/>
        </p:nvSpPr>
        <p:spPr>
          <a:xfrm>
            <a:off x="562617" y="1844823"/>
            <a:ext cx="4801472" cy="1911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757"/>
                </a:moveTo>
                <a:cubicBezTo>
                  <a:pt x="0" y="1234"/>
                  <a:pt x="491" y="0"/>
                  <a:pt x="1098" y="0"/>
                </a:cubicBezTo>
                <a:lnTo>
                  <a:pt x="12600" y="0"/>
                </a:lnTo>
                <a:lnTo>
                  <a:pt x="20502" y="0"/>
                </a:lnTo>
                <a:cubicBezTo>
                  <a:pt x="21109" y="0"/>
                  <a:pt x="21600" y="1234"/>
                  <a:pt x="21600" y="2757"/>
                </a:cubicBezTo>
                <a:lnTo>
                  <a:pt x="21600" y="13784"/>
                </a:lnTo>
                <a:cubicBezTo>
                  <a:pt x="21600" y="15307"/>
                  <a:pt x="21109" y="16541"/>
                  <a:pt x="20502" y="16541"/>
                </a:cubicBezTo>
                <a:lnTo>
                  <a:pt x="18000" y="16541"/>
                </a:lnTo>
                <a:lnTo>
                  <a:pt x="18362" y="21600"/>
                </a:lnTo>
                <a:lnTo>
                  <a:pt x="12600" y="16541"/>
                </a:lnTo>
                <a:lnTo>
                  <a:pt x="1098" y="16541"/>
                </a:lnTo>
                <a:cubicBezTo>
                  <a:pt x="491" y="16541"/>
                  <a:pt x="0" y="15307"/>
                  <a:pt x="0" y="13784"/>
                </a:cubicBezTo>
                <a:lnTo>
                  <a:pt x="0" y="13785"/>
                </a:lnTo>
                <a:lnTo>
                  <a:pt x="0" y="9649"/>
                </a:lnTo>
                <a:close/>
              </a:path>
            </a:pathLst>
          </a:cu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210" name="Shape 210"/>
          <p:cNvSpPr/>
          <p:nvPr/>
        </p:nvSpPr>
        <p:spPr>
          <a:xfrm>
            <a:off x="842098" y="2021039"/>
            <a:ext cx="4297415" cy="1061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使用他汀治疗的时间越长</a:t>
            </a:r>
            <a:r>
              <a:rPr b="1" sz="2000"/>
              <a:t>,</a:t>
            </a:r>
            <a:endParaRPr b="1" sz="2000"/>
          </a:p>
          <a:p>
            <a:pPr lvl="0">
              <a:spcBef>
                <a:spcPts val="600"/>
              </a:spcBef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得脑卒中和心梗的机会下降的越多，</a:t>
            </a:r>
            <a:endParaRPr b="1" sz="2000"/>
          </a:p>
          <a:p>
            <a:pPr lvl="0">
              <a:spcBef>
                <a:spcPts val="600"/>
              </a:spcBef>
            </a:pP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建议终生服用</a:t>
            </a:r>
          </a:p>
        </p:txBody>
      </p:sp>
      <p:grpSp>
        <p:nvGrpSpPr>
          <p:cNvPr id="216" name="Group 216"/>
          <p:cNvGrpSpPr/>
          <p:nvPr/>
        </p:nvGrpSpPr>
        <p:grpSpPr>
          <a:xfrm>
            <a:off x="6178983" y="2208742"/>
            <a:ext cx="2661865" cy="1633600"/>
            <a:chOff x="0" y="0"/>
            <a:chExt cx="2661864" cy="1633598"/>
          </a:xfrm>
        </p:grpSpPr>
        <p:sp>
          <p:nvSpPr>
            <p:cNvPr id="211" name="Shape 211"/>
            <p:cNvSpPr/>
            <p:nvPr/>
          </p:nvSpPr>
          <p:spPr>
            <a:xfrm>
              <a:off x="0" y="0"/>
              <a:ext cx="2661865" cy="1203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12" name="Shape 212"/>
            <p:cNvSpPr/>
            <p:nvPr/>
          </p:nvSpPr>
          <p:spPr>
            <a:xfrm>
              <a:off x="934224" y="1203957"/>
              <a:ext cx="200189" cy="200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13" name="Shape 213"/>
            <p:cNvSpPr/>
            <p:nvPr/>
          </p:nvSpPr>
          <p:spPr>
            <a:xfrm>
              <a:off x="892466" y="1416173"/>
              <a:ext cx="133461" cy="133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14" name="Shape 214"/>
            <p:cNvSpPr/>
            <p:nvPr/>
          </p:nvSpPr>
          <p:spPr>
            <a:xfrm>
              <a:off x="876551" y="1566868"/>
              <a:ext cx="66731" cy="66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35163" y="61195"/>
              <a:ext cx="2439157" cy="1021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</p:grpSp>
      <p:sp>
        <p:nvSpPr>
          <p:cNvPr id="217" name="Shape 217"/>
          <p:cNvSpPr/>
          <p:nvPr/>
        </p:nvSpPr>
        <p:spPr>
          <a:xfrm>
            <a:off x="6371585" y="2589918"/>
            <a:ext cx="2471856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t>他汀应该服用多久？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221"/>
          <p:cNvGrpSpPr/>
          <p:nvPr/>
        </p:nvGrpSpPr>
        <p:grpSpPr>
          <a:xfrm>
            <a:off x="1922234" y="3515812"/>
            <a:ext cx="3657879" cy="2920253"/>
            <a:chOff x="0" y="0"/>
            <a:chExt cx="3657877" cy="2920252"/>
          </a:xfrm>
        </p:grpSpPr>
        <p:pic>
          <p:nvPicPr>
            <p:cNvPr id="219" name="image44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5515" y="-1"/>
              <a:ext cx="3462363" cy="29202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0" name="Shape 220"/>
            <p:cNvSpPr/>
            <p:nvPr/>
          </p:nvSpPr>
          <p:spPr>
            <a:xfrm>
              <a:off x="0" y="252006"/>
              <a:ext cx="475003" cy="92981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22" name="Shape 222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他汀</a:t>
            </a:r>
            <a:r>
              <a:rPr b="1" sz="2800">
                <a:solidFill>
                  <a:srgbClr val="FFFF00"/>
                </a:solidFill>
                <a:latin typeface="微软雅黑"/>
                <a:ea typeface="微软雅黑"/>
                <a:cs typeface="微软雅黑"/>
                <a:sym typeface="微软雅黑"/>
              </a:rPr>
              <a:t>肝脏安全性良好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，患者可放心服用</a:t>
            </a:r>
          </a:p>
        </p:txBody>
      </p:sp>
      <p:grpSp>
        <p:nvGrpSpPr>
          <p:cNvPr id="228" name="Group 228"/>
          <p:cNvGrpSpPr/>
          <p:nvPr/>
        </p:nvGrpSpPr>
        <p:grpSpPr>
          <a:xfrm>
            <a:off x="4351916" y="1187529"/>
            <a:ext cx="4794376" cy="2598165"/>
            <a:chOff x="0" y="0"/>
            <a:chExt cx="4794374" cy="2598164"/>
          </a:xfrm>
        </p:grpSpPr>
        <p:sp>
          <p:nvSpPr>
            <p:cNvPr id="223" name="Shape 223"/>
            <p:cNvSpPr/>
            <p:nvPr/>
          </p:nvSpPr>
          <p:spPr>
            <a:xfrm>
              <a:off x="0" y="0"/>
              <a:ext cx="4794375" cy="2130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</a:p>
          </p:txBody>
        </p:sp>
        <p:sp>
          <p:nvSpPr>
            <p:cNvPr id="224" name="Shape 224"/>
            <p:cNvSpPr/>
            <p:nvPr/>
          </p:nvSpPr>
          <p:spPr>
            <a:xfrm>
              <a:off x="1328086" y="2011297"/>
              <a:ext cx="354355" cy="35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</a:p>
          </p:txBody>
        </p:sp>
        <p:sp>
          <p:nvSpPr>
            <p:cNvPr id="225" name="Shape 225"/>
            <p:cNvSpPr/>
            <p:nvPr/>
          </p:nvSpPr>
          <p:spPr>
            <a:xfrm>
              <a:off x="1212340" y="2292047"/>
              <a:ext cx="236237" cy="236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</a:p>
          </p:txBody>
        </p:sp>
        <p:sp>
          <p:nvSpPr>
            <p:cNvPr id="226" name="Shape 226"/>
            <p:cNvSpPr/>
            <p:nvPr/>
          </p:nvSpPr>
          <p:spPr>
            <a:xfrm>
              <a:off x="1169729" y="2480046"/>
              <a:ext cx="118119" cy="118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</a:p>
          </p:txBody>
        </p:sp>
        <p:sp>
          <p:nvSpPr>
            <p:cNvPr id="227" name="Shape 227"/>
            <p:cNvSpPr/>
            <p:nvPr/>
          </p:nvSpPr>
          <p:spPr>
            <a:xfrm>
              <a:off x="243447" y="108321"/>
              <a:ext cx="4393249" cy="1808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</a:p>
          </p:txBody>
        </p:sp>
      </p:grpSp>
      <p:sp>
        <p:nvSpPr>
          <p:cNvPr id="229" name="Shape 229"/>
          <p:cNvSpPr/>
          <p:nvPr/>
        </p:nvSpPr>
        <p:spPr>
          <a:xfrm>
            <a:off x="4860032" y="1671779"/>
            <a:ext cx="3732074" cy="956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120000"/>
              </a:lnSpc>
            </a:pP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您放心，</a:t>
            </a:r>
            <a:r>
              <a:rPr b="1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大多数人肝脏耐受良好</a:t>
            </a: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；即使少数人出现轻度肝酶升高，</a:t>
            </a: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3</a:t>
            </a: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个月左右也会恢复正常，无须担心</a:t>
            </a:r>
          </a:p>
        </p:txBody>
      </p:sp>
      <p:grpSp>
        <p:nvGrpSpPr>
          <p:cNvPr id="235" name="Group 235"/>
          <p:cNvGrpSpPr/>
          <p:nvPr/>
        </p:nvGrpSpPr>
        <p:grpSpPr>
          <a:xfrm>
            <a:off x="373079" y="2066041"/>
            <a:ext cx="3097169" cy="1910084"/>
            <a:chOff x="0" y="0"/>
            <a:chExt cx="3097168" cy="1910082"/>
          </a:xfrm>
        </p:grpSpPr>
        <p:sp>
          <p:nvSpPr>
            <p:cNvPr id="230" name="Shape 230"/>
            <p:cNvSpPr/>
            <p:nvPr/>
          </p:nvSpPr>
          <p:spPr>
            <a:xfrm>
              <a:off x="0" y="0"/>
              <a:ext cx="3097169" cy="1611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</a:p>
          </p:txBody>
        </p:sp>
        <p:sp>
          <p:nvSpPr>
            <p:cNvPr id="231" name="Shape 231"/>
            <p:cNvSpPr/>
            <p:nvPr/>
          </p:nvSpPr>
          <p:spPr>
            <a:xfrm>
              <a:off x="2321587" y="1462286"/>
              <a:ext cx="268069" cy="268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</a:p>
          </p:txBody>
        </p:sp>
        <p:sp>
          <p:nvSpPr>
            <p:cNvPr id="232" name="Shape 232"/>
            <p:cNvSpPr/>
            <p:nvPr/>
          </p:nvSpPr>
          <p:spPr>
            <a:xfrm>
              <a:off x="2552774" y="1671014"/>
              <a:ext cx="178713" cy="178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</a:p>
          </p:txBody>
        </p:sp>
        <p:sp>
          <p:nvSpPr>
            <p:cNvPr id="233" name="Shape 233"/>
            <p:cNvSpPr/>
            <p:nvPr/>
          </p:nvSpPr>
          <p:spPr>
            <a:xfrm>
              <a:off x="2716866" y="1820726"/>
              <a:ext cx="89357" cy="89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</a:p>
          </p:txBody>
        </p:sp>
        <p:sp>
          <p:nvSpPr>
            <p:cNvPr id="234" name="Shape 234"/>
            <p:cNvSpPr/>
            <p:nvPr/>
          </p:nvSpPr>
          <p:spPr>
            <a:xfrm>
              <a:off x="157267" y="81945"/>
              <a:ext cx="2838041" cy="1368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</a:p>
          </p:txBody>
        </p:sp>
      </p:grpSp>
      <p:sp>
        <p:nvSpPr>
          <p:cNvPr id="236" name="Shape 236"/>
          <p:cNvSpPr/>
          <p:nvPr/>
        </p:nvSpPr>
        <p:spPr>
          <a:xfrm>
            <a:off x="770106" y="2383458"/>
            <a:ext cx="2304258" cy="80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/>
            </a:pPr>
            <a:r>
              <a:rPr b="1"/>
              <a:t>听说他汀对肝脏不好，长期服用对肝脏有没有影响？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 240"/>
          <p:cNvGrpSpPr/>
          <p:nvPr/>
        </p:nvGrpSpPr>
        <p:grpSpPr>
          <a:xfrm>
            <a:off x="1922234" y="3515812"/>
            <a:ext cx="3657879" cy="2920253"/>
            <a:chOff x="0" y="0"/>
            <a:chExt cx="3657877" cy="2920252"/>
          </a:xfrm>
        </p:grpSpPr>
        <p:pic>
          <p:nvPicPr>
            <p:cNvPr id="238" name="image44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5515" y="-1"/>
              <a:ext cx="3462363" cy="29202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9" name="Shape 239"/>
            <p:cNvSpPr/>
            <p:nvPr/>
          </p:nvSpPr>
          <p:spPr>
            <a:xfrm>
              <a:off x="0" y="252006"/>
              <a:ext cx="475003" cy="92981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41" name="Shape 241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他汀</a:t>
            </a:r>
            <a:r>
              <a:rPr b="1" sz="2800">
                <a:solidFill>
                  <a:srgbClr val="FFFF00"/>
                </a:solidFill>
                <a:latin typeface="微软雅黑"/>
                <a:ea typeface="微软雅黑"/>
                <a:cs typeface="微软雅黑"/>
                <a:sym typeface="微软雅黑"/>
              </a:rPr>
              <a:t>肌肉安全性同样良好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，患者可放心服用</a:t>
            </a:r>
          </a:p>
        </p:txBody>
      </p:sp>
      <p:grpSp>
        <p:nvGrpSpPr>
          <p:cNvPr id="247" name="Group 247"/>
          <p:cNvGrpSpPr/>
          <p:nvPr/>
        </p:nvGrpSpPr>
        <p:grpSpPr>
          <a:xfrm>
            <a:off x="4568287" y="1728415"/>
            <a:ext cx="4385954" cy="2688661"/>
            <a:chOff x="0" y="0"/>
            <a:chExt cx="4385952" cy="2688659"/>
          </a:xfrm>
        </p:grpSpPr>
        <p:sp>
          <p:nvSpPr>
            <p:cNvPr id="242" name="Shape 242"/>
            <p:cNvSpPr/>
            <p:nvPr/>
          </p:nvSpPr>
          <p:spPr>
            <a:xfrm>
              <a:off x="0" y="0"/>
              <a:ext cx="4385953" cy="2049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243692" y="2003519"/>
              <a:ext cx="341003" cy="341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</a:p>
          </p:txBody>
        </p:sp>
        <p:sp>
          <p:nvSpPr>
            <p:cNvPr id="244" name="Shape 244"/>
            <p:cNvSpPr/>
            <p:nvPr/>
          </p:nvSpPr>
          <p:spPr>
            <a:xfrm>
              <a:off x="1114628" y="2336397"/>
              <a:ext cx="227335" cy="227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</a:p>
          </p:txBody>
        </p:sp>
        <p:sp>
          <p:nvSpPr>
            <p:cNvPr id="245" name="Shape 245"/>
            <p:cNvSpPr/>
            <p:nvPr/>
          </p:nvSpPr>
          <p:spPr>
            <a:xfrm>
              <a:off x="1049054" y="2574991"/>
              <a:ext cx="113669" cy="11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</a:p>
          </p:txBody>
        </p:sp>
        <p:sp>
          <p:nvSpPr>
            <p:cNvPr id="246" name="Shape 246"/>
            <p:cNvSpPr/>
            <p:nvPr/>
          </p:nvSpPr>
          <p:spPr>
            <a:xfrm>
              <a:off x="222709" y="104240"/>
              <a:ext cx="4018997" cy="1740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</a:p>
          </p:txBody>
        </p:sp>
      </p:grpSp>
      <p:sp>
        <p:nvSpPr>
          <p:cNvPr id="248" name="Shape 248"/>
          <p:cNvSpPr/>
          <p:nvPr/>
        </p:nvSpPr>
        <p:spPr>
          <a:xfrm>
            <a:off x="5004048" y="2070141"/>
            <a:ext cx="3744417" cy="1274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120000"/>
              </a:lnSpc>
            </a:pP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 与他汀相关的肌肉反应多限于用药</a:t>
            </a:r>
            <a:r>
              <a:rPr b="1"/>
              <a:t>1-2</a:t>
            </a: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个月的早期，</a:t>
            </a:r>
            <a:r>
              <a:rPr b="1"/>
              <a:t>1</a:t>
            </a: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年后出现的症状通常与他汀无关。总体来说，</a:t>
            </a:r>
            <a:r>
              <a:rPr b="1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他汀肌肉安全性良好</a:t>
            </a: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。</a:t>
            </a:r>
          </a:p>
        </p:txBody>
      </p:sp>
      <p:grpSp>
        <p:nvGrpSpPr>
          <p:cNvPr id="254" name="Group 254"/>
          <p:cNvGrpSpPr/>
          <p:nvPr/>
        </p:nvGrpSpPr>
        <p:grpSpPr>
          <a:xfrm>
            <a:off x="372754" y="2011565"/>
            <a:ext cx="3480829" cy="1716724"/>
            <a:chOff x="0" y="0"/>
            <a:chExt cx="3480828" cy="1716723"/>
          </a:xfrm>
        </p:grpSpPr>
        <p:sp>
          <p:nvSpPr>
            <p:cNvPr id="249" name="Shape 249"/>
            <p:cNvSpPr/>
            <p:nvPr/>
          </p:nvSpPr>
          <p:spPr>
            <a:xfrm>
              <a:off x="0" y="0"/>
              <a:ext cx="3480829" cy="1352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</a:p>
          </p:txBody>
        </p:sp>
        <p:sp>
          <p:nvSpPr>
            <p:cNvPr id="250" name="Shape 250"/>
            <p:cNvSpPr/>
            <p:nvPr/>
          </p:nvSpPr>
          <p:spPr>
            <a:xfrm>
              <a:off x="2215712" y="1304961"/>
              <a:ext cx="224965" cy="224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</a:p>
          </p:txBody>
        </p:sp>
        <p:sp>
          <p:nvSpPr>
            <p:cNvPr id="251" name="Shape 251"/>
            <p:cNvSpPr/>
            <p:nvPr/>
          </p:nvSpPr>
          <p:spPr>
            <a:xfrm>
              <a:off x="2379271" y="1502825"/>
              <a:ext cx="149977" cy="149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</a:p>
          </p:txBody>
        </p:sp>
        <p:sp>
          <p:nvSpPr>
            <p:cNvPr id="252" name="Shape 252"/>
            <p:cNvSpPr/>
            <p:nvPr/>
          </p:nvSpPr>
          <p:spPr>
            <a:xfrm>
              <a:off x="2496487" y="1641735"/>
              <a:ext cx="74989" cy="74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</a:p>
          </p:txBody>
        </p:sp>
        <p:sp>
          <p:nvSpPr>
            <p:cNvPr id="253" name="Shape 253"/>
            <p:cNvSpPr/>
            <p:nvPr/>
          </p:nvSpPr>
          <p:spPr>
            <a:xfrm>
              <a:off x="176749" y="68768"/>
              <a:ext cx="3189601" cy="1148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</a:p>
          </p:txBody>
        </p:sp>
      </p:grpSp>
      <p:sp>
        <p:nvSpPr>
          <p:cNvPr id="255" name="Shape 255"/>
          <p:cNvSpPr/>
          <p:nvPr/>
        </p:nvSpPr>
        <p:spPr>
          <a:xfrm>
            <a:off x="770105" y="2329817"/>
            <a:ext cx="2698663" cy="567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/>
            </a:pPr>
            <a:r>
              <a:rPr b="1"/>
              <a:t>那么，他汀的肌肉安全性如何呢？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双管齐下、有效降低胆固醇水平，预防脑卒中复发</a:t>
            </a:r>
          </a:p>
        </p:txBody>
      </p:sp>
      <p:sp>
        <p:nvSpPr>
          <p:cNvPr id="258" name="Shape 258"/>
          <p:cNvSpPr/>
          <p:nvPr>
            <p:ph type="body" idx="1"/>
          </p:nvPr>
        </p:nvSpPr>
        <p:spPr>
          <a:xfrm>
            <a:off x="4050286" y="2420888"/>
            <a:ext cx="4626170" cy="237626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150000"/>
              </a:lnSpc>
              <a:defRPr b="0" sz="1800"/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总之，降低</a:t>
            </a:r>
            <a:r>
              <a:rPr b="1" sz="2400"/>
              <a:t>LDL-C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水平，预防脑卒中复发，既要注重生活方式的改善，也要坚持他汀的长期规范治疗！</a:t>
            </a:r>
          </a:p>
        </p:txBody>
      </p:sp>
      <p:pic>
        <p:nvPicPr>
          <p:cNvPr id="259" name="image45.jpg" descr="C:\Users\admin\Desktop\20100430113813405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04" y="2563089"/>
            <a:ext cx="3675241" cy="21733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62" name="Shape 262"/>
          <p:cNvSpPr/>
          <p:nvPr/>
        </p:nvSpPr>
        <p:spPr>
          <a:xfrm>
            <a:off x="457200" y="2743207"/>
            <a:ext cx="8229600" cy="132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342900" indent="-342900" algn="ctr">
              <a:lnSpc>
                <a:spcPct val="120000"/>
              </a:lnSpc>
              <a:spcBef>
                <a:spcPts val="1200"/>
              </a:spcBef>
              <a:defRPr b="1" sz="4000">
                <a:solidFill>
                  <a:srgbClr val="CC9D78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CC9D78"/>
                </a:solidFill>
              </a:rPr>
              <a:t>感谢您的聆听！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脑卒中分哪几种类型？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467543" y="1340769"/>
            <a:ext cx="8208914" cy="7200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85750" indent="-285750">
              <a:defRPr b="0" sz="1800"/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脑卒中也称为中风，分为出血性脑卒中和缺血性脑卒中，其中</a:t>
            </a:r>
            <a:r>
              <a:rPr b="1" sz="2000"/>
              <a:t>70%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为缺血性脑卒中</a:t>
            </a:r>
          </a:p>
        </p:txBody>
      </p:sp>
      <p:sp>
        <p:nvSpPr>
          <p:cNvPr id="55" name="Shape 55"/>
          <p:cNvSpPr/>
          <p:nvPr/>
        </p:nvSpPr>
        <p:spPr>
          <a:xfrm>
            <a:off x="1279304" y="2404349"/>
            <a:ext cx="2016225" cy="325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t>出血性脑卒中</a:t>
            </a:r>
          </a:p>
        </p:txBody>
      </p:sp>
      <p:sp>
        <p:nvSpPr>
          <p:cNvPr id="56" name="Shape 56"/>
          <p:cNvSpPr/>
          <p:nvPr/>
        </p:nvSpPr>
        <p:spPr>
          <a:xfrm>
            <a:off x="1349854" y="5676496"/>
            <a:ext cx="2376265" cy="325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t>血液溢出到脑组织</a:t>
            </a:r>
          </a:p>
        </p:txBody>
      </p:sp>
      <p:pic>
        <p:nvPicPr>
          <p:cNvPr id="5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8084" y="2816298"/>
            <a:ext cx="1739123" cy="2799563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5334711" y="2416379"/>
            <a:ext cx="2016225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t>缺血性脑卒中</a:t>
            </a:r>
          </a:p>
        </p:txBody>
      </p:sp>
      <p:pic>
        <p:nvPicPr>
          <p:cNvPr id="59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5415" y="2780927"/>
            <a:ext cx="1966464" cy="2888245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>
            <a:off x="4325437" y="5615859"/>
            <a:ext cx="3744417" cy="567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t>动脉粥样硬化斑块使动脉逐渐狭窄甚至阻塞，引起脑组织缺血坏死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7703" y="5420898"/>
            <a:ext cx="2348064" cy="1410528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缺血性脑卒中的发病机制是什么？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340767"/>
            <a:ext cx="8229600" cy="478539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85750" indent="-285750">
              <a:defRPr b="0" sz="1800"/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缺血性脑卒中主要是由于供应脑部的血管因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粥样硬化斑块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形成而出现管腔狭窄、闭塞或有血栓形成，造成局部脑组织缺血、缺氧性坏死，引起相应的神经系统症状及体征</a:t>
            </a:r>
          </a:p>
        </p:txBody>
      </p:sp>
      <p:pic>
        <p:nvPicPr>
          <p:cNvPr id="65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1134" y="2453998"/>
            <a:ext cx="1981201" cy="1266826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/>
        </p:nvSpPr>
        <p:spPr>
          <a:xfrm>
            <a:off x="2856955" y="3709356"/>
            <a:ext cx="449561" cy="287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7" name="image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91134" y="4111309"/>
            <a:ext cx="1981201" cy="1047751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2856955" y="5310971"/>
            <a:ext cx="449561" cy="287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" name="Shape 69"/>
          <p:cNvSpPr/>
          <p:nvPr/>
        </p:nvSpPr>
        <p:spPr>
          <a:xfrm>
            <a:off x="4499992" y="2933638"/>
            <a:ext cx="3112412" cy="399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400"/>
              <a:t>粥样硬化斑块形成</a:t>
            </a:r>
          </a:p>
        </p:txBody>
      </p:sp>
      <p:sp>
        <p:nvSpPr>
          <p:cNvPr id="70" name="Shape 70"/>
          <p:cNvSpPr/>
          <p:nvPr/>
        </p:nvSpPr>
        <p:spPr>
          <a:xfrm>
            <a:off x="4525560" y="4465908"/>
            <a:ext cx="4203053" cy="399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400"/>
              <a:t>斑块破裂形成血栓，阻塞血管</a:t>
            </a:r>
          </a:p>
        </p:txBody>
      </p:sp>
      <p:sp>
        <p:nvSpPr>
          <p:cNvPr id="71" name="Shape 71"/>
          <p:cNvSpPr/>
          <p:nvPr/>
        </p:nvSpPr>
        <p:spPr>
          <a:xfrm>
            <a:off x="4573120" y="5783214"/>
            <a:ext cx="1512169" cy="399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C00000"/>
                </a:solidFill>
              </a:rPr>
              <a:t>脑卒中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高胆固醇血症与动脉粥样硬化的关系如何？</a:t>
            </a:r>
          </a:p>
        </p:txBody>
      </p:sp>
      <p:sp>
        <p:nvSpPr>
          <p:cNvPr id="74" name="Shape 74"/>
          <p:cNvSpPr/>
          <p:nvPr/>
        </p:nvSpPr>
        <p:spPr>
          <a:xfrm>
            <a:off x="899591" y="1484783"/>
            <a:ext cx="8204166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低密度脂蛋白胆固醇（</a:t>
            </a:r>
            <a:r>
              <a:rPr b="1" sz="2400"/>
              <a:t>LDL-C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）是动脉粥样硬化的启动因子</a:t>
            </a:r>
          </a:p>
        </p:txBody>
      </p:sp>
      <p:pic>
        <p:nvPicPr>
          <p:cNvPr id="75" name="image8.png" descr="C:\Users\admin\Documents\ppt素材\图形\按钮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291" y="1464981"/>
            <a:ext cx="545273" cy="556197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/>
        </p:nvSpPr>
        <p:spPr>
          <a:xfrm>
            <a:off x="151430" y="4797152"/>
            <a:ext cx="2208853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/>
            </a:pPr>
            <a:r>
              <a:rPr b="1"/>
              <a:t>启动动脉粥样硬化</a:t>
            </a:r>
          </a:p>
        </p:txBody>
      </p:sp>
      <p:sp>
        <p:nvSpPr>
          <p:cNvPr id="77" name="Shape 77"/>
          <p:cNvSpPr/>
          <p:nvPr/>
        </p:nvSpPr>
        <p:spPr>
          <a:xfrm>
            <a:off x="2672998" y="4797152"/>
            <a:ext cx="1649587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/>
            </a:pPr>
            <a:r>
              <a:rPr b="1"/>
              <a:t>粥样斑块形成</a:t>
            </a:r>
          </a:p>
        </p:txBody>
      </p:sp>
      <p:sp>
        <p:nvSpPr>
          <p:cNvPr id="78" name="Shape 78"/>
          <p:cNvSpPr/>
          <p:nvPr/>
        </p:nvSpPr>
        <p:spPr>
          <a:xfrm>
            <a:off x="5224062" y="4762744"/>
            <a:ext cx="1603342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/>
            </a:pPr>
            <a:r>
              <a:rPr b="1"/>
              <a:t>粥样斑块破裂</a:t>
            </a:r>
          </a:p>
        </p:txBody>
      </p:sp>
      <p:sp>
        <p:nvSpPr>
          <p:cNvPr id="79" name="Shape 79"/>
          <p:cNvSpPr/>
          <p:nvPr/>
        </p:nvSpPr>
        <p:spPr>
          <a:xfrm>
            <a:off x="7265299" y="5949279"/>
            <a:ext cx="1590121" cy="325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FFFFFF"/>
                </a:solidFill>
              </a:rPr>
              <a:t>引发心脑事件</a:t>
            </a:r>
          </a:p>
        </p:txBody>
      </p:sp>
      <p:pic>
        <p:nvPicPr>
          <p:cNvPr id="80" name="image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16523" y="3328734"/>
            <a:ext cx="1507069" cy="887227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/>
        </p:nvSpPr>
        <p:spPr>
          <a:xfrm>
            <a:off x="6721013" y="3461182"/>
            <a:ext cx="592812" cy="62232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400">
            <a:solidFill>
              <a:srgbClr val="BFBFB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82" name="image1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4598" y="3385656"/>
            <a:ext cx="1703106" cy="645205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 flipH="1">
            <a:off x="1219851" y="2953353"/>
            <a:ext cx="72009" cy="720081"/>
          </a:xfrm>
          <a:prstGeom prst="line">
            <a:avLst/>
          </a:prstGeom>
          <a:ln w="22225">
            <a:solidFill>
              <a:srgbClr val="00B0F0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4" name="Shape 84"/>
          <p:cNvSpPr/>
          <p:nvPr/>
        </p:nvSpPr>
        <p:spPr>
          <a:xfrm>
            <a:off x="944908" y="2581950"/>
            <a:ext cx="93610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 lvl="0">
              <a:defRPr b="0"/>
            </a:pPr>
            <a:r>
              <a:rPr b="1"/>
              <a:t>LDL-C</a:t>
            </a:r>
          </a:p>
        </p:txBody>
      </p:sp>
      <p:sp>
        <p:nvSpPr>
          <p:cNvPr id="85" name="Shape 85"/>
          <p:cNvSpPr/>
          <p:nvPr/>
        </p:nvSpPr>
        <p:spPr>
          <a:xfrm>
            <a:off x="7485088" y="4762744"/>
            <a:ext cx="1150544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/>
            </a:pPr>
            <a:r>
              <a:rPr b="1"/>
              <a:t>卒中事件</a:t>
            </a:r>
          </a:p>
        </p:txBody>
      </p:sp>
      <p:pic>
        <p:nvPicPr>
          <p:cNvPr id="86" name="image11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81447" y="3376593"/>
            <a:ext cx="1690043" cy="663328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/>
        </p:nvSpPr>
        <p:spPr>
          <a:xfrm>
            <a:off x="2063876" y="3441232"/>
            <a:ext cx="592812" cy="62232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400">
            <a:solidFill>
              <a:srgbClr val="BFBFB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Shape 88"/>
          <p:cNvSpPr/>
          <p:nvPr/>
        </p:nvSpPr>
        <p:spPr>
          <a:xfrm flipH="1">
            <a:off x="3554460" y="2953353"/>
            <a:ext cx="72009" cy="720081"/>
          </a:xfrm>
          <a:prstGeom prst="line">
            <a:avLst/>
          </a:prstGeom>
          <a:ln w="22225">
            <a:solidFill>
              <a:srgbClr val="00B0F0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" name="Shape 89"/>
          <p:cNvSpPr/>
          <p:nvPr/>
        </p:nvSpPr>
        <p:spPr>
          <a:xfrm>
            <a:off x="2368255" y="2420888"/>
            <a:ext cx="2203746" cy="592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b="1"/>
              <a:t>LDL-C</a:t>
            </a: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沉积，逐渐形成粥样斑块</a:t>
            </a:r>
          </a:p>
        </p:txBody>
      </p:sp>
      <p:pic>
        <p:nvPicPr>
          <p:cNvPr id="90" name="image12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5514661" y="3216395"/>
            <a:ext cx="912677" cy="1251197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/>
        </p:nvSpPr>
        <p:spPr>
          <a:xfrm>
            <a:off x="4631251" y="3465100"/>
            <a:ext cx="592812" cy="62232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400">
            <a:solidFill>
              <a:srgbClr val="BFBFB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Shape 92"/>
          <p:cNvSpPr/>
          <p:nvPr/>
        </p:nvSpPr>
        <p:spPr>
          <a:xfrm>
            <a:off x="5691913" y="4099159"/>
            <a:ext cx="344973" cy="4371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93" name="Shape 93"/>
          <p:cNvSpPr/>
          <p:nvPr/>
        </p:nvSpPr>
        <p:spPr>
          <a:xfrm flipH="1">
            <a:off x="6000882" y="3025614"/>
            <a:ext cx="155295" cy="720081"/>
          </a:xfrm>
          <a:prstGeom prst="line">
            <a:avLst/>
          </a:prstGeom>
          <a:ln w="22225">
            <a:solidFill>
              <a:srgbClr val="00B0F0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4" name="Shape 94"/>
          <p:cNvSpPr/>
          <p:nvPr/>
        </p:nvSpPr>
        <p:spPr>
          <a:xfrm>
            <a:off x="5160105" y="2581950"/>
            <a:ext cx="1644144" cy="325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/>
            </a:pPr>
            <a:r>
              <a:rPr b="1"/>
              <a:t>斑块破入血流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脑卒中伴高胆固醇血症患者应如何预防脑卒中复发？</a:t>
            </a:r>
          </a:p>
        </p:txBody>
      </p:sp>
      <p:sp>
        <p:nvSpPr>
          <p:cNvPr id="97" name="Shape 97"/>
          <p:cNvSpPr/>
          <p:nvPr/>
        </p:nvSpPr>
        <p:spPr>
          <a:xfrm>
            <a:off x="3514495" y="1484783"/>
            <a:ext cx="5256585" cy="3627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738"/>
                </a:moveTo>
                <a:cubicBezTo>
                  <a:pt x="0" y="1226"/>
                  <a:pt x="846" y="0"/>
                  <a:pt x="1890" y="0"/>
                </a:cubicBezTo>
                <a:lnTo>
                  <a:pt x="3600" y="0"/>
                </a:lnTo>
                <a:lnTo>
                  <a:pt x="19710" y="0"/>
                </a:lnTo>
                <a:cubicBezTo>
                  <a:pt x="20754" y="0"/>
                  <a:pt x="21600" y="1226"/>
                  <a:pt x="21600" y="2738"/>
                </a:cubicBezTo>
                <a:lnTo>
                  <a:pt x="21600" y="13692"/>
                </a:lnTo>
                <a:cubicBezTo>
                  <a:pt x="21600" y="15204"/>
                  <a:pt x="20754" y="16430"/>
                  <a:pt x="19710" y="16430"/>
                </a:cubicBezTo>
                <a:lnTo>
                  <a:pt x="9000" y="16430"/>
                </a:lnTo>
                <a:lnTo>
                  <a:pt x="2499" y="21600"/>
                </a:lnTo>
                <a:lnTo>
                  <a:pt x="3600" y="16430"/>
                </a:lnTo>
                <a:lnTo>
                  <a:pt x="1890" y="16430"/>
                </a:lnTo>
                <a:cubicBezTo>
                  <a:pt x="846" y="16430"/>
                  <a:pt x="0" y="15204"/>
                  <a:pt x="0" y="13692"/>
                </a:cubicBezTo>
                <a:lnTo>
                  <a:pt x="0" y="13692"/>
                </a:lnTo>
                <a:lnTo>
                  <a:pt x="0" y="9584"/>
                </a:lnTo>
                <a:close/>
              </a:path>
            </a:pathLst>
          </a:cu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98" name="Shape 98"/>
          <p:cNvSpPr/>
          <p:nvPr/>
        </p:nvSpPr>
        <p:spPr>
          <a:xfrm>
            <a:off x="3707903" y="1552723"/>
            <a:ext cx="4896545" cy="2053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200000"/>
              </a:lnSpc>
            </a:pP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根据是否已患心脑血管疾病以及有无危险因素，在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饮食治疗和改变生活方式</a:t>
            </a: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的基础上，选用最有效的降低胆固醇的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他汀类药物</a:t>
            </a: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，并维持长期治疗</a:t>
            </a:r>
          </a:p>
        </p:txBody>
      </p:sp>
      <p:pic>
        <p:nvPicPr>
          <p:cNvPr id="99" name="image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511" y="3140967"/>
            <a:ext cx="3024337" cy="3434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哪些生活方式有助于降低胆固醇水平，预防脑卒中复发？</a:t>
            </a:r>
          </a:p>
        </p:txBody>
      </p:sp>
      <p:sp>
        <p:nvSpPr>
          <p:cNvPr id="102" name="Shape 102"/>
          <p:cNvSpPr/>
          <p:nvPr/>
        </p:nvSpPr>
        <p:spPr>
          <a:xfrm>
            <a:off x="3866434" y="2852935"/>
            <a:ext cx="1917727" cy="1917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778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03" name="Shape 103"/>
          <p:cNvSpPr/>
          <p:nvPr/>
        </p:nvSpPr>
        <p:spPr>
          <a:xfrm>
            <a:off x="4215283" y="3288438"/>
            <a:ext cx="1170940" cy="817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 sz="2800">
                <a:latin typeface="微软雅黑"/>
                <a:ea typeface="微软雅黑"/>
                <a:cs typeface="微软雅黑"/>
                <a:sym typeface="微软雅黑"/>
              </a:rPr>
              <a:t>降低</a:t>
            </a:r>
            <a:endParaRPr sz="2800"/>
          </a:p>
          <a:p>
            <a:pPr lvl="0" algn="ctr"/>
            <a:r>
              <a:rPr b="1" sz="28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</a:t>
            </a:r>
          </a:p>
        </p:txBody>
      </p:sp>
      <p:sp>
        <p:nvSpPr>
          <p:cNvPr id="104" name="Shape 104"/>
          <p:cNvSpPr/>
          <p:nvPr/>
        </p:nvSpPr>
        <p:spPr>
          <a:xfrm rot="18513517">
            <a:off x="3597662" y="2631951"/>
            <a:ext cx="504057" cy="33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F0"/>
          </a:solidFill>
          <a:ln w="762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05" name="Shape 105"/>
          <p:cNvSpPr/>
          <p:nvPr/>
        </p:nvSpPr>
        <p:spPr>
          <a:xfrm rot="2809699">
            <a:off x="5462632" y="2611564"/>
            <a:ext cx="504057" cy="33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F0"/>
          </a:solidFill>
          <a:ln w="762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06" name="Shape 106"/>
          <p:cNvSpPr/>
          <p:nvPr/>
        </p:nvSpPr>
        <p:spPr>
          <a:xfrm rot="14881322">
            <a:off x="3279199" y="3949136"/>
            <a:ext cx="504057" cy="33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F0"/>
          </a:solidFill>
          <a:ln w="762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07" name="Shape 107"/>
          <p:cNvSpPr/>
          <p:nvPr/>
        </p:nvSpPr>
        <p:spPr>
          <a:xfrm rot="6915871">
            <a:off x="5851461" y="3946219"/>
            <a:ext cx="504057" cy="33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F0"/>
          </a:solidFill>
          <a:ln w="762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08" name="Shape 108"/>
          <p:cNvSpPr/>
          <p:nvPr/>
        </p:nvSpPr>
        <p:spPr>
          <a:xfrm rot="10800000">
            <a:off x="4590417" y="4933598"/>
            <a:ext cx="504057" cy="33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F0"/>
          </a:solidFill>
          <a:ln w="762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 sz="2000">
                <a:solidFill>
                  <a:srgbClr val="FFFFFF"/>
                </a:solidFill>
              </a:defRPr>
            </a:pPr>
          </a:p>
        </p:txBody>
      </p:sp>
      <p:pic>
        <p:nvPicPr>
          <p:cNvPr id="109" name="image14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1111" y="1815935"/>
            <a:ext cx="1512169" cy="88124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/>
          <p:nvPr/>
        </p:nvSpPr>
        <p:spPr>
          <a:xfrm>
            <a:off x="1763272" y="2797648"/>
            <a:ext cx="1728193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饮食限制</a:t>
            </a:r>
          </a:p>
        </p:txBody>
      </p:sp>
      <p:sp>
        <p:nvSpPr>
          <p:cNvPr id="111" name="Shape 111"/>
          <p:cNvSpPr/>
          <p:nvPr/>
        </p:nvSpPr>
        <p:spPr>
          <a:xfrm>
            <a:off x="6438324" y="2797648"/>
            <a:ext cx="1728193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减轻体重</a:t>
            </a:r>
          </a:p>
        </p:txBody>
      </p:sp>
      <p:sp>
        <p:nvSpPr>
          <p:cNvPr id="112" name="Shape 112"/>
          <p:cNvSpPr/>
          <p:nvPr/>
        </p:nvSpPr>
        <p:spPr>
          <a:xfrm>
            <a:off x="1115616" y="5129603"/>
            <a:ext cx="1800201" cy="3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加强体力活动</a:t>
            </a:r>
          </a:p>
        </p:txBody>
      </p:sp>
      <p:sp>
        <p:nvSpPr>
          <p:cNvPr id="113" name="Shape 113"/>
          <p:cNvSpPr/>
          <p:nvPr/>
        </p:nvSpPr>
        <p:spPr>
          <a:xfrm>
            <a:off x="6772915" y="5254266"/>
            <a:ext cx="1800201" cy="3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戒烟、少饮酒</a:t>
            </a:r>
          </a:p>
        </p:txBody>
      </p:sp>
      <p:sp>
        <p:nvSpPr>
          <p:cNvPr id="114" name="Shape 114"/>
          <p:cNvSpPr/>
          <p:nvPr/>
        </p:nvSpPr>
        <p:spPr>
          <a:xfrm>
            <a:off x="4019798" y="6330782"/>
            <a:ext cx="2141506" cy="3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避免过度紧张</a:t>
            </a:r>
          </a:p>
        </p:txBody>
      </p:sp>
      <p:pic>
        <p:nvPicPr>
          <p:cNvPr id="115" name="image15.jpg" descr="C:\Users\admin\Desktop\u=588810909,170002361&amp;fm=21&amp;gp=0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94165" y="5389619"/>
            <a:ext cx="1591378" cy="936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image1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44923" y="3845111"/>
            <a:ext cx="1584176" cy="9259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image17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97648" y="3691509"/>
            <a:ext cx="1186121" cy="14380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image18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06186" y="1733817"/>
            <a:ext cx="1334167" cy="9603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哪些食物有助于降低胆固醇水平？</a:t>
            </a:r>
          </a:p>
        </p:txBody>
      </p:sp>
      <p:pic>
        <p:nvPicPr>
          <p:cNvPr id="121" name="image19.jpeg" descr="C:\Users\admin\Desktop\0120000031153611660896016786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6124" y="2680423"/>
            <a:ext cx="1392891" cy="1091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20.jpg" descr="C:\Users\admin\Desktop\u=2623561561,3231963952&amp;fm=21&amp;gp=0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6136" y="1844824"/>
            <a:ext cx="1368153" cy="99011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1547663" y="3708029"/>
            <a:ext cx="6048673" cy="2313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7565"/>
                </a:moveTo>
                <a:lnTo>
                  <a:pt x="9767" y="7565"/>
                </a:lnTo>
                <a:lnTo>
                  <a:pt x="9767" y="5400"/>
                </a:lnTo>
                <a:lnTo>
                  <a:pt x="8735" y="5400"/>
                </a:lnTo>
                <a:lnTo>
                  <a:pt x="10800" y="0"/>
                </a:lnTo>
                <a:lnTo>
                  <a:pt x="12865" y="5400"/>
                </a:lnTo>
                <a:lnTo>
                  <a:pt x="11833" y="5400"/>
                </a:lnTo>
                <a:lnTo>
                  <a:pt x="11833" y="7565"/>
                </a:lnTo>
                <a:lnTo>
                  <a:pt x="21600" y="756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EEAFF"/>
          </a:solidFill>
          <a:ln w="25400">
            <a:solidFill>
              <a:srgbClr val="9EEA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1527701" y="4471951"/>
            <a:ext cx="6068636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多吃富含膳食纤维的蔬菜，膳食纤维不能被人体消化吸收，但可与胆固醇结合，使其从粪便中排出，从而减少肠内胆固醇的吸收</a:t>
            </a:r>
          </a:p>
        </p:txBody>
      </p:sp>
      <p:sp>
        <p:nvSpPr>
          <p:cNvPr id="125" name="Shape 125"/>
          <p:cNvSpPr/>
          <p:nvPr/>
        </p:nvSpPr>
        <p:spPr>
          <a:xfrm>
            <a:off x="6228184" y="3025514"/>
            <a:ext cx="821331" cy="325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t>瘦肉</a:t>
            </a:r>
          </a:p>
        </p:txBody>
      </p:sp>
      <p:sp>
        <p:nvSpPr>
          <p:cNvPr id="126" name="Shape 126"/>
          <p:cNvSpPr/>
          <p:nvPr/>
        </p:nvSpPr>
        <p:spPr>
          <a:xfrm>
            <a:off x="7524328" y="4108429"/>
            <a:ext cx="1056486" cy="325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t>豆制品</a:t>
            </a:r>
          </a:p>
        </p:txBody>
      </p:sp>
      <p:pic>
        <p:nvPicPr>
          <p:cNvPr id="127" name="image21.jpg" descr="c:\users\admin\appdata\roaming\360se6\User Data\temp\01300326182207135813055040938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73413" y="1618229"/>
            <a:ext cx="1528522" cy="122281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3874716" y="3009721"/>
            <a:ext cx="821331" cy="325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t>木耳</a:t>
            </a:r>
          </a:p>
        </p:txBody>
      </p:sp>
      <p:pic>
        <p:nvPicPr>
          <p:cNvPr id="129" name="image22.png" descr="c:\users\admin\appdata\roaming\360se6\User Data\temp\u=1325746414,2684822312&amp;fm=21&amp;gp=0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9173" y="1763815"/>
            <a:ext cx="1759614" cy="115212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835696" y="3009721"/>
            <a:ext cx="821331" cy="325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t>香菇</a:t>
            </a:r>
          </a:p>
        </p:txBody>
      </p:sp>
      <p:pic>
        <p:nvPicPr>
          <p:cNvPr id="131" name="image23.png" descr="c:\users\admin\appdata\roaming\360se6\User Data\temp\1394783738fYAeNel0_s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51519" y="2834933"/>
            <a:ext cx="1448721" cy="1241072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341171" y="4076005"/>
            <a:ext cx="821331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t>洋葱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哪些体育锻炼有助于降低胆固醇水平？</a:t>
            </a:r>
          </a:p>
        </p:txBody>
      </p:sp>
      <p:pic>
        <p:nvPicPr>
          <p:cNvPr id="135" name="image2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643" y="2361769"/>
            <a:ext cx="509589" cy="66675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/>
        </p:nvSpPr>
        <p:spPr>
          <a:xfrm>
            <a:off x="1031223" y="2026203"/>
            <a:ext cx="1381491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/>
            </a:pPr>
            <a:r>
              <a:rPr b="1"/>
              <a:t>快走或慢跑</a:t>
            </a:r>
          </a:p>
        </p:txBody>
      </p:sp>
      <p:pic>
        <p:nvPicPr>
          <p:cNvPr id="137" name="image25.jpg" descr="C:\Users\Administrator\Desktop\4499633_210225543000_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1886" y="2544243"/>
            <a:ext cx="1241470" cy="1179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2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00877" y="1453363"/>
            <a:ext cx="502254" cy="57284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3635895" y="1268696"/>
            <a:ext cx="757686" cy="325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/>
            </a:pPr>
            <a:r>
              <a:rPr b="1"/>
              <a:t>游泳</a:t>
            </a:r>
          </a:p>
        </p:txBody>
      </p:sp>
      <p:pic>
        <p:nvPicPr>
          <p:cNvPr id="140" name="image27.jpg" descr="C:\Users\admin\Desktop\c6aca0fdec_1262741683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35895" y="1752162"/>
            <a:ext cx="1587569" cy="9922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28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44207" y="1258978"/>
            <a:ext cx="487453" cy="573936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7236296" y="1129414"/>
            <a:ext cx="718572" cy="325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/>
            </a:pPr>
            <a:r>
              <a:rPr b="1"/>
              <a:t>爬山</a:t>
            </a:r>
          </a:p>
        </p:txBody>
      </p:sp>
      <p:pic>
        <p:nvPicPr>
          <p:cNvPr id="143" name="image29.jpg" descr="C:\Users\admin\Desktop\U9243P704DT20130816171516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268520" y="1498747"/>
            <a:ext cx="1263920" cy="10585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30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581095" y="2750380"/>
            <a:ext cx="539048" cy="620466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6687933" y="3426095"/>
            <a:ext cx="1969237" cy="325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/>
            </a:pPr>
            <a:r>
              <a:rPr b="1"/>
              <a:t>乒乓球、羽毛球</a:t>
            </a:r>
          </a:p>
        </p:txBody>
      </p:sp>
      <p:pic>
        <p:nvPicPr>
          <p:cNvPr id="146" name="image31.jpg" descr="C:\Users\admin\Desktop\05g58PIC2Wm_1024.jp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850619" y="3996783"/>
            <a:ext cx="1299344" cy="15924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32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335212" y="3812118"/>
            <a:ext cx="505140" cy="57067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5076056" y="3627451"/>
            <a:ext cx="1066842" cy="325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/>
            </a:pPr>
            <a:r>
              <a:rPr b="1"/>
              <a:t>太极拳</a:t>
            </a:r>
          </a:p>
        </p:txBody>
      </p:sp>
      <p:pic>
        <p:nvPicPr>
          <p:cNvPr id="149" name="image33.jpg" descr="C:\Users\admin\Desktop\A9A2F86C09D540EEBD38E7560E3F5D4A.jp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840351" y="4314335"/>
            <a:ext cx="1219918" cy="2090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34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 rot="10800000">
            <a:off x="1770089" y="4282073"/>
            <a:ext cx="507576" cy="58801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2413355" y="4423679"/>
            <a:ext cx="1158558" cy="325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/>
            </a:pPr>
            <a:r>
              <a:rPr b="1"/>
              <a:t>骑自行车</a:t>
            </a:r>
          </a:p>
        </p:txBody>
      </p:sp>
      <p:pic>
        <p:nvPicPr>
          <p:cNvPr id="152" name="image35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058840" y="4865170"/>
            <a:ext cx="1361041" cy="161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仅单纯生活方式调整，不能控制好胆固醇</a:t>
            </a:r>
          </a:p>
        </p:txBody>
      </p:sp>
      <p:grpSp>
        <p:nvGrpSpPr>
          <p:cNvPr id="160" name="Group 160"/>
          <p:cNvGrpSpPr/>
          <p:nvPr/>
        </p:nvGrpSpPr>
        <p:grpSpPr>
          <a:xfrm>
            <a:off x="3525395" y="1922423"/>
            <a:ext cx="4504918" cy="1735010"/>
            <a:chOff x="0" y="0"/>
            <a:chExt cx="4504916" cy="1735008"/>
          </a:xfrm>
        </p:grpSpPr>
        <p:sp>
          <p:nvSpPr>
            <p:cNvPr id="155" name="Shape 155"/>
            <p:cNvSpPr/>
            <p:nvPr/>
          </p:nvSpPr>
          <p:spPr>
            <a:xfrm>
              <a:off x="467121" y="0"/>
              <a:ext cx="4037796" cy="173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</a:p>
          </p:txBody>
        </p:sp>
        <p:sp>
          <p:nvSpPr>
            <p:cNvPr id="156" name="Shape 156"/>
            <p:cNvSpPr/>
            <p:nvPr/>
          </p:nvSpPr>
          <p:spPr>
            <a:xfrm>
              <a:off x="503770" y="1337463"/>
              <a:ext cx="288609" cy="288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</a:p>
          </p:txBody>
        </p:sp>
        <p:sp>
          <p:nvSpPr>
            <p:cNvPr id="157" name="Shape 157"/>
            <p:cNvSpPr/>
            <p:nvPr/>
          </p:nvSpPr>
          <p:spPr>
            <a:xfrm>
              <a:off x="206318" y="1502374"/>
              <a:ext cx="192405" cy="19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</a:p>
          </p:txBody>
        </p:sp>
        <p:sp>
          <p:nvSpPr>
            <p:cNvPr id="158" name="Shape 158"/>
            <p:cNvSpPr/>
            <p:nvPr/>
          </p:nvSpPr>
          <p:spPr>
            <a:xfrm>
              <a:off x="0" y="1636477"/>
              <a:ext cx="96203" cy="9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</a:p>
          </p:txBody>
        </p:sp>
        <p:sp>
          <p:nvSpPr>
            <p:cNvPr id="159" name="Shape 159"/>
            <p:cNvSpPr/>
            <p:nvPr/>
          </p:nvSpPr>
          <p:spPr>
            <a:xfrm>
              <a:off x="672151" y="88223"/>
              <a:ext cx="3699970" cy="1473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</a:p>
          </p:txBody>
        </p:sp>
      </p:grpSp>
      <p:pic>
        <p:nvPicPr>
          <p:cNvPr id="161" name="image36.png"/>
          <p:cNvPicPr/>
          <p:nvPr/>
        </p:nvPicPr>
        <p:blipFill>
          <a:blip r:embed="rId2">
            <a:extLst/>
          </a:blip>
          <a:srcRect l="0" t="7470" r="0" b="6530"/>
          <a:stretch>
            <a:fillRect/>
          </a:stretch>
        </p:blipFill>
        <p:spPr>
          <a:xfrm>
            <a:off x="251519" y="2636911"/>
            <a:ext cx="3240361" cy="202312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7" name="Group 167"/>
          <p:cNvGrpSpPr/>
          <p:nvPr/>
        </p:nvGrpSpPr>
        <p:grpSpPr>
          <a:xfrm>
            <a:off x="3636283" y="3939529"/>
            <a:ext cx="4586332" cy="1875848"/>
            <a:chOff x="0" y="0"/>
            <a:chExt cx="4586330" cy="1875846"/>
          </a:xfrm>
        </p:grpSpPr>
        <p:sp>
          <p:nvSpPr>
            <p:cNvPr id="162" name="Shape 162"/>
            <p:cNvSpPr/>
            <p:nvPr/>
          </p:nvSpPr>
          <p:spPr>
            <a:xfrm>
              <a:off x="656181" y="0"/>
              <a:ext cx="3930150" cy="1875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</a:p>
          </p:txBody>
        </p:sp>
        <p:sp>
          <p:nvSpPr>
            <p:cNvPr id="163" name="Shape 163"/>
            <p:cNvSpPr/>
            <p:nvPr/>
          </p:nvSpPr>
          <p:spPr>
            <a:xfrm>
              <a:off x="518096" y="221621"/>
              <a:ext cx="312035" cy="312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</a:p>
          </p:txBody>
        </p:sp>
        <p:sp>
          <p:nvSpPr>
            <p:cNvPr id="164" name="Shape 164"/>
            <p:cNvSpPr/>
            <p:nvPr/>
          </p:nvSpPr>
          <p:spPr>
            <a:xfrm>
              <a:off x="209014" y="171221"/>
              <a:ext cx="208025" cy="208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149201"/>
              <a:ext cx="104013" cy="104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</a:p>
          </p:txBody>
        </p:sp>
        <p:sp>
          <p:nvSpPr>
            <p:cNvPr id="166" name="Shape 166"/>
            <p:cNvSpPr/>
            <p:nvPr/>
          </p:nvSpPr>
          <p:spPr>
            <a:xfrm>
              <a:off x="855745" y="95385"/>
              <a:ext cx="3601330" cy="1592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</a:p>
          </p:txBody>
        </p:sp>
      </p:grpSp>
      <p:sp>
        <p:nvSpPr>
          <p:cNvPr id="168" name="Shape 168"/>
          <p:cNvSpPr/>
          <p:nvPr/>
        </p:nvSpPr>
        <p:spPr>
          <a:xfrm>
            <a:off x="4468946" y="2274821"/>
            <a:ext cx="3343414" cy="771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50000"/>
              </a:lnSpc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单纯饮食控制只能使胆固醇含量降低</a:t>
            </a:r>
            <a:r>
              <a:rPr b="1" sz="2000">
                <a:solidFill>
                  <a:srgbClr val="FF0000"/>
                </a:solidFill>
              </a:rPr>
              <a:t>7%-9%</a:t>
            </a:r>
          </a:p>
        </p:txBody>
      </p:sp>
      <p:sp>
        <p:nvSpPr>
          <p:cNvPr id="169" name="Shape 169"/>
          <p:cNvSpPr/>
          <p:nvPr/>
        </p:nvSpPr>
        <p:spPr>
          <a:xfrm>
            <a:off x="4755172" y="4389199"/>
            <a:ext cx="3079322" cy="746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50000"/>
              </a:lnSpc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因此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大部分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患者需要服用降低胆固醇的药物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