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52736"/>
            <a:ext cx="4040188" cy="112213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0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Arial"/>
          <a:ea typeface="Arial"/>
          <a:cs typeface="Arial"/>
          <a:sym typeface="Arial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3.jpeg"/><Relationship Id="rId4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.png"/><Relationship Id="rId4" Type="http://schemas.openxmlformats.org/officeDocument/2006/relationships/image" Target="../media/image6.jpeg"/><Relationship Id="rId5" Type="http://schemas.openxmlformats.org/officeDocument/2006/relationships/image" Target="../media/image2.gif"/><Relationship Id="rId6" Type="http://schemas.openxmlformats.org/officeDocument/2006/relationships/image" Target="../media/image7.jpeg"/><Relationship Id="rId7" Type="http://schemas.openxmlformats.org/officeDocument/2006/relationships/image" Target="../media/image8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4.png"/><Relationship Id="rId6" Type="http://schemas.openxmlformats.org/officeDocument/2006/relationships/image" Target="../media/image1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535039"/>
            <a:ext cx="7772400" cy="147002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如何降低</a:t>
            </a:r>
            <a:r>
              <a:rPr b="1" sz="4000">
                <a:solidFill>
                  <a:srgbClr val="FFFF00"/>
                </a:solidFill>
              </a:rPr>
              <a:t>“</a:t>
            </a:r>
            <a:r>
              <a:rPr b="1"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4000">
                <a:solidFill>
                  <a:srgbClr val="FFFF00"/>
                </a:solidFill>
              </a:rPr>
              <a:t>”</a:t>
            </a:r>
            <a:r>
              <a:rPr b="1"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胆固醇？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戒烟限酒需牢记</a:t>
            </a:r>
          </a:p>
        </p:txBody>
      </p:sp>
      <p:pic>
        <p:nvPicPr>
          <p:cNvPr id="165" name="image27.png"/>
          <p:cNvPicPr/>
          <p:nvPr/>
        </p:nvPicPr>
        <p:blipFill>
          <a:blip r:embed="rId2">
            <a:extLst/>
          </a:blip>
          <a:srcRect l="4644" t="4820" r="0" b="0"/>
          <a:stretch>
            <a:fillRect/>
          </a:stretch>
        </p:blipFill>
        <p:spPr>
          <a:xfrm>
            <a:off x="6918300" y="1935787"/>
            <a:ext cx="1825927" cy="1732054"/>
          </a:xfrm>
          <a:prstGeom prst="rect">
            <a:avLst/>
          </a:prstGeom>
          <a:ln>
            <a:solidFill>
              <a:srgbClr val="00B0F0"/>
            </a:solidFill>
            <a:miter/>
          </a:ln>
        </p:spPr>
      </p:pic>
      <p:pic>
        <p:nvPicPr>
          <p:cNvPr id="166" name="image28.jpg" descr="c:\users\admin\appdata\roaming\360se6\User Data\temp\Reduce-Your-Alcohol-Intake-300x30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551" y="4365104"/>
            <a:ext cx="1825927" cy="182592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67" name="Shape 167"/>
          <p:cNvSpPr/>
          <p:nvPr/>
        </p:nvSpPr>
        <p:spPr>
          <a:xfrm>
            <a:off x="2483767" y="4533326"/>
            <a:ext cx="6372202" cy="181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饮酒应适量</a:t>
            </a:r>
            <a:endParaRPr b="1" sz="200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适量饮酒可使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胆固醇增加，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胆固醇减少；</a:t>
            </a:r>
            <a:endParaRPr b="1" sz="2000"/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但过量饮酒可使血脂升高，促进动脉粥样硬化</a:t>
            </a:r>
            <a:endParaRPr b="1" sz="2000"/>
          </a:p>
        </p:txBody>
      </p:sp>
      <p:sp>
        <p:nvSpPr>
          <p:cNvPr id="168" name="Shape 168"/>
          <p:cNvSpPr/>
          <p:nvPr/>
        </p:nvSpPr>
        <p:spPr>
          <a:xfrm>
            <a:off x="395536" y="1844824"/>
            <a:ext cx="6336704" cy="13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远离烟草，珍爱生命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吸烟是健康的头号杀手。我们要向香烟说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不</a:t>
            </a:r>
            <a:r>
              <a:rPr sz="2000"/>
              <a:t>”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戒烟应一次戒断，减量戒烟不可取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良好心态常保持</a:t>
            </a:r>
          </a:p>
        </p:txBody>
      </p:sp>
      <p:pic>
        <p:nvPicPr>
          <p:cNvPr id="171" name="image29.jpg" descr="C:\Users\admin\Desktop\1e30e924b899a9012ae5dad11e950a7b0308f5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8064" y="1772816"/>
            <a:ext cx="2740205" cy="237484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827583" y="4272700"/>
            <a:ext cx="7848874" cy="1292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保持良好心态，避免过度紧张</a:t>
            </a:r>
            <a:endParaRPr b="1" sz="2000">
              <a:solidFill>
                <a:srgbClr val="FF0000"/>
              </a:solidFill>
            </a:endParaRPr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过度紧张、兴奋都会引起血中胆固醇升高，还容易引发暴饮暴食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我们要努力让自己心情愉悦，无论遇到什么事情，都不要紧张</a:t>
            </a:r>
          </a:p>
        </p:txBody>
      </p:sp>
      <p:pic>
        <p:nvPicPr>
          <p:cNvPr id="173" name="image30.jpg" descr="c:\users\admin\appdata\roaming\360se6\User Data\temp\268273800304687919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632" y="1818116"/>
            <a:ext cx="2932538" cy="2349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药物治疗是降低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胆固醇的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法宝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176" name="image31.jpg" descr="14"/>
          <p:cNvPicPr/>
          <p:nvPr/>
        </p:nvPicPr>
        <p:blipFill>
          <a:blip r:embed="rId2">
            <a:extLst/>
          </a:blip>
          <a:srcRect l="1170" t="28382" r="65157" b="21625"/>
          <a:stretch>
            <a:fillRect/>
          </a:stretch>
        </p:blipFill>
        <p:spPr>
          <a:xfrm>
            <a:off x="395536" y="4005129"/>
            <a:ext cx="2267744" cy="253402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755575" y="2001728"/>
            <a:ext cx="4896546" cy="1124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4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endParaRPr b="1" sz="400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是降脂药中最常见的一类</a:t>
            </a:r>
          </a:p>
        </p:txBody>
      </p:sp>
      <p:sp>
        <p:nvSpPr>
          <p:cNvPr id="178" name="Shape 178"/>
          <p:cNvSpPr/>
          <p:nvPr/>
        </p:nvSpPr>
        <p:spPr>
          <a:xfrm>
            <a:off x="2663280" y="4404783"/>
            <a:ext cx="6013177" cy="122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是降低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胆固醇的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主力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，临床使用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最广泛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，受到众多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指南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的一致推荐</a:t>
            </a:r>
            <a:endParaRPr sz="2000"/>
          </a:p>
          <a:p>
            <a:pPr lvl="0" marL="381000" indent="-381000">
              <a:lnSpc>
                <a:spcPct val="130000"/>
              </a:lnSpc>
              <a:buClr>
                <a:srgbClr val="000000"/>
              </a:buClr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疗效可靠、副作用少、服用方便</a:t>
            </a:r>
          </a:p>
        </p:txBody>
      </p:sp>
      <p:pic>
        <p:nvPicPr>
          <p:cNvPr id="179" name="image32.jpg" descr="C:\Users\admin\Desktop\图片1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2475" y="1301675"/>
            <a:ext cx="4581525" cy="2919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他汀是减少心血管事件最有效的降胆固醇药物</a:t>
            </a:r>
          </a:p>
        </p:txBody>
      </p:sp>
      <p:pic>
        <p:nvPicPr>
          <p:cNvPr id="182" name="image31.jpg" descr="14"/>
          <p:cNvPicPr/>
          <p:nvPr/>
        </p:nvPicPr>
        <p:blipFill>
          <a:blip r:embed="rId2">
            <a:extLst/>
          </a:blip>
          <a:srcRect l="1170" t="26673" r="51298" b="21626"/>
          <a:stretch>
            <a:fillRect/>
          </a:stretch>
        </p:blipFill>
        <p:spPr>
          <a:xfrm>
            <a:off x="557871" y="1484783"/>
            <a:ext cx="4014129" cy="328614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476704" y="4653136"/>
            <a:ext cx="8409866" cy="128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认识他汀</a:t>
            </a:r>
            <a:endParaRPr b="1" sz="280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他汀是一种胆固醇生物合成酶抑制剂，能减少肝脏中胆固醇的合成，降低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胆固醇，稳定</a:t>
            </a:r>
            <a:r>
              <a:rPr sz="2000"/>
              <a:t>/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逆转斑块，减少心血管疾病的发生。</a:t>
            </a:r>
          </a:p>
        </p:txBody>
      </p:sp>
      <p:grpSp>
        <p:nvGrpSpPr>
          <p:cNvPr id="186" name="Group 186"/>
          <p:cNvGrpSpPr/>
          <p:nvPr/>
        </p:nvGrpSpPr>
        <p:grpSpPr>
          <a:xfrm>
            <a:off x="4595481" y="1564432"/>
            <a:ext cx="3357404" cy="504057"/>
            <a:chOff x="0" y="0"/>
            <a:chExt cx="3357402" cy="504056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3357403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7598" y="76767"/>
              <a:ext cx="1882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使硬斑块变小了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4615824" y="2419164"/>
            <a:ext cx="3340552" cy="504057"/>
            <a:chOff x="0" y="0"/>
            <a:chExt cx="3340551" cy="504056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3340552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599" y="76767"/>
              <a:ext cx="1882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使软斑块变硬了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4615824" y="3228600"/>
            <a:ext cx="3340552" cy="504057"/>
            <a:chOff x="0" y="0"/>
            <a:chExt cx="3340551" cy="504056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3340552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599" y="76767"/>
              <a:ext cx="1882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缓解心绞痛症状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4635858" y="4070339"/>
            <a:ext cx="3323955" cy="504057"/>
            <a:chOff x="0" y="0"/>
            <a:chExt cx="3323954" cy="504056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3323955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598" y="76767"/>
              <a:ext cx="2644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减少心梗和脑卒中风险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服用他汀，要足量、长期</a:t>
            </a:r>
          </a:p>
        </p:txBody>
      </p:sp>
      <p:pic>
        <p:nvPicPr>
          <p:cNvPr id="198" name="image33.jpg" descr="c:\users\admin\appdata\roaming\360se6\User Data\temp\18037330ff2d15579d2a0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21" y="2613780"/>
            <a:ext cx="3975384" cy="330136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927169" y="1556791"/>
            <a:ext cx="1233134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足量</a:t>
            </a:r>
          </a:p>
        </p:txBody>
      </p:sp>
      <p:pic>
        <p:nvPicPr>
          <p:cNvPr id="200" name="image34.png" descr="C:\Users\admin\Documents\ppt素材\图形\按钮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1556791"/>
            <a:ext cx="583610" cy="55619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2105187" y="1556791"/>
            <a:ext cx="7038814" cy="8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他汀剂量越大，降低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胆固醇的效果越强</a:t>
            </a:r>
            <a:endParaRPr sz="2000"/>
          </a:p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只有服用足量的他汀，才能获得强效的血管保护作用</a:t>
            </a:r>
          </a:p>
        </p:txBody>
      </p:sp>
      <p:sp>
        <p:nvSpPr>
          <p:cNvPr id="202" name="Shape 202"/>
          <p:cNvSpPr/>
          <p:nvPr/>
        </p:nvSpPr>
        <p:spPr>
          <a:xfrm>
            <a:off x="5001721" y="3488518"/>
            <a:ext cx="1152129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长期</a:t>
            </a:r>
          </a:p>
        </p:txBody>
      </p:sp>
      <p:pic>
        <p:nvPicPr>
          <p:cNvPr id="203" name="image34.png" descr="C:\Users\admin\Documents\ppt素材\图形\按钮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6448" y="3488518"/>
            <a:ext cx="545273" cy="55619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419522" y="4201926"/>
            <a:ext cx="4544967" cy="15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人体在不断地合成和吸收胆固醇，停用他汀后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胆固醇还会升高</a:t>
            </a:r>
            <a:endParaRPr sz="2000"/>
          </a:p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中断他汀治疗可能会使已经稳定的斑块破裂，发生心血管疾病</a:t>
            </a:r>
          </a:p>
        </p:txBody>
      </p:sp>
      <p:sp>
        <p:nvSpPr>
          <p:cNvPr id="205" name="Shape 205"/>
          <p:cNvSpPr/>
          <p:nvPr/>
        </p:nvSpPr>
        <p:spPr>
          <a:xfrm>
            <a:off x="119180" y="5596104"/>
            <a:ext cx="4337269" cy="77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坚持足量、长期他汀治疗，</a:t>
            </a:r>
            <a:endParaRPr b="1" sz="2400">
              <a:solidFill>
                <a:srgbClr val="FF0000"/>
              </a:solidFill>
            </a:endParaRPr>
          </a:p>
          <a:p>
            <a:pPr lvl="0" algn="ctr">
              <a:lnSpc>
                <a:spcPct val="120000"/>
              </a:lnSpc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不可擅自减量或停药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5.png"/>
          <p:cNvPicPr/>
          <p:nvPr/>
        </p:nvPicPr>
        <p:blipFill>
          <a:blip r:embed="rId2">
            <a:extLst/>
          </a:blip>
          <a:srcRect l="0" t="0" r="44607" b="0"/>
          <a:stretch>
            <a:fillRect/>
          </a:stretch>
        </p:blipFill>
        <p:spPr>
          <a:xfrm>
            <a:off x="4832567" y="4365783"/>
            <a:ext cx="747545" cy="136038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服用他汀，应注意哪些不良反应？</a:t>
            </a:r>
          </a:p>
        </p:txBody>
      </p:sp>
      <p:pic>
        <p:nvPicPr>
          <p:cNvPr id="209" name="image36.jpg" descr="C:\Users\admin\Desktop\图片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356991"/>
            <a:ext cx="4517750" cy="35012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 215"/>
          <p:cNvGrpSpPr/>
          <p:nvPr/>
        </p:nvGrpSpPr>
        <p:grpSpPr>
          <a:xfrm>
            <a:off x="289111" y="1376259"/>
            <a:ext cx="2848598" cy="2051918"/>
            <a:chOff x="0" y="0"/>
            <a:chExt cx="2848596" cy="2051916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2848597" cy="158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1" name="Shape 211"/>
            <p:cNvSpPr/>
            <p:nvPr/>
          </p:nvSpPr>
          <p:spPr>
            <a:xfrm>
              <a:off x="1899092" y="1528113"/>
              <a:ext cx="263215" cy="26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2" name="Shape 212"/>
            <p:cNvSpPr/>
            <p:nvPr/>
          </p:nvSpPr>
          <p:spPr>
            <a:xfrm>
              <a:off x="2088503" y="1782215"/>
              <a:ext cx="175477" cy="17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3" name="Shape 213"/>
            <p:cNvSpPr/>
            <p:nvPr/>
          </p:nvSpPr>
          <p:spPr>
            <a:xfrm>
              <a:off x="2227973" y="1964178"/>
              <a:ext cx="87739" cy="8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4645" y="80461"/>
              <a:ext cx="2610267" cy="134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216" name="Shape 216"/>
          <p:cNvSpPr/>
          <p:nvPr/>
        </p:nvSpPr>
        <p:spPr>
          <a:xfrm>
            <a:off x="723826" y="1769929"/>
            <a:ext cx="1980221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服用他汀，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应注意什么？</a:t>
            </a:r>
          </a:p>
        </p:txBody>
      </p:sp>
      <p:sp>
        <p:nvSpPr>
          <p:cNvPr id="217" name="Shape 217"/>
          <p:cNvSpPr/>
          <p:nvPr/>
        </p:nvSpPr>
        <p:spPr>
          <a:xfrm>
            <a:off x="5553326" y="4869160"/>
            <a:ext cx="3411163" cy="69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他汀肌肉安全性良好，极少发生严重的肌痛、肌炎等。</a:t>
            </a:r>
          </a:p>
        </p:txBody>
      </p:sp>
      <p:pic>
        <p:nvPicPr>
          <p:cNvPr id="218" name="image37.png" descr="c:\users\admin\appdata\roaming\360se6\User Data\temp\20130808154958_7959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5935" y="2515447"/>
            <a:ext cx="1484254" cy="111319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3563887" y="1506125"/>
            <a:ext cx="5441817" cy="227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他汀的不良反应主要集中在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肝脏和肌肉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两方面</a:t>
            </a:r>
            <a:endParaRPr sz="2000"/>
          </a:p>
          <a:p>
            <a:pPr lvl="0">
              <a:lnSpc>
                <a:spcPct val="130000"/>
              </a:lnSpc>
              <a:spcBef>
                <a:spcPts val="1200"/>
              </a:spcBef>
            </a:pPr>
            <a:endParaRPr sz="2000"/>
          </a:p>
          <a:p>
            <a:pPr lvl="2">
              <a:lnSpc>
                <a:spcPct val="130000"/>
              </a:lnSpc>
              <a:spcBef>
                <a:spcPts val="1200"/>
              </a:spcBef>
            </a:pP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>
              <a:lnSpc>
                <a:spcPct val="13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他汀很少影响肝脏功能，少数人会出现暂时的转氨酶轻度升高，无需处理。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38.jpg" descr="c:\users\admin\appdata\roaming\360se6\User Data\temp\12264571.jpg"/>
          <p:cNvPicPr/>
          <p:nvPr/>
        </p:nvPicPr>
        <p:blipFill>
          <a:blip r:embed="rId2">
            <a:extLst/>
          </a:blip>
          <a:srcRect l="0" t="0" r="0" b="5681"/>
          <a:stretch>
            <a:fillRect/>
          </a:stretch>
        </p:blipFill>
        <p:spPr>
          <a:xfrm>
            <a:off x="4357303" y="3356991"/>
            <a:ext cx="4762051" cy="350101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467543" y="2132856"/>
            <a:ext cx="4824537" cy="2266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168"/>
                </a:moveTo>
                <a:cubicBezTo>
                  <a:pt x="0" y="1418"/>
                  <a:pt x="666" y="0"/>
                  <a:pt x="1488" y="0"/>
                </a:cubicBezTo>
                <a:lnTo>
                  <a:pt x="12600" y="0"/>
                </a:lnTo>
                <a:lnTo>
                  <a:pt x="20112" y="0"/>
                </a:lnTo>
                <a:cubicBezTo>
                  <a:pt x="20934" y="0"/>
                  <a:pt x="21600" y="1418"/>
                  <a:pt x="21600" y="3168"/>
                </a:cubicBezTo>
                <a:lnTo>
                  <a:pt x="21600" y="15841"/>
                </a:lnTo>
                <a:cubicBezTo>
                  <a:pt x="21600" y="17591"/>
                  <a:pt x="20934" y="19009"/>
                  <a:pt x="20112" y="19009"/>
                </a:cubicBezTo>
                <a:lnTo>
                  <a:pt x="18000" y="19009"/>
                </a:lnTo>
                <a:lnTo>
                  <a:pt x="19984" y="21600"/>
                </a:lnTo>
                <a:lnTo>
                  <a:pt x="12600" y="19009"/>
                </a:lnTo>
                <a:lnTo>
                  <a:pt x="1488" y="19009"/>
                </a:lnTo>
                <a:cubicBezTo>
                  <a:pt x="666" y="19009"/>
                  <a:pt x="0" y="17591"/>
                  <a:pt x="0" y="15841"/>
                </a:cubicBezTo>
                <a:lnTo>
                  <a:pt x="0" y="15841"/>
                </a:lnTo>
                <a:lnTo>
                  <a:pt x="0" y="11089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23" name="Shape 22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长期服用他汀，安全么？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6068827" y="1656903"/>
            <a:ext cx="2848597" cy="2205157"/>
            <a:chOff x="0" y="0"/>
            <a:chExt cx="2848596" cy="2205155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2848597" cy="158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28643" y="1595219"/>
              <a:ext cx="263215" cy="26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91295" y="1896141"/>
              <a:ext cx="175477" cy="17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7" name="Shape 227"/>
            <p:cNvSpPr/>
            <p:nvPr/>
          </p:nvSpPr>
          <p:spPr>
            <a:xfrm>
              <a:off x="2017143" y="2117417"/>
              <a:ext cx="87739" cy="8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44645" y="80461"/>
              <a:ext cx="2610267" cy="134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230" name="Shape 230"/>
          <p:cNvSpPr/>
          <p:nvPr/>
        </p:nvSpPr>
        <p:spPr>
          <a:xfrm>
            <a:off x="6480211" y="2050574"/>
            <a:ext cx="1980221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长期服用他汀，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安全么？</a:t>
            </a:r>
          </a:p>
        </p:txBody>
      </p:sp>
      <p:sp>
        <p:nvSpPr>
          <p:cNvPr id="231" name="Shape 231"/>
          <p:cNvSpPr/>
          <p:nvPr/>
        </p:nvSpPr>
        <p:spPr>
          <a:xfrm>
            <a:off x="611560" y="2204864"/>
            <a:ext cx="4500499" cy="15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他汀具有良好的安全性，适合长期服用。</a:t>
            </a:r>
            <a:endParaRPr sz="2000"/>
          </a:p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他汀在临床上已有超过</a:t>
            </a:r>
            <a:r>
              <a:rPr sz="2000"/>
              <a:t>20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年的应用历史，其安全性经历了时间的考验。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39.jpeg" descr="C:\Users\admin\Desktop\medico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27" y="2036922"/>
            <a:ext cx="1871625" cy="249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40.jpg" descr="c:\users\admin\appdata\roaming\360se6\User Data\temp\1930000135055613269658737155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5655" y="4403688"/>
            <a:ext cx="2528058" cy="157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不能拿保健品当药品</a:t>
            </a:r>
          </a:p>
        </p:txBody>
      </p:sp>
      <p:pic>
        <p:nvPicPr>
          <p:cNvPr id="236" name="image41.jpg" descr="C:\Users\admin\AppData\Roaming\Tencent\Users\269857099\QQ\WinTemp\RichOle\`ER$WCMJDOV$(3NTEP7~{JX.jpg"/>
          <p:cNvPicPr/>
          <p:nvPr/>
        </p:nvPicPr>
        <p:blipFill>
          <a:blip r:embed="rId4">
            <a:extLst/>
          </a:blip>
          <a:srcRect l="0" t="14196" r="0" b="0"/>
          <a:stretch>
            <a:fillRect/>
          </a:stretch>
        </p:blipFill>
        <p:spPr>
          <a:xfrm>
            <a:off x="4857751" y="4221088"/>
            <a:ext cx="3567112" cy="198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42.png" descr="C:\Users\admin\AppData\Roaming\Tencent\Users\269857099\QQ\WinTemp\RichOle\%[GVQAK8BA[ZF21ENG[}RQK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6012" y="4951750"/>
            <a:ext cx="12954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43.png" descr="C:\Users\admin\Documents\ppt素材\图形\圈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9358" y="1774364"/>
            <a:ext cx="56026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2242583" y="1696158"/>
            <a:ext cx="6626229" cy="183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 algn="just">
              <a:lnSpc>
                <a:spcPct val="130000"/>
              </a:lnSpc>
              <a:tabLst>
                <a:tab pos="127000" algn="l"/>
              </a:tabLst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市场上很多保健品都打着“有效降低胆固醇，永不反弹”的旗号，这些保健品能替代药物么？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 indent="0" algn="just">
              <a:lnSpc>
                <a:spcPct val="130000"/>
              </a:lnSpc>
              <a:tabLst>
                <a:tab pos="127000" algn="l"/>
              </a:tabLst>
            </a:pP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 indent="0" algn="just">
              <a:lnSpc>
                <a:spcPct val="130000"/>
              </a:lnSpc>
              <a:tabLst>
                <a:tab pos="127000" algn="l"/>
              </a:tabLst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很多保健品的疗效都没有得到大规模研究的证明。因而，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保健品不能替代药品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pic>
        <p:nvPicPr>
          <p:cNvPr id="240" name="image44.png" descr="C:\Users\admin\Documents\ppt素材\图形\圈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55736" y="2962957"/>
            <a:ext cx="567504" cy="51051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2219618" y="4625507"/>
            <a:ext cx="10129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 algn="just">
              <a:lnSpc>
                <a:spcPct val="130000"/>
              </a:lnSpc>
              <a:tabLst>
                <a:tab pos="127000" algn="l"/>
              </a:tabLst>
            </a:pPr>
            <a:r>
              <a:rPr b="1" sz="2800">
                <a:latin typeface="微软雅黑"/>
                <a:ea typeface="微软雅黑"/>
                <a:cs typeface="微软雅黑"/>
                <a:sym typeface="微软雅黑"/>
              </a:rPr>
              <a:t>药  品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综合管理，降低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3851919" y="2780927"/>
            <a:ext cx="4680521" cy="239268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只有综合管理，多管齐下，</a:t>
            </a:r>
            <a:endParaRPr b="1" sz="2400"/>
          </a:p>
          <a:p>
            <a:pPr lvl="0" marL="0" indent="0" algn="ctr"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才能有效降低</a:t>
            </a: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胆固醇，</a:t>
            </a:r>
            <a:endParaRPr b="1" sz="2400"/>
          </a:p>
          <a:p>
            <a:pPr lvl="0" marL="0" indent="0" algn="ctr"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挽救患者的血管！</a:t>
            </a:r>
          </a:p>
        </p:txBody>
      </p:sp>
      <p:pic>
        <p:nvPicPr>
          <p:cNvPr id="245" name="image45.jpg" descr="c:\users\admin\appdata\roaming\360se6\User Data\temp\cooperati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2132855"/>
            <a:ext cx="3352959" cy="3146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8" name="Shape 248"/>
          <p:cNvSpPr/>
          <p:nvPr/>
        </p:nvSpPr>
        <p:spPr>
          <a:xfrm>
            <a:off x="457200" y="2743207"/>
            <a:ext cx="8229600" cy="13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 algn="ctr">
              <a:lnSpc>
                <a:spcPct val="120000"/>
              </a:lnSpc>
              <a:spcBef>
                <a:spcPts val="1200"/>
              </a:spcBef>
              <a:defRPr b="1" sz="4000">
                <a:solidFill>
                  <a:srgbClr val="CC9D7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CC9D78"/>
                </a:solidFill>
              </a:rPr>
              <a:t>感谢您的聆听！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胆固醇有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，有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54" name="image3.gif" descr="c:\users\admin\appdata\roaming\360se6\User Data\temp\hdl-ldl-ratio.gif"/>
          <p:cNvPicPr/>
          <p:nvPr/>
        </p:nvPicPr>
        <p:blipFill>
          <a:blip r:embed="rId2">
            <a:extLst/>
          </a:blip>
          <a:srcRect l="0" t="0" r="4394" b="0"/>
          <a:stretch>
            <a:fillRect/>
          </a:stretch>
        </p:blipFill>
        <p:spPr>
          <a:xfrm>
            <a:off x="1331774" y="1556791"/>
            <a:ext cx="6441589" cy="2304258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683567" y="4149080"/>
            <a:ext cx="8136906" cy="192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17500" indent="-31750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低密度脂蛋白胆固醇（</a:t>
            </a:r>
            <a:r>
              <a:rPr b="1" sz="2000">
                <a:solidFill>
                  <a:srgbClr val="FF0000"/>
                </a:solidFill>
              </a:rPr>
              <a:t>LDL-C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）是</a:t>
            </a:r>
            <a:r>
              <a:rPr b="1" sz="2000">
                <a:solidFill>
                  <a:srgbClr val="FF0000"/>
                </a:solidFill>
              </a:rPr>
              <a:t>“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000">
                <a:solidFill>
                  <a:srgbClr val="FF0000"/>
                </a:solidFill>
              </a:rPr>
              <a:t>”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endParaRPr sz="2000"/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/>
              <a:t> 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   将胆固醇运送到血管里，促使动脉粥样硬化的发生发展</a:t>
            </a:r>
            <a:endParaRPr sz="2000"/>
          </a:p>
          <a:p>
            <a:pPr lvl="0" marL="317500" indent="-317500">
              <a:lnSpc>
                <a:spcPct val="12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高密度脂蛋白胆固醇（</a:t>
            </a:r>
            <a:r>
              <a:rPr b="1" sz="2000">
                <a:solidFill>
                  <a:srgbClr val="FF0000"/>
                </a:solidFill>
              </a:rPr>
              <a:t>HDL-C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）是</a:t>
            </a:r>
            <a:r>
              <a:rPr b="1" sz="2000">
                <a:solidFill>
                  <a:srgbClr val="FF0000"/>
                </a:solidFill>
              </a:rPr>
              <a:t>“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b="1" sz="2000">
                <a:solidFill>
                  <a:srgbClr val="FF0000"/>
                </a:solidFill>
              </a:rPr>
              <a:t>”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endParaRPr sz="2000"/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/>
              <a:t> 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   将胆固醇运送回肝脏，能保护血管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4.png" descr="C:\Users\admin\Desktop\2008619131418699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673371" y="2320831"/>
            <a:ext cx="3184363" cy="1427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5.jpg" descr="C:\Users\admin\Desktop\th (7)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044" y="2204864"/>
            <a:ext cx="5119059" cy="409524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胆固醇是心血管疾病的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罪魁祸首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60" name="Shape 60"/>
          <p:cNvSpPr/>
          <p:nvPr/>
        </p:nvSpPr>
        <p:spPr>
          <a:xfrm>
            <a:off x="5868144" y="4996198"/>
            <a:ext cx="3384377" cy="851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我们要管好</a:t>
            </a:r>
            <a:r>
              <a:rPr b="1" sz="2000">
                <a:solidFill>
                  <a:srgbClr val="FF0000"/>
                </a:solidFill>
              </a:rPr>
              <a:t>“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000">
                <a:solidFill>
                  <a:srgbClr val="FF0000"/>
                </a:solidFill>
              </a:rPr>
              <a:t>”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endParaRPr b="1" sz="2000">
              <a:solidFill>
                <a:srgbClr val="FF0000"/>
              </a:solidFill>
            </a:endParaRPr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让心血管疾病少发生！</a:t>
            </a:r>
          </a:p>
        </p:txBody>
      </p:sp>
      <p:sp>
        <p:nvSpPr>
          <p:cNvPr id="61" name="Shape 61"/>
          <p:cNvSpPr/>
          <p:nvPr/>
        </p:nvSpPr>
        <p:spPr>
          <a:xfrm>
            <a:off x="1037199" y="1513564"/>
            <a:ext cx="3406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动脉粥样硬化引发心血管疾病</a:t>
            </a:r>
          </a:p>
        </p:txBody>
      </p:sp>
      <p:sp>
        <p:nvSpPr>
          <p:cNvPr id="62" name="Shape 62"/>
          <p:cNvSpPr/>
          <p:nvPr/>
        </p:nvSpPr>
        <p:spPr>
          <a:xfrm>
            <a:off x="3537103" y="5517231"/>
            <a:ext cx="1120141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脑卒中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（中风）</a:t>
            </a:r>
          </a:p>
        </p:txBody>
      </p:sp>
      <p:sp>
        <p:nvSpPr>
          <p:cNvPr id="63" name="Shape 63"/>
          <p:cNvSpPr/>
          <p:nvPr/>
        </p:nvSpPr>
        <p:spPr>
          <a:xfrm>
            <a:off x="1842548" y="4961863"/>
            <a:ext cx="866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冠心病</a:t>
            </a:r>
          </a:p>
        </p:txBody>
      </p:sp>
      <p:sp>
        <p:nvSpPr>
          <p:cNvPr id="64" name="Shape 64"/>
          <p:cNvSpPr/>
          <p:nvPr/>
        </p:nvSpPr>
        <p:spPr>
          <a:xfrm>
            <a:off x="179511" y="2934816"/>
            <a:ext cx="1120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斑块破裂</a:t>
            </a:r>
          </a:p>
        </p:txBody>
      </p:sp>
      <p:sp>
        <p:nvSpPr>
          <p:cNvPr id="65" name="Shape 65"/>
          <p:cNvSpPr/>
          <p:nvPr/>
        </p:nvSpPr>
        <p:spPr>
          <a:xfrm>
            <a:off x="4566050" y="2780927"/>
            <a:ext cx="1190710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形成血栓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阻塞血流</a:t>
            </a:r>
          </a:p>
        </p:txBody>
      </p:sp>
      <p:sp>
        <p:nvSpPr>
          <p:cNvPr id="66" name="Shape 66"/>
          <p:cNvSpPr/>
          <p:nvPr/>
        </p:nvSpPr>
        <p:spPr>
          <a:xfrm>
            <a:off x="6393345" y="1887170"/>
            <a:ext cx="1872209" cy="4912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 sz="2000"/>
            </a:pPr>
          </a:p>
        </p:txBody>
      </p:sp>
      <p:sp>
        <p:nvSpPr>
          <p:cNvPr id="67" name="Shape 67"/>
          <p:cNvSpPr/>
          <p:nvPr/>
        </p:nvSpPr>
        <p:spPr>
          <a:xfrm>
            <a:off x="6642378" y="1948126"/>
            <a:ext cx="137414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 sz="2000"/>
              <a:t>“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000"/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</a:p>
        </p:txBody>
      </p:sp>
      <p:sp>
        <p:nvSpPr>
          <p:cNvPr id="68" name="Shape 68"/>
          <p:cNvSpPr/>
          <p:nvPr/>
        </p:nvSpPr>
        <p:spPr>
          <a:xfrm>
            <a:off x="6393345" y="3017231"/>
            <a:ext cx="1872209" cy="4912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 sz="2000"/>
            </a:pPr>
          </a:p>
        </p:txBody>
      </p:sp>
      <p:sp>
        <p:nvSpPr>
          <p:cNvPr id="69" name="Shape 69"/>
          <p:cNvSpPr/>
          <p:nvPr/>
        </p:nvSpPr>
        <p:spPr>
          <a:xfrm>
            <a:off x="6515379" y="3078188"/>
            <a:ext cx="1628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动脉粥样硬化</a:t>
            </a:r>
          </a:p>
        </p:txBody>
      </p:sp>
      <p:sp>
        <p:nvSpPr>
          <p:cNvPr id="70" name="Shape 70"/>
          <p:cNvSpPr/>
          <p:nvPr/>
        </p:nvSpPr>
        <p:spPr>
          <a:xfrm>
            <a:off x="6393345" y="4165027"/>
            <a:ext cx="1872209" cy="4912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 sz="2000"/>
            </a:pPr>
          </a:p>
        </p:txBody>
      </p:sp>
      <p:sp>
        <p:nvSpPr>
          <p:cNvPr id="71" name="Shape 71"/>
          <p:cNvSpPr/>
          <p:nvPr/>
        </p:nvSpPr>
        <p:spPr>
          <a:xfrm>
            <a:off x="6642379" y="4225983"/>
            <a:ext cx="1374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心血管疾病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355016" y="3060712"/>
            <a:ext cx="2518721" cy="111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778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74" name="image6.jpg" descr="c:\users\admin\appdata\roaming\360se6\User Data\temp\12860007033333.jpg"/>
          <p:cNvPicPr/>
          <p:nvPr/>
        </p:nvPicPr>
        <p:blipFill>
          <a:blip r:embed="rId2">
            <a:extLst/>
          </a:blip>
          <a:srcRect l="0" t="0" r="0" b="6204"/>
          <a:stretch>
            <a:fillRect/>
          </a:stretch>
        </p:blipFill>
        <p:spPr>
          <a:xfrm>
            <a:off x="6350896" y="2199657"/>
            <a:ext cx="978977" cy="1420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6261" y="4095998"/>
            <a:ext cx="1216360" cy="141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8.jpg" descr="c:\users\admin\appdata\roaming\360se6\User Data\temp\8245325_172834276000_2.jpg"/>
          <p:cNvPicPr/>
          <p:nvPr/>
        </p:nvPicPr>
        <p:blipFill>
          <a:blip r:embed="rId4">
            <a:extLst/>
          </a:blip>
          <a:srcRect l="0" t="6378" r="4936" b="0"/>
          <a:stretch>
            <a:fillRect/>
          </a:stretch>
        </p:blipFill>
        <p:spPr>
          <a:xfrm>
            <a:off x="3590189" y="1158056"/>
            <a:ext cx="2096908" cy="175184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239034" y="5693817"/>
            <a:ext cx="5632475" cy="87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吃太多富含胆固醇和饱和脂肪的食物 </a:t>
            </a:r>
            <a:endParaRPr b="1" sz="2000"/>
          </a:p>
          <a:p>
            <a:pPr lvl="0" marL="257175" indent="-257175">
              <a:buSzPct val="100000"/>
              <a:buFont typeface="Wingdings"/>
              <a:buChar char="➢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动物内脏，鱿鱼、扇贝等海产品，蟹黄、蛋黄等</a:t>
            </a:r>
            <a:endParaRPr b="1" sz="2000"/>
          </a:p>
          <a:p>
            <a:pPr lvl="0" marL="257175" indent="-257175">
              <a:buSzPct val="100000"/>
              <a:buFont typeface="Wingdings"/>
              <a:buChar char="➢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奶油、猪油、牛油、黄油、棕榈油等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哪些因素会升高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胆固醇水平？</a:t>
            </a:r>
          </a:p>
        </p:txBody>
      </p:sp>
      <p:pic>
        <p:nvPicPr>
          <p:cNvPr id="79" name="image9.gif" descr="c:\users\admin\appdata\roaming\360se6\User Data\temp\man-eating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06715" y="4622632"/>
            <a:ext cx="948556" cy="10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417787" y="4838201"/>
            <a:ext cx="1690434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精神压力大</a:t>
            </a:r>
          </a:p>
        </p:txBody>
      </p:sp>
      <p:sp>
        <p:nvSpPr>
          <p:cNvPr id="81" name="Shape 81"/>
          <p:cNvSpPr/>
          <p:nvPr/>
        </p:nvSpPr>
        <p:spPr>
          <a:xfrm>
            <a:off x="3823306" y="1406577"/>
            <a:ext cx="1515372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吸烟、酗酒</a:t>
            </a:r>
          </a:p>
        </p:txBody>
      </p:sp>
      <p:pic>
        <p:nvPicPr>
          <p:cNvPr id="82" name="image10.jpg" descr="c:\users\admin\appdata\roaming\360se6\User Data\temp\20140425101600108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42420" y="2346663"/>
            <a:ext cx="1519360" cy="1298361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512084" y="2452826"/>
            <a:ext cx="1596137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超重和</a:t>
            </a:r>
            <a:endParaRPr b="1" sz="2000"/>
          </a:p>
          <a:p>
            <a:pPr lvl="0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肥胖</a:t>
            </a:r>
          </a:p>
        </p:txBody>
      </p:sp>
      <p:sp>
        <p:nvSpPr>
          <p:cNvPr id="84" name="Shape 84"/>
          <p:cNvSpPr/>
          <p:nvPr/>
        </p:nvSpPr>
        <p:spPr>
          <a:xfrm>
            <a:off x="6978877" y="2452826"/>
            <a:ext cx="1596137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老龄</a:t>
            </a:r>
          </a:p>
        </p:txBody>
      </p:sp>
      <p:sp>
        <p:nvSpPr>
          <p:cNvPr id="85" name="Shape 85"/>
          <p:cNvSpPr/>
          <p:nvPr/>
        </p:nvSpPr>
        <p:spPr>
          <a:xfrm>
            <a:off x="7584375" y="4838201"/>
            <a:ext cx="1596137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缺少运动</a:t>
            </a:r>
          </a:p>
        </p:txBody>
      </p:sp>
      <p:pic>
        <p:nvPicPr>
          <p:cNvPr id="86" name="image11.jpg" descr="c:\users\admin\appdata\roaming\360se6\User Data\temp\res01_attpic_brief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71329" y="3807971"/>
            <a:ext cx="1513048" cy="187113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 rot="18513517">
            <a:off x="2878442" y="3189109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 rot="2809699">
            <a:off x="5852960" y="3102426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 rot="14252135">
            <a:off x="3131105" y="4042721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/>
        </p:nvSpPr>
        <p:spPr>
          <a:xfrm rot="7089731">
            <a:off x="5695736" y="3954636"/>
            <a:ext cx="504057" cy="31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 rot="10800000">
            <a:off x="4322972" y="4249735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328964" y="2622398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3131840" y="3249318"/>
            <a:ext cx="2801123" cy="111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b="1" sz="2400">
                <a:solidFill>
                  <a:srgbClr val="FF0000"/>
                </a:solidFill>
              </a:rPr>
              <a:t>“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>
                <a:solidFill>
                  <a:srgbClr val="FF0000"/>
                </a:solidFill>
              </a:rPr>
              <a:t>”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endParaRPr b="1" sz="2400">
              <a:solidFill>
                <a:srgbClr val="FF0000"/>
              </a:solidFill>
            </a:endParaRPr>
          </a:p>
          <a:p>
            <a:pPr lvl="0" algn="ctr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升高</a:t>
            </a:r>
            <a:endParaRPr b="1" sz="240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12.png" descr="c:\users\admin\appdata\roaming\360se6\User Data\temp\zjrb2011102400014v01b004.jpg"/>
          <p:cNvPicPr/>
          <p:nvPr/>
        </p:nvPicPr>
        <p:blipFill>
          <a:blip r:embed="rId2">
            <a:extLst/>
          </a:blip>
          <a:srcRect l="5319" t="11251" r="7337" b="6249"/>
          <a:stretch>
            <a:fillRect/>
          </a:stretch>
        </p:blipFill>
        <p:spPr>
          <a:xfrm>
            <a:off x="5741868" y="1196751"/>
            <a:ext cx="1752235" cy="151071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哪些因素会降低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胆固醇水平？</a:t>
            </a:r>
          </a:p>
        </p:txBody>
      </p:sp>
      <p:sp>
        <p:nvSpPr>
          <p:cNvPr id="97" name="Shape 97"/>
          <p:cNvSpPr/>
          <p:nvPr/>
        </p:nvSpPr>
        <p:spPr>
          <a:xfrm>
            <a:off x="1722121" y="5147900"/>
            <a:ext cx="1769760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戒烟限酒</a:t>
            </a:r>
          </a:p>
        </p:txBody>
      </p:sp>
      <p:sp>
        <p:nvSpPr>
          <p:cNvPr id="98" name="Shape 98"/>
          <p:cNvSpPr/>
          <p:nvPr/>
        </p:nvSpPr>
        <p:spPr>
          <a:xfrm>
            <a:off x="5754570" y="2723433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科学运动</a:t>
            </a:r>
          </a:p>
        </p:txBody>
      </p:sp>
      <p:pic>
        <p:nvPicPr>
          <p:cNvPr id="99" name="image13.jpg" descr="c:\users\admin\appdata\roaming\360se6\User Data\temp\th_id=JN.nitbPCRE33OnEKHPWRyL1g&amp;pid=15.1&amp;P=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6207" y="4653136"/>
            <a:ext cx="3048001" cy="1914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14.jpg" descr="c:\users\admin\appdata\roaming\360se6\User Data\temp\7675400_001548485000_2.jpg"/>
          <p:cNvPicPr/>
          <p:nvPr/>
        </p:nvPicPr>
        <p:blipFill>
          <a:blip r:embed="rId4">
            <a:extLst/>
          </a:blip>
          <a:srcRect l="0" t="0" r="0" b="4800"/>
          <a:stretch>
            <a:fillRect/>
          </a:stretch>
        </p:blipFill>
        <p:spPr>
          <a:xfrm>
            <a:off x="1816225" y="1242748"/>
            <a:ext cx="2197147" cy="1395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15.png" descr="c:\users\admin\appdata\roaming\360se6\User Data\temp\10682548_092701578157_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89551" y="3737204"/>
            <a:ext cx="1363894" cy="132338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3866434" y="2852935"/>
            <a:ext cx="1917727" cy="191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778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2051719" y="2723433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健康饮食</a:t>
            </a:r>
          </a:p>
        </p:txBody>
      </p:sp>
      <p:sp>
        <p:nvSpPr>
          <p:cNvPr id="104" name="Shape 104"/>
          <p:cNvSpPr/>
          <p:nvPr/>
        </p:nvSpPr>
        <p:spPr>
          <a:xfrm>
            <a:off x="6186618" y="5045114"/>
            <a:ext cx="1769759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良好心态</a:t>
            </a:r>
          </a:p>
        </p:txBody>
      </p:sp>
      <p:sp>
        <p:nvSpPr>
          <p:cNvPr id="105" name="Shape 105"/>
          <p:cNvSpPr/>
          <p:nvPr/>
        </p:nvSpPr>
        <p:spPr>
          <a:xfrm>
            <a:off x="3944902" y="6321252"/>
            <a:ext cx="1769760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药物治疗</a:t>
            </a:r>
          </a:p>
        </p:txBody>
      </p:sp>
      <p:sp>
        <p:nvSpPr>
          <p:cNvPr id="106" name="Shape 106"/>
          <p:cNvSpPr/>
          <p:nvPr/>
        </p:nvSpPr>
        <p:spPr>
          <a:xfrm>
            <a:off x="3986683" y="3288438"/>
            <a:ext cx="1628141" cy="754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降低</a:t>
            </a:r>
            <a:endParaRPr b="1" sz="2400"/>
          </a:p>
          <a:p>
            <a:pPr lvl="0" algn="ctr"/>
            <a:r>
              <a:rPr b="1" sz="2400">
                <a:solidFill>
                  <a:srgbClr val="FF0000"/>
                </a:solidFill>
              </a:rPr>
              <a:t>“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>
                <a:solidFill>
                  <a:srgbClr val="FF0000"/>
                </a:solidFill>
              </a:rPr>
              <a:t>”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</a:p>
        </p:txBody>
      </p:sp>
      <p:pic>
        <p:nvPicPr>
          <p:cNvPr id="107" name="image16.jpg" descr="c:\users\admin\appdata\roaming\360se6\User Data\temp\01300000242726125023206463686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2122" y="3644057"/>
            <a:ext cx="1395376" cy="138607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 rot="18513517">
            <a:off x="3597662" y="2631951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 rot="2809699">
            <a:off x="5462632" y="2611564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 rot="14881322">
            <a:off x="3279199" y="3949136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 rot="6915871">
            <a:off x="5851461" y="3946219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 rot="10800000">
            <a:off x="4590417" y="4933598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哪些食物会降低胆固醇水平？</a:t>
            </a:r>
          </a:p>
        </p:txBody>
      </p:sp>
      <p:pic>
        <p:nvPicPr>
          <p:cNvPr id="115" name="image17.png" descr="c:\users\admin\appdata\roaming\360se6\User Data\temp\u=1325746414,2684822312&amp;fm=21&amp;gp=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2" y="1495227"/>
            <a:ext cx="1759614" cy="1152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18.jpg" descr="c:\users\admin\appdata\roaming\360se6\User Data\temp\0130032618220713581305504093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3927" y="1424538"/>
            <a:ext cx="1528522" cy="1222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19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544" y="1515665"/>
            <a:ext cx="1540768" cy="1079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0.jpg" descr="c:\users\admin\appdata\roaming\360se6\User Data\temp\201411121545082526b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43825" y="1441671"/>
            <a:ext cx="1577753" cy="1408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21.png" descr="c:\users\admin\appdata\roaming\360se6\User Data\temp\1394783738fYAeNel0_s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92280" y="1434800"/>
            <a:ext cx="1448721" cy="124107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611559" y="2893117"/>
            <a:ext cx="8020458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一些食物，如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大豆制品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香菇、木耳、大葱、洋葱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等具有降低胆固醇的作用。</a:t>
            </a:r>
          </a:p>
        </p:txBody>
      </p:sp>
      <p:pic>
        <p:nvPicPr>
          <p:cNvPr id="121" name="image22.png" descr="c:\users\admin\appdata\roaming\360se6\User Data\temp\201422111597750zyje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859" y="3970482"/>
            <a:ext cx="4076329" cy="2399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4828464" y="4277817"/>
            <a:ext cx="3844553" cy="156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多吃富含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膳食纤维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的食物，如蔬菜、水果、粗粮等。</a:t>
            </a:r>
            <a:endParaRPr sz="2000"/>
          </a:p>
          <a:p>
            <a:pPr lvl="0"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膳食纤维不能被人体消化吸收，但可与胆固醇结合，使其从粪便中排出。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仅靠饮食控制，是否能控制好胆固醇？</a:t>
            </a:r>
          </a:p>
        </p:txBody>
      </p:sp>
      <p:pic>
        <p:nvPicPr>
          <p:cNvPr id="125" name="image23.png"/>
          <p:cNvPicPr/>
          <p:nvPr/>
        </p:nvPicPr>
        <p:blipFill>
          <a:blip r:embed="rId2">
            <a:extLst/>
          </a:blip>
          <a:srcRect l="0" t="7470" r="0" b="6530"/>
          <a:stretch>
            <a:fillRect/>
          </a:stretch>
        </p:blipFill>
        <p:spPr>
          <a:xfrm>
            <a:off x="4662242" y="3114730"/>
            <a:ext cx="4482320" cy="27985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Group 131"/>
          <p:cNvGrpSpPr/>
          <p:nvPr/>
        </p:nvGrpSpPr>
        <p:grpSpPr>
          <a:xfrm>
            <a:off x="391567" y="1418589"/>
            <a:ext cx="4686728" cy="2202309"/>
            <a:chOff x="0" y="0"/>
            <a:chExt cx="4686727" cy="2202308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4686728" cy="180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11486" y="1640400"/>
              <a:ext cx="300035" cy="300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31785" y="1895585"/>
              <a:ext cx="200023" cy="20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9" name="Shape 129"/>
            <p:cNvSpPr/>
            <p:nvPr/>
          </p:nvSpPr>
          <p:spPr>
            <a:xfrm>
              <a:off x="4564601" y="2102296"/>
              <a:ext cx="100013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37981" y="91716"/>
              <a:ext cx="4294608" cy="153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32" name="Shape 132"/>
          <p:cNvSpPr/>
          <p:nvPr/>
        </p:nvSpPr>
        <p:spPr>
          <a:xfrm>
            <a:off x="845586" y="1872657"/>
            <a:ext cx="365463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81000" indent="-381000">
              <a:buSzPct val="100000"/>
              <a:buFont typeface="Wingdings"/>
              <a:buChar char="➢"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不吃高脂肪、高胆固醇食物</a:t>
            </a:r>
          </a:p>
        </p:txBody>
      </p:sp>
      <p:sp>
        <p:nvSpPr>
          <p:cNvPr id="133" name="Shape 133"/>
          <p:cNvSpPr/>
          <p:nvPr/>
        </p:nvSpPr>
        <p:spPr>
          <a:xfrm>
            <a:off x="845585" y="2302924"/>
            <a:ext cx="336637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一日三餐只吃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五分饱</a:t>
            </a:r>
            <a:r>
              <a:rPr sz="2000"/>
              <a:t>”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247429" y="3849890"/>
            <a:ext cx="4830935" cy="2039275"/>
            <a:chOff x="0" y="0"/>
            <a:chExt cx="4830934" cy="2039274"/>
          </a:xfrm>
        </p:grpSpPr>
        <p:sp>
          <p:nvSpPr>
            <p:cNvPr id="134" name="Shape 134"/>
            <p:cNvSpPr/>
            <p:nvPr/>
          </p:nvSpPr>
          <p:spPr>
            <a:xfrm>
              <a:off x="0" y="848833"/>
              <a:ext cx="4830935" cy="119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5" name="Shape 135"/>
            <p:cNvSpPr/>
            <p:nvPr/>
          </p:nvSpPr>
          <p:spPr>
            <a:xfrm>
              <a:off x="3659099" y="515249"/>
              <a:ext cx="198023" cy="19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6" name="Shape 136"/>
            <p:cNvSpPr/>
            <p:nvPr/>
          </p:nvSpPr>
          <p:spPr>
            <a:xfrm>
              <a:off x="4193000" y="240341"/>
              <a:ext cx="132015" cy="132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7" name="Shape 137"/>
            <p:cNvSpPr/>
            <p:nvPr/>
          </p:nvSpPr>
          <p:spPr>
            <a:xfrm>
              <a:off x="4670666" y="0"/>
              <a:ext cx="66009" cy="6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45304" y="909366"/>
              <a:ext cx="4426749" cy="101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40" name="Shape 140"/>
          <p:cNvSpPr/>
          <p:nvPr/>
        </p:nvSpPr>
        <p:spPr>
          <a:xfrm>
            <a:off x="683568" y="5016179"/>
            <a:ext cx="397867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是不是就能控制好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胆固醇？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7092280" y="1905369"/>
            <a:ext cx="1683331" cy="1062119"/>
            <a:chOff x="0" y="0"/>
            <a:chExt cx="1683330" cy="1062118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1683331" cy="1062119"/>
            </a:xfrm>
            <a:prstGeom prst="wedgeEllipseCallout">
              <a:avLst>
                <a:gd name="adj1" fmla="val -20833"/>
                <a:gd name="adj2" fmla="val 62500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46517" y="355798"/>
              <a:ext cx="1190296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00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0000"/>
                  </a:solidFill>
                </a:rPr>
                <a:t>不是的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仅靠节食降胆固醇，难！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5580112" y="4073345"/>
            <a:ext cx="3419873" cy="139195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 b="0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节食减少食物来源的胆固醇，但不能减少内源性胆固醇的合成。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23527" y="1495572"/>
            <a:ext cx="5130100" cy="4046423"/>
            <a:chOff x="0" y="0"/>
            <a:chExt cx="5130098" cy="4046422"/>
          </a:xfrm>
        </p:grpSpPr>
        <p:pic>
          <p:nvPicPr>
            <p:cNvPr id="147" name="image24.jpg" descr="C:\Users\admin\Desktop\图片11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130099" cy="40464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616146" y="410764"/>
              <a:ext cx="1095372" cy="350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动脉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356101" y="2587708"/>
              <a:ext cx="807729" cy="3505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肝脏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3833800" y="631073"/>
              <a:ext cx="1095372" cy="350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食物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11518" y="3423035"/>
              <a:ext cx="1095372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胆固醇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171647" y="2023210"/>
              <a:ext cx="894446" cy="350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/>
              </a:pPr>
              <a:r>
                <a:rPr sz="2000"/>
                <a:t>斑块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3182732" y="167162"/>
              <a:ext cx="598474" cy="486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800">
                  <a:solidFill>
                    <a:srgbClr val="FF0000"/>
                  </a:solidFill>
                </a:rPr>
                <a:t>1/3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52720" y="1549471"/>
              <a:ext cx="598474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FF0000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800">
                  <a:solidFill>
                    <a:srgbClr val="FF0000"/>
                  </a:solidFill>
                </a:rPr>
                <a:t>2/3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5724128" y="1484784"/>
            <a:ext cx="3245049" cy="19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胆固醇有两个来源：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内源性胆固醇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，占</a:t>
            </a:r>
            <a:r>
              <a:rPr sz="2000"/>
              <a:t>2/3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，主要由肝脏合成；</a:t>
            </a:r>
            <a:endParaRPr b="1" sz="2000"/>
          </a:p>
          <a:p>
            <a:pPr lvl="0" marL="285750" indent="-285750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外源性胆固醇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，占</a:t>
            </a:r>
            <a:r>
              <a:rPr sz="2000"/>
              <a:t>1/3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，从食物中获取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528" y="5729455"/>
            <a:ext cx="8645650" cy="469266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200"/>
              </a:spcBef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仅靠节食降胆固醇，难！  多管齐下，才能更有效降低胆固醇！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6216" y="1484783"/>
            <a:ext cx="2218996" cy="1948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26.jpg" descr="C:\Users\admin\Desktop\Redocn_2012072509132768.jpg"/>
          <p:cNvPicPr/>
          <p:nvPr/>
        </p:nvPicPr>
        <p:blipFill>
          <a:blip r:embed="rId3">
            <a:extLst/>
          </a:blip>
          <a:srcRect l="0" t="0" r="0" b="2626"/>
          <a:stretch>
            <a:fillRect/>
          </a:stretch>
        </p:blipFill>
        <p:spPr>
          <a:xfrm flipH="1">
            <a:off x="6732240" y="3645024"/>
            <a:ext cx="2234159" cy="249289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运动也要讲科学</a:t>
            </a:r>
          </a:p>
        </p:txBody>
      </p:sp>
      <p:sp>
        <p:nvSpPr>
          <p:cNvPr id="162" name="Shape 162"/>
          <p:cNvSpPr/>
          <p:nvPr/>
        </p:nvSpPr>
        <p:spPr>
          <a:xfrm>
            <a:off x="395535" y="1484784"/>
            <a:ext cx="6120682" cy="439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19100" indent="-419100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运动方式因人而异</a:t>
            </a:r>
            <a:endParaRPr b="1" sz="20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一般可选择散步、慢跑、打太极、游泳等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b="1"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419100" indent="-419100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运动量要适当</a:t>
            </a:r>
            <a:endParaRPr b="1" sz="22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以运动结束后不感到疲劳为适；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运动要量力而行、循序渐进、贵在坚持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  <a:spcBef>
                <a:spcPts val="600"/>
              </a:spcBef>
            </a:pPr>
            <a:endParaRPr b="1"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419100" indent="-419100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/>
              <a:buChar char="➢"/>
            </a:pP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掌握好运动时间和频率</a:t>
            </a:r>
            <a:endParaRPr b="1" sz="220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建议每周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3-5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次，每次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30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分钟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-1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小时；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切记运动前不要吃得太饱，饭后不能马上运动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