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  <Override PartName="/ppt/media/image16.jpeg" ContentType="image/jpeg"/>
  <Override PartName="/ppt/media/image17.jpeg" ContentType="image/jpeg"/>
  <Override PartName="/ppt/media/image18.jpeg" ContentType="image/jpeg"/>
  <Override PartName="/ppt/media/image19.jpeg" ContentType="image/jpeg"/>
  <Override PartName="/ppt/media/image20.jpeg" ContentType="image/jpeg"/>
  <Override PartName="/ppt/media/image21.jpeg" ContentType="image/jpeg"/>
  <Override PartName="/ppt/media/image2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9144000" cy="6858000"/>
  <p:notesSz cx="6858000" cy="9144000"/>
  <p:defaultTextStyle>
    <a:lvl1pPr>
      <a:defRPr>
        <a:latin typeface="Arial"/>
        <a:ea typeface="Arial"/>
        <a:cs typeface="Arial"/>
        <a:sym typeface="Arial"/>
      </a:defRPr>
    </a:lvl1pPr>
    <a:lvl2pPr indent="457200">
      <a:defRPr>
        <a:latin typeface="Arial"/>
        <a:ea typeface="Arial"/>
        <a:cs typeface="Arial"/>
        <a:sym typeface="Arial"/>
      </a:defRPr>
    </a:lvl2pPr>
    <a:lvl3pPr indent="914400">
      <a:defRPr>
        <a:latin typeface="Arial"/>
        <a:ea typeface="Arial"/>
        <a:cs typeface="Arial"/>
        <a:sym typeface="Arial"/>
      </a:defRPr>
    </a:lvl3pPr>
    <a:lvl4pPr indent="1371600">
      <a:defRPr>
        <a:latin typeface="Arial"/>
        <a:ea typeface="Arial"/>
        <a:cs typeface="Arial"/>
        <a:sym typeface="Arial"/>
      </a:defRPr>
    </a:lvl4pPr>
    <a:lvl5pPr indent="1828800">
      <a:defRPr>
        <a:latin typeface="Arial"/>
        <a:ea typeface="Arial"/>
        <a:cs typeface="Arial"/>
        <a:sym typeface="Arial"/>
      </a:defRPr>
    </a:lvl5pPr>
    <a:lvl6pPr indent="2286000">
      <a:defRPr>
        <a:latin typeface="Arial"/>
        <a:ea typeface="Arial"/>
        <a:cs typeface="Arial"/>
        <a:sym typeface="Arial"/>
      </a:defRPr>
    </a:lvl6pPr>
    <a:lvl7pPr indent="2743200">
      <a:defRPr>
        <a:latin typeface="Arial"/>
        <a:ea typeface="Arial"/>
        <a:cs typeface="Arial"/>
        <a:sym typeface="Arial"/>
      </a:defRPr>
    </a:lvl7pPr>
    <a:lvl8pPr indent="3200400">
      <a:defRPr>
        <a:latin typeface="Arial"/>
        <a:ea typeface="Arial"/>
        <a:cs typeface="Arial"/>
        <a:sym typeface="Arial"/>
      </a:defRPr>
    </a:lvl8pPr>
    <a:lvl9pPr indent="3657600">
      <a:defRPr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EE2EA"/>
          </a:solidFill>
        </a:fill>
      </a:tcStyle>
    </a:wholeTbl>
    <a:band2H>
      <a:tcTxStyle b="def" i="def"/>
      <a:tcStyle>
        <a:tcBdr/>
        <a:fill>
          <a:solidFill>
            <a:srgbClr val="E8F1F5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BACC6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BACC6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BACC6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7" name="Shape 4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888888"/>
                </a:solidFill>
              </a:rPr>
              <a:t>单击此处编辑母版副标题样式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/>
            </a:pPr>
            <a:r>
              <a:rPr b="1" sz="2400"/>
              <a:t>单击此处编辑母版文本样式</a:t>
            </a:r>
            <a:endParaRPr b="1" sz="2400"/>
          </a:p>
          <a:p>
            <a:pPr lvl="1">
              <a:defRPr b="0" sz="1800"/>
            </a:pPr>
            <a:r>
              <a:rPr b="1" sz="2400"/>
              <a:t>第二级</a:t>
            </a:r>
            <a:endParaRPr b="1" sz="2400"/>
          </a:p>
          <a:p>
            <a:pPr lvl="2">
              <a:defRPr b="0" sz="1800"/>
            </a:pPr>
            <a:r>
              <a:rPr b="1" sz="2400"/>
              <a:t>第三级</a:t>
            </a:r>
            <a:endParaRPr b="1" sz="2400"/>
          </a:p>
          <a:p>
            <a:pPr lvl="3">
              <a:defRPr b="0" sz="1800"/>
            </a:pPr>
            <a:r>
              <a:rPr b="1" sz="2400"/>
              <a:t>第四级</a:t>
            </a:r>
            <a:endParaRPr b="1" sz="2400"/>
          </a:p>
          <a:p>
            <a:pPr lvl="4">
              <a:defRPr b="0" sz="1800"/>
            </a:pPr>
            <a:r>
              <a:rPr b="1" sz="2400"/>
              <a:t>第五级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b="0" sz="1800"/>
            </a:pPr>
            <a:r>
              <a:rPr b="1" sz="2400"/>
              <a:t>单击此处编辑母版文本样式</a:t>
            </a:r>
            <a:endParaRPr b="1" sz="2400"/>
          </a:p>
          <a:p>
            <a:pPr lvl="1">
              <a:defRPr b="0" sz="1800"/>
            </a:pPr>
            <a:r>
              <a:rPr b="1" sz="2400"/>
              <a:t>第二级</a:t>
            </a:r>
            <a:endParaRPr b="1" sz="2400"/>
          </a:p>
          <a:p>
            <a:pPr lvl="2">
              <a:defRPr b="0" sz="1800"/>
            </a:pPr>
            <a:r>
              <a:rPr b="1" sz="2400"/>
              <a:t>第三级</a:t>
            </a:r>
            <a:endParaRPr b="1" sz="2400"/>
          </a:p>
          <a:p>
            <a:pPr lvl="3">
              <a:defRPr b="0" sz="1800"/>
            </a:pPr>
            <a:r>
              <a:rPr b="1" sz="2400"/>
              <a:t>第四级</a:t>
            </a:r>
            <a:endParaRPr b="1" sz="2400"/>
          </a:p>
          <a:p>
            <a:pPr lvl="4">
              <a:defRPr b="0" sz="1800"/>
            </a:pPr>
            <a:r>
              <a:rPr b="1" sz="2400"/>
              <a:t>第五级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/>
            </a:pPr>
            <a:r>
              <a:rPr b="1" sz="2400"/>
              <a:t>单击此处编辑母版文本样式</a:t>
            </a:r>
            <a:endParaRPr b="1" sz="2400"/>
          </a:p>
          <a:p>
            <a:pPr lvl="1">
              <a:defRPr b="0" sz="1800"/>
            </a:pPr>
            <a:r>
              <a:rPr b="1" sz="2400"/>
              <a:t>第二级</a:t>
            </a:r>
            <a:endParaRPr b="1" sz="2400"/>
          </a:p>
          <a:p>
            <a:pPr lvl="2">
              <a:defRPr b="0" sz="1800"/>
            </a:pPr>
            <a:r>
              <a:rPr b="1" sz="2400"/>
              <a:t>第三级</a:t>
            </a:r>
            <a:endParaRPr b="1" sz="2400"/>
          </a:p>
          <a:p>
            <a:pPr lvl="3">
              <a:defRPr b="0" sz="1800"/>
            </a:pPr>
            <a:r>
              <a:rPr b="1" sz="2400"/>
              <a:t>第四级</a:t>
            </a:r>
            <a:endParaRPr b="1" sz="2400"/>
          </a:p>
          <a:p>
            <a:pPr lvl="4">
              <a:defRPr b="0" sz="1800"/>
            </a:pPr>
            <a:r>
              <a:rPr b="1" sz="2400"/>
              <a:t>第五级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b="0" cap="none" sz="1800">
                <a:solidFill>
                  <a:srgbClr val="000000"/>
                </a:solidFill>
              </a:defRPr>
            </a:pPr>
            <a:r>
              <a:rPr b="1" cap="all" sz="40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888888"/>
                </a:solidFill>
              </a:rPr>
              <a:t>单击此处编辑母版文本样式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790575" indent="-333375">
              <a:defRPr sz="2800"/>
            </a:lvl2pPr>
            <a:lvl3pPr marL="1234439" indent="-320039">
              <a:defRPr sz="2800"/>
            </a:lvl3pPr>
            <a:lvl4pPr marL="1727200" indent="-355600">
              <a:defRPr sz="2800"/>
            </a:lvl4pPr>
            <a:lvl5pPr marL="2184400" indent="-355600">
              <a:defRPr sz="2800"/>
            </a:lvl5pPr>
          </a:lstStyle>
          <a:p>
            <a:pPr lvl="0">
              <a:defRPr b="0" sz="1800"/>
            </a:pPr>
            <a:r>
              <a:rPr b="1" sz="2800"/>
              <a:t>单击此处编辑母版文本样式</a:t>
            </a:r>
            <a:endParaRPr b="1" sz="2800"/>
          </a:p>
          <a:p>
            <a:pPr lvl="1">
              <a:defRPr b="0" sz="1800"/>
            </a:pPr>
            <a:r>
              <a:rPr b="1" sz="2800"/>
              <a:t>第二级</a:t>
            </a:r>
            <a:endParaRPr b="1" sz="2800"/>
          </a:p>
          <a:p>
            <a:pPr lvl="2">
              <a:defRPr b="0" sz="1800"/>
            </a:pPr>
            <a:r>
              <a:rPr b="1" sz="2800"/>
              <a:t>第三级</a:t>
            </a:r>
            <a:endParaRPr b="1" sz="2800"/>
          </a:p>
          <a:p>
            <a:pPr lvl="3">
              <a:defRPr b="0" sz="1800"/>
            </a:pPr>
            <a:r>
              <a:rPr b="1" sz="2800"/>
              <a:t>第四级</a:t>
            </a:r>
            <a:endParaRPr b="1" sz="2800"/>
          </a:p>
          <a:p>
            <a:pPr lvl="4">
              <a:defRPr b="0" sz="1800"/>
            </a:pPr>
            <a:r>
              <a:rPr b="1" sz="2800"/>
              <a:t>第五级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457200" y="1052736"/>
            <a:ext cx="4040188" cy="1122139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</a:lstStyle>
          <a:p>
            <a:pPr lvl="0">
              <a:defRPr b="0" sz="1800"/>
            </a:pPr>
            <a:r>
              <a:rPr b="1" sz="2400"/>
              <a:t>单击此处编辑母版文本样式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83771" indent="-326571">
              <a:defRPr sz="3200"/>
            </a:lvl2pPr>
            <a:lvl3pPr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 lvl="0">
              <a:defRPr b="0" sz="1800"/>
            </a:pPr>
            <a:r>
              <a:rPr b="1" sz="3200"/>
              <a:t>单击此处编辑母版文本样式</a:t>
            </a:r>
            <a:endParaRPr b="1" sz="3200"/>
          </a:p>
          <a:p>
            <a:pPr lvl="1">
              <a:defRPr b="0" sz="1800"/>
            </a:pPr>
            <a:r>
              <a:rPr b="1" sz="3200"/>
              <a:t>第二级</a:t>
            </a:r>
            <a:endParaRPr b="1" sz="3200"/>
          </a:p>
          <a:p>
            <a:pPr lvl="2">
              <a:defRPr b="0" sz="1800"/>
            </a:pPr>
            <a:r>
              <a:rPr b="1" sz="3200"/>
              <a:t>第三级</a:t>
            </a:r>
            <a:endParaRPr b="1" sz="3200"/>
          </a:p>
          <a:p>
            <a:pPr lvl="3">
              <a:defRPr b="0" sz="1800"/>
            </a:pPr>
            <a:r>
              <a:rPr b="1" sz="3200"/>
              <a:t>第四级</a:t>
            </a:r>
            <a:endParaRPr b="1" sz="3200"/>
          </a:p>
          <a:p>
            <a:pPr lvl="4">
              <a:defRPr b="0" sz="1800"/>
            </a:pPr>
            <a:r>
              <a:rPr b="1" sz="3200"/>
              <a:t>第五级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400"/>
            </a:lvl1pPr>
          </a:lstStyle>
          <a:p>
            <a:pPr lvl="0">
              <a:defRPr b="0" sz="1800"/>
            </a:pPr>
            <a:r>
              <a:rPr b="1" sz="1400"/>
              <a:t>单击此处编辑母版文本样式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0" y="0"/>
            <a:ext cx="9144000" cy="105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340767"/>
            <a:ext cx="8229600" cy="55172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lvl="0">
              <a:defRPr b="0" sz="1800"/>
            </a:pPr>
            <a:r>
              <a:rPr b="1" sz="2400"/>
              <a:t>单击此处编辑母版文本样式</a:t>
            </a:r>
            <a:endParaRPr b="1" sz="2400"/>
          </a:p>
          <a:p>
            <a:pPr lvl="1">
              <a:defRPr b="0" sz="1800"/>
            </a:pPr>
            <a:r>
              <a:rPr b="1" sz="2400"/>
              <a:t>第二级</a:t>
            </a:r>
            <a:endParaRPr b="1" sz="2400"/>
          </a:p>
          <a:p>
            <a:pPr lvl="2">
              <a:defRPr b="0" sz="1800"/>
            </a:pPr>
            <a:r>
              <a:rPr b="1" sz="2400"/>
              <a:t>第三级</a:t>
            </a:r>
            <a:endParaRPr b="1" sz="2400"/>
          </a:p>
          <a:p>
            <a:pPr lvl="3">
              <a:defRPr b="0" sz="1800"/>
            </a:pPr>
            <a:r>
              <a:rPr b="1" sz="2400"/>
              <a:t>第四级</a:t>
            </a:r>
            <a:endParaRPr b="1" sz="2400"/>
          </a:p>
          <a:p>
            <a:pPr lvl="4">
              <a:defRPr b="0" sz="1800"/>
            </a:pPr>
            <a:r>
              <a:rPr b="1" sz="2400"/>
              <a:t>第五级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553200" y="6406785"/>
            <a:ext cx="2133600" cy="26425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spd="med" advClick="1"/>
  <p:txStyles>
    <p:titleStyle>
      <a:lvl1pPr algn="ctr">
        <a:defRPr b="1" sz="2800">
          <a:solidFill>
            <a:srgbClr val="FFFFFF"/>
          </a:solidFill>
          <a:latin typeface="Arial"/>
          <a:ea typeface="Arial"/>
          <a:cs typeface="Arial"/>
          <a:sym typeface="Arial"/>
        </a:defRPr>
      </a:lvl1pPr>
      <a:lvl2pPr algn="ctr">
        <a:defRPr b="1" sz="2800">
          <a:solidFill>
            <a:srgbClr val="FFFFFF"/>
          </a:solidFill>
          <a:latin typeface="Arial"/>
          <a:ea typeface="Arial"/>
          <a:cs typeface="Arial"/>
          <a:sym typeface="Arial"/>
        </a:defRPr>
      </a:lvl2pPr>
      <a:lvl3pPr algn="ctr">
        <a:defRPr b="1" sz="2800">
          <a:solidFill>
            <a:srgbClr val="FFFFFF"/>
          </a:solidFill>
          <a:latin typeface="Arial"/>
          <a:ea typeface="Arial"/>
          <a:cs typeface="Arial"/>
          <a:sym typeface="Arial"/>
        </a:defRPr>
      </a:lvl3pPr>
      <a:lvl4pPr algn="ctr">
        <a:defRPr b="1" sz="2800">
          <a:solidFill>
            <a:srgbClr val="FFFFFF"/>
          </a:solidFill>
          <a:latin typeface="Arial"/>
          <a:ea typeface="Arial"/>
          <a:cs typeface="Arial"/>
          <a:sym typeface="Arial"/>
        </a:defRPr>
      </a:lvl4pPr>
      <a:lvl5pPr algn="ctr">
        <a:defRPr b="1" sz="2800">
          <a:solidFill>
            <a:srgbClr val="FFFFFF"/>
          </a:solidFill>
          <a:latin typeface="Arial"/>
          <a:ea typeface="Arial"/>
          <a:cs typeface="Arial"/>
          <a:sym typeface="Arial"/>
        </a:defRPr>
      </a:lvl5pPr>
      <a:lvl6pPr algn="ctr">
        <a:defRPr b="1" sz="2800">
          <a:solidFill>
            <a:srgbClr val="FFFFFF"/>
          </a:solidFill>
          <a:latin typeface="Arial"/>
          <a:ea typeface="Arial"/>
          <a:cs typeface="Arial"/>
          <a:sym typeface="Arial"/>
        </a:defRPr>
      </a:lvl6pPr>
      <a:lvl7pPr algn="ctr">
        <a:defRPr b="1" sz="2800">
          <a:solidFill>
            <a:srgbClr val="FFFFFF"/>
          </a:solidFill>
          <a:latin typeface="Arial"/>
          <a:ea typeface="Arial"/>
          <a:cs typeface="Arial"/>
          <a:sym typeface="Arial"/>
        </a:defRPr>
      </a:lvl7pPr>
      <a:lvl8pPr algn="ctr">
        <a:defRPr b="1" sz="2800">
          <a:solidFill>
            <a:srgbClr val="FFFFFF"/>
          </a:solidFill>
          <a:latin typeface="Arial"/>
          <a:ea typeface="Arial"/>
          <a:cs typeface="Arial"/>
          <a:sym typeface="Arial"/>
        </a:defRPr>
      </a:lvl8pPr>
      <a:lvl9pPr algn="ctr">
        <a:defRPr b="1" sz="2800">
          <a:solidFill>
            <a:srgbClr val="FFFFFF"/>
          </a:solidFill>
          <a:latin typeface="Arial"/>
          <a:ea typeface="Arial"/>
          <a:cs typeface="Arial"/>
          <a:sym typeface="Arial"/>
        </a:defRPr>
      </a:lvl9pPr>
    </p:titleStyle>
    <p:bodyStyle>
      <a:lvl1pPr marL="342900" indent="-342900">
        <a:lnSpc>
          <a:spcPct val="120000"/>
        </a:lnSpc>
        <a:spcBef>
          <a:spcPts val="1200"/>
        </a:spcBef>
        <a:buSzPct val="100000"/>
        <a:buFont typeface="Arial"/>
        <a:buChar char="•"/>
        <a:defRPr b="1" sz="2400">
          <a:latin typeface="Arial"/>
          <a:ea typeface="Arial"/>
          <a:cs typeface="Arial"/>
          <a:sym typeface="Arial"/>
        </a:defRPr>
      </a:lvl1pPr>
      <a:lvl2pPr marL="800100" indent="-342900">
        <a:lnSpc>
          <a:spcPct val="120000"/>
        </a:lnSpc>
        <a:spcBef>
          <a:spcPts val="1200"/>
        </a:spcBef>
        <a:buSzPct val="100000"/>
        <a:buFont typeface="Arial"/>
        <a:buChar char="–"/>
        <a:defRPr b="1" sz="2400">
          <a:latin typeface="Arial"/>
          <a:ea typeface="Arial"/>
          <a:cs typeface="Arial"/>
          <a:sym typeface="Arial"/>
        </a:defRPr>
      </a:lvl2pPr>
      <a:lvl3pPr marL="1219200" indent="-304800">
        <a:lnSpc>
          <a:spcPct val="120000"/>
        </a:lnSpc>
        <a:spcBef>
          <a:spcPts val="1200"/>
        </a:spcBef>
        <a:buSzPct val="100000"/>
        <a:buFont typeface="Arial"/>
        <a:buChar char="•"/>
        <a:defRPr b="1" sz="2400">
          <a:latin typeface="Arial"/>
          <a:ea typeface="Arial"/>
          <a:cs typeface="Arial"/>
          <a:sym typeface="Arial"/>
        </a:defRPr>
      </a:lvl3pPr>
      <a:lvl4pPr marL="1714500" indent="-342900">
        <a:lnSpc>
          <a:spcPct val="120000"/>
        </a:lnSpc>
        <a:spcBef>
          <a:spcPts val="1200"/>
        </a:spcBef>
        <a:buSzPct val="100000"/>
        <a:buFont typeface="Arial"/>
        <a:buChar char="–"/>
        <a:defRPr b="1" sz="2400">
          <a:latin typeface="Arial"/>
          <a:ea typeface="Arial"/>
          <a:cs typeface="Arial"/>
          <a:sym typeface="Arial"/>
        </a:defRPr>
      </a:lvl4pPr>
      <a:lvl5pPr marL="2171700" indent="-342900">
        <a:lnSpc>
          <a:spcPct val="120000"/>
        </a:lnSpc>
        <a:spcBef>
          <a:spcPts val="1200"/>
        </a:spcBef>
        <a:buSzPct val="100000"/>
        <a:buFont typeface="Arial"/>
        <a:buChar char="»"/>
        <a:defRPr b="1" sz="2400">
          <a:latin typeface="Arial"/>
          <a:ea typeface="Arial"/>
          <a:cs typeface="Arial"/>
          <a:sym typeface="Arial"/>
        </a:defRPr>
      </a:lvl5pPr>
      <a:lvl6pPr marL="2560320" indent="-274320">
        <a:lnSpc>
          <a:spcPct val="120000"/>
        </a:lnSpc>
        <a:spcBef>
          <a:spcPts val="1200"/>
        </a:spcBef>
        <a:buSzPct val="100000"/>
        <a:buFont typeface="Arial"/>
        <a:buChar char="•"/>
        <a:defRPr b="1" sz="2400">
          <a:latin typeface="Arial"/>
          <a:ea typeface="Arial"/>
          <a:cs typeface="Arial"/>
          <a:sym typeface="Arial"/>
        </a:defRPr>
      </a:lvl6pPr>
      <a:lvl7pPr marL="3017520" indent="-274320">
        <a:lnSpc>
          <a:spcPct val="120000"/>
        </a:lnSpc>
        <a:spcBef>
          <a:spcPts val="1200"/>
        </a:spcBef>
        <a:buSzPct val="100000"/>
        <a:buFont typeface="Arial"/>
        <a:buChar char="•"/>
        <a:defRPr b="1" sz="2400">
          <a:latin typeface="Arial"/>
          <a:ea typeface="Arial"/>
          <a:cs typeface="Arial"/>
          <a:sym typeface="Arial"/>
        </a:defRPr>
      </a:lvl7pPr>
      <a:lvl8pPr marL="3474720" indent="-274320">
        <a:lnSpc>
          <a:spcPct val="120000"/>
        </a:lnSpc>
        <a:spcBef>
          <a:spcPts val="1200"/>
        </a:spcBef>
        <a:buSzPct val="100000"/>
        <a:buFont typeface="Arial"/>
        <a:buChar char="•"/>
        <a:defRPr b="1" sz="2400">
          <a:latin typeface="Arial"/>
          <a:ea typeface="Arial"/>
          <a:cs typeface="Arial"/>
          <a:sym typeface="Arial"/>
        </a:defRPr>
      </a:lvl8pPr>
      <a:lvl9pPr marL="3931920" indent="-274320">
        <a:lnSpc>
          <a:spcPct val="120000"/>
        </a:lnSpc>
        <a:spcBef>
          <a:spcPts val="1200"/>
        </a:spcBef>
        <a:buSzPct val="100000"/>
        <a:buFont typeface="Arial"/>
        <a:buChar char="•"/>
        <a:defRPr b="1" sz="2400">
          <a:latin typeface="Arial"/>
          <a:ea typeface="Arial"/>
          <a:cs typeface="Arial"/>
          <a:sym typeface="Arial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3" Type="http://schemas.openxmlformats.org/officeDocument/2006/relationships/image" Target="../media/image2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3" Type="http://schemas.openxmlformats.org/officeDocument/2006/relationships/image" Target="../media/image6.jpe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6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3" Type="http://schemas.openxmlformats.org/officeDocument/2006/relationships/image" Target="../media/image2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Relationship Id="rId3" Type="http://schemas.openxmlformats.org/officeDocument/2006/relationships/image" Target="../media/image19.jpe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2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6.jpe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Relationship Id="rId3" Type="http://schemas.openxmlformats.org/officeDocument/2006/relationships/image" Target="../media/image21.jpe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3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3" Type="http://schemas.openxmlformats.org/officeDocument/2006/relationships/image" Target="../media/image6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3" Type="http://schemas.openxmlformats.org/officeDocument/2006/relationships/image" Target="../media/image11.jpeg"/><Relationship Id="rId4" Type="http://schemas.openxmlformats.org/officeDocument/2006/relationships/image" Target="../media/image3.png"/><Relationship Id="rId5" Type="http://schemas.openxmlformats.org/officeDocument/2006/relationships/image" Target="../media/image12.jpeg"/><Relationship Id="rId6" Type="http://schemas.openxmlformats.org/officeDocument/2006/relationships/image" Target="../media/image6.jpeg"/><Relationship Id="rId7" Type="http://schemas.openxmlformats.org/officeDocument/2006/relationships/image" Target="../media/image13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3" Type="http://schemas.openxmlformats.org/officeDocument/2006/relationships/image" Target="../media/image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PT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04180" cy="6828136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Shape 50"/>
          <p:cNvSpPr/>
          <p:nvPr>
            <p:ph type="title"/>
          </p:nvPr>
        </p:nvSpPr>
        <p:spPr>
          <a:xfrm>
            <a:off x="0" y="2679055"/>
            <a:ext cx="9144000" cy="1470026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FFFF0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000">
                <a:solidFill>
                  <a:srgbClr val="FFFF00"/>
                </a:solidFill>
              </a:rPr>
              <a:t>高胆固醇血症防治的常见错误观念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image18.jpg" descr="c:\users\admin\appdata\roaming\360se6\User Data\temp\76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1560" y="2009454"/>
            <a:ext cx="3489563" cy="4257910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Shape 158"/>
          <p:cNvSpPr/>
          <p:nvPr>
            <p:ph type="title"/>
          </p:nvPr>
        </p:nvSpPr>
        <p:spPr>
          <a:xfrm>
            <a:off x="-1" y="-1"/>
            <a:ext cx="9144001" cy="10527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观念：高胆固醇血症是慢性病，一时半会儿没事儿</a:t>
            </a:r>
          </a:p>
        </p:txBody>
      </p:sp>
      <p:grpSp>
        <p:nvGrpSpPr>
          <p:cNvPr id="164" name="Group 164"/>
          <p:cNvGrpSpPr/>
          <p:nvPr/>
        </p:nvGrpSpPr>
        <p:grpSpPr>
          <a:xfrm>
            <a:off x="3161856" y="1458997"/>
            <a:ext cx="4841401" cy="1838853"/>
            <a:chOff x="0" y="0"/>
            <a:chExt cx="4841400" cy="1838852"/>
          </a:xfrm>
        </p:grpSpPr>
        <p:sp>
          <p:nvSpPr>
            <p:cNvPr id="159" name="Shape 159"/>
            <p:cNvSpPr/>
            <p:nvPr/>
          </p:nvSpPr>
          <p:spPr>
            <a:xfrm>
              <a:off x="109993" y="0"/>
              <a:ext cx="4731408" cy="1473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lnTo>
                    <a:pt x="1901" y="6800"/>
                  </a:ln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lnTo>
                    <a:pt x="6778" y="2419"/>
                  </a:ln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lnTo>
                    <a:pt x="14418" y="1119"/>
                  </a:ln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lnTo>
                    <a:pt x="20203" y="7321"/>
                  </a:ln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lnTo>
                    <a:pt x="13801" y="17556"/>
                  </a:ln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lnTo>
                    <a:pt x="7973" y="18727"/>
                  </a:ln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60" name="Shape 160"/>
            <p:cNvSpPr/>
            <p:nvPr/>
          </p:nvSpPr>
          <p:spPr>
            <a:xfrm>
              <a:off x="655015" y="1352589"/>
              <a:ext cx="245117" cy="245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61" name="Shape 161"/>
            <p:cNvSpPr/>
            <p:nvPr/>
          </p:nvSpPr>
          <p:spPr>
            <a:xfrm>
              <a:off x="290091" y="1571265"/>
              <a:ext cx="163411" cy="163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62" name="Shape 162"/>
            <p:cNvSpPr/>
            <p:nvPr/>
          </p:nvSpPr>
          <p:spPr>
            <a:xfrm>
              <a:off x="0" y="1757146"/>
              <a:ext cx="81707" cy="81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63" name="Shape 163"/>
            <p:cNvSpPr/>
            <p:nvPr/>
          </p:nvSpPr>
          <p:spPr>
            <a:xfrm>
              <a:off x="350243" y="74928"/>
              <a:ext cx="4335549" cy="1251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lnTo>
                    <a:pt x="1380" y="14010"/>
                  </a:ln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lnTo>
                    <a:pt x="2598" y="19137"/>
                  </a:ln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lnTo>
                    <a:pt x="14532" y="19050"/>
                  </a:ln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lnTo>
                    <a:pt x="17421" y="12116"/>
                  </a:ln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lnTo>
                    <a:pt x="21600" y="7649"/>
                  </a:ln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lnTo>
                    <a:pt x="19707" y="1814"/>
                  </a:ln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lnTo>
                    <a:pt x="14668" y="947"/>
                  </a:ln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lnTo>
                    <a:pt x="10888" y="1399"/>
                  </a:ln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lnTo>
                    <a:pt x="6452" y="1676"/>
                  </a:ln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</p:grpSp>
      <p:sp>
        <p:nvSpPr>
          <p:cNvPr id="165" name="Shape 165"/>
          <p:cNvSpPr/>
          <p:nvPr/>
        </p:nvSpPr>
        <p:spPr>
          <a:xfrm>
            <a:off x="4499991" y="4814570"/>
            <a:ext cx="2880321" cy="988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44" fill="norm" stroke="1" extrusionOk="0">
                <a:moveTo>
                  <a:pt x="0" y="1006"/>
                </a:moveTo>
                <a:cubicBezTo>
                  <a:pt x="3600" y="-2478"/>
                  <a:pt x="7200" y="4490"/>
                  <a:pt x="10800" y="1006"/>
                </a:cubicBezTo>
                <a:cubicBezTo>
                  <a:pt x="14400" y="-2478"/>
                  <a:pt x="18000" y="4490"/>
                  <a:pt x="21600" y="1006"/>
                </a:cubicBezTo>
                <a:lnTo>
                  <a:pt x="21600" y="15638"/>
                </a:lnTo>
                <a:cubicBezTo>
                  <a:pt x="18000" y="19122"/>
                  <a:pt x="14400" y="12154"/>
                  <a:pt x="10800" y="15638"/>
                </a:cubicBezTo>
                <a:cubicBezTo>
                  <a:pt x="7200" y="19122"/>
                  <a:pt x="3600" y="12154"/>
                  <a:pt x="0" y="15638"/>
                </a:cubicBezTo>
                <a:close/>
              </a:path>
            </a:pathLst>
          </a:custGeom>
          <a:gradFill>
            <a:gsLst>
              <a:gs pos="0">
                <a:srgbClr val="A5E6FF"/>
              </a:gs>
              <a:gs pos="35000">
                <a:srgbClr val="BFEDFF"/>
              </a:gs>
              <a:gs pos="100000">
                <a:srgbClr val="E7F8FF"/>
              </a:gs>
            </a:gsLst>
            <a:lin ang="16200000"/>
          </a:gradFill>
          <a:ln>
            <a:solidFill>
              <a:srgbClr val="46AAC4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 algn="ctr"/>
          </a:p>
        </p:txBody>
      </p:sp>
      <p:sp>
        <p:nvSpPr>
          <p:cNvPr id="166" name="Shape 166"/>
          <p:cNvSpPr/>
          <p:nvPr/>
        </p:nvSpPr>
        <p:spPr>
          <a:xfrm>
            <a:off x="3951182" y="1648584"/>
            <a:ext cx="3501138" cy="746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lnSpc>
                <a:spcPct val="150000"/>
              </a:lnSpc>
            </a:pPr>
            <a:r>
              <a:rPr b="1" sz="2000">
                <a:latin typeface="微软雅黑"/>
                <a:ea typeface="微软雅黑"/>
                <a:cs typeface="微软雅黑"/>
                <a:sym typeface="微软雅黑"/>
              </a:rPr>
              <a:t>高胆固醇血症是慢性病，</a:t>
            </a:r>
            <a:endParaRPr b="1" sz="2000"/>
          </a:p>
          <a:p>
            <a:pPr lvl="0">
              <a:lnSpc>
                <a:spcPct val="150000"/>
              </a:lnSpc>
            </a:pPr>
            <a:r>
              <a:rPr b="1" sz="2000">
                <a:latin typeface="微软雅黑"/>
                <a:ea typeface="微软雅黑"/>
                <a:cs typeface="微软雅黑"/>
                <a:sym typeface="微软雅黑"/>
              </a:rPr>
              <a:t>一时半会儿不管也没事儿</a:t>
            </a:r>
          </a:p>
        </p:txBody>
      </p:sp>
      <p:sp>
        <p:nvSpPr>
          <p:cNvPr id="167" name="Shape 167"/>
          <p:cNvSpPr/>
          <p:nvPr/>
        </p:nvSpPr>
        <p:spPr>
          <a:xfrm>
            <a:off x="4726354" y="5041641"/>
            <a:ext cx="2509942" cy="399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spcBef>
                <a:spcPts val="1200"/>
              </a:spcBef>
              <a:defRPr b="1" sz="2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/>
            </a:pPr>
            <a:r>
              <a:rPr b="1" sz="2400"/>
              <a:t>事实真是这样么？</a:t>
            </a:r>
          </a:p>
        </p:txBody>
      </p:sp>
      <p:pic>
        <p:nvPicPr>
          <p:cNvPr id="168" name="image6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flipV="1" rot="16200000">
            <a:off x="7303307" y="5134964"/>
            <a:ext cx="1395378" cy="10973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title"/>
          </p:nvPr>
        </p:nvSpPr>
        <p:spPr>
          <a:xfrm>
            <a:off x="-1" y="-1"/>
            <a:ext cx="9144001" cy="1052738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“</a:t>
            </a: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坏</a:t>
            </a:r>
            <a:r>
              <a:rPr b="1" sz="2800">
                <a:solidFill>
                  <a:srgbClr val="FFFFFF"/>
                </a:solidFill>
              </a:rPr>
              <a:t>”</a:t>
            </a: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胆固醇在动脉内壁沉积形成斑块</a:t>
            </a:r>
          </a:p>
        </p:txBody>
      </p:sp>
      <p:sp>
        <p:nvSpPr>
          <p:cNvPr id="171" name="Shape 171"/>
          <p:cNvSpPr/>
          <p:nvPr>
            <p:ph type="body" idx="1"/>
          </p:nvPr>
        </p:nvSpPr>
        <p:spPr>
          <a:xfrm>
            <a:off x="3059831" y="1524761"/>
            <a:ext cx="5303442" cy="352839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 algn="ctr">
              <a:lnSpc>
                <a:spcPct val="150000"/>
              </a:lnSpc>
              <a:buSzTx/>
              <a:buNone/>
              <a:defRPr b="0" sz="1800"/>
            </a:pPr>
            <a:r>
              <a:rPr b="1" sz="2400"/>
              <a:t>“</a:t>
            </a:r>
            <a:r>
              <a:rPr b="1" sz="2400">
                <a:latin typeface="微软雅黑"/>
                <a:ea typeface="微软雅黑"/>
                <a:cs typeface="微软雅黑"/>
                <a:sym typeface="微软雅黑"/>
              </a:rPr>
              <a:t>坏</a:t>
            </a:r>
            <a:r>
              <a:rPr b="1" sz="2400"/>
              <a:t>”</a:t>
            </a:r>
            <a:r>
              <a:rPr b="1" sz="2400">
                <a:latin typeface="微软雅黑"/>
                <a:ea typeface="微软雅黑"/>
                <a:cs typeface="微软雅黑"/>
                <a:sym typeface="微软雅黑"/>
              </a:rPr>
              <a:t>胆固醇在动脉内壁沉积</a:t>
            </a:r>
            <a:endParaRPr b="1" sz="2400"/>
          </a:p>
          <a:p>
            <a:pPr lvl="0" marL="0" indent="0" algn="ctr">
              <a:lnSpc>
                <a:spcPct val="150000"/>
              </a:lnSpc>
              <a:buSzTx/>
              <a:buNone/>
              <a:defRPr b="0" sz="1800"/>
            </a:pPr>
            <a:endParaRPr b="1" sz="2400"/>
          </a:p>
          <a:p>
            <a:pPr lvl="0" marL="0" indent="0" algn="ctr">
              <a:lnSpc>
                <a:spcPct val="150000"/>
              </a:lnSpc>
              <a:buSzTx/>
              <a:buNone/>
              <a:defRPr b="0" sz="1800"/>
            </a:pPr>
            <a:r>
              <a:rPr b="1" sz="2400">
                <a:latin typeface="微软雅黑"/>
                <a:ea typeface="微软雅黑"/>
                <a:cs typeface="微软雅黑"/>
                <a:sym typeface="微软雅黑"/>
              </a:rPr>
              <a:t>慢慢形成动脉粥样硬化斑块</a:t>
            </a:r>
            <a:endParaRPr b="1" sz="2400"/>
          </a:p>
          <a:p>
            <a:pPr lvl="0" marL="0" indent="0" algn="ctr">
              <a:lnSpc>
                <a:spcPct val="150000"/>
              </a:lnSpc>
              <a:buSzTx/>
              <a:buNone/>
              <a:defRPr b="0" sz="1800"/>
            </a:pPr>
            <a:endParaRPr b="1" sz="2400"/>
          </a:p>
          <a:p>
            <a:pPr lvl="0" marL="0" indent="0" algn="ctr">
              <a:lnSpc>
                <a:spcPct val="150000"/>
              </a:lnSpc>
              <a:buSzTx/>
              <a:buNone/>
              <a:defRPr b="0" sz="1800"/>
            </a:pPr>
            <a:r>
              <a:rPr b="1" sz="2400">
                <a:latin typeface="微软雅黑"/>
                <a:ea typeface="微软雅黑"/>
                <a:cs typeface="微软雅黑"/>
                <a:sym typeface="微软雅黑"/>
              </a:rPr>
              <a:t>斑块增大，使血管变窄、阻塞</a:t>
            </a:r>
          </a:p>
        </p:txBody>
      </p:sp>
      <p:pic>
        <p:nvPicPr>
          <p:cNvPr id="172" name="image19.jpg" descr="C:\Users\admin\Documents\ppt素材\卡通图片\atherosclerosis (1).jpg"/>
          <p:cNvPicPr/>
          <p:nvPr/>
        </p:nvPicPr>
        <p:blipFill>
          <a:blip r:embed="rId2">
            <a:extLst/>
          </a:blip>
          <a:srcRect l="18692" t="0" r="20632" b="0"/>
          <a:stretch>
            <a:fillRect/>
          </a:stretch>
        </p:blipFill>
        <p:spPr>
          <a:xfrm>
            <a:off x="966217" y="1268759"/>
            <a:ext cx="2525662" cy="3935536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Shape 173"/>
          <p:cNvSpPr/>
          <p:nvPr/>
        </p:nvSpPr>
        <p:spPr>
          <a:xfrm rot="5400000">
            <a:off x="5414605" y="2208837"/>
            <a:ext cx="720081" cy="648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13513" y="5400"/>
                </a:lnTo>
                <a:lnTo>
                  <a:pt x="13513" y="0"/>
                </a:lnTo>
                <a:lnTo>
                  <a:pt x="21600" y="10800"/>
                </a:lnTo>
                <a:lnTo>
                  <a:pt x="13513" y="21600"/>
                </a:lnTo>
                <a:lnTo>
                  <a:pt x="13513" y="16200"/>
                </a:lnTo>
                <a:lnTo>
                  <a:pt x="0" y="16200"/>
                </a:lnTo>
                <a:lnTo>
                  <a:pt x="4044" y="10800"/>
                </a:lnTo>
                <a:close/>
              </a:path>
            </a:pathLst>
          </a:custGeom>
          <a:gradFill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/>
          </a:gradFill>
          <a:ln>
            <a:solidFill>
              <a:srgbClr val="F6924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 algn="ctr"/>
          </a:p>
        </p:txBody>
      </p:sp>
      <p:sp>
        <p:nvSpPr>
          <p:cNvPr id="174" name="Shape 174"/>
          <p:cNvSpPr/>
          <p:nvPr/>
        </p:nvSpPr>
        <p:spPr>
          <a:xfrm rot="5400000">
            <a:off x="5414605" y="3648997"/>
            <a:ext cx="720081" cy="648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13513" y="5400"/>
                </a:lnTo>
                <a:lnTo>
                  <a:pt x="13513" y="0"/>
                </a:lnTo>
                <a:lnTo>
                  <a:pt x="21600" y="10800"/>
                </a:lnTo>
                <a:lnTo>
                  <a:pt x="13513" y="21600"/>
                </a:lnTo>
                <a:lnTo>
                  <a:pt x="13513" y="16200"/>
                </a:lnTo>
                <a:lnTo>
                  <a:pt x="0" y="16200"/>
                </a:lnTo>
                <a:lnTo>
                  <a:pt x="4044" y="10800"/>
                </a:lnTo>
                <a:close/>
              </a:path>
            </a:pathLst>
          </a:custGeom>
          <a:gradFill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/>
          </a:gradFill>
          <a:ln>
            <a:solidFill>
              <a:srgbClr val="F6924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 algn="ctr"/>
          </a:p>
        </p:txBody>
      </p:sp>
      <p:pic>
        <p:nvPicPr>
          <p:cNvPr id="175" name="image7.jpeg" descr="C:\Users\admin\Documents\ppt素材\卡通图片\medico2.jpg"/>
          <p:cNvPicPr/>
          <p:nvPr/>
        </p:nvPicPr>
        <p:blipFill>
          <a:blip r:embed="rId3">
            <a:extLst/>
          </a:blip>
          <a:srcRect l="0" t="0" r="9471" b="0"/>
          <a:stretch>
            <a:fillRect/>
          </a:stretch>
        </p:blipFill>
        <p:spPr>
          <a:xfrm>
            <a:off x="2523" y="5204338"/>
            <a:ext cx="1071535" cy="1577947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Shape 176"/>
          <p:cNvSpPr/>
          <p:nvPr/>
        </p:nvSpPr>
        <p:spPr>
          <a:xfrm>
            <a:off x="1768097" y="5301207"/>
            <a:ext cx="6200141" cy="809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b="1" sz="2400">
                <a:latin typeface="微软雅黑"/>
                <a:ea typeface="微软雅黑"/>
                <a:cs typeface="微软雅黑"/>
                <a:sym typeface="微软雅黑"/>
              </a:rPr>
              <a:t>动脉粥样硬化是个缓慢的过程，</a:t>
            </a:r>
            <a:endParaRPr b="1" sz="2400"/>
          </a:p>
          <a:p>
            <a:pPr lvl="0" algn="ctr">
              <a:lnSpc>
                <a:spcPct val="130000"/>
              </a:lnSpc>
            </a:pPr>
            <a:r>
              <a:rPr b="1" sz="2400">
                <a:latin typeface="微软雅黑"/>
                <a:ea typeface="微软雅黑"/>
                <a:cs typeface="微软雅黑"/>
                <a:sym typeface="微软雅黑"/>
              </a:rPr>
              <a:t>但从斑块形成到突发心血管疾病却可能</a:t>
            </a:r>
            <a:r>
              <a:rPr b="1" sz="24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很快</a:t>
            </a:r>
            <a:r>
              <a:rPr b="1" sz="2400">
                <a:latin typeface="微软雅黑"/>
                <a:ea typeface="微软雅黑"/>
                <a:cs typeface="微软雅黑"/>
                <a:sym typeface="微软雅黑"/>
              </a:rPr>
              <a:t>！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title"/>
          </p:nvPr>
        </p:nvSpPr>
        <p:spPr>
          <a:xfrm>
            <a:off x="-1" y="-1"/>
            <a:ext cx="9144001" cy="1052738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斑块分为 </a:t>
            </a:r>
            <a:r>
              <a:rPr b="1" sz="2800">
                <a:solidFill>
                  <a:srgbClr val="FFFFFF"/>
                </a:solidFill>
              </a:rPr>
              <a:t>“</a:t>
            </a: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硬斑块</a:t>
            </a:r>
            <a:r>
              <a:rPr b="1" sz="2800">
                <a:solidFill>
                  <a:srgbClr val="FFFFFF"/>
                </a:solidFill>
              </a:rPr>
              <a:t>” </a:t>
            </a: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和</a:t>
            </a:r>
            <a:r>
              <a:rPr b="1" sz="2800">
                <a:solidFill>
                  <a:srgbClr val="FFFFFF"/>
                </a:solidFill>
              </a:rPr>
              <a:t>“</a:t>
            </a: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软斑块</a:t>
            </a:r>
            <a:r>
              <a:rPr b="1" sz="2800">
                <a:solidFill>
                  <a:srgbClr val="FFFFFF"/>
                </a:solidFill>
              </a:rPr>
              <a:t>”</a:t>
            </a:r>
          </a:p>
        </p:txBody>
      </p:sp>
      <p:pic>
        <p:nvPicPr>
          <p:cNvPr id="179" name="image20.png" descr="C:\Users\admin\AppData\Roaming\Tencent\Users\269857099\QQ\WinTemp\RichOle\H2`{93Y81DPI15CMY_J(`}5.jpg"/>
          <p:cNvPicPr/>
          <p:nvPr/>
        </p:nvPicPr>
        <p:blipFill>
          <a:blip r:embed="rId2">
            <a:extLst/>
          </a:blip>
          <a:srcRect l="0" t="5102" r="6249" b="0"/>
          <a:stretch>
            <a:fillRect/>
          </a:stretch>
        </p:blipFill>
        <p:spPr>
          <a:xfrm>
            <a:off x="4892711" y="3184536"/>
            <a:ext cx="2104615" cy="15055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image21.png" descr="C:\Users\admin\AppData\Roaming\Tencent\Users\269857099\QQ\WinTemp\RichOle\_]M45~SK`DQ`)X38U9O5GF0.jpg"/>
          <p:cNvPicPr/>
          <p:nvPr/>
        </p:nvPicPr>
        <p:blipFill>
          <a:blip r:embed="rId3">
            <a:extLst/>
          </a:blip>
          <a:srcRect l="0" t="0" r="7954" b="0"/>
          <a:stretch>
            <a:fillRect/>
          </a:stretch>
        </p:blipFill>
        <p:spPr>
          <a:xfrm>
            <a:off x="1094271" y="3184537"/>
            <a:ext cx="2051475" cy="1519600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Shape 181"/>
          <p:cNvSpPr/>
          <p:nvPr/>
        </p:nvSpPr>
        <p:spPr>
          <a:xfrm>
            <a:off x="4750887" y="1920177"/>
            <a:ext cx="3401536" cy="3034894"/>
          </a:xfrm>
          <a:prstGeom prst="roundRect">
            <a:avLst>
              <a:gd name="adj" fmla="val 16667"/>
            </a:avLst>
          </a:prstGeom>
          <a:ln w="25400">
            <a:solidFill>
              <a:srgbClr val="93CDDD"/>
            </a:solidFill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 sz="1600">
                <a:solidFill>
                  <a:srgbClr val="FFFFFF"/>
                </a:solidFill>
              </a:defRPr>
            </a:pPr>
          </a:p>
        </p:txBody>
      </p:sp>
      <p:sp>
        <p:nvSpPr>
          <p:cNvPr id="182" name="Shape 182"/>
          <p:cNvSpPr/>
          <p:nvPr/>
        </p:nvSpPr>
        <p:spPr>
          <a:xfrm>
            <a:off x="4774177" y="2844444"/>
            <a:ext cx="3398224" cy="1326"/>
          </a:xfrm>
          <a:prstGeom prst="line">
            <a:avLst/>
          </a:prstGeom>
          <a:ln w="25400">
            <a:solidFill>
              <a:srgbClr val="F79646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83" name="Shape 183"/>
          <p:cNvSpPr/>
          <p:nvPr/>
        </p:nvSpPr>
        <p:spPr>
          <a:xfrm>
            <a:off x="877170" y="1916832"/>
            <a:ext cx="3401536" cy="3034894"/>
          </a:xfrm>
          <a:prstGeom prst="roundRect">
            <a:avLst>
              <a:gd name="adj" fmla="val 16667"/>
            </a:avLst>
          </a:prstGeom>
          <a:ln w="25400">
            <a:solidFill>
              <a:srgbClr val="93CDDD"/>
            </a:solidFill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 sz="1600">
                <a:solidFill>
                  <a:srgbClr val="FFFFFF"/>
                </a:solidFill>
              </a:defRPr>
            </a:pPr>
          </a:p>
        </p:txBody>
      </p:sp>
      <p:sp>
        <p:nvSpPr>
          <p:cNvPr id="184" name="Shape 184"/>
          <p:cNvSpPr/>
          <p:nvPr/>
        </p:nvSpPr>
        <p:spPr>
          <a:xfrm>
            <a:off x="890421" y="2830146"/>
            <a:ext cx="3398223" cy="1326"/>
          </a:xfrm>
          <a:prstGeom prst="line">
            <a:avLst/>
          </a:prstGeom>
          <a:ln w="25400">
            <a:solidFill>
              <a:srgbClr val="4F81BD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85" name="Shape 185"/>
          <p:cNvSpPr/>
          <p:nvPr/>
        </p:nvSpPr>
        <p:spPr>
          <a:xfrm>
            <a:off x="1064529" y="2012550"/>
            <a:ext cx="3099031" cy="617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ctr"/>
            <a:r>
              <a:rPr b="1" sz="2000">
                <a:latin typeface="微软雅黑"/>
                <a:ea typeface="微软雅黑"/>
                <a:cs typeface="微软雅黑"/>
                <a:sym typeface="微软雅黑"/>
              </a:rPr>
              <a:t>像皮厚馅小的饺子</a:t>
            </a:r>
            <a:endParaRPr b="1" sz="2000">
              <a:latin typeface="微软雅黑"/>
              <a:ea typeface="微软雅黑"/>
              <a:cs typeface="微软雅黑"/>
              <a:sym typeface="微软雅黑"/>
            </a:endParaRPr>
          </a:p>
          <a:p>
            <a:pPr lvl="0" algn="ctr"/>
            <a:r>
              <a:rPr b="1" sz="2000">
                <a:latin typeface="微软雅黑"/>
                <a:ea typeface="微软雅黑"/>
                <a:cs typeface="微软雅黑"/>
                <a:sym typeface="微软雅黑"/>
              </a:rPr>
              <a:t>不容易破，相对稳定</a:t>
            </a:r>
          </a:p>
        </p:txBody>
      </p:sp>
      <p:sp>
        <p:nvSpPr>
          <p:cNvPr id="186" name="Shape 186"/>
          <p:cNvSpPr/>
          <p:nvPr/>
        </p:nvSpPr>
        <p:spPr>
          <a:xfrm>
            <a:off x="4963316" y="2023478"/>
            <a:ext cx="3099031" cy="617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ctr"/>
            <a:r>
              <a:rPr sz="2000">
                <a:latin typeface="黑体"/>
                <a:ea typeface="黑体"/>
                <a:cs typeface="黑体"/>
                <a:sym typeface="黑体"/>
              </a:rPr>
              <a:t>像</a:t>
            </a:r>
            <a:r>
              <a:rPr b="1" sz="2000">
                <a:latin typeface="微软雅黑"/>
                <a:ea typeface="微软雅黑"/>
                <a:cs typeface="微软雅黑"/>
                <a:sym typeface="微软雅黑"/>
              </a:rPr>
              <a:t>薄皮大馅的饺子，易破，</a:t>
            </a:r>
            <a:r>
              <a:rPr b="1" sz="2000">
                <a:solidFill>
                  <a:srgbClr val="C00000"/>
                </a:solidFill>
                <a:latin typeface="微软雅黑"/>
                <a:ea typeface="微软雅黑"/>
                <a:cs typeface="微软雅黑"/>
                <a:sym typeface="微软雅黑"/>
              </a:rPr>
              <a:t>这样的斑块很危险！</a:t>
            </a:r>
          </a:p>
        </p:txBody>
      </p:sp>
      <p:sp>
        <p:nvSpPr>
          <p:cNvPr id="187" name="Shape 187"/>
          <p:cNvSpPr/>
          <p:nvPr/>
        </p:nvSpPr>
        <p:spPr>
          <a:xfrm flipV="1">
            <a:off x="2850806" y="3296966"/>
            <a:ext cx="564603" cy="376402"/>
          </a:xfrm>
          <a:prstGeom prst="line">
            <a:avLst/>
          </a:prstGeom>
          <a:ln>
            <a:solidFill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88" name="Shape 188"/>
          <p:cNvSpPr/>
          <p:nvPr/>
        </p:nvSpPr>
        <p:spPr>
          <a:xfrm>
            <a:off x="3016070" y="3016757"/>
            <a:ext cx="101831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b="1">
                <a:latin typeface="微软雅黑"/>
                <a:ea typeface="微软雅黑"/>
                <a:cs typeface="微软雅黑"/>
                <a:sym typeface="微软雅黑"/>
              </a:rPr>
              <a:t>LDL-C</a:t>
            </a:r>
            <a:r>
              <a:rPr b="1">
                <a:latin typeface="微软雅黑"/>
                <a:ea typeface="微软雅黑"/>
                <a:cs typeface="微软雅黑"/>
                <a:sym typeface="微软雅黑"/>
              </a:rPr>
              <a:t>少</a:t>
            </a:r>
          </a:p>
        </p:txBody>
      </p:sp>
      <p:sp>
        <p:nvSpPr>
          <p:cNvPr id="189" name="Shape 189"/>
          <p:cNvSpPr/>
          <p:nvPr/>
        </p:nvSpPr>
        <p:spPr>
          <a:xfrm>
            <a:off x="2662607" y="4112502"/>
            <a:ext cx="501868" cy="1396"/>
          </a:xfrm>
          <a:prstGeom prst="line">
            <a:avLst/>
          </a:prstGeom>
          <a:ln>
            <a:solidFill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90" name="Shape 190"/>
          <p:cNvSpPr/>
          <p:nvPr/>
        </p:nvSpPr>
        <p:spPr>
          <a:xfrm>
            <a:off x="3181293" y="4175235"/>
            <a:ext cx="1018541" cy="325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/>
            </a:pPr>
            <a:r>
              <a:rPr b="1"/>
              <a:t>纤维帽厚</a:t>
            </a:r>
          </a:p>
        </p:txBody>
      </p:sp>
      <p:sp>
        <p:nvSpPr>
          <p:cNvPr id="191" name="Shape 191"/>
          <p:cNvSpPr/>
          <p:nvPr/>
        </p:nvSpPr>
        <p:spPr>
          <a:xfrm flipV="1">
            <a:off x="6589900" y="3430797"/>
            <a:ext cx="564602" cy="376402"/>
          </a:xfrm>
          <a:prstGeom prst="line">
            <a:avLst/>
          </a:prstGeom>
          <a:ln>
            <a:solidFill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92" name="Shape 192"/>
          <p:cNvSpPr/>
          <p:nvPr/>
        </p:nvSpPr>
        <p:spPr>
          <a:xfrm>
            <a:off x="6848379" y="3016757"/>
            <a:ext cx="101831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b="1">
                <a:latin typeface="微软雅黑"/>
                <a:ea typeface="微软雅黑"/>
                <a:cs typeface="微软雅黑"/>
                <a:sym typeface="微软雅黑"/>
              </a:rPr>
              <a:t>LDL-C</a:t>
            </a:r>
            <a:r>
              <a:rPr b="1">
                <a:latin typeface="微软雅黑"/>
                <a:ea typeface="微软雅黑"/>
                <a:cs typeface="微软雅黑"/>
                <a:sym typeface="微软雅黑"/>
              </a:rPr>
              <a:t>多</a:t>
            </a:r>
          </a:p>
        </p:txBody>
      </p:sp>
      <p:sp>
        <p:nvSpPr>
          <p:cNvPr id="193" name="Shape 193"/>
          <p:cNvSpPr/>
          <p:nvPr/>
        </p:nvSpPr>
        <p:spPr>
          <a:xfrm>
            <a:off x="6401701" y="4246331"/>
            <a:ext cx="501868" cy="1396"/>
          </a:xfrm>
          <a:prstGeom prst="line">
            <a:avLst/>
          </a:prstGeom>
          <a:ln>
            <a:solidFill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94" name="Shape 194"/>
          <p:cNvSpPr/>
          <p:nvPr/>
        </p:nvSpPr>
        <p:spPr>
          <a:xfrm>
            <a:off x="6920387" y="4309064"/>
            <a:ext cx="1018541" cy="325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/>
            </a:pPr>
            <a:r>
              <a:rPr b="1"/>
              <a:t>纤维帽薄</a:t>
            </a:r>
          </a:p>
        </p:txBody>
      </p:sp>
      <p:sp>
        <p:nvSpPr>
          <p:cNvPr id="195" name="Shape 195"/>
          <p:cNvSpPr/>
          <p:nvPr/>
        </p:nvSpPr>
        <p:spPr>
          <a:xfrm>
            <a:off x="5134896" y="5268738"/>
            <a:ext cx="2644141" cy="350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/>
            </a:pPr>
            <a:r>
              <a:rPr b="1" sz="2000"/>
              <a:t>软斑块（不稳定斑块）</a:t>
            </a:r>
          </a:p>
        </p:txBody>
      </p:sp>
      <p:sp>
        <p:nvSpPr>
          <p:cNvPr id="196" name="Shape 196"/>
          <p:cNvSpPr/>
          <p:nvPr/>
        </p:nvSpPr>
        <p:spPr>
          <a:xfrm>
            <a:off x="1331639" y="5268738"/>
            <a:ext cx="2390141" cy="350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/>
            </a:pPr>
            <a:r>
              <a:rPr b="1" sz="2000"/>
              <a:t>硬斑块（稳定斑块）</a:t>
            </a:r>
          </a:p>
        </p:txBody>
      </p:sp>
      <p:pic>
        <p:nvPicPr>
          <p:cNvPr id="197" name="image7.jpeg" descr="C:\Users\admin\Documents\ppt素材\卡通图片\medico2.jpg"/>
          <p:cNvPicPr/>
          <p:nvPr/>
        </p:nvPicPr>
        <p:blipFill>
          <a:blip r:embed="rId4">
            <a:extLst/>
          </a:blip>
          <a:srcRect l="0" t="0" r="9471" b="0"/>
          <a:stretch>
            <a:fillRect/>
          </a:stretch>
        </p:blipFill>
        <p:spPr>
          <a:xfrm>
            <a:off x="2523" y="5204338"/>
            <a:ext cx="1071535" cy="15779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image2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5671" y="1288791"/>
            <a:ext cx="2212082" cy="1244098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Shape 200"/>
          <p:cNvSpPr/>
          <p:nvPr>
            <p:ph type="title"/>
          </p:nvPr>
        </p:nvSpPr>
        <p:spPr>
          <a:xfrm>
            <a:off x="-1" y="-1"/>
            <a:ext cx="9144001" cy="10527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不稳定斑块随时可能引发心血管疾病</a:t>
            </a:r>
          </a:p>
        </p:txBody>
      </p:sp>
      <p:sp>
        <p:nvSpPr>
          <p:cNvPr id="201" name="Shape 201"/>
          <p:cNvSpPr/>
          <p:nvPr/>
        </p:nvSpPr>
        <p:spPr>
          <a:xfrm>
            <a:off x="640587" y="3203083"/>
            <a:ext cx="7944568" cy="2104355"/>
          </a:xfrm>
          <a:prstGeom prst="rect">
            <a:avLst/>
          </a:prstGeom>
          <a:ln w="28575">
            <a:solidFill>
              <a:srgbClr val="93CDDD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grpSp>
        <p:nvGrpSpPr>
          <p:cNvPr id="205" name="Group 205"/>
          <p:cNvGrpSpPr/>
          <p:nvPr/>
        </p:nvGrpSpPr>
        <p:grpSpPr>
          <a:xfrm>
            <a:off x="891863" y="3602930"/>
            <a:ext cx="1182689" cy="1177927"/>
            <a:chOff x="0" y="0"/>
            <a:chExt cx="1182687" cy="1177926"/>
          </a:xfrm>
        </p:grpSpPr>
        <p:sp>
          <p:nvSpPr>
            <p:cNvPr id="202" name="Shape 202"/>
            <p:cNvSpPr/>
            <p:nvPr/>
          </p:nvSpPr>
          <p:spPr>
            <a:xfrm>
              <a:off x="0" y="-1"/>
              <a:ext cx="1182688" cy="1177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14400"/>
            </a:solidFill>
            <a:ln w="28575" cap="flat">
              <a:solidFill>
                <a:srgbClr val="CC66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203" name="Shape 203"/>
            <p:cNvSpPr/>
            <p:nvPr/>
          </p:nvSpPr>
          <p:spPr>
            <a:xfrm>
              <a:off x="170621" y="156281"/>
              <a:ext cx="872229" cy="821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446" y="0"/>
                  </a:moveTo>
                  <a:lnTo>
                    <a:pt x="10929" y="102"/>
                  </a:lnTo>
                  <a:lnTo>
                    <a:pt x="11154" y="238"/>
                  </a:lnTo>
                  <a:lnTo>
                    <a:pt x="11379" y="340"/>
                  </a:lnTo>
                  <a:lnTo>
                    <a:pt x="11604" y="340"/>
                  </a:lnTo>
                  <a:lnTo>
                    <a:pt x="11700" y="475"/>
                  </a:lnTo>
                  <a:lnTo>
                    <a:pt x="11925" y="475"/>
                  </a:lnTo>
                  <a:lnTo>
                    <a:pt x="12311" y="577"/>
                  </a:lnTo>
                  <a:lnTo>
                    <a:pt x="12954" y="340"/>
                  </a:lnTo>
                  <a:lnTo>
                    <a:pt x="13500" y="102"/>
                  </a:lnTo>
                  <a:lnTo>
                    <a:pt x="13725" y="102"/>
                  </a:lnTo>
                  <a:lnTo>
                    <a:pt x="13886" y="238"/>
                  </a:lnTo>
                  <a:lnTo>
                    <a:pt x="14143" y="340"/>
                  </a:lnTo>
                  <a:lnTo>
                    <a:pt x="14207" y="713"/>
                  </a:lnTo>
                  <a:lnTo>
                    <a:pt x="14432" y="951"/>
                  </a:lnTo>
                  <a:lnTo>
                    <a:pt x="14850" y="1189"/>
                  </a:lnTo>
                  <a:lnTo>
                    <a:pt x="15396" y="1528"/>
                  </a:lnTo>
                  <a:lnTo>
                    <a:pt x="15943" y="1766"/>
                  </a:lnTo>
                  <a:lnTo>
                    <a:pt x="16393" y="2038"/>
                  </a:lnTo>
                  <a:lnTo>
                    <a:pt x="16489" y="2377"/>
                  </a:lnTo>
                  <a:lnTo>
                    <a:pt x="16489" y="2513"/>
                  </a:lnTo>
                  <a:lnTo>
                    <a:pt x="16554" y="2615"/>
                  </a:lnTo>
                  <a:lnTo>
                    <a:pt x="17036" y="2853"/>
                  </a:lnTo>
                  <a:lnTo>
                    <a:pt x="17646" y="3091"/>
                  </a:lnTo>
                  <a:lnTo>
                    <a:pt x="18129" y="3226"/>
                  </a:lnTo>
                  <a:lnTo>
                    <a:pt x="18289" y="3226"/>
                  </a:lnTo>
                  <a:lnTo>
                    <a:pt x="18611" y="4177"/>
                  </a:lnTo>
                  <a:lnTo>
                    <a:pt x="18932" y="4992"/>
                  </a:lnTo>
                  <a:lnTo>
                    <a:pt x="19479" y="5706"/>
                  </a:lnTo>
                  <a:lnTo>
                    <a:pt x="19864" y="6079"/>
                  </a:lnTo>
                  <a:lnTo>
                    <a:pt x="20250" y="6317"/>
                  </a:lnTo>
                  <a:lnTo>
                    <a:pt x="20957" y="8117"/>
                  </a:lnTo>
                  <a:lnTo>
                    <a:pt x="21600" y="9917"/>
                  </a:lnTo>
                  <a:lnTo>
                    <a:pt x="21504" y="10257"/>
                  </a:lnTo>
                  <a:lnTo>
                    <a:pt x="21504" y="10732"/>
                  </a:lnTo>
                  <a:lnTo>
                    <a:pt x="21439" y="11106"/>
                  </a:lnTo>
                  <a:lnTo>
                    <a:pt x="21182" y="11343"/>
                  </a:lnTo>
                  <a:lnTo>
                    <a:pt x="21118" y="11343"/>
                  </a:lnTo>
                  <a:lnTo>
                    <a:pt x="20957" y="11208"/>
                  </a:lnTo>
                  <a:lnTo>
                    <a:pt x="20636" y="10970"/>
                  </a:lnTo>
                  <a:lnTo>
                    <a:pt x="20186" y="10868"/>
                  </a:lnTo>
                  <a:lnTo>
                    <a:pt x="19639" y="10630"/>
                  </a:lnTo>
                  <a:lnTo>
                    <a:pt x="19061" y="10494"/>
                  </a:lnTo>
                  <a:lnTo>
                    <a:pt x="18514" y="10392"/>
                  </a:lnTo>
                  <a:lnTo>
                    <a:pt x="15396" y="11106"/>
                  </a:lnTo>
                  <a:lnTo>
                    <a:pt x="12311" y="11921"/>
                  </a:lnTo>
                  <a:lnTo>
                    <a:pt x="11861" y="12396"/>
                  </a:lnTo>
                  <a:lnTo>
                    <a:pt x="11379" y="12634"/>
                  </a:lnTo>
                  <a:lnTo>
                    <a:pt x="10929" y="12872"/>
                  </a:lnTo>
                  <a:lnTo>
                    <a:pt x="10446" y="13245"/>
                  </a:lnTo>
                  <a:lnTo>
                    <a:pt x="10125" y="13721"/>
                  </a:lnTo>
                  <a:lnTo>
                    <a:pt x="9354" y="14196"/>
                  </a:lnTo>
                  <a:lnTo>
                    <a:pt x="8871" y="14672"/>
                  </a:lnTo>
                  <a:lnTo>
                    <a:pt x="8486" y="15521"/>
                  </a:lnTo>
                  <a:lnTo>
                    <a:pt x="7843" y="16336"/>
                  </a:lnTo>
                  <a:lnTo>
                    <a:pt x="7136" y="17049"/>
                  </a:lnTo>
                  <a:lnTo>
                    <a:pt x="6364" y="17525"/>
                  </a:lnTo>
                  <a:lnTo>
                    <a:pt x="6268" y="18034"/>
                  </a:lnTo>
                  <a:lnTo>
                    <a:pt x="6204" y="18611"/>
                  </a:lnTo>
                  <a:lnTo>
                    <a:pt x="6139" y="19800"/>
                  </a:lnTo>
                  <a:lnTo>
                    <a:pt x="5979" y="20411"/>
                  </a:lnTo>
                  <a:lnTo>
                    <a:pt x="5818" y="20887"/>
                  </a:lnTo>
                  <a:lnTo>
                    <a:pt x="5496" y="21362"/>
                  </a:lnTo>
                  <a:lnTo>
                    <a:pt x="5014" y="21600"/>
                  </a:lnTo>
                  <a:lnTo>
                    <a:pt x="4725" y="21226"/>
                  </a:lnTo>
                  <a:lnTo>
                    <a:pt x="4082" y="20751"/>
                  </a:lnTo>
                  <a:lnTo>
                    <a:pt x="3696" y="20513"/>
                  </a:lnTo>
                  <a:lnTo>
                    <a:pt x="3214" y="19936"/>
                  </a:lnTo>
                  <a:lnTo>
                    <a:pt x="2668" y="19325"/>
                  </a:lnTo>
                  <a:lnTo>
                    <a:pt x="2443" y="18747"/>
                  </a:lnTo>
                  <a:lnTo>
                    <a:pt x="2121" y="18272"/>
                  </a:lnTo>
                  <a:lnTo>
                    <a:pt x="1800" y="17898"/>
                  </a:lnTo>
                  <a:lnTo>
                    <a:pt x="1575" y="17287"/>
                  </a:lnTo>
                  <a:lnTo>
                    <a:pt x="1189" y="16234"/>
                  </a:lnTo>
                  <a:lnTo>
                    <a:pt x="546" y="13857"/>
                  </a:lnTo>
                  <a:lnTo>
                    <a:pt x="0" y="12770"/>
                  </a:lnTo>
                  <a:lnTo>
                    <a:pt x="96" y="11445"/>
                  </a:lnTo>
                  <a:lnTo>
                    <a:pt x="161" y="10494"/>
                  </a:lnTo>
                  <a:lnTo>
                    <a:pt x="161" y="9645"/>
                  </a:lnTo>
                  <a:lnTo>
                    <a:pt x="643" y="7506"/>
                  </a:lnTo>
                  <a:lnTo>
                    <a:pt x="868" y="6691"/>
                  </a:lnTo>
                  <a:lnTo>
                    <a:pt x="1189" y="5706"/>
                  </a:lnTo>
                  <a:lnTo>
                    <a:pt x="1254" y="5366"/>
                  </a:lnTo>
                  <a:lnTo>
                    <a:pt x="1350" y="4992"/>
                  </a:lnTo>
                  <a:lnTo>
                    <a:pt x="1511" y="4653"/>
                  </a:lnTo>
                  <a:lnTo>
                    <a:pt x="1736" y="4415"/>
                  </a:lnTo>
                  <a:lnTo>
                    <a:pt x="2121" y="4279"/>
                  </a:lnTo>
                  <a:lnTo>
                    <a:pt x="2507" y="4279"/>
                  </a:lnTo>
                  <a:lnTo>
                    <a:pt x="2764" y="3804"/>
                  </a:lnTo>
                  <a:lnTo>
                    <a:pt x="2989" y="3464"/>
                  </a:lnTo>
                  <a:lnTo>
                    <a:pt x="3214" y="3091"/>
                  </a:lnTo>
                  <a:lnTo>
                    <a:pt x="3375" y="2989"/>
                  </a:lnTo>
                  <a:lnTo>
                    <a:pt x="3696" y="2853"/>
                  </a:lnTo>
                  <a:lnTo>
                    <a:pt x="4179" y="2275"/>
                  </a:lnTo>
                  <a:lnTo>
                    <a:pt x="4725" y="1766"/>
                  </a:lnTo>
                  <a:lnTo>
                    <a:pt x="5271" y="1426"/>
                  </a:lnTo>
                  <a:lnTo>
                    <a:pt x="5882" y="1189"/>
                  </a:lnTo>
                  <a:lnTo>
                    <a:pt x="7232" y="815"/>
                  </a:lnTo>
                  <a:lnTo>
                    <a:pt x="7843" y="475"/>
                  </a:lnTo>
                  <a:lnTo>
                    <a:pt x="8486" y="102"/>
                  </a:lnTo>
                  <a:lnTo>
                    <a:pt x="8711" y="238"/>
                  </a:lnTo>
                  <a:lnTo>
                    <a:pt x="9032" y="340"/>
                  </a:lnTo>
                  <a:lnTo>
                    <a:pt x="9804" y="475"/>
                  </a:lnTo>
                  <a:lnTo>
                    <a:pt x="10221" y="577"/>
                  </a:lnTo>
                  <a:lnTo>
                    <a:pt x="10446" y="475"/>
                  </a:lnTo>
                  <a:lnTo>
                    <a:pt x="10511" y="340"/>
                  </a:lnTo>
                  <a:lnTo>
                    <a:pt x="10446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204" name="Shape 204"/>
            <p:cNvSpPr/>
            <p:nvPr/>
          </p:nvSpPr>
          <p:spPr>
            <a:xfrm>
              <a:off x="468116" y="596712"/>
              <a:ext cx="552863" cy="450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41" y="1547"/>
                  </a:moveTo>
                  <a:lnTo>
                    <a:pt x="19981" y="866"/>
                  </a:lnTo>
                  <a:lnTo>
                    <a:pt x="19020" y="0"/>
                  </a:lnTo>
                  <a:lnTo>
                    <a:pt x="18160" y="0"/>
                  </a:lnTo>
                  <a:lnTo>
                    <a:pt x="17806" y="433"/>
                  </a:lnTo>
                  <a:lnTo>
                    <a:pt x="17300" y="619"/>
                  </a:lnTo>
                  <a:lnTo>
                    <a:pt x="16187" y="1114"/>
                  </a:lnTo>
                  <a:lnTo>
                    <a:pt x="15074" y="1114"/>
                  </a:lnTo>
                  <a:lnTo>
                    <a:pt x="13860" y="1300"/>
                  </a:lnTo>
                  <a:lnTo>
                    <a:pt x="12748" y="1547"/>
                  </a:lnTo>
                  <a:lnTo>
                    <a:pt x="12141" y="1733"/>
                  </a:lnTo>
                  <a:lnTo>
                    <a:pt x="11786" y="1733"/>
                  </a:lnTo>
                  <a:lnTo>
                    <a:pt x="11786" y="1981"/>
                  </a:lnTo>
                  <a:lnTo>
                    <a:pt x="11533" y="2228"/>
                  </a:lnTo>
                  <a:lnTo>
                    <a:pt x="10926" y="2661"/>
                  </a:lnTo>
                  <a:lnTo>
                    <a:pt x="9915" y="3095"/>
                  </a:lnTo>
                  <a:lnTo>
                    <a:pt x="8954" y="3342"/>
                  </a:lnTo>
                  <a:lnTo>
                    <a:pt x="6880" y="3775"/>
                  </a:lnTo>
                  <a:lnTo>
                    <a:pt x="6627" y="4642"/>
                  </a:lnTo>
                  <a:lnTo>
                    <a:pt x="6627" y="4889"/>
                  </a:lnTo>
                  <a:lnTo>
                    <a:pt x="6627" y="4642"/>
                  </a:lnTo>
                  <a:lnTo>
                    <a:pt x="6273" y="4642"/>
                  </a:lnTo>
                  <a:lnTo>
                    <a:pt x="5767" y="5075"/>
                  </a:lnTo>
                  <a:lnTo>
                    <a:pt x="5008" y="6003"/>
                  </a:lnTo>
                  <a:lnTo>
                    <a:pt x="4654" y="6684"/>
                  </a:lnTo>
                  <a:lnTo>
                    <a:pt x="4553" y="7117"/>
                  </a:lnTo>
                  <a:lnTo>
                    <a:pt x="4553" y="7551"/>
                  </a:lnTo>
                  <a:lnTo>
                    <a:pt x="4047" y="7551"/>
                  </a:lnTo>
                  <a:lnTo>
                    <a:pt x="3339" y="7798"/>
                  </a:lnTo>
                  <a:lnTo>
                    <a:pt x="3086" y="8665"/>
                  </a:lnTo>
                  <a:lnTo>
                    <a:pt x="2934" y="9098"/>
                  </a:lnTo>
                  <a:lnTo>
                    <a:pt x="3086" y="8665"/>
                  </a:lnTo>
                  <a:lnTo>
                    <a:pt x="3086" y="8479"/>
                  </a:lnTo>
                  <a:lnTo>
                    <a:pt x="2934" y="8479"/>
                  </a:lnTo>
                  <a:lnTo>
                    <a:pt x="2580" y="8665"/>
                  </a:lnTo>
                  <a:lnTo>
                    <a:pt x="2074" y="9593"/>
                  </a:lnTo>
                  <a:lnTo>
                    <a:pt x="1720" y="10212"/>
                  </a:lnTo>
                  <a:lnTo>
                    <a:pt x="1720" y="11140"/>
                  </a:lnTo>
                  <a:lnTo>
                    <a:pt x="1821" y="11140"/>
                  </a:lnTo>
                  <a:lnTo>
                    <a:pt x="1720" y="11140"/>
                  </a:lnTo>
                  <a:lnTo>
                    <a:pt x="1467" y="11326"/>
                  </a:lnTo>
                  <a:lnTo>
                    <a:pt x="860" y="11574"/>
                  </a:lnTo>
                  <a:lnTo>
                    <a:pt x="506" y="12935"/>
                  </a:lnTo>
                  <a:lnTo>
                    <a:pt x="253" y="14483"/>
                  </a:lnTo>
                  <a:lnTo>
                    <a:pt x="152" y="14916"/>
                  </a:lnTo>
                  <a:lnTo>
                    <a:pt x="0" y="15163"/>
                  </a:lnTo>
                  <a:lnTo>
                    <a:pt x="152" y="16030"/>
                  </a:lnTo>
                  <a:lnTo>
                    <a:pt x="253" y="16711"/>
                  </a:lnTo>
                  <a:lnTo>
                    <a:pt x="506" y="17825"/>
                  </a:lnTo>
                  <a:lnTo>
                    <a:pt x="961" y="18505"/>
                  </a:lnTo>
                  <a:lnTo>
                    <a:pt x="1720" y="19619"/>
                  </a:lnTo>
                  <a:lnTo>
                    <a:pt x="2074" y="20238"/>
                  </a:lnTo>
                  <a:lnTo>
                    <a:pt x="2327" y="20734"/>
                  </a:lnTo>
                  <a:lnTo>
                    <a:pt x="2833" y="21167"/>
                  </a:lnTo>
                  <a:lnTo>
                    <a:pt x="3440" y="21352"/>
                  </a:lnTo>
                  <a:lnTo>
                    <a:pt x="3946" y="21600"/>
                  </a:lnTo>
                  <a:lnTo>
                    <a:pt x="4199" y="21600"/>
                  </a:lnTo>
                  <a:lnTo>
                    <a:pt x="5413" y="21167"/>
                  </a:lnTo>
                  <a:lnTo>
                    <a:pt x="6526" y="20734"/>
                  </a:lnTo>
                  <a:lnTo>
                    <a:pt x="8448" y="19805"/>
                  </a:lnTo>
                  <a:lnTo>
                    <a:pt x="10572" y="19124"/>
                  </a:lnTo>
                  <a:lnTo>
                    <a:pt x="11533" y="18691"/>
                  </a:lnTo>
                  <a:lnTo>
                    <a:pt x="12748" y="18505"/>
                  </a:lnTo>
                  <a:lnTo>
                    <a:pt x="13962" y="17825"/>
                  </a:lnTo>
                  <a:lnTo>
                    <a:pt x="15074" y="17144"/>
                  </a:lnTo>
                  <a:lnTo>
                    <a:pt x="16289" y="16463"/>
                  </a:lnTo>
                  <a:lnTo>
                    <a:pt x="17553" y="16030"/>
                  </a:lnTo>
                  <a:lnTo>
                    <a:pt x="18514" y="14916"/>
                  </a:lnTo>
                  <a:lnTo>
                    <a:pt x="19374" y="14049"/>
                  </a:lnTo>
                  <a:lnTo>
                    <a:pt x="21195" y="12254"/>
                  </a:lnTo>
                  <a:lnTo>
                    <a:pt x="21448" y="10460"/>
                  </a:lnTo>
                  <a:lnTo>
                    <a:pt x="21600" y="9098"/>
                  </a:lnTo>
                  <a:lnTo>
                    <a:pt x="21600" y="7551"/>
                  </a:lnTo>
                  <a:lnTo>
                    <a:pt x="21195" y="6003"/>
                  </a:lnTo>
                  <a:lnTo>
                    <a:pt x="21347" y="5323"/>
                  </a:lnTo>
                  <a:lnTo>
                    <a:pt x="21347" y="4889"/>
                  </a:lnTo>
                  <a:lnTo>
                    <a:pt x="21195" y="3775"/>
                  </a:lnTo>
                  <a:lnTo>
                    <a:pt x="20993" y="2661"/>
                  </a:lnTo>
                  <a:lnTo>
                    <a:pt x="20841" y="1547"/>
                  </a:lnTo>
                </a:path>
              </a:pathLst>
            </a:custGeom>
            <a:solidFill>
              <a:srgbClr val="F5F965"/>
            </a:solidFill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</p:grpSp>
      <p:grpSp>
        <p:nvGrpSpPr>
          <p:cNvPr id="214" name="Group 214"/>
          <p:cNvGrpSpPr/>
          <p:nvPr/>
        </p:nvGrpSpPr>
        <p:grpSpPr>
          <a:xfrm>
            <a:off x="2858745" y="3582292"/>
            <a:ext cx="1181101" cy="1177928"/>
            <a:chOff x="0" y="0"/>
            <a:chExt cx="1181100" cy="1177926"/>
          </a:xfrm>
        </p:grpSpPr>
        <p:sp>
          <p:nvSpPr>
            <p:cNvPr id="206" name="Shape 206"/>
            <p:cNvSpPr/>
            <p:nvPr/>
          </p:nvSpPr>
          <p:spPr>
            <a:xfrm>
              <a:off x="0" y="-1"/>
              <a:ext cx="1181100" cy="1177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14400"/>
            </a:solidFill>
            <a:ln w="28575" cap="flat">
              <a:solidFill>
                <a:srgbClr val="CC66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207" name="Shape 207"/>
            <p:cNvSpPr/>
            <p:nvPr/>
          </p:nvSpPr>
          <p:spPr>
            <a:xfrm>
              <a:off x="186412" y="185988"/>
              <a:ext cx="871059" cy="821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446" y="0"/>
                  </a:moveTo>
                  <a:lnTo>
                    <a:pt x="10929" y="102"/>
                  </a:lnTo>
                  <a:lnTo>
                    <a:pt x="11154" y="238"/>
                  </a:lnTo>
                  <a:lnTo>
                    <a:pt x="11379" y="340"/>
                  </a:lnTo>
                  <a:lnTo>
                    <a:pt x="11604" y="340"/>
                  </a:lnTo>
                  <a:lnTo>
                    <a:pt x="11700" y="475"/>
                  </a:lnTo>
                  <a:lnTo>
                    <a:pt x="11925" y="475"/>
                  </a:lnTo>
                  <a:lnTo>
                    <a:pt x="12311" y="577"/>
                  </a:lnTo>
                  <a:lnTo>
                    <a:pt x="12954" y="340"/>
                  </a:lnTo>
                  <a:lnTo>
                    <a:pt x="13500" y="102"/>
                  </a:lnTo>
                  <a:lnTo>
                    <a:pt x="13725" y="102"/>
                  </a:lnTo>
                  <a:lnTo>
                    <a:pt x="13886" y="238"/>
                  </a:lnTo>
                  <a:lnTo>
                    <a:pt x="14143" y="340"/>
                  </a:lnTo>
                  <a:lnTo>
                    <a:pt x="14207" y="713"/>
                  </a:lnTo>
                  <a:lnTo>
                    <a:pt x="14432" y="951"/>
                  </a:lnTo>
                  <a:lnTo>
                    <a:pt x="14850" y="1189"/>
                  </a:lnTo>
                  <a:lnTo>
                    <a:pt x="15396" y="1528"/>
                  </a:lnTo>
                  <a:lnTo>
                    <a:pt x="15943" y="1766"/>
                  </a:lnTo>
                  <a:lnTo>
                    <a:pt x="16393" y="2038"/>
                  </a:lnTo>
                  <a:lnTo>
                    <a:pt x="16489" y="2377"/>
                  </a:lnTo>
                  <a:lnTo>
                    <a:pt x="16489" y="2513"/>
                  </a:lnTo>
                  <a:lnTo>
                    <a:pt x="16554" y="2615"/>
                  </a:lnTo>
                  <a:lnTo>
                    <a:pt x="17036" y="2853"/>
                  </a:lnTo>
                  <a:lnTo>
                    <a:pt x="17646" y="3091"/>
                  </a:lnTo>
                  <a:lnTo>
                    <a:pt x="18129" y="3226"/>
                  </a:lnTo>
                  <a:lnTo>
                    <a:pt x="18289" y="3226"/>
                  </a:lnTo>
                  <a:lnTo>
                    <a:pt x="18611" y="4177"/>
                  </a:lnTo>
                  <a:lnTo>
                    <a:pt x="18932" y="4992"/>
                  </a:lnTo>
                  <a:lnTo>
                    <a:pt x="19479" y="5706"/>
                  </a:lnTo>
                  <a:lnTo>
                    <a:pt x="19864" y="6079"/>
                  </a:lnTo>
                  <a:lnTo>
                    <a:pt x="20250" y="6317"/>
                  </a:lnTo>
                  <a:lnTo>
                    <a:pt x="20957" y="8117"/>
                  </a:lnTo>
                  <a:lnTo>
                    <a:pt x="21600" y="9917"/>
                  </a:lnTo>
                  <a:lnTo>
                    <a:pt x="21504" y="10257"/>
                  </a:lnTo>
                  <a:lnTo>
                    <a:pt x="21504" y="10732"/>
                  </a:lnTo>
                  <a:lnTo>
                    <a:pt x="21439" y="11106"/>
                  </a:lnTo>
                  <a:lnTo>
                    <a:pt x="21182" y="11343"/>
                  </a:lnTo>
                  <a:lnTo>
                    <a:pt x="21118" y="11343"/>
                  </a:lnTo>
                  <a:lnTo>
                    <a:pt x="20957" y="11208"/>
                  </a:lnTo>
                  <a:lnTo>
                    <a:pt x="20636" y="10970"/>
                  </a:lnTo>
                  <a:lnTo>
                    <a:pt x="20186" y="10868"/>
                  </a:lnTo>
                  <a:lnTo>
                    <a:pt x="19639" y="10630"/>
                  </a:lnTo>
                  <a:lnTo>
                    <a:pt x="19061" y="10494"/>
                  </a:lnTo>
                  <a:lnTo>
                    <a:pt x="18514" y="10392"/>
                  </a:lnTo>
                  <a:lnTo>
                    <a:pt x="15396" y="11106"/>
                  </a:lnTo>
                  <a:lnTo>
                    <a:pt x="12311" y="11921"/>
                  </a:lnTo>
                  <a:lnTo>
                    <a:pt x="11861" y="12396"/>
                  </a:lnTo>
                  <a:lnTo>
                    <a:pt x="11379" y="12634"/>
                  </a:lnTo>
                  <a:lnTo>
                    <a:pt x="10929" y="12872"/>
                  </a:lnTo>
                  <a:lnTo>
                    <a:pt x="10446" y="13245"/>
                  </a:lnTo>
                  <a:lnTo>
                    <a:pt x="10125" y="13721"/>
                  </a:lnTo>
                  <a:lnTo>
                    <a:pt x="9354" y="14196"/>
                  </a:lnTo>
                  <a:lnTo>
                    <a:pt x="8871" y="14672"/>
                  </a:lnTo>
                  <a:lnTo>
                    <a:pt x="8486" y="15521"/>
                  </a:lnTo>
                  <a:lnTo>
                    <a:pt x="7843" y="16336"/>
                  </a:lnTo>
                  <a:lnTo>
                    <a:pt x="7136" y="17049"/>
                  </a:lnTo>
                  <a:lnTo>
                    <a:pt x="6364" y="17525"/>
                  </a:lnTo>
                  <a:lnTo>
                    <a:pt x="6268" y="18034"/>
                  </a:lnTo>
                  <a:lnTo>
                    <a:pt x="6204" y="18611"/>
                  </a:lnTo>
                  <a:lnTo>
                    <a:pt x="6139" y="19800"/>
                  </a:lnTo>
                  <a:lnTo>
                    <a:pt x="5979" y="20411"/>
                  </a:lnTo>
                  <a:lnTo>
                    <a:pt x="5818" y="20887"/>
                  </a:lnTo>
                  <a:lnTo>
                    <a:pt x="5496" y="21362"/>
                  </a:lnTo>
                  <a:lnTo>
                    <a:pt x="5014" y="21600"/>
                  </a:lnTo>
                  <a:lnTo>
                    <a:pt x="4725" y="21226"/>
                  </a:lnTo>
                  <a:lnTo>
                    <a:pt x="4082" y="20751"/>
                  </a:lnTo>
                  <a:lnTo>
                    <a:pt x="3696" y="20513"/>
                  </a:lnTo>
                  <a:lnTo>
                    <a:pt x="3214" y="19936"/>
                  </a:lnTo>
                  <a:lnTo>
                    <a:pt x="2668" y="19325"/>
                  </a:lnTo>
                  <a:lnTo>
                    <a:pt x="2443" y="18747"/>
                  </a:lnTo>
                  <a:lnTo>
                    <a:pt x="2121" y="18272"/>
                  </a:lnTo>
                  <a:lnTo>
                    <a:pt x="1800" y="17898"/>
                  </a:lnTo>
                  <a:lnTo>
                    <a:pt x="1575" y="17287"/>
                  </a:lnTo>
                  <a:lnTo>
                    <a:pt x="1189" y="16234"/>
                  </a:lnTo>
                  <a:lnTo>
                    <a:pt x="546" y="13857"/>
                  </a:lnTo>
                  <a:lnTo>
                    <a:pt x="0" y="12770"/>
                  </a:lnTo>
                  <a:lnTo>
                    <a:pt x="96" y="11445"/>
                  </a:lnTo>
                  <a:lnTo>
                    <a:pt x="161" y="10494"/>
                  </a:lnTo>
                  <a:lnTo>
                    <a:pt x="161" y="9645"/>
                  </a:lnTo>
                  <a:lnTo>
                    <a:pt x="643" y="7506"/>
                  </a:lnTo>
                  <a:lnTo>
                    <a:pt x="868" y="6691"/>
                  </a:lnTo>
                  <a:lnTo>
                    <a:pt x="1189" y="5706"/>
                  </a:lnTo>
                  <a:lnTo>
                    <a:pt x="1254" y="5366"/>
                  </a:lnTo>
                  <a:lnTo>
                    <a:pt x="1350" y="4992"/>
                  </a:lnTo>
                  <a:lnTo>
                    <a:pt x="1511" y="4653"/>
                  </a:lnTo>
                  <a:lnTo>
                    <a:pt x="1736" y="4415"/>
                  </a:lnTo>
                  <a:lnTo>
                    <a:pt x="2121" y="4279"/>
                  </a:lnTo>
                  <a:lnTo>
                    <a:pt x="2507" y="4279"/>
                  </a:lnTo>
                  <a:lnTo>
                    <a:pt x="2764" y="3804"/>
                  </a:lnTo>
                  <a:lnTo>
                    <a:pt x="2989" y="3464"/>
                  </a:lnTo>
                  <a:lnTo>
                    <a:pt x="3214" y="3091"/>
                  </a:lnTo>
                  <a:lnTo>
                    <a:pt x="3375" y="2989"/>
                  </a:lnTo>
                  <a:lnTo>
                    <a:pt x="3696" y="2853"/>
                  </a:lnTo>
                  <a:lnTo>
                    <a:pt x="4179" y="2275"/>
                  </a:lnTo>
                  <a:lnTo>
                    <a:pt x="4725" y="1766"/>
                  </a:lnTo>
                  <a:lnTo>
                    <a:pt x="5271" y="1426"/>
                  </a:lnTo>
                  <a:lnTo>
                    <a:pt x="5882" y="1189"/>
                  </a:lnTo>
                  <a:lnTo>
                    <a:pt x="7232" y="815"/>
                  </a:lnTo>
                  <a:lnTo>
                    <a:pt x="7843" y="475"/>
                  </a:lnTo>
                  <a:lnTo>
                    <a:pt x="8486" y="102"/>
                  </a:lnTo>
                  <a:lnTo>
                    <a:pt x="8711" y="238"/>
                  </a:lnTo>
                  <a:lnTo>
                    <a:pt x="9032" y="340"/>
                  </a:lnTo>
                  <a:lnTo>
                    <a:pt x="9804" y="475"/>
                  </a:lnTo>
                  <a:lnTo>
                    <a:pt x="10221" y="577"/>
                  </a:lnTo>
                  <a:lnTo>
                    <a:pt x="10446" y="475"/>
                  </a:lnTo>
                  <a:lnTo>
                    <a:pt x="10511" y="340"/>
                  </a:lnTo>
                  <a:lnTo>
                    <a:pt x="10446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208" name="Shape 208"/>
            <p:cNvSpPr/>
            <p:nvPr/>
          </p:nvSpPr>
          <p:spPr>
            <a:xfrm>
              <a:off x="498071" y="619960"/>
              <a:ext cx="552121" cy="450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41" y="1547"/>
                  </a:moveTo>
                  <a:lnTo>
                    <a:pt x="19981" y="866"/>
                  </a:lnTo>
                  <a:lnTo>
                    <a:pt x="19020" y="0"/>
                  </a:lnTo>
                  <a:lnTo>
                    <a:pt x="18160" y="0"/>
                  </a:lnTo>
                  <a:lnTo>
                    <a:pt x="17806" y="433"/>
                  </a:lnTo>
                  <a:lnTo>
                    <a:pt x="17300" y="619"/>
                  </a:lnTo>
                  <a:lnTo>
                    <a:pt x="16187" y="1114"/>
                  </a:lnTo>
                  <a:lnTo>
                    <a:pt x="15074" y="1114"/>
                  </a:lnTo>
                  <a:lnTo>
                    <a:pt x="13860" y="1300"/>
                  </a:lnTo>
                  <a:lnTo>
                    <a:pt x="12748" y="1547"/>
                  </a:lnTo>
                  <a:lnTo>
                    <a:pt x="12141" y="1733"/>
                  </a:lnTo>
                  <a:lnTo>
                    <a:pt x="11786" y="1733"/>
                  </a:lnTo>
                  <a:lnTo>
                    <a:pt x="11786" y="1981"/>
                  </a:lnTo>
                  <a:lnTo>
                    <a:pt x="11533" y="2228"/>
                  </a:lnTo>
                  <a:lnTo>
                    <a:pt x="10926" y="2661"/>
                  </a:lnTo>
                  <a:lnTo>
                    <a:pt x="9915" y="3095"/>
                  </a:lnTo>
                  <a:lnTo>
                    <a:pt x="8954" y="3342"/>
                  </a:lnTo>
                  <a:lnTo>
                    <a:pt x="6880" y="3775"/>
                  </a:lnTo>
                  <a:lnTo>
                    <a:pt x="6627" y="4642"/>
                  </a:lnTo>
                  <a:lnTo>
                    <a:pt x="6627" y="4889"/>
                  </a:lnTo>
                  <a:lnTo>
                    <a:pt x="6627" y="4642"/>
                  </a:lnTo>
                  <a:lnTo>
                    <a:pt x="6273" y="4642"/>
                  </a:lnTo>
                  <a:lnTo>
                    <a:pt x="5767" y="5075"/>
                  </a:lnTo>
                  <a:lnTo>
                    <a:pt x="5008" y="6003"/>
                  </a:lnTo>
                  <a:lnTo>
                    <a:pt x="4654" y="6684"/>
                  </a:lnTo>
                  <a:lnTo>
                    <a:pt x="4553" y="7117"/>
                  </a:lnTo>
                  <a:lnTo>
                    <a:pt x="4553" y="7551"/>
                  </a:lnTo>
                  <a:lnTo>
                    <a:pt x="4047" y="7551"/>
                  </a:lnTo>
                  <a:lnTo>
                    <a:pt x="3339" y="7798"/>
                  </a:lnTo>
                  <a:lnTo>
                    <a:pt x="3086" y="8665"/>
                  </a:lnTo>
                  <a:lnTo>
                    <a:pt x="2934" y="9098"/>
                  </a:lnTo>
                  <a:lnTo>
                    <a:pt x="3086" y="8665"/>
                  </a:lnTo>
                  <a:lnTo>
                    <a:pt x="3086" y="8479"/>
                  </a:lnTo>
                  <a:lnTo>
                    <a:pt x="2934" y="8479"/>
                  </a:lnTo>
                  <a:lnTo>
                    <a:pt x="2580" y="8665"/>
                  </a:lnTo>
                  <a:lnTo>
                    <a:pt x="2074" y="9593"/>
                  </a:lnTo>
                  <a:lnTo>
                    <a:pt x="1720" y="10212"/>
                  </a:lnTo>
                  <a:lnTo>
                    <a:pt x="1720" y="11140"/>
                  </a:lnTo>
                  <a:lnTo>
                    <a:pt x="1821" y="11140"/>
                  </a:lnTo>
                  <a:lnTo>
                    <a:pt x="1720" y="11140"/>
                  </a:lnTo>
                  <a:lnTo>
                    <a:pt x="1467" y="11326"/>
                  </a:lnTo>
                  <a:lnTo>
                    <a:pt x="860" y="11574"/>
                  </a:lnTo>
                  <a:lnTo>
                    <a:pt x="506" y="12935"/>
                  </a:lnTo>
                  <a:lnTo>
                    <a:pt x="253" y="14483"/>
                  </a:lnTo>
                  <a:lnTo>
                    <a:pt x="152" y="14916"/>
                  </a:lnTo>
                  <a:lnTo>
                    <a:pt x="0" y="15163"/>
                  </a:lnTo>
                  <a:lnTo>
                    <a:pt x="152" y="16030"/>
                  </a:lnTo>
                  <a:lnTo>
                    <a:pt x="253" y="16711"/>
                  </a:lnTo>
                  <a:lnTo>
                    <a:pt x="506" y="17825"/>
                  </a:lnTo>
                  <a:lnTo>
                    <a:pt x="961" y="18505"/>
                  </a:lnTo>
                  <a:lnTo>
                    <a:pt x="1720" y="19619"/>
                  </a:lnTo>
                  <a:lnTo>
                    <a:pt x="2074" y="20238"/>
                  </a:lnTo>
                  <a:lnTo>
                    <a:pt x="2327" y="20734"/>
                  </a:lnTo>
                  <a:lnTo>
                    <a:pt x="2833" y="21167"/>
                  </a:lnTo>
                  <a:lnTo>
                    <a:pt x="3440" y="21352"/>
                  </a:lnTo>
                  <a:lnTo>
                    <a:pt x="3946" y="21600"/>
                  </a:lnTo>
                  <a:lnTo>
                    <a:pt x="4199" y="21600"/>
                  </a:lnTo>
                  <a:lnTo>
                    <a:pt x="5413" y="21167"/>
                  </a:lnTo>
                  <a:lnTo>
                    <a:pt x="6526" y="20734"/>
                  </a:lnTo>
                  <a:lnTo>
                    <a:pt x="8448" y="19805"/>
                  </a:lnTo>
                  <a:lnTo>
                    <a:pt x="10572" y="19124"/>
                  </a:lnTo>
                  <a:lnTo>
                    <a:pt x="11533" y="18691"/>
                  </a:lnTo>
                  <a:lnTo>
                    <a:pt x="12748" y="18505"/>
                  </a:lnTo>
                  <a:lnTo>
                    <a:pt x="13962" y="17825"/>
                  </a:lnTo>
                  <a:lnTo>
                    <a:pt x="15074" y="17144"/>
                  </a:lnTo>
                  <a:lnTo>
                    <a:pt x="16289" y="16463"/>
                  </a:lnTo>
                  <a:lnTo>
                    <a:pt x="17553" y="16030"/>
                  </a:lnTo>
                  <a:lnTo>
                    <a:pt x="18514" y="14916"/>
                  </a:lnTo>
                  <a:lnTo>
                    <a:pt x="19374" y="14049"/>
                  </a:lnTo>
                  <a:lnTo>
                    <a:pt x="21195" y="12254"/>
                  </a:lnTo>
                  <a:lnTo>
                    <a:pt x="21448" y="10460"/>
                  </a:lnTo>
                  <a:lnTo>
                    <a:pt x="21600" y="9098"/>
                  </a:lnTo>
                  <a:lnTo>
                    <a:pt x="21600" y="7551"/>
                  </a:lnTo>
                  <a:lnTo>
                    <a:pt x="21195" y="6003"/>
                  </a:lnTo>
                  <a:lnTo>
                    <a:pt x="21347" y="5323"/>
                  </a:lnTo>
                  <a:lnTo>
                    <a:pt x="21347" y="4889"/>
                  </a:lnTo>
                  <a:lnTo>
                    <a:pt x="21195" y="3775"/>
                  </a:lnTo>
                  <a:lnTo>
                    <a:pt x="20993" y="2661"/>
                  </a:lnTo>
                  <a:lnTo>
                    <a:pt x="20841" y="1547"/>
                  </a:lnTo>
                </a:path>
              </a:pathLst>
            </a:custGeom>
            <a:solidFill>
              <a:srgbClr val="F5F965"/>
            </a:solidFill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209" name="Shape 209"/>
            <p:cNvSpPr/>
            <p:nvPr/>
          </p:nvSpPr>
          <p:spPr>
            <a:xfrm>
              <a:off x="397583" y="960938"/>
              <a:ext cx="174924" cy="105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0000" y="19756"/>
                  </a:lnTo>
                  <a:lnTo>
                    <a:pt x="18400" y="18702"/>
                  </a:lnTo>
                  <a:lnTo>
                    <a:pt x="16800" y="17912"/>
                  </a:lnTo>
                  <a:lnTo>
                    <a:pt x="15200" y="16859"/>
                  </a:lnTo>
                  <a:lnTo>
                    <a:pt x="12800" y="16859"/>
                  </a:lnTo>
                  <a:lnTo>
                    <a:pt x="12000" y="16068"/>
                  </a:lnTo>
                  <a:lnTo>
                    <a:pt x="11200" y="16068"/>
                  </a:lnTo>
                  <a:lnTo>
                    <a:pt x="6400" y="12380"/>
                  </a:lnTo>
                  <a:lnTo>
                    <a:pt x="3200" y="10273"/>
                  </a:lnTo>
                  <a:lnTo>
                    <a:pt x="0" y="7639"/>
                  </a:lnTo>
                  <a:lnTo>
                    <a:pt x="6400" y="3951"/>
                  </a:lnTo>
                  <a:lnTo>
                    <a:pt x="8800" y="1844"/>
                  </a:lnTo>
                  <a:lnTo>
                    <a:pt x="12000" y="0"/>
                  </a:lnTo>
                  <a:lnTo>
                    <a:pt x="14400" y="1844"/>
                  </a:lnTo>
                  <a:lnTo>
                    <a:pt x="16800" y="3951"/>
                  </a:lnTo>
                  <a:lnTo>
                    <a:pt x="19200" y="13171"/>
                  </a:lnTo>
                  <a:lnTo>
                    <a:pt x="21600" y="21600"/>
                  </a:lnTo>
                </a:path>
              </a:pathLst>
            </a:custGeom>
            <a:solidFill>
              <a:srgbClr val="F5F96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210" name="Shape 210"/>
            <p:cNvSpPr/>
            <p:nvPr/>
          </p:nvSpPr>
          <p:spPr>
            <a:xfrm>
              <a:off x="406321" y="920899"/>
              <a:ext cx="115215" cy="80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18116"/>
                  </a:lnTo>
                  <a:lnTo>
                    <a:pt x="1213" y="14284"/>
                  </a:lnTo>
                  <a:lnTo>
                    <a:pt x="3640" y="9406"/>
                  </a:lnTo>
                  <a:lnTo>
                    <a:pt x="3640" y="8361"/>
                  </a:lnTo>
                  <a:lnTo>
                    <a:pt x="4854" y="4529"/>
                  </a:lnTo>
                  <a:lnTo>
                    <a:pt x="8252" y="4529"/>
                  </a:lnTo>
                  <a:lnTo>
                    <a:pt x="13106" y="3484"/>
                  </a:lnTo>
                  <a:lnTo>
                    <a:pt x="16746" y="1045"/>
                  </a:lnTo>
                  <a:lnTo>
                    <a:pt x="20387" y="0"/>
                  </a:lnTo>
                  <a:lnTo>
                    <a:pt x="21600" y="4529"/>
                  </a:lnTo>
                  <a:lnTo>
                    <a:pt x="20387" y="9406"/>
                  </a:lnTo>
                  <a:lnTo>
                    <a:pt x="17960" y="14284"/>
                  </a:lnTo>
                  <a:lnTo>
                    <a:pt x="11892" y="16723"/>
                  </a:lnTo>
                  <a:lnTo>
                    <a:pt x="6067" y="19161"/>
                  </a:lnTo>
                  <a:lnTo>
                    <a:pt x="3640" y="18116"/>
                  </a:lnTo>
                  <a:lnTo>
                    <a:pt x="2427" y="18116"/>
                  </a:lnTo>
                  <a:lnTo>
                    <a:pt x="2427" y="19161"/>
                  </a:lnTo>
                  <a:lnTo>
                    <a:pt x="0" y="21600"/>
                  </a:lnTo>
                </a:path>
              </a:pathLst>
            </a:custGeom>
            <a:solidFill>
              <a:srgbClr val="F5F96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211" name="Shape 211"/>
            <p:cNvSpPr/>
            <p:nvPr/>
          </p:nvSpPr>
          <p:spPr>
            <a:xfrm>
              <a:off x="311658" y="867944"/>
              <a:ext cx="61167" cy="61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5F96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212" name="Shape 212"/>
            <p:cNvSpPr/>
            <p:nvPr/>
          </p:nvSpPr>
          <p:spPr>
            <a:xfrm>
              <a:off x="249035" y="743952"/>
              <a:ext cx="62625" cy="61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5F96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213" name="Shape 213"/>
            <p:cNvSpPr/>
            <p:nvPr/>
          </p:nvSpPr>
          <p:spPr>
            <a:xfrm>
              <a:off x="372825" y="743952"/>
              <a:ext cx="62625" cy="61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5F96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</p:grpSp>
      <p:grpSp>
        <p:nvGrpSpPr>
          <p:cNvPr id="221" name="Group 221"/>
          <p:cNvGrpSpPr/>
          <p:nvPr/>
        </p:nvGrpSpPr>
        <p:grpSpPr>
          <a:xfrm>
            <a:off x="4853628" y="3602930"/>
            <a:ext cx="1182689" cy="1177927"/>
            <a:chOff x="0" y="0"/>
            <a:chExt cx="1182687" cy="1177926"/>
          </a:xfrm>
        </p:grpSpPr>
        <p:sp>
          <p:nvSpPr>
            <p:cNvPr id="215" name="Shape 215"/>
            <p:cNvSpPr/>
            <p:nvPr/>
          </p:nvSpPr>
          <p:spPr>
            <a:xfrm>
              <a:off x="0" y="-1"/>
              <a:ext cx="1182688" cy="1177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14400"/>
            </a:solidFill>
            <a:ln w="28575" cap="flat">
              <a:solidFill>
                <a:srgbClr val="CC66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216" name="Shape 216"/>
            <p:cNvSpPr/>
            <p:nvPr/>
          </p:nvSpPr>
          <p:spPr>
            <a:xfrm>
              <a:off x="497283" y="557964"/>
              <a:ext cx="554318" cy="450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41" y="1547"/>
                  </a:moveTo>
                  <a:lnTo>
                    <a:pt x="19981" y="866"/>
                  </a:lnTo>
                  <a:lnTo>
                    <a:pt x="19020" y="0"/>
                  </a:lnTo>
                  <a:lnTo>
                    <a:pt x="18160" y="0"/>
                  </a:lnTo>
                  <a:lnTo>
                    <a:pt x="17806" y="433"/>
                  </a:lnTo>
                  <a:lnTo>
                    <a:pt x="17300" y="619"/>
                  </a:lnTo>
                  <a:lnTo>
                    <a:pt x="16187" y="1114"/>
                  </a:lnTo>
                  <a:lnTo>
                    <a:pt x="15074" y="1114"/>
                  </a:lnTo>
                  <a:lnTo>
                    <a:pt x="13860" y="1300"/>
                  </a:lnTo>
                  <a:lnTo>
                    <a:pt x="12748" y="1547"/>
                  </a:lnTo>
                  <a:lnTo>
                    <a:pt x="12141" y="1733"/>
                  </a:lnTo>
                  <a:lnTo>
                    <a:pt x="11786" y="1733"/>
                  </a:lnTo>
                  <a:lnTo>
                    <a:pt x="11786" y="1981"/>
                  </a:lnTo>
                  <a:lnTo>
                    <a:pt x="11533" y="2228"/>
                  </a:lnTo>
                  <a:lnTo>
                    <a:pt x="10926" y="2661"/>
                  </a:lnTo>
                  <a:lnTo>
                    <a:pt x="9915" y="3095"/>
                  </a:lnTo>
                  <a:lnTo>
                    <a:pt x="8954" y="3342"/>
                  </a:lnTo>
                  <a:lnTo>
                    <a:pt x="6880" y="3775"/>
                  </a:lnTo>
                  <a:lnTo>
                    <a:pt x="6627" y="4642"/>
                  </a:lnTo>
                  <a:lnTo>
                    <a:pt x="6627" y="4889"/>
                  </a:lnTo>
                  <a:lnTo>
                    <a:pt x="6627" y="4642"/>
                  </a:lnTo>
                  <a:lnTo>
                    <a:pt x="6273" y="4642"/>
                  </a:lnTo>
                  <a:lnTo>
                    <a:pt x="5767" y="5075"/>
                  </a:lnTo>
                  <a:lnTo>
                    <a:pt x="5008" y="6003"/>
                  </a:lnTo>
                  <a:lnTo>
                    <a:pt x="4654" y="6684"/>
                  </a:lnTo>
                  <a:lnTo>
                    <a:pt x="4553" y="7117"/>
                  </a:lnTo>
                  <a:lnTo>
                    <a:pt x="4553" y="7551"/>
                  </a:lnTo>
                  <a:lnTo>
                    <a:pt x="4047" y="7551"/>
                  </a:lnTo>
                  <a:lnTo>
                    <a:pt x="3339" y="7798"/>
                  </a:lnTo>
                  <a:lnTo>
                    <a:pt x="3086" y="8665"/>
                  </a:lnTo>
                  <a:lnTo>
                    <a:pt x="2934" y="9098"/>
                  </a:lnTo>
                  <a:lnTo>
                    <a:pt x="3086" y="8665"/>
                  </a:lnTo>
                  <a:lnTo>
                    <a:pt x="3086" y="8479"/>
                  </a:lnTo>
                  <a:lnTo>
                    <a:pt x="2934" y="8479"/>
                  </a:lnTo>
                  <a:lnTo>
                    <a:pt x="2580" y="8665"/>
                  </a:lnTo>
                  <a:lnTo>
                    <a:pt x="2074" y="9593"/>
                  </a:lnTo>
                  <a:lnTo>
                    <a:pt x="1720" y="10212"/>
                  </a:lnTo>
                  <a:lnTo>
                    <a:pt x="1720" y="11140"/>
                  </a:lnTo>
                  <a:lnTo>
                    <a:pt x="1821" y="11140"/>
                  </a:lnTo>
                  <a:lnTo>
                    <a:pt x="1720" y="11140"/>
                  </a:lnTo>
                  <a:lnTo>
                    <a:pt x="1467" y="11326"/>
                  </a:lnTo>
                  <a:lnTo>
                    <a:pt x="860" y="11574"/>
                  </a:lnTo>
                  <a:lnTo>
                    <a:pt x="506" y="12935"/>
                  </a:lnTo>
                  <a:lnTo>
                    <a:pt x="253" y="14483"/>
                  </a:lnTo>
                  <a:lnTo>
                    <a:pt x="152" y="14916"/>
                  </a:lnTo>
                  <a:lnTo>
                    <a:pt x="0" y="15163"/>
                  </a:lnTo>
                  <a:lnTo>
                    <a:pt x="152" y="16030"/>
                  </a:lnTo>
                  <a:lnTo>
                    <a:pt x="253" y="16711"/>
                  </a:lnTo>
                  <a:lnTo>
                    <a:pt x="506" y="17825"/>
                  </a:lnTo>
                  <a:lnTo>
                    <a:pt x="961" y="18505"/>
                  </a:lnTo>
                  <a:lnTo>
                    <a:pt x="1720" y="19619"/>
                  </a:lnTo>
                  <a:lnTo>
                    <a:pt x="2074" y="20238"/>
                  </a:lnTo>
                  <a:lnTo>
                    <a:pt x="2327" y="20734"/>
                  </a:lnTo>
                  <a:lnTo>
                    <a:pt x="2833" y="21167"/>
                  </a:lnTo>
                  <a:lnTo>
                    <a:pt x="3440" y="21352"/>
                  </a:lnTo>
                  <a:lnTo>
                    <a:pt x="3946" y="21600"/>
                  </a:lnTo>
                  <a:lnTo>
                    <a:pt x="4199" y="21600"/>
                  </a:lnTo>
                  <a:lnTo>
                    <a:pt x="5413" y="21167"/>
                  </a:lnTo>
                  <a:lnTo>
                    <a:pt x="6526" y="20734"/>
                  </a:lnTo>
                  <a:lnTo>
                    <a:pt x="8448" y="19805"/>
                  </a:lnTo>
                  <a:lnTo>
                    <a:pt x="10572" y="19124"/>
                  </a:lnTo>
                  <a:lnTo>
                    <a:pt x="11533" y="18691"/>
                  </a:lnTo>
                  <a:lnTo>
                    <a:pt x="12748" y="18505"/>
                  </a:lnTo>
                  <a:lnTo>
                    <a:pt x="13962" y="17825"/>
                  </a:lnTo>
                  <a:lnTo>
                    <a:pt x="15074" y="17144"/>
                  </a:lnTo>
                  <a:lnTo>
                    <a:pt x="16289" y="16463"/>
                  </a:lnTo>
                  <a:lnTo>
                    <a:pt x="17553" y="16030"/>
                  </a:lnTo>
                  <a:lnTo>
                    <a:pt x="18514" y="14916"/>
                  </a:lnTo>
                  <a:lnTo>
                    <a:pt x="19374" y="14049"/>
                  </a:lnTo>
                  <a:lnTo>
                    <a:pt x="21195" y="12254"/>
                  </a:lnTo>
                  <a:lnTo>
                    <a:pt x="21448" y="10460"/>
                  </a:lnTo>
                  <a:lnTo>
                    <a:pt x="21600" y="9098"/>
                  </a:lnTo>
                  <a:lnTo>
                    <a:pt x="21600" y="7551"/>
                  </a:lnTo>
                  <a:lnTo>
                    <a:pt x="21195" y="6003"/>
                  </a:lnTo>
                  <a:lnTo>
                    <a:pt x="21347" y="5323"/>
                  </a:lnTo>
                  <a:lnTo>
                    <a:pt x="21347" y="4889"/>
                  </a:lnTo>
                  <a:lnTo>
                    <a:pt x="21195" y="3775"/>
                  </a:lnTo>
                  <a:lnTo>
                    <a:pt x="20993" y="2661"/>
                  </a:lnTo>
                  <a:lnTo>
                    <a:pt x="20841" y="1547"/>
                  </a:lnTo>
                </a:path>
              </a:pathLst>
            </a:custGeom>
            <a:solidFill>
              <a:srgbClr val="F5F965"/>
            </a:solidFill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217" name="Shape 217"/>
            <p:cNvSpPr/>
            <p:nvPr/>
          </p:nvSpPr>
          <p:spPr>
            <a:xfrm>
              <a:off x="401034" y="898942"/>
              <a:ext cx="172245" cy="105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0301" y="19756"/>
                  </a:lnTo>
                  <a:lnTo>
                    <a:pt x="18839" y="18702"/>
                  </a:lnTo>
                  <a:lnTo>
                    <a:pt x="17540" y="17912"/>
                  </a:lnTo>
                  <a:lnTo>
                    <a:pt x="14779" y="16859"/>
                  </a:lnTo>
                  <a:lnTo>
                    <a:pt x="12180" y="16859"/>
                  </a:lnTo>
                  <a:lnTo>
                    <a:pt x="10881" y="16068"/>
                  </a:lnTo>
                  <a:lnTo>
                    <a:pt x="9420" y="14224"/>
                  </a:lnTo>
                  <a:lnTo>
                    <a:pt x="6821" y="12380"/>
                  </a:lnTo>
                  <a:lnTo>
                    <a:pt x="2761" y="10273"/>
                  </a:lnTo>
                  <a:lnTo>
                    <a:pt x="0" y="7639"/>
                  </a:lnTo>
                  <a:lnTo>
                    <a:pt x="2761" y="5795"/>
                  </a:lnTo>
                  <a:lnTo>
                    <a:pt x="6821" y="3951"/>
                  </a:lnTo>
                  <a:lnTo>
                    <a:pt x="9420" y="1844"/>
                  </a:lnTo>
                  <a:lnTo>
                    <a:pt x="12180" y="0"/>
                  </a:lnTo>
                  <a:lnTo>
                    <a:pt x="14779" y="1844"/>
                  </a:lnTo>
                  <a:lnTo>
                    <a:pt x="16241" y="3951"/>
                  </a:lnTo>
                  <a:lnTo>
                    <a:pt x="18839" y="13171"/>
                  </a:lnTo>
                  <a:lnTo>
                    <a:pt x="21600" y="21600"/>
                  </a:lnTo>
                </a:path>
              </a:pathLst>
            </a:custGeom>
            <a:solidFill>
              <a:srgbClr val="F5F96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218" name="Shape 218"/>
            <p:cNvSpPr/>
            <p:nvPr/>
          </p:nvSpPr>
          <p:spPr>
            <a:xfrm>
              <a:off x="406867" y="858903"/>
              <a:ext cx="106616" cy="80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14284"/>
                  </a:lnTo>
                  <a:lnTo>
                    <a:pt x="2107" y="11845"/>
                  </a:lnTo>
                  <a:lnTo>
                    <a:pt x="2107" y="9406"/>
                  </a:lnTo>
                  <a:lnTo>
                    <a:pt x="4215" y="8361"/>
                  </a:lnTo>
                  <a:lnTo>
                    <a:pt x="4215" y="4529"/>
                  </a:lnTo>
                  <a:lnTo>
                    <a:pt x="8693" y="4529"/>
                  </a:lnTo>
                  <a:lnTo>
                    <a:pt x="12907" y="3484"/>
                  </a:lnTo>
                  <a:lnTo>
                    <a:pt x="17385" y="1045"/>
                  </a:lnTo>
                  <a:lnTo>
                    <a:pt x="21600" y="0"/>
                  </a:lnTo>
                  <a:lnTo>
                    <a:pt x="21600" y="9406"/>
                  </a:lnTo>
                  <a:lnTo>
                    <a:pt x="19493" y="14284"/>
                  </a:lnTo>
                  <a:lnTo>
                    <a:pt x="12907" y="16723"/>
                  </a:lnTo>
                  <a:lnTo>
                    <a:pt x="6585" y="19161"/>
                  </a:lnTo>
                  <a:lnTo>
                    <a:pt x="4215" y="18116"/>
                  </a:lnTo>
                  <a:lnTo>
                    <a:pt x="2107" y="19161"/>
                  </a:lnTo>
                  <a:lnTo>
                    <a:pt x="0" y="21600"/>
                  </a:lnTo>
                </a:path>
              </a:pathLst>
            </a:custGeom>
            <a:solidFill>
              <a:srgbClr val="F5F96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219" name="Shape 219"/>
            <p:cNvSpPr/>
            <p:nvPr/>
          </p:nvSpPr>
          <p:spPr>
            <a:xfrm>
              <a:off x="373326" y="681956"/>
              <a:ext cx="62709" cy="61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0504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220" name="Shape 220"/>
            <p:cNvSpPr/>
            <p:nvPr/>
          </p:nvSpPr>
          <p:spPr>
            <a:xfrm>
              <a:off x="186663" y="123992"/>
              <a:ext cx="870773" cy="821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446" y="0"/>
                  </a:moveTo>
                  <a:lnTo>
                    <a:pt x="10929" y="102"/>
                  </a:lnTo>
                  <a:lnTo>
                    <a:pt x="11154" y="238"/>
                  </a:lnTo>
                  <a:lnTo>
                    <a:pt x="11379" y="340"/>
                  </a:lnTo>
                  <a:lnTo>
                    <a:pt x="11604" y="340"/>
                  </a:lnTo>
                  <a:lnTo>
                    <a:pt x="11700" y="475"/>
                  </a:lnTo>
                  <a:lnTo>
                    <a:pt x="11925" y="475"/>
                  </a:lnTo>
                  <a:lnTo>
                    <a:pt x="12311" y="577"/>
                  </a:lnTo>
                  <a:lnTo>
                    <a:pt x="12954" y="340"/>
                  </a:lnTo>
                  <a:lnTo>
                    <a:pt x="13500" y="102"/>
                  </a:lnTo>
                  <a:lnTo>
                    <a:pt x="13725" y="102"/>
                  </a:lnTo>
                  <a:lnTo>
                    <a:pt x="13886" y="238"/>
                  </a:lnTo>
                  <a:lnTo>
                    <a:pt x="14143" y="340"/>
                  </a:lnTo>
                  <a:lnTo>
                    <a:pt x="14207" y="713"/>
                  </a:lnTo>
                  <a:lnTo>
                    <a:pt x="14432" y="951"/>
                  </a:lnTo>
                  <a:lnTo>
                    <a:pt x="14850" y="1189"/>
                  </a:lnTo>
                  <a:lnTo>
                    <a:pt x="15396" y="1528"/>
                  </a:lnTo>
                  <a:lnTo>
                    <a:pt x="15943" y="1766"/>
                  </a:lnTo>
                  <a:lnTo>
                    <a:pt x="16393" y="2038"/>
                  </a:lnTo>
                  <a:lnTo>
                    <a:pt x="16489" y="2377"/>
                  </a:lnTo>
                  <a:lnTo>
                    <a:pt x="16489" y="2513"/>
                  </a:lnTo>
                  <a:lnTo>
                    <a:pt x="16554" y="2615"/>
                  </a:lnTo>
                  <a:lnTo>
                    <a:pt x="17036" y="2853"/>
                  </a:lnTo>
                  <a:lnTo>
                    <a:pt x="17646" y="3091"/>
                  </a:lnTo>
                  <a:lnTo>
                    <a:pt x="18129" y="3226"/>
                  </a:lnTo>
                  <a:lnTo>
                    <a:pt x="18289" y="3226"/>
                  </a:lnTo>
                  <a:lnTo>
                    <a:pt x="18611" y="4177"/>
                  </a:lnTo>
                  <a:lnTo>
                    <a:pt x="18932" y="4992"/>
                  </a:lnTo>
                  <a:lnTo>
                    <a:pt x="19479" y="5706"/>
                  </a:lnTo>
                  <a:lnTo>
                    <a:pt x="19864" y="6079"/>
                  </a:lnTo>
                  <a:lnTo>
                    <a:pt x="20250" y="6317"/>
                  </a:lnTo>
                  <a:lnTo>
                    <a:pt x="20957" y="8117"/>
                  </a:lnTo>
                  <a:lnTo>
                    <a:pt x="21600" y="9917"/>
                  </a:lnTo>
                  <a:lnTo>
                    <a:pt x="21504" y="10257"/>
                  </a:lnTo>
                  <a:lnTo>
                    <a:pt x="21504" y="10732"/>
                  </a:lnTo>
                  <a:lnTo>
                    <a:pt x="21439" y="11106"/>
                  </a:lnTo>
                  <a:lnTo>
                    <a:pt x="21182" y="11343"/>
                  </a:lnTo>
                  <a:lnTo>
                    <a:pt x="21118" y="11343"/>
                  </a:lnTo>
                  <a:lnTo>
                    <a:pt x="20957" y="11208"/>
                  </a:lnTo>
                  <a:lnTo>
                    <a:pt x="20636" y="10970"/>
                  </a:lnTo>
                  <a:lnTo>
                    <a:pt x="20186" y="10868"/>
                  </a:lnTo>
                  <a:lnTo>
                    <a:pt x="19639" y="10630"/>
                  </a:lnTo>
                  <a:lnTo>
                    <a:pt x="19061" y="10494"/>
                  </a:lnTo>
                  <a:lnTo>
                    <a:pt x="18514" y="10392"/>
                  </a:lnTo>
                  <a:lnTo>
                    <a:pt x="15396" y="11106"/>
                  </a:lnTo>
                  <a:lnTo>
                    <a:pt x="12311" y="11921"/>
                  </a:lnTo>
                  <a:lnTo>
                    <a:pt x="11861" y="12396"/>
                  </a:lnTo>
                  <a:lnTo>
                    <a:pt x="11379" y="12634"/>
                  </a:lnTo>
                  <a:lnTo>
                    <a:pt x="10929" y="12872"/>
                  </a:lnTo>
                  <a:lnTo>
                    <a:pt x="10446" y="13245"/>
                  </a:lnTo>
                  <a:lnTo>
                    <a:pt x="10125" y="13721"/>
                  </a:lnTo>
                  <a:lnTo>
                    <a:pt x="9354" y="14196"/>
                  </a:lnTo>
                  <a:lnTo>
                    <a:pt x="8871" y="14672"/>
                  </a:lnTo>
                  <a:lnTo>
                    <a:pt x="8486" y="15521"/>
                  </a:lnTo>
                  <a:lnTo>
                    <a:pt x="7843" y="16336"/>
                  </a:lnTo>
                  <a:lnTo>
                    <a:pt x="7136" y="17049"/>
                  </a:lnTo>
                  <a:lnTo>
                    <a:pt x="6364" y="17525"/>
                  </a:lnTo>
                  <a:lnTo>
                    <a:pt x="6268" y="18034"/>
                  </a:lnTo>
                  <a:lnTo>
                    <a:pt x="6204" y="18611"/>
                  </a:lnTo>
                  <a:lnTo>
                    <a:pt x="6139" y="19800"/>
                  </a:lnTo>
                  <a:lnTo>
                    <a:pt x="5979" y="20411"/>
                  </a:lnTo>
                  <a:lnTo>
                    <a:pt x="5818" y="20887"/>
                  </a:lnTo>
                  <a:lnTo>
                    <a:pt x="5496" y="21362"/>
                  </a:lnTo>
                  <a:lnTo>
                    <a:pt x="5014" y="21600"/>
                  </a:lnTo>
                  <a:lnTo>
                    <a:pt x="4725" y="21226"/>
                  </a:lnTo>
                  <a:lnTo>
                    <a:pt x="4082" y="20751"/>
                  </a:lnTo>
                  <a:lnTo>
                    <a:pt x="3696" y="20513"/>
                  </a:lnTo>
                  <a:lnTo>
                    <a:pt x="3214" y="19936"/>
                  </a:lnTo>
                  <a:lnTo>
                    <a:pt x="2668" y="19325"/>
                  </a:lnTo>
                  <a:lnTo>
                    <a:pt x="2443" y="18747"/>
                  </a:lnTo>
                  <a:lnTo>
                    <a:pt x="2121" y="18272"/>
                  </a:lnTo>
                  <a:lnTo>
                    <a:pt x="1800" y="17898"/>
                  </a:lnTo>
                  <a:lnTo>
                    <a:pt x="1575" y="17287"/>
                  </a:lnTo>
                  <a:lnTo>
                    <a:pt x="1189" y="16234"/>
                  </a:lnTo>
                  <a:lnTo>
                    <a:pt x="546" y="13857"/>
                  </a:lnTo>
                  <a:lnTo>
                    <a:pt x="0" y="12770"/>
                  </a:lnTo>
                  <a:lnTo>
                    <a:pt x="96" y="11445"/>
                  </a:lnTo>
                  <a:lnTo>
                    <a:pt x="161" y="10494"/>
                  </a:lnTo>
                  <a:lnTo>
                    <a:pt x="161" y="9645"/>
                  </a:lnTo>
                  <a:lnTo>
                    <a:pt x="643" y="7506"/>
                  </a:lnTo>
                  <a:lnTo>
                    <a:pt x="868" y="6691"/>
                  </a:lnTo>
                  <a:lnTo>
                    <a:pt x="1189" y="5706"/>
                  </a:lnTo>
                  <a:lnTo>
                    <a:pt x="1254" y="5366"/>
                  </a:lnTo>
                  <a:lnTo>
                    <a:pt x="1350" y="4992"/>
                  </a:lnTo>
                  <a:lnTo>
                    <a:pt x="1511" y="4653"/>
                  </a:lnTo>
                  <a:lnTo>
                    <a:pt x="1736" y="4415"/>
                  </a:lnTo>
                  <a:lnTo>
                    <a:pt x="2121" y="4279"/>
                  </a:lnTo>
                  <a:lnTo>
                    <a:pt x="2507" y="4279"/>
                  </a:lnTo>
                  <a:lnTo>
                    <a:pt x="2764" y="3804"/>
                  </a:lnTo>
                  <a:lnTo>
                    <a:pt x="2989" y="3464"/>
                  </a:lnTo>
                  <a:lnTo>
                    <a:pt x="3214" y="3091"/>
                  </a:lnTo>
                  <a:lnTo>
                    <a:pt x="3375" y="2989"/>
                  </a:lnTo>
                  <a:lnTo>
                    <a:pt x="3696" y="2853"/>
                  </a:lnTo>
                  <a:lnTo>
                    <a:pt x="4179" y="2275"/>
                  </a:lnTo>
                  <a:lnTo>
                    <a:pt x="4725" y="1766"/>
                  </a:lnTo>
                  <a:lnTo>
                    <a:pt x="5271" y="1426"/>
                  </a:lnTo>
                  <a:lnTo>
                    <a:pt x="5882" y="1189"/>
                  </a:lnTo>
                  <a:lnTo>
                    <a:pt x="7232" y="815"/>
                  </a:lnTo>
                  <a:lnTo>
                    <a:pt x="7843" y="475"/>
                  </a:lnTo>
                  <a:lnTo>
                    <a:pt x="8486" y="102"/>
                  </a:lnTo>
                  <a:lnTo>
                    <a:pt x="8711" y="238"/>
                  </a:lnTo>
                  <a:lnTo>
                    <a:pt x="9032" y="340"/>
                  </a:lnTo>
                  <a:lnTo>
                    <a:pt x="9804" y="475"/>
                  </a:lnTo>
                  <a:lnTo>
                    <a:pt x="10221" y="577"/>
                  </a:lnTo>
                  <a:lnTo>
                    <a:pt x="10446" y="475"/>
                  </a:lnTo>
                  <a:lnTo>
                    <a:pt x="10511" y="340"/>
                  </a:lnTo>
                  <a:lnTo>
                    <a:pt x="10446" y="0"/>
                  </a:lnTo>
                </a:path>
              </a:pathLst>
            </a:custGeom>
            <a:solidFill>
              <a:srgbClr val="790015"/>
            </a:solidFill>
            <a:ln w="28575" cap="rnd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</p:grpSp>
      <p:sp>
        <p:nvSpPr>
          <p:cNvPr id="222" name="Shape 222"/>
          <p:cNvSpPr/>
          <p:nvPr/>
        </p:nvSpPr>
        <p:spPr>
          <a:xfrm>
            <a:off x="6872747" y="3327853"/>
            <a:ext cx="1553878" cy="1889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lnSpc>
                <a:spcPct val="130000"/>
              </a:lnSpc>
            </a:pPr>
            <a:r>
              <a:rPr b="1">
                <a:latin typeface="微软雅黑"/>
                <a:ea typeface="微软雅黑"/>
                <a:cs typeface="微软雅黑"/>
                <a:sym typeface="微软雅黑"/>
              </a:rPr>
              <a:t>不稳定心绞痛</a:t>
            </a:r>
            <a:endParaRPr b="1">
              <a:latin typeface="微软雅黑"/>
              <a:ea typeface="微软雅黑"/>
              <a:cs typeface="微软雅黑"/>
              <a:sym typeface="微软雅黑"/>
            </a:endParaRPr>
          </a:p>
          <a:p>
            <a:pPr lvl="0">
              <a:lnSpc>
                <a:spcPct val="130000"/>
              </a:lnSpc>
            </a:pPr>
            <a:r>
              <a:rPr b="1">
                <a:latin typeface="微软雅黑"/>
                <a:ea typeface="微软雅黑"/>
                <a:cs typeface="微软雅黑"/>
                <a:sym typeface="微软雅黑"/>
              </a:rPr>
              <a:t>心肌梗死</a:t>
            </a:r>
            <a:endParaRPr b="1">
              <a:latin typeface="微软雅黑"/>
              <a:ea typeface="微软雅黑"/>
              <a:cs typeface="微软雅黑"/>
              <a:sym typeface="微软雅黑"/>
            </a:endParaRPr>
          </a:p>
          <a:p>
            <a:pPr lvl="0">
              <a:lnSpc>
                <a:spcPct val="130000"/>
              </a:lnSpc>
            </a:pPr>
            <a:r>
              <a:rPr b="1">
                <a:latin typeface="微软雅黑"/>
                <a:ea typeface="微软雅黑"/>
                <a:cs typeface="微软雅黑"/>
                <a:sym typeface="微软雅黑"/>
              </a:rPr>
              <a:t>脑卒中（中风）</a:t>
            </a:r>
            <a:endParaRPr b="1">
              <a:latin typeface="微软雅黑"/>
              <a:ea typeface="微软雅黑"/>
              <a:cs typeface="微软雅黑"/>
              <a:sym typeface="微软雅黑"/>
            </a:endParaRPr>
          </a:p>
          <a:p>
            <a:pPr lvl="0">
              <a:lnSpc>
                <a:spcPct val="130000"/>
              </a:lnSpc>
            </a:pPr>
            <a:r>
              <a:rPr b="1">
                <a:latin typeface="微软雅黑"/>
                <a:ea typeface="微软雅黑"/>
                <a:cs typeface="微软雅黑"/>
                <a:sym typeface="微软雅黑"/>
              </a:rPr>
              <a:t>猝死</a:t>
            </a:r>
            <a:endParaRPr b="1">
              <a:latin typeface="微软雅黑"/>
              <a:ea typeface="微软雅黑"/>
              <a:cs typeface="微软雅黑"/>
              <a:sym typeface="微软雅黑"/>
            </a:endParaRPr>
          </a:p>
          <a:p>
            <a:pPr lvl="0">
              <a:lnSpc>
                <a:spcPct val="130000"/>
              </a:lnSpc>
            </a:pPr>
            <a:r>
              <a:rPr b="1">
                <a:latin typeface="微软雅黑"/>
                <a:ea typeface="微软雅黑"/>
                <a:cs typeface="微软雅黑"/>
                <a:sym typeface="微软雅黑"/>
              </a:rPr>
              <a:t>……</a:t>
            </a:r>
          </a:p>
        </p:txBody>
      </p:sp>
      <p:sp>
        <p:nvSpPr>
          <p:cNvPr id="223" name="Shape 223"/>
          <p:cNvSpPr/>
          <p:nvPr/>
        </p:nvSpPr>
        <p:spPr>
          <a:xfrm rot="10800000">
            <a:off x="2185628" y="3929955"/>
            <a:ext cx="580936" cy="398463"/>
          </a:xfrm>
          <a:prstGeom prst="leftArrow">
            <a:avLst>
              <a:gd name="adj1" fmla="val 41398"/>
              <a:gd name="adj2" fmla="val 58963"/>
            </a:avLst>
          </a:prstGeom>
          <a:gradFill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/>
          </a:gradFill>
          <a:ln>
            <a:solidFill>
              <a:srgbClr val="F6924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224" name="Shape 224"/>
          <p:cNvSpPr/>
          <p:nvPr/>
        </p:nvSpPr>
        <p:spPr>
          <a:xfrm>
            <a:off x="2868853" y="4851725"/>
            <a:ext cx="1144587" cy="259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200"/>
              </a:spcBef>
              <a:defRPr b="1"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/>
            </a:pPr>
            <a:r>
              <a:rPr b="1" sz="2000"/>
              <a:t>斑块破裂</a:t>
            </a:r>
          </a:p>
        </p:txBody>
      </p:sp>
      <p:sp>
        <p:nvSpPr>
          <p:cNvPr id="225" name="Shape 225"/>
          <p:cNvSpPr/>
          <p:nvPr/>
        </p:nvSpPr>
        <p:spPr>
          <a:xfrm>
            <a:off x="4870089" y="4851725"/>
            <a:ext cx="1144587" cy="259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200"/>
              </a:spcBef>
              <a:defRPr b="1"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/>
            </a:pPr>
            <a:r>
              <a:rPr b="1" sz="2000"/>
              <a:t>血栓形成</a:t>
            </a:r>
          </a:p>
        </p:txBody>
      </p:sp>
      <p:sp>
        <p:nvSpPr>
          <p:cNvPr id="226" name="Shape 226"/>
          <p:cNvSpPr/>
          <p:nvPr/>
        </p:nvSpPr>
        <p:spPr>
          <a:xfrm rot="10800000">
            <a:off x="4186172" y="3929955"/>
            <a:ext cx="580935" cy="398463"/>
          </a:xfrm>
          <a:prstGeom prst="leftArrow">
            <a:avLst>
              <a:gd name="adj1" fmla="val 41398"/>
              <a:gd name="adj2" fmla="val 58963"/>
            </a:avLst>
          </a:prstGeom>
          <a:gradFill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/>
          </a:gradFill>
          <a:ln>
            <a:solidFill>
              <a:srgbClr val="F6924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227" name="Shape 227"/>
          <p:cNvSpPr/>
          <p:nvPr/>
        </p:nvSpPr>
        <p:spPr>
          <a:xfrm>
            <a:off x="830536" y="4851725"/>
            <a:ext cx="1801169" cy="259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200"/>
              </a:spcBef>
              <a:defRPr b="1"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/>
            </a:pPr>
            <a:r>
              <a:rPr b="1" sz="2000"/>
              <a:t>不稳定斑块</a:t>
            </a:r>
          </a:p>
        </p:txBody>
      </p:sp>
      <p:grpSp>
        <p:nvGrpSpPr>
          <p:cNvPr id="230" name="Group 230"/>
          <p:cNvGrpSpPr/>
          <p:nvPr/>
        </p:nvGrpSpPr>
        <p:grpSpPr>
          <a:xfrm>
            <a:off x="611560" y="2636911"/>
            <a:ext cx="7944564" cy="601103"/>
            <a:chOff x="0" y="0"/>
            <a:chExt cx="7944563" cy="601102"/>
          </a:xfrm>
        </p:grpSpPr>
        <p:sp>
          <p:nvSpPr>
            <p:cNvPr id="228" name="Shape 228"/>
            <p:cNvSpPr/>
            <p:nvPr/>
          </p:nvSpPr>
          <p:spPr>
            <a:xfrm>
              <a:off x="0" y="-1"/>
              <a:ext cx="7944564" cy="601104"/>
            </a:xfrm>
            <a:prstGeom prst="rect">
              <a:avLst/>
            </a:prstGeom>
            <a:solidFill>
              <a:srgbClr val="00B0F0"/>
            </a:solidFill>
            <a:ln w="38100" cap="flat">
              <a:solidFill>
                <a:srgbClr val="FFFFFF"/>
              </a:solidFill>
              <a:prstDash val="solid"/>
              <a:bevel/>
            </a:ln>
            <a:effectLst>
              <a:outerShdw sx="100000" sy="100000" kx="0" ky="0" algn="b" rotWithShape="0" blurRad="50800" dist="38100" dir="27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9" name="Shape 229"/>
            <p:cNvSpPr/>
            <p:nvPr/>
          </p:nvSpPr>
          <p:spPr>
            <a:xfrm>
              <a:off x="0" y="125290"/>
              <a:ext cx="7944564" cy="3505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b="1" sz="20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2000">
                  <a:solidFill>
                    <a:srgbClr val="FFFFFF"/>
                  </a:solidFill>
                </a:rPr>
                <a:t>不稳定斑块的进展过程</a:t>
              </a:r>
            </a:p>
          </p:txBody>
        </p:sp>
      </p:grpSp>
      <p:sp>
        <p:nvSpPr>
          <p:cNvPr id="231" name="Shape 231"/>
          <p:cNvSpPr/>
          <p:nvPr/>
        </p:nvSpPr>
        <p:spPr>
          <a:xfrm>
            <a:off x="3234795" y="1484783"/>
            <a:ext cx="5118418" cy="727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lnSpc>
                <a:spcPct val="130000"/>
              </a:lnSpc>
            </a:pP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我们常把不稳定斑块比作</a:t>
            </a:r>
            <a:r>
              <a:rPr b="1" sz="2000">
                <a:solidFill>
                  <a:srgbClr val="FF0000"/>
                </a:solidFill>
              </a:rPr>
              <a:t>“</a:t>
            </a:r>
            <a:r>
              <a:rPr b="1" sz="20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不定时炸弹</a:t>
            </a:r>
            <a:r>
              <a:rPr b="1" sz="2000">
                <a:solidFill>
                  <a:srgbClr val="FF0000"/>
                </a:solidFill>
              </a:rPr>
              <a:t>”</a:t>
            </a: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，他们</a:t>
            </a:r>
            <a:r>
              <a:rPr b="1" sz="20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随时可能</a:t>
            </a: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破裂、形成血栓，后果严重</a:t>
            </a:r>
          </a:p>
        </p:txBody>
      </p:sp>
      <p:sp>
        <p:nvSpPr>
          <p:cNvPr id="232" name="Shape 232"/>
          <p:cNvSpPr/>
          <p:nvPr/>
        </p:nvSpPr>
        <p:spPr>
          <a:xfrm rot="10800000">
            <a:off x="6165820" y="3948422"/>
            <a:ext cx="580935" cy="398463"/>
          </a:xfrm>
          <a:prstGeom prst="leftArrow">
            <a:avLst>
              <a:gd name="adj1" fmla="val 41398"/>
              <a:gd name="adj2" fmla="val 58963"/>
            </a:avLst>
          </a:prstGeom>
          <a:gradFill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/>
          </a:gradFill>
          <a:ln>
            <a:solidFill>
              <a:srgbClr val="F6924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233" name="Shape 233"/>
          <p:cNvSpPr/>
          <p:nvPr/>
        </p:nvSpPr>
        <p:spPr>
          <a:xfrm>
            <a:off x="611559" y="5445223"/>
            <a:ext cx="8208914" cy="6949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sz="1800"/>
            </a:pPr>
            <a:r>
              <a:rPr sz="2000"/>
              <a:t>高胆固醇血症如果不尽早控制，等到斑块破裂突发心血管疾病的时候，悔之晚矣！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image23.jpg" descr="C:\Users\admin\Desktop\图片1z.jpg"/>
          <p:cNvPicPr/>
          <p:nvPr/>
        </p:nvPicPr>
        <p:blipFill>
          <a:blip r:embed="rId2">
            <a:extLst/>
          </a:blip>
          <a:srcRect l="39276" t="2234" r="4547" b="46025"/>
          <a:stretch>
            <a:fillRect/>
          </a:stretch>
        </p:blipFill>
        <p:spPr>
          <a:xfrm>
            <a:off x="6300192" y="1139258"/>
            <a:ext cx="2843809" cy="2561765"/>
          </a:xfrm>
          <a:prstGeom prst="rect">
            <a:avLst/>
          </a:prstGeom>
          <a:ln w="12700">
            <a:miter lim="400000"/>
          </a:ln>
        </p:spPr>
      </p:pic>
      <p:sp>
        <p:nvSpPr>
          <p:cNvPr id="236" name="Shape 236"/>
          <p:cNvSpPr/>
          <p:nvPr>
            <p:ph type="title"/>
          </p:nvPr>
        </p:nvSpPr>
        <p:spPr>
          <a:xfrm>
            <a:off x="-1" y="-1"/>
            <a:ext cx="9144001" cy="10527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观念：保健品软化血管，安全无忧</a:t>
            </a:r>
          </a:p>
        </p:txBody>
      </p:sp>
      <p:pic>
        <p:nvPicPr>
          <p:cNvPr id="237" name="image23.jpg" descr="C:\Users\admin\Desktop\图片1z.jpg"/>
          <p:cNvPicPr/>
          <p:nvPr/>
        </p:nvPicPr>
        <p:blipFill>
          <a:blip r:embed="rId2">
            <a:extLst/>
          </a:blip>
          <a:srcRect l="0" t="50000" r="54099" b="0"/>
          <a:stretch>
            <a:fillRect/>
          </a:stretch>
        </p:blipFill>
        <p:spPr>
          <a:xfrm flipH="1">
            <a:off x="176214" y="3429000"/>
            <a:ext cx="2955627" cy="2904976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Shape 238"/>
          <p:cNvSpPr/>
          <p:nvPr/>
        </p:nvSpPr>
        <p:spPr>
          <a:xfrm>
            <a:off x="683566" y="1774102"/>
            <a:ext cx="4896546" cy="350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/>
            </a:pPr>
            <a:r>
              <a:rPr b="1" sz="2000"/>
              <a:t>五花八门的广告，眼花缭乱的养生讲座</a:t>
            </a:r>
          </a:p>
        </p:txBody>
      </p:sp>
      <p:sp>
        <p:nvSpPr>
          <p:cNvPr id="239" name="Shape 239"/>
          <p:cNvSpPr/>
          <p:nvPr/>
        </p:nvSpPr>
        <p:spPr>
          <a:xfrm>
            <a:off x="251519" y="2420888"/>
            <a:ext cx="5616626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b="1" sz="2000">
                <a:latin typeface="微软雅黑"/>
                <a:ea typeface="微软雅黑"/>
                <a:cs typeface="微软雅黑"/>
                <a:sym typeface="微软雅黑"/>
              </a:rPr>
              <a:t>保健品铺天盖地的攻势，是否已经让您</a:t>
            </a:r>
            <a:r>
              <a:rPr b="1" sz="2000"/>
              <a:t>“</a:t>
            </a:r>
            <a:r>
              <a:rPr b="1" sz="2000">
                <a:latin typeface="微软雅黑"/>
                <a:ea typeface="微软雅黑"/>
                <a:cs typeface="微软雅黑"/>
                <a:sym typeface="微软雅黑"/>
              </a:rPr>
              <a:t>晕</a:t>
            </a:r>
            <a:r>
              <a:rPr b="1" sz="2000"/>
              <a:t>”</a:t>
            </a:r>
            <a:r>
              <a:rPr b="1" sz="2000">
                <a:latin typeface="微软雅黑"/>
                <a:ea typeface="微软雅黑"/>
                <a:cs typeface="微软雅黑"/>
                <a:sym typeface="微软雅黑"/>
              </a:rPr>
              <a:t>了？</a:t>
            </a:r>
          </a:p>
        </p:txBody>
      </p:sp>
      <p:sp>
        <p:nvSpPr>
          <p:cNvPr id="240" name="Shape 240"/>
          <p:cNvSpPr/>
          <p:nvPr/>
        </p:nvSpPr>
        <p:spPr>
          <a:xfrm>
            <a:off x="2987823" y="3904600"/>
            <a:ext cx="5184578" cy="740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lnSpc>
                <a:spcPct val="130000"/>
              </a:lnSpc>
            </a:pPr>
            <a:r>
              <a:rPr b="1" sz="2000">
                <a:latin typeface="微软雅黑"/>
                <a:ea typeface="微软雅黑"/>
                <a:cs typeface="微软雅黑"/>
                <a:sym typeface="微软雅黑"/>
              </a:rPr>
              <a:t>不少人热衷于购买降脂类保健品，认为它们能软化血管，降低 </a:t>
            </a:r>
            <a:r>
              <a:rPr b="1" sz="2000"/>
              <a:t>“</a:t>
            </a:r>
            <a:r>
              <a:rPr b="1" sz="2000">
                <a:latin typeface="微软雅黑"/>
                <a:ea typeface="微软雅黑"/>
                <a:cs typeface="微软雅黑"/>
                <a:sym typeface="微软雅黑"/>
              </a:rPr>
              <a:t>坏</a:t>
            </a:r>
            <a:r>
              <a:rPr b="1" sz="2000"/>
              <a:t>”</a:t>
            </a:r>
            <a:r>
              <a:rPr b="1" sz="2000">
                <a:latin typeface="微软雅黑"/>
                <a:ea typeface="微软雅黑"/>
                <a:cs typeface="微软雅黑"/>
                <a:sym typeface="微软雅黑"/>
              </a:rPr>
              <a:t>胆固醇， 还很安全</a:t>
            </a:r>
          </a:p>
        </p:txBody>
      </p:sp>
      <p:sp>
        <p:nvSpPr>
          <p:cNvPr id="241" name="Shape 241"/>
          <p:cNvSpPr/>
          <p:nvPr/>
        </p:nvSpPr>
        <p:spPr>
          <a:xfrm>
            <a:off x="4644007" y="4980756"/>
            <a:ext cx="2880321" cy="988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44" fill="norm" stroke="1" extrusionOk="0">
                <a:moveTo>
                  <a:pt x="0" y="1006"/>
                </a:moveTo>
                <a:cubicBezTo>
                  <a:pt x="3600" y="-2478"/>
                  <a:pt x="7200" y="4490"/>
                  <a:pt x="10800" y="1006"/>
                </a:cubicBezTo>
                <a:cubicBezTo>
                  <a:pt x="14400" y="-2478"/>
                  <a:pt x="18000" y="4490"/>
                  <a:pt x="21600" y="1006"/>
                </a:cubicBezTo>
                <a:lnTo>
                  <a:pt x="21600" y="15638"/>
                </a:lnTo>
                <a:cubicBezTo>
                  <a:pt x="18000" y="19122"/>
                  <a:pt x="14400" y="12154"/>
                  <a:pt x="10800" y="15638"/>
                </a:cubicBezTo>
                <a:cubicBezTo>
                  <a:pt x="7200" y="19122"/>
                  <a:pt x="3600" y="12154"/>
                  <a:pt x="0" y="15638"/>
                </a:cubicBezTo>
                <a:close/>
              </a:path>
            </a:pathLst>
          </a:custGeom>
          <a:gradFill>
            <a:gsLst>
              <a:gs pos="0">
                <a:srgbClr val="A5E6FF"/>
              </a:gs>
              <a:gs pos="35000">
                <a:srgbClr val="BFEDFF"/>
              </a:gs>
              <a:gs pos="100000">
                <a:srgbClr val="E7F8FF"/>
              </a:gs>
            </a:gsLst>
            <a:lin ang="16200000"/>
          </a:gradFill>
          <a:ln>
            <a:solidFill>
              <a:srgbClr val="46AAC4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 algn="ctr"/>
          </a:p>
        </p:txBody>
      </p:sp>
      <p:sp>
        <p:nvSpPr>
          <p:cNvPr id="242" name="Shape 242"/>
          <p:cNvSpPr/>
          <p:nvPr/>
        </p:nvSpPr>
        <p:spPr>
          <a:xfrm>
            <a:off x="4870370" y="5207827"/>
            <a:ext cx="2509942" cy="399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spcBef>
                <a:spcPts val="1200"/>
              </a:spcBef>
              <a:defRPr b="1" sz="2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/>
            </a:pPr>
            <a:r>
              <a:rPr b="1" sz="2400"/>
              <a:t>事实真是这样么？</a:t>
            </a:r>
          </a:p>
        </p:txBody>
      </p:sp>
      <p:pic>
        <p:nvPicPr>
          <p:cNvPr id="243" name="image6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flipV="1" rot="16200000">
            <a:off x="7529717" y="5162189"/>
            <a:ext cx="1395378" cy="10973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image24.jpg" descr="C:\Users\admin\Documents\ppt素材\卡通图片\2531170_202058868000_2.jpg"/>
          <p:cNvPicPr/>
          <p:nvPr/>
        </p:nvPicPr>
        <p:blipFill>
          <a:blip r:embed="rId2">
            <a:extLst/>
          </a:blip>
          <a:srcRect l="0" t="0" r="0" b="4134"/>
          <a:stretch>
            <a:fillRect/>
          </a:stretch>
        </p:blipFill>
        <p:spPr>
          <a:xfrm>
            <a:off x="4385005" y="3391658"/>
            <a:ext cx="4758995" cy="3421719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Shape 246"/>
          <p:cNvSpPr/>
          <p:nvPr>
            <p:ph type="title"/>
          </p:nvPr>
        </p:nvSpPr>
        <p:spPr>
          <a:xfrm>
            <a:off x="-1" y="-1"/>
            <a:ext cx="9144001" cy="1052738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他汀是降低</a:t>
            </a:r>
            <a:r>
              <a:rPr b="1" sz="2800">
                <a:solidFill>
                  <a:srgbClr val="FFFFFF"/>
                </a:solidFill>
              </a:rPr>
              <a:t>“</a:t>
            </a: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坏</a:t>
            </a:r>
            <a:r>
              <a:rPr b="1" sz="2800">
                <a:solidFill>
                  <a:srgbClr val="FFFFFF"/>
                </a:solidFill>
              </a:rPr>
              <a:t>”</a:t>
            </a: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胆固醇的主导药物</a:t>
            </a:r>
          </a:p>
        </p:txBody>
      </p:sp>
      <p:sp>
        <p:nvSpPr>
          <p:cNvPr id="247" name="Shape 247"/>
          <p:cNvSpPr/>
          <p:nvPr>
            <p:ph type="body" idx="1"/>
          </p:nvPr>
        </p:nvSpPr>
        <p:spPr>
          <a:xfrm>
            <a:off x="899591" y="1988840"/>
            <a:ext cx="7416826" cy="223766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buFont typeface="Wingdings"/>
              <a:buChar char="➢"/>
              <a:defRPr b="0" sz="1800"/>
            </a:pPr>
            <a:r>
              <a:rPr b="1" sz="2400">
                <a:latin typeface="微软雅黑"/>
                <a:ea typeface="微软雅黑"/>
                <a:cs typeface="微软雅黑"/>
                <a:sym typeface="微软雅黑"/>
              </a:rPr>
              <a:t>保健品对于</a:t>
            </a:r>
            <a:r>
              <a:rPr b="1" sz="2400"/>
              <a:t>“</a:t>
            </a:r>
            <a:r>
              <a:rPr b="1" sz="2400">
                <a:latin typeface="微软雅黑"/>
                <a:ea typeface="微软雅黑"/>
                <a:cs typeface="微软雅黑"/>
                <a:sym typeface="微软雅黑"/>
              </a:rPr>
              <a:t>坏</a:t>
            </a:r>
            <a:r>
              <a:rPr b="1" sz="2400"/>
              <a:t>”</a:t>
            </a:r>
            <a:r>
              <a:rPr b="1" sz="2400">
                <a:latin typeface="微软雅黑"/>
                <a:ea typeface="微软雅黑"/>
                <a:cs typeface="微软雅黑"/>
                <a:sym typeface="微软雅黑"/>
              </a:rPr>
              <a:t>胆固醇作用有限，不能替代药品</a:t>
            </a:r>
            <a:endParaRPr b="1" sz="2400"/>
          </a:p>
          <a:p>
            <a:pPr lvl="0">
              <a:buFont typeface="Wingdings"/>
              <a:buChar char="➢"/>
              <a:defRPr b="0" sz="1800"/>
            </a:pPr>
            <a:r>
              <a:rPr b="1" sz="2400">
                <a:latin typeface="微软雅黑"/>
                <a:ea typeface="微软雅黑"/>
                <a:cs typeface="微软雅黑"/>
                <a:sym typeface="微软雅黑"/>
              </a:rPr>
              <a:t>目前医学界公认： </a:t>
            </a:r>
            <a:r>
              <a:rPr b="1" sz="36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他 汀 </a:t>
            </a:r>
            <a:r>
              <a:rPr b="1" sz="2400">
                <a:latin typeface="微软雅黑"/>
                <a:ea typeface="微软雅黑"/>
                <a:cs typeface="微软雅黑"/>
                <a:sym typeface="微软雅黑"/>
              </a:rPr>
              <a:t>是降低</a:t>
            </a:r>
            <a:r>
              <a:rPr b="1" sz="2400"/>
              <a:t>“</a:t>
            </a:r>
            <a:r>
              <a:rPr b="1" sz="2400">
                <a:latin typeface="微软雅黑"/>
                <a:ea typeface="微软雅黑"/>
                <a:cs typeface="微软雅黑"/>
                <a:sym typeface="微软雅黑"/>
              </a:rPr>
              <a:t>坏</a:t>
            </a:r>
            <a:r>
              <a:rPr b="1" sz="2400"/>
              <a:t>”</a:t>
            </a:r>
            <a:r>
              <a:rPr b="1" sz="2400">
                <a:latin typeface="微软雅黑"/>
                <a:ea typeface="微软雅黑"/>
                <a:cs typeface="微软雅黑"/>
                <a:sym typeface="微软雅黑"/>
              </a:rPr>
              <a:t>胆固醇的主导药物，疗效和安全性都有保障</a:t>
            </a:r>
          </a:p>
        </p:txBody>
      </p:sp>
      <p:pic>
        <p:nvPicPr>
          <p:cNvPr id="248" name="image25.jpg" descr="C:\Users\admin\Desktop\9053cf7671088587d9da32976ff33254.jpg"/>
          <p:cNvPicPr/>
          <p:nvPr/>
        </p:nvPicPr>
        <p:blipFill>
          <a:blip r:embed="rId3">
            <a:extLst/>
          </a:blip>
          <a:srcRect l="0" t="0" r="0" b="8294"/>
          <a:stretch>
            <a:fillRect/>
          </a:stretch>
        </p:blipFill>
        <p:spPr>
          <a:xfrm>
            <a:off x="0" y="4728271"/>
            <a:ext cx="3131841" cy="2125336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Shape 249"/>
          <p:cNvSpPr/>
          <p:nvPr/>
        </p:nvSpPr>
        <p:spPr>
          <a:xfrm rot="17966915">
            <a:off x="4971071" y="5168953"/>
            <a:ext cx="1309326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/>
            </a:pPr>
            <a:r>
              <a:rPr b="1" sz="2800"/>
              <a:t>他    汀 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type="title"/>
          </p:nvPr>
        </p:nvSpPr>
        <p:spPr>
          <a:xfrm>
            <a:off x="-1" y="-1"/>
            <a:ext cx="9144001" cy="1052738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观念：</a:t>
            </a:r>
            <a:r>
              <a:rPr b="1" sz="2800">
                <a:solidFill>
                  <a:srgbClr val="FFFFFF"/>
                </a:solidFill>
              </a:rPr>
              <a:t>“</a:t>
            </a: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坏</a:t>
            </a:r>
            <a:r>
              <a:rPr b="1" sz="2800">
                <a:solidFill>
                  <a:srgbClr val="FFFFFF"/>
                </a:solidFill>
              </a:rPr>
              <a:t>”</a:t>
            </a: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胆固醇已经不高了，不用吃药了</a:t>
            </a:r>
          </a:p>
        </p:txBody>
      </p:sp>
      <p:sp>
        <p:nvSpPr>
          <p:cNvPr id="252" name="Shape 252"/>
          <p:cNvSpPr/>
          <p:nvPr>
            <p:ph type="body" idx="1"/>
          </p:nvPr>
        </p:nvSpPr>
        <p:spPr>
          <a:xfrm>
            <a:off x="457200" y="1340767"/>
            <a:ext cx="8229600" cy="4785397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/>
          </a:p>
        </p:txBody>
      </p:sp>
      <p:grpSp>
        <p:nvGrpSpPr>
          <p:cNvPr id="255" name="Group 255"/>
          <p:cNvGrpSpPr/>
          <p:nvPr/>
        </p:nvGrpSpPr>
        <p:grpSpPr>
          <a:xfrm>
            <a:off x="-47782" y="2689450"/>
            <a:ext cx="3744418" cy="3973207"/>
            <a:chOff x="0" y="0"/>
            <a:chExt cx="3744416" cy="3973205"/>
          </a:xfrm>
        </p:grpSpPr>
        <p:pic>
          <p:nvPicPr>
            <p:cNvPr id="253" name="image26.png" descr="C:\Users\admin\AppData\Roaming\Tencent\Users\269857099\QQ\WinTemp\RichOle\)PJVDD8)4(_0AM`G8)[UHT8.jpg"/>
            <p:cNvPicPr/>
            <p:nvPr/>
          </p:nvPicPr>
          <p:blipFill>
            <a:blip r:embed="rId2">
              <a:extLst/>
            </a:blip>
            <a:srcRect l="0" t="22358" r="368" b="0"/>
            <a:stretch>
              <a:fillRect/>
            </a:stretch>
          </p:blipFill>
          <p:spPr>
            <a:xfrm>
              <a:off x="0" y="-1"/>
              <a:ext cx="3744416" cy="397320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4" name="Shape 254"/>
            <p:cNvSpPr/>
            <p:nvPr/>
          </p:nvSpPr>
          <p:spPr>
            <a:xfrm>
              <a:off x="3605474" y="567642"/>
              <a:ext cx="138942" cy="3088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61" name="Group 261"/>
          <p:cNvGrpSpPr/>
          <p:nvPr/>
        </p:nvGrpSpPr>
        <p:grpSpPr>
          <a:xfrm>
            <a:off x="3271582" y="1458997"/>
            <a:ext cx="5047245" cy="1766274"/>
            <a:chOff x="0" y="0"/>
            <a:chExt cx="5047244" cy="1766273"/>
          </a:xfrm>
        </p:grpSpPr>
        <p:sp>
          <p:nvSpPr>
            <p:cNvPr id="256" name="Shape 256"/>
            <p:cNvSpPr/>
            <p:nvPr/>
          </p:nvSpPr>
          <p:spPr>
            <a:xfrm>
              <a:off x="0" y="0"/>
              <a:ext cx="5047245" cy="1473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lnTo>
                    <a:pt x="1901" y="6800"/>
                  </a:ln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lnTo>
                    <a:pt x="6778" y="2419"/>
                  </a:ln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lnTo>
                    <a:pt x="14418" y="1119"/>
                  </a:ln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lnTo>
                    <a:pt x="20203" y="7321"/>
                  </a:ln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lnTo>
                    <a:pt x="13801" y="17556"/>
                  </a:ln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lnTo>
                    <a:pt x="7973" y="18727"/>
                  </a:ln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257" name="Shape 257"/>
            <p:cNvSpPr/>
            <p:nvPr/>
          </p:nvSpPr>
          <p:spPr>
            <a:xfrm>
              <a:off x="733611" y="1336321"/>
              <a:ext cx="245117" cy="245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258" name="Shape 258"/>
            <p:cNvSpPr/>
            <p:nvPr/>
          </p:nvSpPr>
          <p:spPr>
            <a:xfrm>
              <a:off x="431721" y="1526788"/>
              <a:ext cx="163411" cy="163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259" name="Shape 259"/>
            <p:cNvSpPr/>
            <p:nvPr/>
          </p:nvSpPr>
          <p:spPr>
            <a:xfrm>
              <a:off x="204711" y="1684567"/>
              <a:ext cx="81707" cy="81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260" name="Shape 260"/>
            <p:cNvSpPr/>
            <p:nvPr/>
          </p:nvSpPr>
          <p:spPr>
            <a:xfrm>
              <a:off x="256288" y="74928"/>
              <a:ext cx="4624961" cy="1251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lnTo>
                    <a:pt x="1380" y="14010"/>
                  </a:ln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lnTo>
                    <a:pt x="2598" y="19137"/>
                  </a:ln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lnTo>
                    <a:pt x="14532" y="19050"/>
                  </a:ln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lnTo>
                    <a:pt x="17421" y="12116"/>
                  </a:ln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lnTo>
                    <a:pt x="21600" y="7649"/>
                  </a:ln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lnTo>
                    <a:pt x="19707" y="1814"/>
                  </a:ln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lnTo>
                    <a:pt x="14668" y="947"/>
                  </a:ln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lnTo>
                    <a:pt x="10888" y="1399"/>
                  </a:ln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lnTo>
                    <a:pt x="6452" y="1676"/>
                  </a:ln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</p:grpSp>
      <p:sp>
        <p:nvSpPr>
          <p:cNvPr id="262" name="Shape 262"/>
          <p:cNvSpPr/>
          <p:nvPr/>
        </p:nvSpPr>
        <p:spPr>
          <a:xfrm>
            <a:off x="4499991" y="4814570"/>
            <a:ext cx="2880321" cy="988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44" fill="norm" stroke="1" extrusionOk="0">
                <a:moveTo>
                  <a:pt x="0" y="1006"/>
                </a:moveTo>
                <a:cubicBezTo>
                  <a:pt x="3600" y="-2478"/>
                  <a:pt x="7200" y="4490"/>
                  <a:pt x="10800" y="1006"/>
                </a:cubicBezTo>
                <a:cubicBezTo>
                  <a:pt x="14400" y="-2478"/>
                  <a:pt x="18000" y="4490"/>
                  <a:pt x="21600" y="1006"/>
                </a:cubicBezTo>
                <a:lnTo>
                  <a:pt x="21600" y="15638"/>
                </a:lnTo>
                <a:cubicBezTo>
                  <a:pt x="18000" y="19122"/>
                  <a:pt x="14400" y="12154"/>
                  <a:pt x="10800" y="15638"/>
                </a:cubicBezTo>
                <a:cubicBezTo>
                  <a:pt x="7200" y="19122"/>
                  <a:pt x="3600" y="12154"/>
                  <a:pt x="0" y="15638"/>
                </a:cubicBezTo>
                <a:close/>
              </a:path>
            </a:pathLst>
          </a:custGeom>
          <a:gradFill>
            <a:gsLst>
              <a:gs pos="0">
                <a:srgbClr val="A5E6FF"/>
              </a:gs>
              <a:gs pos="35000">
                <a:srgbClr val="BFEDFF"/>
              </a:gs>
              <a:gs pos="100000">
                <a:srgbClr val="E7F8FF"/>
              </a:gs>
            </a:gsLst>
            <a:lin ang="16200000"/>
          </a:gradFill>
          <a:ln>
            <a:solidFill>
              <a:srgbClr val="46AAC4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 algn="ctr"/>
          </a:p>
        </p:txBody>
      </p:sp>
      <p:sp>
        <p:nvSpPr>
          <p:cNvPr id="263" name="Shape 263"/>
          <p:cNvSpPr/>
          <p:nvPr/>
        </p:nvSpPr>
        <p:spPr>
          <a:xfrm>
            <a:off x="4086740" y="1648584"/>
            <a:ext cx="4229677" cy="784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lnSpc>
                <a:spcPct val="150000"/>
              </a:lnSpc>
            </a:pPr>
            <a:r>
              <a:rPr b="1" sz="2000">
                <a:latin typeface="微软雅黑"/>
                <a:ea typeface="微软雅黑"/>
                <a:cs typeface="微软雅黑"/>
                <a:sym typeface="微软雅黑"/>
              </a:rPr>
              <a:t>您看，</a:t>
            </a:r>
            <a:r>
              <a:rPr b="1" sz="2000"/>
              <a:t>“</a:t>
            </a:r>
            <a:r>
              <a:rPr b="1" sz="2000">
                <a:latin typeface="微软雅黑"/>
                <a:ea typeface="微软雅黑"/>
                <a:cs typeface="微软雅黑"/>
                <a:sym typeface="微软雅黑"/>
              </a:rPr>
              <a:t>坏</a:t>
            </a:r>
            <a:r>
              <a:rPr b="1" sz="2000"/>
              <a:t>”</a:t>
            </a:r>
            <a:r>
              <a:rPr b="1" sz="2000">
                <a:latin typeface="微软雅黑"/>
                <a:ea typeface="微软雅黑"/>
                <a:cs typeface="微软雅黑"/>
                <a:sym typeface="微软雅黑"/>
              </a:rPr>
              <a:t>胆固醇已经不高了，我不用吃药了吧！</a:t>
            </a:r>
          </a:p>
        </p:txBody>
      </p:sp>
      <p:sp>
        <p:nvSpPr>
          <p:cNvPr id="264" name="Shape 264"/>
          <p:cNvSpPr/>
          <p:nvPr/>
        </p:nvSpPr>
        <p:spPr>
          <a:xfrm>
            <a:off x="4726354" y="5041641"/>
            <a:ext cx="2509942" cy="399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spcBef>
                <a:spcPts val="1200"/>
              </a:spcBef>
              <a:defRPr b="1" sz="2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/>
            </a:pPr>
            <a:r>
              <a:rPr b="1" sz="2400"/>
              <a:t>这样认为，对么？</a:t>
            </a:r>
          </a:p>
        </p:txBody>
      </p:sp>
      <p:pic>
        <p:nvPicPr>
          <p:cNvPr id="265" name="image6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flipV="1" rot="16200000">
            <a:off x="7303307" y="5090181"/>
            <a:ext cx="1395378" cy="10973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type="title"/>
          </p:nvPr>
        </p:nvSpPr>
        <p:spPr>
          <a:xfrm>
            <a:off x="-1" y="-1"/>
            <a:ext cx="9144001" cy="10527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心血管疾病的防治，需要漫长的时间</a:t>
            </a:r>
          </a:p>
        </p:txBody>
      </p:sp>
      <p:pic>
        <p:nvPicPr>
          <p:cNvPr id="268" name="image27.png" descr="Untitled-1 copy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4057" y="2276872"/>
            <a:ext cx="7255153" cy="21602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9" name="image7.jpeg" descr="C:\Users\admin\Documents\ppt素材\卡通图片\medico2.jpg"/>
          <p:cNvPicPr/>
          <p:nvPr/>
        </p:nvPicPr>
        <p:blipFill>
          <a:blip r:embed="rId3">
            <a:extLst/>
          </a:blip>
          <a:srcRect l="0" t="0" r="9471" b="0"/>
          <a:stretch>
            <a:fillRect/>
          </a:stretch>
        </p:blipFill>
        <p:spPr>
          <a:xfrm>
            <a:off x="2523" y="5204338"/>
            <a:ext cx="1071535" cy="1577947"/>
          </a:xfrm>
          <a:prstGeom prst="rect">
            <a:avLst/>
          </a:prstGeom>
          <a:ln w="12700">
            <a:miter lim="400000"/>
          </a:ln>
        </p:spPr>
      </p:pic>
      <p:sp>
        <p:nvSpPr>
          <p:cNvPr id="270" name="Shape 270"/>
          <p:cNvSpPr/>
          <p:nvPr/>
        </p:nvSpPr>
        <p:spPr>
          <a:xfrm>
            <a:off x="3419871" y="1566385"/>
            <a:ext cx="504057" cy="2880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15429" y="5400"/>
                </a:lnTo>
                <a:lnTo>
                  <a:pt x="15429" y="0"/>
                </a:lnTo>
                <a:lnTo>
                  <a:pt x="21600" y="10800"/>
                </a:lnTo>
                <a:lnTo>
                  <a:pt x="15429" y="21600"/>
                </a:lnTo>
                <a:lnTo>
                  <a:pt x="15429" y="16200"/>
                </a:lnTo>
                <a:lnTo>
                  <a:pt x="0" y="16200"/>
                </a:lnTo>
                <a:lnTo>
                  <a:pt x="3086" y="10800"/>
                </a:lnTo>
                <a:close/>
              </a:path>
            </a:pathLst>
          </a:custGeom>
          <a:gradFill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/>
          </a:gradFill>
          <a:ln>
            <a:solidFill>
              <a:srgbClr val="F6924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 algn="ctr"/>
          </a:p>
        </p:txBody>
      </p:sp>
      <p:sp>
        <p:nvSpPr>
          <p:cNvPr id="271" name="Shape 271"/>
          <p:cNvSpPr/>
          <p:nvPr/>
        </p:nvSpPr>
        <p:spPr>
          <a:xfrm>
            <a:off x="3995935" y="1510503"/>
            <a:ext cx="2304257" cy="399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120000"/>
              </a:lnSpc>
              <a:spcBef>
                <a:spcPts val="1200"/>
              </a:spcBef>
              <a:defRPr b="1" sz="2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/>
            </a:pPr>
            <a:r>
              <a:rPr b="1" sz="2400"/>
              <a:t>动脉粥样硬化</a:t>
            </a:r>
          </a:p>
        </p:txBody>
      </p:sp>
      <p:sp>
        <p:nvSpPr>
          <p:cNvPr id="272" name="Shape 272"/>
          <p:cNvSpPr/>
          <p:nvPr/>
        </p:nvSpPr>
        <p:spPr>
          <a:xfrm>
            <a:off x="6300192" y="1566385"/>
            <a:ext cx="504057" cy="2880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15429" y="5400"/>
                </a:lnTo>
                <a:lnTo>
                  <a:pt x="15429" y="0"/>
                </a:lnTo>
                <a:lnTo>
                  <a:pt x="21600" y="10800"/>
                </a:lnTo>
                <a:lnTo>
                  <a:pt x="15429" y="21600"/>
                </a:lnTo>
                <a:lnTo>
                  <a:pt x="15429" y="16200"/>
                </a:lnTo>
                <a:lnTo>
                  <a:pt x="0" y="16200"/>
                </a:lnTo>
                <a:lnTo>
                  <a:pt x="3086" y="10800"/>
                </a:lnTo>
                <a:close/>
              </a:path>
            </a:pathLst>
          </a:custGeom>
          <a:gradFill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/>
          </a:gradFill>
          <a:ln>
            <a:solidFill>
              <a:srgbClr val="F6924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 algn="ctr"/>
          </a:p>
        </p:txBody>
      </p:sp>
      <p:sp>
        <p:nvSpPr>
          <p:cNvPr id="273" name="Shape 273"/>
          <p:cNvSpPr/>
          <p:nvPr/>
        </p:nvSpPr>
        <p:spPr>
          <a:xfrm>
            <a:off x="6732240" y="1510503"/>
            <a:ext cx="2016225" cy="399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120000"/>
              </a:lnSpc>
              <a:spcBef>
                <a:spcPts val="1200"/>
              </a:spcBef>
              <a:defRPr b="1" sz="2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/>
            </a:pPr>
            <a:r>
              <a:rPr b="1" sz="2400"/>
              <a:t>心血管疾病</a:t>
            </a:r>
          </a:p>
        </p:txBody>
      </p:sp>
      <p:sp>
        <p:nvSpPr>
          <p:cNvPr id="274" name="Shape 274"/>
          <p:cNvSpPr/>
          <p:nvPr/>
        </p:nvSpPr>
        <p:spPr>
          <a:xfrm>
            <a:off x="529207" y="1491867"/>
            <a:ext cx="2674642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ctr">
              <a:lnSpc>
                <a:spcPct val="120000"/>
              </a:lnSpc>
              <a:spcBef>
                <a:spcPts val="1200"/>
              </a:spcBef>
            </a:pPr>
            <a:r>
              <a:rPr b="1" sz="2400"/>
              <a:t>“</a:t>
            </a:r>
            <a:r>
              <a:rPr b="1" sz="2400">
                <a:latin typeface="微软雅黑"/>
                <a:ea typeface="微软雅黑"/>
                <a:cs typeface="微软雅黑"/>
                <a:sym typeface="微软雅黑"/>
              </a:rPr>
              <a:t>坏</a:t>
            </a:r>
            <a:r>
              <a:rPr b="1" sz="2400"/>
              <a:t>”</a:t>
            </a:r>
            <a:r>
              <a:rPr b="1" sz="2400">
                <a:latin typeface="微软雅黑"/>
                <a:ea typeface="微软雅黑"/>
                <a:cs typeface="微软雅黑"/>
                <a:sym typeface="微软雅黑"/>
              </a:rPr>
              <a:t>胆固醇沉积</a:t>
            </a:r>
          </a:p>
        </p:txBody>
      </p:sp>
      <p:sp>
        <p:nvSpPr>
          <p:cNvPr id="275" name="Shape 275"/>
          <p:cNvSpPr/>
          <p:nvPr/>
        </p:nvSpPr>
        <p:spPr>
          <a:xfrm>
            <a:off x="1074055" y="4793620"/>
            <a:ext cx="7386378" cy="821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ctr">
              <a:lnSpc>
                <a:spcPct val="120000"/>
              </a:lnSpc>
              <a:spcBef>
                <a:spcPts val="1200"/>
              </a:spcBef>
            </a:pPr>
            <a:r>
              <a:rPr b="1" sz="2000">
                <a:latin typeface="微软雅黑"/>
                <a:ea typeface="微软雅黑"/>
                <a:cs typeface="微软雅黑"/>
                <a:sym typeface="微软雅黑"/>
              </a:rPr>
              <a:t>这是一个漫长的过程，可能需要十几年乃至几十年</a:t>
            </a:r>
            <a:endParaRPr b="1" sz="2000"/>
          </a:p>
          <a:p>
            <a:pPr lvl="0" algn="ctr">
              <a:lnSpc>
                <a:spcPct val="120000"/>
              </a:lnSpc>
              <a:spcBef>
                <a:spcPts val="1200"/>
              </a:spcBef>
            </a:pPr>
            <a:r>
              <a:rPr b="1" sz="2000">
                <a:latin typeface="微软雅黑"/>
                <a:ea typeface="微软雅黑"/>
                <a:cs typeface="微软雅黑"/>
                <a:sym typeface="微软雅黑"/>
              </a:rPr>
              <a:t>决定了心血管疾病的防治是一个漫长的系统工程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type="title"/>
          </p:nvPr>
        </p:nvSpPr>
        <p:spPr>
          <a:xfrm>
            <a:off x="-1" y="-1"/>
            <a:ext cx="9144001" cy="10527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停用他汀，后果很严重</a:t>
            </a:r>
          </a:p>
        </p:txBody>
      </p:sp>
      <p:pic>
        <p:nvPicPr>
          <p:cNvPr id="278" name="image28.jpg" descr="C:\Users\admin\Desktop\1373436463.jpg"/>
          <p:cNvPicPr/>
          <p:nvPr/>
        </p:nvPicPr>
        <p:blipFill>
          <a:blip r:embed="rId2">
            <a:extLst/>
          </a:blip>
          <a:srcRect l="7348" t="0" r="15851" b="33902"/>
          <a:stretch>
            <a:fillRect/>
          </a:stretch>
        </p:blipFill>
        <p:spPr>
          <a:xfrm>
            <a:off x="726884" y="1755211"/>
            <a:ext cx="2844753" cy="2062477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image29.jpg" descr="c:\users\admin\appdata\roaming\360se6\User Data\temp\1283373384062SMZK14B902C001_b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23600" y="4034414"/>
            <a:ext cx="2422214" cy="2058882"/>
          </a:xfrm>
          <a:prstGeom prst="rect">
            <a:avLst/>
          </a:prstGeom>
          <a:ln w="12700">
            <a:miter lim="400000"/>
          </a:ln>
        </p:spPr>
      </p:pic>
      <p:sp>
        <p:nvSpPr>
          <p:cNvPr id="280" name="Shape 280"/>
          <p:cNvSpPr/>
          <p:nvPr/>
        </p:nvSpPr>
        <p:spPr>
          <a:xfrm>
            <a:off x="3954719" y="2359922"/>
            <a:ext cx="4937761" cy="694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spcBef>
                <a:spcPts val="600"/>
              </a:spcBef>
              <a:defRPr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sz="1800"/>
            </a:pPr>
            <a:r>
              <a:rPr sz="2000"/>
              <a:t>我们每天都在不断地合成和通过进食吸收胆固醇，停用他汀后，胆固醇又会升高。</a:t>
            </a:r>
          </a:p>
        </p:txBody>
      </p:sp>
      <p:sp>
        <p:nvSpPr>
          <p:cNvPr id="281" name="Shape 281"/>
          <p:cNvSpPr/>
          <p:nvPr/>
        </p:nvSpPr>
        <p:spPr>
          <a:xfrm>
            <a:off x="683567" y="5064230"/>
            <a:ext cx="5184578" cy="694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spcBef>
                <a:spcPts val="600"/>
              </a:spcBef>
              <a:defRPr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sz="1800"/>
            </a:pPr>
            <a:r>
              <a:rPr sz="2000"/>
              <a:t>中断他汀治疗，可能会导致已经稳定的斑块破裂或进展，使心血管疾病风险更高。</a:t>
            </a:r>
          </a:p>
        </p:txBody>
      </p:sp>
      <p:sp>
        <p:nvSpPr>
          <p:cNvPr id="282" name="Shape 282"/>
          <p:cNvSpPr/>
          <p:nvPr/>
        </p:nvSpPr>
        <p:spPr>
          <a:xfrm>
            <a:off x="865777" y="1303334"/>
            <a:ext cx="2093849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b="1" sz="2000"/>
              <a:t>“</a:t>
            </a:r>
            <a:r>
              <a:rPr b="1" sz="2000">
                <a:latin typeface="微软雅黑"/>
                <a:ea typeface="微软雅黑"/>
                <a:cs typeface="微软雅黑"/>
                <a:sym typeface="微软雅黑"/>
              </a:rPr>
              <a:t>坏 </a:t>
            </a:r>
            <a:r>
              <a:rPr b="1" sz="2000"/>
              <a:t>”</a:t>
            </a:r>
            <a:r>
              <a:rPr b="1" sz="2000">
                <a:latin typeface="微软雅黑"/>
                <a:ea typeface="微软雅黑"/>
                <a:cs typeface="微软雅黑"/>
                <a:sym typeface="微软雅黑"/>
              </a:rPr>
              <a:t>胆 固 醇升高</a:t>
            </a:r>
          </a:p>
        </p:txBody>
      </p:sp>
      <p:grpSp>
        <p:nvGrpSpPr>
          <p:cNvPr id="285" name="Group 285"/>
          <p:cNvGrpSpPr/>
          <p:nvPr/>
        </p:nvGrpSpPr>
        <p:grpSpPr>
          <a:xfrm>
            <a:off x="4098735" y="1530621"/>
            <a:ext cx="2952329" cy="628405"/>
            <a:chOff x="0" y="0"/>
            <a:chExt cx="2952327" cy="628403"/>
          </a:xfrm>
        </p:grpSpPr>
        <p:sp>
          <p:nvSpPr>
            <p:cNvPr id="283" name="Shape 283"/>
            <p:cNvSpPr/>
            <p:nvPr/>
          </p:nvSpPr>
          <p:spPr>
            <a:xfrm>
              <a:off x="0" y="0"/>
              <a:ext cx="2952328" cy="62840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A5E6FF"/>
                </a:gs>
                <a:gs pos="35000">
                  <a:srgbClr val="BFEDFF"/>
                </a:gs>
                <a:gs pos="100000">
                  <a:srgbClr val="E7F8FF"/>
                </a:gs>
              </a:gsLst>
              <a:lin ang="16200000" scaled="0"/>
            </a:gradFill>
            <a:ln w="9525" cap="flat">
              <a:solidFill>
                <a:srgbClr val="46AAC4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b="1" sz="24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284" name="Shape 284"/>
            <p:cNvSpPr/>
            <p:nvPr/>
          </p:nvSpPr>
          <p:spPr>
            <a:xfrm>
              <a:off x="30675" y="84332"/>
              <a:ext cx="2890978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b="1" sz="24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lvl="0">
                <a:defRPr b="0" sz="1800"/>
              </a:pPr>
              <a:r>
                <a:rPr b="1" sz="2400"/>
                <a:t>“坏”胆固醇升高</a:t>
              </a:r>
            </a:p>
          </p:txBody>
        </p:sp>
      </p:grpSp>
      <p:grpSp>
        <p:nvGrpSpPr>
          <p:cNvPr id="288" name="Group 288"/>
          <p:cNvGrpSpPr/>
          <p:nvPr/>
        </p:nvGrpSpPr>
        <p:grpSpPr>
          <a:xfrm>
            <a:off x="1716670" y="4221088"/>
            <a:ext cx="4045931" cy="628405"/>
            <a:chOff x="0" y="0"/>
            <a:chExt cx="4045929" cy="628403"/>
          </a:xfrm>
        </p:grpSpPr>
        <p:sp>
          <p:nvSpPr>
            <p:cNvPr id="286" name="Shape 286"/>
            <p:cNvSpPr/>
            <p:nvPr/>
          </p:nvSpPr>
          <p:spPr>
            <a:xfrm>
              <a:off x="0" y="0"/>
              <a:ext cx="4045930" cy="62840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A5E6FF"/>
                </a:gs>
                <a:gs pos="35000">
                  <a:srgbClr val="BFEDFF"/>
                </a:gs>
                <a:gs pos="100000">
                  <a:srgbClr val="E7F8FF"/>
                </a:gs>
              </a:gsLst>
              <a:lin ang="16200000" scaled="0"/>
            </a:gradFill>
            <a:ln w="9525" cap="flat">
              <a:solidFill>
                <a:srgbClr val="46AAC4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b="1" sz="24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287" name="Shape 287"/>
            <p:cNvSpPr/>
            <p:nvPr/>
          </p:nvSpPr>
          <p:spPr>
            <a:xfrm>
              <a:off x="30676" y="114303"/>
              <a:ext cx="3984577" cy="3997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b="1" sz="24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lvl="0">
                <a:defRPr b="0" sz="1800"/>
              </a:pPr>
              <a:r>
                <a:rPr b="1" sz="2400"/>
                <a:t>斑块破裂，心血管疾病高发</a:t>
              </a:r>
            </a:p>
          </p:txBody>
        </p:sp>
      </p:grpSp>
      <p:sp>
        <p:nvSpPr>
          <p:cNvPr id="289" name="Shape 289"/>
          <p:cNvSpPr/>
          <p:nvPr/>
        </p:nvSpPr>
        <p:spPr>
          <a:xfrm>
            <a:off x="6808891" y="3573016"/>
            <a:ext cx="1628141" cy="350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/>
            </a:pPr>
            <a:r>
              <a:rPr b="1" sz="2000"/>
              <a:t>突发心肌梗死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type="title"/>
          </p:nvPr>
        </p:nvSpPr>
        <p:spPr>
          <a:xfrm>
            <a:off x="-1" y="-1"/>
            <a:ext cx="9144001" cy="10527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他汀治疗，重在坚持</a:t>
            </a:r>
          </a:p>
        </p:txBody>
      </p:sp>
      <p:pic>
        <p:nvPicPr>
          <p:cNvPr id="292" name="image30.jpg" descr="C:\Users\admin\Desktop\图片1s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966517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Shape 293"/>
          <p:cNvSpPr/>
          <p:nvPr/>
        </p:nvSpPr>
        <p:spPr>
          <a:xfrm>
            <a:off x="1259631" y="1484783"/>
            <a:ext cx="2847341" cy="399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/>
            </a:pPr>
            <a:r>
              <a:rPr b="1" sz="2400"/>
              <a:t>他汀治疗，重在坚持</a:t>
            </a:r>
          </a:p>
        </p:txBody>
      </p:sp>
      <p:sp>
        <p:nvSpPr>
          <p:cNvPr id="294" name="Shape 294"/>
          <p:cNvSpPr/>
          <p:nvPr/>
        </p:nvSpPr>
        <p:spPr>
          <a:xfrm>
            <a:off x="656928" y="2420888"/>
            <a:ext cx="3915072" cy="2037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marL="381000" indent="-381000">
              <a:lnSpc>
                <a:spcPct val="130000"/>
              </a:lnSpc>
              <a:spcBef>
                <a:spcPts val="1800"/>
              </a:spcBef>
              <a:buSzPct val="100000"/>
              <a:buFont typeface="Wingdings"/>
              <a:buChar char="➢"/>
            </a:pP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他汀治疗的时间越长，我们的心血管疾病风险下降越多</a:t>
            </a:r>
            <a:endParaRPr sz="2000"/>
          </a:p>
          <a:p>
            <a:pPr lvl="0" marL="342900" indent="-342900">
              <a:lnSpc>
                <a:spcPct val="130000"/>
              </a:lnSpc>
              <a:spcBef>
                <a:spcPts val="1800"/>
              </a:spcBef>
              <a:buSzPct val="100000"/>
              <a:buFont typeface="Wingdings"/>
              <a:buChar char="➢"/>
            </a:pPr>
            <a:endParaRPr sz="1100"/>
          </a:p>
          <a:p>
            <a:pPr lvl="0" marL="381000" indent="-381000">
              <a:lnSpc>
                <a:spcPct val="130000"/>
              </a:lnSpc>
              <a:spcBef>
                <a:spcPts val="1800"/>
              </a:spcBef>
              <a:buSzPct val="100000"/>
              <a:buFont typeface="Wingdings"/>
              <a:buChar char="➢"/>
            </a:pP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只有坚持长期治疗，才能最大限度延缓斑块进展，保护血管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xfrm>
            <a:off x="-1" y="-1"/>
            <a:ext cx="9144001" cy="1052738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3" name="Shape 53"/>
          <p:cNvSpPr/>
          <p:nvPr>
            <p:ph type="body" idx="1"/>
          </p:nvPr>
        </p:nvSpPr>
        <p:spPr>
          <a:xfrm>
            <a:off x="734887" y="2348880"/>
            <a:ext cx="8229601" cy="1224137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buSzTx/>
              <a:buNone/>
              <a:defRPr b="0" sz="1800"/>
            </a:pPr>
            <a:r>
              <a:rPr b="1" sz="2400">
                <a:latin typeface="微软雅黑"/>
                <a:ea typeface="微软雅黑"/>
                <a:cs typeface="微软雅黑"/>
                <a:sym typeface="微软雅黑"/>
              </a:rPr>
              <a:t>高胆固醇血症，指血中胆固醇升高，</a:t>
            </a:r>
            <a:endParaRPr b="1" sz="2400"/>
          </a:p>
          <a:p>
            <a:pPr lvl="0" marL="0" indent="0">
              <a:buSzTx/>
              <a:buNone/>
              <a:defRPr b="0" sz="1800"/>
            </a:pPr>
            <a:r>
              <a:rPr b="1" sz="2400">
                <a:latin typeface="微软雅黑"/>
                <a:ea typeface="微软雅黑"/>
                <a:cs typeface="微软雅黑"/>
                <a:sym typeface="微软雅黑"/>
              </a:rPr>
              <a:t>通常看血中</a:t>
            </a:r>
            <a:r>
              <a:rPr b="1" sz="2400"/>
              <a:t>“</a:t>
            </a:r>
            <a:r>
              <a:rPr b="1" sz="2400">
                <a:latin typeface="微软雅黑"/>
                <a:ea typeface="微软雅黑"/>
                <a:cs typeface="微软雅黑"/>
                <a:sym typeface="微软雅黑"/>
              </a:rPr>
              <a:t>坏</a:t>
            </a:r>
            <a:r>
              <a:rPr b="1" sz="2400"/>
              <a:t>”</a:t>
            </a:r>
            <a:r>
              <a:rPr b="1" sz="2400">
                <a:latin typeface="微软雅黑"/>
                <a:ea typeface="微软雅黑"/>
                <a:cs typeface="微软雅黑"/>
                <a:sym typeface="微软雅黑"/>
              </a:rPr>
              <a:t>胆固醇是否升高</a:t>
            </a:r>
          </a:p>
        </p:txBody>
      </p:sp>
      <p:pic>
        <p:nvPicPr>
          <p:cNvPr id="54" name="image3.png" descr="C:\Users\admin\Desktop\bdc_doctor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00638" y="1916832"/>
            <a:ext cx="3303811" cy="4052674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Shape 55"/>
          <p:cNvSpPr/>
          <p:nvPr/>
        </p:nvSpPr>
        <p:spPr>
          <a:xfrm>
            <a:off x="1331639" y="4104657"/>
            <a:ext cx="4248474" cy="931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lnSpc>
                <a:spcPct val="120000"/>
              </a:lnSpc>
              <a:spcBef>
                <a:spcPts val="1200"/>
              </a:spcBef>
            </a:pPr>
            <a:r>
              <a:rPr b="1" sz="2400">
                <a:latin typeface="微软雅黑"/>
                <a:ea typeface="微软雅黑"/>
                <a:cs typeface="微软雅黑"/>
                <a:sym typeface="微软雅黑"/>
              </a:rPr>
              <a:t>在防治高胆固醇血症的时候</a:t>
            </a:r>
            <a:endParaRPr b="1" sz="2400"/>
          </a:p>
          <a:p>
            <a:pPr lvl="0">
              <a:lnSpc>
                <a:spcPct val="120000"/>
              </a:lnSpc>
              <a:spcBef>
                <a:spcPts val="1200"/>
              </a:spcBef>
            </a:pPr>
            <a:r>
              <a:rPr b="1" sz="2400">
                <a:latin typeface="微软雅黑"/>
                <a:ea typeface="微软雅黑"/>
                <a:cs typeface="微软雅黑"/>
                <a:sym typeface="微软雅黑"/>
              </a:rPr>
              <a:t>您是否会犯这样的错误？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type="title"/>
          </p:nvPr>
        </p:nvSpPr>
        <p:spPr>
          <a:xfrm>
            <a:off x="-1" y="-1"/>
            <a:ext cx="9144001" cy="1052738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97" name="Shape 297"/>
          <p:cNvSpPr/>
          <p:nvPr/>
        </p:nvSpPr>
        <p:spPr>
          <a:xfrm>
            <a:off x="457200" y="2743207"/>
            <a:ext cx="8229600" cy="1328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marL="342900" indent="-342900" algn="ctr">
              <a:lnSpc>
                <a:spcPct val="120000"/>
              </a:lnSpc>
              <a:spcBef>
                <a:spcPts val="1200"/>
              </a:spcBef>
              <a:defRPr b="1" sz="4000">
                <a:solidFill>
                  <a:srgbClr val="CC9D78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000">
                <a:solidFill>
                  <a:srgbClr val="CC9D78"/>
                </a:solidFill>
              </a:rPr>
              <a:t>感谢您的聆听！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image4.jpg" descr="C:\Users\admin\Desktop\4502785_100252081157_2.jpg"/>
          <p:cNvPicPr/>
          <p:nvPr/>
        </p:nvPicPr>
        <p:blipFill>
          <a:blip r:embed="rId2">
            <a:extLst/>
          </a:blip>
          <a:srcRect l="0" t="18544" r="0" b="0"/>
          <a:stretch>
            <a:fillRect/>
          </a:stretch>
        </p:blipFill>
        <p:spPr>
          <a:xfrm>
            <a:off x="0" y="3529397"/>
            <a:ext cx="3543735" cy="3385838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image5.jpg" descr="c:\users\admin\appdata\roaming\360se6\User Data\temp\17123623649f11dc446772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70877" y="1109518"/>
            <a:ext cx="2773123" cy="3024336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Shape 59"/>
          <p:cNvSpPr/>
          <p:nvPr>
            <p:ph type="title"/>
          </p:nvPr>
        </p:nvSpPr>
        <p:spPr>
          <a:xfrm>
            <a:off x="-1" y="-1"/>
            <a:ext cx="9144001" cy="1052738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观念：高胆固醇血症是老年人的</a:t>
            </a:r>
            <a:r>
              <a:rPr b="1" sz="2800">
                <a:solidFill>
                  <a:srgbClr val="FFFFFF"/>
                </a:solidFill>
              </a:rPr>
              <a:t>“</a:t>
            </a: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专利</a:t>
            </a:r>
            <a:r>
              <a:rPr b="1" sz="2800">
                <a:solidFill>
                  <a:srgbClr val="FFFFFF"/>
                </a:solidFill>
              </a:rPr>
              <a:t>”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xfrm>
            <a:off x="577043" y="1628799"/>
            <a:ext cx="5266930" cy="1224138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0" indent="0">
              <a:buSzTx/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/>
            </a:pPr>
            <a:r>
              <a:rPr b="1" sz="2400"/>
              <a:t>不少年轻人认为，高胆固醇血症只有老年人才会得</a:t>
            </a:r>
          </a:p>
        </p:txBody>
      </p:sp>
      <p:grpSp>
        <p:nvGrpSpPr>
          <p:cNvPr id="66" name="Group 66"/>
          <p:cNvGrpSpPr/>
          <p:nvPr/>
        </p:nvGrpSpPr>
        <p:grpSpPr>
          <a:xfrm>
            <a:off x="2210389" y="2578775"/>
            <a:ext cx="3972690" cy="1579111"/>
            <a:chOff x="0" y="0"/>
            <a:chExt cx="3972689" cy="1579109"/>
          </a:xfrm>
        </p:grpSpPr>
        <p:sp>
          <p:nvSpPr>
            <p:cNvPr id="61" name="Shape 61"/>
            <p:cNvSpPr/>
            <p:nvPr/>
          </p:nvSpPr>
          <p:spPr>
            <a:xfrm rot="154685">
              <a:off x="25256" y="87598"/>
              <a:ext cx="3922177" cy="12112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lnTo>
                    <a:pt x="1901" y="6800"/>
                  </a:ln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lnTo>
                    <a:pt x="6778" y="2419"/>
                  </a:ln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lnTo>
                    <a:pt x="14418" y="1119"/>
                  </a:ln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lnTo>
                    <a:pt x="20203" y="7321"/>
                  </a:ln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lnTo>
                    <a:pt x="13801" y="17556"/>
                  </a:ln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lnTo>
                    <a:pt x="7973" y="18727"/>
                  </a:ln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62" name="Shape 62"/>
            <p:cNvSpPr/>
            <p:nvPr/>
          </p:nvSpPr>
          <p:spPr>
            <a:xfrm rot="154685">
              <a:off x="919760" y="1205891"/>
              <a:ext cx="201485" cy="201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63" name="Shape 63"/>
            <p:cNvSpPr/>
            <p:nvPr/>
          </p:nvSpPr>
          <p:spPr>
            <a:xfrm rot="154685">
              <a:off x="739479" y="1376276"/>
              <a:ext cx="134325" cy="134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64" name="Shape 64"/>
            <p:cNvSpPr/>
            <p:nvPr/>
          </p:nvSpPr>
          <p:spPr>
            <a:xfrm rot="154685">
              <a:off x="615775" y="1510470"/>
              <a:ext cx="67163" cy="67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65" name="Shape 65"/>
            <p:cNvSpPr/>
            <p:nvPr/>
          </p:nvSpPr>
          <p:spPr>
            <a:xfrm rot="154685">
              <a:off x="225723" y="150798"/>
              <a:ext cx="3594023" cy="1028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lnTo>
                    <a:pt x="1380" y="14010"/>
                  </a:ln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lnTo>
                    <a:pt x="2598" y="19137"/>
                  </a:ln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lnTo>
                    <a:pt x="14532" y="19050"/>
                  </a:ln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lnTo>
                    <a:pt x="17421" y="12116"/>
                  </a:ln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lnTo>
                    <a:pt x="21600" y="7649"/>
                  </a:ln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lnTo>
                    <a:pt x="19707" y="1814"/>
                  </a:ln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lnTo>
                    <a:pt x="14668" y="947"/>
                  </a:ln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lnTo>
                    <a:pt x="10888" y="1399"/>
                  </a:ln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lnTo>
                    <a:pt x="6452" y="1676"/>
                  </a:ln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</p:grpSp>
      <p:sp>
        <p:nvSpPr>
          <p:cNvPr id="67" name="Shape 67"/>
          <p:cNvSpPr/>
          <p:nvPr/>
        </p:nvSpPr>
        <p:spPr>
          <a:xfrm>
            <a:off x="2699791" y="2967924"/>
            <a:ext cx="2898141" cy="350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/>
            </a:pPr>
            <a:r>
              <a:rPr b="1" sz="2000"/>
              <a:t>我还年轻，才不会得呢！</a:t>
            </a:r>
          </a:p>
        </p:txBody>
      </p:sp>
      <p:sp>
        <p:nvSpPr>
          <p:cNvPr id="68" name="Shape 68"/>
          <p:cNvSpPr/>
          <p:nvPr/>
        </p:nvSpPr>
        <p:spPr>
          <a:xfrm>
            <a:off x="4067943" y="4814570"/>
            <a:ext cx="3240362" cy="988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44" fill="norm" stroke="1" extrusionOk="0">
                <a:moveTo>
                  <a:pt x="0" y="1006"/>
                </a:moveTo>
                <a:cubicBezTo>
                  <a:pt x="3600" y="-2478"/>
                  <a:pt x="7200" y="4490"/>
                  <a:pt x="10800" y="1006"/>
                </a:cubicBezTo>
                <a:cubicBezTo>
                  <a:pt x="14400" y="-2478"/>
                  <a:pt x="18000" y="4490"/>
                  <a:pt x="21600" y="1006"/>
                </a:cubicBezTo>
                <a:lnTo>
                  <a:pt x="21600" y="15638"/>
                </a:lnTo>
                <a:cubicBezTo>
                  <a:pt x="18000" y="19122"/>
                  <a:pt x="14400" y="12154"/>
                  <a:pt x="10800" y="15638"/>
                </a:cubicBezTo>
                <a:cubicBezTo>
                  <a:pt x="7200" y="19122"/>
                  <a:pt x="3600" y="12154"/>
                  <a:pt x="0" y="15638"/>
                </a:cubicBezTo>
                <a:close/>
              </a:path>
            </a:pathLst>
          </a:custGeom>
          <a:gradFill>
            <a:gsLst>
              <a:gs pos="0">
                <a:srgbClr val="A5E6FF"/>
              </a:gs>
              <a:gs pos="35000">
                <a:srgbClr val="BFEDFF"/>
              </a:gs>
              <a:gs pos="100000">
                <a:srgbClr val="E7F8FF"/>
              </a:gs>
            </a:gsLst>
            <a:lin ang="16200000"/>
          </a:gradFill>
          <a:ln>
            <a:solidFill>
              <a:srgbClr val="46AAC4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 algn="ctr"/>
          </a:p>
        </p:txBody>
      </p:sp>
      <p:sp>
        <p:nvSpPr>
          <p:cNvPr id="69" name="Shape 69"/>
          <p:cNvSpPr/>
          <p:nvPr/>
        </p:nvSpPr>
        <p:spPr>
          <a:xfrm>
            <a:off x="4355975" y="5056156"/>
            <a:ext cx="2952330" cy="399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spcBef>
                <a:spcPts val="1200"/>
              </a:spcBef>
              <a:defRPr b="1" sz="2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/>
            </a:pPr>
            <a:r>
              <a:rPr b="1" sz="2400"/>
              <a:t>事实真是这样么？</a:t>
            </a:r>
          </a:p>
        </p:txBody>
      </p:sp>
      <p:pic>
        <p:nvPicPr>
          <p:cNvPr id="70" name="image6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 flipV="1" rot="16200000">
            <a:off x="7303306" y="5134964"/>
            <a:ext cx="1395378" cy="10973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image7.jpeg" descr="C:\Users\admin\Documents\ppt素材\卡通图片\medico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22" y="5204338"/>
            <a:ext cx="1183641" cy="1577947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image8.jpg" descr="c:\users\admin\appdata\roaming\360se6\User Data\temp\455997_163331125161_2.jpg"/>
          <p:cNvPicPr/>
          <p:nvPr/>
        </p:nvPicPr>
        <p:blipFill>
          <a:blip r:embed="rId3">
            <a:extLst/>
          </a:blip>
          <a:srcRect l="0" t="0" r="0" b="5606"/>
          <a:stretch>
            <a:fillRect/>
          </a:stretch>
        </p:blipFill>
        <p:spPr>
          <a:xfrm>
            <a:off x="5880268" y="1337210"/>
            <a:ext cx="3267833" cy="3084640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hape 74"/>
          <p:cNvSpPr/>
          <p:nvPr>
            <p:ph type="title"/>
          </p:nvPr>
        </p:nvSpPr>
        <p:spPr>
          <a:xfrm>
            <a:off x="-1" y="-1"/>
            <a:ext cx="9144001" cy="10527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年轻人也要预防高胆固醇血症</a:t>
            </a:r>
          </a:p>
        </p:txBody>
      </p:sp>
      <p:sp>
        <p:nvSpPr>
          <p:cNvPr id="75" name="Shape 75"/>
          <p:cNvSpPr/>
          <p:nvPr>
            <p:ph type="body" idx="1"/>
          </p:nvPr>
        </p:nvSpPr>
        <p:spPr>
          <a:xfrm>
            <a:off x="594342" y="4221088"/>
            <a:ext cx="5921875" cy="57606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0" indent="0">
              <a:buSzTx/>
              <a:buNone/>
              <a:defRPr b="0"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sz="1800"/>
            </a:pPr>
            <a:r>
              <a:rPr sz="2000"/>
              <a:t>诸多因素侵蚀着年轻人的心血管健康</a:t>
            </a:r>
          </a:p>
        </p:txBody>
      </p:sp>
      <p:sp>
        <p:nvSpPr>
          <p:cNvPr id="76" name="Shape 76"/>
          <p:cNvSpPr/>
          <p:nvPr/>
        </p:nvSpPr>
        <p:spPr>
          <a:xfrm>
            <a:off x="129103" y="1358449"/>
            <a:ext cx="3104286" cy="13681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5800"/>
                </a:moveTo>
                <a:lnTo>
                  <a:pt x="14522" y="0"/>
                </a:lnTo>
                <a:lnTo>
                  <a:pt x="14155" y="5325"/>
                </a:lnTo>
                <a:lnTo>
                  <a:pt x="18380" y="4457"/>
                </a:lnTo>
                <a:lnTo>
                  <a:pt x="16702" y="7315"/>
                </a:lnTo>
                <a:lnTo>
                  <a:pt x="21097" y="8137"/>
                </a:lnTo>
                <a:lnTo>
                  <a:pt x="17607" y="10475"/>
                </a:lnTo>
                <a:lnTo>
                  <a:pt x="21600" y="13290"/>
                </a:lnTo>
                <a:lnTo>
                  <a:pt x="16837" y="12942"/>
                </a:lnTo>
                <a:lnTo>
                  <a:pt x="18145" y="18095"/>
                </a:lnTo>
                <a:lnTo>
                  <a:pt x="14020" y="14457"/>
                </a:lnTo>
                <a:lnTo>
                  <a:pt x="13247" y="19737"/>
                </a:lnTo>
                <a:lnTo>
                  <a:pt x="10532" y="14935"/>
                </a:lnTo>
                <a:lnTo>
                  <a:pt x="8485" y="21600"/>
                </a:lnTo>
                <a:lnTo>
                  <a:pt x="7715" y="15627"/>
                </a:lnTo>
                <a:lnTo>
                  <a:pt x="4762" y="17617"/>
                </a:lnTo>
                <a:lnTo>
                  <a:pt x="5667" y="13937"/>
                </a:lnTo>
                <a:lnTo>
                  <a:pt x="135" y="14587"/>
                </a:lnTo>
                <a:lnTo>
                  <a:pt x="3722" y="11775"/>
                </a:lnTo>
                <a:lnTo>
                  <a:pt x="0" y="8615"/>
                </a:lnTo>
                <a:lnTo>
                  <a:pt x="4627" y="7617"/>
                </a:lnTo>
                <a:lnTo>
                  <a:pt x="370" y="2295"/>
                </a:lnTo>
                <a:lnTo>
                  <a:pt x="7312" y="6320"/>
                </a:lnTo>
                <a:lnTo>
                  <a:pt x="8352" y="2295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4BACC6"/>
            </a:solidFill>
          </a:ln>
        </p:spPr>
        <p:txBody>
          <a:bodyPr lIns="0" tIns="0" rIns="0" bIns="0" anchor="ctr"/>
          <a:lstStyle/>
          <a:p>
            <a:pPr lvl="0" algn="ctr"/>
          </a:p>
        </p:txBody>
      </p:sp>
      <p:sp>
        <p:nvSpPr>
          <p:cNvPr id="77" name="Shape 77"/>
          <p:cNvSpPr/>
          <p:nvPr/>
        </p:nvSpPr>
        <p:spPr>
          <a:xfrm>
            <a:off x="391499" y="1745083"/>
            <a:ext cx="2664298" cy="350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20000"/>
              </a:lnSpc>
              <a:spcBef>
                <a:spcPts val="1200"/>
              </a:spcBef>
              <a:defRPr b="1"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/>
            </a:pPr>
            <a:r>
              <a:rPr b="1" sz="2000"/>
              <a:t>长期睡眠不足</a:t>
            </a:r>
          </a:p>
        </p:txBody>
      </p:sp>
      <p:sp>
        <p:nvSpPr>
          <p:cNvPr id="78" name="Shape 78"/>
          <p:cNvSpPr/>
          <p:nvPr/>
        </p:nvSpPr>
        <p:spPr>
          <a:xfrm>
            <a:off x="395535" y="2636911"/>
            <a:ext cx="2587940" cy="1368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5800"/>
                </a:moveTo>
                <a:lnTo>
                  <a:pt x="14522" y="0"/>
                </a:lnTo>
                <a:lnTo>
                  <a:pt x="14155" y="5325"/>
                </a:lnTo>
                <a:lnTo>
                  <a:pt x="18380" y="4457"/>
                </a:lnTo>
                <a:lnTo>
                  <a:pt x="16702" y="7315"/>
                </a:lnTo>
                <a:lnTo>
                  <a:pt x="21097" y="8137"/>
                </a:lnTo>
                <a:lnTo>
                  <a:pt x="17607" y="10475"/>
                </a:lnTo>
                <a:lnTo>
                  <a:pt x="21600" y="13290"/>
                </a:lnTo>
                <a:lnTo>
                  <a:pt x="16837" y="12942"/>
                </a:lnTo>
                <a:lnTo>
                  <a:pt x="18145" y="18095"/>
                </a:lnTo>
                <a:lnTo>
                  <a:pt x="14020" y="14457"/>
                </a:lnTo>
                <a:lnTo>
                  <a:pt x="13247" y="19737"/>
                </a:lnTo>
                <a:lnTo>
                  <a:pt x="10532" y="14935"/>
                </a:lnTo>
                <a:lnTo>
                  <a:pt x="8485" y="21600"/>
                </a:lnTo>
                <a:lnTo>
                  <a:pt x="7715" y="15627"/>
                </a:lnTo>
                <a:lnTo>
                  <a:pt x="4762" y="17617"/>
                </a:lnTo>
                <a:lnTo>
                  <a:pt x="5667" y="13937"/>
                </a:lnTo>
                <a:lnTo>
                  <a:pt x="135" y="14587"/>
                </a:lnTo>
                <a:lnTo>
                  <a:pt x="3722" y="11775"/>
                </a:lnTo>
                <a:lnTo>
                  <a:pt x="0" y="8615"/>
                </a:lnTo>
                <a:lnTo>
                  <a:pt x="4627" y="7617"/>
                </a:lnTo>
                <a:lnTo>
                  <a:pt x="370" y="2295"/>
                </a:lnTo>
                <a:lnTo>
                  <a:pt x="7312" y="6320"/>
                </a:lnTo>
                <a:lnTo>
                  <a:pt x="8352" y="2295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4BACC6"/>
            </a:solidFill>
          </a:ln>
        </p:spPr>
        <p:txBody>
          <a:bodyPr lIns="0" tIns="0" rIns="0" bIns="0" anchor="ctr"/>
          <a:lstStyle/>
          <a:p>
            <a:pPr lvl="0" algn="ctr"/>
          </a:p>
        </p:txBody>
      </p:sp>
      <p:sp>
        <p:nvSpPr>
          <p:cNvPr id="79" name="Shape 79"/>
          <p:cNvSpPr/>
          <p:nvPr/>
        </p:nvSpPr>
        <p:spPr>
          <a:xfrm>
            <a:off x="3203848" y="2677390"/>
            <a:ext cx="2312640" cy="1368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5800"/>
                </a:moveTo>
                <a:lnTo>
                  <a:pt x="14522" y="0"/>
                </a:lnTo>
                <a:lnTo>
                  <a:pt x="14155" y="5325"/>
                </a:lnTo>
                <a:lnTo>
                  <a:pt x="18380" y="4457"/>
                </a:lnTo>
                <a:lnTo>
                  <a:pt x="16702" y="7315"/>
                </a:lnTo>
                <a:lnTo>
                  <a:pt x="21097" y="8137"/>
                </a:lnTo>
                <a:lnTo>
                  <a:pt x="17607" y="10475"/>
                </a:lnTo>
                <a:lnTo>
                  <a:pt x="21600" y="13290"/>
                </a:lnTo>
                <a:lnTo>
                  <a:pt x="16837" y="12942"/>
                </a:lnTo>
                <a:lnTo>
                  <a:pt x="18145" y="18095"/>
                </a:lnTo>
                <a:lnTo>
                  <a:pt x="14020" y="14457"/>
                </a:lnTo>
                <a:lnTo>
                  <a:pt x="13247" y="19737"/>
                </a:lnTo>
                <a:lnTo>
                  <a:pt x="10532" y="14935"/>
                </a:lnTo>
                <a:lnTo>
                  <a:pt x="8485" y="21600"/>
                </a:lnTo>
                <a:lnTo>
                  <a:pt x="7715" y="15627"/>
                </a:lnTo>
                <a:lnTo>
                  <a:pt x="4762" y="17617"/>
                </a:lnTo>
                <a:lnTo>
                  <a:pt x="5667" y="13937"/>
                </a:lnTo>
                <a:lnTo>
                  <a:pt x="135" y="14587"/>
                </a:lnTo>
                <a:lnTo>
                  <a:pt x="3722" y="11775"/>
                </a:lnTo>
                <a:lnTo>
                  <a:pt x="0" y="8615"/>
                </a:lnTo>
                <a:lnTo>
                  <a:pt x="4627" y="7617"/>
                </a:lnTo>
                <a:lnTo>
                  <a:pt x="370" y="2295"/>
                </a:lnTo>
                <a:lnTo>
                  <a:pt x="7312" y="6320"/>
                </a:lnTo>
                <a:lnTo>
                  <a:pt x="8352" y="2295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4BACC6"/>
            </a:solidFill>
          </a:ln>
        </p:spPr>
        <p:txBody>
          <a:bodyPr lIns="0" tIns="0" rIns="0" bIns="0" anchor="ctr"/>
          <a:lstStyle/>
          <a:p>
            <a:pPr lvl="0" algn="ctr"/>
          </a:p>
        </p:txBody>
      </p:sp>
      <p:sp>
        <p:nvSpPr>
          <p:cNvPr id="80" name="Shape 80"/>
          <p:cNvSpPr/>
          <p:nvPr/>
        </p:nvSpPr>
        <p:spPr>
          <a:xfrm>
            <a:off x="323527" y="3088794"/>
            <a:ext cx="2664298" cy="350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20000"/>
              </a:lnSpc>
              <a:spcBef>
                <a:spcPts val="1200"/>
              </a:spcBef>
              <a:defRPr b="1"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/>
            </a:pPr>
            <a:r>
              <a:rPr b="1" sz="2000"/>
              <a:t>吃饭不规律</a:t>
            </a:r>
          </a:p>
        </p:txBody>
      </p:sp>
      <p:sp>
        <p:nvSpPr>
          <p:cNvPr id="81" name="Shape 81"/>
          <p:cNvSpPr/>
          <p:nvPr/>
        </p:nvSpPr>
        <p:spPr>
          <a:xfrm>
            <a:off x="2987823" y="3068959"/>
            <a:ext cx="2664298" cy="350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20000"/>
              </a:lnSpc>
              <a:spcBef>
                <a:spcPts val="1200"/>
              </a:spcBef>
              <a:defRPr b="1"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/>
            </a:pPr>
            <a:r>
              <a:rPr b="1" sz="2000"/>
              <a:t>缺乏运动</a:t>
            </a:r>
          </a:p>
        </p:txBody>
      </p:sp>
      <p:sp>
        <p:nvSpPr>
          <p:cNvPr id="82" name="Shape 82"/>
          <p:cNvSpPr/>
          <p:nvPr/>
        </p:nvSpPr>
        <p:spPr>
          <a:xfrm>
            <a:off x="3419871" y="1268759"/>
            <a:ext cx="2635100" cy="16107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5800"/>
                </a:moveTo>
                <a:lnTo>
                  <a:pt x="14522" y="0"/>
                </a:lnTo>
                <a:lnTo>
                  <a:pt x="14155" y="5325"/>
                </a:lnTo>
                <a:lnTo>
                  <a:pt x="18380" y="4457"/>
                </a:lnTo>
                <a:lnTo>
                  <a:pt x="16702" y="7315"/>
                </a:lnTo>
                <a:lnTo>
                  <a:pt x="21097" y="8137"/>
                </a:lnTo>
                <a:lnTo>
                  <a:pt x="17607" y="10475"/>
                </a:lnTo>
                <a:lnTo>
                  <a:pt x="21600" y="13290"/>
                </a:lnTo>
                <a:lnTo>
                  <a:pt x="16837" y="12942"/>
                </a:lnTo>
                <a:lnTo>
                  <a:pt x="18145" y="18095"/>
                </a:lnTo>
                <a:lnTo>
                  <a:pt x="14020" y="14457"/>
                </a:lnTo>
                <a:lnTo>
                  <a:pt x="13247" y="19737"/>
                </a:lnTo>
                <a:lnTo>
                  <a:pt x="10532" y="14935"/>
                </a:lnTo>
                <a:lnTo>
                  <a:pt x="8485" y="21600"/>
                </a:lnTo>
                <a:lnTo>
                  <a:pt x="7715" y="15627"/>
                </a:lnTo>
                <a:lnTo>
                  <a:pt x="4762" y="17617"/>
                </a:lnTo>
                <a:lnTo>
                  <a:pt x="5667" y="13937"/>
                </a:lnTo>
                <a:lnTo>
                  <a:pt x="135" y="14587"/>
                </a:lnTo>
                <a:lnTo>
                  <a:pt x="3722" y="11775"/>
                </a:lnTo>
                <a:lnTo>
                  <a:pt x="0" y="8615"/>
                </a:lnTo>
                <a:lnTo>
                  <a:pt x="4627" y="7617"/>
                </a:lnTo>
                <a:lnTo>
                  <a:pt x="370" y="2295"/>
                </a:lnTo>
                <a:lnTo>
                  <a:pt x="7312" y="6320"/>
                </a:lnTo>
                <a:lnTo>
                  <a:pt x="8352" y="2295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4BACC6"/>
            </a:solidFill>
          </a:ln>
        </p:spPr>
        <p:txBody>
          <a:bodyPr lIns="0" tIns="0" rIns="0" bIns="0" anchor="ctr"/>
          <a:lstStyle/>
          <a:p>
            <a:pPr lvl="0" algn="ctr"/>
          </a:p>
        </p:txBody>
      </p:sp>
      <p:sp>
        <p:nvSpPr>
          <p:cNvPr id="83" name="Shape 83"/>
          <p:cNvSpPr/>
          <p:nvPr/>
        </p:nvSpPr>
        <p:spPr>
          <a:xfrm>
            <a:off x="3406247" y="1686293"/>
            <a:ext cx="2664297" cy="617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ctr"/>
            <a:r>
              <a:rPr b="1" sz="2000">
                <a:latin typeface="微软雅黑"/>
                <a:ea typeface="微软雅黑"/>
                <a:cs typeface="微软雅黑"/>
                <a:sym typeface="微软雅黑"/>
              </a:rPr>
              <a:t>压力大，</a:t>
            </a:r>
            <a:endParaRPr b="1" sz="2000"/>
          </a:p>
          <a:p>
            <a:pPr lvl="0" algn="ctr"/>
            <a:r>
              <a:rPr b="1" sz="2000">
                <a:latin typeface="微软雅黑"/>
                <a:ea typeface="微软雅黑"/>
                <a:cs typeface="微软雅黑"/>
                <a:sym typeface="微软雅黑"/>
              </a:rPr>
              <a:t>精神紧张</a:t>
            </a:r>
          </a:p>
        </p:txBody>
      </p:sp>
      <p:sp>
        <p:nvSpPr>
          <p:cNvPr id="84" name="Shape 84"/>
          <p:cNvSpPr/>
          <p:nvPr/>
        </p:nvSpPr>
        <p:spPr>
          <a:xfrm>
            <a:off x="594342" y="4725144"/>
            <a:ext cx="8136906" cy="350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spcBef>
                <a:spcPts val="1200"/>
              </a:spcBef>
              <a:defRPr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sz="1800"/>
            </a:pPr>
            <a:r>
              <a:rPr sz="2000"/>
              <a:t>年轻人不能心存侥幸，只要事业，不要身体！</a:t>
            </a:r>
          </a:p>
        </p:txBody>
      </p:sp>
      <p:sp>
        <p:nvSpPr>
          <p:cNvPr id="85" name="Shape 85"/>
          <p:cNvSpPr/>
          <p:nvPr/>
        </p:nvSpPr>
        <p:spPr>
          <a:xfrm>
            <a:off x="2555776" y="5589239"/>
            <a:ext cx="5285741" cy="399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/>
            </a:pPr>
            <a:r>
              <a:rPr b="1" sz="2400"/>
              <a:t>各年龄段的人都要预防高胆固醇血症！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4067943" y="4814570"/>
            <a:ext cx="3240362" cy="988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44" fill="norm" stroke="1" extrusionOk="0">
                <a:moveTo>
                  <a:pt x="0" y="1006"/>
                </a:moveTo>
                <a:cubicBezTo>
                  <a:pt x="3600" y="-2478"/>
                  <a:pt x="7200" y="4490"/>
                  <a:pt x="10800" y="1006"/>
                </a:cubicBezTo>
                <a:cubicBezTo>
                  <a:pt x="14400" y="-2478"/>
                  <a:pt x="18000" y="4490"/>
                  <a:pt x="21600" y="1006"/>
                </a:cubicBezTo>
                <a:lnTo>
                  <a:pt x="21600" y="15638"/>
                </a:lnTo>
                <a:cubicBezTo>
                  <a:pt x="18000" y="19122"/>
                  <a:pt x="14400" y="12154"/>
                  <a:pt x="10800" y="15638"/>
                </a:cubicBezTo>
                <a:cubicBezTo>
                  <a:pt x="7200" y="19122"/>
                  <a:pt x="3600" y="12154"/>
                  <a:pt x="0" y="15638"/>
                </a:cubicBezTo>
                <a:close/>
              </a:path>
            </a:pathLst>
          </a:custGeom>
          <a:gradFill>
            <a:gsLst>
              <a:gs pos="0">
                <a:srgbClr val="A5E6FF"/>
              </a:gs>
              <a:gs pos="35000">
                <a:srgbClr val="BFEDFF"/>
              </a:gs>
              <a:gs pos="100000">
                <a:srgbClr val="E7F8FF"/>
              </a:gs>
            </a:gsLst>
            <a:lin ang="16200000"/>
          </a:gradFill>
          <a:ln>
            <a:solidFill>
              <a:srgbClr val="46AAC4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 algn="ctr"/>
          </a:p>
        </p:txBody>
      </p:sp>
      <p:sp>
        <p:nvSpPr>
          <p:cNvPr id="88" name="Shape 88"/>
          <p:cNvSpPr/>
          <p:nvPr>
            <p:ph type="title"/>
          </p:nvPr>
        </p:nvSpPr>
        <p:spPr>
          <a:xfrm>
            <a:off x="-1" y="-1"/>
            <a:ext cx="9144001" cy="1052738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观念：只要</a:t>
            </a:r>
            <a:r>
              <a:rPr b="1" sz="2800">
                <a:solidFill>
                  <a:srgbClr val="FFFFFF"/>
                </a:solidFill>
              </a:rPr>
              <a:t>“</a:t>
            </a: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少吃</a:t>
            </a:r>
            <a:r>
              <a:rPr b="1" sz="2800">
                <a:solidFill>
                  <a:srgbClr val="FFFFFF"/>
                </a:solidFill>
              </a:rPr>
              <a:t>”</a:t>
            </a: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就能治疗高胆固醇血症</a:t>
            </a:r>
          </a:p>
        </p:txBody>
      </p:sp>
      <p:pic>
        <p:nvPicPr>
          <p:cNvPr id="89" name="image9.jpg" descr="c:\users\admin\appdata\roaming\360se6\User Data\temp\res01_attpic_brief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204863"/>
            <a:ext cx="3910144" cy="342789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5" name="Group 95"/>
          <p:cNvGrpSpPr/>
          <p:nvPr/>
        </p:nvGrpSpPr>
        <p:grpSpPr>
          <a:xfrm>
            <a:off x="2773245" y="1544984"/>
            <a:ext cx="5597408" cy="1908975"/>
            <a:chOff x="0" y="0"/>
            <a:chExt cx="5597406" cy="1908973"/>
          </a:xfrm>
        </p:grpSpPr>
        <p:sp>
          <p:nvSpPr>
            <p:cNvPr id="90" name="Shape 90"/>
            <p:cNvSpPr/>
            <p:nvPr/>
          </p:nvSpPr>
          <p:spPr>
            <a:xfrm rot="254284">
              <a:off x="1132672" y="160859"/>
              <a:ext cx="4412118" cy="15872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lnTo>
                    <a:pt x="1901" y="6800"/>
                  </a:ln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lnTo>
                    <a:pt x="6778" y="2419"/>
                  </a:ln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lnTo>
                    <a:pt x="14418" y="1119"/>
                  </a:ln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lnTo>
                    <a:pt x="20203" y="7321"/>
                  </a:ln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lnTo>
                    <a:pt x="13801" y="17556"/>
                  </a:ln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lnTo>
                    <a:pt x="7973" y="18727"/>
                  </a:ln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91" name="Shape 91"/>
            <p:cNvSpPr/>
            <p:nvPr/>
          </p:nvSpPr>
          <p:spPr>
            <a:xfrm rot="254284">
              <a:off x="704563" y="840674"/>
              <a:ext cx="264031" cy="264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92" name="Shape 92"/>
            <p:cNvSpPr/>
            <p:nvPr/>
          </p:nvSpPr>
          <p:spPr>
            <a:xfrm rot="254284">
              <a:off x="309845" y="889022"/>
              <a:ext cx="176021" cy="176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93" name="Shape 93"/>
            <p:cNvSpPr/>
            <p:nvPr/>
          </p:nvSpPr>
          <p:spPr>
            <a:xfrm rot="254284">
              <a:off x="3131" y="936499"/>
              <a:ext cx="88011" cy="88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94" name="Shape 94"/>
            <p:cNvSpPr/>
            <p:nvPr/>
          </p:nvSpPr>
          <p:spPr>
            <a:xfrm rot="254284">
              <a:off x="1359491" y="244593"/>
              <a:ext cx="4042973" cy="1347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lnTo>
                    <a:pt x="1380" y="14010"/>
                  </a:ln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lnTo>
                    <a:pt x="2598" y="19137"/>
                  </a:ln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lnTo>
                    <a:pt x="14532" y="19050"/>
                  </a:ln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lnTo>
                    <a:pt x="17421" y="12116"/>
                  </a:ln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lnTo>
                    <a:pt x="21600" y="7649"/>
                  </a:ln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lnTo>
                    <a:pt x="19707" y="1814"/>
                  </a:ln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lnTo>
                    <a:pt x="14668" y="947"/>
                  </a:ln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lnTo>
                    <a:pt x="10888" y="1399"/>
                  </a:ln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lnTo>
                    <a:pt x="6452" y="1676"/>
                  </a:ln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</p:grpSp>
      <p:sp>
        <p:nvSpPr>
          <p:cNvPr id="96" name="Shape 96"/>
          <p:cNvSpPr/>
          <p:nvPr/>
        </p:nvSpPr>
        <p:spPr>
          <a:xfrm>
            <a:off x="4355976" y="2070740"/>
            <a:ext cx="4550289" cy="669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lnSpc>
                <a:spcPct val="120000"/>
              </a:lnSpc>
            </a:pPr>
            <a:r>
              <a:rPr b="1" sz="2000">
                <a:latin typeface="微软雅黑"/>
                <a:ea typeface="微软雅黑"/>
                <a:cs typeface="微软雅黑"/>
                <a:sym typeface="微软雅黑"/>
              </a:rPr>
              <a:t>高胆固醇血症是吃出来的，</a:t>
            </a:r>
            <a:endParaRPr b="1" sz="2000"/>
          </a:p>
          <a:p>
            <a:pPr lvl="0">
              <a:lnSpc>
                <a:spcPct val="120000"/>
              </a:lnSpc>
            </a:pPr>
            <a:r>
              <a:rPr b="1" sz="2000">
                <a:latin typeface="微软雅黑"/>
                <a:ea typeface="微软雅黑"/>
                <a:cs typeface="微软雅黑"/>
                <a:sym typeface="微软雅黑"/>
              </a:rPr>
              <a:t>我只要少吃，管好嘴就行了</a:t>
            </a:r>
          </a:p>
        </p:txBody>
      </p:sp>
      <p:sp>
        <p:nvSpPr>
          <p:cNvPr id="97" name="Shape 97"/>
          <p:cNvSpPr/>
          <p:nvPr/>
        </p:nvSpPr>
        <p:spPr>
          <a:xfrm>
            <a:off x="4355975" y="5056156"/>
            <a:ext cx="2952330" cy="399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spcBef>
                <a:spcPts val="1200"/>
              </a:spcBef>
              <a:defRPr b="1" sz="2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/>
            </a:pPr>
            <a:r>
              <a:rPr b="1" sz="2400"/>
              <a:t>事实真是这样么？</a:t>
            </a:r>
          </a:p>
        </p:txBody>
      </p:sp>
      <p:pic>
        <p:nvPicPr>
          <p:cNvPr id="98" name="image6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flipV="1" rot="16200000">
            <a:off x="7303306" y="5134964"/>
            <a:ext cx="1395378" cy="10973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image10.jpg" descr="C:\Users\admin\Desktop\4.d.jpg"/>
          <p:cNvPicPr/>
          <p:nvPr/>
        </p:nvPicPr>
        <p:blipFill>
          <a:blip r:embed="rId2">
            <a:extLst/>
          </a:blip>
          <a:srcRect l="0" t="9171" r="0" b="0"/>
          <a:stretch>
            <a:fillRect/>
          </a:stretch>
        </p:blipFill>
        <p:spPr>
          <a:xfrm>
            <a:off x="231423" y="1484783"/>
            <a:ext cx="4775201" cy="4752530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Shape 101"/>
          <p:cNvSpPr/>
          <p:nvPr>
            <p:ph type="title"/>
          </p:nvPr>
        </p:nvSpPr>
        <p:spPr>
          <a:xfrm>
            <a:off x="-1" y="-1"/>
            <a:ext cx="9144001" cy="1052738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胆固醇有两个来源，人体合成占</a:t>
            </a:r>
            <a:r>
              <a:rPr b="1" sz="2800">
                <a:solidFill>
                  <a:srgbClr val="FFFFFF"/>
                </a:solidFill>
              </a:rPr>
              <a:t>2/3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5006916" y="4365104"/>
            <a:ext cx="3813850" cy="93686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0" indent="0">
              <a:buSzTx/>
              <a:buNone/>
              <a:defRPr b="0"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sz="1800"/>
            </a:pPr>
            <a:r>
              <a:rPr sz="2000"/>
              <a:t>少吃减少了食物来源的胆固醇，但内源性胆固醇却在不断合成。</a:t>
            </a:r>
          </a:p>
        </p:txBody>
      </p:sp>
      <p:sp>
        <p:nvSpPr>
          <p:cNvPr id="103" name="Shape 103"/>
          <p:cNvSpPr/>
          <p:nvPr/>
        </p:nvSpPr>
        <p:spPr>
          <a:xfrm>
            <a:off x="1979711" y="5807690"/>
            <a:ext cx="1152129" cy="350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sz="1800"/>
            </a:pPr>
            <a:r>
              <a:rPr sz="2000"/>
              <a:t>动脉</a:t>
            </a:r>
          </a:p>
        </p:txBody>
      </p:sp>
      <p:sp>
        <p:nvSpPr>
          <p:cNvPr id="104" name="Shape 104"/>
          <p:cNvSpPr/>
          <p:nvPr/>
        </p:nvSpPr>
        <p:spPr>
          <a:xfrm>
            <a:off x="589343" y="4178698"/>
            <a:ext cx="705566" cy="35052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sz="1800"/>
            </a:pPr>
            <a:r>
              <a:rPr sz="2000"/>
              <a:t>肝脏</a:t>
            </a:r>
          </a:p>
        </p:txBody>
      </p:sp>
      <p:sp>
        <p:nvSpPr>
          <p:cNvPr id="105" name="Shape 105"/>
          <p:cNvSpPr/>
          <p:nvPr/>
        </p:nvSpPr>
        <p:spPr>
          <a:xfrm>
            <a:off x="3854494" y="4020191"/>
            <a:ext cx="1152129" cy="350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sz="1800"/>
            </a:pPr>
            <a:r>
              <a:rPr sz="2000"/>
              <a:t>食物</a:t>
            </a:r>
          </a:p>
        </p:txBody>
      </p:sp>
      <p:sp>
        <p:nvSpPr>
          <p:cNvPr id="106" name="Shape 106"/>
          <p:cNvSpPr/>
          <p:nvPr/>
        </p:nvSpPr>
        <p:spPr>
          <a:xfrm>
            <a:off x="1187624" y="2564903"/>
            <a:ext cx="1152129" cy="350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sz="1800"/>
            </a:pPr>
            <a:r>
              <a:rPr sz="2000"/>
              <a:t>胆固醇</a:t>
            </a:r>
          </a:p>
        </p:txBody>
      </p:sp>
      <p:sp>
        <p:nvSpPr>
          <p:cNvPr id="107" name="Shape 107"/>
          <p:cNvSpPr/>
          <p:nvPr/>
        </p:nvSpPr>
        <p:spPr>
          <a:xfrm>
            <a:off x="3885579" y="2639770"/>
            <a:ext cx="669093" cy="54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3200">
                <a:solidFill>
                  <a:srgbClr val="FF0000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FF0000"/>
                </a:solidFill>
              </a:rPr>
              <a:t>1/3</a:t>
            </a:r>
          </a:p>
        </p:txBody>
      </p:sp>
      <p:sp>
        <p:nvSpPr>
          <p:cNvPr id="108" name="Shape 108"/>
          <p:cNvSpPr/>
          <p:nvPr/>
        </p:nvSpPr>
        <p:spPr>
          <a:xfrm>
            <a:off x="1294909" y="3670532"/>
            <a:ext cx="669092" cy="54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3200">
                <a:solidFill>
                  <a:srgbClr val="FF0000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FF0000"/>
                </a:solidFill>
              </a:rPr>
              <a:t>2/3</a:t>
            </a:r>
          </a:p>
        </p:txBody>
      </p:sp>
      <p:sp>
        <p:nvSpPr>
          <p:cNvPr id="109" name="Shape 109"/>
          <p:cNvSpPr/>
          <p:nvPr/>
        </p:nvSpPr>
        <p:spPr>
          <a:xfrm>
            <a:off x="5148064" y="1484784"/>
            <a:ext cx="3821113" cy="1990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lnSpc>
                <a:spcPct val="120000"/>
              </a:lnSpc>
              <a:spcBef>
                <a:spcPts val="1200"/>
              </a:spcBef>
            </a:pP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胆固醇有两个来源：</a:t>
            </a:r>
            <a:endParaRPr b="1" sz="2000"/>
          </a:p>
          <a:p>
            <a:pPr lvl="0" marL="285750" indent="-285750">
              <a:lnSpc>
                <a:spcPct val="120000"/>
              </a:lnSpc>
              <a:spcBef>
                <a:spcPts val="1200"/>
              </a:spcBef>
              <a:buClr>
                <a:srgbClr val="FF0000"/>
              </a:buClr>
              <a:buSzPct val="100000"/>
              <a:buFont typeface="Wingdings"/>
              <a:buChar char="➢"/>
            </a:pPr>
            <a:r>
              <a:rPr b="1" sz="20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内源性胆固醇</a:t>
            </a: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，占</a:t>
            </a:r>
            <a:r>
              <a:rPr sz="2000"/>
              <a:t>2/3</a:t>
            </a: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，主要由肝脏合成；</a:t>
            </a:r>
            <a:endParaRPr b="1" sz="2000"/>
          </a:p>
          <a:p>
            <a:pPr lvl="0" marL="285750" indent="-285750">
              <a:lnSpc>
                <a:spcPct val="120000"/>
              </a:lnSpc>
              <a:spcBef>
                <a:spcPts val="1200"/>
              </a:spcBef>
              <a:buClr>
                <a:srgbClr val="FF0000"/>
              </a:buClr>
              <a:buSzPct val="100000"/>
              <a:buFont typeface="Wingdings"/>
              <a:buChar char="➢"/>
            </a:pPr>
            <a:r>
              <a:rPr b="1" sz="20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外源性胆固醇</a:t>
            </a: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，占</a:t>
            </a:r>
            <a:r>
              <a:rPr sz="2000"/>
              <a:t>1/3</a:t>
            </a: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，从食物中获取</a:t>
            </a:r>
          </a:p>
        </p:txBody>
      </p:sp>
      <p:sp>
        <p:nvSpPr>
          <p:cNvPr id="110" name="Shape 110"/>
          <p:cNvSpPr/>
          <p:nvPr/>
        </p:nvSpPr>
        <p:spPr>
          <a:xfrm>
            <a:off x="3854494" y="5535633"/>
            <a:ext cx="4980941" cy="399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b="1" sz="2400">
                <a:latin typeface="微软雅黑"/>
                <a:ea typeface="微软雅黑"/>
                <a:cs typeface="微软雅黑"/>
                <a:sym typeface="微软雅黑"/>
              </a:rPr>
              <a:t>治疗高胆固醇血症，</a:t>
            </a:r>
            <a:r>
              <a:rPr b="1" sz="24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不能只靠少吃！</a:t>
            </a:r>
          </a:p>
        </p:txBody>
      </p:sp>
      <p:pic>
        <p:nvPicPr>
          <p:cNvPr id="111" name="image7.jpeg" descr="C:\Users\admin\Documents\ppt素材\卡通图片\medico2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22" y="5204338"/>
            <a:ext cx="1183641" cy="15779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image11.jpg" descr="c:\users\admin\appdata\roaming\360se6\User Data\temp\01300000242726138381684626573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21210" y="3684029"/>
            <a:ext cx="1422667" cy="1394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image12.jpg" descr="c:\users\admin\appdata\roaming\360se6\User Data\temp\218607.jpg"/>
          <p:cNvPicPr/>
          <p:nvPr/>
        </p:nvPicPr>
        <p:blipFill>
          <a:blip r:embed="rId3">
            <a:extLst/>
          </a:blip>
          <a:srcRect l="0" t="0" r="0" b="9962"/>
          <a:stretch>
            <a:fillRect/>
          </a:stretch>
        </p:blipFill>
        <p:spPr>
          <a:xfrm>
            <a:off x="3600710" y="5143529"/>
            <a:ext cx="2010624" cy="12021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image13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43381" y="3645022"/>
            <a:ext cx="1594493" cy="1423272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Shape 116"/>
          <p:cNvSpPr/>
          <p:nvPr>
            <p:ph type="title"/>
          </p:nvPr>
        </p:nvSpPr>
        <p:spPr>
          <a:xfrm>
            <a:off x="-1" y="-1"/>
            <a:ext cx="9144001" cy="10527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治疗高胆固醇血症，要多管齐下</a:t>
            </a:r>
          </a:p>
        </p:txBody>
      </p:sp>
      <p:sp>
        <p:nvSpPr>
          <p:cNvPr id="117" name="Shape 117"/>
          <p:cNvSpPr/>
          <p:nvPr/>
        </p:nvSpPr>
        <p:spPr>
          <a:xfrm>
            <a:off x="1547663" y="5147898"/>
            <a:ext cx="1769759" cy="350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/>
            </a:pPr>
            <a:r>
              <a:rPr b="1" sz="2000"/>
              <a:t>戒烟限酒</a:t>
            </a:r>
          </a:p>
        </p:txBody>
      </p:sp>
      <p:sp>
        <p:nvSpPr>
          <p:cNvPr id="118" name="Shape 118"/>
          <p:cNvSpPr/>
          <p:nvPr/>
        </p:nvSpPr>
        <p:spPr>
          <a:xfrm>
            <a:off x="5580112" y="2723432"/>
            <a:ext cx="1769759" cy="350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/>
            </a:pPr>
            <a:r>
              <a:rPr b="1" sz="2000"/>
              <a:t>科学运动</a:t>
            </a:r>
          </a:p>
        </p:txBody>
      </p:sp>
      <p:sp>
        <p:nvSpPr>
          <p:cNvPr id="119" name="Shape 119"/>
          <p:cNvSpPr/>
          <p:nvPr/>
        </p:nvSpPr>
        <p:spPr>
          <a:xfrm>
            <a:off x="3691975" y="2852934"/>
            <a:ext cx="1917727" cy="19177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177800">
            <a:solidFill>
              <a:srgbClr val="93CDDD"/>
            </a:solidFill>
          </a:ln>
        </p:spPr>
        <p:txBody>
          <a:bodyPr lIns="0" tIns="0" rIns="0" bIns="0" anchor="ctr"/>
          <a:lstStyle/>
          <a:p>
            <a:pPr lvl="0" algn="ctr">
              <a:defRPr b="1" sz="2000">
                <a:solidFill>
                  <a:srgbClr val="FFFFFF"/>
                </a:solidFill>
              </a:defRPr>
            </a:pPr>
          </a:p>
        </p:txBody>
      </p:sp>
      <p:sp>
        <p:nvSpPr>
          <p:cNvPr id="120" name="Shape 120"/>
          <p:cNvSpPr/>
          <p:nvPr/>
        </p:nvSpPr>
        <p:spPr>
          <a:xfrm>
            <a:off x="1877261" y="2723432"/>
            <a:ext cx="1769759" cy="350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/>
            </a:pPr>
            <a:r>
              <a:rPr b="1" sz="2000"/>
              <a:t>健康饮食</a:t>
            </a:r>
          </a:p>
        </p:txBody>
      </p:sp>
      <p:sp>
        <p:nvSpPr>
          <p:cNvPr id="121" name="Shape 121"/>
          <p:cNvSpPr/>
          <p:nvPr/>
        </p:nvSpPr>
        <p:spPr>
          <a:xfrm>
            <a:off x="5940152" y="4957962"/>
            <a:ext cx="1769759" cy="350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/>
            </a:pPr>
            <a:r>
              <a:rPr b="1" sz="2000"/>
              <a:t>良好心态</a:t>
            </a:r>
          </a:p>
        </p:txBody>
      </p:sp>
      <p:sp>
        <p:nvSpPr>
          <p:cNvPr id="122" name="Shape 122"/>
          <p:cNvSpPr/>
          <p:nvPr/>
        </p:nvSpPr>
        <p:spPr>
          <a:xfrm>
            <a:off x="3770445" y="6321252"/>
            <a:ext cx="1769759" cy="350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/>
            </a:pPr>
            <a:r>
              <a:rPr b="1" sz="2000"/>
              <a:t>药物治疗</a:t>
            </a:r>
          </a:p>
        </p:txBody>
      </p:sp>
      <p:sp>
        <p:nvSpPr>
          <p:cNvPr id="123" name="Shape 123"/>
          <p:cNvSpPr/>
          <p:nvPr/>
        </p:nvSpPr>
        <p:spPr>
          <a:xfrm>
            <a:off x="3964624" y="3288436"/>
            <a:ext cx="1323341" cy="917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algn="ctr"/>
            <a:r>
              <a:rPr b="1" sz="3200">
                <a:latin typeface="微软雅黑"/>
                <a:ea typeface="微软雅黑"/>
                <a:cs typeface="微软雅黑"/>
                <a:sym typeface="微软雅黑"/>
              </a:rPr>
              <a:t>降低</a:t>
            </a:r>
            <a:endParaRPr b="1" sz="3200"/>
          </a:p>
          <a:p>
            <a:pPr lvl="0" algn="ctr"/>
            <a:r>
              <a:rPr b="1" sz="32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胆固醇</a:t>
            </a:r>
          </a:p>
        </p:txBody>
      </p:sp>
      <p:sp>
        <p:nvSpPr>
          <p:cNvPr id="124" name="Shape 124"/>
          <p:cNvSpPr/>
          <p:nvPr/>
        </p:nvSpPr>
        <p:spPr>
          <a:xfrm rot="18513517">
            <a:off x="3423205" y="2631950"/>
            <a:ext cx="504057" cy="331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gradFill>
            <a:gsLst>
              <a:gs pos="0">
                <a:srgbClr val="A5E6FF"/>
              </a:gs>
              <a:gs pos="35000">
                <a:srgbClr val="BFEDFF"/>
              </a:gs>
              <a:gs pos="100000">
                <a:srgbClr val="E7F8FF"/>
              </a:gs>
            </a:gsLst>
            <a:lin ang="16200000"/>
          </a:gradFill>
          <a:ln>
            <a:solidFill>
              <a:srgbClr val="46AAC4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 b="1" sz="2000"/>
            </a:pPr>
          </a:p>
        </p:txBody>
      </p:sp>
      <p:sp>
        <p:nvSpPr>
          <p:cNvPr id="125" name="Shape 125"/>
          <p:cNvSpPr/>
          <p:nvPr/>
        </p:nvSpPr>
        <p:spPr>
          <a:xfrm rot="2809699">
            <a:off x="5288174" y="2611563"/>
            <a:ext cx="504057" cy="331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gradFill>
            <a:gsLst>
              <a:gs pos="0">
                <a:srgbClr val="A5E6FF"/>
              </a:gs>
              <a:gs pos="35000">
                <a:srgbClr val="BFEDFF"/>
              </a:gs>
              <a:gs pos="100000">
                <a:srgbClr val="E7F8FF"/>
              </a:gs>
            </a:gsLst>
            <a:lin ang="16200000"/>
          </a:gradFill>
          <a:ln>
            <a:solidFill>
              <a:srgbClr val="46AAC4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 b="1" sz="2000"/>
            </a:pPr>
          </a:p>
        </p:txBody>
      </p:sp>
      <p:sp>
        <p:nvSpPr>
          <p:cNvPr id="126" name="Shape 126"/>
          <p:cNvSpPr/>
          <p:nvPr/>
        </p:nvSpPr>
        <p:spPr>
          <a:xfrm rot="14881322">
            <a:off x="3104742" y="3949134"/>
            <a:ext cx="504057" cy="331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gradFill>
            <a:gsLst>
              <a:gs pos="0">
                <a:srgbClr val="A5E6FF"/>
              </a:gs>
              <a:gs pos="35000">
                <a:srgbClr val="BFEDFF"/>
              </a:gs>
              <a:gs pos="100000">
                <a:srgbClr val="E7F8FF"/>
              </a:gs>
            </a:gsLst>
            <a:lin ang="16200000"/>
          </a:gradFill>
          <a:ln>
            <a:solidFill>
              <a:srgbClr val="46AAC4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 b="1" sz="2000"/>
            </a:pPr>
          </a:p>
        </p:txBody>
      </p:sp>
      <p:sp>
        <p:nvSpPr>
          <p:cNvPr id="127" name="Shape 127"/>
          <p:cNvSpPr/>
          <p:nvPr/>
        </p:nvSpPr>
        <p:spPr>
          <a:xfrm rot="6915871">
            <a:off x="5677003" y="3946218"/>
            <a:ext cx="504057" cy="331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gradFill>
            <a:gsLst>
              <a:gs pos="0">
                <a:srgbClr val="A5E6FF"/>
              </a:gs>
              <a:gs pos="35000">
                <a:srgbClr val="BFEDFF"/>
              </a:gs>
              <a:gs pos="100000">
                <a:srgbClr val="E7F8FF"/>
              </a:gs>
            </a:gsLst>
            <a:lin ang="16200000"/>
          </a:gradFill>
          <a:ln>
            <a:solidFill>
              <a:srgbClr val="46AAC4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 b="1" sz="2000"/>
            </a:pPr>
          </a:p>
        </p:txBody>
      </p:sp>
      <p:sp>
        <p:nvSpPr>
          <p:cNvPr id="128" name="Shape 128"/>
          <p:cNvSpPr/>
          <p:nvPr/>
        </p:nvSpPr>
        <p:spPr>
          <a:xfrm rot="10800000">
            <a:off x="4415959" y="4933596"/>
            <a:ext cx="504057" cy="331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gradFill>
            <a:gsLst>
              <a:gs pos="0">
                <a:srgbClr val="A5E6FF"/>
              </a:gs>
              <a:gs pos="35000">
                <a:srgbClr val="BFEDFF"/>
              </a:gs>
              <a:gs pos="100000">
                <a:srgbClr val="E7F8FF"/>
              </a:gs>
            </a:gsLst>
            <a:lin ang="16200000"/>
          </a:gradFill>
          <a:ln>
            <a:solidFill>
              <a:srgbClr val="46AAC4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 b="1" sz="2000"/>
            </a:pPr>
          </a:p>
        </p:txBody>
      </p:sp>
      <p:pic>
        <p:nvPicPr>
          <p:cNvPr id="129" name="image14.jpg" descr="c:\users\admin\appdata\roaming\360se6\User Data\temp\189119-12052409415478.jp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658070" y="1273443"/>
            <a:ext cx="1613842" cy="1399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image7.jpeg" descr="C:\Users\admin\Documents\ppt素材\卡通图片\medico2.jp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522" y="5204338"/>
            <a:ext cx="1183641" cy="15779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image15.jpg" descr="c:\users\admin\appdata\roaming\360se6\User Data\temp\03.jp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045787" y="1174332"/>
            <a:ext cx="1405558" cy="14923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image16.jpg" descr="C:\Users\admin\Desktop\W020120527243713504709.jpg"/>
          <p:cNvPicPr/>
          <p:nvPr/>
        </p:nvPicPr>
        <p:blipFill>
          <a:blip r:embed="rId2">
            <a:extLst/>
          </a:blip>
          <a:srcRect l="0" t="30500" r="0" b="0"/>
          <a:stretch>
            <a:fillRect/>
          </a:stretch>
        </p:blipFill>
        <p:spPr>
          <a:xfrm>
            <a:off x="0" y="3271658"/>
            <a:ext cx="4748646" cy="3586343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Shape 134"/>
          <p:cNvSpPr/>
          <p:nvPr/>
        </p:nvSpPr>
        <p:spPr>
          <a:xfrm>
            <a:off x="4427983" y="4814570"/>
            <a:ext cx="2880321" cy="988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44" fill="norm" stroke="1" extrusionOk="0">
                <a:moveTo>
                  <a:pt x="0" y="1006"/>
                </a:moveTo>
                <a:cubicBezTo>
                  <a:pt x="3600" y="-2478"/>
                  <a:pt x="7200" y="4490"/>
                  <a:pt x="10800" y="1006"/>
                </a:cubicBezTo>
                <a:cubicBezTo>
                  <a:pt x="14400" y="-2478"/>
                  <a:pt x="18000" y="4490"/>
                  <a:pt x="21600" y="1006"/>
                </a:cubicBezTo>
                <a:lnTo>
                  <a:pt x="21600" y="15638"/>
                </a:lnTo>
                <a:cubicBezTo>
                  <a:pt x="18000" y="19122"/>
                  <a:pt x="14400" y="12154"/>
                  <a:pt x="10800" y="15638"/>
                </a:cubicBezTo>
                <a:cubicBezTo>
                  <a:pt x="7200" y="19122"/>
                  <a:pt x="3600" y="12154"/>
                  <a:pt x="0" y="15638"/>
                </a:cubicBezTo>
                <a:close/>
              </a:path>
            </a:pathLst>
          </a:custGeom>
          <a:gradFill>
            <a:gsLst>
              <a:gs pos="0">
                <a:srgbClr val="A5E6FF"/>
              </a:gs>
              <a:gs pos="35000">
                <a:srgbClr val="BFEDFF"/>
              </a:gs>
              <a:gs pos="100000">
                <a:srgbClr val="E7F8FF"/>
              </a:gs>
            </a:gsLst>
            <a:lin ang="16200000"/>
          </a:gradFill>
          <a:ln>
            <a:solidFill>
              <a:srgbClr val="46AAC4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 algn="ctr"/>
          </a:p>
        </p:txBody>
      </p:sp>
      <p:sp>
        <p:nvSpPr>
          <p:cNvPr id="135" name="Shape 135"/>
          <p:cNvSpPr/>
          <p:nvPr>
            <p:ph type="title"/>
          </p:nvPr>
        </p:nvSpPr>
        <p:spPr>
          <a:xfrm>
            <a:off x="-1" y="-1"/>
            <a:ext cx="9144001" cy="1052738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观念：化验单上没有</a:t>
            </a:r>
            <a:r>
              <a:rPr b="1" sz="2800">
                <a:solidFill>
                  <a:srgbClr val="FFFFFF"/>
                </a:solidFill>
              </a:rPr>
              <a:t>“</a:t>
            </a: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箭头</a:t>
            </a:r>
            <a:r>
              <a:rPr b="1" sz="2800">
                <a:solidFill>
                  <a:srgbClr val="FFFFFF"/>
                </a:solidFill>
              </a:rPr>
              <a:t>”</a:t>
            </a: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就是正常</a:t>
            </a:r>
          </a:p>
        </p:txBody>
      </p:sp>
      <p:grpSp>
        <p:nvGrpSpPr>
          <p:cNvPr id="141" name="Group 141"/>
          <p:cNvGrpSpPr/>
          <p:nvPr/>
        </p:nvGrpSpPr>
        <p:grpSpPr>
          <a:xfrm>
            <a:off x="3732261" y="1489899"/>
            <a:ext cx="4819519" cy="2311518"/>
            <a:chOff x="0" y="0"/>
            <a:chExt cx="4819517" cy="2311516"/>
          </a:xfrm>
        </p:grpSpPr>
        <p:sp>
          <p:nvSpPr>
            <p:cNvPr id="136" name="Shape 136"/>
            <p:cNvSpPr/>
            <p:nvPr/>
          </p:nvSpPr>
          <p:spPr>
            <a:xfrm>
              <a:off x="407400" y="0"/>
              <a:ext cx="4412118" cy="15872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lnTo>
                    <a:pt x="1901" y="6800"/>
                  </a:ln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lnTo>
                    <a:pt x="6778" y="2419"/>
                  </a:ln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lnTo>
                    <a:pt x="14418" y="1119"/>
                  </a:ln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lnTo>
                    <a:pt x="20203" y="7321"/>
                  </a:ln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lnTo>
                    <a:pt x="13801" y="17556"/>
                  </a:ln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lnTo>
                    <a:pt x="7973" y="18727"/>
                  </a:ln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37" name="Shape 137"/>
            <p:cNvSpPr/>
            <p:nvPr/>
          </p:nvSpPr>
          <p:spPr>
            <a:xfrm>
              <a:off x="873242" y="1581791"/>
              <a:ext cx="264031" cy="264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38" name="Shape 138"/>
            <p:cNvSpPr/>
            <p:nvPr/>
          </p:nvSpPr>
          <p:spPr>
            <a:xfrm>
              <a:off x="398490" y="1924613"/>
              <a:ext cx="176021" cy="176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39" name="Shape 139"/>
            <p:cNvSpPr/>
            <p:nvPr/>
          </p:nvSpPr>
          <p:spPr>
            <a:xfrm>
              <a:off x="0" y="2223506"/>
              <a:ext cx="88011" cy="88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40" name="Shape 140"/>
            <p:cNvSpPr/>
            <p:nvPr/>
          </p:nvSpPr>
          <p:spPr>
            <a:xfrm>
              <a:off x="631438" y="80710"/>
              <a:ext cx="4042973" cy="1347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lnTo>
                    <a:pt x="1380" y="14010"/>
                  </a:ln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lnTo>
                    <a:pt x="2598" y="19137"/>
                  </a:ln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lnTo>
                    <a:pt x="14532" y="19050"/>
                  </a:ln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lnTo>
                    <a:pt x="17421" y="12116"/>
                  </a:ln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lnTo>
                    <a:pt x="21600" y="7649"/>
                  </a:ln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lnTo>
                    <a:pt x="19707" y="1814"/>
                  </a:ln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lnTo>
                    <a:pt x="14668" y="947"/>
                  </a:ln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lnTo>
                    <a:pt x="10888" y="1399"/>
                  </a:ln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lnTo>
                    <a:pt x="6452" y="1676"/>
                  </a:ln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</p:grpSp>
      <p:sp>
        <p:nvSpPr>
          <p:cNvPr id="142" name="Shape 142"/>
          <p:cNvSpPr/>
          <p:nvPr/>
        </p:nvSpPr>
        <p:spPr>
          <a:xfrm>
            <a:off x="4716016" y="1786141"/>
            <a:ext cx="3096344" cy="699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lnSpc>
                <a:spcPct val="120000"/>
              </a:lnSpc>
            </a:pPr>
            <a:r>
              <a:rPr b="1" sz="2000">
                <a:latin typeface="微软雅黑"/>
                <a:ea typeface="微软雅黑"/>
                <a:cs typeface="微软雅黑"/>
                <a:sym typeface="微软雅黑"/>
              </a:rPr>
              <a:t>化验单上没有</a:t>
            </a:r>
            <a:r>
              <a:rPr b="1" sz="2000"/>
              <a:t>“</a:t>
            </a:r>
            <a:r>
              <a:rPr b="1" sz="2000">
                <a:latin typeface="微软雅黑"/>
                <a:ea typeface="微软雅黑"/>
                <a:cs typeface="微软雅黑"/>
                <a:sym typeface="微软雅黑"/>
              </a:rPr>
              <a:t>箭头</a:t>
            </a:r>
            <a:r>
              <a:rPr b="1" sz="2000"/>
              <a:t>”</a:t>
            </a:r>
            <a:r>
              <a:rPr b="1" sz="2000">
                <a:latin typeface="微软雅黑"/>
                <a:ea typeface="微软雅黑"/>
                <a:cs typeface="微软雅黑"/>
                <a:sym typeface="微软雅黑"/>
              </a:rPr>
              <a:t>，</a:t>
            </a:r>
            <a:endParaRPr b="1" sz="2000"/>
          </a:p>
          <a:p>
            <a:pPr lvl="0">
              <a:lnSpc>
                <a:spcPct val="120000"/>
              </a:lnSpc>
            </a:pPr>
            <a:r>
              <a:rPr b="1" sz="2000">
                <a:latin typeface="微软雅黑"/>
                <a:ea typeface="微软雅黑"/>
                <a:cs typeface="微软雅黑"/>
                <a:sym typeface="微软雅黑"/>
              </a:rPr>
              <a:t>我的胆固醇没有问题吧！</a:t>
            </a:r>
          </a:p>
        </p:txBody>
      </p:sp>
      <p:sp>
        <p:nvSpPr>
          <p:cNvPr id="143" name="Shape 143"/>
          <p:cNvSpPr/>
          <p:nvPr/>
        </p:nvSpPr>
        <p:spPr>
          <a:xfrm>
            <a:off x="4798362" y="5056156"/>
            <a:ext cx="2509942" cy="399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spcBef>
                <a:spcPts val="1200"/>
              </a:spcBef>
              <a:defRPr b="1" sz="2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/>
            </a:pPr>
            <a:r>
              <a:rPr b="1" sz="2400"/>
              <a:t>为什么会这样？</a:t>
            </a:r>
          </a:p>
        </p:txBody>
      </p:sp>
      <p:pic>
        <p:nvPicPr>
          <p:cNvPr id="144" name="image6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flipV="1" rot="16200000">
            <a:off x="7303306" y="5134964"/>
            <a:ext cx="1395378" cy="1097353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Shape 145"/>
          <p:cNvSpPr/>
          <p:nvPr/>
        </p:nvSpPr>
        <p:spPr>
          <a:xfrm rot="291872">
            <a:off x="1306111" y="4794691"/>
            <a:ext cx="637541" cy="441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algn="ctr"/>
            <a:r>
              <a:rPr sz="1400">
                <a:latin typeface="微软雅黑"/>
                <a:ea typeface="微软雅黑"/>
                <a:cs typeface="微软雅黑"/>
                <a:sym typeface="微软雅黑"/>
              </a:rPr>
              <a:t>血脂</a:t>
            </a:r>
            <a:endParaRPr sz="1400"/>
          </a:p>
          <a:p>
            <a:pPr lvl="0" algn="ctr"/>
            <a:r>
              <a:rPr sz="1400">
                <a:latin typeface="微软雅黑"/>
                <a:ea typeface="微软雅黑"/>
                <a:cs typeface="微软雅黑"/>
                <a:sym typeface="微软雅黑"/>
              </a:rPr>
              <a:t>化验单</a:t>
            </a:r>
          </a:p>
        </p:txBody>
      </p:sp>
      <p:sp>
        <p:nvSpPr>
          <p:cNvPr id="146" name="Shape 146"/>
          <p:cNvSpPr/>
          <p:nvPr/>
        </p:nvSpPr>
        <p:spPr>
          <a:xfrm>
            <a:off x="475473" y="2070740"/>
            <a:ext cx="2011765" cy="1214245"/>
          </a:xfrm>
          <a:prstGeom prst="wedgeEllipseCallout">
            <a:avLst>
              <a:gd name="adj1" fmla="val 18047"/>
              <a:gd name="adj2" fmla="val 60109"/>
            </a:avLst>
          </a:prstGeom>
          <a:gradFill>
            <a:gsLst>
              <a:gs pos="0">
                <a:srgbClr val="A5E6FF"/>
              </a:gs>
              <a:gs pos="35000">
                <a:srgbClr val="BFEDFF"/>
              </a:gs>
              <a:gs pos="100000">
                <a:srgbClr val="E7F8FF"/>
              </a:gs>
            </a:gsLst>
            <a:lin ang="16200000"/>
          </a:gradFill>
          <a:ln>
            <a:solidFill>
              <a:srgbClr val="46AAC4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 algn="ctr"/>
          </a:p>
        </p:txBody>
      </p:sp>
      <p:sp>
        <p:nvSpPr>
          <p:cNvPr id="147" name="Shape 147"/>
          <p:cNvSpPr/>
          <p:nvPr/>
        </p:nvSpPr>
        <p:spPr>
          <a:xfrm>
            <a:off x="467543" y="2363351"/>
            <a:ext cx="2019694" cy="699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ctr">
              <a:lnSpc>
                <a:spcPct val="120000"/>
              </a:lnSpc>
            </a:pPr>
            <a:r>
              <a:rPr b="1" sz="2000"/>
              <a:t>“</a:t>
            </a:r>
            <a:r>
              <a:rPr b="1" sz="2000">
                <a:latin typeface="微软雅黑"/>
                <a:ea typeface="微软雅黑"/>
                <a:cs typeface="微软雅黑"/>
                <a:sym typeface="微软雅黑"/>
              </a:rPr>
              <a:t>坏胆固醇</a:t>
            </a:r>
            <a:r>
              <a:rPr b="1" sz="2000"/>
              <a:t>”</a:t>
            </a:r>
            <a:endParaRPr b="1" sz="2000"/>
          </a:p>
          <a:p>
            <a:pPr lvl="0" algn="ctr">
              <a:lnSpc>
                <a:spcPct val="120000"/>
              </a:lnSpc>
            </a:pPr>
            <a:r>
              <a:rPr b="1" sz="2000">
                <a:latin typeface="微软雅黑"/>
                <a:ea typeface="微软雅黑"/>
                <a:cs typeface="微软雅黑"/>
                <a:sym typeface="微软雅黑"/>
              </a:rPr>
              <a:t>高了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xfrm>
            <a:off x="-1" y="-1"/>
            <a:ext cx="9144001" cy="1052738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“</a:t>
            </a: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坏</a:t>
            </a:r>
            <a:r>
              <a:rPr b="1" sz="2800">
                <a:solidFill>
                  <a:srgbClr val="FFFFFF"/>
                </a:solidFill>
              </a:rPr>
              <a:t>”</a:t>
            </a: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胆固醇参考值因人而异，不能</a:t>
            </a:r>
            <a:r>
              <a:rPr b="1" sz="2800">
                <a:solidFill>
                  <a:srgbClr val="FFFFFF"/>
                </a:solidFill>
              </a:rPr>
              <a:t>“</a:t>
            </a: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一刀切</a:t>
            </a:r>
            <a:r>
              <a:rPr b="1" sz="2800">
                <a:solidFill>
                  <a:srgbClr val="FFFFFF"/>
                </a:solidFill>
              </a:rPr>
              <a:t>”</a:t>
            </a:r>
          </a:p>
        </p:txBody>
      </p:sp>
      <p:graphicFrame>
        <p:nvGraphicFramePr>
          <p:cNvPr id="150" name="Table 150"/>
          <p:cNvGraphicFramePr/>
          <p:nvPr/>
        </p:nvGraphicFramePr>
        <p:xfrm>
          <a:off x="1151779" y="1401596"/>
          <a:ext cx="7094523" cy="437043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361520"/>
                <a:gridCol w="3969001"/>
                <a:gridCol w="1764001"/>
              </a:tblGrid>
              <a:tr h="458775"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/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70C0"/>
                      </a:solidFill>
                      <a:round/>
                    </a:lnL>
                    <a:lnT w="12700">
                      <a:solidFill>
                        <a:srgbClr val="0070C0"/>
                      </a:solidFill>
                      <a:round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疾病类型</a:t>
                      </a:r>
                    </a:p>
                  </a:txBody>
                  <a:tcPr marL="45720" marR="45720" marT="45720" marB="45720" anchor="ctr" anchorCtr="0" horzOverflow="overflow">
                    <a:lnT w="12700">
                      <a:solidFill>
                        <a:srgbClr val="0070C0"/>
                      </a:solidFill>
                      <a:round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LDL-C</a:t>
                      </a:r>
                      <a:r>
                        <a:rPr b="1">
                          <a:solidFill>
                            <a:srgbClr val="FFFFFF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参考值</a:t>
                      </a:r>
                    </a:p>
                  </a:txBody>
                  <a:tcPr marL="45720" marR="45720" marT="45720" marB="45720" anchor="ctr" anchorCtr="0" horzOverflow="overflow">
                    <a:lnR w="12700">
                      <a:solidFill>
                        <a:srgbClr val="0070C0"/>
                      </a:solidFill>
                      <a:round/>
                    </a:lnR>
                    <a:lnT w="12700">
                      <a:solidFill>
                        <a:srgbClr val="0070C0"/>
                      </a:solidFill>
                      <a:round/>
                    </a:lnT>
                    <a:solidFill>
                      <a:srgbClr val="00B0F0"/>
                    </a:solidFill>
                  </a:tcPr>
                </a:tc>
              </a:tr>
              <a:tr h="802856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b="1" i="1">
                          <a:solidFill>
                            <a:srgbClr val="FFFFFF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极高危人群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70C0"/>
                      </a:solidFill>
                      <a:round/>
                    </a:lnL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vl="0" marL="254000" indent="-254000" algn="l">
                        <a:lnSpc>
                          <a:spcPct val="120000"/>
                        </a:lnSpc>
                        <a:buClr>
                          <a:srgbClr val="FFFFFF"/>
                        </a:buClr>
                        <a:buSzPct val="100000"/>
                        <a:buFont typeface="Arial"/>
                        <a:buChar char="•"/>
                        <a:defRPr b="0" i="0" sz="1800"/>
                      </a:pPr>
                      <a:r>
                        <a:rPr b="1" i="1" sz="1600">
                          <a:solidFill>
                            <a:srgbClr val="FFFFFF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急性冠脉综合征</a:t>
                      </a:r>
                      <a:endParaRPr b="1" i="1" sz="1600">
                        <a:solidFill>
                          <a:srgbClr val="FFFFFF"/>
                        </a:solidFill>
                        <a:latin typeface="微软雅黑"/>
                        <a:ea typeface="微软雅黑"/>
                        <a:cs typeface="微软雅黑"/>
                        <a:sym typeface="微软雅黑"/>
                      </a:endParaRPr>
                    </a:p>
                    <a:p>
                      <a:pPr lvl="0" marL="254000" indent="-254000" algn="l">
                        <a:lnSpc>
                          <a:spcPct val="120000"/>
                        </a:lnSpc>
                        <a:buClr>
                          <a:srgbClr val="FFFFFF"/>
                        </a:buClr>
                        <a:buSzPct val="100000"/>
                        <a:buFont typeface="Arial"/>
                        <a:buChar char="•"/>
                        <a:defRPr b="0" i="0" sz="1800"/>
                      </a:pPr>
                      <a:r>
                        <a:rPr b="1" i="1" sz="1600">
                          <a:solidFill>
                            <a:srgbClr val="FFFFFF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冠心病</a:t>
                      </a:r>
                      <a:r>
                        <a:rPr b="1" i="1" sz="1600">
                          <a:solidFill>
                            <a:srgbClr val="FFFFFF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/</a:t>
                      </a:r>
                      <a:r>
                        <a:rPr b="1" i="1" sz="1600">
                          <a:solidFill>
                            <a:srgbClr val="FFFFFF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缺血性卒中合并糖尿病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b="1" i="1">
                          <a:solidFill>
                            <a:srgbClr val="FFFFFF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＜</a:t>
                      </a:r>
                      <a:r>
                        <a:rPr b="1" i="1">
                          <a:solidFill>
                            <a:srgbClr val="FFFFFF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2.07mmol/L</a:t>
                      </a:r>
                      <a:endParaRPr b="1" i="1">
                        <a:solidFill>
                          <a:srgbClr val="FFFFFF"/>
                        </a:solidFill>
                        <a:latin typeface="微软雅黑"/>
                        <a:ea typeface="微软雅黑"/>
                        <a:cs typeface="微软雅黑"/>
                        <a:sym typeface="微软雅黑"/>
                      </a:endParaRPr>
                    </a:p>
                    <a:p>
                      <a:pPr lvl="0" algn="ctr">
                        <a:defRPr b="0" i="0" sz="1800"/>
                      </a:pPr>
                      <a:r>
                        <a:rPr b="1" i="1">
                          <a:solidFill>
                            <a:srgbClr val="FFFFFF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(80mg/dl)</a:t>
                      </a:r>
                    </a:p>
                  </a:txBody>
                  <a:tcPr marL="45720" marR="45720" marT="45720" marB="45720" anchor="ctr" anchorCtr="0" horzOverflow="overflow">
                    <a:lnR w="12700">
                      <a:solidFill>
                        <a:srgbClr val="0070C0"/>
                      </a:solidFill>
                      <a:round/>
                    </a:lnR>
                    <a:solidFill>
                      <a:srgbClr val="C00000"/>
                    </a:solidFill>
                  </a:tcPr>
                </a:tc>
              </a:tr>
              <a:tr h="1643941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b="1" i="1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高危人群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70C0"/>
                      </a:solidFill>
                      <a:round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marL="254000" indent="-254000" algn="l">
                        <a:lnSpc>
                          <a:spcPct val="120000"/>
                        </a:lnSpc>
                        <a:buSzPct val="100000"/>
                        <a:buFont typeface="Arial"/>
                        <a:buChar char="•"/>
                        <a:defRPr b="0" i="0" sz="1800"/>
                      </a:pPr>
                      <a:r>
                        <a:rPr b="1" i="1" sz="16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冠心病</a:t>
                      </a:r>
                      <a:endParaRPr b="1" i="1" sz="1600">
                        <a:latin typeface="微软雅黑"/>
                        <a:ea typeface="微软雅黑"/>
                        <a:cs typeface="微软雅黑"/>
                        <a:sym typeface="微软雅黑"/>
                      </a:endParaRPr>
                    </a:p>
                    <a:p>
                      <a:pPr lvl="0" marL="254000" indent="-254000" algn="l">
                        <a:lnSpc>
                          <a:spcPct val="120000"/>
                        </a:lnSpc>
                        <a:buSzPct val="100000"/>
                        <a:buFont typeface="Arial"/>
                        <a:buChar char="•"/>
                        <a:defRPr b="0" i="0" sz="1800"/>
                      </a:pPr>
                      <a:r>
                        <a:rPr b="1" i="1" sz="16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缺血性卒中</a:t>
                      </a:r>
                      <a:r>
                        <a:rPr b="1" i="1" sz="16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/</a:t>
                      </a:r>
                      <a:r>
                        <a:rPr b="1" i="1" sz="16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短暂性脑缺血发作</a:t>
                      </a:r>
                      <a:endParaRPr b="1" i="1" sz="1600">
                        <a:latin typeface="微软雅黑"/>
                        <a:ea typeface="微软雅黑"/>
                        <a:cs typeface="微软雅黑"/>
                        <a:sym typeface="微软雅黑"/>
                      </a:endParaRPr>
                    </a:p>
                    <a:p>
                      <a:pPr lvl="0" marL="254000" indent="-254000" algn="l">
                        <a:lnSpc>
                          <a:spcPct val="120000"/>
                        </a:lnSpc>
                        <a:buSzPct val="100000"/>
                        <a:buFont typeface="Arial"/>
                        <a:buChar char="•"/>
                        <a:defRPr b="0" i="0" sz="1800"/>
                      </a:pPr>
                      <a:r>
                        <a:rPr b="1" i="1" sz="16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糖尿病</a:t>
                      </a:r>
                      <a:endParaRPr b="1" i="1" sz="1600">
                        <a:latin typeface="微软雅黑"/>
                        <a:ea typeface="微软雅黑"/>
                        <a:cs typeface="微软雅黑"/>
                        <a:sym typeface="微软雅黑"/>
                      </a:endParaRPr>
                    </a:p>
                    <a:p>
                      <a:pPr lvl="0" marL="254000" indent="-254000" algn="l">
                        <a:lnSpc>
                          <a:spcPct val="120000"/>
                        </a:lnSpc>
                        <a:buSzPct val="100000"/>
                        <a:buFont typeface="Arial"/>
                        <a:buChar char="•"/>
                        <a:defRPr b="0" i="0" sz="1800"/>
                      </a:pPr>
                      <a:r>
                        <a:rPr b="1" i="1" sz="16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高血压合并≥</a:t>
                      </a:r>
                      <a:r>
                        <a:rPr b="1" i="1" sz="16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3</a:t>
                      </a:r>
                      <a:r>
                        <a:rPr b="1" i="1" sz="16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个其他危险因素</a:t>
                      </a:r>
                      <a:endParaRPr b="1" i="1" sz="1600">
                        <a:latin typeface="微软雅黑"/>
                        <a:ea typeface="微软雅黑"/>
                        <a:cs typeface="微软雅黑"/>
                        <a:sym typeface="微软雅黑"/>
                      </a:endParaRPr>
                    </a:p>
                    <a:p>
                      <a:pPr lvl="0" marL="254000" indent="-254000" algn="l">
                        <a:lnSpc>
                          <a:spcPct val="120000"/>
                        </a:lnSpc>
                        <a:buSzPct val="100000"/>
                        <a:buFont typeface="Arial"/>
                        <a:buChar char="•"/>
                        <a:defRPr b="0" i="0" sz="1800"/>
                      </a:pPr>
                      <a:r>
                        <a:rPr b="1" i="1" sz="16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慢性肾病（</a:t>
                      </a:r>
                      <a:r>
                        <a:rPr b="1" i="1" sz="16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1-4</a:t>
                      </a:r>
                      <a:r>
                        <a:rPr b="1" i="1" sz="16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期）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b="1" i="1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＜</a:t>
                      </a:r>
                      <a:r>
                        <a:rPr b="1" i="1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2.59mmol/L</a:t>
                      </a:r>
                      <a:endParaRPr b="1" i="1">
                        <a:latin typeface="微软雅黑"/>
                        <a:ea typeface="微软雅黑"/>
                        <a:cs typeface="微软雅黑"/>
                        <a:sym typeface="微软雅黑"/>
                      </a:endParaRPr>
                    </a:p>
                    <a:p>
                      <a:pPr lvl="0" algn="ctr">
                        <a:defRPr b="0" i="0" sz="1800"/>
                      </a:pPr>
                      <a:r>
                        <a:rPr b="1" i="1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(100mg/dl)</a:t>
                      </a:r>
                    </a:p>
                  </a:txBody>
                  <a:tcPr marL="45720" marR="45720" marT="45720" marB="45720" anchor="ctr" anchorCtr="0" horzOverflow="overflow">
                    <a:lnR w="12700">
                      <a:solidFill>
                        <a:srgbClr val="0070C0"/>
                      </a:solidFill>
                      <a:round/>
                    </a:lnR>
                    <a:solidFill>
                      <a:srgbClr val="FFC000"/>
                    </a:solidFill>
                  </a:tcPr>
                </a:tc>
              </a:tr>
              <a:tr h="726393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b="1" i="1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中危人群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70C0"/>
                      </a:solidFill>
                      <a:round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20000"/>
                        </a:lnSpc>
                        <a:defRPr b="0" i="0" sz="1800"/>
                      </a:pPr>
                      <a:r>
                        <a:rPr b="1" i="1" sz="16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  高血压或其他危险因素≥</a:t>
                      </a:r>
                      <a:r>
                        <a:rPr b="1" i="1" sz="16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3</a:t>
                      </a:r>
                      <a:r>
                        <a:rPr b="1" i="1" sz="16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个</a:t>
                      </a:r>
                      <a:endParaRPr b="1" i="1" sz="1600">
                        <a:latin typeface="微软雅黑"/>
                        <a:ea typeface="微软雅黑"/>
                        <a:cs typeface="微软雅黑"/>
                        <a:sym typeface="微软雅黑"/>
                      </a:endParaRPr>
                    </a:p>
                    <a:p>
                      <a:pPr lvl="0" algn="l">
                        <a:lnSpc>
                          <a:spcPct val="120000"/>
                        </a:lnSpc>
                        <a:defRPr b="0" i="0" sz="1800"/>
                      </a:pPr>
                      <a:r>
                        <a:rPr b="1" i="1" sz="16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  且</a:t>
                      </a:r>
                      <a:r>
                        <a:rPr b="1" i="1" sz="16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TC</a:t>
                      </a:r>
                      <a:r>
                        <a:rPr b="1" i="1" sz="16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≥</a:t>
                      </a:r>
                      <a:r>
                        <a:rPr b="1" i="1" sz="16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240mg/dl</a:t>
                      </a:r>
                      <a:r>
                        <a:rPr b="1" i="1" sz="16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，</a:t>
                      </a:r>
                      <a:r>
                        <a:rPr b="1" i="1" sz="16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LDL-C</a:t>
                      </a:r>
                      <a:r>
                        <a:rPr b="1" i="1" sz="16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≥</a:t>
                      </a:r>
                      <a:r>
                        <a:rPr b="1" i="1" sz="16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160mg/dl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b="1" i="1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＜</a:t>
                      </a:r>
                      <a:r>
                        <a:rPr b="1" i="1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3.37mmol/L</a:t>
                      </a:r>
                      <a:endParaRPr b="1" i="1">
                        <a:latin typeface="微软雅黑"/>
                        <a:ea typeface="微软雅黑"/>
                        <a:cs typeface="微软雅黑"/>
                        <a:sym typeface="微软雅黑"/>
                      </a:endParaRPr>
                    </a:p>
                    <a:p>
                      <a:pPr lvl="0" algn="ctr">
                        <a:defRPr b="0" i="0" sz="1800"/>
                      </a:pPr>
                      <a:r>
                        <a:rPr b="1" i="1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(130mg/dl)</a:t>
                      </a:r>
                    </a:p>
                  </a:txBody>
                  <a:tcPr marL="45720" marR="45720" marT="45720" marB="45720" anchor="ctr" anchorCtr="0" horzOverflow="overflow">
                    <a:lnR w="12700">
                      <a:solidFill>
                        <a:srgbClr val="0070C0"/>
                      </a:solidFill>
                      <a:round/>
                    </a:lnR>
                    <a:solidFill>
                      <a:srgbClr val="FFFF00"/>
                    </a:solidFill>
                  </a:tcPr>
                </a:tc>
              </a:tr>
              <a:tr h="738467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b="1" i="1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低危人群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70C0"/>
                      </a:solidFill>
                      <a:round/>
                    </a:lnL>
                    <a:lnB w="12700">
                      <a:solidFill>
                        <a:srgbClr val="0070C0"/>
                      </a:solidFill>
                      <a:round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 marL="254000" indent="-254000" algn="l">
                        <a:lnSpc>
                          <a:spcPct val="120000"/>
                        </a:lnSpc>
                        <a:buSzPct val="100000"/>
                        <a:buFont typeface="Arial"/>
                        <a:buChar char="•"/>
                        <a:defRPr b="0" i="0" sz="1800"/>
                      </a:pPr>
                      <a:r>
                        <a:rPr b="1" i="1" sz="16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无高血压且其他危险因素＜</a:t>
                      </a:r>
                      <a:r>
                        <a:rPr b="1" i="1" sz="16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3</a:t>
                      </a:r>
                      <a:r>
                        <a:rPr b="1" i="1" sz="16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个</a:t>
                      </a:r>
                    </a:p>
                  </a:txBody>
                  <a:tcPr marL="45720" marR="45720" marT="45720" marB="45720" anchor="ctr" anchorCtr="0" horzOverflow="overflow">
                    <a:lnB w="12700">
                      <a:solidFill>
                        <a:srgbClr val="0070C0"/>
                      </a:solidFill>
                      <a:round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b="1" i="1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＜</a:t>
                      </a:r>
                      <a:r>
                        <a:rPr b="1" i="1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4.14mmol/L</a:t>
                      </a:r>
                      <a:endParaRPr b="1" i="1">
                        <a:latin typeface="微软雅黑"/>
                        <a:ea typeface="微软雅黑"/>
                        <a:cs typeface="微软雅黑"/>
                        <a:sym typeface="微软雅黑"/>
                      </a:endParaRPr>
                    </a:p>
                    <a:p>
                      <a:pPr lvl="0" algn="ctr">
                        <a:defRPr b="0" i="0" sz="1800"/>
                      </a:pPr>
                      <a:r>
                        <a:rPr b="1" i="1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(160mg/dl)</a:t>
                      </a:r>
                    </a:p>
                  </a:txBody>
                  <a:tcPr marL="45720" marR="45720" marT="45720" marB="45720" anchor="ctr" anchorCtr="0" horzOverflow="overflow">
                    <a:lnR w="12700">
                      <a:solidFill>
                        <a:srgbClr val="0070C0"/>
                      </a:solidFill>
                      <a:round/>
                    </a:lnR>
                    <a:lnB w="12700">
                      <a:solidFill>
                        <a:srgbClr val="0070C0"/>
                      </a:solidFill>
                      <a:round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pic>
        <p:nvPicPr>
          <p:cNvPr id="151" name="image17.png" descr="C:\Users\admin\AppData\Roaming\Tencent\Users\269857099\QQ\WinTemp\RichOle\)L]NKAO((V6KQPLZQUBD1WU.jpg"/>
          <p:cNvPicPr/>
          <p:nvPr/>
        </p:nvPicPr>
        <p:blipFill>
          <a:blip r:embed="rId2">
            <a:extLst/>
          </a:blip>
          <a:srcRect l="0" t="0" r="74430" b="0"/>
          <a:stretch>
            <a:fillRect/>
          </a:stretch>
        </p:blipFill>
        <p:spPr>
          <a:xfrm>
            <a:off x="539553" y="1859338"/>
            <a:ext cx="618155" cy="8257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image17.png" descr="C:\Users\admin\AppData\Roaming\Tencent\Users\269857099\QQ\WinTemp\RichOle\)L]NKAO((V6KQPLZQUBD1WU.jpg"/>
          <p:cNvPicPr/>
          <p:nvPr/>
        </p:nvPicPr>
        <p:blipFill>
          <a:blip r:embed="rId3">
            <a:extLst/>
          </a:blip>
          <a:srcRect l="25766" t="2879" r="49646" b="0"/>
          <a:stretch>
            <a:fillRect/>
          </a:stretch>
        </p:blipFill>
        <p:spPr>
          <a:xfrm>
            <a:off x="567938" y="3135286"/>
            <a:ext cx="615341" cy="8302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image17.png" descr="C:\Users\admin\AppData\Roaming\Tencent\Users\269857099\QQ\WinTemp\RichOle\)L]NKAO((V6KQPLZQUBD1WU.jpg"/>
          <p:cNvPicPr/>
          <p:nvPr/>
        </p:nvPicPr>
        <p:blipFill>
          <a:blip r:embed="rId4">
            <a:extLst/>
          </a:blip>
          <a:srcRect l="50353" t="0" r="25059" b="0"/>
          <a:stretch>
            <a:fillRect/>
          </a:stretch>
        </p:blipFill>
        <p:spPr>
          <a:xfrm>
            <a:off x="539553" y="4250396"/>
            <a:ext cx="629920" cy="8347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image17.png" descr="C:\Users\admin\AppData\Roaming\Tencent\Users\269857099\QQ\WinTemp\RichOle\)L]NKAO((V6KQPLZQUBD1WU.jpg"/>
          <p:cNvPicPr/>
          <p:nvPr/>
        </p:nvPicPr>
        <p:blipFill>
          <a:blip r:embed="rId5">
            <a:extLst/>
          </a:blip>
          <a:srcRect l="74941" t="0" r="0" b="0"/>
          <a:stretch>
            <a:fillRect/>
          </a:stretch>
        </p:blipFill>
        <p:spPr>
          <a:xfrm>
            <a:off x="554544" y="4997722"/>
            <a:ext cx="618154" cy="822056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Shape 155"/>
          <p:cNvSpPr/>
          <p:nvPr/>
        </p:nvSpPr>
        <p:spPr>
          <a:xfrm>
            <a:off x="539552" y="5877271"/>
            <a:ext cx="7706749" cy="451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1200">
                <a:latin typeface="微软雅黑"/>
                <a:ea typeface="微软雅黑"/>
                <a:cs typeface="微软雅黑"/>
                <a:sym typeface="微软雅黑"/>
              </a:rPr>
              <a:t>注：</a:t>
            </a:r>
            <a:r>
              <a:rPr sz="1200">
                <a:latin typeface="微软雅黑"/>
                <a:ea typeface="微软雅黑"/>
                <a:cs typeface="微软雅黑"/>
                <a:sym typeface="微软雅黑"/>
              </a:rPr>
              <a:t>1.</a:t>
            </a:r>
            <a:r>
              <a:rPr sz="1200">
                <a:latin typeface="微软雅黑"/>
                <a:ea typeface="微软雅黑"/>
                <a:cs typeface="微软雅黑"/>
                <a:sym typeface="微软雅黑"/>
              </a:rPr>
              <a:t>其他危险因素包括：年龄（男≥</a:t>
            </a:r>
            <a:r>
              <a:rPr sz="1200">
                <a:latin typeface="微软雅黑"/>
                <a:ea typeface="微软雅黑"/>
                <a:cs typeface="微软雅黑"/>
                <a:sym typeface="微软雅黑"/>
              </a:rPr>
              <a:t>45</a:t>
            </a:r>
            <a:r>
              <a:rPr sz="1200">
                <a:latin typeface="微软雅黑"/>
                <a:ea typeface="微软雅黑"/>
                <a:cs typeface="微软雅黑"/>
                <a:sym typeface="微软雅黑"/>
              </a:rPr>
              <a:t>岁，女≥</a:t>
            </a:r>
            <a:r>
              <a:rPr sz="1200">
                <a:latin typeface="微软雅黑"/>
                <a:ea typeface="微软雅黑"/>
                <a:cs typeface="微软雅黑"/>
                <a:sym typeface="微软雅黑"/>
              </a:rPr>
              <a:t>55</a:t>
            </a:r>
            <a:r>
              <a:rPr sz="1200">
                <a:latin typeface="微软雅黑"/>
                <a:ea typeface="微软雅黑"/>
                <a:cs typeface="微软雅黑"/>
                <a:sym typeface="微软雅黑"/>
              </a:rPr>
              <a:t>岁）、吸烟、低</a:t>
            </a:r>
            <a:r>
              <a:rPr sz="1200">
                <a:latin typeface="微软雅黑"/>
                <a:ea typeface="微软雅黑"/>
                <a:cs typeface="微软雅黑"/>
                <a:sym typeface="微软雅黑"/>
              </a:rPr>
              <a:t>HDL-C</a:t>
            </a:r>
            <a:r>
              <a:rPr sz="1200">
                <a:latin typeface="微软雅黑"/>
                <a:ea typeface="微软雅黑"/>
                <a:cs typeface="微软雅黑"/>
                <a:sym typeface="微软雅黑"/>
              </a:rPr>
              <a:t>、肥胖和早发缺血性心血管病家族史</a:t>
            </a:r>
            <a:endParaRPr sz="1200">
              <a:latin typeface="微软雅黑"/>
              <a:ea typeface="微软雅黑"/>
              <a:cs typeface="微软雅黑"/>
              <a:sym typeface="微软雅黑"/>
            </a:endParaRPr>
          </a:p>
          <a:p>
            <a:pPr lvl="0"/>
            <a:r>
              <a:rPr sz="1200">
                <a:latin typeface="微软雅黑"/>
                <a:ea typeface="微软雅黑"/>
                <a:cs typeface="微软雅黑"/>
                <a:sym typeface="微软雅黑"/>
              </a:rPr>
              <a:t>       2. </a:t>
            </a:r>
            <a:r>
              <a:rPr sz="1200">
                <a:latin typeface="微软雅黑"/>
                <a:ea typeface="微软雅黑"/>
                <a:cs typeface="微软雅黑"/>
                <a:sym typeface="微软雅黑"/>
              </a:rPr>
              <a:t>急性冠脉综合征：包括急性心肌梗死、不稳定性心绞痛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