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888888"/>
                </a:solidFill>
              </a:rPr>
              <a:t>单击此处编辑母版副标题样式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121321"/>
            <a:ext cx="8229600" cy="121944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4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4620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790575" indent="-333375"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b="0" sz="1800"/>
            </a:pPr>
            <a:r>
              <a:rPr b="1" sz="2800"/>
              <a:t>单击此处编辑母版文本样式</a:t>
            </a:r>
            <a:endParaRPr b="1" sz="2800"/>
          </a:p>
          <a:p>
            <a:pPr lvl="1">
              <a:defRPr b="0" sz="1800"/>
            </a:pPr>
            <a:r>
              <a:rPr b="1" sz="2800"/>
              <a:t>第二级</a:t>
            </a:r>
            <a:endParaRPr b="1" sz="2800"/>
          </a:p>
          <a:p>
            <a:pPr lvl="2">
              <a:defRPr b="0" sz="1800"/>
            </a:pPr>
            <a:r>
              <a:rPr b="1" sz="2800"/>
              <a:t>第三级</a:t>
            </a:r>
            <a:endParaRPr b="1" sz="2800"/>
          </a:p>
          <a:p>
            <a:pPr lvl="3">
              <a:defRPr b="0" sz="1800"/>
            </a:pPr>
            <a:r>
              <a:rPr b="1" sz="2800"/>
              <a:t>第四级</a:t>
            </a:r>
            <a:endParaRPr b="1" sz="2800"/>
          </a:p>
          <a:p>
            <a:pPr lvl="4">
              <a:defRPr b="0" sz="1800"/>
            </a:pPr>
            <a:r>
              <a:rPr b="1" sz="2800"/>
              <a:t>第五级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21878"/>
            <a:ext cx="8229600" cy="101833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240210"/>
            <a:ext cx="4040188" cy="93466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4620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defRPr sz="3200">
                <a:latin typeface="Arial"/>
                <a:ea typeface="Arial"/>
                <a:cs typeface="Arial"/>
                <a:sym typeface="Arial"/>
              </a:defRPr>
            </a:lvl2pPr>
            <a:lvl3pPr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b="0" sz="1800"/>
            </a:pPr>
            <a:r>
              <a:rPr b="1" sz="3200"/>
              <a:t>单击此处编辑母版文本样式</a:t>
            </a:r>
            <a:endParaRPr b="1" sz="3200"/>
          </a:p>
          <a:p>
            <a:pPr lvl="1">
              <a:defRPr b="0" sz="1800"/>
            </a:pPr>
            <a:r>
              <a:rPr b="1" sz="3200"/>
              <a:t>第二级</a:t>
            </a:r>
            <a:endParaRPr b="1" sz="3200"/>
          </a:p>
          <a:p>
            <a:pPr lvl="2">
              <a:defRPr b="0" sz="1800"/>
            </a:pPr>
            <a:r>
              <a:rPr b="1" sz="3200"/>
              <a:t>第三级</a:t>
            </a:r>
            <a:endParaRPr b="1" sz="3200"/>
          </a:p>
          <a:p>
            <a:pPr lvl="3">
              <a:defRPr b="0" sz="1800"/>
            </a:pPr>
            <a:r>
              <a:rPr b="1" sz="3200"/>
              <a:t>第四级</a:t>
            </a:r>
            <a:endParaRPr b="1" sz="3200"/>
          </a:p>
          <a:p>
            <a:pPr lvl="4">
              <a:defRPr b="0" sz="1800"/>
            </a:pPr>
            <a:r>
              <a:rPr b="1" sz="3200"/>
              <a:t>第五级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单击此处编辑母版文本样式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0" y="0"/>
            <a:ext cx="9144000" cy="111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340767"/>
            <a:ext cx="8229600" cy="5517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微软雅黑"/>
          <a:ea typeface="微软雅黑"/>
          <a:cs typeface="微软雅黑"/>
          <a:sym typeface="微软雅黑"/>
        </a:defRPr>
      </a:lvl1pPr>
      <a:lvl2pPr marL="8001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微软雅黑"/>
          <a:ea typeface="微软雅黑"/>
          <a:cs typeface="微软雅黑"/>
          <a:sym typeface="微软雅黑"/>
        </a:defRPr>
      </a:lvl2pPr>
      <a:lvl3pPr marL="1219200" indent="-3048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微软雅黑"/>
          <a:ea typeface="微软雅黑"/>
          <a:cs typeface="微软雅黑"/>
          <a:sym typeface="微软雅黑"/>
        </a:defRPr>
      </a:lvl3pPr>
      <a:lvl4pPr marL="17145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微软雅黑"/>
          <a:ea typeface="微软雅黑"/>
          <a:cs typeface="微软雅黑"/>
          <a:sym typeface="微软雅黑"/>
        </a:defRPr>
      </a:lvl4pPr>
      <a:lvl5pPr marL="2171700" indent="-342900">
        <a:lnSpc>
          <a:spcPct val="120000"/>
        </a:lnSpc>
        <a:spcBef>
          <a:spcPts val="1200"/>
        </a:spcBef>
        <a:buSzPct val="100000"/>
        <a:buFont typeface="Arial"/>
        <a:buChar char="»"/>
        <a:defRPr b="1" sz="2400">
          <a:latin typeface="微软雅黑"/>
          <a:ea typeface="微软雅黑"/>
          <a:cs typeface="微软雅黑"/>
          <a:sym typeface="微软雅黑"/>
        </a:defRPr>
      </a:lvl5pPr>
      <a:lvl6pPr marL="25603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微软雅黑"/>
          <a:ea typeface="微软雅黑"/>
          <a:cs typeface="微软雅黑"/>
          <a:sym typeface="微软雅黑"/>
        </a:defRPr>
      </a:lvl6pPr>
      <a:lvl7pPr marL="30175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微软雅黑"/>
          <a:ea typeface="微软雅黑"/>
          <a:cs typeface="微软雅黑"/>
          <a:sym typeface="微软雅黑"/>
        </a:defRPr>
      </a:lvl7pPr>
      <a:lvl8pPr marL="34747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微软雅黑"/>
          <a:ea typeface="微软雅黑"/>
          <a:cs typeface="微软雅黑"/>
          <a:sym typeface="微软雅黑"/>
        </a:defRPr>
      </a:lvl8pPr>
      <a:lvl9pPr marL="39319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微软雅黑"/>
          <a:ea typeface="微软雅黑"/>
          <a:cs typeface="微软雅黑"/>
          <a:sym typeface="微软雅黑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P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title"/>
          </p:nvPr>
        </p:nvSpPr>
        <p:spPr>
          <a:xfrm>
            <a:off x="685800" y="2463031"/>
            <a:ext cx="7772400" cy="147002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rPr>
              <a:t>黄色瘤</a:t>
            </a:r>
            <a:r>
              <a:rPr b="1" sz="4000">
                <a:solidFill>
                  <a:srgbClr val="FFFF00"/>
                </a:solidFill>
              </a:rPr>
              <a:t>+</a:t>
            </a:r>
            <a:r>
              <a:rPr b="1" sz="40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rPr>
              <a:t>老年环</a:t>
            </a:r>
            <a:r>
              <a:rPr b="1" sz="4000">
                <a:solidFill>
                  <a:srgbClr val="FFFF00"/>
                </a:solidFill>
              </a:rPr>
              <a:t>=</a:t>
            </a:r>
            <a:r>
              <a:rPr b="1" sz="40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rPr>
              <a:t>高血脂警报！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老年环是如何形成的？</a:t>
            </a:r>
          </a:p>
        </p:txBody>
      </p:sp>
      <p:pic>
        <p:nvPicPr>
          <p:cNvPr id="139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5655" y="1340767"/>
            <a:ext cx="5400601" cy="519983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3347863" y="5365665"/>
            <a:ext cx="2880321" cy="95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404040"/>
                </a:solidFill>
              </a:rPr>
              <a:t>当血液中和房水中的胆固醇、甘油三酯等血脂含量过高</a:t>
            </a:r>
          </a:p>
        </p:txBody>
      </p:sp>
      <p:sp>
        <p:nvSpPr>
          <p:cNvPr id="141" name="Shape 141"/>
          <p:cNvSpPr/>
          <p:nvPr/>
        </p:nvSpPr>
        <p:spPr>
          <a:xfrm>
            <a:off x="1914951" y="3678123"/>
            <a:ext cx="2729057" cy="717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404040"/>
                </a:solidFill>
              </a:rPr>
              <a:t>血脂在角膜组织内沉积</a:t>
            </a:r>
          </a:p>
        </p:txBody>
      </p:sp>
      <p:sp>
        <p:nvSpPr>
          <p:cNvPr id="142" name="Shape 142"/>
          <p:cNvSpPr/>
          <p:nvPr/>
        </p:nvSpPr>
        <p:spPr>
          <a:xfrm rot="360000">
            <a:off x="3716555" y="1646062"/>
            <a:ext cx="2952329" cy="103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404040"/>
                </a:solidFill>
              </a:rPr>
              <a:t>时间长了，在角膜边缘形成灰白色的环，即老年环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出现老年环代表什么呢？</a:t>
            </a:r>
          </a:p>
        </p:txBody>
      </p:sp>
      <p:sp>
        <p:nvSpPr>
          <p:cNvPr id="145" name="Shape 145"/>
          <p:cNvSpPr/>
          <p:nvPr/>
        </p:nvSpPr>
        <p:spPr>
          <a:xfrm flipH="1">
            <a:off x="1115616" y="4581128"/>
            <a:ext cx="7132057" cy="1600695"/>
          </a:xfrm>
          <a:prstGeom prst="roundRect">
            <a:avLst>
              <a:gd name="adj" fmla="val 50000"/>
            </a:avLst>
          </a:prstGeom>
          <a:solidFill>
            <a:srgbClr val="E46C0A"/>
          </a:solidFill>
          <a:ln w="12700">
            <a:miter lim="400000"/>
          </a:ln>
          <a:effectLst>
            <a:outerShdw sx="100000" sy="100000" kx="0" ky="0" algn="b" rotWithShape="0" blurRad="12700" dist="38100" dir="5400000">
              <a:srgbClr val="984807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" name="Shape 146"/>
          <p:cNvSpPr/>
          <p:nvPr/>
        </p:nvSpPr>
        <p:spPr>
          <a:xfrm flipH="1">
            <a:off x="1619671" y="4704150"/>
            <a:ext cx="6264697" cy="1354650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" name="Shape 147"/>
          <p:cNvSpPr/>
          <p:nvPr/>
        </p:nvSpPr>
        <p:spPr>
          <a:xfrm flipH="1">
            <a:off x="1794529" y="4855295"/>
            <a:ext cx="5888773" cy="105235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2009755" y="4827477"/>
            <a:ext cx="5733862" cy="809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老年环被认为是</a:t>
            </a: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高胆固醇血症和脑动脉硬化的危险信号</a:t>
            </a: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，应及时到医院进行检查</a:t>
            </a:r>
          </a:p>
        </p:txBody>
      </p:sp>
      <p:pic>
        <p:nvPicPr>
          <p:cNvPr id="149" name="image1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583" y="1340767"/>
            <a:ext cx="7560842" cy="299327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2510547" y="2348880"/>
            <a:ext cx="5733861" cy="809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有老年环的老人</a:t>
            </a:r>
            <a:r>
              <a:rPr b="1" sz="2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总胆固醇水平明显高</a:t>
            </a:r>
            <a:r>
              <a:rPr b="1" sz="2200">
                <a:latin typeface="微软雅黑"/>
                <a:ea typeface="微软雅黑"/>
                <a:cs typeface="微软雅黑"/>
                <a:sym typeface="微软雅黑"/>
              </a:rPr>
              <a:t>于正常老年人，几乎都有不同程度的脑动脉硬化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没有黄色瘤和老年环，就不会有高脂血症了吗？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179511" y="1955707"/>
            <a:ext cx="4388129" cy="4137590"/>
            <a:chOff x="0" y="0"/>
            <a:chExt cx="4388127" cy="4137588"/>
          </a:xfrm>
        </p:grpSpPr>
        <p:pic>
          <p:nvPicPr>
            <p:cNvPr id="153" name="image14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388128" cy="39544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image15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36133" y="2879657"/>
              <a:ext cx="1257931" cy="1257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8" name="Group 158"/>
          <p:cNvGrpSpPr/>
          <p:nvPr/>
        </p:nvGrpSpPr>
        <p:grpSpPr>
          <a:xfrm>
            <a:off x="4624816" y="1955707"/>
            <a:ext cx="4388129" cy="4137590"/>
            <a:chOff x="0" y="0"/>
            <a:chExt cx="4388127" cy="4137588"/>
          </a:xfrm>
        </p:grpSpPr>
        <p:pic>
          <p:nvPicPr>
            <p:cNvPr id="156" name="image14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388128" cy="39544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image15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36133" y="2879657"/>
              <a:ext cx="1257931" cy="1257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Shape 159"/>
          <p:cNvSpPr/>
          <p:nvPr/>
        </p:nvSpPr>
        <p:spPr>
          <a:xfrm>
            <a:off x="1139753" y="5253037"/>
            <a:ext cx="1144654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80000"/>
              </a:lnSpc>
              <a:defRPr b="1" sz="3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0000"/>
                </a:solidFill>
              </a:rPr>
              <a:t>问题</a:t>
            </a:r>
          </a:p>
        </p:txBody>
      </p:sp>
      <p:sp>
        <p:nvSpPr>
          <p:cNvPr id="160" name="Shape 160"/>
          <p:cNvSpPr/>
          <p:nvPr/>
        </p:nvSpPr>
        <p:spPr>
          <a:xfrm>
            <a:off x="5595851" y="5239973"/>
            <a:ext cx="1144653" cy="498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80000"/>
              </a:lnSpc>
              <a:defRPr b="1" sz="3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0000"/>
                </a:solidFill>
              </a:rPr>
              <a:t>答案</a:t>
            </a:r>
          </a:p>
        </p:txBody>
      </p:sp>
      <p:sp>
        <p:nvSpPr>
          <p:cNvPr id="161" name="Shape 161"/>
          <p:cNvSpPr/>
          <p:nvPr/>
        </p:nvSpPr>
        <p:spPr>
          <a:xfrm>
            <a:off x="1619671" y="3284984"/>
            <a:ext cx="2352714" cy="103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没有黄色瘤和老年环，就不会有高脂血症了吗？</a:t>
            </a:r>
          </a:p>
        </p:txBody>
      </p:sp>
      <p:sp>
        <p:nvSpPr>
          <p:cNvPr id="162" name="Shape 162"/>
          <p:cNvSpPr/>
          <p:nvPr/>
        </p:nvSpPr>
        <p:spPr>
          <a:xfrm>
            <a:off x="6084168" y="3212976"/>
            <a:ext cx="2411366" cy="166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只有少数高脂血症患者会出现，所以没有黄色瘤和老年环并不代表没有高血脂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高脂血症患者在有并发症之后可能才出现症状</a:t>
            </a:r>
          </a:p>
        </p:txBody>
      </p:sp>
      <p:pic>
        <p:nvPicPr>
          <p:cNvPr id="165" name="image16.png"/>
          <p:cNvPicPr/>
          <p:nvPr/>
        </p:nvPicPr>
        <p:blipFill>
          <a:blip r:embed="rId2">
            <a:extLst/>
          </a:blip>
          <a:srcRect l="0" t="0" r="0" b="5889"/>
          <a:stretch>
            <a:fillRect/>
          </a:stretch>
        </p:blipFill>
        <p:spPr>
          <a:xfrm>
            <a:off x="1043608" y="2132856"/>
            <a:ext cx="7334251" cy="395315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35495" y="3861048"/>
            <a:ext cx="3059834" cy="11684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出现胸闷、胸痛、心悸症状，与高血脂引起冠心病有关</a:t>
            </a:r>
          </a:p>
        </p:txBody>
      </p:sp>
      <p:sp>
        <p:nvSpPr>
          <p:cNvPr id="167" name="Shape 167"/>
          <p:cNvSpPr/>
          <p:nvPr/>
        </p:nvSpPr>
        <p:spPr>
          <a:xfrm>
            <a:off x="3131840" y="2459510"/>
            <a:ext cx="2916833" cy="1377698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出现头昏脑胀、失眠健忘等症状，与高血脂引起脑动脉硬化、脑供血不足有关</a:t>
            </a:r>
          </a:p>
        </p:txBody>
      </p:sp>
      <p:sp>
        <p:nvSpPr>
          <p:cNvPr id="168" name="Shape 168"/>
          <p:cNvSpPr/>
          <p:nvPr/>
        </p:nvSpPr>
        <p:spPr>
          <a:xfrm>
            <a:off x="6048671" y="3906921"/>
            <a:ext cx="3059833" cy="1368554"/>
          </a:xfrm>
          <a:prstGeom prst="rect">
            <a:avLst/>
          </a:prstGeom>
          <a:solidFill>
            <a:srgbClr val="FFFFFF"/>
          </a:solidFill>
          <a:ln w="25400">
            <a:solidFill>
              <a:srgbClr val="F79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400"/>
              <a:t>出现乏力、倦怠等症状，与高血脂引起脂肪肝有关</a:t>
            </a:r>
          </a:p>
        </p:txBody>
      </p:sp>
      <p:pic>
        <p:nvPicPr>
          <p:cNvPr id="169" name="image17.jpg" descr="http://picm.photophoto.cn/005/008/019/0080190074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484" y="2724510"/>
            <a:ext cx="781124" cy="1108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17.jpg" descr="http://picm.photophoto.cn/005/008/019/0080190074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flipV="1">
            <a:off x="5189470" y="4480478"/>
            <a:ext cx="781125" cy="1108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7.jpg" descr="http://picm.photophoto.cn/005/008/019/0080190074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8064896" y="2752286"/>
            <a:ext cx="781125" cy="1108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以下几类人群尤其应该关注血脂水平</a:t>
            </a:r>
          </a:p>
        </p:txBody>
      </p:sp>
      <p:sp>
        <p:nvSpPr>
          <p:cNvPr id="174" name="Shape 174"/>
          <p:cNvSpPr/>
          <p:nvPr/>
        </p:nvSpPr>
        <p:spPr>
          <a:xfrm>
            <a:off x="2147356" y="2167988"/>
            <a:ext cx="5953036" cy="360047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b="1" sz="20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404040"/>
                </a:solidFill>
              </a:rPr>
              <a:t>已患冠心病、脑卒中、外周动脉粥样硬化性疾病</a:t>
            </a:r>
          </a:p>
        </p:txBody>
      </p:sp>
      <p:sp>
        <p:nvSpPr>
          <p:cNvPr id="175" name="Shape 175"/>
          <p:cNvSpPr/>
          <p:nvPr/>
        </p:nvSpPr>
        <p:spPr>
          <a:xfrm>
            <a:off x="2147355" y="2938590"/>
            <a:ext cx="5953036" cy="360047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b="1" sz="20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404040"/>
                </a:solidFill>
              </a:rPr>
              <a:t>吸烟、肥胖、患有高血压或糖尿病</a:t>
            </a:r>
          </a:p>
        </p:txBody>
      </p:sp>
      <p:sp>
        <p:nvSpPr>
          <p:cNvPr id="176" name="Shape 176"/>
          <p:cNvSpPr/>
          <p:nvPr/>
        </p:nvSpPr>
        <p:spPr>
          <a:xfrm>
            <a:off x="2147356" y="3739970"/>
            <a:ext cx="5953036" cy="360047"/>
          </a:xfrm>
          <a:prstGeom prst="rect">
            <a:avLst/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b="1" sz="20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404040"/>
                </a:solidFill>
              </a:rPr>
              <a:t>冠心病、脑卒中或外周动脉粥样硬化性疾病家族史</a:t>
            </a:r>
          </a:p>
        </p:txBody>
      </p:sp>
      <p:sp>
        <p:nvSpPr>
          <p:cNvPr id="177" name="Shape 177"/>
          <p:cNvSpPr/>
          <p:nvPr/>
        </p:nvSpPr>
        <p:spPr>
          <a:xfrm>
            <a:off x="2147356" y="4510573"/>
            <a:ext cx="5953035" cy="360046"/>
          </a:xfrm>
          <a:prstGeom prst="rect">
            <a:avLst/>
          </a:prstGeom>
          <a:gradFill>
            <a:gsLst>
              <a:gs pos="0">
                <a:srgbClr val="A2C3FF"/>
              </a:gs>
              <a:gs pos="35000">
                <a:srgbClr val="BDD4FF"/>
              </a:gs>
              <a:gs pos="100000">
                <a:srgbClr val="E6EEFF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30000"/>
              </a:lnSpc>
              <a:defRPr b="1" sz="20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404040"/>
                </a:solidFill>
              </a:rPr>
              <a:t>家族遗传的高胆固醇血症</a:t>
            </a:r>
          </a:p>
        </p:txBody>
      </p:sp>
      <p:sp>
        <p:nvSpPr>
          <p:cNvPr id="178" name="Shape 178"/>
          <p:cNvSpPr/>
          <p:nvPr/>
        </p:nvSpPr>
        <p:spPr>
          <a:xfrm>
            <a:off x="2147356" y="5311952"/>
            <a:ext cx="5953035" cy="38475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30000"/>
              </a:lnSpc>
            </a:pPr>
            <a:r>
              <a:rPr b="1" sz="20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绝经后女性和</a:t>
            </a:r>
            <a:r>
              <a:rPr b="1" sz="2000">
                <a:solidFill>
                  <a:srgbClr val="404040"/>
                </a:solidFill>
              </a:rPr>
              <a:t>40</a:t>
            </a:r>
            <a:r>
              <a:rPr b="1" sz="20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岁以上的男性</a:t>
            </a:r>
          </a:p>
        </p:txBody>
      </p:sp>
      <p:pic>
        <p:nvPicPr>
          <p:cNvPr id="179" name="image18.png" descr="http://img.sc115.com/uploads/sc/png/131127/patient_ma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855" y="2075852"/>
            <a:ext cx="1046882" cy="1046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18.png" descr="http://img.sc115.com/uploads/sc/png/131127/patient_ma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237" y="4756794"/>
            <a:ext cx="1046882" cy="1046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18.png" descr="http://img.sc115.com/uploads/sc/png/131127/patient_ma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183" y="3480568"/>
            <a:ext cx="1046881" cy="1046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做好以下五项，高胆固醇血症患者不烦恼</a:t>
            </a:r>
          </a:p>
        </p:txBody>
      </p:sp>
      <p:grpSp>
        <p:nvGrpSpPr>
          <p:cNvPr id="188" name="Group 188"/>
          <p:cNvGrpSpPr/>
          <p:nvPr/>
        </p:nvGrpSpPr>
        <p:grpSpPr>
          <a:xfrm>
            <a:off x="5495780" y="3146280"/>
            <a:ext cx="2402309" cy="2440867"/>
            <a:chOff x="0" y="0"/>
            <a:chExt cx="2402308" cy="2440866"/>
          </a:xfrm>
        </p:grpSpPr>
        <p:sp>
          <p:nvSpPr>
            <p:cNvPr id="184" name="Shape 184"/>
            <p:cNvSpPr/>
            <p:nvPr/>
          </p:nvSpPr>
          <p:spPr>
            <a:xfrm flipH="1" rot="5400000">
              <a:off x="0" y="-1"/>
              <a:ext cx="2402308" cy="2402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rgbClr val="7CA43A"/>
              </a:solidFill>
              <a:prstDash val="solid"/>
              <a:bevel/>
            </a:ln>
            <a:effectLst>
              <a:outerShdw sx="100000" sy="100000" kx="0" ky="0" algn="b" rotWithShape="0" blurRad="762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 flipH="1" rot="5400000">
              <a:off x="843652" y="1858489"/>
              <a:ext cx="655175" cy="5095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 flipH="1" rot="5400000">
              <a:off x="545978" y="618774"/>
              <a:ext cx="1310351" cy="131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" name="Shape 187"/>
            <p:cNvSpPr/>
            <p:nvPr/>
          </p:nvSpPr>
          <p:spPr>
            <a:xfrm flipH="1">
              <a:off x="1020241" y="2027685"/>
              <a:ext cx="297576" cy="255872"/>
            </a:xfrm>
            <a:prstGeom prst="triangle">
              <a:avLst/>
            </a:prstGeom>
            <a:solidFill>
              <a:srgbClr val="92D050"/>
            </a:solidFill>
            <a:ln w="25400" cap="flat">
              <a:solidFill>
                <a:srgbClr val="7CA43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89" name="Shape 189"/>
          <p:cNvSpPr/>
          <p:nvPr/>
        </p:nvSpPr>
        <p:spPr>
          <a:xfrm>
            <a:off x="6339278" y="4380717"/>
            <a:ext cx="1977138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b="1" sz="2400">
                <a:solidFill>
                  <a:srgbClr val="7CA43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7CA43A"/>
                </a:solidFill>
              </a:rPr>
              <a:t>戒烟</a:t>
            </a:r>
          </a:p>
        </p:txBody>
      </p:sp>
      <p:sp>
        <p:nvSpPr>
          <p:cNvPr id="190" name="Shape 190"/>
          <p:cNvSpPr/>
          <p:nvPr/>
        </p:nvSpPr>
        <p:spPr>
          <a:xfrm>
            <a:off x="6303195" y="3925887"/>
            <a:ext cx="88064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80000"/>
              </a:lnSpc>
              <a:defRPr b="1" sz="3600">
                <a:solidFill>
                  <a:srgbClr val="BFBFBF"/>
                </a:solidFill>
                <a:latin typeface="Adidas Unity"/>
                <a:ea typeface="Adidas Unity"/>
                <a:cs typeface="Adidas Unity"/>
                <a:sym typeface="Adidas Unity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BFBFBF"/>
                </a:solidFill>
              </a:rPr>
              <a:t>05</a:t>
            </a:r>
          </a:p>
        </p:txBody>
      </p:sp>
      <p:grpSp>
        <p:nvGrpSpPr>
          <p:cNvPr id="195" name="Group 195"/>
          <p:cNvGrpSpPr/>
          <p:nvPr/>
        </p:nvGrpSpPr>
        <p:grpSpPr>
          <a:xfrm>
            <a:off x="1098439" y="3146280"/>
            <a:ext cx="2402309" cy="2440867"/>
            <a:chOff x="0" y="0"/>
            <a:chExt cx="2402308" cy="2440866"/>
          </a:xfrm>
        </p:grpSpPr>
        <p:sp>
          <p:nvSpPr>
            <p:cNvPr id="191" name="Shape 191"/>
            <p:cNvSpPr/>
            <p:nvPr/>
          </p:nvSpPr>
          <p:spPr>
            <a:xfrm flipH="1" rot="5400000">
              <a:off x="0" y="-1"/>
              <a:ext cx="2402308" cy="2402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504D"/>
            </a:solidFill>
            <a:ln w="25400" cap="flat">
              <a:solidFill>
                <a:srgbClr val="98370C"/>
              </a:solidFill>
              <a:prstDash val="solid"/>
              <a:bevel/>
            </a:ln>
            <a:effectLst>
              <a:outerShdw sx="100000" sy="100000" kx="0" ky="0" algn="b" rotWithShape="0" blurRad="762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 flipH="1" rot="5400000">
              <a:off x="843652" y="1858489"/>
              <a:ext cx="655175" cy="5095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 flipH="1" rot="5400000">
              <a:off x="545978" y="618774"/>
              <a:ext cx="1310351" cy="131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 flipH="1">
              <a:off x="1020242" y="2027685"/>
              <a:ext cx="297575" cy="255872"/>
            </a:xfrm>
            <a:prstGeom prst="triangle">
              <a:avLst/>
            </a:prstGeom>
            <a:solidFill>
              <a:srgbClr val="C0504D"/>
            </a:solidFill>
            <a:ln w="25400" cap="flat">
              <a:solidFill>
                <a:srgbClr val="98370C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96" name="Shape 196"/>
          <p:cNvSpPr/>
          <p:nvPr/>
        </p:nvSpPr>
        <p:spPr>
          <a:xfrm>
            <a:off x="1912570" y="4380717"/>
            <a:ext cx="1507303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b="1" sz="2400">
                <a:solidFill>
                  <a:srgbClr val="98370C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98370C"/>
                </a:solidFill>
              </a:rPr>
              <a:t>营养</a:t>
            </a:r>
          </a:p>
        </p:txBody>
      </p:sp>
      <p:sp>
        <p:nvSpPr>
          <p:cNvPr id="197" name="Shape 197"/>
          <p:cNvSpPr/>
          <p:nvPr/>
        </p:nvSpPr>
        <p:spPr>
          <a:xfrm>
            <a:off x="1905854" y="3925887"/>
            <a:ext cx="88064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80000"/>
              </a:lnSpc>
              <a:defRPr b="1" sz="3600">
                <a:solidFill>
                  <a:srgbClr val="BFBFBF"/>
                </a:solidFill>
                <a:latin typeface="Adidas Unity"/>
                <a:ea typeface="Adidas Unity"/>
                <a:cs typeface="Adidas Unity"/>
                <a:sym typeface="Adidas Unity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BFBFBF"/>
                </a:solidFill>
              </a:rPr>
              <a:t>03</a:t>
            </a:r>
          </a:p>
        </p:txBody>
      </p:sp>
      <p:grpSp>
        <p:nvGrpSpPr>
          <p:cNvPr id="202" name="Group 202"/>
          <p:cNvGrpSpPr/>
          <p:nvPr/>
        </p:nvGrpSpPr>
        <p:grpSpPr>
          <a:xfrm>
            <a:off x="2278547" y="1412194"/>
            <a:ext cx="2440869" cy="2402310"/>
            <a:chOff x="0" y="0"/>
            <a:chExt cx="2440868" cy="2402308"/>
          </a:xfrm>
        </p:grpSpPr>
        <p:sp>
          <p:nvSpPr>
            <p:cNvPr id="198" name="Shape 198"/>
            <p:cNvSpPr/>
            <p:nvPr/>
          </p:nvSpPr>
          <p:spPr>
            <a:xfrm>
              <a:off x="38560" y="-1"/>
              <a:ext cx="2402309" cy="2402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B337B"/>
            </a:solidFill>
            <a:ln w="25400" cap="flat">
              <a:solidFill>
                <a:srgbClr val="B62060"/>
              </a:solidFill>
              <a:prstDash val="solid"/>
              <a:bevel/>
            </a:ln>
            <a:effectLst>
              <a:outerShdw sx="100000" sy="100000" kx="0" ky="0" algn="b" rotWithShape="0" blurRad="762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976277"/>
              <a:ext cx="655175" cy="5095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511741" y="545978"/>
              <a:ext cx="1310351" cy="131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 rot="5400000">
              <a:off x="136458" y="1105342"/>
              <a:ext cx="297575" cy="255872"/>
            </a:xfrm>
            <a:prstGeom prst="triangle">
              <a:avLst/>
            </a:prstGeom>
            <a:solidFill>
              <a:srgbClr val="DB337B"/>
            </a:solidFill>
            <a:ln w="25400" cap="flat">
              <a:solidFill>
                <a:srgbClr val="B6206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4398402" y="1412194"/>
            <a:ext cx="2440869" cy="2402310"/>
            <a:chOff x="0" y="0"/>
            <a:chExt cx="2440868" cy="2402308"/>
          </a:xfrm>
        </p:grpSpPr>
        <p:sp>
          <p:nvSpPr>
            <p:cNvPr id="203" name="Shape 203"/>
            <p:cNvSpPr/>
            <p:nvPr/>
          </p:nvSpPr>
          <p:spPr>
            <a:xfrm flipH="1">
              <a:off x="0" y="0"/>
              <a:ext cx="2402309" cy="2402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F91E1"/>
            </a:solidFill>
            <a:ln w="25400" cap="flat">
              <a:solidFill>
                <a:srgbClr val="0C74B4"/>
              </a:solidFill>
              <a:prstDash val="solid"/>
              <a:bevel/>
            </a:ln>
            <a:effectLst>
              <a:outerShdw sx="100000" sy="100000" kx="0" ky="0" algn="b" rotWithShape="0" blurRad="762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 flipH="1">
              <a:off x="1785693" y="976277"/>
              <a:ext cx="655176" cy="5095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 flipH="1">
              <a:off x="618776" y="545978"/>
              <a:ext cx="1310351" cy="131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 flipH="1" rot="16200000">
              <a:off x="2006835" y="1105342"/>
              <a:ext cx="297575" cy="255872"/>
            </a:xfrm>
            <a:prstGeom prst="triangle">
              <a:avLst/>
            </a:prstGeom>
            <a:solidFill>
              <a:srgbClr val="0F91E1"/>
            </a:solidFill>
            <a:ln w="25400" cap="flat">
              <a:solidFill>
                <a:srgbClr val="0C74B4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08" name="Shape 208"/>
          <p:cNvSpPr/>
          <p:nvPr/>
        </p:nvSpPr>
        <p:spPr>
          <a:xfrm>
            <a:off x="3095768" y="2556455"/>
            <a:ext cx="1404225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b="1" sz="2400">
                <a:solidFill>
                  <a:srgbClr val="B6206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B62060"/>
                </a:solidFill>
              </a:rPr>
              <a:t>药物</a:t>
            </a:r>
          </a:p>
        </p:txBody>
      </p:sp>
      <p:sp>
        <p:nvSpPr>
          <p:cNvPr id="209" name="Shape 209"/>
          <p:cNvSpPr/>
          <p:nvPr/>
        </p:nvSpPr>
        <p:spPr>
          <a:xfrm>
            <a:off x="5368943" y="2556455"/>
            <a:ext cx="1435306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b="1" sz="2400">
                <a:solidFill>
                  <a:srgbClr val="0F91E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F91E1"/>
                </a:solidFill>
              </a:rPr>
              <a:t>运动</a:t>
            </a:r>
          </a:p>
        </p:txBody>
      </p:sp>
      <p:sp>
        <p:nvSpPr>
          <p:cNvPr id="210" name="Shape 210"/>
          <p:cNvSpPr/>
          <p:nvPr/>
        </p:nvSpPr>
        <p:spPr>
          <a:xfrm>
            <a:off x="3903186" y="4105690"/>
            <a:ext cx="136637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b="1" sz="3200">
                <a:solidFill>
                  <a:srgbClr val="893BC3"/>
                </a:solidFill>
                <a:latin typeface="Adidas Unity"/>
                <a:ea typeface="Adidas Unity"/>
                <a:cs typeface="Adidas Unity"/>
                <a:sym typeface="Adidas Unity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893BC3"/>
                </a:solidFill>
              </a:rPr>
              <a:t>text</a:t>
            </a:r>
          </a:p>
        </p:txBody>
      </p:sp>
      <p:grpSp>
        <p:nvGrpSpPr>
          <p:cNvPr id="215" name="Group 215"/>
          <p:cNvGrpSpPr/>
          <p:nvPr/>
        </p:nvGrpSpPr>
        <p:grpSpPr>
          <a:xfrm>
            <a:off x="3265480" y="3047971"/>
            <a:ext cx="2402309" cy="2440867"/>
            <a:chOff x="0" y="0"/>
            <a:chExt cx="2402308" cy="2440866"/>
          </a:xfrm>
        </p:grpSpPr>
        <p:sp>
          <p:nvSpPr>
            <p:cNvPr id="211" name="Shape 211"/>
            <p:cNvSpPr/>
            <p:nvPr/>
          </p:nvSpPr>
          <p:spPr>
            <a:xfrm flipH="1" rot="5400000">
              <a:off x="0" y="-1"/>
              <a:ext cx="2402308" cy="2402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000"/>
            </a:solidFill>
            <a:ln w="25400" cap="flat">
              <a:solidFill>
                <a:srgbClr val="BC8F00"/>
              </a:solidFill>
              <a:prstDash val="solid"/>
              <a:bevel/>
            </a:ln>
            <a:effectLst>
              <a:outerShdw sx="100000" sy="100000" kx="0" ky="0" algn="b" rotWithShape="0" blurRad="762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 flipH="1" rot="5400000">
              <a:off x="843652" y="1858489"/>
              <a:ext cx="655175" cy="5095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 flipH="1" rot="5400000">
              <a:off x="545978" y="618774"/>
              <a:ext cx="1310351" cy="131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 flipH="1">
              <a:off x="1020242" y="2027685"/>
              <a:ext cx="297575" cy="255872"/>
            </a:xfrm>
            <a:prstGeom prst="triangle">
              <a:avLst/>
            </a:prstGeom>
            <a:solidFill>
              <a:srgbClr val="FFC000"/>
            </a:solidFill>
            <a:ln w="25400" cap="flat">
              <a:solidFill>
                <a:srgbClr val="BC8F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16" name="Shape 216"/>
          <p:cNvSpPr/>
          <p:nvPr/>
        </p:nvSpPr>
        <p:spPr>
          <a:xfrm>
            <a:off x="4185739" y="4336765"/>
            <a:ext cx="1466381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b="1" sz="2400">
                <a:solidFill>
                  <a:srgbClr val="BC8F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BC8F00"/>
                </a:solidFill>
              </a:rPr>
              <a:t>心理</a:t>
            </a:r>
          </a:p>
        </p:txBody>
      </p:sp>
      <p:sp>
        <p:nvSpPr>
          <p:cNvPr id="217" name="Shape 217"/>
          <p:cNvSpPr/>
          <p:nvPr/>
        </p:nvSpPr>
        <p:spPr>
          <a:xfrm>
            <a:off x="2983955" y="2094787"/>
            <a:ext cx="88064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80000"/>
              </a:lnSpc>
              <a:defRPr b="1" sz="3600">
                <a:solidFill>
                  <a:srgbClr val="BFBFBF"/>
                </a:solidFill>
                <a:latin typeface="Adidas Unity"/>
                <a:ea typeface="Adidas Unity"/>
                <a:cs typeface="Adidas Unity"/>
                <a:sym typeface="Adidas Unity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BFBFBF"/>
                </a:solidFill>
              </a:rPr>
              <a:t>01</a:t>
            </a:r>
          </a:p>
        </p:txBody>
      </p:sp>
      <p:sp>
        <p:nvSpPr>
          <p:cNvPr id="218" name="Shape 218"/>
          <p:cNvSpPr/>
          <p:nvPr/>
        </p:nvSpPr>
        <p:spPr>
          <a:xfrm>
            <a:off x="5264953" y="2107307"/>
            <a:ext cx="88064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80000"/>
              </a:lnSpc>
              <a:defRPr b="1" sz="3600">
                <a:solidFill>
                  <a:srgbClr val="BFBFBF"/>
                </a:solidFill>
                <a:latin typeface="Adidas Unity"/>
                <a:ea typeface="Adidas Unity"/>
                <a:cs typeface="Adidas Unity"/>
                <a:sym typeface="Adidas Unity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BFBFBF"/>
                </a:solidFill>
              </a:rPr>
              <a:t>02</a:t>
            </a:r>
          </a:p>
        </p:txBody>
      </p:sp>
      <p:sp>
        <p:nvSpPr>
          <p:cNvPr id="219" name="Shape 219"/>
          <p:cNvSpPr/>
          <p:nvPr/>
        </p:nvSpPr>
        <p:spPr>
          <a:xfrm>
            <a:off x="4072895" y="3827577"/>
            <a:ext cx="88064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80000"/>
              </a:lnSpc>
              <a:defRPr b="1" sz="3600">
                <a:solidFill>
                  <a:srgbClr val="BFBFBF"/>
                </a:solidFill>
                <a:latin typeface="Adidas Unity"/>
                <a:ea typeface="Adidas Unity"/>
                <a:cs typeface="Adidas Unity"/>
                <a:sym typeface="Adidas Unity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BFBFBF"/>
                </a:solidFill>
              </a:rPr>
              <a:t>04</a:t>
            </a:r>
          </a:p>
        </p:txBody>
      </p:sp>
      <p:sp>
        <p:nvSpPr>
          <p:cNvPr id="220" name="Shape 220"/>
          <p:cNvSpPr/>
          <p:nvPr/>
        </p:nvSpPr>
        <p:spPr>
          <a:xfrm>
            <a:off x="6876256" y="2288484"/>
            <a:ext cx="2171843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b="1" sz="2000">
                <a:solidFill>
                  <a:srgbClr val="4B3C2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4B3C29"/>
                </a:solidFill>
              </a:rPr>
              <a:t>以有氧运动为主，无氧运动为补充</a:t>
            </a:r>
          </a:p>
        </p:txBody>
      </p:sp>
      <p:sp>
        <p:nvSpPr>
          <p:cNvPr id="221" name="Shape 221"/>
          <p:cNvSpPr/>
          <p:nvPr/>
        </p:nvSpPr>
        <p:spPr>
          <a:xfrm>
            <a:off x="467543" y="2288484"/>
            <a:ext cx="1740906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b="1" sz="2000">
                <a:solidFill>
                  <a:srgbClr val="4B3C2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4B3C29"/>
                </a:solidFill>
              </a:rPr>
              <a:t>坚持长期规范的他汀治疗</a:t>
            </a:r>
          </a:p>
        </p:txBody>
      </p:sp>
      <p:sp>
        <p:nvSpPr>
          <p:cNvPr id="222" name="Shape 222"/>
          <p:cNvSpPr/>
          <p:nvPr/>
        </p:nvSpPr>
        <p:spPr>
          <a:xfrm>
            <a:off x="467544" y="5509681"/>
            <a:ext cx="2530413" cy="617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b="1" sz="2000">
                <a:solidFill>
                  <a:srgbClr val="4B3C2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4B3C29"/>
                </a:solidFill>
              </a:rPr>
              <a:t>减少膳食脂肪，多吃蔬菜水果、五谷杂粮</a:t>
            </a:r>
          </a:p>
        </p:txBody>
      </p:sp>
      <p:sp>
        <p:nvSpPr>
          <p:cNvPr id="223" name="Shape 223"/>
          <p:cNvSpPr/>
          <p:nvPr/>
        </p:nvSpPr>
        <p:spPr>
          <a:xfrm>
            <a:off x="3275855" y="5509681"/>
            <a:ext cx="2500272" cy="8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b="1" sz="2000">
                <a:solidFill>
                  <a:srgbClr val="4B3C2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4B3C29"/>
                </a:solidFill>
              </a:rPr>
              <a:t>缓解心理压力和调整睡眠是疾病防治的重要方面</a:t>
            </a:r>
          </a:p>
        </p:txBody>
      </p:sp>
      <p:sp>
        <p:nvSpPr>
          <p:cNvPr id="224" name="Shape 224"/>
          <p:cNvSpPr/>
          <p:nvPr/>
        </p:nvSpPr>
        <p:spPr>
          <a:xfrm>
            <a:off x="5965830" y="5509681"/>
            <a:ext cx="3178169" cy="90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just"/>
            <a:r>
              <a:rPr b="1" sz="2000">
                <a:solidFill>
                  <a:srgbClr val="4B3C29"/>
                </a:solidFill>
                <a:latin typeface="微软雅黑"/>
                <a:ea typeface="微软雅黑"/>
                <a:cs typeface="微软雅黑"/>
                <a:sym typeface="微软雅黑"/>
              </a:rPr>
              <a:t>戒烟是最经济的预防方式</a:t>
            </a:r>
            <a:endParaRPr b="1" sz="2000">
              <a:solidFill>
                <a:srgbClr val="4B3C29"/>
              </a:solidFill>
            </a:endParaRPr>
          </a:p>
          <a:p>
            <a:pPr lvl="0" algn="just"/>
            <a:r>
              <a:rPr b="1" sz="2000">
                <a:solidFill>
                  <a:srgbClr val="4B3C29"/>
                </a:solidFill>
                <a:latin typeface="微软雅黑"/>
                <a:ea typeface="微软雅黑"/>
                <a:cs typeface="微软雅黑"/>
                <a:sym typeface="微软雅黑"/>
              </a:rPr>
              <a:t>二手烟的危害不可小觑</a:t>
            </a:r>
            <a:endParaRPr b="1" sz="2000">
              <a:solidFill>
                <a:srgbClr val="4B3C29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4335962" y="2208853"/>
            <a:ext cx="4646636" cy="3154673"/>
          </a:xfrm>
          <a:prstGeom prst="roundRect">
            <a:avLst>
              <a:gd name="adj" fmla="val 11921"/>
            </a:avLst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sp>
        <p:nvSpPr>
          <p:cNvPr id="227" name="Shape 227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他汀是目前降脂治疗最有效的药物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xfrm>
            <a:off x="4441833" y="2476930"/>
            <a:ext cx="4378639" cy="2752270"/>
          </a:xfrm>
          <a:prstGeom prst="rect">
            <a:avLst/>
          </a:prstGeom>
        </p:spPr>
        <p:txBody>
          <a:bodyPr/>
          <a:lstStyle/>
          <a:p>
            <a:pPr lvl="0" marL="0" indent="457200">
              <a:lnSpc>
                <a:spcPct val="128000"/>
              </a:lnSpc>
              <a:buSzTx/>
              <a:buNone/>
              <a:defRPr b="0" sz="1800"/>
            </a:pPr>
            <a:r>
              <a:rPr b="1" sz="2200"/>
              <a:t>他汀可通过抑制肝脏内胆固醇合成关键酶之一，显著降低血液中“坏”胆固醇 </a:t>
            </a:r>
            <a:r>
              <a:rPr b="1" sz="2200"/>
              <a:t>(LDL-C) </a:t>
            </a:r>
            <a:r>
              <a:rPr b="1" sz="2200"/>
              <a:t>，抗动脉粥样硬化，被称为降脂治疗的基石，并被各国权威血脂指南强力推荐</a:t>
            </a:r>
          </a:p>
        </p:txBody>
      </p:sp>
      <p:grpSp>
        <p:nvGrpSpPr>
          <p:cNvPr id="235" name="Group 235"/>
          <p:cNvGrpSpPr/>
          <p:nvPr/>
        </p:nvGrpSpPr>
        <p:grpSpPr>
          <a:xfrm>
            <a:off x="173035" y="4023243"/>
            <a:ext cx="4078827" cy="1358900"/>
            <a:chOff x="0" y="0"/>
            <a:chExt cx="4078825" cy="1358899"/>
          </a:xfrm>
        </p:grpSpPr>
        <p:sp>
          <p:nvSpPr>
            <p:cNvPr id="229" name="Shape 229"/>
            <p:cNvSpPr/>
            <p:nvPr/>
          </p:nvSpPr>
          <p:spPr>
            <a:xfrm>
              <a:off x="1273" y="0"/>
              <a:ext cx="4034236" cy="703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032"/>
                  </a:moveTo>
                  <a:lnTo>
                    <a:pt x="16151" y="0"/>
                  </a:lnTo>
                  <a:lnTo>
                    <a:pt x="0" y="8880"/>
                  </a:lnTo>
                  <a:lnTo>
                    <a:pt x="5128" y="21600"/>
                  </a:lnTo>
                  <a:lnTo>
                    <a:pt x="5183" y="21264"/>
                  </a:lnTo>
                  <a:lnTo>
                    <a:pt x="21600" y="10032"/>
                  </a:lnTo>
                  <a:close/>
                </a:path>
              </a:pathLst>
            </a:custGeom>
            <a:solidFill>
              <a:srgbClr val="3185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  <p:grpSp>
          <p:nvGrpSpPr>
            <p:cNvPr id="234" name="Group 234"/>
            <p:cNvGrpSpPr/>
            <p:nvPr/>
          </p:nvGrpSpPr>
          <p:grpSpPr>
            <a:xfrm>
              <a:off x="-1" y="289100"/>
              <a:ext cx="4078827" cy="1069800"/>
              <a:chOff x="0" y="0"/>
              <a:chExt cx="4078825" cy="1069798"/>
            </a:xfrm>
          </p:grpSpPr>
          <p:sp>
            <p:nvSpPr>
              <p:cNvPr id="230" name="Shape 230"/>
              <p:cNvSpPr/>
              <p:nvPr/>
            </p:nvSpPr>
            <p:spPr>
              <a:xfrm>
                <a:off x="16559" y="533625"/>
                <a:ext cx="1146453" cy="51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145" y="0"/>
                    </a:moveTo>
                    <a:lnTo>
                      <a:pt x="0" y="593"/>
                    </a:lnTo>
                    <a:lnTo>
                      <a:pt x="17665" y="21600"/>
                    </a:lnTo>
                    <a:lnTo>
                      <a:pt x="21600" y="20480"/>
                    </a:lnTo>
                    <a:lnTo>
                      <a:pt x="5145" y="0"/>
                    </a:lnTo>
                    <a:close/>
                  </a:path>
                </a:pathLst>
              </a:custGeom>
              <a:solidFill>
                <a:srgbClr val="0E58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b="1"/>
                </a:p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112097" y="57310"/>
                <a:ext cx="914614" cy="9730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0"/>
                      <a:pt x="401" y="5235"/>
                      <a:pt x="0" y="11056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567"/>
                      <a:pt x="21600" y="8567"/>
                      <a:pt x="21600" y="856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b="1"/>
                </a:p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0" y="0"/>
                <a:ext cx="977132" cy="1069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fill="norm" stroke="1" extrusionOk="0">
                    <a:moveTo>
                      <a:pt x="20928" y="8333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0" y="433"/>
                      <a:pt x="0" y="433"/>
                      <a:pt x="0" y="433"/>
                    </a:cubicBezTo>
                    <a:cubicBezTo>
                      <a:pt x="20458" y="8767"/>
                      <a:pt x="20458" y="8767"/>
                      <a:pt x="20458" y="8767"/>
                    </a:cubicBezTo>
                    <a:cubicBezTo>
                      <a:pt x="20458" y="8767"/>
                      <a:pt x="21197" y="11000"/>
                      <a:pt x="20693" y="21100"/>
                    </a:cubicBezTo>
                    <a:cubicBezTo>
                      <a:pt x="336" y="11067"/>
                      <a:pt x="336" y="11067"/>
                      <a:pt x="336" y="11067"/>
                    </a:cubicBezTo>
                    <a:cubicBezTo>
                      <a:pt x="370" y="11433"/>
                      <a:pt x="370" y="11433"/>
                      <a:pt x="370" y="11433"/>
                    </a:cubicBezTo>
                    <a:cubicBezTo>
                      <a:pt x="20626" y="21600"/>
                      <a:pt x="20626" y="21600"/>
                      <a:pt x="20626" y="21600"/>
                    </a:cubicBezTo>
                    <a:cubicBezTo>
                      <a:pt x="21130" y="21600"/>
                      <a:pt x="21130" y="21600"/>
                      <a:pt x="21130" y="21600"/>
                    </a:cubicBezTo>
                    <a:cubicBezTo>
                      <a:pt x="21600" y="12100"/>
                      <a:pt x="20928" y="8333"/>
                      <a:pt x="20928" y="8333"/>
                    </a:cubicBezTo>
                    <a:close/>
                  </a:path>
                </a:pathLst>
              </a:custGeom>
              <a:solidFill>
                <a:srgbClr val="B7B8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b="1"/>
                </a:p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959197" y="36933"/>
                <a:ext cx="3119629" cy="1032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5" h="21600" fill="norm" stroke="1" extrusionOk="0">
                    <a:moveTo>
                      <a:pt x="74" y="7638"/>
                    </a:moveTo>
                    <a:cubicBezTo>
                      <a:pt x="0" y="7880"/>
                      <a:pt x="0" y="7880"/>
                      <a:pt x="0" y="7880"/>
                    </a:cubicBezTo>
                    <a:cubicBezTo>
                      <a:pt x="0" y="7880"/>
                      <a:pt x="222" y="11750"/>
                      <a:pt x="74" y="21600"/>
                    </a:cubicBezTo>
                    <a:cubicBezTo>
                      <a:pt x="21252" y="11336"/>
                      <a:pt x="21252" y="11336"/>
                      <a:pt x="21252" y="11336"/>
                    </a:cubicBezTo>
                    <a:cubicBezTo>
                      <a:pt x="21252" y="11336"/>
                      <a:pt x="21600" y="4320"/>
                      <a:pt x="21072" y="0"/>
                    </a:cubicBezTo>
                    <a:lnTo>
                      <a:pt x="74" y="7638"/>
                    </a:lnTo>
                    <a:close/>
                  </a:path>
                </a:pathLst>
              </a:custGeom>
              <a:solidFill>
                <a:srgbClr val="3185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</p:grpSp>
      </p:grpSp>
      <p:grpSp>
        <p:nvGrpSpPr>
          <p:cNvPr id="241" name="Group 241"/>
          <p:cNvGrpSpPr/>
          <p:nvPr/>
        </p:nvGrpSpPr>
        <p:grpSpPr>
          <a:xfrm>
            <a:off x="80628" y="3589223"/>
            <a:ext cx="3652996" cy="933451"/>
            <a:chOff x="0" y="0"/>
            <a:chExt cx="3652994" cy="933449"/>
          </a:xfrm>
        </p:grpSpPr>
        <p:sp>
          <p:nvSpPr>
            <p:cNvPr id="236" name="Shape 236"/>
            <p:cNvSpPr/>
            <p:nvPr/>
          </p:nvSpPr>
          <p:spPr>
            <a:xfrm>
              <a:off x="0" y="564145"/>
              <a:ext cx="1695055" cy="34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20" y="0"/>
                  </a:moveTo>
                  <a:lnTo>
                    <a:pt x="0" y="1743"/>
                  </a:lnTo>
                  <a:lnTo>
                    <a:pt x="19314" y="21600"/>
                  </a:lnTo>
                  <a:lnTo>
                    <a:pt x="21600" y="19082"/>
                  </a:lnTo>
                  <a:lnTo>
                    <a:pt x="342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D4D4D"/>
                </a:gs>
                <a:gs pos="100000">
                  <a:srgbClr val="242424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09522" y="217762"/>
              <a:ext cx="1437804" cy="68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255" y="3452"/>
                    <a:pt x="0" y="11768"/>
                  </a:cubicBezTo>
                  <a:cubicBezTo>
                    <a:pt x="21577" y="21600"/>
                    <a:pt x="21577" y="21600"/>
                    <a:pt x="21577" y="21600"/>
                  </a:cubicBezTo>
                  <a:cubicBezTo>
                    <a:pt x="21600" y="6381"/>
                    <a:pt x="21600" y="6381"/>
                    <a:pt x="21600" y="638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0" y="0"/>
              <a:ext cx="3628257" cy="399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24" y="21600"/>
                  </a:moveTo>
                  <a:cubicBezTo>
                    <a:pt x="21600" y="5355"/>
                    <a:pt x="21600" y="5355"/>
                    <a:pt x="21600" y="5355"/>
                  </a:cubicBezTo>
                  <a:cubicBezTo>
                    <a:pt x="17106" y="0"/>
                    <a:pt x="17106" y="0"/>
                    <a:pt x="17106" y="0"/>
                  </a:cubicBezTo>
                  <a:cubicBezTo>
                    <a:pt x="0" y="10711"/>
                    <a:pt x="0" y="10711"/>
                    <a:pt x="0" y="10711"/>
                  </a:cubicBezTo>
                  <a:cubicBezTo>
                    <a:pt x="8924" y="21600"/>
                    <a:pt x="8924" y="21600"/>
                    <a:pt x="8924" y="21600"/>
                  </a:cubicBezTo>
                  <a:cubicBezTo>
                    <a:pt x="8924" y="21600"/>
                    <a:pt x="8924" y="21600"/>
                    <a:pt x="8924" y="21600"/>
                  </a:cubicBezTo>
                  <a:close/>
                </a:path>
              </a:pathLst>
            </a:custGeom>
            <a:solidFill>
              <a:srgbClr val="72717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198660"/>
              <a:ext cx="1537081" cy="73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fill="norm" stroke="1" extrusionOk="0">
                  <a:moveTo>
                    <a:pt x="20748" y="5909"/>
                  </a:moveTo>
                  <a:cubicBezTo>
                    <a:pt x="20748" y="5909"/>
                    <a:pt x="20748" y="5909"/>
                    <a:pt x="20748" y="5909"/>
                  </a:cubicBezTo>
                  <a:cubicBezTo>
                    <a:pt x="20748" y="5909"/>
                    <a:pt x="20748" y="5909"/>
                    <a:pt x="20748" y="590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81"/>
                    <a:pt x="0" y="581"/>
                    <a:pt x="0" y="581"/>
                  </a:cubicBezTo>
                  <a:cubicBezTo>
                    <a:pt x="20578" y="6490"/>
                    <a:pt x="20578" y="6490"/>
                    <a:pt x="20578" y="6490"/>
                  </a:cubicBezTo>
                  <a:cubicBezTo>
                    <a:pt x="20578" y="6490"/>
                    <a:pt x="21408" y="9153"/>
                    <a:pt x="20876" y="20970"/>
                  </a:cubicBezTo>
                  <a:cubicBezTo>
                    <a:pt x="0" y="11575"/>
                    <a:pt x="0" y="11575"/>
                    <a:pt x="0" y="11575"/>
                  </a:cubicBezTo>
                  <a:cubicBezTo>
                    <a:pt x="0" y="12156"/>
                    <a:pt x="0" y="12156"/>
                    <a:pt x="0" y="12156"/>
                  </a:cubicBezTo>
                  <a:cubicBezTo>
                    <a:pt x="20876" y="21600"/>
                    <a:pt x="20876" y="21600"/>
                    <a:pt x="20876" y="21600"/>
                  </a:cubicBezTo>
                  <a:cubicBezTo>
                    <a:pt x="21110" y="21309"/>
                    <a:pt x="21110" y="21309"/>
                    <a:pt x="21110" y="21309"/>
                  </a:cubicBezTo>
                  <a:cubicBezTo>
                    <a:pt x="21600" y="9202"/>
                    <a:pt x="20769" y="6054"/>
                    <a:pt x="20748" y="590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69696"/>
                </a:gs>
                <a:gs pos="100000">
                  <a:srgbClr val="C0C0C0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498932" y="98056"/>
              <a:ext cx="2154063" cy="82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fill="norm" stroke="1" extrusionOk="0">
                  <a:moveTo>
                    <a:pt x="21111" y="0"/>
                  </a:moveTo>
                  <a:cubicBezTo>
                    <a:pt x="0" y="7862"/>
                    <a:pt x="0" y="7862"/>
                    <a:pt x="0" y="7862"/>
                  </a:cubicBezTo>
                  <a:cubicBezTo>
                    <a:pt x="15" y="7992"/>
                    <a:pt x="626" y="10195"/>
                    <a:pt x="275" y="21600"/>
                  </a:cubicBezTo>
                  <a:cubicBezTo>
                    <a:pt x="21233" y="7387"/>
                    <a:pt x="21233" y="7387"/>
                    <a:pt x="21233" y="7387"/>
                  </a:cubicBezTo>
                  <a:cubicBezTo>
                    <a:pt x="21233" y="7387"/>
                    <a:pt x="21600" y="3370"/>
                    <a:pt x="21111" y="0"/>
                  </a:cubicBezTo>
                  <a:close/>
                </a:path>
              </a:pathLst>
            </a:custGeom>
            <a:solidFill>
              <a:srgbClr val="6160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</p:grpSp>
      <p:grpSp>
        <p:nvGrpSpPr>
          <p:cNvPr id="247" name="Group 247"/>
          <p:cNvGrpSpPr/>
          <p:nvPr/>
        </p:nvGrpSpPr>
        <p:grpSpPr>
          <a:xfrm>
            <a:off x="22222" y="3261245"/>
            <a:ext cx="4103237" cy="869951"/>
            <a:chOff x="0" y="0"/>
            <a:chExt cx="4103235" cy="869949"/>
          </a:xfrm>
        </p:grpSpPr>
        <p:sp>
          <p:nvSpPr>
            <p:cNvPr id="242" name="Shape 242"/>
            <p:cNvSpPr/>
            <p:nvPr/>
          </p:nvSpPr>
          <p:spPr>
            <a:xfrm>
              <a:off x="0" y="496750"/>
              <a:ext cx="989761" cy="34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03" y="0"/>
                  </a:moveTo>
                  <a:lnTo>
                    <a:pt x="0" y="292"/>
                  </a:lnTo>
                  <a:lnTo>
                    <a:pt x="18573" y="21600"/>
                  </a:lnTo>
                  <a:lnTo>
                    <a:pt x="21600" y="20627"/>
                  </a:lnTo>
                  <a:lnTo>
                    <a:pt x="5703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26108" y="131193"/>
              <a:ext cx="761747" cy="68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" y="0"/>
                  </a:moveTo>
                  <a:cubicBezTo>
                    <a:pt x="44" y="0"/>
                    <a:pt x="481" y="3833"/>
                    <a:pt x="0" y="12069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7925"/>
                    <a:pt x="21600" y="7925"/>
                    <a:pt x="21600" y="7925"/>
                  </a:cubicBezTo>
                  <a:lnTo>
                    <a:pt x="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  <p:sp>
          <p:nvSpPr>
            <p:cNvPr id="244" name="Shape 244"/>
            <p:cNvSpPr/>
            <p:nvPr/>
          </p:nvSpPr>
          <p:spPr>
            <a:xfrm>
              <a:off x="7643" y="0"/>
              <a:ext cx="4057127" cy="370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68" y="21600"/>
                  </a:moveTo>
                  <a:cubicBezTo>
                    <a:pt x="21600" y="6943"/>
                    <a:pt x="21600" y="6943"/>
                    <a:pt x="21600" y="6943"/>
                  </a:cubicBezTo>
                  <a:cubicBezTo>
                    <a:pt x="15661" y="0"/>
                    <a:pt x="15661" y="0"/>
                    <a:pt x="15661" y="0"/>
                  </a:cubicBezTo>
                  <a:cubicBezTo>
                    <a:pt x="0" y="4725"/>
                    <a:pt x="0" y="4725"/>
                    <a:pt x="0" y="4725"/>
                  </a:cubicBezTo>
                  <a:cubicBezTo>
                    <a:pt x="0" y="4821"/>
                    <a:pt x="0" y="4821"/>
                    <a:pt x="0" y="4821"/>
                  </a:cubicBezTo>
                  <a:cubicBezTo>
                    <a:pt x="4668" y="21600"/>
                    <a:pt x="4668" y="21600"/>
                    <a:pt x="4668" y="21600"/>
                  </a:cubicBezTo>
                  <a:cubicBezTo>
                    <a:pt x="4668" y="21600"/>
                    <a:pt x="4668" y="21600"/>
                    <a:pt x="4668" y="21600"/>
                  </a:cubicBezTo>
                  <a:close/>
                </a:path>
              </a:pathLst>
            </a:custGeom>
            <a:solidFill>
              <a:srgbClr val="72717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82791"/>
              <a:ext cx="902816" cy="78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600" fill="norm" stroke="1" extrusionOk="0">
                  <a:moveTo>
                    <a:pt x="20392" y="7879"/>
                  </a:moveTo>
                  <a:cubicBezTo>
                    <a:pt x="20392" y="7879"/>
                    <a:pt x="20392" y="7879"/>
                    <a:pt x="20392" y="7879"/>
                  </a:cubicBezTo>
                  <a:cubicBezTo>
                    <a:pt x="20392" y="7879"/>
                    <a:pt x="20392" y="7879"/>
                    <a:pt x="20392" y="7879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78" y="543"/>
                    <a:pt x="178" y="543"/>
                    <a:pt x="178" y="543"/>
                  </a:cubicBezTo>
                  <a:cubicBezTo>
                    <a:pt x="20072" y="8423"/>
                    <a:pt x="20072" y="8423"/>
                    <a:pt x="20072" y="8423"/>
                  </a:cubicBezTo>
                  <a:cubicBezTo>
                    <a:pt x="20072" y="8423"/>
                    <a:pt x="21103" y="14672"/>
                    <a:pt x="19611" y="20875"/>
                  </a:cubicBezTo>
                  <a:cubicBezTo>
                    <a:pt x="0" y="11502"/>
                    <a:pt x="0" y="11502"/>
                    <a:pt x="0" y="11502"/>
                  </a:cubicBezTo>
                  <a:cubicBezTo>
                    <a:pt x="0" y="12317"/>
                    <a:pt x="0" y="12317"/>
                    <a:pt x="0" y="12317"/>
                  </a:cubicBezTo>
                  <a:cubicBezTo>
                    <a:pt x="19539" y="21600"/>
                    <a:pt x="19539" y="21600"/>
                    <a:pt x="19539" y="21600"/>
                  </a:cubicBezTo>
                  <a:cubicBezTo>
                    <a:pt x="19859" y="21555"/>
                    <a:pt x="19859" y="21555"/>
                    <a:pt x="19859" y="21555"/>
                  </a:cubicBezTo>
                  <a:cubicBezTo>
                    <a:pt x="21600" y="15668"/>
                    <a:pt x="20392" y="8015"/>
                    <a:pt x="20392" y="7879"/>
                  </a:cubicBezTo>
                  <a:close/>
                </a:path>
              </a:pathLst>
            </a:custGeom>
            <a:solidFill>
              <a:srgbClr val="B2B2B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  <p:sp>
          <p:nvSpPr>
            <p:cNvPr id="246" name="Shape 246"/>
            <p:cNvSpPr/>
            <p:nvPr/>
          </p:nvSpPr>
          <p:spPr>
            <a:xfrm>
              <a:off x="859830" y="118455"/>
              <a:ext cx="3243406" cy="74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21172" y="0"/>
                  </a:moveTo>
                  <a:cubicBezTo>
                    <a:pt x="153" y="7232"/>
                    <a:pt x="153" y="7232"/>
                    <a:pt x="153" y="7232"/>
                  </a:cubicBezTo>
                  <a:cubicBezTo>
                    <a:pt x="153" y="7374"/>
                    <a:pt x="499" y="15415"/>
                    <a:pt x="0" y="21600"/>
                  </a:cubicBezTo>
                  <a:cubicBezTo>
                    <a:pt x="21406" y="11514"/>
                    <a:pt x="21406" y="11514"/>
                    <a:pt x="21406" y="11514"/>
                  </a:cubicBezTo>
                  <a:cubicBezTo>
                    <a:pt x="21406" y="11514"/>
                    <a:pt x="21600" y="2474"/>
                    <a:pt x="21172" y="0"/>
                  </a:cubicBezTo>
                  <a:close/>
                </a:path>
              </a:pathLst>
            </a:custGeom>
            <a:solidFill>
              <a:srgbClr val="C9C9C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346072" y="2738958"/>
            <a:ext cx="3606090" cy="784227"/>
            <a:chOff x="0" y="0"/>
            <a:chExt cx="3606088" cy="784225"/>
          </a:xfrm>
        </p:grpSpPr>
        <p:sp>
          <p:nvSpPr>
            <p:cNvPr id="248" name="Shape 248"/>
            <p:cNvSpPr/>
            <p:nvPr/>
          </p:nvSpPr>
          <p:spPr>
            <a:xfrm>
              <a:off x="2546" y="559377"/>
              <a:ext cx="890051" cy="209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05" y="0"/>
                  </a:moveTo>
                  <a:lnTo>
                    <a:pt x="0" y="1938"/>
                  </a:lnTo>
                  <a:lnTo>
                    <a:pt x="17528" y="21600"/>
                  </a:lnTo>
                  <a:lnTo>
                    <a:pt x="21600" y="21046"/>
                  </a:lnTo>
                  <a:lnTo>
                    <a:pt x="6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D4D4D"/>
                </a:gs>
                <a:gs pos="100000">
                  <a:srgbClr val="24242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13325" y="57034"/>
              <a:ext cx="640480" cy="698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2" y="0"/>
                  </a:moveTo>
                  <a:cubicBezTo>
                    <a:pt x="312" y="0"/>
                    <a:pt x="1454" y="6071"/>
                    <a:pt x="0" y="16189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4179"/>
                    <a:pt x="21600" y="4179"/>
                    <a:pt x="21600" y="4179"/>
                  </a:cubicBezTo>
                  <a:lnTo>
                    <a:pt x="31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0" y="23033"/>
              <a:ext cx="746884" cy="76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600" fill="norm" stroke="1" extrusionOk="0">
                  <a:moveTo>
                    <a:pt x="20810" y="4393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806"/>
                    <a:pt x="44" y="806"/>
                    <a:pt x="44" y="806"/>
                  </a:cubicBezTo>
                  <a:cubicBezTo>
                    <a:pt x="20151" y="4916"/>
                    <a:pt x="20151" y="4916"/>
                    <a:pt x="20151" y="4916"/>
                  </a:cubicBezTo>
                  <a:cubicBezTo>
                    <a:pt x="20151" y="4916"/>
                    <a:pt x="20985" y="8342"/>
                    <a:pt x="20590" y="20955"/>
                  </a:cubicBezTo>
                  <a:cubicBezTo>
                    <a:pt x="0" y="15716"/>
                    <a:pt x="0" y="15716"/>
                    <a:pt x="0" y="15716"/>
                  </a:cubicBezTo>
                  <a:cubicBezTo>
                    <a:pt x="44" y="16281"/>
                    <a:pt x="44" y="16281"/>
                    <a:pt x="44" y="16281"/>
                  </a:cubicBezTo>
                  <a:cubicBezTo>
                    <a:pt x="20590" y="21600"/>
                    <a:pt x="20590" y="21600"/>
                    <a:pt x="20590" y="21600"/>
                  </a:cubicBezTo>
                  <a:cubicBezTo>
                    <a:pt x="21161" y="21600"/>
                    <a:pt x="21161" y="21600"/>
                    <a:pt x="21161" y="21600"/>
                  </a:cubicBezTo>
                  <a:cubicBezTo>
                    <a:pt x="21600" y="9793"/>
                    <a:pt x="20810" y="4393"/>
                    <a:pt x="20810" y="43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AEAEA"/>
                </a:gs>
                <a:gs pos="100000">
                  <a:srgbClr val="B7B8B8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546" y="0"/>
              <a:ext cx="3537281" cy="175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169"/>
                  </a:moveTo>
                  <a:lnTo>
                    <a:pt x="18677" y="0"/>
                  </a:lnTo>
                  <a:lnTo>
                    <a:pt x="0" y="2803"/>
                  </a:lnTo>
                  <a:lnTo>
                    <a:pt x="4429" y="21600"/>
                  </a:lnTo>
                  <a:lnTo>
                    <a:pt x="4491" y="20281"/>
                  </a:lnTo>
                  <a:lnTo>
                    <a:pt x="21600" y="1516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F5F5F"/>
                </a:gs>
                <a:gs pos="100000">
                  <a:srgbClr val="969696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727065" y="123940"/>
              <a:ext cx="2879024" cy="660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600" fill="norm" stroke="1" extrusionOk="0">
                  <a:moveTo>
                    <a:pt x="20748" y="0"/>
                  </a:moveTo>
                  <a:cubicBezTo>
                    <a:pt x="80" y="1394"/>
                    <a:pt x="80" y="1394"/>
                    <a:pt x="80" y="1394"/>
                  </a:cubicBezTo>
                  <a:cubicBezTo>
                    <a:pt x="0" y="1719"/>
                    <a:pt x="0" y="1719"/>
                    <a:pt x="0" y="1719"/>
                  </a:cubicBezTo>
                  <a:cubicBezTo>
                    <a:pt x="0" y="1719"/>
                    <a:pt x="216" y="8129"/>
                    <a:pt x="114" y="21600"/>
                  </a:cubicBezTo>
                  <a:cubicBezTo>
                    <a:pt x="20998" y="17745"/>
                    <a:pt x="20998" y="17745"/>
                    <a:pt x="20998" y="17745"/>
                  </a:cubicBezTo>
                  <a:cubicBezTo>
                    <a:pt x="20998" y="17745"/>
                    <a:pt x="21600" y="9012"/>
                    <a:pt x="20918" y="232"/>
                  </a:cubicBezTo>
                  <a:lnTo>
                    <a:pt x="2074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69696"/>
                </a:gs>
                <a:gs pos="50000">
                  <a:srgbClr val="EAEAEA"/>
                </a:gs>
                <a:gs pos="100000">
                  <a:srgbClr val="96969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b="1"/>
              </a:pPr>
            </a:p>
          </p:txBody>
        </p:sp>
      </p:grpSp>
      <p:sp>
        <p:nvSpPr>
          <p:cNvPr id="254" name="Shape 254"/>
          <p:cNvSpPr/>
          <p:nvPr/>
        </p:nvSpPr>
        <p:spPr>
          <a:xfrm rot="21142059">
            <a:off x="1626048" y="4706823"/>
            <a:ext cx="2160001" cy="25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9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中国血脂指南</a:t>
            </a:r>
          </a:p>
        </p:txBody>
      </p:sp>
      <p:sp>
        <p:nvSpPr>
          <p:cNvPr id="255" name="Shape 255"/>
          <p:cNvSpPr/>
          <p:nvPr/>
        </p:nvSpPr>
        <p:spPr>
          <a:xfrm rot="21420000">
            <a:off x="1456817" y="3044407"/>
            <a:ext cx="2160001" cy="25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ctr" defTabSz="777240"/>
            <a:r>
              <a:rPr sz="1615">
                <a:latin typeface="黑体"/>
                <a:ea typeface="黑体"/>
                <a:cs typeface="黑体"/>
                <a:sym typeface="黑体"/>
              </a:rPr>
              <a:t>美国</a:t>
            </a:r>
            <a:r>
              <a:rPr sz="1615">
                <a:latin typeface="黑体"/>
                <a:ea typeface="黑体"/>
                <a:cs typeface="黑体"/>
                <a:sym typeface="黑体"/>
              </a:rPr>
              <a:t>ACC/AHA</a:t>
            </a:r>
            <a:r>
              <a:rPr sz="1615">
                <a:latin typeface="黑体"/>
                <a:ea typeface="黑体"/>
                <a:cs typeface="黑体"/>
                <a:sym typeface="黑体"/>
              </a:rPr>
              <a:t>血脂指南</a:t>
            </a:r>
          </a:p>
        </p:txBody>
      </p:sp>
      <p:sp>
        <p:nvSpPr>
          <p:cNvPr id="256" name="Shape 256"/>
          <p:cNvSpPr/>
          <p:nvPr/>
        </p:nvSpPr>
        <p:spPr>
          <a:xfrm rot="21142059">
            <a:off x="1410815" y="3580257"/>
            <a:ext cx="2160001" cy="25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ctr" defTabSz="777240"/>
            <a:r>
              <a:rPr sz="1615">
                <a:latin typeface="黑体"/>
                <a:ea typeface="黑体"/>
                <a:cs typeface="黑体"/>
                <a:sym typeface="黑体"/>
              </a:rPr>
              <a:t>美国</a:t>
            </a:r>
            <a:r>
              <a:rPr sz="1615">
                <a:latin typeface="黑体"/>
                <a:ea typeface="黑体"/>
                <a:cs typeface="黑体"/>
                <a:sym typeface="黑体"/>
              </a:rPr>
              <a:t>NLA</a:t>
            </a:r>
            <a:r>
              <a:rPr sz="1615">
                <a:latin typeface="黑体"/>
                <a:ea typeface="黑体"/>
                <a:cs typeface="黑体"/>
                <a:sym typeface="黑体"/>
              </a:rPr>
              <a:t>血脂指南</a:t>
            </a:r>
          </a:p>
        </p:txBody>
      </p:sp>
      <p:sp>
        <p:nvSpPr>
          <p:cNvPr id="257" name="Shape 257"/>
          <p:cNvSpPr/>
          <p:nvPr/>
        </p:nvSpPr>
        <p:spPr>
          <a:xfrm rot="21000000">
            <a:off x="1563215" y="3974665"/>
            <a:ext cx="2160001" cy="25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ctr" defTabSz="777240"/>
            <a:r>
              <a:rPr sz="1615">
                <a:latin typeface="黑体"/>
                <a:ea typeface="黑体"/>
                <a:cs typeface="黑体"/>
                <a:sym typeface="黑体"/>
              </a:rPr>
              <a:t>英国</a:t>
            </a:r>
            <a:r>
              <a:rPr sz="1615">
                <a:latin typeface="黑体"/>
                <a:ea typeface="黑体"/>
                <a:cs typeface="黑体"/>
                <a:sym typeface="黑体"/>
              </a:rPr>
              <a:t>NICE</a:t>
            </a:r>
            <a:r>
              <a:rPr sz="1615">
                <a:latin typeface="黑体"/>
                <a:ea typeface="黑体"/>
                <a:cs typeface="黑体"/>
                <a:sym typeface="黑体"/>
              </a:rPr>
              <a:t>血脂指南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457200" y="211931"/>
            <a:ext cx="8229600" cy="91281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坚持药物治疗，做到不停药，不减量</a:t>
            </a:r>
          </a:p>
        </p:txBody>
      </p:sp>
      <p:sp>
        <p:nvSpPr>
          <p:cNvPr id="260" name="Shape 260"/>
          <p:cNvSpPr/>
          <p:nvPr/>
        </p:nvSpPr>
        <p:spPr>
          <a:xfrm>
            <a:off x="457200" y="3824108"/>
            <a:ext cx="3780000" cy="1774828"/>
          </a:xfrm>
          <a:prstGeom prst="roundRect">
            <a:avLst>
              <a:gd name="adj" fmla="val 5869"/>
            </a:avLst>
          </a:prstGeom>
          <a:solidFill>
            <a:srgbClr val="FFFFFF">
              <a:alpha val="60000"/>
            </a:srgbClr>
          </a:solidFill>
          <a:ln w="38100">
            <a:solidFill>
              <a:srgbClr val="BBE0E3"/>
            </a:solidFill>
          </a:ln>
          <a:effectLst>
            <a:outerShdw sx="100000" sy="100000" kx="0" ky="0" algn="b" rotWithShape="0" blurRad="228600" dist="38100" dir="5220000">
              <a:srgbClr val="000000">
                <a:alpha val="33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tabLst>
                <a:tab pos="127000" algn="l"/>
              </a:tabLst>
              <a:defRPr b="1" sz="1400"/>
            </a:pPr>
          </a:p>
        </p:txBody>
      </p:sp>
      <p:grpSp>
        <p:nvGrpSpPr>
          <p:cNvPr id="263" name="Group 263"/>
          <p:cNvGrpSpPr/>
          <p:nvPr/>
        </p:nvGrpSpPr>
        <p:grpSpPr>
          <a:xfrm>
            <a:off x="591173" y="3390326"/>
            <a:ext cx="2052001" cy="628404"/>
            <a:chOff x="0" y="0"/>
            <a:chExt cx="2051999" cy="628403"/>
          </a:xfrm>
        </p:grpSpPr>
        <p:sp>
          <p:nvSpPr>
            <p:cNvPr id="261" name="Shape 261"/>
            <p:cNvSpPr/>
            <p:nvPr/>
          </p:nvSpPr>
          <p:spPr>
            <a:xfrm>
              <a:off x="0" y="0"/>
              <a:ext cx="2052000" cy="628404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30675" y="114303"/>
              <a:ext cx="1990650" cy="399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血脂升高</a:t>
              </a:r>
            </a:p>
          </p:txBody>
        </p:sp>
      </p:grpSp>
      <p:sp>
        <p:nvSpPr>
          <p:cNvPr id="264" name="Shape 264"/>
          <p:cNvSpPr/>
          <p:nvPr/>
        </p:nvSpPr>
        <p:spPr>
          <a:xfrm>
            <a:off x="4929189" y="3849896"/>
            <a:ext cx="3780001" cy="1749040"/>
          </a:xfrm>
          <a:prstGeom prst="roundRect">
            <a:avLst>
              <a:gd name="adj" fmla="val 5869"/>
            </a:avLst>
          </a:prstGeom>
          <a:solidFill>
            <a:srgbClr val="FFFFFF">
              <a:alpha val="60000"/>
            </a:srgbClr>
          </a:solidFill>
          <a:ln w="38100">
            <a:solidFill>
              <a:srgbClr val="BBE0E3"/>
            </a:solidFill>
          </a:ln>
          <a:effectLst>
            <a:outerShdw sx="100000" sy="100000" kx="0" ky="0" algn="b" rotWithShape="0" blurRad="228600" dist="38100" dir="5220000">
              <a:srgbClr val="000000">
                <a:alpha val="33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tabLst>
                <a:tab pos="127000" algn="l"/>
              </a:tabLst>
              <a:defRPr b="1" sz="1400"/>
            </a:pPr>
          </a:p>
        </p:txBody>
      </p:sp>
      <p:grpSp>
        <p:nvGrpSpPr>
          <p:cNvPr id="267" name="Group 267"/>
          <p:cNvGrpSpPr/>
          <p:nvPr/>
        </p:nvGrpSpPr>
        <p:grpSpPr>
          <a:xfrm>
            <a:off x="6092118" y="3416113"/>
            <a:ext cx="2317831" cy="628405"/>
            <a:chOff x="0" y="0"/>
            <a:chExt cx="2317830" cy="628403"/>
          </a:xfrm>
        </p:grpSpPr>
        <p:sp>
          <p:nvSpPr>
            <p:cNvPr id="265" name="Shape 265"/>
            <p:cNvSpPr/>
            <p:nvPr/>
          </p:nvSpPr>
          <p:spPr>
            <a:xfrm>
              <a:off x="0" y="0"/>
              <a:ext cx="2317831" cy="628404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>
              <a:off x="30676" y="138941"/>
              <a:ext cx="2256478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发生疾病风险升高</a:t>
              </a:r>
            </a:p>
          </p:txBody>
        </p:sp>
      </p:grpSp>
      <p:pic>
        <p:nvPicPr>
          <p:cNvPr id="268" name="image19.png" descr="C:\Documents and Settings\Administrator\My Documents\ppt素材\箭头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3139688">
            <a:off x="2180491" y="2375197"/>
            <a:ext cx="502530" cy="1142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19.png" descr="C:\Documents and Settings\Administrator\My Documents\ppt素材\箭头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8583308">
            <a:off x="6440658" y="2400987"/>
            <a:ext cx="502530" cy="1142112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501307" y="4080673"/>
            <a:ext cx="3570627" cy="1150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92264" indent="-192264">
              <a:buClr>
                <a:srgbClr val="000000"/>
              </a:buClr>
              <a:buSzPct val="100000"/>
              <a:buFont typeface="Arial"/>
              <a:buChar char="•"/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人体内胆固醇的合成一直在进行，自行停药或减量，会造成血脂水平会再次升高，甚至超过服药前水平。</a:t>
            </a:r>
          </a:p>
        </p:txBody>
      </p:sp>
      <p:sp>
        <p:nvSpPr>
          <p:cNvPr id="271" name="Shape 271"/>
          <p:cNvSpPr/>
          <p:nvPr/>
        </p:nvSpPr>
        <p:spPr>
          <a:xfrm>
            <a:off x="5072065" y="4199287"/>
            <a:ext cx="3643340" cy="8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92264" indent="-192264">
              <a:buClr>
                <a:srgbClr val="000000"/>
              </a:buClr>
              <a:buSzPct val="100000"/>
              <a:buFont typeface="Arial"/>
              <a:buChar char="•"/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自行停药或减量，可能导致动脉粥样硬化疾病的风险升高，发生冠心病、卒中等</a:t>
            </a:r>
          </a:p>
        </p:txBody>
      </p:sp>
      <p:grpSp>
        <p:nvGrpSpPr>
          <p:cNvPr id="274" name="Group 274"/>
          <p:cNvGrpSpPr/>
          <p:nvPr/>
        </p:nvGrpSpPr>
        <p:grpSpPr>
          <a:xfrm>
            <a:off x="3214678" y="1571612"/>
            <a:ext cx="3000396" cy="1000132"/>
            <a:chOff x="0" y="0"/>
            <a:chExt cx="3000395" cy="1000131"/>
          </a:xfrm>
        </p:grpSpPr>
        <p:sp>
          <p:nvSpPr>
            <p:cNvPr id="272" name="Shape 272"/>
            <p:cNvSpPr/>
            <p:nvPr/>
          </p:nvSpPr>
          <p:spPr>
            <a:xfrm>
              <a:off x="0" y="0"/>
              <a:ext cx="3000396" cy="100013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8821" y="300167"/>
              <a:ext cx="2902754" cy="399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擅自停药减量</a:t>
              </a:r>
            </a:p>
          </p:txBody>
        </p:sp>
      </p:grp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医生的总结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xfrm>
            <a:off x="484271" y="2208347"/>
            <a:ext cx="5266930" cy="3168353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 w="9525">
            <a:solidFill>
              <a:srgbClr val="46AAC4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b="0" sz="1800"/>
            </a:pPr>
            <a:r>
              <a:rPr b="1" sz="2400"/>
              <a:t>高血脂并不可怕，可怕的是不知道、不治疗，任其发展直至最后酿成悲剧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b="0" sz="1800"/>
            </a:pPr>
            <a:r>
              <a:rPr b="1" sz="2400"/>
              <a:t>只要我们实现了</a:t>
            </a:r>
            <a:r>
              <a:rPr b="1" sz="2400">
                <a:solidFill>
                  <a:srgbClr val="FF0000"/>
                </a:solidFill>
              </a:rPr>
              <a:t>高血脂的早发现早治疗</a:t>
            </a:r>
            <a:r>
              <a:rPr b="1" sz="2400"/>
              <a:t>，高脂血症就不会成为困扰我们的健康难题</a:t>
            </a:r>
          </a:p>
        </p:txBody>
      </p:sp>
      <p:pic>
        <p:nvPicPr>
          <p:cNvPr id="278" name="image20.jpg" descr="http://sl.utu123.com/UploadFile/image/1/294.jpg"/>
          <p:cNvPicPr/>
          <p:nvPr/>
        </p:nvPicPr>
        <p:blipFill>
          <a:blip r:embed="rId2">
            <a:extLst/>
          </a:blip>
          <a:srcRect l="0" t="0" r="0" b="3887"/>
          <a:stretch>
            <a:fillRect/>
          </a:stretch>
        </p:blipFill>
        <p:spPr>
          <a:xfrm>
            <a:off x="5868142" y="2348880"/>
            <a:ext cx="3059074" cy="2663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xfrm>
            <a:off x="395536" y="2564903"/>
            <a:ext cx="8229601" cy="1088101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0" tIns="0" rIns="0" bIns="0"/>
          <a:lstStyle>
            <a:lvl1pPr algn="ctr">
              <a:buSzTx/>
              <a:buNone/>
              <a:defRPr i="1" sz="5400">
                <a:solidFill>
                  <a:srgbClr val="1F497D"/>
                </a:solidFill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</a:defRPr>
            </a:pPr>
            <a:r>
              <a:rPr b="1" i="1" sz="5400">
                <a:solidFill>
                  <a:srgbClr val="1F497D"/>
                </a:solidFill>
              </a:rPr>
              <a:t>谢谢您的聆听！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陪人看病，自己反被看出病</a:t>
            </a:r>
            <a:r>
              <a:rPr b="1" sz="2800">
                <a:solidFill>
                  <a:srgbClr val="FFFFFF"/>
                </a:solidFill>
              </a:rPr>
              <a:t>……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9653" y="1536474"/>
            <a:ext cx="9178019" cy="1296145"/>
            <a:chOff x="0" y="0"/>
            <a:chExt cx="9178017" cy="1296144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9178018" cy="129614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50000"/>
                </a:lnSpc>
                <a:defRPr b="1" sz="2400"/>
              </a:pPr>
            </a:p>
          </p:txBody>
        </p:sp>
        <p:sp>
          <p:nvSpPr>
            <p:cNvPr id="54" name="Shape 54"/>
            <p:cNvSpPr/>
            <p:nvPr/>
          </p:nvSpPr>
          <p:spPr>
            <a:xfrm>
              <a:off x="63273" y="193698"/>
              <a:ext cx="9051471" cy="90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b="1" sz="2400">
                  <a:latin typeface="微软雅黑"/>
                  <a:ea typeface="微软雅黑"/>
                  <a:cs typeface="微软雅黑"/>
                  <a:sym typeface="微软雅黑"/>
                </a:rPr>
                <a:t>王女士陪母亲去医院复诊，医生在给老人开好医嘱时，无意中看了一眼小王，这一看不打紧，看出毛病来了</a:t>
              </a:r>
              <a:r>
                <a:rPr b="1" sz="2400"/>
                <a:t>……</a:t>
              </a:r>
            </a:p>
          </p:txBody>
        </p:sp>
      </p:grpSp>
      <p:pic>
        <p:nvPicPr>
          <p:cNvPr id="56" name="image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9274" y="2996951"/>
            <a:ext cx="4385450" cy="324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医生建议查血脂</a:t>
            </a:r>
          </a:p>
        </p:txBody>
      </p:sp>
      <p:pic>
        <p:nvPicPr>
          <p:cNvPr id="59" name="image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4303" y="2978809"/>
            <a:ext cx="4385450" cy="3240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" name="Group 62"/>
          <p:cNvGrpSpPr/>
          <p:nvPr/>
        </p:nvGrpSpPr>
        <p:grpSpPr>
          <a:xfrm>
            <a:off x="1876709" y="1826680"/>
            <a:ext cx="1800201" cy="1476165"/>
            <a:chOff x="0" y="0"/>
            <a:chExt cx="1800200" cy="1476163"/>
          </a:xfrm>
        </p:grpSpPr>
        <p:sp>
          <p:nvSpPr>
            <p:cNvPr id="60" name="Shape 60"/>
            <p:cNvSpPr/>
            <p:nvPr/>
          </p:nvSpPr>
          <p:spPr>
            <a:xfrm>
              <a:off x="0" y="0"/>
              <a:ext cx="1800201" cy="1476164"/>
            </a:xfrm>
            <a:prstGeom prst="wedgeEllipseCallout">
              <a:avLst>
                <a:gd name="adj1" fmla="val 44219"/>
                <a:gd name="adj2" fmla="val 52719"/>
              </a:avLst>
            </a:pr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/>
              </a:pPr>
            </a:p>
          </p:txBody>
        </p:sp>
        <p:sp>
          <p:nvSpPr>
            <p:cNvPr id="61" name="Shape 61"/>
            <p:cNvSpPr/>
            <p:nvPr/>
          </p:nvSpPr>
          <p:spPr>
            <a:xfrm>
              <a:off x="263632" y="150071"/>
              <a:ext cx="1272936" cy="1176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2000"/>
                <a:t>1</a:t>
              </a: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、你眼睛上的黄色东西有感觉吗？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4788024" y="1412775"/>
            <a:ext cx="1800201" cy="1476165"/>
            <a:chOff x="0" y="0"/>
            <a:chExt cx="1800200" cy="1476163"/>
          </a:xfrm>
        </p:grpSpPr>
        <p:sp>
          <p:nvSpPr>
            <p:cNvPr id="63" name="Shape 63"/>
            <p:cNvSpPr/>
            <p:nvPr/>
          </p:nvSpPr>
          <p:spPr>
            <a:xfrm>
              <a:off x="0" y="0"/>
              <a:ext cx="1800201" cy="1476164"/>
            </a:xfrm>
            <a:prstGeom prst="wedgeEllipseCallout">
              <a:avLst>
                <a:gd name="adj1" fmla="val -27963"/>
                <a:gd name="adj2" fmla="val 59239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/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263632" y="150071"/>
              <a:ext cx="1272936" cy="1176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2000"/>
                <a:t>2</a:t>
              </a: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、医生，我没啥感觉啊，不痛不痒的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891099" y="3122825"/>
            <a:ext cx="1800201" cy="1476165"/>
            <a:chOff x="0" y="0"/>
            <a:chExt cx="1800200" cy="1476163"/>
          </a:xfrm>
        </p:grpSpPr>
        <p:sp>
          <p:nvSpPr>
            <p:cNvPr id="66" name="Shape 66"/>
            <p:cNvSpPr/>
            <p:nvPr/>
          </p:nvSpPr>
          <p:spPr>
            <a:xfrm>
              <a:off x="0" y="0"/>
              <a:ext cx="1800201" cy="1476164"/>
            </a:xfrm>
            <a:prstGeom prst="wedgeEllipseCallout">
              <a:avLst>
                <a:gd name="adj1" fmla="val 76300"/>
                <a:gd name="adj2" fmla="val 555"/>
              </a:avLst>
            </a:pr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/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263632" y="416771"/>
              <a:ext cx="1272936" cy="642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2000"/>
                <a:t>3</a:t>
              </a: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、那你血脂高不？</a:t>
              </a:r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6588224" y="2240726"/>
            <a:ext cx="1800201" cy="1476165"/>
            <a:chOff x="0" y="0"/>
            <a:chExt cx="1800200" cy="1476163"/>
          </a:xfrm>
        </p:grpSpPr>
        <p:sp>
          <p:nvSpPr>
            <p:cNvPr id="69" name="Shape 69"/>
            <p:cNvSpPr/>
            <p:nvPr/>
          </p:nvSpPr>
          <p:spPr>
            <a:xfrm>
              <a:off x="0" y="0"/>
              <a:ext cx="1800201" cy="1476164"/>
            </a:xfrm>
            <a:prstGeom prst="wedgeEllipseCallout">
              <a:avLst>
                <a:gd name="adj1" fmla="val -64499"/>
                <a:gd name="adj2" fmla="val 20116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/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263632" y="150071"/>
              <a:ext cx="1272936" cy="1176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2000"/>
                <a:t>4</a:t>
              </a: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、医生，我天天吃素，血脂不会高吧？</a:t>
              </a:r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989312" y="4743005"/>
            <a:ext cx="1800201" cy="1476165"/>
            <a:chOff x="0" y="0"/>
            <a:chExt cx="1800200" cy="1476163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1800201" cy="1476164"/>
            </a:xfrm>
            <a:prstGeom prst="wedgeEllipseCallout">
              <a:avLst>
                <a:gd name="adj1" fmla="val 49566"/>
                <a:gd name="adj2" fmla="val -57042"/>
              </a:avLst>
            </a:pr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/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263632" y="283421"/>
              <a:ext cx="1272936" cy="909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2000"/>
                <a:t>5</a:t>
              </a: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、尽快去查一下血脂吧！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6972764" y="4135427"/>
            <a:ext cx="1800201" cy="1476165"/>
            <a:chOff x="0" y="0"/>
            <a:chExt cx="1800200" cy="1476163"/>
          </a:xfrm>
        </p:grpSpPr>
        <p:sp>
          <p:nvSpPr>
            <p:cNvPr id="75" name="Shape 75"/>
            <p:cNvSpPr/>
            <p:nvPr/>
          </p:nvSpPr>
          <p:spPr>
            <a:xfrm>
              <a:off x="0" y="0"/>
              <a:ext cx="1800201" cy="1476164"/>
            </a:xfrm>
            <a:prstGeom prst="wedgeEllipseCallout">
              <a:avLst>
                <a:gd name="adj1" fmla="val -68063"/>
                <a:gd name="adj2" fmla="val -36395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/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263632" y="283421"/>
              <a:ext cx="1272936" cy="909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2000"/>
                <a:t>6</a:t>
              </a: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、那我明天去查一下</a:t>
              </a:r>
            </a:p>
          </p:txBody>
        </p:sp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血脂结果出来了</a:t>
            </a:r>
            <a:r>
              <a:rPr b="1" sz="2800">
                <a:solidFill>
                  <a:srgbClr val="FFFFFF"/>
                </a:solidFill>
              </a:rPr>
              <a:t>……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9653" y="1536474"/>
            <a:ext cx="9178019" cy="1296145"/>
            <a:chOff x="0" y="0"/>
            <a:chExt cx="9178017" cy="1296144"/>
          </a:xfrm>
        </p:grpSpPr>
        <p:sp>
          <p:nvSpPr>
            <p:cNvPr id="80" name="Shape 80"/>
            <p:cNvSpPr/>
            <p:nvPr/>
          </p:nvSpPr>
          <p:spPr>
            <a:xfrm>
              <a:off x="0" y="0"/>
              <a:ext cx="9178018" cy="129614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50000"/>
                </a:lnSpc>
                <a:defRPr b="1" sz="2400"/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63273" y="429537"/>
              <a:ext cx="9051471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b="1" sz="2400">
                  <a:latin typeface="微软雅黑"/>
                  <a:ea typeface="微软雅黑"/>
                  <a:cs typeface="微软雅黑"/>
                  <a:sym typeface="微软雅黑"/>
                </a:rPr>
                <a:t>第二天，王女士拿着化验单来找医生了</a:t>
              </a:r>
              <a:r>
                <a:rPr b="1" sz="2400"/>
                <a:t>……</a:t>
              </a:r>
            </a:p>
          </p:txBody>
        </p:sp>
      </p:grpSp>
      <p:pic>
        <p:nvPicPr>
          <p:cNvPr id="8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5775" y="3284983"/>
            <a:ext cx="3543301" cy="30003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" name="Group 86"/>
          <p:cNvGrpSpPr/>
          <p:nvPr/>
        </p:nvGrpSpPr>
        <p:grpSpPr>
          <a:xfrm>
            <a:off x="9653" y="3140967"/>
            <a:ext cx="2906163" cy="2160242"/>
            <a:chOff x="0" y="0"/>
            <a:chExt cx="2906161" cy="2160240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2906162" cy="2160241"/>
            </a:xfrm>
            <a:prstGeom prst="wedgeEllipseCallout">
              <a:avLst>
                <a:gd name="adj1" fmla="val 61579"/>
                <a:gd name="adj2" fmla="val -12963"/>
              </a:avLst>
            </a:pr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/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425597" y="759154"/>
              <a:ext cx="2054968" cy="6419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是你眼睛上的东西告诉我的</a:t>
              </a:r>
              <a:r>
                <a:rPr b="1" sz="2000"/>
                <a:t>……</a:t>
              </a:r>
            </a:p>
          </p:txBody>
        </p:sp>
      </p:grpSp>
      <p:grpSp>
        <p:nvGrpSpPr>
          <p:cNvPr id="89" name="Group 89"/>
          <p:cNvGrpSpPr/>
          <p:nvPr/>
        </p:nvGrpSpPr>
        <p:grpSpPr>
          <a:xfrm>
            <a:off x="6300192" y="3140779"/>
            <a:ext cx="2520281" cy="1872209"/>
            <a:chOff x="0" y="0"/>
            <a:chExt cx="2520280" cy="1872208"/>
          </a:xfrm>
        </p:grpSpPr>
        <p:sp>
          <p:nvSpPr>
            <p:cNvPr id="87" name="Shape 87"/>
            <p:cNvSpPr/>
            <p:nvPr/>
          </p:nvSpPr>
          <p:spPr>
            <a:xfrm>
              <a:off x="0" y="0"/>
              <a:ext cx="2520281" cy="1872209"/>
            </a:xfrm>
            <a:prstGeom prst="wedgeEllipseCallout">
              <a:avLst>
                <a:gd name="adj1" fmla="val -66950"/>
                <a:gd name="adj2" fmla="val -31465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 sz="2000"/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369085" y="360793"/>
              <a:ext cx="1782110" cy="11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医生，你真神了，你怎么看我一眼就知道我有高血脂啊？</a:t>
              </a:r>
            </a:p>
          </p:txBody>
        </p:sp>
      </p:grp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5.jpg" descr="http://pic.nipic.com/2007-08-19/2007819125616294_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240085" y="4645412"/>
            <a:ext cx="1680474" cy="1500664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755575" y="4737420"/>
            <a:ext cx="632474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b="1" sz="3200">
                <a:latin typeface="微软雅黑"/>
                <a:ea typeface="微软雅黑"/>
                <a:cs typeface="微软雅黑"/>
                <a:sym typeface="微软雅黑"/>
              </a:rPr>
              <a:t>但高脂血症仍有一些</a:t>
            </a:r>
            <a:r>
              <a:rPr b="1" sz="3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蛛丝马迹</a:t>
            </a:r>
            <a:r>
              <a:rPr b="1" sz="3200">
                <a:latin typeface="微软雅黑"/>
                <a:ea typeface="微软雅黑"/>
                <a:cs typeface="微软雅黑"/>
                <a:sym typeface="微软雅黑"/>
              </a:rPr>
              <a:t>……</a:t>
            </a:r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高脂血症是隐蔽的健康杀手</a:t>
            </a:r>
          </a:p>
        </p:txBody>
      </p:sp>
      <p:sp>
        <p:nvSpPr>
          <p:cNvPr id="94" name="Shape 94"/>
          <p:cNvSpPr/>
          <p:nvPr/>
        </p:nvSpPr>
        <p:spPr>
          <a:xfrm>
            <a:off x="431539" y="1490285"/>
            <a:ext cx="8280922" cy="2514780"/>
          </a:xfrm>
          <a:prstGeom prst="roundRect">
            <a:avLst>
              <a:gd name="adj" fmla="val 11921"/>
            </a:avLst>
          </a:prstGeom>
          <a:gradFill>
            <a:gsLst>
              <a:gs pos="0">
                <a:srgbClr val="AFCEFB"/>
              </a:gs>
              <a:gs pos="50000">
                <a:srgbClr val="CDDFFC"/>
              </a:gs>
              <a:gs pos="100000">
                <a:srgbClr val="E6EFFD"/>
              </a:gs>
            </a:gsLst>
            <a:lin ang="2700000"/>
          </a:gradFill>
          <a:ln w="25400">
            <a:solidFill>
              <a:srgbClr val="FFFFFF"/>
            </a:solidFill>
            <a:round/>
          </a:ln>
          <a:effectLst>
            <a:outerShdw sx="100000" sy="100000" kx="0" ky="0" algn="b" rotWithShape="0" blurRad="12700" dist="53882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5" name="Shape 95"/>
          <p:cNvSpPr/>
          <p:nvPr/>
        </p:nvSpPr>
        <p:spPr>
          <a:xfrm>
            <a:off x="539551" y="1725695"/>
            <a:ext cx="7992890" cy="1962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457200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高血脂、高血压和高血糖俗称</a:t>
            </a:r>
            <a:r>
              <a:rPr b="1" sz="2400"/>
              <a:t>“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三高</a:t>
            </a:r>
            <a:r>
              <a:rPr b="1" sz="2400"/>
              <a:t>”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，都是威胁人体健康的杀手</a:t>
            </a:r>
            <a:endParaRPr b="1" sz="2400"/>
          </a:p>
          <a:p>
            <a:pPr lvl="0" marL="457200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其中，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高脂血症</a:t>
            </a: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在临床上最常见也危害最大</a:t>
            </a:r>
            <a:endParaRPr b="1" sz="2400"/>
          </a:p>
          <a:p>
            <a:pPr lvl="0" marL="457200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然而，大多数高脂血症患者没有什么症状，是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隐蔽的健康杀手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6.jpg" descr="https://sp.yimg.com/ib/th?id=JN.3iX%2fbr1boANIiWCnsdL%2b9A&amp;pid=15.1&amp;P=0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3546" y="2976310"/>
            <a:ext cx="1784838" cy="1784838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9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560" y="2822439"/>
            <a:ext cx="1938709" cy="1938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30130" y="2822439"/>
            <a:ext cx="1938709" cy="1938709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936836" y="3530184"/>
            <a:ext cx="1170941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800"/>
              <a:t>黄色瘤</a:t>
            </a:r>
          </a:p>
        </p:txBody>
      </p:sp>
      <p:sp>
        <p:nvSpPr>
          <p:cNvPr id="102" name="Shape 102"/>
          <p:cNvSpPr/>
          <p:nvPr/>
        </p:nvSpPr>
        <p:spPr>
          <a:xfrm>
            <a:off x="3808664" y="3530184"/>
            <a:ext cx="1170941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800"/>
              <a:t>老年环</a:t>
            </a:r>
          </a:p>
        </p:txBody>
      </p:sp>
      <p:sp>
        <p:nvSpPr>
          <p:cNvPr id="103" name="Shape 103"/>
          <p:cNvSpPr/>
          <p:nvPr/>
        </p:nvSpPr>
        <p:spPr>
          <a:xfrm>
            <a:off x="2564808" y="3237795"/>
            <a:ext cx="593637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6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6600"/>
              <a:t>+</a:t>
            </a:r>
          </a:p>
        </p:txBody>
      </p:sp>
      <p:sp>
        <p:nvSpPr>
          <p:cNvPr id="104" name="Shape 104"/>
          <p:cNvSpPr/>
          <p:nvPr/>
        </p:nvSpPr>
        <p:spPr>
          <a:xfrm>
            <a:off x="5292080" y="3237795"/>
            <a:ext cx="593636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6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6600"/>
              <a:t>=</a:t>
            </a:r>
          </a:p>
        </p:txBody>
      </p:sp>
      <p:sp>
        <p:nvSpPr>
          <p:cNvPr id="105" name="Shape 105"/>
          <p:cNvSpPr/>
          <p:nvPr/>
        </p:nvSpPr>
        <p:spPr>
          <a:xfrm>
            <a:off x="6120362" y="3530184"/>
            <a:ext cx="1882141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800"/>
              <a:t>高血脂警报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什么是黄色瘤？</a:t>
            </a:r>
          </a:p>
        </p:txBody>
      </p:sp>
      <p:pic>
        <p:nvPicPr>
          <p:cNvPr id="108" name="image9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4128" y="2425844"/>
            <a:ext cx="2857501" cy="24860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1" name="Group 111"/>
          <p:cNvGrpSpPr/>
          <p:nvPr/>
        </p:nvGrpSpPr>
        <p:grpSpPr>
          <a:xfrm>
            <a:off x="179511" y="2204864"/>
            <a:ext cx="5106563" cy="2707007"/>
            <a:chOff x="0" y="0"/>
            <a:chExt cx="5106561" cy="2707006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5106562" cy="270700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50000"/>
                </a:lnSpc>
                <a:defRPr b="1" sz="2400"/>
              </a:p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32144" y="681926"/>
              <a:ext cx="4842274" cy="1343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150000"/>
                </a:lnSpc>
                <a:defRPr b="1" sz="2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在中老年妇女眼睑上新出现黄色、橘色或者棕红色斑块或者结节，不痛不痒，就可能是黄色瘤</a:t>
              </a:r>
            </a:p>
          </p:txBody>
        </p:sp>
      </p:grpSp>
      <p:sp>
        <p:nvSpPr>
          <p:cNvPr id="112" name="Shape 112"/>
          <p:cNvSpPr/>
          <p:nvPr/>
        </p:nvSpPr>
        <p:spPr>
          <a:xfrm flipH="1">
            <a:off x="7812360" y="2708920"/>
            <a:ext cx="527890" cy="864097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为什么会长黄色瘤呢？</a:t>
            </a:r>
          </a:p>
        </p:txBody>
      </p:sp>
      <p:grpSp>
        <p:nvGrpSpPr>
          <p:cNvPr id="117" name="Group 117"/>
          <p:cNvGrpSpPr/>
          <p:nvPr/>
        </p:nvGrpSpPr>
        <p:grpSpPr>
          <a:xfrm>
            <a:off x="1134003" y="2936242"/>
            <a:ext cx="2649710" cy="2570305"/>
            <a:chOff x="0" y="0"/>
            <a:chExt cx="2649709" cy="2570304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2494893" cy="2409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57000">
                  <a:srgbClr val="3794AD"/>
                </a:gs>
                <a:gs pos="94000">
                  <a:srgbClr val="266778"/>
                </a:gs>
                <a:gs pos="100000">
                  <a:srgbClr val="42B1CF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00B0F0"/>
              </a:solidFill>
              <a:prstDash val="solid"/>
              <a:bevel/>
            </a:ln>
            <a:effectLst>
              <a:outerShdw sx="100000" sy="100000" kx="0" ky="0" algn="b" rotWithShape="0" blurRad="12700" dist="165100" dir="13500000">
                <a:srgbClr val="92D05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623722" y="54772"/>
              <a:ext cx="2025988" cy="2515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74" y="0"/>
                  </a:moveTo>
                  <a:cubicBezTo>
                    <a:pt x="18058" y="1749"/>
                    <a:pt x="21600" y="5709"/>
                    <a:pt x="21600" y="10312"/>
                  </a:cubicBezTo>
                  <a:cubicBezTo>
                    <a:pt x="21600" y="16546"/>
                    <a:pt x="15104" y="21600"/>
                    <a:pt x="7091" y="21600"/>
                  </a:cubicBezTo>
                  <a:cubicBezTo>
                    <a:pt x="4514" y="21600"/>
                    <a:pt x="2094" y="21077"/>
                    <a:pt x="0" y="20155"/>
                  </a:cubicBezTo>
                  <a:cubicBezTo>
                    <a:pt x="1795" y="20784"/>
                    <a:pt x="3787" y="21130"/>
                    <a:pt x="5882" y="21130"/>
                  </a:cubicBezTo>
                  <a:cubicBezTo>
                    <a:pt x="13895" y="21130"/>
                    <a:pt x="20391" y="16076"/>
                    <a:pt x="20391" y="9842"/>
                  </a:cubicBezTo>
                  <a:cubicBezTo>
                    <a:pt x="20391" y="5613"/>
                    <a:pt x="17402" y="1928"/>
                    <a:pt x="12974" y="0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20" name="Group 120"/>
          <p:cNvGrpSpPr/>
          <p:nvPr/>
        </p:nvGrpSpPr>
        <p:grpSpPr>
          <a:xfrm>
            <a:off x="3582274" y="3059489"/>
            <a:ext cx="3582015" cy="3474670"/>
            <a:chOff x="0" y="0"/>
            <a:chExt cx="3582013" cy="3474668"/>
          </a:xfrm>
        </p:grpSpPr>
        <p:sp>
          <p:nvSpPr>
            <p:cNvPr id="118" name="Shape 118"/>
            <p:cNvSpPr/>
            <p:nvPr/>
          </p:nvSpPr>
          <p:spPr>
            <a:xfrm>
              <a:off x="-1" y="-1"/>
              <a:ext cx="3372723" cy="3257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7AB63B"/>
                </a:gs>
                <a:gs pos="98000">
                  <a:srgbClr val="557E29"/>
                </a:gs>
                <a:gs pos="100000">
                  <a:srgbClr val="92DA46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92D050"/>
              </a:solidFill>
              <a:prstDash val="solid"/>
              <a:bevel/>
            </a:ln>
            <a:effectLst>
              <a:outerShdw sx="100000" sy="100000" kx="0" ky="0" algn="b" rotWithShape="0" blurRad="12700" dist="165100" dir="13500000">
                <a:srgbClr val="92D05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843180" y="74044"/>
              <a:ext cx="2738834" cy="340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74" y="0"/>
                  </a:moveTo>
                  <a:cubicBezTo>
                    <a:pt x="18058" y="1749"/>
                    <a:pt x="21600" y="5709"/>
                    <a:pt x="21600" y="10312"/>
                  </a:cubicBezTo>
                  <a:cubicBezTo>
                    <a:pt x="21600" y="16546"/>
                    <a:pt x="15104" y="21600"/>
                    <a:pt x="7091" y="21600"/>
                  </a:cubicBezTo>
                  <a:cubicBezTo>
                    <a:pt x="4514" y="21600"/>
                    <a:pt x="2094" y="21077"/>
                    <a:pt x="0" y="20155"/>
                  </a:cubicBezTo>
                  <a:cubicBezTo>
                    <a:pt x="1795" y="20784"/>
                    <a:pt x="3787" y="21130"/>
                    <a:pt x="5882" y="21130"/>
                  </a:cubicBezTo>
                  <a:cubicBezTo>
                    <a:pt x="13895" y="21130"/>
                    <a:pt x="20391" y="16076"/>
                    <a:pt x="20391" y="9842"/>
                  </a:cubicBezTo>
                  <a:cubicBezTo>
                    <a:pt x="20391" y="5613"/>
                    <a:pt x="17402" y="1928"/>
                    <a:pt x="12974" y="0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3709908" y="1381608"/>
            <a:ext cx="3025103" cy="2551448"/>
            <a:chOff x="0" y="0"/>
            <a:chExt cx="3025101" cy="2551446"/>
          </a:xfrm>
        </p:grpSpPr>
        <p:sp>
          <p:nvSpPr>
            <p:cNvPr id="121" name="Shape 121"/>
            <p:cNvSpPr/>
            <p:nvPr/>
          </p:nvSpPr>
          <p:spPr>
            <a:xfrm>
              <a:off x="0" y="-1"/>
              <a:ext cx="2848350" cy="239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D5D500"/>
                </a:gs>
                <a:gs pos="95000">
                  <a:srgbClr val="949400"/>
                </a:gs>
                <a:gs pos="100000">
                  <a:srgbClr val="FFFF00"/>
                </a:gs>
              </a:gsLst>
              <a:path path="circle">
                <a:fillToRect l="37721" t="-19636" r="62278" b="119636"/>
              </a:path>
            </a:gradFill>
            <a:ln w="25400" cap="flat">
              <a:solidFill>
                <a:srgbClr val="FFFF00"/>
              </a:solidFill>
              <a:prstDash val="solid"/>
              <a:bevel/>
            </a:ln>
            <a:effectLst>
              <a:outerShdw sx="100000" sy="100000" kx="0" ky="0" algn="b" rotWithShape="0" blurRad="12700" dist="165100" dir="13500000">
                <a:srgbClr val="92D05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712087" y="54370"/>
              <a:ext cx="2313016" cy="2497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74" y="0"/>
                  </a:moveTo>
                  <a:cubicBezTo>
                    <a:pt x="18058" y="1749"/>
                    <a:pt x="21600" y="5709"/>
                    <a:pt x="21600" y="10312"/>
                  </a:cubicBezTo>
                  <a:cubicBezTo>
                    <a:pt x="21600" y="16546"/>
                    <a:pt x="15104" y="21600"/>
                    <a:pt x="7091" y="21600"/>
                  </a:cubicBezTo>
                  <a:cubicBezTo>
                    <a:pt x="4514" y="21600"/>
                    <a:pt x="2094" y="21077"/>
                    <a:pt x="0" y="20155"/>
                  </a:cubicBezTo>
                  <a:cubicBezTo>
                    <a:pt x="1795" y="20784"/>
                    <a:pt x="3787" y="21130"/>
                    <a:pt x="5882" y="21130"/>
                  </a:cubicBezTo>
                  <a:cubicBezTo>
                    <a:pt x="13895" y="21130"/>
                    <a:pt x="20391" y="16076"/>
                    <a:pt x="20391" y="9842"/>
                  </a:cubicBezTo>
                  <a:cubicBezTo>
                    <a:pt x="20391" y="5613"/>
                    <a:pt x="17402" y="1928"/>
                    <a:pt x="12974" y="0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124" name="image10.png"/>
          <p:cNvPicPr/>
          <p:nvPr/>
        </p:nvPicPr>
        <p:blipFill>
          <a:blip r:embed="rId2">
            <a:extLst/>
          </a:blip>
          <a:srcRect l="9010" t="0" r="0" b="33296"/>
          <a:stretch>
            <a:fillRect/>
          </a:stretch>
        </p:blipFill>
        <p:spPr>
          <a:xfrm>
            <a:off x="0" y="3735797"/>
            <a:ext cx="4977285" cy="3149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4611908" y="3438295"/>
            <a:ext cx="2529542" cy="2443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35000"/>
                </a:srgbClr>
              </a:gs>
              <a:gs pos="44000">
                <a:srgbClr val="FFFFFF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6" name="Shape 126"/>
          <p:cNvSpPr/>
          <p:nvPr/>
        </p:nvSpPr>
        <p:spPr>
          <a:xfrm rot="12808382">
            <a:off x="1186308" y="2887087"/>
            <a:ext cx="1956089" cy="1889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35000"/>
                </a:srgbClr>
              </a:gs>
              <a:gs pos="44000">
                <a:srgbClr val="FFFFFF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" name="Shape 127"/>
          <p:cNvSpPr/>
          <p:nvPr/>
        </p:nvSpPr>
        <p:spPr>
          <a:xfrm rot="12808382">
            <a:off x="3762817" y="1621737"/>
            <a:ext cx="1679981" cy="151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35000"/>
                </a:srgbClr>
              </a:gs>
              <a:gs pos="44000">
                <a:srgbClr val="FFFFFF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3727606" y="2166281"/>
            <a:ext cx="2952330" cy="717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404040"/>
                </a:solidFill>
              </a:rPr>
              <a:t>黄色瘤是由于脂肪堆积在皮下形成的</a:t>
            </a:r>
          </a:p>
        </p:txBody>
      </p:sp>
      <p:sp>
        <p:nvSpPr>
          <p:cNvPr id="129" name="Shape 129"/>
          <p:cNvSpPr/>
          <p:nvPr/>
        </p:nvSpPr>
        <p:spPr>
          <a:xfrm>
            <a:off x="3707903" y="3933056"/>
            <a:ext cx="2952329" cy="1352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b="1"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黄色瘤常是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血脂升高</a:t>
            </a:r>
            <a:r>
              <a:rPr b="1"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的一个表现。</a:t>
            </a:r>
            <a:endParaRPr b="1" sz="2400">
              <a:solidFill>
                <a:srgbClr val="404040"/>
              </a:solidFill>
            </a:endParaRPr>
          </a:p>
          <a:p>
            <a:pPr lvl="0" algn="r"/>
            <a:r>
              <a:rPr b="1" sz="2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一旦观察到黄色瘤，应及时就医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0" y="31371"/>
            <a:ext cx="9144000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除了黄色瘤，老年环也是高血脂的警报</a:t>
            </a:r>
          </a:p>
        </p:txBody>
      </p:sp>
      <p:pic>
        <p:nvPicPr>
          <p:cNvPr id="132" name="image11.jpg" descr="Four representative slides of corneal arcus.jpg"/>
          <p:cNvPicPr/>
          <p:nvPr/>
        </p:nvPicPr>
        <p:blipFill>
          <a:blip r:embed="rId2">
            <a:extLst/>
          </a:blip>
          <a:srcRect l="49733" t="0" r="1832" b="51470"/>
          <a:stretch>
            <a:fillRect/>
          </a:stretch>
        </p:blipFill>
        <p:spPr>
          <a:xfrm>
            <a:off x="521295" y="2790306"/>
            <a:ext cx="3283362" cy="19348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5" name="Group 135"/>
          <p:cNvGrpSpPr/>
          <p:nvPr/>
        </p:nvGrpSpPr>
        <p:grpSpPr>
          <a:xfrm>
            <a:off x="4139951" y="2494235"/>
            <a:ext cx="4824538" cy="2446933"/>
            <a:chOff x="0" y="0"/>
            <a:chExt cx="4824536" cy="2446932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4824537" cy="244693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A5E6FF"/>
                </a:gs>
                <a:gs pos="35000">
                  <a:srgbClr val="BFEDFF"/>
                </a:gs>
                <a:gs pos="100000">
                  <a:srgbClr val="E7F8FF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50000"/>
                </a:lnSpc>
                <a:defRPr b="1" sz="2400"/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19449" y="523521"/>
              <a:ext cx="4585638" cy="1399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b="1" sz="2400">
                  <a:latin typeface="微软雅黑"/>
                  <a:ea typeface="微软雅黑"/>
                  <a:cs typeface="微软雅黑"/>
                  <a:sym typeface="微软雅黑"/>
                </a:rPr>
                <a:t>黑眼球的边缘出现一圈灰白色、宽约</a:t>
              </a:r>
              <a:r>
                <a:rPr b="1" sz="2400"/>
                <a:t>1-2</a:t>
              </a:r>
              <a:r>
                <a:rPr b="1" sz="2400">
                  <a:latin typeface="微软雅黑"/>
                  <a:ea typeface="微软雅黑"/>
                  <a:cs typeface="微软雅黑"/>
                  <a:sym typeface="微软雅黑"/>
                </a:rPr>
                <a:t>毫米的环状结构即为老年环</a:t>
              </a:r>
            </a:p>
          </p:txBody>
        </p:sp>
      </p:grpSp>
      <p:sp>
        <p:nvSpPr>
          <p:cNvPr id="136" name="Shape 136"/>
          <p:cNvSpPr/>
          <p:nvPr/>
        </p:nvSpPr>
        <p:spPr>
          <a:xfrm flipH="1" flipV="1">
            <a:off x="2171902" y="4365103"/>
            <a:ext cx="527890" cy="864097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