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888888"/>
                </a:solidFill>
              </a:rPr>
              <a:t>单击此处编辑母版副标题样式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4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888888"/>
                </a:solidFill>
              </a:rPr>
              <a:t>单击此处编辑母版文本样式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90575" indent="-333375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pPr lvl="0">
              <a:defRPr b="0" sz="1800"/>
            </a:pPr>
            <a:r>
              <a:rPr b="1" sz="2800"/>
              <a:t>单击此处编辑母版文本样式</a:t>
            </a:r>
            <a:endParaRPr b="1" sz="2800"/>
          </a:p>
          <a:p>
            <a:pPr lvl="1">
              <a:defRPr b="0" sz="1800"/>
            </a:pPr>
            <a:r>
              <a:rPr b="1" sz="2800"/>
              <a:t>第二级</a:t>
            </a:r>
            <a:endParaRPr b="1" sz="2800"/>
          </a:p>
          <a:p>
            <a:pPr lvl="2">
              <a:defRPr b="0" sz="1800"/>
            </a:pPr>
            <a:r>
              <a:rPr b="1" sz="2800"/>
              <a:t>第三级</a:t>
            </a:r>
            <a:endParaRPr b="1" sz="2800"/>
          </a:p>
          <a:p>
            <a:pPr lvl="3">
              <a:defRPr b="0" sz="1800"/>
            </a:pPr>
            <a:r>
              <a:rPr b="1" sz="2800"/>
              <a:t>第四级</a:t>
            </a:r>
            <a:endParaRPr b="1" sz="2800"/>
          </a:p>
          <a:p>
            <a:pPr lvl="4">
              <a:defRPr b="0" sz="1800"/>
            </a:pPr>
            <a:r>
              <a:rPr b="1" sz="2800"/>
              <a:t>第五级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052736"/>
            <a:ext cx="4040188" cy="112213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</a:lstStyle>
          <a:p>
            <a:pPr lvl="0">
              <a:defRPr b="0" sz="1800"/>
            </a:pPr>
            <a:r>
              <a:rPr b="1" sz="2400"/>
              <a:t>单击此处编辑母版文本样式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83771" indent="-326571">
              <a:defRPr sz="3200"/>
            </a:lvl2pPr>
            <a:lvl3pPr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b="0" sz="1800"/>
            </a:pPr>
            <a:r>
              <a:rPr b="1" sz="3200"/>
              <a:t>单击此处编辑母版文本样式</a:t>
            </a:r>
            <a:endParaRPr b="1" sz="3200"/>
          </a:p>
          <a:p>
            <a:pPr lvl="1">
              <a:defRPr b="0" sz="1800"/>
            </a:pPr>
            <a:r>
              <a:rPr b="1" sz="3200"/>
              <a:t>第二级</a:t>
            </a:r>
            <a:endParaRPr b="1" sz="3200"/>
          </a:p>
          <a:p>
            <a:pPr lvl="2">
              <a:defRPr b="0" sz="1800"/>
            </a:pPr>
            <a:r>
              <a:rPr b="1" sz="3200"/>
              <a:t>第三级</a:t>
            </a:r>
            <a:endParaRPr b="1" sz="3200"/>
          </a:p>
          <a:p>
            <a:pPr lvl="3">
              <a:defRPr b="0" sz="1800"/>
            </a:pPr>
            <a:r>
              <a:rPr b="1" sz="3200"/>
              <a:t>第四级</a:t>
            </a:r>
            <a:endParaRPr b="1" sz="3200"/>
          </a:p>
          <a:p>
            <a:pPr lvl="4">
              <a:defRPr b="0" sz="1800"/>
            </a:pPr>
            <a:r>
              <a:rPr b="1" sz="3200"/>
              <a:t>第五级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</a:lstStyle>
          <a:p>
            <a:pPr lvl="0">
              <a:defRPr b="0" sz="1800"/>
            </a:pPr>
            <a:r>
              <a:rPr b="1" sz="1400"/>
              <a:t>单击此处编辑母版文本样式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0" y="0"/>
            <a:ext cx="9144000" cy="105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340767"/>
            <a:ext cx="8229600" cy="5517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 advClick="1"/>
  <p:txStyles>
    <p:titleStyle>
      <a:lvl1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1pPr>
      <a:lvl2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2pPr>
      <a:lvl3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3pPr>
      <a:lvl4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4pPr>
      <a:lvl5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5pPr>
      <a:lvl6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6pPr>
      <a:lvl7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7pPr>
      <a:lvl8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8pPr>
      <a:lvl9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1pPr>
      <a:lvl2pPr marL="800100" indent="-342900">
        <a:lnSpc>
          <a:spcPct val="120000"/>
        </a:lnSpc>
        <a:spcBef>
          <a:spcPts val="1200"/>
        </a:spcBef>
        <a:buSzPct val="100000"/>
        <a:buFont typeface="Arial"/>
        <a:buChar char="–"/>
        <a:defRPr b="1" sz="2400">
          <a:latin typeface="Arial"/>
          <a:ea typeface="Arial"/>
          <a:cs typeface="Arial"/>
          <a:sym typeface="Arial"/>
        </a:defRPr>
      </a:lvl2pPr>
      <a:lvl3pPr marL="1219200" indent="-30480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3pPr>
      <a:lvl4pPr marL="1714500" indent="-342900">
        <a:lnSpc>
          <a:spcPct val="120000"/>
        </a:lnSpc>
        <a:spcBef>
          <a:spcPts val="1200"/>
        </a:spcBef>
        <a:buSzPct val="100000"/>
        <a:buFont typeface="Arial"/>
        <a:buChar char="–"/>
        <a:defRPr b="1" sz="2400">
          <a:latin typeface="Arial"/>
          <a:ea typeface="Arial"/>
          <a:cs typeface="Arial"/>
          <a:sym typeface="Arial"/>
        </a:defRPr>
      </a:lvl4pPr>
      <a:lvl5pPr marL="2171700" indent="-342900">
        <a:lnSpc>
          <a:spcPct val="120000"/>
        </a:lnSpc>
        <a:spcBef>
          <a:spcPts val="1200"/>
        </a:spcBef>
        <a:buSzPct val="100000"/>
        <a:buFont typeface="Arial"/>
        <a:buChar char="»"/>
        <a:defRPr b="1" sz="2400">
          <a:latin typeface="Arial"/>
          <a:ea typeface="Arial"/>
          <a:cs typeface="Arial"/>
          <a:sym typeface="Arial"/>
        </a:defRPr>
      </a:lvl5pPr>
      <a:lvl6pPr marL="25603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6pPr>
      <a:lvl7pPr marL="30175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7pPr>
      <a:lvl8pPr marL="34747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8pPr>
      <a:lvl9pPr marL="39319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5.png"/><Relationship Id="rId6" Type="http://schemas.openxmlformats.org/officeDocument/2006/relationships/image" Target="../media/image17.jpeg"/><Relationship Id="rId7" Type="http://schemas.openxmlformats.org/officeDocument/2006/relationships/image" Target="../media/image18.jpeg"/><Relationship Id="rId8" Type="http://schemas.openxmlformats.org/officeDocument/2006/relationships/image" Target="../media/image19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image" Target="../media/image22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3" Type="http://schemas.openxmlformats.org/officeDocument/2006/relationships/image" Target="../media/image25.jpeg"/><Relationship Id="rId4" Type="http://schemas.openxmlformats.org/officeDocument/2006/relationships/image" Target="../media/image6.png"/><Relationship Id="rId5" Type="http://schemas.openxmlformats.org/officeDocument/2006/relationships/image" Target="../media/image26.jpeg"/><Relationship Id="rId6" Type="http://schemas.openxmlformats.org/officeDocument/2006/relationships/image" Target="../media/image27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8.jpeg"/><Relationship Id="rId4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3.png"/><Relationship Id="rId5" Type="http://schemas.openxmlformats.org/officeDocument/2006/relationships/image" Target="../media/image1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P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>
            <p:ph type="title"/>
          </p:nvPr>
        </p:nvSpPr>
        <p:spPr>
          <a:xfrm>
            <a:off x="685800" y="2535039"/>
            <a:ext cx="7772400" cy="1470026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FFFF00"/>
                </a:solidFill>
              </a:rPr>
              <a:t>人还未老，血管已老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457200" y="1340767"/>
            <a:ext cx="8229600" cy="478539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/>
          </a:p>
        </p:txBody>
      </p:sp>
      <p:pic>
        <p:nvPicPr>
          <p:cNvPr id="131" name="image15.jpg" descr="c:\users\admin\appdata\roaming\360se6\User Data\temp\Redocn_2012031505194461.jpg"/>
          <p:cNvPicPr/>
          <p:nvPr/>
        </p:nvPicPr>
        <p:blipFill>
          <a:blip r:embed="rId2">
            <a:extLst/>
          </a:blip>
          <a:srcRect l="0" t="10877" r="0" b="4961"/>
          <a:stretch>
            <a:fillRect/>
          </a:stretch>
        </p:blipFill>
        <p:spPr>
          <a:xfrm>
            <a:off x="2051719" y="2348879"/>
            <a:ext cx="4973217" cy="38187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7" name="Group 137"/>
          <p:cNvGrpSpPr/>
          <p:nvPr/>
        </p:nvGrpSpPr>
        <p:grpSpPr>
          <a:xfrm>
            <a:off x="3128237" y="1345651"/>
            <a:ext cx="4254108" cy="2941558"/>
            <a:chOff x="0" y="0"/>
            <a:chExt cx="4254106" cy="2941557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254107" cy="151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420193" y="1812722"/>
              <a:ext cx="252029" cy="252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08428" y="2372858"/>
              <a:ext cx="168019" cy="168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33614" y="2857547"/>
              <a:ext cx="84011" cy="8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6" name="Shape 136"/>
            <p:cNvSpPr/>
            <p:nvPr/>
          </p:nvSpPr>
          <p:spPr>
            <a:xfrm>
              <a:off x="216014" y="77041"/>
              <a:ext cx="3898182" cy="1286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sp>
        <p:nvSpPr>
          <p:cNvPr id="138" name="Shape 138"/>
          <p:cNvSpPr/>
          <p:nvPr/>
        </p:nvSpPr>
        <p:spPr>
          <a:xfrm>
            <a:off x="3833917" y="1785010"/>
            <a:ext cx="2844317" cy="617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是什么让我的血管年龄比生理年龄高？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动脉衰老是一个连续、缓慢的过程</a:t>
            </a:r>
          </a:p>
        </p:txBody>
      </p:sp>
      <p:pic>
        <p:nvPicPr>
          <p:cNvPr id="141" name="image16.png" descr="Untitled-1 copy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212" y="1484783"/>
            <a:ext cx="8135198" cy="230425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553212" y="5807450"/>
            <a:ext cx="8064042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动脉衰老是一个连续、缓慢的过程，而很多因素都会加速动脉的衰老</a:t>
            </a:r>
          </a:p>
        </p:txBody>
      </p:sp>
      <p:grpSp>
        <p:nvGrpSpPr>
          <p:cNvPr id="145" name="Group 145"/>
          <p:cNvGrpSpPr/>
          <p:nvPr/>
        </p:nvGrpSpPr>
        <p:grpSpPr>
          <a:xfrm>
            <a:off x="553211" y="3933056"/>
            <a:ext cx="2434614" cy="432049"/>
            <a:chOff x="0" y="0"/>
            <a:chExt cx="2434612" cy="432047"/>
          </a:xfrm>
        </p:grpSpPr>
        <p:sp>
          <p:nvSpPr>
            <p:cNvPr id="143" name="Shape 143"/>
            <p:cNvSpPr/>
            <p:nvPr/>
          </p:nvSpPr>
          <p:spPr>
            <a:xfrm>
              <a:off x="-1" y="0"/>
              <a:ext cx="2434614" cy="432048"/>
            </a:xfrm>
            <a:prstGeom prst="rect">
              <a:avLst/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44" name="Shape 144"/>
            <p:cNvSpPr/>
            <p:nvPr/>
          </p:nvSpPr>
          <p:spPr>
            <a:xfrm>
              <a:off x="-1" y="53082"/>
              <a:ext cx="2434614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/>
              <a:r>
                <a:t>从十几岁开始</a:t>
              </a:r>
            </a:p>
          </p:txBody>
        </p:sp>
      </p:grpSp>
      <p:grpSp>
        <p:nvGrpSpPr>
          <p:cNvPr id="148" name="Group 148"/>
          <p:cNvGrpSpPr/>
          <p:nvPr/>
        </p:nvGrpSpPr>
        <p:grpSpPr>
          <a:xfrm>
            <a:off x="3140223" y="3933056"/>
            <a:ext cx="2434614" cy="432049"/>
            <a:chOff x="0" y="0"/>
            <a:chExt cx="2434612" cy="432047"/>
          </a:xfrm>
        </p:grpSpPr>
        <p:sp>
          <p:nvSpPr>
            <p:cNvPr id="146" name="Shape 146"/>
            <p:cNvSpPr/>
            <p:nvPr/>
          </p:nvSpPr>
          <p:spPr>
            <a:xfrm>
              <a:off x="-1" y="0"/>
              <a:ext cx="2434614" cy="432048"/>
            </a:xfrm>
            <a:prstGeom prst="rect">
              <a:avLst/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47" name="Shape 147"/>
            <p:cNvSpPr/>
            <p:nvPr/>
          </p:nvSpPr>
          <p:spPr>
            <a:xfrm>
              <a:off x="-1" y="40693"/>
              <a:ext cx="243461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从</a:t>
              </a:r>
              <a:r>
                <a:t>30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岁开始</a:t>
              </a:r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5723292" y="3954512"/>
            <a:ext cx="2434613" cy="432049"/>
            <a:chOff x="0" y="0"/>
            <a:chExt cx="2434612" cy="432047"/>
          </a:xfrm>
        </p:grpSpPr>
        <p:sp>
          <p:nvSpPr>
            <p:cNvPr id="149" name="Shape 149"/>
            <p:cNvSpPr/>
            <p:nvPr/>
          </p:nvSpPr>
          <p:spPr>
            <a:xfrm>
              <a:off x="-1" y="0"/>
              <a:ext cx="2434614" cy="432048"/>
            </a:xfrm>
            <a:prstGeom prst="rect">
              <a:avLst/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50" name="Shape 150"/>
            <p:cNvSpPr/>
            <p:nvPr/>
          </p:nvSpPr>
          <p:spPr>
            <a:xfrm>
              <a:off x="-1" y="40693"/>
              <a:ext cx="243461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从</a:t>
              </a:r>
              <a:r>
                <a:t>40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岁开始</a:t>
              </a:r>
            </a:p>
          </p:txBody>
        </p:sp>
      </p:grpSp>
      <p:sp>
        <p:nvSpPr>
          <p:cNvPr id="152" name="Shape 152"/>
          <p:cNvSpPr/>
          <p:nvPr/>
        </p:nvSpPr>
        <p:spPr>
          <a:xfrm>
            <a:off x="553212" y="4509120"/>
            <a:ext cx="7604692" cy="50405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FFFF"/>
              </a:gs>
              <a:gs pos="100000">
                <a:srgbClr val="FF6363"/>
              </a:gs>
            </a:gsLst>
          </a:gradFill>
          <a:ln w="25400">
            <a:solidFill>
              <a:srgbClr val="FFC00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683567" y="5013176"/>
            <a:ext cx="2088234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t>无临床症状</a:t>
            </a:r>
          </a:p>
        </p:txBody>
      </p:sp>
      <p:sp>
        <p:nvSpPr>
          <p:cNvPr id="154" name="Shape 154"/>
          <p:cNvSpPr/>
          <p:nvPr/>
        </p:nvSpPr>
        <p:spPr>
          <a:xfrm>
            <a:off x="5896481" y="5025054"/>
            <a:ext cx="2088233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t>心血管疾病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胆固醇是导致动脉衰老的罪魁祸首</a:t>
            </a:r>
          </a:p>
        </p:txBody>
      </p:sp>
      <p:pic>
        <p:nvPicPr>
          <p:cNvPr id="157" name="image17.jpg" descr="c:\users\admin\appdata\roaming\360se6\User Data\temp\cholesterol.jpg"/>
          <p:cNvPicPr/>
          <p:nvPr/>
        </p:nvPicPr>
        <p:blipFill>
          <a:blip r:embed="rId2">
            <a:extLst/>
          </a:blip>
          <a:srcRect l="46122" t="12631" r="0" b="8250"/>
          <a:stretch>
            <a:fillRect/>
          </a:stretch>
        </p:blipFill>
        <p:spPr>
          <a:xfrm>
            <a:off x="467543" y="1690009"/>
            <a:ext cx="3700171" cy="460613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>
            <a:off x="4427983" y="2060848"/>
            <a:ext cx="4176466" cy="592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85750" indent="-285750">
              <a:buSzPct val="100000"/>
              <a:buFont typeface="Arial"/>
              <a:buChar char="•"/>
            </a:pP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血液中</a:t>
            </a:r>
            <a:r>
              <a:rPr b="1"/>
              <a:t>“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/>
              <a:t>”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胆固醇（</a:t>
            </a:r>
            <a:r>
              <a:rPr b="1"/>
              <a:t>LDL-C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）含量过多，会钻入血管内皮下方</a:t>
            </a:r>
          </a:p>
        </p:txBody>
      </p:sp>
      <p:sp>
        <p:nvSpPr>
          <p:cNvPr id="159" name="Shape 159"/>
          <p:cNvSpPr/>
          <p:nvPr/>
        </p:nvSpPr>
        <p:spPr>
          <a:xfrm>
            <a:off x="4427983" y="3441774"/>
            <a:ext cx="4176466" cy="85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85750" indent="-285750">
              <a:buSzPct val="100000"/>
              <a:buFont typeface="Arial"/>
              <a:buChar char="•"/>
            </a:pP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钻入内皮下方的</a:t>
            </a:r>
            <a:r>
              <a:rPr b="1"/>
              <a:t>LDL-C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被巨噬细胞吞噬，巨噬细胞</a:t>
            </a:r>
            <a:r>
              <a:rPr b="1"/>
              <a:t>LDL-C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越吞越多，逐渐转变为泡沫细胞</a:t>
            </a:r>
          </a:p>
        </p:txBody>
      </p:sp>
      <p:sp>
        <p:nvSpPr>
          <p:cNvPr id="160" name="Shape 160"/>
          <p:cNvSpPr/>
          <p:nvPr/>
        </p:nvSpPr>
        <p:spPr>
          <a:xfrm>
            <a:off x="4427983" y="5085184"/>
            <a:ext cx="4176466" cy="833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85750" indent="-285750">
              <a:buSzPct val="100000"/>
              <a:buFont typeface="Arial"/>
              <a:buChar char="•"/>
            </a:pP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泡沫细胞吞噬</a:t>
            </a:r>
            <a:r>
              <a:rPr b="1"/>
              <a:t>LDL-C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过多而破裂，与胆固醇一起形成粥样斑块，同时动脉变硬变脆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除了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胆固醇，还有哪些因素会加速动脉的衰老？</a:t>
            </a:r>
          </a:p>
        </p:txBody>
      </p:sp>
      <p:sp>
        <p:nvSpPr>
          <p:cNvPr id="163" name="Shape 163"/>
          <p:cNvSpPr/>
          <p:nvPr/>
        </p:nvSpPr>
        <p:spPr>
          <a:xfrm>
            <a:off x="678493" y="5884529"/>
            <a:ext cx="1268538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吸烟</a:t>
            </a:r>
          </a:p>
        </p:txBody>
      </p:sp>
      <p:pic>
        <p:nvPicPr>
          <p:cNvPr id="164" name="image18.jpg" descr="c:\users\admin\appdata\roaming\360se6\User Data\temp\u=3622757431,2177505052&amp;fm=21&amp;gp=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6193" y="3909681"/>
            <a:ext cx="2138026" cy="1951726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3015432" y="5884529"/>
            <a:ext cx="1268537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酗酒</a:t>
            </a:r>
          </a:p>
        </p:txBody>
      </p:sp>
      <p:pic>
        <p:nvPicPr>
          <p:cNvPr id="166" name="image19.jpg" descr="c:\users\admin\appdata\roaming\360se6\User Data\temp\u=3331653226,1573891967&amp;fm=21&amp;gp=0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2040" y="3968144"/>
            <a:ext cx="1933982" cy="1951727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5104663" y="5884529"/>
            <a:ext cx="1268538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肥胖</a:t>
            </a:r>
          </a:p>
        </p:txBody>
      </p:sp>
      <p:pic>
        <p:nvPicPr>
          <p:cNvPr id="168" name="image20.jpg" descr="c:\users\admin\appdata\roaming\360se6\User Data\temp\6EF5CC864B9A68EBF36A1EF2AACC6497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536" y="3946830"/>
            <a:ext cx="1845247" cy="18452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5" name="Group 175"/>
          <p:cNvGrpSpPr/>
          <p:nvPr/>
        </p:nvGrpSpPr>
        <p:grpSpPr>
          <a:xfrm>
            <a:off x="1619671" y="1268759"/>
            <a:ext cx="6336705" cy="2526835"/>
            <a:chOff x="0" y="0"/>
            <a:chExt cx="6336704" cy="2526833"/>
          </a:xfrm>
        </p:grpSpPr>
        <p:pic>
          <p:nvPicPr>
            <p:cNvPr id="169" name="image21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23925"/>
              <a:ext cx="2013292" cy="17873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Shape 170"/>
            <p:cNvSpPr/>
            <p:nvPr/>
          </p:nvSpPr>
          <p:spPr>
            <a:xfrm>
              <a:off x="134961" y="1909612"/>
              <a:ext cx="1709316" cy="617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algn="ctr"/>
              <a:r>
                <a:rPr b="1" sz="2000">
                  <a:latin typeface="微软雅黑"/>
                  <a:ea typeface="微软雅黑"/>
                  <a:cs typeface="微软雅黑"/>
                  <a:sym typeface="微软雅黑"/>
                </a:rPr>
                <a:t>心血管疾病</a:t>
              </a:r>
              <a:endParaRPr b="1" sz="2000"/>
            </a:p>
            <a:p>
              <a:pPr lvl="0" algn="ctr"/>
              <a:r>
                <a:rPr b="1" sz="2000">
                  <a:latin typeface="微软雅黑"/>
                  <a:ea typeface="微软雅黑"/>
                  <a:cs typeface="微软雅黑"/>
                  <a:sym typeface="微软雅黑"/>
                </a:rPr>
                <a:t>家族史</a:t>
              </a:r>
            </a:p>
          </p:txBody>
        </p:sp>
        <p:pic>
          <p:nvPicPr>
            <p:cNvPr id="171" name="image22.jpg" descr="c:\users\admin\appdata\roaming\360se6\User Data\temp\002511f360210e3226b201.jpg"/>
            <p:cNvPicPr/>
            <p:nvPr/>
          </p:nvPicPr>
          <p:blipFill>
            <a:blip r:embed="rId6">
              <a:extLst/>
            </a:blip>
            <a:srcRect l="10585" t="9180" r="14241" b="14923"/>
            <a:stretch>
              <a:fillRect/>
            </a:stretch>
          </p:blipFill>
          <p:spPr>
            <a:xfrm>
              <a:off x="2261486" y="0"/>
              <a:ext cx="2060400" cy="18375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2" name="Shape 172"/>
            <p:cNvSpPr/>
            <p:nvPr/>
          </p:nvSpPr>
          <p:spPr>
            <a:xfrm>
              <a:off x="2584218" y="1909612"/>
              <a:ext cx="1268537" cy="350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000"/>
                <a:t>糖尿病</a:t>
              </a:r>
            </a:p>
          </p:txBody>
        </p:sp>
        <p:pic>
          <p:nvPicPr>
            <p:cNvPr id="173" name="image23.jpg" descr="c:\users\admin\appdata\roaming\360se6\User Data\temp\u=123723132,447223658&amp;fm=21&amp;gp=0.jpg"/>
            <p:cNvPicPr/>
            <p:nvPr/>
          </p:nvPicPr>
          <p:blipFill>
            <a:blip r:embed="rId7">
              <a:extLst/>
            </a:blip>
            <a:srcRect l="11432" t="0" r="13295" b="11271"/>
            <a:stretch>
              <a:fillRect/>
            </a:stretch>
          </p:blipFill>
          <p:spPr>
            <a:xfrm>
              <a:off x="4629245" y="28257"/>
              <a:ext cx="1707460" cy="1778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Shape 174"/>
            <p:cNvSpPr/>
            <p:nvPr/>
          </p:nvSpPr>
          <p:spPr>
            <a:xfrm>
              <a:off x="4889368" y="1909612"/>
              <a:ext cx="1268537" cy="350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000"/>
                <a:t>高血压</a:t>
              </a:r>
            </a:p>
          </p:txBody>
        </p:sp>
      </p:grpSp>
      <p:pic>
        <p:nvPicPr>
          <p:cNvPr id="176" name="image24.jpg" descr="C:\Users\admin\Desktop\4908118659011386977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056460" y="3946830"/>
            <a:ext cx="1634170" cy="185932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>
            <a:off x="7250469" y="5909209"/>
            <a:ext cx="1268537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精神紧张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25.jpeg" descr="C:\Users\admin\Desktop\medico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010" y="4632676"/>
            <a:ext cx="1692001" cy="2255659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关注我们的血管年龄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1916931" y="5649729"/>
            <a:ext cx="7221999" cy="64807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SzTx/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我们要关注血管年龄，避免人还未老，血管已老！</a:t>
            </a:r>
          </a:p>
        </p:txBody>
      </p:sp>
      <p:sp>
        <p:nvSpPr>
          <p:cNvPr id="182" name="Shape 182"/>
          <p:cNvSpPr/>
          <p:nvPr/>
        </p:nvSpPr>
        <p:spPr>
          <a:xfrm>
            <a:off x="2279284" y="1655370"/>
            <a:ext cx="3533030" cy="8562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BACC6"/>
            </a:solidFill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83" name="Shape 183"/>
          <p:cNvSpPr/>
          <p:nvPr/>
        </p:nvSpPr>
        <p:spPr>
          <a:xfrm>
            <a:off x="2279284" y="1729537"/>
            <a:ext cx="3330707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2000"/>
              <a:t>20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多岁的年轻人，血管年龄高达</a:t>
            </a:r>
            <a:r>
              <a:rPr sz="2000"/>
              <a:t>40-50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岁，并不少见</a:t>
            </a:r>
          </a:p>
        </p:txBody>
      </p:sp>
      <p:sp>
        <p:nvSpPr>
          <p:cNvPr id="184" name="Shape 184"/>
          <p:cNvSpPr/>
          <p:nvPr/>
        </p:nvSpPr>
        <p:spPr>
          <a:xfrm rot="16200000">
            <a:off x="1942171" y="1950013"/>
            <a:ext cx="331678" cy="266933"/>
          </a:xfrm>
          <a:prstGeom prst="triangle">
            <a:avLst/>
          </a:pr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85" name="Shape 185"/>
          <p:cNvSpPr/>
          <p:nvPr/>
        </p:nvSpPr>
        <p:spPr>
          <a:xfrm>
            <a:off x="2784074" y="3293473"/>
            <a:ext cx="3221682" cy="8579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BACC6"/>
            </a:solidFill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86" name="Shape 186"/>
          <p:cNvSpPr/>
          <p:nvPr/>
        </p:nvSpPr>
        <p:spPr>
          <a:xfrm>
            <a:off x="2802396" y="3368528"/>
            <a:ext cx="3042297" cy="617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常规血液检查未见异常，血管年龄也可能偏高</a:t>
            </a:r>
          </a:p>
        </p:txBody>
      </p:sp>
      <p:pic>
        <p:nvPicPr>
          <p:cNvPr id="187" name="image26.jpg" descr="C:\Users\admin\Desktop\58cec2a20cf431adae2679a24836acaf2fdd982a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72199" y="2301221"/>
            <a:ext cx="2711955" cy="2711955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7700306" y="2768155"/>
            <a:ext cx="1082054" cy="567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血管年龄</a:t>
            </a:r>
          </a:p>
          <a:p>
            <a:pPr lvl="0"/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这么高！</a:t>
            </a:r>
          </a:p>
        </p:txBody>
      </p:sp>
      <p:sp>
        <p:nvSpPr>
          <p:cNvPr id="189" name="Shape 189"/>
          <p:cNvSpPr/>
          <p:nvPr/>
        </p:nvSpPr>
        <p:spPr>
          <a:xfrm rot="5400000">
            <a:off x="5984194" y="3589005"/>
            <a:ext cx="331678" cy="266934"/>
          </a:xfrm>
          <a:prstGeom prst="triangle">
            <a:avLst/>
          </a:pr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pic>
        <p:nvPicPr>
          <p:cNvPr id="190" name="image27.jpg" descr="c:\users\admin\appdata\roaming\360se6\User Data\temp\99658PICKgP_1024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2716" y="1352734"/>
            <a:ext cx="1178587" cy="2535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93" name="image28.jpeg" descr="C:\Users\admin\Desktop\1078d2cdea6111bd1ff32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3767" y="2513801"/>
            <a:ext cx="4410257" cy="36515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 199"/>
          <p:cNvGrpSpPr/>
          <p:nvPr/>
        </p:nvGrpSpPr>
        <p:grpSpPr>
          <a:xfrm>
            <a:off x="872088" y="1530899"/>
            <a:ext cx="3225982" cy="2065743"/>
            <a:chOff x="0" y="0"/>
            <a:chExt cx="3225981" cy="2065742"/>
          </a:xfrm>
        </p:grpSpPr>
        <p:sp>
          <p:nvSpPr>
            <p:cNvPr id="194" name="Shape 194"/>
            <p:cNvSpPr/>
            <p:nvPr/>
          </p:nvSpPr>
          <p:spPr>
            <a:xfrm flipH="1" rot="21229473">
              <a:off x="80360" y="160055"/>
              <a:ext cx="3065262" cy="1659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95" name="Shape 195"/>
            <p:cNvSpPr/>
            <p:nvPr/>
          </p:nvSpPr>
          <p:spPr>
            <a:xfrm flipH="1" rot="21229473">
              <a:off x="2258079" y="1626236"/>
              <a:ext cx="276031" cy="276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96" name="Shape 196"/>
            <p:cNvSpPr/>
            <p:nvPr/>
          </p:nvSpPr>
          <p:spPr>
            <a:xfrm flipH="1" rot="21229473">
              <a:off x="2462572" y="1830110"/>
              <a:ext cx="184021" cy="184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97" name="Shape 197"/>
            <p:cNvSpPr/>
            <p:nvPr/>
          </p:nvSpPr>
          <p:spPr>
            <a:xfrm flipH="1" rot="21229473">
              <a:off x="2601876" y="1969050"/>
              <a:ext cx="92011" cy="92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98" name="Shape 198"/>
            <p:cNvSpPr/>
            <p:nvPr/>
          </p:nvSpPr>
          <p:spPr>
            <a:xfrm flipH="1" rot="21229473">
              <a:off x="176933" y="247621"/>
              <a:ext cx="2808803" cy="1408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</p:grpSp>
      <p:sp>
        <p:nvSpPr>
          <p:cNvPr id="200" name="Shape 200"/>
          <p:cNvSpPr/>
          <p:nvPr/>
        </p:nvSpPr>
        <p:spPr>
          <a:xfrm>
            <a:off x="1547663" y="2099754"/>
            <a:ext cx="2177098" cy="66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20000"/>
              </a:lnSpc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我的血管还能</a:t>
            </a:r>
            <a:endParaRPr b="1" sz="2000"/>
          </a:p>
          <a:p>
            <a:pPr lvl="0">
              <a:lnSpc>
                <a:spcPct val="120000"/>
              </a:lnSpc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重回健康么？</a:t>
            </a:r>
          </a:p>
        </p:txBody>
      </p:sp>
      <p:sp>
        <p:nvSpPr>
          <p:cNvPr id="201" name="Shape 201"/>
          <p:cNvSpPr/>
          <p:nvPr/>
        </p:nvSpPr>
        <p:spPr>
          <a:xfrm>
            <a:off x="6516216" y="2225769"/>
            <a:ext cx="1656185" cy="1008113"/>
          </a:xfrm>
          <a:prstGeom prst="wedgeEllipseCallout">
            <a:avLst>
              <a:gd name="adj1" fmla="val -58517"/>
              <a:gd name="adj2" fmla="val 61060"/>
            </a:avLst>
          </a:pr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202" name="Shape 202"/>
          <p:cNvSpPr/>
          <p:nvPr/>
        </p:nvSpPr>
        <p:spPr>
          <a:xfrm>
            <a:off x="6869797" y="2513801"/>
            <a:ext cx="1088549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有希望！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哪些措施能保护血管健康？</a:t>
            </a:r>
          </a:p>
        </p:txBody>
      </p:sp>
      <p:sp>
        <p:nvSpPr>
          <p:cNvPr id="205" name="Shape 205"/>
          <p:cNvSpPr/>
          <p:nvPr/>
        </p:nvSpPr>
        <p:spPr>
          <a:xfrm>
            <a:off x="1722121" y="5147900"/>
            <a:ext cx="1769760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戒烟限酒</a:t>
            </a:r>
          </a:p>
        </p:txBody>
      </p:sp>
      <p:sp>
        <p:nvSpPr>
          <p:cNvPr id="206" name="Shape 206"/>
          <p:cNvSpPr/>
          <p:nvPr/>
        </p:nvSpPr>
        <p:spPr>
          <a:xfrm>
            <a:off x="5754570" y="2723433"/>
            <a:ext cx="1769759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科学运动</a:t>
            </a:r>
          </a:p>
        </p:txBody>
      </p:sp>
      <p:pic>
        <p:nvPicPr>
          <p:cNvPr id="207" name="image29.jpg" descr="c:\users\admin\appdata\roaming\360se6\User Data\temp\th_id=JN.nitbPCRE33OnEKHPWRyL1g&amp;pid=15.1&amp;P=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6207" y="4653136"/>
            <a:ext cx="3048001" cy="1914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30.jpg" descr="c:\users\admin\appdata\roaming\360se6\User Data\temp\7675400_001548485000_2.jpg"/>
          <p:cNvPicPr/>
          <p:nvPr/>
        </p:nvPicPr>
        <p:blipFill>
          <a:blip r:embed="rId3">
            <a:extLst/>
          </a:blip>
          <a:srcRect l="0" t="0" r="0" b="4800"/>
          <a:stretch>
            <a:fillRect/>
          </a:stretch>
        </p:blipFill>
        <p:spPr>
          <a:xfrm>
            <a:off x="1816225" y="1242748"/>
            <a:ext cx="2197147" cy="13951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31.png" descr="c:\users\admin\appdata\roaming\360se6\User Data\temp\10682548_092701578157_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89551" y="3737204"/>
            <a:ext cx="1363894" cy="132338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>
            <a:off x="3866434" y="2852935"/>
            <a:ext cx="1917727" cy="1917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778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2051719" y="2723433"/>
            <a:ext cx="1769759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健康饮食</a:t>
            </a:r>
          </a:p>
        </p:txBody>
      </p:sp>
      <p:sp>
        <p:nvSpPr>
          <p:cNvPr id="212" name="Shape 212"/>
          <p:cNvSpPr/>
          <p:nvPr/>
        </p:nvSpPr>
        <p:spPr>
          <a:xfrm>
            <a:off x="6186618" y="5045114"/>
            <a:ext cx="1769759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良好心态</a:t>
            </a:r>
          </a:p>
        </p:txBody>
      </p:sp>
      <p:sp>
        <p:nvSpPr>
          <p:cNvPr id="213" name="Shape 213"/>
          <p:cNvSpPr/>
          <p:nvPr/>
        </p:nvSpPr>
        <p:spPr>
          <a:xfrm>
            <a:off x="3283251" y="6321252"/>
            <a:ext cx="3356198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控制血脂、血糖、血压</a:t>
            </a:r>
          </a:p>
        </p:txBody>
      </p:sp>
      <p:sp>
        <p:nvSpPr>
          <p:cNvPr id="214" name="Shape 214"/>
          <p:cNvSpPr/>
          <p:nvPr/>
        </p:nvSpPr>
        <p:spPr>
          <a:xfrm>
            <a:off x="4080986" y="3356992"/>
            <a:ext cx="1526541" cy="817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保护</a:t>
            </a:r>
            <a:endParaRPr b="1" sz="2800">
              <a:solidFill>
                <a:srgbClr val="FF0000"/>
              </a:solidFill>
            </a:endParaRPr>
          </a:p>
          <a:p>
            <a:pPr lvl="0" algn="ctr"/>
            <a:r>
              <a: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血管健康</a:t>
            </a:r>
          </a:p>
        </p:txBody>
      </p:sp>
      <p:pic>
        <p:nvPicPr>
          <p:cNvPr id="215" name="image32.jpg" descr="c:\users\admin\appdata\roaming\360se6\User Data\temp\01300000242726125023206463686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22122" y="3644057"/>
            <a:ext cx="1395376" cy="1386073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 rot="18513517">
            <a:off x="3597662" y="2631951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17" name="Shape 217"/>
          <p:cNvSpPr/>
          <p:nvPr/>
        </p:nvSpPr>
        <p:spPr>
          <a:xfrm rot="2809699">
            <a:off x="5462632" y="2611564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18" name="Shape 218"/>
          <p:cNvSpPr/>
          <p:nvPr/>
        </p:nvSpPr>
        <p:spPr>
          <a:xfrm rot="14881322">
            <a:off x="3279199" y="3949136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19" name="Shape 219"/>
          <p:cNvSpPr/>
          <p:nvPr/>
        </p:nvSpPr>
        <p:spPr>
          <a:xfrm rot="6915871">
            <a:off x="5851461" y="3946219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20" name="Shape 220"/>
          <p:cNvSpPr/>
          <p:nvPr/>
        </p:nvSpPr>
        <p:spPr>
          <a:xfrm rot="10800000">
            <a:off x="4590417" y="4933598"/>
            <a:ext cx="504057" cy="33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FFFFFF"/>
                </a:solidFill>
              </a:defRPr>
            </a:pPr>
          </a:p>
        </p:txBody>
      </p:sp>
      <p:pic>
        <p:nvPicPr>
          <p:cNvPr id="221" name="image33.jpg" descr="c:\users\admin\appdata\roaming\360se6\User Data\temp\328828-13110413431284.jpg"/>
          <p:cNvPicPr/>
          <p:nvPr/>
        </p:nvPicPr>
        <p:blipFill>
          <a:blip r:embed="rId6">
            <a:extLst/>
          </a:blip>
          <a:srcRect l="5776" t="8317" r="5292" b="8787"/>
          <a:stretch>
            <a:fillRect/>
          </a:stretch>
        </p:blipFill>
        <p:spPr>
          <a:xfrm>
            <a:off x="6007939" y="1375707"/>
            <a:ext cx="1238345" cy="1331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他汀是减少心血管事件最有效的降胆固醇药物</a:t>
            </a:r>
          </a:p>
        </p:txBody>
      </p:sp>
      <p:sp>
        <p:nvSpPr>
          <p:cNvPr id="224" name="Shape 224"/>
          <p:cNvSpPr/>
          <p:nvPr/>
        </p:nvSpPr>
        <p:spPr>
          <a:xfrm>
            <a:off x="430925" y="1316495"/>
            <a:ext cx="8409866" cy="693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他汀是一种胆固醇生物合成酶抑制剂，能减少肝脏中胆固醇的合成，降低</a:t>
            </a:r>
            <a:r>
              <a:rPr sz="2000"/>
              <a:t>“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坏胆固醇</a:t>
            </a:r>
            <a:r>
              <a:rPr sz="2000"/>
              <a:t>”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，减轻血管年龄，减少心血管疾病的发生。</a:t>
            </a:r>
          </a:p>
        </p:txBody>
      </p:sp>
      <p:pic>
        <p:nvPicPr>
          <p:cNvPr id="225" name="image34.jpg" descr="14"/>
          <p:cNvPicPr/>
          <p:nvPr/>
        </p:nvPicPr>
        <p:blipFill>
          <a:blip r:embed="rId2">
            <a:extLst/>
          </a:blip>
          <a:srcRect l="1170" t="26673" r="51298" b="21626"/>
          <a:stretch>
            <a:fillRect/>
          </a:stretch>
        </p:blipFill>
        <p:spPr>
          <a:xfrm>
            <a:off x="557871" y="2303091"/>
            <a:ext cx="4014129" cy="32861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8" name="Group 228"/>
          <p:cNvGrpSpPr/>
          <p:nvPr/>
        </p:nvGrpSpPr>
        <p:grpSpPr>
          <a:xfrm>
            <a:off x="4595481" y="2382740"/>
            <a:ext cx="4052792" cy="504057"/>
            <a:chOff x="0" y="0"/>
            <a:chExt cx="4052790" cy="504056"/>
          </a:xfrm>
        </p:grpSpPr>
        <p:sp>
          <p:nvSpPr>
            <p:cNvPr id="226" name="Shape 226"/>
            <p:cNvSpPr/>
            <p:nvPr/>
          </p:nvSpPr>
          <p:spPr>
            <a:xfrm>
              <a:off x="0" y="0"/>
              <a:ext cx="4052791" cy="504057"/>
            </a:xfrm>
            <a:prstGeom prst="roundRect">
              <a:avLst>
                <a:gd name="adj" fmla="val 11921"/>
              </a:avLst>
            </a:prstGeom>
            <a:gradFill flip="none" rotWithShape="1">
              <a:gsLst>
                <a:gs pos="0">
                  <a:srgbClr val="AFCEFB"/>
                </a:gs>
                <a:gs pos="50000">
                  <a:srgbClr val="CDDFFC"/>
                </a:gs>
                <a:gs pos="100000">
                  <a:srgbClr val="E6EFFD"/>
                </a:gs>
              </a:gsLst>
              <a:lin ang="2700000" scaled="0"/>
            </a:gra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12700" dist="53882" dir="27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 sz="2400"/>
              </a:p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7598" y="52129"/>
              <a:ext cx="2237741" cy="3997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24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400"/>
                <a:t>使硬斑块变小了</a:t>
              </a:r>
            </a:p>
          </p:txBody>
        </p:sp>
      </p:grpSp>
      <p:grpSp>
        <p:nvGrpSpPr>
          <p:cNvPr id="231" name="Group 231"/>
          <p:cNvGrpSpPr/>
          <p:nvPr/>
        </p:nvGrpSpPr>
        <p:grpSpPr>
          <a:xfrm>
            <a:off x="4615824" y="3237472"/>
            <a:ext cx="4032449" cy="504057"/>
            <a:chOff x="0" y="0"/>
            <a:chExt cx="4032448" cy="504056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4032449" cy="504057"/>
            </a:xfrm>
            <a:prstGeom prst="roundRect">
              <a:avLst>
                <a:gd name="adj" fmla="val 11921"/>
              </a:avLst>
            </a:prstGeom>
            <a:gradFill flip="none" rotWithShape="1">
              <a:gsLst>
                <a:gs pos="0">
                  <a:srgbClr val="AFCEFB"/>
                </a:gs>
                <a:gs pos="50000">
                  <a:srgbClr val="CDDFFC"/>
                </a:gs>
                <a:gs pos="100000">
                  <a:srgbClr val="E6EFFD"/>
                </a:gs>
              </a:gsLst>
              <a:lin ang="2700000" scaled="0"/>
            </a:gra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12700" dist="53882" dir="27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 sz="2400"/>
              </a:p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7598" y="52129"/>
              <a:ext cx="2237741" cy="3997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24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400"/>
                <a:t>使软斑块变硬了</a:t>
              </a:r>
            </a:p>
          </p:txBody>
        </p:sp>
      </p:grpSp>
      <p:grpSp>
        <p:nvGrpSpPr>
          <p:cNvPr id="234" name="Group 234"/>
          <p:cNvGrpSpPr/>
          <p:nvPr/>
        </p:nvGrpSpPr>
        <p:grpSpPr>
          <a:xfrm>
            <a:off x="4615824" y="4046908"/>
            <a:ext cx="4032449" cy="504057"/>
            <a:chOff x="0" y="0"/>
            <a:chExt cx="4032448" cy="504056"/>
          </a:xfrm>
        </p:grpSpPr>
        <p:sp>
          <p:nvSpPr>
            <p:cNvPr id="232" name="Shape 232"/>
            <p:cNvSpPr/>
            <p:nvPr/>
          </p:nvSpPr>
          <p:spPr>
            <a:xfrm>
              <a:off x="0" y="0"/>
              <a:ext cx="4032449" cy="504057"/>
            </a:xfrm>
            <a:prstGeom prst="roundRect">
              <a:avLst>
                <a:gd name="adj" fmla="val 11921"/>
              </a:avLst>
            </a:prstGeom>
            <a:gradFill flip="none" rotWithShape="1">
              <a:gsLst>
                <a:gs pos="0">
                  <a:srgbClr val="AFCEFB"/>
                </a:gs>
                <a:gs pos="50000">
                  <a:srgbClr val="CDDFFC"/>
                </a:gs>
                <a:gs pos="100000">
                  <a:srgbClr val="E6EFFD"/>
                </a:gs>
              </a:gsLst>
              <a:lin ang="2700000" scaled="0"/>
            </a:gra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12700" dist="53882" dir="27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 sz="2400"/>
              </a:p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7598" y="52129"/>
              <a:ext cx="2237741" cy="3997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24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400"/>
                <a:t>缓解心绞痛症状</a:t>
              </a:r>
            </a:p>
          </p:txBody>
        </p:sp>
      </p:grpSp>
      <p:grpSp>
        <p:nvGrpSpPr>
          <p:cNvPr id="237" name="Group 237"/>
          <p:cNvGrpSpPr/>
          <p:nvPr/>
        </p:nvGrpSpPr>
        <p:grpSpPr>
          <a:xfrm>
            <a:off x="4635858" y="4888648"/>
            <a:ext cx="4012416" cy="504057"/>
            <a:chOff x="0" y="0"/>
            <a:chExt cx="4012415" cy="504056"/>
          </a:xfrm>
        </p:grpSpPr>
        <p:sp>
          <p:nvSpPr>
            <p:cNvPr id="235" name="Shape 235"/>
            <p:cNvSpPr/>
            <p:nvPr/>
          </p:nvSpPr>
          <p:spPr>
            <a:xfrm>
              <a:off x="0" y="0"/>
              <a:ext cx="4012416" cy="504057"/>
            </a:xfrm>
            <a:prstGeom prst="roundRect">
              <a:avLst>
                <a:gd name="adj" fmla="val 11921"/>
              </a:avLst>
            </a:prstGeom>
            <a:gradFill flip="none" rotWithShape="1">
              <a:gsLst>
                <a:gs pos="0">
                  <a:srgbClr val="AFCEFB"/>
                </a:gs>
                <a:gs pos="50000">
                  <a:srgbClr val="CDDFFC"/>
                </a:gs>
                <a:gs pos="100000">
                  <a:srgbClr val="E6EFFD"/>
                </a:gs>
              </a:gsLst>
              <a:lin ang="2700000" scaled="0"/>
            </a:gra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12700" dist="53882" dir="27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 sz="2400"/>
              </a:p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7599" y="52129"/>
              <a:ext cx="2847341" cy="3997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24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400"/>
                <a:t>减少心血管疾病风险</a:t>
              </a:r>
            </a:p>
          </p:txBody>
        </p:sp>
      </p:grpSp>
      <p:sp>
        <p:nvSpPr>
          <p:cNvPr id="238" name="Shape 238"/>
          <p:cNvSpPr/>
          <p:nvPr/>
        </p:nvSpPr>
        <p:spPr>
          <a:xfrm>
            <a:off x="147364" y="5805263"/>
            <a:ext cx="8529092" cy="39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FF0000"/>
                </a:solidFill>
              </a:rPr>
              <a:t>坚持足量、长期他汀治疗，不可擅自减量或停药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1" name="Shape 241"/>
          <p:cNvSpPr/>
          <p:nvPr/>
        </p:nvSpPr>
        <p:spPr>
          <a:xfrm>
            <a:off x="457200" y="2743207"/>
            <a:ext cx="8229600" cy="132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342900" indent="-342900" algn="ctr">
              <a:lnSpc>
                <a:spcPct val="120000"/>
              </a:lnSpc>
              <a:spcBef>
                <a:spcPts val="1200"/>
              </a:spcBef>
              <a:defRPr b="1" sz="4000">
                <a:solidFill>
                  <a:srgbClr val="CC9D78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CC9D78"/>
                </a:solidFill>
              </a:rPr>
              <a:t>感谢您的聆听！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914400" y="2708919"/>
            <a:ext cx="8229600" cy="64807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SzTx/>
              <a:buNone/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800"/>
              <a:t>想知道自己的血管年龄吗？</a:t>
            </a:r>
          </a:p>
        </p:txBody>
      </p:sp>
      <p:pic>
        <p:nvPicPr>
          <p:cNvPr id="54" name="image3.png" descr="C:\Users\admin\Desktop\bdc_docto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0638" y="1916832"/>
            <a:ext cx="3303811" cy="4052674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2820992" y="4301021"/>
            <a:ext cx="1932941" cy="695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4800">
                <a:ln w="10541">
                  <a:solidFill>
                    <a:srgbClr val="4579B8"/>
                  </a:solidFill>
                </a:ln>
                <a:solidFill>
                  <a:srgbClr val="BCD2F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i="0" sz="1800">
                <a:ln w="9525">
                  <a:noFill/>
                </a:ln>
                <a:solidFill>
                  <a:srgbClr val="000000"/>
                </a:solidFill>
              </a:defRPr>
            </a:pPr>
            <a:r>
              <a:rPr b="1" i="1" sz="4800">
                <a:ln w="10541">
                  <a:solidFill>
                    <a:srgbClr val="4579B8"/>
                  </a:solidFill>
                </a:ln>
                <a:solidFill>
                  <a:srgbClr val="BCD2FA"/>
                </a:solidFill>
              </a:rPr>
              <a:t>测一测</a:t>
            </a:r>
          </a:p>
        </p:txBody>
      </p:sp>
      <p:sp>
        <p:nvSpPr>
          <p:cNvPr id="56" name="Shape 56"/>
          <p:cNvSpPr/>
          <p:nvPr/>
        </p:nvSpPr>
        <p:spPr>
          <a:xfrm>
            <a:off x="4625384" y="5132018"/>
            <a:ext cx="1780541" cy="64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4400">
                <a:ln w="10541">
                  <a:solidFill>
                    <a:srgbClr val="4579B8"/>
                  </a:solidFill>
                </a:ln>
                <a:solidFill>
                  <a:srgbClr val="BCD2F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i="0" sz="1800">
                <a:ln w="9525">
                  <a:noFill/>
                </a:ln>
                <a:solidFill>
                  <a:srgbClr val="000000"/>
                </a:solidFill>
              </a:defRPr>
            </a:pPr>
            <a:r>
              <a:rPr b="1" i="1" sz="4400">
                <a:ln w="10541">
                  <a:solidFill>
                    <a:srgbClr val="4579B8"/>
                  </a:solidFill>
                </a:ln>
                <a:solidFill>
                  <a:srgbClr val="BCD2FA"/>
                </a:solidFill>
              </a:rPr>
              <a:t>评一评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827583" y="4759983"/>
            <a:ext cx="7560842" cy="147732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59" name="Shape 59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如何测定自己的血管年龄？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179511" y="1215994"/>
            <a:ext cx="4536506" cy="3384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85750" indent="-285750">
              <a:spcBef>
                <a:spcPts val="600"/>
              </a:spcBef>
              <a:buFont typeface="Wingdings"/>
              <a:buChar char="p"/>
              <a:defRPr b="0" sz="1800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情绪压抑</a:t>
            </a:r>
            <a:endParaRPr sz="2000"/>
          </a:p>
          <a:p>
            <a:pPr lvl="0" marL="285750" indent="-285750">
              <a:spcBef>
                <a:spcPts val="600"/>
              </a:spcBef>
              <a:buFont typeface="Wingdings"/>
              <a:buChar char="p"/>
              <a:defRPr b="0" sz="1800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对任何事情过于较真</a:t>
            </a:r>
            <a:endParaRPr sz="2000"/>
          </a:p>
          <a:p>
            <a:pPr lvl="0" marL="285750" indent="-285750">
              <a:spcBef>
                <a:spcPts val="600"/>
              </a:spcBef>
              <a:buFont typeface="Wingdings"/>
              <a:buChar char="p"/>
              <a:defRPr b="0" sz="1800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喜爱吃方便食品、饼干或其他甜食</a:t>
            </a:r>
            <a:endParaRPr sz="2000"/>
          </a:p>
          <a:p>
            <a:pPr lvl="0" marL="285750" indent="-285750">
              <a:spcBef>
                <a:spcPts val="600"/>
              </a:spcBef>
              <a:buFont typeface="Wingdings"/>
              <a:buChar char="p"/>
              <a:defRPr b="0" sz="1800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偏爱肉类和油炸食品</a:t>
            </a:r>
            <a:endParaRPr sz="2000"/>
          </a:p>
          <a:p>
            <a:pPr lvl="0" marL="285750" indent="-285750">
              <a:spcBef>
                <a:spcPts val="600"/>
              </a:spcBef>
              <a:buFont typeface="Wingdings"/>
              <a:buChar char="p"/>
              <a:defRPr b="0" sz="1800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缺少体育运动和活动</a:t>
            </a:r>
            <a:endParaRPr sz="2000"/>
          </a:p>
          <a:p>
            <a:pPr lvl="0" marL="285750" indent="-285750">
              <a:spcBef>
                <a:spcPts val="600"/>
              </a:spcBef>
              <a:buFont typeface="Wingdings"/>
              <a:buChar char="p"/>
              <a:defRPr b="0" sz="1800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吸烟支数</a:t>
            </a:r>
            <a:r>
              <a:rPr sz="2000"/>
              <a:t>/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天    年龄</a:t>
            </a:r>
            <a:r>
              <a:rPr sz="2000"/>
              <a:t>≥ </a:t>
            </a:r>
            <a:r>
              <a:rPr sz="2000"/>
              <a:t>400</a:t>
            </a:r>
            <a:endParaRPr sz="2000"/>
          </a:p>
          <a:p>
            <a:pPr lvl="0" marL="285750" indent="-285750">
              <a:spcBef>
                <a:spcPts val="600"/>
              </a:spcBef>
              <a:buFont typeface="Wingdings"/>
              <a:buChar char="p"/>
              <a:defRPr b="0" sz="1800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爬楼时感到胸痛、胸闷或气急</a:t>
            </a:r>
          </a:p>
        </p:txBody>
      </p:sp>
      <p:sp>
        <p:nvSpPr>
          <p:cNvPr id="61" name="Shape 61"/>
          <p:cNvSpPr/>
          <p:nvPr/>
        </p:nvSpPr>
        <p:spPr>
          <a:xfrm>
            <a:off x="4586513" y="1215994"/>
            <a:ext cx="4536505" cy="2961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81000" indent="-381000">
              <a:lnSpc>
                <a:spcPct val="120000"/>
              </a:lnSpc>
              <a:spcBef>
                <a:spcPts val="600"/>
              </a:spcBef>
              <a:buSzPct val="100000"/>
              <a:buFont typeface="Wingdings"/>
              <a:buChar char="p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手脚发凉、麻木，有时疼痛</a:t>
            </a:r>
            <a:endParaRPr sz="20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 marL="381000" indent="-381000">
              <a:lnSpc>
                <a:spcPct val="120000"/>
              </a:lnSpc>
              <a:spcBef>
                <a:spcPts val="600"/>
              </a:spcBef>
              <a:buSzPct val="100000"/>
              <a:buFont typeface="Wingdings"/>
              <a:buChar char="p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注意力不容易集中，明显拿东忘西</a:t>
            </a:r>
            <a:endParaRPr sz="20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 marL="381000" indent="-381000">
              <a:lnSpc>
                <a:spcPct val="120000"/>
              </a:lnSpc>
              <a:spcBef>
                <a:spcPts val="600"/>
              </a:spcBef>
              <a:buSzPct val="100000"/>
              <a:buFont typeface="Wingdings"/>
              <a:buChar char="p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高血压</a:t>
            </a:r>
            <a:endParaRPr sz="20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 marL="381000" indent="-381000">
              <a:lnSpc>
                <a:spcPct val="120000"/>
              </a:lnSpc>
              <a:spcBef>
                <a:spcPts val="600"/>
              </a:spcBef>
              <a:buSzPct val="100000"/>
              <a:buFont typeface="Wingdings"/>
              <a:buChar char="p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高血脂或高血糖</a:t>
            </a:r>
            <a:endParaRPr sz="2000"/>
          </a:p>
          <a:p>
            <a:pPr lvl="0" marL="381000" indent="-381000">
              <a:lnSpc>
                <a:spcPct val="120000"/>
              </a:lnSpc>
              <a:spcBef>
                <a:spcPts val="600"/>
              </a:spcBef>
              <a:buSzPct val="100000"/>
              <a:buFont typeface="Wingdings"/>
              <a:buChar char="p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亲属中有人死于脑卒中（中风）、冠心病</a:t>
            </a:r>
            <a:endParaRPr sz="2000"/>
          </a:p>
          <a:p>
            <a:pPr lvl="0" marL="381000" indent="-381000">
              <a:lnSpc>
                <a:spcPct val="120000"/>
              </a:lnSpc>
              <a:spcBef>
                <a:spcPts val="600"/>
              </a:spcBef>
              <a:buSzPct val="100000"/>
              <a:buFont typeface="Wingdings"/>
              <a:buChar char="p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其他一些血管老化征象，如皮肤出现皱纹、腿脚不灵便、四肢麻木等</a:t>
            </a:r>
          </a:p>
        </p:txBody>
      </p:sp>
      <p:sp>
        <p:nvSpPr>
          <p:cNvPr id="62" name="Shape 62"/>
          <p:cNvSpPr/>
          <p:nvPr/>
        </p:nvSpPr>
        <p:spPr>
          <a:xfrm>
            <a:off x="2071887" y="3597621"/>
            <a:ext cx="107512" cy="114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1"/>
                </a:moveTo>
                <a:lnTo>
                  <a:pt x="103" y="0"/>
                </a:lnTo>
                <a:lnTo>
                  <a:pt x="10800" y="10703"/>
                </a:lnTo>
                <a:lnTo>
                  <a:pt x="21497" y="0"/>
                </a:lnTo>
                <a:lnTo>
                  <a:pt x="21600" y="91"/>
                </a:lnTo>
                <a:lnTo>
                  <a:pt x="10897" y="10800"/>
                </a:lnTo>
                <a:lnTo>
                  <a:pt x="21600" y="21509"/>
                </a:lnTo>
                <a:lnTo>
                  <a:pt x="21497" y="21600"/>
                </a:lnTo>
                <a:lnTo>
                  <a:pt x="10800" y="10897"/>
                </a:lnTo>
                <a:lnTo>
                  <a:pt x="103" y="21600"/>
                </a:lnTo>
                <a:lnTo>
                  <a:pt x="0" y="21509"/>
                </a:lnTo>
                <a:lnTo>
                  <a:pt x="10703" y="10800"/>
                </a:lnTo>
                <a:close/>
              </a:path>
            </a:pathLst>
          </a:custGeom>
          <a:solidFill/>
          <a:ln w="254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1043607" y="4759983"/>
            <a:ext cx="7344818" cy="120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以上符合项越多，血管年龄越高</a:t>
            </a:r>
            <a:endParaRPr b="1" sz="2000"/>
          </a:p>
          <a:p>
            <a:pPr lvl="0" marL="381000" indent="-381000">
              <a:lnSpc>
                <a:spcPct val="150000"/>
              </a:lnSpc>
              <a:buSzPct val="100000"/>
              <a:buFont typeface="Arial"/>
              <a:buChar char="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符合</a:t>
            </a:r>
            <a:r>
              <a:rPr sz="2000"/>
              <a:t>0-4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项，血管年龄尚属正常</a:t>
            </a:r>
            <a:endParaRPr sz="2000"/>
          </a:p>
          <a:p>
            <a:pPr lvl="0" marL="381000" indent="-381000">
              <a:lnSpc>
                <a:spcPct val="150000"/>
              </a:lnSpc>
              <a:buSzPct val="100000"/>
              <a:buFont typeface="Arial"/>
              <a:buChar char="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符合</a:t>
            </a:r>
            <a:r>
              <a:rPr sz="2000"/>
              <a:t>5-7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项，比生理年龄大</a:t>
            </a:r>
            <a:r>
              <a:rPr sz="2000"/>
              <a:t>10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岁；</a:t>
            </a:r>
            <a:r>
              <a:rPr sz="2000"/>
              <a:t>8-12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项，比生理年龄大</a:t>
            </a:r>
            <a:r>
              <a:rPr sz="2000"/>
              <a:t>20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岁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4.jpg" descr="C:\Users\admin\Desktop\8-13010G04509E0.jpg"/>
          <p:cNvPicPr/>
          <p:nvPr/>
        </p:nvPicPr>
        <p:blipFill>
          <a:blip r:embed="rId2">
            <a:extLst/>
          </a:blip>
          <a:srcRect l="0" t="0" r="27336" b="0"/>
          <a:stretch>
            <a:fillRect/>
          </a:stretch>
        </p:blipFill>
        <p:spPr>
          <a:xfrm>
            <a:off x="5364088" y="1844824"/>
            <a:ext cx="3460599" cy="409575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7" name="Shape 67"/>
          <p:cNvSpPr/>
          <p:nvPr/>
        </p:nvSpPr>
        <p:spPr>
          <a:xfrm>
            <a:off x="914400" y="2708919"/>
            <a:ext cx="8229600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b="1"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800"/>
              <a:t>您的血管年龄是否高于生理年龄？</a:t>
            </a:r>
          </a:p>
        </p:txBody>
      </p:sp>
      <p:sp>
        <p:nvSpPr>
          <p:cNvPr id="68" name="Shape 68"/>
          <p:cNvSpPr/>
          <p:nvPr/>
        </p:nvSpPr>
        <p:spPr>
          <a:xfrm>
            <a:off x="1249287" y="4365104"/>
            <a:ext cx="5410946" cy="44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b="1"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800"/>
              <a:t>血管老了有什么后果？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您了解血管么？</a:t>
            </a:r>
          </a:p>
        </p:txBody>
      </p:sp>
      <p:pic>
        <p:nvPicPr>
          <p:cNvPr id="71" name="image5.jpg" descr="C:\Users\admin\Desktop\心血管系统-5970075.jpg"/>
          <p:cNvPicPr/>
          <p:nvPr/>
        </p:nvPicPr>
        <p:blipFill>
          <a:blip r:embed="rId2">
            <a:extLst/>
          </a:blip>
          <a:srcRect l="16921" t="4624" r="20893" b="9233"/>
          <a:stretch>
            <a:fillRect/>
          </a:stretch>
        </p:blipFill>
        <p:spPr>
          <a:xfrm>
            <a:off x="311133" y="2900358"/>
            <a:ext cx="2623247" cy="2976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6.jpg" descr="C:\Users\admin\Desktop\1261852320694086828.jpg"/>
          <p:cNvPicPr/>
          <p:nvPr/>
        </p:nvPicPr>
        <p:blipFill>
          <a:blip r:embed="rId3">
            <a:extLst/>
          </a:blip>
          <a:srcRect l="0" t="0" r="0" b="26145"/>
          <a:stretch>
            <a:fillRect/>
          </a:stretch>
        </p:blipFill>
        <p:spPr>
          <a:xfrm>
            <a:off x="3191453" y="2797158"/>
            <a:ext cx="5506580" cy="2651623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179511" y="1412775"/>
            <a:ext cx="8674204" cy="10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血管是血液流动的管道，分为：动脉、静脉、毛细血管。</a:t>
            </a:r>
            <a:endParaRPr sz="2000"/>
          </a:p>
          <a:p>
            <a:pPr lvl="0">
              <a:spcBef>
                <a:spcPts val="6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动脉从心脏出发、不断分枝，管腔直径变细，管壁变薄，最后分成大量的毛细血管，遍布全身。毛细血管再逐渐汇合成静脉，最后返回心脏。</a:t>
            </a:r>
          </a:p>
        </p:txBody>
      </p:sp>
      <p:sp>
        <p:nvSpPr>
          <p:cNvPr id="74" name="Shape 74"/>
          <p:cNvSpPr/>
          <p:nvPr/>
        </p:nvSpPr>
        <p:spPr>
          <a:xfrm>
            <a:off x="7655948" y="5582706"/>
            <a:ext cx="56134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/>
            </a:pPr>
            <a:r>
              <a:rPr b="1"/>
              <a:t>动脉</a:t>
            </a:r>
          </a:p>
        </p:txBody>
      </p:sp>
      <p:sp>
        <p:nvSpPr>
          <p:cNvPr id="75" name="Shape 75"/>
          <p:cNvSpPr/>
          <p:nvPr/>
        </p:nvSpPr>
        <p:spPr>
          <a:xfrm>
            <a:off x="3639756" y="5582706"/>
            <a:ext cx="56134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/>
            </a:pPr>
            <a:r>
              <a:rPr b="1"/>
              <a:t>静脉</a:t>
            </a:r>
          </a:p>
        </p:txBody>
      </p:sp>
      <p:sp>
        <p:nvSpPr>
          <p:cNvPr id="76" name="Shape 76"/>
          <p:cNvSpPr/>
          <p:nvPr/>
        </p:nvSpPr>
        <p:spPr>
          <a:xfrm>
            <a:off x="5395824" y="5513456"/>
            <a:ext cx="1018541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/>
            </a:pPr>
            <a:r>
              <a:rPr b="1"/>
              <a:t>毛细血管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7.jpg" descr="C:\Users\admin\Desktop\f636afc379310a55f976404ab24543a982261039.jpg"/>
          <p:cNvPicPr/>
          <p:nvPr/>
        </p:nvPicPr>
        <p:blipFill>
          <a:blip r:embed="rId2">
            <a:extLst/>
          </a:blip>
          <a:srcRect l="0" t="3708" r="0" b="1861"/>
          <a:stretch>
            <a:fillRect/>
          </a:stretch>
        </p:blipFill>
        <p:spPr>
          <a:xfrm>
            <a:off x="0" y="1551775"/>
            <a:ext cx="3649287" cy="4855342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血管的结构</a:t>
            </a:r>
          </a:p>
        </p:txBody>
      </p:sp>
      <p:sp>
        <p:nvSpPr>
          <p:cNvPr id="80" name="Shape 80"/>
          <p:cNvSpPr/>
          <p:nvPr/>
        </p:nvSpPr>
        <p:spPr>
          <a:xfrm>
            <a:off x="3851919" y="1450731"/>
            <a:ext cx="5832650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动脉和静脉管壁分为：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内膜、中膜、外膜</a:t>
            </a:r>
          </a:p>
        </p:txBody>
      </p:sp>
      <p:sp>
        <p:nvSpPr>
          <p:cNvPr id="81" name="Shape 81"/>
          <p:cNvSpPr/>
          <p:nvPr/>
        </p:nvSpPr>
        <p:spPr>
          <a:xfrm>
            <a:off x="3851920" y="2380818"/>
            <a:ext cx="4422141" cy="617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内膜：</a:t>
            </a:r>
            <a:endParaRPr b="1" sz="2000">
              <a:solidFill>
                <a:srgbClr val="FF0000"/>
              </a:solidFill>
            </a:endParaRPr>
          </a:p>
          <a:p>
            <a:pPr lvl="0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由内皮细胞层、内皮下层、弹性层组成</a:t>
            </a:r>
          </a:p>
        </p:txBody>
      </p:sp>
      <p:sp>
        <p:nvSpPr>
          <p:cNvPr id="82" name="Shape 82"/>
          <p:cNvSpPr/>
          <p:nvPr/>
        </p:nvSpPr>
        <p:spPr>
          <a:xfrm>
            <a:off x="3851919" y="3447513"/>
            <a:ext cx="4680521" cy="617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中膜：</a:t>
            </a:r>
            <a:endParaRPr b="1" sz="2000">
              <a:solidFill>
                <a:srgbClr val="FF0000"/>
              </a:solidFill>
            </a:endParaRPr>
          </a:p>
          <a:p>
            <a:pPr lvl="0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主要平滑肌细胞和弹力纤维组织构成</a:t>
            </a:r>
          </a:p>
        </p:txBody>
      </p:sp>
      <p:sp>
        <p:nvSpPr>
          <p:cNvPr id="83" name="Shape 83"/>
          <p:cNvSpPr/>
          <p:nvPr/>
        </p:nvSpPr>
        <p:spPr>
          <a:xfrm>
            <a:off x="3851919" y="4541058"/>
            <a:ext cx="3660141" cy="617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外膜：</a:t>
            </a:r>
            <a:endParaRPr b="1" sz="2000">
              <a:solidFill>
                <a:srgbClr val="FF0000"/>
              </a:solidFill>
            </a:endParaRPr>
          </a:p>
          <a:p>
            <a:pPr lvl="0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由胶原纤维和弹力纤维组织构成</a:t>
            </a:r>
          </a:p>
        </p:txBody>
      </p:sp>
      <p:sp>
        <p:nvSpPr>
          <p:cNvPr id="84" name="Shape 84"/>
          <p:cNvSpPr/>
          <p:nvPr/>
        </p:nvSpPr>
        <p:spPr>
          <a:xfrm>
            <a:off x="3851919" y="5621177"/>
            <a:ext cx="4676141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同级动脉与静脉相比，管壁厚而富有弹性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正常的动脉 </a:t>
            </a:r>
            <a:r>
              <a:rPr b="1" sz="2800">
                <a:solidFill>
                  <a:srgbClr val="FFFFFF"/>
                </a:solidFill>
              </a:rPr>
              <a:t>VS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衰老的动脉</a:t>
            </a:r>
          </a:p>
        </p:txBody>
      </p:sp>
      <p:grpSp>
        <p:nvGrpSpPr>
          <p:cNvPr id="91" name="Group 91"/>
          <p:cNvGrpSpPr/>
          <p:nvPr/>
        </p:nvGrpSpPr>
        <p:grpSpPr>
          <a:xfrm>
            <a:off x="899592" y="1338339"/>
            <a:ext cx="8055675" cy="3268265"/>
            <a:chOff x="0" y="0"/>
            <a:chExt cx="8055674" cy="3268264"/>
          </a:xfrm>
        </p:grpSpPr>
        <p:pic>
          <p:nvPicPr>
            <p:cNvPr id="87" name="image8.gif" descr="C:\Users\admin\Desktop\peripheral_artery-disease.gif"/>
            <p:cNvPicPr/>
            <p:nvPr/>
          </p:nvPicPr>
          <p:blipFill>
            <a:blip r:embed="rId2">
              <a:extLst/>
            </a:blip>
            <a:srcRect l="0" t="21824" r="0" b="0"/>
            <a:stretch>
              <a:fillRect/>
            </a:stretch>
          </p:blipFill>
          <p:spPr>
            <a:xfrm>
              <a:off x="0" y="-1"/>
              <a:ext cx="7147550" cy="32682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8" name="Shape 88"/>
            <p:cNvSpPr/>
            <p:nvPr/>
          </p:nvSpPr>
          <p:spPr>
            <a:xfrm>
              <a:off x="1698801" y="304978"/>
              <a:ext cx="1816251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/>
              <a:r>
                <a:t>动脉壁</a:t>
              </a:r>
            </a:p>
          </p:txBody>
        </p:sp>
        <p:sp>
          <p:nvSpPr>
            <p:cNvPr id="89" name="Shape 89"/>
            <p:cNvSpPr/>
            <p:nvPr/>
          </p:nvSpPr>
          <p:spPr>
            <a:xfrm>
              <a:off x="3041246" y="2641155"/>
              <a:ext cx="1816251" cy="325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/>
              <a:r>
                <a:t>粥样硬化斑块</a:t>
              </a:r>
            </a:p>
          </p:txBody>
        </p:sp>
        <p:sp>
          <p:nvSpPr>
            <p:cNvPr id="90" name="Shape 90"/>
            <p:cNvSpPr/>
            <p:nvPr/>
          </p:nvSpPr>
          <p:spPr>
            <a:xfrm>
              <a:off x="6239424" y="1298710"/>
              <a:ext cx="1816251" cy="325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/>
              <a:r>
                <a:t>血栓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1691680" y="4953424"/>
            <a:ext cx="144471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正常的动脉 </a:t>
            </a:r>
          </a:p>
        </p:txBody>
      </p:sp>
      <p:sp>
        <p:nvSpPr>
          <p:cNvPr id="93" name="Shape 93"/>
          <p:cNvSpPr/>
          <p:nvPr/>
        </p:nvSpPr>
        <p:spPr>
          <a:xfrm>
            <a:off x="5800766" y="4953424"/>
            <a:ext cx="144471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衰老的动脉 </a:t>
            </a:r>
          </a:p>
        </p:txBody>
      </p:sp>
      <p:sp>
        <p:nvSpPr>
          <p:cNvPr id="94" name="Shape 94"/>
          <p:cNvSpPr/>
          <p:nvPr/>
        </p:nvSpPr>
        <p:spPr>
          <a:xfrm>
            <a:off x="387660" y="5520426"/>
            <a:ext cx="3896308" cy="1200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血管坚实而富有弹性，内壁光滑，</a:t>
            </a:r>
            <a:endParaRPr sz="2000"/>
          </a:p>
          <a:p>
            <a:pPr lvl="0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管腔通畅</a:t>
            </a:r>
            <a:endParaRPr sz="2000"/>
          </a:p>
        </p:txBody>
      </p:sp>
      <p:sp>
        <p:nvSpPr>
          <p:cNvPr id="95" name="Shape 95"/>
          <p:cNvSpPr/>
          <p:nvPr/>
        </p:nvSpPr>
        <p:spPr>
          <a:xfrm>
            <a:off x="4843329" y="5520426"/>
            <a:ext cx="3977144" cy="617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血管弹性下降，变脆，管壁变厚，管腔狭窄甚至阻塞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4.jpg" descr="C:\Users\admin\Desktop\8-13010G04509E0.jpg"/>
          <p:cNvPicPr/>
          <p:nvPr/>
        </p:nvPicPr>
        <p:blipFill>
          <a:blip r:embed="rId2">
            <a:extLst/>
          </a:blip>
          <a:srcRect l="0" t="0" r="27336" b="0"/>
          <a:stretch>
            <a:fillRect/>
          </a:stretch>
        </p:blipFill>
        <p:spPr>
          <a:xfrm>
            <a:off x="7139758" y="4025920"/>
            <a:ext cx="1846399" cy="2185283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image9.jpg" descr="C:\Users\admin\Desktop\th (7)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547" y="1833763"/>
            <a:ext cx="5119060" cy="4095247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动脉衰老了，后果很严重</a:t>
            </a:r>
          </a:p>
        </p:txBody>
      </p:sp>
      <p:sp>
        <p:nvSpPr>
          <p:cNvPr id="100" name="Shape 100"/>
          <p:cNvSpPr/>
          <p:nvPr/>
        </p:nvSpPr>
        <p:spPr>
          <a:xfrm>
            <a:off x="3492689" y="5218138"/>
            <a:ext cx="866141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脑卒中</a:t>
            </a:r>
          </a:p>
        </p:txBody>
      </p:sp>
      <p:sp>
        <p:nvSpPr>
          <p:cNvPr id="101" name="Shape 101"/>
          <p:cNvSpPr/>
          <p:nvPr/>
        </p:nvSpPr>
        <p:spPr>
          <a:xfrm>
            <a:off x="1817692" y="4590762"/>
            <a:ext cx="866141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冠心病</a:t>
            </a:r>
          </a:p>
        </p:txBody>
      </p:sp>
      <p:sp>
        <p:nvSpPr>
          <p:cNvPr id="102" name="Shape 102"/>
          <p:cNvSpPr/>
          <p:nvPr/>
        </p:nvSpPr>
        <p:spPr>
          <a:xfrm>
            <a:off x="3336" y="2563715"/>
            <a:ext cx="1120141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斑块破裂</a:t>
            </a:r>
          </a:p>
        </p:txBody>
      </p:sp>
      <p:sp>
        <p:nvSpPr>
          <p:cNvPr id="103" name="Shape 103"/>
          <p:cNvSpPr/>
          <p:nvPr/>
        </p:nvSpPr>
        <p:spPr>
          <a:xfrm>
            <a:off x="4425160" y="2409826"/>
            <a:ext cx="1120141" cy="617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血栓</a:t>
            </a:r>
            <a:endParaRPr sz="2000"/>
          </a:p>
          <a:p>
            <a:pPr lvl="0" algn="ctr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阻塞血流</a:t>
            </a:r>
          </a:p>
        </p:txBody>
      </p:sp>
      <p:pic>
        <p:nvPicPr>
          <p:cNvPr id="104" name="image10.png" descr="C:\Users\admin\Desktop\34-140R1133115B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6012160" y="1211514"/>
            <a:ext cx="2811703" cy="2469003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6178629" y="2432462"/>
            <a:ext cx="612141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斑块</a:t>
            </a:r>
          </a:p>
        </p:txBody>
      </p:sp>
      <p:sp>
        <p:nvSpPr>
          <p:cNvPr id="106" name="Shape 106"/>
          <p:cNvSpPr/>
          <p:nvPr/>
        </p:nvSpPr>
        <p:spPr>
          <a:xfrm>
            <a:off x="6115689" y="1196751"/>
            <a:ext cx="1628141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外周动脉疾病</a:t>
            </a:r>
          </a:p>
        </p:txBody>
      </p:sp>
      <p:sp>
        <p:nvSpPr>
          <p:cNvPr id="107" name="Shape 107"/>
          <p:cNvSpPr/>
          <p:nvPr/>
        </p:nvSpPr>
        <p:spPr>
          <a:xfrm>
            <a:off x="1984246" y="1342517"/>
            <a:ext cx="1628141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动脉粥样硬化</a:t>
            </a:r>
          </a:p>
        </p:txBody>
      </p:sp>
      <p:sp>
        <p:nvSpPr>
          <p:cNvPr id="108" name="Shape 108"/>
          <p:cNvSpPr/>
          <p:nvPr/>
        </p:nvSpPr>
        <p:spPr>
          <a:xfrm>
            <a:off x="5177082" y="5118561"/>
            <a:ext cx="2519909" cy="904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cubicBezTo>
                  <a:pt x="0" y="1612"/>
                  <a:pt x="578" y="0"/>
                  <a:pt x="1292" y="0"/>
                </a:cubicBezTo>
                <a:lnTo>
                  <a:pt x="10355" y="0"/>
                </a:lnTo>
                <a:lnTo>
                  <a:pt x="16460" y="0"/>
                </a:lnTo>
                <a:cubicBezTo>
                  <a:pt x="17173" y="0"/>
                  <a:pt x="17752" y="1612"/>
                  <a:pt x="17752" y="3600"/>
                </a:cubicBezTo>
                <a:lnTo>
                  <a:pt x="17752" y="3600"/>
                </a:lnTo>
                <a:lnTo>
                  <a:pt x="21600" y="6619"/>
                </a:lnTo>
                <a:lnTo>
                  <a:pt x="17752" y="9000"/>
                </a:lnTo>
                <a:lnTo>
                  <a:pt x="17752" y="18000"/>
                </a:lnTo>
                <a:cubicBezTo>
                  <a:pt x="17752" y="19988"/>
                  <a:pt x="17173" y="21600"/>
                  <a:pt x="16460" y="21600"/>
                </a:cubicBezTo>
                <a:lnTo>
                  <a:pt x="1292" y="21600"/>
                </a:lnTo>
                <a:cubicBezTo>
                  <a:pt x="578" y="21600"/>
                  <a:pt x="0" y="19988"/>
                  <a:pt x="0" y="18000"/>
                </a:cubicBezTo>
                <a:lnTo>
                  <a:pt x="0" y="3600"/>
                </a:lnTo>
                <a:close/>
              </a:path>
            </a:pathLst>
          </a:cu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09" name="Shape 109"/>
          <p:cNvSpPr/>
          <p:nvPr/>
        </p:nvSpPr>
        <p:spPr>
          <a:xfrm>
            <a:off x="5269691" y="5218138"/>
            <a:ext cx="1952710" cy="617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动脉衰老能导致</a:t>
            </a:r>
            <a:endParaRPr b="1" sz="2000"/>
          </a:p>
          <a:p>
            <a:pPr lvl="0"/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多种心血管疾病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心血管疾病是国人死亡和残疾的首要原因</a:t>
            </a:r>
          </a:p>
        </p:txBody>
      </p:sp>
      <p:pic>
        <p:nvPicPr>
          <p:cNvPr id="112" name="image11.jpg" descr="c:\users\admin\appdata\roaming\360se6\User Data\temp\603-140604140040M1.jpg"/>
          <p:cNvPicPr/>
          <p:nvPr/>
        </p:nvPicPr>
        <p:blipFill>
          <a:blip r:embed="rId2">
            <a:extLst/>
          </a:blip>
          <a:srcRect l="60386" t="0" r="0" b="0"/>
          <a:stretch>
            <a:fillRect/>
          </a:stretch>
        </p:blipFill>
        <p:spPr>
          <a:xfrm>
            <a:off x="628793" y="1531085"/>
            <a:ext cx="774855" cy="1893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image11.jpg" descr="c:\users\admin\appdata\roaming\360se6\User Data\temp\603-140604140040M1.jpg"/>
          <p:cNvPicPr/>
          <p:nvPr/>
        </p:nvPicPr>
        <p:blipFill>
          <a:blip r:embed="rId2">
            <a:extLst/>
          </a:blip>
          <a:srcRect l="60386" t="0" r="0" b="0"/>
          <a:stretch>
            <a:fillRect/>
          </a:stretch>
        </p:blipFill>
        <p:spPr>
          <a:xfrm>
            <a:off x="1399510" y="1531085"/>
            <a:ext cx="774855" cy="1893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image11.jpg" descr="c:\users\admin\appdata\roaming\360se6\User Data\temp\603-140604140040M1.jpg"/>
          <p:cNvPicPr/>
          <p:nvPr/>
        </p:nvPicPr>
        <p:blipFill>
          <a:blip r:embed="rId2">
            <a:extLst/>
          </a:blip>
          <a:srcRect l="60386" t="0" r="0" b="0"/>
          <a:stretch>
            <a:fillRect/>
          </a:stretch>
        </p:blipFill>
        <p:spPr>
          <a:xfrm>
            <a:off x="2170226" y="1531085"/>
            <a:ext cx="774855" cy="1893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12.jpg" descr="c:\users\admin\appdata\roaming\360se6\User Data\temp\603-140604140040M1.jpg"/>
          <p:cNvPicPr/>
          <p:nvPr/>
        </p:nvPicPr>
        <p:blipFill>
          <a:blip r:embed="rId3">
            <a:extLst/>
          </a:blip>
          <a:srcRect l="60386" t="0" r="0" b="0"/>
          <a:stretch>
            <a:fillRect/>
          </a:stretch>
        </p:blipFill>
        <p:spPr>
          <a:xfrm>
            <a:off x="3711657" y="1531085"/>
            <a:ext cx="774855" cy="1893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image12.jpg" descr="c:\users\admin\appdata\roaming\360se6\User Data\temp\603-140604140040M1.jpg"/>
          <p:cNvPicPr/>
          <p:nvPr/>
        </p:nvPicPr>
        <p:blipFill>
          <a:blip r:embed="rId3">
            <a:extLst/>
          </a:blip>
          <a:srcRect l="60386" t="0" r="0" b="0"/>
          <a:stretch>
            <a:fillRect/>
          </a:stretch>
        </p:blipFill>
        <p:spPr>
          <a:xfrm>
            <a:off x="2940941" y="1531085"/>
            <a:ext cx="774856" cy="1893406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/>
        </p:nvSpPr>
        <p:spPr>
          <a:xfrm>
            <a:off x="4698267" y="1531086"/>
            <a:ext cx="3989825" cy="1772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cubicBezTo>
                  <a:pt x="0" y="1612"/>
                  <a:pt x="716" y="0"/>
                  <a:pt x="1599" y="0"/>
                </a:cubicBezTo>
                <a:lnTo>
                  <a:pt x="20001" y="0"/>
                </a:lnTo>
                <a:cubicBezTo>
                  <a:pt x="20884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884" y="21600"/>
                  <a:pt x="20001" y="21600"/>
                </a:cubicBezTo>
                <a:lnTo>
                  <a:pt x="1599" y="21600"/>
                </a:lnTo>
                <a:cubicBezTo>
                  <a:pt x="716" y="21600"/>
                  <a:pt x="0" y="19988"/>
                  <a:pt x="0" y="18000"/>
                </a:cubicBezTo>
                <a:close/>
              </a:path>
            </a:pathLst>
          </a:custGeom>
          <a:ln w="762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6156176" y="1985743"/>
            <a:ext cx="2459481" cy="89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每</a:t>
            </a:r>
            <a:r>
              <a:rPr b="1" sz="2800">
                <a:solidFill>
                  <a:srgbClr val="FF0000"/>
                </a:solidFill>
              </a:rPr>
              <a:t>5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例死亡中就有</a:t>
            </a:r>
            <a:endParaRPr sz="2000"/>
          </a:p>
          <a:p>
            <a:pPr lvl="0" algn="ctr"/>
            <a:r>
              <a:rPr b="1" sz="2800">
                <a:solidFill>
                  <a:srgbClr val="FF0000"/>
                </a:solidFill>
              </a:rPr>
              <a:t>2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例死于心血管疾病</a:t>
            </a:r>
          </a:p>
        </p:txBody>
      </p:sp>
      <p:pic>
        <p:nvPicPr>
          <p:cNvPr id="119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10888" y="2025648"/>
            <a:ext cx="1333573" cy="1020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11.jpg" descr="c:\users\admin\appdata\roaming\360se6\User Data\temp\603-140604140040M1.jpg"/>
          <p:cNvPicPr/>
          <p:nvPr/>
        </p:nvPicPr>
        <p:blipFill>
          <a:blip r:embed="rId2">
            <a:extLst/>
          </a:blip>
          <a:srcRect l="60386" t="0" r="0" b="0"/>
          <a:stretch>
            <a:fillRect/>
          </a:stretch>
        </p:blipFill>
        <p:spPr>
          <a:xfrm>
            <a:off x="628793" y="4149080"/>
            <a:ext cx="774855" cy="1893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image12.jpg" descr="c:\users\admin\appdata\roaming\360se6\User Data\temp\603-140604140040M1.jpg"/>
          <p:cNvPicPr/>
          <p:nvPr/>
        </p:nvPicPr>
        <p:blipFill>
          <a:blip r:embed="rId3">
            <a:extLst/>
          </a:blip>
          <a:srcRect l="60386" t="0" r="0" b="0"/>
          <a:stretch>
            <a:fillRect/>
          </a:stretch>
        </p:blipFill>
        <p:spPr>
          <a:xfrm>
            <a:off x="1407073" y="4149080"/>
            <a:ext cx="774856" cy="1893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12.jpg" descr="c:\users\admin\appdata\roaming\360se6\User Data\temp\603-140604140040M1.jpg"/>
          <p:cNvPicPr/>
          <p:nvPr/>
        </p:nvPicPr>
        <p:blipFill>
          <a:blip r:embed="rId3">
            <a:extLst/>
          </a:blip>
          <a:srcRect l="60386" t="0" r="0" b="0"/>
          <a:stretch>
            <a:fillRect/>
          </a:stretch>
        </p:blipFill>
        <p:spPr>
          <a:xfrm>
            <a:off x="2185354" y="4149080"/>
            <a:ext cx="774855" cy="1893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12.jpg" descr="c:\users\admin\appdata\roaming\360se6\User Data\temp\603-140604140040M1.jpg"/>
          <p:cNvPicPr/>
          <p:nvPr/>
        </p:nvPicPr>
        <p:blipFill>
          <a:blip r:embed="rId3">
            <a:extLst/>
          </a:blip>
          <a:srcRect l="60386" t="0" r="0" b="0"/>
          <a:stretch>
            <a:fillRect/>
          </a:stretch>
        </p:blipFill>
        <p:spPr>
          <a:xfrm>
            <a:off x="3741913" y="4149080"/>
            <a:ext cx="774855" cy="1893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mage12.jpg" descr="c:\users\admin\appdata\roaming\360se6\User Data\temp\603-140604140040M1.jpg"/>
          <p:cNvPicPr/>
          <p:nvPr/>
        </p:nvPicPr>
        <p:blipFill>
          <a:blip r:embed="rId3">
            <a:extLst/>
          </a:blip>
          <a:srcRect l="60386" t="0" r="0" b="0"/>
          <a:stretch>
            <a:fillRect/>
          </a:stretch>
        </p:blipFill>
        <p:spPr>
          <a:xfrm>
            <a:off x="2963634" y="4149080"/>
            <a:ext cx="774855" cy="1893407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4818455" y="4292079"/>
            <a:ext cx="3989825" cy="1772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cubicBezTo>
                  <a:pt x="0" y="1612"/>
                  <a:pt x="716" y="0"/>
                  <a:pt x="1599" y="0"/>
                </a:cubicBezTo>
                <a:lnTo>
                  <a:pt x="20001" y="0"/>
                </a:lnTo>
                <a:cubicBezTo>
                  <a:pt x="20884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884" y="21600"/>
                  <a:pt x="20001" y="21600"/>
                </a:cubicBezTo>
                <a:lnTo>
                  <a:pt x="1599" y="21600"/>
                </a:lnTo>
                <a:cubicBezTo>
                  <a:pt x="716" y="21600"/>
                  <a:pt x="0" y="19988"/>
                  <a:pt x="0" y="18000"/>
                </a:cubicBezTo>
                <a:close/>
              </a:path>
            </a:pathLst>
          </a:custGeom>
          <a:ln w="762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6276363" y="4746738"/>
            <a:ext cx="2459480" cy="89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每</a:t>
            </a:r>
            <a:r>
              <a:rPr b="1" sz="2800">
                <a:solidFill>
                  <a:srgbClr val="FF0000"/>
                </a:solidFill>
              </a:rPr>
              <a:t>5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例脑卒中患者</a:t>
            </a:r>
            <a:endParaRPr sz="2000"/>
          </a:p>
          <a:p>
            <a:pPr lvl="0" algn="ctr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就有</a:t>
            </a:r>
            <a:r>
              <a:rPr b="1" sz="2800">
                <a:solidFill>
                  <a:srgbClr val="FF0000"/>
                </a:solidFill>
              </a:rPr>
              <a:t>4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例残疾</a:t>
            </a:r>
          </a:p>
        </p:txBody>
      </p:sp>
      <p:pic>
        <p:nvPicPr>
          <p:cNvPr id="127" name="image14.jpg" descr="C:\Users\admin\Desktop\a11-9ak8a-psd (429)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80218" y="4463222"/>
            <a:ext cx="1296145" cy="14300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