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82" r:id="rId3"/>
    <p:sldId id="383" r:id="rId4"/>
    <p:sldId id="384" r:id="rId5"/>
    <p:sldId id="360" r:id="rId6"/>
    <p:sldId id="386" r:id="rId7"/>
    <p:sldId id="387" r:id="rId8"/>
    <p:sldId id="388" r:id="rId9"/>
    <p:sldId id="389" r:id="rId10"/>
    <p:sldId id="385" r:id="rId11"/>
    <p:sldId id="390" r:id="rId12"/>
    <p:sldId id="391" r:id="rId13"/>
    <p:sldId id="397" r:id="rId14"/>
    <p:sldId id="392" r:id="rId15"/>
    <p:sldId id="398" r:id="rId16"/>
    <p:sldId id="395" r:id="rId17"/>
    <p:sldId id="394" r:id="rId18"/>
    <p:sldId id="396" r:id="rId19"/>
    <p:sldId id="283" r:id="rId20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3993" autoAdjust="0"/>
  </p:normalViewPr>
  <p:slideViewPr>
    <p:cSldViewPr>
      <p:cViewPr varScale="1">
        <p:scale>
          <a:sx n="55" d="100"/>
          <a:sy n="55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90580-61A7-42B5-BD90-0F6F32C7CC04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DDD4-2C73-473F-BADD-88DB9F7B0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haosou.com/doc/3823228-4014902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haosou.com/doc/5532207-5754716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8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结合临床经验，医生告诉赵老，首先要控制饮食，</a:t>
            </a:r>
            <a:r>
              <a:rPr lang="zh-CN" altLang="en-US" sz="12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肥肉肯定不能再碰了，平时的食物要以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低盐、低脂肪、低胆固醇为宜。适当</a:t>
            </a:r>
            <a:r>
              <a:rPr lang="zh-CN" altLang="en-US" sz="12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多吃鱼类、豆制品、蔬菜和水果，戒除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戒掉吸烟、酗酒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等不良习惯。在运动方面，考虑赵老年纪比较大，所以医生建议选择</a:t>
            </a:r>
            <a:r>
              <a:rPr lang="zh-CN" altLang="en-US" sz="12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比较轻松的运动，比如</a:t>
            </a:r>
            <a:r>
              <a:rPr lang="zh-CN" altLang="en-US" sz="12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散步、太极拳</a:t>
            </a:r>
            <a:r>
              <a:rPr lang="zh-CN" altLang="en-US" sz="12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类，每次</a:t>
            </a:r>
            <a:r>
              <a:rPr lang="zh-CN" altLang="en-US" sz="12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不少于</a:t>
            </a:r>
            <a:r>
              <a:rPr lang="en-US" altLang="zh-CN" sz="12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2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小时。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医生特意给赵老强调了在健康的生活方式的基础要一定要长期、规律服用他汀类药物，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接下来，赵老定期到门诊与医生沟通复查，并且对自己进行着严格的管理，</a:t>
            </a:r>
            <a:r>
              <a:rPr lang="zh-CN" altLang="en-US" dirty="0" smtClean="0">
                <a:solidFill>
                  <a:srgbClr val="FF0000"/>
                </a:solidFill>
              </a:rPr>
              <a:t>每天的饮食、饭后运动、药物治疗</a:t>
            </a:r>
            <a:r>
              <a:rPr lang="zh-CN" altLang="en-US" dirty="0" smtClean="0"/>
              <a:t>都认真按照医生的医嘱执行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8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经过半年多的努力，赵老的</a:t>
            </a:r>
            <a:r>
              <a:rPr lang="zh-CN" altLang="en-US" dirty="0" smtClean="0">
                <a:solidFill>
                  <a:srgbClr val="FF0000"/>
                </a:solidFill>
              </a:rPr>
              <a:t>头晕、头痛有了明显好转</a:t>
            </a:r>
            <a:r>
              <a:rPr lang="zh-CN" altLang="en-US" dirty="0" smtClean="0"/>
              <a:t>，记忆力减退得到了改善，整个人也精神了不少。</a:t>
            </a:r>
            <a:endParaRPr lang="en-US" altLang="zh-CN" dirty="0" smtClean="0"/>
          </a:p>
          <a:p>
            <a:r>
              <a:rPr lang="zh-CN" altLang="en-US" dirty="0" smtClean="0"/>
              <a:t>复查了颈部血管彩超，以前的双侧颈内动脉低弱回声变成了强回声，这意味着不稳定的颈部斑块变成了</a:t>
            </a:r>
            <a:r>
              <a:rPr lang="zh-CN" altLang="en-US" dirty="0" smtClean="0">
                <a:solidFill>
                  <a:srgbClr val="FF0000"/>
                </a:solidFill>
              </a:rPr>
              <a:t>稳定的斑块，斑块也有所缩小。这使他高兴不已，他表示，自己会继续这样健康的生活。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45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生活中大家往往都忽略了小病，却不知为以后埋下了祸根。高胆固醇血症</a:t>
            </a:r>
            <a:r>
              <a:rPr lang="zh-CN" altLang="en-US" dirty="0" smtClean="0"/>
              <a:t>是颈动脉斑块的主要危险因素之一，如家中有心脑血管病患者，有肥胖、吸烟嗜好，或有高血压、糖尿病等，请务必尽早就医，在医生的指导下控制及治疗疾病，并坚持长期规范治疗，这样才能</a:t>
            </a:r>
            <a:r>
              <a:rPr lang="zh-CN" altLang="en-US" dirty="0" smtClean="0">
                <a:solidFill>
                  <a:srgbClr val="FF0000"/>
                </a:solidFill>
              </a:rPr>
              <a:t>远离“杀手”，健康生活。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4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8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血液中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含量过多，会钻入动脉内皮下方</a:t>
            </a:r>
            <a:endParaRPr lang="en-US" altLang="zh-CN" dirty="0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钻入内皮下方的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被巨噬细胞吞噬，随着巨噬细胞中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吞噬的增多，逐渐转变为泡沫细胞</a:t>
            </a:r>
            <a:endParaRPr lang="en-US" altLang="zh-CN" dirty="0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mtClean="0"/>
              <a:t>泡沫细胞吞噬</a:t>
            </a:r>
            <a:r>
              <a:rPr lang="en-US" altLang="zh-CN" smtClean="0"/>
              <a:t>LDL-C</a:t>
            </a:r>
            <a:r>
              <a:rPr lang="zh-CN" altLang="en-US" smtClean="0"/>
              <a:t>过多而破裂，与胆固醇一起形成粥样斑块，同时动脉变硬变脆 </a:t>
            </a:r>
            <a:r>
              <a:rPr lang="en-US" altLang="zh-CN" smtClean="0"/>
              <a:t>platelets</a:t>
            </a:r>
            <a:endParaRPr lang="zh-CN" altLang="en-US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斑块表面的纤维帽破裂，粥样物自裂口逸入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血流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，遗留粥瘤样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溃疡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9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因而，医生告诉赵老，正是他长期忽略的</a:t>
            </a:r>
            <a:r>
              <a:rPr lang="zh-CN" altLang="en-US" dirty="0" smtClean="0">
                <a:solidFill>
                  <a:srgbClr val="FF0000"/>
                </a:solidFill>
              </a:rPr>
              <a:t>高胆固醇血症</a:t>
            </a:r>
            <a:r>
              <a:rPr lang="zh-CN" altLang="en-US" dirty="0" smtClean="0"/>
              <a:t>导致了颈内动脉出现了斑块。</a:t>
            </a:r>
            <a:endParaRPr lang="en-US" altLang="zh-CN" dirty="0" smtClean="0"/>
          </a:p>
          <a:p>
            <a:r>
              <a:rPr lang="zh-CN" altLang="en-US" dirty="0" smtClean="0"/>
              <a:t>高胆固醇血症其实是生命的“隐性杀手”，它对身体的损害是一个缓慢的，逐渐加重的过程。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2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明白了是自己忽略的因素导致了今天的结果之后，赵老继续问，斑块可能会对他带来什么严重后果吗？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5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医生继续给他讲解动脉粥样硬化斑块会给人体带来的严重后果。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斑块也有软斑块和硬斑块之分，其中硬斑块中含粥样物质即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比较少，斑块表面的纤维帽比较厚，就像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皮厚馅小的饺子，不容易破，相对稳定。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而软斑块中含粥样物质即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较多，纤维帽很薄，像薄皮大馅的饺子，特容易破！这样的斑块很危险！！！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8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软斑块皮薄馅大，容易破裂，且破裂前没有任何征兆，使我们猝不及防。当颈动脉斑块破裂后很快形成血栓，阻塞血管，导致供应大脑的血流中断，引起脑组织缺血、缺氧，引发脑卒中，导致突发的偏瘫、失语等症状。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5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听医生说完这些，赵老非常惶恐，担心自己已离脑卒中不远了。医生连忙安慰他，现在加紧治疗还来得及补救。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9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 anchor="ctr">
            <a:normAutofit/>
          </a:bodyPr>
          <a:lstStyle/>
          <a:p>
            <a:r>
              <a:rPr lang="zh-CN" altLang="zh-CN" sz="4000" dirty="0">
                <a:solidFill>
                  <a:srgbClr val="FFFF00"/>
                </a:solidFill>
              </a:rPr>
              <a:t>警惕颈动脉斑块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4716016" y="2060848"/>
            <a:ext cx="4211647" cy="38884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1520" y="1988840"/>
            <a:ext cx="4211647" cy="38884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粥样硬化斑块有 “软”有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“硬”</a:t>
            </a:r>
            <a:endParaRPr lang="zh-CN" altLang="en-US" dirty="0"/>
          </a:p>
        </p:txBody>
      </p:sp>
      <p:pic>
        <p:nvPicPr>
          <p:cNvPr id="5" name="Picture 6" descr="tu-01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2129052"/>
            <a:ext cx="2997200" cy="180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tu-0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82"/>
          <a:stretch/>
        </p:blipFill>
        <p:spPr bwMode="auto">
          <a:xfrm>
            <a:off x="4860032" y="2345460"/>
            <a:ext cx="2880320" cy="180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590794" y="4102589"/>
            <a:ext cx="151288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软斑块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341436" y="4000557"/>
            <a:ext cx="151288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硬斑块</a:t>
            </a:r>
            <a:endParaRPr lang="zh-CN" altLang="en-US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gray">
          <a:xfrm>
            <a:off x="438453" y="4684377"/>
            <a:ext cx="3839470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像皮厚馅小的饺子，不容易破，相对稳定。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4818804" y="4684377"/>
            <a:ext cx="3857652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像薄皮大馅的饺子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容易破！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这样的斑块很危险！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05845" y="2860862"/>
            <a:ext cx="13573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少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901785" y="3389841"/>
            <a:ext cx="14366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纤维帽厚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298487" y="3212976"/>
            <a:ext cx="13072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多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182981" y="3641604"/>
            <a:ext cx="14763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纤维帽薄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5400000" flipH="1">
            <a:off x="2797233" y="2740846"/>
            <a:ext cx="117157" cy="642942"/>
          </a:xfrm>
          <a:prstGeom prst="downArrow">
            <a:avLst>
              <a:gd name="adj1" fmla="val 41676"/>
              <a:gd name="adj2" fmla="val 87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legacyPerspectiv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rot="6843004" flipH="1">
            <a:off x="2554684" y="3065127"/>
            <a:ext cx="114513" cy="704856"/>
          </a:xfrm>
          <a:prstGeom prst="downArrow">
            <a:avLst>
              <a:gd name="adj1" fmla="val 41676"/>
              <a:gd name="adj2" fmla="val 87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legacyPerspectiv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5400000" flipH="1">
            <a:off x="6993423" y="3094089"/>
            <a:ext cx="117157" cy="642942"/>
          </a:xfrm>
          <a:prstGeom prst="downArrow">
            <a:avLst>
              <a:gd name="adj1" fmla="val 41676"/>
              <a:gd name="adj2" fmla="val 87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legacyPerspectiv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 rot="6843004" flipH="1">
            <a:off x="6804128" y="3270775"/>
            <a:ext cx="114513" cy="704856"/>
          </a:xfrm>
          <a:prstGeom prst="downArrow">
            <a:avLst>
              <a:gd name="adj1" fmla="val 41676"/>
              <a:gd name="adj2" fmla="val 87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legacyPerspectiv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颈动脉的软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斑块破裂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导致脑卒中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56046" y="1506675"/>
            <a:ext cx="3714776" cy="5889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046" y="3501008"/>
            <a:ext cx="2458576" cy="196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4706" y="3572446"/>
            <a:ext cx="26512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411" y="5400160"/>
            <a:ext cx="3487525" cy="8371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斑块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皮薄馅大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”容易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破裂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067944" y="5467871"/>
            <a:ext cx="263388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斑块破裂形成血栓，阻塞血管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0" descr="未标题-5 拷贝"/>
          <p:cNvPicPr>
            <a:picLocks noChangeAspect="1" noChangeArrowheads="1"/>
          </p:cNvPicPr>
          <p:nvPr/>
        </p:nvPicPr>
        <p:blipFill>
          <a:blip r:embed="rId5" cstate="print"/>
          <a:srcRect t="28675" b="22546"/>
          <a:stretch>
            <a:fillRect/>
          </a:stretch>
        </p:blipFill>
        <p:spPr bwMode="auto">
          <a:xfrm rot="416767">
            <a:off x="6763592" y="3742716"/>
            <a:ext cx="2330396" cy="12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1"/>
          <p:cNvSpPr txBox="1"/>
          <p:nvPr/>
        </p:nvSpPr>
        <p:spPr>
          <a:xfrm>
            <a:off x="7302231" y="5589240"/>
            <a:ext cx="136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脑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卒中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7544" y="1268760"/>
            <a:ext cx="8136903" cy="17697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7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软斑块皮薄馅大，容易破裂，且破裂前没有任何征兆，使我们猝不及防。斑块破裂后很快形成血栓，阻塞血管，大脑缺血、缺氧，引发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脑卒中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16200000">
            <a:off x="3330886" y="4271731"/>
            <a:ext cx="470391" cy="43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 rot="16200000">
            <a:off x="6355222" y="4238067"/>
            <a:ext cx="470391" cy="43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赵老惶恐：担心自己离脑卒中不远了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59320" y="1340768"/>
            <a:ext cx="3328904" cy="1352466"/>
          </a:xfrm>
          <a:prstGeom prst="cloudCallout">
            <a:avLst>
              <a:gd name="adj1" fmla="val 54017"/>
              <a:gd name="adj2" fmla="val 9014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我是不是快得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脑卒中了呀！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09800" y="3933056"/>
            <a:ext cx="4186808" cy="22322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亡羊补牢，未为晚矣！</a:t>
            </a:r>
            <a:endParaRPr lang="en-US" altLang="zh-CN" dirty="0" smtClean="0"/>
          </a:p>
          <a:p>
            <a:r>
              <a:rPr lang="zh-CN" altLang="en-US" dirty="0" smtClean="0"/>
              <a:t>现在加紧治疗还来得及补救</a:t>
            </a:r>
            <a:endParaRPr lang="zh-CN" altLang="en-US" dirty="0"/>
          </a:p>
        </p:txBody>
      </p:sp>
      <p:pic>
        <p:nvPicPr>
          <p:cNvPr id="9" name="Picture 2" descr="http://cliparts.co/cliparts/8T6/oyr/8T6oyrza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4" y="3692563"/>
            <a:ext cx="2664296" cy="27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643980"/>
            <a:ext cx="1266082" cy="22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生活方式调整非常重要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512" y="1556792"/>
            <a:ext cx="8784976" cy="3888432"/>
            <a:chOff x="179512" y="1725998"/>
            <a:chExt cx="8784976" cy="2872903"/>
          </a:xfrm>
        </p:grpSpPr>
        <p:sp>
          <p:nvSpPr>
            <p:cNvPr id="12" name="Oval 65"/>
            <p:cNvSpPr>
              <a:spLocks noChangeArrowheads="1"/>
            </p:cNvSpPr>
            <p:nvPr/>
          </p:nvSpPr>
          <p:spPr bwMode="auto">
            <a:xfrm rot="10800000" flipV="1">
              <a:off x="1475656" y="4398651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3" name="Oval 65"/>
            <p:cNvSpPr>
              <a:spLocks noChangeArrowheads="1"/>
            </p:cNvSpPr>
            <p:nvPr/>
          </p:nvSpPr>
          <p:spPr bwMode="auto">
            <a:xfrm rot="10800000" flipV="1">
              <a:off x="3563888" y="4398651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4" name="Oval 65"/>
            <p:cNvSpPr>
              <a:spLocks noChangeArrowheads="1"/>
            </p:cNvSpPr>
            <p:nvPr/>
          </p:nvSpPr>
          <p:spPr bwMode="auto">
            <a:xfrm rot="10800000" flipV="1">
              <a:off x="4576467" y="4398652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5" name="Oval 65"/>
            <p:cNvSpPr>
              <a:spLocks noChangeArrowheads="1"/>
            </p:cNvSpPr>
            <p:nvPr/>
          </p:nvSpPr>
          <p:spPr bwMode="auto">
            <a:xfrm rot="10800000" flipV="1">
              <a:off x="6516216" y="4398653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 rot="10800000" flipV="1">
              <a:off x="7545017" y="4398653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 rot="10800000" flipV="1">
              <a:off x="611560" y="4398651"/>
              <a:ext cx="1171448" cy="20024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204678"/>
              <a:ext cx="2821867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22" y="2204678"/>
              <a:ext cx="2817611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877" y="2204678"/>
              <a:ext cx="2817611" cy="2294097"/>
            </a:xfrm>
            <a:prstGeom prst="rect">
              <a:avLst/>
            </a:prstGeom>
            <a:effectLst>
              <a:reflection blurRad="6350" stA="35000" endPos="35000" dir="5400000" sy="-100000" algn="bl" rotWithShape="0"/>
            </a:effectLst>
          </p:spPr>
        </p:pic>
        <p:sp>
          <p:nvSpPr>
            <p:cNvPr id="21" name="TextBox 26"/>
            <p:cNvSpPr txBox="1"/>
            <p:nvPr/>
          </p:nvSpPr>
          <p:spPr>
            <a:xfrm flipH="1">
              <a:off x="726349" y="1725998"/>
              <a:ext cx="1728192" cy="3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控制饮食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Box 27"/>
            <p:cNvSpPr txBox="1"/>
            <p:nvPr/>
          </p:nvSpPr>
          <p:spPr>
            <a:xfrm>
              <a:off x="323528" y="2635430"/>
              <a:ext cx="2521664" cy="97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肥肉不能碰</a:t>
              </a:r>
              <a:endParaRPr lang="en-US" altLang="zh-CN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342900" marR="0" lvl="0" indent="-3429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饮食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低盐、低脂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342900" marR="0" lvl="0" indent="-3429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多</a:t>
              </a:r>
              <a:r>
                <a:rPr lang="zh-CN" altLang="en-US" sz="2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吃鱼类、豆制品、蔬菜和水果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TextBox 28"/>
            <p:cNvSpPr txBox="1"/>
            <p:nvPr/>
          </p:nvSpPr>
          <p:spPr>
            <a:xfrm flipH="1">
              <a:off x="3433998" y="1743359"/>
              <a:ext cx="1728192" cy="3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戒烟限酒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3358493" y="2635430"/>
              <a:ext cx="2035544" cy="75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戒掉吸烟、酗酒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等不良习惯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30"/>
            <p:cNvSpPr txBox="1"/>
            <p:nvPr/>
          </p:nvSpPr>
          <p:spPr>
            <a:xfrm flipH="1">
              <a:off x="6549810" y="1763457"/>
              <a:ext cx="1728192" cy="34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规律运动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Box 31"/>
            <p:cNvSpPr txBox="1"/>
            <p:nvPr/>
          </p:nvSpPr>
          <p:spPr>
            <a:xfrm>
              <a:off x="6084168" y="2581088"/>
              <a:ext cx="2488281" cy="120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对于年纪较大患者，选择比较轻松的运动，比如</a:t>
              </a:r>
              <a:r>
                <a:rPr lang="zh-CN" altLang="en-US" sz="2000" b="1" kern="0" dirty="0" smtClea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散步、太极拳</a:t>
              </a:r>
              <a:r>
                <a:rPr lang="zh-CN" altLang="en-US" sz="2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类，每次</a:t>
              </a:r>
              <a:r>
                <a:rPr lang="zh-CN" altLang="en-US" sz="2000" b="1" kern="0" dirty="0" smtClea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不少于</a:t>
              </a:r>
              <a:r>
                <a:rPr lang="en-US" altLang="zh-CN" sz="2000" b="1" kern="0" dirty="0" smtClea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r>
                <a:rPr lang="zh-CN" altLang="en-US" sz="2000" b="1" kern="0" dirty="0" smtClean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小时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在健康生活方式基础上坚持</a:t>
            </a:r>
            <a:r>
              <a:rPr lang="zh-CN" altLang="en-US" dirty="0" smtClean="0">
                <a:solidFill>
                  <a:srgbClr val="FFFF00"/>
                </a:solidFill>
              </a:rPr>
              <a:t>药物治疗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12471"/>
            <a:ext cx="2138535" cy="199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755576" y="2327092"/>
            <a:ext cx="69847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汀是备受指南推荐的常用调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也是使用最广泛的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调脂药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05860" y="4077072"/>
            <a:ext cx="8064896" cy="19442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他</a:t>
            </a:r>
            <a:r>
              <a:rPr lang="zh-CN" altLang="en-US" dirty="0" smtClean="0">
                <a:solidFill>
                  <a:srgbClr val="FF0000"/>
                </a:solidFill>
              </a:rPr>
              <a:t>汀</a:t>
            </a:r>
            <a:r>
              <a:rPr lang="zh-CN" altLang="en-US" dirty="0" smtClean="0"/>
              <a:t>可</a:t>
            </a:r>
            <a:r>
              <a:rPr lang="zh-CN" altLang="en-US" dirty="0"/>
              <a:t>通过抑制肝脏内胆固醇合成关键酶之一而可显著降低血液中“坏”胆固醇 </a:t>
            </a:r>
            <a:r>
              <a:rPr lang="en-US" altLang="zh-CN" dirty="0"/>
              <a:t>(LDL-C) </a:t>
            </a:r>
            <a:r>
              <a:rPr lang="zh-CN" altLang="en-US" dirty="0" smtClean="0"/>
              <a:t>，抗</a:t>
            </a:r>
            <a:r>
              <a:rPr lang="zh-CN" altLang="en-US" dirty="0"/>
              <a:t>动脉粥样硬化，被称为降脂治疗的</a:t>
            </a:r>
            <a:r>
              <a:rPr lang="zh-CN" altLang="en-US" dirty="0" smtClean="0"/>
              <a:t>基石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药物</a:t>
            </a:r>
            <a:r>
              <a:rPr lang="zh-CN" altLang="en-US" dirty="0" smtClean="0">
                <a:solidFill>
                  <a:srgbClr val="FFFF00"/>
                </a:solidFill>
              </a:rPr>
              <a:t>治疗注意事项</a:t>
            </a:r>
            <a:endParaRPr lang="zh-CN" altLang="en-US" dirty="0"/>
          </a:p>
        </p:txBody>
      </p:sp>
      <p:sp>
        <p:nvSpPr>
          <p:cNvPr id="4" name="Oval 65"/>
          <p:cNvSpPr>
            <a:spLocks noChangeArrowheads="1"/>
          </p:cNvSpPr>
          <p:nvPr/>
        </p:nvSpPr>
        <p:spPr bwMode="auto">
          <a:xfrm rot="10800000" flipV="1">
            <a:off x="6012160" y="5033651"/>
            <a:ext cx="2520280" cy="378318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5" name="Oval 65"/>
          <p:cNvSpPr>
            <a:spLocks noChangeArrowheads="1"/>
          </p:cNvSpPr>
          <p:nvPr/>
        </p:nvSpPr>
        <p:spPr bwMode="auto">
          <a:xfrm rot="10800000" flipV="1">
            <a:off x="3110841" y="4798977"/>
            <a:ext cx="2520280" cy="378318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 rot="10800000" flipV="1">
            <a:off x="1083774" y="5269722"/>
            <a:ext cx="2520280" cy="378318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84" y="2089725"/>
            <a:ext cx="2700305" cy="3133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28" y="1766426"/>
            <a:ext cx="2712496" cy="3200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4" y="2058177"/>
            <a:ext cx="2944125" cy="3383001"/>
          </a:xfrm>
          <a:prstGeom prst="rect">
            <a:avLst/>
          </a:prstGeom>
        </p:spPr>
      </p:pic>
      <p:sp>
        <p:nvSpPr>
          <p:cNvPr id="10" name="Oval 65"/>
          <p:cNvSpPr>
            <a:spLocks noChangeArrowheads="1"/>
          </p:cNvSpPr>
          <p:nvPr/>
        </p:nvSpPr>
        <p:spPr bwMode="auto">
          <a:xfrm rot="10800000" flipV="1">
            <a:off x="1997773" y="5406922"/>
            <a:ext cx="692284" cy="10391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65000"/>
                  <a:lumOff val="3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11" name="Oval 65"/>
          <p:cNvSpPr>
            <a:spLocks noChangeArrowheads="1"/>
          </p:cNvSpPr>
          <p:nvPr/>
        </p:nvSpPr>
        <p:spPr bwMode="auto">
          <a:xfrm rot="10800000" flipV="1">
            <a:off x="4024840" y="4928192"/>
            <a:ext cx="692284" cy="10391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65000"/>
                  <a:lumOff val="3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12" name="Oval 65"/>
          <p:cNvSpPr>
            <a:spLocks noChangeArrowheads="1"/>
          </p:cNvSpPr>
          <p:nvPr/>
        </p:nvSpPr>
        <p:spPr bwMode="auto">
          <a:xfrm rot="10800000" flipV="1">
            <a:off x="6866521" y="5170850"/>
            <a:ext cx="692284" cy="10391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65000"/>
                  <a:lumOff val="3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13" name="TextBox 26"/>
          <p:cNvSpPr txBox="1"/>
          <p:nvPr/>
        </p:nvSpPr>
        <p:spPr>
          <a:xfrm rot="20897523">
            <a:off x="862872" y="1884279"/>
            <a:ext cx="144913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注意 </a:t>
            </a: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1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glow rad="101600">
                  <a:srgbClr val="F79646">
                    <a:satMod val="175000"/>
                    <a:alpha val="40000"/>
                  </a:srgbClr>
                </a:glo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 rot="20994611">
            <a:off x="1083342" y="2844587"/>
            <a:ext cx="242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严格按照医生处方，他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汀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随意减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药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 rot="454827">
            <a:off x="3772318" y="1433327"/>
            <a:ext cx="1484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注意</a:t>
            </a: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2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glow rad="101600">
                  <a:srgbClr val="F79646">
                    <a:satMod val="175000"/>
                    <a:alpha val="40000"/>
                  </a:srgbClr>
                </a:glo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 rot="264498">
            <a:off x="3639439" y="2209320"/>
            <a:ext cx="23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汀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时间越长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得脑卒中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的机会越少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 rot="21216561">
            <a:off x="6007117" y="1738836"/>
            <a:ext cx="13300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注意</a:t>
            </a: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3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glow rad="101600">
                  <a:srgbClr val="F79646">
                    <a:satMod val="175000"/>
                    <a:alpha val="40000"/>
                  </a:srgbClr>
                </a:glo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32"/>
          <p:cNvSpPr txBox="1"/>
          <p:nvPr/>
        </p:nvSpPr>
        <p:spPr>
          <a:xfrm rot="21176946">
            <a:off x="6217787" y="2803636"/>
            <a:ext cx="227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汀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放心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服用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赵老的行动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408712" cy="381642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53652" y="2503944"/>
            <a:ext cx="4682644" cy="2088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接下来，赵老定期到门诊复查，并且对自己进行着严格的管理，</a:t>
            </a:r>
            <a:r>
              <a:rPr lang="zh-CN" altLang="en-US" dirty="0" smtClean="0">
                <a:solidFill>
                  <a:srgbClr val="FF0000"/>
                </a:solidFill>
              </a:rPr>
              <a:t>每天的饮食、饭后运动、药物治疗</a:t>
            </a:r>
            <a:r>
              <a:rPr lang="zh-CN" altLang="en-US" dirty="0" smtClean="0"/>
              <a:t>都认真按照医生的医嘱执行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43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80882"/>
            <a:ext cx="9144000" cy="4504765"/>
          </a:xfrm>
          <a:prstGeom prst="rect">
            <a:avLst/>
          </a:prstGeom>
          <a:pattFill prst="ltUpDiag">
            <a:fgClr>
              <a:srgbClr val="4DBDD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半年后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07905" y="2284397"/>
            <a:ext cx="5184575" cy="316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赵老的</a:t>
            </a:r>
            <a:r>
              <a:rPr lang="zh-CN" altLang="en-US" dirty="0" smtClean="0">
                <a:solidFill>
                  <a:srgbClr val="FF0000"/>
                </a:solidFill>
              </a:rPr>
              <a:t>头晕、头痛有了明显好转</a:t>
            </a:r>
            <a:r>
              <a:rPr lang="zh-CN" altLang="en-US" dirty="0" smtClean="0"/>
              <a:t>，记忆力减退得到了改善</a:t>
            </a:r>
            <a:endParaRPr lang="en-US" altLang="zh-CN" dirty="0" smtClean="0"/>
          </a:p>
          <a:p>
            <a:r>
              <a:rPr lang="zh-CN" altLang="en-US" dirty="0" smtClean="0"/>
              <a:t>复查了颈部血管彩超，以前的双侧颈内动脉低弱回声变成了强回声，这意味着不稳定的颈部斑块变成了</a:t>
            </a:r>
            <a:r>
              <a:rPr lang="zh-CN" altLang="en-US" dirty="0" smtClean="0">
                <a:solidFill>
                  <a:srgbClr val="FF0000"/>
                </a:solidFill>
              </a:rPr>
              <a:t>稳定的斑块，斑块也有所缩小</a:t>
            </a:r>
            <a:endParaRPr lang="zh-CN" altLang="en-US" dirty="0"/>
          </a:p>
        </p:txBody>
      </p:sp>
      <p:pic>
        <p:nvPicPr>
          <p:cNvPr id="1026" name="Picture 2" descr="http://pic2.ooopic.com/11/19/76/59b1OOOPIC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2896"/>
            <a:ext cx="35638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医生的总结</a:t>
            </a:r>
            <a:endParaRPr lang="zh-CN" altLang="en-US" dirty="0"/>
          </a:p>
        </p:txBody>
      </p:sp>
      <p:pic>
        <p:nvPicPr>
          <p:cNvPr id="6" name="Picture 2" descr="http://cliparts.co/cliparts/8T6/oyr/8T6oyrza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" y="2488185"/>
            <a:ext cx="3147824" cy="32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87824" y="2160726"/>
            <a:ext cx="5760640" cy="386056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高胆固醇血症</a:t>
            </a:r>
            <a:r>
              <a:rPr lang="zh-CN" altLang="en-US" dirty="0" smtClean="0"/>
              <a:t>是颈动脉斑块的主要危险因素之一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家中有心脑血管病患者，有肥胖、吸烟嗜好，或有高血压、糖尿病等，请务必尽早就医，规范治疗，这样才能</a:t>
            </a:r>
            <a:r>
              <a:rPr lang="zh-CN" altLang="en-US" dirty="0" smtClean="0">
                <a:solidFill>
                  <a:srgbClr val="FF0000"/>
                </a:solidFill>
              </a:rPr>
              <a:t>远离“杀手”，健康生活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10881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i="1" dirty="0" smtClean="0">
                <a:solidFill>
                  <a:schemeClr val="tx2"/>
                </a:solidFill>
              </a:rPr>
              <a:t>谢谢您的聆听！</a:t>
            </a:r>
            <a:endParaRPr lang="zh-CN" altLang="en-US" sz="5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一则病例讲起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072605"/>
            <a:ext cx="4834880" cy="4785395"/>
          </a:xfrm>
        </p:spPr>
        <p:txBody>
          <a:bodyPr/>
          <a:lstStyle/>
          <a:p>
            <a:r>
              <a:rPr lang="zh-CN" altLang="en-US" dirty="0" smtClean="0"/>
              <a:t>赵老是一名作家，</a:t>
            </a:r>
            <a:r>
              <a:rPr lang="en-US" altLang="zh-CN" dirty="0" smtClean="0"/>
              <a:t>65</a:t>
            </a:r>
            <a:r>
              <a:rPr lang="zh-CN" altLang="en-US" dirty="0" smtClean="0"/>
              <a:t>岁，偶尔会熬夜写文章。平时喜欢吃肥肉，很少吃蔬菜和水果，也很少活动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最近他觉得时而</a:t>
            </a:r>
            <a:r>
              <a:rPr lang="zh-CN" altLang="en-US" dirty="0" smtClean="0">
                <a:solidFill>
                  <a:srgbClr val="FF0000"/>
                </a:solidFill>
              </a:rPr>
              <a:t>头晕、头痛</a:t>
            </a:r>
            <a:r>
              <a:rPr lang="zh-CN" altLang="en-US" dirty="0" smtClean="0"/>
              <a:t>，活动颈部时感觉更加严重，并且记忆力也没以前好了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412776"/>
            <a:ext cx="2381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844824"/>
            <a:ext cx="4618856" cy="4785395"/>
          </a:xfrm>
        </p:spPr>
        <p:txBody>
          <a:bodyPr/>
          <a:lstStyle/>
          <a:p>
            <a:r>
              <a:rPr lang="zh-CN" altLang="en-US" dirty="0" smtClean="0"/>
              <a:t>每年体检，赵老除了有</a:t>
            </a:r>
            <a:r>
              <a:rPr lang="zh-CN" altLang="en-US" dirty="0" smtClean="0">
                <a:solidFill>
                  <a:srgbClr val="FF0000"/>
                </a:solidFill>
              </a:rPr>
              <a:t>高胆固醇血症</a:t>
            </a:r>
            <a:r>
              <a:rPr lang="zh-CN" altLang="en-US" dirty="0" smtClean="0"/>
              <a:t>，其他没什么问题，他以为是年龄大了导致的，所以就没重视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今年的体检报告：颈动脉血管彩超显示</a:t>
            </a:r>
            <a:r>
              <a:rPr lang="zh-CN" altLang="en-US" dirty="0" smtClean="0">
                <a:solidFill>
                  <a:srgbClr val="FF0000"/>
                </a:solidFill>
              </a:rPr>
              <a:t>左侧颈总动脉粥样硬化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双侧颈内动脉低弱回声粥样斑块形成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pic.58pic.com/58pic/12/15/29/19z58PICq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68" y="2636912"/>
            <a:ext cx="371142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赵老的疑惑</a:t>
            </a:r>
            <a:r>
              <a:rPr lang="en-US" altLang="zh-CN" dirty="0" smtClean="0"/>
              <a:t>1……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697872" y="1716494"/>
            <a:ext cx="4402832" cy="2704932"/>
          </a:xfrm>
          <a:prstGeom prst="cloudCallout">
            <a:avLst>
              <a:gd name="adj1" fmla="val 54017"/>
              <a:gd name="adj2" fmla="val 901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9920" y="2384884"/>
            <a:ext cx="3970784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疑惑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：除了高胆固醇血症，其他什么病也没有，怎么突然颈动脉就有了斑块呢？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610726"/>
            <a:ext cx="2002987" cy="36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胆固醇有“好”有“坏”</a:t>
            </a:r>
            <a:endParaRPr lang="zh-CN" altLang="en-US" dirty="0"/>
          </a:p>
        </p:txBody>
      </p:sp>
      <p:pic>
        <p:nvPicPr>
          <p:cNvPr id="2050" name="Picture 2" descr="d:\program files (x86)\360se6\User Data\temp\02-nutrition-31-638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t="24132" r="-136" b="21042"/>
          <a:stretch/>
        </p:blipFill>
        <p:spPr bwMode="auto">
          <a:xfrm>
            <a:off x="2420403" y="3611626"/>
            <a:ext cx="4140260" cy="25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55" y="1353498"/>
            <a:ext cx="86343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“坏”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低密度脂蛋白胆固醇（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），把肝脏中合成的胆固醇运送到血管中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2" y="4142537"/>
            <a:ext cx="2145206" cy="83863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546" y="2594040"/>
            <a:ext cx="870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“好”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高密度脂蛋白胆固醇（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），血脂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“清道夫”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，摄取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血管中多余的胆固醇，然后运送到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肝脏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30" y="4089342"/>
            <a:ext cx="2405924" cy="84278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program files (x86)\360se6\User Data\temp\hdldl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411" b="-1"/>
          <a:stretch/>
        </p:blipFill>
        <p:spPr bwMode="auto">
          <a:xfrm>
            <a:off x="1167622" y="3890109"/>
            <a:ext cx="932589" cy="9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rogram files (x86)\360se6\User Data\temp\hdldl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2" t="1665" r="46544" b="29837"/>
          <a:stretch/>
        </p:blipFill>
        <p:spPr bwMode="auto">
          <a:xfrm>
            <a:off x="7071360" y="3733965"/>
            <a:ext cx="1117754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2172979" y="4705227"/>
            <a:ext cx="742837" cy="24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952876" y="4282153"/>
            <a:ext cx="779363" cy="617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联系 29"/>
          <p:cNvSpPr/>
          <p:nvPr/>
        </p:nvSpPr>
        <p:spPr>
          <a:xfrm>
            <a:off x="1924043" y="4415175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8199268" y="4256497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6982514" y="4256496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989930" y="4408612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“坏”胆固醇促进斑块的形成过程（一）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56348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64179" y="3471391"/>
            <a:ext cx="3220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“坏”胆固醇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495183"/>
            <a:ext cx="5823107" cy="4608512"/>
            <a:chOff x="112022" y="1124744"/>
            <a:chExt cx="6322645" cy="5561172"/>
          </a:xfrm>
        </p:grpSpPr>
        <p:pic>
          <p:nvPicPr>
            <p:cNvPr id="3074" name="Picture 2" descr="d:\program files (x86)\360se6\User Data\temp\1271_showcase_project_detail_item.jpe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9" b="51537"/>
            <a:stretch/>
          </p:blipFill>
          <p:spPr bwMode="auto">
            <a:xfrm>
              <a:off x="683568" y="1124744"/>
              <a:ext cx="5751099" cy="556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22" y="1412776"/>
              <a:ext cx="509588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32" y="3905330"/>
              <a:ext cx="502253" cy="572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899592" y="3147536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正常动脉壁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80012" y="1434872"/>
              <a:ext cx="1656184" cy="412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内皮细胞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 flipV="1">
              <a:off x="5508104" y="1746151"/>
              <a:ext cx="288032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99592" y="5806422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脂肪核心体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865469" y="4029336"/>
              <a:ext cx="69334" cy="55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5213465" y="1746152"/>
              <a:ext cx="294639" cy="536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 34"/>
          <p:cNvSpPr/>
          <p:nvPr/>
        </p:nvSpPr>
        <p:spPr>
          <a:xfrm>
            <a:off x="6172599" y="1897838"/>
            <a:ext cx="2941686" cy="10027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正常的血管内壁是光滑的，血液可以很顺畅的在血管内流动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72599" y="4278671"/>
            <a:ext cx="2935905" cy="1356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含量过多，会钻入动脉内皮下方，与吞噬了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的泡沫细胞一起形成脂肪核心体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“坏”胆固醇促进斑块</a:t>
            </a:r>
            <a:r>
              <a:rPr lang="zh-CN" altLang="en-US" dirty="0"/>
              <a:t>的</a:t>
            </a:r>
            <a:r>
              <a:rPr lang="zh-CN" altLang="en-US" dirty="0" smtClean="0"/>
              <a:t>形成过程（二）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512" y="1772816"/>
            <a:ext cx="5400600" cy="4121477"/>
            <a:chOff x="209861" y="1124744"/>
            <a:chExt cx="6272572" cy="5537640"/>
          </a:xfrm>
        </p:grpSpPr>
        <p:pic>
          <p:nvPicPr>
            <p:cNvPr id="4" name="Picture 2" descr="d:\program files (x86)\360se6\User Data\temp\1271_showcase_project_detail_item.jpe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85" r="22616"/>
            <a:stretch/>
          </p:blipFill>
          <p:spPr bwMode="auto">
            <a:xfrm>
              <a:off x="697312" y="1124744"/>
              <a:ext cx="5785121" cy="553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1" y="1412776"/>
              <a:ext cx="487452" cy="573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1" y="4437112"/>
              <a:ext cx="539047" cy="620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00394" y="3010336"/>
              <a:ext cx="1818495" cy="5331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稳定性斑块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44546" y="6217393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斑块破裂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754962" y="2132856"/>
            <a:ext cx="3108911" cy="12594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随着泡沫细胞坏死崩解，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脂肪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2000" dirty="0" smtClean="0"/>
              <a:t>发展为粥样斑块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54962" y="4387136"/>
            <a:ext cx="3108912" cy="11759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斑块破裂时，极容易形成血栓，导致血管狭窄和闭塞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2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2708920"/>
            <a:ext cx="4774101" cy="22322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正是赵老长期忽略的</a:t>
            </a:r>
            <a:r>
              <a:rPr lang="zh-CN" altLang="en-US" dirty="0" smtClean="0">
                <a:solidFill>
                  <a:srgbClr val="FF0000"/>
                </a:solidFill>
              </a:rPr>
              <a:t>高胆固醇血症</a:t>
            </a:r>
            <a:r>
              <a:rPr lang="zh-CN" altLang="en-US" dirty="0" smtClean="0"/>
              <a:t>导致了目前的结果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胆固醇血症其实是生命的“隐性杀手”</a:t>
            </a:r>
            <a:endParaRPr lang="zh-CN" altLang="en-US" dirty="0"/>
          </a:p>
        </p:txBody>
      </p:sp>
      <p:pic>
        <p:nvPicPr>
          <p:cNvPr id="4" name="Picture 2" descr="http://cliparts.co/cliparts/8T6/oyr/8T6oyrza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2" y="1988840"/>
            <a:ext cx="3147824" cy="32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赵老的疑惑</a:t>
            </a:r>
            <a:r>
              <a:rPr lang="en-US" altLang="zh-CN" dirty="0" smtClean="0"/>
              <a:t>2……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697872" y="1716494"/>
            <a:ext cx="4402832" cy="2704932"/>
          </a:xfrm>
          <a:prstGeom prst="cloudCallout">
            <a:avLst>
              <a:gd name="adj1" fmla="val 54017"/>
              <a:gd name="adj2" fmla="val 901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9920" y="2492896"/>
            <a:ext cx="3970784" cy="1260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疑惑</a:t>
            </a:r>
            <a:r>
              <a:rPr lang="en-US" altLang="zh-CN" dirty="0"/>
              <a:t>2</a:t>
            </a:r>
            <a:r>
              <a:rPr lang="zh-CN" altLang="en-US" dirty="0" smtClean="0"/>
              <a:t>：斑块可能会给赵老带来什么严重后果呢？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68868"/>
            <a:ext cx="1938670" cy="35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-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1467</Words>
  <Application>Microsoft Office PowerPoint</Application>
  <PresentationFormat>全屏显示(4:3)</PresentationFormat>
  <Paragraphs>115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警惕颈动脉斑块</vt:lpstr>
      <vt:lpstr>从一则病例讲起</vt:lpstr>
      <vt:lpstr>PowerPoint 演示文稿</vt:lpstr>
      <vt:lpstr>赵老的疑惑1……</vt:lpstr>
      <vt:lpstr>胆固醇有“好”有“坏”</vt:lpstr>
      <vt:lpstr>“坏”胆固醇促进斑块的形成过程（一）</vt:lpstr>
      <vt:lpstr>“坏”胆固醇促进斑块的形成过程（二）</vt:lpstr>
      <vt:lpstr>PowerPoint 演示文稿</vt:lpstr>
      <vt:lpstr>赵老的疑惑2……</vt:lpstr>
      <vt:lpstr>粥样硬化斑块有 “软”有 “硬”</vt:lpstr>
      <vt:lpstr>颈动脉的软斑块破裂导致脑卒中</vt:lpstr>
      <vt:lpstr>赵老惶恐：担心自己离脑卒中不远了</vt:lpstr>
      <vt:lpstr>生活方式调整非常重要</vt:lpstr>
      <vt:lpstr>在健康生活方式基础上坚持药物治疗</vt:lpstr>
      <vt:lpstr>药物治疗注意事项</vt:lpstr>
      <vt:lpstr>赵老的行动</vt:lpstr>
      <vt:lpstr>半年后……</vt:lpstr>
      <vt:lpstr>医生的总结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247</cp:revision>
  <dcterms:created xsi:type="dcterms:W3CDTF">2014-09-10T09:47:10Z</dcterms:created>
  <dcterms:modified xsi:type="dcterms:W3CDTF">2015-08-27T06:02:03Z</dcterms:modified>
</cp:coreProperties>
</file>