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01" r:id="rId3"/>
    <p:sldId id="403" r:id="rId4"/>
    <p:sldId id="384" r:id="rId5"/>
    <p:sldId id="404" r:id="rId6"/>
    <p:sldId id="381" r:id="rId7"/>
    <p:sldId id="405" r:id="rId8"/>
    <p:sldId id="383" r:id="rId9"/>
    <p:sldId id="406" r:id="rId10"/>
    <p:sldId id="397" r:id="rId11"/>
    <p:sldId id="396" r:id="rId12"/>
    <p:sldId id="394" r:id="rId13"/>
    <p:sldId id="376" r:id="rId14"/>
    <p:sldId id="393" r:id="rId15"/>
    <p:sldId id="407" r:id="rId16"/>
    <p:sldId id="345" r:id="rId17"/>
    <p:sldId id="398" r:id="rId18"/>
    <p:sldId id="399" r:id="rId19"/>
    <p:sldId id="410" r:id="rId20"/>
    <p:sldId id="408" r:id="rId21"/>
    <p:sldId id="409" r:id="rId22"/>
    <p:sldId id="283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2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8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9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糖尿病患者通常存在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慢性炎症反应和胰岛素抵抗</a:t>
            </a:r>
            <a:r>
              <a:rPr lang="zh-CN" altLang="en-US" sz="1200" dirty="0" smtClean="0"/>
              <a:t>，导致内皮损伤，而且常合并多个心血管危险因素，如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肥胖</a:t>
            </a:r>
            <a:r>
              <a:rPr lang="zh-CN" altLang="en-US" sz="1200" dirty="0" smtClean="0"/>
              <a:t>，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高血压</a:t>
            </a:r>
            <a:r>
              <a:rPr lang="zh-CN" altLang="en-US" sz="1200" dirty="0" smtClean="0"/>
              <a:t>，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“坏”胆固醇升高等</a:t>
            </a:r>
            <a:r>
              <a:rPr lang="zh-CN" altLang="en-US" sz="1200" dirty="0" smtClean="0"/>
              <a:t>，共同促进动脉粥样硬化的发展，最终导致心血管疾病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糖尿病患者通常存在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慢性炎症反应和胰岛素抵抗</a:t>
            </a:r>
            <a:r>
              <a:rPr lang="zh-CN" altLang="en-US" sz="1200" dirty="0" smtClean="0"/>
              <a:t>，导致内皮损伤，而且常合并多个心血管危险因素，如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肥胖</a:t>
            </a:r>
            <a:r>
              <a:rPr lang="zh-CN" altLang="en-US" sz="1200" dirty="0" smtClean="0"/>
              <a:t>，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高血压</a:t>
            </a:r>
            <a:r>
              <a:rPr lang="zh-CN" altLang="en-US" sz="1200" dirty="0" smtClean="0"/>
              <a:t>，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“坏”胆固醇升高等</a:t>
            </a:r>
            <a:r>
              <a:rPr lang="zh-CN" altLang="en-US" sz="1200" dirty="0" smtClean="0"/>
              <a:t>，共同促进动脉粥样硬化的发展，最终导致心血管疾病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 smtClean="0"/>
              <a:t>危险等同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7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3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7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2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0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jpe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2.jpeg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/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r>
              <a:rPr lang="zh-CN" altLang="zh-CN" sz="4000" dirty="0">
                <a:solidFill>
                  <a:srgbClr val="FFFF00"/>
                </a:solidFill>
              </a:rPr>
              <a:t>糖尿病患者</a:t>
            </a:r>
            <a:r>
              <a:rPr lang="zh-CN" altLang="zh-CN" sz="4000" dirty="0" smtClean="0">
                <a:solidFill>
                  <a:srgbClr val="FFFF00"/>
                </a:solidFill>
              </a:rPr>
              <a:t>的</a:t>
            </a:r>
            <a:r>
              <a:rPr lang="zh-CN" altLang="en-US" sz="4000" dirty="0" smtClean="0">
                <a:solidFill>
                  <a:srgbClr val="FFFF00"/>
                </a:solidFill>
              </a:rPr>
              <a:t>“终极杀手”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16064" y="1185401"/>
            <a:ext cx="7358768" cy="5051911"/>
          </a:xfrm>
          <a:prstGeom prst="triangle">
            <a:avLst>
              <a:gd name="adj" fmla="val 497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“坏”胆固醇是心血管疾病的</a:t>
            </a:r>
            <a:r>
              <a:rPr lang="zh-CN" altLang="en-US" dirty="0" smtClean="0">
                <a:solidFill>
                  <a:srgbClr val="FFFF00"/>
                </a:solidFill>
              </a:rPr>
              <a:t>“第一危险因素”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6056" y="2388078"/>
            <a:ext cx="4032448" cy="132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 dirty="0">
                <a:latin typeface="+mn-ea"/>
              </a:rPr>
              <a:t>著名</a:t>
            </a:r>
            <a:r>
              <a:rPr lang="zh-CN" altLang="en-US" b="1" dirty="0" smtClean="0">
                <a:latin typeface="+mn-ea"/>
              </a:rPr>
              <a:t>的英国糖尿病</a:t>
            </a:r>
            <a:r>
              <a:rPr lang="zh-CN" altLang="en-US" b="1" dirty="0" smtClean="0">
                <a:latin typeface="+mn-ea"/>
              </a:rPr>
              <a:t>研究对</a:t>
            </a:r>
            <a:r>
              <a:rPr lang="zh-CN" altLang="en-US" b="1" dirty="0" smtClean="0">
                <a:latin typeface="+mn-ea"/>
              </a:rPr>
              <a:t>糖尿病患者的心血管疾病危险因素进行了排名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“坏”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胆固醇名列第一！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02569" y="1563623"/>
            <a:ext cx="1969591" cy="1570478"/>
            <a:chOff x="772436" y="2797324"/>
            <a:chExt cx="1969591" cy="1570478"/>
          </a:xfrm>
        </p:grpSpPr>
        <p:grpSp>
          <p:nvGrpSpPr>
            <p:cNvPr id="11" name="Gruppe 157"/>
            <p:cNvGrpSpPr/>
            <p:nvPr/>
          </p:nvGrpSpPr>
          <p:grpSpPr bwMode="auto">
            <a:xfrm>
              <a:off x="772436" y="3720957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12" name="Picture 8" descr="d:\program files (x86)\360se6\User Data\temp\t0165c2c3d29a6c7d7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7" t="7035" r="38400" b="17199"/>
            <a:stretch/>
          </p:blipFill>
          <p:spPr bwMode="auto">
            <a:xfrm>
              <a:off x="1159358" y="2797324"/>
              <a:ext cx="876612" cy="121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1041101" y="3967692"/>
              <a:ext cx="955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LDL-C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551736" y="174319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</a:rPr>
              <a:t>坏</a:t>
            </a:r>
            <a:r>
              <a:rPr lang="en-US" altLang="zh-CN" sz="2400" b="1" dirty="0">
                <a:solidFill>
                  <a:srgbClr val="C00000"/>
                </a:solidFill>
              </a:rPr>
              <a:t>”</a:t>
            </a:r>
            <a:r>
              <a:rPr lang="zh-CN" altLang="en-US" sz="2400" b="1" dirty="0">
                <a:solidFill>
                  <a:srgbClr val="C00000"/>
                </a:solidFill>
              </a:rPr>
              <a:t>胆固醇升高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17" y="1343378"/>
            <a:ext cx="50958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533933" y="3279759"/>
            <a:ext cx="2102864" cy="1574971"/>
            <a:chOff x="-3074" y="2959549"/>
            <a:chExt cx="2482405" cy="1883706"/>
          </a:xfrm>
        </p:grpSpPr>
        <p:grpSp>
          <p:nvGrpSpPr>
            <p:cNvPr id="18" name="组合 17"/>
            <p:cNvGrpSpPr/>
            <p:nvPr/>
          </p:nvGrpSpPr>
          <p:grpSpPr>
            <a:xfrm>
              <a:off x="509740" y="2959549"/>
              <a:ext cx="1969591" cy="1503610"/>
              <a:chOff x="642848" y="4478611"/>
              <a:chExt cx="1969591" cy="1503610"/>
            </a:xfrm>
          </p:grpSpPr>
          <p:grpSp>
            <p:nvGrpSpPr>
              <p:cNvPr id="19" name="Gruppe 157"/>
              <p:cNvGrpSpPr/>
              <p:nvPr/>
            </p:nvGrpSpPr>
            <p:grpSpPr bwMode="auto">
              <a:xfrm>
                <a:off x="642848" y="5328182"/>
                <a:ext cx="1969591" cy="586083"/>
                <a:chOff x="-11420475" y="8545513"/>
                <a:chExt cx="4432300" cy="13462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Freeform 48"/>
                <p:cNvSpPr>
                  <a:spLocks/>
                </p:cNvSpPr>
                <p:nvPr/>
              </p:nvSpPr>
              <p:spPr bwMode="auto">
                <a:xfrm>
                  <a:off x="-11420475" y="8545513"/>
                  <a:ext cx="4432300" cy="1066800"/>
                </a:xfrm>
                <a:custGeom>
                  <a:avLst/>
                  <a:gdLst/>
                  <a:ahLst/>
                  <a:cxnLst>
                    <a:cxn ang="0">
                      <a:pos x="0" y="672"/>
                    </a:cxn>
                    <a:cxn ang="0">
                      <a:pos x="882" y="0"/>
                    </a:cxn>
                    <a:cxn ang="0">
                      <a:pos x="2792" y="0"/>
                    </a:cxn>
                    <a:cxn ang="0">
                      <a:pos x="1910" y="672"/>
                    </a:cxn>
                    <a:cxn ang="0">
                      <a:pos x="0" y="672"/>
                    </a:cxn>
                  </a:cxnLst>
                  <a:rect l="0" t="0" r="r" b="b"/>
                  <a:pathLst>
                    <a:path w="2792" h="672">
                      <a:moveTo>
                        <a:pt x="0" y="672"/>
                      </a:moveTo>
                      <a:lnTo>
                        <a:pt x="882" y="0"/>
                      </a:lnTo>
                      <a:lnTo>
                        <a:pt x="2792" y="0"/>
                      </a:lnTo>
                      <a:lnTo>
                        <a:pt x="1910" y="672"/>
                      </a:lnTo>
                      <a:lnTo>
                        <a:pt x="0" y="672"/>
                      </a:lnTo>
                      <a:close/>
                    </a:path>
                  </a:pathLst>
                </a:custGeom>
                <a:solidFill>
                  <a:srgbClr val="E3E4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sz="1600" kern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Rectangle 49"/>
                <p:cNvSpPr>
                  <a:spLocks noChangeArrowheads="1"/>
                </p:cNvSpPr>
                <p:nvPr/>
              </p:nvSpPr>
              <p:spPr bwMode="auto">
                <a:xfrm>
                  <a:off x="-11417300" y="9612313"/>
                  <a:ext cx="3028950" cy="276225"/>
                </a:xfrm>
                <a:prstGeom prst="rect">
                  <a:avLst/>
                </a:prstGeom>
                <a:solidFill>
                  <a:srgbClr val="BEC0C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sz="1600" kern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  <p:sp>
              <p:nvSpPr>
                <p:cNvPr id="24" name="Freeform 50"/>
                <p:cNvSpPr>
                  <a:spLocks/>
                </p:cNvSpPr>
                <p:nvPr/>
              </p:nvSpPr>
              <p:spPr bwMode="auto">
                <a:xfrm>
                  <a:off x="-8391525" y="8545513"/>
                  <a:ext cx="1403350" cy="1346200"/>
                </a:xfrm>
                <a:custGeom>
                  <a:avLst/>
                  <a:gdLst/>
                  <a:ahLst/>
                  <a:cxnLst>
                    <a:cxn ang="0">
                      <a:pos x="884" y="178"/>
                    </a:cxn>
                    <a:cxn ang="0">
                      <a:pos x="2" y="848"/>
                    </a:cxn>
                    <a:cxn ang="0">
                      <a:pos x="0" y="672"/>
                    </a:cxn>
                    <a:cxn ang="0">
                      <a:pos x="884" y="0"/>
                    </a:cxn>
                    <a:cxn ang="0">
                      <a:pos x="884" y="178"/>
                    </a:cxn>
                  </a:cxnLst>
                  <a:rect l="0" t="0" r="r" b="b"/>
                  <a:pathLst>
                    <a:path w="884" h="848">
                      <a:moveTo>
                        <a:pt x="884" y="178"/>
                      </a:moveTo>
                      <a:lnTo>
                        <a:pt x="2" y="848"/>
                      </a:lnTo>
                      <a:lnTo>
                        <a:pt x="0" y="672"/>
                      </a:lnTo>
                      <a:lnTo>
                        <a:pt x="884" y="0"/>
                      </a:lnTo>
                      <a:lnTo>
                        <a:pt x="884" y="178"/>
                      </a:lnTo>
                      <a:close/>
                    </a:path>
                  </a:pathLst>
                </a:custGeom>
                <a:solidFill>
                  <a:srgbClr val="A3A5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sz="1600" kern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20" name="Picture 4" descr="d:\program files (x86)\360se6\User Data\temp\2007716945433_2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822" y="4478611"/>
                <a:ext cx="1358976" cy="117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矩形 20"/>
              <p:cNvSpPr/>
              <p:nvPr/>
            </p:nvSpPr>
            <p:spPr>
              <a:xfrm>
                <a:off x="890400" y="5573055"/>
                <a:ext cx="1000182" cy="409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HDL-C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-3074" y="4399993"/>
              <a:ext cx="2193581" cy="443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“</a:t>
              </a:r>
              <a:r>
                <a:rPr lang="zh-CN" altLang="en-US" sz="2000" b="1" dirty="0"/>
                <a:t>好</a:t>
              </a:r>
              <a:r>
                <a:rPr lang="en-US" altLang="zh-CN" sz="2000" b="1" dirty="0"/>
                <a:t>”</a:t>
              </a:r>
              <a:r>
                <a:rPr lang="zh-CN" altLang="en-US" sz="2000" b="1" dirty="0"/>
                <a:t>胆固醇降低</a:t>
              </a:r>
              <a:endParaRPr lang="en-US" altLang="zh-CN" sz="2000" b="1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64" y="3078954"/>
              <a:ext cx="457230" cy="52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3" name="组合 32"/>
          <p:cNvGrpSpPr/>
          <p:nvPr/>
        </p:nvGrpSpPr>
        <p:grpSpPr>
          <a:xfrm>
            <a:off x="942360" y="5009932"/>
            <a:ext cx="3376836" cy="1188014"/>
            <a:chOff x="3011587" y="4139069"/>
            <a:chExt cx="3747831" cy="1800347"/>
          </a:xfrm>
        </p:grpSpPr>
        <p:pic>
          <p:nvPicPr>
            <p:cNvPr id="9" name="Picture 6" descr="d:\program files (x86)\360se6\User Data\temp\sy_20100930145447419041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r="10626" b="8152"/>
            <a:stretch/>
          </p:blipFill>
          <p:spPr bwMode="auto">
            <a:xfrm>
              <a:off x="3320313" y="4139069"/>
              <a:ext cx="1773334" cy="180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4924860" y="5263188"/>
              <a:ext cx="1834558" cy="6063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血压升高</a:t>
              </a:r>
              <a:endParaRPr lang="en-US" altLang="zh-CN" sz="2000" b="1" dirty="0"/>
            </a:p>
          </p:txBody>
        </p:sp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587" y="4270731"/>
              <a:ext cx="539048" cy="620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组合 33"/>
          <p:cNvGrpSpPr/>
          <p:nvPr/>
        </p:nvGrpSpPr>
        <p:grpSpPr>
          <a:xfrm>
            <a:off x="3811271" y="4924290"/>
            <a:ext cx="2624435" cy="1299182"/>
            <a:chOff x="5471099" y="4227452"/>
            <a:chExt cx="3360027" cy="1663324"/>
          </a:xfrm>
        </p:grpSpPr>
        <p:sp>
          <p:nvSpPr>
            <p:cNvPr id="7" name="矩形 6"/>
            <p:cNvSpPr/>
            <p:nvPr/>
          </p:nvSpPr>
          <p:spPr>
            <a:xfrm>
              <a:off x="7937964" y="5286794"/>
              <a:ext cx="893162" cy="512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/>
                <a:t>吸烟</a:t>
              </a:r>
              <a:endParaRPr lang="zh-CN" altLang="en-US" sz="2000" b="1" dirty="0"/>
            </a:p>
          </p:txBody>
        </p:sp>
        <p:pic>
          <p:nvPicPr>
            <p:cNvPr id="8" name="Picture 10" descr="d:\program files (x86)\360se6\User Data\temp\10104399_95519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470" y="4227452"/>
              <a:ext cx="1663324" cy="166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099" y="4427515"/>
              <a:ext cx="467903" cy="528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3846657" y="3387823"/>
            <a:ext cx="2058491" cy="1466907"/>
            <a:chOff x="498113" y="4587800"/>
            <a:chExt cx="2792627" cy="1990063"/>
          </a:xfrm>
        </p:grpSpPr>
        <p:sp>
          <p:nvSpPr>
            <p:cNvPr id="26" name="矩形 25"/>
            <p:cNvSpPr/>
            <p:nvPr/>
          </p:nvSpPr>
          <p:spPr>
            <a:xfrm>
              <a:off x="585467" y="6031201"/>
              <a:ext cx="2705273" cy="5466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高糖化血红蛋白</a:t>
              </a:r>
              <a:endParaRPr lang="en-US" altLang="zh-CN" sz="2000" b="1" dirty="0"/>
            </a:p>
          </p:txBody>
        </p:sp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13" y="4587800"/>
              <a:ext cx="505981" cy="595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d:\program files (x86)\360se6\User Data\temp\t016708d7ccf690fff0.jp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208" y="4677041"/>
              <a:ext cx="1928079" cy="144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直接连接符 36"/>
          <p:cNvCxnSpPr/>
          <p:nvPr/>
        </p:nvCxnSpPr>
        <p:spPr>
          <a:xfrm>
            <a:off x="4127529" y="2040742"/>
            <a:ext cx="123655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“坏”胆固醇是什么？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1464" y="1422262"/>
            <a:ext cx="8760788" cy="19024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524498"/>
            <a:ext cx="8524708" cy="2120526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“坏”胆固醇</a:t>
            </a:r>
            <a:r>
              <a:rPr lang="zh-CN" altLang="en-US" sz="2000" b="0" dirty="0"/>
              <a:t>即低密度脂蛋白胆固醇（</a:t>
            </a:r>
            <a:r>
              <a:rPr lang="en-US" altLang="zh-CN" sz="2000" b="0" dirty="0"/>
              <a:t>LDL-C</a:t>
            </a:r>
            <a:r>
              <a:rPr lang="zh-CN" altLang="en-US" sz="2000" b="0" dirty="0" smtClean="0"/>
              <a:t>），</a:t>
            </a:r>
            <a:r>
              <a:rPr lang="en-US" altLang="zh-CN" sz="2000" b="0" dirty="0" smtClean="0"/>
              <a:t>LDL-C</a:t>
            </a:r>
            <a:r>
              <a:rPr lang="zh-CN" altLang="en-US" sz="2000" b="0" dirty="0" smtClean="0"/>
              <a:t>过多时会钻入血管动脉壁，</a:t>
            </a:r>
            <a:r>
              <a:rPr lang="zh-CN" altLang="en-US" sz="2000" b="0" dirty="0" smtClean="0">
                <a:solidFill>
                  <a:prstClr val="black"/>
                </a:solidFill>
              </a:rPr>
              <a:t>沉积成</a:t>
            </a:r>
            <a:r>
              <a:rPr lang="zh-CN" altLang="en-US" sz="2800" dirty="0">
                <a:solidFill>
                  <a:srgbClr val="C00000"/>
                </a:solidFill>
              </a:rPr>
              <a:t>动脉粥样硬化斑块</a:t>
            </a:r>
            <a:r>
              <a:rPr lang="zh-CN" altLang="en-US" sz="2000" b="0" dirty="0" smtClean="0">
                <a:solidFill>
                  <a:prstClr val="black"/>
                </a:solidFill>
              </a:rPr>
              <a:t>，</a:t>
            </a:r>
            <a:r>
              <a:rPr lang="zh-CN" altLang="en-US" sz="2000" b="0" dirty="0"/>
              <a:t>斑块使血管变得狭窄或堵塞</a:t>
            </a:r>
            <a:r>
              <a:rPr lang="zh-CN" altLang="en-US" sz="2000" b="0" dirty="0" smtClean="0"/>
              <a:t>，进而导致心血管疾病</a:t>
            </a:r>
            <a:endParaRPr lang="zh-CN" altLang="en-US" sz="2000" b="0" dirty="0"/>
          </a:p>
        </p:txBody>
      </p:sp>
      <p:sp>
        <p:nvSpPr>
          <p:cNvPr id="11" name="矩形 10"/>
          <p:cNvSpPr/>
          <p:nvPr/>
        </p:nvSpPr>
        <p:spPr>
          <a:xfrm>
            <a:off x="82685" y="38455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“坏”胆固醇</a:t>
            </a:r>
          </a:p>
        </p:txBody>
      </p:sp>
      <p:sp>
        <p:nvSpPr>
          <p:cNvPr id="20" name="矩形 19"/>
          <p:cNvSpPr/>
          <p:nvPr/>
        </p:nvSpPr>
        <p:spPr>
          <a:xfrm>
            <a:off x="2580164" y="38485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斑块形成</a:t>
            </a:r>
            <a:endParaRPr lang="zh-CN" altLang="en-US" sz="2400" b="1" dirty="0"/>
          </a:p>
        </p:txBody>
      </p:sp>
      <p:pic>
        <p:nvPicPr>
          <p:cNvPr id="10" name="Picture 4" descr="d:\program files (x86)\360se6\User Data\temp\AtheroscleroticProcess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6" b="13050"/>
          <a:stretch/>
        </p:blipFill>
        <p:spPr bwMode="auto">
          <a:xfrm>
            <a:off x="555959" y="4535948"/>
            <a:ext cx="5024153" cy="1684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1098348" y="4307190"/>
            <a:ext cx="354536" cy="1070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46335" y="4266698"/>
            <a:ext cx="71613" cy="1087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52372" y="38771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斑块破裂</a:t>
            </a:r>
            <a:endParaRPr lang="zh-CN" altLang="en-US" sz="2400" b="1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916034" y="4338782"/>
            <a:ext cx="304038" cy="67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089501" y="5012963"/>
            <a:ext cx="428628" cy="5807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104476" y="3789040"/>
            <a:ext cx="428628" cy="5807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995936" y="3817582"/>
            <a:ext cx="428628" cy="5807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947792" y="3789040"/>
            <a:ext cx="784651" cy="5807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248" y="391164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心血管疾病</a:t>
            </a:r>
            <a:endParaRPr lang="zh-CN" altLang="en-US" sz="2400" b="1" dirty="0"/>
          </a:p>
        </p:txBody>
      </p:sp>
      <p:pic>
        <p:nvPicPr>
          <p:cNvPr id="27" name="Picture 3" descr="E:\辉瑞\立普妥\2012年度项目\SPC卒中专病门诊项目--D02-PFZ-LPT-D-201204-008\设计\手绘图片\p05.jpg"/>
          <p:cNvPicPr>
            <a:picLocks noChangeAspect="1" noChangeArrowheads="1"/>
          </p:cNvPicPr>
          <p:nvPr/>
        </p:nvPicPr>
        <p:blipFill>
          <a:blip r:embed="rId4" cstate="print"/>
          <a:srcRect l="3920" t="34189" r="3920" b="34189"/>
          <a:stretch>
            <a:fillRect/>
          </a:stretch>
        </p:blipFill>
        <p:spPr bwMode="auto">
          <a:xfrm>
            <a:off x="6588224" y="4931845"/>
            <a:ext cx="2177651" cy="742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44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635284" y="1353735"/>
            <a:ext cx="8000392" cy="31448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zh-CN" dirty="0" smtClean="0"/>
              <a:t>糖尿病患者</a:t>
            </a:r>
            <a:r>
              <a:rPr lang="zh-CN" altLang="en-US" dirty="0"/>
              <a:t>中</a:t>
            </a:r>
            <a:r>
              <a:rPr lang="zh-CN" altLang="en-US" dirty="0" smtClean="0"/>
              <a:t>，“坏”胆固醇升高的比例很大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5" y="1820748"/>
            <a:ext cx="8138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我国每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100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位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型糖尿病患者中就有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78.7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位</a:t>
            </a:r>
            <a:r>
              <a:rPr lang="zh-CN" altLang="en-US" sz="2400" b="1" dirty="0" smtClean="0">
                <a:latin typeface="+mn-ea"/>
              </a:rPr>
              <a:t>患有血脂异常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27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314751" y="4548698"/>
            <a:ext cx="1398720" cy="1645554"/>
          </a:xfrm>
          <a:prstGeom prst="rect">
            <a:avLst/>
          </a:prstGeom>
          <a:noFill/>
        </p:spPr>
      </p:pic>
      <p:pic>
        <p:nvPicPr>
          <p:cNvPr id="31" name="Picture 2" descr="d:\program files (x86)\360se6\User Data\temp\sy_44646687978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5"/>
          <a:stretch/>
        </p:blipFill>
        <p:spPr bwMode="auto">
          <a:xfrm>
            <a:off x="731955" y="2646843"/>
            <a:ext cx="1963033" cy="16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988872" y="2667999"/>
            <a:ext cx="5021010" cy="1170607"/>
            <a:chOff x="3275856" y="4687778"/>
            <a:chExt cx="5021010" cy="117060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5771097" y="4717232"/>
              <a:ext cx="514002" cy="112640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34" t="55452" r="47788"/>
            <a:stretch/>
          </p:blipFill>
          <p:spPr>
            <a:xfrm>
              <a:off x="3711846" y="4722678"/>
              <a:ext cx="558800" cy="1126405"/>
            </a:xfrm>
            <a:prstGeom prst="rect">
              <a:avLst/>
            </a:prstGeom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039" y="5001246"/>
              <a:ext cx="142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5290869" y="4708063"/>
              <a:ext cx="514002" cy="112640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4759091" y="4715318"/>
              <a:ext cx="514002" cy="112640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4270646" y="4730065"/>
              <a:ext cx="514002" cy="112640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57" t="55452" r="47788"/>
            <a:stretch/>
          </p:blipFill>
          <p:spPr>
            <a:xfrm>
              <a:off x="3275856" y="4687778"/>
              <a:ext cx="526058" cy="11706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6285099" y="4717231"/>
              <a:ext cx="514002" cy="11264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6784353" y="4713363"/>
              <a:ext cx="514002" cy="1126405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7313103" y="4713417"/>
              <a:ext cx="514002" cy="1126405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8" t="55452" r="47859"/>
            <a:stretch/>
          </p:blipFill>
          <p:spPr>
            <a:xfrm>
              <a:off x="7782864" y="4725144"/>
              <a:ext cx="514002" cy="1126405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4986109" y="3857742"/>
            <a:ext cx="2129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糖尿病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血脂异常</a:t>
            </a:r>
            <a:endParaRPr lang="zh-CN" altLang="en-US" sz="2000" b="1" dirty="0"/>
          </a:p>
        </p:txBody>
      </p:sp>
      <p:sp>
        <p:nvSpPr>
          <p:cNvPr id="23" name="左中括号 22"/>
          <p:cNvSpPr/>
          <p:nvPr/>
        </p:nvSpPr>
        <p:spPr>
          <a:xfrm rot="16200000">
            <a:off x="5982109" y="1896316"/>
            <a:ext cx="132448" cy="36046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/>
          <p:cNvSpPr/>
          <p:nvPr/>
        </p:nvSpPr>
        <p:spPr>
          <a:xfrm rot="16200000">
            <a:off x="3360768" y="3436118"/>
            <a:ext cx="132448" cy="55454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19816" y="387112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糖尿病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1907704" y="5024472"/>
            <a:ext cx="6698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糖尿病患者血脂</a:t>
            </a:r>
            <a:r>
              <a:rPr lang="zh-CN" altLang="en-US" sz="2400" dirty="0" smtClean="0"/>
              <a:t>异常的特点包括：</a:t>
            </a:r>
            <a:r>
              <a:rPr lang="zh-CN" altLang="en-US" sz="2400" dirty="0"/>
              <a:t>甘油三酯明显升高、</a:t>
            </a:r>
            <a:r>
              <a:rPr lang="zh-CN" altLang="en-US" sz="2400" b="1" dirty="0">
                <a:solidFill>
                  <a:srgbClr val="C00000"/>
                </a:solidFill>
              </a:rPr>
              <a:t>“坏”胆固醇升高</a:t>
            </a:r>
            <a:r>
              <a:rPr lang="zh-CN" altLang="en-US" sz="2400" dirty="0"/>
              <a:t>、“好”胆固醇降低</a:t>
            </a:r>
          </a:p>
        </p:txBody>
      </p:sp>
    </p:spTree>
    <p:extLst>
      <p:ext uri="{BB962C8B-B14F-4D97-AF65-F5344CB8AC3E}">
        <p14:creationId xmlns:p14="http://schemas.microsoft.com/office/powerpoint/2010/main" val="1965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appdata\roaming\360se6\User Data\temp\60020848-1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5" b="33882"/>
          <a:stretch/>
        </p:blipFill>
        <p:spPr bwMode="auto">
          <a:xfrm flipH="1">
            <a:off x="2915816" y="1752030"/>
            <a:ext cx="2237618" cy="9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683568" y="4105746"/>
            <a:ext cx="7560840" cy="19155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在糖尿病患者中，“坏”</a:t>
            </a:r>
            <a:r>
              <a:rPr lang="zh-CN" altLang="en-US" dirty="0"/>
              <a:t>胆固醇</a:t>
            </a:r>
            <a:r>
              <a:rPr lang="zh-CN" altLang="en-US" dirty="0" smtClean="0"/>
              <a:t> 破坏力增强</a:t>
            </a:r>
            <a:endParaRPr lang="zh-CN" altLang="en-US" dirty="0"/>
          </a:p>
        </p:txBody>
      </p:sp>
      <p:pic>
        <p:nvPicPr>
          <p:cNvPr id="6" name="Picture 321" descr="Untitled-1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716470"/>
            <a:ext cx="2669279" cy="1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51520" y="31996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“</a:t>
            </a:r>
            <a:r>
              <a:rPr lang="zh-CN" altLang="en-US" sz="2400" b="1" dirty="0">
                <a:latin typeface="+mn-ea"/>
              </a:rPr>
              <a:t>坏</a:t>
            </a:r>
            <a:r>
              <a:rPr lang="en-US" altLang="zh-CN" sz="2400" b="1" dirty="0" smtClean="0">
                <a:latin typeface="+mn-ea"/>
              </a:rPr>
              <a:t>”</a:t>
            </a:r>
            <a:r>
              <a:rPr lang="zh-CN" altLang="en-US" sz="2400" b="1" dirty="0" smtClean="0">
                <a:latin typeface="+mn-ea"/>
              </a:rPr>
              <a:t>胆固醇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燕尾形箭头 10"/>
          <p:cNvSpPr/>
          <p:nvPr/>
        </p:nvSpPr>
        <p:spPr>
          <a:xfrm>
            <a:off x="1691680" y="1788582"/>
            <a:ext cx="1183485" cy="100811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1489" y="4379039"/>
            <a:ext cx="71789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糖尿病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患者的“坏”胆固醇：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颗粒更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小，密度更高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更易钻入血管壁沉积成斑块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导致动脉粥样硬化的作用更强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3636" y="319964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加强版“坏”胆固醇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1938" y="207495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升级</a:t>
            </a:r>
          </a:p>
        </p:txBody>
      </p:sp>
      <p:sp>
        <p:nvSpPr>
          <p:cNvPr id="15" name="燕尾形箭头 14"/>
          <p:cNvSpPr/>
          <p:nvPr/>
        </p:nvSpPr>
        <p:spPr>
          <a:xfrm>
            <a:off x="5123807" y="1783562"/>
            <a:ext cx="996851" cy="100811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2160" y="319964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动脉粥样硬化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8" name="Picture 4" descr="c:\users\admin\appdata\roaming\360se6\User Data\temp\U36P27T28D1766F427DT2004060916282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0989"/>
            <a:ext cx="1371600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糖尿病与</a:t>
            </a:r>
            <a:r>
              <a:rPr lang="zh-CN" altLang="en-US" dirty="0" smtClean="0"/>
              <a:t>“坏”胆固醇</a:t>
            </a:r>
            <a:r>
              <a:rPr lang="zh-CN" altLang="en-US" dirty="0" smtClean="0">
                <a:solidFill>
                  <a:srgbClr val="FFFF00"/>
                </a:solidFill>
              </a:rPr>
              <a:t>“</a:t>
            </a:r>
            <a:r>
              <a:rPr lang="zh-CN" altLang="zh-CN" dirty="0" smtClean="0">
                <a:solidFill>
                  <a:srgbClr val="FFFF00"/>
                </a:solidFill>
              </a:rPr>
              <a:t>狼狈为奸</a:t>
            </a:r>
            <a:r>
              <a:rPr lang="zh-CN" altLang="en-US" dirty="0" smtClean="0">
                <a:solidFill>
                  <a:srgbClr val="FFFF00"/>
                </a:solidFill>
              </a:rPr>
              <a:t>”</a:t>
            </a:r>
            <a:endParaRPr lang="zh-CN" altLang="en-US" dirty="0"/>
          </a:p>
        </p:txBody>
      </p:sp>
      <p:pic>
        <p:nvPicPr>
          <p:cNvPr id="1040" name="Picture 16" descr="d:\program files (x86)\360se6\User Data\temp\002511f360210e3226b2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3" y="2007150"/>
            <a:ext cx="2816026" cy="23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21839" y="3021852"/>
            <a:ext cx="2091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糖尿病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498696" y="2911670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“坏”胆固醇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升高</a:t>
            </a:r>
            <a:endParaRPr lang="zh-CN" altLang="en-US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240950" y="4448666"/>
            <a:ext cx="3883098" cy="2044221"/>
            <a:chOff x="4794289" y="2209986"/>
            <a:chExt cx="3883098" cy="2044221"/>
          </a:xfrm>
        </p:grpSpPr>
        <p:sp>
          <p:nvSpPr>
            <p:cNvPr id="22" name="椭圆 21"/>
            <p:cNvSpPr/>
            <p:nvPr/>
          </p:nvSpPr>
          <p:spPr>
            <a:xfrm>
              <a:off x="4794289" y="2209986"/>
              <a:ext cx="3883098" cy="2044221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42086" y="3697326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动脉粥样硬化</a:t>
              </a:r>
              <a:endParaRPr lang="zh-CN" altLang="en-US" sz="2400" b="1" dirty="0"/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840"/>
            <a:ext cx="2012551" cy="206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/>
          <p:cNvSpPr/>
          <p:nvPr/>
        </p:nvSpPr>
        <p:spPr>
          <a:xfrm>
            <a:off x="467544" y="1516722"/>
            <a:ext cx="8424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糖尿病与“坏”胆固醇“狼狈为奸”，共同促进动脉粥样硬化的发生发展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加号 16"/>
          <p:cNvSpPr/>
          <p:nvPr/>
        </p:nvSpPr>
        <p:spPr>
          <a:xfrm>
            <a:off x="3765433" y="2980547"/>
            <a:ext cx="834132" cy="609436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36" y="3813959"/>
            <a:ext cx="2454526" cy="82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21" descr="Untitled-1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5079" y="4743786"/>
            <a:ext cx="2669279" cy="104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87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糖尿病患者的动脉粥样硬化更严重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与没有糖尿病的人相比，糖尿病患者的动脉粥样硬化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168352" cy="209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314096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</a:rPr>
              <a:t>出现更早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3168352" cy="2093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80" y="314096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</a:rPr>
              <a:t>程度更重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3811"/>
            <a:ext cx="3168352" cy="2093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507991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</a:rPr>
              <a:t>进展更快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3811"/>
            <a:ext cx="3168352" cy="20935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2080" y="507991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</a:rPr>
              <a:t>范围更广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1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521" y="2364743"/>
            <a:ext cx="3494367" cy="2706787"/>
            <a:chOff x="539612" y="1307257"/>
            <a:chExt cx="6485221" cy="4991290"/>
          </a:xfrm>
        </p:grpSpPr>
        <p:pic>
          <p:nvPicPr>
            <p:cNvPr id="8" name="Picture 2" descr="d:\program files (x86)\360se6\User Data\temp\2c6f3d4c2db158e2948eee1b86dba011a936940c30d09-sHlQpQ_fw658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7C0EF"/>
                </a:clrFrom>
                <a:clrTo>
                  <a:srgbClr val="47C0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12" y="1630110"/>
              <a:ext cx="4814782" cy="46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椭圆形标注 8"/>
            <p:cNvSpPr/>
            <p:nvPr/>
          </p:nvSpPr>
          <p:spPr>
            <a:xfrm>
              <a:off x="2848369" y="1307257"/>
              <a:ext cx="4176464" cy="2205546"/>
            </a:xfrm>
            <a:prstGeom prst="wedgeEllipseCallout">
              <a:avLst>
                <a:gd name="adj1" fmla="val -52501"/>
                <a:gd name="adj2" fmla="val 552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3323932"/>
              <a:ext cx="2304256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如何防治</a:t>
            </a:r>
            <a:r>
              <a:rPr lang="zh-CN" altLang="en-US" dirty="0" smtClean="0">
                <a:solidFill>
                  <a:srgbClr val="FFFF00"/>
                </a:solidFill>
              </a:rPr>
              <a:t>“终极杀手”？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59308" y="2335228"/>
            <a:ext cx="6373132" cy="2736302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1363" y="2378230"/>
            <a:ext cx="60085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糖尿病患者应</a:t>
            </a:r>
            <a:r>
              <a:rPr lang="zh-CN" altLang="en-US" sz="2800" b="1" dirty="0">
                <a:solidFill>
                  <a:srgbClr val="C00000"/>
                </a:solidFill>
              </a:rPr>
              <a:t>“擒贼先擒王”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更积极、更</a:t>
            </a:r>
            <a:r>
              <a:rPr lang="zh-CN" altLang="en-US" sz="2800" b="1" dirty="0">
                <a:solidFill>
                  <a:srgbClr val="C00000"/>
                </a:solidFill>
              </a:rPr>
              <a:t>严格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控制</a:t>
            </a:r>
            <a:r>
              <a:rPr lang="zh-CN" altLang="en-US" sz="2800" b="1" dirty="0">
                <a:solidFill>
                  <a:srgbClr val="C0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坏”胆固醇，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预防动脉粥样硬化，才能防治心血管疾病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这个“终极杀手”！</a:t>
            </a:r>
            <a:endParaRPr lang="en-US" altLang="zh-CN" sz="2400" b="1" dirty="0" smtClean="0"/>
          </a:p>
        </p:txBody>
      </p:sp>
      <p:pic>
        <p:nvPicPr>
          <p:cNvPr id="6146" name="Picture 2" descr="d:\program files (x86)\360se6\User Data\temp\U1708P361DT20070309103035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81" y="1059245"/>
            <a:ext cx="2239979" cy="19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835695" y="2794835"/>
            <a:ext cx="5829993" cy="10443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爆炸形 1 14"/>
          <p:cNvSpPr/>
          <p:nvPr/>
        </p:nvSpPr>
        <p:spPr>
          <a:xfrm>
            <a:off x="578026" y="3837459"/>
            <a:ext cx="5753720" cy="2284408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糖尿病患者“坏”</a:t>
            </a:r>
            <a:r>
              <a:rPr lang="zh-CN" altLang="en-US" dirty="0"/>
              <a:t>胆固醇</a:t>
            </a:r>
            <a:r>
              <a:rPr lang="zh-CN" altLang="en-US" dirty="0" smtClean="0"/>
              <a:t>参考值应该</a:t>
            </a:r>
            <a:r>
              <a:rPr lang="zh-CN" altLang="en-US" sz="3600" dirty="0" smtClean="0">
                <a:solidFill>
                  <a:srgbClr val="FFFF00"/>
                </a:solidFill>
              </a:rPr>
              <a:t>“低于常人”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57703" y="1438133"/>
            <a:ext cx="5994617" cy="982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16587" y="1637122"/>
            <a:ext cx="5804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正常人：“坏”胆固醇＜</a:t>
            </a:r>
            <a:r>
              <a:rPr lang="en-US" altLang="zh-CN" sz="3200" b="1" dirty="0">
                <a:solidFill>
                  <a:srgbClr val="C00000"/>
                </a:solidFill>
              </a:rPr>
              <a:t>3.37</a:t>
            </a:r>
            <a:r>
              <a:rPr lang="en-US" altLang="zh-CN" sz="2400" dirty="0">
                <a:latin typeface="+mn-ea"/>
              </a:rPr>
              <a:t>mmol/L</a:t>
            </a:r>
          </a:p>
        </p:txBody>
      </p:sp>
      <p:sp>
        <p:nvSpPr>
          <p:cNvPr id="9" name="矩形 8"/>
          <p:cNvSpPr/>
          <p:nvPr/>
        </p:nvSpPr>
        <p:spPr>
          <a:xfrm>
            <a:off x="1079119" y="2653807"/>
            <a:ext cx="65865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algn="r"/>
            <a:r>
              <a:rPr lang="zh-CN" altLang="en-US" sz="2400" dirty="0"/>
              <a:t>糖尿病患者</a:t>
            </a:r>
            <a:r>
              <a:rPr lang="zh-CN" altLang="en-US" sz="2400" dirty="0" smtClean="0"/>
              <a:t>：“</a:t>
            </a:r>
            <a:r>
              <a:rPr lang="zh-CN" altLang="en-US" sz="2400" dirty="0" smtClean="0">
                <a:latin typeface="+mn-ea"/>
              </a:rPr>
              <a:t>坏</a:t>
            </a:r>
            <a:r>
              <a:rPr lang="en-US" altLang="zh-CN" sz="2400" dirty="0" smtClean="0">
                <a:latin typeface="+mn-ea"/>
              </a:rPr>
              <a:t>”</a:t>
            </a:r>
            <a:r>
              <a:rPr lang="zh-CN" altLang="en-US" sz="2400" dirty="0" smtClean="0">
                <a:latin typeface="+mn-ea"/>
              </a:rPr>
              <a:t>胆固醇＜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2.6</a:t>
            </a:r>
            <a:r>
              <a:rPr lang="en-US" altLang="zh-CN" sz="2400" dirty="0" smtClean="0"/>
              <a:t>mmol/L</a:t>
            </a:r>
            <a:endParaRPr lang="en-US" altLang="zh-CN" sz="2400" dirty="0"/>
          </a:p>
        </p:txBody>
      </p:sp>
      <p:pic>
        <p:nvPicPr>
          <p:cNvPr id="7173" name="Picture 5" descr="d:\program files (x86)\360se6\User Data\temp\t01b58bbf4ab7216f6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2031200" cy="17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331746" y="3933056"/>
            <a:ext cx="2168912" cy="2239504"/>
            <a:chOff x="4932040" y="3280203"/>
            <a:chExt cx="3394348" cy="3253598"/>
          </a:xfrm>
        </p:grpSpPr>
        <p:pic>
          <p:nvPicPr>
            <p:cNvPr id="7170" name="Picture 2" descr="d:\program files (x86)\360se6\User Data\temp\52871220628958863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8" b="12111"/>
            <a:stretch/>
          </p:blipFill>
          <p:spPr bwMode="auto">
            <a:xfrm>
              <a:off x="4932040" y="3280203"/>
              <a:ext cx="3394348" cy="32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282539" y="4737007"/>
              <a:ext cx="1372760" cy="536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正常人</a:t>
              </a:r>
              <a:endParaRPr lang="en-US" altLang="zh-CN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49876" y="5440675"/>
              <a:ext cx="1372760" cy="536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</a:rPr>
                <a:t>糖尿病</a:t>
              </a:r>
              <a:endParaRPr lang="en-US" altLang="zh-C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668164" y="4593322"/>
            <a:ext cx="39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糖尿病患者将血脂降这一水平，才能</a:t>
            </a:r>
            <a:r>
              <a:rPr lang="zh-CN" altLang="en-US" sz="2000" dirty="0" smtClean="0"/>
              <a:t>预防动脉粥样硬化</a:t>
            </a:r>
            <a:endParaRPr lang="zh-CN" altLang="en-US" sz="2000" dirty="0"/>
          </a:p>
        </p:txBody>
      </p:sp>
      <p:pic>
        <p:nvPicPr>
          <p:cNvPr id="21" name="Picture 2" descr="卡通医生矢量图大图 点击还原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53045" y="5111018"/>
            <a:ext cx="1398720" cy="1645554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" b="1"/>
          <a:stretch/>
        </p:blipFill>
        <p:spPr bwMode="auto">
          <a:xfrm>
            <a:off x="578026" y="1086592"/>
            <a:ext cx="807669" cy="169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6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2483768" y="5013176"/>
            <a:ext cx="6480720" cy="1169613"/>
          </a:xfrm>
          <a:prstGeom prst="wedgeRoundRectCallout">
            <a:avLst>
              <a:gd name="adj1" fmla="val -58694"/>
              <a:gd name="adj2" fmla="val -1987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糖尿病患者合并心血管疾病，应进一步降低“坏”胆固醇</a:t>
            </a:r>
            <a:endParaRPr lang="zh-CN" altLang="en-US" dirty="0"/>
          </a:p>
        </p:txBody>
      </p:sp>
      <p:pic>
        <p:nvPicPr>
          <p:cNvPr id="14" name="Picture 5" descr="d:\program files (x86)\360se6\User Data\temp\t01b58bbf4ab7216f6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07785"/>
            <a:ext cx="3051245" cy="26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加号 14"/>
          <p:cNvSpPr/>
          <p:nvPr/>
        </p:nvSpPr>
        <p:spPr>
          <a:xfrm>
            <a:off x="2592296" y="2306977"/>
            <a:ext cx="1012236" cy="87904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3266" y="286351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冠心病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（心梗、心绞痛）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991275" y="278702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脑卒中（中风）</a:t>
            </a:r>
            <a:endParaRPr lang="zh-CN" altLang="en-US" sz="2000" dirty="0"/>
          </a:p>
        </p:txBody>
      </p:sp>
      <p:sp>
        <p:nvSpPr>
          <p:cNvPr id="19" name="圆角矩形 18"/>
          <p:cNvSpPr/>
          <p:nvPr/>
        </p:nvSpPr>
        <p:spPr>
          <a:xfrm>
            <a:off x="611560" y="4005064"/>
            <a:ext cx="8115599" cy="8302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7584" y="4125762"/>
            <a:ext cx="777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“</a:t>
            </a:r>
            <a:r>
              <a:rPr lang="zh-CN" altLang="en-US" sz="2400" dirty="0" smtClean="0">
                <a:latin typeface="+mn-ea"/>
              </a:rPr>
              <a:t>坏</a:t>
            </a:r>
            <a:r>
              <a:rPr lang="en-US" altLang="zh-CN" sz="2400" dirty="0" smtClean="0">
                <a:latin typeface="+mn-ea"/>
              </a:rPr>
              <a:t>”</a:t>
            </a:r>
            <a:r>
              <a:rPr lang="zh-CN" altLang="en-US" sz="2400" dirty="0">
                <a:latin typeface="+mn-ea"/>
              </a:rPr>
              <a:t>胆固醇</a:t>
            </a:r>
            <a:r>
              <a:rPr lang="en-US" altLang="zh-CN" sz="2400" dirty="0" smtClean="0">
                <a:latin typeface="+mn-ea"/>
              </a:rPr>
              <a:t>LDL-C</a:t>
            </a:r>
            <a:r>
              <a:rPr lang="zh-CN" altLang="en-US" sz="2400" dirty="0" smtClean="0">
                <a:latin typeface="+mn-ea"/>
              </a:rPr>
              <a:t>应降至＜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1.8</a:t>
            </a:r>
            <a:r>
              <a:rPr lang="en-US" altLang="zh-CN" sz="2400" dirty="0" smtClean="0"/>
              <a:t>mmol/L</a:t>
            </a:r>
            <a:endParaRPr lang="en-US" altLang="zh-CN" sz="2400" dirty="0"/>
          </a:p>
        </p:txBody>
      </p:sp>
      <p:pic>
        <p:nvPicPr>
          <p:cNvPr id="8194" name="Picture 2" descr="d:\program files (x86)\360se6\User Data\temp\29939779770633099381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40" y="1166282"/>
            <a:ext cx="1308190" cy="15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program files (x86)\360se6\User Data\temp\452_65bd51e9_a293_4224_b90a_e6b9b0506c44_0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0B0B0"/>
              </a:clrFrom>
              <a:clrTo>
                <a:srgbClr val="B0B0B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79" y="1166282"/>
            <a:ext cx="2136025" cy="16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444103" y="348886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糖尿病</a:t>
            </a:r>
            <a:endParaRPr lang="zh-CN" altLang="en-US" sz="20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1198"/>
            <a:ext cx="1116409" cy="130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132824" y="337177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急性冠脉综合征</a:t>
            </a:r>
          </a:p>
        </p:txBody>
      </p:sp>
      <p:pic>
        <p:nvPicPr>
          <p:cNvPr id="28" name="Picture 2" descr="卡通医生矢量图大图 点击还原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53045" y="5111018"/>
            <a:ext cx="1398720" cy="1645554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2665223" y="5077633"/>
            <a:ext cx="6176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如果合并心血管疾病，糖尿病患者的心血管疾病风险会更高，只有进一步降低“坏”胆固醇，才能更好地预防心血管疾病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0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\Desktop\QQ截图201508051445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50" y="2276872"/>
            <a:ext cx="4401090" cy="39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1331640" y="1484785"/>
            <a:ext cx="3024336" cy="1368152"/>
          </a:xfrm>
          <a:prstGeom prst="cloudCallout">
            <a:avLst>
              <a:gd name="adj1" fmla="val 17672"/>
              <a:gd name="adj2" fmla="val 9610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1814918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如何使“坏”胆固醇低于常人？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4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\Desktop\QQ截图201508051445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6952"/>
            <a:ext cx="4401090" cy="39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cuments\ppt素材\图形\框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75591"/>
            <a:ext cx="4392488" cy="405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2456952"/>
            <a:ext cx="360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                       小档案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今年</a:t>
            </a:r>
            <a:r>
              <a:rPr lang="en-US" altLang="zh-CN" sz="2000" dirty="0" smtClean="0"/>
              <a:t>62</a:t>
            </a:r>
            <a:r>
              <a:rPr lang="zh-CN" altLang="en-US" sz="2000" dirty="0" smtClean="0"/>
              <a:t>岁，发现糖尿病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年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血糖一直控制很好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最近却因心肌梗死住院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48064" y="2317348"/>
            <a:ext cx="21820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新魏" pitchFamily="2" charset="-122"/>
                <a:ea typeface="华文新魏" pitchFamily="2" charset="-122"/>
              </a:rPr>
              <a:t>王阿姨 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755576" y="1484785"/>
            <a:ext cx="3384376" cy="1368152"/>
          </a:xfrm>
          <a:prstGeom prst="cloudCallout">
            <a:avLst>
              <a:gd name="adj1" fmla="val -34113"/>
              <a:gd name="adj2" fmla="val 994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5701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我血糖控制这么好，怎么就心肌梗死了？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75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+mj-ea"/>
              </a:rPr>
              <a:t>双管齐下，管好“坏”胆固醇：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一“管”生活方式</a:t>
            </a:r>
            <a:endParaRPr lang="zh-CN" altLang="en-US" dirty="0"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611" y="3917184"/>
            <a:ext cx="2122037" cy="175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运动.jpg"/>
          <p:cNvPicPr>
            <a:picLocks noChangeAspect="1"/>
          </p:cNvPicPr>
          <p:nvPr/>
        </p:nvPicPr>
        <p:blipFill rotWithShape="1">
          <a:blip r:embed="rId3" cstate="print"/>
          <a:srcRect b="4149"/>
          <a:stretch/>
        </p:blipFill>
        <p:spPr>
          <a:xfrm>
            <a:off x="5067713" y="1308661"/>
            <a:ext cx="2405359" cy="17944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06434" y="3232469"/>
            <a:ext cx="292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适当运动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贵在坚持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3229" y="5741592"/>
            <a:ext cx="2509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戒烟限酒 受益无穷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14208" y="5741592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保持乐观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心理平衡</a:t>
            </a:r>
          </a:p>
        </p:txBody>
      </p:sp>
      <p:sp>
        <p:nvSpPr>
          <p:cNvPr id="21" name="矩形 20"/>
          <p:cNvSpPr/>
          <p:nvPr/>
        </p:nvSpPr>
        <p:spPr>
          <a:xfrm>
            <a:off x="1008108" y="3102108"/>
            <a:ext cx="305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合理饮食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控制体重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3" descr="c:\users\admin\appdata\roaming\360se6\User Data\temp\201422111597750zyje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10" y="1274431"/>
            <a:ext cx="2978150" cy="17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88385" y="3765499"/>
            <a:ext cx="3899281" cy="1883963"/>
            <a:chOff x="4675714" y="4014936"/>
            <a:chExt cx="4202106" cy="1947545"/>
          </a:xfrm>
          <a:effectLst/>
        </p:grpSpPr>
        <p:grpSp>
          <p:nvGrpSpPr>
            <p:cNvPr id="12" name="组合 11"/>
            <p:cNvGrpSpPr/>
            <p:nvPr/>
          </p:nvGrpSpPr>
          <p:grpSpPr>
            <a:xfrm>
              <a:off x="4675714" y="4014936"/>
              <a:ext cx="4202106" cy="1903235"/>
              <a:chOff x="4675714" y="4014936"/>
              <a:chExt cx="4202106" cy="1903235"/>
            </a:xfrm>
          </p:grpSpPr>
          <p:pic>
            <p:nvPicPr>
              <p:cNvPr id="20" name="Picture 8" descr="d:\program files (x86)\360se6\User Data\temp\t01bb768f04f875929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4077072"/>
                <a:ext cx="1713532" cy="128514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d:\program files (x86)\360se6\User Data\temp\U499P4T8D4372877F107DT20121130142519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7"/>
              <a:stretch/>
            </p:blipFill>
            <p:spPr bwMode="auto">
              <a:xfrm>
                <a:off x="4675714" y="4014936"/>
                <a:ext cx="2972039" cy="1903235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" name="直接连接符 14"/>
            <p:cNvCxnSpPr/>
            <p:nvPr/>
          </p:nvCxnSpPr>
          <p:spPr>
            <a:xfrm>
              <a:off x="7986065" y="5229683"/>
              <a:ext cx="0" cy="732798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7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双管齐下，管好“坏”胆固醇：</a:t>
            </a:r>
            <a:r>
              <a:rPr lang="en-US" altLang="zh-CN" dirty="0">
                <a:latin typeface="+mn-ea"/>
                <a:ea typeface="+mn-ea"/>
              </a:rPr>
              <a:t/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二“管”合理用药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3891" y="4437112"/>
            <a:ext cx="8568952" cy="18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5249" y="4454509"/>
            <a:ext cx="8424936" cy="17595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认识他汀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b="0" dirty="0" smtClean="0"/>
              <a:t>他</a:t>
            </a:r>
            <a:r>
              <a:rPr lang="zh-CN" altLang="en-US" sz="2000" b="0" dirty="0"/>
              <a:t>汀是一种胆固醇生物合成酶抑制剂，减少肝脏胆固醇的</a:t>
            </a:r>
            <a:r>
              <a:rPr lang="zh-CN" altLang="en-US" sz="2000" b="0" dirty="0" smtClean="0"/>
              <a:t>合成</a:t>
            </a:r>
            <a:endParaRPr lang="en-US" altLang="zh-CN" sz="2000" b="0" dirty="0" smtClean="0"/>
          </a:p>
          <a:p>
            <a:pPr algn="r">
              <a:lnSpc>
                <a:spcPct val="100000"/>
              </a:lnSpc>
            </a:pPr>
            <a:r>
              <a:rPr lang="zh-CN" altLang="en-US" sz="2000" b="0" dirty="0" smtClean="0"/>
              <a:t>他汀是</a:t>
            </a:r>
            <a:r>
              <a:rPr lang="zh-CN" altLang="en-US" sz="2800" dirty="0">
                <a:solidFill>
                  <a:srgbClr val="C00000"/>
                </a:solidFill>
              </a:rPr>
              <a:t>降低“坏”</a:t>
            </a:r>
            <a:r>
              <a:rPr lang="zh-CN" altLang="en-US" sz="2800" dirty="0" smtClean="0">
                <a:solidFill>
                  <a:srgbClr val="C00000"/>
                </a:solidFill>
              </a:rPr>
              <a:t>胆固醇</a:t>
            </a:r>
            <a:r>
              <a:rPr lang="zh-CN" altLang="en-US" sz="2000" b="0" dirty="0" smtClean="0"/>
              <a:t>的</a:t>
            </a:r>
            <a:r>
              <a:rPr lang="zh-CN" altLang="en-US" sz="2800" dirty="0">
                <a:solidFill>
                  <a:srgbClr val="C00000"/>
                </a:solidFill>
              </a:rPr>
              <a:t>主导药物</a:t>
            </a:r>
            <a:r>
              <a:rPr lang="zh-CN" altLang="en-US" sz="2000" b="0" dirty="0" smtClean="0"/>
              <a:t>，大大减少心血管疾病</a:t>
            </a:r>
            <a:endParaRPr lang="en-US" altLang="zh-CN" sz="2800" b="0" dirty="0" smtClean="0"/>
          </a:p>
        </p:txBody>
      </p:sp>
      <p:pic>
        <p:nvPicPr>
          <p:cNvPr id="6" name="Picture 6" descr="14"/>
          <p:cNvPicPr>
            <a:picLocks noChangeAspect="1" noChangeArrowheads="1"/>
          </p:cNvPicPr>
          <p:nvPr/>
        </p:nvPicPr>
        <p:blipFill rotWithShape="1">
          <a:blip r:embed="rId2"/>
          <a:srcRect l="1170" t="26673" r="64893" b="21626"/>
          <a:stretch/>
        </p:blipFill>
        <p:spPr bwMode="auto">
          <a:xfrm>
            <a:off x="1769642" y="1379661"/>
            <a:ext cx="1928030" cy="2878786"/>
          </a:xfrm>
          <a:prstGeom prst="rect">
            <a:avLst/>
          </a:prstGeom>
          <a:noFill/>
        </p:spPr>
      </p:pic>
      <p:grpSp>
        <p:nvGrpSpPr>
          <p:cNvPr id="20" name="组合 19"/>
          <p:cNvGrpSpPr/>
          <p:nvPr/>
        </p:nvGrpSpPr>
        <p:grpSpPr>
          <a:xfrm>
            <a:off x="3697672" y="1513305"/>
            <a:ext cx="3737789" cy="2626831"/>
            <a:chOff x="4384582" y="1151143"/>
            <a:chExt cx="3737789" cy="2626831"/>
          </a:xfrm>
        </p:grpSpPr>
        <p:sp>
          <p:nvSpPr>
            <p:cNvPr id="11" name="圆角矩形 10"/>
            <p:cNvSpPr/>
            <p:nvPr/>
          </p:nvSpPr>
          <p:spPr>
            <a:xfrm>
              <a:off x="5524323" y="1151143"/>
              <a:ext cx="2597250" cy="5040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</a:rPr>
                <a:t>降低“坏”胆固醇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384582" y="1400571"/>
              <a:ext cx="1100293" cy="565734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5369050" y="1240453"/>
              <a:ext cx="243208" cy="315896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525121" y="2204864"/>
              <a:ext cx="2597250" cy="5040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</a:rPr>
                <a:t>延缓动脉粥样硬化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487807" y="3273918"/>
              <a:ext cx="2597250" cy="5040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</a:rPr>
                <a:t>减少心梗和中风发生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384582" y="2440071"/>
              <a:ext cx="1059516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84582" y="2795979"/>
              <a:ext cx="1026663" cy="729967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流程图: 联系 17"/>
            <p:cNvSpPr/>
            <p:nvPr/>
          </p:nvSpPr>
          <p:spPr>
            <a:xfrm>
              <a:off x="5360557" y="2298944"/>
              <a:ext cx="243208" cy="315896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360557" y="3367998"/>
              <a:ext cx="243208" cy="315896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燕尾形箭头 25"/>
          <p:cNvSpPr/>
          <p:nvPr/>
        </p:nvSpPr>
        <p:spPr>
          <a:xfrm rot="16200000" flipH="1">
            <a:off x="5888145" y="2014023"/>
            <a:ext cx="422753" cy="628889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16200000" flipH="1">
            <a:off x="5888144" y="3055074"/>
            <a:ext cx="422753" cy="628889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0900"/>
            <a:ext cx="8229600" cy="22311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7200" i="1" dirty="0" smtClean="0">
                <a:solidFill>
                  <a:schemeClr val="tx2"/>
                </a:solidFill>
              </a:rPr>
              <a:t>祝您健康！</a:t>
            </a:r>
            <a:endParaRPr lang="zh-CN" altLang="en-US" sz="72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标注 10"/>
          <p:cNvSpPr/>
          <p:nvPr/>
        </p:nvSpPr>
        <p:spPr>
          <a:xfrm>
            <a:off x="608336" y="1520788"/>
            <a:ext cx="6048672" cy="936104"/>
          </a:xfrm>
          <a:prstGeom prst="wedgeRoundRectCallout">
            <a:avLst>
              <a:gd name="adj1" fmla="val 55761"/>
              <a:gd name="adj2" fmla="val 532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糖尿病患者的“终极杀手”竟然是心血管疾病</a:t>
            </a:r>
            <a:endParaRPr lang="zh-CN" altLang="en-US" dirty="0"/>
          </a:p>
        </p:txBody>
      </p:sp>
      <p:pic>
        <p:nvPicPr>
          <p:cNvPr id="6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>
            <a:off x="7236296" y="1177232"/>
            <a:ext cx="1912270" cy="333211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矩形 6"/>
          <p:cNvSpPr/>
          <p:nvPr/>
        </p:nvSpPr>
        <p:spPr>
          <a:xfrm>
            <a:off x="1001716" y="1664804"/>
            <a:ext cx="52619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eaLnBrk="0" fontAlgn="ctr" hangingPunct="0">
              <a:lnSpc>
                <a:spcPct val="130000"/>
              </a:lnSpc>
              <a:buClr>
                <a:schemeClr val="tx1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像王阿姨这样的例子，其实还有很多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0480" y="3297731"/>
            <a:ext cx="7332428" cy="3080476"/>
            <a:chOff x="1047673" y="2861382"/>
            <a:chExt cx="7332428" cy="2588152"/>
          </a:xfrm>
        </p:grpSpPr>
        <p:sp>
          <p:nvSpPr>
            <p:cNvPr id="13" name="矩形 12"/>
            <p:cNvSpPr/>
            <p:nvPr/>
          </p:nvSpPr>
          <p:spPr>
            <a:xfrm>
              <a:off x="1207333" y="2861382"/>
              <a:ext cx="6751228" cy="982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Aft>
                  <a:spcPts val="1200"/>
                </a:spcAft>
              </a:pPr>
              <a:r>
                <a:rPr lang="zh-CN" altLang="en-US" sz="2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残酷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的数据告诉</a:t>
              </a:r>
              <a:r>
                <a:rPr lang="zh-CN" altLang="en-US" sz="2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我们：</a:t>
              </a:r>
              <a:endPara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spcAft>
                  <a:spcPts val="1200"/>
                </a:spcAft>
              </a:pPr>
              <a:r>
                <a:rPr lang="zh-CN" altLang="en-US" sz="3600" b="1" dirty="0">
                  <a:solidFill>
                    <a:srgbClr val="C00000"/>
                  </a:solidFill>
                  <a:latin typeface="+mn-ea"/>
                </a:rPr>
                <a:t>七成</a:t>
              </a:r>
              <a:r>
                <a:rPr lang="zh-CN" altLang="en-US" sz="2400" b="1" dirty="0" smtClean="0">
                  <a:latin typeface="+mn-ea"/>
                </a:rPr>
                <a:t>糖尿病患者死于</a:t>
              </a:r>
              <a:r>
                <a:rPr lang="zh-CN" altLang="en-US" sz="3600" b="1" dirty="0">
                  <a:solidFill>
                    <a:srgbClr val="C00000"/>
                  </a:solidFill>
                  <a:latin typeface="+mn-ea"/>
                </a:rPr>
                <a:t>心血管疾病</a:t>
              </a:r>
            </a:p>
          </p:txBody>
        </p:sp>
        <p:pic>
          <p:nvPicPr>
            <p:cNvPr id="14" name="Picture 3" descr="E:\辉瑞\立普妥\2012年度项目\SPC卒中专病门诊项目--D02-PFZ-LPT-D-201204-008\设计\手绘图片\p05.jpg"/>
            <p:cNvPicPr>
              <a:picLocks noChangeAspect="1" noChangeArrowheads="1"/>
            </p:cNvPicPr>
            <p:nvPr/>
          </p:nvPicPr>
          <p:blipFill>
            <a:blip r:embed="rId3" cstate="print"/>
            <a:srcRect l="3920" t="34189" r="3920" b="34189"/>
            <a:stretch>
              <a:fillRect/>
            </a:stretch>
          </p:blipFill>
          <p:spPr bwMode="auto">
            <a:xfrm>
              <a:off x="5988136" y="4095891"/>
              <a:ext cx="2391965" cy="816090"/>
            </a:xfrm>
            <a:prstGeom prst="rect">
              <a:avLst/>
            </a:prstGeom>
            <a:noFill/>
          </p:spPr>
        </p:pic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5205819" y="4287168"/>
              <a:ext cx="786622" cy="580734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89858" y="4987869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400" b="1" dirty="0" smtClean="0">
                  <a:latin typeface="+mn-ea"/>
                </a:rPr>
                <a:t>心血管疾病</a:t>
              </a:r>
              <a:endParaRPr lang="en-US" altLang="zh-CN" sz="2400" b="1" dirty="0" smtClean="0"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47673" y="3918467"/>
              <a:ext cx="4192825" cy="1451395"/>
              <a:chOff x="696044" y="3814963"/>
              <a:chExt cx="4900429" cy="1808211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97" t="55452" r="47859"/>
              <a:stretch/>
            </p:blipFill>
            <p:spPr>
              <a:xfrm>
                <a:off x="1175166" y="3835830"/>
                <a:ext cx="1516902" cy="176969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2607400" y="3846824"/>
                <a:ext cx="558800" cy="1769692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3095845" y="3840887"/>
                <a:ext cx="558800" cy="1769692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4563127" y="3838734"/>
                <a:ext cx="558800" cy="176969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97" t="55452" r="62119"/>
              <a:stretch/>
            </p:blipFill>
            <p:spPr>
              <a:xfrm>
                <a:off x="696044" y="3853482"/>
                <a:ext cx="479122" cy="176969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4083139" y="3814963"/>
                <a:ext cx="558800" cy="176969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3592472" y="3829711"/>
                <a:ext cx="558800" cy="176969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4" t="55452" r="47788"/>
              <a:stretch/>
            </p:blipFill>
            <p:spPr>
              <a:xfrm>
                <a:off x="5037673" y="3838734"/>
                <a:ext cx="558800" cy="1769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113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ogram files (x86)\360se6\User Data\temp\018001004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"/>
          <a:stretch/>
        </p:blipFill>
        <p:spPr bwMode="auto">
          <a:xfrm>
            <a:off x="54144" y="3717032"/>
            <a:ext cx="2448272" cy="26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2627784" y="1925956"/>
            <a:ext cx="5832648" cy="1923691"/>
          </a:xfrm>
          <a:prstGeom prst="wedgeRoundRectCallout">
            <a:avLst>
              <a:gd name="adj1" fmla="val -62098"/>
              <a:gd name="adj2" fmla="val 4535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7784" y="2060847"/>
            <a:ext cx="597666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为何</a:t>
            </a:r>
            <a:r>
              <a:rPr lang="zh-CN" altLang="en-US" sz="3600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心血管疾病</a:t>
            </a:r>
            <a:r>
              <a:rPr lang="zh-CN" altLang="en-US" sz="2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竟然</a:t>
            </a:r>
            <a:endParaRPr lang="en-US" altLang="zh-CN" sz="2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2" algn="ctr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</a:t>
            </a:r>
            <a:r>
              <a:rPr lang="zh-CN" altLang="en-US" sz="28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为了糖尿病患者</a:t>
            </a:r>
            <a:r>
              <a:rPr lang="zh-CN" altLang="en-US" sz="2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zh-CN" altLang="en-US" sz="3600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终极杀手</a:t>
            </a:r>
            <a:r>
              <a:rPr lang="zh-CN" altLang="en-US" sz="2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”？</a:t>
            </a:r>
            <a:endParaRPr lang="en-US" altLang="zh-CN" sz="28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糖尿病本身就是心血管疾病的危险因素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2420889"/>
            <a:ext cx="4104456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大量的研究表明：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糖尿病是心血管疾病的独立危险因素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也就是说，患了糖尿病就会处于心血管疾病的威胁之下</a:t>
            </a:r>
            <a:endParaRPr lang="zh-CN" altLang="en-US" dirty="0"/>
          </a:p>
        </p:txBody>
      </p:sp>
      <p:pic>
        <p:nvPicPr>
          <p:cNvPr id="1028" name="Picture 4" descr="c:\users\admin\appdata\roaming\360se6\User Data\temp\20120202-114725-720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5"/>
          <a:stretch/>
        </p:blipFill>
        <p:spPr bwMode="auto">
          <a:xfrm>
            <a:off x="19081" y="1988840"/>
            <a:ext cx="418041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糖尿病患者常伴有其他心血管疾病危险因素</a:t>
            </a:r>
            <a:endParaRPr lang="zh-CN" altLang="en-US" dirty="0"/>
          </a:p>
        </p:txBody>
      </p:sp>
      <p:pic>
        <p:nvPicPr>
          <p:cNvPr id="6" name="Picture 16" descr="d:\program files (x86)\360se6\User Data\temp\002511f360210e3226b2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77339"/>
            <a:ext cx="3027641" cy="216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加号 6"/>
          <p:cNvSpPr/>
          <p:nvPr/>
        </p:nvSpPr>
        <p:spPr>
          <a:xfrm>
            <a:off x="2862095" y="3608119"/>
            <a:ext cx="834132" cy="609436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8" name="Picture 6" descr="d:\program files (x86)\360se6\User Data\temp\sy_2010093014544741904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r="10626" b="8152"/>
          <a:stretch/>
        </p:blipFill>
        <p:spPr bwMode="auto">
          <a:xfrm>
            <a:off x="4550843" y="3284984"/>
            <a:ext cx="1290288" cy="110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program files (x86)\360se6\User Data\temp\t01bb99cbd5689b88da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12" y="1235981"/>
            <a:ext cx="1127674" cy="11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575450" y="14127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肥胖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652120" y="249289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“坏”胆固醇升高</a:t>
            </a:r>
            <a:endParaRPr lang="zh-CN" altLang="en-US" sz="2400" b="1" dirty="0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94" y="2217115"/>
            <a:ext cx="1226344" cy="10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6380350" y="3573016"/>
            <a:ext cx="119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高血压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6575450" y="46531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吸烟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43" y="4365104"/>
            <a:ext cx="1211868" cy="102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admin\appdata\roaming\360se6\User Data\temp\caf3c4d99a44d5147585e32ca81702ed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3842" r="3085" b="6675"/>
          <a:stretch/>
        </p:blipFill>
        <p:spPr bwMode="auto">
          <a:xfrm>
            <a:off x="4550843" y="5445224"/>
            <a:ext cx="1120748" cy="11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6111463" y="5733256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精神压力大</a:t>
            </a:r>
            <a:endParaRPr lang="zh-CN" altLang="en-US" sz="2400" b="1" dirty="0"/>
          </a:p>
        </p:txBody>
      </p:sp>
      <p:sp>
        <p:nvSpPr>
          <p:cNvPr id="4" name="左大括号 3"/>
          <p:cNvSpPr/>
          <p:nvPr/>
        </p:nvSpPr>
        <p:spPr>
          <a:xfrm>
            <a:off x="3995936" y="1643608"/>
            <a:ext cx="288032" cy="4551313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1560" y="1823393"/>
            <a:ext cx="2883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糖尿病患者常伴有多种心血管疾病危险因素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6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动脉动脉粥样硬化阶段-24586376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3"/>
          <a:stretch/>
        </p:blipFill>
        <p:spPr bwMode="auto">
          <a:xfrm>
            <a:off x="-34497" y="2664786"/>
            <a:ext cx="2532250" cy="12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\Desktop\动脉动脉粥样硬化阶段-2458637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t="53655"/>
          <a:stretch/>
        </p:blipFill>
        <p:spPr bwMode="auto">
          <a:xfrm>
            <a:off x="2381280" y="2774961"/>
            <a:ext cx="2435077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上述</a:t>
            </a:r>
            <a:r>
              <a:rPr lang="zh-CN" altLang="en-US" dirty="0" smtClean="0"/>
              <a:t>危险因素共同促进动脉粥样硬化的发展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2995" y="426347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动脉粥样硬化进展过程</a:t>
            </a:r>
            <a:endParaRPr lang="zh-CN" altLang="en-US" sz="2400" b="1" dirty="0"/>
          </a:p>
        </p:txBody>
      </p:sp>
      <p:sp>
        <p:nvSpPr>
          <p:cNvPr id="22" name="燕尾形箭头 21"/>
          <p:cNvSpPr/>
          <p:nvPr/>
        </p:nvSpPr>
        <p:spPr>
          <a:xfrm>
            <a:off x="4839575" y="3074730"/>
            <a:ext cx="467745" cy="563989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5333146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上述危险因素共同促进动脉粥样硬化的发生发展，最终引</a:t>
            </a:r>
            <a:r>
              <a:rPr lang="zh-CN" altLang="en-US" sz="2000" dirty="0"/>
              <a:t>发</a:t>
            </a:r>
            <a:r>
              <a:rPr lang="zh-CN" altLang="en-US" sz="2000" dirty="0" smtClean="0"/>
              <a:t>心血管疾病</a:t>
            </a:r>
            <a:endParaRPr lang="en-US" altLang="zh-CN" sz="2000" dirty="0"/>
          </a:p>
        </p:txBody>
      </p:sp>
      <p:sp>
        <p:nvSpPr>
          <p:cNvPr id="21" name="矩形 20"/>
          <p:cNvSpPr/>
          <p:nvPr/>
        </p:nvSpPr>
        <p:spPr>
          <a:xfrm>
            <a:off x="5571784" y="1139984"/>
            <a:ext cx="3572216" cy="367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300000"/>
              </a:lnSpc>
              <a:spcBef>
                <a:spcPts val="1800"/>
              </a:spcBef>
            </a:pPr>
            <a:r>
              <a:rPr lang="zh-CN" altLang="en-US" sz="2400" b="1" dirty="0" smtClean="0"/>
              <a:t>脑卒中（中风）</a:t>
            </a:r>
            <a:endParaRPr lang="en-US" altLang="zh-CN" sz="2400" b="1" dirty="0" smtClean="0"/>
          </a:p>
          <a:p>
            <a:pPr lvl="3">
              <a:lnSpc>
                <a:spcPct val="300000"/>
              </a:lnSpc>
              <a:spcBef>
                <a:spcPts val="1800"/>
              </a:spcBef>
            </a:pPr>
            <a:r>
              <a:rPr lang="zh-CN" altLang="en-US" sz="2400" b="1" dirty="0" smtClean="0"/>
              <a:t>心肌梗死</a:t>
            </a:r>
            <a:endParaRPr lang="en-US" altLang="zh-CN" sz="2400" b="1" dirty="0" smtClean="0"/>
          </a:p>
          <a:p>
            <a:pPr lvl="3">
              <a:lnSpc>
                <a:spcPct val="300000"/>
              </a:lnSpc>
              <a:spcBef>
                <a:spcPts val="1800"/>
              </a:spcBef>
            </a:pPr>
            <a:r>
              <a:rPr lang="zh-CN" altLang="en-US" sz="2400" b="1" dirty="0" smtClean="0"/>
              <a:t>心绞痛</a:t>
            </a:r>
            <a:endParaRPr lang="zh-CN" altLang="en-US" sz="2400" b="1" dirty="0"/>
          </a:p>
        </p:txBody>
      </p:sp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83" y="1628607"/>
            <a:ext cx="941688" cy="92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868144" y="2796168"/>
            <a:ext cx="771957" cy="105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admin\appdata\roaming\360se6\User Data\temp\20092315575142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73"/>
          <a:stretch/>
        </p:blipFill>
        <p:spPr bwMode="auto">
          <a:xfrm>
            <a:off x="5868143" y="4066019"/>
            <a:ext cx="993663" cy="10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大括号 28"/>
          <p:cNvSpPr/>
          <p:nvPr/>
        </p:nvSpPr>
        <p:spPr>
          <a:xfrm>
            <a:off x="5427767" y="1923397"/>
            <a:ext cx="364815" cy="2890157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7544" y="56612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与没有糖尿病的人相比</a:t>
            </a:r>
            <a:r>
              <a:rPr lang="zh-CN" altLang="en-US" sz="2000" dirty="0">
                <a:latin typeface="+mn-ea"/>
              </a:rPr>
              <a:t>，糖尿病患者发生心血管疾病的风险增加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+mn-ea"/>
              </a:rPr>
              <a:t>2-4</a:t>
            </a:r>
            <a:r>
              <a:rPr lang="en-US" altLang="zh-CN" sz="3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倍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58308" y="1628801"/>
            <a:ext cx="8204274" cy="3684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糖尿病被称为冠心病</a:t>
            </a:r>
            <a:r>
              <a:rPr lang="zh-CN" altLang="en-US" sz="3600" dirty="0" smtClean="0">
                <a:solidFill>
                  <a:srgbClr val="FFFF00"/>
                </a:solidFill>
              </a:rPr>
              <a:t>“等危症”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1" y="5589240"/>
            <a:ext cx="7328566" cy="6480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因而，医学上将糖尿病称为：冠心病</a:t>
            </a:r>
            <a:r>
              <a:rPr lang="zh-CN" altLang="en-US" sz="3200" dirty="0">
                <a:solidFill>
                  <a:srgbClr val="C00000"/>
                </a:solidFill>
              </a:rPr>
              <a:t>“</a:t>
            </a:r>
            <a:r>
              <a:rPr lang="zh-CN" altLang="en-US" sz="3200" dirty="0" smtClean="0">
                <a:solidFill>
                  <a:srgbClr val="C00000"/>
                </a:solidFill>
              </a:rPr>
              <a:t>等危症”</a:t>
            </a:r>
            <a:endParaRPr lang="zh-CN" altLang="en-US" sz="32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54" y="1871537"/>
            <a:ext cx="2056079" cy="240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6410354" y="4576742"/>
            <a:ext cx="1889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患</a:t>
            </a:r>
            <a:r>
              <a:rPr lang="zh-CN" altLang="en-US" sz="2400" b="1" dirty="0" smtClean="0"/>
              <a:t>心肌梗死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732037" y="4295066"/>
            <a:ext cx="2183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患有糖尿病，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无心肌梗死史</a:t>
            </a:r>
            <a:endParaRPr lang="zh-CN" altLang="en-US" sz="2400" b="1" dirty="0"/>
          </a:p>
        </p:txBody>
      </p:sp>
      <p:sp>
        <p:nvSpPr>
          <p:cNvPr id="20" name="等于号 19"/>
          <p:cNvSpPr/>
          <p:nvPr/>
        </p:nvSpPr>
        <p:spPr>
          <a:xfrm>
            <a:off x="3294029" y="3292459"/>
            <a:ext cx="2532831" cy="1199457"/>
          </a:xfrm>
          <a:prstGeom prst="mathEqual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Picture 16" descr="d:\program files (x86)\360se6\User Data\temp\002511f360210e3226b20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5" y="1628800"/>
            <a:ext cx="3064808" cy="30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608402" y="2342331"/>
            <a:ext cx="3902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未来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年内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发生心肌梗死的危险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\Desktop\QQ截图201508051445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50" y="2456951"/>
            <a:ext cx="4295288" cy="3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755576" y="1484785"/>
            <a:ext cx="3384376" cy="1368152"/>
          </a:xfrm>
          <a:prstGeom prst="cloudCallout">
            <a:avLst>
              <a:gd name="adj1" fmla="val 17672"/>
              <a:gd name="adj2" fmla="val 9610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181491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我该怎么做，才能远离心血管疾病？</a:t>
            </a:r>
            <a:endParaRPr lang="zh-CN" altLang="en-US" sz="2000" dirty="0"/>
          </a:p>
        </p:txBody>
      </p:sp>
      <p:sp>
        <p:nvSpPr>
          <p:cNvPr id="10" name="云形标注 9"/>
          <p:cNvSpPr/>
          <p:nvPr/>
        </p:nvSpPr>
        <p:spPr>
          <a:xfrm>
            <a:off x="5580112" y="2029636"/>
            <a:ext cx="3384376" cy="1368152"/>
          </a:xfrm>
          <a:prstGeom prst="cloudCallout">
            <a:avLst>
              <a:gd name="adj1" fmla="val -41768"/>
              <a:gd name="adj2" fmla="val 8273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2359769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管</a:t>
            </a:r>
            <a:r>
              <a:rPr lang="zh-CN" altLang="en-US" sz="2000" dirty="0" smtClean="0"/>
              <a:t>好“坏”胆固醇</a:t>
            </a:r>
            <a:endParaRPr lang="en-US" altLang="zh-CN" sz="2000" dirty="0" smtClean="0"/>
          </a:p>
          <a:p>
            <a:r>
              <a:rPr lang="zh-CN" altLang="en-US" sz="2000" dirty="0"/>
              <a:t>很</a:t>
            </a:r>
            <a:r>
              <a:rPr lang="zh-CN" altLang="en-US" sz="2000" dirty="0" smtClean="0"/>
              <a:t>重要！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9902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立普妥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767</Words>
  <Application>Microsoft Office PowerPoint</Application>
  <PresentationFormat>全屏显示(4:3)</PresentationFormat>
  <Paragraphs>132</Paragraphs>
  <Slides>22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 糖尿病患者的“终极杀手”</vt:lpstr>
      <vt:lpstr>PowerPoint 演示文稿</vt:lpstr>
      <vt:lpstr>糖尿病患者的“终极杀手”竟然是心血管疾病</vt:lpstr>
      <vt:lpstr>PowerPoint 演示文稿</vt:lpstr>
      <vt:lpstr>糖尿病本身就是心血管疾病的危险因素</vt:lpstr>
      <vt:lpstr>糖尿病患者常伴有其他心血管疾病危险因素</vt:lpstr>
      <vt:lpstr>上述危险因素共同促进动脉粥样硬化的发展</vt:lpstr>
      <vt:lpstr>糖尿病被称为冠心病“等危症”</vt:lpstr>
      <vt:lpstr>PowerPoint 演示文稿</vt:lpstr>
      <vt:lpstr>“坏”胆固醇是心血管疾病的“第一危险因素”</vt:lpstr>
      <vt:lpstr>“坏”胆固醇是什么？</vt:lpstr>
      <vt:lpstr>在糖尿病患者中，“坏”胆固醇升高的比例很大</vt:lpstr>
      <vt:lpstr>在糖尿病患者中，“坏”胆固醇 破坏力增强</vt:lpstr>
      <vt:lpstr>糖尿病与“坏”胆固醇“狼狈为奸”</vt:lpstr>
      <vt:lpstr>糖尿病患者的动脉粥样硬化更严重</vt:lpstr>
      <vt:lpstr>如何防治“终极杀手”？</vt:lpstr>
      <vt:lpstr>糖尿病患者“坏”胆固醇参考值应该“低于常人”</vt:lpstr>
      <vt:lpstr>糖尿病患者合并心血管疾病，应进一步降低“坏”胆固醇</vt:lpstr>
      <vt:lpstr>PowerPoint 演示文稿</vt:lpstr>
      <vt:lpstr>双管齐下，管好“坏”胆固醇： 一“管”生活方式</vt:lpstr>
      <vt:lpstr>双管齐下，管好“坏”胆固醇： 二“管”合理用药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363</cp:revision>
  <dcterms:created xsi:type="dcterms:W3CDTF">2014-09-10T09:47:10Z</dcterms:created>
  <dcterms:modified xsi:type="dcterms:W3CDTF">2015-08-27T06:11:36Z</dcterms:modified>
</cp:coreProperties>
</file>