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49" r:id="rId3"/>
    <p:sldId id="350" r:id="rId4"/>
    <p:sldId id="351" r:id="rId5"/>
    <p:sldId id="352" r:id="rId6"/>
    <p:sldId id="339" r:id="rId7"/>
    <p:sldId id="353" r:id="rId8"/>
    <p:sldId id="354" r:id="rId9"/>
    <p:sldId id="355" r:id="rId10"/>
    <p:sldId id="356" r:id="rId11"/>
    <p:sldId id="357" r:id="rId12"/>
    <p:sldId id="359" r:id="rId13"/>
    <p:sldId id="358" r:id="rId14"/>
    <p:sldId id="360" r:id="rId15"/>
    <p:sldId id="361" r:id="rId16"/>
    <p:sldId id="362" r:id="rId17"/>
    <p:sldId id="363" r:id="rId18"/>
    <p:sldId id="364" r:id="rId19"/>
    <p:sldId id="365" r:id="rId20"/>
    <p:sldId id="28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98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2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E9BE4-F256-4753-8ADC-87231710FBAB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2D08-1381-4075-8082-F13C3C0D7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79055"/>
            <a:ext cx="9144000" cy="1470025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solidFill>
                  <a:srgbClr val="FFFF00"/>
                </a:solidFill>
              </a:rPr>
              <a:t>高</a:t>
            </a:r>
            <a:r>
              <a:rPr lang="zh-CN" altLang="en-US" sz="4000" dirty="0">
                <a:solidFill>
                  <a:srgbClr val="FFFF00"/>
                </a:solidFill>
              </a:rPr>
              <a:t>胆固醇血症防治的常见错误观念</a:t>
            </a:r>
          </a:p>
        </p:txBody>
      </p:sp>
    </p:spTree>
    <p:extLst>
      <p:ext uri="{BB962C8B-B14F-4D97-AF65-F5344CB8AC3E}">
        <p14:creationId xmlns:p14="http://schemas.microsoft.com/office/powerpoint/2010/main" val="39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:\users\admin\appdata\roaming\360se6\User Data\temp\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09454"/>
            <a:ext cx="3489563" cy="42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观念</a:t>
            </a:r>
            <a:r>
              <a:rPr lang="zh-CN" altLang="en-US" dirty="0" smtClean="0"/>
              <a:t>：高胆固醇血症是慢性病，一时半会儿没事儿</a:t>
            </a: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3275855" y="1454248"/>
            <a:ext cx="4725141" cy="1470695"/>
          </a:xfrm>
          <a:prstGeom prst="cloudCallout">
            <a:avLst>
              <a:gd name="adj1" fmla="val -51548"/>
              <a:gd name="adj2" fmla="val 725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双波形 5"/>
          <p:cNvSpPr/>
          <p:nvPr/>
        </p:nvSpPr>
        <p:spPr>
          <a:xfrm>
            <a:off x="4499992" y="4812228"/>
            <a:ext cx="2880320" cy="993036"/>
          </a:xfrm>
          <a:prstGeom prst="double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51182" y="1648584"/>
            <a:ext cx="3501137" cy="9883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高胆固醇血症是慢性病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 smtClean="0"/>
              <a:t>一时半会儿不管也没事儿</a:t>
            </a:r>
            <a:endParaRPr lang="en-US" altLang="zh-CN" sz="20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726355" y="5041642"/>
            <a:ext cx="2509941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事实真是这样么？</a:t>
            </a:r>
            <a:endParaRPr lang="zh-CN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7303308" y="5134964"/>
            <a:ext cx="1395377" cy="10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63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“坏”</a:t>
            </a:r>
            <a:r>
              <a:rPr lang="zh-CN" altLang="en-US" dirty="0"/>
              <a:t>胆固醇在</a:t>
            </a:r>
            <a:r>
              <a:rPr lang="zh-CN" altLang="en-US" dirty="0" smtClean="0"/>
              <a:t>动脉内壁沉积形成斑块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1524761"/>
            <a:ext cx="5303440" cy="352839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 smtClean="0"/>
              <a:t>“坏”</a:t>
            </a:r>
            <a:r>
              <a:rPr lang="zh-CN" altLang="en-US" dirty="0"/>
              <a:t>胆固醇在</a:t>
            </a:r>
            <a:r>
              <a:rPr lang="zh-CN" altLang="en-US" dirty="0" smtClean="0"/>
              <a:t>动脉内壁沉积</a:t>
            </a:r>
            <a:endParaRPr lang="en-US" altLang="zh-CN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 smtClean="0"/>
              <a:t>慢慢形成动脉粥样硬化斑块</a:t>
            </a:r>
            <a:endParaRPr lang="en-US" altLang="zh-CN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 smtClean="0"/>
              <a:t>斑块增大，使血管变窄、阻塞</a:t>
            </a:r>
            <a:endParaRPr lang="zh-CN" altLang="en-US" dirty="0"/>
          </a:p>
        </p:txBody>
      </p:sp>
      <p:pic>
        <p:nvPicPr>
          <p:cNvPr id="9218" name="Picture 2" descr="C:\Users\admin\Documents\ppt素材\卡通图片\atherosclerosis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2" r="20632"/>
          <a:stretch/>
        </p:blipFill>
        <p:spPr bwMode="auto">
          <a:xfrm>
            <a:off x="966218" y="1268760"/>
            <a:ext cx="2525661" cy="393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燕尾形箭头 4"/>
          <p:cNvSpPr/>
          <p:nvPr/>
        </p:nvSpPr>
        <p:spPr>
          <a:xfrm rot="5400000">
            <a:off x="5414606" y="2208837"/>
            <a:ext cx="720080" cy="648072"/>
          </a:xfrm>
          <a:prstGeom prst="notchedRightArrow">
            <a:avLst>
              <a:gd name="adj1" fmla="val 50000"/>
              <a:gd name="adj2" fmla="val 416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 rot="5400000">
            <a:off x="5414606" y="3648997"/>
            <a:ext cx="720080" cy="648072"/>
          </a:xfrm>
          <a:prstGeom prst="notchedRightArrow">
            <a:avLst>
              <a:gd name="adj1" fmla="val 50000"/>
              <a:gd name="adj2" fmla="val 416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3" descr="C:\Users\admin\Documents\ppt素材\卡通图片\medico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1"/>
          <a:stretch/>
        </p:blipFill>
        <p:spPr bwMode="auto">
          <a:xfrm>
            <a:off x="2523" y="5204339"/>
            <a:ext cx="1071534" cy="15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698069" y="5301208"/>
            <a:ext cx="6340198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/>
              <a:t>动脉粥样硬化是个缓慢的过程，</a:t>
            </a:r>
            <a:endParaRPr lang="en-US" altLang="zh-CN" sz="2400" b="1" dirty="0" smtClean="0"/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/>
              <a:t>但从斑块形成到突发心血管疾病却可能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很快</a:t>
            </a:r>
            <a:r>
              <a:rPr lang="zh-CN" altLang="en-US" sz="2400" b="1" dirty="0" smtClean="0"/>
              <a:t>！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3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斑块分为 “硬</a:t>
            </a:r>
            <a:r>
              <a:rPr lang="zh-CN" altLang="en-US" dirty="0"/>
              <a:t>斑块</a:t>
            </a:r>
            <a:r>
              <a:rPr lang="zh-CN" altLang="en-US" dirty="0" smtClean="0"/>
              <a:t>” 和“软斑块”</a:t>
            </a:r>
            <a:endParaRPr lang="zh-CN" altLang="en-US" dirty="0"/>
          </a:p>
        </p:txBody>
      </p:sp>
      <p:pic>
        <p:nvPicPr>
          <p:cNvPr id="7" name="Picture 1" descr="C:\Users\admin\AppData\Roaming\Tencent\Users\269857099\QQ\WinTemp\RichOle\H2`{93Y81DPI15CMY_J(`}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102" r="6249"/>
          <a:stretch>
            <a:fillRect/>
          </a:stretch>
        </p:blipFill>
        <p:spPr bwMode="auto">
          <a:xfrm>
            <a:off x="4892711" y="3184537"/>
            <a:ext cx="2104614" cy="1505597"/>
          </a:xfrm>
          <a:prstGeom prst="rect">
            <a:avLst/>
          </a:prstGeom>
          <a:noFill/>
        </p:spPr>
      </p:pic>
      <p:pic>
        <p:nvPicPr>
          <p:cNvPr id="8" name="Picture 2" descr="C:\Users\admin\AppData\Roaming\Tencent\Users\269857099\QQ\WinTemp\RichOle\_]M45~SK`DQ`)X38U9O5GF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954"/>
          <a:stretch>
            <a:fillRect/>
          </a:stretch>
        </p:blipFill>
        <p:spPr bwMode="auto">
          <a:xfrm>
            <a:off x="1094272" y="3184537"/>
            <a:ext cx="2051473" cy="1519600"/>
          </a:xfrm>
          <a:prstGeom prst="rect">
            <a:avLst/>
          </a:prstGeom>
          <a:noFill/>
        </p:spPr>
      </p:pic>
      <p:sp>
        <p:nvSpPr>
          <p:cNvPr id="9" name="圆角矩形 8"/>
          <p:cNvSpPr/>
          <p:nvPr/>
        </p:nvSpPr>
        <p:spPr>
          <a:xfrm>
            <a:off x="4750888" y="1920178"/>
            <a:ext cx="3401535" cy="303489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0" name="直接连接符 9"/>
          <p:cNvCxnSpPr/>
          <p:nvPr/>
        </p:nvCxnSpPr>
        <p:spPr>
          <a:xfrm>
            <a:off x="4774178" y="2844445"/>
            <a:ext cx="3398222" cy="13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77170" y="1916832"/>
            <a:ext cx="3401535" cy="303489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2" name="直接连接符 11"/>
          <p:cNvCxnSpPr/>
          <p:nvPr/>
        </p:nvCxnSpPr>
        <p:spPr>
          <a:xfrm>
            <a:off x="890421" y="2830146"/>
            <a:ext cx="3398222" cy="13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4530" y="2012550"/>
            <a:ext cx="3099030" cy="72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+mj-ea"/>
                <a:ea typeface="+mj-ea"/>
              </a:rPr>
              <a:t>像皮厚馅小的饺子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algn="ctr"/>
            <a:r>
              <a:rPr lang="zh-CN" altLang="en-US" sz="2000" b="1" dirty="0" smtClean="0">
                <a:latin typeface="+mj-ea"/>
                <a:ea typeface="+mj-ea"/>
              </a:rPr>
              <a:t>不容易破，相对稳定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3316" y="2023478"/>
            <a:ext cx="309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像</a:t>
            </a:r>
            <a:r>
              <a:rPr lang="zh-CN" altLang="en-US" sz="2000" b="1" dirty="0" smtClean="0">
                <a:latin typeface="+mn-ea"/>
              </a:rPr>
              <a:t>薄皮大馅的饺子，易破，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这样的斑块很危险！</a:t>
            </a:r>
            <a:endParaRPr lang="zh-CN" altLang="en-US" sz="20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2850807" y="3296967"/>
            <a:ext cx="564601" cy="376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016071" y="30167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  <a:latin typeface="+mj-ea"/>
                <a:ea typeface="+mj-ea"/>
              </a:rPr>
              <a:t>LDL-C</a:t>
            </a:r>
            <a:r>
              <a:rPr lang="zh-CN" altLang="en-US" b="1" dirty="0" smtClean="0">
                <a:solidFill>
                  <a:prstClr val="black"/>
                </a:solidFill>
                <a:latin typeface="+mj-ea"/>
                <a:ea typeface="+mj-ea"/>
              </a:rPr>
              <a:t>少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662607" y="4112502"/>
            <a:ext cx="501867" cy="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81294" y="41752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纤维帽厚</a:t>
            </a:r>
            <a:endParaRPr lang="zh-CN" altLang="en-US" b="1" dirty="0">
              <a:latin typeface="+mj-ea"/>
              <a:ea typeface="+mj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589901" y="3430798"/>
            <a:ext cx="564601" cy="376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48380" y="30167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  <a:latin typeface="+mj-ea"/>
                <a:ea typeface="+mj-ea"/>
              </a:rPr>
              <a:t>LDL-C</a:t>
            </a:r>
            <a:r>
              <a:rPr lang="zh-CN" altLang="en-US" b="1" dirty="0" smtClean="0">
                <a:solidFill>
                  <a:prstClr val="black"/>
                </a:solidFill>
                <a:latin typeface="+mj-ea"/>
                <a:ea typeface="+mj-ea"/>
              </a:rPr>
              <a:t>多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401701" y="4246332"/>
            <a:ext cx="501867" cy="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920388" y="43090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纤维帽薄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4897" y="5268738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软斑块（不稳定斑块）</a:t>
            </a:r>
            <a:endParaRPr lang="zh-CN" altLang="en-US" sz="2000" b="1" dirty="0"/>
          </a:p>
        </p:txBody>
      </p:sp>
      <p:sp>
        <p:nvSpPr>
          <p:cNvPr id="24" name="矩形 23"/>
          <p:cNvSpPr/>
          <p:nvPr/>
        </p:nvSpPr>
        <p:spPr>
          <a:xfrm>
            <a:off x="1331640" y="526873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硬斑块（稳定斑块）</a:t>
            </a:r>
            <a:endParaRPr lang="zh-CN" altLang="en-US" sz="2000" b="1" dirty="0"/>
          </a:p>
        </p:txBody>
      </p:sp>
      <p:pic>
        <p:nvPicPr>
          <p:cNvPr id="25" name="Picture 3" descr="C:\Users\admin\Documents\ppt素材\卡通图片\medico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1"/>
          <a:stretch/>
        </p:blipFill>
        <p:spPr bwMode="auto">
          <a:xfrm>
            <a:off x="2523" y="5204339"/>
            <a:ext cx="1071534" cy="15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5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72" y="1288792"/>
            <a:ext cx="2212080" cy="124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不稳定斑块随时可能引发心血管疾病</a:t>
            </a:r>
            <a:endParaRPr lang="zh-CN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blackWhite">
          <a:xfrm>
            <a:off x="640588" y="3203084"/>
            <a:ext cx="7944566" cy="2104354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891864" y="3602931"/>
            <a:ext cx="1182687" cy="1177925"/>
            <a:chOff x="294" y="1440"/>
            <a:chExt cx="811" cy="912"/>
          </a:xfrm>
        </p:grpSpPr>
        <p:sp>
          <p:nvSpPr>
            <p:cNvPr id="7" name="Oval 62"/>
            <p:cNvSpPr>
              <a:spLocks noChangeArrowheads="1"/>
            </p:cNvSpPr>
            <p:nvPr/>
          </p:nvSpPr>
          <p:spPr bwMode="auto">
            <a:xfrm>
              <a:off x="294" y="1440"/>
              <a:ext cx="811" cy="912"/>
            </a:xfrm>
            <a:prstGeom prst="ellipse">
              <a:avLst/>
            </a:prstGeom>
            <a:solidFill>
              <a:srgbClr val="714400"/>
            </a:solidFill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8" name="Freeform 63"/>
            <p:cNvSpPr>
              <a:spLocks/>
            </p:cNvSpPr>
            <p:nvPr/>
          </p:nvSpPr>
          <p:spPr bwMode="auto">
            <a:xfrm>
              <a:off x="411" y="1561"/>
              <a:ext cx="599" cy="637"/>
            </a:xfrm>
            <a:custGeom>
              <a:avLst/>
              <a:gdLst/>
              <a:ahLst/>
              <a:cxnLst>
                <a:cxn ang="0">
                  <a:pos x="340" y="3"/>
                </a:cxn>
                <a:cxn ang="0">
                  <a:pos x="354" y="10"/>
                </a:cxn>
                <a:cxn ang="0">
                  <a:pos x="361" y="10"/>
                </a:cxn>
                <a:cxn ang="0">
                  <a:pos x="371" y="14"/>
                </a:cxn>
                <a:cxn ang="0">
                  <a:pos x="403" y="10"/>
                </a:cxn>
                <a:cxn ang="0">
                  <a:pos x="427" y="3"/>
                </a:cxn>
                <a:cxn ang="0">
                  <a:pos x="440" y="10"/>
                </a:cxn>
                <a:cxn ang="0">
                  <a:pos x="449" y="28"/>
                </a:cxn>
                <a:cxn ang="0">
                  <a:pos x="479" y="45"/>
                </a:cxn>
                <a:cxn ang="0">
                  <a:pos x="510" y="60"/>
                </a:cxn>
                <a:cxn ang="0">
                  <a:pos x="513" y="74"/>
                </a:cxn>
                <a:cxn ang="0">
                  <a:pos x="530" y="84"/>
                </a:cxn>
                <a:cxn ang="0">
                  <a:pos x="564" y="95"/>
                </a:cxn>
                <a:cxn ang="0">
                  <a:pos x="569" y="95"/>
                </a:cxn>
                <a:cxn ang="0">
                  <a:pos x="589" y="147"/>
                </a:cxn>
                <a:cxn ang="0">
                  <a:pos x="618" y="179"/>
                </a:cxn>
                <a:cxn ang="0">
                  <a:pos x="652" y="239"/>
                </a:cxn>
                <a:cxn ang="0">
                  <a:pos x="669" y="302"/>
                </a:cxn>
                <a:cxn ang="0">
                  <a:pos x="667" y="327"/>
                </a:cxn>
                <a:cxn ang="0">
                  <a:pos x="657" y="334"/>
                </a:cxn>
                <a:cxn ang="0">
                  <a:pos x="642" y="323"/>
                </a:cxn>
                <a:cxn ang="0">
                  <a:pos x="611" y="313"/>
                </a:cxn>
                <a:cxn ang="0">
                  <a:pos x="576" y="306"/>
                </a:cxn>
                <a:cxn ang="0">
                  <a:pos x="383" y="351"/>
                </a:cxn>
                <a:cxn ang="0">
                  <a:pos x="354" y="372"/>
                </a:cxn>
                <a:cxn ang="0">
                  <a:pos x="325" y="390"/>
                </a:cxn>
                <a:cxn ang="0">
                  <a:pos x="303" y="411"/>
                </a:cxn>
                <a:cxn ang="0">
                  <a:pos x="276" y="432"/>
                </a:cxn>
                <a:cxn ang="0">
                  <a:pos x="244" y="481"/>
                </a:cxn>
                <a:cxn ang="0">
                  <a:pos x="198" y="516"/>
                </a:cxn>
                <a:cxn ang="0">
                  <a:pos x="193" y="548"/>
                </a:cxn>
                <a:cxn ang="0">
                  <a:pos x="186" y="601"/>
                </a:cxn>
                <a:cxn ang="0">
                  <a:pos x="171" y="629"/>
                </a:cxn>
                <a:cxn ang="0">
                  <a:pos x="147" y="625"/>
                </a:cxn>
                <a:cxn ang="0">
                  <a:pos x="127" y="611"/>
                </a:cxn>
                <a:cxn ang="0">
                  <a:pos x="100" y="587"/>
                </a:cxn>
                <a:cxn ang="0">
                  <a:pos x="76" y="552"/>
                </a:cxn>
                <a:cxn ang="0">
                  <a:pos x="56" y="527"/>
                </a:cxn>
                <a:cxn ang="0">
                  <a:pos x="37" y="478"/>
                </a:cxn>
                <a:cxn ang="0">
                  <a:pos x="17" y="408"/>
                </a:cxn>
                <a:cxn ang="0">
                  <a:pos x="3" y="337"/>
                </a:cxn>
                <a:cxn ang="0">
                  <a:pos x="5" y="284"/>
                </a:cxn>
                <a:cxn ang="0">
                  <a:pos x="20" y="221"/>
                </a:cxn>
                <a:cxn ang="0">
                  <a:pos x="37" y="168"/>
                </a:cxn>
                <a:cxn ang="0">
                  <a:pos x="42" y="147"/>
                </a:cxn>
                <a:cxn ang="0">
                  <a:pos x="54" y="130"/>
                </a:cxn>
                <a:cxn ang="0">
                  <a:pos x="78" y="126"/>
                </a:cxn>
                <a:cxn ang="0">
                  <a:pos x="93" y="102"/>
                </a:cxn>
                <a:cxn ang="0">
                  <a:pos x="105" y="88"/>
                </a:cxn>
                <a:cxn ang="0">
                  <a:pos x="130" y="67"/>
                </a:cxn>
                <a:cxn ang="0">
                  <a:pos x="164" y="42"/>
                </a:cxn>
                <a:cxn ang="0">
                  <a:pos x="225" y="24"/>
                </a:cxn>
                <a:cxn ang="0">
                  <a:pos x="264" y="3"/>
                </a:cxn>
                <a:cxn ang="0">
                  <a:pos x="281" y="10"/>
                </a:cxn>
                <a:cxn ang="0">
                  <a:pos x="318" y="17"/>
                </a:cxn>
                <a:cxn ang="0">
                  <a:pos x="327" y="10"/>
                </a:cxn>
              </a:cxnLst>
              <a:rect l="0" t="0" r="r" b="b"/>
              <a:pathLst>
                <a:path w="673" h="637">
                  <a:moveTo>
                    <a:pt x="325" y="0"/>
                  </a:moveTo>
                  <a:lnTo>
                    <a:pt x="340" y="3"/>
                  </a:lnTo>
                  <a:lnTo>
                    <a:pt x="347" y="7"/>
                  </a:lnTo>
                  <a:lnTo>
                    <a:pt x="354" y="10"/>
                  </a:lnTo>
                  <a:lnTo>
                    <a:pt x="357" y="10"/>
                  </a:lnTo>
                  <a:lnTo>
                    <a:pt x="361" y="10"/>
                  </a:lnTo>
                  <a:lnTo>
                    <a:pt x="364" y="14"/>
                  </a:lnTo>
                  <a:lnTo>
                    <a:pt x="371" y="14"/>
                  </a:lnTo>
                  <a:lnTo>
                    <a:pt x="383" y="17"/>
                  </a:lnTo>
                  <a:lnTo>
                    <a:pt x="403" y="10"/>
                  </a:lnTo>
                  <a:lnTo>
                    <a:pt x="420" y="3"/>
                  </a:lnTo>
                  <a:lnTo>
                    <a:pt x="427" y="3"/>
                  </a:lnTo>
                  <a:lnTo>
                    <a:pt x="432" y="7"/>
                  </a:lnTo>
                  <a:lnTo>
                    <a:pt x="440" y="10"/>
                  </a:lnTo>
                  <a:lnTo>
                    <a:pt x="442" y="21"/>
                  </a:lnTo>
                  <a:lnTo>
                    <a:pt x="449" y="28"/>
                  </a:lnTo>
                  <a:lnTo>
                    <a:pt x="462" y="35"/>
                  </a:lnTo>
                  <a:lnTo>
                    <a:pt x="479" y="45"/>
                  </a:lnTo>
                  <a:lnTo>
                    <a:pt x="496" y="52"/>
                  </a:lnTo>
                  <a:lnTo>
                    <a:pt x="510" y="60"/>
                  </a:lnTo>
                  <a:lnTo>
                    <a:pt x="513" y="70"/>
                  </a:lnTo>
                  <a:lnTo>
                    <a:pt x="513" y="74"/>
                  </a:lnTo>
                  <a:lnTo>
                    <a:pt x="515" y="77"/>
                  </a:lnTo>
                  <a:lnTo>
                    <a:pt x="530" y="84"/>
                  </a:lnTo>
                  <a:lnTo>
                    <a:pt x="549" y="91"/>
                  </a:lnTo>
                  <a:lnTo>
                    <a:pt x="564" y="95"/>
                  </a:lnTo>
                  <a:lnTo>
                    <a:pt x="567" y="95"/>
                  </a:lnTo>
                  <a:lnTo>
                    <a:pt x="569" y="95"/>
                  </a:lnTo>
                  <a:lnTo>
                    <a:pt x="579" y="123"/>
                  </a:lnTo>
                  <a:lnTo>
                    <a:pt x="589" y="147"/>
                  </a:lnTo>
                  <a:lnTo>
                    <a:pt x="606" y="168"/>
                  </a:lnTo>
                  <a:lnTo>
                    <a:pt x="618" y="179"/>
                  </a:lnTo>
                  <a:lnTo>
                    <a:pt x="630" y="186"/>
                  </a:lnTo>
                  <a:lnTo>
                    <a:pt x="652" y="239"/>
                  </a:lnTo>
                  <a:lnTo>
                    <a:pt x="672" y="292"/>
                  </a:lnTo>
                  <a:lnTo>
                    <a:pt x="669" y="302"/>
                  </a:lnTo>
                  <a:lnTo>
                    <a:pt x="669" y="316"/>
                  </a:lnTo>
                  <a:lnTo>
                    <a:pt x="667" y="327"/>
                  </a:lnTo>
                  <a:lnTo>
                    <a:pt x="659" y="334"/>
                  </a:lnTo>
                  <a:lnTo>
                    <a:pt x="657" y="334"/>
                  </a:lnTo>
                  <a:lnTo>
                    <a:pt x="652" y="330"/>
                  </a:lnTo>
                  <a:lnTo>
                    <a:pt x="642" y="323"/>
                  </a:lnTo>
                  <a:lnTo>
                    <a:pt x="628" y="320"/>
                  </a:lnTo>
                  <a:lnTo>
                    <a:pt x="611" y="313"/>
                  </a:lnTo>
                  <a:lnTo>
                    <a:pt x="593" y="309"/>
                  </a:lnTo>
                  <a:lnTo>
                    <a:pt x="576" y="306"/>
                  </a:lnTo>
                  <a:lnTo>
                    <a:pt x="479" y="327"/>
                  </a:lnTo>
                  <a:lnTo>
                    <a:pt x="383" y="351"/>
                  </a:lnTo>
                  <a:lnTo>
                    <a:pt x="369" y="365"/>
                  </a:lnTo>
                  <a:lnTo>
                    <a:pt x="354" y="372"/>
                  </a:lnTo>
                  <a:lnTo>
                    <a:pt x="340" y="379"/>
                  </a:lnTo>
                  <a:lnTo>
                    <a:pt x="325" y="390"/>
                  </a:lnTo>
                  <a:lnTo>
                    <a:pt x="315" y="404"/>
                  </a:lnTo>
                  <a:lnTo>
                    <a:pt x="303" y="411"/>
                  </a:lnTo>
                  <a:lnTo>
                    <a:pt x="291" y="418"/>
                  </a:lnTo>
                  <a:lnTo>
                    <a:pt x="276" y="432"/>
                  </a:lnTo>
                  <a:lnTo>
                    <a:pt x="264" y="457"/>
                  </a:lnTo>
                  <a:lnTo>
                    <a:pt x="244" y="481"/>
                  </a:lnTo>
                  <a:lnTo>
                    <a:pt x="222" y="502"/>
                  </a:lnTo>
                  <a:lnTo>
                    <a:pt x="198" y="516"/>
                  </a:lnTo>
                  <a:lnTo>
                    <a:pt x="195" y="531"/>
                  </a:lnTo>
                  <a:lnTo>
                    <a:pt x="193" y="548"/>
                  </a:lnTo>
                  <a:lnTo>
                    <a:pt x="191" y="583"/>
                  </a:lnTo>
                  <a:lnTo>
                    <a:pt x="186" y="601"/>
                  </a:lnTo>
                  <a:lnTo>
                    <a:pt x="181" y="615"/>
                  </a:lnTo>
                  <a:lnTo>
                    <a:pt x="171" y="629"/>
                  </a:lnTo>
                  <a:lnTo>
                    <a:pt x="156" y="636"/>
                  </a:lnTo>
                  <a:lnTo>
                    <a:pt x="147" y="625"/>
                  </a:lnTo>
                  <a:lnTo>
                    <a:pt x="137" y="618"/>
                  </a:lnTo>
                  <a:lnTo>
                    <a:pt x="127" y="611"/>
                  </a:lnTo>
                  <a:lnTo>
                    <a:pt x="115" y="604"/>
                  </a:lnTo>
                  <a:lnTo>
                    <a:pt x="100" y="587"/>
                  </a:lnTo>
                  <a:lnTo>
                    <a:pt x="83" y="569"/>
                  </a:lnTo>
                  <a:lnTo>
                    <a:pt x="76" y="552"/>
                  </a:lnTo>
                  <a:lnTo>
                    <a:pt x="66" y="538"/>
                  </a:lnTo>
                  <a:lnTo>
                    <a:pt x="56" y="527"/>
                  </a:lnTo>
                  <a:lnTo>
                    <a:pt x="49" y="509"/>
                  </a:lnTo>
                  <a:lnTo>
                    <a:pt x="37" y="478"/>
                  </a:lnTo>
                  <a:lnTo>
                    <a:pt x="27" y="443"/>
                  </a:lnTo>
                  <a:lnTo>
                    <a:pt x="17" y="408"/>
                  </a:lnTo>
                  <a:lnTo>
                    <a:pt x="0" y="376"/>
                  </a:lnTo>
                  <a:lnTo>
                    <a:pt x="3" y="337"/>
                  </a:lnTo>
                  <a:lnTo>
                    <a:pt x="5" y="309"/>
                  </a:lnTo>
                  <a:lnTo>
                    <a:pt x="5" y="284"/>
                  </a:lnTo>
                  <a:lnTo>
                    <a:pt x="10" y="263"/>
                  </a:lnTo>
                  <a:lnTo>
                    <a:pt x="20" y="221"/>
                  </a:lnTo>
                  <a:lnTo>
                    <a:pt x="27" y="197"/>
                  </a:lnTo>
                  <a:lnTo>
                    <a:pt x="37" y="168"/>
                  </a:lnTo>
                  <a:lnTo>
                    <a:pt x="39" y="158"/>
                  </a:lnTo>
                  <a:lnTo>
                    <a:pt x="42" y="147"/>
                  </a:lnTo>
                  <a:lnTo>
                    <a:pt x="47" y="137"/>
                  </a:lnTo>
                  <a:lnTo>
                    <a:pt x="54" y="130"/>
                  </a:lnTo>
                  <a:lnTo>
                    <a:pt x="66" y="126"/>
                  </a:lnTo>
                  <a:lnTo>
                    <a:pt x="78" y="126"/>
                  </a:lnTo>
                  <a:lnTo>
                    <a:pt x="86" y="112"/>
                  </a:lnTo>
                  <a:lnTo>
                    <a:pt x="93" y="102"/>
                  </a:lnTo>
                  <a:lnTo>
                    <a:pt x="100" y="91"/>
                  </a:lnTo>
                  <a:lnTo>
                    <a:pt x="105" y="88"/>
                  </a:lnTo>
                  <a:lnTo>
                    <a:pt x="115" y="84"/>
                  </a:lnTo>
                  <a:lnTo>
                    <a:pt x="130" y="67"/>
                  </a:lnTo>
                  <a:lnTo>
                    <a:pt x="147" y="52"/>
                  </a:lnTo>
                  <a:lnTo>
                    <a:pt x="164" y="42"/>
                  </a:lnTo>
                  <a:lnTo>
                    <a:pt x="183" y="35"/>
                  </a:lnTo>
                  <a:lnTo>
                    <a:pt x="225" y="24"/>
                  </a:lnTo>
                  <a:lnTo>
                    <a:pt x="244" y="14"/>
                  </a:lnTo>
                  <a:lnTo>
                    <a:pt x="264" y="3"/>
                  </a:lnTo>
                  <a:lnTo>
                    <a:pt x="271" y="7"/>
                  </a:lnTo>
                  <a:lnTo>
                    <a:pt x="281" y="10"/>
                  </a:lnTo>
                  <a:lnTo>
                    <a:pt x="305" y="14"/>
                  </a:lnTo>
                  <a:lnTo>
                    <a:pt x="318" y="17"/>
                  </a:lnTo>
                  <a:lnTo>
                    <a:pt x="325" y="14"/>
                  </a:lnTo>
                  <a:lnTo>
                    <a:pt x="327" y="10"/>
                  </a:lnTo>
                  <a:lnTo>
                    <a:pt x="325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Freeform 64"/>
            <p:cNvSpPr>
              <a:spLocks/>
            </p:cNvSpPr>
            <p:nvPr/>
          </p:nvSpPr>
          <p:spPr bwMode="auto">
            <a:xfrm>
              <a:off x="615" y="1902"/>
              <a:ext cx="380" cy="350"/>
            </a:xfrm>
            <a:custGeom>
              <a:avLst/>
              <a:gdLst/>
              <a:ahLst/>
              <a:cxnLst>
                <a:cxn ang="0">
                  <a:pos x="395" y="14"/>
                </a:cxn>
                <a:cxn ang="0">
                  <a:pos x="369" y="0"/>
                </a:cxn>
                <a:cxn ang="0">
                  <a:pos x="352" y="7"/>
                </a:cxn>
                <a:cxn ang="0">
                  <a:pos x="320" y="18"/>
                </a:cxn>
                <a:cxn ang="0">
                  <a:pos x="274" y="21"/>
                </a:cxn>
                <a:cxn ang="0">
                  <a:pos x="240" y="28"/>
                </a:cxn>
                <a:cxn ang="0">
                  <a:pos x="233" y="28"/>
                </a:cxn>
                <a:cxn ang="0">
                  <a:pos x="228" y="36"/>
                </a:cxn>
                <a:cxn ang="0">
                  <a:pos x="196" y="50"/>
                </a:cxn>
                <a:cxn ang="0">
                  <a:pos x="136" y="61"/>
                </a:cxn>
                <a:cxn ang="0">
                  <a:pos x="131" y="79"/>
                </a:cxn>
                <a:cxn ang="0">
                  <a:pos x="131" y="79"/>
                </a:cxn>
                <a:cxn ang="0">
                  <a:pos x="129" y="75"/>
                </a:cxn>
                <a:cxn ang="0">
                  <a:pos x="114" y="82"/>
                </a:cxn>
                <a:cxn ang="0">
                  <a:pos x="92" y="108"/>
                </a:cxn>
                <a:cxn ang="0">
                  <a:pos x="90" y="118"/>
                </a:cxn>
                <a:cxn ang="0">
                  <a:pos x="87" y="122"/>
                </a:cxn>
                <a:cxn ang="0">
                  <a:pos x="66" y="126"/>
                </a:cxn>
                <a:cxn ang="0">
                  <a:pos x="58" y="147"/>
                </a:cxn>
                <a:cxn ang="0">
                  <a:pos x="61" y="137"/>
                </a:cxn>
                <a:cxn ang="0">
                  <a:pos x="51" y="140"/>
                </a:cxn>
                <a:cxn ang="0">
                  <a:pos x="34" y="165"/>
                </a:cxn>
                <a:cxn ang="0">
                  <a:pos x="34" y="176"/>
                </a:cxn>
                <a:cxn ang="0">
                  <a:pos x="36" y="180"/>
                </a:cxn>
                <a:cxn ang="0">
                  <a:pos x="29" y="183"/>
                </a:cxn>
                <a:cxn ang="0">
                  <a:pos x="10" y="209"/>
                </a:cxn>
                <a:cxn ang="0">
                  <a:pos x="3" y="241"/>
                </a:cxn>
                <a:cxn ang="0">
                  <a:pos x="3" y="259"/>
                </a:cxn>
                <a:cxn ang="0">
                  <a:pos x="10" y="288"/>
                </a:cxn>
                <a:cxn ang="0">
                  <a:pos x="34" y="317"/>
                </a:cxn>
                <a:cxn ang="0">
                  <a:pos x="46" y="335"/>
                </a:cxn>
                <a:cxn ang="0">
                  <a:pos x="68" y="345"/>
                </a:cxn>
                <a:cxn ang="0">
                  <a:pos x="83" y="349"/>
                </a:cxn>
                <a:cxn ang="0">
                  <a:pos x="129" y="335"/>
                </a:cxn>
                <a:cxn ang="0">
                  <a:pos x="209" y="309"/>
                </a:cxn>
                <a:cxn ang="0">
                  <a:pos x="252" y="299"/>
                </a:cxn>
                <a:cxn ang="0">
                  <a:pos x="298" y="277"/>
                </a:cxn>
                <a:cxn ang="0">
                  <a:pos x="347" y="259"/>
                </a:cxn>
                <a:cxn ang="0">
                  <a:pos x="383" y="227"/>
                </a:cxn>
                <a:cxn ang="0">
                  <a:pos x="424" y="169"/>
                </a:cxn>
                <a:cxn ang="0">
                  <a:pos x="427" y="122"/>
                </a:cxn>
                <a:cxn ang="0">
                  <a:pos x="422" y="86"/>
                </a:cxn>
                <a:cxn ang="0">
                  <a:pos x="419" y="61"/>
                </a:cxn>
                <a:cxn ang="0">
                  <a:pos x="412" y="25"/>
                </a:cxn>
              </a:cxnLst>
              <a:rect l="0" t="0" r="r" b="b"/>
              <a:pathLst>
                <a:path w="428" h="350">
                  <a:moveTo>
                    <a:pt x="412" y="25"/>
                  </a:moveTo>
                  <a:lnTo>
                    <a:pt x="395" y="14"/>
                  </a:lnTo>
                  <a:lnTo>
                    <a:pt x="376" y="0"/>
                  </a:lnTo>
                  <a:lnTo>
                    <a:pt x="369" y="0"/>
                  </a:lnTo>
                  <a:lnTo>
                    <a:pt x="359" y="0"/>
                  </a:lnTo>
                  <a:lnTo>
                    <a:pt x="352" y="7"/>
                  </a:lnTo>
                  <a:lnTo>
                    <a:pt x="342" y="10"/>
                  </a:lnTo>
                  <a:lnTo>
                    <a:pt x="320" y="18"/>
                  </a:lnTo>
                  <a:lnTo>
                    <a:pt x="298" y="18"/>
                  </a:lnTo>
                  <a:lnTo>
                    <a:pt x="274" y="21"/>
                  </a:lnTo>
                  <a:lnTo>
                    <a:pt x="252" y="25"/>
                  </a:lnTo>
                  <a:lnTo>
                    <a:pt x="240" y="28"/>
                  </a:lnTo>
                  <a:lnTo>
                    <a:pt x="235" y="28"/>
                  </a:lnTo>
                  <a:lnTo>
                    <a:pt x="233" y="28"/>
                  </a:lnTo>
                  <a:lnTo>
                    <a:pt x="233" y="32"/>
                  </a:lnTo>
                  <a:lnTo>
                    <a:pt x="228" y="36"/>
                  </a:lnTo>
                  <a:lnTo>
                    <a:pt x="216" y="43"/>
                  </a:lnTo>
                  <a:lnTo>
                    <a:pt x="196" y="50"/>
                  </a:lnTo>
                  <a:lnTo>
                    <a:pt x="177" y="54"/>
                  </a:lnTo>
                  <a:lnTo>
                    <a:pt x="136" y="61"/>
                  </a:lnTo>
                  <a:lnTo>
                    <a:pt x="131" y="75"/>
                  </a:lnTo>
                  <a:lnTo>
                    <a:pt x="131" y="79"/>
                  </a:lnTo>
                  <a:lnTo>
                    <a:pt x="131" y="82"/>
                  </a:lnTo>
                  <a:lnTo>
                    <a:pt x="131" y="79"/>
                  </a:lnTo>
                  <a:lnTo>
                    <a:pt x="131" y="75"/>
                  </a:lnTo>
                  <a:lnTo>
                    <a:pt x="129" y="75"/>
                  </a:lnTo>
                  <a:lnTo>
                    <a:pt x="124" y="75"/>
                  </a:lnTo>
                  <a:lnTo>
                    <a:pt x="114" y="82"/>
                  </a:lnTo>
                  <a:lnTo>
                    <a:pt x="99" y="97"/>
                  </a:lnTo>
                  <a:lnTo>
                    <a:pt x="92" y="108"/>
                  </a:lnTo>
                  <a:lnTo>
                    <a:pt x="90" y="115"/>
                  </a:lnTo>
                  <a:lnTo>
                    <a:pt x="90" y="118"/>
                  </a:lnTo>
                  <a:lnTo>
                    <a:pt x="90" y="122"/>
                  </a:lnTo>
                  <a:lnTo>
                    <a:pt x="87" y="122"/>
                  </a:lnTo>
                  <a:lnTo>
                    <a:pt x="80" y="122"/>
                  </a:lnTo>
                  <a:lnTo>
                    <a:pt x="66" y="126"/>
                  </a:lnTo>
                  <a:lnTo>
                    <a:pt x="61" y="140"/>
                  </a:lnTo>
                  <a:lnTo>
                    <a:pt x="58" y="147"/>
                  </a:lnTo>
                  <a:lnTo>
                    <a:pt x="61" y="140"/>
                  </a:lnTo>
                  <a:lnTo>
                    <a:pt x="61" y="137"/>
                  </a:lnTo>
                  <a:lnTo>
                    <a:pt x="58" y="137"/>
                  </a:lnTo>
                  <a:lnTo>
                    <a:pt x="51" y="140"/>
                  </a:lnTo>
                  <a:lnTo>
                    <a:pt x="41" y="155"/>
                  </a:lnTo>
                  <a:lnTo>
                    <a:pt x="34" y="165"/>
                  </a:lnTo>
                  <a:lnTo>
                    <a:pt x="34" y="173"/>
                  </a:lnTo>
                  <a:lnTo>
                    <a:pt x="34" y="176"/>
                  </a:lnTo>
                  <a:lnTo>
                    <a:pt x="34" y="180"/>
                  </a:lnTo>
                  <a:lnTo>
                    <a:pt x="36" y="180"/>
                  </a:lnTo>
                  <a:lnTo>
                    <a:pt x="34" y="180"/>
                  </a:lnTo>
                  <a:lnTo>
                    <a:pt x="29" y="183"/>
                  </a:lnTo>
                  <a:lnTo>
                    <a:pt x="17" y="187"/>
                  </a:lnTo>
                  <a:lnTo>
                    <a:pt x="10" y="209"/>
                  </a:lnTo>
                  <a:lnTo>
                    <a:pt x="5" y="234"/>
                  </a:lnTo>
                  <a:lnTo>
                    <a:pt x="3" y="241"/>
                  </a:lnTo>
                  <a:lnTo>
                    <a:pt x="0" y="245"/>
                  </a:lnTo>
                  <a:lnTo>
                    <a:pt x="3" y="259"/>
                  </a:lnTo>
                  <a:lnTo>
                    <a:pt x="5" y="270"/>
                  </a:lnTo>
                  <a:lnTo>
                    <a:pt x="10" y="288"/>
                  </a:lnTo>
                  <a:lnTo>
                    <a:pt x="19" y="299"/>
                  </a:lnTo>
                  <a:lnTo>
                    <a:pt x="34" y="317"/>
                  </a:lnTo>
                  <a:lnTo>
                    <a:pt x="41" y="327"/>
                  </a:lnTo>
                  <a:lnTo>
                    <a:pt x="46" y="335"/>
                  </a:lnTo>
                  <a:lnTo>
                    <a:pt x="56" y="342"/>
                  </a:lnTo>
                  <a:lnTo>
                    <a:pt x="68" y="345"/>
                  </a:lnTo>
                  <a:lnTo>
                    <a:pt x="78" y="349"/>
                  </a:lnTo>
                  <a:lnTo>
                    <a:pt x="83" y="349"/>
                  </a:lnTo>
                  <a:lnTo>
                    <a:pt x="107" y="342"/>
                  </a:lnTo>
                  <a:lnTo>
                    <a:pt x="129" y="335"/>
                  </a:lnTo>
                  <a:lnTo>
                    <a:pt x="167" y="320"/>
                  </a:lnTo>
                  <a:lnTo>
                    <a:pt x="209" y="309"/>
                  </a:lnTo>
                  <a:lnTo>
                    <a:pt x="228" y="302"/>
                  </a:lnTo>
                  <a:lnTo>
                    <a:pt x="252" y="299"/>
                  </a:lnTo>
                  <a:lnTo>
                    <a:pt x="276" y="288"/>
                  </a:lnTo>
                  <a:lnTo>
                    <a:pt x="298" y="277"/>
                  </a:lnTo>
                  <a:lnTo>
                    <a:pt x="322" y="266"/>
                  </a:lnTo>
                  <a:lnTo>
                    <a:pt x="347" y="259"/>
                  </a:lnTo>
                  <a:lnTo>
                    <a:pt x="366" y="241"/>
                  </a:lnTo>
                  <a:lnTo>
                    <a:pt x="383" y="227"/>
                  </a:lnTo>
                  <a:lnTo>
                    <a:pt x="419" y="198"/>
                  </a:lnTo>
                  <a:lnTo>
                    <a:pt x="424" y="169"/>
                  </a:lnTo>
                  <a:lnTo>
                    <a:pt x="427" y="147"/>
                  </a:lnTo>
                  <a:lnTo>
                    <a:pt x="427" y="122"/>
                  </a:lnTo>
                  <a:lnTo>
                    <a:pt x="419" y="97"/>
                  </a:lnTo>
                  <a:lnTo>
                    <a:pt x="422" y="86"/>
                  </a:lnTo>
                  <a:lnTo>
                    <a:pt x="422" y="79"/>
                  </a:lnTo>
                  <a:lnTo>
                    <a:pt x="419" y="61"/>
                  </a:lnTo>
                  <a:lnTo>
                    <a:pt x="415" y="43"/>
                  </a:lnTo>
                  <a:lnTo>
                    <a:pt x="412" y="25"/>
                  </a:lnTo>
                </a:path>
              </a:pathLst>
            </a:custGeom>
            <a:solidFill>
              <a:srgbClr val="F5F96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2858745" y="3582293"/>
            <a:ext cx="1181100" cy="1177925"/>
            <a:chOff x="2043" y="1392"/>
            <a:chExt cx="811" cy="912"/>
          </a:xfrm>
        </p:grpSpPr>
        <p:sp>
          <p:nvSpPr>
            <p:cNvPr id="19" name="Oval 74"/>
            <p:cNvSpPr>
              <a:spLocks noChangeArrowheads="1"/>
            </p:cNvSpPr>
            <p:nvPr/>
          </p:nvSpPr>
          <p:spPr bwMode="auto">
            <a:xfrm>
              <a:off x="2043" y="1392"/>
              <a:ext cx="811" cy="912"/>
            </a:xfrm>
            <a:prstGeom prst="ellipse">
              <a:avLst/>
            </a:prstGeom>
            <a:solidFill>
              <a:srgbClr val="714400"/>
            </a:solidFill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0" name="Freeform 75"/>
            <p:cNvSpPr>
              <a:spLocks/>
            </p:cNvSpPr>
            <p:nvPr/>
          </p:nvSpPr>
          <p:spPr bwMode="auto">
            <a:xfrm>
              <a:off x="2171" y="1536"/>
              <a:ext cx="599" cy="637"/>
            </a:xfrm>
            <a:custGeom>
              <a:avLst/>
              <a:gdLst/>
              <a:ahLst/>
              <a:cxnLst>
                <a:cxn ang="0">
                  <a:pos x="340" y="3"/>
                </a:cxn>
                <a:cxn ang="0">
                  <a:pos x="354" y="10"/>
                </a:cxn>
                <a:cxn ang="0">
                  <a:pos x="361" y="10"/>
                </a:cxn>
                <a:cxn ang="0">
                  <a:pos x="371" y="14"/>
                </a:cxn>
                <a:cxn ang="0">
                  <a:pos x="403" y="10"/>
                </a:cxn>
                <a:cxn ang="0">
                  <a:pos x="427" y="3"/>
                </a:cxn>
                <a:cxn ang="0">
                  <a:pos x="440" y="10"/>
                </a:cxn>
                <a:cxn ang="0">
                  <a:pos x="449" y="28"/>
                </a:cxn>
                <a:cxn ang="0">
                  <a:pos x="479" y="45"/>
                </a:cxn>
                <a:cxn ang="0">
                  <a:pos x="510" y="60"/>
                </a:cxn>
                <a:cxn ang="0">
                  <a:pos x="513" y="74"/>
                </a:cxn>
                <a:cxn ang="0">
                  <a:pos x="530" y="84"/>
                </a:cxn>
                <a:cxn ang="0">
                  <a:pos x="564" y="95"/>
                </a:cxn>
                <a:cxn ang="0">
                  <a:pos x="569" y="95"/>
                </a:cxn>
                <a:cxn ang="0">
                  <a:pos x="589" y="147"/>
                </a:cxn>
                <a:cxn ang="0">
                  <a:pos x="618" y="179"/>
                </a:cxn>
                <a:cxn ang="0">
                  <a:pos x="652" y="239"/>
                </a:cxn>
                <a:cxn ang="0">
                  <a:pos x="669" y="302"/>
                </a:cxn>
                <a:cxn ang="0">
                  <a:pos x="667" y="327"/>
                </a:cxn>
                <a:cxn ang="0">
                  <a:pos x="657" y="334"/>
                </a:cxn>
                <a:cxn ang="0">
                  <a:pos x="642" y="323"/>
                </a:cxn>
                <a:cxn ang="0">
                  <a:pos x="611" y="313"/>
                </a:cxn>
                <a:cxn ang="0">
                  <a:pos x="576" y="306"/>
                </a:cxn>
                <a:cxn ang="0">
                  <a:pos x="383" y="351"/>
                </a:cxn>
                <a:cxn ang="0">
                  <a:pos x="354" y="372"/>
                </a:cxn>
                <a:cxn ang="0">
                  <a:pos x="325" y="390"/>
                </a:cxn>
                <a:cxn ang="0">
                  <a:pos x="303" y="411"/>
                </a:cxn>
                <a:cxn ang="0">
                  <a:pos x="276" y="432"/>
                </a:cxn>
                <a:cxn ang="0">
                  <a:pos x="244" y="481"/>
                </a:cxn>
                <a:cxn ang="0">
                  <a:pos x="198" y="516"/>
                </a:cxn>
                <a:cxn ang="0">
                  <a:pos x="193" y="548"/>
                </a:cxn>
                <a:cxn ang="0">
                  <a:pos x="186" y="601"/>
                </a:cxn>
                <a:cxn ang="0">
                  <a:pos x="171" y="629"/>
                </a:cxn>
                <a:cxn ang="0">
                  <a:pos x="147" y="625"/>
                </a:cxn>
                <a:cxn ang="0">
                  <a:pos x="127" y="611"/>
                </a:cxn>
                <a:cxn ang="0">
                  <a:pos x="100" y="587"/>
                </a:cxn>
                <a:cxn ang="0">
                  <a:pos x="76" y="552"/>
                </a:cxn>
                <a:cxn ang="0">
                  <a:pos x="56" y="527"/>
                </a:cxn>
                <a:cxn ang="0">
                  <a:pos x="37" y="478"/>
                </a:cxn>
                <a:cxn ang="0">
                  <a:pos x="17" y="408"/>
                </a:cxn>
                <a:cxn ang="0">
                  <a:pos x="3" y="337"/>
                </a:cxn>
                <a:cxn ang="0">
                  <a:pos x="5" y="284"/>
                </a:cxn>
                <a:cxn ang="0">
                  <a:pos x="20" y="221"/>
                </a:cxn>
                <a:cxn ang="0">
                  <a:pos x="37" y="168"/>
                </a:cxn>
                <a:cxn ang="0">
                  <a:pos x="42" y="147"/>
                </a:cxn>
                <a:cxn ang="0">
                  <a:pos x="54" y="130"/>
                </a:cxn>
                <a:cxn ang="0">
                  <a:pos x="78" y="126"/>
                </a:cxn>
                <a:cxn ang="0">
                  <a:pos x="93" y="102"/>
                </a:cxn>
                <a:cxn ang="0">
                  <a:pos x="105" y="88"/>
                </a:cxn>
                <a:cxn ang="0">
                  <a:pos x="130" y="67"/>
                </a:cxn>
                <a:cxn ang="0">
                  <a:pos x="164" y="42"/>
                </a:cxn>
                <a:cxn ang="0">
                  <a:pos x="225" y="24"/>
                </a:cxn>
                <a:cxn ang="0">
                  <a:pos x="264" y="3"/>
                </a:cxn>
                <a:cxn ang="0">
                  <a:pos x="281" y="10"/>
                </a:cxn>
                <a:cxn ang="0">
                  <a:pos x="318" y="17"/>
                </a:cxn>
                <a:cxn ang="0">
                  <a:pos x="327" y="10"/>
                </a:cxn>
              </a:cxnLst>
              <a:rect l="0" t="0" r="r" b="b"/>
              <a:pathLst>
                <a:path w="673" h="637">
                  <a:moveTo>
                    <a:pt x="325" y="0"/>
                  </a:moveTo>
                  <a:lnTo>
                    <a:pt x="340" y="3"/>
                  </a:lnTo>
                  <a:lnTo>
                    <a:pt x="347" y="7"/>
                  </a:lnTo>
                  <a:lnTo>
                    <a:pt x="354" y="10"/>
                  </a:lnTo>
                  <a:lnTo>
                    <a:pt x="357" y="10"/>
                  </a:lnTo>
                  <a:lnTo>
                    <a:pt x="361" y="10"/>
                  </a:lnTo>
                  <a:lnTo>
                    <a:pt x="364" y="14"/>
                  </a:lnTo>
                  <a:lnTo>
                    <a:pt x="371" y="14"/>
                  </a:lnTo>
                  <a:lnTo>
                    <a:pt x="383" y="17"/>
                  </a:lnTo>
                  <a:lnTo>
                    <a:pt x="403" y="10"/>
                  </a:lnTo>
                  <a:lnTo>
                    <a:pt x="420" y="3"/>
                  </a:lnTo>
                  <a:lnTo>
                    <a:pt x="427" y="3"/>
                  </a:lnTo>
                  <a:lnTo>
                    <a:pt x="432" y="7"/>
                  </a:lnTo>
                  <a:lnTo>
                    <a:pt x="440" y="10"/>
                  </a:lnTo>
                  <a:lnTo>
                    <a:pt x="442" y="21"/>
                  </a:lnTo>
                  <a:lnTo>
                    <a:pt x="449" y="28"/>
                  </a:lnTo>
                  <a:lnTo>
                    <a:pt x="462" y="35"/>
                  </a:lnTo>
                  <a:lnTo>
                    <a:pt x="479" y="45"/>
                  </a:lnTo>
                  <a:lnTo>
                    <a:pt x="496" y="52"/>
                  </a:lnTo>
                  <a:lnTo>
                    <a:pt x="510" y="60"/>
                  </a:lnTo>
                  <a:lnTo>
                    <a:pt x="513" y="70"/>
                  </a:lnTo>
                  <a:lnTo>
                    <a:pt x="513" y="74"/>
                  </a:lnTo>
                  <a:lnTo>
                    <a:pt x="515" y="77"/>
                  </a:lnTo>
                  <a:lnTo>
                    <a:pt x="530" y="84"/>
                  </a:lnTo>
                  <a:lnTo>
                    <a:pt x="549" y="91"/>
                  </a:lnTo>
                  <a:lnTo>
                    <a:pt x="564" y="95"/>
                  </a:lnTo>
                  <a:lnTo>
                    <a:pt x="567" y="95"/>
                  </a:lnTo>
                  <a:lnTo>
                    <a:pt x="569" y="95"/>
                  </a:lnTo>
                  <a:lnTo>
                    <a:pt x="579" y="123"/>
                  </a:lnTo>
                  <a:lnTo>
                    <a:pt x="589" y="147"/>
                  </a:lnTo>
                  <a:lnTo>
                    <a:pt x="606" y="168"/>
                  </a:lnTo>
                  <a:lnTo>
                    <a:pt x="618" y="179"/>
                  </a:lnTo>
                  <a:lnTo>
                    <a:pt x="630" y="186"/>
                  </a:lnTo>
                  <a:lnTo>
                    <a:pt x="652" y="239"/>
                  </a:lnTo>
                  <a:lnTo>
                    <a:pt x="672" y="292"/>
                  </a:lnTo>
                  <a:lnTo>
                    <a:pt x="669" y="302"/>
                  </a:lnTo>
                  <a:lnTo>
                    <a:pt x="669" y="316"/>
                  </a:lnTo>
                  <a:lnTo>
                    <a:pt x="667" y="327"/>
                  </a:lnTo>
                  <a:lnTo>
                    <a:pt x="659" y="334"/>
                  </a:lnTo>
                  <a:lnTo>
                    <a:pt x="657" y="334"/>
                  </a:lnTo>
                  <a:lnTo>
                    <a:pt x="652" y="330"/>
                  </a:lnTo>
                  <a:lnTo>
                    <a:pt x="642" y="323"/>
                  </a:lnTo>
                  <a:lnTo>
                    <a:pt x="628" y="320"/>
                  </a:lnTo>
                  <a:lnTo>
                    <a:pt x="611" y="313"/>
                  </a:lnTo>
                  <a:lnTo>
                    <a:pt x="593" y="309"/>
                  </a:lnTo>
                  <a:lnTo>
                    <a:pt x="576" y="306"/>
                  </a:lnTo>
                  <a:lnTo>
                    <a:pt x="479" y="327"/>
                  </a:lnTo>
                  <a:lnTo>
                    <a:pt x="383" y="351"/>
                  </a:lnTo>
                  <a:lnTo>
                    <a:pt x="369" y="365"/>
                  </a:lnTo>
                  <a:lnTo>
                    <a:pt x="354" y="372"/>
                  </a:lnTo>
                  <a:lnTo>
                    <a:pt x="340" y="379"/>
                  </a:lnTo>
                  <a:lnTo>
                    <a:pt x="325" y="390"/>
                  </a:lnTo>
                  <a:lnTo>
                    <a:pt x="315" y="404"/>
                  </a:lnTo>
                  <a:lnTo>
                    <a:pt x="303" y="411"/>
                  </a:lnTo>
                  <a:lnTo>
                    <a:pt x="291" y="418"/>
                  </a:lnTo>
                  <a:lnTo>
                    <a:pt x="276" y="432"/>
                  </a:lnTo>
                  <a:lnTo>
                    <a:pt x="264" y="457"/>
                  </a:lnTo>
                  <a:lnTo>
                    <a:pt x="244" y="481"/>
                  </a:lnTo>
                  <a:lnTo>
                    <a:pt x="222" y="502"/>
                  </a:lnTo>
                  <a:lnTo>
                    <a:pt x="198" y="516"/>
                  </a:lnTo>
                  <a:lnTo>
                    <a:pt x="195" y="531"/>
                  </a:lnTo>
                  <a:lnTo>
                    <a:pt x="193" y="548"/>
                  </a:lnTo>
                  <a:lnTo>
                    <a:pt x="191" y="583"/>
                  </a:lnTo>
                  <a:lnTo>
                    <a:pt x="186" y="601"/>
                  </a:lnTo>
                  <a:lnTo>
                    <a:pt x="181" y="615"/>
                  </a:lnTo>
                  <a:lnTo>
                    <a:pt x="171" y="629"/>
                  </a:lnTo>
                  <a:lnTo>
                    <a:pt x="156" y="636"/>
                  </a:lnTo>
                  <a:lnTo>
                    <a:pt x="147" y="625"/>
                  </a:lnTo>
                  <a:lnTo>
                    <a:pt x="137" y="618"/>
                  </a:lnTo>
                  <a:lnTo>
                    <a:pt x="127" y="611"/>
                  </a:lnTo>
                  <a:lnTo>
                    <a:pt x="115" y="604"/>
                  </a:lnTo>
                  <a:lnTo>
                    <a:pt x="100" y="587"/>
                  </a:lnTo>
                  <a:lnTo>
                    <a:pt x="83" y="569"/>
                  </a:lnTo>
                  <a:lnTo>
                    <a:pt x="76" y="552"/>
                  </a:lnTo>
                  <a:lnTo>
                    <a:pt x="66" y="538"/>
                  </a:lnTo>
                  <a:lnTo>
                    <a:pt x="56" y="527"/>
                  </a:lnTo>
                  <a:lnTo>
                    <a:pt x="49" y="509"/>
                  </a:lnTo>
                  <a:lnTo>
                    <a:pt x="37" y="478"/>
                  </a:lnTo>
                  <a:lnTo>
                    <a:pt x="27" y="443"/>
                  </a:lnTo>
                  <a:lnTo>
                    <a:pt x="17" y="408"/>
                  </a:lnTo>
                  <a:lnTo>
                    <a:pt x="0" y="376"/>
                  </a:lnTo>
                  <a:lnTo>
                    <a:pt x="3" y="337"/>
                  </a:lnTo>
                  <a:lnTo>
                    <a:pt x="5" y="309"/>
                  </a:lnTo>
                  <a:lnTo>
                    <a:pt x="5" y="284"/>
                  </a:lnTo>
                  <a:lnTo>
                    <a:pt x="10" y="263"/>
                  </a:lnTo>
                  <a:lnTo>
                    <a:pt x="20" y="221"/>
                  </a:lnTo>
                  <a:lnTo>
                    <a:pt x="27" y="197"/>
                  </a:lnTo>
                  <a:lnTo>
                    <a:pt x="37" y="168"/>
                  </a:lnTo>
                  <a:lnTo>
                    <a:pt x="39" y="158"/>
                  </a:lnTo>
                  <a:lnTo>
                    <a:pt x="42" y="147"/>
                  </a:lnTo>
                  <a:lnTo>
                    <a:pt x="47" y="137"/>
                  </a:lnTo>
                  <a:lnTo>
                    <a:pt x="54" y="130"/>
                  </a:lnTo>
                  <a:lnTo>
                    <a:pt x="66" y="126"/>
                  </a:lnTo>
                  <a:lnTo>
                    <a:pt x="78" y="126"/>
                  </a:lnTo>
                  <a:lnTo>
                    <a:pt x="86" y="112"/>
                  </a:lnTo>
                  <a:lnTo>
                    <a:pt x="93" y="102"/>
                  </a:lnTo>
                  <a:lnTo>
                    <a:pt x="100" y="91"/>
                  </a:lnTo>
                  <a:lnTo>
                    <a:pt x="105" y="88"/>
                  </a:lnTo>
                  <a:lnTo>
                    <a:pt x="115" y="84"/>
                  </a:lnTo>
                  <a:lnTo>
                    <a:pt x="130" y="67"/>
                  </a:lnTo>
                  <a:lnTo>
                    <a:pt x="147" y="52"/>
                  </a:lnTo>
                  <a:lnTo>
                    <a:pt x="164" y="42"/>
                  </a:lnTo>
                  <a:lnTo>
                    <a:pt x="183" y="35"/>
                  </a:lnTo>
                  <a:lnTo>
                    <a:pt x="225" y="24"/>
                  </a:lnTo>
                  <a:lnTo>
                    <a:pt x="244" y="14"/>
                  </a:lnTo>
                  <a:lnTo>
                    <a:pt x="264" y="3"/>
                  </a:lnTo>
                  <a:lnTo>
                    <a:pt x="271" y="7"/>
                  </a:lnTo>
                  <a:lnTo>
                    <a:pt x="281" y="10"/>
                  </a:lnTo>
                  <a:lnTo>
                    <a:pt x="305" y="14"/>
                  </a:lnTo>
                  <a:lnTo>
                    <a:pt x="318" y="17"/>
                  </a:lnTo>
                  <a:lnTo>
                    <a:pt x="325" y="14"/>
                  </a:lnTo>
                  <a:lnTo>
                    <a:pt x="327" y="10"/>
                  </a:lnTo>
                  <a:lnTo>
                    <a:pt x="325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" name="Freeform 76"/>
            <p:cNvSpPr>
              <a:spLocks/>
            </p:cNvSpPr>
            <p:nvPr/>
          </p:nvSpPr>
          <p:spPr bwMode="auto">
            <a:xfrm>
              <a:off x="2385" y="1872"/>
              <a:ext cx="380" cy="350"/>
            </a:xfrm>
            <a:custGeom>
              <a:avLst/>
              <a:gdLst/>
              <a:ahLst/>
              <a:cxnLst>
                <a:cxn ang="0">
                  <a:pos x="395" y="14"/>
                </a:cxn>
                <a:cxn ang="0">
                  <a:pos x="369" y="0"/>
                </a:cxn>
                <a:cxn ang="0">
                  <a:pos x="352" y="7"/>
                </a:cxn>
                <a:cxn ang="0">
                  <a:pos x="320" y="18"/>
                </a:cxn>
                <a:cxn ang="0">
                  <a:pos x="274" y="21"/>
                </a:cxn>
                <a:cxn ang="0">
                  <a:pos x="240" y="28"/>
                </a:cxn>
                <a:cxn ang="0">
                  <a:pos x="233" y="28"/>
                </a:cxn>
                <a:cxn ang="0">
                  <a:pos x="228" y="36"/>
                </a:cxn>
                <a:cxn ang="0">
                  <a:pos x="196" y="50"/>
                </a:cxn>
                <a:cxn ang="0">
                  <a:pos x="136" y="61"/>
                </a:cxn>
                <a:cxn ang="0">
                  <a:pos x="131" y="79"/>
                </a:cxn>
                <a:cxn ang="0">
                  <a:pos x="131" y="79"/>
                </a:cxn>
                <a:cxn ang="0">
                  <a:pos x="129" y="75"/>
                </a:cxn>
                <a:cxn ang="0">
                  <a:pos x="114" y="82"/>
                </a:cxn>
                <a:cxn ang="0">
                  <a:pos x="92" y="108"/>
                </a:cxn>
                <a:cxn ang="0">
                  <a:pos x="90" y="118"/>
                </a:cxn>
                <a:cxn ang="0">
                  <a:pos x="87" y="122"/>
                </a:cxn>
                <a:cxn ang="0">
                  <a:pos x="66" y="126"/>
                </a:cxn>
                <a:cxn ang="0">
                  <a:pos x="58" y="147"/>
                </a:cxn>
                <a:cxn ang="0">
                  <a:pos x="61" y="137"/>
                </a:cxn>
                <a:cxn ang="0">
                  <a:pos x="51" y="140"/>
                </a:cxn>
                <a:cxn ang="0">
                  <a:pos x="34" y="165"/>
                </a:cxn>
                <a:cxn ang="0">
                  <a:pos x="34" y="176"/>
                </a:cxn>
                <a:cxn ang="0">
                  <a:pos x="36" y="180"/>
                </a:cxn>
                <a:cxn ang="0">
                  <a:pos x="29" y="183"/>
                </a:cxn>
                <a:cxn ang="0">
                  <a:pos x="10" y="209"/>
                </a:cxn>
                <a:cxn ang="0">
                  <a:pos x="3" y="241"/>
                </a:cxn>
                <a:cxn ang="0">
                  <a:pos x="3" y="259"/>
                </a:cxn>
                <a:cxn ang="0">
                  <a:pos x="10" y="288"/>
                </a:cxn>
                <a:cxn ang="0">
                  <a:pos x="34" y="317"/>
                </a:cxn>
                <a:cxn ang="0">
                  <a:pos x="46" y="335"/>
                </a:cxn>
                <a:cxn ang="0">
                  <a:pos x="68" y="345"/>
                </a:cxn>
                <a:cxn ang="0">
                  <a:pos x="83" y="349"/>
                </a:cxn>
                <a:cxn ang="0">
                  <a:pos x="129" y="335"/>
                </a:cxn>
                <a:cxn ang="0">
                  <a:pos x="209" y="309"/>
                </a:cxn>
                <a:cxn ang="0">
                  <a:pos x="252" y="299"/>
                </a:cxn>
                <a:cxn ang="0">
                  <a:pos x="298" y="277"/>
                </a:cxn>
                <a:cxn ang="0">
                  <a:pos x="347" y="259"/>
                </a:cxn>
                <a:cxn ang="0">
                  <a:pos x="383" y="227"/>
                </a:cxn>
                <a:cxn ang="0">
                  <a:pos x="424" y="169"/>
                </a:cxn>
                <a:cxn ang="0">
                  <a:pos x="427" y="122"/>
                </a:cxn>
                <a:cxn ang="0">
                  <a:pos x="422" y="86"/>
                </a:cxn>
                <a:cxn ang="0">
                  <a:pos x="419" y="61"/>
                </a:cxn>
                <a:cxn ang="0">
                  <a:pos x="412" y="25"/>
                </a:cxn>
              </a:cxnLst>
              <a:rect l="0" t="0" r="r" b="b"/>
              <a:pathLst>
                <a:path w="428" h="350">
                  <a:moveTo>
                    <a:pt x="412" y="25"/>
                  </a:moveTo>
                  <a:lnTo>
                    <a:pt x="395" y="14"/>
                  </a:lnTo>
                  <a:lnTo>
                    <a:pt x="376" y="0"/>
                  </a:lnTo>
                  <a:lnTo>
                    <a:pt x="369" y="0"/>
                  </a:lnTo>
                  <a:lnTo>
                    <a:pt x="359" y="0"/>
                  </a:lnTo>
                  <a:lnTo>
                    <a:pt x="352" y="7"/>
                  </a:lnTo>
                  <a:lnTo>
                    <a:pt x="342" y="10"/>
                  </a:lnTo>
                  <a:lnTo>
                    <a:pt x="320" y="18"/>
                  </a:lnTo>
                  <a:lnTo>
                    <a:pt x="298" y="18"/>
                  </a:lnTo>
                  <a:lnTo>
                    <a:pt x="274" y="21"/>
                  </a:lnTo>
                  <a:lnTo>
                    <a:pt x="252" y="25"/>
                  </a:lnTo>
                  <a:lnTo>
                    <a:pt x="240" y="28"/>
                  </a:lnTo>
                  <a:lnTo>
                    <a:pt x="235" y="28"/>
                  </a:lnTo>
                  <a:lnTo>
                    <a:pt x="233" y="28"/>
                  </a:lnTo>
                  <a:lnTo>
                    <a:pt x="233" y="32"/>
                  </a:lnTo>
                  <a:lnTo>
                    <a:pt x="228" y="36"/>
                  </a:lnTo>
                  <a:lnTo>
                    <a:pt x="216" y="43"/>
                  </a:lnTo>
                  <a:lnTo>
                    <a:pt x="196" y="50"/>
                  </a:lnTo>
                  <a:lnTo>
                    <a:pt x="177" y="54"/>
                  </a:lnTo>
                  <a:lnTo>
                    <a:pt x="136" y="61"/>
                  </a:lnTo>
                  <a:lnTo>
                    <a:pt x="131" y="75"/>
                  </a:lnTo>
                  <a:lnTo>
                    <a:pt x="131" y="79"/>
                  </a:lnTo>
                  <a:lnTo>
                    <a:pt x="131" y="82"/>
                  </a:lnTo>
                  <a:lnTo>
                    <a:pt x="131" y="79"/>
                  </a:lnTo>
                  <a:lnTo>
                    <a:pt x="131" y="75"/>
                  </a:lnTo>
                  <a:lnTo>
                    <a:pt x="129" y="75"/>
                  </a:lnTo>
                  <a:lnTo>
                    <a:pt x="124" y="75"/>
                  </a:lnTo>
                  <a:lnTo>
                    <a:pt x="114" y="82"/>
                  </a:lnTo>
                  <a:lnTo>
                    <a:pt x="99" y="97"/>
                  </a:lnTo>
                  <a:lnTo>
                    <a:pt x="92" y="108"/>
                  </a:lnTo>
                  <a:lnTo>
                    <a:pt x="90" y="115"/>
                  </a:lnTo>
                  <a:lnTo>
                    <a:pt x="90" y="118"/>
                  </a:lnTo>
                  <a:lnTo>
                    <a:pt x="90" y="122"/>
                  </a:lnTo>
                  <a:lnTo>
                    <a:pt x="87" y="122"/>
                  </a:lnTo>
                  <a:lnTo>
                    <a:pt x="80" y="122"/>
                  </a:lnTo>
                  <a:lnTo>
                    <a:pt x="66" y="126"/>
                  </a:lnTo>
                  <a:lnTo>
                    <a:pt x="61" y="140"/>
                  </a:lnTo>
                  <a:lnTo>
                    <a:pt x="58" y="147"/>
                  </a:lnTo>
                  <a:lnTo>
                    <a:pt x="61" y="140"/>
                  </a:lnTo>
                  <a:lnTo>
                    <a:pt x="61" y="137"/>
                  </a:lnTo>
                  <a:lnTo>
                    <a:pt x="58" y="137"/>
                  </a:lnTo>
                  <a:lnTo>
                    <a:pt x="51" y="140"/>
                  </a:lnTo>
                  <a:lnTo>
                    <a:pt x="41" y="155"/>
                  </a:lnTo>
                  <a:lnTo>
                    <a:pt x="34" y="165"/>
                  </a:lnTo>
                  <a:lnTo>
                    <a:pt x="34" y="173"/>
                  </a:lnTo>
                  <a:lnTo>
                    <a:pt x="34" y="176"/>
                  </a:lnTo>
                  <a:lnTo>
                    <a:pt x="34" y="180"/>
                  </a:lnTo>
                  <a:lnTo>
                    <a:pt x="36" y="180"/>
                  </a:lnTo>
                  <a:lnTo>
                    <a:pt x="34" y="180"/>
                  </a:lnTo>
                  <a:lnTo>
                    <a:pt x="29" y="183"/>
                  </a:lnTo>
                  <a:lnTo>
                    <a:pt x="17" y="187"/>
                  </a:lnTo>
                  <a:lnTo>
                    <a:pt x="10" y="209"/>
                  </a:lnTo>
                  <a:lnTo>
                    <a:pt x="5" y="234"/>
                  </a:lnTo>
                  <a:lnTo>
                    <a:pt x="3" y="241"/>
                  </a:lnTo>
                  <a:lnTo>
                    <a:pt x="0" y="245"/>
                  </a:lnTo>
                  <a:lnTo>
                    <a:pt x="3" y="259"/>
                  </a:lnTo>
                  <a:lnTo>
                    <a:pt x="5" y="270"/>
                  </a:lnTo>
                  <a:lnTo>
                    <a:pt x="10" y="288"/>
                  </a:lnTo>
                  <a:lnTo>
                    <a:pt x="19" y="299"/>
                  </a:lnTo>
                  <a:lnTo>
                    <a:pt x="34" y="317"/>
                  </a:lnTo>
                  <a:lnTo>
                    <a:pt x="41" y="327"/>
                  </a:lnTo>
                  <a:lnTo>
                    <a:pt x="46" y="335"/>
                  </a:lnTo>
                  <a:lnTo>
                    <a:pt x="56" y="342"/>
                  </a:lnTo>
                  <a:lnTo>
                    <a:pt x="68" y="345"/>
                  </a:lnTo>
                  <a:lnTo>
                    <a:pt x="78" y="349"/>
                  </a:lnTo>
                  <a:lnTo>
                    <a:pt x="83" y="349"/>
                  </a:lnTo>
                  <a:lnTo>
                    <a:pt x="107" y="342"/>
                  </a:lnTo>
                  <a:lnTo>
                    <a:pt x="129" y="335"/>
                  </a:lnTo>
                  <a:lnTo>
                    <a:pt x="167" y="320"/>
                  </a:lnTo>
                  <a:lnTo>
                    <a:pt x="209" y="309"/>
                  </a:lnTo>
                  <a:lnTo>
                    <a:pt x="228" y="302"/>
                  </a:lnTo>
                  <a:lnTo>
                    <a:pt x="252" y="299"/>
                  </a:lnTo>
                  <a:lnTo>
                    <a:pt x="276" y="288"/>
                  </a:lnTo>
                  <a:lnTo>
                    <a:pt x="298" y="277"/>
                  </a:lnTo>
                  <a:lnTo>
                    <a:pt x="322" y="266"/>
                  </a:lnTo>
                  <a:lnTo>
                    <a:pt x="347" y="259"/>
                  </a:lnTo>
                  <a:lnTo>
                    <a:pt x="366" y="241"/>
                  </a:lnTo>
                  <a:lnTo>
                    <a:pt x="383" y="227"/>
                  </a:lnTo>
                  <a:lnTo>
                    <a:pt x="419" y="198"/>
                  </a:lnTo>
                  <a:lnTo>
                    <a:pt x="424" y="169"/>
                  </a:lnTo>
                  <a:lnTo>
                    <a:pt x="427" y="147"/>
                  </a:lnTo>
                  <a:lnTo>
                    <a:pt x="427" y="122"/>
                  </a:lnTo>
                  <a:lnTo>
                    <a:pt x="419" y="97"/>
                  </a:lnTo>
                  <a:lnTo>
                    <a:pt x="422" y="86"/>
                  </a:lnTo>
                  <a:lnTo>
                    <a:pt x="422" y="79"/>
                  </a:lnTo>
                  <a:lnTo>
                    <a:pt x="419" y="61"/>
                  </a:lnTo>
                  <a:lnTo>
                    <a:pt x="415" y="43"/>
                  </a:lnTo>
                  <a:lnTo>
                    <a:pt x="412" y="25"/>
                  </a:lnTo>
                </a:path>
              </a:pathLst>
            </a:custGeom>
            <a:solidFill>
              <a:srgbClr val="F5F96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2" name="Freeform 77"/>
            <p:cNvSpPr>
              <a:spLocks/>
            </p:cNvSpPr>
            <p:nvPr/>
          </p:nvSpPr>
          <p:spPr bwMode="auto">
            <a:xfrm>
              <a:off x="2316" y="2136"/>
              <a:ext cx="121" cy="83"/>
            </a:xfrm>
            <a:custGeom>
              <a:avLst/>
              <a:gdLst/>
              <a:ahLst/>
              <a:cxnLst>
                <a:cxn ang="0">
                  <a:pos x="135" y="82"/>
                </a:cxn>
                <a:cxn ang="0">
                  <a:pos x="125" y="75"/>
                </a:cxn>
                <a:cxn ang="0">
                  <a:pos x="115" y="71"/>
                </a:cxn>
                <a:cxn ang="0">
                  <a:pos x="105" y="68"/>
                </a:cxn>
                <a:cxn ang="0">
                  <a:pos x="95" y="64"/>
                </a:cxn>
                <a:cxn ang="0">
                  <a:pos x="80" y="64"/>
                </a:cxn>
                <a:cxn ang="0">
                  <a:pos x="75" y="61"/>
                </a:cxn>
                <a:cxn ang="0">
                  <a:pos x="70" y="61"/>
                </a:cxn>
                <a:cxn ang="0">
                  <a:pos x="55" y="54"/>
                </a:cxn>
                <a:cxn ang="0">
                  <a:pos x="40" y="47"/>
                </a:cxn>
                <a:cxn ang="0">
                  <a:pos x="20" y="39"/>
                </a:cxn>
                <a:cxn ang="0">
                  <a:pos x="0" y="29"/>
                </a:cxn>
                <a:cxn ang="0">
                  <a:pos x="20" y="22"/>
                </a:cxn>
                <a:cxn ang="0">
                  <a:pos x="40" y="15"/>
                </a:cxn>
                <a:cxn ang="0">
                  <a:pos x="55" y="7"/>
                </a:cxn>
                <a:cxn ang="0">
                  <a:pos x="75" y="0"/>
                </a:cxn>
                <a:cxn ang="0">
                  <a:pos x="90" y="7"/>
                </a:cxn>
                <a:cxn ang="0">
                  <a:pos x="105" y="15"/>
                </a:cxn>
                <a:cxn ang="0">
                  <a:pos x="120" y="50"/>
                </a:cxn>
                <a:cxn ang="0">
                  <a:pos x="135" y="82"/>
                </a:cxn>
              </a:cxnLst>
              <a:rect l="0" t="0" r="r" b="b"/>
              <a:pathLst>
                <a:path w="136" h="83">
                  <a:moveTo>
                    <a:pt x="135" y="82"/>
                  </a:moveTo>
                  <a:lnTo>
                    <a:pt x="125" y="75"/>
                  </a:lnTo>
                  <a:lnTo>
                    <a:pt x="115" y="71"/>
                  </a:lnTo>
                  <a:lnTo>
                    <a:pt x="105" y="68"/>
                  </a:lnTo>
                  <a:lnTo>
                    <a:pt x="95" y="64"/>
                  </a:lnTo>
                  <a:lnTo>
                    <a:pt x="80" y="64"/>
                  </a:lnTo>
                  <a:lnTo>
                    <a:pt x="75" y="61"/>
                  </a:lnTo>
                  <a:lnTo>
                    <a:pt x="70" y="61"/>
                  </a:lnTo>
                  <a:lnTo>
                    <a:pt x="55" y="54"/>
                  </a:lnTo>
                  <a:lnTo>
                    <a:pt x="40" y="47"/>
                  </a:lnTo>
                  <a:lnTo>
                    <a:pt x="20" y="39"/>
                  </a:lnTo>
                  <a:lnTo>
                    <a:pt x="0" y="29"/>
                  </a:lnTo>
                  <a:lnTo>
                    <a:pt x="20" y="22"/>
                  </a:lnTo>
                  <a:lnTo>
                    <a:pt x="40" y="15"/>
                  </a:lnTo>
                  <a:lnTo>
                    <a:pt x="55" y="7"/>
                  </a:lnTo>
                  <a:lnTo>
                    <a:pt x="75" y="0"/>
                  </a:lnTo>
                  <a:lnTo>
                    <a:pt x="90" y="7"/>
                  </a:lnTo>
                  <a:lnTo>
                    <a:pt x="105" y="15"/>
                  </a:lnTo>
                  <a:lnTo>
                    <a:pt x="120" y="50"/>
                  </a:lnTo>
                  <a:lnTo>
                    <a:pt x="135" y="82"/>
                  </a:lnTo>
                </a:path>
              </a:pathLst>
            </a:custGeom>
            <a:solidFill>
              <a:srgbClr val="F5F965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Freeform 78"/>
            <p:cNvSpPr>
              <a:spLocks/>
            </p:cNvSpPr>
            <p:nvPr/>
          </p:nvSpPr>
          <p:spPr bwMode="auto">
            <a:xfrm>
              <a:off x="2322" y="2105"/>
              <a:ext cx="80" cy="63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0" y="52"/>
                </a:cxn>
                <a:cxn ang="0">
                  <a:pos x="5" y="41"/>
                </a:cxn>
                <a:cxn ang="0">
                  <a:pos x="10" y="34"/>
                </a:cxn>
                <a:cxn ang="0">
                  <a:pos x="15" y="27"/>
                </a:cxn>
                <a:cxn ang="0">
                  <a:pos x="15" y="24"/>
                </a:cxn>
                <a:cxn ang="0">
                  <a:pos x="20" y="13"/>
                </a:cxn>
                <a:cxn ang="0">
                  <a:pos x="34" y="13"/>
                </a:cxn>
                <a:cxn ang="0">
                  <a:pos x="54" y="10"/>
                </a:cxn>
                <a:cxn ang="0">
                  <a:pos x="69" y="3"/>
                </a:cxn>
                <a:cxn ang="0">
                  <a:pos x="84" y="0"/>
                </a:cxn>
                <a:cxn ang="0">
                  <a:pos x="89" y="13"/>
                </a:cxn>
                <a:cxn ang="0">
                  <a:pos x="84" y="27"/>
                </a:cxn>
                <a:cxn ang="0">
                  <a:pos x="74" y="41"/>
                </a:cxn>
                <a:cxn ang="0">
                  <a:pos x="49" y="48"/>
                </a:cxn>
                <a:cxn ang="0">
                  <a:pos x="25" y="55"/>
                </a:cxn>
                <a:cxn ang="0">
                  <a:pos x="15" y="52"/>
                </a:cxn>
                <a:cxn ang="0">
                  <a:pos x="10" y="52"/>
                </a:cxn>
                <a:cxn ang="0">
                  <a:pos x="10" y="55"/>
                </a:cxn>
                <a:cxn ang="0">
                  <a:pos x="0" y="62"/>
                </a:cxn>
              </a:cxnLst>
              <a:rect l="0" t="0" r="r" b="b"/>
              <a:pathLst>
                <a:path w="90" h="63">
                  <a:moveTo>
                    <a:pt x="0" y="62"/>
                  </a:moveTo>
                  <a:lnTo>
                    <a:pt x="0" y="52"/>
                  </a:lnTo>
                  <a:lnTo>
                    <a:pt x="5" y="41"/>
                  </a:lnTo>
                  <a:lnTo>
                    <a:pt x="10" y="34"/>
                  </a:lnTo>
                  <a:lnTo>
                    <a:pt x="15" y="27"/>
                  </a:lnTo>
                  <a:lnTo>
                    <a:pt x="15" y="24"/>
                  </a:lnTo>
                  <a:lnTo>
                    <a:pt x="20" y="13"/>
                  </a:lnTo>
                  <a:lnTo>
                    <a:pt x="34" y="13"/>
                  </a:lnTo>
                  <a:lnTo>
                    <a:pt x="54" y="10"/>
                  </a:lnTo>
                  <a:lnTo>
                    <a:pt x="69" y="3"/>
                  </a:lnTo>
                  <a:lnTo>
                    <a:pt x="84" y="0"/>
                  </a:lnTo>
                  <a:lnTo>
                    <a:pt x="89" y="13"/>
                  </a:lnTo>
                  <a:lnTo>
                    <a:pt x="84" y="27"/>
                  </a:lnTo>
                  <a:lnTo>
                    <a:pt x="74" y="41"/>
                  </a:lnTo>
                  <a:lnTo>
                    <a:pt x="49" y="48"/>
                  </a:lnTo>
                  <a:lnTo>
                    <a:pt x="25" y="55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10" y="55"/>
                  </a:lnTo>
                  <a:lnTo>
                    <a:pt x="0" y="62"/>
                  </a:lnTo>
                </a:path>
              </a:pathLst>
            </a:custGeom>
            <a:solidFill>
              <a:srgbClr val="F5F965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4" name="Oval 79"/>
            <p:cNvSpPr>
              <a:spLocks noChangeArrowheads="1"/>
            </p:cNvSpPr>
            <p:nvPr/>
          </p:nvSpPr>
          <p:spPr bwMode="auto">
            <a:xfrm>
              <a:off x="2257" y="2064"/>
              <a:ext cx="42" cy="48"/>
            </a:xfrm>
            <a:prstGeom prst="ellipse">
              <a:avLst/>
            </a:prstGeom>
            <a:solidFill>
              <a:srgbClr val="F5F9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5" name="Oval 80"/>
            <p:cNvSpPr>
              <a:spLocks noChangeArrowheads="1"/>
            </p:cNvSpPr>
            <p:nvPr/>
          </p:nvSpPr>
          <p:spPr bwMode="auto">
            <a:xfrm>
              <a:off x="2214" y="1968"/>
              <a:ext cx="43" cy="48"/>
            </a:xfrm>
            <a:prstGeom prst="ellipse">
              <a:avLst/>
            </a:prstGeom>
            <a:solidFill>
              <a:srgbClr val="F5F9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6" name="Oval 81"/>
            <p:cNvSpPr>
              <a:spLocks noChangeArrowheads="1"/>
            </p:cNvSpPr>
            <p:nvPr/>
          </p:nvSpPr>
          <p:spPr bwMode="auto">
            <a:xfrm>
              <a:off x="2299" y="1968"/>
              <a:ext cx="43" cy="48"/>
            </a:xfrm>
            <a:prstGeom prst="ellipse">
              <a:avLst/>
            </a:prstGeom>
            <a:solidFill>
              <a:srgbClr val="F5F9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27" name="Group 82"/>
          <p:cNvGrpSpPr>
            <a:grpSpLocks/>
          </p:cNvGrpSpPr>
          <p:nvPr/>
        </p:nvGrpSpPr>
        <p:grpSpPr bwMode="auto">
          <a:xfrm>
            <a:off x="4853629" y="3602931"/>
            <a:ext cx="1182688" cy="1177925"/>
            <a:chOff x="3812" y="1440"/>
            <a:chExt cx="811" cy="912"/>
          </a:xfrm>
        </p:grpSpPr>
        <p:sp>
          <p:nvSpPr>
            <p:cNvPr id="28" name="Oval 83"/>
            <p:cNvSpPr>
              <a:spLocks noChangeArrowheads="1"/>
            </p:cNvSpPr>
            <p:nvPr/>
          </p:nvSpPr>
          <p:spPr bwMode="auto">
            <a:xfrm>
              <a:off x="3812" y="1440"/>
              <a:ext cx="811" cy="912"/>
            </a:xfrm>
            <a:prstGeom prst="ellipse">
              <a:avLst/>
            </a:prstGeom>
            <a:solidFill>
              <a:srgbClr val="714400"/>
            </a:solidFill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9" name="Freeform 84"/>
            <p:cNvSpPr>
              <a:spLocks/>
            </p:cNvSpPr>
            <p:nvPr/>
          </p:nvSpPr>
          <p:spPr bwMode="auto">
            <a:xfrm>
              <a:off x="4153" y="1872"/>
              <a:ext cx="381" cy="350"/>
            </a:xfrm>
            <a:custGeom>
              <a:avLst/>
              <a:gdLst/>
              <a:ahLst/>
              <a:cxnLst>
                <a:cxn ang="0">
                  <a:pos x="395" y="14"/>
                </a:cxn>
                <a:cxn ang="0">
                  <a:pos x="369" y="0"/>
                </a:cxn>
                <a:cxn ang="0">
                  <a:pos x="352" y="7"/>
                </a:cxn>
                <a:cxn ang="0">
                  <a:pos x="320" y="18"/>
                </a:cxn>
                <a:cxn ang="0">
                  <a:pos x="274" y="21"/>
                </a:cxn>
                <a:cxn ang="0">
                  <a:pos x="240" y="28"/>
                </a:cxn>
                <a:cxn ang="0">
                  <a:pos x="233" y="28"/>
                </a:cxn>
                <a:cxn ang="0">
                  <a:pos x="228" y="36"/>
                </a:cxn>
                <a:cxn ang="0">
                  <a:pos x="196" y="50"/>
                </a:cxn>
                <a:cxn ang="0">
                  <a:pos x="136" y="61"/>
                </a:cxn>
                <a:cxn ang="0">
                  <a:pos x="131" y="79"/>
                </a:cxn>
                <a:cxn ang="0">
                  <a:pos x="131" y="79"/>
                </a:cxn>
                <a:cxn ang="0">
                  <a:pos x="129" y="75"/>
                </a:cxn>
                <a:cxn ang="0">
                  <a:pos x="114" y="82"/>
                </a:cxn>
                <a:cxn ang="0">
                  <a:pos x="92" y="108"/>
                </a:cxn>
                <a:cxn ang="0">
                  <a:pos x="90" y="118"/>
                </a:cxn>
                <a:cxn ang="0">
                  <a:pos x="87" y="122"/>
                </a:cxn>
                <a:cxn ang="0">
                  <a:pos x="66" y="126"/>
                </a:cxn>
                <a:cxn ang="0">
                  <a:pos x="58" y="147"/>
                </a:cxn>
                <a:cxn ang="0">
                  <a:pos x="61" y="137"/>
                </a:cxn>
                <a:cxn ang="0">
                  <a:pos x="51" y="140"/>
                </a:cxn>
                <a:cxn ang="0">
                  <a:pos x="34" y="165"/>
                </a:cxn>
                <a:cxn ang="0">
                  <a:pos x="34" y="176"/>
                </a:cxn>
                <a:cxn ang="0">
                  <a:pos x="36" y="180"/>
                </a:cxn>
                <a:cxn ang="0">
                  <a:pos x="29" y="183"/>
                </a:cxn>
                <a:cxn ang="0">
                  <a:pos x="10" y="209"/>
                </a:cxn>
                <a:cxn ang="0">
                  <a:pos x="3" y="241"/>
                </a:cxn>
                <a:cxn ang="0">
                  <a:pos x="3" y="259"/>
                </a:cxn>
                <a:cxn ang="0">
                  <a:pos x="10" y="288"/>
                </a:cxn>
                <a:cxn ang="0">
                  <a:pos x="34" y="317"/>
                </a:cxn>
                <a:cxn ang="0">
                  <a:pos x="46" y="335"/>
                </a:cxn>
                <a:cxn ang="0">
                  <a:pos x="68" y="345"/>
                </a:cxn>
                <a:cxn ang="0">
                  <a:pos x="83" y="349"/>
                </a:cxn>
                <a:cxn ang="0">
                  <a:pos x="129" y="335"/>
                </a:cxn>
                <a:cxn ang="0">
                  <a:pos x="209" y="309"/>
                </a:cxn>
                <a:cxn ang="0">
                  <a:pos x="252" y="299"/>
                </a:cxn>
                <a:cxn ang="0">
                  <a:pos x="298" y="277"/>
                </a:cxn>
                <a:cxn ang="0">
                  <a:pos x="347" y="259"/>
                </a:cxn>
                <a:cxn ang="0">
                  <a:pos x="383" y="227"/>
                </a:cxn>
                <a:cxn ang="0">
                  <a:pos x="424" y="169"/>
                </a:cxn>
                <a:cxn ang="0">
                  <a:pos x="427" y="122"/>
                </a:cxn>
                <a:cxn ang="0">
                  <a:pos x="422" y="86"/>
                </a:cxn>
                <a:cxn ang="0">
                  <a:pos x="419" y="61"/>
                </a:cxn>
                <a:cxn ang="0">
                  <a:pos x="412" y="25"/>
                </a:cxn>
              </a:cxnLst>
              <a:rect l="0" t="0" r="r" b="b"/>
              <a:pathLst>
                <a:path w="428" h="350">
                  <a:moveTo>
                    <a:pt x="412" y="25"/>
                  </a:moveTo>
                  <a:lnTo>
                    <a:pt x="395" y="14"/>
                  </a:lnTo>
                  <a:lnTo>
                    <a:pt x="376" y="0"/>
                  </a:lnTo>
                  <a:lnTo>
                    <a:pt x="369" y="0"/>
                  </a:lnTo>
                  <a:lnTo>
                    <a:pt x="359" y="0"/>
                  </a:lnTo>
                  <a:lnTo>
                    <a:pt x="352" y="7"/>
                  </a:lnTo>
                  <a:lnTo>
                    <a:pt x="342" y="10"/>
                  </a:lnTo>
                  <a:lnTo>
                    <a:pt x="320" y="18"/>
                  </a:lnTo>
                  <a:lnTo>
                    <a:pt x="298" y="18"/>
                  </a:lnTo>
                  <a:lnTo>
                    <a:pt x="274" y="21"/>
                  </a:lnTo>
                  <a:lnTo>
                    <a:pt x="252" y="25"/>
                  </a:lnTo>
                  <a:lnTo>
                    <a:pt x="240" y="28"/>
                  </a:lnTo>
                  <a:lnTo>
                    <a:pt x="235" y="28"/>
                  </a:lnTo>
                  <a:lnTo>
                    <a:pt x="233" y="28"/>
                  </a:lnTo>
                  <a:lnTo>
                    <a:pt x="233" y="32"/>
                  </a:lnTo>
                  <a:lnTo>
                    <a:pt x="228" y="36"/>
                  </a:lnTo>
                  <a:lnTo>
                    <a:pt x="216" y="43"/>
                  </a:lnTo>
                  <a:lnTo>
                    <a:pt x="196" y="50"/>
                  </a:lnTo>
                  <a:lnTo>
                    <a:pt x="177" y="54"/>
                  </a:lnTo>
                  <a:lnTo>
                    <a:pt x="136" y="61"/>
                  </a:lnTo>
                  <a:lnTo>
                    <a:pt x="131" y="75"/>
                  </a:lnTo>
                  <a:lnTo>
                    <a:pt x="131" y="79"/>
                  </a:lnTo>
                  <a:lnTo>
                    <a:pt x="131" y="82"/>
                  </a:lnTo>
                  <a:lnTo>
                    <a:pt x="131" y="79"/>
                  </a:lnTo>
                  <a:lnTo>
                    <a:pt x="131" y="75"/>
                  </a:lnTo>
                  <a:lnTo>
                    <a:pt x="129" y="75"/>
                  </a:lnTo>
                  <a:lnTo>
                    <a:pt x="124" y="75"/>
                  </a:lnTo>
                  <a:lnTo>
                    <a:pt x="114" y="82"/>
                  </a:lnTo>
                  <a:lnTo>
                    <a:pt x="99" y="97"/>
                  </a:lnTo>
                  <a:lnTo>
                    <a:pt x="92" y="108"/>
                  </a:lnTo>
                  <a:lnTo>
                    <a:pt x="90" y="115"/>
                  </a:lnTo>
                  <a:lnTo>
                    <a:pt x="90" y="118"/>
                  </a:lnTo>
                  <a:lnTo>
                    <a:pt x="90" y="122"/>
                  </a:lnTo>
                  <a:lnTo>
                    <a:pt x="87" y="122"/>
                  </a:lnTo>
                  <a:lnTo>
                    <a:pt x="80" y="122"/>
                  </a:lnTo>
                  <a:lnTo>
                    <a:pt x="66" y="126"/>
                  </a:lnTo>
                  <a:lnTo>
                    <a:pt x="61" y="140"/>
                  </a:lnTo>
                  <a:lnTo>
                    <a:pt x="58" y="147"/>
                  </a:lnTo>
                  <a:lnTo>
                    <a:pt x="61" y="140"/>
                  </a:lnTo>
                  <a:lnTo>
                    <a:pt x="61" y="137"/>
                  </a:lnTo>
                  <a:lnTo>
                    <a:pt x="58" y="137"/>
                  </a:lnTo>
                  <a:lnTo>
                    <a:pt x="51" y="140"/>
                  </a:lnTo>
                  <a:lnTo>
                    <a:pt x="41" y="155"/>
                  </a:lnTo>
                  <a:lnTo>
                    <a:pt x="34" y="165"/>
                  </a:lnTo>
                  <a:lnTo>
                    <a:pt x="34" y="173"/>
                  </a:lnTo>
                  <a:lnTo>
                    <a:pt x="34" y="176"/>
                  </a:lnTo>
                  <a:lnTo>
                    <a:pt x="34" y="180"/>
                  </a:lnTo>
                  <a:lnTo>
                    <a:pt x="36" y="180"/>
                  </a:lnTo>
                  <a:lnTo>
                    <a:pt x="34" y="180"/>
                  </a:lnTo>
                  <a:lnTo>
                    <a:pt x="29" y="183"/>
                  </a:lnTo>
                  <a:lnTo>
                    <a:pt x="17" y="187"/>
                  </a:lnTo>
                  <a:lnTo>
                    <a:pt x="10" y="209"/>
                  </a:lnTo>
                  <a:lnTo>
                    <a:pt x="5" y="234"/>
                  </a:lnTo>
                  <a:lnTo>
                    <a:pt x="3" y="241"/>
                  </a:lnTo>
                  <a:lnTo>
                    <a:pt x="0" y="245"/>
                  </a:lnTo>
                  <a:lnTo>
                    <a:pt x="3" y="259"/>
                  </a:lnTo>
                  <a:lnTo>
                    <a:pt x="5" y="270"/>
                  </a:lnTo>
                  <a:lnTo>
                    <a:pt x="10" y="288"/>
                  </a:lnTo>
                  <a:lnTo>
                    <a:pt x="19" y="299"/>
                  </a:lnTo>
                  <a:lnTo>
                    <a:pt x="34" y="317"/>
                  </a:lnTo>
                  <a:lnTo>
                    <a:pt x="41" y="327"/>
                  </a:lnTo>
                  <a:lnTo>
                    <a:pt x="46" y="335"/>
                  </a:lnTo>
                  <a:lnTo>
                    <a:pt x="56" y="342"/>
                  </a:lnTo>
                  <a:lnTo>
                    <a:pt x="68" y="345"/>
                  </a:lnTo>
                  <a:lnTo>
                    <a:pt x="78" y="349"/>
                  </a:lnTo>
                  <a:lnTo>
                    <a:pt x="83" y="349"/>
                  </a:lnTo>
                  <a:lnTo>
                    <a:pt x="107" y="342"/>
                  </a:lnTo>
                  <a:lnTo>
                    <a:pt x="129" y="335"/>
                  </a:lnTo>
                  <a:lnTo>
                    <a:pt x="167" y="320"/>
                  </a:lnTo>
                  <a:lnTo>
                    <a:pt x="209" y="309"/>
                  </a:lnTo>
                  <a:lnTo>
                    <a:pt x="228" y="302"/>
                  </a:lnTo>
                  <a:lnTo>
                    <a:pt x="252" y="299"/>
                  </a:lnTo>
                  <a:lnTo>
                    <a:pt x="276" y="288"/>
                  </a:lnTo>
                  <a:lnTo>
                    <a:pt x="298" y="277"/>
                  </a:lnTo>
                  <a:lnTo>
                    <a:pt x="322" y="266"/>
                  </a:lnTo>
                  <a:lnTo>
                    <a:pt x="347" y="259"/>
                  </a:lnTo>
                  <a:lnTo>
                    <a:pt x="366" y="241"/>
                  </a:lnTo>
                  <a:lnTo>
                    <a:pt x="383" y="227"/>
                  </a:lnTo>
                  <a:lnTo>
                    <a:pt x="419" y="198"/>
                  </a:lnTo>
                  <a:lnTo>
                    <a:pt x="424" y="169"/>
                  </a:lnTo>
                  <a:lnTo>
                    <a:pt x="427" y="147"/>
                  </a:lnTo>
                  <a:lnTo>
                    <a:pt x="427" y="122"/>
                  </a:lnTo>
                  <a:lnTo>
                    <a:pt x="419" y="97"/>
                  </a:lnTo>
                  <a:lnTo>
                    <a:pt x="422" y="86"/>
                  </a:lnTo>
                  <a:lnTo>
                    <a:pt x="422" y="79"/>
                  </a:lnTo>
                  <a:lnTo>
                    <a:pt x="419" y="61"/>
                  </a:lnTo>
                  <a:lnTo>
                    <a:pt x="415" y="43"/>
                  </a:lnTo>
                  <a:lnTo>
                    <a:pt x="412" y="25"/>
                  </a:lnTo>
                </a:path>
              </a:pathLst>
            </a:custGeom>
            <a:solidFill>
              <a:srgbClr val="F5F96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0" name="Freeform 85"/>
            <p:cNvSpPr>
              <a:spLocks/>
            </p:cNvSpPr>
            <p:nvPr/>
          </p:nvSpPr>
          <p:spPr bwMode="auto">
            <a:xfrm>
              <a:off x="4087" y="2136"/>
              <a:ext cx="119" cy="83"/>
            </a:xfrm>
            <a:custGeom>
              <a:avLst/>
              <a:gdLst/>
              <a:ahLst/>
              <a:cxnLst>
                <a:cxn ang="0">
                  <a:pos x="133" y="82"/>
                </a:cxn>
                <a:cxn ang="0">
                  <a:pos x="125" y="75"/>
                </a:cxn>
                <a:cxn ang="0">
                  <a:pos x="116" y="71"/>
                </a:cxn>
                <a:cxn ang="0">
                  <a:pos x="108" y="68"/>
                </a:cxn>
                <a:cxn ang="0">
                  <a:pos x="91" y="64"/>
                </a:cxn>
                <a:cxn ang="0">
                  <a:pos x="75" y="64"/>
                </a:cxn>
                <a:cxn ang="0">
                  <a:pos x="67" y="61"/>
                </a:cxn>
                <a:cxn ang="0">
                  <a:pos x="58" y="54"/>
                </a:cxn>
                <a:cxn ang="0">
                  <a:pos x="42" y="47"/>
                </a:cxn>
                <a:cxn ang="0">
                  <a:pos x="17" y="39"/>
                </a:cxn>
                <a:cxn ang="0">
                  <a:pos x="0" y="29"/>
                </a:cxn>
                <a:cxn ang="0">
                  <a:pos x="17" y="22"/>
                </a:cxn>
                <a:cxn ang="0">
                  <a:pos x="42" y="15"/>
                </a:cxn>
                <a:cxn ang="0">
                  <a:pos x="58" y="7"/>
                </a:cxn>
                <a:cxn ang="0">
                  <a:pos x="75" y="0"/>
                </a:cxn>
                <a:cxn ang="0">
                  <a:pos x="91" y="7"/>
                </a:cxn>
                <a:cxn ang="0">
                  <a:pos x="100" y="15"/>
                </a:cxn>
                <a:cxn ang="0">
                  <a:pos x="116" y="50"/>
                </a:cxn>
                <a:cxn ang="0">
                  <a:pos x="133" y="82"/>
                </a:cxn>
              </a:cxnLst>
              <a:rect l="0" t="0" r="r" b="b"/>
              <a:pathLst>
                <a:path w="134" h="83">
                  <a:moveTo>
                    <a:pt x="133" y="82"/>
                  </a:moveTo>
                  <a:lnTo>
                    <a:pt x="125" y="75"/>
                  </a:lnTo>
                  <a:lnTo>
                    <a:pt x="116" y="71"/>
                  </a:lnTo>
                  <a:lnTo>
                    <a:pt x="108" y="68"/>
                  </a:lnTo>
                  <a:lnTo>
                    <a:pt x="91" y="64"/>
                  </a:lnTo>
                  <a:lnTo>
                    <a:pt x="75" y="64"/>
                  </a:lnTo>
                  <a:lnTo>
                    <a:pt x="67" y="61"/>
                  </a:lnTo>
                  <a:lnTo>
                    <a:pt x="58" y="54"/>
                  </a:lnTo>
                  <a:lnTo>
                    <a:pt x="42" y="47"/>
                  </a:lnTo>
                  <a:lnTo>
                    <a:pt x="17" y="39"/>
                  </a:lnTo>
                  <a:lnTo>
                    <a:pt x="0" y="29"/>
                  </a:lnTo>
                  <a:lnTo>
                    <a:pt x="17" y="22"/>
                  </a:lnTo>
                  <a:lnTo>
                    <a:pt x="42" y="15"/>
                  </a:lnTo>
                  <a:lnTo>
                    <a:pt x="58" y="7"/>
                  </a:lnTo>
                  <a:lnTo>
                    <a:pt x="75" y="0"/>
                  </a:lnTo>
                  <a:lnTo>
                    <a:pt x="91" y="7"/>
                  </a:lnTo>
                  <a:lnTo>
                    <a:pt x="100" y="15"/>
                  </a:lnTo>
                  <a:lnTo>
                    <a:pt x="116" y="50"/>
                  </a:lnTo>
                  <a:lnTo>
                    <a:pt x="133" y="82"/>
                  </a:lnTo>
                </a:path>
              </a:pathLst>
            </a:custGeom>
            <a:solidFill>
              <a:srgbClr val="F5F965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1" name="Freeform 86"/>
            <p:cNvSpPr>
              <a:spLocks/>
            </p:cNvSpPr>
            <p:nvPr/>
          </p:nvSpPr>
          <p:spPr bwMode="auto">
            <a:xfrm>
              <a:off x="4091" y="2105"/>
              <a:ext cx="74" cy="63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8" y="34"/>
                </a:cxn>
                <a:cxn ang="0">
                  <a:pos x="8" y="27"/>
                </a:cxn>
                <a:cxn ang="0">
                  <a:pos x="16" y="24"/>
                </a:cxn>
                <a:cxn ang="0">
                  <a:pos x="16" y="13"/>
                </a:cxn>
                <a:cxn ang="0">
                  <a:pos x="33" y="13"/>
                </a:cxn>
                <a:cxn ang="0">
                  <a:pos x="49" y="10"/>
                </a:cxn>
                <a:cxn ang="0">
                  <a:pos x="66" y="3"/>
                </a:cxn>
                <a:cxn ang="0">
                  <a:pos x="82" y="0"/>
                </a:cxn>
                <a:cxn ang="0">
                  <a:pos x="82" y="13"/>
                </a:cxn>
                <a:cxn ang="0">
                  <a:pos x="82" y="27"/>
                </a:cxn>
                <a:cxn ang="0">
                  <a:pos x="74" y="41"/>
                </a:cxn>
                <a:cxn ang="0">
                  <a:pos x="49" y="48"/>
                </a:cxn>
                <a:cxn ang="0">
                  <a:pos x="25" y="55"/>
                </a:cxn>
                <a:cxn ang="0">
                  <a:pos x="16" y="52"/>
                </a:cxn>
                <a:cxn ang="0">
                  <a:pos x="8" y="55"/>
                </a:cxn>
                <a:cxn ang="0">
                  <a:pos x="0" y="62"/>
                </a:cxn>
              </a:cxnLst>
              <a:rect l="0" t="0" r="r" b="b"/>
              <a:pathLst>
                <a:path w="83" h="63">
                  <a:moveTo>
                    <a:pt x="0" y="62"/>
                  </a:moveTo>
                  <a:lnTo>
                    <a:pt x="0" y="52"/>
                  </a:lnTo>
                  <a:lnTo>
                    <a:pt x="0" y="41"/>
                  </a:lnTo>
                  <a:lnTo>
                    <a:pt x="8" y="34"/>
                  </a:lnTo>
                  <a:lnTo>
                    <a:pt x="8" y="27"/>
                  </a:lnTo>
                  <a:lnTo>
                    <a:pt x="16" y="24"/>
                  </a:lnTo>
                  <a:lnTo>
                    <a:pt x="16" y="13"/>
                  </a:lnTo>
                  <a:lnTo>
                    <a:pt x="33" y="13"/>
                  </a:lnTo>
                  <a:lnTo>
                    <a:pt x="49" y="10"/>
                  </a:lnTo>
                  <a:lnTo>
                    <a:pt x="66" y="3"/>
                  </a:lnTo>
                  <a:lnTo>
                    <a:pt x="82" y="0"/>
                  </a:lnTo>
                  <a:lnTo>
                    <a:pt x="82" y="13"/>
                  </a:lnTo>
                  <a:lnTo>
                    <a:pt x="82" y="27"/>
                  </a:lnTo>
                  <a:lnTo>
                    <a:pt x="74" y="41"/>
                  </a:lnTo>
                  <a:lnTo>
                    <a:pt x="49" y="48"/>
                  </a:lnTo>
                  <a:lnTo>
                    <a:pt x="25" y="55"/>
                  </a:lnTo>
                  <a:lnTo>
                    <a:pt x="16" y="52"/>
                  </a:lnTo>
                  <a:lnTo>
                    <a:pt x="8" y="55"/>
                  </a:lnTo>
                  <a:lnTo>
                    <a:pt x="0" y="62"/>
                  </a:lnTo>
                </a:path>
              </a:pathLst>
            </a:custGeom>
            <a:solidFill>
              <a:srgbClr val="F5F965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2" name="Oval 87"/>
            <p:cNvSpPr>
              <a:spLocks noChangeArrowheads="1"/>
            </p:cNvSpPr>
            <p:nvPr/>
          </p:nvSpPr>
          <p:spPr bwMode="auto">
            <a:xfrm>
              <a:off x="4068" y="1968"/>
              <a:ext cx="43" cy="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3" name="Freeform 88"/>
            <p:cNvSpPr>
              <a:spLocks/>
            </p:cNvSpPr>
            <p:nvPr/>
          </p:nvSpPr>
          <p:spPr bwMode="auto">
            <a:xfrm>
              <a:off x="3940" y="1536"/>
              <a:ext cx="598" cy="637"/>
            </a:xfrm>
            <a:custGeom>
              <a:avLst/>
              <a:gdLst/>
              <a:ahLst/>
              <a:cxnLst>
                <a:cxn ang="0">
                  <a:pos x="340" y="3"/>
                </a:cxn>
                <a:cxn ang="0">
                  <a:pos x="354" y="10"/>
                </a:cxn>
                <a:cxn ang="0">
                  <a:pos x="361" y="10"/>
                </a:cxn>
                <a:cxn ang="0">
                  <a:pos x="371" y="14"/>
                </a:cxn>
                <a:cxn ang="0">
                  <a:pos x="403" y="10"/>
                </a:cxn>
                <a:cxn ang="0">
                  <a:pos x="427" y="3"/>
                </a:cxn>
                <a:cxn ang="0">
                  <a:pos x="440" y="10"/>
                </a:cxn>
                <a:cxn ang="0">
                  <a:pos x="449" y="28"/>
                </a:cxn>
                <a:cxn ang="0">
                  <a:pos x="479" y="45"/>
                </a:cxn>
                <a:cxn ang="0">
                  <a:pos x="510" y="60"/>
                </a:cxn>
                <a:cxn ang="0">
                  <a:pos x="513" y="74"/>
                </a:cxn>
                <a:cxn ang="0">
                  <a:pos x="530" y="84"/>
                </a:cxn>
                <a:cxn ang="0">
                  <a:pos x="564" y="95"/>
                </a:cxn>
                <a:cxn ang="0">
                  <a:pos x="569" y="95"/>
                </a:cxn>
                <a:cxn ang="0">
                  <a:pos x="589" y="147"/>
                </a:cxn>
                <a:cxn ang="0">
                  <a:pos x="618" y="179"/>
                </a:cxn>
                <a:cxn ang="0">
                  <a:pos x="652" y="239"/>
                </a:cxn>
                <a:cxn ang="0">
                  <a:pos x="669" y="302"/>
                </a:cxn>
                <a:cxn ang="0">
                  <a:pos x="667" y="327"/>
                </a:cxn>
                <a:cxn ang="0">
                  <a:pos x="657" y="334"/>
                </a:cxn>
                <a:cxn ang="0">
                  <a:pos x="642" y="323"/>
                </a:cxn>
                <a:cxn ang="0">
                  <a:pos x="611" y="313"/>
                </a:cxn>
                <a:cxn ang="0">
                  <a:pos x="576" y="306"/>
                </a:cxn>
                <a:cxn ang="0">
                  <a:pos x="383" y="351"/>
                </a:cxn>
                <a:cxn ang="0">
                  <a:pos x="354" y="372"/>
                </a:cxn>
                <a:cxn ang="0">
                  <a:pos x="325" y="390"/>
                </a:cxn>
                <a:cxn ang="0">
                  <a:pos x="303" y="411"/>
                </a:cxn>
                <a:cxn ang="0">
                  <a:pos x="276" y="432"/>
                </a:cxn>
                <a:cxn ang="0">
                  <a:pos x="244" y="481"/>
                </a:cxn>
                <a:cxn ang="0">
                  <a:pos x="198" y="516"/>
                </a:cxn>
                <a:cxn ang="0">
                  <a:pos x="193" y="548"/>
                </a:cxn>
                <a:cxn ang="0">
                  <a:pos x="186" y="601"/>
                </a:cxn>
                <a:cxn ang="0">
                  <a:pos x="171" y="629"/>
                </a:cxn>
                <a:cxn ang="0">
                  <a:pos x="147" y="625"/>
                </a:cxn>
                <a:cxn ang="0">
                  <a:pos x="127" y="611"/>
                </a:cxn>
                <a:cxn ang="0">
                  <a:pos x="100" y="587"/>
                </a:cxn>
                <a:cxn ang="0">
                  <a:pos x="76" y="552"/>
                </a:cxn>
                <a:cxn ang="0">
                  <a:pos x="56" y="527"/>
                </a:cxn>
                <a:cxn ang="0">
                  <a:pos x="37" y="478"/>
                </a:cxn>
                <a:cxn ang="0">
                  <a:pos x="17" y="408"/>
                </a:cxn>
                <a:cxn ang="0">
                  <a:pos x="3" y="337"/>
                </a:cxn>
                <a:cxn ang="0">
                  <a:pos x="5" y="284"/>
                </a:cxn>
                <a:cxn ang="0">
                  <a:pos x="20" y="221"/>
                </a:cxn>
                <a:cxn ang="0">
                  <a:pos x="37" y="168"/>
                </a:cxn>
                <a:cxn ang="0">
                  <a:pos x="42" y="147"/>
                </a:cxn>
                <a:cxn ang="0">
                  <a:pos x="54" y="130"/>
                </a:cxn>
                <a:cxn ang="0">
                  <a:pos x="78" y="126"/>
                </a:cxn>
                <a:cxn ang="0">
                  <a:pos x="93" y="102"/>
                </a:cxn>
                <a:cxn ang="0">
                  <a:pos x="105" y="88"/>
                </a:cxn>
                <a:cxn ang="0">
                  <a:pos x="130" y="67"/>
                </a:cxn>
                <a:cxn ang="0">
                  <a:pos x="164" y="42"/>
                </a:cxn>
                <a:cxn ang="0">
                  <a:pos x="225" y="24"/>
                </a:cxn>
                <a:cxn ang="0">
                  <a:pos x="264" y="3"/>
                </a:cxn>
                <a:cxn ang="0">
                  <a:pos x="281" y="10"/>
                </a:cxn>
                <a:cxn ang="0">
                  <a:pos x="318" y="17"/>
                </a:cxn>
                <a:cxn ang="0">
                  <a:pos x="327" y="10"/>
                </a:cxn>
              </a:cxnLst>
              <a:rect l="0" t="0" r="r" b="b"/>
              <a:pathLst>
                <a:path w="673" h="637">
                  <a:moveTo>
                    <a:pt x="325" y="0"/>
                  </a:moveTo>
                  <a:lnTo>
                    <a:pt x="340" y="3"/>
                  </a:lnTo>
                  <a:lnTo>
                    <a:pt x="347" y="7"/>
                  </a:lnTo>
                  <a:lnTo>
                    <a:pt x="354" y="10"/>
                  </a:lnTo>
                  <a:lnTo>
                    <a:pt x="357" y="10"/>
                  </a:lnTo>
                  <a:lnTo>
                    <a:pt x="361" y="10"/>
                  </a:lnTo>
                  <a:lnTo>
                    <a:pt x="364" y="14"/>
                  </a:lnTo>
                  <a:lnTo>
                    <a:pt x="371" y="14"/>
                  </a:lnTo>
                  <a:lnTo>
                    <a:pt x="383" y="17"/>
                  </a:lnTo>
                  <a:lnTo>
                    <a:pt x="403" y="10"/>
                  </a:lnTo>
                  <a:lnTo>
                    <a:pt x="420" y="3"/>
                  </a:lnTo>
                  <a:lnTo>
                    <a:pt x="427" y="3"/>
                  </a:lnTo>
                  <a:lnTo>
                    <a:pt x="432" y="7"/>
                  </a:lnTo>
                  <a:lnTo>
                    <a:pt x="440" y="10"/>
                  </a:lnTo>
                  <a:lnTo>
                    <a:pt x="442" y="21"/>
                  </a:lnTo>
                  <a:lnTo>
                    <a:pt x="449" y="28"/>
                  </a:lnTo>
                  <a:lnTo>
                    <a:pt x="462" y="35"/>
                  </a:lnTo>
                  <a:lnTo>
                    <a:pt x="479" y="45"/>
                  </a:lnTo>
                  <a:lnTo>
                    <a:pt x="496" y="52"/>
                  </a:lnTo>
                  <a:lnTo>
                    <a:pt x="510" y="60"/>
                  </a:lnTo>
                  <a:lnTo>
                    <a:pt x="513" y="70"/>
                  </a:lnTo>
                  <a:lnTo>
                    <a:pt x="513" y="74"/>
                  </a:lnTo>
                  <a:lnTo>
                    <a:pt x="515" y="77"/>
                  </a:lnTo>
                  <a:lnTo>
                    <a:pt x="530" y="84"/>
                  </a:lnTo>
                  <a:lnTo>
                    <a:pt x="549" y="91"/>
                  </a:lnTo>
                  <a:lnTo>
                    <a:pt x="564" y="95"/>
                  </a:lnTo>
                  <a:lnTo>
                    <a:pt x="567" y="95"/>
                  </a:lnTo>
                  <a:lnTo>
                    <a:pt x="569" y="95"/>
                  </a:lnTo>
                  <a:lnTo>
                    <a:pt x="579" y="123"/>
                  </a:lnTo>
                  <a:lnTo>
                    <a:pt x="589" y="147"/>
                  </a:lnTo>
                  <a:lnTo>
                    <a:pt x="606" y="168"/>
                  </a:lnTo>
                  <a:lnTo>
                    <a:pt x="618" y="179"/>
                  </a:lnTo>
                  <a:lnTo>
                    <a:pt x="630" y="186"/>
                  </a:lnTo>
                  <a:lnTo>
                    <a:pt x="652" y="239"/>
                  </a:lnTo>
                  <a:lnTo>
                    <a:pt x="672" y="292"/>
                  </a:lnTo>
                  <a:lnTo>
                    <a:pt x="669" y="302"/>
                  </a:lnTo>
                  <a:lnTo>
                    <a:pt x="669" y="316"/>
                  </a:lnTo>
                  <a:lnTo>
                    <a:pt x="667" y="327"/>
                  </a:lnTo>
                  <a:lnTo>
                    <a:pt x="659" y="334"/>
                  </a:lnTo>
                  <a:lnTo>
                    <a:pt x="657" y="334"/>
                  </a:lnTo>
                  <a:lnTo>
                    <a:pt x="652" y="330"/>
                  </a:lnTo>
                  <a:lnTo>
                    <a:pt x="642" y="323"/>
                  </a:lnTo>
                  <a:lnTo>
                    <a:pt x="628" y="320"/>
                  </a:lnTo>
                  <a:lnTo>
                    <a:pt x="611" y="313"/>
                  </a:lnTo>
                  <a:lnTo>
                    <a:pt x="593" y="309"/>
                  </a:lnTo>
                  <a:lnTo>
                    <a:pt x="576" y="306"/>
                  </a:lnTo>
                  <a:lnTo>
                    <a:pt x="479" y="327"/>
                  </a:lnTo>
                  <a:lnTo>
                    <a:pt x="383" y="351"/>
                  </a:lnTo>
                  <a:lnTo>
                    <a:pt x="369" y="365"/>
                  </a:lnTo>
                  <a:lnTo>
                    <a:pt x="354" y="372"/>
                  </a:lnTo>
                  <a:lnTo>
                    <a:pt x="340" y="379"/>
                  </a:lnTo>
                  <a:lnTo>
                    <a:pt x="325" y="390"/>
                  </a:lnTo>
                  <a:lnTo>
                    <a:pt x="315" y="404"/>
                  </a:lnTo>
                  <a:lnTo>
                    <a:pt x="303" y="411"/>
                  </a:lnTo>
                  <a:lnTo>
                    <a:pt x="291" y="418"/>
                  </a:lnTo>
                  <a:lnTo>
                    <a:pt x="276" y="432"/>
                  </a:lnTo>
                  <a:lnTo>
                    <a:pt x="264" y="457"/>
                  </a:lnTo>
                  <a:lnTo>
                    <a:pt x="244" y="481"/>
                  </a:lnTo>
                  <a:lnTo>
                    <a:pt x="222" y="502"/>
                  </a:lnTo>
                  <a:lnTo>
                    <a:pt x="198" y="516"/>
                  </a:lnTo>
                  <a:lnTo>
                    <a:pt x="195" y="531"/>
                  </a:lnTo>
                  <a:lnTo>
                    <a:pt x="193" y="548"/>
                  </a:lnTo>
                  <a:lnTo>
                    <a:pt x="191" y="583"/>
                  </a:lnTo>
                  <a:lnTo>
                    <a:pt x="186" y="601"/>
                  </a:lnTo>
                  <a:lnTo>
                    <a:pt x="181" y="615"/>
                  </a:lnTo>
                  <a:lnTo>
                    <a:pt x="171" y="629"/>
                  </a:lnTo>
                  <a:lnTo>
                    <a:pt x="156" y="636"/>
                  </a:lnTo>
                  <a:lnTo>
                    <a:pt x="147" y="625"/>
                  </a:lnTo>
                  <a:lnTo>
                    <a:pt x="137" y="618"/>
                  </a:lnTo>
                  <a:lnTo>
                    <a:pt x="127" y="611"/>
                  </a:lnTo>
                  <a:lnTo>
                    <a:pt x="115" y="604"/>
                  </a:lnTo>
                  <a:lnTo>
                    <a:pt x="100" y="587"/>
                  </a:lnTo>
                  <a:lnTo>
                    <a:pt x="83" y="569"/>
                  </a:lnTo>
                  <a:lnTo>
                    <a:pt x="76" y="552"/>
                  </a:lnTo>
                  <a:lnTo>
                    <a:pt x="66" y="538"/>
                  </a:lnTo>
                  <a:lnTo>
                    <a:pt x="56" y="527"/>
                  </a:lnTo>
                  <a:lnTo>
                    <a:pt x="49" y="509"/>
                  </a:lnTo>
                  <a:lnTo>
                    <a:pt x="37" y="478"/>
                  </a:lnTo>
                  <a:lnTo>
                    <a:pt x="27" y="443"/>
                  </a:lnTo>
                  <a:lnTo>
                    <a:pt x="17" y="408"/>
                  </a:lnTo>
                  <a:lnTo>
                    <a:pt x="0" y="376"/>
                  </a:lnTo>
                  <a:lnTo>
                    <a:pt x="3" y="337"/>
                  </a:lnTo>
                  <a:lnTo>
                    <a:pt x="5" y="309"/>
                  </a:lnTo>
                  <a:lnTo>
                    <a:pt x="5" y="284"/>
                  </a:lnTo>
                  <a:lnTo>
                    <a:pt x="10" y="263"/>
                  </a:lnTo>
                  <a:lnTo>
                    <a:pt x="20" y="221"/>
                  </a:lnTo>
                  <a:lnTo>
                    <a:pt x="27" y="197"/>
                  </a:lnTo>
                  <a:lnTo>
                    <a:pt x="37" y="168"/>
                  </a:lnTo>
                  <a:lnTo>
                    <a:pt x="39" y="158"/>
                  </a:lnTo>
                  <a:lnTo>
                    <a:pt x="42" y="147"/>
                  </a:lnTo>
                  <a:lnTo>
                    <a:pt x="47" y="137"/>
                  </a:lnTo>
                  <a:lnTo>
                    <a:pt x="54" y="130"/>
                  </a:lnTo>
                  <a:lnTo>
                    <a:pt x="66" y="126"/>
                  </a:lnTo>
                  <a:lnTo>
                    <a:pt x="78" y="126"/>
                  </a:lnTo>
                  <a:lnTo>
                    <a:pt x="86" y="112"/>
                  </a:lnTo>
                  <a:lnTo>
                    <a:pt x="93" y="102"/>
                  </a:lnTo>
                  <a:lnTo>
                    <a:pt x="100" y="91"/>
                  </a:lnTo>
                  <a:lnTo>
                    <a:pt x="105" y="88"/>
                  </a:lnTo>
                  <a:lnTo>
                    <a:pt x="115" y="84"/>
                  </a:lnTo>
                  <a:lnTo>
                    <a:pt x="130" y="67"/>
                  </a:lnTo>
                  <a:lnTo>
                    <a:pt x="147" y="52"/>
                  </a:lnTo>
                  <a:lnTo>
                    <a:pt x="164" y="42"/>
                  </a:lnTo>
                  <a:lnTo>
                    <a:pt x="183" y="35"/>
                  </a:lnTo>
                  <a:lnTo>
                    <a:pt x="225" y="24"/>
                  </a:lnTo>
                  <a:lnTo>
                    <a:pt x="244" y="14"/>
                  </a:lnTo>
                  <a:lnTo>
                    <a:pt x="264" y="3"/>
                  </a:lnTo>
                  <a:lnTo>
                    <a:pt x="271" y="7"/>
                  </a:lnTo>
                  <a:lnTo>
                    <a:pt x="281" y="10"/>
                  </a:lnTo>
                  <a:lnTo>
                    <a:pt x="305" y="14"/>
                  </a:lnTo>
                  <a:lnTo>
                    <a:pt x="318" y="17"/>
                  </a:lnTo>
                  <a:lnTo>
                    <a:pt x="325" y="14"/>
                  </a:lnTo>
                  <a:lnTo>
                    <a:pt x="327" y="10"/>
                  </a:lnTo>
                  <a:lnTo>
                    <a:pt x="325" y="0"/>
                  </a:lnTo>
                </a:path>
              </a:pathLst>
            </a:custGeom>
            <a:solidFill>
              <a:srgbClr val="790015"/>
            </a:solidFill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38" name="Text Box 93"/>
          <p:cNvSpPr txBox="1">
            <a:spLocks noChangeArrowheads="1"/>
          </p:cNvSpPr>
          <p:nvPr/>
        </p:nvSpPr>
        <p:spPr bwMode="blackWhite">
          <a:xfrm>
            <a:off x="6872748" y="3327854"/>
            <a:ext cx="1553877" cy="180049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 smtClean="0">
                <a:latin typeface="+mj-ea"/>
                <a:ea typeface="+mj-ea"/>
              </a:rPr>
              <a:t>不稳定心绞痛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+mj-ea"/>
                <a:ea typeface="+mj-ea"/>
              </a:rPr>
              <a:t>心肌梗死</a:t>
            </a:r>
            <a:endParaRPr lang="en-US" altLang="zh-CN" b="1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+mj-ea"/>
                <a:ea typeface="+mj-ea"/>
              </a:rPr>
              <a:t>脑卒中（中风）</a:t>
            </a:r>
            <a:endParaRPr lang="en-US" altLang="zh-CN" b="1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 smtClean="0">
                <a:latin typeface="+mj-ea"/>
                <a:ea typeface="+mj-ea"/>
              </a:rPr>
              <a:t>猝死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j-ea"/>
                <a:ea typeface="+mj-ea"/>
              </a:rPr>
              <a:t>……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rot="10800000">
            <a:off x="2185629" y="3929956"/>
            <a:ext cx="580934" cy="398462"/>
          </a:xfrm>
          <a:prstGeom prst="leftArrow">
            <a:avLst>
              <a:gd name="adj1" fmla="val 41398"/>
              <a:gd name="adj2" fmla="val 5896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3" name="Text Box 101"/>
          <p:cNvSpPr txBox="1">
            <a:spLocks noChangeArrowheads="1"/>
          </p:cNvSpPr>
          <p:nvPr/>
        </p:nvSpPr>
        <p:spPr bwMode="blackWhite">
          <a:xfrm>
            <a:off x="2868854" y="4851726"/>
            <a:ext cx="1144586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+mj-ea"/>
                <a:ea typeface="+mj-ea"/>
              </a:rPr>
              <a:t>斑块破裂</a:t>
            </a:r>
          </a:p>
        </p:txBody>
      </p:sp>
      <p:sp>
        <p:nvSpPr>
          <p:cNvPr id="44" name="Text Box 102"/>
          <p:cNvSpPr txBox="1">
            <a:spLocks noChangeArrowheads="1"/>
          </p:cNvSpPr>
          <p:nvPr/>
        </p:nvSpPr>
        <p:spPr bwMode="blackWhite">
          <a:xfrm>
            <a:off x="4870089" y="4851726"/>
            <a:ext cx="1144586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j-ea"/>
                <a:ea typeface="+mj-ea"/>
              </a:rPr>
              <a:t>血栓形成</a:t>
            </a:r>
          </a:p>
        </p:txBody>
      </p:sp>
      <p:sp>
        <p:nvSpPr>
          <p:cNvPr id="48" name="AutoShape 106"/>
          <p:cNvSpPr>
            <a:spLocks noChangeArrowheads="1"/>
          </p:cNvSpPr>
          <p:nvPr/>
        </p:nvSpPr>
        <p:spPr bwMode="auto">
          <a:xfrm rot="10800000">
            <a:off x="4186172" y="3929956"/>
            <a:ext cx="580934" cy="398462"/>
          </a:xfrm>
          <a:prstGeom prst="leftArrow">
            <a:avLst>
              <a:gd name="adj1" fmla="val 41398"/>
              <a:gd name="adj2" fmla="val 5896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55" name="Text Box 115"/>
          <p:cNvSpPr txBox="1">
            <a:spLocks noChangeArrowheads="1"/>
          </p:cNvSpPr>
          <p:nvPr/>
        </p:nvSpPr>
        <p:spPr bwMode="blackWhite">
          <a:xfrm>
            <a:off x="830536" y="4851726"/>
            <a:ext cx="1801170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+mj-ea"/>
                <a:ea typeface="+mj-ea"/>
              </a:rPr>
              <a:t>不稳定斑块</a:t>
            </a:r>
          </a:p>
        </p:txBody>
      </p:sp>
      <p:sp>
        <p:nvSpPr>
          <p:cNvPr id="56" name="矩形 55"/>
          <p:cNvSpPr/>
          <p:nvPr/>
        </p:nvSpPr>
        <p:spPr>
          <a:xfrm>
            <a:off x="611560" y="2636912"/>
            <a:ext cx="7944565" cy="601102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不稳定斑块的进展过程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34795" y="1484784"/>
            <a:ext cx="51184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/>
              <a:t>我们常把不稳定斑块比作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“不定时炸弹”</a:t>
            </a:r>
            <a:r>
              <a:rPr lang="zh-CN" altLang="en-US" sz="2000" dirty="0" smtClean="0"/>
              <a:t>，他们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随时可能</a:t>
            </a:r>
            <a:r>
              <a:rPr lang="zh-CN" altLang="en-US" sz="2000" dirty="0" smtClean="0"/>
              <a:t>破裂、形成血栓，</a:t>
            </a:r>
            <a:r>
              <a:rPr lang="zh-CN" altLang="en-US" sz="2000" dirty="0"/>
              <a:t>后果严重</a:t>
            </a:r>
          </a:p>
        </p:txBody>
      </p:sp>
      <p:sp>
        <p:nvSpPr>
          <p:cNvPr id="60" name="AutoShape 99"/>
          <p:cNvSpPr>
            <a:spLocks noChangeArrowheads="1"/>
          </p:cNvSpPr>
          <p:nvPr/>
        </p:nvSpPr>
        <p:spPr bwMode="auto">
          <a:xfrm rot="10800000">
            <a:off x="6165820" y="3948422"/>
            <a:ext cx="580934" cy="398462"/>
          </a:xfrm>
          <a:prstGeom prst="leftArrow">
            <a:avLst>
              <a:gd name="adj1" fmla="val 41398"/>
              <a:gd name="adj2" fmla="val 5896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1560" y="5445224"/>
            <a:ext cx="820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高</a:t>
            </a:r>
            <a:r>
              <a:rPr lang="zh-CN" altLang="en-US" sz="2000" dirty="0" smtClean="0"/>
              <a:t>胆固醇血症如果不尽早控制，等到斑块破裂突发心血管疾病的时候，悔之晚矣！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078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dmin\Desktop\图片1z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6" t="2234" r="4547" b="46025"/>
          <a:stretch/>
        </p:blipFill>
        <p:spPr bwMode="auto">
          <a:xfrm>
            <a:off x="6300192" y="1139258"/>
            <a:ext cx="2843808" cy="256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观念：保健品软化血管，安全无忧</a:t>
            </a:r>
            <a:endParaRPr lang="zh-CN" altLang="en-US" dirty="0"/>
          </a:p>
        </p:txBody>
      </p:sp>
      <p:pic>
        <p:nvPicPr>
          <p:cNvPr id="6" name="Picture 3" descr="C:\Users\admin\Desktop\图片1z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4099"/>
          <a:stretch/>
        </p:blipFill>
        <p:spPr bwMode="auto">
          <a:xfrm flipH="1">
            <a:off x="176215" y="3429000"/>
            <a:ext cx="2955625" cy="29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83567" y="1774103"/>
            <a:ext cx="4896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五花八门的广告，眼花缭乱的养生讲座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251520" y="2420888"/>
            <a:ext cx="5616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保健品铺天盖地的攻势，是否已经</a:t>
            </a:r>
            <a:r>
              <a:rPr lang="zh-CN" altLang="en-US" sz="2000" b="1" dirty="0"/>
              <a:t>让</a:t>
            </a:r>
            <a:r>
              <a:rPr lang="zh-CN" altLang="en-US" sz="2000" b="1" dirty="0" smtClean="0"/>
              <a:t>您“晕”了？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2987824" y="3904600"/>
            <a:ext cx="51845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不少</a:t>
            </a:r>
            <a:r>
              <a:rPr lang="zh-CN" altLang="en-US" sz="2000" b="1" dirty="0" smtClean="0"/>
              <a:t>人热衷于购买降脂类保健品，认为它们能</a:t>
            </a:r>
            <a:r>
              <a:rPr lang="zh-CN" altLang="en-US" sz="2000" b="1" dirty="0"/>
              <a:t>软化血管</a:t>
            </a:r>
            <a:r>
              <a:rPr lang="zh-CN" altLang="en-US" sz="2000" b="1" dirty="0" smtClean="0"/>
              <a:t>，降低 “坏”</a:t>
            </a:r>
            <a:r>
              <a:rPr lang="zh-CN" altLang="en-US" sz="2000" b="1" dirty="0"/>
              <a:t>胆固醇， </a:t>
            </a:r>
            <a:r>
              <a:rPr lang="zh-CN" altLang="en-US" sz="2000" b="1" dirty="0" smtClean="0"/>
              <a:t>还很安全</a:t>
            </a:r>
            <a:endParaRPr lang="en-US" altLang="zh-CN" sz="2000" b="1" dirty="0" smtClean="0"/>
          </a:p>
        </p:txBody>
      </p:sp>
      <p:sp>
        <p:nvSpPr>
          <p:cNvPr id="10" name="双波形 9"/>
          <p:cNvSpPr/>
          <p:nvPr/>
        </p:nvSpPr>
        <p:spPr>
          <a:xfrm>
            <a:off x="4644008" y="4978413"/>
            <a:ext cx="2880320" cy="993036"/>
          </a:xfrm>
          <a:prstGeom prst="double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870371" y="5207827"/>
            <a:ext cx="2509941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事实真是这样么？</a:t>
            </a:r>
            <a:endParaRPr lang="zh-CN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7529717" y="5162189"/>
            <a:ext cx="1395377" cy="10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51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ocuments\ppt素材\卡通图片\2531170_202058868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4"/>
          <a:stretch/>
        </p:blipFill>
        <p:spPr bwMode="auto">
          <a:xfrm>
            <a:off x="4385006" y="3391659"/>
            <a:ext cx="4758994" cy="342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他</a:t>
            </a:r>
            <a:r>
              <a:rPr lang="zh-CN" altLang="en-US" dirty="0" smtClean="0"/>
              <a:t>汀是降低“坏”</a:t>
            </a:r>
            <a:r>
              <a:rPr lang="zh-CN" altLang="en-US" dirty="0"/>
              <a:t>胆固醇的</a:t>
            </a:r>
            <a:r>
              <a:rPr lang="zh-CN" altLang="en-US" dirty="0" smtClean="0"/>
              <a:t>主导药物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88840"/>
            <a:ext cx="7416824" cy="22376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保健品</a:t>
            </a:r>
            <a:r>
              <a:rPr lang="zh-CN" altLang="en-US" dirty="0" smtClean="0"/>
              <a:t>对于“坏”</a:t>
            </a:r>
            <a:r>
              <a:rPr lang="zh-CN" altLang="en-US" dirty="0"/>
              <a:t>胆固醇作用</a:t>
            </a:r>
            <a:r>
              <a:rPr lang="zh-CN" altLang="en-US" dirty="0" smtClean="0"/>
              <a:t>有限，不能替代药品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目前医学界公认： </a:t>
            </a:r>
            <a:r>
              <a:rPr lang="zh-CN" altLang="en-US" sz="3600" dirty="0" smtClean="0">
                <a:solidFill>
                  <a:srgbClr val="FF0000"/>
                </a:solidFill>
              </a:rPr>
              <a:t>他 汀 </a:t>
            </a:r>
            <a:r>
              <a:rPr lang="zh-CN" altLang="en-US" dirty="0" smtClean="0"/>
              <a:t>是</a:t>
            </a:r>
            <a:r>
              <a:rPr lang="zh-CN" altLang="en-US" dirty="0"/>
              <a:t>降低</a:t>
            </a:r>
            <a:r>
              <a:rPr lang="zh-CN" altLang="en-US" dirty="0" smtClean="0"/>
              <a:t>“坏”</a:t>
            </a:r>
            <a:r>
              <a:rPr lang="zh-CN" altLang="en-US" dirty="0"/>
              <a:t>胆固醇的主导</a:t>
            </a:r>
            <a:r>
              <a:rPr lang="zh-CN" altLang="en-US" dirty="0" smtClean="0"/>
              <a:t>药物，疗效和安全性都有保障</a:t>
            </a:r>
            <a:endParaRPr lang="zh-CN" altLang="en-US" dirty="0"/>
          </a:p>
        </p:txBody>
      </p:sp>
      <p:pic>
        <p:nvPicPr>
          <p:cNvPr id="13316" name="Picture 4" descr="C:\Users\admin\Desktop\9053cf7671088587d9da32976ff33254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94"/>
          <a:stretch/>
        </p:blipFill>
        <p:spPr bwMode="auto">
          <a:xfrm>
            <a:off x="0" y="4728271"/>
            <a:ext cx="3131840" cy="212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 rot="17966914">
            <a:off x="4948081" y="5129591"/>
            <a:ext cx="1399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他    汀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58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观念：“坏”</a:t>
            </a:r>
            <a:r>
              <a:rPr lang="zh-CN" altLang="en-US" dirty="0"/>
              <a:t>胆固醇已经</a:t>
            </a:r>
            <a:r>
              <a:rPr lang="zh-CN" altLang="en-US" dirty="0" smtClean="0"/>
              <a:t>不高了，不用吃药了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-47781" y="2689451"/>
            <a:ext cx="3744416" cy="3973206"/>
            <a:chOff x="4234362" y="2827686"/>
            <a:chExt cx="3491532" cy="3704870"/>
          </a:xfrm>
        </p:grpSpPr>
        <p:pic>
          <p:nvPicPr>
            <p:cNvPr id="4" name="Picture 1" descr="C:\Users\admin\AppData\Roaming\Tencent\Users\269857099\QQ\WinTemp\RichOle\)PJVDD8)4(_0AM`G8)[UHT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2358" r="368"/>
            <a:stretch>
              <a:fillRect/>
            </a:stretch>
          </p:blipFill>
          <p:spPr bwMode="auto">
            <a:xfrm>
              <a:off x="4234362" y="2827686"/>
              <a:ext cx="3491532" cy="3704870"/>
            </a:xfrm>
            <a:prstGeom prst="rect">
              <a:avLst/>
            </a:prstGeom>
            <a:noFill/>
          </p:spPr>
        </p:pic>
        <p:sp>
          <p:nvSpPr>
            <p:cNvPr id="5" name="矩形 4"/>
            <p:cNvSpPr/>
            <p:nvPr/>
          </p:nvSpPr>
          <p:spPr>
            <a:xfrm>
              <a:off x="7596336" y="3356992"/>
              <a:ext cx="129558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云形标注 8"/>
          <p:cNvSpPr/>
          <p:nvPr/>
        </p:nvSpPr>
        <p:spPr>
          <a:xfrm>
            <a:off x="3275856" y="1454248"/>
            <a:ext cx="5040560" cy="1470695"/>
          </a:xfrm>
          <a:prstGeom prst="cloudCallout">
            <a:avLst>
              <a:gd name="adj1" fmla="val -45213"/>
              <a:gd name="adj2" fmla="val 6764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双波形 9"/>
          <p:cNvSpPr/>
          <p:nvPr/>
        </p:nvSpPr>
        <p:spPr>
          <a:xfrm>
            <a:off x="4499992" y="4812228"/>
            <a:ext cx="2880320" cy="993036"/>
          </a:xfrm>
          <a:prstGeom prst="double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086740" y="1648584"/>
            <a:ext cx="4229676" cy="8443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您看</a:t>
            </a:r>
            <a:r>
              <a:rPr lang="zh-CN" altLang="en-US" sz="2000" dirty="0" smtClean="0"/>
              <a:t>，“坏”</a:t>
            </a:r>
            <a:r>
              <a:rPr lang="zh-CN" altLang="en-US" sz="2000" dirty="0"/>
              <a:t>胆固醇已经不高</a:t>
            </a:r>
            <a:r>
              <a:rPr lang="zh-CN" altLang="en-US" sz="2000" dirty="0" smtClean="0"/>
              <a:t>了，我不用吃药了吧！</a:t>
            </a:r>
            <a:endParaRPr lang="en-US" altLang="zh-CN" sz="2000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726355" y="5041642"/>
            <a:ext cx="2509941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这样认为，对么？</a:t>
            </a:r>
            <a:endParaRPr lang="zh-CN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7303308" y="5090181"/>
            <a:ext cx="1395377" cy="10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2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心血管疾病的防治，需要漫长的时间</a:t>
            </a:r>
            <a:endParaRPr lang="zh-CN" altLang="en-US" dirty="0"/>
          </a:p>
        </p:txBody>
      </p:sp>
      <p:pic>
        <p:nvPicPr>
          <p:cNvPr id="5" name="Picture 321" descr="Untitled-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058" y="2276872"/>
            <a:ext cx="725515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admin\Documents\ppt素材\卡通图片\medico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1"/>
          <a:stretch/>
        </p:blipFill>
        <p:spPr bwMode="auto">
          <a:xfrm>
            <a:off x="2523" y="5204339"/>
            <a:ext cx="1071534" cy="15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燕尾形箭头 3"/>
          <p:cNvSpPr/>
          <p:nvPr/>
        </p:nvSpPr>
        <p:spPr>
          <a:xfrm>
            <a:off x="3419872" y="1566386"/>
            <a:ext cx="504056" cy="288032"/>
          </a:xfrm>
          <a:prstGeom prst="notch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995936" y="1386366"/>
            <a:ext cx="2304256" cy="6480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dirty="0" smtClean="0"/>
              <a:t>动脉粥样硬化</a:t>
            </a:r>
            <a:endParaRPr lang="zh-CN" altLang="en-US" dirty="0"/>
          </a:p>
        </p:txBody>
      </p:sp>
      <p:sp>
        <p:nvSpPr>
          <p:cNvPr id="9" name="燕尾形箭头 8"/>
          <p:cNvSpPr/>
          <p:nvPr/>
        </p:nvSpPr>
        <p:spPr>
          <a:xfrm>
            <a:off x="6300192" y="1566386"/>
            <a:ext cx="504056" cy="288032"/>
          </a:xfrm>
          <a:prstGeom prst="notch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732240" y="1386366"/>
            <a:ext cx="2016224" cy="6480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dirty="0" smtClean="0"/>
              <a:t>心血管疾病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29208" y="1386366"/>
            <a:ext cx="2674640" cy="6480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“坏”</a:t>
            </a:r>
            <a:r>
              <a:rPr lang="zh-CN" altLang="en-US" dirty="0"/>
              <a:t>胆固醇沉积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074056" y="4651848"/>
            <a:ext cx="7386376" cy="11049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2000" dirty="0"/>
              <a:t>这</a:t>
            </a:r>
            <a:r>
              <a:rPr lang="zh-CN" altLang="en-US" sz="2000" dirty="0" smtClean="0"/>
              <a:t>是一个漫长的过程，可能需要十几年乃至几十年</a:t>
            </a:r>
            <a:endParaRPr lang="en-US" altLang="zh-CN" sz="2000" dirty="0" smtClean="0"/>
          </a:p>
          <a:p>
            <a:pPr marL="0" indent="0" algn="ctr">
              <a:buFont typeface="Arial" pitchFamily="34" charset="0"/>
              <a:buNone/>
            </a:pPr>
            <a:r>
              <a:rPr lang="zh-CN" altLang="en-US" sz="2000" dirty="0"/>
              <a:t>决定</a:t>
            </a:r>
            <a:r>
              <a:rPr lang="zh-CN" altLang="en-US" sz="2000" dirty="0" smtClean="0"/>
              <a:t>了心血管疾病的防治是一个漫长的系统工程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8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停</a:t>
            </a:r>
            <a:r>
              <a:rPr lang="zh-CN" altLang="en-US" dirty="0"/>
              <a:t>用他</a:t>
            </a:r>
            <a:r>
              <a:rPr lang="zh-CN" altLang="en-US" dirty="0" smtClean="0"/>
              <a:t>汀，后果</a:t>
            </a:r>
            <a:r>
              <a:rPr lang="zh-CN" altLang="en-US" dirty="0"/>
              <a:t>很</a:t>
            </a:r>
            <a:r>
              <a:rPr lang="zh-CN" altLang="en-US" dirty="0" smtClean="0"/>
              <a:t>严重</a:t>
            </a:r>
            <a:endParaRPr lang="zh-CN" altLang="en-US" dirty="0"/>
          </a:p>
        </p:txBody>
      </p:sp>
      <p:pic>
        <p:nvPicPr>
          <p:cNvPr id="16386" name="Picture 2" descr="C:\Users\admin\Desktop\137343646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48" r="15852" b="33902"/>
          <a:stretch/>
        </p:blipFill>
        <p:spPr bwMode="auto">
          <a:xfrm>
            <a:off x="726885" y="1755211"/>
            <a:ext cx="2844752" cy="20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:\users\admin\appdata\roaming\360se6\User Data\temp\1283373384062SMZK14B902C001_b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600" y="4034415"/>
            <a:ext cx="2422213" cy="205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4720" y="2359922"/>
            <a:ext cx="4937760" cy="8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 smtClean="0"/>
              <a:t>我们每天都在不断地合成和通过进食吸收胆固醇，停用他汀后，胆固醇又会升高。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683568" y="5064230"/>
            <a:ext cx="51845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 smtClean="0"/>
              <a:t>中断</a:t>
            </a:r>
            <a:r>
              <a:rPr lang="zh-CN" altLang="en-US" sz="2000" dirty="0"/>
              <a:t>他汀</a:t>
            </a:r>
            <a:r>
              <a:rPr lang="zh-CN" altLang="en-US" sz="2000" dirty="0" smtClean="0"/>
              <a:t>治疗，可能会导致已经</a:t>
            </a:r>
            <a:r>
              <a:rPr lang="zh-CN" altLang="en-US" sz="2000" dirty="0"/>
              <a:t>稳定的</a:t>
            </a:r>
            <a:r>
              <a:rPr lang="zh-CN" altLang="en-US" sz="2000" dirty="0" smtClean="0"/>
              <a:t>斑块破裂</a:t>
            </a:r>
            <a:r>
              <a:rPr lang="zh-CN" altLang="en-US" sz="2000" dirty="0"/>
              <a:t>或进展</a:t>
            </a:r>
            <a:r>
              <a:rPr lang="zh-CN" altLang="en-US" sz="2000" dirty="0" smtClean="0"/>
              <a:t>，使心血管疾病风险更高</a:t>
            </a:r>
            <a:r>
              <a:rPr lang="zh-CN" altLang="en-US" sz="2000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865778" y="1303335"/>
            <a:ext cx="2448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“坏 </a:t>
            </a:r>
            <a:r>
              <a:rPr lang="zh-CN" altLang="en-US" sz="2000" b="1" dirty="0"/>
              <a:t>”胆 </a:t>
            </a:r>
            <a:r>
              <a:rPr lang="zh-CN" altLang="en-US" sz="2000" b="1" dirty="0" smtClean="0"/>
              <a:t>固 醇升高</a:t>
            </a:r>
            <a:endParaRPr lang="zh-CN" altLang="en-US" sz="2000" b="1" dirty="0"/>
          </a:p>
        </p:txBody>
      </p:sp>
      <p:sp>
        <p:nvSpPr>
          <p:cNvPr id="9" name="圆角矩形 8"/>
          <p:cNvSpPr/>
          <p:nvPr/>
        </p:nvSpPr>
        <p:spPr>
          <a:xfrm>
            <a:off x="4098736" y="1530622"/>
            <a:ext cx="2952328" cy="6284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3d/>
          </a:bodyPr>
          <a:lstStyle/>
          <a:p>
            <a:pPr lvl="0" algn="ctr" eaLnBrk="0" fontAlgn="ctr" hangingPunct="0">
              <a:buClr>
                <a:srgbClr val="FF0000"/>
              </a:buClr>
              <a:buSzPct val="70000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“坏”胆固醇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升高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16671" y="4221088"/>
            <a:ext cx="4045929" cy="6284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3d/>
          </a:bodyPr>
          <a:lstStyle/>
          <a:p>
            <a:pPr marL="0" marR="0" lvl="0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斑块破裂，心血管疾病高发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08891" y="357301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突发心肌梗死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30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他</a:t>
            </a:r>
            <a:r>
              <a:rPr lang="zh-CN" altLang="en-US" dirty="0" smtClean="0"/>
              <a:t>汀治疗，重在坚持</a:t>
            </a:r>
            <a:endParaRPr lang="zh-CN" altLang="en-US" dirty="0"/>
          </a:p>
        </p:txBody>
      </p:sp>
      <p:pic>
        <p:nvPicPr>
          <p:cNvPr id="1026" name="Picture 2" descr="C:\Users\admin\Desktop\图片1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6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1259632" y="148478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他汀治疗，重在坚持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656928" y="2420888"/>
            <a:ext cx="3915072" cy="2374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他汀治疗的时间越长，我们的心血管疾病风险下降越多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spcBef>
                <a:spcPts val="1800"/>
              </a:spcBef>
              <a:buFont typeface="Wingdings" pitchFamily="2" charset="2"/>
              <a:buChar char="Ø"/>
            </a:pPr>
            <a:endParaRPr lang="en-US" altLang="zh-CN" sz="1100" dirty="0" smtClean="0"/>
          </a:p>
          <a:p>
            <a:pPr marL="342900" indent="-342900">
              <a:lnSpc>
                <a:spcPct val="13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只有坚持长期治疗，才能最大限度延缓斑块进展，保护血管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9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888" y="2348880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高胆固醇血</a:t>
            </a:r>
            <a:r>
              <a:rPr lang="zh-CN" altLang="en-US" dirty="0" smtClean="0"/>
              <a:t>症，指</a:t>
            </a:r>
            <a:r>
              <a:rPr lang="zh-CN" altLang="en-US" dirty="0"/>
              <a:t>血中</a:t>
            </a:r>
            <a:r>
              <a:rPr lang="zh-CN" altLang="en-US" dirty="0" smtClean="0"/>
              <a:t>胆固醇升高，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通常看血中</a:t>
            </a:r>
            <a:r>
              <a:rPr lang="zh-CN" altLang="en-US" dirty="0"/>
              <a:t>“坏”胆固醇是否</a:t>
            </a:r>
            <a:r>
              <a:rPr lang="zh-CN" altLang="en-US" dirty="0" smtClean="0"/>
              <a:t>升高</a:t>
            </a:r>
            <a:endParaRPr lang="zh-CN" altLang="en-US" dirty="0"/>
          </a:p>
        </p:txBody>
      </p:sp>
      <p:pic>
        <p:nvPicPr>
          <p:cNvPr id="1026" name="Picture 2" descr="C:\Users\admin\Desktop\bdc_do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38" y="1916832"/>
            <a:ext cx="3303810" cy="40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331640" y="4104658"/>
            <a:ext cx="4248472" cy="12241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在防治</a:t>
            </a:r>
            <a:r>
              <a:rPr lang="zh-CN" altLang="en-US" dirty="0"/>
              <a:t>高胆固醇血</a:t>
            </a:r>
            <a:r>
              <a:rPr lang="zh-CN" altLang="en-US" dirty="0" smtClean="0"/>
              <a:t>症的时候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您是否会犯这样的错误？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94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743208"/>
            <a:ext cx="8229600" cy="132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感谢您的聆听！</a:t>
            </a:r>
            <a:endParaRPr kumimoji="0" lang="zh-CN" altLang="en-US" sz="4000" b="1" i="0" u="none" strike="noStrike" kern="120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4502785_100252081157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4"/>
          <a:stretch/>
        </p:blipFill>
        <p:spPr bwMode="auto">
          <a:xfrm>
            <a:off x="0" y="3529397"/>
            <a:ext cx="3543735" cy="33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\appdata\roaming\360se6\User Data\temp\17123623649f11dc44677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77" y="1109518"/>
            <a:ext cx="2773123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观念：高</a:t>
            </a:r>
            <a:r>
              <a:rPr lang="zh-CN" altLang="en-US" dirty="0"/>
              <a:t>胆固醇血</a:t>
            </a:r>
            <a:r>
              <a:rPr lang="zh-CN" altLang="en-US" dirty="0" smtClean="0"/>
              <a:t>症是老年人的“专利”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044" y="1628800"/>
            <a:ext cx="5266928" cy="12241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不少年轻人认为，高</a:t>
            </a:r>
            <a:r>
              <a:rPr lang="zh-CN" altLang="en-US" dirty="0"/>
              <a:t>胆固醇血</a:t>
            </a:r>
            <a:r>
              <a:rPr lang="zh-CN" altLang="en-US" dirty="0" smtClean="0"/>
              <a:t>症</a:t>
            </a:r>
            <a:r>
              <a:rPr lang="zh-CN" altLang="en-US" dirty="0"/>
              <a:t>只有</a:t>
            </a:r>
            <a:r>
              <a:rPr lang="zh-CN" altLang="en-US" dirty="0" smtClean="0"/>
              <a:t>老年人才会得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 rot="154685">
            <a:off x="2239195" y="2662508"/>
            <a:ext cx="3916981" cy="1208909"/>
          </a:xfrm>
          <a:prstGeom prst="cloudCallout">
            <a:avLst>
              <a:gd name="adj1" fmla="val -33140"/>
              <a:gd name="adj2" fmla="val 7570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9792" y="296792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我还年轻，才</a:t>
            </a:r>
            <a:r>
              <a:rPr lang="zh-CN" altLang="en-US" sz="2000" b="1" dirty="0"/>
              <a:t>不会得</a:t>
            </a:r>
            <a:r>
              <a:rPr lang="zh-CN" altLang="en-US" sz="2000" b="1" dirty="0" smtClean="0"/>
              <a:t>呢！</a:t>
            </a:r>
            <a:endParaRPr lang="zh-CN" altLang="en-US" sz="2000" b="1" dirty="0"/>
          </a:p>
        </p:txBody>
      </p:sp>
      <p:sp>
        <p:nvSpPr>
          <p:cNvPr id="9" name="双波形 8"/>
          <p:cNvSpPr/>
          <p:nvPr/>
        </p:nvSpPr>
        <p:spPr>
          <a:xfrm>
            <a:off x="4067944" y="4812228"/>
            <a:ext cx="3240360" cy="993036"/>
          </a:xfrm>
          <a:prstGeom prst="double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355976" y="5056156"/>
            <a:ext cx="2952328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事实真是这样么？</a:t>
            </a:r>
            <a:endParaRPr lang="zh-CN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7303307" y="5134964"/>
            <a:ext cx="1395377" cy="10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83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\Documents\ppt素材\卡通图片\medic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" y="5204339"/>
            <a:ext cx="1183640" cy="15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\appdata\roaming\360se6\User Data\temp\455997_163331125161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6"/>
          <a:stretch/>
        </p:blipFill>
        <p:spPr bwMode="auto">
          <a:xfrm>
            <a:off x="5880269" y="1337210"/>
            <a:ext cx="3267831" cy="308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年轻人也要预防</a:t>
            </a:r>
            <a:r>
              <a:rPr lang="zh-CN" altLang="en-US" dirty="0"/>
              <a:t>高胆固醇血症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43" y="4221088"/>
            <a:ext cx="5921873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0" dirty="0" smtClean="0"/>
              <a:t>诸多因素侵蚀着年轻人的</a:t>
            </a:r>
            <a:r>
              <a:rPr lang="zh-CN" altLang="en-US" sz="2000" b="0" dirty="0"/>
              <a:t>心血管</a:t>
            </a:r>
            <a:r>
              <a:rPr lang="zh-CN" altLang="en-US" sz="2000" b="0" dirty="0" smtClean="0"/>
              <a:t>健康</a:t>
            </a:r>
            <a:endParaRPr lang="zh-CN" altLang="en-US" sz="2000" b="0" dirty="0"/>
          </a:p>
        </p:txBody>
      </p:sp>
      <p:sp>
        <p:nvSpPr>
          <p:cNvPr id="4" name="爆炸形 1 3"/>
          <p:cNvSpPr/>
          <p:nvPr/>
        </p:nvSpPr>
        <p:spPr>
          <a:xfrm>
            <a:off x="129104" y="1358449"/>
            <a:ext cx="3104284" cy="1368152"/>
          </a:xfrm>
          <a:prstGeom prst="irregularSeal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1500" y="1745083"/>
            <a:ext cx="266429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2000" dirty="0" smtClean="0"/>
              <a:t>长期睡眠不足</a:t>
            </a:r>
            <a:endParaRPr lang="zh-CN" altLang="en-US" sz="2000" dirty="0"/>
          </a:p>
        </p:txBody>
      </p:sp>
      <p:sp>
        <p:nvSpPr>
          <p:cNvPr id="7" name="爆炸形 1 6"/>
          <p:cNvSpPr/>
          <p:nvPr/>
        </p:nvSpPr>
        <p:spPr>
          <a:xfrm>
            <a:off x="395536" y="2636912"/>
            <a:ext cx="2587939" cy="1368152"/>
          </a:xfrm>
          <a:prstGeom prst="irregularSeal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爆炸形 1 8"/>
          <p:cNvSpPr/>
          <p:nvPr/>
        </p:nvSpPr>
        <p:spPr>
          <a:xfrm>
            <a:off x="3203848" y="2677390"/>
            <a:ext cx="2312639" cy="1368152"/>
          </a:xfrm>
          <a:prstGeom prst="irregularSeal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3088794"/>
            <a:ext cx="266429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2000" dirty="0" smtClean="0"/>
              <a:t>吃饭不规律</a:t>
            </a:r>
            <a:endParaRPr lang="zh-CN" altLang="en-US" sz="20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987824" y="3068960"/>
            <a:ext cx="266429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2000" dirty="0" smtClean="0"/>
              <a:t>缺乏运动</a:t>
            </a:r>
            <a:endParaRPr lang="zh-CN" altLang="en-US" sz="2000" dirty="0"/>
          </a:p>
        </p:txBody>
      </p:sp>
      <p:sp>
        <p:nvSpPr>
          <p:cNvPr id="11" name="爆炸形 1 10"/>
          <p:cNvSpPr/>
          <p:nvPr/>
        </p:nvSpPr>
        <p:spPr>
          <a:xfrm>
            <a:off x="3419872" y="1268760"/>
            <a:ext cx="2635099" cy="1610770"/>
          </a:xfrm>
          <a:prstGeom prst="irregularSeal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406248" y="1686294"/>
            <a:ext cx="266429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2000" dirty="0" smtClean="0"/>
              <a:t>压力大，</a:t>
            </a:r>
            <a:endParaRPr lang="en-US" altLang="zh-CN" sz="2000" dirty="0" smtClean="0"/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2000" dirty="0" smtClean="0"/>
              <a:t>精神紧张</a:t>
            </a:r>
            <a:endParaRPr lang="zh-CN" altLang="en-US" sz="200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594343" y="4725144"/>
            <a:ext cx="8136904" cy="6085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b="0" dirty="0" smtClean="0"/>
              <a:t>年轻</a:t>
            </a:r>
            <a:r>
              <a:rPr lang="zh-CN" altLang="en-US" sz="2000" b="0" dirty="0"/>
              <a:t>人</a:t>
            </a:r>
            <a:r>
              <a:rPr lang="zh-CN" altLang="en-US" sz="2000" b="0" dirty="0" smtClean="0"/>
              <a:t>不能心存侥幸，只要事业，不要身体！</a:t>
            </a:r>
            <a:endParaRPr lang="en-US" altLang="zh-CN" sz="2000" b="0" dirty="0" smtClean="0"/>
          </a:p>
        </p:txBody>
      </p:sp>
      <p:sp>
        <p:nvSpPr>
          <p:cNvPr id="5" name="矩形 4"/>
          <p:cNvSpPr/>
          <p:nvPr/>
        </p:nvSpPr>
        <p:spPr>
          <a:xfrm>
            <a:off x="2555776" y="558924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各年龄段的人都要预防</a:t>
            </a:r>
            <a:r>
              <a:rPr lang="zh-CN" altLang="en-US" sz="2400" b="1" dirty="0"/>
              <a:t>高胆固醇血</a:t>
            </a:r>
            <a:r>
              <a:rPr lang="zh-CN" altLang="en-US" sz="2400" b="1" dirty="0" smtClean="0"/>
              <a:t>症！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393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波形 4"/>
          <p:cNvSpPr/>
          <p:nvPr/>
        </p:nvSpPr>
        <p:spPr>
          <a:xfrm>
            <a:off x="4067944" y="4812228"/>
            <a:ext cx="3240360" cy="993036"/>
          </a:xfrm>
          <a:prstGeom prst="double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观念</a:t>
            </a:r>
            <a:r>
              <a:rPr lang="zh-CN" altLang="en-US" dirty="0" smtClean="0"/>
              <a:t>：只要“少吃”就能治疗</a:t>
            </a:r>
            <a:r>
              <a:rPr lang="zh-CN" altLang="en-US" dirty="0"/>
              <a:t>高胆固醇血症</a:t>
            </a:r>
          </a:p>
        </p:txBody>
      </p:sp>
      <p:pic>
        <p:nvPicPr>
          <p:cNvPr id="2050" name="Picture 2" descr="c:\users\admin\appdata\roaming\360se6\User Data\temp\res01_attpic_bri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3"/>
            <a:ext cx="3910143" cy="34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云形标注 3"/>
          <p:cNvSpPr/>
          <p:nvPr/>
        </p:nvSpPr>
        <p:spPr>
          <a:xfrm rot="254284">
            <a:off x="3910143" y="1700807"/>
            <a:ext cx="4406274" cy="1584176"/>
          </a:xfrm>
          <a:prstGeom prst="cloudCallout">
            <a:avLst>
              <a:gd name="adj1" fmla="val -74473"/>
              <a:gd name="adj2" fmla="val 1741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55976" y="2070740"/>
            <a:ext cx="4550289" cy="8443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000" dirty="0"/>
              <a:t>高胆固醇血</a:t>
            </a:r>
            <a:r>
              <a:rPr lang="zh-CN" altLang="en-US" sz="2000" dirty="0" smtClean="0"/>
              <a:t>症是吃出来的，</a:t>
            </a:r>
            <a:endParaRPr lang="en-US" altLang="zh-CN" sz="20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zh-CN" altLang="en-US" sz="2000" dirty="0"/>
              <a:t>我只要少</a:t>
            </a:r>
            <a:r>
              <a:rPr lang="zh-CN" altLang="en-US" sz="2000" dirty="0" smtClean="0"/>
              <a:t>吃，管好嘴就行了</a:t>
            </a:r>
            <a:endParaRPr lang="en-US" altLang="zh-CN" sz="20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355976" y="5056156"/>
            <a:ext cx="2952328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事实真是这样么？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7303307" y="5134964"/>
            <a:ext cx="1395377" cy="10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51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4.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1"/>
          <a:stretch/>
        </p:blipFill>
        <p:spPr bwMode="auto">
          <a:xfrm>
            <a:off x="231423" y="1484784"/>
            <a:ext cx="477520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胆固醇有两个来源，人体合成占</a:t>
            </a:r>
            <a:r>
              <a:rPr lang="en-US" altLang="zh-CN" dirty="0"/>
              <a:t>2/3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6917" y="4365104"/>
            <a:ext cx="3813849" cy="936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0" dirty="0" smtClean="0"/>
              <a:t>少吃减少了食物来源的胆固醇，但内源性胆固醇却在不断合成。</a:t>
            </a:r>
            <a:endParaRPr lang="zh-CN" altLang="en-US" sz="2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80769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动脉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343" y="4178699"/>
            <a:ext cx="7055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肝脏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54495" y="4020191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食物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256490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胆固醇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885580" y="2639770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1/3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94909" y="3670532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2/3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148064" y="1484784"/>
            <a:ext cx="3821112" cy="25081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b="0" dirty="0" smtClean="0"/>
              <a:t>胆固醇有两个来源：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</a:rPr>
              <a:t>内源性胆固醇</a:t>
            </a:r>
            <a:r>
              <a:rPr lang="zh-CN" altLang="en-US" sz="2000" b="0" dirty="0" smtClean="0"/>
              <a:t>，占</a:t>
            </a:r>
            <a:r>
              <a:rPr lang="en-US" altLang="zh-CN" sz="2000" b="0" dirty="0" smtClean="0"/>
              <a:t>2/3</a:t>
            </a:r>
            <a:r>
              <a:rPr lang="zh-CN" altLang="en-US" sz="2000" b="0" dirty="0" smtClean="0"/>
              <a:t>，主要由肝脏合成；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</a:rPr>
              <a:t>外源性胆固醇</a:t>
            </a:r>
            <a:r>
              <a:rPr lang="zh-CN" altLang="en-US" sz="2000" b="0" dirty="0" smtClean="0"/>
              <a:t>，占</a:t>
            </a:r>
            <a:r>
              <a:rPr lang="en-US" altLang="zh-CN" sz="2000" b="0" dirty="0" smtClean="0"/>
              <a:t>1/3</a:t>
            </a:r>
            <a:r>
              <a:rPr lang="zh-CN" altLang="en-US" sz="2000" b="0" dirty="0" smtClean="0"/>
              <a:t>，从食物中获取</a:t>
            </a:r>
            <a:endParaRPr lang="zh-CN" altLang="en-US" sz="2000" b="0" dirty="0"/>
          </a:p>
        </p:txBody>
      </p:sp>
      <p:sp>
        <p:nvSpPr>
          <p:cNvPr id="6" name="矩形 5"/>
          <p:cNvSpPr/>
          <p:nvPr/>
        </p:nvSpPr>
        <p:spPr>
          <a:xfrm>
            <a:off x="3854495" y="5535634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治疗高胆固醇血症，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不能只靠少吃！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5" name="Picture 3" descr="C:\Users\admin\Documents\ppt素材\卡通图片\medic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" y="5204339"/>
            <a:ext cx="1183640" cy="15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44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c:\users\admin\appdata\roaming\360se6\User Data\temp\013000002427261383816846265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10" y="3684029"/>
            <a:ext cx="1422666" cy="1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\appdata\roaming\360se6\User Data\temp\21860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2"/>
          <a:stretch/>
        </p:blipFill>
        <p:spPr bwMode="auto">
          <a:xfrm>
            <a:off x="3600711" y="5143530"/>
            <a:ext cx="2010623" cy="120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82" y="3645023"/>
            <a:ext cx="1594492" cy="1423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治疗高胆固醇血症，要多管齐下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5147899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戒烟限酒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2723433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科学运动</a:t>
            </a:r>
          </a:p>
        </p:txBody>
      </p:sp>
      <p:sp>
        <p:nvSpPr>
          <p:cNvPr id="9" name="椭圆 8"/>
          <p:cNvSpPr/>
          <p:nvPr/>
        </p:nvSpPr>
        <p:spPr>
          <a:xfrm>
            <a:off x="3691976" y="2852935"/>
            <a:ext cx="1917727" cy="1917727"/>
          </a:xfrm>
          <a:prstGeom prst="ellipse">
            <a:avLst/>
          </a:prstGeom>
          <a:noFill/>
          <a:ln w="177800" cmpd="dbl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1877262" y="2723433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健康饮食</a:t>
            </a:r>
            <a:endParaRPr lang="zh-CN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4957962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良好心态</a:t>
            </a:r>
            <a:endParaRPr lang="zh-CN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70445" y="6321252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药物治疗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3918409" y="3288437"/>
            <a:ext cx="14157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/>
              <a:t>降低</a:t>
            </a:r>
            <a:endParaRPr lang="en-US" altLang="zh-CN" sz="3200" b="1" dirty="0" smtClean="0"/>
          </a:p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胆固醇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 rot="18513517">
            <a:off x="3423205" y="2631951"/>
            <a:ext cx="504056" cy="331393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6" name="下箭头 15"/>
          <p:cNvSpPr/>
          <p:nvPr/>
        </p:nvSpPr>
        <p:spPr>
          <a:xfrm rot="2809699">
            <a:off x="5288175" y="2611563"/>
            <a:ext cx="504056" cy="331393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7" name="下箭头 16"/>
          <p:cNvSpPr/>
          <p:nvPr/>
        </p:nvSpPr>
        <p:spPr>
          <a:xfrm rot="14881322">
            <a:off x="3104742" y="3949135"/>
            <a:ext cx="504056" cy="331393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8" name="下箭头 17"/>
          <p:cNvSpPr/>
          <p:nvPr/>
        </p:nvSpPr>
        <p:spPr>
          <a:xfrm rot="6915871">
            <a:off x="5677004" y="3946219"/>
            <a:ext cx="504056" cy="331393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9" name="下箭头 18"/>
          <p:cNvSpPr/>
          <p:nvPr/>
        </p:nvSpPr>
        <p:spPr>
          <a:xfrm rot="10800000">
            <a:off x="4415960" y="4933597"/>
            <a:ext cx="504056" cy="331393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pic>
        <p:nvPicPr>
          <p:cNvPr id="4105" name="Picture 9" descr="c:\users\admin\appdata\roaming\360se6\User Data\temp\189119-1205240941547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070" y="1273443"/>
            <a:ext cx="1613841" cy="13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admin\Documents\ppt素材\卡通图片\medico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" y="5204339"/>
            <a:ext cx="1183640" cy="15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\appdata\roaming\360se6\User Data\temp\0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88" y="1174332"/>
            <a:ext cx="1405557" cy="14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10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W0201205272437135047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500"/>
          <a:stretch/>
        </p:blipFill>
        <p:spPr bwMode="auto">
          <a:xfrm>
            <a:off x="0" y="3271658"/>
            <a:ext cx="4748646" cy="35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双波形 4"/>
          <p:cNvSpPr/>
          <p:nvPr/>
        </p:nvSpPr>
        <p:spPr>
          <a:xfrm>
            <a:off x="4427984" y="4812228"/>
            <a:ext cx="2880320" cy="993036"/>
          </a:xfrm>
          <a:prstGeom prst="double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观念</a:t>
            </a:r>
            <a:r>
              <a:rPr lang="zh-CN" altLang="en-US" dirty="0" smtClean="0"/>
              <a:t>：化验单上没有“箭头”就是正常</a:t>
            </a: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4143398" y="1484784"/>
            <a:ext cx="4406274" cy="1584176"/>
          </a:xfrm>
          <a:prstGeom prst="cloudCallout">
            <a:avLst>
              <a:gd name="adj1" fmla="val -58332"/>
              <a:gd name="adj2" fmla="val 9345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716016" y="1786142"/>
            <a:ext cx="3096343" cy="8443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000" dirty="0" smtClean="0"/>
              <a:t>化验单上没有“箭头”，</a:t>
            </a:r>
            <a:endParaRPr lang="en-US" altLang="zh-CN" sz="20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zh-CN" altLang="en-US" sz="2000" dirty="0"/>
              <a:t>我</a:t>
            </a:r>
            <a:r>
              <a:rPr lang="zh-CN" altLang="en-US" sz="2000" dirty="0" smtClean="0"/>
              <a:t>的胆固醇没有问题吧！</a:t>
            </a:r>
            <a:endParaRPr lang="en-US" altLang="zh-CN" sz="20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798362" y="5056156"/>
            <a:ext cx="2509941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为什么会这样？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7303307" y="5134964"/>
            <a:ext cx="1395377" cy="10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 rot="291872">
            <a:off x="1259788" y="4794545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血脂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化验单</a:t>
            </a:r>
            <a:endParaRPr lang="zh-CN" altLang="en-US" sz="1400" dirty="0"/>
          </a:p>
        </p:txBody>
      </p:sp>
      <p:sp>
        <p:nvSpPr>
          <p:cNvPr id="8" name="椭圆形标注 7"/>
          <p:cNvSpPr/>
          <p:nvPr/>
        </p:nvSpPr>
        <p:spPr>
          <a:xfrm>
            <a:off x="475474" y="2070740"/>
            <a:ext cx="2011763" cy="1214244"/>
          </a:xfrm>
          <a:prstGeom prst="wedgeEllipseCallout">
            <a:avLst>
              <a:gd name="adj1" fmla="val 18047"/>
              <a:gd name="adj2" fmla="val 6010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67544" y="2363351"/>
            <a:ext cx="2019693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2000" dirty="0" smtClean="0"/>
              <a:t>“坏胆固醇”</a:t>
            </a:r>
            <a:endParaRPr lang="en-US" altLang="zh-CN" sz="2000" dirty="0" smtClean="0"/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2000" dirty="0" smtClean="0"/>
              <a:t>高了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707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“坏”胆固醇参考</a:t>
            </a:r>
            <a:r>
              <a:rPr lang="zh-CN" altLang="en-US" dirty="0" smtClean="0"/>
              <a:t>值因人而异，不能“一刀切”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02715"/>
              </p:ext>
            </p:extLst>
          </p:nvPr>
        </p:nvGraphicFramePr>
        <p:xfrm>
          <a:off x="1151780" y="1401596"/>
          <a:ext cx="7094522" cy="437043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1520"/>
                <a:gridCol w="3969001"/>
                <a:gridCol w="1764001"/>
              </a:tblGrid>
              <a:tr h="45877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疾病类型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LDL-C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参考值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</a:tr>
              <a:tr h="802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极高危人群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急性冠脉综合征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冠心病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缺血性卒中合并糖尿病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＜</a:t>
                      </a: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2.07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mmol/L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(80mg/dl)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</a:tr>
              <a:tr h="1643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高危人群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冠心病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缺血性卒中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短暂性脑缺血发作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糖尿病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高血压合并≥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个其他危险因素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慢性肾病（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1-4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期）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2.59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mmol/L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(100mg/dl)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</a:tr>
              <a:tr h="726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中危人群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高血压或其他危险因素≥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lvl="0" indent="0" algn="l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且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240mg/dl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LDL-C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160mg/dl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3.37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mmol/L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(130mg/dl)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738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低危人群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无高血压且其他危险因素＜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4.14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mmol/L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(160mg/dl)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1" descr="C:\Users\admin\AppData\Roaming\Tencent\Users\269857099\QQ\WinTemp\RichOle\)L]NKAO((V6KQPLZQUBD1WU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CF5"/>
              </a:clrFrom>
              <a:clrTo>
                <a:srgbClr val="FFFCF5">
                  <a:alpha val="0"/>
                </a:srgbClr>
              </a:clrTo>
            </a:clrChange>
          </a:blip>
          <a:srcRect r="74430"/>
          <a:stretch>
            <a:fillRect/>
          </a:stretch>
        </p:blipFill>
        <p:spPr bwMode="auto">
          <a:xfrm>
            <a:off x="539554" y="1859338"/>
            <a:ext cx="618153" cy="825785"/>
          </a:xfrm>
          <a:prstGeom prst="rect">
            <a:avLst/>
          </a:prstGeom>
          <a:noFill/>
        </p:spPr>
      </p:pic>
      <p:pic>
        <p:nvPicPr>
          <p:cNvPr id="10" name="Picture 1" descr="C:\Users\admin\AppData\Roaming\Tencent\Users\269857099\QQ\WinTemp\RichOle\)L]NKAO((V6KQPLZQUBD1WU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CF7"/>
              </a:clrFrom>
              <a:clrTo>
                <a:srgbClr val="FFFCF7">
                  <a:alpha val="0"/>
                </a:srgbClr>
              </a:clrTo>
            </a:clrChange>
          </a:blip>
          <a:srcRect l="25767" t="2879" r="49646"/>
          <a:stretch>
            <a:fillRect/>
          </a:stretch>
        </p:blipFill>
        <p:spPr bwMode="auto">
          <a:xfrm>
            <a:off x="567939" y="3135287"/>
            <a:ext cx="615340" cy="830297"/>
          </a:xfrm>
          <a:prstGeom prst="rect">
            <a:avLst/>
          </a:prstGeom>
          <a:noFill/>
        </p:spPr>
      </p:pic>
      <p:pic>
        <p:nvPicPr>
          <p:cNvPr id="11" name="Picture 1" descr="C:\Users\admin\AppData\Roaming\Tencent\Users\269857099\QQ\WinTemp\RichOle\)L]NKAO((V6KQPLZQUBD1WU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AFC"/>
              </a:clrFrom>
              <a:clrTo>
                <a:srgbClr val="FFFAFC">
                  <a:alpha val="0"/>
                </a:srgbClr>
              </a:clrTo>
            </a:clrChange>
          </a:blip>
          <a:srcRect l="50354" t="-2879" r="25059"/>
          <a:stretch>
            <a:fillRect/>
          </a:stretch>
        </p:blipFill>
        <p:spPr bwMode="auto">
          <a:xfrm>
            <a:off x="539553" y="4226363"/>
            <a:ext cx="629919" cy="858821"/>
          </a:xfrm>
          <a:prstGeom prst="rect">
            <a:avLst/>
          </a:prstGeom>
          <a:noFill/>
        </p:spPr>
      </p:pic>
      <p:pic>
        <p:nvPicPr>
          <p:cNvPr id="12" name="Picture 1" descr="C:\Users\admin\AppData\Roaming\Tencent\Users\269857099\QQ\WinTemp\RichOle\)L]NKAO((V6KQPLZQUBD1WU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AF7"/>
              </a:clrFrom>
              <a:clrTo>
                <a:srgbClr val="FEFAF7">
                  <a:alpha val="0"/>
                </a:srgbClr>
              </a:clrTo>
            </a:clrChange>
          </a:blip>
          <a:srcRect l="74941"/>
          <a:stretch>
            <a:fillRect/>
          </a:stretch>
        </p:blipFill>
        <p:spPr bwMode="auto">
          <a:xfrm>
            <a:off x="554544" y="4997723"/>
            <a:ext cx="618153" cy="822055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539552" y="5877272"/>
            <a:ext cx="770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危险因素包括：年龄（男≥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岁，女≥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岁）、吸烟、低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HDL-C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、肥胖和早发缺血性心血管病家族史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急性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冠脉综合征：包括急性心肌梗死、不稳定性心绞痛</a:t>
            </a:r>
          </a:p>
        </p:txBody>
      </p:sp>
    </p:spTree>
    <p:extLst>
      <p:ext uri="{BB962C8B-B14F-4D97-AF65-F5344CB8AC3E}">
        <p14:creationId xmlns:p14="http://schemas.microsoft.com/office/powerpoint/2010/main" val="143851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919</Words>
  <Application>Microsoft Office PowerPoint</Application>
  <PresentationFormat>全屏显示(4:3)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高胆固醇血症防治的常见错误观念</vt:lpstr>
      <vt:lpstr>PowerPoint 演示文稿</vt:lpstr>
      <vt:lpstr>观念：高胆固醇血症是老年人的“专利”</vt:lpstr>
      <vt:lpstr>年轻人也要预防高胆固醇血症</vt:lpstr>
      <vt:lpstr>观念：只要“少吃”就能治疗高胆固醇血症</vt:lpstr>
      <vt:lpstr>胆固醇有两个来源，人体合成占2/3</vt:lpstr>
      <vt:lpstr>治疗高胆固醇血症，要多管齐下</vt:lpstr>
      <vt:lpstr>观念：化验单上没有“箭头”就是正常</vt:lpstr>
      <vt:lpstr>“坏”胆固醇参考值因人而异，不能“一刀切”</vt:lpstr>
      <vt:lpstr>观念：高胆固醇血症是慢性病，一时半会儿没事儿</vt:lpstr>
      <vt:lpstr>“坏”胆固醇在动脉内壁沉积形成斑块</vt:lpstr>
      <vt:lpstr>斑块分为 “硬斑块” 和“软斑块”</vt:lpstr>
      <vt:lpstr>不稳定斑块随时可能引发心血管疾病</vt:lpstr>
      <vt:lpstr>观念：保健品软化血管，安全无忧</vt:lpstr>
      <vt:lpstr>他汀是降低“坏”胆固醇的主导药物</vt:lpstr>
      <vt:lpstr>观念：“坏”胆固醇已经不高了，不用吃药了</vt:lpstr>
      <vt:lpstr>心血管疾病的防治，需要漫长的时间</vt:lpstr>
      <vt:lpstr>停用他汀，后果很严重</vt:lpstr>
      <vt:lpstr>他汀治疗，重在坚持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mediyixue</dc:creator>
  <cp:lastModifiedBy>admin</cp:lastModifiedBy>
  <cp:revision>401</cp:revision>
  <dcterms:created xsi:type="dcterms:W3CDTF">2014-09-10T09:47:10Z</dcterms:created>
  <dcterms:modified xsi:type="dcterms:W3CDTF">2015-08-27T05:54:26Z</dcterms:modified>
</cp:coreProperties>
</file>