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408" r:id="rId3"/>
    <p:sldId id="409" r:id="rId4"/>
    <p:sldId id="410" r:id="rId5"/>
    <p:sldId id="411" r:id="rId6"/>
    <p:sldId id="412" r:id="rId7"/>
    <p:sldId id="403" r:id="rId8"/>
    <p:sldId id="407" r:id="rId9"/>
    <p:sldId id="404" r:id="rId10"/>
    <p:sldId id="405" r:id="rId11"/>
    <p:sldId id="406" r:id="rId12"/>
    <p:sldId id="413" r:id="rId13"/>
    <p:sldId id="400" r:id="rId14"/>
    <p:sldId id="415" r:id="rId15"/>
    <p:sldId id="414" r:id="rId16"/>
    <p:sldId id="416" r:id="rId17"/>
    <p:sldId id="418" r:id="rId18"/>
    <p:sldId id="402" r:id="rId19"/>
    <p:sldId id="283" r:id="rId20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17" autoAdjust="0"/>
  </p:normalViewPr>
  <p:slideViewPr>
    <p:cSldViewPr>
      <p:cViewPr varScale="1">
        <p:scale>
          <a:sx n="64" d="100"/>
          <a:sy n="64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136"/>
    </p:cViewPr>
  </p:sorterViewPr>
  <p:notesViewPr>
    <p:cSldViewPr>
      <p:cViewPr varScale="1">
        <p:scale>
          <a:sx n="51" d="100"/>
          <a:sy n="51" d="100"/>
        </p:scale>
        <p:origin x="-299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90580-61A7-42B5-BD90-0F6F32C7CC04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DDDD4-2C73-473F-BADD-88DB9F7B0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061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1AC02-5EA4-4D2C-96DF-76ED63143AAF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8812A-395F-400E-8193-D79B283846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81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887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8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362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05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71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57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0" dirty="0" smtClean="0">
              <a:solidFill>
                <a:srgbClr val="4B3C29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kern="0" dirty="0" smtClean="0">
              <a:solidFill>
                <a:srgbClr val="4B3C29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755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828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841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8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35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9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0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40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2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8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68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8812A-395F-400E-8193-D79B283846E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1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1372"/>
            <a:ext cx="9144000" cy="105273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2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Font typeface="Arial" pitchFamily="34" charset="0"/>
        <a:buChar char="»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 anchor="ctr">
            <a:normAutofit/>
          </a:bodyPr>
          <a:lstStyle/>
          <a:p>
            <a:r>
              <a:rPr lang="zh-CN" altLang="zh-CN" sz="4000" dirty="0">
                <a:solidFill>
                  <a:srgbClr val="FFFF00"/>
                </a:solidFill>
              </a:rPr>
              <a:t>黄色瘤</a:t>
            </a:r>
            <a:r>
              <a:rPr lang="en-US" altLang="zh-CN" sz="4000" dirty="0">
                <a:solidFill>
                  <a:srgbClr val="FFFF00"/>
                </a:solidFill>
              </a:rPr>
              <a:t>+</a:t>
            </a:r>
            <a:r>
              <a:rPr lang="zh-CN" altLang="zh-CN" sz="4000" dirty="0">
                <a:solidFill>
                  <a:srgbClr val="FFFF00"/>
                </a:solidFill>
              </a:rPr>
              <a:t>老年环</a:t>
            </a:r>
            <a:r>
              <a:rPr lang="en-US" altLang="zh-CN" sz="4000" dirty="0">
                <a:solidFill>
                  <a:srgbClr val="FFFF00"/>
                </a:solidFill>
              </a:rPr>
              <a:t>=</a:t>
            </a:r>
            <a:r>
              <a:rPr lang="zh-CN" altLang="zh-CN" sz="4000" dirty="0">
                <a:solidFill>
                  <a:srgbClr val="FFFF00"/>
                </a:solidFill>
              </a:rPr>
              <a:t>高血脂警报！</a:t>
            </a:r>
            <a:endParaRPr lang="zh-CN" alt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老年环是如何形成的？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5656" y="1340768"/>
            <a:ext cx="5400600" cy="5199834"/>
          </a:xfrm>
          <a:prstGeom prst="rect">
            <a:avLst/>
          </a:prstGeom>
        </p:spPr>
      </p:pic>
      <p:sp>
        <p:nvSpPr>
          <p:cNvPr id="6" name="TextBox 14"/>
          <p:cNvSpPr txBox="1"/>
          <p:nvPr/>
        </p:nvSpPr>
        <p:spPr>
          <a:xfrm>
            <a:off x="3347864" y="5365665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1" kern="0" noProof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当血液中和房水中的胆固醇、甘油三酯等血脂含量过高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1914952" y="3678123"/>
            <a:ext cx="272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血脂在</a:t>
            </a:r>
            <a:r>
              <a:rPr lang="zh-CN" altLang="en-US" sz="24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角膜组织内</a:t>
            </a:r>
            <a:r>
              <a:rPr lang="zh-CN" altLang="en-US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沉积</a:t>
            </a:r>
            <a:endParaRPr lang="en-US" altLang="zh-CN" sz="24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TextBox 14"/>
          <p:cNvSpPr txBox="1"/>
          <p:nvPr/>
        </p:nvSpPr>
        <p:spPr>
          <a:xfrm rot="360000">
            <a:off x="3707904" y="1645609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时间长了，在角膜边缘形成灰白色的环，即老年环</a:t>
            </a:r>
            <a:endParaRPr lang="en-US" altLang="zh-CN" sz="24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8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出现老年环代表什么呢？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 flipH="1">
            <a:off x="1115616" y="4581128"/>
            <a:ext cx="7132056" cy="1600694"/>
          </a:xfrm>
          <a:prstGeom prst="roundRect">
            <a:avLst>
              <a:gd name="adj" fmla="val 50000"/>
            </a:avLst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dist="38100" dir="5400000" algn="t" rotWithShape="0">
              <a:srgbClr val="F79646">
                <a:lumMod val="50000"/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5" name="圆角矩形 4"/>
          <p:cNvSpPr/>
          <p:nvPr/>
        </p:nvSpPr>
        <p:spPr>
          <a:xfrm flipH="1">
            <a:off x="1619672" y="4704151"/>
            <a:ext cx="6264696" cy="1354649"/>
          </a:xfrm>
          <a:prstGeom prst="roundRect">
            <a:avLst>
              <a:gd name="adj" fmla="val 50000"/>
            </a:avLst>
          </a:pr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75000"/>
              </a:sysClr>
            </a:bgClr>
          </a:pattFill>
          <a:ln w="25400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 flipH="1">
            <a:off x="1794530" y="4855296"/>
            <a:ext cx="5888771" cy="1052358"/>
          </a:xfrm>
          <a:prstGeom prst="roundRect">
            <a:avLst>
              <a:gd name="adj" fmla="val 50000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TextBox 43"/>
          <p:cNvSpPr txBox="1"/>
          <p:nvPr/>
        </p:nvSpPr>
        <p:spPr>
          <a:xfrm>
            <a:off x="2009756" y="4827477"/>
            <a:ext cx="57338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老年环被认为是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高胆固醇血症和脑动脉硬化的危险信号</a:t>
            </a:r>
            <a:r>
              <a:rPr lang="zh-CN" altLang="en-US" sz="2200" b="1" dirty="0" smtClean="0"/>
              <a:t>，应及时到医院进行检查</a:t>
            </a:r>
            <a:endParaRPr lang="zh-CN" altLang="en-US" sz="22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7560840" cy="2993272"/>
          </a:xfrm>
          <a:prstGeom prst="rect">
            <a:avLst/>
          </a:prstGeom>
        </p:spPr>
      </p:pic>
      <p:sp>
        <p:nvSpPr>
          <p:cNvPr id="11" name="TextBox 43"/>
          <p:cNvSpPr txBox="1"/>
          <p:nvPr/>
        </p:nvSpPr>
        <p:spPr>
          <a:xfrm>
            <a:off x="2510548" y="2348880"/>
            <a:ext cx="5733860" cy="1047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/>
              <a:t>有老年环的老人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总胆固醇水平明显高</a:t>
            </a:r>
            <a:r>
              <a:rPr lang="zh-CN" altLang="en-US" sz="2200" b="1" dirty="0" smtClean="0"/>
              <a:t>于正常老年人，几乎都有不同程度的脑动脉硬化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0666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没有黄色瘤和老年环，就不会有高脂血症了吗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79512" y="1955708"/>
            <a:ext cx="4388128" cy="4137588"/>
            <a:chOff x="-324544" y="764704"/>
            <a:chExt cx="5400600" cy="509225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4544" y="764704"/>
              <a:ext cx="5400600" cy="486688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4308784"/>
              <a:ext cx="1548172" cy="1548173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4624817" y="1955708"/>
            <a:ext cx="4388128" cy="4137588"/>
            <a:chOff x="-324544" y="764704"/>
            <a:chExt cx="5400600" cy="509225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4544" y="764704"/>
              <a:ext cx="5400600" cy="486688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4308784"/>
              <a:ext cx="1548172" cy="1548173"/>
            </a:xfrm>
            <a:prstGeom prst="rect">
              <a:avLst/>
            </a:prstGeom>
          </p:spPr>
        </p:pic>
      </p:grpSp>
      <p:sp>
        <p:nvSpPr>
          <p:cNvPr id="10" name="TextBox 18"/>
          <p:cNvSpPr txBox="1"/>
          <p:nvPr/>
        </p:nvSpPr>
        <p:spPr>
          <a:xfrm flipH="1">
            <a:off x="1139754" y="5253037"/>
            <a:ext cx="114465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问题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FF0000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9"/>
          <p:cNvSpPr txBox="1"/>
          <p:nvPr/>
        </p:nvSpPr>
        <p:spPr>
          <a:xfrm flipH="1">
            <a:off x="5595851" y="5239974"/>
            <a:ext cx="114465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答案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FF0000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TextBox 20"/>
          <p:cNvSpPr txBox="1"/>
          <p:nvPr/>
        </p:nvSpPr>
        <p:spPr>
          <a:xfrm>
            <a:off x="1619672" y="3284984"/>
            <a:ext cx="2352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没有</a:t>
            </a:r>
            <a:r>
              <a:rPr lang="zh-CN" altLang="en-US" sz="2400" b="1" dirty="0"/>
              <a:t>黄色瘤和老年环，就不会有高脂血症</a:t>
            </a:r>
            <a:r>
              <a:rPr lang="zh-CN" altLang="en-US" sz="2400" b="1" dirty="0" smtClean="0"/>
              <a:t>了吗？</a:t>
            </a:r>
            <a:endParaRPr lang="en-US" altLang="zh-CN" sz="2400" b="1" dirty="0"/>
          </a:p>
        </p:txBody>
      </p:sp>
      <p:sp>
        <p:nvSpPr>
          <p:cNvPr id="14" name="TextBox 20"/>
          <p:cNvSpPr txBox="1"/>
          <p:nvPr/>
        </p:nvSpPr>
        <p:spPr>
          <a:xfrm>
            <a:off x="6084168" y="3212976"/>
            <a:ext cx="2411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只有</a:t>
            </a:r>
            <a:r>
              <a:rPr lang="zh-CN" altLang="en-US" sz="2400" b="1" dirty="0" smtClean="0"/>
              <a:t>少数</a:t>
            </a:r>
            <a:r>
              <a:rPr lang="zh-CN" altLang="en-US" sz="2400" b="1" dirty="0"/>
              <a:t>高脂血症</a:t>
            </a:r>
            <a:r>
              <a:rPr lang="zh-CN" altLang="en-US" sz="2400" b="1" dirty="0" smtClean="0"/>
              <a:t>患者</a:t>
            </a:r>
            <a:r>
              <a:rPr lang="zh-CN" altLang="en-US" sz="2400" b="1" dirty="0"/>
              <a:t>会</a:t>
            </a:r>
            <a:r>
              <a:rPr lang="zh-CN" altLang="en-US" sz="2400" b="1" dirty="0" smtClean="0"/>
              <a:t>出现，</a:t>
            </a:r>
            <a:r>
              <a:rPr lang="zh-CN" altLang="en-US" sz="2400" b="1" dirty="0"/>
              <a:t>所以</a:t>
            </a:r>
            <a:r>
              <a:rPr lang="zh-CN" altLang="en-US" sz="2400" b="1" dirty="0" smtClean="0"/>
              <a:t>没有</a:t>
            </a:r>
            <a:r>
              <a:rPr lang="zh-CN" altLang="en-US" sz="2400" b="1" dirty="0"/>
              <a:t>黄色瘤和</a:t>
            </a:r>
            <a:r>
              <a:rPr lang="zh-CN" altLang="en-US" sz="2400" b="1" dirty="0" smtClean="0"/>
              <a:t>老年环并不</a:t>
            </a:r>
            <a:r>
              <a:rPr lang="zh-CN" altLang="en-US" sz="2400" b="1" dirty="0"/>
              <a:t>代表没有高血脂</a:t>
            </a:r>
          </a:p>
        </p:txBody>
      </p:sp>
    </p:spTree>
    <p:extLst>
      <p:ext uri="{BB962C8B-B14F-4D97-AF65-F5344CB8AC3E}">
        <p14:creationId xmlns:p14="http://schemas.microsoft.com/office/powerpoint/2010/main" val="41944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高脂血症患者在有并发症之后可能才出现症状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5889"/>
          <a:stretch/>
        </p:blipFill>
        <p:spPr>
          <a:xfrm>
            <a:off x="1043608" y="2132856"/>
            <a:ext cx="7334250" cy="39531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496" y="3861048"/>
            <a:ext cx="3059832" cy="1422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出现胸闷、胸痛、心悸症状，与高血脂引起冠心病有关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131840" y="2459511"/>
            <a:ext cx="2916832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b="1" dirty="0"/>
              <a:t>出现头昏脑胀、失眠健忘等症状，与高血脂引起脑动脉硬化、脑供血不足</a:t>
            </a:r>
            <a:r>
              <a:rPr lang="zh-CN" altLang="en-US" sz="2400" b="1" dirty="0" smtClean="0"/>
              <a:t>有关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048672" y="3906922"/>
            <a:ext cx="3059832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出现乏力、倦怠等症状，与高血脂引起脂肪肝有关</a:t>
            </a:r>
            <a:endParaRPr lang="zh-CN" altLang="en-US" sz="2400" b="1" dirty="0"/>
          </a:p>
        </p:txBody>
      </p:sp>
      <p:pic>
        <p:nvPicPr>
          <p:cNvPr id="1034" name="Picture 10" descr="http://picm.photophoto.cn/005/008/019/008019007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84" y="2724510"/>
            <a:ext cx="781124" cy="110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http://picm.photophoto.cn/005/008/019/008019007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189470" y="4480478"/>
            <a:ext cx="781124" cy="110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picm.photophoto.cn/005/008/019/008019007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64896" y="2752286"/>
            <a:ext cx="781124" cy="110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5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以下几类人群尤其应该关注血脂水平</a:t>
            </a:r>
            <a:endParaRPr lang="zh-CN" altLang="en-US" dirty="0"/>
          </a:p>
        </p:txBody>
      </p:sp>
      <p:sp>
        <p:nvSpPr>
          <p:cNvPr id="10" name="TextBox 25"/>
          <p:cNvSpPr txBox="1"/>
          <p:nvPr/>
        </p:nvSpPr>
        <p:spPr>
          <a:xfrm>
            <a:off x="2147357" y="2167989"/>
            <a:ext cx="5953035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已患冠心病、脑卒中、外周动脉粥样硬化性疾病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TextBox 26"/>
          <p:cNvSpPr txBox="1"/>
          <p:nvPr/>
        </p:nvSpPr>
        <p:spPr>
          <a:xfrm>
            <a:off x="2147356" y="2938591"/>
            <a:ext cx="5953035" cy="4924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吸烟、肥胖、患有高血压或糖尿病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2147357" y="3739971"/>
            <a:ext cx="595303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冠心病、脑卒中或外周动脉粥样硬化性</a:t>
            </a:r>
            <a:r>
              <a:rPr lang="zh-CN" altLang="en-US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疾病家族史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TextBox 28"/>
          <p:cNvSpPr txBox="1"/>
          <p:nvPr/>
        </p:nvSpPr>
        <p:spPr>
          <a:xfrm>
            <a:off x="2147357" y="4510573"/>
            <a:ext cx="5953034" cy="4924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家族遗传的高胆固醇血症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TextBox 29"/>
          <p:cNvSpPr txBox="1"/>
          <p:nvPr/>
        </p:nvSpPr>
        <p:spPr>
          <a:xfrm>
            <a:off x="2147357" y="5311952"/>
            <a:ext cx="5953034" cy="4924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绝经后女性和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40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岁以上的男性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052" name="Picture 4" descr="http://img.sc115.com/uploads/sc/png/131127/patient_ma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55" y="2075853"/>
            <a:ext cx="1046881" cy="104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img.sc115.com/uploads/sc/png/131127/patient_ma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37" y="4756794"/>
            <a:ext cx="1046881" cy="104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img.sc115.com/uploads/sc/png/131127/patient_ma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83" y="3480568"/>
            <a:ext cx="1046881" cy="104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16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做好以下五项，高胆固醇血症患者不烦恼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 rot="5400000" flipH="1">
            <a:off x="5476501" y="3165559"/>
            <a:ext cx="2440867" cy="2402308"/>
            <a:chOff x="1509522" y="1268760"/>
            <a:chExt cx="2414406" cy="2376264"/>
          </a:xfrm>
        </p:grpSpPr>
        <p:sp>
          <p:nvSpPr>
            <p:cNvPr id="5" name="椭圆 4"/>
            <p:cNvSpPr/>
            <p:nvPr/>
          </p:nvSpPr>
          <p:spPr>
            <a:xfrm>
              <a:off x="1547664" y="1268760"/>
              <a:ext cx="2376264" cy="2376264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solidFill>
                <a:srgbClr val="7CA43A"/>
              </a:solidFill>
              <a:prstDash val="solid"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09522" y="2234454"/>
              <a:ext cx="648072" cy="50405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015716" y="1808820"/>
              <a:ext cx="1296144" cy="1296144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5400000">
              <a:off x="1644501" y="2362120"/>
              <a:ext cx="294348" cy="253097"/>
            </a:xfrm>
            <a:prstGeom prst="triangle">
              <a:avLst/>
            </a:prstGeom>
            <a:solidFill>
              <a:srgbClr val="92D050"/>
            </a:solidFill>
            <a:ln w="25400" cap="flat" cmpd="sng" algn="ctr">
              <a:solidFill>
                <a:srgbClr val="7CA43A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48"/>
          <p:cNvSpPr txBox="1"/>
          <p:nvPr/>
        </p:nvSpPr>
        <p:spPr>
          <a:xfrm>
            <a:off x="6339279" y="4380718"/>
            <a:ext cx="197713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7CA43A"/>
                </a:solidFill>
                <a:effectLst/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戒烟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7CA43A"/>
              </a:solidFill>
              <a:effectLst/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49"/>
          <p:cNvSpPr txBox="1"/>
          <p:nvPr/>
        </p:nvSpPr>
        <p:spPr>
          <a:xfrm>
            <a:off x="6303196" y="3925888"/>
            <a:ext cx="88064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05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>
                  <a:lumMod val="75000"/>
                </a:sysClr>
              </a:solidFill>
              <a:effectLst/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 rot="5400000" flipH="1">
            <a:off x="1079160" y="3165559"/>
            <a:ext cx="2440867" cy="2402308"/>
            <a:chOff x="1509522" y="1268760"/>
            <a:chExt cx="2414406" cy="2376264"/>
          </a:xfrm>
        </p:grpSpPr>
        <p:sp>
          <p:nvSpPr>
            <p:cNvPr id="12" name="椭圆 11"/>
            <p:cNvSpPr/>
            <p:nvPr/>
          </p:nvSpPr>
          <p:spPr>
            <a:xfrm>
              <a:off x="1547664" y="1268760"/>
              <a:ext cx="2376264" cy="2376264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solidFill>
                <a:srgbClr val="98370C"/>
              </a:solidFill>
              <a:prstDash val="solid"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09522" y="2234454"/>
              <a:ext cx="648072" cy="50405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015716" y="1808820"/>
              <a:ext cx="1296144" cy="1296144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1644501" y="2362120"/>
              <a:ext cx="294348" cy="253097"/>
            </a:xfrm>
            <a:prstGeom prst="triangle">
              <a:avLst/>
            </a:prstGeom>
            <a:solidFill>
              <a:srgbClr val="C0504D"/>
            </a:solidFill>
            <a:ln w="25400" cap="flat" cmpd="sng" algn="ctr">
              <a:solidFill>
                <a:srgbClr val="98370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TextBox 55"/>
          <p:cNvSpPr txBox="1"/>
          <p:nvPr/>
        </p:nvSpPr>
        <p:spPr>
          <a:xfrm>
            <a:off x="1912570" y="4380718"/>
            <a:ext cx="150730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98370C"/>
                </a:solidFill>
                <a:effectLst/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营养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98370C"/>
              </a:solidFill>
              <a:effectLst/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TextBox 56"/>
          <p:cNvSpPr txBox="1"/>
          <p:nvPr/>
        </p:nvSpPr>
        <p:spPr>
          <a:xfrm>
            <a:off x="1905855" y="3925888"/>
            <a:ext cx="880649" cy="521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03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>
                  <a:lumMod val="75000"/>
                </a:sysClr>
              </a:solidFill>
              <a:effectLst/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278548" y="1412195"/>
            <a:ext cx="2440868" cy="2402307"/>
            <a:chOff x="1509522" y="1268760"/>
            <a:chExt cx="2414406" cy="2376264"/>
          </a:xfrm>
        </p:grpSpPr>
        <p:sp>
          <p:nvSpPr>
            <p:cNvPr id="19" name="椭圆 18"/>
            <p:cNvSpPr/>
            <p:nvPr/>
          </p:nvSpPr>
          <p:spPr>
            <a:xfrm>
              <a:off x="1547664" y="1268760"/>
              <a:ext cx="2376264" cy="2376264"/>
            </a:xfrm>
            <a:prstGeom prst="ellipse">
              <a:avLst/>
            </a:prstGeom>
            <a:solidFill>
              <a:srgbClr val="DB337B"/>
            </a:solidFill>
            <a:ln w="25400" cap="flat" cmpd="sng" algn="ctr">
              <a:solidFill>
                <a:srgbClr val="B62060"/>
              </a:solidFill>
              <a:prstDash val="solid"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509522" y="2234454"/>
              <a:ext cx="648072" cy="50405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015716" y="1808820"/>
              <a:ext cx="1296144" cy="1296144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1644501" y="2362120"/>
              <a:ext cx="294348" cy="253097"/>
            </a:xfrm>
            <a:prstGeom prst="triangle">
              <a:avLst/>
            </a:prstGeom>
            <a:solidFill>
              <a:srgbClr val="DB337B"/>
            </a:solidFill>
            <a:ln w="25400" cap="flat" cmpd="sng" algn="ctr">
              <a:solidFill>
                <a:srgbClr val="B6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flipH="1">
            <a:off x="4398402" y="1412195"/>
            <a:ext cx="2440868" cy="2402307"/>
            <a:chOff x="1509522" y="1268760"/>
            <a:chExt cx="2414406" cy="2376264"/>
          </a:xfrm>
        </p:grpSpPr>
        <p:sp>
          <p:nvSpPr>
            <p:cNvPr id="24" name="椭圆 23"/>
            <p:cNvSpPr/>
            <p:nvPr/>
          </p:nvSpPr>
          <p:spPr>
            <a:xfrm>
              <a:off x="1547664" y="1268760"/>
              <a:ext cx="2376264" cy="2376264"/>
            </a:xfrm>
            <a:prstGeom prst="ellipse">
              <a:avLst/>
            </a:prstGeom>
            <a:solidFill>
              <a:srgbClr val="0F91E1"/>
            </a:solidFill>
            <a:ln w="25400" cap="flat" cmpd="sng" algn="ctr">
              <a:solidFill>
                <a:srgbClr val="0C74B4"/>
              </a:solidFill>
              <a:prstDash val="solid"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509522" y="2234454"/>
              <a:ext cx="648072" cy="50405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015716" y="1808820"/>
              <a:ext cx="1296144" cy="1296144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1644501" y="2362120"/>
              <a:ext cx="294348" cy="253097"/>
            </a:xfrm>
            <a:prstGeom prst="triangle">
              <a:avLst/>
            </a:prstGeom>
            <a:solidFill>
              <a:srgbClr val="0F91E1"/>
            </a:solidFill>
            <a:ln w="25400" cap="flat" cmpd="sng" algn="ctr">
              <a:solidFill>
                <a:srgbClr val="0C74B4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Box 67"/>
          <p:cNvSpPr txBox="1"/>
          <p:nvPr/>
        </p:nvSpPr>
        <p:spPr>
          <a:xfrm>
            <a:off x="3095768" y="2556455"/>
            <a:ext cx="1404224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B62060"/>
                </a:solidFill>
                <a:effectLst/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药物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B62060"/>
              </a:solidFill>
              <a:effectLst/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" name="TextBox 68"/>
          <p:cNvSpPr txBox="1"/>
          <p:nvPr/>
        </p:nvSpPr>
        <p:spPr>
          <a:xfrm>
            <a:off x="5368944" y="2556455"/>
            <a:ext cx="1435304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0F91E1"/>
                </a:solidFill>
                <a:effectLst/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运动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0F91E1"/>
              </a:solidFill>
              <a:effectLst/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" name="TextBox 69"/>
          <p:cNvSpPr txBox="1"/>
          <p:nvPr/>
        </p:nvSpPr>
        <p:spPr>
          <a:xfrm>
            <a:off x="3903187" y="4105691"/>
            <a:ext cx="1366378" cy="491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893BC3"/>
                </a:solidFill>
                <a:effectLst/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text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893BC3"/>
              </a:solidFill>
              <a:effectLst/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 rot="5400000" flipH="1">
            <a:off x="3246201" y="3067250"/>
            <a:ext cx="2440867" cy="2402308"/>
            <a:chOff x="1509522" y="1268760"/>
            <a:chExt cx="2414406" cy="2376264"/>
          </a:xfrm>
        </p:grpSpPr>
        <p:sp>
          <p:nvSpPr>
            <p:cNvPr id="32" name="椭圆 31"/>
            <p:cNvSpPr/>
            <p:nvPr/>
          </p:nvSpPr>
          <p:spPr>
            <a:xfrm>
              <a:off x="1547664" y="1268760"/>
              <a:ext cx="2376264" cy="2376264"/>
            </a:xfrm>
            <a:prstGeom prst="ellipse">
              <a:avLst/>
            </a:prstGeom>
            <a:solidFill>
              <a:srgbClr val="FFC000"/>
            </a:solidFill>
            <a:ln w="25400" cap="flat" cmpd="sng" algn="ctr">
              <a:solidFill>
                <a:srgbClr val="BC8F00"/>
              </a:solidFill>
              <a:prstDash val="solid"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509522" y="2234454"/>
              <a:ext cx="648072" cy="50405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015716" y="1808820"/>
              <a:ext cx="1296144" cy="1296144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1644501" y="2362120"/>
              <a:ext cx="294348" cy="253097"/>
            </a:xfrm>
            <a:prstGeom prst="triangle">
              <a:avLst/>
            </a:prstGeom>
            <a:solidFill>
              <a:srgbClr val="FFC000"/>
            </a:solidFill>
            <a:ln w="25400" cap="flat" cmpd="sng" algn="ctr">
              <a:solidFill>
                <a:srgbClr val="BC8F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6" name="TextBox 75"/>
          <p:cNvSpPr txBox="1"/>
          <p:nvPr/>
        </p:nvSpPr>
        <p:spPr>
          <a:xfrm>
            <a:off x="4185740" y="4336765"/>
            <a:ext cx="146638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BC8F00"/>
                </a:solidFill>
                <a:effectLst/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心理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BC8F00"/>
              </a:solidFill>
              <a:effectLst/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7" name="TextBox 76"/>
          <p:cNvSpPr txBox="1"/>
          <p:nvPr/>
        </p:nvSpPr>
        <p:spPr>
          <a:xfrm>
            <a:off x="2983955" y="2094787"/>
            <a:ext cx="880649" cy="521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01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>
                  <a:lumMod val="75000"/>
                </a:sysClr>
              </a:solidFill>
              <a:effectLst/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" name="TextBox 77"/>
          <p:cNvSpPr txBox="1"/>
          <p:nvPr/>
        </p:nvSpPr>
        <p:spPr>
          <a:xfrm>
            <a:off x="5264954" y="2107307"/>
            <a:ext cx="880649" cy="521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02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>
                  <a:lumMod val="75000"/>
                </a:sysClr>
              </a:solidFill>
              <a:effectLst/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9" name="TextBox 78"/>
          <p:cNvSpPr txBox="1"/>
          <p:nvPr/>
        </p:nvSpPr>
        <p:spPr>
          <a:xfrm>
            <a:off x="4072895" y="3827578"/>
            <a:ext cx="88064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Adidas Unity" pitchFamily="2" charset="0"/>
                <a:ea typeface="微软雅黑" pitchFamily="34" charset="-122"/>
                <a:cs typeface="Times New Roman" pitchFamily="18" charset="0"/>
              </a:rPr>
              <a:t>04</a:t>
            </a:r>
            <a:endParaRPr kumimoji="0" lang="zh-CN" altLang="en-US" sz="36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>
                  <a:lumMod val="75000"/>
                </a:sysClr>
              </a:solidFill>
              <a:effectLst/>
              <a:uLnTx/>
              <a:uFillTx/>
              <a:latin typeface="Adidas Unity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0" name="TextBox 79"/>
          <p:cNvSpPr txBox="1"/>
          <p:nvPr/>
        </p:nvSpPr>
        <p:spPr>
          <a:xfrm flipH="1">
            <a:off x="6876256" y="2288485"/>
            <a:ext cx="2171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2000" b="1" kern="0" dirty="0">
                <a:solidFill>
                  <a:srgbClr val="4B3C2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以有氧运动为主，无氧运动为补充</a:t>
            </a:r>
          </a:p>
        </p:txBody>
      </p:sp>
      <p:sp>
        <p:nvSpPr>
          <p:cNvPr id="41" name="TextBox 80"/>
          <p:cNvSpPr txBox="1"/>
          <p:nvPr/>
        </p:nvSpPr>
        <p:spPr>
          <a:xfrm flipH="1">
            <a:off x="467544" y="2288485"/>
            <a:ext cx="1740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4B3C29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坚持长期规范的他汀治疗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4B3C29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2" name="TextBox 81"/>
          <p:cNvSpPr txBox="1"/>
          <p:nvPr/>
        </p:nvSpPr>
        <p:spPr>
          <a:xfrm flipH="1">
            <a:off x="467544" y="5509681"/>
            <a:ext cx="2530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2000" b="1" kern="0" dirty="0">
                <a:solidFill>
                  <a:srgbClr val="4B3C2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减少膳食脂肪，多吃蔬菜水果、五谷杂粮</a:t>
            </a:r>
            <a:endParaRPr lang="en-US" altLang="zh-CN" sz="2000" b="1" kern="0" dirty="0">
              <a:solidFill>
                <a:srgbClr val="4B3C29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3" name="TextBox 82"/>
          <p:cNvSpPr txBox="1"/>
          <p:nvPr/>
        </p:nvSpPr>
        <p:spPr>
          <a:xfrm flipH="1">
            <a:off x="3275856" y="5509681"/>
            <a:ext cx="2500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2000" b="1" kern="0" dirty="0">
                <a:solidFill>
                  <a:srgbClr val="4B3C2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缓解心理压力和调整睡眠</a:t>
            </a:r>
            <a:r>
              <a:rPr lang="zh-CN" altLang="en-US" sz="2000" b="1" kern="0" dirty="0" smtClean="0">
                <a:solidFill>
                  <a:srgbClr val="4B3C2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是疾病防治</a:t>
            </a:r>
            <a:r>
              <a:rPr lang="zh-CN" altLang="en-US" sz="2000" b="1" kern="0" dirty="0">
                <a:solidFill>
                  <a:srgbClr val="4B3C2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的重要方面</a:t>
            </a:r>
            <a:endParaRPr lang="en-US" altLang="zh-CN" sz="2000" b="1" kern="0" dirty="0">
              <a:solidFill>
                <a:srgbClr val="4B3C29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4" name="TextBox 83"/>
          <p:cNvSpPr txBox="1"/>
          <p:nvPr/>
        </p:nvSpPr>
        <p:spPr>
          <a:xfrm flipH="1">
            <a:off x="5965831" y="5509681"/>
            <a:ext cx="3178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2000" b="1" kern="0" dirty="0">
                <a:solidFill>
                  <a:srgbClr val="4B3C2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戒烟</a:t>
            </a:r>
            <a:r>
              <a:rPr lang="zh-CN" altLang="en-US" sz="2000" b="1" kern="0" dirty="0" smtClean="0">
                <a:solidFill>
                  <a:srgbClr val="4B3C2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是最</a:t>
            </a:r>
            <a:r>
              <a:rPr lang="zh-CN" altLang="en-US" sz="2000" b="1" kern="0" dirty="0">
                <a:solidFill>
                  <a:srgbClr val="4B3C2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经济</a:t>
            </a:r>
            <a:r>
              <a:rPr lang="zh-CN" altLang="en-US" sz="2000" b="1" kern="0" dirty="0" smtClean="0">
                <a:solidFill>
                  <a:srgbClr val="4B3C2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的预防方式</a:t>
            </a:r>
            <a:endParaRPr lang="en-US" altLang="zh-CN" sz="2000" b="1" kern="0" dirty="0">
              <a:solidFill>
                <a:srgbClr val="4B3C29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just">
              <a:defRPr/>
            </a:pPr>
            <a:r>
              <a:rPr lang="zh-CN" altLang="en-US" sz="2000" b="1" kern="0" dirty="0" smtClean="0">
                <a:solidFill>
                  <a:srgbClr val="4B3C2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二手烟的</a:t>
            </a:r>
            <a:r>
              <a:rPr lang="zh-CN" altLang="en-US" sz="2000" b="1" kern="0" dirty="0">
                <a:solidFill>
                  <a:srgbClr val="4B3C2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危害不可小觑</a:t>
            </a:r>
            <a:endParaRPr lang="en-US" altLang="zh-CN" sz="2000" b="1" kern="0" dirty="0">
              <a:solidFill>
                <a:srgbClr val="4B3C29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5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4335963" y="2208854"/>
            <a:ext cx="4646635" cy="3154672"/>
          </a:xfrm>
          <a:prstGeom prst="roundRect">
            <a:avLst>
              <a:gd name="adj" fmla="val 11921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他汀是</a:t>
            </a:r>
            <a:r>
              <a:rPr lang="zh-CN" altLang="en-US" dirty="0" smtClean="0"/>
              <a:t>目前</a:t>
            </a:r>
            <a:r>
              <a:rPr lang="zh-CN" altLang="en-US" dirty="0"/>
              <a:t>降</a:t>
            </a:r>
            <a:r>
              <a:rPr lang="zh-CN" altLang="en-US" dirty="0" smtClean="0"/>
              <a:t>脂治疗最</a:t>
            </a:r>
            <a:r>
              <a:rPr lang="zh-CN" altLang="en-US" dirty="0"/>
              <a:t>有效的药物</a:t>
            </a:r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4441834" y="2476931"/>
            <a:ext cx="4378638" cy="2752269"/>
          </a:xfrm>
        </p:spPr>
        <p:txBody>
          <a:bodyPr>
            <a:normAutofit fontScale="92500" lnSpcReduction="20000"/>
          </a:bodyPr>
          <a:lstStyle/>
          <a:p>
            <a:pPr marL="0" indent="457200">
              <a:lnSpc>
                <a:spcPct val="160000"/>
              </a:lnSpc>
              <a:buNone/>
            </a:pPr>
            <a:r>
              <a:rPr lang="zh-CN" altLang="en-US" dirty="0"/>
              <a:t>他汀可通过抑制肝脏内胆固醇合成关键酶之一，显著降低血液中“坏”胆固醇 </a:t>
            </a:r>
            <a:r>
              <a:rPr lang="en-US" altLang="zh-CN" dirty="0"/>
              <a:t>(LDL-C) </a:t>
            </a:r>
            <a:r>
              <a:rPr lang="zh-CN" altLang="en-US" dirty="0"/>
              <a:t>，抗动脉粥样硬化，被称为降脂治疗的</a:t>
            </a:r>
            <a:r>
              <a:rPr lang="zh-CN" altLang="en-US" dirty="0" smtClean="0"/>
              <a:t>基石，并被各国权威血脂指南强力推荐</a:t>
            </a:r>
            <a:endParaRPr lang="en-US" altLang="zh-CN" dirty="0"/>
          </a:p>
          <a:p>
            <a:pPr marL="0" indent="457200">
              <a:lnSpc>
                <a:spcPct val="160000"/>
              </a:lnSpc>
              <a:buNone/>
            </a:pPr>
            <a:endParaRPr lang="zh-CN" altLang="en-US" dirty="0"/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173036" y="4023243"/>
            <a:ext cx="4113212" cy="1358899"/>
            <a:chOff x="368" y="2813"/>
            <a:chExt cx="3229" cy="1067"/>
          </a:xfrm>
        </p:grpSpPr>
        <p:sp>
          <p:nvSpPr>
            <p:cNvPr id="20" name="Freeform 4"/>
            <p:cNvSpPr>
              <a:spLocks/>
            </p:cNvSpPr>
            <p:nvPr/>
          </p:nvSpPr>
          <p:spPr bwMode="auto">
            <a:xfrm>
              <a:off x="369" y="2813"/>
              <a:ext cx="3167" cy="552"/>
            </a:xfrm>
            <a:custGeom>
              <a:avLst/>
              <a:gdLst>
                <a:gd name="T0" fmla="*/ 3167 w 2763"/>
                <a:gd name="T1" fmla="*/ 256 h 450"/>
                <a:gd name="T2" fmla="*/ 2368 w 2763"/>
                <a:gd name="T3" fmla="*/ 0 h 450"/>
                <a:gd name="T4" fmla="*/ 0 w 2763"/>
                <a:gd name="T5" fmla="*/ 227 h 450"/>
                <a:gd name="T6" fmla="*/ 752 w 2763"/>
                <a:gd name="T7" fmla="*/ 552 h 450"/>
                <a:gd name="T8" fmla="*/ 760 w 2763"/>
                <a:gd name="T9" fmla="*/ 543 h 450"/>
                <a:gd name="T10" fmla="*/ 3167 w 2763"/>
                <a:gd name="T11" fmla="*/ 256 h 4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63"/>
                <a:gd name="T19" fmla="*/ 0 h 450"/>
                <a:gd name="T20" fmla="*/ 2763 w 2763"/>
                <a:gd name="T21" fmla="*/ 450 h 4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63" h="450">
                  <a:moveTo>
                    <a:pt x="2763" y="209"/>
                  </a:moveTo>
                  <a:lnTo>
                    <a:pt x="2066" y="0"/>
                  </a:lnTo>
                  <a:lnTo>
                    <a:pt x="0" y="185"/>
                  </a:lnTo>
                  <a:lnTo>
                    <a:pt x="656" y="450"/>
                  </a:lnTo>
                  <a:lnTo>
                    <a:pt x="663" y="443"/>
                  </a:lnTo>
                  <a:lnTo>
                    <a:pt x="2763" y="20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368" y="3040"/>
              <a:ext cx="3229" cy="840"/>
              <a:chOff x="368" y="3040"/>
              <a:chExt cx="3229" cy="840"/>
            </a:xfrm>
          </p:grpSpPr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381" y="3459"/>
                <a:ext cx="900" cy="403"/>
              </a:xfrm>
              <a:custGeom>
                <a:avLst/>
                <a:gdLst>
                  <a:gd name="T0" fmla="*/ 214 w 785"/>
                  <a:gd name="T1" fmla="*/ 0 h 328"/>
                  <a:gd name="T2" fmla="*/ 0 w 785"/>
                  <a:gd name="T3" fmla="*/ 11 h 328"/>
                  <a:gd name="T4" fmla="*/ 736 w 785"/>
                  <a:gd name="T5" fmla="*/ 403 h 328"/>
                  <a:gd name="T6" fmla="*/ 900 w 785"/>
                  <a:gd name="T7" fmla="*/ 382 h 328"/>
                  <a:gd name="T8" fmla="*/ 214 w 785"/>
                  <a:gd name="T9" fmla="*/ 0 h 3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5"/>
                  <a:gd name="T16" fmla="*/ 0 h 328"/>
                  <a:gd name="T17" fmla="*/ 785 w 785"/>
                  <a:gd name="T18" fmla="*/ 328 h 3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5" h="328">
                    <a:moveTo>
                      <a:pt x="187" y="0"/>
                    </a:moveTo>
                    <a:lnTo>
                      <a:pt x="0" y="9"/>
                    </a:lnTo>
                    <a:lnTo>
                      <a:pt x="642" y="328"/>
                    </a:lnTo>
                    <a:lnTo>
                      <a:pt x="785" y="311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0E5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456" y="3085"/>
                <a:ext cx="718" cy="764"/>
              </a:xfrm>
              <a:custGeom>
                <a:avLst/>
                <a:gdLst>
                  <a:gd name="T0" fmla="*/ 0 w 593"/>
                  <a:gd name="T1" fmla="*/ 0 h 590"/>
                  <a:gd name="T2" fmla="*/ 0 w 593"/>
                  <a:gd name="T3" fmla="*/ 391 h 590"/>
                  <a:gd name="T4" fmla="*/ 718 w 593"/>
                  <a:gd name="T5" fmla="*/ 764 h 590"/>
                  <a:gd name="T6" fmla="*/ 718 w 593"/>
                  <a:gd name="T7" fmla="*/ 303 h 590"/>
                  <a:gd name="T8" fmla="*/ 0 w 593"/>
                  <a:gd name="T9" fmla="*/ 0 h 5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3"/>
                  <a:gd name="T16" fmla="*/ 0 h 590"/>
                  <a:gd name="T17" fmla="*/ 593 w 593"/>
                  <a:gd name="T18" fmla="*/ 590 h 5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3" h="590">
                    <a:moveTo>
                      <a:pt x="0" y="0"/>
                    </a:moveTo>
                    <a:cubicBezTo>
                      <a:pt x="0" y="0"/>
                      <a:pt x="11" y="143"/>
                      <a:pt x="0" y="302"/>
                    </a:cubicBezTo>
                    <a:cubicBezTo>
                      <a:pt x="593" y="590"/>
                      <a:pt x="593" y="590"/>
                      <a:pt x="593" y="590"/>
                    </a:cubicBezTo>
                    <a:cubicBezTo>
                      <a:pt x="593" y="234"/>
                      <a:pt x="593" y="234"/>
                      <a:pt x="593" y="234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368" y="3040"/>
                <a:ext cx="778" cy="840"/>
              </a:xfrm>
              <a:custGeom>
                <a:avLst/>
                <a:gdLst>
                  <a:gd name="T0" fmla="*/ 754 w 643"/>
                  <a:gd name="T1" fmla="*/ 324 h 648"/>
                  <a:gd name="T2" fmla="*/ 1 w 643"/>
                  <a:gd name="T3" fmla="*/ 0 h 648"/>
                  <a:gd name="T4" fmla="*/ 0 w 643"/>
                  <a:gd name="T5" fmla="*/ 17 h 648"/>
                  <a:gd name="T6" fmla="*/ 737 w 643"/>
                  <a:gd name="T7" fmla="*/ 341 h 648"/>
                  <a:gd name="T8" fmla="*/ 745 w 643"/>
                  <a:gd name="T9" fmla="*/ 821 h 648"/>
                  <a:gd name="T10" fmla="*/ 12 w 643"/>
                  <a:gd name="T11" fmla="*/ 430 h 648"/>
                  <a:gd name="T12" fmla="*/ 13 w 643"/>
                  <a:gd name="T13" fmla="*/ 445 h 648"/>
                  <a:gd name="T14" fmla="*/ 743 w 643"/>
                  <a:gd name="T15" fmla="*/ 840 h 648"/>
                  <a:gd name="T16" fmla="*/ 761 w 643"/>
                  <a:gd name="T17" fmla="*/ 840 h 648"/>
                  <a:gd name="T18" fmla="*/ 754 w 643"/>
                  <a:gd name="T19" fmla="*/ 324 h 6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43"/>
                  <a:gd name="T31" fmla="*/ 0 h 648"/>
                  <a:gd name="T32" fmla="*/ 643 w 643"/>
                  <a:gd name="T33" fmla="*/ 648 h 64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43" h="648">
                    <a:moveTo>
                      <a:pt x="623" y="25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609" y="263"/>
                      <a:pt x="609" y="263"/>
                      <a:pt x="609" y="263"/>
                    </a:cubicBezTo>
                    <a:cubicBezTo>
                      <a:pt x="609" y="263"/>
                      <a:pt x="631" y="330"/>
                      <a:pt x="616" y="633"/>
                    </a:cubicBezTo>
                    <a:cubicBezTo>
                      <a:pt x="10" y="332"/>
                      <a:pt x="10" y="332"/>
                      <a:pt x="10" y="332"/>
                    </a:cubicBezTo>
                    <a:cubicBezTo>
                      <a:pt x="11" y="343"/>
                      <a:pt x="11" y="343"/>
                      <a:pt x="11" y="343"/>
                    </a:cubicBezTo>
                    <a:cubicBezTo>
                      <a:pt x="614" y="648"/>
                      <a:pt x="614" y="648"/>
                      <a:pt x="614" y="648"/>
                    </a:cubicBezTo>
                    <a:cubicBezTo>
                      <a:pt x="629" y="648"/>
                      <a:pt x="629" y="648"/>
                      <a:pt x="629" y="648"/>
                    </a:cubicBezTo>
                    <a:cubicBezTo>
                      <a:pt x="643" y="363"/>
                      <a:pt x="623" y="250"/>
                      <a:pt x="623" y="250"/>
                    </a:cubicBezTo>
                    <a:close/>
                  </a:path>
                </a:pathLst>
              </a:custGeom>
              <a:solidFill>
                <a:srgbClr val="B7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1121" y="3069"/>
                <a:ext cx="2476" cy="811"/>
              </a:xfrm>
              <a:custGeom>
                <a:avLst/>
                <a:gdLst/>
                <a:ahLst/>
                <a:cxnLst>
                  <a:cxn ang="0">
                    <a:pos x="7" y="221"/>
                  </a:cxn>
                  <a:cxn ang="0">
                    <a:pos x="0" y="228"/>
                  </a:cxn>
                  <a:cxn ang="0">
                    <a:pos x="7" y="625"/>
                  </a:cxn>
                  <a:cxn ang="0">
                    <a:pos x="2014" y="328"/>
                  </a:cxn>
                  <a:cxn ang="0">
                    <a:pos x="1997" y="0"/>
                  </a:cxn>
                  <a:cxn ang="0">
                    <a:pos x="7" y="221"/>
                  </a:cxn>
                </a:cxnLst>
                <a:rect l="0" t="0" r="r" b="b"/>
                <a:pathLst>
                  <a:path w="2047" h="625">
                    <a:moveTo>
                      <a:pt x="7" y="221"/>
                    </a:moveTo>
                    <a:cubicBezTo>
                      <a:pt x="0" y="228"/>
                      <a:pt x="0" y="228"/>
                      <a:pt x="0" y="228"/>
                    </a:cubicBezTo>
                    <a:cubicBezTo>
                      <a:pt x="0" y="228"/>
                      <a:pt x="21" y="340"/>
                      <a:pt x="7" y="625"/>
                    </a:cubicBezTo>
                    <a:cubicBezTo>
                      <a:pt x="2014" y="328"/>
                      <a:pt x="2014" y="328"/>
                      <a:pt x="2014" y="328"/>
                    </a:cubicBezTo>
                    <a:cubicBezTo>
                      <a:pt x="2014" y="328"/>
                      <a:pt x="2047" y="125"/>
                      <a:pt x="1997" y="0"/>
                    </a:cubicBezTo>
                    <a:lnTo>
                      <a:pt x="7" y="22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6" name="Group 10"/>
          <p:cNvGrpSpPr>
            <a:grpSpLocks/>
          </p:cNvGrpSpPr>
          <p:nvPr/>
        </p:nvGrpSpPr>
        <p:grpSpPr bwMode="auto">
          <a:xfrm>
            <a:off x="80629" y="3589224"/>
            <a:ext cx="3676650" cy="933450"/>
            <a:chOff x="340" y="2581"/>
            <a:chExt cx="2887" cy="733"/>
          </a:xfrm>
        </p:grpSpPr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340" y="3024"/>
              <a:ext cx="1331" cy="273"/>
            </a:xfrm>
            <a:custGeom>
              <a:avLst/>
              <a:gdLst>
                <a:gd name="T0" fmla="*/ 211 w 1162"/>
                <a:gd name="T1" fmla="*/ 0 h 223"/>
                <a:gd name="T2" fmla="*/ 0 w 1162"/>
                <a:gd name="T3" fmla="*/ 22 h 223"/>
                <a:gd name="T4" fmla="*/ 1190 w 1162"/>
                <a:gd name="T5" fmla="*/ 273 h 223"/>
                <a:gd name="T6" fmla="*/ 1331 w 1162"/>
                <a:gd name="T7" fmla="*/ 241 h 223"/>
                <a:gd name="T8" fmla="*/ 211 w 1162"/>
                <a:gd name="T9" fmla="*/ 0 h 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2"/>
                <a:gd name="T16" fmla="*/ 0 h 223"/>
                <a:gd name="T17" fmla="*/ 1162 w 1162"/>
                <a:gd name="T18" fmla="*/ 223 h 2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2" h="223">
                  <a:moveTo>
                    <a:pt x="184" y="0"/>
                  </a:moveTo>
                  <a:lnTo>
                    <a:pt x="0" y="18"/>
                  </a:lnTo>
                  <a:lnTo>
                    <a:pt x="1039" y="223"/>
                  </a:lnTo>
                  <a:lnTo>
                    <a:pt x="1162" y="197"/>
                  </a:lnTo>
                  <a:lnTo>
                    <a:pt x="184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24242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26" y="2752"/>
              <a:ext cx="1129" cy="537"/>
            </a:xfrm>
            <a:custGeom>
              <a:avLst/>
              <a:gdLst>
                <a:gd name="T0" fmla="*/ 0 w 933"/>
                <a:gd name="T1" fmla="*/ 0 h 413"/>
                <a:gd name="T2" fmla="*/ 0 w 933"/>
                <a:gd name="T3" fmla="*/ 293 h 413"/>
                <a:gd name="T4" fmla="*/ 1128 w 933"/>
                <a:gd name="T5" fmla="*/ 537 h 413"/>
                <a:gd name="T6" fmla="*/ 1129 w 933"/>
                <a:gd name="T7" fmla="*/ 159 h 413"/>
                <a:gd name="T8" fmla="*/ 0 w 933"/>
                <a:gd name="T9" fmla="*/ 0 h 4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3"/>
                <a:gd name="T16" fmla="*/ 0 h 413"/>
                <a:gd name="T17" fmla="*/ 933 w 933"/>
                <a:gd name="T18" fmla="*/ 413 h 4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3" h="413">
                  <a:moveTo>
                    <a:pt x="0" y="0"/>
                  </a:moveTo>
                  <a:cubicBezTo>
                    <a:pt x="0" y="0"/>
                    <a:pt x="11" y="66"/>
                    <a:pt x="0" y="225"/>
                  </a:cubicBezTo>
                  <a:cubicBezTo>
                    <a:pt x="932" y="413"/>
                    <a:pt x="932" y="413"/>
                    <a:pt x="932" y="413"/>
                  </a:cubicBezTo>
                  <a:cubicBezTo>
                    <a:pt x="933" y="122"/>
                    <a:pt x="933" y="122"/>
                    <a:pt x="933" y="122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40" y="2581"/>
              <a:ext cx="2849" cy="314"/>
            </a:xfrm>
            <a:custGeom>
              <a:avLst/>
              <a:gdLst>
                <a:gd name="T0" fmla="*/ 1177 w 2355"/>
                <a:gd name="T1" fmla="*/ 314 h 242"/>
                <a:gd name="T2" fmla="*/ 2849 w 2355"/>
                <a:gd name="T3" fmla="*/ 78 h 242"/>
                <a:gd name="T4" fmla="*/ 2256 w 2355"/>
                <a:gd name="T5" fmla="*/ 0 h 242"/>
                <a:gd name="T6" fmla="*/ 0 w 2355"/>
                <a:gd name="T7" fmla="*/ 156 h 242"/>
                <a:gd name="T8" fmla="*/ 1177 w 2355"/>
                <a:gd name="T9" fmla="*/ 314 h 242"/>
                <a:gd name="T10" fmla="*/ 1177 w 2355"/>
                <a:gd name="T11" fmla="*/ 314 h 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55"/>
                <a:gd name="T19" fmla="*/ 0 h 242"/>
                <a:gd name="T20" fmla="*/ 2355 w 2355"/>
                <a:gd name="T21" fmla="*/ 242 h 2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55" h="242">
                  <a:moveTo>
                    <a:pt x="973" y="242"/>
                  </a:moveTo>
                  <a:cubicBezTo>
                    <a:pt x="2355" y="60"/>
                    <a:pt x="2355" y="60"/>
                    <a:pt x="2355" y="60"/>
                  </a:cubicBezTo>
                  <a:cubicBezTo>
                    <a:pt x="1865" y="0"/>
                    <a:pt x="1865" y="0"/>
                    <a:pt x="1865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973" y="242"/>
                    <a:pt x="973" y="242"/>
                    <a:pt x="973" y="242"/>
                  </a:cubicBezTo>
                  <a:cubicBezTo>
                    <a:pt x="973" y="242"/>
                    <a:pt x="973" y="242"/>
                    <a:pt x="973" y="242"/>
                  </a:cubicBezTo>
                  <a:close/>
                </a:path>
              </a:pathLst>
            </a:custGeom>
            <a:solidFill>
              <a:srgbClr val="727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340" y="2737"/>
              <a:ext cx="1226" cy="577"/>
            </a:xfrm>
            <a:custGeom>
              <a:avLst/>
              <a:gdLst>
                <a:gd name="T0" fmla="*/ 1178 w 1014"/>
                <a:gd name="T1" fmla="*/ 158 h 446"/>
                <a:gd name="T2" fmla="*/ 1178 w 1014"/>
                <a:gd name="T3" fmla="*/ 158 h 446"/>
                <a:gd name="T4" fmla="*/ 1178 w 1014"/>
                <a:gd name="T5" fmla="*/ 158 h 446"/>
                <a:gd name="T6" fmla="*/ 0 w 1014"/>
                <a:gd name="T7" fmla="*/ 0 h 446"/>
                <a:gd name="T8" fmla="*/ 0 w 1014"/>
                <a:gd name="T9" fmla="*/ 16 h 446"/>
                <a:gd name="T10" fmla="*/ 1168 w 1014"/>
                <a:gd name="T11" fmla="*/ 173 h 446"/>
                <a:gd name="T12" fmla="*/ 1185 w 1014"/>
                <a:gd name="T13" fmla="*/ 560 h 446"/>
                <a:gd name="T14" fmla="*/ 0 w 1014"/>
                <a:gd name="T15" fmla="*/ 309 h 446"/>
                <a:gd name="T16" fmla="*/ 0 w 1014"/>
                <a:gd name="T17" fmla="*/ 325 h 446"/>
                <a:gd name="T18" fmla="*/ 1185 w 1014"/>
                <a:gd name="T19" fmla="*/ 577 h 446"/>
                <a:gd name="T20" fmla="*/ 1198 w 1014"/>
                <a:gd name="T21" fmla="*/ 569 h 446"/>
                <a:gd name="T22" fmla="*/ 1178 w 1014"/>
                <a:gd name="T23" fmla="*/ 158 h 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4"/>
                <a:gd name="T37" fmla="*/ 0 h 446"/>
                <a:gd name="T38" fmla="*/ 1014 w 1014"/>
                <a:gd name="T39" fmla="*/ 446 h 44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4" h="446">
                  <a:moveTo>
                    <a:pt x="974" y="122"/>
                  </a:moveTo>
                  <a:cubicBezTo>
                    <a:pt x="974" y="122"/>
                    <a:pt x="974" y="122"/>
                    <a:pt x="974" y="122"/>
                  </a:cubicBezTo>
                  <a:cubicBezTo>
                    <a:pt x="974" y="122"/>
                    <a:pt x="974" y="122"/>
                    <a:pt x="974" y="1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66" y="134"/>
                    <a:pt x="966" y="134"/>
                    <a:pt x="966" y="134"/>
                  </a:cubicBezTo>
                  <a:cubicBezTo>
                    <a:pt x="966" y="134"/>
                    <a:pt x="1005" y="189"/>
                    <a:pt x="980" y="433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980" y="446"/>
                    <a:pt x="980" y="446"/>
                    <a:pt x="980" y="446"/>
                  </a:cubicBezTo>
                  <a:cubicBezTo>
                    <a:pt x="991" y="440"/>
                    <a:pt x="991" y="440"/>
                    <a:pt x="991" y="440"/>
                  </a:cubicBezTo>
                  <a:cubicBezTo>
                    <a:pt x="1014" y="190"/>
                    <a:pt x="975" y="125"/>
                    <a:pt x="974" y="12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C0C0C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517" y="2658"/>
              <a:ext cx="1710" cy="649"/>
            </a:xfrm>
            <a:custGeom>
              <a:avLst/>
              <a:gdLst>
                <a:gd name="T0" fmla="*/ 1671 w 1414"/>
                <a:gd name="T1" fmla="*/ 0 h 500"/>
                <a:gd name="T2" fmla="*/ 0 w 1414"/>
                <a:gd name="T3" fmla="*/ 236 h 500"/>
                <a:gd name="T4" fmla="*/ 22 w 1414"/>
                <a:gd name="T5" fmla="*/ 649 h 500"/>
                <a:gd name="T6" fmla="*/ 1681 w 1414"/>
                <a:gd name="T7" fmla="*/ 222 h 500"/>
                <a:gd name="T8" fmla="*/ 1671 w 1414"/>
                <a:gd name="T9" fmla="*/ 0 h 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4"/>
                <a:gd name="T16" fmla="*/ 0 h 500"/>
                <a:gd name="T17" fmla="*/ 1414 w 1414"/>
                <a:gd name="T18" fmla="*/ 500 h 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4" h="500">
                  <a:moveTo>
                    <a:pt x="1382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" y="185"/>
                    <a:pt x="41" y="236"/>
                    <a:pt x="18" y="500"/>
                  </a:cubicBezTo>
                  <a:cubicBezTo>
                    <a:pt x="1390" y="171"/>
                    <a:pt x="1390" y="171"/>
                    <a:pt x="1390" y="171"/>
                  </a:cubicBezTo>
                  <a:cubicBezTo>
                    <a:pt x="1390" y="171"/>
                    <a:pt x="1414" y="78"/>
                    <a:pt x="1382" y="0"/>
                  </a:cubicBezTo>
                  <a:close/>
                </a:path>
              </a:pathLst>
            </a:custGeom>
            <a:solidFill>
              <a:srgbClr val="6160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Group 16"/>
          <p:cNvGrpSpPr>
            <a:grpSpLocks/>
          </p:cNvGrpSpPr>
          <p:nvPr/>
        </p:nvGrpSpPr>
        <p:grpSpPr bwMode="auto">
          <a:xfrm>
            <a:off x="22223" y="3261246"/>
            <a:ext cx="4125913" cy="869950"/>
            <a:chOff x="249" y="2215"/>
            <a:chExt cx="3239" cy="683"/>
          </a:xfrm>
        </p:grpSpPr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249" y="2605"/>
              <a:ext cx="777" cy="273"/>
            </a:xfrm>
            <a:custGeom>
              <a:avLst/>
              <a:gdLst>
                <a:gd name="T0" fmla="*/ 205 w 678"/>
                <a:gd name="T1" fmla="*/ 0 h 222"/>
                <a:gd name="T2" fmla="*/ 0 w 678"/>
                <a:gd name="T3" fmla="*/ 4 h 222"/>
                <a:gd name="T4" fmla="*/ 668 w 678"/>
                <a:gd name="T5" fmla="*/ 273 h 222"/>
                <a:gd name="T6" fmla="*/ 777 w 678"/>
                <a:gd name="T7" fmla="*/ 261 h 222"/>
                <a:gd name="T8" fmla="*/ 205 w 678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8"/>
                <a:gd name="T16" fmla="*/ 0 h 222"/>
                <a:gd name="T17" fmla="*/ 678 w 678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8" h="222">
                  <a:moveTo>
                    <a:pt x="179" y="0"/>
                  </a:moveTo>
                  <a:lnTo>
                    <a:pt x="0" y="3"/>
                  </a:lnTo>
                  <a:lnTo>
                    <a:pt x="583" y="222"/>
                  </a:lnTo>
                  <a:lnTo>
                    <a:pt x="678" y="212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348" y="2318"/>
              <a:ext cx="598" cy="541"/>
            </a:xfrm>
            <a:custGeom>
              <a:avLst/>
              <a:gdLst>
                <a:gd name="T0" fmla="*/ 1 w 494"/>
                <a:gd name="T1" fmla="*/ 0 h 417"/>
                <a:gd name="T2" fmla="*/ 0 w 494"/>
                <a:gd name="T3" fmla="*/ 302 h 417"/>
                <a:gd name="T4" fmla="*/ 598 w 494"/>
                <a:gd name="T5" fmla="*/ 541 h 417"/>
                <a:gd name="T6" fmla="*/ 598 w 494"/>
                <a:gd name="T7" fmla="*/ 198 h 417"/>
                <a:gd name="T8" fmla="*/ 1 w 494"/>
                <a:gd name="T9" fmla="*/ 0 h 4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4"/>
                <a:gd name="T16" fmla="*/ 0 h 417"/>
                <a:gd name="T17" fmla="*/ 494 w 494"/>
                <a:gd name="T18" fmla="*/ 417 h 4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4" h="417">
                  <a:moveTo>
                    <a:pt x="1" y="0"/>
                  </a:moveTo>
                  <a:cubicBezTo>
                    <a:pt x="1" y="0"/>
                    <a:pt x="11" y="74"/>
                    <a:pt x="0" y="233"/>
                  </a:cubicBezTo>
                  <a:cubicBezTo>
                    <a:pt x="494" y="417"/>
                    <a:pt x="494" y="417"/>
                    <a:pt x="494" y="417"/>
                  </a:cubicBezTo>
                  <a:cubicBezTo>
                    <a:pt x="494" y="153"/>
                    <a:pt x="494" y="153"/>
                    <a:pt x="494" y="153"/>
                  </a:cubicBez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255" y="2215"/>
              <a:ext cx="3185" cy="291"/>
            </a:xfrm>
            <a:custGeom>
              <a:avLst/>
              <a:gdLst>
                <a:gd name="T0" fmla="*/ 688 w 2633"/>
                <a:gd name="T1" fmla="*/ 291 h 224"/>
                <a:gd name="T2" fmla="*/ 3185 w 2633"/>
                <a:gd name="T3" fmla="*/ 94 h 224"/>
                <a:gd name="T4" fmla="*/ 2309 w 2633"/>
                <a:gd name="T5" fmla="*/ 0 h 224"/>
                <a:gd name="T6" fmla="*/ 0 w 2633"/>
                <a:gd name="T7" fmla="*/ 64 h 224"/>
                <a:gd name="T8" fmla="*/ 0 w 2633"/>
                <a:gd name="T9" fmla="*/ 65 h 224"/>
                <a:gd name="T10" fmla="*/ 688 w 2633"/>
                <a:gd name="T11" fmla="*/ 291 h 224"/>
                <a:gd name="T12" fmla="*/ 688 w 2633"/>
                <a:gd name="T13" fmla="*/ 291 h 2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33"/>
                <a:gd name="T22" fmla="*/ 0 h 224"/>
                <a:gd name="T23" fmla="*/ 2633 w 2633"/>
                <a:gd name="T24" fmla="*/ 224 h 2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33" h="224">
                  <a:moveTo>
                    <a:pt x="569" y="224"/>
                  </a:moveTo>
                  <a:cubicBezTo>
                    <a:pt x="2633" y="72"/>
                    <a:pt x="2633" y="72"/>
                    <a:pt x="2633" y="72"/>
                  </a:cubicBezTo>
                  <a:cubicBezTo>
                    <a:pt x="1909" y="0"/>
                    <a:pt x="1909" y="0"/>
                    <a:pt x="1909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569" y="224"/>
                    <a:pt x="569" y="224"/>
                    <a:pt x="569" y="224"/>
                  </a:cubicBezTo>
                  <a:cubicBezTo>
                    <a:pt x="569" y="224"/>
                    <a:pt x="569" y="224"/>
                    <a:pt x="569" y="224"/>
                  </a:cubicBezTo>
                  <a:close/>
                </a:path>
              </a:pathLst>
            </a:custGeom>
            <a:solidFill>
              <a:srgbClr val="727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249" y="2280"/>
              <a:ext cx="736" cy="618"/>
            </a:xfrm>
            <a:custGeom>
              <a:avLst/>
              <a:gdLst>
                <a:gd name="T0" fmla="*/ 695 w 608"/>
                <a:gd name="T1" fmla="*/ 225 h 477"/>
                <a:gd name="T2" fmla="*/ 695 w 608"/>
                <a:gd name="T3" fmla="*/ 225 h 477"/>
                <a:gd name="T4" fmla="*/ 695 w 608"/>
                <a:gd name="T5" fmla="*/ 225 h 477"/>
                <a:gd name="T6" fmla="*/ 6 w 608"/>
                <a:gd name="T7" fmla="*/ 0 h 477"/>
                <a:gd name="T8" fmla="*/ 6 w 608"/>
                <a:gd name="T9" fmla="*/ 16 h 477"/>
                <a:gd name="T10" fmla="*/ 684 w 608"/>
                <a:gd name="T11" fmla="*/ 241 h 477"/>
                <a:gd name="T12" fmla="*/ 668 w 608"/>
                <a:gd name="T13" fmla="*/ 597 h 477"/>
                <a:gd name="T14" fmla="*/ 0 w 608"/>
                <a:gd name="T15" fmla="*/ 329 h 477"/>
                <a:gd name="T16" fmla="*/ 0 w 608"/>
                <a:gd name="T17" fmla="*/ 352 h 477"/>
                <a:gd name="T18" fmla="*/ 666 w 608"/>
                <a:gd name="T19" fmla="*/ 618 h 477"/>
                <a:gd name="T20" fmla="*/ 677 w 608"/>
                <a:gd name="T21" fmla="*/ 617 h 477"/>
                <a:gd name="T22" fmla="*/ 695 w 608"/>
                <a:gd name="T23" fmla="*/ 225 h 47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08"/>
                <a:gd name="T37" fmla="*/ 0 h 477"/>
                <a:gd name="T38" fmla="*/ 608 w 608"/>
                <a:gd name="T39" fmla="*/ 477 h 47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08" h="477">
                  <a:moveTo>
                    <a:pt x="574" y="174"/>
                  </a:moveTo>
                  <a:cubicBezTo>
                    <a:pt x="574" y="174"/>
                    <a:pt x="574" y="174"/>
                    <a:pt x="574" y="174"/>
                  </a:cubicBezTo>
                  <a:cubicBezTo>
                    <a:pt x="574" y="174"/>
                    <a:pt x="574" y="174"/>
                    <a:pt x="574" y="17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65" y="186"/>
                    <a:pt x="565" y="186"/>
                    <a:pt x="565" y="186"/>
                  </a:cubicBezTo>
                  <a:cubicBezTo>
                    <a:pt x="565" y="186"/>
                    <a:pt x="594" y="324"/>
                    <a:pt x="552" y="461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550" y="477"/>
                    <a:pt x="550" y="477"/>
                    <a:pt x="550" y="477"/>
                  </a:cubicBezTo>
                  <a:cubicBezTo>
                    <a:pt x="559" y="476"/>
                    <a:pt x="559" y="476"/>
                    <a:pt x="559" y="476"/>
                  </a:cubicBezTo>
                  <a:cubicBezTo>
                    <a:pt x="608" y="346"/>
                    <a:pt x="574" y="177"/>
                    <a:pt x="574" y="17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924" y="2308"/>
              <a:ext cx="2564" cy="587"/>
            </a:xfrm>
            <a:custGeom>
              <a:avLst/>
              <a:gdLst/>
              <a:ahLst/>
              <a:cxnLst>
                <a:cxn ang="0">
                  <a:pos x="2077" y="0"/>
                </a:cxn>
                <a:cxn ang="0">
                  <a:pos x="15" y="152"/>
                </a:cxn>
                <a:cxn ang="0">
                  <a:pos x="0" y="454"/>
                </a:cxn>
                <a:cxn ang="0">
                  <a:pos x="2100" y="242"/>
                </a:cxn>
                <a:cxn ang="0">
                  <a:pos x="2077" y="0"/>
                </a:cxn>
              </a:cxnLst>
              <a:rect l="0" t="0" r="r" b="b"/>
              <a:pathLst>
                <a:path w="2119" h="454">
                  <a:moveTo>
                    <a:pt x="2077" y="0"/>
                  </a:moveTo>
                  <a:cubicBezTo>
                    <a:pt x="15" y="152"/>
                    <a:pt x="15" y="152"/>
                    <a:pt x="15" y="152"/>
                  </a:cubicBezTo>
                  <a:cubicBezTo>
                    <a:pt x="15" y="155"/>
                    <a:pt x="49" y="324"/>
                    <a:pt x="0" y="454"/>
                  </a:cubicBezTo>
                  <a:cubicBezTo>
                    <a:pt x="2100" y="242"/>
                    <a:pt x="2100" y="242"/>
                    <a:pt x="2100" y="242"/>
                  </a:cubicBezTo>
                  <a:cubicBezTo>
                    <a:pt x="2100" y="242"/>
                    <a:pt x="2119" y="52"/>
                    <a:pt x="2077" y="0"/>
                  </a:cubicBezTo>
                  <a:close/>
                </a:path>
              </a:pathLst>
            </a:custGeom>
            <a:solidFill>
              <a:srgbClr val="C9C9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346073" y="2738959"/>
            <a:ext cx="3654425" cy="784225"/>
            <a:chOff x="503" y="1705"/>
            <a:chExt cx="2870" cy="715"/>
          </a:xfrm>
        </p:grpSpPr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505" y="2215"/>
              <a:ext cx="699" cy="191"/>
            </a:xfrm>
            <a:custGeom>
              <a:avLst/>
              <a:gdLst>
                <a:gd name="T0" fmla="*/ 223 w 610"/>
                <a:gd name="T1" fmla="*/ 0 h 156"/>
                <a:gd name="T2" fmla="*/ 0 w 610"/>
                <a:gd name="T3" fmla="*/ 17 h 156"/>
                <a:gd name="T4" fmla="*/ 567 w 610"/>
                <a:gd name="T5" fmla="*/ 191 h 156"/>
                <a:gd name="T6" fmla="*/ 699 w 610"/>
                <a:gd name="T7" fmla="*/ 186 h 156"/>
                <a:gd name="T8" fmla="*/ 223 w 610"/>
                <a:gd name="T9" fmla="*/ 0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0"/>
                <a:gd name="T16" fmla="*/ 0 h 156"/>
                <a:gd name="T17" fmla="*/ 610 w 610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0" h="156">
                  <a:moveTo>
                    <a:pt x="195" y="0"/>
                  </a:moveTo>
                  <a:lnTo>
                    <a:pt x="0" y="14"/>
                  </a:lnTo>
                  <a:lnTo>
                    <a:pt x="495" y="156"/>
                  </a:lnTo>
                  <a:lnTo>
                    <a:pt x="610" y="152"/>
                  </a:lnTo>
                  <a:lnTo>
                    <a:pt x="195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24242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592" y="1757"/>
              <a:ext cx="503" cy="637"/>
            </a:xfrm>
            <a:custGeom>
              <a:avLst/>
              <a:gdLst>
                <a:gd name="T0" fmla="*/ 7 w 416"/>
                <a:gd name="T1" fmla="*/ 0 h 491"/>
                <a:gd name="T2" fmla="*/ 0 w 416"/>
                <a:gd name="T3" fmla="*/ 477 h 491"/>
                <a:gd name="T4" fmla="*/ 503 w 416"/>
                <a:gd name="T5" fmla="*/ 637 h 491"/>
                <a:gd name="T6" fmla="*/ 503 w 416"/>
                <a:gd name="T7" fmla="*/ 123 h 491"/>
                <a:gd name="T8" fmla="*/ 7 w 416"/>
                <a:gd name="T9" fmla="*/ 0 h 4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6"/>
                <a:gd name="T16" fmla="*/ 0 h 491"/>
                <a:gd name="T17" fmla="*/ 416 w 416"/>
                <a:gd name="T18" fmla="*/ 491 h 4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6" h="491">
                  <a:moveTo>
                    <a:pt x="6" y="0"/>
                  </a:moveTo>
                  <a:cubicBezTo>
                    <a:pt x="6" y="0"/>
                    <a:pt x="28" y="138"/>
                    <a:pt x="0" y="368"/>
                  </a:cubicBezTo>
                  <a:cubicBezTo>
                    <a:pt x="416" y="491"/>
                    <a:pt x="416" y="491"/>
                    <a:pt x="416" y="491"/>
                  </a:cubicBezTo>
                  <a:cubicBezTo>
                    <a:pt x="416" y="95"/>
                    <a:pt x="416" y="95"/>
                    <a:pt x="416" y="95"/>
                  </a:cubicBezTo>
                  <a:lnTo>
                    <a:pt x="6" y="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25"/>
            <p:cNvSpPr>
              <a:spLocks/>
            </p:cNvSpPr>
            <p:nvPr/>
          </p:nvSpPr>
          <p:spPr bwMode="auto">
            <a:xfrm>
              <a:off x="503" y="1726"/>
              <a:ext cx="595" cy="694"/>
            </a:xfrm>
            <a:custGeom>
              <a:avLst/>
              <a:gdLst>
                <a:gd name="T0" fmla="*/ 573 w 492"/>
                <a:gd name="T1" fmla="*/ 141 h 536"/>
                <a:gd name="T2" fmla="*/ 1 w 492"/>
                <a:gd name="T3" fmla="*/ 0 h 536"/>
                <a:gd name="T4" fmla="*/ 1 w 492"/>
                <a:gd name="T5" fmla="*/ 26 h 536"/>
                <a:gd name="T6" fmla="*/ 555 w 492"/>
                <a:gd name="T7" fmla="*/ 158 h 536"/>
                <a:gd name="T8" fmla="*/ 567 w 492"/>
                <a:gd name="T9" fmla="*/ 673 h 536"/>
                <a:gd name="T10" fmla="*/ 0 w 492"/>
                <a:gd name="T11" fmla="*/ 505 h 536"/>
                <a:gd name="T12" fmla="*/ 1 w 492"/>
                <a:gd name="T13" fmla="*/ 523 h 536"/>
                <a:gd name="T14" fmla="*/ 567 w 492"/>
                <a:gd name="T15" fmla="*/ 694 h 536"/>
                <a:gd name="T16" fmla="*/ 583 w 492"/>
                <a:gd name="T17" fmla="*/ 694 h 536"/>
                <a:gd name="T18" fmla="*/ 573 w 492"/>
                <a:gd name="T19" fmla="*/ 141 h 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92"/>
                <a:gd name="T31" fmla="*/ 0 h 536"/>
                <a:gd name="T32" fmla="*/ 492 w 492"/>
                <a:gd name="T33" fmla="*/ 536 h 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92" h="536">
                  <a:moveTo>
                    <a:pt x="474" y="109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459" y="122"/>
                    <a:pt x="459" y="122"/>
                    <a:pt x="459" y="122"/>
                  </a:cubicBezTo>
                  <a:cubicBezTo>
                    <a:pt x="459" y="122"/>
                    <a:pt x="478" y="207"/>
                    <a:pt x="469" y="520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1" y="404"/>
                    <a:pt x="1" y="404"/>
                    <a:pt x="1" y="404"/>
                  </a:cubicBezTo>
                  <a:cubicBezTo>
                    <a:pt x="469" y="536"/>
                    <a:pt x="469" y="536"/>
                    <a:pt x="469" y="536"/>
                  </a:cubicBezTo>
                  <a:cubicBezTo>
                    <a:pt x="482" y="536"/>
                    <a:pt x="482" y="536"/>
                    <a:pt x="482" y="536"/>
                  </a:cubicBezTo>
                  <a:cubicBezTo>
                    <a:pt x="492" y="243"/>
                    <a:pt x="474" y="109"/>
                    <a:pt x="474" y="109"/>
                  </a:cubicBez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7B8B8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26"/>
            <p:cNvSpPr>
              <a:spLocks/>
            </p:cNvSpPr>
            <p:nvPr/>
          </p:nvSpPr>
          <p:spPr bwMode="auto">
            <a:xfrm>
              <a:off x="505" y="1705"/>
              <a:ext cx="2778" cy="160"/>
            </a:xfrm>
            <a:custGeom>
              <a:avLst/>
              <a:gdLst>
                <a:gd name="T0" fmla="*/ 2778 w 2424"/>
                <a:gd name="T1" fmla="*/ 112 h 131"/>
                <a:gd name="T2" fmla="*/ 2402 w 2424"/>
                <a:gd name="T3" fmla="*/ 0 h 131"/>
                <a:gd name="T4" fmla="*/ 0 w 2424"/>
                <a:gd name="T5" fmla="*/ 21 h 131"/>
                <a:gd name="T6" fmla="*/ 570 w 2424"/>
                <a:gd name="T7" fmla="*/ 160 h 131"/>
                <a:gd name="T8" fmla="*/ 578 w 2424"/>
                <a:gd name="T9" fmla="*/ 150 h 131"/>
                <a:gd name="T10" fmla="*/ 2778 w 2424"/>
                <a:gd name="T11" fmla="*/ 112 h 1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24"/>
                <a:gd name="T19" fmla="*/ 0 h 131"/>
                <a:gd name="T20" fmla="*/ 2424 w 2424"/>
                <a:gd name="T21" fmla="*/ 131 h 1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24" h="131">
                  <a:moveTo>
                    <a:pt x="2424" y="92"/>
                  </a:moveTo>
                  <a:lnTo>
                    <a:pt x="2096" y="0"/>
                  </a:lnTo>
                  <a:lnTo>
                    <a:pt x="0" y="17"/>
                  </a:lnTo>
                  <a:lnTo>
                    <a:pt x="497" y="131"/>
                  </a:lnTo>
                  <a:lnTo>
                    <a:pt x="504" y="123"/>
                  </a:lnTo>
                  <a:lnTo>
                    <a:pt x="2424" y="92"/>
                  </a:lnTo>
                  <a:close/>
                </a:path>
              </a:pathLst>
            </a:custGeom>
            <a:gradFill rotWithShape="1">
              <a:gsLst>
                <a:gs pos="0">
                  <a:srgbClr val="5F5F5F"/>
                </a:gs>
                <a:gs pos="100000">
                  <a:srgbClr val="96969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1074" y="1818"/>
              <a:ext cx="2299" cy="602"/>
            </a:xfrm>
            <a:custGeom>
              <a:avLst/>
              <a:gdLst>
                <a:gd name="T0" fmla="*/ 2208 w 1901"/>
                <a:gd name="T1" fmla="*/ 0 h 465"/>
                <a:gd name="T2" fmla="*/ 8 w 1901"/>
                <a:gd name="T3" fmla="*/ 39 h 465"/>
                <a:gd name="T4" fmla="*/ 0 w 1901"/>
                <a:gd name="T5" fmla="*/ 48 h 465"/>
                <a:gd name="T6" fmla="*/ 12 w 1901"/>
                <a:gd name="T7" fmla="*/ 602 h 465"/>
                <a:gd name="T8" fmla="*/ 2235 w 1901"/>
                <a:gd name="T9" fmla="*/ 495 h 465"/>
                <a:gd name="T10" fmla="*/ 2226 w 1901"/>
                <a:gd name="T11" fmla="*/ 6 h 465"/>
                <a:gd name="T12" fmla="*/ 2208 w 1901"/>
                <a:gd name="T13" fmla="*/ 0 h 4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01"/>
                <a:gd name="T22" fmla="*/ 0 h 465"/>
                <a:gd name="T23" fmla="*/ 1901 w 1901"/>
                <a:gd name="T24" fmla="*/ 465 h 4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01" h="465">
                  <a:moveTo>
                    <a:pt x="1826" y="0"/>
                  </a:moveTo>
                  <a:cubicBezTo>
                    <a:pt x="7" y="30"/>
                    <a:pt x="7" y="30"/>
                    <a:pt x="7" y="3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19" y="175"/>
                    <a:pt x="10" y="465"/>
                  </a:cubicBezTo>
                  <a:cubicBezTo>
                    <a:pt x="1848" y="382"/>
                    <a:pt x="1848" y="382"/>
                    <a:pt x="1848" y="382"/>
                  </a:cubicBezTo>
                  <a:cubicBezTo>
                    <a:pt x="1848" y="382"/>
                    <a:pt x="1901" y="194"/>
                    <a:pt x="1841" y="5"/>
                  </a:cubicBezTo>
                  <a:lnTo>
                    <a:pt x="1826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50000">
                  <a:srgbClr val="EAEAEA"/>
                </a:gs>
                <a:gs pos="100000">
                  <a:srgbClr val="96969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WordArt 37"/>
          <p:cNvSpPr>
            <a:spLocks noChangeArrowheads="1" noChangeShapeType="1" noTextEdit="1"/>
          </p:cNvSpPr>
          <p:nvPr/>
        </p:nvSpPr>
        <p:spPr bwMode="auto">
          <a:xfrm rot="21142058">
            <a:off x="1626048" y="4706824"/>
            <a:ext cx="2160000" cy="252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kern="1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中国血脂指南</a:t>
            </a:r>
          </a:p>
        </p:txBody>
      </p:sp>
      <p:sp>
        <p:nvSpPr>
          <p:cNvPr id="46" name="WordArt 37"/>
          <p:cNvSpPr>
            <a:spLocks noChangeArrowheads="1" noChangeShapeType="1" noTextEdit="1"/>
          </p:cNvSpPr>
          <p:nvPr/>
        </p:nvSpPr>
        <p:spPr bwMode="auto">
          <a:xfrm rot="21420000">
            <a:off x="1456818" y="3044408"/>
            <a:ext cx="2160000" cy="252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kern="1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美国</a:t>
            </a:r>
            <a:r>
              <a:rPr lang="en-US" altLang="zh-CN" sz="3600" b="1" kern="1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ACC/AHA</a:t>
            </a:r>
            <a:r>
              <a:rPr lang="zh-CN" altLang="en-US" sz="3600" b="1" kern="1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血脂指南</a:t>
            </a:r>
          </a:p>
        </p:txBody>
      </p:sp>
      <p:sp>
        <p:nvSpPr>
          <p:cNvPr id="44" name="WordArt 37"/>
          <p:cNvSpPr>
            <a:spLocks noChangeArrowheads="1" noChangeShapeType="1" noTextEdit="1"/>
          </p:cNvSpPr>
          <p:nvPr/>
        </p:nvSpPr>
        <p:spPr bwMode="auto">
          <a:xfrm rot="21142058">
            <a:off x="1410815" y="3580258"/>
            <a:ext cx="2160000" cy="252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kern="1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美国</a:t>
            </a:r>
            <a:r>
              <a:rPr lang="en-US" altLang="zh-CN" sz="3600" b="1" kern="1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NLA</a:t>
            </a:r>
            <a:r>
              <a:rPr lang="zh-CN" altLang="en-US" sz="3600" b="1" kern="1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血脂指南</a:t>
            </a:r>
          </a:p>
        </p:txBody>
      </p:sp>
      <p:sp>
        <p:nvSpPr>
          <p:cNvPr id="47" name="WordArt 37"/>
          <p:cNvSpPr>
            <a:spLocks noChangeArrowheads="1" noChangeShapeType="1" noTextEdit="1"/>
          </p:cNvSpPr>
          <p:nvPr/>
        </p:nvSpPr>
        <p:spPr bwMode="auto">
          <a:xfrm rot="21000000">
            <a:off x="1563215" y="3974666"/>
            <a:ext cx="2160000" cy="252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kern="1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英国</a:t>
            </a:r>
            <a:r>
              <a:rPr lang="en-US" altLang="zh-CN" sz="3600" b="1" kern="1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NICE</a:t>
            </a:r>
            <a:r>
              <a:rPr lang="zh-CN" altLang="en-US" sz="3600" b="1" kern="1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血脂指南</a:t>
            </a:r>
          </a:p>
        </p:txBody>
      </p:sp>
    </p:spTree>
    <p:extLst>
      <p:ext uri="{BB962C8B-B14F-4D97-AF65-F5344CB8AC3E}">
        <p14:creationId xmlns:p14="http://schemas.microsoft.com/office/powerpoint/2010/main" val="17847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1931"/>
            <a:ext cx="8229600" cy="912813"/>
          </a:xfrm>
        </p:spPr>
        <p:txBody>
          <a:bodyPr>
            <a:noAutofit/>
          </a:bodyPr>
          <a:lstStyle/>
          <a:p>
            <a:pPr lvl="0"/>
            <a:r>
              <a:rPr lang="zh-CN" altLang="en-US" dirty="0" smtClean="0"/>
              <a:t>坚持药物治疗，做到不停药，不减量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 bwMode="auto">
          <a:xfrm>
            <a:off x="457200" y="3824108"/>
            <a:ext cx="3780000" cy="1774828"/>
          </a:xfrm>
          <a:prstGeom prst="roundRect">
            <a:avLst>
              <a:gd name="adj" fmla="val 5869"/>
            </a:avLst>
          </a:prstGeom>
          <a:solidFill>
            <a:srgbClr val="FFFFFF">
              <a:alpha val="60000"/>
            </a:srgbClr>
          </a:solidFill>
          <a:ln w="38100" cap="flat" cmpd="sng" algn="ctr">
            <a:solidFill>
              <a:srgbClr val="BBE0E3"/>
            </a:soli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rgbClr val="FFFFFF"/>
            </a:contourClr>
          </a:sp3d>
        </p:spPr>
        <p:txBody>
          <a:bodyPr anchor="ctr">
            <a:sp3d/>
          </a:bodyPr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91174" y="3390326"/>
            <a:ext cx="2052000" cy="6284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marR="0" lvl="0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血脂升高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4929190" y="3849896"/>
            <a:ext cx="3780000" cy="1749040"/>
          </a:xfrm>
          <a:prstGeom prst="roundRect">
            <a:avLst>
              <a:gd name="adj" fmla="val 5869"/>
            </a:avLst>
          </a:prstGeom>
          <a:solidFill>
            <a:srgbClr val="FFFFFF">
              <a:alpha val="60000"/>
            </a:srgbClr>
          </a:solidFill>
          <a:ln w="38100" cap="flat" cmpd="sng" algn="ctr">
            <a:solidFill>
              <a:srgbClr val="BBE0E3"/>
            </a:soli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rgbClr val="FFFFFF"/>
            </a:contourClr>
          </a:sp3d>
        </p:spPr>
        <p:txBody>
          <a:bodyPr anchor="ctr">
            <a:sp3d/>
          </a:bodyPr>
          <a:lstStyle/>
          <a:p>
            <a:pPr marL="0" marR="0" lvl="2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092119" y="3416114"/>
            <a:ext cx="2317830" cy="6284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marR="0" lvl="0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/>
              <a:defRPr/>
            </a:pPr>
            <a:r>
              <a:rPr lang="zh-CN" altLang="en-US" sz="2000" b="1" kern="0" noProof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发生疾病风险升高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8" name="Picture 2" descr="C:\Documents and Settings\Administrator\My Documents\ppt素材\箭头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139688">
            <a:off x="2180492" y="2375197"/>
            <a:ext cx="502529" cy="1142111"/>
          </a:xfrm>
          <a:prstGeom prst="rect">
            <a:avLst/>
          </a:prstGeom>
          <a:noFill/>
        </p:spPr>
      </p:pic>
      <p:pic>
        <p:nvPicPr>
          <p:cNvPr id="19" name="Picture 2" descr="C:\Documents and Settings\Administrator\My Documents\ppt素材\箭头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8583309">
            <a:off x="6440659" y="2400988"/>
            <a:ext cx="502529" cy="1142111"/>
          </a:xfrm>
          <a:prstGeom prst="rect">
            <a:avLst/>
          </a:prstGeom>
          <a:noFill/>
        </p:spPr>
      </p:pic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501308" y="4080673"/>
            <a:ext cx="357062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3038" indent="-173038">
              <a:buFont typeface="Arial" charset="0"/>
              <a:buChar char="•"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人体内胆固醇的合成一直在进行，自行停药或减量，会造成血脂水平会再次升高，甚至超过服药前水平。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5072066" y="4199287"/>
            <a:ext cx="36433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3038" indent="-173038">
              <a:buFont typeface="Arial" charset="0"/>
              <a:buChar char="•"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自行停药或减量，可能导致动脉粥样硬化疾病的风险升高，发生冠心病、卒中等</a:t>
            </a:r>
            <a:endParaRPr lang="zh-CN" altLang="en-US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214678" y="1571612"/>
            <a:ext cx="3000396" cy="100013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>
            <a:sp3d/>
          </a:bodyPr>
          <a:lstStyle/>
          <a:p>
            <a:pPr marL="0" marR="0" lvl="0" indent="0" algn="ctr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擅自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停药减量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医生的总结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272" y="2208348"/>
            <a:ext cx="5266928" cy="316835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高血脂并不可怕，可怕的是不知道、不治疗，任其发展直至最后酿成悲剧</a:t>
            </a:r>
            <a:endParaRPr lang="en-US" altLang="zh-CN" dirty="0" smtClean="0"/>
          </a:p>
          <a:p>
            <a:r>
              <a:rPr lang="zh-CN" altLang="en-US" dirty="0" smtClean="0"/>
              <a:t>只要我们实现了</a:t>
            </a:r>
            <a:r>
              <a:rPr lang="zh-CN" altLang="en-US" dirty="0" smtClean="0">
                <a:solidFill>
                  <a:srgbClr val="FF0000"/>
                </a:solidFill>
              </a:rPr>
              <a:t>高血脂的早发现早治疗</a:t>
            </a:r>
            <a:r>
              <a:rPr lang="zh-CN" altLang="en-US" dirty="0" smtClean="0"/>
              <a:t>，高脂血症就不会成为困扰我们的健康难题</a:t>
            </a:r>
            <a:endParaRPr lang="zh-CN" altLang="en-US" dirty="0"/>
          </a:p>
        </p:txBody>
      </p:sp>
      <p:pic>
        <p:nvPicPr>
          <p:cNvPr id="3076" name="Picture 4" descr="http://sl.utu123.com/UploadFile/image/1/29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7"/>
          <a:stretch/>
        </p:blipFill>
        <p:spPr bwMode="auto">
          <a:xfrm>
            <a:off x="5868143" y="2348880"/>
            <a:ext cx="3059073" cy="266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9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108810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i="1" dirty="0" smtClean="0">
                <a:solidFill>
                  <a:schemeClr val="tx2"/>
                </a:solidFill>
              </a:rPr>
              <a:t>谢谢您的聆听！</a:t>
            </a:r>
            <a:endParaRPr lang="zh-CN" altLang="en-US" sz="54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陪人看病，自己反被看出病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654" y="1536474"/>
            <a:ext cx="9178017" cy="12961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</a:rPr>
              <a:t>王女士陪母亲去医院复诊，医生在给老人开好医嘱时，无意中看了一眼小王，这一看不打紧，看出毛病来了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……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275" y="2996952"/>
            <a:ext cx="4385449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医生建议查血脂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04" y="2978809"/>
            <a:ext cx="4385449" cy="3240360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1876709" y="1826681"/>
            <a:ext cx="1800200" cy="1476164"/>
          </a:xfrm>
          <a:prstGeom prst="wedgeEllipseCallout">
            <a:avLst>
              <a:gd name="adj1" fmla="val 44219"/>
              <a:gd name="adj2" fmla="val 5271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、你眼睛上的黄色东西有感觉吗？</a:t>
            </a:r>
            <a:endParaRPr lang="zh-CN" altLang="en-US" sz="2000" b="1" dirty="0"/>
          </a:p>
        </p:txBody>
      </p:sp>
      <p:sp>
        <p:nvSpPr>
          <p:cNvPr id="6" name="椭圆形标注 5"/>
          <p:cNvSpPr/>
          <p:nvPr/>
        </p:nvSpPr>
        <p:spPr>
          <a:xfrm>
            <a:off x="4788024" y="1412776"/>
            <a:ext cx="1800200" cy="1476164"/>
          </a:xfrm>
          <a:prstGeom prst="wedgeEllipseCallout">
            <a:avLst>
              <a:gd name="adj1" fmla="val -27963"/>
              <a:gd name="adj2" fmla="val 592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、医生，我没啥感觉啊，不痛不痒的</a:t>
            </a:r>
            <a:endParaRPr lang="zh-CN" altLang="en-US" sz="2000" b="1" dirty="0"/>
          </a:p>
        </p:txBody>
      </p:sp>
      <p:sp>
        <p:nvSpPr>
          <p:cNvPr id="7" name="椭圆形标注 6"/>
          <p:cNvSpPr/>
          <p:nvPr/>
        </p:nvSpPr>
        <p:spPr>
          <a:xfrm>
            <a:off x="891100" y="3122825"/>
            <a:ext cx="1800200" cy="1476164"/>
          </a:xfrm>
          <a:prstGeom prst="wedgeEllipseCallout">
            <a:avLst>
              <a:gd name="adj1" fmla="val 76300"/>
              <a:gd name="adj2" fmla="val 5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r>
              <a:rPr lang="zh-CN" altLang="en-US" sz="2000" b="1" dirty="0" smtClean="0"/>
              <a:t>、那你血脂高不？</a:t>
            </a:r>
            <a:endParaRPr lang="zh-CN" altLang="en-US" sz="2000" b="1" dirty="0"/>
          </a:p>
        </p:txBody>
      </p:sp>
      <p:sp>
        <p:nvSpPr>
          <p:cNvPr id="8" name="椭圆形标注 7"/>
          <p:cNvSpPr/>
          <p:nvPr/>
        </p:nvSpPr>
        <p:spPr>
          <a:xfrm>
            <a:off x="6588224" y="2240727"/>
            <a:ext cx="1800200" cy="1476164"/>
          </a:xfrm>
          <a:prstGeom prst="wedgeEllipseCallout">
            <a:avLst>
              <a:gd name="adj1" fmla="val -64499"/>
              <a:gd name="adj2" fmla="val 2011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r>
              <a:rPr lang="zh-CN" altLang="en-US" sz="2000" b="1" dirty="0" smtClean="0"/>
              <a:t>、医生，我天天吃素，血脂不会高吧？</a:t>
            </a:r>
            <a:endParaRPr lang="zh-CN" altLang="en-US" sz="2000" b="1" dirty="0"/>
          </a:p>
        </p:txBody>
      </p:sp>
      <p:sp>
        <p:nvSpPr>
          <p:cNvPr id="9" name="椭圆形标注 8"/>
          <p:cNvSpPr/>
          <p:nvPr/>
        </p:nvSpPr>
        <p:spPr>
          <a:xfrm>
            <a:off x="989313" y="4743005"/>
            <a:ext cx="1800200" cy="1476164"/>
          </a:xfrm>
          <a:prstGeom prst="wedgeEllipseCallout">
            <a:avLst>
              <a:gd name="adj1" fmla="val 49566"/>
              <a:gd name="adj2" fmla="val -5704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、尽快去查一下血脂吧！</a:t>
            </a:r>
            <a:endParaRPr lang="zh-CN" altLang="en-US" sz="2000" b="1" dirty="0"/>
          </a:p>
        </p:txBody>
      </p:sp>
      <p:sp>
        <p:nvSpPr>
          <p:cNvPr id="10" name="椭圆形标注 9"/>
          <p:cNvSpPr/>
          <p:nvPr/>
        </p:nvSpPr>
        <p:spPr>
          <a:xfrm>
            <a:off x="6972764" y="4135428"/>
            <a:ext cx="1800200" cy="1476164"/>
          </a:xfrm>
          <a:prstGeom prst="wedgeEllipseCallout">
            <a:avLst>
              <a:gd name="adj1" fmla="val -68063"/>
              <a:gd name="adj2" fmla="val -3639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6</a:t>
            </a:r>
            <a:r>
              <a:rPr lang="zh-CN" altLang="en-US" sz="2000" b="1" dirty="0" smtClean="0"/>
              <a:t>、那我明天去查一下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179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血脂结果出来了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654" y="1536474"/>
            <a:ext cx="9178017" cy="12961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</a:rPr>
              <a:t>第二天，王女士拿着</a:t>
            </a:r>
            <a:r>
              <a:rPr lang="zh-CN" altLang="en-US" sz="2400" b="1" dirty="0">
                <a:solidFill>
                  <a:schemeClr val="tx1"/>
                </a:solidFill>
              </a:rPr>
              <a:t>化验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单来找医生了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……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284984"/>
            <a:ext cx="3543300" cy="3000375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9654" y="3140968"/>
            <a:ext cx="2906162" cy="2160240"/>
          </a:xfrm>
          <a:prstGeom prst="wedgeEllipseCallout">
            <a:avLst>
              <a:gd name="adj1" fmla="val 61579"/>
              <a:gd name="adj2" fmla="val -1296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是你眼睛上的东西告诉我的</a:t>
            </a:r>
            <a:r>
              <a:rPr lang="en-US" altLang="zh-CN" sz="2000" b="1" dirty="0" smtClean="0"/>
              <a:t>……</a:t>
            </a:r>
            <a:endParaRPr lang="zh-CN" altLang="en-US" sz="2000" b="1" dirty="0"/>
          </a:p>
        </p:txBody>
      </p:sp>
      <p:sp>
        <p:nvSpPr>
          <p:cNvPr id="7" name="椭圆形标注 6"/>
          <p:cNvSpPr/>
          <p:nvPr/>
        </p:nvSpPr>
        <p:spPr>
          <a:xfrm>
            <a:off x="6300192" y="3140779"/>
            <a:ext cx="2520280" cy="1872208"/>
          </a:xfrm>
          <a:prstGeom prst="wedgeEllipseCallout">
            <a:avLst>
              <a:gd name="adj1" fmla="val -66950"/>
              <a:gd name="adj2" fmla="val -3146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医生，你真神了，你怎么看我一眼就知道我有高血脂啊？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57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.nipic.com/2007-08-19/2007819125616294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40085" y="4645412"/>
            <a:ext cx="1680474" cy="150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55576" y="4653136"/>
            <a:ext cx="6324746" cy="7426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3200" b="1" dirty="0" smtClean="0">
                <a:latin typeface="+mn-ea"/>
              </a:rPr>
              <a:t>但高脂血症仍</a:t>
            </a:r>
            <a:r>
              <a:rPr lang="zh-CN" altLang="en-US" sz="3200" b="1" dirty="0">
                <a:latin typeface="+mn-ea"/>
              </a:rPr>
              <a:t>有一些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蛛丝马迹</a:t>
            </a:r>
            <a:r>
              <a:rPr lang="en-US" altLang="zh-CN" sz="3200" b="1" dirty="0">
                <a:latin typeface="+mn-ea"/>
              </a:rPr>
              <a:t>……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高脂血症是隐蔽的健康杀手</a:t>
            </a:r>
            <a:endParaRPr lang="zh-CN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431540" y="1490286"/>
            <a:ext cx="8280920" cy="2514778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25400">
            <a:solidFill>
              <a:srgbClr val="FFFFFF"/>
            </a:solidFill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539552" y="1890475"/>
            <a:ext cx="7992888" cy="16324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高血脂、高血压和高血糖俗称“三高”，都是威胁人体健康的杀手</a:t>
            </a:r>
            <a:endParaRPr lang="en-US" altLang="zh-CN" sz="2400" b="1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其中，</a:t>
            </a:r>
            <a:r>
              <a:rPr lang="zh-CN" altLang="en-US" sz="2400" b="1" dirty="0">
                <a:solidFill>
                  <a:srgbClr val="FF0000"/>
                </a:solidFill>
              </a:rPr>
              <a:t>高脂血症</a:t>
            </a:r>
            <a:r>
              <a:rPr lang="zh-CN" altLang="en-US" sz="2400" b="1" dirty="0"/>
              <a:t>在临床上最常见也危害最大</a:t>
            </a:r>
            <a:endParaRPr lang="en-US" altLang="zh-CN" sz="2400" b="1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然而，大多数高脂血症患者没有什么症状，是</a:t>
            </a:r>
            <a:r>
              <a:rPr lang="zh-CN" altLang="en-US" sz="2400" b="1" dirty="0">
                <a:solidFill>
                  <a:srgbClr val="FF0000"/>
                </a:solidFill>
              </a:rPr>
              <a:t>隐蔽的健康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杀手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50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p.yimg.com/ib/th?id=JN.3iX%2fbr1boANIiWCnsdL%2b9A&amp;pid=15.1&amp;P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47" y="2976311"/>
            <a:ext cx="1784837" cy="17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822440"/>
            <a:ext cx="1938708" cy="19387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0" y="2822440"/>
            <a:ext cx="1938708" cy="19387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36836" y="353018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黄色瘤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3808664" y="353018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老年环</a:t>
            </a:r>
          </a:p>
        </p:txBody>
      </p:sp>
      <p:sp>
        <p:nvSpPr>
          <p:cNvPr id="9" name="矩形 8"/>
          <p:cNvSpPr/>
          <p:nvPr/>
        </p:nvSpPr>
        <p:spPr>
          <a:xfrm>
            <a:off x="2564809" y="3237796"/>
            <a:ext cx="8290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b="1" dirty="0">
                <a:latin typeface="+mn-ea"/>
              </a:rPr>
              <a:t>+</a:t>
            </a:r>
            <a:endParaRPr lang="zh-CN" altLang="en-US" sz="6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92080" y="3237796"/>
            <a:ext cx="8290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b="1" dirty="0" smtClean="0">
                <a:latin typeface="+mn-ea"/>
              </a:rPr>
              <a:t>=</a:t>
            </a:r>
            <a:endParaRPr lang="zh-CN" altLang="en-US" sz="6600" b="1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20363" y="353018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高血脂警报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63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什么是黄色瘤？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425845"/>
            <a:ext cx="2857500" cy="2486025"/>
          </a:xfrm>
        </p:spPr>
      </p:pic>
      <p:sp>
        <p:nvSpPr>
          <p:cNvPr id="6" name="圆角矩形 5"/>
          <p:cNvSpPr/>
          <p:nvPr/>
        </p:nvSpPr>
        <p:spPr>
          <a:xfrm>
            <a:off x="179512" y="2204864"/>
            <a:ext cx="5106562" cy="27070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</a:rPr>
              <a:t>在中老年妇女眼睑上新出现黄色、橘色或者棕红色斑块或者结节，不痛不痒，就可能是黄色瘤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16200000" flipH="1" flipV="1">
            <a:off x="7644257" y="2877024"/>
            <a:ext cx="864096" cy="527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9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为什么会长黄色瘤呢？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134003" y="2936242"/>
            <a:ext cx="2649710" cy="2570304"/>
            <a:chOff x="3059832" y="1268760"/>
            <a:chExt cx="3364961" cy="3379106"/>
          </a:xfrm>
        </p:grpSpPr>
        <p:sp>
          <p:nvSpPr>
            <p:cNvPr id="5" name="椭圆 4"/>
            <p:cNvSpPr/>
            <p:nvPr/>
          </p:nvSpPr>
          <p:spPr>
            <a:xfrm>
              <a:off x="3059832" y="1268760"/>
              <a:ext cx="3168352" cy="3168352"/>
            </a:xfrm>
            <a:prstGeom prst="ellipse">
              <a:avLst/>
            </a:prstGeom>
            <a:gradFill flip="none" rotWithShape="1">
              <a:gsLst>
                <a:gs pos="94000">
                  <a:srgbClr val="4BACC6">
                    <a:shade val="30000"/>
                    <a:satMod val="115000"/>
                  </a:srgbClr>
                </a:gs>
                <a:gs pos="57000">
                  <a:srgbClr val="4BACC6">
                    <a:shade val="67500"/>
                    <a:satMod val="115000"/>
                  </a:srgbClr>
                </a:gs>
                <a:gs pos="100000">
                  <a:srgbClr val="4BACC6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solidFill>
                <a:srgbClr val="00B0F0"/>
              </a:solidFill>
              <a:prstDash val="solid"/>
            </a:ln>
            <a:effectLst>
              <a:outerShdw dist="165100" dir="13500000" algn="br" rotWithShape="0">
                <a:srgbClr val="92D05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椭圆 3"/>
            <p:cNvSpPr/>
            <p:nvPr/>
          </p:nvSpPr>
          <p:spPr>
            <a:xfrm>
              <a:off x="3851920" y="1340768"/>
              <a:ext cx="2572873" cy="3307098"/>
            </a:xfrm>
            <a:custGeom>
              <a:avLst/>
              <a:gdLst/>
              <a:ahLst/>
              <a:cxnLst/>
              <a:rect l="l" t="t" r="r" b="b"/>
              <a:pathLst>
                <a:path w="2572873" h="3307098">
                  <a:moveTo>
                    <a:pt x="1545347" y="0"/>
                  </a:moveTo>
                  <a:cubicBezTo>
                    <a:pt x="2150925" y="267787"/>
                    <a:pt x="2572873" y="874071"/>
                    <a:pt x="2572873" y="1578906"/>
                  </a:cubicBezTo>
                  <a:cubicBezTo>
                    <a:pt x="2572873" y="2533360"/>
                    <a:pt x="1799135" y="3307098"/>
                    <a:pt x="844681" y="3307098"/>
                  </a:cubicBezTo>
                  <a:cubicBezTo>
                    <a:pt x="537681" y="3307098"/>
                    <a:pt x="249378" y="3227048"/>
                    <a:pt x="0" y="3085804"/>
                  </a:cubicBezTo>
                  <a:cubicBezTo>
                    <a:pt x="213788" y="3182168"/>
                    <a:pt x="451046" y="3235090"/>
                    <a:pt x="700665" y="3235090"/>
                  </a:cubicBezTo>
                  <a:cubicBezTo>
                    <a:pt x="1655119" y="3235090"/>
                    <a:pt x="2428857" y="2461352"/>
                    <a:pt x="2428857" y="1506898"/>
                  </a:cubicBezTo>
                  <a:cubicBezTo>
                    <a:pt x="2428857" y="859444"/>
                    <a:pt x="2072814" y="295148"/>
                    <a:pt x="1545347" y="0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82275" y="3059490"/>
            <a:ext cx="3582013" cy="3474668"/>
            <a:chOff x="3059832" y="1268760"/>
            <a:chExt cx="3364961" cy="3379106"/>
          </a:xfrm>
        </p:grpSpPr>
        <p:sp>
          <p:nvSpPr>
            <p:cNvPr id="8" name="椭圆 7"/>
            <p:cNvSpPr/>
            <p:nvPr/>
          </p:nvSpPr>
          <p:spPr>
            <a:xfrm>
              <a:off x="3059832" y="1268760"/>
              <a:ext cx="3168352" cy="3168352"/>
            </a:xfrm>
            <a:prstGeom prst="ellipse">
              <a:avLst/>
            </a:prstGeom>
            <a:gradFill flip="none" rotWithShape="1">
              <a:gsLst>
                <a:gs pos="9800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solidFill>
                <a:srgbClr val="92D050"/>
              </a:solidFill>
              <a:prstDash val="solid"/>
            </a:ln>
            <a:effectLst>
              <a:outerShdw dist="165100" dir="13500000" algn="br" rotWithShape="0">
                <a:srgbClr val="92D05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椭圆 3"/>
            <p:cNvSpPr/>
            <p:nvPr/>
          </p:nvSpPr>
          <p:spPr>
            <a:xfrm>
              <a:off x="3851920" y="1340768"/>
              <a:ext cx="2572873" cy="3307098"/>
            </a:xfrm>
            <a:custGeom>
              <a:avLst/>
              <a:gdLst/>
              <a:ahLst/>
              <a:cxnLst/>
              <a:rect l="l" t="t" r="r" b="b"/>
              <a:pathLst>
                <a:path w="2572873" h="3307098">
                  <a:moveTo>
                    <a:pt x="1545347" y="0"/>
                  </a:moveTo>
                  <a:cubicBezTo>
                    <a:pt x="2150925" y="267787"/>
                    <a:pt x="2572873" y="874071"/>
                    <a:pt x="2572873" y="1578906"/>
                  </a:cubicBezTo>
                  <a:cubicBezTo>
                    <a:pt x="2572873" y="2533360"/>
                    <a:pt x="1799135" y="3307098"/>
                    <a:pt x="844681" y="3307098"/>
                  </a:cubicBezTo>
                  <a:cubicBezTo>
                    <a:pt x="537681" y="3307098"/>
                    <a:pt x="249378" y="3227048"/>
                    <a:pt x="0" y="3085804"/>
                  </a:cubicBezTo>
                  <a:cubicBezTo>
                    <a:pt x="213788" y="3182168"/>
                    <a:pt x="451046" y="3235090"/>
                    <a:pt x="700665" y="3235090"/>
                  </a:cubicBezTo>
                  <a:cubicBezTo>
                    <a:pt x="1655119" y="3235090"/>
                    <a:pt x="2428857" y="2461352"/>
                    <a:pt x="2428857" y="1506898"/>
                  </a:cubicBezTo>
                  <a:cubicBezTo>
                    <a:pt x="2428857" y="859444"/>
                    <a:pt x="2072814" y="295148"/>
                    <a:pt x="1545347" y="0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09908" y="1381609"/>
            <a:ext cx="3025102" cy="2551447"/>
            <a:chOff x="3059832" y="1268760"/>
            <a:chExt cx="3364961" cy="3379106"/>
          </a:xfrm>
        </p:grpSpPr>
        <p:sp>
          <p:nvSpPr>
            <p:cNvPr id="11" name="椭圆 10"/>
            <p:cNvSpPr/>
            <p:nvPr/>
          </p:nvSpPr>
          <p:spPr>
            <a:xfrm>
              <a:off x="3059832" y="1268760"/>
              <a:ext cx="3168352" cy="3168352"/>
            </a:xfrm>
            <a:prstGeom prst="ellipse">
              <a:avLst/>
            </a:prstGeom>
            <a:gradFill flip="none" rotWithShape="1">
              <a:gsLst>
                <a:gs pos="9500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solidFill>
                <a:srgbClr val="FFFF00"/>
              </a:solidFill>
              <a:prstDash val="solid"/>
            </a:ln>
            <a:effectLst>
              <a:outerShdw dist="165100" dir="13500000" algn="br" rotWithShape="0">
                <a:srgbClr val="92D050"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椭圆 3"/>
            <p:cNvSpPr/>
            <p:nvPr/>
          </p:nvSpPr>
          <p:spPr>
            <a:xfrm>
              <a:off x="3851920" y="1340768"/>
              <a:ext cx="2572873" cy="3307098"/>
            </a:xfrm>
            <a:custGeom>
              <a:avLst/>
              <a:gdLst/>
              <a:ahLst/>
              <a:cxnLst/>
              <a:rect l="l" t="t" r="r" b="b"/>
              <a:pathLst>
                <a:path w="2572873" h="3307098">
                  <a:moveTo>
                    <a:pt x="1545347" y="0"/>
                  </a:moveTo>
                  <a:cubicBezTo>
                    <a:pt x="2150925" y="267787"/>
                    <a:pt x="2572873" y="874071"/>
                    <a:pt x="2572873" y="1578906"/>
                  </a:cubicBezTo>
                  <a:cubicBezTo>
                    <a:pt x="2572873" y="2533360"/>
                    <a:pt x="1799135" y="3307098"/>
                    <a:pt x="844681" y="3307098"/>
                  </a:cubicBezTo>
                  <a:cubicBezTo>
                    <a:pt x="537681" y="3307098"/>
                    <a:pt x="249378" y="3227048"/>
                    <a:pt x="0" y="3085804"/>
                  </a:cubicBezTo>
                  <a:cubicBezTo>
                    <a:pt x="213788" y="3182168"/>
                    <a:pt x="451046" y="3235090"/>
                    <a:pt x="700665" y="3235090"/>
                  </a:cubicBezTo>
                  <a:cubicBezTo>
                    <a:pt x="1655119" y="3235090"/>
                    <a:pt x="2428857" y="2461352"/>
                    <a:pt x="2428857" y="1506898"/>
                  </a:cubicBezTo>
                  <a:cubicBezTo>
                    <a:pt x="2428857" y="859444"/>
                    <a:pt x="2072814" y="295148"/>
                    <a:pt x="1545347" y="0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0" b="33296"/>
          <a:stretch/>
        </p:blipFill>
        <p:spPr bwMode="auto">
          <a:xfrm>
            <a:off x="0" y="3735797"/>
            <a:ext cx="4977284" cy="314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椭圆 13"/>
          <p:cNvSpPr/>
          <p:nvPr/>
        </p:nvSpPr>
        <p:spPr>
          <a:xfrm>
            <a:off x="4611908" y="3438295"/>
            <a:ext cx="2529542" cy="2443466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alpha val="35000"/>
                </a:sysClr>
              </a:gs>
              <a:gs pos="44000">
                <a:sysClr val="window" lastClr="FFFFFF">
                  <a:shade val="100000"/>
                  <a:satMod val="115000"/>
                  <a:alpha val="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 rot="12808382">
            <a:off x="1186308" y="2887088"/>
            <a:ext cx="1956088" cy="1889525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alpha val="35000"/>
                </a:sysClr>
              </a:gs>
              <a:gs pos="44000">
                <a:sysClr val="window" lastClr="FFFFFF">
                  <a:shade val="100000"/>
                  <a:satMod val="115000"/>
                  <a:alpha val="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 rot="12808382">
            <a:off x="3762818" y="1621738"/>
            <a:ext cx="1679979" cy="1517812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alpha val="35000"/>
                </a:sysClr>
              </a:gs>
              <a:gs pos="44000">
                <a:sysClr val="window" lastClr="FFFFFF">
                  <a:shade val="100000"/>
                  <a:satMod val="115000"/>
                  <a:alpha val="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14"/>
          <p:cNvSpPr txBox="1"/>
          <p:nvPr/>
        </p:nvSpPr>
        <p:spPr>
          <a:xfrm>
            <a:off x="3727607" y="2166282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黄色瘤是由于脂肪堆积在皮下形成的</a:t>
            </a:r>
            <a:endParaRPr lang="en-US" altLang="zh-CN" sz="24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" name="TextBox 14"/>
          <p:cNvSpPr txBox="1"/>
          <p:nvPr/>
        </p:nvSpPr>
        <p:spPr>
          <a:xfrm>
            <a:off x="3707904" y="3933056"/>
            <a:ext cx="2952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zh-CN" altLang="en-US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黄色瘤常是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血脂升高</a:t>
            </a:r>
            <a:r>
              <a:rPr lang="zh-CN" altLang="en-US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的一个表现。</a:t>
            </a:r>
            <a:endParaRPr lang="en-US" altLang="zh-CN" sz="2400" b="1" kern="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lvl="0" algn="r">
              <a:defRPr/>
            </a:pPr>
            <a:r>
              <a:rPr lang="zh-CN" altLang="en-US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一旦观察到黄色瘤，应及时就医</a:t>
            </a:r>
            <a:endParaRPr lang="en-US" altLang="zh-CN" sz="24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除了黄色瘤，老年环也是高血脂的警报</a:t>
            </a:r>
            <a:endParaRPr lang="zh-CN" altLang="en-US" dirty="0"/>
          </a:p>
        </p:txBody>
      </p:sp>
      <p:pic>
        <p:nvPicPr>
          <p:cNvPr id="1026" name="Picture 2" descr="Four representative slides of corneal arcu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3" r="1833" b="51470"/>
          <a:stretch/>
        </p:blipFill>
        <p:spPr bwMode="auto">
          <a:xfrm>
            <a:off x="521296" y="2790306"/>
            <a:ext cx="3283361" cy="193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4139952" y="2494236"/>
            <a:ext cx="4824536" cy="24469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黑眼球的边缘出现一圈灰白色、宽约</a:t>
            </a:r>
            <a:r>
              <a:rPr lang="en-US" altLang="zh-CN" sz="2400" b="1" dirty="0">
                <a:solidFill>
                  <a:schemeClr val="tx1"/>
                </a:solidFill>
              </a:rPr>
              <a:t>1-2</a:t>
            </a:r>
            <a:r>
              <a:rPr lang="zh-CN" altLang="en-US" sz="2400" b="1" dirty="0">
                <a:solidFill>
                  <a:schemeClr val="tx1"/>
                </a:solidFill>
              </a:rPr>
              <a:t>毫米的环状结构即为老年环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 flipH="1">
            <a:off x="2003799" y="4533207"/>
            <a:ext cx="864096" cy="527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88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4629d1acff76b6dbbddfc74ca371a17fef35e07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-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</TotalTime>
  <Words>863</Words>
  <Application>Microsoft Office PowerPoint</Application>
  <PresentationFormat>全屏显示(4:3)</PresentationFormat>
  <Paragraphs>110</Paragraphs>
  <Slides>19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黄色瘤+老年环=高血脂警报！</vt:lpstr>
      <vt:lpstr>陪人看病，自己反被看出病……</vt:lpstr>
      <vt:lpstr>医生建议查血脂</vt:lpstr>
      <vt:lpstr>血脂结果出来了……</vt:lpstr>
      <vt:lpstr>高脂血症是隐蔽的健康杀手</vt:lpstr>
      <vt:lpstr>PowerPoint 演示文稿</vt:lpstr>
      <vt:lpstr>什么是黄色瘤？</vt:lpstr>
      <vt:lpstr>为什么会长黄色瘤呢？</vt:lpstr>
      <vt:lpstr>除了黄色瘤，老年环也是高血脂的警报</vt:lpstr>
      <vt:lpstr>老年环是如何形成的？</vt:lpstr>
      <vt:lpstr>出现老年环代表什么呢？</vt:lpstr>
      <vt:lpstr>没有黄色瘤和老年环，就不会有高脂血症了吗？</vt:lpstr>
      <vt:lpstr>高脂血症患者在有并发症之后可能才出现症状</vt:lpstr>
      <vt:lpstr>以下几类人群尤其应该关注血脂水平</vt:lpstr>
      <vt:lpstr>做好以下五项，高胆固醇血症患者不烦恼</vt:lpstr>
      <vt:lpstr>他汀是目前降脂治疗最有效的药物</vt:lpstr>
      <vt:lpstr>坚持药物治疗，做到不停药，不减量</vt:lpstr>
      <vt:lpstr>医生的总结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mediyixue</dc:creator>
  <cp:lastModifiedBy>admin</cp:lastModifiedBy>
  <cp:revision>314</cp:revision>
  <dcterms:created xsi:type="dcterms:W3CDTF">2014-09-10T09:47:10Z</dcterms:created>
  <dcterms:modified xsi:type="dcterms:W3CDTF">2015-08-27T06:25:10Z</dcterms:modified>
</cp:coreProperties>
</file>