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42" r:id="rId3"/>
    <p:sldId id="354" r:id="rId4"/>
    <p:sldId id="347" r:id="rId5"/>
    <p:sldId id="358" r:id="rId6"/>
    <p:sldId id="289" r:id="rId7"/>
    <p:sldId id="331" r:id="rId8"/>
    <p:sldId id="348" r:id="rId9"/>
    <p:sldId id="351" r:id="rId10"/>
    <p:sldId id="357" r:id="rId11"/>
    <p:sldId id="364" r:id="rId12"/>
    <p:sldId id="317" r:id="rId13"/>
    <p:sldId id="321" r:id="rId14"/>
    <p:sldId id="360" r:id="rId15"/>
    <p:sldId id="359" r:id="rId16"/>
    <p:sldId id="361" r:id="rId17"/>
    <p:sldId id="362" r:id="rId18"/>
    <p:sldId id="365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54daw" initials="g" lastIdx="10" clrIdx="0">
    <p:extLst/>
  </p:cmAuthor>
  <p:cmAuthor id="2" name="ga54daw" initials="g [2]" lastIdx="1" clrIdx="1">
    <p:extLst/>
  </p:cmAuthor>
  <p:cmAuthor id="3" name="ga54daw" initials="g [3]" lastIdx="1" clrIdx="2">
    <p:extLst/>
  </p:cmAuthor>
  <p:cmAuthor id="4" name="ga54daw" initials="g [4]" lastIdx="1" clrIdx="3">
    <p:extLst/>
  </p:cmAuthor>
  <p:cmAuthor id="5" name="ga54daw" initials="g [5]" lastIdx="1" clrIdx="4">
    <p:extLst/>
  </p:cmAuthor>
  <p:cmAuthor id="6" name="ga54daw" initials="g [6]" lastIdx="1" clrIdx="5">
    <p:extLst/>
  </p:cmAuthor>
  <p:cmAuthor id="7" name="ga54daw" initials="g [7]" lastIdx="1" clrIdx="6">
    <p:extLst/>
  </p:cmAuthor>
  <p:cmAuthor id="8" name="ga54daw" initials="g [8]" lastIdx="1" clrIdx="7">
    <p:extLst/>
  </p:cmAuthor>
  <p:cmAuthor id="9" name="ga54daw" initials="g [9]" lastIdx="1" clrIdx="8">
    <p:extLst/>
  </p:cmAuthor>
  <p:cmAuthor id="10" name="ga54daw" initials="g [10]" lastIdx="1" clrIdx="9">
    <p:extLst/>
  </p:cmAuthor>
  <p:cmAuthor id="11" name="ga54daw" initials="g [11]" lastIdx="1" clrIdx="10">
    <p:extLst/>
  </p:cmAuthor>
  <p:cmAuthor id="12" name="ga54daw" initials="g [12]" lastIdx="1" clrIdx="11">
    <p:extLst/>
  </p:cmAuthor>
  <p:cmAuthor id="13" name="ga54daw" initials="g [13]" lastIdx="1" clrIdx="12">
    <p:extLst/>
  </p:cmAuthor>
  <p:cmAuthor id="14" name="ga54daw" initials="g [14]" lastIdx="1" clrIdx="13">
    <p:extLst/>
  </p:cmAuthor>
  <p:cmAuthor id="15" name="ga54daw" initials="g [15]" lastIdx="1" clrIdx="14">
    <p:extLst/>
  </p:cmAuthor>
  <p:cmAuthor id="16" name="ga54daw" initials="g [16]" lastIdx="1" clrIdx="15">
    <p:extLst/>
  </p:cmAuthor>
  <p:cmAuthor id="17" name="ga54daw" initials="g [17]" lastIdx="1" clrIdx="16">
    <p:extLst/>
  </p:cmAuthor>
  <p:cmAuthor id="18" name="ga54daw" initials="g [18]" lastIdx="1" clrIdx="17">
    <p:extLst/>
  </p:cmAuthor>
  <p:cmAuthor id="19" name="ga54daw" initials="g [19]" lastIdx="1" clrIdx="18">
    <p:extLst/>
  </p:cmAuthor>
  <p:cmAuthor id="20" name="ga54daw" initials="g [20]" lastIdx="1" clrIdx="19">
    <p:extLst/>
  </p:cmAuthor>
  <p:cmAuthor id="21" name="ga54daw" initials="g [21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EAB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9" autoAdjust="0"/>
    <p:restoredTop sz="94651"/>
  </p:normalViewPr>
  <p:slideViewPr>
    <p:cSldViewPr snapToGrid="0" snapToObjects="1">
      <p:cViewPr varScale="1">
        <p:scale>
          <a:sx n="124" d="100"/>
          <a:sy n="124" d="100"/>
        </p:scale>
        <p:origin x="12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08T19:19:01.123" idx="3">
    <p:pos x="10" y="10"/>
    <p:text>Change the font of the whole presentation from Times to Arial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08T19:24:17.111" idx="10">
    <p:pos x="10" y="10"/>
    <p:text>Add the skip connections in the image.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391E4-AEA0-4998-8558-242FAE18E764}" type="doc">
      <dgm:prSet loTypeId="urn:microsoft.com/office/officeart/2005/8/layout/chevron2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9624B767-CE08-4974-920C-751FBBBF9B1C}">
      <dgm:prSet custT="1"/>
      <dgm:spPr/>
      <dgm:t>
        <a:bodyPr/>
        <a:lstStyle/>
        <a:p>
          <a:r>
            <a:rPr lang="en-US" sz="1600" dirty="0" smtClean="0">
              <a:latin typeface="Arial" charset="0"/>
              <a:ea typeface="Arial" charset="0"/>
              <a:cs typeface="Arial" charset="0"/>
            </a:rPr>
            <a:t>MR images were segmented using model-based segmentation and fuzzy clustering to detect the vessel wall, lumen and lipid core boundaries. </a:t>
          </a:r>
          <a:endParaRPr lang="en-IN" sz="1600" b="0" dirty="0">
            <a:latin typeface="Arial" charset="0"/>
            <a:ea typeface="Arial" charset="0"/>
            <a:cs typeface="Arial" charset="0"/>
          </a:endParaRPr>
        </a:p>
      </dgm:t>
    </dgm:pt>
    <dgm:pt modelId="{A28FEA4E-20FF-4D7E-B0AC-977BCA6EFEBB}">
      <dgm:prSet custT="1"/>
      <dgm:spPr/>
      <dgm:t>
        <a:bodyPr/>
        <a:lstStyle/>
        <a:p>
          <a:r>
            <a:rPr lang="en-US" sz="1400" dirty="0" smtClean="0">
              <a:latin typeface="+mj-lt"/>
            </a:rPr>
            <a:t>Model-based </a:t>
          </a:r>
          <a:r>
            <a:rPr lang="en-US" sz="1400" dirty="0" smtClean="0">
              <a:latin typeface="Arial" charset="0"/>
              <a:ea typeface="Arial" charset="0"/>
              <a:cs typeface="Arial" charset="0"/>
            </a:rPr>
            <a:t>segmentation</a:t>
          </a:r>
          <a:r>
            <a:rPr lang="en-US" sz="1400" dirty="0" smtClean="0">
              <a:latin typeface="+mj-lt"/>
            </a:rPr>
            <a:t>, fuzzy clustering</a:t>
          </a:r>
          <a:endParaRPr lang="en-IN" sz="1400" b="1" dirty="0">
            <a:latin typeface="+mj-lt"/>
          </a:endParaRPr>
        </a:p>
      </dgm:t>
    </dgm:pt>
    <dgm:pt modelId="{5E3E866B-B199-47DA-8747-CD8D4DEFBE4D}" type="sibTrans" cxnId="{CAC0ACD9-8BAD-4D92-B8A1-60A8C3DE96D8}">
      <dgm:prSet/>
      <dgm:spPr/>
      <dgm:t>
        <a:bodyPr/>
        <a:lstStyle/>
        <a:p>
          <a:endParaRPr lang="en-US"/>
        </a:p>
      </dgm:t>
    </dgm:pt>
    <dgm:pt modelId="{6ED96F6E-9C1A-44E1-83B2-3BB4BF111D66}" type="parTrans" cxnId="{CAC0ACD9-8BAD-4D92-B8A1-60A8C3DE96D8}">
      <dgm:prSet/>
      <dgm:spPr/>
      <dgm:t>
        <a:bodyPr/>
        <a:lstStyle/>
        <a:p>
          <a:endParaRPr lang="en-US"/>
        </a:p>
      </dgm:t>
    </dgm:pt>
    <dgm:pt modelId="{E7B4292A-9BF2-4576-85EE-083E15AF14BF}" type="sibTrans" cxnId="{5A054E3D-8BB8-4CE1-AE74-9F3E15FF1000}">
      <dgm:prSet/>
      <dgm:spPr/>
      <dgm:t>
        <a:bodyPr/>
        <a:lstStyle/>
        <a:p>
          <a:endParaRPr lang="en-US"/>
        </a:p>
      </dgm:t>
    </dgm:pt>
    <dgm:pt modelId="{4C23B6F1-CAA1-444F-BAA6-AECE5EDE126A}" type="parTrans" cxnId="{5A054E3D-8BB8-4CE1-AE74-9F3E15FF1000}">
      <dgm:prSet/>
      <dgm:spPr/>
      <dgm:t>
        <a:bodyPr/>
        <a:lstStyle/>
        <a:p>
          <a:endParaRPr lang="en-US"/>
        </a:p>
      </dgm:t>
    </dgm:pt>
    <dgm:pt modelId="{164BB318-CEB5-47C0-AA4C-B310F209BFC1}">
      <dgm:prSet custT="1"/>
      <dgm:spPr/>
      <dgm:t>
        <a:bodyPr/>
        <a:lstStyle/>
        <a:p>
          <a:r>
            <a:rPr lang="en-IN" sz="1600" b="0" dirty="0">
              <a:latin typeface="Arial" charset="0"/>
              <a:ea typeface="Arial" charset="0"/>
              <a:cs typeface="Arial" charset="0"/>
            </a:rPr>
            <a:t> </a:t>
          </a:r>
          <a:r>
            <a:rPr lang="en-US" sz="1600" b="1" dirty="0" smtClean="0">
              <a:latin typeface="Arial" charset="0"/>
              <a:ea typeface="Arial" charset="0"/>
              <a:cs typeface="Arial" charset="0"/>
            </a:rPr>
            <a:t>Atherosclerotic carotid plaque segmentation</a:t>
          </a:r>
          <a:r>
            <a:rPr lang="en-IN" sz="1600" b="1" dirty="0" smtClean="0">
              <a:latin typeface="Arial" charset="0"/>
              <a:ea typeface="Arial" charset="0"/>
              <a:cs typeface="Arial" charset="0"/>
            </a:rPr>
            <a:t>: </a:t>
          </a:r>
          <a:r>
            <a:rPr lang="en-US" sz="1600" dirty="0" smtClean="0">
              <a:latin typeface="Arial" charset="0"/>
              <a:ea typeface="Arial" charset="0"/>
              <a:cs typeface="Arial" charset="0"/>
            </a:rPr>
            <a:t>The method uses </a:t>
          </a:r>
          <a:r>
            <a:rPr lang="en-US" sz="1600" dirty="0" err="1" smtClean="0">
              <a:latin typeface="Arial" charset="0"/>
              <a:ea typeface="Arial" charset="0"/>
              <a:cs typeface="Arial" charset="0"/>
            </a:rPr>
            <a:t>despeckle</a:t>
          </a:r>
          <a:r>
            <a:rPr lang="en-US" sz="1600" dirty="0" smtClean="0">
              <a:latin typeface="Arial" charset="0"/>
              <a:ea typeface="Arial" charset="0"/>
              <a:cs typeface="Arial" charset="0"/>
            </a:rPr>
            <a:t> filtering and snakes for segmenting the atherosclerotic carotid plaque from ultrasound images.</a:t>
          </a:r>
          <a:endParaRPr lang="en-IN" sz="1600" dirty="0">
            <a:latin typeface="Arial" charset="0"/>
            <a:ea typeface="Arial" charset="0"/>
            <a:cs typeface="Arial" charset="0"/>
          </a:endParaRPr>
        </a:p>
      </dgm:t>
    </dgm:pt>
    <dgm:pt modelId="{B7866F19-96FF-49DD-83A4-078A989DB58A}">
      <dgm:prSet custT="1"/>
      <dgm:spPr/>
      <dgm:t>
        <a:bodyPr/>
        <a:lstStyle/>
        <a:p>
          <a:r>
            <a:rPr lang="en-US" sz="1400" dirty="0" err="1" smtClean="0">
              <a:latin typeface="Arial" charset="0"/>
              <a:ea typeface="Arial" charset="0"/>
              <a:cs typeface="Arial" charset="0"/>
            </a:rPr>
            <a:t>Despeckle</a:t>
          </a:r>
          <a:r>
            <a:rPr lang="en-US" sz="1400" dirty="0" smtClean="0">
              <a:latin typeface="+mj-lt"/>
            </a:rPr>
            <a:t> filtering and Snakes</a:t>
          </a:r>
          <a:endParaRPr lang="en-IN" sz="1400" dirty="0">
            <a:latin typeface="+mj-lt"/>
          </a:endParaRPr>
        </a:p>
      </dgm:t>
    </dgm:pt>
    <dgm:pt modelId="{E1CDD571-C1F5-485C-A793-67ED6E672022}" type="sibTrans" cxnId="{F16DD8FB-450B-4060-B9BC-CACDEE870CBA}">
      <dgm:prSet/>
      <dgm:spPr/>
      <dgm:t>
        <a:bodyPr/>
        <a:lstStyle/>
        <a:p>
          <a:endParaRPr lang="en-US"/>
        </a:p>
      </dgm:t>
    </dgm:pt>
    <dgm:pt modelId="{307AFEEF-B749-4695-B12D-BCB8316093D3}" type="parTrans" cxnId="{F16DD8FB-450B-4060-B9BC-CACDEE870CBA}">
      <dgm:prSet/>
      <dgm:spPr/>
      <dgm:t>
        <a:bodyPr/>
        <a:lstStyle/>
        <a:p>
          <a:endParaRPr lang="en-US"/>
        </a:p>
      </dgm:t>
    </dgm:pt>
    <dgm:pt modelId="{BA8E6BD6-CC73-406F-9EE1-374C92866B08}" type="sibTrans" cxnId="{4DA5591C-4A31-43FE-A076-49498223E09F}">
      <dgm:prSet/>
      <dgm:spPr/>
      <dgm:t>
        <a:bodyPr/>
        <a:lstStyle/>
        <a:p>
          <a:endParaRPr lang="en-US"/>
        </a:p>
      </dgm:t>
    </dgm:pt>
    <dgm:pt modelId="{43D4D3CA-0AAE-45DC-BF82-C55B6F8E2454}" type="parTrans" cxnId="{4DA5591C-4A31-43FE-A076-49498223E09F}">
      <dgm:prSet/>
      <dgm:spPr/>
      <dgm:t>
        <a:bodyPr/>
        <a:lstStyle/>
        <a:p>
          <a:endParaRPr lang="en-US"/>
        </a:p>
      </dgm:t>
    </dgm:pt>
    <dgm:pt modelId="{CC78F829-39A6-42A8-93F4-6EB2EA780F66}">
      <dgm:prSet custT="1"/>
      <dgm:spPr/>
      <dgm:t>
        <a:bodyPr/>
        <a:lstStyle/>
        <a:p>
          <a:r>
            <a:rPr lang="en-US" sz="1600" dirty="0" smtClean="0">
              <a:latin typeface="Arial" charset="0"/>
              <a:ea typeface="Arial" charset="0"/>
              <a:cs typeface="Arial" charset="0"/>
            </a:rPr>
            <a:t>Assembling weak classifiers using boosting schemes. Classifier learn texture patterns of the plaque using local binary patterns.</a:t>
          </a:r>
          <a:endParaRPr lang="en-IN" sz="1600" b="0" dirty="0">
            <a:latin typeface="Arial" charset="0"/>
            <a:ea typeface="Arial" charset="0"/>
            <a:cs typeface="Arial" charset="0"/>
          </a:endParaRPr>
        </a:p>
      </dgm:t>
    </dgm:pt>
    <dgm:pt modelId="{1BA5F4B1-2F39-4038-B280-A3B8C2D607F7}">
      <dgm:prSet custT="1"/>
      <dgm:spPr/>
      <dgm:t>
        <a:bodyPr/>
        <a:lstStyle/>
        <a:p>
          <a:r>
            <a:rPr lang="de-DE" sz="1400" b="1" dirty="0" smtClean="0">
              <a:latin typeface="Arial" charset="0"/>
              <a:ea typeface="Arial" charset="0"/>
              <a:cs typeface="Arial" charset="0"/>
            </a:rPr>
            <a:t>Classifier  </a:t>
          </a:r>
          <a:r>
            <a:rPr lang="de-DE" sz="1400" b="1" dirty="0">
              <a:latin typeface="Arial" charset="0"/>
              <a:ea typeface="Arial" charset="0"/>
              <a:cs typeface="Arial" charset="0"/>
            </a:rPr>
            <a:t>based</a:t>
          </a:r>
          <a:endParaRPr lang="en-IN" sz="1400" b="1" dirty="0">
            <a:latin typeface="Arial" charset="0"/>
            <a:ea typeface="Arial" charset="0"/>
            <a:cs typeface="Arial" charset="0"/>
          </a:endParaRPr>
        </a:p>
      </dgm:t>
    </dgm:pt>
    <dgm:pt modelId="{227A15BE-88D6-4066-910D-73EED3A4E949}" type="sibTrans" cxnId="{53EE99AF-ABF1-482B-9C24-4DEE6E8D34BE}">
      <dgm:prSet/>
      <dgm:spPr/>
      <dgm:t>
        <a:bodyPr/>
        <a:lstStyle/>
        <a:p>
          <a:endParaRPr lang="en-US"/>
        </a:p>
      </dgm:t>
    </dgm:pt>
    <dgm:pt modelId="{4C35555A-9C92-4E3E-8502-4E7C13D3CDE9}" type="parTrans" cxnId="{53EE99AF-ABF1-482B-9C24-4DEE6E8D34BE}">
      <dgm:prSet/>
      <dgm:spPr/>
      <dgm:t>
        <a:bodyPr/>
        <a:lstStyle/>
        <a:p>
          <a:endParaRPr lang="en-US"/>
        </a:p>
      </dgm:t>
    </dgm:pt>
    <dgm:pt modelId="{CCF73636-E596-4132-A0D2-D426882CF1BD}" type="sibTrans" cxnId="{C6442D6A-1826-49E2-91CA-645750381CBE}">
      <dgm:prSet/>
      <dgm:spPr/>
      <dgm:t>
        <a:bodyPr/>
        <a:lstStyle/>
        <a:p>
          <a:endParaRPr lang="en-US"/>
        </a:p>
      </dgm:t>
    </dgm:pt>
    <dgm:pt modelId="{5A4C59F4-8D72-4B29-95C4-2FDB29AD324E}" type="parTrans" cxnId="{C6442D6A-1826-49E2-91CA-645750381CBE}">
      <dgm:prSet/>
      <dgm:spPr/>
      <dgm:t>
        <a:bodyPr/>
        <a:lstStyle/>
        <a:p>
          <a:endParaRPr lang="en-US"/>
        </a:p>
      </dgm:t>
    </dgm:pt>
    <dgm:pt modelId="{9A727289-9326-41C6-B048-A19ED00B6507}">
      <dgm:prSet custT="1"/>
      <dgm:spPr/>
      <dgm:t>
        <a:bodyPr/>
        <a:lstStyle/>
        <a:p>
          <a:r>
            <a:rPr lang="en-US" sz="1600" dirty="0" smtClean="0">
              <a:latin typeface="Arial" charset="0"/>
              <a:ea typeface="Arial" charset="0"/>
              <a:cs typeface="Arial" charset="0"/>
            </a:rPr>
            <a:t>Lumen and vessel wall are segregated using a nearest neighbor classification approach.</a:t>
          </a:r>
          <a:endParaRPr lang="en-IN" sz="1600" b="0" dirty="0">
            <a:latin typeface="Arial" charset="0"/>
            <a:ea typeface="Arial" charset="0"/>
            <a:cs typeface="Arial" charset="0"/>
          </a:endParaRPr>
        </a:p>
      </dgm:t>
    </dgm:pt>
    <dgm:pt modelId="{1128271A-5C26-4DB8-ADD1-BCF9B652246A}" type="parTrans" cxnId="{7843F14E-52D9-4F10-8F74-62406698C88F}">
      <dgm:prSet/>
      <dgm:spPr/>
      <dgm:t>
        <a:bodyPr/>
        <a:lstStyle/>
        <a:p>
          <a:endParaRPr lang="en-US"/>
        </a:p>
      </dgm:t>
    </dgm:pt>
    <dgm:pt modelId="{736701E0-C750-43D6-BC45-CC9596D71F11}" type="sibTrans" cxnId="{7843F14E-52D9-4F10-8F74-62406698C88F}">
      <dgm:prSet/>
      <dgm:spPr/>
      <dgm:t>
        <a:bodyPr/>
        <a:lstStyle/>
        <a:p>
          <a:endParaRPr lang="en-US"/>
        </a:p>
      </dgm:t>
    </dgm:pt>
    <dgm:pt modelId="{B166AD4E-B1EE-4A05-8774-B57427D788D3}" type="pres">
      <dgm:prSet presAssocID="{2AE391E4-AEA0-4998-8558-242FAE18E76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60503F-5F73-45EE-8A7F-9182FDF6DD95}" type="pres">
      <dgm:prSet presAssocID="{1BA5F4B1-2F39-4038-B280-A3B8C2D607F7}" presName="composite" presStyleCnt="0"/>
      <dgm:spPr/>
    </dgm:pt>
    <dgm:pt modelId="{410C818E-DCFD-47E8-BF1A-5F0F0F979A41}" type="pres">
      <dgm:prSet presAssocID="{1BA5F4B1-2F39-4038-B280-A3B8C2D607F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1AD84-846C-4934-A8D8-C7890DFE0015}" type="pres">
      <dgm:prSet presAssocID="{1BA5F4B1-2F39-4038-B280-A3B8C2D607F7}" presName="descendantText" presStyleLbl="alignAcc1" presStyleIdx="0" presStyleCnt="3" custLinFactNeighborX="0" custLinFactNeighborY="-2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C391D-B937-4F44-A97B-F97A059C83E3}" type="pres">
      <dgm:prSet presAssocID="{227A15BE-88D6-4066-910D-73EED3A4E949}" presName="sp" presStyleCnt="0"/>
      <dgm:spPr/>
    </dgm:pt>
    <dgm:pt modelId="{BFFC5EA1-C23C-4B87-8F46-1DAA09067F8D}" type="pres">
      <dgm:prSet presAssocID="{B7866F19-96FF-49DD-83A4-078A989DB58A}" presName="composite" presStyleCnt="0"/>
      <dgm:spPr/>
    </dgm:pt>
    <dgm:pt modelId="{344E7193-6AB7-439E-A76B-5AB56C1EE6D9}" type="pres">
      <dgm:prSet presAssocID="{B7866F19-96FF-49DD-83A4-078A989DB58A}" presName="parentText" presStyleLbl="alignNode1" presStyleIdx="1" presStyleCnt="3" custLinFactNeighborY="-141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7182C-8187-4102-85BF-5F85A65855DF}" type="pres">
      <dgm:prSet presAssocID="{B7866F19-96FF-49DD-83A4-078A989DB58A}" presName="descendantText" presStyleLbl="alignAcc1" presStyleIdx="1" presStyleCnt="3" custLinFactNeighborX="0" custLinFactNeighborY="-241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25776-9D7C-43CE-B670-05E866CAFF95}" type="pres">
      <dgm:prSet presAssocID="{E1CDD571-C1F5-485C-A793-67ED6E672022}" presName="sp" presStyleCnt="0"/>
      <dgm:spPr/>
    </dgm:pt>
    <dgm:pt modelId="{68066159-3798-4880-8160-A921954E2DB6}" type="pres">
      <dgm:prSet presAssocID="{A28FEA4E-20FF-4D7E-B0AC-977BCA6EFEBB}" presName="composite" presStyleCnt="0"/>
      <dgm:spPr/>
    </dgm:pt>
    <dgm:pt modelId="{A48068C0-1A21-4890-8B16-1243B6EF81BC}" type="pres">
      <dgm:prSet presAssocID="{A28FEA4E-20FF-4D7E-B0AC-977BCA6EFEBB}" presName="parentText" presStyleLbl="alignNode1" presStyleIdx="2" presStyleCnt="3" custLinFactNeighborY="-2867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D4E533-CDD0-40AF-923A-9597CECA2814}" type="pres">
      <dgm:prSet presAssocID="{A28FEA4E-20FF-4D7E-B0AC-977BCA6EFEBB}" presName="descendantText" presStyleLbl="alignAcc1" presStyleIdx="2" presStyleCnt="3" custScaleY="117144" custLinFactNeighborY="-430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FF20D7-C7DB-4944-BBD1-A139E582AD0C}" type="presOf" srcId="{9624B767-CE08-4974-920C-751FBBBF9B1C}" destId="{7AD4E533-CDD0-40AF-923A-9597CECA2814}" srcOrd="0" destOrd="0" presId="urn:microsoft.com/office/officeart/2005/8/layout/chevron2"/>
    <dgm:cxn modelId="{F16DD8FB-450B-4060-B9BC-CACDEE870CBA}" srcId="{2AE391E4-AEA0-4998-8558-242FAE18E764}" destId="{B7866F19-96FF-49DD-83A4-078A989DB58A}" srcOrd="1" destOrd="0" parTransId="{307AFEEF-B749-4695-B12D-BCB8316093D3}" sibTransId="{E1CDD571-C1F5-485C-A793-67ED6E672022}"/>
    <dgm:cxn modelId="{9A877E8A-43C4-420A-96AE-199371977612}" type="presOf" srcId="{A28FEA4E-20FF-4D7E-B0AC-977BCA6EFEBB}" destId="{A48068C0-1A21-4890-8B16-1243B6EF81BC}" srcOrd="0" destOrd="0" presId="urn:microsoft.com/office/officeart/2005/8/layout/chevron2"/>
    <dgm:cxn modelId="{581DB9C5-41AB-4593-8943-3EA23775F30B}" type="presOf" srcId="{1BA5F4B1-2F39-4038-B280-A3B8C2D607F7}" destId="{410C818E-DCFD-47E8-BF1A-5F0F0F979A41}" srcOrd="0" destOrd="0" presId="urn:microsoft.com/office/officeart/2005/8/layout/chevron2"/>
    <dgm:cxn modelId="{CAC0ACD9-8BAD-4D92-B8A1-60A8C3DE96D8}" srcId="{2AE391E4-AEA0-4998-8558-242FAE18E764}" destId="{A28FEA4E-20FF-4D7E-B0AC-977BCA6EFEBB}" srcOrd="2" destOrd="0" parTransId="{6ED96F6E-9C1A-44E1-83B2-3BB4BF111D66}" sibTransId="{5E3E866B-B199-47DA-8747-CD8D4DEFBE4D}"/>
    <dgm:cxn modelId="{183BFE8A-DD57-4032-BC40-CD14BC8FD506}" type="presOf" srcId="{2AE391E4-AEA0-4998-8558-242FAE18E764}" destId="{B166AD4E-B1EE-4A05-8774-B57427D788D3}" srcOrd="0" destOrd="0" presId="urn:microsoft.com/office/officeart/2005/8/layout/chevron2"/>
    <dgm:cxn modelId="{5A054E3D-8BB8-4CE1-AE74-9F3E15FF1000}" srcId="{A28FEA4E-20FF-4D7E-B0AC-977BCA6EFEBB}" destId="{9624B767-CE08-4974-920C-751FBBBF9B1C}" srcOrd="0" destOrd="0" parTransId="{4C23B6F1-CAA1-444F-BAA6-AECE5EDE126A}" sibTransId="{E7B4292A-9BF2-4576-85EE-083E15AF14BF}"/>
    <dgm:cxn modelId="{7843F14E-52D9-4F10-8F74-62406698C88F}" srcId="{1BA5F4B1-2F39-4038-B280-A3B8C2D607F7}" destId="{9A727289-9326-41C6-B048-A19ED00B6507}" srcOrd="1" destOrd="0" parTransId="{1128271A-5C26-4DB8-ADD1-BCF9B652246A}" sibTransId="{736701E0-C750-43D6-BC45-CC9596D71F11}"/>
    <dgm:cxn modelId="{D91CF8CF-A740-458C-9A74-DBB0FF76131D}" type="presOf" srcId="{CC78F829-39A6-42A8-93F4-6EB2EA780F66}" destId="{A8A1AD84-846C-4934-A8D8-C7890DFE0015}" srcOrd="0" destOrd="0" presId="urn:microsoft.com/office/officeart/2005/8/layout/chevron2"/>
    <dgm:cxn modelId="{4DA5591C-4A31-43FE-A076-49498223E09F}" srcId="{B7866F19-96FF-49DD-83A4-078A989DB58A}" destId="{164BB318-CEB5-47C0-AA4C-B310F209BFC1}" srcOrd="0" destOrd="0" parTransId="{43D4D3CA-0AAE-45DC-BF82-C55B6F8E2454}" sibTransId="{BA8E6BD6-CC73-406F-9EE1-374C92866B08}"/>
    <dgm:cxn modelId="{1A6DB6A1-43F2-468B-B2C0-11F16E4528F2}" type="presOf" srcId="{164BB318-CEB5-47C0-AA4C-B310F209BFC1}" destId="{8057182C-8187-4102-85BF-5F85A65855DF}" srcOrd="0" destOrd="0" presId="urn:microsoft.com/office/officeart/2005/8/layout/chevron2"/>
    <dgm:cxn modelId="{53EE99AF-ABF1-482B-9C24-4DEE6E8D34BE}" srcId="{2AE391E4-AEA0-4998-8558-242FAE18E764}" destId="{1BA5F4B1-2F39-4038-B280-A3B8C2D607F7}" srcOrd="0" destOrd="0" parTransId="{4C35555A-9C92-4E3E-8502-4E7C13D3CDE9}" sibTransId="{227A15BE-88D6-4066-910D-73EED3A4E949}"/>
    <dgm:cxn modelId="{D57A8507-A3A1-4173-BE1E-5DEA1C1A6DFF}" type="presOf" srcId="{9A727289-9326-41C6-B048-A19ED00B6507}" destId="{A8A1AD84-846C-4934-A8D8-C7890DFE0015}" srcOrd="0" destOrd="1" presId="urn:microsoft.com/office/officeart/2005/8/layout/chevron2"/>
    <dgm:cxn modelId="{1D691611-3714-4523-9664-C2D91F5A8D09}" type="presOf" srcId="{B7866F19-96FF-49DD-83A4-078A989DB58A}" destId="{344E7193-6AB7-439E-A76B-5AB56C1EE6D9}" srcOrd="0" destOrd="0" presId="urn:microsoft.com/office/officeart/2005/8/layout/chevron2"/>
    <dgm:cxn modelId="{C6442D6A-1826-49E2-91CA-645750381CBE}" srcId="{1BA5F4B1-2F39-4038-B280-A3B8C2D607F7}" destId="{CC78F829-39A6-42A8-93F4-6EB2EA780F66}" srcOrd="0" destOrd="0" parTransId="{5A4C59F4-8D72-4B29-95C4-2FDB29AD324E}" sibTransId="{CCF73636-E596-4132-A0D2-D426882CF1BD}"/>
    <dgm:cxn modelId="{E37BDD31-9263-42D5-B673-F983B3317FCD}" type="presParOf" srcId="{B166AD4E-B1EE-4A05-8774-B57427D788D3}" destId="{3560503F-5F73-45EE-8A7F-9182FDF6DD95}" srcOrd="0" destOrd="0" presId="urn:microsoft.com/office/officeart/2005/8/layout/chevron2"/>
    <dgm:cxn modelId="{7FDD3949-D24D-44B6-8EB4-6B58724E887C}" type="presParOf" srcId="{3560503F-5F73-45EE-8A7F-9182FDF6DD95}" destId="{410C818E-DCFD-47E8-BF1A-5F0F0F979A41}" srcOrd="0" destOrd="0" presId="urn:microsoft.com/office/officeart/2005/8/layout/chevron2"/>
    <dgm:cxn modelId="{6FE4DD5F-2DCB-4E06-BDE8-589E92A17403}" type="presParOf" srcId="{3560503F-5F73-45EE-8A7F-9182FDF6DD95}" destId="{A8A1AD84-846C-4934-A8D8-C7890DFE0015}" srcOrd="1" destOrd="0" presId="urn:microsoft.com/office/officeart/2005/8/layout/chevron2"/>
    <dgm:cxn modelId="{A5685743-0A6B-4457-9C1F-1ABBF35FB4F6}" type="presParOf" srcId="{B166AD4E-B1EE-4A05-8774-B57427D788D3}" destId="{00EC391D-B937-4F44-A97B-F97A059C83E3}" srcOrd="1" destOrd="0" presId="urn:microsoft.com/office/officeart/2005/8/layout/chevron2"/>
    <dgm:cxn modelId="{812CBF25-63C3-4A2B-8225-A1363397E33D}" type="presParOf" srcId="{B166AD4E-B1EE-4A05-8774-B57427D788D3}" destId="{BFFC5EA1-C23C-4B87-8F46-1DAA09067F8D}" srcOrd="2" destOrd="0" presId="urn:microsoft.com/office/officeart/2005/8/layout/chevron2"/>
    <dgm:cxn modelId="{39E58C65-6EC4-4CCC-A089-DC6230AC4CF2}" type="presParOf" srcId="{BFFC5EA1-C23C-4B87-8F46-1DAA09067F8D}" destId="{344E7193-6AB7-439E-A76B-5AB56C1EE6D9}" srcOrd="0" destOrd="0" presId="urn:microsoft.com/office/officeart/2005/8/layout/chevron2"/>
    <dgm:cxn modelId="{38FC77F6-4F00-4047-8B9F-E3D960611042}" type="presParOf" srcId="{BFFC5EA1-C23C-4B87-8F46-1DAA09067F8D}" destId="{8057182C-8187-4102-85BF-5F85A65855DF}" srcOrd="1" destOrd="0" presId="urn:microsoft.com/office/officeart/2005/8/layout/chevron2"/>
    <dgm:cxn modelId="{2A4C433A-1FE0-4949-82A8-737E48FBB9C2}" type="presParOf" srcId="{B166AD4E-B1EE-4A05-8774-B57427D788D3}" destId="{DF325776-9D7C-43CE-B670-05E866CAFF95}" srcOrd="3" destOrd="0" presId="urn:microsoft.com/office/officeart/2005/8/layout/chevron2"/>
    <dgm:cxn modelId="{BE11F3FD-DE96-4571-8D84-5608B8BB4A14}" type="presParOf" srcId="{B166AD4E-B1EE-4A05-8774-B57427D788D3}" destId="{68066159-3798-4880-8160-A921954E2DB6}" srcOrd="4" destOrd="0" presId="urn:microsoft.com/office/officeart/2005/8/layout/chevron2"/>
    <dgm:cxn modelId="{23758FB5-E2B6-44BB-BCFA-453B40EAE6C4}" type="presParOf" srcId="{68066159-3798-4880-8160-A921954E2DB6}" destId="{A48068C0-1A21-4890-8B16-1243B6EF81BC}" srcOrd="0" destOrd="0" presId="urn:microsoft.com/office/officeart/2005/8/layout/chevron2"/>
    <dgm:cxn modelId="{D6D9F062-774C-440A-8CF5-AF64C727BBC7}" type="presParOf" srcId="{68066159-3798-4880-8160-A921954E2DB6}" destId="{7AD4E533-CDD0-40AF-923A-9597CECA281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115CF-0E07-4AAD-9389-CB70065F91F1}" type="doc">
      <dgm:prSet loTypeId="urn:microsoft.com/office/officeart/2005/8/layout/chevron2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0F0561C-F47C-45FF-BEA9-EE26C4FE21FC}">
      <dgm:prSet custT="1"/>
      <dgm:spPr/>
      <dgm:t>
        <a:bodyPr/>
        <a:lstStyle/>
        <a:p>
          <a:r>
            <a:rPr lang="en-IN" sz="1600" dirty="0" smtClean="0"/>
            <a:t>Random Forest and </a:t>
          </a:r>
          <a:r>
            <a:rPr lang="en-IN" sz="1600" dirty="0" err="1" smtClean="0"/>
            <a:t>Rulefit</a:t>
          </a:r>
          <a:endParaRPr lang="en-IN" sz="1600" dirty="0"/>
        </a:p>
      </dgm:t>
    </dgm:pt>
    <dgm:pt modelId="{DFB8C2EE-2FAB-4C29-BF47-FF89F4D63664}" type="parTrans" cxnId="{85298671-C766-44ED-8FE0-93C4BD8FA975}">
      <dgm:prSet/>
      <dgm:spPr/>
      <dgm:t>
        <a:bodyPr/>
        <a:lstStyle/>
        <a:p>
          <a:endParaRPr lang="en-US"/>
        </a:p>
      </dgm:t>
    </dgm:pt>
    <dgm:pt modelId="{EA6E9190-D21E-4217-9619-9DD8FCDA7088}" type="sibTrans" cxnId="{85298671-C766-44ED-8FE0-93C4BD8FA975}">
      <dgm:prSet/>
      <dgm:spPr/>
      <dgm:t>
        <a:bodyPr/>
        <a:lstStyle/>
        <a:p>
          <a:endParaRPr lang="en-US"/>
        </a:p>
      </dgm:t>
    </dgm:pt>
    <dgm:pt modelId="{7B8FA332-5BC6-45D1-AF1C-7BFCA976DCE9}">
      <dgm:prSet custT="1"/>
      <dgm:spPr/>
      <dgm:t>
        <a:bodyPr/>
        <a:lstStyle/>
        <a:p>
          <a:r>
            <a:rPr lang="en-US" sz="1600" dirty="0" smtClean="0">
              <a:latin typeface="+mj-lt"/>
            </a:rPr>
            <a:t>Random Forests and </a:t>
          </a:r>
          <a:r>
            <a:rPr lang="en-US" sz="1600" dirty="0" err="1" smtClean="0">
              <a:latin typeface="+mj-lt"/>
            </a:rPr>
            <a:t>RuleFit</a:t>
          </a:r>
          <a:r>
            <a:rPr lang="en-US" sz="1600" dirty="0" smtClean="0">
              <a:latin typeface="+mj-lt"/>
            </a:rPr>
            <a:t> are used.</a:t>
          </a:r>
          <a:endParaRPr lang="en-IN" sz="1600" dirty="0"/>
        </a:p>
      </dgm:t>
    </dgm:pt>
    <dgm:pt modelId="{90C82EC4-D3B3-4220-9D63-98639B711948}" type="parTrans" cxnId="{3E51391B-04B3-4B85-8499-CBE4E99E7E37}">
      <dgm:prSet/>
      <dgm:spPr/>
      <dgm:t>
        <a:bodyPr/>
        <a:lstStyle/>
        <a:p>
          <a:endParaRPr lang="en-US"/>
        </a:p>
      </dgm:t>
    </dgm:pt>
    <dgm:pt modelId="{E3FC61C3-388A-46BD-9298-691EAC6C187C}" type="sibTrans" cxnId="{3E51391B-04B3-4B85-8499-CBE4E99E7E37}">
      <dgm:prSet/>
      <dgm:spPr/>
      <dgm:t>
        <a:bodyPr/>
        <a:lstStyle/>
        <a:p>
          <a:endParaRPr lang="en-US"/>
        </a:p>
      </dgm:t>
    </dgm:pt>
    <dgm:pt modelId="{64302860-1EF0-4191-BA43-9E0121D44B9F}">
      <dgm:prSet custT="1"/>
      <dgm:spPr/>
      <dgm:t>
        <a:bodyPr/>
        <a:lstStyle/>
        <a:p>
          <a:r>
            <a:rPr lang="en-US" sz="1600" dirty="0" smtClean="0">
              <a:latin typeface="+mj-lt"/>
            </a:rPr>
            <a:t>The decision function is learned by a support vector machine (SVM)</a:t>
          </a:r>
          <a:endParaRPr lang="en-IN" sz="1600" dirty="0">
            <a:latin typeface="+mj-lt"/>
          </a:endParaRPr>
        </a:p>
      </dgm:t>
    </dgm:pt>
    <dgm:pt modelId="{11099659-CC54-4632-AF53-A2A6CEBBB266}" type="parTrans" cxnId="{DB6A0207-F9AC-4CFB-9ACA-D1A6E859FB26}">
      <dgm:prSet/>
      <dgm:spPr/>
      <dgm:t>
        <a:bodyPr/>
        <a:lstStyle/>
        <a:p>
          <a:endParaRPr lang="en-US"/>
        </a:p>
      </dgm:t>
    </dgm:pt>
    <dgm:pt modelId="{4F28C385-1FE9-4EED-9FB0-4F68DE69DD82}" type="sibTrans" cxnId="{DB6A0207-F9AC-4CFB-9ACA-D1A6E859FB26}">
      <dgm:prSet/>
      <dgm:spPr/>
      <dgm:t>
        <a:bodyPr/>
        <a:lstStyle/>
        <a:p>
          <a:endParaRPr lang="en-US"/>
        </a:p>
      </dgm:t>
    </dgm:pt>
    <dgm:pt modelId="{0A24522F-005B-451E-958E-488D8287569F}">
      <dgm:prSet custT="1"/>
      <dgm:spPr/>
      <dgm:t>
        <a:bodyPr/>
        <a:lstStyle/>
        <a:p>
          <a:r>
            <a:rPr lang="en-IN" sz="1600" dirty="0" smtClean="0"/>
            <a:t>SVM based</a:t>
          </a:r>
          <a:endParaRPr lang="en-IN" sz="1600" dirty="0"/>
        </a:p>
      </dgm:t>
    </dgm:pt>
    <dgm:pt modelId="{EF17D88C-7D8A-4E87-9A08-11FDDC644655}" type="sibTrans" cxnId="{0E3A5C89-34F6-407D-9BBB-9553CE909FB0}">
      <dgm:prSet/>
      <dgm:spPr/>
      <dgm:t>
        <a:bodyPr/>
        <a:lstStyle/>
        <a:p>
          <a:endParaRPr lang="en-US"/>
        </a:p>
      </dgm:t>
    </dgm:pt>
    <dgm:pt modelId="{F66D61FE-1280-42A5-9EA6-AB81767DE0B1}" type="parTrans" cxnId="{0E3A5C89-34F6-407D-9BBB-9553CE909FB0}">
      <dgm:prSet/>
      <dgm:spPr/>
      <dgm:t>
        <a:bodyPr/>
        <a:lstStyle/>
        <a:p>
          <a:endParaRPr lang="en-US"/>
        </a:p>
      </dgm:t>
    </dgm:pt>
    <dgm:pt modelId="{61B6C49E-2A85-AC43-81FD-1741C396414B}">
      <dgm:prSet custT="1"/>
      <dgm:spPr/>
      <dgm:t>
        <a:bodyPr/>
        <a:lstStyle/>
        <a:p>
          <a:r>
            <a:rPr lang="en-US" sz="1600" dirty="0" smtClean="0">
              <a:latin typeface="+mj-lt"/>
            </a:rPr>
            <a:t>Vessel Intensity and geometric features are used to train a random forest (RF) classifier with four decisions.</a:t>
          </a:r>
          <a:endParaRPr lang="en-IN" sz="1600" dirty="0"/>
        </a:p>
      </dgm:t>
    </dgm:pt>
    <dgm:pt modelId="{2AB69028-CDBF-0047-9BF1-B3CD856398D9}" type="parTrans" cxnId="{D4516957-674C-7C41-89DB-7244DC9839F4}">
      <dgm:prSet/>
      <dgm:spPr/>
      <dgm:t>
        <a:bodyPr/>
        <a:lstStyle/>
        <a:p>
          <a:endParaRPr lang="en-US"/>
        </a:p>
      </dgm:t>
    </dgm:pt>
    <dgm:pt modelId="{CC1F6823-F471-E240-A62F-B8C64CCDF5D5}" type="sibTrans" cxnId="{D4516957-674C-7C41-89DB-7244DC9839F4}">
      <dgm:prSet/>
      <dgm:spPr/>
      <dgm:t>
        <a:bodyPr/>
        <a:lstStyle/>
        <a:p>
          <a:endParaRPr lang="en-US"/>
        </a:p>
      </dgm:t>
    </dgm:pt>
    <dgm:pt modelId="{B2F09EBE-A47B-494B-9645-B77A4D805752}" type="pres">
      <dgm:prSet presAssocID="{DC3115CF-0E07-4AAD-9389-CB70065F91F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030DDC-757E-4EBC-8949-77982D7238A7}" type="pres">
      <dgm:prSet presAssocID="{C0F0561C-F47C-45FF-BEA9-EE26C4FE21FC}" presName="composite" presStyleCnt="0"/>
      <dgm:spPr/>
    </dgm:pt>
    <dgm:pt modelId="{3263EB97-5C98-46B0-A743-8AA3D5A87601}" type="pres">
      <dgm:prSet presAssocID="{C0F0561C-F47C-45FF-BEA9-EE26C4FE21FC}" presName="parentText" presStyleLbl="alignNode1" presStyleIdx="0" presStyleCnt="2" custLinFactNeighborX="0" custLinFactNeighborY="-1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9E1E67-18B2-4F98-82BC-0F8EF1C1B73B}" type="pres">
      <dgm:prSet presAssocID="{C0F0561C-F47C-45FF-BEA9-EE26C4FE21FC}" presName="descendantText" presStyleLbl="alignAcc1" presStyleIdx="0" presStyleCnt="2" custScaleX="99547" custScaleY="125066" custLinFactNeighborX="-68" custLinFactNeighborY="-7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52194E-87ED-4455-B214-E4075A2C5C7B}" type="pres">
      <dgm:prSet presAssocID="{EA6E9190-D21E-4217-9619-9DD8FCDA7088}" presName="sp" presStyleCnt="0"/>
      <dgm:spPr/>
    </dgm:pt>
    <dgm:pt modelId="{4530F619-F569-45DB-8B2E-A0B2B733C132}" type="pres">
      <dgm:prSet presAssocID="{0A24522F-005B-451E-958E-488D8287569F}" presName="composite" presStyleCnt="0"/>
      <dgm:spPr/>
    </dgm:pt>
    <dgm:pt modelId="{85FF2127-4415-4A76-AD7A-83F5C39743AB}" type="pres">
      <dgm:prSet presAssocID="{0A24522F-005B-451E-958E-488D8287569F}" presName="parentText" presStyleLbl="alignNode1" presStyleIdx="1" presStyleCnt="2" custLinFactNeighborX="0" custLinFactNeighborY="-67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74801-A899-480E-A053-7F0AFF6A920A}" type="pres">
      <dgm:prSet presAssocID="{0A24522F-005B-451E-958E-488D8287569F}" presName="descendantText" presStyleLbl="alignAcc1" presStyleIdx="1" presStyleCnt="2" custLinFactNeighborX="0" custLinFactNeighborY="-123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ED2AF5-CA85-4F8B-9809-C16B79CCFB4E}" type="presOf" srcId="{64302860-1EF0-4191-BA43-9E0121D44B9F}" destId="{CD474801-A899-480E-A053-7F0AFF6A920A}" srcOrd="0" destOrd="0" presId="urn:microsoft.com/office/officeart/2005/8/layout/chevron2"/>
    <dgm:cxn modelId="{DB6A0207-F9AC-4CFB-9ACA-D1A6E859FB26}" srcId="{0A24522F-005B-451E-958E-488D8287569F}" destId="{64302860-1EF0-4191-BA43-9E0121D44B9F}" srcOrd="0" destOrd="0" parTransId="{11099659-CC54-4632-AF53-A2A6CEBBB266}" sibTransId="{4F28C385-1FE9-4EED-9FB0-4F68DE69DD82}"/>
    <dgm:cxn modelId="{FCFEB966-95D7-5544-ACCA-06124AAE89E2}" type="presOf" srcId="{61B6C49E-2A85-AC43-81FD-1741C396414B}" destId="{F59E1E67-18B2-4F98-82BC-0F8EF1C1B73B}" srcOrd="0" destOrd="1" presId="urn:microsoft.com/office/officeart/2005/8/layout/chevron2"/>
    <dgm:cxn modelId="{63243AEE-AF50-4300-8522-D7F94CEAFC08}" type="presOf" srcId="{DC3115CF-0E07-4AAD-9389-CB70065F91F1}" destId="{B2F09EBE-A47B-494B-9645-B77A4D805752}" srcOrd="0" destOrd="0" presId="urn:microsoft.com/office/officeart/2005/8/layout/chevron2"/>
    <dgm:cxn modelId="{0E3A5C89-34F6-407D-9BBB-9553CE909FB0}" srcId="{DC3115CF-0E07-4AAD-9389-CB70065F91F1}" destId="{0A24522F-005B-451E-958E-488D8287569F}" srcOrd="1" destOrd="0" parTransId="{F66D61FE-1280-42A5-9EA6-AB81767DE0B1}" sibTransId="{EF17D88C-7D8A-4E87-9A08-11FDDC644655}"/>
    <dgm:cxn modelId="{3E51391B-04B3-4B85-8499-CBE4E99E7E37}" srcId="{C0F0561C-F47C-45FF-BEA9-EE26C4FE21FC}" destId="{7B8FA332-5BC6-45D1-AF1C-7BFCA976DCE9}" srcOrd="0" destOrd="0" parTransId="{90C82EC4-D3B3-4220-9D63-98639B711948}" sibTransId="{E3FC61C3-388A-46BD-9298-691EAC6C187C}"/>
    <dgm:cxn modelId="{AA4C6011-871E-44E7-9475-D3DE761C800D}" type="presOf" srcId="{7B8FA332-5BC6-45D1-AF1C-7BFCA976DCE9}" destId="{F59E1E67-18B2-4F98-82BC-0F8EF1C1B73B}" srcOrd="0" destOrd="0" presId="urn:microsoft.com/office/officeart/2005/8/layout/chevron2"/>
    <dgm:cxn modelId="{85298671-C766-44ED-8FE0-93C4BD8FA975}" srcId="{DC3115CF-0E07-4AAD-9389-CB70065F91F1}" destId="{C0F0561C-F47C-45FF-BEA9-EE26C4FE21FC}" srcOrd="0" destOrd="0" parTransId="{DFB8C2EE-2FAB-4C29-BF47-FF89F4D63664}" sibTransId="{EA6E9190-D21E-4217-9619-9DD8FCDA7088}"/>
    <dgm:cxn modelId="{D72BD0BA-48F0-4C89-930A-3090FFFA5FE5}" type="presOf" srcId="{0A24522F-005B-451E-958E-488D8287569F}" destId="{85FF2127-4415-4A76-AD7A-83F5C39743AB}" srcOrd="0" destOrd="0" presId="urn:microsoft.com/office/officeart/2005/8/layout/chevron2"/>
    <dgm:cxn modelId="{A8CA5877-4E2B-4580-A7C3-AE9A17DE7070}" type="presOf" srcId="{C0F0561C-F47C-45FF-BEA9-EE26C4FE21FC}" destId="{3263EB97-5C98-46B0-A743-8AA3D5A87601}" srcOrd="0" destOrd="0" presId="urn:microsoft.com/office/officeart/2005/8/layout/chevron2"/>
    <dgm:cxn modelId="{D4516957-674C-7C41-89DB-7244DC9839F4}" srcId="{C0F0561C-F47C-45FF-BEA9-EE26C4FE21FC}" destId="{61B6C49E-2A85-AC43-81FD-1741C396414B}" srcOrd="1" destOrd="0" parTransId="{2AB69028-CDBF-0047-9BF1-B3CD856398D9}" sibTransId="{CC1F6823-F471-E240-A62F-B8C64CCDF5D5}"/>
    <dgm:cxn modelId="{A401FF2D-4476-4C92-8841-CC945BA4E1A8}" type="presParOf" srcId="{B2F09EBE-A47B-494B-9645-B77A4D805752}" destId="{52030DDC-757E-4EBC-8949-77982D7238A7}" srcOrd="0" destOrd="0" presId="urn:microsoft.com/office/officeart/2005/8/layout/chevron2"/>
    <dgm:cxn modelId="{78D05803-0A55-4CFD-A230-90B698D105E6}" type="presParOf" srcId="{52030DDC-757E-4EBC-8949-77982D7238A7}" destId="{3263EB97-5C98-46B0-A743-8AA3D5A87601}" srcOrd="0" destOrd="0" presId="urn:microsoft.com/office/officeart/2005/8/layout/chevron2"/>
    <dgm:cxn modelId="{224AB895-0F0B-4EA6-8EF6-9AB774858923}" type="presParOf" srcId="{52030DDC-757E-4EBC-8949-77982D7238A7}" destId="{F59E1E67-18B2-4F98-82BC-0F8EF1C1B73B}" srcOrd="1" destOrd="0" presId="urn:microsoft.com/office/officeart/2005/8/layout/chevron2"/>
    <dgm:cxn modelId="{BD9705DA-F31A-4057-951F-9962E0D68E81}" type="presParOf" srcId="{B2F09EBE-A47B-494B-9645-B77A4D805752}" destId="{5D52194E-87ED-4455-B214-E4075A2C5C7B}" srcOrd="1" destOrd="0" presId="urn:microsoft.com/office/officeart/2005/8/layout/chevron2"/>
    <dgm:cxn modelId="{6989F1C1-D965-42A0-A8F8-33AA5CBC306B}" type="presParOf" srcId="{B2F09EBE-A47B-494B-9645-B77A4D805752}" destId="{4530F619-F569-45DB-8B2E-A0B2B733C132}" srcOrd="2" destOrd="0" presId="urn:microsoft.com/office/officeart/2005/8/layout/chevron2"/>
    <dgm:cxn modelId="{1327580F-8B86-4B58-8E7E-BC7ED0977E19}" type="presParOf" srcId="{4530F619-F569-45DB-8B2E-A0B2B733C132}" destId="{85FF2127-4415-4A76-AD7A-83F5C39743AB}" srcOrd="0" destOrd="0" presId="urn:microsoft.com/office/officeart/2005/8/layout/chevron2"/>
    <dgm:cxn modelId="{7CC7868F-6AD6-446B-B0F9-54C01AC7D73E}" type="presParOf" srcId="{4530F619-F569-45DB-8B2E-A0B2B733C132}" destId="{CD474801-A899-480E-A053-7F0AFF6A920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C818E-DCFD-47E8-BF1A-5F0F0F979A41}">
      <dsp:nvSpPr>
        <dsp:cNvPr id="0" name=""/>
        <dsp:cNvSpPr/>
      </dsp:nvSpPr>
      <dsp:spPr>
        <a:xfrm rot="5400000">
          <a:off x="-268593" y="273352"/>
          <a:ext cx="1790623" cy="1253436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latin typeface="Arial" charset="0"/>
              <a:ea typeface="Arial" charset="0"/>
              <a:cs typeface="Arial" charset="0"/>
            </a:rPr>
            <a:t>Classifier  </a:t>
          </a:r>
          <a:r>
            <a:rPr lang="de-DE" sz="1400" b="1" kern="1200" dirty="0">
              <a:latin typeface="Arial" charset="0"/>
              <a:ea typeface="Arial" charset="0"/>
              <a:cs typeface="Arial" charset="0"/>
            </a:rPr>
            <a:t>based</a:t>
          </a:r>
          <a:endParaRPr lang="en-IN" sz="1400" b="1" kern="1200" dirty="0">
            <a:latin typeface="Arial" charset="0"/>
            <a:ea typeface="Arial" charset="0"/>
            <a:cs typeface="Arial" charset="0"/>
          </a:endParaRPr>
        </a:p>
      </dsp:txBody>
      <dsp:txXfrm rot="-5400000">
        <a:off x="1" y="631476"/>
        <a:ext cx="1253436" cy="537187"/>
      </dsp:txXfrm>
    </dsp:sp>
    <dsp:sp modelId="{A8A1AD84-846C-4934-A8D8-C7890DFE0015}">
      <dsp:nvSpPr>
        <dsp:cNvPr id="0" name=""/>
        <dsp:cNvSpPr/>
      </dsp:nvSpPr>
      <dsp:spPr>
        <a:xfrm rot="5400000">
          <a:off x="4257197" y="-3001480"/>
          <a:ext cx="1163905" cy="71714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>
              <a:latin typeface="Arial" charset="0"/>
              <a:ea typeface="Arial" charset="0"/>
              <a:cs typeface="Arial" charset="0"/>
            </a:rPr>
            <a:t>Assembling weak classifiers using boosting schemes. Classifier learn texture patterns of the plaque using local binary patterns.</a:t>
          </a:r>
          <a:endParaRPr lang="en-IN" sz="1600" b="0" kern="1200" dirty="0">
            <a:latin typeface="Arial" charset="0"/>
            <a:ea typeface="Arial" charset="0"/>
            <a:cs typeface="Arial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>
              <a:latin typeface="Arial" charset="0"/>
              <a:ea typeface="Arial" charset="0"/>
              <a:cs typeface="Arial" charset="0"/>
            </a:rPr>
            <a:t>Lumen and vessel wall are segregated using a nearest neighbor classification approach.</a:t>
          </a:r>
          <a:endParaRPr lang="en-IN" sz="1600" b="0" kern="1200" dirty="0">
            <a:latin typeface="Arial" charset="0"/>
            <a:ea typeface="Arial" charset="0"/>
            <a:cs typeface="Arial" charset="0"/>
          </a:endParaRPr>
        </a:p>
      </dsp:txBody>
      <dsp:txXfrm rot="-5400000">
        <a:off x="1253437" y="59097"/>
        <a:ext cx="7114609" cy="1050271"/>
      </dsp:txXfrm>
    </dsp:sp>
    <dsp:sp modelId="{344E7193-6AB7-439E-A76B-5AB56C1EE6D9}">
      <dsp:nvSpPr>
        <dsp:cNvPr id="0" name=""/>
        <dsp:cNvSpPr/>
      </dsp:nvSpPr>
      <dsp:spPr>
        <a:xfrm rot="5400000">
          <a:off x="-268593" y="1622956"/>
          <a:ext cx="1790623" cy="1253436"/>
        </a:xfrm>
        <a:prstGeom prst="chevron">
          <a:avLst/>
        </a:prstGeom>
        <a:solidFill>
          <a:schemeClr val="accent2">
            <a:shade val="80000"/>
            <a:hueOff val="0"/>
            <a:satOff val="-14010"/>
            <a:lumOff val="15876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4010"/>
              <a:lumOff val="15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Arial" charset="0"/>
              <a:ea typeface="Arial" charset="0"/>
              <a:cs typeface="Arial" charset="0"/>
            </a:rPr>
            <a:t>Despeckle</a:t>
          </a:r>
          <a:r>
            <a:rPr lang="en-US" sz="1400" kern="1200" dirty="0" smtClean="0">
              <a:latin typeface="+mj-lt"/>
            </a:rPr>
            <a:t> filtering and Snakes</a:t>
          </a:r>
          <a:endParaRPr lang="en-IN" sz="1400" kern="1200" dirty="0">
            <a:latin typeface="+mj-lt"/>
          </a:endParaRPr>
        </a:p>
      </dsp:txBody>
      <dsp:txXfrm rot="-5400000">
        <a:off x="1" y="1981080"/>
        <a:ext cx="1253436" cy="537187"/>
      </dsp:txXfrm>
    </dsp:sp>
    <dsp:sp modelId="{8057182C-8187-4102-85BF-5F85A65855DF}">
      <dsp:nvSpPr>
        <dsp:cNvPr id="0" name=""/>
        <dsp:cNvSpPr/>
      </dsp:nvSpPr>
      <dsp:spPr>
        <a:xfrm rot="5400000">
          <a:off x="4256891" y="-1676867"/>
          <a:ext cx="1164517" cy="71714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4010"/>
              <a:lumOff val="15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kern="1200" dirty="0">
              <a:latin typeface="Arial" charset="0"/>
              <a:ea typeface="Arial" charset="0"/>
              <a:cs typeface="Arial" charset="0"/>
            </a:rPr>
            <a:t> </a:t>
          </a:r>
          <a:r>
            <a:rPr lang="en-US" sz="1600" b="1" kern="1200" dirty="0" smtClean="0">
              <a:latin typeface="Arial" charset="0"/>
              <a:ea typeface="Arial" charset="0"/>
              <a:cs typeface="Arial" charset="0"/>
            </a:rPr>
            <a:t>Atherosclerotic carotid plaque segmentation</a:t>
          </a:r>
          <a:r>
            <a:rPr lang="en-IN" sz="1600" b="1" kern="1200" dirty="0" smtClean="0">
              <a:latin typeface="Arial" charset="0"/>
              <a:ea typeface="Arial" charset="0"/>
              <a:cs typeface="Arial" charset="0"/>
            </a:rPr>
            <a:t>: </a:t>
          </a:r>
          <a:r>
            <a:rPr lang="en-US" sz="1600" kern="1200" dirty="0" smtClean="0">
              <a:latin typeface="Arial" charset="0"/>
              <a:ea typeface="Arial" charset="0"/>
              <a:cs typeface="Arial" charset="0"/>
            </a:rPr>
            <a:t>The method uses </a:t>
          </a:r>
          <a:r>
            <a:rPr lang="en-US" sz="1600" kern="1200" dirty="0" err="1" smtClean="0">
              <a:latin typeface="Arial" charset="0"/>
              <a:ea typeface="Arial" charset="0"/>
              <a:cs typeface="Arial" charset="0"/>
            </a:rPr>
            <a:t>despeckle</a:t>
          </a:r>
          <a:r>
            <a:rPr lang="en-US" sz="1600" kern="1200" dirty="0" smtClean="0">
              <a:latin typeface="Arial" charset="0"/>
              <a:ea typeface="Arial" charset="0"/>
              <a:cs typeface="Arial" charset="0"/>
            </a:rPr>
            <a:t> filtering and snakes for segmenting the atherosclerotic carotid plaque from ultrasound images.</a:t>
          </a:r>
          <a:endParaRPr lang="en-IN" sz="1600" kern="1200" dirty="0">
            <a:latin typeface="Arial" charset="0"/>
            <a:ea typeface="Arial" charset="0"/>
            <a:cs typeface="Arial" charset="0"/>
          </a:endParaRPr>
        </a:p>
      </dsp:txBody>
      <dsp:txXfrm rot="-5400000">
        <a:off x="1253437" y="1383434"/>
        <a:ext cx="7114579" cy="1050823"/>
      </dsp:txXfrm>
    </dsp:sp>
    <dsp:sp modelId="{A48068C0-1A21-4890-8B16-1243B6EF81BC}">
      <dsp:nvSpPr>
        <dsp:cNvPr id="0" name=""/>
        <dsp:cNvSpPr/>
      </dsp:nvSpPr>
      <dsp:spPr>
        <a:xfrm rot="5400000">
          <a:off x="-268593" y="3065077"/>
          <a:ext cx="1790623" cy="1253436"/>
        </a:xfrm>
        <a:prstGeom prst="chevron">
          <a:avLst/>
        </a:prstGeom>
        <a:solidFill>
          <a:schemeClr val="accent2">
            <a:shade val="80000"/>
            <a:hueOff val="0"/>
            <a:satOff val="-28019"/>
            <a:lumOff val="3175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28019"/>
              <a:lumOff val="31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Model-based </a:t>
          </a:r>
          <a:r>
            <a:rPr lang="en-US" sz="1400" kern="1200" dirty="0" smtClean="0">
              <a:latin typeface="Arial" charset="0"/>
              <a:ea typeface="Arial" charset="0"/>
              <a:cs typeface="Arial" charset="0"/>
            </a:rPr>
            <a:t>segmentation</a:t>
          </a:r>
          <a:r>
            <a:rPr lang="en-US" sz="1400" kern="1200" dirty="0" smtClean="0">
              <a:latin typeface="+mj-lt"/>
            </a:rPr>
            <a:t>, fuzzy clustering</a:t>
          </a:r>
          <a:endParaRPr lang="en-IN" sz="1400" b="1" kern="1200" dirty="0">
            <a:latin typeface="+mj-lt"/>
          </a:endParaRPr>
        </a:p>
      </dsp:txBody>
      <dsp:txXfrm rot="-5400000">
        <a:off x="1" y="3423201"/>
        <a:ext cx="1253436" cy="537187"/>
      </dsp:txXfrm>
    </dsp:sp>
    <dsp:sp modelId="{7AD4E533-CDD0-40AF-923A-9597CECA2814}">
      <dsp:nvSpPr>
        <dsp:cNvPr id="0" name=""/>
        <dsp:cNvSpPr/>
      </dsp:nvSpPr>
      <dsp:spPr>
        <a:xfrm rot="5400000">
          <a:off x="4157427" y="-195235"/>
          <a:ext cx="1363445" cy="71714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28019"/>
              <a:lumOff val="31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>
              <a:latin typeface="Arial" charset="0"/>
              <a:ea typeface="Arial" charset="0"/>
              <a:cs typeface="Arial" charset="0"/>
            </a:rPr>
            <a:t>MR images were segmented using model-based segmentation and fuzzy clustering to detect the vessel wall, lumen and lipid core boundaries. </a:t>
          </a:r>
          <a:endParaRPr lang="en-IN" sz="1600" b="0" kern="1200" dirty="0">
            <a:latin typeface="Arial" charset="0"/>
            <a:ea typeface="Arial" charset="0"/>
            <a:cs typeface="Arial" charset="0"/>
          </a:endParaRPr>
        </a:p>
      </dsp:txBody>
      <dsp:txXfrm rot="-5400000">
        <a:off x="1253437" y="2775313"/>
        <a:ext cx="7104868" cy="1230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3EB97-5C98-46B0-A743-8AA3D5A87601}">
      <dsp:nvSpPr>
        <dsp:cNvPr id="0" name=""/>
        <dsp:cNvSpPr/>
      </dsp:nvSpPr>
      <dsp:spPr>
        <a:xfrm rot="5400000">
          <a:off x="-330995" y="507577"/>
          <a:ext cx="2206634" cy="15446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Random Forest and </a:t>
          </a:r>
          <a:r>
            <a:rPr lang="en-IN" sz="1600" kern="1200" dirty="0" err="1" smtClean="0"/>
            <a:t>Rulefit</a:t>
          </a:r>
          <a:endParaRPr lang="en-IN" sz="1600" kern="1200" dirty="0"/>
        </a:p>
      </dsp:txBody>
      <dsp:txXfrm rot="-5400000">
        <a:off x="0" y="948904"/>
        <a:ext cx="1544644" cy="661990"/>
      </dsp:txXfrm>
    </dsp:sp>
    <dsp:sp modelId="{F59E1E67-18B2-4F98-82BC-0F8EF1C1B73B}">
      <dsp:nvSpPr>
        <dsp:cNvPr id="0" name=""/>
        <dsp:cNvSpPr/>
      </dsp:nvSpPr>
      <dsp:spPr>
        <a:xfrm rot="5400000">
          <a:off x="4134059" y="-2578348"/>
          <a:ext cx="1793837" cy="69505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>
              <a:latin typeface="+mj-lt"/>
            </a:rPr>
            <a:t>Random Forests and </a:t>
          </a:r>
          <a:r>
            <a:rPr lang="en-US" sz="1600" kern="1200" dirty="0" err="1" smtClean="0">
              <a:latin typeface="+mj-lt"/>
            </a:rPr>
            <a:t>RuleFit</a:t>
          </a:r>
          <a:r>
            <a:rPr lang="en-US" sz="1600" kern="1200" dirty="0" smtClean="0">
              <a:latin typeface="+mj-lt"/>
            </a:rPr>
            <a:t> are used.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>
              <a:latin typeface="+mj-lt"/>
            </a:rPr>
            <a:t>Vessel Intensity and geometric features are used to train a random forest (RF) classifier with four decisions.</a:t>
          </a:r>
          <a:endParaRPr lang="en-IN" sz="1600" kern="1200" dirty="0"/>
        </a:p>
      </dsp:txBody>
      <dsp:txXfrm rot="-5400000">
        <a:off x="1555711" y="87568"/>
        <a:ext cx="6862965" cy="1618701"/>
      </dsp:txXfrm>
    </dsp:sp>
    <dsp:sp modelId="{85FF2127-4415-4A76-AD7A-83F5C39743AB}">
      <dsp:nvSpPr>
        <dsp:cNvPr id="0" name=""/>
        <dsp:cNvSpPr/>
      </dsp:nvSpPr>
      <dsp:spPr>
        <a:xfrm rot="5400000">
          <a:off x="-330995" y="2295288"/>
          <a:ext cx="2206634" cy="1544644"/>
        </a:xfrm>
        <a:prstGeom prst="chevron">
          <a:avLst/>
        </a:prstGeom>
        <a:solidFill>
          <a:schemeClr val="accent2">
            <a:shade val="80000"/>
            <a:hueOff val="0"/>
            <a:satOff val="-28019"/>
            <a:lumOff val="3175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28019"/>
              <a:lumOff val="31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SVM based</a:t>
          </a:r>
          <a:endParaRPr lang="en-IN" sz="1600" kern="1200" dirty="0"/>
        </a:p>
      </dsp:txBody>
      <dsp:txXfrm rot="-5400000">
        <a:off x="0" y="2736615"/>
        <a:ext cx="1544644" cy="661990"/>
      </dsp:txXfrm>
    </dsp:sp>
    <dsp:sp modelId="{CD474801-A899-480E-A053-7F0AFF6A920A}">
      <dsp:nvSpPr>
        <dsp:cNvPr id="0" name=""/>
        <dsp:cNvSpPr/>
      </dsp:nvSpPr>
      <dsp:spPr>
        <a:xfrm rot="5400000">
          <a:off x="4318569" y="-837597"/>
          <a:ext cx="1434312" cy="69821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28019"/>
              <a:lumOff val="31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>
              <a:latin typeface="+mj-lt"/>
            </a:rPr>
            <a:t>The decision function is learned by a support vector machine (SVM)</a:t>
          </a:r>
          <a:endParaRPr lang="en-IN" sz="1600" kern="1200" dirty="0">
            <a:latin typeface="+mj-lt"/>
          </a:endParaRPr>
        </a:p>
      </dsp:txBody>
      <dsp:txXfrm rot="-5400000">
        <a:off x="1544645" y="2006344"/>
        <a:ext cx="6912145" cy="1294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6937D-10D5-9A4E-8AE5-3BD40A349CB2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F51CD-B87E-504E-9940-0A8EC08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560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0FCC8-D1FC-D145-A009-25D2FF8D2EB2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46913-DBF3-5540-BABC-D9F21B35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46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46913-DBF3-5540-BABC-D9F21B3544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3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46913-DBF3-5540-BABC-D9F21B3544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4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of these tissue backscatter ultrasonic pulses with a characteristic intensity in a B mode IVUS image.</a:t>
            </a:r>
          </a:p>
          <a:p>
            <a:r>
              <a:rPr lang="en-US" dirty="0" err="1" smtClean="0"/>
              <a:t>Colocated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heterogenous</a:t>
            </a:r>
            <a:r>
              <a:rPr lang="en-US" baseline="0" dirty="0" smtClean="0"/>
              <a:t> tissue backscatter mixed signals appearing as non unique intensity patterns in B mode IVUS image.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Plaque without calcification is soft plaque which is early manifestation of plaque development.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46913-DBF3-5540-BABC-D9F21B3544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1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46913-DBF3-5540-BABC-D9F21B3544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5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(no plaque, three plaque types(calcified, soft, and mixed)).</a:t>
            </a:r>
            <a:endParaRPr lang="en-IN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46913-DBF3-5540-BABC-D9F21B3544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73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46913-DBF3-5540-BABC-D9F21B3544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2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Augmentation : Extract rotation invariant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46913-DBF3-5540-BABC-D9F21B3544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7" name="Picture 51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13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358775" y="1827213"/>
            <a:ext cx="8424863" cy="1295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143000"/>
            <a:ext cx="8424863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0" indent="0" algn="l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Computer Aided Medical Procedures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709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876800" y="6324600"/>
            <a:ext cx="32766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1066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/>
              <a:t>Slide </a:t>
            </a:r>
            <a:fld id="{E27654B9-2CBC-E046-9B7E-70345D26D3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17172" y="6324600"/>
            <a:ext cx="3759628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Computer Aided Medical Procedures</a:t>
            </a:r>
          </a:p>
        </p:txBody>
      </p:sp>
    </p:spTree>
    <p:extLst>
      <p:ext uri="{BB962C8B-B14F-4D97-AF65-F5344CB8AC3E}">
        <p14:creationId xmlns:p14="http://schemas.microsoft.com/office/powerpoint/2010/main" val="288750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914400"/>
            <a:ext cx="2105025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914400"/>
            <a:ext cx="6167438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876800" y="6324600"/>
            <a:ext cx="32766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1066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/>
              <a:t>Slide </a:t>
            </a:r>
            <a:fld id="{E27654B9-2CBC-E046-9B7E-70345D26D3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17172" y="6324600"/>
            <a:ext cx="3759628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Computer Aided Medical Procedures</a:t>
            </a:r>
          </a:p>
        </p:txBody>
      </p:sp>
    </p:spTree>
    <p:extLst>
      <p:ext uri="{BB962C8B-B14F-4D97-AF65-F5344CB8AC3E}">
        <p14:creationId xmlns:p14="http://schemas.microsoft.com/office/powerpoint/2010/main" val="115330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6800" y="6324600"/>
            <a:ext cx="32766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17172" y="6324600"/>
            <a:ext cx="3759628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Computer Aided Medical Procedures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1066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/>
              <a:t>Slide </a:t>
            </a:r>
            <a:fld id="{E27654B9-2CBC-E046-9B7E-70345D26D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2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Rectangle 15"/>
          <p:cNvSpPr>
            <a:spLocks noGrp="1" noChangeArrowheads="1"/>
          </p:cNvSpPr>
          <p:nvPr>
            <p:ph type="subTitle" idx="12" hasCustomPrompt="1"/>
          </p:nvPr>
        </p:nvSpPr>
        <p:spPr>
          <a:xfrm>
            <a:off x="358775" y="1143000"/>
            <a:ext cx="8424863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0" indent="0" algn="l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Computer Aided Medical Procedures</a:t>
            </a:r>
            <a:endParaRPr lang="de-DE" noProof="0" dirty="0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358775" y="1828800"/>
            <a:ext cx="8424863" cy="1295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381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828800"/>
            <a:ext cx="4135438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828800"/>
            <a:ext cx="41370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876800" y="6324600"/>
            <a:ext cx="32766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1066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/>
              <a:t>Slide </a:t>
            </a:r>
            <a:fld id="{E27654B9-2CBC-E046-9B7E-70345D26D3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17172" y="6324600"/>
            <a:ext cx="3759628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Computer Aided Medical Procedures</a:t>
            </a:r>
          </a:p>
        </p:txBody>
      </p:sp>
    </p:spTree>
    <p:extLst>
      <p:ext uri="{BB962C8B-B14F-4D97-AF65-F5344CB8AC3E}">
        <p14:creationId xmlns:p14="http://schemas.microsoft.com/office/powerpoint/2010/main" val="366523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876800" y="6324600"/>
            <a:ext cx="32766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077200" y="6324600"/>
            <a:ext cx="1066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/>
              <a:t>Slide </a:t>
            </a:r>
            <a:fld id="{E27654B9-2CBC-E046-9B7E-70345D26D3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1117172" y="6324600"/>
            <a:ext cx="3759628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Computer Aided Medical Procedures</a:t>
            </a:r>
          </a:p>
        </p:txBody>
      </p:sp>
    </p:spTree>
    <p:extLst>
      <p:ext uri="{BB962C8B-B14F-4D97-AF65-F5344CB8AC3E}">
        <p14:creationId xmlns:p14="http://schemas.microsoft.com/office/powerpoint/2010/main" val="62165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876800" y="6324600"/>
            <a:ext cx="32766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1066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/>
              <a:t>Slide </a:t>
            </a:r>
            <a:fld id="{E27654B9-2CBC-E046-9B7E-70345D26D3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17172" y="6324600"/>
            <a:ext cx="3759628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Computer Aided Medical Procedures</a:t>
            </a:r>
          </a:p>
        </p:txBody>
      </p:sp>
    </p:spTree>
    <p:extLst>
      <p:ext uri="{BB962C8B-B14F-4D97-AF65-F5344CB8AC3E}">
        <p14:creationId xmlns:p14="http://schemas.microsoft.com/office/powerpoint/2010/main" val="354950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876800" y="6324600"/>
            <a:ext cx="32766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1066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/>
              <a:t>Slide </a:t>
            </a:r>
            <a:fld id="{E27654B9-2CBC-E046-9B7E-70345D26D3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17172" y="6324600"/>
            <a:ext cx="3759628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Computer Aided Medical Procedures</a:t>
            </a:r>
          </a:p>
        </p:txBody>
      </p:sp>
    </p:spTree>
    <p:extLst>
      <p:ext uri="{BB962C8B-B14F-4D97-AF65-F5344CB8AC3E}">
        <p14:creationId xmlns:p14="http://schemas.microsoft.com/office/powerpoint/2010/main" val="43937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876800" y="6324600"/>
            <a:ext cx="32766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1066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/>
              <a:t>Slide </a:t>
            </a:r>
            <a:fld id="{E27654B9-2CBC-E046-9B7E-70345D26D3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17172" y="6324600"/>
            <a:ext cx="3759628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Computer Aided Medical Procedures</a:t>
            </a:r>
          </a:p>
        </p:txBody>
      </p:sp>
    </p:spTree>
    <p:extLst>
      <p:ext uri="{BB962C8B-B14F-4D97-AF65-F5344CB8AC3E}">
        <p14:creationId xmlns:p14="http://schemas.microsoft.com/office/powerpoint/2010/main" val="166952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876800" y="6324600"/>
            <a:ext cx="32766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1066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/>
              <a:t>Slide </a:t>
            </a:r>
            <a:fld id="{E27654B9-2CBC-E046-9B7E-70345D26D3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17172" y="6324600"/>
            <a:ext cx="3759628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Computer Aided Medical Procedures</a:t>
            </a:r>
          </a:p>
        </p:txBody>
      </p:sp>
    </p:spTree>
    <p:extLst>
      <p:ext uri="{BB962C8B-B14F-4D97-AF65-F5344CB8AC3E}">
        <p14:creationId xmlns:p14="http://schemas.microsoft.com/office/powerpoint/2010/main" val="21942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228600"/>
            <a:ext cx="8404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066800"/>
            <a:ext cx="842486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6800" y="6324600"/>
            <a:ext cx="32766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10668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rgbClr val="FFFFFF"/>
                </a:solidFill>
                <a:latin typeface="TUM Neue Helvetica 55 Regular" charset="0"/>
                <a:cs typeface="+mn-cs"/>
              </a:defRPr>
            </a:lvl1pPr>
          </a:lstStyle>
          <a:p>
            <a:r>
              <a:rPr lang="en-US"/>
              <a:t>Slide </a:t>
            </a:r>
            <a:fld id="{E27654B9-2CBC-E046-9B7E-70345D26D3A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117172" y="6324600"/>
            <a:ext cx="3759628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Computer Aided Medical Procedures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333333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333333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714" y="2075691"/>
            <a:ext cx="8424863" cy="1295400"/>
          </a:xfrm>
        </p:spPr>
        <p:txBody>
          <a:bodyPr/>
          <a:lstStyle/>
          <a:p>
            <a:pPr algn="ctr"/>
            <a:r>
              <a:rPr lang="en-US" sz="2400" dirty="0">
                <a:latin typeface="arial" panose="020B0604020202020204" pitchFamily="34" charset="0"/>
              </a:rPr>
              <a:t>Deep Tissue Characterization: Applications in Intravascular Ultrasound</a:t>
            </a:r>
            <a:br>
              <a:rPr lang="en-US" sz="2400" dirty="0">
                <a:latin typeface="arial" panose="020B0604020202020204" pitchFamily="34" charset="0"/>
              </a:rPr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      </a:t>
            </a:r>
            <a:r>
              <a:rPr lang="en-IN" dirty="0" smtClean="0"/>
              <a:t>Inter disciplinary project </a:t>
            </a:r>
            <a:r>
              <a:rPr lang="en-IN" dirty="0"/>
              <a:t>in CAMP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1102" y="3009119"/>
            <a:ext cx="81002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Presented By: </a:t>
            </a:r>
            <a:r>
              <a:rPr lang="en-US" b="1" dirty="0" smtClean="0">
                <a:solidFill>
                  <a:schemeClr val="bg1"/>
                </a:solidFill>
              </a:rPr>
              <a:t>Priya Goel, </a:t>
            </a:r>
            <a:r>
              <a:rPr lang="en-US" b="1" dirty="0" err="1" smtClean="0">
                <a:solidFill>
                  <a:schemeClr val="bg1"/>
                </a:solidFill>
              </a:rPr>
              <a:t>Pratiksha</a:t>
            </a:r>
            <a:r>
              <a:rPr lang="en-US" b="1" dirty="0" smtClean="0">
                <a:solidFill>
                  <a:schemeClr val="bg1"/>
                </a:solidFill>
              </a:rPr>
              <a:t> Jain</a:t>
            </a:r>
            <a:endParaRPr lang="en-US" b="1" dirty="0">
              <a:solidFill>
                <a:schemeClr val="bg1"/>
              </a:solidFill>
            </a:endParaRPr>
          </a:p>
          <a:p>
            <a:pPr lvl="0" algn="ctr"/>
            <a:r>
              <a:rPr lang="en-US" dirty="0">
                <a:solidFill>
                  <a:schemeClr val="bg1"/>
                </a:solidFill>
              </a:rPr>
              <a:t>BMC, Chair of Computer Aided Medical Procedures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Technische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Universität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München</a:t>
            </a:r>
            <a:r>
              <a:rPr lang="en-US" dirty="0">
                <a:solidFill>
                  <a:schemeClr val="bg1"/>
                </a:solidFill>
              </a:rPr>
              <a:t>, Germany.</a:t>
            </a:r>
          </a:p>
          <a:p>
            <a:pPr lvl="0" algn="ctr"/>
            <a:endParaRPr lang="en-IN" dirty="0">
              <a:solidFill>
                <a:schemeClr val="bg1"/>
              </a:solidFill>
            </a:endParaRPr>
          </a:p>
          <a:p>
            <a:pPr lvl="0" algn="ctr"/>
            <a:endParaRPr lang="en-IN" dirty="0" smtClean="0">
              <a:solidFill>
                <a:schemeClr val="bg1"/>
              </a:solidFill>
            </a:endParaRPr>
          </a:p>
          <a:p>
            <a:pPr lvl="0" algn="ctr"/>
            <a:r>
              <a:rPr lang="en-IN" dirty="0" smtClean="0">
                <a:solidFill>
                  <a:schemeClr val="bg1"/>
                </a:solidFill>
              </a:rPr>
              <a:t>Supervisor</a:t>
            </a:r>
            <a:endParaRPr lang="en-IN" dirty="0">
              <a:solidFill>
                <a:schemeClr val="bg1"/>
              </a:solidFill>
            </a:endParaRPr>
          </a:p>
          <a:p>
            <a:pPr lvl="0" algn="ctr"/>
            <a:r>
              <a:rPr lang="en-IN" dirty="0" err="1">
                <a:solidFill>
                  <a:schemeClr val="bg1"/>
                </a:solidFill>
              </a:rPr>
              <a:t>Sailesh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Conjeti</a:t>
            </a:r>
            <a:r>
              <a:rPr lang="en-IN" dirty="0" smtClean="0">
                <a:solidFill>
                  <a:schemeClr val="bg1"/>
                </a:solidFill>
              </a:rPr>
              <a:t>, CAMP, TUM</a:t>
            </a:r>
          </a:p>
          <a:p>
            <a:pPr lvl="0" algn="ctr"/>
            <a:r>
              <a:rPr lang="en-IN" dirty="0" smtClean="0">
                <a:solidFill>
                  <a:schemeClr val="bg1"/>
                </a:solidFill>
              </a:rPr>
              <a:t>Examiner: </a:t>
            </a:r>
            <a:endParaRPr lang="en-IN" dirty="0">
              <a:solidFill>
                <a:schemeClr val="bg1"/>
              </a:solidFill>
            </a:endParaRPr>
          </a:p>
          <a:p>
            <a:pPr lvl="0" algn="ctr"/>
            <a:r>
              <a:rPr lang="en-IN" dirty="0" err="1">
                <a:solidFill>
                  <a:schemeClr val="bg1"/>
                </a:solidFill>
              </a:rPr>
              <a:t>Prof.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Dr.</a:t>
            </a:r>
            <a:r>
              <a:rPr lang="en-IN" dirty="0">
                <a:solidFill>
                  <a:schemeClr val="bg1"/>
                </a:solidFill>
              </a:rPr>
              <a:t> Nassir </a:t>
            </a:r>
            <a:r>
              <a:rPr lang="en-IN" dirty="0" err="1">
                <a:solidFill>
                  <a:schemeClr val="bg1"/>
                </a:solidFill>
              </a:rPr>
              <a:t>Navab</a:t>
            </a:r>
            <a:r>
              <a:rPr lang="en-IN" dirty="0">
                <a:solidFill>
                  <a:schemeClr val="bg1"/>
                </a:solidFill>
              </a:rPr>
              <a:t>, CAMP, TUM</a:t>
            </a:r>
          </a:p>
          <a:p>
            <a:pPr lvl="0" algn="ctr"/>
            <a:endParaRPr lang="en-IN" dirty="0">
              <a:solidFill>
                <a:schemeClr val="bg1"/>
              </a:solidFill>
            </a:endParaRPr>
          </a:p>
          <a:p>
            <a:pPr lvl="0" algn="ctr"/>
            <a:endParaRPr lang="en-US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6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/>
              <a:t>Data </a:t>
            </a:r>
            <a:r>
              <a:rPr lang="de-DE" sz="2200" dirty="0" err="1"/>
              <a:t>set</a:t>
            </a:r>
            <a:r>
              <a:rPr lang="de-DE" sz="2200" dirty="0"/>
              <a:t> </a:t>
            </a:r>
            <a:r>
              <a:rPr lang="de-DE" dirty="0" err="1" smtClean="0"/>
              <a:t>decription</a:t>
            </a:r>
            <a:r>
              <a:rPr lang="de-DE" sz="2200" dirty="0" smtClean="0"/>
              <a:t> </a:t>
            </a:r>
            <a:r>
              <a:rPr lang="de-DE" sz="2200" dirty="0" err="1" smtClean="0"/>
              <a:t>task</a:t>
            </a:r>
            <a:r>
              <a:rPr lang="de-DE" sz="2200" dirty="0" smtClean="0"/>
              <a:t> 1: Plaque </a:t>
            </a:r>
            <a:r>
              <a:rPr lang="de-DE" sz="2200" dirty="0" err="1" smtClean="0"/>
              <a:t>segmentation</a:t>
            </a:r>
            <a:endParaRPr lang="en-IN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b="1" dirty="0" smtClean="0">
                <a:latin typeface="Arial" charset="0"/>
                <a:ea typeface="Arial" charset="0"/>
                <a:cs typeface="Arial" charset="0"/>
              </a:rPr>
              <a:t>Data Set :</a:t>
            </a:r>
          </a:p>
          <a:p>
            <a:pPr marL="0" indent="0">
              <a:buNone/>
            </a:pPr>
            <a:r>
              <a:rPr lang="de-DE" sz="1600" b="1" dirty="0" smtClean="0">
                <a:latin typeface="Arial" charset="0"/>
                <a:ea typeface="Arial" charset="0"/>
                <a:cs typeface="Arial" charset="0"/>
              </a:rPr>
              <a:t>	Input </a:t>
            </a: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IVUS </a:t>
            </a:r>
            <a:r>
              <a:rPr lang="de-DE" sz="1600" dirty="0" err="1" smtClean="0">
                <a:latin typeface="Arial" charset="0"/>
                <a:ea typeface="Arial" charset="0"/>
                <a:cs typeface="Arial" charset="0"/>
              </a:rPr>
              <a:t>images</a:t>
            </a: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600" dirty="0" err="1" smtClean="0">
                <a:latin typeface="Arial" charset="0"/>
                <a:ea typeface="Arial" charset="0"/>
                <a:cs typeface="Arial" charset="0"/>
              </a:rPr>
              <a:t>as</a:t>
            </a: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600" dirty="0" err="1" smtClean="0">
                <a:latin typeface="Arial" charset="0"/>
                <a:ea typeface="Arial" charset="0"/>
                <a:cs typeface="Arial" charset="0"/>
              </a:rPr>
              <a:t>imdb.data</a:t>
            </a:r>
            <a:endParaRPr lang="de-DE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de-DE" sz="16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de-DE" sz="1600" b="1" dirty="0" smtClean="0">
                <a:latin typeface="Arial" charset="0"/>
                <a:ea typeface="Arial" charset="0"/>
                <a:cs typeface="Arial" charset="0"/>
              </a:rPr>
              <a:t>Label</a:t>
            </a: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 Plaque segmented output label</a:t>
            </a:r>
            <a:endParaRPr lang="de-DE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de-DE" sz="1600" b="1" dirty="0" smtClean="0">
                <a:latin typeface="Arial" charset="0"/>
                <a:ea typeface="Arial" charset="0"/>
                <a:cs typeface="Arial" charset="0"/>
              </a:rPr>
              <a:t>Number </a:t>
            </a:r>
            <a:r>
              <a:rPr lang="de-DE" sz="1600" b="1" dirty="0">
                <a:latin typeface="Arial" charset="0"/>
                <a:ea typeface="Arial" charset="0"/>
                <a:cs typeface="Arial" charset="0"/>
              </a:rPr>
              <a:t>of Samples:</a:t>
            </a:r>
          </a:p>
          <a:p>
            <a:pPr lvl="1"/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25 patient  (Total 1802 images before augmentation of data with 10 degree rotation)</a:t>
            </a:r>
            <a:endParaRPr lang="de-DE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de-DE" sz="1600" b="1" dirty="0">
                <a:latin typeface="Arial" charset="0"/>
                <a:ea typeface="Arial" charset="0"/>
                <a:cs typeface="Arial" charset="0"/>
              </a:rPr>
              <a:t>Size:</a:t>
            </a:r>
            <a:r>
              <a:rPr lang="de-DE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512 </a:t>
            </a:r>
            <a:r>
              <a:rPr lang="de-DE" sz="1600" dirty="0">
                <a:latin typeface="Arial" charset="0"/>
                <a:ea typeface="Arial" charset="0"/>
                <a:cs typeface="Arial" charset="0"/>
              </a:rPr>
              <a:t>x </a:t>
            </a: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512 </a:t>
            </a:r>
            <a:r>
              <a:rPr lang="de-DE" sz="1600" dirty="0">
                <a:latin typeface="Arial" charset="0"/>
                <a:ea typeface="Arial" charset="0"/>
                <a:cs typeface="Arial" charset="0"/>
              </a:rPr>
              <a:t>x </a:t>
            </a: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1 x 1802 </a:t>
            </a:r>
            <a:r>
              <a:rPr lang="de-DE" sz="1600" dirty="0" smtClean="0"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 reduced to 256</a:t>
            </a: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 x256 </a:t>
            </a:r>
            <a:r>
              <a:rPr lang="de-DE" sz="1600" dirty="0">
                <a:latin typeface="Arial" charset="0"/>
                <a:ea typeface="Arial" charset="0"/>
                <a:cs typeface="Arial" charset="0"/>
              </a:rPr>
              <a:t>x 1 x 1802</a:t>
            </a:r>
          </a:p>
          <a:p>
            <a:pPr marL="0" indent="0">
              <a:buNone/>
            </a:pPr>
            <a:endParaRPr lang="de-DE" sz="1600" dirty="0">
              <a:latin typeface="Arial" charset="0"/>
              <a:ea typeface="Arial" charset="0"/>
              <a:cs typeface="Arial" charset="0"/>
            </a:endParaRPr>
          </a:p>
          <a:p>
            <a:pPr marL="457200" lvl="1" indent="0">
              <a:buNone/>
            </a:pPr>
            <a:endParaRPr lang="de-DE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1" y="3738986"/>
            <a:ext cx="4328160" cy="19041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26738" y="3247288"/>
            <a:ext cx="3231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IVUS    		            Plaque label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26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/>
              <a:t>Data </a:t>
            </a:r>
            <a:r>
              <a:rPr lang="de-DE" sz="2200" dirty="0" err="1"/>
              <a:t>set</a:t>
            </a:r>
            <a:r>
              <a:rPr lang="de-DE" sz="2200" dirty="0"/>
              <a:t> </a:t>
            </a:r>
            <a:r>
              <a:rPr lang="de-DE" sz="2200" dirty="0" err="1" smtClean="0"/>
              <a:t>decription</a:t>
            </a:r>
            <a:r>
              <a:rPr lang="de-DE" sz="2200" dirty="0" smtClean="0"/>
              <a:t> </a:t>
            </a:r>
            <a:r>
              <a:rPr lang="de-DE" sz="2200" dirty="0" err="1" smtClean="0"/>
              <a:t>task</a:t>
            </a:r>
            <a:r>
              <a:rPr lang="de-DE" sz="2200" dirty="0" smtClean="0"/>
              <a:t> 2 : </a:t>
            </a:r>
            <a:r>
              <a:rPr lang="de-DE" sz="2200" dirty="0" err="1" smtClean="0"/>
              <a:t>Tissue</a:t>
            </a:r>
            <a:r>
              <a:rPr lang="de-DE" sz="2200" dirty="0" smtClean="0"/>
              <a:t> </a:t>
            </a:r>
            <a:r>
              <a:rPr lang="de-DE" sz="2200" dirty="0" err="1" smtClean="0"/>
              <a:t>chracterization</a:t>
            </a:r>
            <a:endParaRPr lang="en-IN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b="1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de-DE" sz="1600" b="1" dirty="0" smtClean="0">
                <a:latin typeface="Arial" charset="0"/>
                <a:ea typeface="Arial" charset="0"/>
                <a:cs typeface="Arial" charset="0"/>
              </a:rPr>
              <a:t>ata </a:t>
            </a:r>
            <a:r>
              <a:rPr lang="de-DE" sz="1600" b="1" dirty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de-DE" sz="1600" b="1" dirty="0" smtClean="0">
                <a:latin typeface="Arial" charset="0"/>
                <a:ea typeface="Arial" charset="0"/>
                <a:cs typeface="Arial" charset="0"/>
              </a:rPr>
              <a:t>:</a:t>
            </a:r>
            <a:endParaRPr lang="de-DE" sz="1600" b="1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de-DE" sz="1600" b="1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de-DE" sz="1600" b="1" dirty="0" smtClean="0">
                <a:latin typeface="Arial" charset="0"/>
                <a:ea typeface="Arial" charset="0"/>
                <a:cs typeface="Arial" charset="0"/>
              </a:rPr>
              <a:t>Input </a:t>
            </a: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IVUS </a:t>
            </a:r>
            <a:r>
              <a:rPr lang="de-DE" sz="1600" dirty="0" err="1" smtClean="0">
                <a:latin typeface="Arial" charset="0"/>
                <a:ea typeface="Arial" charset="0"/>
                <a:cs typeface="Arial" charset="0"/>
              </a:rPr>
              <a:t>images</a:t>
            </a:r>
            <a:endParaRPr lang="de-DE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de-DE" sz="1600" b="1" dirty="0" smtClean="0">
                <a:latin typeface="Arial" charset="0"/>
                <a:ea typeface="Arial" charset="0"/>
                <a:cs typeface="Arial" charset="0"/>
              </a:rPr>
              <a:t>Label</a:t>
            </a: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 5 </a:t>
            </a:r>
            <a:r>
              <a:rPr lang="de-DE" sz="1600" dirty="0" err="1" smtClean="0">
                <a:latin typeface="Arial" charset="0"/>
                <a:ea typeface="Arial" charset="0"/>
                <a:cs typeface="Arial" charset="0"/>
              </a:rPr>
              <a:t>Labsel</a:t>
            </a: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Output</a:t>
            </a:r>
            <a:br>
              <a:rPr lang="de-DE" sz="1600" dirty="0" smtClean="0">
                <a:latin typeface="Arial" charset="0"/>
                <a:ea typeface="Arial" charset="0"/>
                <a:cs typeface="Arial" charset="0"/>
              </a:rPr>
            </a:b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Label 1:  </a:t>
            </a:r>
            <a:r>
              <a:rPr lang="de-DE" sz="1600" dirty="0" err="1" smtClean="0">
                <a:latin typeface="Arial" charset="0"/>
                <a:ea typeface="Arial" charset="0"/>
                <a:cs typeface="Arial" charset="0"/>
              </a:rPr>
              <a:t>Calcified</a:t>
            </a: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600" dirty="0" err="1" smtClean="0">
                <a:latin typeface="Arial" charset="0"/>
                <a:ea typeface="Arial" charset="0"/>
                <a:cs typeface="Arial" charset="0"/>
              </a:rPr>
              <a:t>Mask</a:t>
            </a:r>
            <a:endParaRPr lang="de-DE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Label 2:  Lipidic Mask	</a:t>
            </a:r>
          </a:p>
          <a:p>
            <a:pPr marL="0" indent="0">
              <a:buNone/>
            </a:pP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Label 3:  Lipidic </a:t>
            </a:r>
            <a:r>
              <a:rPr lang="de-DE" sz="1600" dirty="0">
                <a:latin typeface="Arial" charset="0"/>
                <a:ea typeface="Arial" charset="0"/>
                <a:cs typeface="Arial" charset="0"/>
              </a:rPr>
              <a:t>Mask		</a:t>
            </a:r>
            <a:endParaRPr lang="de-DE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Label 4:  Necrotic </a:t>
            </a:r>
            <a:r>
              <a:rPr lang="de-DE" sz="1600" dirty="0">
                <a:latin typeface="Arial" charset="0"/>
                <a:ea typeface="Arial" charset="0"/>
                <a:cs typeface="Arial" charset="0"/>
              </a:rPr>
              <a:t>Mask</a:t>
            </a:r>
            <a:endParaRPr lang="de-DE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Label 5: No Plaque</a:t>
            </a:r>
            <a:endParaRPr lang="de-DE" sz="16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de-DE" sz="1600" b="1" dirty="0" smtClean="0">
                <a:latin typeface="Arial" charset="0"/>
                <a:ea typeface="Arial" charset="0"/>
                <a:cs typeface="Arial" charset="0"/>
              </a:rPr>
              <a:t>Number </a:t>
            </a:r>
            <a:r>
              <a:rPr lang="de-DE" sz="1600" b="1" dirty="0">
                <a:latin typeface="Arial" charset="0"/>
                <a:ea typeface="Arial" charset="0"/>
                <a:cs typeface="Arial" charset="0"/>
              </a:rPr>
              <a:t>of Samples:</a:t>
            </a:r>
          </a:p>
          <a:p>
            <a:pPr lvl="1"/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25 patient  (Total 1802 images before augmentation of data with 10 degree rotation)</a:t>
            </a:r>
            <a:endParaRPr lang="de-DE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de-DE" sz="1600" b="1" dirty="0">
                <a:latin typeface="Arial" charset="0"/>
                <a:ea typeface="Arial" charset="0"/>
                <a:cs typeface="Arial" charset="0"/>
              </a:rPr>
              <a:t>Size:</a:t>
            </a:r>
            <a:r>
              <a:rPr lang="de-DE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512 </a:t>
            </a:r>
            <a:r>
              <a:rPr lang="de-DE" sz="1600" dirty="0">
                <a:latin typeface="Arial" charset="0"/>
                <a:ea typeface="Arial" charset="0"/>
                <a:cs typeface="Arial" charset="0"/>
              </a:rPr>
              <a:t>x </a:t>
            </a: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512 </a:t>
            </a:r>
            <a:r>
              <a:rPr lang="de-DE" sz="1600" dirty="0">
                <a:latin typeface="Arial" charset="0"/>
                <a:ea typeface="Arial" charset="0"/>
                <a:cs typeface="Arial" charset="0"/>
              </a:rPr>
              <a:t>x </a:t>
            </a: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1 x 1802 </a:t>
            </a:r>
            <a:r>
              <a:rPr lang="de-DE" sz="1600" dirty="0" smtClean="0">
                <a:latin typeface="Arial" charset="0"/>
                <a:ea typeface="Arial" charset="0"/>
                <a:cs typeface="Arial" charset="0"/>
                <a:sym typeface="Wingdings" panose="05000000000000000000" pitchFamily="2" charset="2"/>
              </a:rPr>
              <a:t> reduced to 256</a:t>
            </a: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 x256 </a:t>
            </a:r>
            <a:r>
              <a:rPr lang="de-DE" sz="1600" dirty="0">
                <a:latin typeface="Arial" charset="0"/>
                <a:ea typeface="Arial" charset="0"/>
                <a:cs typeface="Arial" charset="0"/>
              </a:rPr>
              <a:t>x 1 x </a:t>
            </a: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1802</a:t>
            </a:r>
            <a:endParaRPr lang="de-DE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de-DE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smtClean="0">
                <a:latin typeface="Arial" charset="0"/>
                <a:ea typeface="Arial" charset="0"/>
                <a:cs typeface="Arial" charset="0"/>
              </a:rPr>
              <a:t>IVUS Image	               Calcified </a:t>
            </a:r>
            <a:r>
              <a:rPr lang="de-DE" sz="1000" dirty="0" err="1" smtClean="0">
                <a:latin typeface="Arial" charset="0"/>
                <a:ea typeface="Arial" charset="0"/>
                <a:cs typeface="Arial" charset="0"/>
              </a:rPr>
              <a:t>mask</a:t>
            </a:r>
            <a:r>
              <a:rPr lang="de-DE" sz="1000" dirty="0" smtClean="0">
                <a:latin typeface="Arial" charset="0"/>
                <a:ea typeface="Arial" charset="0"/>
                <a:cs typeface="Arial" charset="0"/>
              </a:rPr>
              <a:t>                         </a:t>
            </a:r>
            <a:r>
              <a:rPr lang="de-DE" sz="1000" dirty="0" err="1" smtClean="0">
                <a:latin typeface="Arial" charset="0"/>
                <a:ea typeface="Arial" charset="0"/>
                <a:cs typeface="Arial" charset="0"/>
              </a:rPr>
              <a:t>Fibrotic</a:t>
            </a:r>
            <a:r>
              <a:rPr lang="de-DE" sz="1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latin typeface="Arial" charset="0"/>
                <a:ea typeface="Arial" charset="0"/>
                <a:cs typeface="Arial" charset="0"/>
              </a:rPr>
              <a:t>mask</a:t>
            </a:r>
            <a:r>
              <a:rPr lang="de-DE" sz="1000" dirty="0" smtClean="0">
                <a:latin typeface="Arial" charset="0"/>
                <a:ea typeface="Arial" charset="0"/>
                <a:cs typeface="Arial" charset="0"/>
              </a:rPr>
              <a:t>                        </a:t>
            </a:r>
            <a:r>
              <a:rPr lang="de-DE" sz="1000" dirty="0" err="1" smtClean="0">
                <a:latin typeface="Arial" charset="0"/>
                <a:ea typeface="Arial" charset="0"/>
                <a:cs typeface="Arial" charset="0"/>
              </a:rPr>
              <a:t>Lipidic</a:t>
            </a:r>
            <a:r>
              <a:rPr lang="de-DE" sz="1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latin typeface="Arial" charset="0"/>
                <a:ea typeface="Arial" charset="0"/>
                <a:cs typeface="Arial" charset="0"/>
              </a:rPr>
              <a:t>mask</a:t>
            </a:r>
            <a:r>
              <a:rPr lang="de-DE" sz="1000" dirty="0" smtClean="0">
                <a:latin typeface="Arial" charset="0"/>
                <a:ea typeface="Arial" charset="0"/>
                <a:cs typeface="Arial" charset="0"/>
              </a:rPr>
              <a:t>           </a:t>
            </a:r>
            <a:r>
              <a:rPr lang="de-DE" sz="1000" dirty="0" smtClean="0">
                <a:latin typeface="Arial" charset="0"/>
                <a:ea typeface="Arial" charset="0"/>
                <a:cs typeface="Arial" charset="0"/>
              </a:rPr>
              <a:t>     </a:t>
            </a:r>
            <a:r>
              <a:rPr lang="de-DE" sz="1000" dirty="0" err="1" smtClean="0">
                <a:latin typeface="Arial" charset="0"/>
                <a:ea typeface="Arial" charset="0"/>
                <a:cs typeface="Arial" charset="0"/>
              </a:rPr>
              <a:t>Necrotic</a:t>
            </a:r>
            <a:r>
              <a:rPr lang="de-DE" sz="1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latin typeface="Arial" charset="0"/>
                <a:ea typeface="Arial" charset="0"/>
                <a:cs typeface="Arial" charset="0"/>
              </a:rPr>
              <a:t>mask</a:t>
            </a:r>
            <a:r>
              <a:rPr lang="de-DE" sz="1000" dirty="0" smtClean="0">
                <a:latin typeface="Arial" charset="0"/>
                <a:ea typeface="Arial" charset="0"/>
                <a:cs typeface="Arial" charset="0"/>
              </a:rPr>
              <a:t>                       </a:t>
            </a:r>
            <a:r>
              <a:rPr lang="de-DE" sz="1000" dirty="0" err="1" smtClean="0">
                <a:latin typeface="Arial" charset="0"/>
                <a:ea typeface="Arial" charset="0"/>
                <a:cs typeface="Arial" charset="0"/>
              </a:rPr>
              <a:t>No</a:t>
            </a:r>
            <a:r>
              <a:rPr lang="de-DE" sz="1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000" dirty="0" err="1" smtClean="0">
                <a:latin typeface="Arial" charset="0"/>
                <a:ea typeface="Arial" charset="0"/>
                <a:cs typeface="Arial" charset="0"/>
              </a:rPr>
              <a:t>plaque</a:t>
            </a:r>
            <a:endParaRPr lang="de-DE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Computer Aided Medical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gt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6" t="42077" r="8099" b="46038"/>
          <a:stretch/>
        </p:blipFill>
        <p:spPr bwMode="auto">
          <a:xfrm>
            <a:off x="1896893" y="4873557"/>
            <a:ext cx="7169940" cy="85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ampleResultTest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4" t="30248" r="66083" b="35710"/>
          <a:stretch/>
        </p:blipFill>
        <p:spPr bwMode="auto">
          <a:xfrm>
            <a:off x="466928" y="4873557"/>
            <a:ext cx="1061289" cy="85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2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Segmenting</a:t>
            </a:r>
            <a:r>
              <a:rPr lang="en-IN" sz="2200" dirty="0" smtClean="0"/>
              <a:t> Plaque from IVUS </a:t>
            </a:r>
            <a:r>
              <a:rPr lang="en-IN" sz="2200" dirty="0"/>
              <a:t>Data Using 3D Fully </a:t>
            </a:r>
            <a:r>
              <a:rPr lang="en-IN" dirty="0"/>
              <a:t>Convolutional</a:t>
            </a:r>
            <a:r>
              <a:rPr lang="en-IN" sz="2200" dirty="0"/>
              <a:t>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>
                <a:latin typeface="Arial" charset="0"/>
                <a:ea typeface="Arial" charset="0"/>
                <a:cs typeface="Arial" charset="0"/>
              </a:rPr>
              <a:t>Overview</a:t>
            </a:r>
            <a:r>
              <a:rPr lang="de-DE" sz="1600" b="1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de-DE" sz="1600" b="1" dirty="0" smtClean="0">
                <a:latin typeface="Arial" charset="0"/>
                <a:ea typeface="Arial" charset="0"/>
                <a:cs typeface="Arial" charset="0"/>
              </a:rPr>
              <a:t>Encoder Block :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Each encoder block with Convolution layer, Batch Normalization layer,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ReLU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layer and Pooling Layer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Decoder Block :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Each decoder block with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unpool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layer,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Concat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layer, 2 Convolution layers, Batch Normalization and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ReLU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layer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Reconstruction Layer(Convolutional Layer)</a:t>
            </a:r>
          </a:p>
          <a:p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Loss used :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L2 loss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 algn="ctr">
              <a:buNone/>
            </a:pPr>
            <a:endParaRPr lang="de-DE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 algn="ctr">
              <a:buNone/>
            </a:pPr>
            <a:endParaRPr lang="de-DE" sz="1400" dirty="0"/>
          </a:p>
          <a:p>
            <a:pPr marL="0" indent="0" algn="ctr">
              <a:buNone/>
            </a:pPr>
            <a:r>
              <a:rPr lang="de-DE" sz="1400" dirty="0"/>
              <a:t>3D FCN architecture for estimating CT image from MRI image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24" y="3231184"/>
            <a:ext cx="6407270" cy="27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/>
              <a:t>of Plaque 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1" y="1066800"/>
            <a:ext cx="8616217" cy="5257800"/>
          </a:xfrm>
        </p:spPr>
        <p:txBody>
          <a:bodyPr/>
          <a:lstStyle/>
          <a:p>
            <a:pPr marL="0" indent="0">
              <a:buNone/>
            </a:pPr>
            <a:endParaRPr lang="de-DE" sz="1600" b="1" dirty="0"/>
          </a:p>
          <a:p>
            <a:endParaRPr lang="de-DE" sz="1600" b="1" dirty="0" smtClean="0"/>
          </a:p>
          <a:p>
            <a:endParaRPr lang="de-DE" sz="1600" b="1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en-US" dirty="0" smtClean="0"/>
              <a:t>   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Average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Dice similarity .803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	Average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Jaccard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similarity : .691</a:t>
            </a:r>
          </a:p>
          <a:p>
            <a:pPr marL="457200" lvl="1" indent="0">
              <a:buNone/>
            </a:pPr>
            <a:r>
              <a:rPr lang="en-IN" sz="1600" dirty="0" smtClean="0">
                <a:latin typeface="Arial" charset="0"/>
                <a:ea typeface="Arial" charset="0"/>
                <a:cs typeface="Arial" charset="0"/>
              </a:rPr>
              <a:t>  </a:t>
            </a:r>
            <a:endParaRPr lang="en-IN" sz="1600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13</a:t>
            </a:fld>
            <a:endParaRPr lang="en-US"/>
          </a:p>
        </p:txBody>
      </p:sp>
      <p:pic>
        <p:nvPicPr>
          <p:cNvPr id="12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5440" y="1904248"/>
            <a:ext cx="3669836" cy="3619012"/>
          </a:xfrm>
          <a:prstGeom prst="rect">
            <a:avLst/>
          </a:prstGeom>
          <a:ln>
            <a:miter lim="800000"/>
            <a:headEnd/>
            <a:tailEnd/>
          </a:ln>
        </p:spPr>
      </p:pic>
      <p:pic>
        <p:nvPicPr>
          <p:cNvPr id="1026" name="Picture 2" descr="ampleResultTest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1" t="23567" r="9323" b="33834"/>
          <a:stretch/>
        </p:blipFill>
        <p:spPr bwMode="auto">
          <a:xfrm>
            <a:off x="358775" y="977537"/>
            <a:ext cx="4927328" cy="240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mpleResultTest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9" t="25601" r="9772" b="32790"/>
          <a:stretch/>
        </p:blipFill>
        <p:spPr bwMode="auto">
          <a:xfrm>
            <a:off x="358775" y="3779393"/>
            <a:ext cx="4927328" cy="197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24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Tissue Characterization from </a:t>
            </a:r>
            <a:r>
              <a:rPr lang="en-IN" dirty="0"/>
              <a:t>IVUS Data Using 3D Fully Convolutional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 err="1">
                <a:latin typeface="Arial" charset="0"/>
                <a:ea typeface="Arial" charset="0"/>
                <a:cs typeface="Arial" charset="0"/>
              </a:rPr>
              <a:t>Overview</a:t>
            </a:r>
            <a:r>
              <a:rPr lang="de-DE" sz="1600" b="1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de-DE" sz="1600" b="1" dirty="0">
                <a:latin typeface="Arial" charset="0"/>
                <a:ea typeface="Arial" charset="0"/>
                <a:cs typeface="Arial" charset="0"/>
              </a:rPr>
              <a:t>Encoder Block :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Each encoder block with Convolution layer, Batch Normalization layer,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ReLU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layer and Pooling Layer.</a:t>
            </a: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Decoder Block :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Each decoder block with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unpool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layer,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Concat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layer, 2 Convolution layers, Batch Normalization and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ReLU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layer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5 Reconstruction Layers at Third Level Decoder.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Loss used :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L2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loss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Aided Medical Procedures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E27654B9-2CBC-E046-9B7E-70345D26D3AC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 descr="dk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0" t="-620"/>
          <a:stretch/>
        </p:blipFill>
        <p:spPr bwMode="auto">
          <a:xfrm>
            <a:off x="1984248" y="3017172"/>
            <a:ext cx="4813367" cy="280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k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8898" r="91788" b="65644"/>
          <a:stretch/>
        </p:blipFill>
        <p:spPr bwMode="auto">
          <a:xfrm>
            <a:off x="1371600" y="3840480"/>
            <a:ext cx="484632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23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</a:t>
            </a:r>
            <a:r>
              <a:rPr lang="en-US" dirty="0" smtClean="0"/>
              <a:t>Tissue Characterization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Aided Medical Procedures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E27654B9-2CBC-E046-9B7E-70345D26D3AC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2" descr="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4" t="36739" r="25723" b="39867"/>
          <a:stretch/>
        </p:blipFill>
        <p:spPr bwMode="auto">
          <a:xfrm>
            <a:off x="1733006" y="1571061"/>
            <a:ext cx="6492333" cy="104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5608" y="1173192"/>
            <a:ext cx="5236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		Ground Truth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4363" y="2663936"/>
            <a:ext cx="132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1200" smtClean="0">
                <a:latin typeface="Arial" charset="0"/>
                <a:ea typeface="Arial" charset="0"/>
                <a:cs typeface="Arial" charset="0"/>
              </a:rPr>
              <a:t> Calcified mask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3949" y="2689595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Lipidic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mask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26100" y="2698794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Necrotic mask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47077" y="2689595"/>
            <a:ext cx="10983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Fibrotic mask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3260785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Output Labels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102" name="Picture 6" descr="esult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3" t="36897" r="25741" b="39894"/>
          <a:stretch/>
        </p:blipFill>
        <p:spPr bwMode="auto">
          <a:xfrm>
            <a:off x="1117171" y="3908776"/>
            <a:ext cx="7137811" cy="116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311215" y="5134595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Calcified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mask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0015" y="5134595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Fibrotic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mask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75848" y="5134594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Lipidic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mask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26100" y="5145574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Necrotic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mask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Picture 10" descr="SampleResultTest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4" t="30248" r="66083" b="35710"/>
          <a:stretch/>
        </p:blipFill>
        <p:spPr bwMode="auto">
          <a:xfrm>
            <a:off x="358775" y="1571060"/>
            <a:ext cx="1194068" cy="96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2266" y="2673058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IVUS image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0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Curves </a:t>
            </a:r>
            <a:r>
              <a:rPr lang="en-US" dirty="0"/>
              <a:t>of Tissue Characterization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E27654B9-2CBC-E046-9B7E-70345D26D3A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Aided Medical Procedures</a:t>
            </a:r>
            <a:endParaRPr lang="en-US"/>
          </a:p>
        </p:txBody>
      </p:sp>
      <p:pic>
        <p:nvPicPr>
          <p:cNvPr id="5122" name="Picture 2" descr="alcifie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24" y="1333050"/>
            <a:ext cx="28003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p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65" y="3757387"/>
            <a:ext cx="29908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lh3.googleusercontent.com/QmMF-DNAvkbOiFh6qdsRI0t7HRbZ86iHqa0K9TQgOrNXIEjApbk5cZvfNamJZnxw2_shfv_OgnkCzEM6dAJZZtQwqwDLY543kACb2vZn1XgBmdqKJVOf-zbn27HeivMZPjdzX5YH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1"/>
          <a:stretch/>
        </p:blipFill>
        <p:spPr bwMode="auto">
          <a:xfrm>
            <a:off x="4448370" y="1454448"/>
            <a:ext cx="2950967" cy="191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ec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2" y="3817645"/>
            <a:ext cx="28098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09045" y="3438075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Calcified mask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21907" y="3438075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Fibrotic mask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159539" y="600658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Lipidic</a:t>
            </a:r>
            <a:r>
              <a:rPr lang="en-US" sz="1000" dirty="0" smtClean="0"/>
              <a:t> mask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900468" y="6005287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Necrotic mask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1946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and Similarity of Tissue Characterization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E27654B9-2CBC-E046-9B7E-70345D26D3AC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Aided Medical Procedures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64127"/>
              </p:ext>
            </p:extLst>
          </p:nvPr>
        </p:nvGraphicFramePr>
        <p:xfrm>
          <a:off x="1009292" y="1397000"/>
          <a:ext cx="6952888" cy="38518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8222"/>
                <a:gridCol w="1738222"/>
                <a:gridCol w="1738222"/>
                <a:gridCol w="1738222"/>
              </a:tblGrid>
              <a:tr h="1001143">
                <a:tc>
                  <a:txBody>
                    <a:bodyPr/>
                    <a:lstStyle/>
                    <a:p>
                      <a:r>
                        <a:rPr lang="en-US" dirty="0" smtClean="0"/>
                        <a:t>Tissue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Dice Similarity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Jaccard</a:t>
                      </a:r>
                      <a:r>
                        <a:rPr lang="en-US" dirty="0" smtClean="0"/>
                        <a:t> Similarity</a:t>
                      </a:r>
                      <a:endParaRPr lang="en-US" dirty="0"/>
                    </a:p>
                  </a:txBody>
                  <a:tcPr/>
                </a:tc>
              </a:tr>
              <a:tr h="712671">
                <a:tc>
                  <a:txBody>
                    <a:bodyPr/>
                    <a:lstStyle/>
                    <a:p>
                      <a:r>
                        <a:rPr lang="en-US" dirty="0" smtClean="0"/>
                        <a:t>Calcified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.768</a:t>
                      </a:r>
                      <a:endParaRPr lang="en-US" dirty="0"/>
                    </a:p>
                  </a:txBody>
                  <a:tcPr/>
                </a:tc>
              </a:tr>
              <a:tr h="712671">
                <a:tc>
                  <a:txBody>
                    <a:bodyPr/>
                    <a:lstStyle/>
                    <a:p>
                      <a:r>
                        <a:rPr lang="en-US" dirty="0" smtClean="0"/>
                        <a:t>Fibrotic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.510</a:t>
                      </a:r>
                      <a:endParaRPr lang="en-US" dirty="0"/>
                    </a:p>
                  </a:txBody>
                  <a:tcPr/>
                </a:tc>
              </a:tr>
              <a:tr h="71267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Lipidic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.626</a:t>
                      </a:r>
                      <a:endParaRPr lang="en-US" dirty="0"/>
                    </a:p>
                  </a:txBody>
                  <a:tcPr/>
                </a:tc>
              </a:tr>
              <a:tr h="712671">
                <a:tc>
                  <a:txBody>
                    <a:bodyPr/>
                    <a:lstStyle/>
                    <a:p>
                      <a:r>
                        <a:rPr lang="en-US" dirty="0" smtClean="0"/>
                        <a:t>Necrotic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.671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34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Plaque segmentation</a:t>
            </a: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Plaque mask was segmented in IVUS with 80% similarity to its corresponding ground truth.</a:t>
            </a:r>
          </a:p>
          <a:p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Tissue Characterization</a:t>
            </a: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Calcified and Necrotic masks have been characterized with near 80-85% similarity with corresponding labels.</a:t>
            </a: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Fibrotic and </a:t>
            </a: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Lipidic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masks were characterized with 65-75% similarity with corresponding labels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Aided Medical Procedures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E27654B9-2CBC-E046-9B7E-70345D26D3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949" y="2384057"/>
            <a:ext cx="5505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Arial" charset="0"/>
                <a:ea typeface="Arial" charset="0"/>
                <a:cs typeface="Arial" charset="0"/>
              </a:rPr>
              <a:t>Thank You </a:t>
            </a:r>
            <a:endParaRPr lang="en-IN" sz="4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 smtClean="0">
                <a:latin typeface="Arial" charset="0"/>
                <a:ea typeface="Arial" charset="0"/>
                <a:cs typeface="Arial" charset="0"/>
              </a:rPr>
              <a:t>Goals and Objectives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 smtClean="0">
                <a:latin typeface="Arial" charset="0"/>
                <a:ea typeface="Arial" charset="0"/>
                <a:cs typeface="Arial" charset="0"/>
              </a:rPr>
              <a:t>Definitions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 smtClean="0">
                <a:latin typeface="Arial" charset="0"/>
                <a:ea typeface="Arial" charset="0"/>
                <a:cs typeface="Arial" charset="0"/>
              </a:rPr>
              <a:t>List of the state of </a:t>
            </a:r>
            <a:r>
              <a:rPr lang="de-DE" sz="2000" dirty="0" err="1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de-DE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latin typeface="Arial" charset="0"/>
                <a:ea typeface="Arial" charset="0"/>
                <a:cs typeface="Arial" charset="0"/>
              </a:rPr>
              <a:t>art</a:t>
            </a:r>
            <a:endParaRPr lang="de-DE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latin typeface="Arial" charset="0"/>
                <a:ea typeface="Arial" charset="0"/>
                <a:cs typeface="Arial" charset="0"/>
              </a:rPr>
              <a:t>Overview of the </a:t>
            </a:r>
            <a:r>
              <a:rPr lang="de-DE" sz="2000" dirty="0" err="1">
                <a:latin typeface="Arial" charset="0"/>
                <a:ea typeface="Arial" charset="0"/>
                <a:cs typeface="Arial" charset="0"/>
              </a:rPr>
              <a:t>baseline</a:t>
            </a:r>
            <a:r>
              <a:rPr lang="de-DE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2000" dirty="0" err="1" smtClean="0">
                <a:latin typeface="Arial" charset="0"/>
                <a:ea typeface="Arial" charset="0"/>
                <a:cs typeface="Arial" charset="0"/>
              </a:rPr>
              <a:t>paper</a:t>
            </a:r>
            <a:endParaRPr lang="de-DE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 smtClean="0">
                <a:latin typeface="Arial" charset="0"/>
                <a:ea typeface="Arial" charset="0"/>
                <a:cs typeface="Arial" charset="0"/>
              </a:rPr>
              <a:t>Proposed method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>
                <a:latin typeface="Arial" charset="0"/>
                <a:ea typeface="Arial" charset="0"/>
                <a:cs typeface="Arial" charset="0"/>
              </a:rPr>
              <a:t>Description of the data </a:t>
            </a:r>
            <a:r>
              <a:rPr lang="de-DE" sz="2000" dirty="0" smtClean="0">
                <a:latin typeface="Arial" charset="0"/>
                <a:ea typeface="Arial" charset="0"/>
                <a:cs typeface="Arial" charset="0"/>
              </a:rPr>
              <a:t>set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 err="1" smtClean="0">
                <a:latin typeface="Arial" charset="0"/>
                <a:ea typeface="Arial" charset="0"/>
                <a:cs typeface="Arial" charset="0"/>
              </a:rPr>
              <a:t>Results</a:t>
            </a:r>
            <a:endParaRPr lang="de-DE" sz="20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 smtClean="0">
                <a:latin typeface="Arial" charset="0"/>
                <a:ea typeface="Arial" charset="0"/>
                <a:cs typeface="Arial" charset="0"/>
              </a:rPr>
              <a:t>Summary</a:t>
            </a:r>
            <a:endParaRPr lang="de-DE" sz="20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e-DE" sz="20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de-DE" dirty="0">
              <a:latin typeface="Arial" charset="0"/>
              <a:ea typeface="Arial" charset="0"/>
              <a:cs typeface="Arial" charset="0"/>
            </a:endParaRPr>
          </a:p>
          <a:p>
            <a:endParaRPr lang="de-DE" dirty="0">
              <a:latin typeface="Arial" charset="0"/>
              <a:ea typeface="Arial" charset="0"/>
              <a:cs typeface="Arial" charset="0"/>
            </a:endParaRPr>
          </a:p>
          <a:p>
            <a:endParaRPr lang="de-DE" dirty="0">
              <a:latin typeface="Arial" charset="0"/>
              <a:ea typeface="Arial" charset="0"/>
              <a:cs typeface="Arial" charset="0"/>
            </a:endParaRPr>
          </a:p>
          <a:p>
            <a:endParaRPr lang="en-I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December 16,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493" y="3544018"/>
            <a:ext cx="4727507" cy="164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 &amp; </a:t>
            </a:r>
            <a:r>
              <a:rPr lang="de-DE" dirty="0" err="1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>
                <a:latin typeface="Arial" charset="0"/>
                <a:ea typeface="Arial" charset="0"/>
                <a:cs typeface="Arial" charset="0"/>
              </a:rPr>
              <a:t>Goal: </a:t>
            </a:r>
            <a:r>
              <a:rPr lang="de-DE" sz="1600" dirty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iven an IVUS image segment plaque mask and characterize colocated heterogenous tissues.</a:t>
            </a:r>
          </a:p>
          <a:p>
            <a:pPr marL="0" indent="0">
              <a:buNone/>
            </a:pPr>
            <a:endParaRPr lang="de-DE" sz="16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de-DE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de-DE" sz="1600" b="1" dirty="0">
                <a:latin typeface="Arial" charset="0"/>
                <a:ea typeface="Arial" charset="0"/>
                <a:cs typeface="Arial" charset="0"/>
              </a:rPr>
              <a:t>Objective 1</a:t>
            </a:r>
            <a:r>
              <a:rPr lang="de-DE" sz="1600" b="1" dirty="0" smtClean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Plaque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mask prediction using fully convolutional neural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network.</a:t>
            </a:r>
            <a:endParaRPr lang="de-DE" sz="1600" dirty="0" smtClean="0">
              <a:latin typeface="Arial" charset="0"/>
              <a:ea typeface="Arial" charset="0"/>
              <a:cs typeface="Arial" charset="0"/>
            </a:endParaRPr>
          </a:p>
          <a:p>
            <a:endParaRPr lang="de-DE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de-DE" sz="1600" b="1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Objective</a:t>
            </a:r>
            <a:r>
              <a:rPr lang="de-DE" sz="16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2: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Tissue characterization problem (4 label output : Calcified mask ,Fibrotic mask,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Lipidic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mask, Necrotic mask) using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fully convolutional neural network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in different configurations of decoder blocks and interpreting the results.</a:t>
            </a:r>
          </a:p>
          <a:p>
            <a:endParaRPr lang="de-DE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Definitions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838200"/>
            <a:ext cx="8586921" cy="4923622"/>
          </a:xfrm>
        </p:spPr>
        <p:txBody>
          <a:bodyPr/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Plaque is made up of fat, cholesterol, calcium, and other substances found in the blood. 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It hardens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and narrows 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arteries which limits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the flow of oxygen-rich blood to organs and other parts of your body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Atherosclerosis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is a disease in which plaque builds up inside arteries. 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Different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Atherosclerosis-Related Diseases are Coronary Heart Disease, Carotid Artery Disease, Peripheral Artery Disease, Chronic Kidney Disease.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800" dirty="0">
                <a:latin typeface="Arial" charset="0"/>
                <a:ea typeface="Arial" charset="0"/>
                <a:cs typeface="Arial" charset="0"/>
              </a:rPr>
              <a:t>https://www.nhlbi.nih.gov/health/health-topics/topics/atherosclerosis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Computer Aided Medical Procedures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E27654B9-2CBC-E046-9B7E-70345D26D3AC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53012"/>
            <a:ext cx="3149456" cy="21659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2516" y="46381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Intravascular Ultrasound (IVUS) </a:t>
            </a:r>
            <a:endParaRPr lang="en-US" b="1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predominant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imaging modality </a:t>
            </a: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real-time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cross-sectional images of arteries 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assists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clinicians to infer about atherosclerotic plaques composition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Why Tissue Characterization ?</a:t>
            </a: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Plaque: heterogeneous and </a:t>
            </a: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colocated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ibrous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tissue, lipid deposits and calcifications. 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Characterizing </a:t>
            </a: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colocated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heterogeneous tissue will help clinicians to assess plaque vulnerability.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Aided Medical Procedures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E27654B9-2CBC-E046-9B7E-70345D26D3AC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5198" y="5555903"/>
            <a:ext cx="1883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Sheet, D., </a:t>
            </a:r>
            <a:r>
              <a:rPr lang="en-US" sz="800" dirty="0" err="1"/>
              <a:t>Karamalis</a:t>
            </a:r>
            <a:r>
              <a:rPr lang="en-US" sz="800" dirty="0"/>
              <a:t>, A., </a:t>
            </a:r>
            <a:r>
              <a:rPr lang="en-US" sz="800" dirty="0" err="1"/>
              <a:t>Eslami</a:t>
            </a:r>
            <a:r>
              <a:rPr lang="en-US" sz="800" dirty="0"/>
              <a:t>, A., Noël, P., Chatterjee, J., Ray, A.K., Laine, A.F., </a:t>
            </a:r>
            <a:r>
              <a:rPr lang="en-US" sz="800" dirty="0" err="1"/>
              <a:t>Carlier</a:t>
            </a:r>
            <a:r>
              <a:rPr lang="en-US" sz="800" dirty="0"/>
              <a:t>, S.G., </a:t>
            </a:r>
            <a:r>
              <a:rPr lang="en-US" sz="800" dirty="0" err="1"/>
              <a:t>Navab</a:t>
            </a:r>
            <a:r>
              <a:rPr lang="en-US" sz="800" dirty="0"/>
              <a:t>, N. and </a:t>
            </a:r>
            <a:r>
              <a:rPr lang="en-US" sz="800" dirty="0" err="1"/>
              <a:t>Katouzian</a:t>
            </a:r>
            <a:r>
              <a:rPr lang="en-US" sz="800" dirty="0"/>
              <a:t>, A., 2014. </a:t>
            </a:r>
            <a:r>
              <a:rPr lang="en-US" sz="800" dirty="0" smtClean="0"/>
              <a:t>Joint </a:t>
            </a:r>
            <a:r>
              <a:rPr lang="en-US" sz="800" dirty="0"/>
              <a:t>learning of ultrasonic backscattering statistical physics and signal </a:t>
            </a:r>
            <a:endParaRPr lang="en-US" sz="800" dirty="0" smtClean="0"/>
          </a:p>
          <a:p>
            <a:r>
              <a:rPr lang="en-US" sz="800" dirty="0" smtClean="0"/>
              <a:t>confidence </a:t>
            </a:r>
            <a:r>
              <a:rPr lang="en-US" sz="800" dirty="0"/>
              <a:t>primal for characterizing atherosclerotic plaques using intravascular ultrasound. </a:t>
            </a:r>
            <a:r>
              <a:rPr lang="en-US" sz="800" i="1" dirty="0" smtClean="0"/>
              <a:t>Medical </a:t>
            </a:r>
            <a:r>
              <a:rPr lang="en-US" sz="800" i="1" dirty="0"/>
              <a:t>image analysis</a:t>
            </a:r>
            <a:r>
              <a:rPr lang="en-US" sz="800" dirty="0"/>
              <a:t>, </a:t>
            </a:r>
            <a:r>
              <a:rPr lang="en-US" sz="800" i="1" dirty="0"/>
              <a:t>18</a:t>
            </a:r>
            <a:r>
              <a:rPr lang="en-US" sz="800" dirty="0"/>
              <a:t>(1), pp.103-117.</a:t>
            </a:r>
          </a:p>
          <a:p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98" y="4076556"/>
            <a:ext cx="7741920" cy="9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State of </a:t>
            </a:r>
            <a:r>
              <a:rPr lang="de-DE" dirty="0" err="1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de-DE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dirty="0" err="1" smtClean="0">
                <a:latin typeface="Arial" charset="0"/>
                <a:ea typeface="Arial" charset="0"/>
                <a:cs typeface="Arial" charset="0"/>
              </a:rPr>
              <a:t>art</a:t>
            </a:r>
            <a:endParaRPr lang="en-IN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328610"/>
              </p:ext>
            </p:extLst>
          </p:nvPr>
        </p:nvGraphicFramePr>
        <p:xfrm>
          <a:off x="487984" y="1096617"/>
          <a:ext cx="8424863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51114" y="5247382"/>
            <a:ext cx="7461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Pujol</a:t>
            </a:r>
            <a:r>
              <a:rPr lang="en-US" sz="800" dirty="0"/>
              <a:t>, O., </a:t>
            </a:r>
            <a:r>
              <a:rPr lang="en-US" sz="800" dirty="0" err="1"/>
              <a:t>Rotger</a:t>
            </a:r>
            <a:r>
              <a:rPr lang="en-US" sz="800" dirty="0"/>
              <a:t>, D., </a:t>
            </a:r>
            <a:r>
              <a:rPr lang="en-US" sz="800" dirty="0" err="1"/>
              <a:t>Radeva</a:t>
            </a:r>
            <a:r>
              <a:rPr lang="en-US" sz="800" dirty="0"/>
              <a:t>, P., Rodriguez, O. and Mauri, J., 2003, September. Near real-time plaque segmentation of IVUS. In </a:t>
            </a:r>
            <a:r>
              <a:rPr lang="en-US" sz="800" i="1" dirty="0"/>
              <a:t>Computers in Cardiology, 2003</a:t>
            </a:r>
            <a:r>
              <a:rPr lang="en-US" sz="800" dirty="0"/>
              <a:t> (pp. 69-72). IEEE</a:t>
            </a:r>
            <a:endParaRPr lang="en-IN" sz="800" dirty="0" smtClean="0"/>
          </a:p>
          <a:p>
            <a:r>
              <a:rPr lang="en-US" sz="800" dirty="0"/>
              <a:t>Dinesh, M.S., </a:t>
            </a:r>
            <a:r>
              <a:rPr lang="en-US" sz="800" dirty="0" err="1"/>
              <a:t>Devarakota</a:t>
            </a:r>
            <a:r>
              <a:rPr lang="en-US" sz="800" dirty="0"/>
              <a:t>, P. and Kumar, J., 2010, March. Automatic detection of plaques with severe stenosis in coronary vessels of CT angiography. In </a:t>
            </a:r>
            <a:r>
              <a:rPr lang="en-US" sz="800" i="1" dirty="0"/>
              <a:t>SPIE Medical Imaging</a:t>
            </a:r>
            <a:r>
              <a:rPr lang="en-US" sz="800" dirty="0"/>
              <a:t> (pp. 76242Q-76242Q). International Society for Optics and </a:t>
            </a:r>
            <a:r>
              <a:rPr lang="en-US" sz="800" dirty="0" smtClean="0"/>
              <a:t>Photonics.</a:t>
            </a:r>
          </a:p>
          <a:p>
            <a:r>
              <a:rPr lang="en-US" sz="800" dirty="0" err="1"/>
              <a:t>Loizou</a:t>
            </a:r>
            <a:r>
              <a:rPr lang="en-US" sz="800" dirty="0"/>
              <a:t>, C.P., </a:t>
            </a:r>
            <a:r>
              <a:rPr lang="en-US" sz="800" dirty="0" err="1"/>
              <a:t>Pattichis</a:t>
            </a:r>
            <a:r>
              <a:rPr lang="en-US" sz="800" dirty="0"/>
              <a:t>, C.S., </a:t>
            </a:r>
            <a:r>
              <a:rPr lang="en-US" sz="800" dirty="0" err="1"/>
              <a:t>Istepanian</a:t>
            </a:r>
            <a:r>
              <a:rPr lang="en-US" sz="800" dirty="0"/>
              <a:t>, R.S.H., </a:t>
            </a:r>
            <a:r>
              <a:rPr lang="en-US" sz="800" dirty="0" err="1"/>
              <a:t>Pantziaris</a:t>
            </a:r>
            <a:r>
              <a:rPr lang="en-US" sz="800" dirty="0"/>
              <a:t>, M. and </a:t>
            </a:r>
            <a:r>
              <a:rPr lang="en-US" sz="800" dirty="0" err="1"/>
              <a:t>Nicolaides</a:t>
            </a:r>
            <a:r>
              <a:rPr lang="en-US" sz="800" dirty="0"/>
              <a:t>, A., 2004, September. Atherosclerotic carotid plaque segmentation. In </a:t>
            </a:r>
            <a:r>
              <a:rPr lang="en-US" sz="800" i="1" dirty="0"/>
              <a:t>Engineering in Medicine and Biology Society, 2004. IEMBS'04. 26th Annual International Conference of the IEEE</a:t>
            </a:r>
            <a:r>
              <a:rPr lang="en-US" sz="800" dirty="0"/>
              <a:t> (Vol. 1, pp. 1403-1406). </a:t>
            </a:r>
            <a:r>
              <a:rPr lang="en-US" sz="800" dirty="0" smtClean="0"/>
              <a:t>IEEE.</a:t>
            </a:r>
          </a:p>
          <a:p>
            <a:r>
              <a:rPr lang="en-US" sz="800" dirty="0" err="1"/>
              <a:t>Adame</a:t>
            </a:r>
            <a:r>
              <a:rPr lang="en-US" sz="800" dirty="0"/>
              <a:t>, I.M., Van Der </a:t>
            </a:r>
            <a:r>
              <a:rPr lang="en-US" sz="800" dirty="0" err="1"/>
              <a:t>Geest</a:t>
            </a:r>
            <a:r>
              <a:rPr lang="en-US" sz="800" dirty="0"/>
              <a:t>, R.J., Wasserman, B.A., Mohamed, M.A., </a:t>
            </a:r>
            <a:r>
              <a:rPr lang="en-US" sz="800" dirty="0" err="1"/>
              <a:t>Reiber</a:t>
            </a:r>
            <a:r>
              <a:rPr lang="en-US" sz="800" dirty="0"/>
              <a:t>, J.H.C. and </a:t>
            </a:r>
            <a:r>
              <a:rPr lang="en-US" sz="800" dirty="0" err="1"/>
              <a:t>Lelieveldt</a:t>
            </a:r>
            <a:r>
              <a:rPr lang="en-US" sz="800" dirty="0"/>
              <a:t>, B.P.F., 2004. Automatic segmentation and plaque characterization in atherosclerotic carotid artery MR images. </a:t>
            </a:r>
            <a:r>
              <a:rPr lang="en-US" sz="800" i="1" dirty="0"/>
              <a:t>Magnetic Resonance Materials in Physics, Biology and Medicine</a:t>
            </a:r>
            <a:r>
              <a:rPr lang="en-US" sz="800" dirty="0"/>
              <a:t>, </a:t>
            </a:r>
            <a:r>
              <a:rPr lang="en-US" sz="800" i="1" dirty="0"/>
              <a:t>16</a:t>
            </a:r>
            <a:r>
              <a:rPr lang="en-US" sz="800" dirty="0"/>
              <a:t>(5), pp.227-234</a:t>
            </a:r>
            <a:r>
              <a:rPr lang="en-US" sz="800" dirty="0" smtClean="0"/>
              <a:t>.</a:t>
            </a:r>
          </a:p>
          <a:p>
            <a:r>
              <a:rPr lang="en-US" sz="800" dirty="0"/>
              <a:t>Cheng, J., Li, H., Xiao, F., </a:t>
            </a:r>
            <a:r>
              <a:rPr lang="en-US" sz="800" dirty="0" err="1"/>
              <a:t>Fenster</a:t>
            </a:r>
            <a:r>
              <a:rPr lang="en-US" sz="800" dirty="0"/>
              <a:t>, A., Zhang, X., He, X., Li, L. and Ding, M., 2013. Fully automatic plaque segmentation in 3-D carotid ultrasound images. </a:t>
            </a:r>
            <a:r>
              <a:rPr lang="en-US" sz="800" i="1" dirty="0"/>
              <a:t>Ultrasound in medicine &amp; biology</a:t>
            </a:r>
            <a:r>
              <a:rPr lang="en-US" sz="800" dirty="0"/>
              <a:t>, </a:t>
            </a:r>
            <a:r>
              <a:rPr lang="en-US" sz="800" i="1" dirty="0"/>
              <a:t>39</a:t>
            </a:r>
            <a:r>
              <a:rPr lang="en-US" sz="800" dirty="0"/>
              <a:t>(12), pp.2431-2446.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8552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art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036607"/>
              </p:ext>
            </p:extLst>
          </p:nvPr>
        </p:nvGraphicFramePr>
        <p:xfrm>
          <a:off x="358775" y="1066801"/>
          <a:ext cx="8526807" cy="4320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83973" y="5153920"/>
            <a:ext cx="7901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800" dirty="0"/>
          </a:p>
          <a:p>
            <a:endParaRPr lang="en-IN" sz="800" dirty="0"/>
          </a:p>
          <a:p>
            <a:endParaRPr lang="en-IN" sz="800" dirty="0"/>
          </a:p>
          <a:p>
            <a:r>
              <a:rPr lang="en-US" sz="800" dirty="0"/>
              <a:t>Sun, Y.V., </a:t>
            </a:r>
            <a:r>
              <a:rPr lang="en-US" sz="800" dirty="0" err="1"/>
              <a:t>Bielak</a:t>
            </a:r>
            <a:r>
              <a:rPr lang="en-US" sz="800" dirty="0"/>
              <a:t>, L.F., </a:t>
            </a:r>
            <a:r>
              <a:rPr lang="en-US" sz="800" dirty="0" err="1"/>
              <a:t>Peyser</a:t>
            </a:r>
            <a:r>
              <a:rPr lang="en-US" sz="800" dirty="0"/>
              <a:t>, P.A., Turner, S.T., Sheedy, P.F., </a:t>
            </a:r>
            <a:r>
              <a:rPr lang="en-US" sz="800" dirty="0" err="1"/>
              <a:t>Boerwinkle</a:t>
            </a:r>
            <a:r>
              <a:rPr lang="en-US" sz="800" dirty="0"/>
              <a:t>, E. and </a:t>
            </a:r>
            <a:r>
              <a:rPr lang="en-US" sz="800" dirty="0" err="1"/>
              <a:t>Kardia</a:t>
            </a:r>
            <a:r>
              <a:rPr lang="en-US" sz="800" dirty="0"/>
              <a:t>, S.L., 2008. Application of machine learning algorithms to predict coronary artery calcification with a </a:t>
            </a:r>
            <a:r>
              <a:rPr lang="en-US" sz="800" dirty="0" err="1"/>
              <a:t>sibship</a:t>
            </a:r>
            <a:r>
              <a:rPr lang="en-US" sz="800" dirty="0"/>
              <a:t>‐based design. </a:t>
            </a:r>
            <a:r>
              <a:rPr lang="en-US" sz="800" i="1" dirty="0"/>
              <a:t>Genetic epidemiology</a:t>
            </a:r>
            <a:r>
              <a:rPr lang="en-US" sz="800" dirty="0"/>
              <a:t>, </a:t>
            </a:r>
            <a:r>
              <a:rPr lang="en-US" sz="800" i="1" dirty="0"/>
              <a:t>32</a:t>
            </a:r>
            <a:r>
              <a:rPr lang="en-US" sz="800" dirty="0"/>
              <a:t>(4), pp.350-360</a:t>
            </a:r>
            <a:r>
              <a:rPr lang="en-US" sz="800" dirty="0" smtClean="0"/>
              <a:t>.</a:t>
            </a:r>
            <a:r>
              <a:rPr lang="en-US" sz="800" dirty="0"/>
              <a:t> </a:t>
            </a:r>
            <a:endParaRPr lang="en-US" sz="800" dirty="0" smtClean="0"/>
          </a:p>
          <a:p>
            <a:r>
              <a:rPr lang="en-US" sz="800" dirty="0" smtClean="0"/>
              <a:t>Cetin</a:t>
            </a:r>
            <a:r>
              <a:rPr lang="en-US" sz="800" dirty="0"/>
              <a:t>, S. and </a:t>
            </a:r>
            <a:r>
              <a:rPr lang="en-US" sz="800" dirty="0" err="1"/>
              <a:t>Unal</a:t>
            </a:r>
            <a:r>
              <a:rPr lang="en-US" sz="800" dirty="0"/>
              <a:t>, G., 2012. Automatic detection of coronary artery stenosis in CTA based on vessel intensity and geometric features. In </a:t>
            </a:r>
            <a:r>
              <a:rPr lang="en-US" sz="800" i="1" dirty="0"/>
              <a:t>Proc. of MICCAI Workshop” 3D Cardiovascular Imaging: a MICCAI segmentation Challenge</a:t>
            </a:r>
            <a:r>
              <a:rPr lang="en-US" sz="800" dirty="0" smtClean="0"/>
              <a:t>.</a:t>
            </a:r>
          </a:p>
          <a:p>
            <a:r>
              <a:rPr lang="en-US" sz="800" dirty="0" err="1"/>
              <a:t>Toledano</a:t>
            </a:r>
            <a:r>
              <a:rPr lang="en-US" sz="800" dirty="0"/>
              <a:t>, M., Lindenbaum13, M., Lessick46, J., </a:t>
            </a:r>
            <a:r>
              <a:rPr lang="en-US" sz="800" dirty="0" err="1"/>
              <a:t>Dragu</a:t>
            </a:r>
            <a:r>
              <a:rPr lang="en-US" sz="800" dirty="0"/>
              <a:t>, R., Ghersin56, E., Engel56, A. and Beyar246, R., Learning to Detect Coronary Artery Stenosis from </a:t>
            </a:r>
            <a:r>
              <a:rPr lang="en-US" sz="800" dirty="0" smtClean="0"/>
              <a:t>Multi-Detector CT </a:t>
            </a:r>
            <a:r>
              <a:rPr lang="en-US" sz="800" dirty="0"/>
              <a:t>imaging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0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182758"/>
            <a:ext cx="8424863" cy="4989442"/>
          </a:xfrm>
        </p:spPr>
        <p:txBody>
          <a:bodyPr/>
          <a:lstStyle/>
          <a:p>
            <a:pPr algn="just"/>
            <a:r>
              <a:rPr lang="en-US" sz="1600" dirty="0" smtClean="0">
                <a:latin typeface="+mj-lt"/>
              </a:rPr>
              <a:t>Address co-located </a:t>
            </a:r>
            <a:r>
              <a:rPr lang="en-US" sz="1600" dirty="0">
                <a:latin typeface="+mj-lt"/>
              </a:rPr>
              <a:t>heterogeneous </a:t>
            </a:r>
            <a:r>
              <a:rPr lang="en-US" sz="1600" dirty="0" smtClean="0">
                <a:latin typeface="+mj-lt"/>
              </a:rPr>
              <a:t>tissues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problem probabilistically.</a:t>
            </a:r>
          </a:p>
          <a:p>
            <a:pPr algn="just"/>
            <a:r>
              <a:rPr lang="en-US" sz="1600" dirty="0" smtClean="0">
                <a:latin typeface="+mj-lt"/>
              </a:rPr>
              <a:t>Random Forest</a:t>
            </a:r>
            <a:r>
              <a:rPr lang="en-US" sz="1600" dirty="0">
                <a:latin typeface="+mj-lt"/>
              </a:rPr>
              <a:t>.</a:t>
            </a:r>
          </a:p>
          <a:p>
            <a:pPr algn="just"/>
            <a:r>
              <a:rPr lang="en-US" sz="1600" dirty="0" smtClean="0">
                <a:latin typeface="+mj-lt"/>
              </a:rPr>
              <a:t>Results were highly </a:t>
            </a:r>
            <a:r>
              <a:rPr lang="en-US" sz="1600" dirty="0">
                <a:latin typeface="+mj-lt"/>
              </a:rPr>
              <a:t>concurrence with traditional tissue histology</a:t>
            </a:r>
            <a:r>
              <a:rPr lang="en-US" sz="1600" dirty="0" smtClean="0">
                <a:latin typeface="+mj-lt"/>
              </a:rPr>
              <a:t>.</a:t>
            </a:r>
            <a:endParaRPr lang="en-US" sz="16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Computer Aided Medical Procedures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E27654B9-2CBC-E046-9B7E-70345D26D3AC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7940" y="5710534"/>
            <a:ext cx="749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Sheet, D., </a:t>
            </a:r>
            <a:r>
              <a:rPr lang="en-US" sz="800" dirty="0" err="1"/>
              <a:t>Karamalis</a:t>
            </a:r>
            <a:r>
              <a:rPr lang="en-US" sz="800" dirty="0"/>
              <a:t>, A., </a:t>
            </a:r>
            <a:r>
              <a:rPr lang="en-US" sz="800" dirty="0" err="1"/>
              <a:t>Eslami</a:t>
            </a:r>
            <a:r>
              <a:rPr lang="en-US" sz="800" dirty="0"/>
              <a:t>, A., Noël, P., Chatterjee, J., Ray, A.K., Laine, A.F., </a:t>
            </a:r>
            <a:r>
              <a:rPr lang="en-US" sz="800" dirty="0" err="1"/>
              <a:t>Carlier</a:t>
            </a:r>
            <a:r>
              <a:rPr lang="en-US" sz="800" dirty="0"/>
              <a:t>, S.G., </a:t>
            </a:r>
            <a:r>
              <a:rPr lang="en-US" sz="800" dirty="0" err="1"/>
              <a:t>Navab</a:t>
            </a:r>
            <a:r>
              <a:rPr lang="en-US" sz="800" dirty="0"/>
              <a:t>, N. and </a:t>
            </a:r>
            <a:r>
              <a:rPr lang="en-US" sz="800" dirty="0" err="1"/>
              <a:t>Katouzian</a:t>
            </a:r>
            <a:r>
              <a:rPr lang="en-US" sz="800" dirty="0"/>
              <a:t>, A., 2014. Joint learning of ultrasonic backscattering statistical physics and signal confidence primal for characterizing atherosclerotic plaques using intravascular ultrasound. </a:t>
            </a:r>
            <a:r>
              <a:rPr lang="en-US" sz="800" i="1" dirty="0"/>
              <a:t>Medical image analysis</a:t>
            </a:r>
            <a:r>
              <a:rPr lang="en-US" sz="800" dirty="0"/>
              <a:t>, </a:t>
            </a:r>
            <a:r>
              <a:rPr lang="en-US" sz="800" i="1" dirty="0"/>
              <a:t>18</a:t>
            </a:r>
            <a:r>
              <a:rPr lang="en-US" sz="800" dirty="0"/>
              <a:t>(1), pp.103-117.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48" y="2712219"/>
            <a:ext cx="5886516" cy="29221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653143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Baseline Paper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smtClean="0">
                <a:latin typeface="Arial" charset="0"/>
                <a:ea typeface="Arial" charset="0"/>
                <a:cs typeface="Arial" charset="0"/>
              </a:rPr>
              <a:t>Fully Convolutional Network: Preserve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input’s neighborhood relations and spatial locality in latent higher-level representations</a:t>
            </a:r>
          </a:p>
          <a:p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IN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December 16,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Computer Aided Medical Procedures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E27654B9-2CBC-E046-9B7E-70345D26D3AC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291" y="1880813"/>
            <a:ext cx="7427829" cy="219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02899" y="4072872"/>
            <a:ext cx="8315976" cy="1818241"/>
            <a:chOff x="402899" y="4072872"/>
            <a:chExt cx="8315976" cy="1818241"/>
          </a:xfrm>
        </p:grpSpPr>
        <p:grpSp>
          <p:nvGrpSpPr>
            <p:cNvPr id="9" name="Group 8"/>
            <p:cNvGrpSpPr/>
            <p:nvPr/>
          </p:nvGrpSpPr>
          <p:grpSpPr>
            <a:xfrm>
              <a:off x="402899" y="4072872"/>
              <a:ext cx="8315976" cy="1818241"/>
              <a:chOff x="554891" y="3860147"/>
              <a:chExt cx="8315976" cy="1818241"/>
            </a:xfrm>
            <a:solidFill>
              <a:schemeClr val="bg1"/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389914" y="3860147"/>
                    <a:ext cx="3480953" cy="981935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nary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914" y="3860147"/>
                    <a:ext cx="3480953" cy="98193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54891" y="3918157"/>
                    <a:ext cx="3032946" cy="416845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891" y="3918157"/>
                    <a:ext cx="3032946" cy="41684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/>
              <p:cNvSpPr txBox="1"/>
              <p:nvPr/>
            </p:nvSpPr>
            <p:spPr>
              <a:xfrm>
                <a:off x="3670212" y="5155168"/>
                <a:ext cx="2085827" cy="52322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latin typeface="Helvetica" panose="020B0604020202020204" pitchFamily="34" charset="0"/>
                    <a:cs typeface="Helvetica" panose="020B0604020202020204" pitchFamily="34" charset="0"/>
                  </a:rPr>
                  <a:t>Convolution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85332" y="4125007"/>
                <a:ext cx="246743" cy="416845"/>
              </a:xfrm>
              <a:prstGeom prst="rect">
                <a:avLst/>
              </a:prstGeom>
              <a:noFill/>
              <a:ln w="28575">
                <a:solidFill>
                  <a:srgbClr val="EABA0C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Curved Connector 14"/>
              <p:cNvCxnSpPr>
                <a:stCxn id="13" idx="1"/>
                <a:endCxn id="12" idx="2"/>
              </p:cNvCxnSpPr>
              <p:nvPr/>
            </p:nvCxnSpPr>
            <p:spPr>
              <a:xfrm rot="10800000">
                <a:off x="2071364" y="4335002"/>
                <a:ext cx="1598848" cy="1081776"/>
              </a:xfrm>
              <a:prstGeom prst="curvedConnector2">
                <a:avLst/>
              </a:prstGeom>
              <a:grpFill/>
              <a:ln>
                <a:solidFill>
                  <a:srgbClr val="EABA0C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/>
              <p:cNvCxnSpPr>
                <a:stCxn id="13" idx="3"/>
                <a:endCxn id="14" idx="2"/>
              </p:cNvCxnSpPr>
              <p:nvPr/>
            </p:nvCxnSpPr>
            <p:spPr>
              <a:xfrm flipV="1">
                <a:off x="5756039" y="4541852"/>
                <a:ext cx="1752665" cy="874926"/>
              </a:xfrm>
              <a:prstGeom prst="curvedConnector2">
                <a:avLst/>
              </a:prstGeom>
              <a:grpFill/>
              <a:ln>
                <a:solidFill>
                  <a:srgbClr val="EABA0C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1788263" y="4146994"/>
              <a:ext cx="246743" cy="416845"/>
            </a:xfrm>
            <a:prstGeom prst="rect">
              <a:avLst/>
            </a:prstGeom>
            <a:noFill/>
            <a:ln w="28575">
              <a:solidFill>
                <a:srgbClr val="EABA0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62394" y="6002923"/>
            <a:ext cx="791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err="1"/>
              <a:t>Masci</a:t>
            </a:r>
            <a:r>
              <a:rPr lang="en-IN" sz="800" dirty="0"/>
              <a:t>, J., Meier, U., </a:t>
            </a:r>
            <a:r>
              <a:rPr lang="en-IN" sz="800" dirty="0" err="1"/>
              <a:t>Cireşan</a:t>
            </a:r>
            <a:r>
              <a:rPr lang="en-IN" sz="800" dirty="0"/>
              <a:t>, D., &amp; </a:t>
            </a:r>
            <a:r>
              <a:rPr lang="en-IN" sz="800" dirty="0" err="1"/>
              <a:t>Schmidhuber</a:t>
            </a:r>
            <a:r>
              <a:rPr lang="en-IN" sz="800" dirty="0"/>
              <a:t>, J. (2011, June). Stacked convolutional auto-encoders for hierarchical feature extraction. In </a:t>
            </a:r>
            <a:r>
              <a:rPr lang="en-IN" sz="800" i="1" dirty="0"/>
              <a:t>International Conference on Artificial Neural Networks</a:t>
            </a:r>
            <a:r>
              <a:rPr lang="en-IN" sz="800" dirty="0"/>
              <a:t> (pp. 52-59). Springer Berlin Heidelberg.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512" y="2111688"/>
            <a:ext cx="1245385" cy="14670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1531"/>
            <a:ext cx="1416250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mp-tum-jhu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-04-21_2_TUM_JHU_template.potx" id="{A844F364-FC86-4F6B-B063-4CB3193CFD33}" vid="{02C20712-33D1-4C90-BE68-BFEAC6B84A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camp-tum-jhu-slides (1)</Template>
  <TotalTime>26897</TotalTime>
  <Words>1268</Words>
  <Application>Microsoft Macintosh PowerPoint</Application>
  <PresentationFormat>On-screen Show (4:3)</PresentationFormat>
  <Paragraphs>291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Calibri</vt:lpstr>
      <vt:lpstr>Cambria Math</vt:lpstr>
      <vt:lpstr>Helvetica</vt:lpstr>
      <vt:lpstr>ＭＳ Ｐゴシック</vt:lpstr>
      <vt:lpstr>Times New Roman</vt:lpstr>
      <vt:lpstr>TUM Neue Helvetica 55 Regular</vt:lpstr>
      <vt:lpstr>Wingdings</vt:lpstr>
      <vt:lpstr>Arial</vt:lpstr>
      <vt:lpstr>Arial</vt:lpstr>
      <vt:lpstr>camp-tum-jhu</vt:lpstr>
      <vt:lpstr>Deep Tissue Characterization: Applications in Intravascular Ultrasound </vt:lpstr>
      <vt:lpstr>Overview</vt:lpstr>
      <vt:lpstr>Goal &amp; Objectives</vt:lpstr>
      <vt:lpstr>Definitions</vt:lpstr>
      <vt:lpstr>PowerPoint Presentation</vt:lpstr>
      <vt:lpstr>State of the art</vt:lpstr>
      <vt:lpstr>State of the art</vt:lpstr>
      <vt:lpstr>PowerPoint Presentation</vt:lpstr>
      <vt:lpstr>Proposed approach</vt:lpstr>
      <vt:lpstr>Data set decription task 1: Plaque segmentation</vt:lpstr>
      <vt:lpstr>Data set decription task 2 : Tissue chracterization</vt:lpstr>
      <vt:lpstr>Segmenting Plaque from IVUS Data Using 3D Fully Convolutional Networks</vt:lpstr>
      <vt:lpstr>Results of Plaque Segmentation</vt:lpstr>
      <vt:lpstr>Tissue Characterization from IVUS Data Using 3D Fully Convolutional Networks</vt:lpstr>
      <vt:lpstr>Results of Tissue Characterization</vt:lpstr>
      <vt:lpstr>ROC Curves of Tissue Characterization</vt:lpstr>
      <vt:lpstr>Accuracy and Similarity of Tissue Characterization</vt:lpstr>
      <vt:lpstr>Summary</vt:lpstr>
      <vt:lpstr>PowerPoint Presentation</vt:lpstr>
    </vt:vector>
  </TitlesOfParts>
  <Company>TUM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 Gunashekar</dc:creator>
  <cp:lastModifiedBy>ga47juj</cp:lastModifiedBy>
  <cp:revision>431</cp:revision>
  <dcterms:created xsi:type="dcterms:W3CDTF">2014-11-04T22:09:00Z</dcterms:created>
  <dcterms:modified xsi:type="dcterms:W3CDTF">2017-06-08T20:35:13Z</dcterms:modified>
</cp:coreProperties>
</file>