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71" r:id="rId6"/>
    <p:sldId id="274" r:id="rId7"/>
    <p:sldId id="259" r:id="rId8"/>
    <p:sldId id="273" r:id="rId9"/>
    <p:sldId id="260" r:id="rId10"/>
    <p:sldId id="262" r:id="rId11"/>
    <p:sldId id="263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9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34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0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1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1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B714D-19DE-4430-B470-E7751D2E5EEB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662BA8-51C3-48A8-B96C-BBEF194E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39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jpg" /><Relationship Id="rId4" Type="http://schemas.openxmlformats.org/officeDocument/2006/relationships/image" Target="../media/image12.jp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697309-3B2C-4EF3-A131-ADD344A2C9B6}"/>
              </a:ext>
            </a:extLst>
          </p:cNvPr>
          <p:cNvSpPr/>
          <p:nvPr/>
        </p:nvSpPr>
        <p:spPr>
          <a:xfrm>
            <a:off x="94306" y="6312757"/>
            <a:ext cx="3183923" cy="36933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2EF20D-1B56-4073-B498-0184795E6C66}"/>
              </a:ext>
            </a:extLst>
          </p:cNvPr>
          <p:cNvSpPr/>
          <p:nvPr/>
        </p:nvSpPr>
        <p:spPr>
          <a:xfrm>
            <a:off x="8909220" y="5449331"/>
            <a:ext cx="3183923" cy="129431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033B9-0FB0-4E6C-B913-8AA71A536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4671" y="1828800"/>
            <a:ext cx="7609965" cy="2135131"/>
          </a:xfrm>
        </p:spPr>
        <p:txBody>
          <a:bodyPr>
            <a:noAutofit/>
          </a:bodyPr>
          <a:lstStyle/>
          <a:p>
            <a:r>
              <a:rPr lang="en-US" sz="3200" b="1" spc="600" dirty="0"/>
              <a:t>Automated toll collection</a:t>
            </a:r>
            <a:br>
              <a:rPr lang="en-US" sz="3200" b="1" spc="600" dirty="0"/>
            </a:br>
            <a:r>
              <a:rPr lang="en-US" sz="3200" b="1" spc="600" dirty="0"/>
              <a:t> and theft detection using </a:t>
            </a:r>
            <a:br>
              <a:rPr lang="en-US" sz="3200" b="1" spc="600" dirty="0"/>
            </a:br>
            <a:r>
              <a:rPr lang="en-US" sz="3200" b="1" spc="600" dirty="0" err="1"/>
              <a:t>Rfid</a:t>
            </a:r>
            <a:r>
              <a:rPr lang="en-US" sz="3200" b="1" spc="600" dirty="0"/>
              <a:t> and image processing</a:t>
            </a:r>
            <a:br>
              <a:rPr lang="en-US" sz="3200" b="1" spc="600" dirty="0"/>
            </a:br>
            <a:endParaRPr lang="en-US" sz="3200" b="1" spc="6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A61BA-786A-4C2B-8F3D-5D8A06FA4F10}"/>
              </a:ext>
            </a:extLst>
          </p:cNvPr>
          <p:cNvSpPr txBox="1"/>
          <p:nvPr/>
        </p:nvSpPr>
        <p:spPr>
          <a:xfrm>
            <a:off x="94306" y="6312757"/>
            <a:ext cx="310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Mentor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– Dr.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Deepshikha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Tiwari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14815-3148-4CD7-B4E1-987EA173DF35}"/>
              </a:ext>
            </a:extLst>
          </p:cNvPr>
          <p:cNvSpPr txBox="1"/>
          <p:nvPr/>
        </p:nvSpPr>
        <p:spPr>
          <a:xfrm>
            <a:off x="9000706" y="5543315"/>
            <a:ext cx="300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Shivam Bhushan – 101783039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Sehajbir</a:t>
            </a:r>
            <a:r>
              <a:rPr lang="en-US" dirty="0">
                <a:solidFill>
                  <a:schemeClr val="bg1"/>
                </a:solidFill>
              </a:rPr>
              <a:t> Singh – 101603309</a:t>
            </a: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Shervil</a:t>
            </a:r>
            <a:r>
              <a:rPr lang="en-US" dirty="0">
                <a:solidFill>
                  <a:schemeClr val="bg1"/>
                </a:solidFill>
              </a:rPr>
              <a:t> Gupta – 101603312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Shivam Mittal – 101603316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DB7E1-CBEB-470C-B776-F38A1D8B5684}"/>
              </a:ext>
            </a:extLst>
          </p:cNvPr>
          <p:cNvSpPr txBox="1"/>
          <p:nvPr/>
        </p:nvSpPr>
        <p:spPr>
          <a:xfrm>
            <a:off x="7013426" y="4025714"/>
            <a:ext cx="1577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CPG No. 63</a:t>
            </a:r>
          </a:p>
        </p:txBody>
      </p:sp>
    </p:spTree>
    <p:extLst>
      <p:ext uri="{BB962C8B-B14F-4D97-AF65-F5344CB8AC3E}">
        <p14:creationId xmlns:p14="http://schemas.microsoft.com/office/powerpoint/2010/main" val="251449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534A-1021-439E-A0F7-600729F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b="1" u="sng" dirty="0"/>
              <a:t>Architecture of the project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13692-1D17-45E2-8D34-24035F971870}"/>
              </a:ext>
            </a:extLst>
          </p:cNvPr>
          <p:cNvCxnSpPr/>
          <p:nvPr/>
        </p:nvCxnSpPr>
        <p:spPr>
          <a:xfrm>
            <a:off x="988541" y="2644346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326515-E7FE-4D9E-8F9F-02373B4A19D9}"/>
              </a:ext>
            </a:extLst>
          </p:cNvPr>
          <p:cNvCxnSpPr/>
          <p:nvPr/>
        </p:nvCxnSpPr>
        <p:spPr>
          <a:xfrm>
            <a:off x="2265406" y="3237470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41B45C-67D1-43D5-85CD-E73D2DF1F7BE}"/>
              </a:ext>
            </a:extLst>
          </p:cNvPr>
          <p:cNvCxnSpPr/>
          <p:nvPr/>
        </p:nvCxnSpPr>
        <p:spPr>
          <a:xfrm>
            <a:off x="988541" y="2644346"/>
            <a:ext cx="1276865" cy="5931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21F0447-F64B-4409-9386-EA7529B9E7F3}"/>
              </a:ext>
            </a:extLst>
          </p:cNvPr>
          <p:cNvSpPr/>
          <p:nvPr/>
        </p:nvSpPr>
        <p:spPr>
          <a:xfrm rot="1732246">
            <a:off x="1040417" y="2984157"/>
            <a:ext cx="1013249" cy="50662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RFID Scanner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18F3E-AC0A-41AB-89E4-0C5574ECE2DE}"/>
              </a:ext>
            </a:extLst>
          </p:cNvPr>
          <p:cNvCxnSpPr/>
          <p:nvPr/>
        </p:nvCxnSpPr>
        <p:spPr>
          <a:xfrm>
            <a:off x="4217774" y="2644346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3E4CCE-630F-411D-9A98-30C869CBC40F}"/>
              </a:ext>
            </a:extLst>
          </p:cNvPr>
          <p:cNvCxnSpPr/>
          <p:nvPr/>
        </p:nvCxnSpPr>
        <p:spPr>
          <a:xfrm>
            <a:off x="5494639" y="3237470"/>
            <a:ext cx="0" cy="28667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DE229-96F1-456B-969A-68B518CEB2B9}"/>
              </a:ext>
            </a:extLst>
          </p:cNvPr>
          <p:cNvCxnSpPr/>
          <p:nvPr/>
        </p:nvCxnSpPr>
        <p:spPr>
          <a:xfrm>
            <a:off x="4217774" y="2644346"/>
            <a:ext cx="1276865" cy="5931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502902-8AC2-4DB9-85FA-39F56ED25647}"/>
              </a:ext>
            </a:extLst>
          </p:cNvPr>
          <p:cNvSpPr/>
          <p:nvPr/>
        </p:nvSpPr>
        <p:spPr>
          <a:xfrm rot="1406724">
            <a:off x="4237646" y="3026207"/>
            <a:ext cx="1183026" cy="518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Cameras to Scan ID plates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2F64BC-8DFE-43B3-961C-5960F3C3CA5E}"/>
              </a:ext>
            </a:extLst>
          </p:cNvPr>
          <p:cNvSpPr/>
          <p:nvPr/>
        </p:nvSpPr>
        <p:spPr>
          <a:xfrm>
            <a:off x="9473513" y="5511114"/>
            <a:ext cx="2199504" cy="9597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  <a:p>
            <a:pPr algn="ctr"/>
            <a:r>
              <a:rPr lang="en-US" dirty="0"/>
              <a:t>Containing Details of </a:t>
            </a:r>
          </a:p>
          <a:p>
            <a:pPr algn="ctr"/>
            <a:r>
              <a:rPr lang="en-US" dirty="0"/>
              <a:t>All vehicles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33D705-D528-400B-8965-C42AB1A49636}"/>
              </a:ext>
            </a:extLst>
          </p:cNvPr>
          <p:cNvSpPr/>
          <p:nvPr/>
        </p:nvSpPr>
        <p:spPr>
          <a:xfrm>
            <a:off x="6263838" y="5511114"/>
            <a:ext cx="1977074" cy="9597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Processing Unit located at the</a:t>
            </a:r>
          </a:p>
          <a:p>
            <a:pPr algn="ctr"/>
            <a:r>
              <a:rPr lang="en-US" dirty="0"/>
              <a:t>Toll plaza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C2ECDB32-9AFD-4CF3-9B25-AF88966D0FF1}"/>
              </a:ext>
            </a:extLst>
          </p:cNvPr>
          <p:cNvSpPr/>
          <p:nvPr/>
        </p:nvSpPr>
        <p:spPr>
          <a:xfrm>
            <a:off x="7784734" y="2644346"/>
            <a:ext cx="1977074" cy="1098552"/>
          </a:xfrm>
          <a:prstGeom prst="cloud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  <a:p>
            <a:pPr algn="ctr"/>
            <a:r>
              <a:rPr lang="en-US" dirty="0"/>
              <a:t>Connection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68A95-6840-4279-B92A-F739A291A7B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252375" y="3663179"/>
            <a:ext cx="1044638" cy="1847935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693629-55AC-48EB-B29A-9A93782BFBA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108470" y="3583459"/>
            <a:ext cx="1464795" cy="1927655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3AC3A4-024C-4536-91E6-058C938B188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09047" y="5990968"/>
            <a:ext cx="754791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BB8979B-2107-46BF-8683-E91916526034}"/>
              </a:ext>
            </a:extLst>
          </p:cNvPr>
          <p:cNvCxnSpPr>
            <a:cxnSpLocks/>
          </p:cNvCxnSpPr>
          <p:nvPr/>
        </p:nvCxnSpPr>
        <p:spPr>
          <a:xfrm>
            <a:off x="2265406" y="5729416"/>
            <a:ext cx="4023139" cy="518984"/>
          </a:xfrm>
          <a:prstGeom prst="bentConnector3">
            <a:avLst>
              <a:gd name="adj1" fmla="val 25122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AB01B874-1D2B-4F57-ADA0-BCFB27E83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7" y="5171345"/>
            <a:ext cx="1741013" cy="93289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80E6BF6-49BB-4AD5-8C74-5917358CB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8293" flipH="1">
            <a:off x="1054751" y="5060390"/>
            <a:ext cx="621941" cy="6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E510-0372-486C-8F4C-C43481B1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Techniques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BDCD-93E8-4365-96D7-1DD44C60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Radio Frequency Identification (RFID) Technique.</a:t>
            </a:r>
          </a:p>
          <a:p>
            <a:r>
              <a:rPr lang="en-US" sz="2400" dirty="0"/>
              <a:t>Optical Character Recognition (OCR) Technique.</a:t>
            </a:r>
          </a:p>
          <a:p>
            <a:r>
              <a:rPr lang="en-US" sz="2400" dirty="0"/>
              <a:t>Image Processing Technique</a:t>
            </a:r>
          </a:p>
          <a:p>
            <a:r>
              <a:rPr lang="en-US" sz="2400" dirty="0"/>
              <a:t>Slow Motion High Definition Cameras.</a:t>
            </a:r>
          </a:p>
          <a:p>
            <a:r>
              <a:rPr lang="en-US" sz="2400" dirty="0"/>
              <a:t>Raspberry Pi (or similar single board computer).</a:t>
            </a:r>
          </a:p>
          <a:p>
            <a:r>
              <a:rPr lang="en-US" sz="2400" dirty="0"/>
              <a:t>Web and Mobile Portal.</a:t>
            </a:r>
          </a:p>
        </p:txBody>
      </p:sp>
    </p:spTree>
    <p:extLst>
      <p:ext uri="{BB962C8B-B14F-4D97-AF65-F5344CB8AC3E}">
        <p14:creationId xmlns:p14="http://schemas.microsoft.com/office/powerpoint/2010/main" val="130163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C927-1A28-4655-AF79-91A98DDF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Professional And technical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256D-14E0-4A62-B381-5F3DC3CA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97064" cy="3649133"/>
          </a:xfrm>
        </p:spPr>
        <p:txBody>
          <a:bodyPr>
            <a:normAutofit/>
          </a:bodyPr>
          <a:lstStyle/>
          <a:p>
            <a:r>
              <a:rPr lang="en-US" sz="2400" dirty="0"/>
              <a:t>Processing Images of moving vehicles and extracting features of these images.</a:t>
            </a:r>
          </a:p>
          <a:p>
            <a:r>
              <a:rPr lang="en-US" sz="2400" dirty="0"/>
              <a:t>Processing of Information Incoming from RFID transmitter.</a:t>
            </a:r>
          </a:p>
          <a:p>
            <a:r>
              <a:rPr lang="en-US" sz="2400" dirty="0"/>
              <a:t>Using Internet of Things to track the vehicle location from the user portal.</a:t>
            </a: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29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9206-755D-41C7-9AB7-385C6FF8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58608"/>
            <a:ext cx="10131425" cy="1456267"/>
          </a:xfrm>
        </p:spPr>
        <p:txBody>
          <a:bodyPr/>
          <a:lstStyle/>
          <a:p>
            <a:r>
              <a:rPr lang="en-US" b="1" u="sng" dirty="0"/>
              <a:t>Proposed toll deduction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0AACA-68C4-4BC9-889C-8E3DD5352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10" y="1654208"/>
            <a:ext cx="1484751" cy="145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1A0EF-76B5-451E-A1D1-26A159A810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0" y="3981926"/>
            <a:ext cx="1316382" cy="1311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246628-AF43-47AD-A5B0-EAC15C3B6A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4" t="42883" r="21937" b="16608"/>
          <a:stretch/>
        </p:blipFill>
        <p:spPr>
          <a:xfrm>
            <a:off x="4371526" y="4283909"/>
            <a:ext cx="3334763" cy="1177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F590B2-A80E-4C0A-B53A-57778385DD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12196" r="22774" b="12669"/>
          <a:stretch/>
        </p:blipFill>
        <p:spPr>
          <a:xfrm>
            <a:off x="9787960" y="3981926"/>
            <a:ext cx="1193557" cy="1639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6A139-1D27-4941-ADEA-A1570ED368F8}"/>
              </a:ext>
            </a:extLst>
          </p:cNvPr>
          <p:cNvSpPr txBox="1"/>
          <p:nvPr/>
        </p:nvSpPr>
        <p:spPr>
          <a:xfrm>
            <a:off x="4371526" y="5613403"/>
            <a:ext cx="333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Prepaid Account  Linked to Vehicle Identification Plate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C2799-288C-4BDB-936D-7D8C1E6EBCF3}"/>
              </a:ext>
            </a:extLst>
          </p:cNvPr>
          <p:cNvSpPr txBox="1"/>
          <p:nvPr/>
        </p:nvSpPr>
        <p:spPr>
          <a:xfrm>
            <a:off x="1138715" y="5613404"/>
            <a:ext cx="177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Prepaid Account </a:t>
            </a:r>
          </a:p>
          <a:p>
            <a:pPr algn="ctr"/>
            <a:r>
              <a:rPr lang="en-US" dirty="0"/>
              <a:t>Linked to RFID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DA949-ED10-4F85-A439-ED8BBAC20D23}"/>
              </a:ext>
            </a:extLst>
          </p:cNvPr>
          <p:cNvSpPr txBox="1"/>
          <p:nvPr/>
        </p:nvSpPr>
        <p:spPr>
          <a:xfrm>
            <a:off x="9467435" y="5753061"/>
            <a:ext cx="1834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E-Challan Sent to </a:t>
            </a:r>
          </a:p>
          <a:p>
            <a:pPr algn="ctr"/>
            <a:r>
              <a:rPr lang="en-US" dirty="0"/>
              <a:t>User’s Portal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6980EF-9F5D-4BB7-87D5-FFDB064FAA62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3467283" y="1747123"/>
            <a:ext cx="871452" cy="35981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75822A8-2F23-4801-A19D-B14501C2EC1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02085" y="3546200"/>
            <a:ext cx="4682654" cy="4357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83E709-D65C-4E5A-843B-28A28C31DC3C}"/>
              </a:ext>
            </a:extLst>
          </p:cNvPr>
          <p:cNvCxnSpPr/>
          <p:nvPr/>
        </p:nvCxnSpPr>
        <p:spPr>
          <a:xfrm>
            <a:off x="5702085" y="3546200"/>
            <a:ext cx="0" cy="737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2C8542-AEFF-4ADE-80E9-4AD2DA23BC11}"/>
              </a:ext>
            </a:extLst>
          </p:cNvPr>
          <p:cNvSpPr txBox="1"/>
          <p:nvPr/>
        </p:nvSpPr>
        <p:spPr>
          <a:xfrm>
            <a:off x="6745641" y="2059175"/>
            <a:ext cx="2304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Processing Unit at </a:t>
            </a:r>
          </a:p>
          <a:p>
            <a:r>
              <a:rPr lang="en-US" sz="2200" dirty="0"/>
              <a:t>Toll Plaza</a:t>
            </a:r>
          </a:p>
        </p:txBody>
      </p:sp>
    </p:spTree>
    <p:extLst>
      <p:ext uri="{BB962C8B-B14F-4D97-AF65-F5344CB8AC3E}">
        <p14:creationId xmlns:p14="http://schemas.microsoft.com/office/powerpoint/2010/main" val="378902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A246-DD94-4EBE-8F0A-63C4339A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1891"/>
            <a:ext cx="10131425" cy="1456267"/>
          </a:xfrm>
        </p:spPr>
        <p:txBody>
          <a:bodyPr/>
          <a:lstStyle/>
          <a:p>
            <a:r>
              <a:rPr lang="en-US" b="1" u="sng" dirty="0"/>
              <a:t>Theft and tampering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50FAA-5BA5-4F1F-836B-21949CED8DCC}"/>
              </a:ext>
            </a:extLst>
          </p:cNvPr>
          <p:cNvSpPr txBox="1"/>
          <p:nvPr/>
        </p:nvSpPr>
        <p:spPr>
          <a:xfrm>
            <a:off x="685802" y="2026508"/>
            <a:ext cx="10719484" cy="325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all Reported as Missing or Stolen Vehicle, as mentioned  by the User on the portal, whenever such a vehicle crosses any Toll Plaza, an automated notification will be sent to the nearest PCR.</a:t>
            </a:r>
          </a:p>
          <a:p>
            <a:pPr marL="342900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All Data collected from RFID and the Vehicle Identification Plates will be cross-referenced with each other to detect any anomaly due to data mismatch. This will result in a tampering notification to be sent to User and Operation Unit Portal.</a:t>
            </a:r>
          </a:p>
          <a:p>
            <a:pPr marL="342900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Notification of a vehicle crossing any Toll Plaza will be sent to the User Portal in real time.</a:t>
            </a:r>
          </a:p>
        </p:txBody>
      </p:sp>
    </p:spTree>
    <p:extLst>
      <p:ext uri="{BB962C8B-B14F-4D97-AF65-F5344CB8AC3E}">
        <p14:creationId xmlns:p14="http://schemas.microsoft.com/office/powerpoint/2010/main" val="396402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41A-EA1F-43CD-9F15-22BBBC1F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6B42-3582-4657-815B-6B0BB2CA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0218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Faster transit on Toll Roads.</a:t>
            </a:r>
          </a:p>
          <a:p>
            <a:r>
              <a:rPr lang="en-US" sz="2400" dirty="0"/>
              <a:t>Cashless Toll Deductions.</a:t>
            </a:r>
          </a:p>
          <a:p>
            <a:r>
              <a:rPr lang="en-US" sz="2400" dirty="0"/>
              <a:t>Effective Theft and Tampering Detection.</a:t>
            </a:r>
          </a:p>
          <a:p>
            <a:r>
              <a:rPr lang="en-US" sz="2400" dirty="0"/>
              <a:t>Time and Fuel Savings.</a:t>
            </a:r>
          </a:p>
          <a:p>
            <a:r>
              <a:rPr lang="en-US" sz="2400" dirty="0"/>
              <a:t>Similar Technologies can be implemented for automated parking systems.</a:t>
            </a:r>
          </a:p>
        </p:txBody>
      </p:sp>
    </p:spTree>
    <p:extLst>
      <p:ext uri="{BB962C8B-B14F-4D97-AF65-F5344CB8AC3E}">
        <p14:creationId xmlns:p14="http://schemas.microsoft.com/office/powerpoint/2010/main" val="167119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CFAE-11AF-4240-8451-742FA660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167853"/>
            <a:ext cx="9890468" cy="1163824"/>
          </a:xfrm>
        </p:spPr>
        <p:txBody>
          <a:bodyPr/>
          <a:lstStyle/>
          <a:p>
            <a:r>
              <a:rPr lang="en-US" b="1" u="sng" dirty="0"/>
              <a:t>Table of contents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D10698-2F68-423E-B07A-DAF9510F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44536"/>
              </p:ext>
            </p:extLst>
          </p:nvPr>
        </p:nvGraphicFramePr>
        <p:xfrm>
          <a:off x="1387131" y="1000897"/>
          <a:ext cx="7781584" cy="557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31">
                  <a:extLst>
                    <a:ext uri="{9D8B030D-6E8A-4147-A177-3AD203B41FA5}">
                      <a16:colId xmlns:a16="http://schemas.microsoft.com/office/drawing/2014/main" val="2310783463"/>
                    </a:ext>
                  </a:extLst>
                </a:gridCol>
                <a:gridCol w="4073364">
                  <a:extLst>
                    <a:ext uri="{9D8B030D-6E8A-4147-A177-3AD203B41FA5}">
                      <a16:colId xmlns:a16="http://schemas.microsoft.com/office/drawing/2014/main" val="4046362890"/>
                    </a:ext>
                  </a:extLst>
                </a:gridCol>
                <a:gridCol w="1760989">
                  <a:extLst>
                    <a:ext uri="{9D8B030D-6E8A-4147-A177-3AD203B41FA5}">
                      <a16:colId xmlns:a16="http://schemas.microsoft.com/office/drawing/2014/main" val="2863152791"/>
                    </a:ext>
                  </a:extLst>
                </a:gridCol>
              </a:tblGrid>
              <a:tr h="431603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</a:t>
                      </a:r>
                      <a:r>
                        <a:rPr lang="en-US" b="0" u="none" dirty="0"/>
                        <a:t> </a:t>
                      </a:r>
                      <a:r>
                        <a:rPr lang="en-US" u="sng" dirty="0"/>
                        <a:t>No.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Topic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Slide</a:t>
                      </a:r>
                      <a:r>
                        <a:rPr lang="en-US" b="0" u="none" dirty="0"/>
                        <a:t> </a:t>
                      </a:r>
                      <a:r>
                        <a:rPr lang="en-US" u="sng" dirty="0"/>
                        <a:t>No.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7270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Background of 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935978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Objectives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171617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Methodology to meet the objectives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107189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and utility of 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115832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Standards to be 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386205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Constraints and assumptions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35194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Architecture of the 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53059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Techniques and tools 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464696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Professional and technical learning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047310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Proposed toll deduction 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693242"/>
                  </a:ext>
                </a:extLst>
              </a:tr>
              <a:tr h="43369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Theft and tampering Detection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401106"/>
                  </a:ext>
                </a:extLst>
              </a:tr>
              <a:tr h="375748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Outcome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14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47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2F44-ED6A-4A25-BF52-51B3DFB4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Background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824C3-4531-4F66-A1D5-FAD714DF0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1" y="2065867"/>
            <a:ext cx="3903749" cy="16620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FF992-9D2D-4843-8B48-C838E87D054F}"/>
              </a:ext>
            </a:extLst>
          </p:cNvPr>
          <p:cNvSpPr txBox="1"/>
          <p:nvPr/>
        </p:nvSpPr>
        <p:spPr>
          <a:xfrm>
            <a:off x="5498757" y="2635282"/>
            <a:ext cx="374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Long Lines at Toll Plazas.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3876C-5EB5-4789-8225-14F7FD96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05" y="3845341"/>
            <a:ext cx="3947984" cy="2644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9B804-F3A3-46B9-B4A1-C84ADD5DCD61}"/>
              </a:ext>
            </a:extLst>
          </p:cNvPr>
          <p:cNvSpPr txBox="1"/>
          <p:nvPr/>
        </p:nvSpPr>
        <p:spPr>
          <a:xfrm>
            <a:off x="457200" y="4695568"/>
            <a:ext cx="6685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Minimal reduction in waiting time even </a:t>
            </a:r>
          </a:p>
          <a:p>
            <a:r>
              <a:rPr lang="en-US" sz="2400" dirty="0"/>
              <a:t>after implementation of modern systems like </a:t>
            </a:r>
            <a:r>
              <a:rPr lang="en-US" sz="2400" dirty="0" err="1"/>
              <a:t>Fastag</a:t>
            </a:r>
            <a:r>
              <a:rPr lang="en-US" sz="24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9532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97EF-A699-4080-945C-E0F9D1C7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267A-1F51-46A8-86B6-26FEBAAC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Faster transit on Toll Roads.</a:t>
            </a:r>
          </a:p>
          <a:p>
            <a:pPr algn="just"/>
            <a:r>
              <a:rPr lang="en-US" sz="2400" dirty="0"/>
              <a:t>Cashless Toll Deductions.</a:t>
            </a:r>
          </a:p>
          <a:p>
            <a:pPr algn="just"/>
            <a:r>
              <a:rPr lang="en-US" sz="2400" dirty="0"/>
              <a:t>Effective Theft and Tampering Detection.</a:t>
            </a:r>
          </a:p>
          <a:p>
            <a:pPr algn="just"/>
            <a:r>
              <a:rPr lang="en-US" sz="2400" dirty="0"/>
              <a:t>Time and Fuel Savings.</a:t>
            </a:r>
          </a:p>
          <a:p>
            <a:pPr algn="just"/>
            <a:r>
              <a:rPr lang="en-US" sz="2400" dirty="0"/>
              <a:t>Similar Technologies can be implemented for automated parking systems.</a:t>
            </a:r>
          </a:p>
        </p:txBody>
      </p:sp>
    </p:spTree>
    <p:extLst>
      <p:ext uri="{BB962C8B-B14F-4D97-AF65-F5344CB8AC3E}">
        <p14:creationId xmlns:p14="http://schemas.microsoft.com/office/powerpoint/2010/main" val="4440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379F-25F9-44C9-A2CB-84D4E06F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Methodology to meet the objectives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6FD7816-4662-40B6-9100-AF4BBBC1A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8" y="1905771"/>
            <a:ext cx="2564811" cy="43426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99A4D9-2FE7-4093-B0DD-0471887D646B}"/>
              </a:ext>
            </a:extLst>
          </p:cNvPr>
          <p:cNvSpPr txBox="1"/>
          <p:nvPr/>
        </p:nvSpPr>
        <p:spPr>
          <a:xfrm>
            <a:off x="5239265" y="2928555"/>
            <a:ext cx="492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Detection of Front and Rear Vehicle Identification Plate Using OCR.</a:t>
            </a:r>
          </a:p>
        </p:txBody>
      </p:sp>
    </p:spTree>
    <p:extLst>
      <p:ext uri="{BB962C8B-B14F-4D97-AF65-F5344CB8AC3E}">
        <p14:creationId xmlns:p14="http://schemas.microsoft.com/office/powerpoint/2010/main" val="152440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F363-DB80-4F09-8E43-BF4AFE89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Methodology to meet the objectives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83E99E8-373D-46DA-81E2-78F3F814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9" y="2065867"/>
            <a:ext cx="6319501" cy="3222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3213D-A432-48CE-BC05-507C95B8A20D}"/>
              </a:ext>
            </a:extLst>
          </p:cNvPr>
          <p:cNvSpPr txBox="1"/>
          <p:nvPr/>
        </p:nvSpPr>
        <p:spPr>
          <a:xfrm>
            <a:off x="7476818" y="3249791"/>
            <a:ext cx="3033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Radio Frequency </a:t>
            </a:r>
          </a:p>
          <a:p>
            <a:r>
              <a:rPr lang="en-US" sz="2400" b="1" dirty="0"/>
              <a:t>Identification System.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B253-33C1-4B53-995A-6F39FDE3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Scope and utility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0590-D281-4E84-BB89-925E43BC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274642" cy="364913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Eliminating any queues on Toll Plazas by completely removing all barriers on the road.</a:t>
            </a:r>
          </a:p>
          <a:p>
            <a:pPr algn="just"/>
            <a:r>
              <a:rPr lang="en-US" sz="2400" dirty="0"/>
              <a:t>True implementation of Cashless transactions at Toll Plazas.</a:t>
            </a:r>
          </a:p>
          <a:p>
            <a:pPr algn="just"/>
            <a:r>
              <a:rPr lang="en-US" sz="2400" dirty="0"/>
              <a:t>Implementing an effective and fool proof Theft detection and Tampering detection System.</a:t>
            </a:r>
          </a:p>
          <a:p>
            <a:pPr algn="just"/>
            <a:r>
              <a:rPr lang="en-US" sz="2400" dirty="0"/>
              <a:t>Auto Generation and dispatch of E-challan to defaulter.</a:t>
            </a:r>
          </a:p>
        </p:txBody>
      </p:sp>
    </p:spTree>
    <p:extLst>
      <p:ext uri="{BB962C8B-B14F-4D97-AF65-F5344CB8AC3E}">
        <p14:creationId xmlns:p14="http://schemas.microsoft.com/office/powerpoint/2010/main" val="7948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8FE8-8A76-4416-808C-C9858182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Standards to be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7204-3F4C-436B-8191-9156F357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ISO 20954 – Image Stabilization standard for camera.</a:t>
            </a:r>
          </a:p>
          <a:p>
            <a:pPr algn="just"/>
            <a:r>
              <a:rPr lang="en-US" sz="2400" dirty="0"/>
              <a:t>ISO 20490 – Auto-focus standard for camera.</a:t>
            </a:r>
          </a:p>
          <a:p>
            <a:pPr algn="just"/>
            <a:r>
              <a:rPr lang="en-US" sz="2400" dirty="0"/>
              <a:t>ISO 19093 – Low-light performance.</a:t>
            </a:r>
          </a:p>
          <a:p>
            <a:pPr algn="just"/>
            <a:r>
              <a:rPr lang="en-US" sz="2400" dirty="0"/>
              <a:t>IEEE 802.11 – Wireless Connection.</a:t>
            </a:r>
          </a:p>
          <a:p>
            <a:pPr algn="just"/>
            <a:r>
              <a:rPr lang="en-US" sz="2400" dirty="0"/>
              <a:t>ISO and </a:t>
            </a:r>
            <a:r>
              <a:rPr lang="en-US" sz="2400" dirty="0" err="1"/>
              <a:t>EPCglobal</a:t>
            </a:r>
            <a:r>
              <a:rPr lang="en-US" sz="2400" dirty="0"/>
              <a:t> standards for RFID.</a:t>
            </a:r>
          </a:p>
        </p:txBody>
      </p:sp>
    </p:spTree>
    <p:extLst>
      <p:ext uri="{BB962C8B-B14F-4D97-AF65-F5344CB8AC3E}">
        <p14:creationId xmlns:p14="http://schemas.microsoft.com/office/powerpoint/2010/main" val="69093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0F39-CC20-4C48-B4B3-E72E42DB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Constraints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C2FE-48CA-490D-AAA0-49F7C97B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vehicle Identification plate is damaged beyond recognition.</a:t>
            </a:r>
          </a:p>
          <a:p>
            <a:r>
              <a:rPr lang="en-US" sz="2400" dirty="0"/>
              <a:t>It’s made mandatory by RTO to get the RFID system installed.</a:t>
            </a:r>
          </a:p>
          <a:p>
            <a:r>
              <a:rPr lang="en-US" sz="2400" dirty="0"/>
              <a:t>The vehicle should not be going at an exceptionally high speed.</a:t>
            </a:r>
          </a:p>
          <a:p>
            <a:r>
              <a:rPr lang="en-US" sz="2400" dirty="0"/>
              <a:t>Range and Angle of Camera.</a:t>
            </a:r>
          </a:p>
        </p:txBody>
      </p:sp>
    </p:spTree>
    <p:extLst>
      <p:ext uri="{BB962C8B-B14F-4D97-AF65-F5344CB8AC3E}">
        <p14:creationId xmlns:p14="http://schemas.microsoft.com/office/powerpoint/2010/main" val="712162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406</TotalTime>
  <Words>589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Automated toll collection  and theft detection using  Rfid and image processing </vt:lpstr>
      <vt:lpstr>Table of contents</vt:lpstr>
      <vt:lpstr>Background of project</vt:lpstr>
      <vt:lpstr>oBJECTIVES</vt:lpstr>
      <vt:lpstr>Methodology to meet the objectives</vt:lpstr>
      <vt:lpstr>Methodology to meet the objectives</vt:lpstr>
      <vt:lpstr>Scope and utility of project</vt:lpstr>
      <vt:lpstr>Standards to be used</vt:lpstr>
      <vt:lpstr>Constraints and assumptions</vt:lpstr>
      <vt:lpstr>Architecture of the project</vt:lpstr>
      <vt:lpstr>Techniques and tools used</vt:lpstr>
      <vt:lpstr>Professional And technical learning</vt:lpstr>
      <vt:lpstr>Proposed toll deduction Algorithm</vt:lpstr>
      <vt:lpstr>Theft and tampering Detection</vt:lpstr>
      <vt:lpstr>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toll collection  and theft detection using  rfid and image processing</dc:title>
  <dc:creator>shivam bhushan</dc:creator>
  <cp:lastModifiedBy>shivam bhushan</cp:lastModifiedBy>
  <cp:revision>32</cp:revision>
  <dcterms:created xsi:type="dcterms:W3CDTF">2019-02-03T13:43:57Z</dcterms:created>
  <dcterms:modified xsi:type="dcterms:W3CDTF">2019-02-12T17:03:48Z</dcterms:modified>
</cp:coreProperties>
</file>