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74" r:id="rId7"/>
    <p:sldId id="260" r:id="rId8"/>
    <p:sldId id="262" r:id="rId9"/>
    <p:sldId id="279" r:id="rId10"/>
    <p:sldId id="276" r:id="rId11"/>
    <p:sldId id="277" r:id="rId12"/>
    <p:sldId id="278" r:id="rId13"/>
    <p:sldId id="263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129C3-8916-4B6C-8415-273F23F383F5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3D7A-1EAB-4E5C-9C63-2EA65BC94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9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19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53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62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19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73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6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71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6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4050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1911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6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06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72155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B714D-19DE-4430-B470-E7751D2E5EEB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62BA8-51C3-48A8-B96C-BBEF194EC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53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F2697309-3B2C-4EF3-A131-ADD344A2C9B6}"/>
              </a:ext>
            </a:extLst>
          </p:cNvPr>
          <p:cNvSpPr/>
          <p:nvPr/>
        </p:nvSpPr>
        <p:spPr>
          <a:xfrm>
            <a:off x="94306" y="6312757"/>
            <a:ext cx="3183923" cy="36933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B2EF20D-1B56-4073-B498-0184795E6C66}"/>
              </a:ext>
            </a:extLst>
          </p:cNvPr>
          <p:cNvSpPr/>
          <p:nvPr/>
        </p:nvSpPr>
        <p:spPr>
          <a:xfrm>
            <a:off x="8909220" y="5449331"/>
            <a:ext cx="3183923" cy="129431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033B9-0FB0-4E6C-B913-8AA71A536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671" y="1828800"/>
            <a:ext cx="7609965" cy="2135131"/>
          </a:xfrm>
        </p:spPr>
        <p:txBody>
          <a:bodyPr>
            <a:noAutofit/>
          </a:bodyPr>
          <a:lstStyle/>
          <a:p>
            <a:r>
              <a:rPr lang="en-US" sz="3200" b="1" spc="600" dirty="0"/>
              <a:t>Automated toll collection</a:t>
            </a:r>
            <a:br>
              <a:rPr lang="en-US" sz="3200" b="1" spc="600" dirty="0"/>
            </a:br>
            <a:r>
              <a:rPr lang="en-US" sz="3200" b="1" spc="600" dirty="0"/>
              <a:t> and theft detection using </a:t>
            </a:r>
            <a:br>
              <a:rPr lang="en-US" sz="3200" b="1" spc="600" dirty="0"/>
            </a:br>
            <a:r>
              <a:rPr lang="en-US" sz="3200" b="1" spc="600" dirty="0" err="1"/>
              <a:t>Rfid</a:t>
            </a:r>
            <a:r>
              <a:rPr lang="en-US" sz="3200" b="1" spc="600" dirty="0"/>
              <a:t> and image processing</a:t>
            </a:r>
            <a:br>
              <a:rPr lang="en-US" sz="3200" b="1" spc="600" dirty="0"/>
            </a:br>
            <a:endParaRPr lang="en-US" sz="32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A61BA-786A-4C2B-8F3D-5D8A06FA4F10}"/>
              </a:ext>
            </a:extLst>
          </p:cNvPr>
          <p:cNvSpPr txBox="1"/>
          <p:nvPr/>
        </p:nvSpPr>
        <p:spPr>
          <a:xfrm>
            <a:off x="94306" y="6312757"/>
            <a:ext cx="310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Mentor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– Dr.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Deepshikha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Tiwari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714815-3148-4CD7-B4E1-987EA173DF35}"/>
              </a:ext>
            </a:extLst>
          </p:cNvPr>
          <p:cNvSpPr txBox="1"/>
          <p:nvPr/>
        </p:nvSpPr>
        <p:spPr>
          <a:xfrm>
            <a:off x="9000706" y="5543315"/>
            <a:ext cx="300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Shivam Bhushan – 101783039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Sehajbir</a:t>
            </a:r>
            <a:r>
              <a:rPr lang="en-US" dirty="0">
                <a:solidFill>
                  <a:schemeClr val="bg1"/>
                </a:solidFill>
              </a:rPr>
              <a:t> Singh – 101603309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Shervil</a:t>
            </a:r>
            <a:r>
              <a:rPr lang="en-US" dirty="0">
                <a:solidFill>
                  <a:schemeClr val="bg1"/>
                </a:solidFill>
              </a:rPr>
              <a:t> Gupta – 101603312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Shivam Mittal – 101603316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7DB7E1-CBEB-470C-B776-F38A1D8B5684}"/>
              </a:ext>
            </a:extLst>
          </p:cNvPr>
          <p:cNvSpPr txBox="1"/>
          <p:nvPr/>
        </p:nvSpPr>
        <p:spPr>
          <a:xfrm>
            <a:off x="7013426" y="4025714"/>
            <a:ext cx="1577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CPG No. 63</a:t>
            </a:r>
          </a:p>
        </p:txBody>
      </p:sp>
    </p:spTree>
    <p:extLst>
      <p:ext uri="{BB962C8B-B14F-4D97-AF65-F5344CB8AC3E}">
        <p14:creationId xmlns:p14="http://schemas.microsoft.com/office/powerpoint/2010/main" xmlns="" val="25144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713" y="929096"/>
            <a:ext cx="78867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94513" y="509451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 TIER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363" y="1386839"/>
            <a:ext cx="79152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90456" y="940527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CLASS DIAGRAM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119" y="1046526"/>
            <a:ext cx="8563035" cy="515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34149" y="653143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STATE CHART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8E510-0372-486C-8F4C-C43481B1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Components used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3BDCD-93E8-4365-96D7-1DD44C60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Radio Frequency Identification (RFID) Technique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Optical </a:t>
            </a:r>
            <a:r>
              <a:rPr lang="en-US" sz="2400" dirty="0"/>
              <a:t>Character Recognition (OCR) Technique.</a:t>
            </a:r>
          </a:p>
          <a:p>
            <a:r>
              <a:rPr lang="en-US" sz="2400" dirty="0"/>
              <a:t>Image Processing Technique</a:t>
            </a:r>
          </a:p>
          <a:p>
            <a:r>
              <a:rPr lang="en-US" sz="2400" dirty="0"/>
              <a:t>Slow Motion High Definition Cameras.</a:t>
            </a:r>
          </a:p>
          <a:p>
            <a:r>
              <a:rPr lang="en-US" sz="2400" dirty="0"/>
              <a:t>Raspberry Pi (or similar single board computer).</a:t>
            </a:r>
          </a:p>
          <a:p>
            <a:r>
              <a:rPr lang="en-US" sz="2400" dirty="0"/>
              <a:t>Web and Mobile Portal.</a:t>
            </a:r>
          </a:p>
        </p:txBody>
      </p:sp>
    </p:spTree>
    <p:extLst>
      <p:ext uri="{BB962C8B-B14F-4D97-AF65-F5344CB8AC3E}">
        <p14:creationId xmlns:p14="http://schemas.microsoft.com/office/powerpoint/2010/main" xmlns="" val="13016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29206-755D-41C7-9AB7-385C6FF8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58608"/>
            <a:ext cx="10131425" cy="1456267"/>
          </a:xfrm>
        </p:spPr>
        <p:txBody>
          <a:bodyPr/>
          <a:lstStyle/>
          <a:p>
            <a:r>
              <a:rPr lang="en-US" b="1" u="sng" dirty="0"/>
              <a:t>Proposed toll deduction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30AACA-68C4-4BC9-889C-8E3DD5352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9710" y="1654208"/>
            <a:ext cx="1484751" cy="145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1D1A0EF-76B5-451E-A1D1-26A159A81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740" y="3981926"/>
            <a:ext cx="1316382" cy="1311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8246628-AF43-47AD-A5B0-EAC15C3B6A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44" t="42883" r="21937" b="16608"/>
          <a:stretch/>
        </p:blipFill>
        <p:spPr>
          <a:xfrm>
            <a:off x="4371526" y="4283909"/>
            <a:ext cx="3334763" cy="117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F590B2-A80E-4C0A-B53A-57778385DD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21" t="12196" r="22774" b="12669"/>
          <a:stretch/>
        </p:blipFill>
        <p:spPr>
          <a:xfrm>
            <a:off x="9787960" y="3981926"/>
            <a:ext cx="1193557" cy="1639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6A139-1D27-4941-ADEA-A1570ED368F8}"/>
              </a:ext>
            </a:extLst>
          </p:cNvPr>
          <p:cNvSpPr txBox="1"/>
          <p:nvPr/>
        </p:nvSpPr>
        <p:spPr>
          <a:xfrm>
            <a:off x="4371526" y="5613403"/>
            <a:ext cx="333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Prepaid Account  Linked to Vehicle Identification Plate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5C2799-288C-4BDB-936D-7D8C1E6EBCF3}"/>
              </a:ext>
            </a:extLst>
          </p:cNvPr>
          <p:cNvSpPr txBox="1"/>
          <p:nvPr/>
        </p:nvSpPr>
        <p:spPr>
          <a:xfrm>
            <a:off x="1138715" y="5613404"/>
            <a:ext cx="177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Prepaid Account </a:t>
            </a:r>
          </a:p>
          <a:p>
            <a:pPr algn="ctr"/>
            <a:r>
              <a:rPr lang="en-US" dirty="0"/>
              <a:t>Linked to RFID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7DA949-ED10-4F85-A439-ED8BBAC20D23}"/>
              </a:ext>
            </a:extLst>
          </p:cNvPr>
          <p:cNvSpPr txBox="1"/>
          <p:nvPr/>
        </p:nvSpPr>
        <p:spPr>
          <a:xfrm>
            <a:off x="9467435" y="5753061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E-Challan Sent to </a:t>
            </a:r>
          </a:p>
          <a:p>
            <a:pPr algn="ctr"/>
            <a:r>
              <a:rPr lang="en-US" dirty="0"/>
              <a:t>User’s Portal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3A6980EF-9F5D-4BB7-87D5-FFDB064FAA6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3467283" y="1747123"/>
            <a:ext cx="871452" cy="35981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D75822A8-2F23-4801-A19D-B14501C2EC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02085" y="3546200"/>
            <a:ext cx="4682654" cy="4357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483E709-D65C-4E5A-843B-28A28C31DC3C}"/>
              </a:ext>
            </a:extLst>
          </p:cNvPr>
          <p:cNvCxnSpPr/>
          <p:nvPr/>
        </p:nvCxnSpPr>
        <p:spPr>
          <a:xfrm>
            <a:off x="5702085" y="3546200"/>
            <a:ext cx="0" cy="73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E2C8542-AEFF-4ADE-80E9-4AD2DA23BC11}"/>
              </a:ext>
            </a:extLst>
          </p:cNvPr>
          <p:cNvSpPr txBox="1"/>
          <p:nvPr/>
        </p:nvSpPr>
        <p:spPr>
          <a:xfrm>
            <a:off x="6745641" y="2059175"/>
            <a:ext cx="2304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Processing Unit at </a:t>
            </a:r>
          </a:p>
          <a:p>
            <a:r>
              <a:rPr lang="en-US" sz="2200" dirty="0"/>
              <a:t>Toll Plaza</a:t>
            </a:r>
          </a:p>
        </p:txBody>
      </p:sp>
    </p:spTree>
    <p:extLst>
      <p:ext uri="{BB962C8B-B14F-4D97-AF65-F5344CB8AC3E}">
        <p14:creationId xmlns:p14="http://schemas.microsoft.com/office/powerpoint/2010/main" xmlns="" val="3789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B941A-EA1F-43CD-9F15-22BBBC1F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 ACCOMPLISHED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96834" y="2586446"/>
            <a:ext cx="108844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Till now the model is finished with one module which contain the code and output for</a:t>
            </a:r>
          </a:p>
          <a:p>
            <a:pPr>
              <a:buNone/>
            </a:pPr>
            <a:r>
              <a:rPr lang="en-US" sz="2400" dirty="0" smtClean="0"/>
              <a:t>an image of vehicle license plate. Code for number extraction is implemented in</a:t>
            </a:r>
          </a:p>
          <a:p>
            <a:pPr>
              <a:buNone/>
            </a:pPr>
            <a:r>
              <a:rPr lang="en-US" sz="2400" dirty="0" smtClean="0"/>
              <a:t>python. Still, working on the RFID module to increase its efficiency for smooth</a:t>
            </a:r>
          </a:p>
          <a:p>
            <a:pPr>
              <a:buNone/>
            </a:pPr>
            <a:r>
              <a:rPr lang="en-US" sz="2400" dirty="0" smtClean="0"/>
              <a:t>scanning.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711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DCFAE-11AF-4240-8451-742FA660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167853"/>
            <a:ext cx="9890468" cy="1163824"/>
          </a:xfrm>
        </p:spPr>
        <p:txBody>
          <a:bodyPr/>
          <a:lstStyle/>
          <a:p>
            <a:r>
              <a:rPr lang="en-US" b="1" u="sng" dirty="0"/>
              <a:t>Table of contents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9D10698-2F68-423E-B07A-DAF9510F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6944536"/>
              </p:ext>
            </p:extLst>
          </p:nvPr>
        </p:nvGraphicFramePr>
        <p:xfrm>
          <a:off x="1413257" y="1301343"/>
          <a:ext cx="7781584" cy="384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31">
                  <a:extLst>
                    <a:ext uri="{9D8B030D-6E8A-4147-A177-3AD203B41FA5}">
                      <a16:colId xmlns:a16="http://schemas.microsoft.com/office/drawing/2014/main" xmlns="" val="2310783463"/>
                    </a:ext>
                  </a:extLst>
                </a:gridCol>
                <a:gridCol w="4073364">
                  <a:extLst>
                    <a:ext uri="{9D8B030D-6E8A-4147-A177-3AD203B41FA5}">
                      <a16:colId xmlns:a16="http://schemas.microsoft.com/office/drawing/2014/main" xmlns="" val="4046362890"/>
                    </a:ext>
                  </a:extLst>
                </a:gridCol>
                <a:gridCol w="1760989">
                  <a:extLst>
                    <a:ext uri="{9D8B030D-6E8A-4147-A177-3AD203B41FA5}">
                      <a16:colId xmlns:a16="http://schemas.microsoft.com/office/drawing/2014/main" xmlns="" val="2863152791"/>
                    </a:ext>
                  </a:extLst>
                </a:gridCol>
              </a:tblGrid>
              <a:tr h="431603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</a:t>
                      </a:r>
                      <a:r>
                        <a:rPr lang="en-US" b="0" u="none" dirty="0"/>
                        <a:t> </a:t>
                      </a:r>
                      <a:r>
                        <a:rPr lang="en-US" u="sng" dirty="0"/>
                        <a:t>No.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Topic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Slide</a:t>
                      </a:r>
                      <a:r>
                        <a:rPr lang="en-US" b="0" u="none" dirty="0"/>
                        <a:t> </a:t>
                      </a:r>
                      <a:r>
                        <a:rPr lang="en-US" u="sng" dirty="0"/>
                        <a:t>No.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97270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7935978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5171617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Engineering tools/principles 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7107189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Constraints and assumptions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335194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Detailed Design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3953059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Components 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3464696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9693242"/>
                  </a:ext>
                </a:extLst>
              </a:tr>
              <a:tr h="37574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Accomplished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014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4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82F44-ED6A-4A25-BF52-51B3DFB4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Need analysis</a:t>
            </a:r>
            <a:endParaRPr lang="en-US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4824C3-4531-4F66-A1D5-FAD714DF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461" y="2065867"/>
            <a:ext cx="3903749" cy="16620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0FF992-9D2D-4843-8B48-C838E87D054F}"/>
              </a:ext>
            </a:extLst>
          </p:cNvPr>
          <p:cNvSpPr txBox="1"/>
          <p:nvPr/>
        </p:nvSpPr>
        <p:spPr>
          <a:xfrm>
            <a:off x="5498757" y="2635282"/>
            <a:ext cx="374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 Lines at Toll Plazas.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63876C-5EB5-4789-8225-14F7FD96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0805" y="3845341"/>
            <a:ext cx="3947984" cy="2644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79B804-F3A3-46B9-B4A1-C84ADD5DCD61}"/>
              </a:ext>
            </a:extLst>
          </p:cNvPr>
          <p:cNvSpPr txBox="1"/>
          <p:nvPr/>
        </p:nvSpPr>
        <p:spPr>
          <a:xfrm>
            <a:off x="457200" y="4695568"/>
            <a:ext cx="668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reduction in waiting time even </a:t>
            </a:r>
          </a:p>
          <a:p>
            <a:r>
              <a:rPr lang="en-US" sz="2400" dirty="0"/>
              <a:t>after implementation of modern systems like </a:t>
            </a:r>
            <a:r>
              <a:rPr lang="en-US" sz="2400" dirty="0" err="1"/>
              <a:t>Fastag</a:t>
            </a:r>
            <a:r>
              <a:rPr lang="en-US" sz="24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495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597EF-A699-4080-945C-E0F9D1C7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1267A-1F51-46A8-86B6-26FEBAAC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Faster transit on Toll Roads.</a:t>
            </a:r>
          </a:p>
          <a:p>
            <a:pPr algn="just"/>
            <a:r>
              <a:rPr lang="en-US" sz="2400" dirty="0"/>
              <a:t>Cashless Toll Deductions.</a:t>
            </a:r>
          </a:p>
          <a:p>
            <a:pPr algn="just"/>
            <a:r>
              <a:rPr lang="en-US" sz="2400" dirty="0"/>
              <a:t>Effective Theft and Tampering Detection.</a:t>
            </a:r>
          </a:p>
          <a:p>
            <a:pPr algn="just"/>
            <a:r>
              <a:rPr lang="en-US" sz="2400" dirty="0" smtClean="0"/>
              <a:t>To save time and fuel.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40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9379F-25F9-44C9-A2CB-84D4E06F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Engineering tools/principles used</a:t>
            </a:r>
            <a:endParaRPr lang="en-US" b="1" u="sng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86FD7816-4662-40B6-9100-AF4BBBC1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6508" y="1905771"/>
            <a:ext cx="2564811" cy="43426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99A4D9-2FE7-4093-B0DD-0471887D646B}"/>
              </a:ext>
            </a:extLst>
          </p:cNvPr>
          <p:cNvSpPr txBox="1"/>
          <p:nvPr/>
        </p:nvSpPr>
        <p:spPr>
          <a:xfrm>
            <a:off x="5239265" y="2928555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Detection </a:t>
            </a:r>
            <a:r>
              <a:rPr lang="en-US" sz="2400" b="1" dirty="0"/>
              <a:t>of Front and Rear Vehicle Identification Plate Using </a:t>
            </a:r>
            <a:r>
              <a:rPr lang="en-US" sz="2400" b="1" dirty="0" smtClean="0"/>
              <a:t>OCR(Optical Character Recognition).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244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83E99E8-373D-46DA-81E2-78F3F814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559" y="2065867"/>
            <a:ext cx="6319501" cy="322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C3213D-A432-48CE-BC05-507C95B8A20D}"/>
              </a:ext>
            </a:extLst>
          </p:cNvPr>
          <p:cNvSpPr txBox="1"/>
          <p:nvPr/>
        </p:nvSpPr>
        <p:spPr>
          <a:xfrm>
            <a:off x="7476818" y="3249791"/>
            <a:ext cx="3033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Radio </a:t>
            </a:r>
            <a:r>
              <a:rPr lang="en-US" sz="2400" b="1" dirty="0"/>
              <a:t>Frequency </a:t>
            </a:r>
          </a:p>
          <a:p>
            <a:r>
              <a:rPr lang="en-US" sz="2400" b="1" dirty="0"/>
              <a:t>Identification System.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7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00F39-CC20-4C48-B4B3-E72E42D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Constraints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EEC2FE-48CA-490D-AAA0-49F7C97B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3" y="1684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No vehicle Identification plate is damaged beyond recognition.</a:t>
            </a:r>
          </a:p>
          <a:p>
            <a:r>
              <a:rPr lang="en-US" sz="2400" dirty="0"/>
              <a:t>It’s made mandatory by RTO to get the RFID system installed.</a:t>
            </a:r>
          </a:p>
          <a:p>
            <a:r>
              <a:rPr lang="en-US" sz="2400" dirty="0"/>
              <a:t>The vehicle should not be going at an exceptionally high speed.</a:t>
            </a:r>
          </a:p>
        </p:txBody>
      </p:sp>
    </p:spTree>
    <p:extLst>
      <p:ext uri="{BB962C8B-B14F-4D97-AF65-F5344CB8AC3E}">
        <p14:creationId xmlns:p14="http://schemas.microsoft.com/office/powerpoint/2010/main" xmlns="" val="7121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7534A-1021-439E-A0F7-600729F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 u="sng" dirty="0" smtClean="0"/>
              <a:t>Detailed DESIGN </a:t>
            </a:r>
            <a:r>
              <a:rPr lang="en-US" b="1" u="sng" dirty="0"/>
              <a:t>of the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2513692-1D17-45E2-8D34-24035F971870}"/>
              </a:ext>
            </a:extLst>
          </p:cNvPr>
          <p:cNvCxnSpPr/>
          <p:nvPr/>
        </p:nvCxnSpPr>
        <p:spPr>
          <a:xfrm>
            <a:off x="988541" y="2644346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C326515-E7FE-4D9E-8F9F-02373B4A19D9}"/>
              </a:ext>
            </a:extLst>
          </p:cNvPr>
          <p:cNvCxnSpPr/>
          <p:nvPr/>
        </p:nvCxnSpPr>
        <p:spPr>
          <a:xfrm>
            <a:off x="2265406" y="3237470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141B45C-67D1-43D5-85CD-E73D2DF1F7BE}"/>
              </a:ext>
            </a:extLst>
          </p:cNvPr>
          <p:cNvCxnSpPr/>
          <p:nvPr/>
        </p:nvCxnSpPr>
        <p:spPr>
          <a:xfrm>
            <a:off x="988541" y="2644346"/>
            <a:ext cx="1276865" cy="5931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21F0447-F64B-4409-9386-EA7529B9E7F3}"/>
              </a:ext>
            </a:extLst>
          </p:cNvPr>
          <p:cNvSpPr/>
          <p:nvPr/>
        </p:nvSpPr>
        <p:spPr>
          <a:xfrm rot="1732246">
            <a:off x="1040417" y="2984157"/>
            <a:ext cx="1013249" cy="5066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RFID Scanner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EC18F3E-AC0A-41AB-89E4-0C5574ECE2DE}"/>
              </a:ext>
            </a:extLst>
          </p:cNvPr>
          <p:cNvCxnSpPr/>
          <p:nvPr/>
        </p:nvCxnSpPr>
        <p:spPr>
          <a:xfrm>
            <a:off x="4217774" y="2644346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93E4CCE-630F-411D-9A98-30C869CBC40F}"/>
              </a:ext>
            </a:extLst>
          </p:cNvPr>
          <p:cNvCxnSpPr/>
          <p:nvPr/>
        </p:nvCxnSpPr>
        <p:spPr>
          <a:xfrm>
            <a:off x="5494639" y="3237470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66DE229-96F1-456B-969A-68B518CEB2B9}"/>
              </a:ext>
            </a:extLst>
          </p:cNvPr>
          <p:cNvCxnSpPr/>
          <p:nvPr/>
        </p:nvCxnSpPr>
        <p:spPr>
          <a:xfrm>
            <a:off x="4217774" y="2644346"/>
            <a:ext cx="1276865" cy="5931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4D502902-8AC2-4DB9-85FA-39F56ED25647}"/>
              </a:ext>
            </a:extLst>
          </p:cNvPr>
          <p:cNvSpPr/>
          <p:nvPr/>
        </p:nvSpPr>
        <p:spPr>
          <a:xfrm rot="1406724">
            <a:off x="4237646" y="3026207"/>
            <a:ext cx="1183026" cy="518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 to Scan ID plates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92F64BC-8DFE-43B3-961C-5960F3C3CA5E}"/>
              </a:ext>
            </a:extLst>
          </p:cNvPr>
          <p:cNvSpPr/>
          <p:nvPr/>
        </p:nvSpPr>
        <p:spPr>
          <a:xfrm>
            <a:off x="9473513" y="5511114"/>
            <a:ext cx="2199504" cy="959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  <a:p>
            <a:pPr algn="ctr"/>
            <a:r>
              <a:rPr lang="en-US" dirty="0"/>
              <a:t>Containing Details of </a:t>
            </a:r>
          </a:p>
          <a:p>
            <a:pPr algn="ctr"/>
            <a:r>
              <a:rPr lang="en-US" dirty="0"/>
              <a:t>All vehicles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433D705-D528-400B-8965-C42AB1A49636}"/>
              </a:ext>
            </a:extLst>
          </p:cNvPr>
          <p:cNvSpPr/>
          <p:nvPr/>
        </p:nvSpPr>
        <p:spPr>
          <a:xfrm>
            <a:off x="6263838" y="5511114"/>
            <a:ext cx="1977074" cy="9597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 Unit located at the</a:t>
            </a:r>
          </a:p>
          <a:p>
            <a:pPr algn="ctr"/>
            <a:r>
              <a:rPr lang="en-US" dirty="0"/>
              <a:t>Toll plaza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xmlns="" id="{C2ECDB32-9AFD-4CF3-9B25-AF88966D0FF1}"/>
              </a:ext>
            </a:extLst>
          </p:cNvPr>
          <p:cNvSpPr/>
          <p:nvPr/>
        </p:nvSpPr>
        <p:spPr>
          <a:xfrm>
            <a:off x="7784734" y="2644346"/>
            <a:ext cx="1977074" cy="1098552"/>
          </a:xfrm>
          <a:prstGeom prst="cloud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  <a:p>
            <a:pPr algn="ctr"/>
            <a:r>
              <a:rPr lang="en-US" dirty="0"/>
              <a:t>Connection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A868A95-6840-4279-B92A-F739A291A7B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252375" y="3663179"/>
            <a:ext cx="1044638" cy="1847935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4693629-55AC-48EB-B29A-9A93782BFBA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108470" y="3583459"/>
            <a:ext cx="1464795" cy="1927655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B3AC3A4-024C-4536-91E6-058C938B188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09047" y="5990968"/>
            <a:ext cx="75479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xmlns="" id="{ABB8979B-2107-46BF-8683-E91916526034}"/>
              </a:ext>
            </a:extLst>
          </p:cNvPr>
          <p:cNvCxnSpPr>
            <a:cxnSpLocks/>
          </p:cNvCxnSpPr>
          <p:nvPr/>
        </p:nvCxnSpPr>
        <p:spPr>
          <a:xfrm>
            <a:off x="2265406" y="5729416"/>
            <a:ext cx="4023139" cy="518984"/>
          </a:xfrm>
          <a:prstGeom prst="bentConnector3">
            <a:avLst>
              <a:gd name="adj1" fmla="val 2512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AB01B874-1D2B-4F57-ADA0-BCFB27E83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667" y="5171345"/>
            <a:ext cx="1741013" cy="93289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C80E6BF6-49BB-4AD5-8C74-5917358CB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268293" flipH="1">
            <a:off x="1054751" y="5060390"/>
            <a:ext cx="621941" cy="6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2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070" y="1045028"/>
            <a:ext cx="7053942" cy="556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399" y="600891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570</TotalTime>
  <Words>335</Words>
  <Application>Microsoft Office PowerPoint</Application>
  <PresentationFormat>Custom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Automated toll collection  and theft detection using  Rfid and image processing </vt:lpstr>
      <vt:lpstr>Table of contents</vt:lpstr>
      <vt:lpstr>Need analysis</vt:lpstr>
      <vt:lpstr>oBJECTIVES</vt:lpstr>
      <vt:lpstr>Engineering tools/principles used</vt:lpstr>
      <vt:lpstr>Slide 6</vt:lpstr>
      <vt:lpstr>Constraints and assumptions</vt:lpstr>
      <vt:lpstr>Detailed DESIGN of the project</vt:lpstr>
      <vt:lpstr>Slide 9</vt:lpstr>
      <vt:lpstr>Slide 10</vt:lpstr>
      <vt:lpstr>Slide 11</vt:lpstr>
      <vt:lpstr>Slide 12</vt:lpstr>
      <vt:lpstr>Components used</vt:lpstr>
      <vt:lpstr>Proposed toll deduction Algorithm</vt:lpstr>
      <vt:lpstr>WORK ACCOMPLISHED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toll collection  and theft detection using  rfid and image processing</dc:title>
  <dc:creator>shivam bhushan</dc:creator>
  <cp:lastModifiedBy>shervil</cp:lastModifiedBy>
  <cp:revision>42</cp:revision>
  <dcterms:created xsi:type="dcterms:W3CDTF">2019-02-03T13:43:57Z</dcterms:created>
  <dcterms:modified xsi:type="dcterms:W3CDTF">2019-05-24T22:06:11Z</dcterms:modified>
</cp:coreProperties>
</file>