
<file path=[Content_Types].xml><?xml version="1.0" encoding="utf-8"?>
<Types xmlns="http://schemas.openxmlformats.org/package/2006/content-types">
  <Default Extension="bin" ContentType="application/vnd.openxmlformats-officedocument.oleObject"/>
  <Default Extension="tmp" ContentType="image/png"/>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36"/>
  </p:notesMasterIdLst>
  <p:sldIdLst>
    <p:sldId id="256" r:id="rId2"/>
    <p:sldId id="448" r:id="rId3"/>
    <p:sldId id="468" r:id="rId4"/>
    <p:sldId id="511" r:id="rId5"/>
    <p:sldId id="469" r:id="rId6"/>
    <p:sldId id="708" r:id="rId7"/>
    <p:sldId id="512" r:id="rId8"/>
    <p:sldId id="506" r:id="rId9"/>
    <p:sldId id="514" r:id="rId10"/>
    <p:sldId id="482" r:id="rId11"/>
    <p:sldId id="486" r:id="rId12"/>
    <p:sldId id="487" r:id="rId13"/>
    <p:sldId id="483" r:id="rId14"/>
    <p:sldId id="488" r:id="rId15"/>
    <p:sldId id="473" r:id="rId16"/>
    <p:sldId id="505" r:id="rId17"/>
    <p:sldId id="474" r:id="rId18"/>
    <p:sldId id="477" r:id="rId19"/>
    <p:sldId id="478" r:id="rId20"/>
    <p:sldId id="496" r:id="rId21"/>
    <p:sldId id="709" r:id="rId22"/>
    <p:sldId id="498" r:id="rId23"/>
    <p:sldId id="710" r:id="rId24"/>
    <p:sldId id="510" r:id="rId25"/>
    <p:sldId id="499" r:id="rId26"/>
    <p:sldId id="504" r:id="rId27"/>
    <p:sldId id="480" r:id="rId28"/>
    <p:sldId id="481" r:id="rId29"/>
    <p:sldId id="502" r:id="rId30"/>
    <p:sldId id="503" r:id="rId31"/>
    <p:sldId id="712" r:id="rId32"/>
    <p:sldId id="713" r:id="rId33"/>
    <p:sldId id="711" r:id="rId34"/>
    <p:sldId id="447" r:id="rId35"/>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521415D9-36F7-43E2-AB2F-B90AF26B5E84}">
      <p14:sectionLst xmlns:p14="http://schemas.microsoft.com/office/powerpoint/2010/main">
        <p14:section name="默认节" id="{F7C6C2FB-27F1-4C54-84AD-CB6625FEB4C3}">
          <p14:sldIdLst>
            <p14:sldId id="256"/>
            <p14:sldId id="448"/>
            <p14:sldId id="468"/>
            <p14:sldId id="511"/>
            <p14:sldId id="469"/>
            <p14:sldId id="708"/>
            <p14:sldId id="512"/>
            <p14:sldId id="506"/>
            <p14:sldId id="514"/>
            <p14:sldId id="482"/>
            <p14:sldId id="486"/>
            <p14:sldId id="487"/>
            <p14:sldId id="483"/>
            <p14:sldId id="488"/>
            <p14:sldId id="473"/>
            <p14:sldId id="505"/>
            <p14:sldId id="474"/>
            <p14:sldId id="477"/>
            <p14:sldId id="478"/>
            <p14:sldId id="496"/>
            <p14:sldId id="709"/>
            <p14:sldId id="498"/>
            <p14:sldId id="710"/>
            <p14:sldId id="510"/>
            <p14:sldId id="499"/>
            <p14:sldId id="504"/>
            <p14:sldId id="480"/>
            <p14:sldId id="481"/>
            <p14:sldId id="502"/>
            <p14:sldId id="503"/>
            <p14:sldId id="712"/>
            <p14:sldId id="713"/>
            <p14:sldId id="711"/>
            <p14:sldId id="447"/>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19" autoAdjust="0"/>
    <p:restoredTop sz="79006" autoAdjust="0"/>
  </p:normalViewPr>
  <p:slideViewPr>
    <p:cSldViewPr>
      <p:cViewPr varScale="1">
        <p:scale>
          <a:sx n="62" d="100"/>
          <a:sy n="62" d="100"/>
        </p:scale>
        <p:origin x="1208" y="56"/>
      </p:cViewPr>
      <p:guideLst>
        <p:guide orient="horz" pos="2160"/>
        <p:guide pos="2880"/>
      </p:guideLst>
    </p:cSldViewPr>
  </p:slideViewPr>
  <p:notesTextViewPr>
    <p:cViewPr>
      <p:scale>
        <a:sx n="3" d="2"/>
        <a:sy n="3" d="2"/>
      </p:scale>
      <p:origin x="0" y="0"/>
    </p:cViewPr>
  </p:notesTextViewPr>
  <p:sorterViewPr>
    <p:cViewPr>
      <p:scale>
        <a:sx n="66" d="100"/>
        <a:sy n="66" d="100"/>
      </p:scale>
      <p:origin x="0" y="0"/>
    </p:cViewPr>
  </p:sorterViewPr>
  <p:notesViewPr>
    <p:cSldViewPr>
      <p:cViewPr varScale="1">
        <p:scale>
          <a:sx n="55" d="100"/>
          <a:sy n="55" d="100"/>
        </p:scale>
        <p:origin x="2880"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FB202F-FB08-4046-B511-8154FB49289C}" type="doc">
      <dgm:prSet loTypeId="urn:microsoft.com/office/officeart/2005/8/layout/orgChart1" loCatId="hierarchy" qsTypeId="urn:microsoft.com/office/officeart/2005/8/quickstyle/simple1" qsCatId="simple" csTypeId="urn:microsoft.com/office/officeart/2005/8/colors/accent3_1" csCatId="accent3" phldr="1"/>
      <dgm:spPr/>
      <dgm:t>
        <a:bodyPr/>
        <a:lstStyle/>
        <a:p>
          <a:endParaRPr lang="zh-CN" altLang="en-US"/>
        </a:p>
      </dgm:t>
    </dgm:pt>
    <dgm:pt modelId="{5B2E383B-9F26-4DA9-983E-E153C7FFFA10}">
      <dgm:prSet custT="1"/>
      <dgm:spPr/>
      <dgm:t>
        <a:bodyPr/>
        <a:lstStyle/>
        <a:p>
          <a:pPr rtl="0"/>
          <a:r>
            <a:rPr lang="zh-CN" altLang="en-US" sz="2400" dirty="0"/>
            <a:t>所有损害优化的方法都是正则化。</a:t>
          </a:r>
        </a:p>
      </dgm:t>
    </dgm:pt>
    <dgm:pt modelId="{1C7A80F1-86C4-424F-9840-90BCB07D654B}" type="sibTrans" cxnId="{C81B5CC3-E7EF-4012-9950-B3EC99F54573}">
      <dgm:prSet/>
      <dgm:spPr/>
      <dgm:t>
        <a:bodyPr/>
        <a:lstStyle/>
        <a:p>
          <a:endParaRPr lang="zh-CN" altLang="en-US" sz="1000"/>
        </a:p>
      </dgm:t>
    </dgm:pt>
    <dgm:pt modelId="{0BDF28E4-3DD2-49C4-ADA0-8A4D042CDCAA}" type="parTrans" cxnId="{C81B5CC3-E7EF-4012-9950-B3EC99F54573}">
      <dgm:prSet/>
      <dgm:spPr/>
      <dgm:t>
        <a:bodyPr/>
        <a:lstStyle/>
        <a:p>
          <a:endParaRPr lang="zh-CN" altLang="en-US" sz="1000"/>
        </a:p>
      </dgm:t>
    </dgm:pt>
    <dgm:pt modelId="{DB307B8E-5B07-4FB9-927C-FCB1686BA255}">
      <dgm:prSet custT="1"/>
      <dgm:spPr/>
      <dgm:t>
        <a:bodyPr/>
        <a:lstStyle/>
        <a:p>
          <a:pPr rtl="0"/>
          <a:r>
            <a:rPr lang="zh-CN" altLang="en-US" sz="2000" dirty="0"/>
            <a:t>增加优化约束</a:t>
          </a:r>
          <a:endParaRPr lang="en-US" altLang="zh-CN" sz="2000" dirty="0"/>
        </a:p>
      </dgm:t>
    </dgm:pt>
    <dgm:pt modelId="{A9229453-57E9-4A0C-9186-0D49225E969E}" type="sibTrans" cxnId="{DA53CB38-9F6B-4C21-BD28-D1F63551230E}">
      <dgm:prSet/>
      <dgm:spPr/>
      <dgm:t>
        <a:bodyPr/>
        <a:lstStyle/>
        <a:p>
          <a:endParaRPr lang="zh-CN" altLang="en-US" sz="1000"/>
        </a:p>
      </dgm:t>
    </dgm:pt>
    <dgm:pt modelId="{40A169F2-70EE-4009-97A2-C1E2CA251AE8}" type="parTrans" cxnId="{DA53CB38-9F6B-4C21-BD28-D1F63551230E}">
      <dgm:prSet/>
      <dgm:spPr/>
      <dgm:t>
        <a:bodyPr/>
        <a:lstStyle/>
        <a:p>
          <a:endParaRPr lang="zh-CN" altLang="en-US" sz="1000"/>
        </a:p>
      </dgm:t>
    </dgm:pt>
    <dgm:pt modelId="{3A66B05C-C306-4566-ADB4-BD58EF99E13F}">
      <dgm:prSet custT="1"/>
      <dgm:spPr/>
      <dgm:t>
        <a:bodyPr/>
        <a:lstStyle/>
        <a:p>
          <a:pPr rtl="0"/>
          <a:r>
            <a:rPr lang="zh-CN" altLang="en-US" sz="2000" dirty="0"/>
            <a:t>干扰优化过程</a:t>
          </a:r>
        </a:p>
      </dgm:t>
    </dgm:pt>
    <dgm:pt modelId="{C0EB23F3-E30C-4600-81D9-825401C2251F}" type="sibTrans" cxnId="{B37680F7-BA20-4DD0-BBFC-22FFC6988DAB}">
      <dgm:prSet/>
      <dgm:spPr/>
      <dgm:t>
        <a:bodyPr/>
        <a:lstStyle/>
        <a:p>
          <a:endParaRPr lang="zh-CN" altLang="en-US" sz="1000"/>
        </a:p>
      </dgm:t>
    </dgm:pt>
    <dgm:pt modelId="{013B59AA-A8DF-4C7C-9DB4-7BB8FC4371C0}" type="parTrans" cxnId="{B37680F7-BA20-4DD0-BBFC-22FFC6988DAB}">
      <dgm:prSet/>
      <dgm:spPr/>
      <dgm:t>
        <a:bodyPr/>
        <a:lstStyle/>
        <a:p>
          <a:endParaRPr lang="zh-CN" altLang="en-US" sz="1000"/>
        </a:p>
      </dgm:t>
    </dgm:pt>
    <dgm:pt modelId="{674A3CB7-FDA9-44AE-915F-54F6508BD0EE}" type="pres">
      <dgm:prSet presAssocID="{F6FB202F-FB08-4046-B511-8154FB49289C}" presName="hierChild1" presStyleCnt="0">
        <dgm:presLayoutVars>
          <dgm:orgChart val="1"/>
          <dgm:chPref val="1"/>
          <dgm:dir/>
          <dgm:animOne val="branch"/>
          <dgm:animLvl val="lvl"/>
          <dgm:resizeHandles/>
        </dgm:presLayoutVars>
      </dgm:prSet>
      <dgm:spPr/>
    </dgm:pt>
    <dgm:pt modelId="{D8A5553F-946F-42F6-B0C2-579C504334D7}" type="pres">
      <dgm:prSet presAssocID="{5B2E383B-9F26-4DA9-983E-E153C7FFFA10}" presName="hierRoot1" presStyleCnt="0">
        <dgm:presLayoutVars>
          <dgm:hierBranch val="init"/>
        </dgm:presLayoutVars>
      </dgm:prSet>
      <dgm:spPr/>
    </dgm:pt>
    <dgm:pt modelId="{D50CC31B-43F6-4201-B273-994815EA301A}" type="pres">
      <dgm:prSet presAssocID="{5B2E383B-9F26-4DA9-983E-E153C7FFFA10}" presName="rootComposite1" presStyleCnt="0"/>
      <dgm:spPr/>
    </dgm:pt>
    <dgm:pt modelId="{D05EC9E0-8F5D-45CB-A733-A5612A87189B}" type="pres">
      <dgm:prSet presAssocID="{5B2E383B-9F26-4DA9-983E-E153C7FFFA10}" presName="rootText1" presStyleLbl="node0" presStyleIdx="0" presStyleCnt="1" custScaleX="150755" custScaleY="34804">
        <dgm:presLayoutVars>
          <dgm:chPref val="3"/>
        </dgm:presLayoutVars>
      </dgm:prSet>
      <dgm:spPr/>
    </dgm:pt>
    <dgm:pt modelId="{0A43440D-1F09-40F2-B6E7-0FC9C4298197}" type="pres">
      <dgm:prSet presAssocID="{5B2E383B-9F26-4DA9-983E-E153C7FFFA10}" presName="rootConnector1" presStyleLbl="node1" presStyleIdx="0" presStyleCnt="0"/>
      <dgm:spPr/>
    </dgm:pt>
    <dgm:pt modelId="{5D01162B-4530-4E40-A0F9-1F982BE9578B}" type="pres">
      <dgm:prSet presAssocID="{5B2E383B-9F26-4DA9-983E-E153C7FFFA10}" presName="hierChild2" presStyleCnt="0"/>
      <dgm:spPr/>
    </dgm:pt>
    <dgm:pt modelId="{AF461715-315F-4B67-AE64-A74F48E9AF89}" type="pres">
      <dgm:prSet presAssocID="{40A169F2-70EE-4009-97A2-C1E2CA251AE8}" presName="Name37" presStyleLbl="parChTrans1D2" presStyleIdx="0" presStyleCnt="2"/>
      <dgm:spPr/>
    </dgm:pt>
    <dgm:pt modelId="{10C067CD-E0A3-4180-9A83-FAE111F9A168}" type="pres">
      <dgm:prSet presAssocID="{DB307B8E-5B07-4FB9-927C-FCB1686BA255}" presName="hierRoot2" presStyleCnt="0">
        <dgm:presLayoutVars>
          <dgm:hierBranch val="init"/>
        </dgm:presLayoutVars>
      </dgm:prSet>
      <dgm:spPr/>
    </dgm:pt>
    <dgm:pt modelId="{5AB19431-C5EF-439D-8E18-25FA79D57CB7}" type="pres">
      <dgm:prSet presAssocID="{DB307B8E-5B07-4FB9-927C-FCB1686BA255}" presName="rootComposite" presStyleCnt="0"/>
      <dgm:spPr/>
    </dgm:pt>
    <dgm:pt modelId="{D2B477F3-791F-46FC-A50D-FA3601860E25}" type="pres">
      <dgm:prSet presAssocID="{DB307B8E-5B07-4FB9-927C-FCB1686BA255}" presName="rootText" presStyleLbl="node2" presStyleIdx="0" presStyleCnt="2" custScaleY="34615">
        <dgm:presLayoutVars>
          <dgm:chPref val="3"/>
        </dgm:presLayoutVars>
      </dgm:prSet>
      <dgm:spPr/>
    </dgm:pt>
    <dgm:pt modelId="{3E20DBAE-BE56-4FE8-B27C-7A331CE5D7F0}" type="pres">
      <dgm:prSet presAssocID="{DB307B8E-5B07-4FB9-927C-FCB1686BA255}" presName="rootConnector" presStyleLbl="node2" presStyleIdx="0" presStyleCnt="2"/>
      <dgm:spPr/>
    </dgm:pt>
    <dgm:pt modelId="{65DB62D2-7EC5-482F-AC65-C0B9E2943960}" type="pres">
      <dgm:prSet presAssocID="{DB307B8E-5B07-4FB9-927C-FCB1686BA255}" presName="hierChild4" presStyleCnt="0"/>
      <dgm:spPr/>
    </dgm:pt>
    <dgm:pt modelId="{229FEED3-1781-4CCD-9286-7FD2B3B2E358}" type="pres">
      <dgm:prSet presAssocID="{DB307B8E-5B07-4FB9-927C-FCB1686BA255}" presName="hierChild5" presStyleCnt="0"/>
      <dgm:spPr/>
    </dgm:pt>
    <dgm:pt modelId="{E5BF9C94-5509-4F79-AC82-D0991D6614CC}" type="pres">
      <dgm:prSet presAssocID="{013B59AA-A8DF-4C7C-9DB4-7BB8FC4371C0}" presName="Name37" presStyleLbl="parChTrans1D2" presStyleIdx="1" presStyleCnt="2"/>
      <dgm:spPr/>
    </dgm:pt>
    <dgm:pt modelId="{1C1CF193-258F-4481-B8DE-A7777F3305D8}" type="pres">
      <dgm:prSet presAssocID="{3A66B05C-C306-4566-ADB4-BD58EF99E13F}" presName="hierRoot2" presStyleCnt="0">
        <dgm:presLayoutVars>
          <dgm:hierBranch val="init"/>
        </dgm:presLayoutVars>
      </dgm:prSet>
      <dgm:spPr/>
    </dgm:pt>
    <dgm:pt modelId="{9E3C3702-DC4A-43B6-A3E2-DADBF31B21CF}" type="pres">
      <dgm:prSet presAssocID="{3A66B05C-C306-4566-ADB4-BD58EF99E13F}" presName="rootComposite" presStyleCnt="0"/>
      <dgm:spPr/>
    </dgm:pt>
    <dgm:pt modelId="{7509D6B6-898D-4FC7-8441-00720BF18D07}" type="pres">
      <dgm:prSet presAssocID="{3A66B05C-C306-4566-ADB4-BD58EF99E13F}" presName="rootText" presStyleLbl="node2" presStyleIdx="1" presStyleCnt="2" custScaleY="33749">
        <dgm:presLayoutVars>
          <dgm:chPref val="3"/>
        </dgm:presLayoutVars>
      </dgm:prSet>
      <dgm:spPr/>
    </dgm:pt>
    <dgm:pt modelId="{9A3819C4-B074-4F09-9908-28A73234B65F}" type="pres">
      <dgm:prSet presAssocID="{3A66B05C-C306-4566-ADB4-BD58EF99E13F}" presName="rootConnector" presStyleLbl="node2" presStyleIdx="1" presStyleCnt="2"/>
      <dgm:spPr/>
    </dgm:pt>
    <dgm:pt modelId="{137C4903-F1AB-4060-9A22-B1B7A38EE454}" type="pres">
      <dgm:prSet presAssocID="{3A66B05C-C306-4566-ADB4-BD58EF99E13F}" presName="hierChild4" presStyleCnt="0"/>
      <dgm:spPr/>
    </dgm:pt>
    <dgm:pt modelId="{B497FEF9-BFC3-4C64-82D5-9CA965BE9AEE}" type="pres">
      <dgm:prSet presAssocID="{3A66B05C-C306-4566-ADB4-BD58EF99E13F}" presName="hierChild5" presStyleCnt="0"/>
      <dgm:spPr/>
    </dgm:pt>
    <dgm:pt modelId="{F596C27B-3FC2-44CD-99BD-6CB3BDC98BE1}" type="pres">
      <dgm:prSet presAssocID="{5B2E383B-9F26-4DA9-983E-E153C7FFFA10}" presName="hierChild3" presStyleCnt="0"/>
      <dgm:spPr/>
    </dgm:pt>
  </dgm:ptLst>
  <dgm:cxnLst>
    <dgm:cxn modelId="{36FB4D0B-6E75-4594-9473-CB7A73DE5504}" type="presOf" srcId="{3A66B05C-C306-4566-ADB4-BD58EF99E13F}" destId="{7509D6B6-898D-4FC7-8441-00720BF18D07}" srcOrd="0" destOrd="0" presId="urn:microsoft.com/office/officeart/2005/8/layout/orgChart1"/>
    <dgm:cxn modelId="{6654731C-A0C1-47C8-838A-15E501E44BA8}" type="presOf" srcId="{DB307B8E-5B07-4FB9-927C-FCB1686BA255}" destId="{3E20DBAE-BE56-4FE8-B27C-7A331CE5D7F0}" srcOrd="1" destOrd="0" presId="urn:microsoft.com/office/officeart/2005/8/layout/orgChart1"/>
    <dgm:cxn modelId="{427C0627-9AAC-4073-AE52-5F3B8739AC38}" type="presOf" srcId="{40A169F2-70EE-4009-97A2-C1E2CA251AE8}" destId="{AF461715-315F-4B67-AE64-A74F48E9AF89}" srcOrd="0" destOrd="0" presId="urn:microsoft.com/office/officeart/2005/8/layout/orgChart1"/>
    <dgm:cxn modelId="{C368E529-D3E7-482C-9A8D-1C3C5958F504}" type="presOf" srcId="{5B2E383B-9F26-4DA9-983E-E153C7FFFA10}" destId="{D05EC9E0-8F5D-45CB-A733-A5612A87189B}" srcOrd="0" destOrd="0" presId="urn:microsoft.com/office/officeart/2005/8/layout/orgChart1"/>
    <dgm:cxn modelId="{7195E82B-8D5F-4392-B8BE-4E0E1FF07FAB}" type="presOf" srcId="{3A66B05C-C306-4566-ADB4-BD58EF99E13F}" destId="{9A3819C4-B074-4F09-9908-28A73234B65F}" srcOrd="1" destOrd="0" presId="urn:microsoft.com/office/officeart/2005/8/layout/orgChart1"/>
    <dgm:cxn modelId="{DA53CB38-9F6B-4C21-BD28-D1F63551230E}" srcId="{5B2E383B-9F26-4DA9-983E-E153C7FFFA10}" destId="{DB307B8E-5B07-4FB9-927C-FCB1686BA255}" srcOrd="0" destOrd="0" parTransId="{40A169F2-70EE-4009-97A2-C1E2CA251AE8}" sibTransId="{A9229453-57E9-4A0C-9186-0D49225E969E}"/>
    <dgm:cxn modelId="{95258471-3EC3-4E26-A09A-7D644341A566}" type="presOf" srcId="{DB307B8E-5B07-4FB9-927C-FCB1686BA255}" destId="{D2B477F3-791F-46FC-A50D-FA3601860E25}" srcOrd="0" destOrd="0" presId="urn:microsoft.com/office/officeart/2005/8/layout/orgChart1"/>
    <dgm:cxn modelId="{31C936BC-FB27-4336-980E-9471750D1238}" type="presOf" srcId="{5B2E383B-9F26-4DA9-983E-E153C7FFFA10}" destId="{0A43440D-1F09-40F2-B6E7-0FC9C4298197}" srcOrd="1" destOrd="0" presId="urn:microsoft.com/office/officeart/2005/8/layout/orgChart1"/>
    <dgm:cxn modelId="{C81B5CC3-E7EF-4012-9950-B3EC99F54573}" srcId="{F6FB202F-FB08-4046-B511-8154FB49289C}" destId="{5B2E383B-9F26-4DA9-983E-E153C7FFFA10}" srcOrd="0" destOrd="0" parTransId="{0BDF28E4-3DD2-49C4-ADA0-8A4D042CDCAA}" sibTransId="{1C7A80F1-86C4-424F-9840-90BCB07D654B}"/>
    <dgm:cxn modelId="{F98C9DC3-DA36-491B-BE8A-49718298771D}" type="presOf" srcId="{013B59AA-A8DF-4C7C-9DB4-7BB8FC4371C0}" destId="{E5BF9C94-5509-4F79-AC82-D0991D6614CC}" srcOrd="0" destOrd="0" presId="urn:microsoft.com/office/officeart/2005/8/layout/orgChart1"/>
    <dgm:cxn modelId="{E85F0AE4-1E42-488C-8540-8269B15AB553}" type="presOf" srcId="{F6FB202F-FB08-4046-B511-8154FB49289C}" destId="{674A3CB7-FDA9-44AE-915F-54F6508BD0EE}" srcOrd="0" destOrd="0" presId="urn:microsoft.com/office/officeart/2005/8/layout/orgChart1"/>
    <dgm:cxn modelId="{B37680F7-BA20-4DD0-BBFC-22FFC6988DAB}" srcId="{5B2E383B-9F26-4DA9-983E-E153C7FFFA10}" destId="{3A66B05C-C306-4566-ADB4-BD58EF99E13F}" srcOrd="1" destOrd="0" parTransId="{013B59AA-A8DF-4C7C-9DB4-7BB8FC4371C0}" sibTransId="{C0EB23F3-E30C-4600-81D9-825401C2251F}"/>
    <dgm:cxn modelId="{2FA9753B-29B0-493D-92E5-557749249353}" type="presParOf" srcId="{674A3CB7-FDA9-44AE-915F-54F6508BD0EE}" destId="{D8A5553F-946F-42F6-B0C2-579C504334D7}" srcOrd="0" destOrd="0" presId="urn:microsoft.com/office/officeart/2005/8/layout/orgChart1"/>
    <dgm:cxn modelId="{B0DF0D19-AFBB-43CD-A198-CC1DE0405EFE}" type="presParOf" srcId="{D8A5553F-946F-42F6-B0C2-579C504334D7}" destId="{D50CC31B-43F6-4201-B273-994815EA301A}" srcOrd="0" destOrd="0" presId="urn:microsoft.com/office/officeart/2005/8/layout/orgChart1"/>
    <dgm:cxn modelId="{F9AE60C6-B311-4649-8FD4-D97CB622E98D}" type="presParOf" srcId="{D50CC31B-43F6-4201-B273-994815EA301A}" destId="{D05EC9E0-8F5D-45CB-A733-A5612A87189B}" srcOrd="0" destOrd="0" presId="urn:microsoft.com/office/officeart/2005/8/layout/orgChart1"/>
    <dgm:cxn modelId="{2A1159F2-69D0-4472-B3F6-FD3CB5B31A09}" type="presParOf" srcId="{D50CC31B-43F6-4201-B273-994815EA301A}" destId="{0A43440D-1F09-40F2-B6E7-0FC9C4298197}" srcOrd="1" destOrd="0" presId="urn:microsoft.com/office/officeart/2005/8/layout/orgChart1"/>
    <dgm:cxn modelId="{DE206A20-A518-43CC-9817-EFFB038FF251}" type="presParOf" srcId="{D8A5553F-946F-42F6-B0C2-579C504334D7}" destId="{5D01162B-4530-4E40-A0F9-1F982BE9578B}" srcOrd="1" destOrd="0" presId="urn:microsoft.com/office/officeart/2005/8/layout/orgChart1"/>
    <dgm:cxn modelId="{7C6170A1-2253-4E72-A60A-DB42E1E8F2BF}" type="presParOf" srcId="{5D01162B-4530-4E40-A0F9-1F982BE9578B}" destId="{AF461715-315F-4B67-AE64-A74F48E9AF89}" srcOrd="0" destOrd="0" presId="urn:microsoft.com/office/officeart/2005/8/layout/orgChart1"/>
    <dgm:cxn modelId="{702D16E9-AA5D-4D8A-8C72-C4EAB4DA237B}" type="presParOf" srcId="{5D01162B-4530-4E40-A0F9-1F982BE9578B}" destId="{10C067CD-E0A3-4180-9A83-FAE111F9A168}" srcOrd="1" destOrd="0" presId="urn:microsoft.com/office/officeart/2005/8/layout/orgChart1"/>
    <dgm:cxn modelId="{264DADD9-AB17-444E-AA59-4B97A37BFAB9}" type="presParOf" srcId="{10C067CD-E0A3-4180-9A83-FAE111F9A168}" destId="{5AB19431-C5EF-439D-8E18-25FA79D57CB7}" srcOrd="0" destOrd="0" presId="urn:microsoft.com/office/officeart/2005/8/layout/orgChart1"/>
    <dgm:cxn modelId="{9C8D79CE-B2AF-42B8-B3B5-2BA1D5ED5728}" type="presParOf" srcId="{5AB19431-C5EF-439D-8E18-25FA79D57CB7}" destId="{D2B477F3-791F-46FC-A50D-FA3601860E25}" srcOrd="0" destOrd="0" presId="urn:microsoft.com/office/officeart/2005/8/layout/orgChart1"/>
    <dgm:cxn modelId="{DF2538B9-2F08-4098-870B-6FDD59738EE1}" type="presParOf" srcId="{5AB19431-C5EF-439D-8E18-25FA79D57CB7}" destId="{3E20DBAE-BE56-4FE8-B27C-7A331CE5D7F0}" srcOrd="1" destOrd="0" presId="urn:microsoft.com/office/officeart/2005/8/layout/orgChart1"/>
    <dgm:cxn modelId="{3EAF8DF3-B37E-4D34-97B7-D793BD1B4DEC}" type="presParOf" srcId="{10C067CD-E0A3-4180-9A83-FAE111F9A168}" destId="{65DB62D2-7EC5-482F-AC65-C0B9E2943960}" srcOrd="1" destOrd="0" presId="urn:microsoft.com/office/officeart/2005/8/layout/orgChart1"/>
    <dgm:cxn modelId="{942B9EB6-D729-425B-A48C-522FB928DE7F}" type="presParOf" srcId="{10C067CD-E0A3-4180-9A83-FAE111F9A168}" destId="{229FEED3-1781-4CCD-9286-7FD2B3B2E358}" srcOrd="2" destOrd="0" presId="urn:microsoft.com/office/officeart/2005/8/layout/orgChart1"/>
    <dgm:cxn modelId="{C15837D0-87A5-4814-8019-BBD69AA18396}" type="presParOf" srcId="{5D01162B-4530-4E40-A0F9-1F982BE9578B}" destId="{E5BF9C94-5509-4F79-AC82-D0991D6614CC}" srcOrd="2" destOrd="0" presId="urn:microsoft.com/office/officeart/2005/8/layout/orgChart1"/>
    <dgm:cxn modelId="{26CD19A9-B004-478C-93C1-5EE801E2E7B1}" type="presParOf" srcId="{5D01162B-4530-4E40-A0F9-1F982BE9578B}" destId="{1C1CF193-258F-4481-B8DE-A7777F3305D8}" srcOrd="3" destOrd="0" presId="urn:microsoft.com/office/officeart/2005/8/layout/orgChart1"/>
    <dgm:cxn modelId="{0AE45914-BAF4-453A-82EC-10105A8ADC9B}" type="presParOf" srcId="{1C1CF193-258F-4481-B8DE-A7777F3305D8}" destId="{9E3C3702-DC4A-43B6-A3E2-DADBF31B21CF}" srcOrd="0" destOrd="0" presId="urn:microsoft.com/office/officeart/2005/8/layout/orgChart1"/>
    <dgm:cxn modelId="{DC0029A2-C535-4CFF-A665-233F8DBD5ACF}" type="presParOf" srcId="{9E3C3702-DC4A-43B6-A3E2-DADBF31B21CF}" destId="{7509D6B6-898D-4FC7-8441-00720BF18D07}" srcOrd="0" destOrd="0" presId="urn:microsoft.com/office/officeart/2005/8/layout/orgChart1"/>
    <dgm:cxn modelId="{1F1173CE-FDC9-4581-9E88-FB21D25F15FF}" type="presParOf" srcId="{9E3C3702-DC4A-43B6-A3E2-DADBF31B21CF}" destId="{9A3819C4-B074-4F09-9908-28A73234B65F}" srcOrd="1" destOrd="0" presId="urn:microsoft.com/office/officeart/2005/8/layout/orgChart1"/>
    <dgm:cxn modelId="{F2E6235A-13DC-4F25-B4D4-2CDE0545C9ED}" type="presParOf" srcId="{1C1CF193-258F-4481-B8DE-A7777F3305D8}" destId="{137C4903-F1AB-4060-9A22-B1B7A38EE454}" srcOrd="1" destOrd="0" presId="urn:microsoft.com/office/officeart/2005/8/layout/orgChart1"/>
    <dgm:cxn modelId="{7C6DACA4-5D8D-4D73-88A6-1865A2CDB89F}" type="presParOf" srcId="{1C1CF193-258F-4481-B8DE-A7777F3305D8}" destId="{B497FEF9-BFC3-4C64-82D5-9CA965BE9AEE}" srcOrd="2" destOrd="0" presId="urn:microsoft.com/office/officeart/2005/8/layout/orgChart1"/>
    <dgm:cxn modelId="{AB3A4BE4-8473-4E95-B6D5-CFED9DAD8462}" type="presParOf" srcId="{D8A5553F-946F-42F6-B0C2-579C504334D7}" destId="{F596C27B-3FC2-44CD-99BD-6CB3BDC98BE1}"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BF9C94-5509-4F79-AC82-D0991D6614CC}">
      <dsp:nvSpPr>
        <dsp:cNvPr id="0" name=""/>
        <dsp:cNvSpPr/>
      </dsp:nvSpPr>
      <dsp:spPr>
        <a:xfrm>
          <a:off x="3352800" y="673594"/>
          <a:ext cx="1834810" cy="636876"/>
        </a:xfrm>
        <a:custGeom>
          <a:avLst/>
          <a:gdLst/>
          <a:ahLst/>
          <a:cxnLst/>
          <a:rect l="0" t="0" r="0" b="0"/>
          <a:pathLst>
            <a:path>
              <a:moveTo>
                <a:pt x="0" y="0"/>
              </a:moveTo>
              <a:lnTo>
                <a:pt x="0" y="318438"/>
              </a:lnTo>
              <a:lnTo>
                <a:pt x="1834810" y="318438"/>
              </a:lnTo>
              <a:lnTo>
                <a:pt x="1834810" y="636876"/>
              </a:lnTo>
            </a:path>
          </a:pathLst>
        </a:custGeom>
        <a:noFill/>
        <a:ln w="1905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F461715-315F-4B67-AE64-A74F48E9AF89}">
      <dsp:nvSpPr>
        <dsp:cNvPr id="0" name=""/>
        <dsp:cNvSpPr/>
      </dsp:nvSpPr>
      <dsp:spPr>
        <a:xfrm>
          <a:off x="1517989" y="673594"/>
          <a:ext cx="1834810" cy="636876"/>
        </a:xfrm>
        <a:custGeom>
          <a:avLst/>
          <a:gdLst/>
          <a:ahLst/>
          <a:cxnLst/>
          <a:rect l="0" t="0" r="0" b="0"/>
          <a:pathLst>
            <a:path>
              <a:moveTo>
                <a:pt x="1834810" y="0"/>
              </a:moveTo>
              <a:lnTo>
                <a:pt x="1834810" y="318438"/>
              </a:lnTo>
              <a:lnTo>
                <a:pt x="0" y="318438"/>
              </a:lnTo>
              <a:lnTo>
                <a:pt x="0" y="636876"/>
              </a:lnTo>
            </a:path>
          </a:pathLst>
        </a:custGeom>
        <a:noFill/>
        <a:ln w="1905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05EC9E0-8F5D-45CB-A733-A5612A87189B}">
      <dsp:nvSpPr>
        <dsp:cNvPr id="0" name=""/>
        <dsp:cNvSpPr/>
      </dsp:nvSpPr>
      <dsp:spPr>
        <a:xfrm>
          <a:off x="1066792" y="145836"/>
          <a:ext cx="4572014" cy="527758"/>
        </a:xfrm>
        <a:prstGeom prst="rect">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rtl="0">
            <a:lnSpc>
              <a:spcPct val="90000"/>
            </a:lnSpc>
            <a:spcBef>
              <a:spcPct val="0"/>
            </a:spcBef>
            <a:spcAft>
              <a:spcPct val="35000"/>
            </a:spcAft>
            <a:buNone/>
          </a:pPr>
          <a:r>
            <a:rPr lang="zh-CN" altLang="en-US" sz="2400" kern="1200" dirty="0"/>
            <a:t>所有损害优化的方法都是正则化。</a:t>
          </a:r>
        </a:p>
      </dsp:txBody>
      <dsp:txXfrm>
        <a:off x="1066792" y="145836"/>
        <a:ext cx="4572014" cy="527758"/>
      </dsp:txXfrm>
    </dsp:sp>
    <dsp:sp modelId="{D2B477F3-791F-46FC-A50D-FA3601860E25}">
      <dsp:nvSpPr>
        <dsp:cNvPr id="0" name=""/>
        <dsp:cNvSpPr/>
      </dsp:nvSpPr>
      <dsp:spPr>
        <a:xfrm>
          <a:off x="1616" y="1310471"/>
          <a:ext cx="3032745" cy="524892"/>
        </a:xfrm>
        <a:prstGeom prst="rect">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rtl="0">
            <a:lnSpc>
              <a:spcPct val="90000"/>
            </a:lnSpc>
            <a:spcBef>
              <a:spcPct val="0"/>
            </a:spcBef>
            <a:spcAft>
              <a:spcPct val="35000"/>
            </a:spcAft>
            <a:buNone/>
          </a:pPr>
          <a:r>
            <a:rPr lang="zh-CN" altLang="en-US" sz="2000" kern="1200" dirty="0"/>
            <a:t>增加优化约束</a:t>
          </a:r>
          <a:endParaRPr lang="en-US" altLang="zh-CN" sz="2000" kern="1200" dirty="0"/>
        </a:p>
      </dsp:txBody>
      <dsp:txXfrm>
        <a:off x="1616" y="1310471"/>
        <a:ext cx="3032745" cy="524892"/>
      </dsp:txXfrm>
    </dsp:sp>
    <dsp:sp modelId="{7509D6B6-898D-4FC7-8441-00720BF18D07}">
      <dsp:nvSpPr>
        <dsp:cNvPr id="0" name=""/>
        <dsp:cNvSpPr/>
      </dsp:nvSpPr>
      <dsp:spPr>
        <a:xfrm>
          <a:off x="3671238" y="1310471"/>
          <a:ext cx="3032745" cy="511760"/>
        </a:xfrm>
        <a:prstGeom prst="rect">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rtl="0">
            <a:lnSpc>
              <a:spcPct val="90000"/>
            </a:lnSpc>
            <a:spcBef>
              <a:spcPct val="0"/>
            </a:spcBef>
            <a:spcAft>
              <a:spcPct val="35000"/>
            </a:spcAft>
            <a:buNone/>
          </a:pPr>
          <a:r>
            <a:rPr lang="zh-CN" altLang="en-US" sz="2000" kern="1200" dirty="0"/>
            <a:t>干扰优化过程</a:t>
          </a:r>
        </a:p>
      </dsp:txBody>
      <dsp:txXfrm>
        <a:off x="3671238" y="1310471"/>
        <a:ext cx="3032745" cy="511760"/>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panose="020F0502020204030204" pitchFamily="34" charset="0"/>
              </a:defRPr>
            </a:lvl1pPr>
          </a:lstStyle>
          <a:p>
            <a:pPr>
              <a:defRPr/>
            </a:pPr>
            <a:endParaRPr lang="zh-CN" altLang="zh-CN"/>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panose="020F0502020204030204" pitchFamily="34" charset="0"/>
              </a:defRPr>
            </a:lvl1pPr>
          </a:lstStyle>
          <a:p>
            <a:pPr>
              <a:defRPr/>
            </a:pPr>
            <a:fld id="{683E5292-C197-4B29-8ABD-C7AEB5E0B154}" type="datetimeFigureOut">
              <a:rPr lang="en-US" altLang="zh-CN"/>
              <a:pPr>
                <a:defRPr/>
              </a:pPr>
              <a:t>7/25/2019</a:t>
            </a:fld>
            <a:endParaRPr lang="en-US" altLang="zh-C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panose="020F0502020204030204" pitchFamily="34" charset="0"/>
              </a:defRPr>
            </a:lvl1pPr>
          </a:lstStyle>
          <a:p>
            <a:pPr>
              <a:defRPr/>
            </a:pPr>
            <a:endParaRPr lang="zh-CN" altLang="zh-C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B4C119E0-CEE4-4FF8-83B2-DC856A2C17CC}" type="slidenum">
              <a:rPr lang="en-US" altLang="zh-CN"/>
              <a:pPr>
                <a:defRPr/>
              </a:pPr>
              <a:t>‹#›</a:t>
            </a:fld>
            <a:endParaRPr lang="en-US" altLang="zh-CN"/>
          </a:p>
        </p:txBody>
      </p:sp>
    </p:spTree>
    <p:extLst>
      <p:ext uri="{BB962C8B-B14F-4D97-AF65-F5344CB8AC3E}">
        <p14:creationId xmlns:p14="http://schemas.microsoft.com/office/powerpoint/2010/main" val="6448963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1</a:t>
            </a:fld>
            <a:endParaRPr lang="en-US" altLang="zh-CN"/>
          </a:p>
        </p:txBody>
      </p:sp>
    </p:spTree>
    <p:extLst>
      <p:ext uri="{BB962C8B-B14F-4D97-AF65-F5344CB8AC3E}">
        <p14:creationId xmlns:p14="http://schemas.microsoft.com/office/powerpoint/2010/main" val="909393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zh-CN" altLang="en-US" sz="1050" dirty="0"/>
              </a:p>
            </p:txBody>
          </p:sp>
        </mc:Choice>
        <mc:Fallback xmlns="">
          <p:sp>
            <p:nvSpPr>
              <p:cNvPr id="3" name="备注占位符 2"/>
              <p:cNvSpPr>
                <a:spLocks noGrp="1"/>
              </p:cNvSpPr>
              <p:nvPr>
                <p:ph type="body" idx="1"/>
              </p:nvPr>
            </p:nvSpPr>
            <p:spPr/>
            <p:txBody>
              <a:bodyPr/>
              <a:lstStyle/>
              <a:p>
                <a:pPr lvl="1"/>
                <a:r>
                  <a:rPr lang="zh-CN" altLang="en-US" dirty="0" smtClean="0"/>
                  <a:t>经验风险</a:t>
                </a:r>
                <a:endParaRPr lang="en-US" altLang="zh-CN" dirty="0" smtClean="0"/>
              </a:p>
              <a:p>
                <a:pPr lvl="2"/>
                <a:r>
                  <a:rPr lang="en-US" altLang="zh-CN" i="0" smtClean="0">
                    <a:latin typeface="Cambria Math" panose="02040503050406030204" pitchFamily="18" charset="0"/>
                  </a:rPr>
                  <a:t>𝑅(</a:t>
                </a:r>
                <a:r>
                  <a:rPr lang="zh-CN" altLang="en-US" i="0" smtClean="0">
                    <a:latin typeface="Cambria Math" panose="02040503050406030204" pitchFamily="18" charset="0"/>
                  </a:rPr>
                  <a:t>𝜃</a:t>
                </a:r>
                <a:r>
                  <a:rPr lang="en-US" altLang="zh-CN" i="0" smtClean="0">
                    <a:latin typeface="Cambria Math" panose="02040503050406030204" pitchFamily="18" charset="0"/>
                  </a:rPr>
                  <a:t>)=1/</a:t>
                </a:r>
                <a:r>
                  <a:rPr lang="en-US" altLang="zh-CN" i="0">
                    <a:latin typeface="Cambria Math" panose="02040503050406030204" pitchFamily="18" charset="0"/>
                  </a:rPr>
                  <a:t>N</a:t>
                </a:r>
                <a:r>
                  <a:rPr lang="en-US" altLang="zh-CN" i="0" smtClean="0">
                    <a:latin typeface="Cambria Math" panose="02040503050406030204" pitchFamily="18" charset="0"/>
                  </a:rPr>
                  <a:t> ∑_(𝑖=1)</a:t>
                </a:r>
                <a:r>
                  <a:rPr lang="en-US" altLang="zh-CN" i="0">
                    <a:latin typeface="Cambria Math" panose="02040503050406030204" pitchFamily="18" charset="0"/>
                  </a:rPr>
                  <a:t>^N</a:t>
                </a:r>
                <a:r>
                  <a:rPr lang="en-US" altLang="zh-CN" i="0" smtClean="0">
                    <a:latin typeface="Cambria Math" panose="02040503050406030204" pitchFamily="18" charset="0"/>
                  </a:rPr>
                  <a:t>▒</a:t>
                </a:r>
                <a:r>
                  <a:rPr lang="en-US" altLang="zh-CN" i="0">
                    <a:latin typeface="Cambria Math" panose="02040503050406030204" pitchFamily="18" charset="0"/>
                  </a:rPr>
                  <a:t>〖</a:t>
                </a:r>
                <a:r>
                  <a:rPr lang="en-US" altLang="zh-CN" i="0" smtClean="0">
                    <a:latin typeface="Cambria Math" panose="02040503050406030204" pitchFamily="18" charset="0"/>
                  </a:rPr>
                  <a:t>𝐿(</a:t>
                </a:r>
                <a:r>
                  <a:rPr lang="en-US" altLang="zh-CN" i="0" dirty="0">
                    <a:latin typeface="Cambria Math" panose="02040503050406030204" pitchFamily="18" charset="0"/>
                  </a:rPr>
                  <a:t>𝑦^((𝑖) )</a:t>
                </a:r>
                <a:r>
                  <a:rPr lang="en-US" altLang="zh-CN" i="0" smtClean="0">
                    <a:latin typeface="Cambria Math" panose="02040503050406030204" pitchFamily="18" charset="0"/>
                  </a:rPr>
                  <a:t>,</a:t>
                </a:r>
                <a:r>
                  <a:rPr lang="fr-FR" altLang="zh-CN" i="0">
                    <a:latin typeface="Cambria Math" panose="02040503050406030204" pitchFamily="18" charset="0"/>
                  </a:rPr>
                  <a:t> 𝑓(</a:t>
                </a:r>
                <a:r>
                  <a:rPr lang="en-US" altLang="zh-CN" i="0" dirty="0">
                    <a:latin typeface="Cambria Math" panose="02040503050406030204" pitchFamily="18" charset="0"/>
                  </a:rPr>
                  <a:t>x^((𝑖) ) )</a:t>
                </a:r>
                <a:r>
                  <a:rPr lang="en-US" altLang="zh-CN" i="0" smtClean="0">
                    <a:latin typeface="Cambria Math" panose="02040503050406030204" pitchFamily="18" charset="0"/>
                  </a:rPr>
                  <a:t>)</a:t>
                </a:r>
                <a:r>
                  <a:rPr lang="en-US" altLang="zh-CN" i="0">
                    <a:latin typeface="Cambria Math" panose="02040503050406030204" pitchFamily="18" charset="0"/>
                  </a:rPr>
                  <a:t>〗</a:t>
                </a:r>
                <a:endParaRPr lang="zh-CN" altLang="en-US" dirty="0"/>
              </a:p>
              <a:p>
                <a:pPr lvl="1"/>
                <a:r>
                  <a:rPr lang="zh-CN" altLang="en-US" dirty="0" smtClean="0"/>
                  <a:t>结构风险：</a:t>
                </a:r>
                <a:r>
                  <a:rPr lang="en-US" altLang="zh-CN" dirty="0" smtClean="0"/>
                  <a:t> </a:t>
                </a:r>
              </a:p>
              <a:p>
                <a:pPr lvl="2"/>
                <a:r>
                  <a:rPr lang="en-US" altLang="zh-CN" i="0">
                    <a:latin typeface="Cambria Math" panose="02040503050406030204" pitchFamily="18" charset="0"/>
                  </a:rPr>
                  <a:t>𝑅(</a:t>
                </a:r>
                <a:r>
                  <a:rPr lang="zh-CN" altLang="en-US" i="0">
                    <a:latin typeface="Cambria Math" panose="02040503050406030204" pitchFamily="18" charset="0"/>
                  </a:rPr>
                  <a:t>𝜃)</a:t>
                </a:r>
                <a:r>
                  <a:rPr lang="en-US" altLang="zh-CN" i="0" smtClean="0">
                    <a:latin typeface="Cambria Math" panose="02040503050406030204" pitchFamily="18" charset="0"/>
                  </a:rPr>
                  <a:t>+</a:t>
                </a:r>
                <a:r>
                  <a:rPr lang="zh-CN" altLang="en-US" i="0" smtClean="0">
                    <a:latin typeface="Cambria Math" panose="02040503050406030204" pitchFamily="18" charset="0"/>
                  </a:rPr>
                  <a:t>𝜆</a:t>
                </a:r>
                <a:r>
                  <a:rPr lang="en-US" altLang="zh-CN" i="0" smtClean="0">
                    <a:latin typeface="Cambria Math" panose="02040503050406030204" pitchFamily="18" charset="0"/>
                  </a:rPr>
                  <a:t>‖</a:t>
                </a:r>
                <a:r>
                  <a:rPr lang="zh-CN" altLang="en-US" i="0" smtClean="0">
                    <a:latin typeface="Cambria Math" panose="02040503050406030204" pitchFamily="18" charset="0"/>
                  </a:rPr>
                  <a:t>𝜃‖</a:t>
                </a:r>
                <a:r>
                  <a:rPr lang="en-US" altLang="zh-CN" baseline="30000" dirty="0" smtClean="0"/>
                  <a:t>2</a:t>
                </a:r>
              </a:p>
              <a:p>
                <a:endParaRPr lang="zh-CN" altLang="en-US" dirty="0"/>
              </a:p>
            </p:txBody>
          </p:sp>
        </mc:Fallback>
      </mc:AlternateContent>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5</a:t>
            </a:fld>
            <a:endParaRPr lang="en-US" altLang="zh-CN"/>
          </a:p>
        </p:txBody>
      </p:sp>
    </p:spTree>
    <p:extLst>
      <p:ext uri="{BB962C8B-B14F-4D97-AF65-F5344CB8AC3E}">
        <p14:creationId xmlns:p14="http://schemas.microsoft.com/office/powerpoint/2010/main" val="6429700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泛化错误可以衡量一个机器学习模型是否可以很好地泛化到未知数据。机器学习的目标是减少泛化错误。</a:t>
            </a:r>
            <a:r>
              <a:rPr lang="en-US" altLang="zh-CN" dirty="0"/>
              <a:t>%</a:t>
            </a:r>
            <a:r>
              <a:rPr lang="zh-CN" altLang="en-US" dirty="0"/>
              <a:t>泛化错误一般表现为一个模型在训练集和测试集上错误率的。</a:t>
            </a:r>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17</a:t>
            </a:fld>
            <a:endParaRPr lang="en-US" altLang="zh-CN"/>
          </a:p>
        </p:txBody>
      </p:sp>
    </p:spTree>
    <p:extLst>
      <p:ext uri="{BB962C8B-B14F-4D97-AF65-F5344CB8AC3E}">
        <p14:creationId xmlns:p14="http://schemas.microsoft.com/office/powerpoint/2010/main" val="8607796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r>
              <a:rPr lang="en-US" altLang="zh-CN" dirty="0"/>
              <a:t>L1/L2</a:t>
            </a:r>
            <a:r>
              <a:rPr lang="zh-CN" altLang="en-US" dirty="0"/>
              <a:t>正则化</a:t>
            </a:r>
            <a:endParaRPr lang="en-US" altLang="zh-CN" dirty="0"/>
          </a:p>
          <a:p>
            <a:pPr lvl="1"/>
            <a:r>
              <a:rPr lang="en-US" altLang="zh-CN" dirty="0"/>
              <a:t>Dropout</a:t>
            </a:r>
          </a:p>
          <a:p>
            <a:pPr lvl="1"/>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18</a:t>
            </a:fld>
            <a:endParaRPr lang="en-US" altLang="zh-CN"/>
          </a:p>
        </p:txBody>
      </p:sp>
    </p:spTree>
    <p:extLst>
      <p:ext uri="{BB962C8B-B14F-4D97-AF65-F5344CB8AC3E}">
        <p14:creationId xmlns:p14="http://schemas.microsoft.com/office/powerpoint/2010/main" val="37112839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4C119E0-CEE4-4FF8-83B2-DC856A2C17CC}" type="slidenum">
              <a:rPr lang="en-US" altLang="zh-CN" smtClean="0"/>
              <a:pPr>
                <a:defRPr/>
              </a:pPr>
              <a:t>23</a:t>
            </a:fld>
            <a:endParaRPr lang="en-US" altLang="zh-CN"/>
          </a:p>
        </p:txBody>
      </p:sp>
    </p:spTree>
    <p:extLst>
      <p:ext uri="{BB962C8B-B14F-4D97-AF65-F5344CB8AC3E}">
        <p14:creationId xmlns:p14="http://schemas.microsoft.com/office/powerpoint/2010/main" val="29755481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a:t>如果在验证集上的错误率不再下降，就停止迭代。</a:t>
            </a:r>
          </a:p>
          <a:p>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27</a:t>
            </a:fld>
            <a:endParaRPr lang="en-US" altLang="zh-CN"/>
          </a:p>
        </p:txBody>
      </p:sp>
    </p:spTree>
    <p:extLst>
      <p:ext uri="{BB962C8B-B14F-4D97-AF65-F5344CB8AC3E}">
        <p14:creationId xmlns:p14="http://schemas.microsoft.com/office/powerpoint/2010/main" val="13480075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拉特马赫</a:t>
            </a:r>
            <a:r>
              <a:rPr lang="en-US" altLang="zh-CN" dirty="0"/>
              <a:t>(</a:t>
            </a:r>
            <a:r>
              <a:rPr lang="en-US" altLang="zh-CN" dirty="0" err="1"/>
              <a:t>Rademacher</a:t>
            </a:r>
            <a:r>
              <a:rPr lang="en-US" altLang="zh-CN" dirty="0"/>
              <a:t>)</a:t>
            </a:r>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30</a:t>
            </a:fld>
            <a:endParaRPr lang="en-US" altLang="zh-CN"/>
          </a:p>
        </p:txBody>
      </p:sp>
    </p:spTree>
    <p:extLst>
      <p:ext uri="{BB962C8B-B14F-4D97-AF65-F5344CB8AC3E}">
        <p14:creationId xmlns:p14="http://schemas.microsoft.com/office/powerpoint/2010/main" val="2790133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Rectangle 10"/>
          <p:cNvSpPr/>
          <p:nvPr/>
        </p:nvSpPr>
        <p:spPr>
          <a:xfrm>
            <a:off x="749300" y="2438402"/>
            <a:ext cx="7315200" cy="1956197"/>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5" name="Rectangle 11"/>
          <p:cNvSpPr/>
          <p:nvPr/>
        </p:nvSpPr>
        <p:spPr>
          <a:xfrm>
            <a:off x="228600" y="673895"/>
            <a:ext cx="5410200" cy="719623"/>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sz="3600">
              <a:solidFill>
                <a:srgbClr val="FFFFFF"/>
              </a:solidFill>
            </a:endParaRPr>
          </a:p>
        </p:txBody>
      </p:sp>
      <p:sp>
        <p:nvSpPr>
          <p:cNvPr id="6" name="Rectangle 14"/>
          <p:cNvSpPr/>
          <p:nvPr/>
        </p:nvSpPr>
        <p:spPr>
          <a:xfrm>
            <a:off x="749300" y="2438402"/>
            <a:ext cx="228600" cy="1956197"/>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7" name="Rectangle 15"/>
          <p:cNvSpPr/>
          <p:nvPr/>
        </p:nvSpPr>
        <p:spPr>
          <a:xfrm>
            <a:off x="269854" y="665099"/>
            <a:ext cx="140865" cy="73123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8" name="Title 7"/>
          <p:cNvSpPr>
            <a:spLocks noGrp="1"/>
          </p:cNvSpPr>
          <p:nvPr>
            <p:ph type="ctrTitle"/>
          </p:nvPr>
        </p:nvSpPr>
        <p:spPr>
          <a:xfrm>
            <a:off x="1063625" y="2676526"/>
            <a:ext cx="6858000" cy="1514475"/>
          </a:xfrm>
        </p:spPr>
        <p:txBody>
          <a:bodyPr anchor="ctr"/>
          <a:lstStyle>
            <a:lvl1pPr algn="ctr">
              <a:defRPr sz="3600">
                <a:solidFill>
                  <a:schemeClr val="tx1"/>
                </a:solidFill>
                <a:latin typeface="微软雅黑" panose="020B0503020204020204" pitchFamily="34" charset="-122"/>
                <a:ea typeface="微软雅黑" panose="020B0503020204020204" pitchFamily="34" charset="-122"/>
              </a:defRPr>
            </a:lvl1pPr>
          </a:lstStyle>
          <a:p>
            <a:endParaRPr lang="en-US" dirty="0"/>
          </a:p>
        </p:txBody>
      </p:sp>
      <p:sp>
        <p:nvSpPr>
          <p:cNvPr id="9" name="Subtitle 8"/>
          <p:cNvSpPr>
            <a:spLocks noGrp="1"/>
          </p:cNvSpPr>
          <p:nvPr>
            <p:ph type="subTitle" idx="1"/>
          </p:nvPr>
        </p:nvSpPr>
        <p:spPr>
          <a:xfrm>
            <a:off x="422254" y="726666"/>
            <a:ext cx="5140347" cy="568735"/>
          </a:xfrm>
        </p:spPr>
        <p:txBody>
          <a:bodyPr anchor="ctr"/>
          <a:lstStyle>
            <a:lvl1pPr marL="0" indent="0" algn="ctr">
              <a:buNone/>
              <a:defRPr sz="2400">
                <a:solidFill>
                  <a:schemeClr val="tx2"/>
                </a:solidFill>
                <a:latin typeface="华文细黑" panose="02010600040101010101" pitchFamily="2" charset="-122"/>
                <a:ea typeface="华文细黑" panose="02010600040101010101" pitchFamily="2" charset="-122"/>
                <a:cs typeface="+mj-cs"/>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endParaRPr lang="en-US" dirty="0"/>
          </a:p>
        </p:txBody>
      </p:sp>
      <p:sp>
        <p:nvSpPr>
          <p:cNvPr id="25" name="Text Placeholder 24"/>
          <p:cNvSpPr>
            <a:spLocks noGrp="1"/>
          </p:cNvSpPr>
          <p:nvPr>
            <p:ph type="body" sz="quarter" idx="10"/>
          </p:nvPr>
        </p:nvSpPr>
        <p:spPr>
          <a:xfrm>
            <a:off x="2209801" y="4800600"/>
            <a:ext cx="5053013" cy="1600200"/>
          </a:xfrm>
        </p:spPr>
        <p:txBody>
          <a:bodyPr/>
          <a:lstStyle>
            <a:lvl1pPr marL="0" indent="0" algn="ctr">
              <a:buNone/>
              <a:defRPr sz="2400">
                <a:solidFill>
                  <a:schemeClr val="accent1">
                    <a:lumMod val="60000"/>
                    <a:lumOff val="40000"/>
                  </a:schemeClr>
                </a:solidFill>
                <a:latin typeface="+mn-ea"/>
                <a:ea typeface="+mn-ea"/>
              </a:defRPr>
            </a:lvl1pPr>
          </a:lstStyle>
          <a:p>
            <a:pPr lvl="0"/>
            <a:endParaRPr lang="zh-CN" altLang="en-US" dirty="0"/>
          </a:p>
        </p:txBody>
      </p:sp>
    </p:spTree>
    <p:extLst>
      <p:ext uri="{BB962C8B-B14F-4D97-AF65-F5344CB8AC3E}">
        <p14:creationId xmlns:p14="http://schemas.microsoft.com/office/powerpoint/2010/main" val="3246728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section">
    <p:spTree>
      <p:nvGrpSpPr>
        <p:cNvPr id="1" name=""/>
        <p:cNvGrpSpPr/>
        <p:nvPr/>
      </p:nvGrpSpPr>
      <p:grpSpPr>
        <a:xfrm>
          <a:off x="0" y="0"/>
          <a:ext cx="0" cy="0"/>
          <a:chOff x="0" y="0"/>
          <a:chExt cx="0" cy="0"/>
        </a:xfrm>
      </p:grpSpPr>
      <p:sp>
        <p:nvSpPr>
          <p:cNvPr id="4" name="Rectangle 10"/>
          <p:cNvSpPr/>
          <p:nvPr/>
        </p:nvSpPr>
        <p:spPr>
          <a:xfrm>
            <a:off x="749300" y="2438402"/>
            <a:ext cx="7315200" cy="1956197"/>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6" name="Rectangle 14"/>
          <p:cNvSpPr/>
          <p:nvPr/>
        </p:nvSpPr>
        <p:spPr>
          <a:xfrm>
            <a:off x="749300" y="2438402"/>
            <a:ext cx="228600" cy="1956197"/>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8" name="Title 7"/>
          <p:cNvSpPr>
            <a:spLocks noGrp="1"/>
          </p:cNvSpPr>
          <p:nvPr>
            <p:ph type="ctrTitle"/>
          </p:nvPr>
        </p:nvSpPr>
        <p:spPr>
          <a:xfrm>
            <a:off x="1063625" y="2676526"/>
            <a:ext cx="6858000" cy="1514475"/>
          </a:xfrm>
        </p:spPr>
        <p:txBody>
          <a:bodyPr anchor="ctr"/>
          <a:lstStyle>
            <a:lvl1pPr algn="ctr">
              <a:defRPr sz="2800">
                <a:solidFill>
                  <a:schemeClr val="tx1"/>
                </a:solidFill>
                <a:latin typeface="微软雅黑" panose="020B0503020204020204" pitchFamily="34" charset="-122"/>
                <a:ea typeface="微软雅黑" panose="020B0503020204020204" pitchFamily="34" charset="-122"/>
              </a:defRPr>
            </a:lvl1pPr>
          </a:lstStyle>
          <a:p>
            <a:endParaRPr lang="en-US" dirty="0"/>
          </a:p>
        </p:txBody>
      </p:sp>
    </p:spTree>
    <p:extLst>
      <p:ext uri="{BB962C8B-B14F-4D97-AF65-F5344CB8AC3E}">
        <p14:creationId xmlns:p14="http://schemas.microsoft.com/office/powerpoint/2010/main" val="802082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en-US" dirty="0"/>
              <a:t>Click to edit Master title style</a:t>
            </a:r>
          </a:p>
        </p:txBody>
      </p:sp>
      <p:sp>
        <p:nvSpPr>
          <p:cNvPr id="8" name="Content Placeholder 7"/>
          <p:cNvSpPr>
            <a:spLocks noGrp="1"/>
          </p:cNvSpPr>
          <p:nvPr>
            <p:ph sz="quarter" idx="1"/>
          </p:nvPr>
        </p:nvSpPr>
        <p:spPr>
          <a:xfrm>
            <a:off x="457200" y="1219200"/>
            <a:ext cx="8229600" cy="4937760"/>
          </a:xfrm>
        </p:spPr>
        <p:txBody>
          <a:bodyPr/>
          <a:lstStyle>
            <a:lvl1pPr>
              <a:defRPr>
                <a:latin typeface="华文楷体" panose="02010600040101010101" pitchFamily="2" charset="-122"/>
                <a:ea typeface="华文楷体" panose="02010600040101010101" pitchFamily="2" charset="-122"/>
              </a:defRPr>
            </a:lvl1pPr>
            <a:lvl2pPr>
              <a:defRPr sz="2400">
                <a:latin typeface="华文楷体" panose="02010600040101010101" pitchFamily="2" charset="-122"/>
                <a:ea typeface="华文楷体" panose="02010600040101010101" pitchFamily="2" charset="-122"/>
              </a:defRPr>
            </a:lvl2pPr>
            <a:lvl3pPr>
              <a:defRPr sz="2400">
                <a:latin typeface="华文楷体" panose="02010600040101010101" pitchFamily="2" charset="-122"/>
                <a:ea typeface="华文楷体" panose="02010600040101010101" pitchFamily="2" charset="-122"/>
              </a:defRPr>
            </a:lvl3pPr>
            <a:lvl4pPr>
              <a:defRPr sz="1800">
                <a:latin typeface="华文楷体" panose="02010600040101010101" pitchFamily="2" charset="-122"/>
                <a:ea typeface="华文楷体" panose="02010600040101010101" pitchFamily="2" charset="-122"/>
              </a:defRPr>
            </a:lvl4pPr>
            <a:lvl5pPr>
              <a:defRPr sz="1600">
                <a:latin typeface="华文楷体" panose="02010600040101010101" pitchFamily="2" charset="-122"/>
                <a:ea typeface="华文楷体" panose="02010600040101010101" pitchFamily="2" charset="-122"/>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63955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Just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zh-CN" altLang="en-US" dirty="0"/>
          </a:p>
        </p:txBody>
      </p:sp>
    </p:spTree>
    <p:extLst>
      <p:ext uri="{BB962C8B-B14F-4D97-AF65-F5344CB8AC3E}">
        <p14:creationId xmlns:p14="http://schemas.microsoft.com/office/powerpoint/2010/main" val="2531258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dirty="0"/>
              <a:t>Click to edit Master title style</a:t>
            </a:r>
          </a:p>
        </p:txBody>
      </p:sp>
      <p:sp>
        <p:nvSpPr>
          <p:cNvPr id="9" name="Content Placeholder 8"/>
          <p:cNvSpPr>
            <a:spLocks noGrp="1"/>
          </p:cNvSpPr>
          <p:nvPr>
            <p:ph sz="quarter" idx="1"/>
          </p:nvPr>
        </p:nvSpPr>
        <p:spPr>
          <a:xfrm>
            <a:off x="457200" y="1219200"/>
            <a:ext cx="4041648" cy="49377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p:cNvSpPr>
            <a:spLocks noGrp="1"/>
          </p:cNvSpPr>
          <p:nvPr>
            <p:ph sz="quarter" idx="2"/>
          </p:nvPr>
        </p:nvSpPr>
        <p:spPr>
          <a:xfrm>
            <a:off x="4632198" y="1216152"/>
            <a:ext cx="4041648" cy="49377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67187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Text_IMG">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dirty="0"/>
              <a:t>Click to edit Master title style</a:t>
            </a:r>
          </a:p>
        </p:txBody>
      </p:sp>
      <p:sp>
        <p:nvSpPr>
          <p:cNvPr id="9" name="Content Placeholder 8"/>
          <p:cNvSpPr>
            <a:spLocks noGrp="1"/>
          </p:cNvSpPr>
          <p:nvPr>
            <p:ph sz="quarter" idx="1"/>
          </p:nvPr>
        </p:nvSpPr>
        <p:spPr>
          <a:xfrm>
            <a:off x="457200" y="1219200"/>
            <a:ext cx="4724400" cy="49377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直接连接符 3"/>
          <p:cNvCxnSpPr/>
          <p:nvPr userDrawn="1"/>
        </p:nvCxnSpPr>
        <p:spPr>
          <a:xfrm>
            <a:off x="5334000" y="1219200"/>
            <a:ext cx="0" cy="493776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5019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882683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
    <p:spTree>
      <p:nvGrpSpPr>
        <p:cNvPr id="1" name=""/>
        <p:cNvGrpSpPr/>
        <p:nvPr/>
      </p:nvGrpSpPr>
      <p:grpSpPr>
        <a:xfrm>
          <a:off x="0" y="0"/>
          <a:ext cx="0" cy="0"/>
          <a:chOff x="0" y="0"/>
          <a:chExt cx="0" cy="0"/>
        </a:xfrm>
      </p:grpSpPr>
      <p:sp>
        <p:nvSpPr>
          <p:cNvPr id="4" name="Rectangle 3"/>
          <p:cNvSpPr/>
          <p:nvPr userDrawn="1"/>
        </p:nvSpPr>
        <p:spPr>
          <a:xfrm>
            <a:off x="3657600" y="3048002"/>
            <a:ext cx="2286000" cy="646331"/>
          </a:xfrm>
          <a:prstGeom prst="rect">
            <a:avLst/>
          </a:prstGeom>
        </p:spPr>
        <p:txBody>
          <a:bodyPr wrap="square">
            <a:spAutoFit/>
          </a:bodyPr>
          <a:lstStyle/>
          <a:p>
            <a:r>
              <a:rPr lang="zh-CN" altLang="en-US" sz="3600" dirty="0">
                <a:latin typeface="华文楷体" panose="02010600040101010101" pitchFamily="2" charset="-122"/>
                <a:ea typeface="华文楷体" panose="02010600040101010101" pitchFamily="2" charset="-122"/>
              </a:rPr>
              <a:t>谢  谢</a:t>
            </a:r>
            <a:endParaRPr lang="en-US" altLang="zh-CN" sz="36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698082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457200" y="152400"/>
            <a:ext cx="8229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dirty="0"/>
              <a:t>Click to edit Master title style</a:t>
            </a:r>
          </a:p>
        </p:txBody>
      </p:sp>
      <p:sp>
        <p:nvSpPr>
          <p:cNvPr id="1027" name="Text Placeholder 12"/>
          <p:cNvSpPr>
            <a:spLocks noGrp="1"/>
          </p:cNvSpPr>
          <p:nvPr>
            <p:ph type="body" idx="1"/>
          </p:nvPr>
        </p:nvSpPr>
        <p:spPr bwMode="auto">
          <a:xfrm>
            <a:off x="457200" y="1219200"/>
            <a:ext cx="8229600" cy="491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32" name="Straight Connector 28"/>
          <p:cNvSpPr>
            <a:spLocks noChangeShapeType="1"/>
          </p:cNvSpPr>
          <p:nvPr/>
        </p:nvSpPr>
        <p:spPr bwMode="auto">
          <a:xfrm>
            <a:off x="457200" y="1143000"/>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Straight Connector 27"/>
          <p:cNvSpPr>
            <a:spLocks noChangeShapeType="1"/>
          </p:cNvSpPr>
          <p:nvPr userDrawn="1"/>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1400">
              <a:latin typeface="+mn-ea"/>
              <a:ea typeface="+mn-ea"/>
            </a:endParaRPr>
          </a:p>
        </p:txBody>
      </p:sp>
      <p:sp>
        <p:nvSpPr>
          <p:cNvPr id="16" name="Footer Placeholder 2"/>
          <p:cNvSpPr txBox="1">
            <a:spLocks/>
          </p:cNvSpPr>
          <p:nvPr userDrawn="1"/>
        </p:nvSpPr>
        <p:spPr>
          <a:xfrm>
            <a:off x="3048000" y="6362436"/>
            <a:ext cx="2971800" cy="365125"/>
          </a:xfrm>
          <a:prstGeom prst="rect">
            <a:avLst/>
          </a:prstGeom>
        </p:spPr>
        <p:txBody>
          <a:bodyPr vert="horz" wrap="square" lIns="68580" tIns="34290" rIns="68580" bIns="34290" numCol="1" anchor="t" anchorCtr="0" compatLnSpc="1">
            <a:prstTxWarp prst="textNoShape">
              <a:avLst/>
            </a:prstTxWarp>
          </a:bodyPr>
          <a:lstStyle>
            <a:defPPr>
              <a:defRPr lang="en-US"/>
            </a:defPPr>
            <a:lvl1pPr algn="r" rtl="0" eaLnBrk="1" fontAlgn="base" hangingPunct="1">
              <a:spcBef>
                <a:spcPct val="0"/>
              </a:spcBef>
              <a:spcAft>
                <a:spcPct val="0"/>
              </a:spcAft>
              <a:defRPr sz="1400" kern="1200">
                <a:solidFill>
                  <a:schemeClr val="tx2"/>
                </a:solidFill>
                <a:latin typeface="Cambria" panose="02040503050406030204"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a:defRPr/>
            </a:pPr>
            <a:r>
              <a:rPr lang="en-US" altLang="zh-CN" sz="1400" dirty="0">
                <a:latin typeface="+mn-ea"/>
                <a:ea typeface="+mn-ea"/>
              </a:rPr>
              <a:t>《</a:t>
            </a:r>
            <a:r>
              <a:rPr lang="zh-CN" altLang="en-US" sz="1400" dirty="0">
                <a:latin typeface="+mn-ea"/>
                <a:ea typeface="+mn-ea"/>
              </a:rPr>
              <a:t>神经网络与深度学习</a:t>
            </a:r>
            <a:r>
              <a:rPr lang="en-US" altLang="zh-CN" sz="1400" dirty="0">
                <a:latin typeface="+mn-ea"/>
                <a:ea typeface="+mn-ea"/>
              </a:rPr>
              <a:t>》</a:t>
            </a:r>
            <a:endParaRPr lang="zh-CN" altLang="zh-CN" sz="1400" dirty="0">
              <a:latin typeface="+mn-ea"/>
              <a:ea typeface="+mn-ea"/>
            </a:endParaRPr>
          </a:p>
        </p:txBody>
      </p:sp>
      <p:sp>
        <p:nvSpPr>
          <p:cNvPr id="18" name="Rectangle 17"/>
          <p:cNvSpPr/>
          <p:nvPr userDrawn="1"/>
        </p:nvSpPr>
        <p:spPr>
          <a:xfrm>
            <a:off x="8229600" y="6362436"/>
            <a:ext cx="375424" cy="307777"/>
          </a:xfrm>
          <a:prstGeom prst="rect">
            <a:avLst/>
          </a:prstGeom>
        </p:spPr>
        <p:txBody>
          <a:bodyPr wrap="none">
            <a:spAutoFit/>
          </a:bodyPr>
          <a:lstStyle/>
          <a:p>
            <a:pPr>
              <a:defRPr/>
            </a:pPr>
            <a:fld id="{7A0AC270-0923-4589-A51D-6091E7C5371F}" type="slidenum">
              <a:rPr lang="zh-CN" altLang="en-US" sz="1400" kern="1200" smtClean="0">
                <a:solidFill>
                  <a:schemeClr val="tx2"/>
                </a:solidFill>
                <a:latin typeface="+mn-ea"/>
                <a:ea typeface="+mn-ea"/>
                <a:cs typeface="Arial" panose="020B0604020202020204" pitchFamily="34" charset="0"/>
              </a:rPr>
              <a:pPr>
                <a:defRPr/>
              </a:pPr>
              <a:t>‹#›</a:t>
            </a:fld>
            <a:endParaRPr lang="en-US" altLang="zh-CN" sz="1400" kern="1200" dirty="0">
              <a:solidFill>
                <a:schemeClr val="tx2"/>
              </a:solidFill>
              <a:latin typeface="+mn-ea"/>
              <a:ea typeface="+mn-ea"/>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23" r:id="rId1"/>
    <p:sldLayoutId id="2147483831" r:id="rId2"/>
    <p:sldLayoutId id="2147483824" r:id="rId3"/>
    <p:sldLayoutId id="2147483828" r:id="rId4"/>
    <p:sldLayoutId id="2147483826" r:id="rId5"/>
    <p:sldLayoutId id="2147483832" r:id="rId6"/>
    <p:sldLayoutId id="2147483830" r:id="rId7"/>
    <p:sldLayoutId id="2147483829" r:id="rId8"/>
  </p:sldLayoutIdLst>
  <p:hf hdr="0" ftr="0" dt="0"/>
  <p:txStyles>
    <p:titleStyle>
      <a:lvl1pPr algn="l" rtl="0" eaLnBrk="0" fontAlgn="base" hangingPunct="0">
        <a:spcBef>
          <a:spcPct val="0"/>
        </a:spcBef>
        <a:spcAft>
          <a:spcPct val="0"/>
        </a:spcAft>
        <a:defRPr sz="3600" kern="1200">
          <a:solidFill>
            <a:schemeClr val="tx2"/>
          </a:solidFill>
          <a:latin typeface="+mj-lt"/>
          <a:ea typeface="+mj-ea"/>
          <a:cs typeface="+mj-cs"/>
        </a:defRPr>
      </a:lvl1pPr>
      <a:lvl2pPr algn="l" rtl="0" eaLnBrk="0" fontAlgn="base" hangingPunct="0">
        <a:spcBef>
          <a:spcPct val="0"/>
        </a:spcBef>
        <a:spcAft>
          <a:spcPct val="0"/>
        </a:spcAft>
        <a:defRPr sz="2700">
          <a:solidFill>
            <a:schemeClr val="tx2"/>
          </a:solidFill>
          <a:latin typeface="Calibri" panose="020F0502020204030204" pitchFamily="34" charset="0"/>
        </a:defRPr>
      </a:lvl2pPr>
      <a:lvl3pPr algn="l" rtl="0" eaLnBrk="0" fontAlgn="base" hangingPunct="0">
        <a:spcBef>
          <a:spcPct val="0"/>
        </a:spcBef>
        <a:spcAft>
          <a:spcPct val="0"/>
        </a:spcAft>
        <a:defRPr sz="2700">
          <a:solidFill>
            <a:schemeClr val="tx2"/>
          </a:solidFill>
          <a:latin typeface="Calibri" panose="020F0502020204030204" pitchFamily="34" charset="0"/>
        </a:defRPr>
      </a:lvl3pPr>
      <a:lvl4pPr algn="l" rtl="0" eaLnBrk="0" fontAlgn="base" hangingPunct="0">
        <a:spcBef>
          <a:spcPct val="0"/>
        </a:spcBef>
        <a:spcAft>
          <a:spcPct val="0"/>
        </a:spcAft>
        <a:defRPr sz="2700">
          <a:solidFill>
            <a:schemeClr val="tx2"/>
          </a:solidFill>
          <a:latin typeface="Calibri" panose="020F0502020204030204" pitchFamily="34" charset="0"/>
        </a:defRPr>
      </a:lvl4pPr>
      <a:lvl5pPr algn="l" rtl="0" eaLnBrk="0" fontAlgn="base" hangingPunct="0">
        <a:spcBef>
          <a:spcPct val="0"/>
        </a:spcBef>
        <a:spcAft>
          <a:spcPct val="0"/>
        </a:spcAft>
        <a:defRPr sz="2700">
          <a:solidFill>
            <a:schemeClr val="tx2"/>
          </a:solidFill>
          <a:latin typeface="Calibri" panose="020F0502020204030204" pitchFamily="34" charset="0"/>
        </a:defRPr>
      </a:lvl5pPr>
      <a:lvl6pPr marL="342900" algn="l" rtl="0" fontAlgn="base">
        <a:spcBef>
          <a:spcPct val="0"/>
        </a:spcBef>
        <a:spcAft>
          <a:spcPct val="0"/>
        </a:spcAft>
        <a:defRPr sz="2400">
          <a:solidFill>
            <a:schemeClr val="tx2"/>
          </a:solidFill>
          <a:latin typeface="Calibri" panose="020F0502020204030204" pitchFamily="34" charset="0"/>
        </a:defRPr>
      </a:lvl6pPr>
      <a:lvl7pPr marL="685800" algn="l" rtl="0" fontAlgn="base">
        <a:spcBef>
          <a:spcPct val="0"/>
        </a:spcBef>
        <a:spcAft>
          <a:spcPct val="0"/>
        </a:spcAft>
        <a:defRPr sz="2400">
          <a:solidFill>
            <a:schemeClr val="tx2"/>
          </a:solidFill>
          <a:latin typeface="Calibri" panose="020F0502020204030204" pitchFamily="34" charset="0"/>
        </a:defRPr>
      </a:lvl7pPr>
      <a:lvl8pPr marL="1028700" algn="l" rtl="0" fontAlgn="base">
        <a:spcBef>
          <a:spcPct val="0"/>
        </a:spcBef>
        <a:spcAft>
          <a:spcPct val="0"/>
        </a:spcAft>
        <a:defRPr sz="2400">
          <a:solidFill>
            <a:schemeClr val="tx2"/>
          </a:solidFill>
          <a:latin typeface="Calibri" panose="020F0502020204030204" pitchFamily="34" charset="0"/>
        </a:defRPr>
      </a:lvl8pPr>
      <a:lvl9pPr marL="1371600" algn="l" rtl="0" fontAlgn="base">
        <a:spcBef>
          <a:spcPct val="0"/>
        </a:spcBef>
        <a:spcAft>
          <a:spcPct val="0"/>
        </a:spcAft>
        <a:defRPr sz="2400">
          <a:solidFill>
            <a:schemeClr val="tx2"/>
          </a:solidFill>
          <a:latin typeface="Calibri" panose="020F0502020204030204" pitchFamily="34" charset="0"/>
        </a:defRPr>
      </a:lvl9pPr>
    </p:titleStyle>
    <p:bodyStyle>
      <a:lvl1pPr marL="204788" indent="-204788" algn="l" rtl="0" eaLnBrk="0" fontAlgn="base" hangingPunct="0">
        <a:spcBef>
          <a:spcPts val="450"/>
        </a:spcBef>
        <a:spcAft>
          <a:spcPct val="0"/>
        </a:spcAft>
        <a:buClr>
          <a:schemeClr val="accent1"/>
        </a:buClr>
        <a:buSzPct val="76000"/>
        <a:buFont typeface="Wingdings 3" panose="05040102010807070707" pitchFamily="18" charset="2"/>
        <a:buChar char=""/>
        <a:defRPr lang="en-US" altLang="zh-CN" sz="2800" kern="1200" dirty="0" smtClean="0">
          <a:solidFill>
            <a:schemeClr val="tx2"/>
          </a:solidFill>
          <a:latin typeface="+mn-ea"/>
          <a:ea typeface="+mn-ea"/>
          <a:cs typeface="Arial" panose="020B0604020202020204" pitchFamily="34" charset="0"/>
        </a:defRPr>
      </a:lvl1pPr>
      <a:lvl2pPr marL="410766" indent="-204788" algn="l" rtl="0" eaLnBrk="0" fontAlgn="base" hangingPunct="0">
        <a:spcBef>
          <a:spcPts val="375"/>
        </a:spcBef>
        <a:spcAft>
          <a:spcPct val="0"/>
        </a:spcAft>
        <a:buClr>
          <a:schemeClr val="accent2"/>
        </a:buClr>
        <a:buSzPct val="76000"/>
        <a:buFont typeface="Wingdings 3" panose="05040102010807070707" pitchFamily="18" charset="2"/>
        <a:buChar char=""/>
        <a:defRPr sz="2400" kern="1200">
          <a:solidFill>
            <a:schemeClr val="tx2"/>
          </a:solidFill>
          <a:latin typeface="华文楷体" panose="02010600040101010101" pitchFamily="2" charset="-122"/>
          <a:ea typeface="华文楷体" panose="02010600040101010101" pitchFamily="2" charset="-122"/>
          <a:cs typeface="+mn-cs"/>
        </a:defRPr>
      </a:lvl2pPr>
      <a:lvl3pPr marL="616744" indent="-171450" algn="l" rtl="0" eaLnBrk="0" fontAlgn="base" hangingPunct="0">
        <a:spcBef>
          <a:spcPts val="375"/>
        </a:spcBef>
        <a:spcAft>
          <a:spcPct val="0"/>
        </a:spcAft>
        <a:buClr>
          <a:srgbClr val="BCBCBC"/>
        </a:buClr>
        <a:buSzPct val="76000"/>
        <a:buFont typeface="Wingdings 3" panose="05040102010807070707" pitchFamily="18" charset="2"/>
        <a:buChar char=""/>
        <a:defRPr sz="2400" kern="1200">
          <a:solidFill>
            <a:schemeClr val="tx1"/>
          </a:solidFill>
          <a:latin typeface="华文楷体" panose="02010600040101010101" pitchFamily="2" charset="-122"/>
          <a:ea typeface="华文楷体" panose="02010600040101010101" pitchFamily="2" charset="-122"/>
          <a:cs typeface="+mn-cs"/>
        </a:defRPr>
      </a:lvl3pPr>
      <a:lvl4pPr marL="822722" indent="-171450" algn="l" rtl="0" eaLnBrk="0" fontAlgn="base" hangingPunct="0">
        <a:spcBef>
          <a:spcPts val="300"/>
        </a:spcBef>
        <a:spcAft>
          <a:spcPct val="0"/>
        </a:spcAft>
        <a:buClr>
          <a:srgbClr val="CF5716"/>
        </a:buClr>
        <a:buSzPct val="70000"/>
        <a:buFont typeface="Wingdings" panose="05000000000000000000" pitchFamily="2" charset="2"/>
        <a:buChar char=""/>
        <a:defRPr sz="1800" kern="1200">
          <a:solidFill>
            <a:schemeClr val="tx1"/>
          </a:solidFill>
          <a:latin typeface="华文楷体" panose="02010600040101010101" pitchFamily="2" charset="-122"/>
          <a:ea typeface="华文楷体" panose="02010600040101010101" pitchFamily="2" charset="-122"/>
          <a:cs typeface="+mn-cs"/>
        </a:defRPr>
      </a:lvl4pPr>
      <a:lvl5pPr marL="1028700" indent="-171450" algn="l" rtl="0" eaLnBrk="0" fontAlgn="base" hangingPunct="0">
        <a:spcBef>
          <a:spcPts val="225"/>
        </a:spcBef>
        <a:spcAft>
          <a:spcPct val="0"/>
        </a:spcAft>
        <a:buClr>
          <a:schemeClr val="accent2"/>
        </a:buClr>
        <a:buSzPct val="70000"/>
        <a:buFont typeface="Wingdings" panose="05000000000000000000" pitchFamily="2" charset="2"/>
        <a:buChar char=""/>
        <a:defRPr sz="1600" kern="1200">
          <a:solidFill>
            <a:schemeClr val="tx1"/>
          </a:solidFill>
          <a:latin typeface="华文楷体" panose="02010600040101010101" pitchFamily="2" charset="-122"/>
          <a:ea typeface="华文楷体" panose="02010600040101010101" pitchFamily="2" charset="-122"/>
          <a:cs typeface="+mn-cs"/>
        </a:defRPr>
      </a:lvl5pPr>
      <a:lvl6pPr marL="1234440" indent="-137160" algn="l" rtl="0" eaLnBrk="1" latinLnBrk="0" hangingPunct="1">
        <a:spcBef>
          <a:spcPts val="225"/>
        </a:spcBef>
        <a:buClr>
          <a:srgbClr val="9FB8CD">
            <a:shade val="75000"/>
          </a:srgbClr>
        </a:buClr>
        <a:buSzPct val="75000"/>
        <a:buFont typeface="Wingdings 3"/>
        <a:buChar char=""/>
        <a:defRPr kumimoji="0" lang="en-US" sz="1200" kern="1200" smtClean="0">
          <a:solidFill>
            <a:schemeClr val="tx1"/>
          </a:solidFill>
          <a:latin typeface="+mn-lt"/>
          <a:ea typeface="+mn-ea"/>
          <a:cs typeface="+mn-cs"/>
        </a:defRPr>
      </a:lvl6pPr>
      <a:lvl7pPr marL="1371600" indent="-137160" algn="l" rtl="0" eaLnBrk="1" latinLnBrk="0" hangingPunct="1">
        <a:spcBef>
          <a:spcPts val="225"/>
        </a:spcBef>
        <a:buClr>
          <a:srgbClr val="727CA3">
            <a:shade val="75000"/>
          </a:srgbClr>
        </a:buClr>
        <a:buSzPct val="75000"/>
        <a:buFont typeface="Wingdings 3"/>
        <a:buChar char=""/>
        <a:defRPr kumimoji="0" lang="en-US" sz="1050" kern="1200" smtClean="0">
          <a:solidFill>
            <a:schemeClr val="tx1"/>
          </a:solidFill>
          <a:latin typeface="+mn-lt"/>
          <a:ea typeface="+mn-ea"/>
          <a:cs typeface="+mn-cs"/>
        </a:defRPr>
      </a:lvl7pPr>
      <a:lvl8pPr marL="1508760" indent="-137160" algn="l" rtl="0" eaLnBrk="1" latinLnBrk="0" hangingPunct="1">
        <a:spcBef>
          <a:spcPts val="225"/>
        </a:spcBef>
        <a:buClr>
          <a:prstClr val="white">
            <a:shade val="50000"/>
          </a:prstClr>
        </a:buClr>
        <a:buSzPct val="75000"/>
        <a:buFont typeface="Wingdings 3"/>
        <a:buChar char=""/>
        <a:defRPr kumimoji="0" lang="en-US" sz="1050" kern="1200" smtClean="0">
          <a:solidFill>
            <a:schemeClr val="tx1"/>
          </a:solidFill>
          <a:latin typeface="+mn-lt"/>
          <a:ea typeface="+mn-ea"/>
          <a:cs typeface="+mn-cs"/>
        </a:defRPr>
      </a:lvl8pPr>
      <a:lvl9pPr marL="1645920" indent="-137160" algn="l" rtl="0" eaLnBrk="1" latinLnBrk="0" hangingPunct="1">
        <a:spcBef>
          <a:spcPts val="225"/>
        </a:spcBef>
        <a:buClr>
          <a:srgbClr val="9FB8CD"/>
        </a:buClr>
        <a:buSzPct val="75000"/>
        <a:buFont typeface="Wingdings 3"/>
        <a:buChar char=""/>
        <a:defRPr kumimoji="0" lang="en-US" sz="9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342900" algn="l" rtl="0" eaLnBrk="1" latinLnBrk="0" hangingPunct="1">
        <a:defRPr kumimoji="0" kern="1200">
          <a:solidFill>
            <a:schemeClr val="tx1"/>
          </a:solidFill>
          <a:latin typeface="+mn-lt"/>
          <a:ea typeface="+mn-ea"/>
          <a:cs typeface="+mn-cs"/>
        </a:defRPr>
      </a:lvl2pPr>
      <a:lvl3pPr marL="685800" algn="l" rtl="0" eaLnBrk="1" latinLnBrk="0" hangingPunct="1">
        <a:defRPr kumimoji="0" kern="1200">
          <a:solidFill>
            <a:schemeClr val="tx1"/>
          </a:solidFill>
          <a:latin typeface="+mn-lt"/>
          <a:ea typeface="+mn-ea"/>
          <a:cs typeface="+mn-cs"/>
        </a:defRPr>
      </a:lvl3pPr>
      <a:lvl4pPr marL="1028700" algn="l" rtl="0" eaLnBrk="1" latinLnBrk="0" hangingPunct="1">
        <a:defRPr kumimoji="0" kern="1200">
          <a:solidFill>
            <a:schemeClr val="tx1"/>
          </a:solidFill>
          <a:latin typeface="+mn-lt"/>
          <a:ea typeface="+mn-ea"/>
          <a:cs typeface="+mn-cs"/>
        </a:defRPr>
      </a:lvl4pPr>
      <a:lvl5pPr marL="1371600" algn="l" rtl="0" eaLnBrk="1" latinLnBrk="0" hangingPunct="1">
        <a:defRPr kumimoji="0" kern="1200">
          <a:solidFill>
            <a:schemeClr val="tx1"/>
          </a:solidFill>
          <a:latin typeface="+mn-lt"/>
          <a:ea typeface="+mn-ea"/>
          <a:cs typeface="+mn-cs"/>
        </a:defRPr>
      </a:lvl5pPr>
      <a:lvl6pPr marL="1714500" algn="l" rtl="0" eaLnBrk="1" latinLnBrk="0" hangingPunct="1">
        <a:defRPr kumimoji="0" kern="1200">
          <a:solidFill>
            <a:schemeClr val="tx1"/>
          </a:solidFill>
          <a:latin typeface="+mn-lt"/>
          <a:ea typeface="+mn-ea"/>
          <a:cs typeface="+mn-cs"/>
        </a:defRPr>
      </a:lvl6pPr>
      <a:lvl7pPr marL="2057400" algn="l" rtl="0" eaLnBrk="1" latinLnBrk="0" hangingPunct="1">
        <a:defRPr kumimoji="0" kern="1200">
          <a:solidFill>
            <a:schemeClr val="tx1"/>
          </a:solidFill>
          <a:latin typeface="+mn-lt"/>
          <a:ea typeface="+mn-ea"/>
          <a:cs typeface="+mn-cs"/>
        </a:defRPr>
      </a:lvl7pPr>
      <a:lvl8pPr marL="2400300" algn="l" rtl="0" eaLnBrk="1" latinLnBrk="0" hangingPunct="1">
        <a:defRPr kumimoji="0" kern="1200">
          <a:solidFill>
            <a:schemeClr val="tx1"/>
          </a:solidFill>
          <a:latin typeface="+mn-lt"/>
          <a:ea typeface="+mn-ea"/>
          <a:cs typeface="+mn-cs"/>
        </a:defRPr>
      </a:lvl8pPr>
      <a:lvl9pPr marL="27432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nndl.github.io/"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image" Target="../media/image22.gif"/><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5.tmp"/><Relationship Id="rId2" Type="http://schemas.openxmlformats.org/officeDocument/2006/relationships/image" Target="../media/image24.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6.tmp"/><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7.tmp"/><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8.tmp"/><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9.tmp"/><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0.tmp"/><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32.png"/><Relationship Id="rId10" Type="http://schemas.openxmlformats.org/officeDocument/2006/relationships/image" Target="../media/image33.tmp"/><Relationship Id="rId4" Type="http://schemas.openxmlformats.org/officeDocument/2006/relationships/image" Target="../media/image31.png"/><Relationship Id="rId9" Type="http://schemas.openxmlformats.org/officeDocument/2006/relationships/image" Target="../media/image13.tmp"/></Relationships>
</file>

<file path=ppt/slides/_rels/slide18.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8" Type="http://schemas.openxmlformats.org/officeDocument/2006/relationships/image" Target="../media/image28.tmp"/><Relationship Id="rId3" Type="http://schemas.openxmlformats.org/officeDocument/2006/relationships/diagramLayout" Target="../diagrams/layout1.xml"/><Relationship Id="rId7" Type="http://schemas.openxmlformats.org/officeDocument/2006/relationships/image" Target="../media/image35.png"/><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1.bin"/><Relationship Id="rId7" Type="http://schemas.openxmlformats.org/officeDocument/2006/relationships/oleObject" Target="../embeddings/oleObject4.bin"/><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oleObject" Target="../embeddings/oleObject3.bin"/><Relationship Id="rId11" Type="http://schemas.openxmlformats.org/officeDocument/2006/relationships/image" Target="../media/image6.jpeg"/><Relationship Id="rId5" Type="http://schemas.openxmlformats.org/officeDocument/2006/relationships/oleObject" Target="../embeddings/oleObject2.bin"/><Relationship Id="rId10" Type="http://schemas.openxmlformats.org/officeDocument/2006/relationships/image" Target="../media/image5.jpeg"/><Relationship Id="rId4" Type="http://schemas.openxmlformats.org/officeDocument/2006/relationships/image" Target="../media/image2.wmf"/><Relationship Id="rId9"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5.tmp"/><Relationship Id="rId1" Type="http://schemas.openxmlformats.org/officeDocument/2006/relationships/slideLayout" Target="../slideLayouts/slideLayout3.xml"/><Relationship Id="rId5" Type="http://schemas.openxmlformats.org/officeDocument/2006/relationships/image" Target="../media/image38.tmp"/><Relationship Id="rId4" Type="http://schemas.openxmlformats.org/officeDocument/2006/relationships/image" Target="../media/image37.tmp"/></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3.tmp"/><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42.tmp"/><Relationship Id="rId5" Type="http://schemas.openxmlformats.org/officeDocument/2006/relationships/image" Target="../media/image41.tmp"/><Relationship Id="rId4" Type="http://schemas.openxmlformats.org/officeDocument/2006/relationships/image" Target="../media/image40.tmp"/></Relationships>
</file>

<file path=ppt/slides/_rels/slide24.xml.rels><?xml version="1.0" encoding="UTF-8" standalone="yes"?>
<Relationships xmlns="http://schemas.openxmlformats.org/package/2006/relationships"><Relationship Id="rId2" Type="http://schemas.openxmlformats.org/officeDocument/2006/relationships/image" Target="../media/image44.tmp"/><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6.tmp"/><Relationship Id="rId2" Type="http://schemas.openxmlformats.org/officeDocument/2006/relationships/image" Target="../media/image45.tmp"/><Relationship Id="rId1" Type="http://schemas.openxmlformats.org/officeDocument/2006/relationships/slideLayout" Target="../slideLayouts/slideLayout3.xml"/><Relationship Id="rId5" Type="http://schemas.openxmlformats.org/officeDocument/2006/relationships/image" Target="../media/image48.tmp"/><Relationship Id="rId4" Type="http://schemas.openxmlformats.org/officeDocument/2006/relationships/image" Target="../media/image47.tmp"/></Relationships>
</file>

<file path=ppt/slides/_rels/slide27.xml.rels><?xml version="1.0" encoding="UTF-8" standalone="yes"?>
<Relationships xmlns="http://schemas.openxmlformats.org/package/2006/relationships"><Relationship Id="rId3" Type="http://schemas.openxmlformats.org/officeDocument/2006/relationships/image" Target="../media/image49.tmp"/><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50.tmp"/></Relationships>
</file>

<file path=ppt/slides/_rels/slide28.xml.rels><?xml version="1.0" encoding="UTF-8" standalone="yes"?>
<Relationships xmlns="http://schemas.openxmlformats.org/package/2006/relationships"><Relationship Id="rId3" Type="http://schemas.openxmlformats.org/officeDocument/2006/relationships/image" Target="../media/image52.tmp"/><Relationship Id="rId2" Type="http://schemas.openxmlformats.org/officeDocument/2006/relationships/image" Target="../media/image51.tmp"/><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54.tmp"/><Relationship Id="rId2" Type="http://schemas.openxmlformats.org/officeDocument/2006/relationships/image" Target="../media/image53.tmp"/><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55.tmp"/></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hyperlink" Target="https://github.com/nndl/exercise/tree/master/chap2_linear_regression" TargetMode="External"/><Relationship Id="rId2" Type="http://schemas.openxmlformats.org/officeDocument/2006/relationships/hyperlink" Target="https://github.com/nndl/exercise/tree/master/for_chapter_3_linear_regression" TargetMode="Externa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tmp"/><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2.tmp"/><Relationship Id="rId5" Type="http://schemas.openxmlformats.org/officeDocument/2006/relationships/image" Target="../media/image11.tmp"/><Relationship Id="rId4" Type="http://schemas.openxmlformats.org/officeDocument/2006/relationships/image" Target="../media/image10.tmp"/></Relationships>
</file>

<file path=ppt/slides/_rels/slide6.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image" Target="../media/image13.png"/><Relationship Id="rId1" Type="http://schemas.openxmlformats.org/officeDocument/2006/relationships/slideLayout" Target="../slideLayouts/slideLayout3.xml"/><Relationship Id="rId4" Type="http://schemas.openxmlformats.org/officeDocument/2006/relationships/image" Target="../media/image14.tmp"/></Relationships>
</file>

<file path=ppt/slides/_rels/slide7.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image" Target="../media/image15.tmp"/><Relationship Id="rId1" Type="http://schemas.openxmlformats.org/officeDocument/2006/relationships/slideLayout" Target="../slideLayouts/slideLayout3.xml"/><Relationship Id="rId4" Type="http://schemas.openxmlformats.org/officeDocument/2006/relationships/image" Target="../media/image17.tmp"/></Relationships>
</file>

<file path=ppt/slides/_rels/slide8.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image" Target="../media/image18.tmp"/><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tmp"/><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ctrTitle"/>
          </p:nvPr>
        </p:nvSpPr>
        <p:spPr/>
        <p:txBody>
          <a:bodyPr/>
          <a:lstStyle/>
          <a:p>
            <a:r>
              <a:rPr lang="zh-CN" altLang="en-US" dirty="0"/>
              <a:t>机器学习概述</a:t>
            </a:r>
          </a:p>
        </p:txBody>
      </p:sp>
      <p:sp>
        <p:nvSpPr>
          <p:cNvPr id="6" name="副标题 5"/>
          <p:cNvSpPr>
            <a:spLocks noGrp="1"/>
          </p:cNvSpPr>
          <p:nvPr>
            <p:ph type="subTitle" idx="1"/>
          </p:nvPr>
        </p:nvSpPr>
        <p:spPr/>
        <p:txBody>
          <a:bodyPr/>
          <a:lstStyle/>
          <a:p>
            <a:r>
              <a:rPr lang="en-US" altLang="zh-CN" dirty="0"/>
              <a:t>《</a:t>
            </a:r>
            <a:r>
              <a:rPr lang="zh-CN" altLang="en-US" dirty="0"/>
              <a:t>神经网络与深度学习</a:t>
            </a:r>
            <a:r>
              <a:rPr lang="en-US" altLang="zh-CN" dirty="0"/>
              <a:t>》</a:t>
            </a:r>
            <a:endParaRPr lang="zh-CN" altLang="en-US" dirty="0"/>
          </a:p>
        </p:txBody>
      </p:sp>
      <p:sp>
        <p:nvSpPr>
          <p:cNvPr id="15" name="Text Placeholder 14"/>
          <p:cNvSpPr>
            <a:spLocks noGrp="1"/>
          </p:cNvSpPr>
          <p:nvPr>
            <p:ph type="body" sz="quarter" idx="10"/>
          </p:nvPr>
        </p:nvSpPr>
        <p:spPr/>
        <p:txBody>
          <a:bodyPr/>
          <a:lstStyle/>
          <a:p>
            <a:r>
              <a:rPr lang="en-US" altLang="zh-CN" dirty="0">
                <a:hlinkClick r:id="rId3"/>
              </a:rPr>
              <a:t>https://nndl.github.io/</a:t>
            </a:r>
            <a:endParaRPr lang="en-US" altLang="zh-CN" dirty="0"/>
          </a:p>
          <a:p>
            <a:endParaRPr lang="en-US"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优化：梯度下降法</a:t>
            </a:r>
          </a:p>
        </p:txBody>
      </p:sp>
      <p:pic>
        <p:nvPicPr>
          <p:cNvPr id="1030" name="Picture 6" descr="相关图片"/>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457200" y="1993771"/>
            <a:ext cx="3857625" cy="3971925"/>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æ¢¯åº¦ä¸é"/>
          <p:cNvPicPr>
            <a:picLocks noChangeAspect="1" noChangeArrowheads="1" noCrop="1"/>
          </p:cNvPicPr>
          <p:nvPr/>
        </p:nvPicPr>
        <p:blipFill>
          <a:blip r:embed="rId3">
            <a:extLst>
              <a:ext uri="{28A0092B-C50C-407E-A947-70E740481C1C}">
                <a14:useLocalDpi xmlns:a14="http://schemas.microsoft.com/office/drawing/2010/main"/>
              </a:ext>
            </a:extLst>
          </a:blip>
          <a:srcRect/>
          <a:stretch>
            <a:fillRect/>
          </a:stretch>
        </p:blipFill>
        <p:spPr bwMode="auto">
          <a:xfrm>
            <a:off x="4822825" y="2024075"/>
            <a:ext cx="3355975" cy="3328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0619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批量梯度下降法</a:t>
            </a:r>
          </a:p>
        </p:txBody>
      </p:sp>
      <p:pic>
        <p:nvPicPr>
          <p:cNvPr id="4" name="内容占位符 3"/>
          <p:cNvPicPr>
            <a:picLocks noGrp="1" noChangeAspect="1"/>
          </p:cNvPicPr>
          <p:nvPr>
            <p:ph sz="quarter" idx="1"/>
          </p:nvPr>
        </p:nvPicPr>
        <p:blipFill>
          <a:blip r:embed="rId2">
            <a:extLst>
              <a:ext uri="{28A0092B-C50C-407E-A947-70E740481C1C}">
                <a14:useLocalDpi xmlns:a14="http://schemas.microsoft.com/office/drawing/2010/main"/>
              </a:ext>
            </a:extLst>
          </a:blip>
          <a:stretch>
            <a:fillRect/>
          </a:stretch>
        </p:blipFill>
        <p:spPr>
          <a:xfrm>
            <a:off x="4772025" y="1828800"/>
            <a:ext cx="4371975" cy="3943350"/>
          </a:xfrm>
        </p:spPr>
      </p:pic>
      <p:pic>
        <p:nvPicPr>
          <p:cNvPr id="6" name="图片 5" descr="屏幕剪辑"/>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57200" y="1808584"/>
            <a:ext cx="4258269" cy="1600423"/>
          </a:xfrm>
          <a:prstGeom prst="rect">
            <a:avLst/>
          </a:prstGeom>
        </p:spPr>
      </p:pic>
      <p:sp>
        <p:nvSpPr>
          <p:cNvPr id="7" name="矩形 6"/>
          <p:cNvSpPr/>
          <p:nvPr/>
        </p:nvSpPr>
        <p:spPr>
          <a:xfrm>
            <a:off x="300334" y="4419600"/>
            <a:ext cx="4572000" cy="954107"/>
          </a:xfrm>
          <a:prstGeom prst="rect">
            <a:avLst/>
          </a:prstGeom>
        </p:spPr>
        <p:txBody>
          <a:bodyPr>
            <a:spAutoFit/>
          </a:bodyPr>
          <a:lstStyle/>
          <a:p>
            <a:r>
              <a:rPr lang="zh-CN" altLang="en-US" sz="2800" dirty="0"/>
              <a:t>搜索步长α中也叫作学习率（Learning Rate）</a:t>
            </a:r>
          </a:p>
        </p:txBody>
      </p:sp>
    </p:spTree>
    <p:extLst>
      <p:ext uri="{BB962C8B-B14F-4D97-AF65-F5344CB8AC3E}">
        <p14:creationId xmlns:p14="http://schemas.microsoft.com/office/powerpoint/2010/main" val="5372387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随机梯度下降法</a:t>
            </a:r>
          </a:p>
        </p:txBody>
      </p:sp>
      <p:sp>
        <p:nvSpPr>
          <p:cNvPr id="3" name="内容占位符 2"/>
          <p:cNvSpPr>
            <a:spLocks noGrp="1"/>
          </p:cNvSpPr>
          <p:nvPr>
            <p:ph sz="quarter" idx="1"/>
          </p:nvPr>
        </p:nvSpPr>
        <p:spPr/>
        <p:txBody>
          <a:bodyPr/>
          <a:lstStyle/>
          <a:p>
            <a:r>
              <a:rPr lang="zh-CN" altLang="en-US" dirty="0"/>
              <a:t>随机梯度下降法（</a:t>
            </a:r>
            <a:r>
              <a:rPr lang="en-US" altLang="zh-CN" dirty="0"/>
              <a:t>Stochastic Gradient Descent</a:t>
            </a:r>
            <a:r>
              <a:rPr lang="zh-CN" altLang="en-US" dirty="0"/>
              <a:t>，</a:t>
            </a:r>
            <a:r>
              <a:rPr lang="en-US" altLang="zh-CN" dirty="0"/>
              <a:t>SGD</a:t>
            </a:r>
            <a:r>
              <a:rPr lang="zh-CN" altLang="en-US" dirty="0"/>
              <a:t>）也叫增量梯度下降，每个样本都进行更新</a:t>
            </a:r>
            <a:endParaRPr lang="en-US" altLang="zh-CN" dirty="0"/>
          </a:p>
          <a:p>
            <a:endParaRPr lang="en-US" altLang="zh-CN" dirty="0"/>
          </a:p>
          <a:p>
            <a:endParaRPr lang="en-US" altLang="zh-CN" dirty="0"/>
          </a:p>
          <a:p>
            <a:endParaRPr lang="en-US" altLang="zh-CN" dirty="0"/>
          </a:p>
          <a:p>
            <a:endParaRPr lang="en-US" altLang="zh-CN" dirty="0"/>
          </a:p>
          <a:p>
            <a:r>
              <a:rPr lang="zh-CN" altLang="en-US" dirty="0"/>
              <a:t>小批量（</a:t>
            </a:r>
            <a:r>
              <a:rPr lang="en-US" altLang="zh-CN"/>
              <a:t>Mini-Batch</a:t>
            </a:r>
            <a:r>
              <a:rPr lang="zh-CN" altLang="en-US" dirty="0"/>
              <a:t>）随机梯度下降法</a:t>
            </a:r>
          </a:p>
        </p:txBody>
      </p:sp>
      <p:pic>
        <p:nvPicPr>
          <p:cNvPr id="4" name="图片 3" descr="屏幕剪辑"/>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981200" y="3048000"/>
            <a:ext cx="4219303" cy="914400"/>
          </a:xfrm>
          <a:prstGeom prst="rect">
            <a:avLst/>
          </a:prstGeom>
        </p:spPr>
      </p:pic>
    </p:spTree>
    <p:extLst>
      <p:ext uri="{BB962C8B-B14F-4D97-AF65-F5344CB8AC3E}">
        <p14:creationId xmlns:p14="http://schemas.microsoft.com/office/powerpoint/2010/main" val="41758837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 随机梯度下降法</a:t>
            </a:r>
          </a:p>
        </p:txBody>
      </p:sp>
      <p:pic>
        <p:nvPicPr>
          <p:cNvPr id="4" name="内容占位符 3" descr="屏幕剪辑"/>
          <p:cNvPicPr>
            <a:picLocks noGrp="1" noChangeAspect="1"/>
          </p:cNvPicPr>
          <p:nvPr>
            <p:ph sz="quarter" idx="4294967295"/>
          </p:nvPr>
        </p:nvPicPr>
        <p:blipFill>
          <a:blip r:embed="rId2">
            <a:extLst>
              <a:ext uri="{28A0092B-C50C-407E-A947-70E740481C1C}">
                <a14:useLocalDpi xmlns:a14="http://schemas.microsoft.com/office/drawing/2010/main" val="0"/>
              </a:ext>
            </a:extLst>
          </a:blip>
          <a:stretch>
            <a:fillRect/>
          </a:stretch>
        </p:blipFill>
        <p:spPr>
          <a:xfrm>
            <a:off x="533400" y="1752600"/>
            <a:ext cx="7315200" cy="4221340"/>
          </a:xfrm>
        </p:spPr>
      </p:pic>
    </p:spTree>
    <p:extLst>
      <p:ext uri="{BB962C8B-B14F-4D97-AF65-F5344CB8AC3E}">
        <p14:creationId xmlns:p14="http://schemas.microsoft.com/office/powerpoint/2010/main" val="22974713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提前停止</a:t>
            </a:r>
          </a:p>
        </p:txBody>
      </p:sp>
      <p:sp>
        <p:nvSpPr>
          <p:cNvPr id="3" name="内容占位符 2"/>
          <p:cNvSpPr>
            <a:spLocks noGrp="1"/>
          </p:cNvSpPr>
          <p:nvPr>
            <p:ph sz="quarter" idx="1"/>
          </p:nvPr>
        </p:nvSpPr>
        <p:spPr/>
        <p:txBody>
          <a:bodyPr/>
          <a:lstStyle/>
          <a:p>
            <a:r>
              <a:rPr lang="zh-CN" altLang="en-US" dirty="0"/>
              <a:t>我们使用一个验证集（</a:t>
            </a:r>
            <a:r>
              <a:rPr lang="en-US" altLang="zh-CN" dirty="0"/>
              <a:t>Validation Dataset</a:t>
            </a:r>
            <a:r>
              <a:rPr lang="zh-CN" altLang="en-US" dirty="0"/>
              <a:t>）来测试每一次迭代的参数在验证集上是否最优。如果在验证集上的错误率不再下降，就停止迭代。</a:t>
            </a:r>
          </a:p>
        </p:txBody>
      </p:sp>
      <p:pic>
        <p:nvPicPr>
          <p:cNvPr id="4" name="图片 3" descr="屏幕剪辑"/>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438400" y="3052886"/>
            <a:ext cx="3906056" cy="3164723"/>
          </a:xfrm>
          <a:prstGeom prst="rect">
            <a:avLst/>
          </a:prstGeom>
        </p:spPr>
      </p:pic>
    </p:spTree>
    <p:extLst>
      <p:ext uri="{BB962C8B-B14F-4D97-AF65-F5344CB8AC3E}">
        <p14:creationId xmlns:p14="http://schemas.microsoft.com/office/powerpoint/2010/main" val="2550150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机器学习 </a:t>
            </a:r>
            <a:r>
              <a:rPr lang="en-US" altLang="zh-CN" dirty="0"/>
              <a:t>= </a:t>
            </a:r>
            <a:r>
              <a:rPr lang="zh-CN" altLang="en-US" dirty="0"/>
              <a:t>优化？</a:t>
            </a:r>
          </a:p>
        </p:txBody>
      </p:sp>
      <p:sp>
        <p:nvSpPr>
          <p:cNvPr id="3" name="文本框 2"/>
          <p:cNvSpPr txBox="1"/>
          <p:nvPr/>
        </p:nvSpPr>
        <p:spPr>
          <a:xfrm>
            <a:off x="2286000" y="1524000"/>
            <a:ext cx="3657600" cy="58477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zh-CN" altLang="en-US" sz="3200" dirty="0"/>
              <a:t>机器学习 </a:t>
            </a:r>
            <a:r>
              <a:rPr lang="en-US" altLang="zh-CN" sz="3200" dirty="0"/>
              <a:t>= </a:t>
            </a:r>
            <a:r>
              <a:rPr lang="zh-CN" altLang="en-US" sz="3200" dirty="0"/>
              <a:t>优化？</a:t>
            </a:r>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2362200"/>
            <a:ext cx="7957665" cy="2117339"/>
          </a:xfrm>
          <a:prstGeom prst="rect">
            <a:avLst/>
          </a:prstGeom>
        </p:spPr>
      </p:pic>
      <p:sp>
        <p:nvSpPr>
          <p:cNvPr id="5" name="矩形 4"/>
          <p:cNvSpPr/>
          <p:nvPr/>
        </p:nvSpPr>
        <p:spPr>
          <a:xfrm>
            <a:off x="2305396" y="4778431"/>
            <a:ext cx="4572000" cy="923330"/>
          </a:xfrm>
          <a:prstGeom prst="rect">
            <a:avLst/>
          </a:prstGeom>
        </p:spPr>
        <p:txBody>
          <a:bodyPr>
            <a:spAutoFit/>
          </a:bodyPr>
          <a:lstStyle/>
          <a:p>
            <a:r>
              <a:rPr lang="zh-CN" altLang="en-US" dirty="0"/>
              <a:t>过拟合：</a:t>
            </a:r>
            <a:r>
              <a:rPr lang="zh-CN" altLang="en-US" dirty="0">
                <a:solidFill>
                  <a:srgbClr val="FF0000"/>
                </a:solidFill>
              </a:rPr>
              <a:t>经验风险最小化原则</a:t>
            </a:r>
            <a:r>
              <a:rPr lang="zh-CN" altLang="en-US" dirty="0"/>
              <a:t>很容易导致模型在训练集上错误率很低，但是在未知数据上错误率很高。</a:t>
            </a:r>
            <a:endParaRPr lang="en-US" altLang="zh-CN" dirty="0"/>
          </a:p>
        </p:txBody>
      </p:sp>
      <p:sp>
        <p:nvSpPr>
          <p:cNvPr id="7" name="爆炸形 2 6"/>
          <p:cNvSpPr/>
          <p:nvPr/>
        </p:nvSpPr>
        <p:spPr>
          <a:xfrm>
            <a:off x="5181600" y="1204690"/>
            <a:ext cx="2209026" cy="1037630"/>
          </a:xfrm>
          <a:prstGeom prst="irregularSeal2">
            <a:avLst/>
          </a:prstGeom>
        </p:spPr>
        <p:style>
          <a:lnRef idx="2">
            <a:schemeClr val="accent2">
              <a:shade val="50000"/>
            </a:schemeClr>
          </a:lnRef>
          <a:fillRef idx="1">
            <a:schemeClr val="accent2"/>
          </a:fillRef>
          <a:effectRef idx="0">
            <a:schemeClr val="accent2"/>
          </a:effectRef>
          <a:fontRef idx="minor">
            <a:schemeClr val="lt1"/>
          </a:fontRef>
        </p:style>
        <p:txBody>
          <a:bodyPr wrap="none" rtlCol="0" anchor="ctr">
            <a:spAutoFit/>
          </a:bodyPr>
          <a:lstStyle/>
          <a:p>
            <a:pPr algn="ctr"/>
            <a:r>
              <a:rPr lang="en-US" altLang="zh-CN" sz="2400" dirty="0"/>
              <a:t>NO</a:t>
            </a:r>
            <a:r>
              <a:rPr lang="zh-CN" altLang="en-US" sz="2400" dirty="0"/>
              <a:t>！</a:t>
            </a:r>
          </a:p>
        </p:txBody>
      </p:sp>
    </p:spTree>
    <p:extLst>
      <p:ext uri="{BB962C8B-B14F-4D97-AF65-F5344CB8AC3E}">
        <p14:creationId xmlns:p14="http://schemas.microsoft.com/office/powerpoint/2010/main" val="3459532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过拟合</a:t>
            </a:r>
          </a:p>
        </p:txBody>
      </p:sp>
      <p:sp>
        <p:nvSpPr>
          <p:cNvPr id="3" name="内容占位符 2"/>
          <p:cNvSpPr>
            <a:spLocks noGrp="1"/>
          </p:cNvSpPr>
          <p:nvPr>
            <p:ph sz="quarter" idx="1"/>
          </p:nvPr>
        </p:nvSpPr>
        <p:spPr/>
        <p:txBody>
          <a:bodyPr/>
          <a:lstStyle/>
          <a:p>
            <a:r>
              <a:rPr lang="zh-CN" altLang="en-US" dirty="0"/>
              <a:t>过拟合：</a:t>
            </a:r>
            <a:r>
              <a:rPr lang="zh-CN" altLang="en-US" dirty="0">
                <a:solidFill>
                  <a:srgbClr val="FF0000"/>
                </a:solidFill>
              </a:rPr>
              <a:t>经验风险最小化原则</a:t>
            </a:r>
            <a:r>
              <a:rPr lang="zh-CN" altLang="en-US" dirty="0"/>
              <a:t>很容易导致模型在训练集上错误率很低，但是在未知数据上错误率很高。</a:t>
            </a:r>
            <a:endParaRPr lang="en-US" altLang="zh-CN" dirty="0"/>
          </a:p>
          <a:p>
            <a:pPr lvl="1"/>
            <a:r>
              <a:rPr lang="zh-CN" altLang="en-US" dirty="0"/>
              <a:t>过拟合问题往往是由于训练数据少和噪声等原因造成的。</a:t>
            </a:r>
          </a:p>
        </p:txBody>
      </p:sp>
      <p:pic>
        <p:nvPicPr>
          <p:cNvPr id="4" name="图片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066800" y="3719564"/>
            <a:ext cx="6307494" cy="2524482"/>
          </a:xfrm>
          <a:prstGeom prst="rect">
            <a:avLst/>
          </a:prstGeom>
        </p:spPr>
      </p:pic>
    </p:spTree>
    <p:extLst>
      <p:ext uri="{BB962C8B-B14F-4D97-AF65-F5344CB8AC3E}">
        <p14:creationId xmlns:p14="http://schemas.microsoft.com/office/powerpoint/2010/main" val="39313674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泛化错误</a:t>
            </a:r>
          </a:p>
        </p:txBody>
      </p:sp>
      <p:pic>
        <p:nvPicPr>
          <p:cNvPr id="5" name="图片 4" descr="屏幕剪辑"/>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603160" y="2115674"/>
            <a:ext cx="3696216" cy="543001"/>
          </a:xfrm>
          <a:prstGeom prst="rect">
            <a:avLst/>
          </a:prstGeom>
        </p:spPr>
      </p:pic>
      <p:sp>
        <p:nvSpPr>
          <p:cNvPr id="4" name="矩形 3"/>
          <p:cNvSpPr/>
          <p:nvPr/>
        </p:nvSpPr>
        <p:spPr>
          <a:xfrm>
            <a:off x="1427043" y="1415430"/>
            <a:ext cx="1620957" cy="523220"/>
          </a:xfrm>
          <a:prstGeom prst="rect">
            <a:avLst/>
          </a:prstGeom>
        </p:spPr>
        <p:txBody>
          <a:bodyPr wrap="none">
            <a:spAutoFit/>
          </a:bodyPr>
          <a:lstStyle/>
          <a:p>
            <a:r>
              <a:rPr lang="zh-CN" altLang="en-US" sz="2800" dirty="0"/>
              <a:t>期望风险</a:t>
            </a:r>
            <a:endParaRPr lang="en-US" altLang="zh-CN" sz="2800" dirty="0"/>
          </a:p>
        </p:txBody>
      </p:sp>
      <p:sp>
        <p:nvSpPr>
          <p:cNvPr id="8" name="矩形 7"/>
          <p:cNvSpPr/>
          <p:nvPr/>
        </p:nvSpPr>
        <p:spPr>
          <a:xfrm>
            <a:off x="6126862" y="1338554"/>
            <a:ext cx="1620957" cy="523220"/>
          </a:xfrm>
          <a:prstGeom prst="rect">
            <a:avLst/>
          </a:prstGeom>
        </p:spPr>
        <p:txBody>
          <a:bodyPr wrap="none">
            <a:spAutoFit/>
          </a:bodyPr>
          <a:lstStyle/>
          <a:p>
            <a:r>
              <a:rPr lang="zh-CN" altLang="en-US" sz="2800" dirty="0"/>
              <a:t>经验风险</a:t>
            </a:r>
            <a:endParaRPr lang="en-US" altLang="zh-CN" sz="2800" dirty="0"/>
          </a:p>
        </p:txBody>
      </p:sp>
      <p:sp>
        <p:nvSpPr>
          <p:cNvPr id="9" name="矩形 8"/>
          <p:cNvSpPr/>
          <p:nvPr/>
        </p:nvSpPr>
        <p:spPr>
          <a:xfrm>
            <a:off x="3400617" y="5652548"/>
            <a:ext cx="1620957" cy="523220"/>
          </a:xfrm>
          <a:prstGeom prst="rect">
            <a:avLst/>
          </a:prstGeom>
        </p:spPr>
        <p:txBody>
          <a:bodyPr wrap="none">
            <a:spAutoFit/>
          </a:bodyPr>
          <a:lstStyle/>
          <a:p>
            <a:r>
              <a:rPr lang="zh-CN" altLang="en-US" sz="2800" dirty="0">
                <a:solidFill>
                  <a:srgbClr val="FF0000"/>
                </a:solidFill>
              </a:rPr>
              <a:t>泛化错误</a:t>
            </a:r>
            <a:endParaRPr lang="en-US" altLang="zh-CN" sz="2800" dirty="0">
              <a:solidFill>
                <a:srgbClr val="FF0000"/>
              </a:solidFill>
            </a:endParaRPr>
          </a:p>
        </p:txBody>
      </p:sp>
      <p:pic>
        <p:nvPicPr>
          <p:cNvPr id="10" name="图片 9" descr="屏幕剪辑"/>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1295400" y="2768804"/>
            <a:ext cx="2377538" cy="2179639"/>
          </a:xfrm>
          <a:prstGeom prst="rect">
            <a:avLst/>
          </a:prstGeom>
        </p:spPr>
      </p:pic>
      <p:pic>
        <p:nvPicPr>
          <p:cNvPr id="2050" name="Picture 2" descr="âgaussian mixture random sampleâçå¾çæç´¢ç»æ"/>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5364862" y="2992043"/>
            <a:ext cx="2978150" cy="223361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2" name="矩形 11"/>
              <p:cNvSpPr/>
              <p:nvPr/>
            </p:nvSpPr>
            <p:spPr>
              <a:xfrm>
                <a:off x="3962400" y="3601017"/>
                <a:ext cx="973343" cy="101566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6000" i="1" dirty="0" smtClean="0">
                          <a:solidFill>
                            <a:srgbClr val="FF0000"/>
                          </a:solidFill>
                          <a:latin typeface="Cambria Math" panose="02040503050406030204" pitchFamily="18" charset="0"/>
                        </a:rPr>
                        <m:t>≠</m:t>
                      </m:r>
                    </m:oMath>
                  </m:oMathPara>
                </a14:m>
                <a:endParaRPr lang="en-US" altLang="zh-CN" sz="6000" dirty="0">
                  <a:solidFill>
                    <a:srgbClr val="FF0000"/>
                  </a:solidFill>
                </a:endParaRPr>
              </a:p>
            </p:txBody>
          </p:sp>
        </mc:Choice>
        <mc:Fallback xmlns="">
          <p:sp>
            <p:nvSpPr>
              <p:cNvPr id="12" name="矩形 11"/>
              <p:cNvSpPr>
                <a:spLocks noRot="1" noChangeAspect="1" noMove="1" noResize="1" noEditPoints="1" noAdjustHandles="1" noChangeArrowheads="1" noChangeShapeType="1" noTextEdit="1"/>
              </p:cNvSpPr>
              <p:nvPr/>
            </p:nvSpPr>
            <p:spPr>
              <a:xfrm>
                <a:off x="3962400" y="3601017"/>
                <a:ext cx="973343" cy="1015663"/>
              </a:xfrm>
              <a:prstGeom prst="rect">
                <a:avLst/>
              </a:prstGeom>
              <a:blipFill>
                <a:blip r:embed="rId8"/>
                <a:stretch>
                  <a:fillRect/>
                </a:stretch>
              </a:blipFill>
            </p:spPr>
            <p:txBody>
              <a:bodyPr/>
              <a:lstStyle/>
              <a:p>
                <a:r>
                  <a:rPr lang="zh-CN" altLang="en-US">
                    <a:noFill/>
                  </a:rPr>
                  <a:t> </a:t>
                </a:r>
              </a:p>
            </p:txBody>
          </p:sp>
        </mc:Fallback>
      </mc:AlternateContent>
      <p:pic>
        <p:nvPicPr>
          <p:cNvPr id="13" name="图片 12" descr="屏幕剪辑"/>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482427" y="1974108"/>
            <a:ext cx="2909826" cy="598322"/>
          </a:xfrm>
          <a:prstGeom prst="rect">
            <a:avLst/>
          </a:prstGeom>
        </p:spPr>
      </p:pic>
      <p:pic>
        <p:nvPicPr>
          <p:cNvPr id="11" name="图片 10" descr="屏幕剪辑"/>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734513" y="5214724"/>
            <a:ext cx="3129725" cy="473541"/>
          </a:xfrm>
          <a:prstGeom prst="rect">
            <a:avLst/>
          </a:prstGeom>
        </p:spPr>
      </p:pic>
    </p:spTree>
    <p:extLst>
      <p:ext uri="{BB962C8B-B14F-4D97-AF65-F5344CB8AC3E}">
        <p14:creationId xmlns:p14="http://schemas.microsoft.com/office/powerpoint/2010/main" val="1941438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8" name="Picture 6" descr="âchoose between two optionsâçå¾çæç´¢ç»æ"/>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1203325" y="2825750"/>
            <a:ext cx="6737350" cy="3368675"/>
          </a:xfrm>
          <a:prstGeom prst="rect">
            <a:avLst/>
          </a:prstGeom>
          <a:noFill/>
          <a:extLst>
            <a:ext uri="{909E8E84-426E-40DD-AFC4-6F175D3DCCD1}">
              <a14:hiddenFill xmlns:a14="http://schemas.microsoft.com/office/drawing/2010/main">
                <a:solidFill>
                  <a:srgbClr val="FFFFFF"/>
                </a:solidFill>
              </a14:hiddenFill>
            </a:ext>
          </a:extLst>
        </p:spPr>
      </p:pic>
      <p:sp>
        <p:nvSpPr>
          <p:cNvPr id="3" name="标题 2"/>
          <p:cNvSpPr>
            <a:spLocks noGrp="1"/>
          </p:cNvSpPr>
          <p:nvPr>
            <p:ph type="title"/>
          </p:nvPr>
        </p:nvSpPr>
        <p:spPr/>
        <p:txBody>
          <a:bodyPr/>
          <a:lstStyle/>
          <a:p>
            <a:r>
              <a:rPr lang="zh-CN" altLang="en-US" dirty="0"/>
              <a:t>如何减少泛化错误？</a:t>
            </a:r>
          </a:p>
        </p:txBody>
      </p:sp>
      <p:sp>
        <p:nvSpPr>
          <p:cNvPr id="5" name="矩形 4"/>
          <p:cNvSpPr/>
          <p:nvPr/>
        </p:nvSpPr>
        <p:spPr>
          <a:xfrm>
            <a:off x="4876799" y="1600201"/>
            <a:ext cx="1723549" cy="707886"/>
          </a:xfrm>
          <a:prstGeom prst="rect">
            <a:avLst/>
          </a:prstGeom>
        </p:spPr>
        <p:txBody>
          <a:bodyPr wrap="none">
            <a:spAutoFit/>
          </a:bodyPr>
          <a:lstStyle/>
          <a:p>
            <a:r>
              <a:rPr lang="zh-CN" altLang="en-US" sz="4000" dirty="0"/>
              <a:t>正则化</a:t>
            </a:r>
          </a:p>
        </p:txBody>
      </p:sp>
      <p:sp>
        <p:nvSpPr>
          <p:cNvPr id="9" name="矩形 8"/>
          <p:cNvSpPr/>
          <p:nvPr/>
        </p:nvSpPr>
        <p:spPr>
          <a:xfrm>
            <a:off x="2514600" y="1600200"/>
            <a:ext cx="1210588" cy="707886"/>
          </a:xfrm>
          <a:prstGeom prst="rect">
            <a:avLst/>
          </a:prstGeom>
        </p:spPr>
        <p:txBody>
          <a:bodyPr wrap="none">
            <a:spAutoFit/>
          </a:bodyPr>
          <a:lstStyle/>
          <a:p>
            <a:r>
              <a:rPr lang="zh-CN" altLang="en-US" sz="4000" dirty="0"/>
              <a:t>优化</a:t>
            </a:r>
          </a:p>
        </p:txBody>
      </p:sp>
      <p:sp>
        <p:nvSpPr>
          <p:cNvPr id="6" name="矩形 5"/>
          <p:cNvSpPr/>
          <p:nvPr/>
        </p:nvSpPr>
        <p:spPr>
          <a:xfrm>
            <a:off x="4684439" y="2138442"/>
            <a:ext cx="2339102" cy="461665"/>
          </a:xfrm>
          <a:prstGeom prst="rect">
            <a:avLst/>
          </a:prstGeom>
        </p:spPr>
        <p:txBody>
          <a:bodyPr wrap="none">
            <a:spAutoFit/>
          </a:bodyPr>
          <a:lstStyle/>
          <a:p>
            <a:r>
              <a:rPr lang="zh-CN" altLang="en-US" sz="2400" dirty="0"/>
              <a:t>降低模型复杂度</a:t>
            </a:r>
            <a:endParaRPr lang="en-US" altLang="zh-CN" sz="2400" dirty="0"/>
          </a:p>
        </p:txBody>
      </p:sp>
      <p:sp>
        <p:nvSpPr>
          <p:cNvPr id="11" name="矩形 10"/>
          <p:cNvSpPr/>
          <p:nvPr/>
        </p:nvSpPr>
        <p:spPr>
          <a:xfrm>
            <a:off x="2301728" y="2138442"/>
            <a:ext cx="2031325" cy="461665"/>
          </a:xfrm>
          <a:prstGeom prst="rect">
            <a:avLst/>
          </a:prstGeom>
        </p:spPr>
        <p:txBody>
          <a:bodyPr wrap="none">
            <a:spAutoFit/>
          </a:bodyPr>
          <a:lstStyle/>
          <a:p>
            <a:r>
              <a:rPr lang="zh-CN" altLang="en-US" sz="2400" dirty="0"/>
              <a:t>经验风险最小</a:t>
            </a:r>
            <a:endParaRPr lang="en-US" altLang="zh-CN" sz="2400" dirty="0"/>
          </a:p>
        </p:txBody>
      </p:sp>
    </p:spTree>
    <p:extLst>
      <p:ext uri="{BB962C8B-B14F-4D97-AF65-F5344CB8AC3E}">
        <p14:creationId xmlns:p14="http://schemas.microsoft.com/office/powerpoint/2010/main" val="16246358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正则化（</a:t>
            </a:r>
            <a:r>
              <a:rPr lang="en-US" altLang="zh-CN" dirty="0"/>
              <a:t>regularization</a:t>
            </a:r>
            <a:r>
              <a:rPr lang="zh-CN" altLang="en-US" dirty="0"/>
              <a:t>）</a:t>
            </a:r>
          </a:p>
        </p:txBody>
      </p:sp>
      <p:graphicFrame>
        <p:nvGraphicFramePr>
          <p:cNvPr id="5" name="内容占位符 4"/>
          <p:cNvGraphicFramePr>
            <a:graphicFrameLocks noGrp="1"/>
          </p:cNvGraphicFramePr>
          <p:nvPr>
            <p:ph sz="quarter" idx="1"/>
            <p:extLst/>
          </p:nvPr>
        </p:nvGraphicFramePr>
        <p:xfrm>
          <a:off x="1143000" y="1066800"/>
          <a:ext cx="6705600" cy="1981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050" name="Picture 2" descr="âl2 regularizationâçå¾çæç´¢ç»æ"/>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685800" y="3544517"/>
            <a:ext cx="3481828" cy="2664566"/>
          </a:xfrm>
          <a:prstGeom prst="rect">
            <a:avLst/>
          </a:prstGeom>
          <a:noFill/>
          <a:extLst>
            <a:ext uri="{909E8E84-426E-40DD-AFC4-6F175D3DCCD1}">
              <a14:hiddenFill xmlns:a14="http://schemas.microsoft.com/office/drawing/2010/main">
                <a:solidFill>
                  <a:srgbClr val="FFFFFF"/>
                </a:solidFill>
              </a14:hiddenFill>
            </a:ext>
          </a:extLst>
        </p:spPr>
      </p:pic>
      <p:pic>
        <p:nvPicPr>
          <p:cNvPr id="8" name="图片 7" descr="屏幕剪辑"/>
          <p:cNvPicPr>
            <a:picLocks noChangeAspect="1"/>
          </p:cNvPicPr>
          <p:nvPr/>
        </p:nvPicPr>
        <p:blipFill>
          <a:blip r:embed="rId8">
            <a:extLst>
              <a:ext uri="{28A0092B-C50C-407E-A947-70E740481C1C}">
                <a14:useLocalDpi xmlns:a14="http://schemas.microsoft.com/office/drawing/2010/main"/>
              </a:ext>
            </a:extLst>
          </a:blip>
          <a:stretch>
            <a:fillRect/>
          </a:stretch>
        </p:blipFill>
        <p:spPr>
          <a:xfrm>
            <a:off x="5181403" y="3657600"/>
            <a:ext cx="3048197" cy="2469678"/>
          </a:xfrm>
          <a:prstGeom prst="rect">
            <a:avLst/>
          </a:prstGeom>
        </p:spPr>
      </p:pic>
      <p:sp>
        <p:nvSpPr>
          <p:cNvPr id="2" name="文本框 1"/>
          <p:cNvSpPr txBox="1"/>
          <p:nvPr/>
        </p:nvSpPr>
        <p:spPr>
          <a:xfrm>
            <a:off x="1620640" y="2971800"/>
            <a:ext cx="2133918" cy="338554"/>
          </a:xfrm>
          <a:prstGeom prst="rect">
            <a:avLst/>
          </a:prstGeom>
          <a:noFill/>
        </p:spPr>
        <p:txBody>
          <a:bodyPr wrap="none" rtlCol="0">
            <a:spAutoFit/>
          </a:bodyPr>
          <a:lstStyle/>
          <a:p>
            <a:pPr algn="ctr"/>
            <a:r>
              <a:rPr lang="en-US" altLang="zh-CN" sz="1600" dirty="0">
                <a:solidFill>
                  <a:srgbClr val="FF0000"/>
                </a:solidFill>
              </a:rPr>
              <a:t>L1/L2</a:t>
            </a:r>
            <a:r>
              <a:rPr lang="zh-CN" altLang="en-US" sz="1600" dirty="0">
                <a:solidFill>
                  <a:srgbClr val="FF0000"/>
                </a:solidFill>
              </a:rPr>
              <a:t>约束、数据增强</a:t>
            </a:r>
          </a:p>
        </p:txBody>
      </p:sp>
      <p:sp>
        <p:nvSpPr>
          <p:cNvPr id="7" name="文本框 6"/>
          <p:cNvSpPr txBox="1"/>
          <p:nvPr/>
        </p:nvSpPr>
        <p:spPr>
          <a:xfrm>
            <a:off x="4724400" y="2971800"/>
            <a:ext cx="3467616" cy="584775"/>
          </a:xfrm>
          <a:prstGeom prst="rect">
            <a:avLst/>
          </a:prstGeom>
          <a:noFill/>
        </p:spPr>
        <p:txBody>
          <a:bodyPr wrap="none" rtlCol="0">
            <a:spAutoFit/>
          </a:bodyPr>
          <a:lstStyle/>
          <a:p>
            <a:pPr algn="ctr"/>
            <a:r>
              <a:rPr lang="zh-CN" altLang="en-US" sz="1600" dirty="0">
                <a:solidFill>
                  <a:srgbClr val="FF0000"/>
                </a:solidFill>
              </a:rPr>
              <a:t>权重衰减、随机梯度下降、提前停止</a:t>
            </a:r>
            <a:endParaRPr lang="en-US" altLang="zh-CN" sz="1600" dirty="0">
              <a:solidFill>
                <a:srgbClr val="FF0000"/>
              </a:solidFill>
            </a:endParaRPr>
          </a:p>
          <a:p>
            <a:endParaRPr lang="zh-CN" altLang="en-US" sz="1600" dirty="0">
              <a:solidFill>
                <a:srgbClr val="FF0000"/>
              </a:solidFill>
            </a:endParaRPr>
          </a:p>
        </p:txBody>
      </p:sp>
    </p:spTree>
    <p:extLst>
      <p:ext uri="{BB962C8B-B14F-4D97-AF65-F5344CB8AC3E}">
        <p14:creationId xmlns:p14="http://schemas.microsoft.com/office/powerpoint/2010/main" val="35053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graphicEl>
                                              <a:dgm id="{D05EC9E0-8F5D-45CB-A733-A5612A87189B}"/>
                                            </p:graphicEl>
                                          </p:spTgt>
                                        </p:tgtEl>
                                        <p:attrNameLst>
                                          <p:attrName>style.visibility</p:attrName>
                                        </p:attrNameLst>
                                      </p:cBhvr>
                                      <p:to>
                                        <p:strVal val="visible"/>
                                      </p:to>
                                    </p:set>
                                    <p:animEffect transition="in" filter="fade">
                                      <p:cBhvr>
                                        <p:cTn id="7" dur="500"/>
                                        <p:tgtEl>
                                          <p:spTgt spid="5">
                                            <p:graphicEl>
                                              <a:dgm id="{D05EC9E0-8F5D-45CB-A733-A5612A87189B}"/>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graphicEl>
                                              <a:dgm id="{AF461715-315F-4B67-AE64-A74F48E9AF89}"/>
                                            </p:graphicEl>
                                          </p:spTgt>
                                        </p:tgtEl>
                                        <p:attrNameLst>
                                          <p:attrName>style.visibility</p:attrName>
                                        </p:attrNameLst>
                                      </p:cBhvr>
                                      <p:to>
                                        <p:strVal val="visible"/>
                                      </p:to>
                                    </p:set>
                                    <p:animEffect transition="in" filter="fade">
                                      <p:cBhvr>
                                        <p:cTn id="12" dur="500"/>
                                        <p:tgtEl>
                                          <p:spTgt spid="5">
                                            <p:graphicEl>
                                              <a:dgm id="{AF461715-315F-4B67-AE64-A74F48E9AF89}"/>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graphicEl>
                                              <a:dgm id="{D2B477F3-791F-46FC-A50D-FA3601860E25}"/>
                                            </p:graphicEl>
                                          </p:spTgt>
                                        </p:tgtEl>
                                        <p:attrNameLst>
                                          <p:attrName>style.visibility</p:attrName>
                                        </p:attrNameLst>
                                      </p:cBhvr>
                                      <p:to>
                                        <p:strVal val="visible"/>
                                      </p:to>
                                    </p:set>
                                    <p:animEffect transition="in" filter="fade">
                                      <p:cBhvr>
                                        <p:cTn id="15" dur="500"/>
                                        <p:tgtEl>
                                          <p:spTgt spid="5">
                                            <p:graphicEl>
                                              <a:dgm id="{D2B477F3-791F-46FC-A50D-FA3601860E25}"/>
                                            </p:graphic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050"/>
                                        </p:tgtEl>
                                        <p:attrNameLst>
                                          <p:attrName>style.visibility</p:attrName>
                                        </p:attrNameLst>
                                      </p:cBhvr>
                                      <p:to>
                                        <p:strVal val="visible"/>
                                      </p:to>
                                    </p:set>
                                    <p:animEffect transition="in" filter="fade">
                                      <p:cBhvr>
                                        <p:cTn id="18" dur="500"/>
                                        <p:tgtEl>
                                          <p:spTgt spid="205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5">
                                            <p:graphicEl>
                                              <a:dgm id="{E5BF9C94-5509-4F79-AC82-D0991D6614CC}"/>
                                            </p:graphicEl>
                                          </p:spTgt>
                                        </p:tgtEl>
                                        <p:attrNameLst>
                                          <p:attrName>style.visibility</p:attrName>
                                        </p:attrNameLst>
                                      </p:cBhvr>
                                      <p:to>
                                        <p:strVal val="visible"/>
                                      </p:to>
                                    </p:set>
                                    <p:animEffect transition="in" filter="fade">
                                      <p:cBhvr>
                                        <p:cTn id="26" dur="500"/>
                                        <p:tgtEl>
                                          <p:spTgt spid="5">
                                            <p:graphicEl>
                                              <a:dgm id="{E5BF9C94-5509-4F79-AC82-D0991D6614CC}"/>
                                            </p:graphic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5">
                                            <p:graphicEl>
                                              <a:dgm id="{7509D6B6-898D-4FC7-8441-00720BF18D07}"/>
                                            </p:graphicEl>
                                          </p:spTgt>
                                        </p:tgtEl>
                                        <p:attrNameLst>
                                          <p:attrName>style.visibility</p:attrName>
                                        </p:attrNameLst>
                                      </p:cBhvr>
                                      <p:to>
                                        <p:strVal val="visible"/>
                                      </p:to>
                                    </p:set>
                                    <p:animEffect transition="in" filter="fade">
                                      <p:cBhvr>
                                        <p:cTn id="35" dur="500"/>
                                        <p:tgtEl>
                                          <p:spTgt spid="5">
                                            <p:graphicEl>
                                              <a:dgm id="{7509D6B6-898D-4FC7-8441-00720BF18D07}"/>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P spid="2"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t>机器学习 </a:t>
            </a:r>
            <a:r>
              <a:rPr lang="en-US" altLang="zh-TW" dirty="0"/>
              <a:t>≈ </a:t>
            </a:r>
            <a:r>
              <a:rPr lang="zh-CN" altLang="en-US" dirty="0"/>
              <a:t>构建一个映射函数</a:t>
            </a:r>
            <a:endParaRPr lang="zh-TW" altLang="en-US" dirty="0"/>
          </a:p>
        </p:txBody>
      </p:sp>
      <p:sp>
        <p:nvSpPr>
          <p:cNvPr id="3" name="內容版面配置區 2"/>
          <p:cNvSpPr>
            <a:spLocks noGrp="1"/>
          </p:cNvSpPr>
          <p:nvPr>
            <p:ph sz="quarter" idx="1"/>
          </p:nvPr>
        </p:nvSpPr>
        <p:spPr/>
        <p:txBody>
          <a:bodyPr>
            <a:normAutofit/>
          </a:bodyPr>
          <a:lstStyle/>
          <a:p>
            <a:r>
              <a:rPr lang="zh-CN" altLang="en-US" sz="3600" dirty="0"/>
              <a:t>语音识别</a:t>
            </a:r>
            <a:endParaRPr lang="en-US" altLang="zh-TW" sz="3600" dirty="0"/>
          </a:p>
          <a:p>
            <a:endParaRPr lang="en-US" altLang="zh-TW" sz="3600" dirty="0"/>
          </a:p>
          <a:p>
            <a:r>
              <a:rPr lang="zh-CN" altLang="en-US" sz="3600" dirty="0"/>
              <a:t>图像识别</a:t>
            </a:r>
            <a:endParaRPr lang="en-US" altLang="zh-TW" sz="3600" dirty="0"/>
          </a:p>
          <a:p>
            <a:endParaRPr lang="en-US" altLang="zh-TW" sz="3600" dirty="0"/>
          </a:p>
          <a:p>
            <a:r>
              <a:rPr lang="zh-CN" altLang="en-US" sz="3600" dirty="0"/>
              <a:t>围棋</a:t>
            </a:r>
            <a:endParaRPr lang="en-US" altLang="zh-CN" sz="3600" dirty="0"/>
          </a:p>
          <a:p>
            <a:endParaRPr lang="en-US" altLang="zh-TW" sz="3600" dirty="0"/>
          </a:p>
          <a:p>
            <a:r>
              <a:rPr lang="zh-CN" altLang="en-US" sz="3600" dirty="0"/>
              <a:t>对话系统</a:t>
            </a:r>
            <a:endParaRPr lang="zh-TW" altLang="en-US" sz="3600" dirty="0"/>
          </a:p>
        </p:txBody>
      </p:sp>
      <p:graphicFrame>
        <p:nvGraphicFramePr>
          <p:cNvPr id="4" name="Object 12"/>
          <p:cNvGraphicFramePr>
            <a:graphicFrameLocks noChangeAspect="1"/>
          </p:cNvGraphicFramePr>
          <p:nvPr>
            <p:extLst/>
          </p:nvPr>
        </p:nvGraphicFramePr>
        <p:xfrm>
          <a:off x="2029665" y="1823150"/>
          <a:ext cx="3822700" cy="460375"/>
        </p:xfrm>
        <a:graphic>
          <a:graphicData uri="http://schemas.openxmlformats.org/presentationml/2006/ole">
            <mc:AlternateContent xmlns:mc="http://schemas.openxmlformats.org/markup-compatibility/2006">
              <mc:Choice xmlns:v="urn:schemas-microsoft-com:vml" Requires="v">
                <p:oleObj spid="_x0000_s1282" name="方程式" r:id="rId3" imgW="1790640" imgH="215640" progId="Equation.3">
                  <p:embed/>
                </p:oleObj>
              </mc:Choice>
              <mc:Fallback>
                <p:oleObj name="方程式" r:id="rId3" imgW="1790640" imgH="215640" progId="Equation.3">
                  <p:embed/>
                  <p:pic>
                    <p:nvPicPr>
                      <p:cNvPr id="4" name="Object 12"/>
                      <p:cNvPicPr>
                        <a:picLocks noChangeAspect="1" noChangeArrowheads="1"/>
                      </p:cNvPicPr>
                      <p:nvPr/>
                    </p:nvPicPr>
                    <p:blipFill>
                      <a:blip r:embed="rId4"/>
                      <a:srcRect/>
                      <a:stretch>
                        <a:fillRect/>
                      </a:stretch>
                    </p:blipFill>
                    <p:spPr bwMode="auto">
                      <a:xfrm>
                        <a:off x="2029665" y="1823150"/>
                        <a:ext cx="3822700"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12"/>
          <p:cNvGraphicFramePr>
            <a:graphicFrameLocks noChangeAspect="1"/>
          </p:cNvGraphicFramePr>
          <p:nvPr>
            <p:extLst/>
          </p:nvPr>
        </p:nvGraphicFramePr>
        <p:xfrm>
          <a:off x="1981200" y="3191520"/>
          <a:ext cx="3822700" cy="460375"/>
        </p:xfrm>
        <a:graphic>
          <a:graphicData uri="http://schemas.openxmlformats.org/presentationml/2006/ole">
            <mc:AlternateContent xmlns:mc="http://schemas.openxmlformats.org/markup-compatibility/2006">
              <mc:Choice xmlns:v="urn:schemas-microsoft-com:vml" Requires="v">
                <p:oleObj spid="_x0000_s1283" name="方程式" r:id="rId5" imgW="1790640" imgH="215640" progId="Equation.3">
                  <p:embed/>
                </p:oleObj>
              </mc:Choice>
              <mc:Fallback>
                <p:oleObj name="方程式" r:id="rId5" imgW="1790640" imgH="215640" progId="Equation.3">
                  <p:embed/>
                  <p:pic>
                    <p:nvPicPr>
                      <p:cNvPr id="5" name="Object 12"/>
                      <p:cNvPicPr>
                        <a:picLocks noChangeAspect="1" noChangeArrowheads="1"/>
                      </p:cNvPicPr>
                      <p:nvPr/>
                    </p:nvPicPr>
                    <p:blipFill>
                      <a:blip r:embed="rId4"/>
                      <a:srcRect/>
                      <a:stretch>
                        <a:fillRect/>
                      </a:stretch>
                    </p:blipFill>
                    <p:spPr bwMode="auto">
                      <a:xfrm>
                        <a:off x="1981200" y="3191520"/>
                        <a:ext cx="3822700"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12"/>
          <p:cNvGraphicFramePr>
            <a:graphicFrameLocks noChangeAspect="1"/>
          </p:cNvGraphicFramePr>
          <p:nvPr>
            <p:extLst/>
          </p:nvPr>
        </p:nvGraphicFramePr>
        <p:xfrm>
          <a:off x="1981200" y="4269454"/>
          <a:ext cx="3822700" cy="460375"/>
        </p:xfrm>
        <a:graphic>
          <a:graphicData uri="http://schemas.openxmlformats.org/presentationml/2006/ole">
            <mc:AlternateContent xmlns:mc="http://schemas.openxmlformats.org/markup-compatibility/2006">
              <mc:Choice xmlns:v="urn:schemas-microsoft-com:vml" Requires="v">
                <p:oleObj spid="_x0000_s1284" name="方程式" r:id="rId6" imgW="1790640" imgH="215640" progId="Equation.3">
                  <p:embed/>
                </p:oleObj>
              </mc:Choice>
              <mc:Fallback>
                <p:oleObj name="方程式" r:id="rId6" imgW="1790640" imgH="215640" progId="Equation.3">
                  <p:embed/>
                  <p:pic>
                    <p:nvPicPr>
                      <p:cNvPr id="6" name="Object 12"/>
                      <p:cNvPicPr>
                        <a:picLocks noChangeAspect="1" noChangeArrowheads="1"/>
                      </p:cNvPicPr>
                      <p:nvPr/>
                    </p:nvPicPr>
                    <p:blipFill>
                      <a:blip r:embed="rId4"/>
                      <a:srcRect/>
                      <a:stretch>
                        <a:fillRect/>
                      </a:stretch>
                    </p:blipFill>
                    <p:spPr bwMode="auto">
                      <a:xfrm>
                        <a:off x="1981200" y="4269454"/>
                        <a:ext cx="3822700"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12"/>
          <p:cNvGraphicFramePr>
            <a:graphicFrameLocks noChangeAspect="1"/>
          </p:cNvGraphicFramePr>
          <p:nvPr>
            <p:extLst/>
          </p:nvPr>
        </p:nvGraphicFramePr>
        <p:xfrm>
          <a:off x="2012029" y="5504931"/>
          <a:ext cx="3578225" cy="460375"/>
        </p:xfrm>
        <a:graphic>
          <a:graphicData uri="http://schemas.openxmlformats.org/presentationml/2006/ole">
            <mc:AlternateContent xmlns:mc="http://schemas.openxmlformats.org/markup-compatibility/2006">
              <mc:Choice xmlns:v="urn:schemas-microsoft-com:vml" Requires="v">
                <p:oleObj spid="_x0000_s1285" name="方程式" r:id="rId7" imgW="1676160" imgH="215640" progId="Equation.3">
                  <p:embed/>
                </p:oleObj>
              </mc:Choice>
              <mc:Fallback>
                <p:oleObj name="方程式" r:id="rId7" imgW="1676160" imgH="215640" progId="Equation.3">
                  <p:embed/>
                  <p:pic>
                    <p:nvPicPr>
                      <p:cNvPr id="7" name="Object 12"/>
                      <p:cNvPicPr>
                        <a:picLocks noChangeAspect="1" noChangeArrowheads="1"/>
                      </p:cNvPicPr>
                      <p:nvPr/>
                    </p:nvPicPr>
                    <p:blipFill>
                      <a:blip r:embed="rId8"/>
                      <a:srcRect/>
                      <a:stretch>
                        <a:fillRect/>
                      </a:stretch>
                    </p:blipFill>
                    <p:spPr bwMode="auto">
                      <a:xfrm>
                        <a:off x="2012029" y="5504931"/>
                        <a:ext cx="3578225"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文字方塊 7"/>
          <p:cNvSpPr txBox="1"/>
          <p:nvPr/>
        </p:nvSpPr>
        <p:spPr>
          <a:xfrm>
            <a:off x="5803900" y="3160097"/>
            <a:ext cx="947054" cy="523220"/>
          </a:xfrm>
          <a:prstGeom prst="rect">
            <a:avLst/>
          </a:prstGeom>
          <a:noFill/>
        </p:spPr>
        <p:txBody>
          <a:bodyPr wrap="square" rtlCol="0">
            <a:spAutoFit/>
          </a:bodyPr>
          <a:lstStyle/>
          <a:p>
            <a:r>
              <a:rPr lang="en-US" altLang="zh-TW" sz="2800" dirty="0"/>
              <a:t>“</a:t>
            </a:r>
            <a:r>
              <a:rPr lang="zh-CN" altLang="en-US" sz="2800" dirty="0"/>
              <a:t>猫</a:t>
            </a:r>
            <a:r>
              <a:rPr lang="en-US" altLang="zh-TW" sz="2800" dirty="0"/>
              <a:t>”</a:t>
            </a:r>
            <a:endParaRPr lang="zh-TW" altLang="en-US" sz="2800" dirty="0"/>
          </a:p>
        </p:txBody>
      </p:sp>
      <p:sp>
        <p:nvSpPr>
          <p:cNvPr id="9" name="文字方塊 8"/>
          <p:cNvSpPr txBox="1"/>
          <p:nvPr/>
        </p:nvSpPr>
        <p:spPr>
          <a:xfrm>
            <a:off x="5852364" y="1791967"/>
            <a:ext cx="2898395" cy="523220"/>
          </a:xfrm>
          <a:prstGeom prst="rect">
            <a:avLst/>
          </a:prstGeom>
          <a:noFill/>
        </p:spPr>
        <p:txBody>
          <a:bodyPr wrap="square" rtlCol="0">
            <a:spAutoFit/>
          </a:bodyPr>
          <a:lstStyle/>
          <a:p>
            <a:r>
              <a:rPr lang="en-US" altLang="zh-TW" sz="2800" dirty="0"/>
              <a:t>“</a:t>
            </a:r>
            <a:r>
              <a:rPr lang="zh-CN" altLang="en-US" sz="2800" dirty="0"/>
              <a:t>你好</a:t>
            </a:r>
            <a:r>
              <a:rPr lang="en-US" altLang="zh-TW" sz="2800" dirty="0"/>
              <a:t>”</a:t>
            </a:r>
            <a:endParaRPr lang="zh-TW" altLang="en-US" sz="2800" dirty="0"/>
          </a:p>
        </p:txBody>
      </p:sp>
      <p:sp>
        <p:nvSpPr>
          <p:cNvPr id="10" name="文字方塊 9"/>
          <p:cNvSpPr txBox="1"/>
          <p:nvPr/>
        </p:nvSpPr>
        <p:spPr>
          <a:xfrm>
            <a:off x="5803901" y="4211765"/>
            <a:ext cx="1239914" cy="523220"/>
          </a:xfrm>
          <a:prstGeom prst="rect">
            <a:avLst/>
          </a:prstGeom>
          <a:noFill/>
        </p:spPr>
        <p:txBody>
          <a:bodyPr wrap="square" rtlCol="0">
            <a:spAutoFit/>
          </a:bodyPr>
          <a:lstStyle/>
          <a:p>
            <a:r>
              <a:rPr lang="en-US" altLang="zh-TW" sz="2800" dirty="0"/>
              <a:t>“5-5”</a:t>
            </a:r>
            <a:endParaRPr lang="zh-TW" altLang="en-US" sz="2800" dirty="0"/>
          </a:p>
        </p:txBody>
      </p:sp>
      <p:sp>
        <p:nvSpPr>
          <p:cNvPr id="11" name="文字方塊 10"/>
          <p:cNvSpPr txBox="1"/>
          <p:nvPr/>
        </p:nvSpPr>
        <p:spPr>
          <a:xfrm>
            <a:off x="5959707" y="5523781"/>
            <a:ext cx="3031893" cy="523220"/>
          </a:xfrm>
          <a:prstGeom prst="rect">
            <a:avLst/>
          </a:prstGeom>
          <a:noFill/>
        </p:spPr>
        <p:txBody>
          <a:bodyPr wrap="square" rtlCol="0">
            <a:spAutoFit/>
          </a:bodyPr>
          <a:lstStyle/>
          <a:p>
            <a:r>
              <a:rPr lang="en-US" altLang="zh-TW" sz="2800" dirty="0"/>
              <a:t>“</a:t>
            </a:r>
            <a:r>
              <a:rPr lang="zh-CN" altLang="en-US" sz="2800" dirty="0"/>
              <a:t>今天天气真不错</a:t>
            </a:r>
            <a:r>
              <a:rPr lang="en-US" altLang="zh-TW" sz="2800" dirty="0"/>
              <a:t>”</a:t>
            </a:r>
            <a:endParaRPr lang="zh-TW" altLang="en-US" sz="2800" dirty="0"/>
          </a:p>
        </p:txBody>
      </p:sp>
      <p:pic>
        <p:nvPicPr>
          <p:cNvPr id="12" name="圖片 1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523351" y="1766681"/>
            <a:ext cx="2921108" cy="516844"/>
          </a:xfrm>
          <a:prstGeom prst="rect">
            <a:avLst/>
          </a:prstGeom>
        </p:spPr>
      </p:pic>
      <p:sp>
        <p:nvSpPr>
          <p:cNvPr id="15" name="矩形 14"/>
          <p:cNvSpPr/>
          <p:nvPr/>
        </p:nvSpPr>
        <p:spPr>
          <a:xfrm>
            <a:off x="2451141" y="5458130"/>
            <a:ext cx="2659840" cy="523220"/>
          </a:xfrm>
          <a:prstGeom prst="rect">
            <a:avLst/>
          </a:prstGeom>
        </p:spPr>
        <p:txBody>
          <a:bodyPr wrap="square">
            <a:spAutoFit/>
          </a:bodyPr>
          <a:lstStyle/>
          <a:p>
            <a:pPr algn="ctr"/>
            <a:r>
              <a:rPr lang="en-US" altLang="zh-TW" sz="2800" dirty="0"/>
              <a:t>“</a:t>
            </a:r>
            <a:r>
              <a:rPr lang="zh-CN" altLang="en-US" sz="2800" dirty="0"/>
              <a:t>你好</a:t>
            </a:r>
            <a:r>
              <a:rPr lang="en-US" altLang="zh-TW" sz="2800" dirty="0"/>
              <a:t>”</a:t>
            </a:r>
            <a:endParaRPr lang="zh-TW" altLang="en-US" sz="2800" dirty="0"/>
          </a:p>
        </p:txBody>
      </p:sp>
      <p:pic>
        <p:nvPicPr>
          <p:cNvPr id="84994" name="Picture 2" descr="http://y2.ifengimg.com/a/2016_11/2c7ef418c729099.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308698" y="4094918"/>
            <a:ext cx="1144109" cy="858082"/>
          </a:xfrm>
          <a:prstGeom prst="rect">
            <a:avLst/>
          </a:prstGeom>
          <a:noFill/>
          <a:extLst>
            <a:ext uri="{909E8E84-426E-40DD-AFC4-6F175D3DCCD1}">
              <a14:hiddenFill xmlns:a14="http://schemas.microsoft.com/office/drawing/2010/main">
                <a:solidFill>
                  <a:srgbClr val="FFFFFF"/>
                </a:solidFill>
              </a14:hiddenFill>
            </a:ext>
          </a:extLst>
        </p:spPr>
      </p:pic>
      <p:sp>
        <p:nvSpPr>
          <p:cNvPr id="16" name="文字方塊 15"/>
          <p:cNvSpPr txBox="1"/>
          <p:nvPr/>
        </p:nvSpPr>
        <p:spPr>
          <a:xfrm>
            <a:off x="2372948" y="5939135"/>
            <a:ext cx="2773299" cy="461665"/>
          </a:xfrm>
          <a:prstGeom prst="rect">
            <a:avLst/>
          </a:prstGeom>
          <a:noFill/>
        </p:spPr>
        <p:txBody>
          <a:bodyPr wrap="square" rtlCol="0">
            <a:spAutoFit/>
          </a:bodyPr>
          <a:lstStyle/>
          <a:p>
            <a:pPr algn="ctr"/>
            <a:r>
              <a:rPr lang="zh-CN" altLang="en-US" sz="2400" dirty="0">
                <a:solidFill>
                  <a:schemeClr val="accent2">
                    <a:lumMod val="60000"/>
                    <a:lumOff val="40000"/>
                  </a:schemeClr>
                </a:solidFill>
              </a:rPr>
              <a:t>用户输入</a:t>
            </a:r>
            <a:endParaRPr lang="zh-TW" altLang="en-US" sz="2400" dirty="0">
              <a:solidFill>
                <a:schemeClr val="accent2">
                  <a:lumMod val="60000"/>
                  <a:lumOff val="40000"/>
                </a:schemeClr>
              </a:solidFill>
            </a:endParaRPr>
          </a:p>
        </p:txBody>
      </p:sp>
      <p:sp>
        <p:nvSpPr>
          <p:cNvPr id="19" name="文字方塊 18"/>
          <p:cNvSpPr txBox="1"/>
          <p:nvPr/>
        </p:nvSpPr>
        <p:spPr>
          <a:xfrm>
            <a:off x="5189174" y="5939134"/>
            <a:ext cx="2773299" cy="461665"/>
          </a:xfrm>
          <a:prstGeom prst="rect">
            <a:avLst/>
          </a:prstGeom>
          <a:noFill/>
        </p:spPr>
        <p:txBody>
          <a:bodyPr wrap="square" rtlCol="0">
            <a:spAutoFit/>
          </a:bodyPr>
          <a:lstStyle/>
          <a:p>
            <a:pPr algn="ctr"/>
            <a:r>
              <a:rPr lang="zh-CN" altLang="en-US" sz="2400" dirty="0">
                <a:solidFill>
                  <a:schemeClr val="accent2">
                    <a:lumMod val="60000"/>
                    <a:lumOff val="40000"/>
                  </a:schemeClr>
                </a:solidFill>
              </a:rPr>
              <a:t>机器</a:t>
            </a:r>
            <a:endParaRPr lang="zh-TW" altLang="en-US" sz="2400" dirty="0">
              <a:solidFill>
                <a:schemeClr val="accent2">
                  <a:lumMod val="60000"/>
                  <a:lumOff val="40000"/>
                </a:schemeClr>
              </a:solidFill>
            </a:endParaRPr>
          </a:p>
        </p:txBody>
      </p:sp>
      <p:pic>
        <p:nvPicPr>
          <p:cNvPr id="20" name="Picture 12" descr="https://encrypted-tbn1.gstatic.com/images?q=tbn:ANd9GcRcwlRKAlSIaCI4W5PRYVbuBQQXifF-56bFqAjh9DMe-_3Lh8_YKw"/>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49642" y="3046563"/>
            <a:ext cx="1106043" cy="839637"/>
          </a:xfrm>
          <a:prstGeom prst="rect">
            <a:avLst/>
          </a:prstGeom>
          <a:noFill/>
          <a:extLst>
            <a:ext uri="{909E8E84-426E-40DD-AFC4-6F175D3DCCD1}">
              <a14:hiddenFill xmlns:a14="http://schemas.microsoft.com/office/drawing/2010/main">
                <a:solidFill>
                  <a:srgbClr val="FFFFFF"/>
                </a:solidFill>
              </a14:hiddenFill>
            </a:ext>
          </a:extLst>
        </p:spPr>
      </p:pic>
      <p:sp>
        <p:nvSpPr>
          <p:cNvPr id="18" name="文字方塊 17"/>
          <p:cNvSpPr txBox="1"/>
          <p:nvPr/>
        </p:nvSpPr>
        <p:spPr>
          <a:xfrm>
            <a:off x="6600847" y="4242542"/>
            <a:ext cx="2543153" cy="461665"/>
          </a:xfrm>
          <a:prstGeom prst="rect">
            <a:avLst/>
          </a:prstGeom>
          <a:noFill/>
        </p:spPr>
        <p:txBody>
          <a:bodyPr wrap="square" rtlCol="0">
            <a:spAutoFit/>
          </a:bodyPr>
          <a:lstStyle/>
          <a:p>
            <a:pPr algn="ctr"/>
            <a:r>
              <a:rPr lang="en-US" altLang="zh-TW" sz="2400" dirty="0"/>
              <a:t>(</a:t>
            </a:r>
            <a:r>
              <a:rPr lang="zh-CN" altLang="en-US" sz="2400" dirty="0"/>
              <a:t>落子位置</a:t>
            </a:r>
            <a:r>
              <a:rPr lang="en-US" altLang="zh-TW" sz="2400" dirty="0"/>
              <a:t>)</a:t>
            </a:r>
            <a:endParaRPr lang="zh-TW" altLang="en-US" sz="2400" dirty="0"/>
          </a:p>
        </p:txBody>
      </p:sp>
    </p:spTree>
    <p:extLst>
      <p:ext uri="{BB962C8B-B14F-4D97-AF65-F5344CB8AC3E}">
        <p14:creationId xmlns:p14="http://schemas.microsoft.com/office/powerpoint/2010/main" val="19999086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线性回归</a:t>
            </a:r>
          </a:p>
        </p:txBody>
      </p:sp>
    </p:spTree>
    <p:extLst>
      <p:ext uri="{BB962C8B-B14F-4D97-AF65-F5344CB8AC3E}">
        <p14:creationId xmlns:p14="http://schemas.microsoft.com/office/powerpoint/2010/main" val="8801062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线性回归（</a:t>
            </a:r>
            <a:r>
              <a:rPr lang="en-US" altLang="zh-CN" dirty="0"/>
              <a:t>Linear Regression</a:t>
            </a:r>
            <a:r>
              <a:rPr lang="zh-CN" altLang="en-US" dirty="0"/>
              <a:t>）</a:t>
            </a:r>
          </a:p>
        </p:txBody>
      </p:sp>
      <p:sp>
        <p:nvSpPr>
          <p:cNvPr id="3" name="内容占位符 2"/>
          <p:cNvSpPr>
            <a:spLocks noGrp="1"/>
          </p:cNvSpPr>
          <p:nvPr>
            <p:ph sz="quarter" idx="1"/>
          </p:nvPr>
        </p:nvSpPr>
        <p:spPr/>
        <p:txBody>
          <a:bodyPr/>
          <a:lstStyle/>
          <a:p>
            <a:r>
              <a:rPr lang="zh-CN" altLang="en-US" dirty="0"/>
              <a:t>模型：</a:t>
            </a:r>
            <a:endParaRPr lang="en-US" altLang="zh-CN" dirty="0"/>
          </a:p>
          <a:p>
            <a:endParaRPr lang="en-US" altLang="zh-CN" dirty="0"/>
          </a:p>
          <a:p>
            <a:pPr lvl="1"/>
            <a:r>
              <a:rPr lang="zh-CN" altLang="en-US" sz="2000" dirty="0"/>
              <a:t>增广权重向量和增广特征向量</a:t>
            </a:r>
            <a:endParaRPr lang="en-US" altLang="zh-CN" sz="2000" dirty="0"/>
          </a:p>
          <a:p>
            <a:pPr lvl="1"/>
            <a:endParaRPr lang="en-US" altLang="zh-CN" sz="2000" dirty="0"/>
          </a:p>
          <a:p>
            <a:pPr lvl="1"/>
            <a:endParaRPr lang="en-US" altLang="zh-CN" sz="2000" dirty="0"/>
          </a:p>
          <a:p>
            <a:pPr lvl="1"/>
            <a:endParaRPr lang="en-US" altLang="zh-CN" sz="2000"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1371600"/>
            <a:ext cx="3530989" cy="711278"/>
          </a:xfrm>
          <a:prstGeom prst="rect">
            <a:avLst/>
          </a:prstGeom>
        </p:spPr>
      </p:pic>
      <p:pic>
        <p:nvPicPr>
          <p:cNvPr id="6" name="图片 5" descr="屏幕剪辑"/>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24400" y="2341496"/>
            <a:ext cx="4136354" cy="2477857"/>
          </a:xfrm>
          <a:prstGeom prst="rect">
            <a:avLst/>
          </a:prstGeom>
        </p:spPr>
      </p:pic>
      <p:pic>
        <p:nvPicPr>
          <p:cNvPr id="8" name="图片 7">
            <a:extLst>
              <a:ext uri="{FF2B5EF4-FFF2-40B4-BE49-F238E27FC236}">
                <a16:creationId xmlns:a16="http://schemas.microsoft.com/office/drawing/2014/main" id="{F98F1448-C769-48EB-8457-F97B008DE2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2073" y="2638672"/>
            <a:ext cx="2972128" cy="3518288"/>
          </a:xfrm>
          <a:prstGeom prst="rect">
            <a:avLst/>
          </a:prstGeom>
        </p:spPr>
      </p:pic>
      <p:pic>
        <p:nvPicPr>
          <p:cNvPr id="10" name="图片 9">
            <a:extLst>
              <a:ext uri="{FF2B5EF4-FFF2-40B4-BE49-F238E27FC236}">
                <a16:creationId xmlns:a16="http://schemas.microsoft.com/office/drawing/2014/main" id="{CC056916-B3B4-4F51-97A8-0E3CC43C78E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21727" y="5220976"/>
            <a:ext cx="2025071" cy="835647"/>
          </a:xfrm>
          <a:prstGeom prst="rect">
            <a:avLst/>
          </a:prstGeom>
        </p:spPr>
      </p:pic>
      <p:cxnSp>
        <p:nvCxnSpPr>
          <p:cNvPr id="12" name="直接箭头连接符 11">
            <a:extLst>
              <a:ext uri="{FF2B5EF4-FFF2-40B4-BE49-F238E27FC236}">
                <a16:creationId xmlns:a16="http://schemas.microsoft.com/office/drawing/2014/main" id="{D7FCDBA0-9F43-416C-B38D-E36995208622}"/>
              </a:ext>
            </a:extLst>
          </p:cNvPr>
          <p:cNvCxnSpPr/>
          <p:nvPr/>
        </p:nvCxnSpPr>
        <p:spPr>
          <a:xfrm>
            <a:off x="4191000" y="5638800"/>
            <a:ext cx="60960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4035626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优化方法</a:t>
            </a:r>
          </a:p>
        </p:txBody>
      </p:sp>
      <p:sp>
        <p:nvSpPr>
          <p:cNvPr id="3" name="内容占位符 2"/>
          <p:cNvSpPr>
            <a:spLocks noGrp="1"/>
          </p:cNvSpPr>
          <p:nvPr>
            <p:ph sz="quarter" idx="1"/>
          </p:nvPr>
        </p:nvSpPr>
        <p:spPr/>
        <p:txBody>
          <a:bodyPr/>
          <a:lstStyle/>
          <a:p>
            <a:r>
              <a:rPr lang="zh-CN" altLang="en-US" dirty="0"/>
              <a:t>经验风险最小化（最小二乘法）</a:t>
            </a:r>
            <a:endParaRPr lang="en-US" altLang="zh-CN" dirty="0"/>
          </a:p>
          <a:p>
            <a:r>
              <a:rPr lang="zh-CN" altLang="en-US" dirty="0"/>
              <a:t>结构风险最小化（岭回归）</a:t>
            </a:r>
            <a:endParaRPr lang="en-US" altLang="zh-CN" dirty="0"/>
          </a:p>
          <a:p>
            <a:r>
              <a:rPr lang="zh-CN" altLang="en-US" dirty="0"/>
              <a:t>最大似然估计</a:t>
            </a:r>
            <a:endParaRPr lang="en-US" altLang="zh-CN" dirty="0"/>
          </a:p>
          <a:p>
            <a:r>
              <a:rPr lang="zh-CN" altLang="en-US" dirty="0"/>
              <a:t>最大后验估计</a:t>
            </a:r>
          </a:p>
        </p:txBody>
      </p:sp>
    </p:spTree>
    <p:extLst>
      <p:ext uri="{BB962C8B-B14F-4D97-AF65-F5344CB8AC3E}">
        <p14:creationId xmlns:p14="http://schemas.microsoft.com/office/powerpoint/2010/main" val="14297396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1AFBEE-5D6F-4A1E-AD09-2FAFD35E9F69}"/>
              </a:ext>
            </a:extLst>
          </p:cNvPr>
          <p:cNvSpPr>
            <a:spLocks noGrp="1"/>
          </p:cNvSpPr>
          <p:nvPr>
            <p:ph type="title"/>
          </p:nvPr>
        </p:nvSpPr>
        <p:spPr/>
        <p:txBody>
          <a:bodyPr/>
          <a:lstStyle/>
          <a:p>
            <a:r>
              <a:rPr lang="zh-CN" altLang="en-US" dirty="0"/>
              <a:t>经验风险最小化</a:t>
            </a:r>
          </a:p>
        </p:txBody>
      </p:sp>
      <p:sp>
        <p:nvSpPr>
          <p:cNvPr id="3" name="内容占位符 2">
            <a:extLst>
              <a:ext uri="{FF2B5EF4-FFF2-40B4-BE49-F238E27FC236}">
                <a16:creationId xmlns:a16="http://schemas.microsoft.com/office/drawing/2014/main" id="{FE728021-B224-40BC-94A8-4A34B43A3E63}"/>
              </a:ext>
            </a:extLst>
          </p:cNvPr>
          <p:cNvSpPr>
            <a:spLocks noGrp="1"/>
          </p:cNvSpPr>
          <p:nvPr>
            <p:ph sz="quarter" idx="1"/>
          </p:nvPr>
        </p:nvSpPr>
        <p:spPr/>
        <p:txBody>
          <a:bodyPr/>
          <a:lstStyle/>
          <a:p>
            <a:r>
              <a:rPr lang="zh-CN" altLang="en-US" dirty="0"/>
              <a:t>模型</a:t>
            </a:r>
            <a:endParaRPr lang="en-US" altLang="zh-CN" dirty="0"/>
          </a:p>
          <a:p>
            <a:endParaRPr lang="en-US" altLang="zh-CN" dirty="0"/>
          </a:p>
          <a:p>
            <a:endParaRPr lang="en-US" altLang="zh-CN" dirty="0"/>
          </a:p>
          <a:p>
            <a:r>
              <a:rPr lang="zh-CN" altLang="en-US" dirty="0"/>
              <a:t>学习准则</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优化</a:t>
            </a:r>
            <a:endParaRPr lang="en-US" altLang="zh-CN" dirty="0"/>
          </a:p>
          <a:p>
            <a:endParaRPr lang="en-US" altLang="zh-CN" dirty="0"/>
          </a:p>
          <a:p>
            <a:pPr lvl="1"/>
            <a:endParaRPr lang="zh-CN" altLang="en-US" dirty="0"/>
          </a:p>
        </p:txBody>
      </p:sp>
      <p:pic>
        <p:nvPicPr>
          <p:cNvPr id="5" name="图片 4">
            <a:extLst>
              <a:ext uri="{FF2B5EF4-FFF2-40B4-BE49-F238E27FC236}">
                <a16:creationId xmlns:a16="http://schemas.microsoft.com/office/drawing/2014/main" id="{FC999F56-D6C4-4DA3-BB24-EA14A1616E38}"/>
              </a:ext>
            </a:extLst>
          </p:cNvPr>
          <p:cNvPicPr>
            <a:picLocks noChangeAspect="1"/>
          </p:cNvPicPr>
          <p:nvPr/>
        </p:nvPicPr>
        <p:blipFill>
          <a:blip r:embed="rId3"/>
          <a:stretch>
            <a:fillRect/>
          </a:stretch>
        </p:blipFill>
        <p:spPr>
          <a:xfrm>
            <a:off x="1828800" y="1447800"/>
            <a:ext cx="2895600" cy="714375"/>
          </a:xfrm>
          <a:prstGeom prst="rect">
            <a:avLst/>
          </a:prstGeom>
        </p:spPr>
      </p:pic>
      <p:pic>
        <p:nvPicPr>
          <p:cNvPr id="7" name="图片 6">
            <a:extLst>
              <a:ext uri="{FF2B5EF4-FFF2-40B4-BE49-F238E27FC236}">
                <a16:creationId xmlns:a16="http://schemas.microsoft.com/office/drawing/2014/main" id="{86BBA2B6-ED83-4379-B852-D1167446F5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38400" y="2539864"/>
            <a:ext cx="3581400" cy="2296431"/>
          </a:xfrm>
          <a:prstGeom prst="rect">
            <a:avLst/>
          </a:prstGeom>
        </p:spPr>
      </p:pic>
      <p:pic>
        <p:nvPicPr>
          <p:cNvPr id="9" name="图片 8">
            <a:extLst>
              <a:ext uri="{FF2B5EF4-FFF2-40B4-BE49-F238E27FC236}">
                <a16:creationId xmlns:a16="http://schemas.microsoft.com/office/drawing/2014/main" id="{142D1BA6-1548-44F7-B667-213B1736144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43200" y="5284299"/>
            <a:ext cx="1981200" cy="1053998"/>
          </a:xfrm>
          <a:prstGeom prst="rect">
            <a:avLst/>
          </a:prstGeom>
        </p:spPr>
      </p:pic>
      <p:pic>
        <p:nvPicPr>
          <p:cNvPr id="11" name="图片 10">
            <a:extLst>
              <a:ext uri="{FF2B5EF4-FFF2-40B4-BE49-F238E27FC236}">
                <a16:creationId xmlns:a16="http://schemas.microsoft.com/office/drawing/2014/main" id="{D587942F-0A59-4A6F-83EA-497447F834C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35430" y="4953000"/>
            <a:ext cx="2451370" cy="1058450"/>
          </a:xfrm>
          <a:prstGeom prst="rect">
            <a:avLst/>
          </a:prstGeom>
        </p:spPr>
      </p:pic>
      <p:pic>
        <p:nvPicPr>
          <p:cNvPr id="13" name="图片 12">
            <a:extLst>
              <a:ext uri="{FF2B5EF4-FFF2-40B4-BE49-F238E27FC236}">
                <a16:creationId xmlns:a16="http://schemas.microsoft.com/office/drawing/2014/main" id="{A461D68A-4D78-4500-80A3-8048125EE9A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57400" y="1498985"/>
            <a:ext cx="1852995" cy="687993"/>
          </a:xfrm>
          <a:prstGeom prst="rect">
            <a:avLst/>
          </a:prstGeom>
        </p:spPr>
      </p:pic>
    </p:spTree>
    <p:extLst>
      <p:ext uri="{BB962C8B-B14F-4D97-AF65-F5344CB8AC3E}">
        <p14:creationId xmlns:p14="http://schemas.microsoft.com/office/powerpoint/2010/main" val="14831258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常见的机器学习类型</a:t>
            </a:r>
          </a:p>
        </p:txBody>
      </p:sp>
      <p:pic>
        <p:nvPicPr>
          <p:cNvPr id="5" name="图片 4" descr="屏幕剪辑"/>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54737" y="1905000"/>
            <a:ext cx="8232063" cy="3733800"/>
          </a:xfrm>
          <a:prstGeom prst="rect">
            <a:avLst/>
          </a:prstGeom>
        </p:spPr>
      </p:pic>
    </p:spTree>
    <p:extLst>
      <p:ext uri="{BB962C8B-B14F-4D97-AF65-F5344CB8AC3E}">
        <p14:creationId xmlns:p14="http://schemas.microsoft.com/office/powerpoint/2010/main" val="32246150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机器学习的几个关键点</a:t>
            </a:r>
          </a:p>
        </p:txBody>
      </p:sp>
    </p:spTree>
    <p:extLst>
      <p:ext uri="{BB962C8B-B14F-4D97-AF65-F5344CB8AC3E}">
        <p14:creationId xmlns:p14="http://schemas.microsoft.com/office/powerpoint/2010/main" val="19038434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如何选择一个合适的模型？</a:t>
            </a:r>
          </a:p>
        </p:txBody>
      </p:sp>
      <p:sp>
        <p:nvSpPr>
          <p:cNvPr id="3" name="内容占位符 2"/>
          <p:cNvSpPr>
            <a:spLocks noGrp="1"/>
          </p:cNvSpPr>
          <p:nvPr>
            <p:ph sz="quarter" idx="1"/>
          </p:nvPr>
        </p:nvSpPr>
        <p:spPr/>
        <p:txBody>
          <a:bodyPr/>
          <a:lstStyle/>
          <a:p>
            <a:r>
              <a:rPr lang="zh-CN" altLang="en-US" dirty="0"/>
              <a:t>模型选择</a:t>
            </a:r>
            <a:endParaRPr lang="en-US" altLang="zh-CN" dirty="0"/>
          </a:p>
          <a:p>
            <a:pPr lvl="1"/>
            <a:r>
              <a:rPr lang="zh-CN" altLang="en-US" dirty="0"/>
              <a:t>拟合能力强的模型一般复杂度会比较高，容易过拟合。</a:t>
            </a:r>
            <a:endParaRPr lang="en-US" altLang="zh-CN" dirty="0"/>
          </a:p>
          <a:p>
            <a:pPr lvl="1"/>
            <a:r>
              <a:rPr lang="zh-CN" altLang="en-US" dirty="0"/>
              <a:t>如果限制模型复杂度，降低拟合能力，可能会欠拟合。</a:t>
            </a:r>
            <a:endParaRPr lang="en-US" altLang="zh-CN" dirty="0"/>
          </a:p>
          <a:p>
            <a:r>
              <a:rPr lang="zh-CN" altLang="en-US" dirty="0"/>
              <a:t>偏差与方差分解</a:t>
            </a:r>
            <a:endParaRPr lang="en-US" altLang="zh-CN" dirty="0"/>
          </a:p>
          <a:p>
            <a:pPr lvl="1"/>
            <a:r>
              <a:rPr lang="zh-CN" altLang="en-US" dirty="0"/>
              <a:t>期望错误可以分解为</a:t>
            </a:r>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2678" y="3409676"/>
            <a:ext cx="4422538" cy="715743"/>
          </a:xfrm>
          <a:prstGeom prst="rect">
            <a:avLst/>
          </a:prstGeom>
        </p:spPr>
      </p:pic>
      <p:pic>
        <p:nvPicPr>
          <p:cNvPr id="7" name="图片 6"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0960" y="4572000"/>
            <a:ext cx="2985840" cy="474760"/>
          </a:xfrm>
          <a:prstGeom prst="rect">
            <a:avLst/>
          </a:prstGeom>
        </p:spPr>
      </p:pic>
      <p:pic>
        <p:nvPicPr>
          <p:cNvPr id="8" name="图片 7"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7076" y="4684772"/>
            <a:ext cx="2942473" cy="720264"/>
          </a:xfrm>
          <a:prstGeom prst="rect">
            <a:avLst/>
          </a:prstGeom>
        </p:spPr>
      </p:pic>
      <p:pic>
        <p:nvPicPr>
          <p:cNvPr id="9" name="图片 8"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10987" y="5474292"/>
            <a:ext cx="3264694" cy="643446"/>
          </a:xfrm>
          <a:prstGeom prst="rect">
            <a:avLst/>
          </a:prstGeom>
        </p:spPr>
      </p:pic>
      <p:cxnSp>
        <p:nvCxnSpPr>
          <p:cNvPr id="11" name="直接连接符 10"/>
          <p:cNvCxnSpPr>
            <a:endCxn id="7" idx="0"/>
          </p:cNvCxnSpPr>
          <p:nvPr/>
        </p:nvCxnSpPr>
        <p:spPr>
          <a:xfrm>
            <a:off x="6324600" y="4045951"/>
            <a:ext cx="869280" cy="52604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endCxn id="8" idx="0"/>
          </p:cNvCxnSpPr>
          <p:nvPr/>
        </p:nvCxnSpPr>
        <p:spPr>
          <a:xfrm flipH="1">
            <a:off x="1808313" y="4125419"/>
            <a:ext cx="1812876" cy="55935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9" idx="0"/>
          </p:cNvCxnSpPr>
          <p:nvPr/>
        </p:nvCxnSpPr>
        <p:spPr>
          <a:xfrm flipH="1">
            <a:off x="4843334" y="4045951"/>
            <a:ext cx="371099" cy="142834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94923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模型选择：偏差与方差</a:t>
            </a:r>
          </a:p>
        </p:txBody>
      </p:sp>
      <p:pic>
        <p:nvPicPr>
          <p:cNvPr id="3" name="图片 2" descr="屏幕剪辑"/>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1710" y="1600200"/>
            <a:ext cx="4560290" cy="4114800"/>
          </a:xfrm>
          <a:prstGeom prst="rect">
            <a:avLst/>
          </a:prstGeom>
        </p:spPr>
      </p:pic>
      <p:sp>
        <p:nvSpPr>
          <p:cNvPr id="5" name="矩形 4"/>
          <p:cNvSpPr/>
          <p:nvPr/>
        </p:nvSpPr>
        <p:spPr>
          <a:xfrm>
            <a:off x="164109" y="1676399"/>
            <a:ext cx="2362200" cy="2057399"/>
          </a:xfrm>
          <a:prstGeom prst="rect">
            <a:avLst/>
          </a:prstGeom>
          <a:ln>
            <a:solidFill>
              <a:schemeClr val="accent3"/>
            </a:solidFill>
          </a:ln>
        </p:spPr>
        <p:txBody>
          <a:bodyPr wrap="square" rtlCol="0" anchor="ctr">
            <a:spAutoFit/>
          </a:bodyPr>
          <a:lstStyle/>
          <a:p>
            <a:pPr algn="ctr"/>
            <a:endParaRPr lang="zh-CN" altLang="en-US" sz="2400" dirty="0"/>
          </a:p>
        </p:txBody>
      </p:sp>
      <p:pic>
        <p:nvPicPr>
          <p:cNvPr id="4" name="图片 3" descr="屏幕剪辑"/>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61114" y="2332700"/>
            <a:ext cx="4384138" cy="2802195"/>
          </a:xfrm>
          <a:prstGeom prst="rect">
            <a:avLst/>
          </a:prstGeom>
        </p:spPr>
      </p:pic>
    </p:spTree>
    <p:extLst>
      <p:ext uri="{BB962C8B-B14F-4D97-AF65-F5344CB8AC3E}">
        <p14:creationId xmlns:p14="http://schemas.microsoft.com/office/powerpoint/2010/main" val="3643556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集成模型：有效的降低方差的方法</a:t>
            </a:r>
          </a:p>
        </p:txBody>
      </p:sp>
      <p:sp>
        <p:nvSpPr>
          <p:cNvPr id="3" name="内容占位符 2"/>
          <p:cNvSpPr>
            <a:spLocks noGrp="1"/>
          </p:cNvSpPr>
          <p:nvPr>
            <p:ph sz="quarter" idx="1"/>
          </p:nvPr>
        </p:nvSpPr>
        <p:spPr>
          <a:xfrm>
            <a:off x="438150" y="1219200"/>
            <a:ext cx="8229600" cy="4937760"/>
          </a:xfrm>
        </p:spPr>
        <p:txBody>
          <a:bodyPr/>
          <a:lstStyle/>
          <a:p>
            <a:r>
              <a:rPr lang="zh-CN" altLang="en-US" dirty="0"/>
              <a:t>集成模型</a:t>
            </a:r>
            <a:endParaRPr lang="en-US" altLang="zh-CN" dirty="0"/>
          </a:p>
          <a:p>
            <a:endParaRPr lang="en-US" altLang="zh-CN" dirty="0"/>
          </a:p>
          <a:p>
            <a:endParaRPr lang="en-US" altLang="zh-CN" dirty="0"/>
          </a:p>
          <a:p>
            <a:pPr lvl="1"/>
            <a:r>
              <a:rPr lang="zh-CN" altLang="en-US" dirty="0"/>
              <a:t>通过多个高方差模型的平均来降低方差。</a:t>
            </a:r>
            <a:endParaRPr lang="en-US" altLang="zh-CN" dirty="0"/>
          </a:p>
          <a:p>
            <a:endParaRPr lang="en-US" altLang="zh-CN" dirty="0"/>
          </a:p>
          <a:p>
            <a:r>
              <a:rPr lang="zh-CN" altLang="en-US" dirty="0"/>
              <a:t>集成模型的期望错误大于等于所有模型的平均期望错误的</a:t>
            </a:r>
            <a:r>
              <a:rPr lang="en-US" altLang="zh-CN" dirty="0"/>
              <a:t>1/M</a:t>
            </a:r>
            <a:r>
              <a:rPr lang="zh-CN" altLang="en-US" dirty="0"/>
              <a:t>，小于等于所有模型的平均期望错误。</a:t>
            </a:r>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1676400"/>
            <a:ext cx="2770487" cy="827336"/>
          </a:xfrm>
          <a:prstGeom prst="rect">
            <a:avLst/>
          </a:prstGeom>
        </p:spPr>
      </p:pic>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9800" y="4800600"/>
            <a:ext cx="3929862" cy="758642"/>
          </a:xfrm>
          <a:prstGeom prst="rect">
            <a:avLst/>
          </a:prstGeom>
        </p:spPr>
      </p:pic>
    </p:spTree>
    <p:extLst>
      <p:ext uri="{BB962C8B-B14F-4D97-AF65-F5344CB8AC3E}">
        <p14:creationId xmlns:p14="http://schemas.microsoft.com/office/powerpoint/2010/main" val="32255845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PAC</a:t>
            </a:r>
            <a:r>
              <a:rPr lang="zh-CN" altLang="en-US" dirty="0"/>
              <a:t>学习</a:t>
            </a:r>
            <a:br>
              <a:rPr lang="en-US" altLang="zh-CN" dirty="0"/>
            </a:br>
            <a:r>
              <a:rPr lang="en-US" altLang="zh-CN" sz="2400" dirty="0">
                <a:solidFill>
                  <a:srgbClr val="FF0000"/>
                </a:solidFill>
              </a:rPr>
              <a:t>Probably Approximately Correct</a:t>
            </a:r>
            <a:endParaRPr lang="zh-CN" altLang="en-US" dirty="0">
              <a:solidFill>
                <a:srgbClr val="FF0000"/>
              </a:solidFill>
            </a:endParaRPr>
          </a:p>
        </p:txBody>
      </p:sp>
      <p:sp>
        <p:nvSpPr>
          <p:cNvPr id="3" name="内容占位符 2"/>
          <p:cNvSpPr>
            <a:spLocks noGrp="1"/>
          </p:cNvSpPr>
          <p:nvPr>
            <p:ph sz="quarter" idx="1"/>
          </p:nvPr>
        </p:nvSpPr>
        <p:spPr/>
        <p:txBody>
          <a:bodyPr/>
          <a:lstStyle/>
          <a:p>
            <a:r>
              <a:rPr lang="zh-CN" altLang="en-US" dirty="0"/>
              <a:t>根据大数定律，当训练集大小</a:t>
            </a:r>
            <a:r>
              <a:rPr lang="en-US" altLang="zh-CN" dirty="0"/>
              <a:t>|D|</a:t>
            </a:r>
            <a:r>
              <a:rPr lang="zh-CN" altLang="en-US" dirty="0"/>
              <a:t>趋向无穷大时，泛化错误趋向于</a:t>
            </a:r>
            <a:r>
              <a:rPr lang="en-US" altLang="zh-CN" dirty="0"/>
              <a:t>0</a:t>
            </a:r>
            <a:r>
              <a:rPr lang="zh-CN" altLang="en-US" dirty="0"/>
              <a:t>，即经验风险趋近于期望风险。</a:t>
            </a:r>
            <a:endParaRPr lang="en-US" altLang="zh-CN" dirty="0"/>
          </a:p>
          <a:p>
            <a:endParaRPr lang="en-US" altLang="zh-CN" dirty="0"/>
          </a:p>
          <a:p>
            <a:endParaRPr lang="en-US" altLang="zh-CN" dirty="0"/>
          </a:p>
          <a:p>
            <a:r>
              <a:rPr lang="en-US" altLang="zh-CN" dirty="0"/>
              <a:t>PAC</a:t>
            </a:r>
            <a:r>
              <a:rPr lang="zh-CN" altLang="en-US" dirty="0"/>
              <a:t>学习</a:t>
            </a:r>
            <a:endParaRPr lang="en-US" altLang="zh-CN" dirty="0"/>
          </a:p>
          <a:p>
            <a:endParaRPr lang="zh-CN" altLang="en-US"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9400" y="2286000"/>
            <a:ext cx="3309344" cy="609616"/>
          </a:xfrm>
          <a:prstGeom prst="rect">
            <a:avLst/>
          </a:prstGeom>
        </p:spPr>
      </p:pic>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8400" y="3810000"/>
            <a:ext cx="4521591" cy="883920"/>
          </a:xfrm>
          <a:prstGeom prst="rect">
            <a:avLst/>
          </a:prstGeom>
        </p:spPr>
      </p:pic>
      <p:sp>
        <p:nvSpPr>
          <p:cNvPr id="6" name="矩形 5"/>
          <p:cNvSpPr/>
          <p:nvPr/>
        </p:nvSpPr>
        <p:spPr>
          <a:xfrm>
            <a:off x="3616404" y="4693920"/>
            <a:ext cx="2351926" cy="369332"/>
          </a:xfrm>
          <a:prstGeom prst="rect">
            <a:avLst/>
          </a:prstGeom>
        </p:spPr>
        <p:txBody>
          <a:bodyPr wrap="none">
            <a:spAutoFit/>
          </a:bodyPr>
          <a:lstStyle/>
          <a:p>
            <a:r>
              <a:rPr lang="zh-CN" altLang="en-US" dirty="0">
                <a:solidFill>
                  <a:srgbClr val="FF0000"/>
                </a:solidFill>
              </a:rPr>
              <a:t>近似正确，</a:t>
            </a:r>
            <a:r>
              <a:rPr lang="el-GR" altLang="zh-CN" dirty="0">
                <a:solidFill>
                  <a:srgbClr val="FF0000"/>
                </a:solidFill>
              </a:rPr>
              <a:t>0 &lt; ϵ &lt;</a:t>
            </a:r>
            <a:r>
              <a:rPr lang="en-US" altLang="zh-CN" dirty="0">
                <a:solidFill>
                  <a:srgbClr val="FF0000"/>
                </a:solidFill>
              </a:rPr>
              <a:t>0.5</a:t>
            </a:r>
            <a:endParaRPr lang="el-GR" altLang="zh-CN" dirty="0">
              <a:solidFill>
                <a:srgbClr val="FF0000"/>
              </a:solidFill>
            </a:endParaRPr>
          </a:p>
        </p:txBody>
      </p:sp>
      <p:cxnSp>
        <p:nvCxnSpPr>
          <p:cNvPr id="8" name="直接连接符 7"/>
          <p:cNvCxnSpPr/>
          <p:nvPr/>
        </p:nvCxnSpPr>
        <p:spPr>
          <a:xfrm>
            <a:off x="3048000" y="4693920"/>
            <a:ext cx="24384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2590800" y="5063252"/>
            <a:ext cx="4572000" cy="3483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4378404" y="5180092"/>
            <a:ext cx="2098596" cy="369332"/>
          </a:xfrm>
          <a:prstGeom prst="rect">
            <a:avLst/>
          </a:prstGeom>
        </p:spPr>
        <p:txBody>
          <a:bodyPr wrap="square">
            <a:spAutoFit/>
          </a:bodyPr>
          <a:lstStyle/>
          <a:p>
            <a:r>
              <a:rPr lang="zh-CN" altLang="en-US" dirty="0">
                <a:solidFill>
                  <a:srgbClr val="FF0000"/>
                </a:solidFill>
              </a:rPr>
              <a:t>可能，</a:t>
            </a:r>
            <a:r>
              <a:rPr lang="el-GR" altLang="zh-CN" dirty="0">
                <a:solidFill>
                  <a:srgbClr val="FF0000"/>
                </a:solidFill>
              </a:rPr>
              <a:t>0 &lt; δ &lt;</a:t>
            </a:r>
            <a:r>
              <a:rPr lang="en-US" altLang="zh-CN" dirty="0">
                <a:solidFill>
                  <a:srgbClr val="FF0000"/>
                </a:solidFill>
              </a:rPr>
              <a:t>0.5</a:t>
            </a:r>
            <a:endParaRPr lang="zh-CN" altLang="en-US" dirty="0">
              <a:solidFill>
                <a:srgbClr val="FF0000"/>
              </a:solidFill>
            </a:endParaRPr>
          </a:p>
        </p:txBody>
      </p:sp>
    </p:spTree>
    <p:extLst>
      <p:ext uri="{BB962C8B-B14F-4D97-AF65-F5344CB8AC3E}">
        <p14:creationId xmlns:p14="http://schemas.microsoft.com/office/powerpoint/2010/main" val="1820217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什么是机器学习？</a:t>
            </a:r>
          </a:p>
        </p:txBody>
      </p:sp>
      <p:pic>
        <p:nvPicPr>
          <p:cNvPr id="3" name="图片 2"/>
          <p:cNvPicPr>
            <a:picLocks noChangeAspect="1"/>
          </p:cNvPicPr>
          <p:nvPr/>
        </p:nvPicPr>
        <p:blipFill>
          <a:blip r:embed="rId2"/>
          <a:stretch>
            <a:fillRect/>
          </a:stretch>
        </p:blipFill>
        <p:spPr>
          <a:xfrm>
            <a:off x="156635" y="2895600"/>
            <a:ext cx="8530165" cy="2667000"/>
          </a:xfrm>
          <a:prstGeom prst="rect">
            <a:avLst/>
          </a:prstGeom>
        </p:spPr>
      </p:pic>
      <p:sp>
        <p:nvSpPr>
          <p:cNvPr id="5" name="矩形 4"/>
          <p:cNvSpPr/>
          <p:nvPr/>
        </p:nvSpPr>
        <p:spPr>
          <a:xfrm>
            <a:off x="3398460" y="3505200"/>
            <a:ext cx="1519765" cy="830997"/>
          </a:xfrm>
          <a:prstGeom prst="rect">
            <a:avLst/>
          </a:prstGeom>
          <a:solidFill>
            <a:schemeClr val="bg1"/>
          </a:solidFill>
        </p:spPr>
        <p:txBody>
          <a:bodyPr wrap="square" rtlCol="0" anchor="ctr">
            <a:spAutoFit/>
          </a:bodyPr>
          <a:lstStyle/>
          <a:p>
            <a:pPr algn="ctr"/>
            <a:endParaRPr lang="en-US" altLang="zh-CN" sz="2400" dirty="0"/>
          </a:p>
          <a:p>
            <a:pPr algn="ctr"/>
            <a:endParaRPr lang="zh-CN" altLang="en-US" sz="2400" dirty="0"/>
          </a:p>
        </p:txBody>
      </p:sp>
      <p:sp>
        <p:nvSpPr>
          <p:cNvPr id="6" name="文本框 5"/>
          <p:cNvSpPr txBox="1"/>
          <p:nvPr/>
        </p:nvSpPr>
        <p:spPr>
          <a:xfrm>
            <a:off x="381000" y="5562600"/>
            <a:ext cx="1980029" cy="369332"/>
          </a:xfrm>
          <a:prstGeom prst="rect">
            <a:avLst/>
          </a:prstGeom>
          <a:noFill/>
        </p:spPr>
        <p:txBody>
          <a:bodyPr wrap="none" rtlCol="0">
            <a:spAutoFit/>
          </a:bodyPr>
          <a:lstStyle/>
          <a:p>
            <a:r>
              <a:rPr lang="zh-CN" altLang="en-US" dirty="0"/>
              <a:t>独立同分布 </a:t>
            </a:r>
            <a:r>
              <a:rPr lang="en-US" altLang="zh-CN" dirty="0"/>
              <a:t>p(</a:t>
            </a:r>
            <a:r>
              <a:rPr lang="en-US" altLang="zh-CN" dirty="0" err="1"/>
              <a:t>x,y</a:t>
            </a:r>
            <a:r>
              <a:rPr lang="en-US" altLang="zh-CN" dirty="0"/>
              <a:t>)</a:t>
            </a:r>
            <a:endParaRPr lang="zh-CN" altLang="en-US" dirty="0"/>
          </a:p>
        </p:txBody>
      </p:sp>
      <p:sp>
        <p:nvSpPr>
          <p:cNvPr id="4" name="矩形 3"/>
          <p:cNvSpPr/>
          <p:nvPr/>
        </p:nvSpPr>
        <p:spPr>
          <a:xfrm>
            <a:off x="149378" y="4299466"/>
            <a:ext cx="6251422" cy="1796534"/>
          </a:xfrm>
          <a:prstGeom prst="rect">
            <a:avLst/>
          </a:prstGeom>
          <a:solidFill>
            <a:schemeClr val="bg1"/>
          </a:solidFill>
        </p:spPr>
        <p:txBody>
          <a:bodyPr wrap="square" rtlCol="0" anchor="ctr">
            <a:spAutoFit/>
          </a:bodyPr>
          <a:lstStyle/>
          <a:p>
            <a:pPr algn="ctr"/>
            <a:endParaRPr lang="zh-CN" altLang="en-US" sz="2400" dirty="0"/>
          </a:p>
        </p:txBody>
      </p:sp>
      <p:sp>
        <p:nvSpPr>
          <p:cNvPr id="7" name="矩形 6"/>
          <p:cNvSpPr/>
          <p:nvPr/>
        </p:nvSpPr>
        <p:spPr>
          <a:xfrm>
            <a:off x="762000" y="1279653"/>
            <a:ext cx="7924800" cy="1015663"/>
          </a:xfrm>
          <a:prstGeom prst="rect">
            <a:avLst/>
          </a:prstGeom>
        </p:spPr>
        <p:txBody>
          <a:bodyPr wrap="square">
            <a:spAutoFit/>
          </a:bodyPr>
          <a:lstStyle/>
          <a:p>
            <a:r>
              <a:rPr lang="zh-CN" altLang="en-US" sz="2000" dirty="0"/>
              <a:t>机器学习：从数据中获得决策（预测）函数使得机器可以根据数据进行自动学习，通过算法使得机器能从大量历史数据中学习规律从而对新的样本做决策。</a:t>
            </a:r>
            <a:endParaRPr lang="en-US" altLang="zh-CN" sz="2000" dirty="0"/>
          </a:p>
        </p:txBody>
      </p:sp>
    </p:spTree>
    <p:extLst>
      <p:ext uri="{BB962C8B-B14F-4D97-AF65-F5344CB8AC3E}">
        <p14:creationId xmlns:p14="http://schemas.microsoft.com/office/powerpoint/2010/main" val="1559860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5"/>
                                        </p:tgtEl>
                                      </p:cBhvr>
                                    </p:animEffect>
                                    <p:set>
                                      <p:cBhvr>
                                        <p:cTn id="10"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样本复杂度</a:t>
            </a:r>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p:txBody>
              <a:bodyPr/>
              <a:lstStyle/>
              <a:p>
                <a:r>
                  <a:rPr lang="zh-CN" altLang="en-US" dirty="0"/>
                  <a:t>如果固定</a:t>
                </a:r>
                <a:r>
                  <a:rPr lang="en-US" altLang="zh-CN" dirty="0"/>
                  <a:t>ϵ,δ</a:t>
                </a:r>
                <a:r>
                  <a:rPr lang="zh-CN" altLang="en-US" dirty="0"/>
                  <a:t>，可以反过来计算出样本复杂度为</a:t>
                </a:r>
                <a:endParaRPr lang="en-US" altLang="zh-CN" dirty="0"/>
              </a:p>
              <a:p>
                <a:endParaRPr lang="en-US" altLang="zh-CN" dirty="0"/>
              </a:p>
              <a:p>
                <a:pPr lvl="1"/>
                <a:endParaRPr lang="en-US" altLang="zh-CN" dirty="0"/>
              </a:p>
              <a:p>
                <a:pPr lvl="1"/>
                <a:r>
                  <a:rPr lang="zh-CN" altLang="en-US" dirty="0"/>
                  <a:t>其中</a:t>
                </a:r>
                <a:r>
                  <a:rPr lang="en-US" altLang="zh-CN" dirty="0"/>
                  <a:t>|</a:t>
                </a:r>
                <a14:m>
                  <m:oMath xmlns:m="http://schemas.openxmlformats.org/officeDocument/2006/math">
                    <m:r>
                      <a:rPr lang="en-US" altLang="zh-CN" i="1" dirty="0" smtClean="0">
                        <a:latin typeface="Cambria Math" panose="02040503050406030204" pitchFamily="18" charset="0"/>
                        <a:ea typeface="Cambria Math" panose="02040503050406030204" pitchFamily="18" charset="0"/>
                      </a:rPr>
                      <m:t>ℱ</m:t>
                    </m:r>
                  </m:oMath>
                </a14:m>
                <a:r>
                  <a:rPr lang="en-US" altLang="zh-CN" dirty="0"/>
                  <a:t>|</a:t>
                </a:r>
                <a:r>
                  <a:rPr lang="zh-CN" altLang="en-US" dirty="0"/>
                  <a:t>为假设空间的大小，可以用</a:t>
                </a:r>
                <a:r>
                  <a:rPr lang="en-US" altLang="zh-CN" dirty="0" err="1"/>
                  <a:t>Rademacher</a:t>
                </a:r>
                <a:r>
                  <a:rPr lang="zh-CN" altLang="en-US" dirty="0"/>
                  <a:t>复杂性或</a:t>
                </a:r>
                <a:r>
                  <a:rPr lang="en-US" altLang="zh-CN" dirty="0"/>
                  <a:t>VC</a:t>
                </a:r>
                <a:r>
                  <a:rPr lang="zh-CN" altLang="en-US" dirty="0"/>
                  <a:t>维来衡量。</a:t>
                </a:r>
              </a:p>
              <a:p>
                <a:endParaRPr lang="en-US" altLang="zh-CN" dirty="0"/>
              </a:p>
              <a:p>
                <a:r>
                  <a:rPr lang="en-US" altLang="zh-CN" sz="2400" dirty="0"/>
                  <a:t>PAC</a:t>
                </a:r>
                <a:r>
                  <a:rPr lang="zh-CN" altLang="en-US" sz="2400" dirty="0"/>
                  <a:t>学习理论可以帮助分析一个机器学习方法在什么条件下可以学习到一个近似正确的分类器。</a:t>
                </a:r>
                <a:endParaRPr lang="en-US" altLang="zh-CN" sz="2400" dirty="0"/>
              </a:p>
              <a:p>
                <a:endParaRPr lang="en-US" altLang="zh-CN" sz="2400" dirty="0"/>
              </a:p>
              <a:p>
                <a:r>
                  <a:rPr lang="zh-CN" altLang="en-US" sz="2400" dirty="0"/>
                  <a:t>如果希望模型的假设空间越大，泛化错误越小，其需要的样本数量越多。</a:t>
                </a:r>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a:blip r:embed="rId3"/>
                <a:stretch>
                  <a:fillRect l="-741" t="-1605"/>
                </a:stretch>
              </a:blipFill>
            </p:spPr>
            <p:txBody>
              <a:bodyPr/>
              <a:lstStyle/>
              <a:p>
                <a:r>
                  <a:rPr lang="zh-CN" altLang="en-US">
                    <a:noFill/>
                  </a:rPr>
                  <a:t> </a:t>
                </a:r>
              </a:p>
            </p:txBody>
          </p:sp>
        </mc:Fallback>
      </mc:AlternateContent>
      <p:pic>
        <p:nvPicPr>
          <p:cNvPr id="4" name="图片 3"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000" y="1752600"/>
            <a:ext cx="3787588" cy="762000"/>
          </a:xfrm>
          <a:prstGeom prst="rect">
            <a:avLst/>
          </a:prstGeom>
        </p:spPr>
      </p:pic>
    </p:spTree>
    <p:extLst>
      <p:ext uri="{BB962C8B-B14F-4D97-AF65-F5344CB8AC3E}">
        <p14:creationId xmlns:p14="http://schemas.microsoft.com/office/powerpoint/2010/main" val="925973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32D3A5-4633-470B-8FAA-B256435103B8}"/>
              </a:ext>
            </a:extLst>
          </p:cNvPr>
          <p:cNvSpPr>
            <a:spLocks noGrp="1"/>
          </p:cNvSpPr>
          <p:nvPr>
            <p:ph type="ctrTitle"/>
          </p:nvPr>
        </p:nvSpPr>
        <p:spPr/>
        <p:txBody>
          <a:bodyPr/>
          <a:lstStyle/>
          <a:p>
            <a:r>
              <a:rPr lang="zh-CN" altLang="en-US" dirty="0"/>
              <a:t>常用的定理</a:t>
            </a:r>
          </a:p>
        </p:txBody>
      </p:sp>
    </p:spTree>
    <p:extLst>
      <p:ext uri="{BB962C8B-B14F-4D97-AF65-F5344CB8AC3E}">
        <p14:creationId xmlns:p14="http://schemas.microsoft.com/office/powerpoint/2010/main" val="42146611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BDC66698-B80A-4D1B-8D74-401ECC133D24}"/>
              </a:ext>
            </a:extLst>
          </p:cNvPr>
          <p:cNvSpPr>
            <a:spLocks noGrp="1"/>
          </p:cNvSpPr>
          <p:nvPr>
            <p:ph type="title"/>
          </p:nvPr>
        </p:nvSpPr>
        <p:spPr/>
        <p:txBody>
          <a:bodyPr/>
          <a:lstStyle/>
          <a:p>
            <a:r>
              <a:rPr lang="zh-CN" altLang="en-US" dirty="0"/>
              <a:t>没有免费午餐定理（</a:t>
            </a:r>
            <a:r>
              <a:rPr lang="en-US" altLang="zh-CN" dirty="0"/>
              <a:t>No Free Lunch Theorem</a:t>
            </a:r>
            <a:r>
              <a:rPr lang="zh-CN" altLang="en-US" dirty="0"/>
              <a:t>，</a:t>
            </a:r>
            <a:r>
              <a:rPr lang="en-US" altLang="zh-CN" dirty="0"/>
              <a:t>NFL</a:t>
            </a:r>
            <a:r>
              <a:rPr lang="zh-CN" altLang="en-US" dirty="0"/>
              <a:t>）</a:t>
            </a:r>
            <a:endParaRPr lang="en-US" altLang="zh-CN" dirty="0"/>
          </a:p>
        </p:txBody>
      </p:sp>
      <p:sp>
        <p:nvSpPr>
          <p:cNvPr id="4" name="内容占位符 3">
            <a:extLst>
              <a:ext uri="{FF2B5EF4-FFF2-40B4-BE49-F238E27FC236}">
                <a16:creationId xmlns:a16="http://schemas.microsoft.com/office/drawing/2014/main" id="{941630B4-0CEF-4C2F-8F32-30E389C98F00}"/>
              </a:ext>
            </a:extLst>
          </p:cNvPr>
          <p:cNvSpPr>
            <a:spLocks noGrp="1"/>
          </p:cNvSpPr>
          <p:nvPr>
            <p:ph sz="quarter" idx="1"/>
          </p:nvPr>
        </p:nvSpPr>
        <p:spPr/>
        <p:txBody>
          <a:bodyPr/>
          <a:lstStyle/>
          <a:p>
            <a:r>
              <a:rPr lang="zh-CN" altLang="en-US" dirty="0"/>
              <a:t>对于基于迭代的最优化算法，不存在某种算法对所有问题（有限的搜索空间内）都有效。如果一个算法对某些问题有效，那么它一定在另外一些问题上比纯随机搜索算法更差。</a:t>
            </a:r>
          </a:p>
        </p:txBody>
      </p:sp>
      <p:pic>
        <p:nvPicPr>
          <p:cNvPr id="2050" name="Picture 2" descr="Image result for æ²¡æåè´¹åé¤å®ç">
            <a:extLst>
              <a:ext uri="{FF2B5EF4-FFF2-40B4-BE49-F238E27FC236}">
                <a16:creationId xmlns:a16="http://schemas.microsoft.com/office/drawing/2014/main" id="{549BE71C-35C6-4F66-A637-B5441F3B60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3400926"/>
            <a:ext cx="3595688" cy="26932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30192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6B9AA1-8118-4327-9DA0-3691A0EB56B0}"/>
              </a:ext>
            </a:extLst>
          </p:cNvPr>
          <p:cNvSpPr>
            <a:spLocks noGrp="1"/>
          </p:cNvSpPr>
          <p:nvPr>
            <p:ph type="title"/>
          </p:nvPr>
        </p:nvSpPr>
        <p:spPr/>
        <p:txBody>
          <a:bodyPr/>
          <a:lstStyle/>
          <a:p>
            <a:r>
              <a:rPr lang="zh-CN" altLang="en-US"/>
              <a:t>课后作业</a:t>
            </a:r>
            <a:endParaRPr lang="zh-CN" altLang="en-US" dirty="0"/>
          </a:p>
        </p:txBody>
      </p:sp>
      <p:sp>
        <p:nvSpPr>
          <p:cNvPr id="3" name="内容占位符 2">
            <a:extLst>
              <a:ext uri="{FF2B5EF4-FFF2-40B4-BE49-F238E27FC236}">
                <a16:creationId xmlns:a16="http://schemas.microsoft.com/office/drawing/2014/main" id="{06FFE951-5F67-4851-9343-226A8D06AC1C}"/>
              </a:ext>
            </a:extLst>
          </p:cNvPr>
          <p:cNvSpPr>
            <a:spLocks noGrp="1"/>
          </p:cNvSpPr>
          <p:nvPr>
            <p:ph sz="quarter" idx="1"/>
          </p:nvPr>
        </p:nvSpPr>
        <p:spPr/>
        <p:txBody>
          <a:bodyPr/>
          <a:lstStyle/>
          <a:p>
            <a:r>
              <a:rPr lang="zh-CN" altLang="en-US" dirty="0"/>
              <a:t>掌握知识点</a:t>
            </a:r>
          </a:p>
          <a:p>
            <a:pPr lvl="1"/>
            <a:r>
              <a:rPr lang="zh-CN" altLang="en-US" dirty="0"/>
              <a:t>矩阵微分</a:t>
            </a:r>
          </a:p>
          <a:p>
            <a:pPr lvl="1"/>
            <a:r>
              <a:rPr lang="zh-CN" altLang="en-US" dirty="0"/>
              <a:t>概率论</a:t>
            </a:r>
          </a:p>
          <a:p>
            <a:pPr lvl="1"/>
            <a:r>
              <a:rPr lang="zh-CN" altLang="en-US" dirty="0"/>
              <a:t>信息论</a:t>
            </a:r>
          </a:p>
          <a:p>
            <a:pPr lvl="1"/>
            <a:r>
              <a:rPr lang="zh-CN" altLang="en-US" dirty="0"/>
              <a:t>约束优化</a:t>
            </a:r>
            <a:endParaRPr lang="en-US" altLang="zh-CN" dirty="0"/>
          </a:p>
          <a:p>
            <a:r>
              <a:rPr lang="zh-CN" altLang="en-US" dirty="0"/>
              <a:t>编程练习</a:t>
            </a:r>
            <a:endParaRPr lang="en-US" altLang="zh-CN" dirty="0">
              <a:hlinkClick r:id="rId2"/>
            </a:endParaRPr>
          </a:p>
          <a:p>
            <a:pPr lvl="1"/>
            <a:r>
              <a:rPr lang="en-US" altLang="zh-CN" dirty="0">
                <a:hlinkClick r:id="rId3" tooltip="chap2_linear_regression"/>
              </a:rPr>
              <a:t>chap2_linear_regression</a:t>
            </a:r>
            <a:endParaRPr lang="en-US" altLang="zh-CN" dirty="0">
              <a:hlinkClick r:id="rId2"/>
            </a:endParaRPr>
          </a:p>
        </p:txBody>
      </p:sp>
    </p:spTree>
    <p:extLst>
      <p:ext uri="{BB962C8B-B14F-4D97-AF65-F5344CB8AC3E}">
        <p14:creationId xmlns:p14="http://schemas.microsoft.com/office/powerpoint/2010/main" val="3467424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352800" y="4038600"/>
            <a:ext cx="2313454" cy="369332"/>
          </a:xfrm>
          <a:prstGeom prst="rect">
            <a:avLst/>
          </a:prstGeom>
        </p:spPr>
        <p:txBody>
          <a:bodyPr wrap="none">
            <a:spAutoFit/>
          </a:bodyPr>
          <a:lstStyle/>
          <a:p>
            <a:r>
              <a:rPr lang="zh-CN" altLang="en-US" dirty="0"/>
              <a:t>https://nndl.github.io/</a:t>
            </a:r>
          </a:p>
        </p:txBody>
      </p:sp>
    </p:spTree>
    <p:extLst>
      <p:ext uri="{BB962C8B-B14F-4D97-AF65-F5344CB8AC3E}">
        <p14:creationId xmlns:p14="http://schemas.microsoft.com/office/powerpoint/2010/main" val="1784997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常见的机器学习问题</a:t>
            </a:r>
          </a:p>
        </p:txBody>
      </p:sp>
      <p:pic>
        <p:nvPicPr>
          <p:cNvPr id="3" name="图片 2"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2133600"/>
            <a:ext cx="2966012" cy="2286000"/>
          </a:xfrm>
          <a:prstGeom prst="rect">
            <a:avLst/>
          </a:prstGeom>
        </p:spPr>
      </p:pic>
      <p:sp>
        <p:nvSpPr>
          <p:cNvPr id="5" name="文本框 4"/>
          <p:cNvSpPr txBox="1"/>
          <p:nvPr/>
        </p:nvSpPr>
        <p:spPr>
          <a:xfrm>
            <a:off x="914399" y="4980214"/>
            <a:ext cx="2362200" cy="523220"/>
          </a:xfrm>
          <a:prstGeom prst="rect">
            <a:avLst/>
          </a:prstGeom>
          <a:noFill/>
        </p:spPr>
        <p:txBody>
          <a:bodyPr wrap="square" rtlCol="0">
            <a:spAutoFit/>
          </a:bodyPr>
          <a:lstStyle/>
          <a:p>
            <a:pPr algn="ctr"/>
            <a:r>
              <a:rPr lang="zh-CN" altLang="en-US" sz="2800" dirty="0"/>
              <a:t>分类</a:t>
            </a:r>
          </a:p>
        </p:txBody>
      </p:sp>
      <p:pic>
        <p:nvPicPr>
          <p:cNvPr id="8" name="图片 7"/>
          <p:cNvPicPr>
            <a:picLocks noChangeAspect="1"/>
          </p:cNvPicPr>
          <p:nvPr/>
        </p:nvPicPr>
        <p:blipFill>
          <a:blip r:embed="rId3"/>
          <a:stretch>
            <a:fillRect/>
          </a:stretch>
        </p:blipFill>
        <p:spPr>
          <a:xfrm>
            <a:off x="5029199" y="2895600"/>
            <a:ext cx="3324225" cy="1371600"/>
          </a:xfrm>
          <a:prstGeom prst="rect">
            <a:avLst/>
          </a:prstGeom>
        </p:spPr>
      </p:pic>
      <p:sp>
        <p:nvSpPr>
          <p:cNvPr id="9" name="文本框 8"/>
          <p:cNvSpPr txBox="1"/>
          <p:nvPr/>
        </p:nvSpPr>
        <p:spPr>
          <a:xfrm>
            <a:off x="5510211" y="4969328"/>
            <a:ext cx="2362200" cy="523220"/>
          </a:xfrm>
          <a:prstGeom prst="rect">
            <a:avLst/>
          </a:prstGeom>
          <a:noFill/>
        </p:spPr>
        <p:txBody>
          <a:bodyPr wrap="square" rtlCol="0">
            <a:spAutoFit/>
          </a:bodyPr>
          <a:lstStyle/>
          <a:p>
            <a:pPr algn="ctr"/>
            <a:r>
              <a:rPr lang="zh-CN" altLang="en-US" sz="2800" dirty="0"/>
              <a:t>聚类</a:t>
            </a:r>
          </a:p>
        </p:txBody>
      </p:sp>
    </p:spTree>
    <p:extLst>
      <p:ext uri="{BB962C8B-B14F-4D97-AF65-F5344CB8AC3E}">
        <p14:creationId xmlns:p14="http://schemas.microsoft.com/office/powerpoint/2010/main" val="3191425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机器学习的三要素</a:t>
            </a:r>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p:txBody>
              <a:bodyPr/>
              <a:lstStyle/>
              <a:p>
                <a:r>
                  <a:rPr lang="zh-CN" altLang="en-US" dirty="0">
                    <a:solidFill>
                      <a:srgbClr val="FF0000"/>
                    </a:solidFill>
                  </a:rPr>
                  <a:t>模型</a:t>
                </a:r>
              </a:p>
              <a:p>
                <a:pPr lvl="1"/>
                <a:r>
                  <a:rPr lang="zh-CN" altLang="en-US" dirty="0"/>
                  <a:t>线性方法：</a:t>
                </a:r>
                <a:endParaRPr lang="en-US" altLang="zh-CN" dirty="0"/>
              </a:p>
              <a:p>
                <a:pPr lvl="1"/>
                <a:r>
                  <a:rPr lang="zh-CN" altLang="en-US" dirty="0"/>
                  <a:t>广义线性方法：</a:t>
                </a:r>
                <a:endParaRPr lang="en-US" altLang="zh-CN" dirty="0"/>
              </a:p>
              <a:p>
                <a:pPr lvl="2"/>
                <a:r>
                  <a:rPr lang="zh-CN" altLang="en-US" dirty="0"/>
                  <a:t>如果</a:t>
                </a:r>
                <a14:m>
                  <m:oMath xmlns:m="http://schemas.openxmlformats.org/officeDocument/2006/math">
                    <m:r>
                      <m:rPr>
                        <m:nor/>
                      </m:rPr>
                      <a:rPr lang="en-US" altLang="zh-CN" dirty="0"/>
                      <m:t>ϕ</m:t>
                    </m:r>
                    <m:r>
                      <m:rPr>
                        <m:nor/>
                      </m:rPr>
                      <a:rPr lang="en-US" altLang="zh-CN" dirty="0"/>
                      <m:t>(</m:t>
                    </m:r>
                    <m:r>
                      <m:rPr>
                        <m:nor/>
                      </m:rPr>
                      <a:rPr lang="en-US" altLang="zh-CN" dirty="0"/>
                      <m:t>x</m:t>
                    </m:r>
                    <m:r>
                      <m:rPr>
                        <m:nor/>
                      </m:rPr>
                      <a:rPr lang="en-US" altLang="zh-CN" dirty="0"/>
                      <m:t>)</m:t>
                    </m:r>
                  </m:oMath>
                </a14:m>
                <a:r>
                  <a:rPr lang="zh-CN" altLang="en-US" dirty="0"/>
                  <a:t>为可学习的非线性基函数，</a:t>
                </a:r>
                <a14:m>
                  <m:oMath xmlns:m="http://schemas.openxmlformats.org/officeDocument/2006/math">
                    <m:r>
                      <m:rPr>
                        <m:nor/>
                      </m:rPr>
                      <a:rPr lang="en-US" altLang="zh-CN" dirty="0"/>
                      <m:t>f</m:t>
                    </m:r>
                    <m:r>
                      <m:rPr>
                        <m:nor/>
                      </m:rPr>
                      <a:rPr lang="en-US" altLang="zh-CN" dirty="0"/>
                      <m:t>(</m:t>
                    </m:r>
                    <m:r>
                      <m:rPr>
                        <m:nor/>
                      </m:rPr>
                      <a:rPr lang="en-US" altLang="zh-CN" b="1" dirty="0"/>
                      <m:t>x</m:t>
                    </m:r>
                    <m:r>
                      <m:rPr>
                        <m:nor/>
                      </m:rPr>
                      <a:rPr lang="en-US" altLang="zh-CN" dirty="0"/>
                      <m:t>,</m:t>
                    </m:r>
                    <m:r>
                      <m:rPr>
                        <m:nor/>
                      </m:rPr>
                      <a:rPr lang="el-GR" altLang="zh-CN" dirty="0"/>
                      <m:t>θ</m:t>
                    </m:r>
                    <m:r>
                      <m:rPr>
                        <m:nor/>
                      </m:rPr>
                      <a:rPr lang="el-GR" altLang="zh-CN" dirty="0"/>
                      <m:t>)</m:t>
                    </m:r>
                  </m:oMath>
                </a14:m>
                <a:r>
                  <a:rPr lang="zh-CN" altLang="en-US" dirty="0"/>
                  <a:t>就等价于神经网络。</a:t>
                </a:r>
              </a:p>
              <a:p>
                <a:endParaRPr lang="en-US" altLang="zh-CN" dirty="0">
                  <a:solidFill>
                    <a:srgbClr val="FF0000"/>
                  </a:solidFill>
                </a:endParaRPr>
              </a:p>
              <a:p>
                <a:r>
                  <a:rPr lang="zh-CN" altLang="en-US" dirty="0">
                    <a:solidFill>
                      <a:srgbClr val="FF0000"/>
                    </a:solidFill>
                  </a:rPr>
                  <a:t>学习准则</a:t>
                </a:r>
                <a:endParaRPr lang="en-US" altLang="zh-CN" dirty="0">
                  <a:solidFill>
                    <a:srgbClr val="FF0000"/>
                  </a:solidFill>
                </a:endParaRPr>
              </a:p>
              <a:p>
                <a:pPr lvl="1"/>
                <a:r>
                  <a:rPr lang="zh-CN" altLang="en-US" dirty="0">
                    <a:solidFill>
                      <a:schemeClr val="tx1"/>
                    </a:solidFill>
                  </a:rPr>
                  <a:t>期望风险</a:t>
                </a:r>
                <a:endParaRPr lang="en-US" altLang="zh-CN" dirty="0">
                  <a:solidFill>
                    <a:schemeClr val="tx1"/>
                  </a:solidFill>
                </a:endParaRPr>
              </a:p>
              <a:p>
                <a:endParaRPr lang="en-US" altLang="zh-CN" dirty="0">
                  <a:solidFill>
                    <a:srgbClr val="FF0000"/>
                  </a:solidFill>
                </a:endParaRPr>
              </a:p>
              <a:p>
                <a:r>
                  <a:rPr lang="zh-CN" altLang="en-US" dirty="0">
                    <a:solidFill>
                      <a:srgbClr val="FF0000"/>
                    </a:solidFill>
                  </a:rPr>
                  <a:t>优化</a:t>
                </a:r>
                <a:endParaRPr lang="en-US" altLang="zh-CN" dirty="0">
                  <a:solidFill>
                    <a:srgbClr val="FF0000"/>
                  </a:solidFill>
                </a:endParaRPr>
              </a:p>
              <a:p>
                <a:pPr lvl="1"/>
                <a:r>
                  <a:rPr lang="zh-CN" altLang="en-US" dirty="0">
                    <a:solidFill>
                      <a:schemeClr val="tx1"/>
                    </a:solidFill>
                  </a:rPr>
                  <a:t>梯度下降</a:t>
                </a:r>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a:blip r:embed="rId3"/>
                <a:stretch>
                  <a:fillRect l="-741" t="-1235" b="-2593"/>
                </a:stretch>
              </a:blipFill>
            </p:spPr>
            <p:txBody>
              <a:bodyPr/>
              <a:lstStyle/>
              <a:p>
                <a:r>
                  <a:rPr lang="zh-CN" altLang="en-US">
                    <a:noFill/>
                  </a:rPr>
                  <a:t> </a:t>
                </a:r>
              </a:p>
            </p:txBody>
          </p:sp>
        </mc:Fallback>
      </mc:AlternateContent>
      <p:pic>
        <p:nvPicPr>
          <p:cNvPr id="5" name="图片 4" descr="屏幕剪辑"/>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2895600" y="4495800"/>
            <a:ext cx="4219401" cy="619861"/>
          </a:xfrm>
          <a:prstGeom prst="rect">
            <a:avLst/>
          </a:prstGeom>
        </p:spPr>
      </p:pic>
      <p:pic>
        <p:nvPicPr>
          <p:cNvPr id="6" name="图片 5"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14600" y="1600200"/>
            <a:ext cx="2299412" cy="496083"/>
          </a:xfrm>
          <a:prstGeom prst="rect">
            <a:avLst/>
          </a:prstGeom>
        </p:spPr>
      </p:pic>
      <p:pic>
        <p:nvPicPr>
          <p:cNvPr id="7" name="图片 6" descr="屏幕剪辑"/>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48000" y="2115222"/>
            <a:ext cx="2664696" cy="399377"/>
          </a:xfrm>
          <a:prstGeom prst="rect">
            <a:avLst/>
          </a:prstGeom>
        </p:spPr>
      </p:pic>
    </p:spTree>
    <p:extLst>
      <p:ext uri="{BB962C8B-B14F-4D97-AF65-F5344CB8AC3E}">
        <p14:creationId xmlns:p14="http://schemas.microsoft.com/office/powerpoint/2010/main" val="1828073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参数学习</a:t>
            </a:r>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p:txBody>
              <a:bodyPr/>
              <a:lstStyle/>
              <a:p>
                <a:r>
                  <a:rPr lang="zh-CN" altLang="en-US" dirty="0"/>
                  <a:t>期望风险未知，通过</a:t>
                </a:r>
                <a:r>
                  <a:rPr lang="zh-CN" altLang="en-US" dirty="0">
                    <a:solidFill>
                      <a:srgbClr val="FF0000"/>
                    </a:solidFill>
                  </a:rPr>
                  <a:t>经验风险</a:t>
                </a:r>
                <a:r>
                  <a:rPr lang="zh-CN" altLang="en-US" dirty="0"/>
                  <a:t>近似</a:t>
                </a:r>
                <a:endParaRPr lang="en-US" altLang="zh-CN" dirty="0"/>
              </a:p>
              <a:p>
                <a:pPr lvl="1"/>
                <a:r>
                  <a:rPr lang="zh-CN" altLang="en-US" dirty="0"/>
                  <a:t>训练数据：</a:t>
                </a:r>
                <a14:m>
                  <m:oMath xmlns:m="http://schemas.openxmlformats.org/officeDocument/2006/math">
                    <m:r>
                      <a:rPr lang="zh-CN" altLang="en-US" i="1" dirty="0">
                        <a:latin typeface="Cambria Math" panose="02040503050406030204" pitchFamily="18" charset="0"/>
                      </a:rPr>
                      <m:t>𝒟</m:t>
                    </m:r>
                    <m:r>
                      <a:rPr lang="en-US" altLang="zh-CN" dirty="0">
                        <a:latin typeface="Cambria Math" panose="02040503050406030204" pitchFamily="18" charset="0"/>
                      </a:rPr>
                      <m:t>=</m:t>
                    </m:r>
                    <m:d>
                      <m:dPr>
                        <m:begChr m:val="{"/>
                        <m:endChr m:val="}"/>
                        <m:ctrlPr>
                          <a:rPr lang="en-US" altLang="zh-CN" i="1" dirty="0">
                            <a:latin typeface="Cambria Math" panose="02040503050406030204" pitchFamily="18" charset="0"/>
                          </a:rPr>
                        </m:ctrlPr>
                      </m:dPr>
                      <m:e>
                        <m:sSup>
                          <m:sSupPr>
                            <m:ctrlPr>
                              <a:rPr lang="en-US" altLang="zh-CN" i="1" dirty="0">
                                <a:latin typeface="Cambria Math" panose="02040503050406030204" pitchFamily="18" charset="0"/>
                              </a:rPr>
                            </m:ctrlPr>
                          </m:sSupPr>
                          <m:e>
                            <m:r>
                              <m:rPr>
                                <m:sty m:val="p"/>
                              </m:rPr>
                              <a:rPr lang="en-US" altLang="zh-CN" dirty="0">
                                <a:latin typeface="Cambria Math" panose="02040503050406030204" pitchFamily="18" charset="0"/>
                              </a:rPr>
                              <m:t>x</m:t>
                            </m:r>
                          </m:e>
                          <m:sup>
                            <m:d>
                              <m:dPr>
                                <m:ctrlPr>
                                  <a:rPr lang="en-US" altLang="zh-CN" i="1" dirty="0">
                                    <a:latin typeface="Cambria Math" panose="02040503050406030204" pitchFamily="18" charset="0"/>
                                  </a:rPr>
                                </m:ctrlPr>
                              </m:dPr>
                              <m:e>
                                <m:r>
                                  <m:rPr>
                                    <m:sty m:val="p"/>
                                  </m:rPr>
                                  <a:rPr lang="en-US" altLang="zh-CN" i="1" dirty="0">
                                    <a:latin typeface="Cambria Math" panose="02040503050406030204" pitchFamily="18" charset="0"/>
                                  </a:rPr>
                                  <m:t>n</m:t>
                                </m:r>
                              </m:e>
                            </m:d>
                          </m:sup>
                        </m:sSup>
                        <m:r>
                          <a:rPr lang="en-US" altLang="zh-CN" dirty="0">
                            <a:latin typeface="Cambria Math" panose="02040503050406030204" pitchFamily="18" charset="0"/>
                          </a:rPr>
                          <m:t>,</m:t>
                        </m:r>
                        <m:sSup>
                          <m:sSupPr>
                            <m:ctrlPr>
                              <a:rPr lang="en-US" altLang="zh-CN" i="1" dirty="0">
                                <a:latin typeface="Cambria Math" panose="02040503050406030204" pitchFamily="18" charset="0"/>
                              </a:rPr>
                            </m:ctrlPr>
                          </m:sSupPr>
                          <m:e>
                            <m:r>
                              <a:rPr lang="en-US" altLang="zh-CN" dirty="0">
                                <a:latin typeface="Cambria Math" panose="02040503050406030204" pitchFamily="18" charset="0"/>
                              </a:rPr>
                              <m:t>𝑦</m:t>
                            </m:r>
                          </m:e>
                          <m:sup>
                            <m:d>
                              <m:dPr>
                                <m:ctrlPr>
                                  <a:rPr lang="en-US" altLang="zh-CN" i="1" dirty="0">
                                    <a:latin typeface="Cambria Math" panose="02040503050406030204" pitchFamily="18" charset="0"/>
                                  </a:rPr>
                                </m:ctrlPr>
                              </m:dPr>
                              <m:e>
                                <m:r>
                                  <m:rPr>
                                    <m:sty m:val="p"/>
                                  </m:rPr>
                                  <a:rPr lang="en-US" altLang="zh-CN" i="1" dirty="0">
                                    <a:latin typeface="Cambria Math" panose="02040503050406030204" pitchFamily="18" charset="0"/>
                                  </a:rPr>
                                  <m:t>n</m:t>
                                </m:r>
                              </m:e>
                            </m:d>
                          </m:sup>
                        </m:sSup>
                      </m:e>
                    </m:d>
                    <m:r>
                      <a:rPr lang="en-US" altLang="zh-CN" dirty="0">
                        <a:latin typeface="Cambria Math" panose="02040503050406030204" pitchFamily="18" charset="0"/>
                      </a:rPr>
                      <m:t>, </m:t>
                    </m:r>
                    <m:r>
                      <a:rPr lang="en-US" altLang="zh-CN" dirty="0">
                        <a:latin typeface="Cambria Math" panose="02040503050406030204" pitchFamily="18" charset="0"/>
                      </a:rPr>
                      <m:t>𝑖</m:t>
                    </m:r>
                    <m:r>
                      <a:rPr lang="en-US" altLang="zh-CN" dirty="0">
                        <a:latin typeface="Cambria Math" panose="02040503050406030204" pitchFamily="18" charset="0"/>
                      </a:rPr>
                      <m:t>∈[1,</m:t>
                    </m:r>
                    <m:r>
                      <a:rPr lang="en-US" altLang="zh-CN" dirty="0">
                        <a:latin typeface="Cambria Math" panose="02040503050406030204" pitchFamily="18" charset="0"/>
                      </a:rPr>
                      <m:t>𝑁</m:t>
                    </m:r>
                    <m:r>
                      <a:rPr lang="en-US" altLang="zh-CN" dirty="0">
                        <a:latin typeface="Cambria Math" panose="02040503050406030204" pitchFamily="18" charset="0"/>
                      </a:rPr>
                      <m:t>]</m:t>
                    </m:r>
                  </m:oMath>
                </a14:m>
                <a:endParaRPr lang="en-US" altLang="zh-CN" dirty="0"/>
              </a:p>
              <a:p>
                <a:pPr lvl="1"/>
                <a:endParaRPr lang="en-US" altLang="zh-CN" dirty="0"/>
              </a:p>
              <a:p>
                <a:endParaRPr lang="en-US" altLang="zh-CN" dirty="0"/>
              </a:p>
              <a:p>
                <a:endParaRPr lang="en-US" altLang="zh-CN" dirty="0"/>
              </a:p>
              <a:p>
                <a:r>
                  <a:rPr lang="zh-CN" altLang="en-US" dirty="0">
                    <a:solidFill>
                      <a:srgbClr val="FF0000"/>
                    </a:solidFill>
                  </a:rPr>
                  <a:t>经验风险最小化</a:t>
                </a:r>
                <a:endParaRPr lang="en-US" altLang="zh-CN" dirty="0">
                  <a:solidFill>
                    <a:srgbClr val="FF0000"/>
                  </a:solidFill>
                </a:endParaRPr>
              </a:p>
              <a:p>
                <a:pPr lvl="1"/>
                <a:r>
                  <a:rPr lang="zh-CN" altLang="en-US" dirty="0"/>
                  <a:t>在选择合适的风险函数后，我们寻找一个参数</a:t>
                </a:r>
                <a:r>
                  <a:rPr lang="en-US" altLang="zh-CN" dirty="0"/>
                  <a:t>θ</a:t>
                </a:r>
                <a:r>
                  <a:rPr lang="en-US" altLang="zh-CN" baseline="30000" dirty="0"/>
                  <a:t>∗</a:t>
                </a:r>
                <a:r>
                  <a:rPr lang="en-US" altLang="zh-CN" dirty="0"/>
                  <a:t> </a:t>
                </a:r>
                <a:r>
                  <a:rPr lang="zh-CN" altLang="en-US" dirty="0"/>
                  <a:t>，使得经验风险函数最小化。</a:t>
                </a:r>
                <a:endParaRPr lang="en-US" altLang="zh-CN" dirty="0"/>
              </a:p>
              <a:p>
                <a:endParaRPr lang="en-US" altLang="zh-CN" dirty="0"/>
              </a:p>
              <a:p>
                <a:pPr marL="0" indent="0">
                  <a:buNone/>
                </a:pPr>
                <a:endParaRPr lang="en-US" altLang="zh-CN" dirty="0"/>
              </a:p>
              <a:p>
                <a:r>
                  <a:rPr lang="zh-CN" altLang="en-US" dirty="0"/>
                  <a:t>机器学习问题转化成为一个</a:t>
                </a:r>
                <a:r>
                  <a:rPr lang="zh-CN" altLang="en-US" dirty="0">
                    <a:solidFill>
                      <a:srgbClr val="FF0000"/>
                    </a:solidFill>
                  </a:rPr>
                  <a:t>最优化问题</a:t>
                </a:r>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a:blip r:embed="rId2"/>
                <a:stretch>
                  <a:fillRect l="-741" t="-1235" r="-963" b="-7284"/>
                </a:stretch>
              </a:blipFill>
            </p:spPr>
            <p:txBody>
              <a:bodyPr/>
              <a:lstStyle/>
              <a:p>
                <a:r>
                  <a:rPr lang="zh-CN" altLang="en-US">
                    <a:noFill/>
                  </a:rPr>
                  <a:t> </a:t>
                </a:r>
              </a:p>
            </p:txBody>
          </p:sp>
        </mc:Fallback>
      </mc:AlternateContent>
      <p:pic>
        <p:nvPicPr>
          <p:cNvPr id="7" name="图片 6"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2350532"/>
            <a:ext cx="4433826" cy="911689"/>
          </a:xfrm>
          <a:prstGeom prst="rect">
            <a:avLst/>
          </a:prstGeom>
        </p:spPr>
      </p:pic>
      <p:pic>
        <p:nvPicPr>
          <p:cNvPr id="8" name="图片 7"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38400" y="4876800"/>
            <a:ext cx="3227673" cy="848148"/>
          </a:xfrm>
          <a:prstGeom prst="rect">
            <a:avLst/>
          </a:prstGeom>
        </p:spPr>
      </p:pic>
    </p:spTree>
    <p:extLst>
      <p:ext uri="{BB962C8B-B14F-4D97-AF65-F5344CB8AC3E}">
        <p14:creationId xmlns:p14="http://schemas.microsoft.com/office/powerpoint/2010/main" val="2316915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线性回归（</a:t>
            </a:r>
            <a:r>
              <a:rPr lang="en-US" altLang="zh-CN" dirty="0"/>
              <a:t>Linear Regression</a:t>
            </a:r>
            <a:r>
              <a:rPr lang="zh-CN" altLang="en-US" dirty="0"/>
              <a:t>）</a:t>
            </a:r>
          </a:p>
        </p:txBody>
      </p:sp>
      <p:sp>
        <p:nvSpPr>
          <p:cNvPr id="3" name="内容占位符 2"/>
          <p:cNvSpPr>
            <a:spLocks noGrp="1"/>
          </p:cNvSpPr>
          <p:nvPr>
            <p:ph sz="quarter" idx="1"/>
          </p:nvPr>
        </p:nvSpPr>
        <p:spPr/>
        <p:txBody>
          <a:bodyPr/>
          <a:lstStyle/>
          <a:p>
            <a:r>
              <a:rPr lang="zh-CN" altLang="en-US" dirty="0"/>
              <a:t>模型：</a:t>
            </a:r>
            <a:endParaRPr lang="en-US" altLang="zh-CN" dirty="0"/>
          </a:p>
          <a:p>
            <a:endParaRPr lang="en-US" altLang="zh-CN" dirty="0"/>
          </a:p>
          <a:p>
            <a:pPr lvl="1"/>
            <a:r>
              <a:rPr lang="zh-CN" altLang="en-US" sz="2000" dirty="0"/>
              <a:t>增广权重向量和增广特征向量</a:t>
            </a:r>
            <a:endParaRPr lang="en-US" altLang="zh-CN" sz="2000" dirty="0"/>
          </a:p>
          <a:p>
            <a:pPr lvl="1"/>
            <a:endParaRPr lang="en-US" altLang="zh-CN" sz="2000" dirty="0"/>
          </a:p>
          <a:p>
            <a:pPr lvl="1"/>
            <a:endParaRPr lang="en-US" altLang="zh-CN" sz="2000" dirty="0"/>
          </a:p>
          <a:p>
            <a:pPr lvl="1"/>
            <a:endParaRPr lang="en-US" altLang="zh-CN" sz="2000"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1371600"/>
            <a:ext cx="3530989" cy="711278"/>
          </a:xfrm>
          <a:prstGeom prst="rect">
            <a:avLst/>
          </a:prstGeom>
        </p:spPr>
      </p:pic>
      <p:pic>
        <p:nvPicPr>
          <p:cNvPr id="5" name="图片 4" descr="屏幕剪辑"/>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43498" y="2180591"/>
            <a:ext cx="2743200" cy="672084"/>
          </a:xfrm>
          <a:prstGeom prst="rect">
            <a:avLst/>
          </a:prstGeom>
        </p:spPr>
      </p:pic>
      <p:pic>
        <p:nvPicPr>
          <p:cNvPr id="6" name="图片 5" descr="屏幕剪辑"/>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24000" y="2971800"/>
            <a:ext cx="5126954" cy="3071270"/>
          </a:xfrm>
          <a:prstGeom prst="rect">
            <a:avLst/>
          </a:prstGeom>
        </p:spPr>
      </p:pic>
    </p:spTree>
    <p:extLst>
      <p:ext uri="{BB962C8B-B14F-4D97-AF65-F5344CB8AC3E}">
        <p14:creationId xmlns:p14="http://schemas.microsoft.com/office/powerpoint/2010/main" val="3755236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损失函数</a:t>
            </a:r>
          </a:p>
        </p:txBody>
      </p:sp>
      <p:sp>
        <p:nvSpPr>
          <p:cNvPr id="3" name="内容占位符 2"/>
          <p:cNvSpPr>
            <a:spLocks noGrp="1"/>
          </p:cNvSpPr>
          <p:nvPr>
            <p:ph sz="quarter" idx="1"/>
          </p:nvPr>
        </p:nvSpPr>
        <p:spPr/>
        <p:txBody>
          <a:bodyPr/>
          <a:lstStyle/>
          <a:p>
            <a:r>
              <a:rPr lang="en-US" altLang="zh-CN" dirty="0"/>
              <a:t>0-1</a:t>
            </a:r>
            <a:r>
              <a:rPr lang="zh-CN" altLang="en-US" dirty="0"/>
              <a:t>损失函数</a:t>
            </a:r>
            <a:endParaRPr lang="en-US" altLang="zh-CN" dirty="0"/>
          </a:p>
          <a:p>
            <a:endParaRPr lang="en-US" altLang="zh-CN" dirty="0"/>
          </a:p>
          <a:p>
            <a:endParaRPr lang="en-US" altLang="zh-CN" dirty="0"/>
          </a:p>
          <a:p>
            <a:r>
              <a:rPr lang="zh-CN" altLang="en-US" dirty="0"/>
              <a:t>平方损失函数</a:t>
            </a:r>
            <a:endParaRPr lang="en-US" altLang="zh-CN" dirty="0"/>
          </a:p>
          <a:p>
            <a:pPr marL="0" indent="0">
              <a:buNone/>
            </a:pPr>
            <a:endParaRPr lang="en-US" altLang="zh-CN"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362200" y="1676400"/>
            <a:ext cx="3629532" cy="990738"/>
          </a:xfrm>
          <a:prstGeom prst="rect">
            <a:avLst/>
          </a:prstGeom>
        </p:spPr>
      </p:pic>
      <p:pic>
        <p:nvPicPr>
          <p:cNvPr id="5" name="图片 4" descr="屏幕剪辑"/>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743200" y="3916679"/>
            <a:ext cx="3200400" cy="665683"/>
          </a:xfrm>
          <a:prstGeom prst="rect">
            <a:avLst/>
          </a:prstGeom>
        </p:spPr>
      </p:pic>
    </p:spTree>
    <p:extLst>
      <p:ext uri="{BB962C8B-B14F-4D97-AF65-F5344CB8AC3E}">
        <p14:creationId xmlns:p14="http://schemas.microsoft.com/office/powerpoint/2010/main" val="2729636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E53FA7-7FB8-4D95-8FA4-C7D615F2E010}"/>
              </a:ext>
            </a:extLst>
          </p:cNvPr>
          <p:cNvSpPr>
            <a:spLocks noGrp="1"/>
          </p:cNvSpPr>
          <p:nvPr>
            <p:ph type="title"/>
          </p:nvPr>
        </p:nvSpPr>
        <p:spPr/>
        <p:txBody>
          <a:bodyPr/>
          <a:lstStyle/>
          <a:p>
            <a:r>
              <a:rPr lang="zh-CN" altLang="en-US" dirty="0"/>
              <a:t>最优化问题</a:t>
            </a:r>
          </a:p>
        </p:txBody>
      </p:sp>
      <p:sp>
        <p:nvSpPr>
          <p:cNvPr id="3" name="内容占位符 2">
            <a:extLst>
              <a:ext uri="{FF2B5EF4-FFF2-40B4-BE49-F238E27FC236}">
                <a16:creationId xmlns:a16="http://schemas.microsoft.com/office/drawing/2014/main" id="{DC8119A3-864A-4564-B3F8-34845335EA8C}"/>
              </a:ext>
            </a:extLst>
          </p:cNvPr>
          <p:cNvSpPr>
            <a:spLocks noGrp="1"/>
          </p:cNvSpPr>
          <p:nvPr>
            <p:ph sz="quarter" idx="1"/>
          </p:nvPr>
        </p:nvSpPr>
        <p:spPr/>
        <p:txBody>
          <a:bodyPr/>
          <a:lstStyle/>
          <a:p>
            <a:r>
              <a:rPr lang="zh-CN" altLang="en-US" dirty="0"/>
              <a:t>机器学习问题转化成为一个</a:t>
            </a:r>
            <a:r>
              <a:rPr lang="zh-CN" altLang="en-US" dirty="0">
                <a:solidFill>
                  <a:srgbClr val="FF0000"/>
                </a:solidFill>
              </a:rPr>
              <a:t>最优化问题</a:t>
            </a:r>
          </a:p>
          <a:p>
            <a:endParaRPr lang="zh-CN" altLang="en-US" dirty="0"/>
          </a:p>
        </p:txBody>
      </p:sp>
      <p:pic>
        <p:nvPicPr>
          <p:cNvPr id="5" name="图片 4">
            <a:extLst>
              <a:ext uri="{FF2B5EF4-FFF2-40B4-BE49-F238E27FC236}">
                <a16:creationId xmlns:a16="http://schemas.microsoft.com/office/drawing/2014/main" id="{234B176D-1EA5-431A-97AD-7D714A6B28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4725" y="5218375"/>
            <a:ext cx="1981200" cy="630382"/>
          </a:xfrm>
          <a:prstGeom prst="rect">
            <a:avLst/>
          </a:prstGeom>
        </p:spPr>
      </p:pic>
      <p:pic>
        <p:nvPicPr>
          <p:cNvPr id="2052" name="Picture 4" descr="https://qph.fs.quoracdn.net/main-qimg-f848fbbcbf279aadeacb7bd9850d5ed1">
            <a:extLst>
              <a:ext uri="{FF2B5EF4-FFF2-40B4-BE49-F238E27FC236}">
                <a16:creationId xmlns:a16="http://schemas.microsoft.com/office/drawing/2014/main" id="{D00EB245-16DE-433A-81D1-900C3820FC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2072324"/>
            <a:ext cx="6492251" cy="2608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8020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qxp">
      <a:dk1>
        <a:srgbClr val="2A4A75"/>
      </a:dk1>
      <a:lt1>
        <a:sysClr val="window" lastClr="FFFFFF"/>
      </a:lt1>
      <a:dk2>
        <a:srgbClr val="2A4A75"/>
      </a:dk2>
      <a:lt2>
        <a:srgbClr val="DEF5FA"/>
      </a:lt2>
      <a:accent1>
        <a:srgbClr val="1C314E"/>
      </a:accent1>
      <a:accent2>
        <a:srgbClr val="EB641B"/>
      </a:accent2>
      <a:accent3>
        <a:srgbClr val="DA1F28"/>
      </a:accent3>
      <a:accent4>
        <a:srgbClr val="39639D"/>
      </a:accent4>
      <a:accent5>
        <a:srgbClr val="474B78"/>
      </a:accent5>
      <a:accent6>
        <a:srgbClr val="7D3C4A"/>
      </a:accent6>
      <a:hlink>
        <a:srgbClr val="FF8119"/>
      </a:hlink>
      <a:folHlink>
        <a:srgbClr val="44B9E8"/>
      </a:folHlink>
    </a:clrScheme>
    <a:fontScheme name="qxp">
      <a:majorFont>
        <a:latin typeface="Helvetica"/>
        <a:ea typeface="微软雅黑"/>
        <a:cs typeface=""/>
      </a:majorFont>
      <a:minorFont>
        <a:latin typeface="Helvetica"/>
        <a:ea typeface="华文楷体"/>
        <a:cs typeface=""/>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spDef>
      <a:spPr/>
      <a:bodyPr wrap="none">
        <a:spAutoFit/>
      </a:bodyPr>
      <a:lstStyle>
        <a:defPPr>
          <a:defRPr sz="2400" dirty="0"/>
        </a:defPPr>
      </a:lst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18448</TotalTime>
  <Words>912</Words>
  <Application>Microsoft Office PowerPoint</Application>
  <PresentationFormat>全屏显示(4:3)</PresentationFormat>
  <Paragraphs>173</Paragraphs>
  <Slides>34</Slides>
  <Notes>7</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34</vt:i4>
      </vt:variant>
    </vt:vector>
  </HeadingPairs>
  <TitlesOfParts>
    <vt:vector size="47" baseType="lpstr">
      <vt:lpstr>华文楷体</vt:lpstr>
      <vt:lpstr>华文细黑</vt:lpstr>
      <vt:lpstr>宋体</vt:lpstr>
      <vt:lpstr>微软雅黑</vt:lpstr>
      <vt:lpstr>Arial</vt:lpstr>
      <vt:lpstr>Calibri</vt:lpstr>
      <vt:lpstr>Cambria</vt:lpstr>
      <vt:lpstr>Cambria Math</vt:lpstr>
      <vt:lpstr>Helvetica</vt:lpstr>
      <vt:lpstr>Wingdings</vt:lpstr>
      <vt:lpstr>Wingdings 3</vt:lpstr>
      <vt:lpstr>Origin</vt:lpstr>
      <vt:lpstr>方程式</vt:lpstr>
      <vt:lpstr>机器学习概述</vt:lpstr>
      <vt:lpstr>机器学习 ≈ 构建一个映射函数</vt:lpstr>
      <vt:lpstr>什么是机器学习？</vt:lpstr>
      <vt:lpstr>常见的机器学习问题</vt:lpstr>
      <vt:lpstr>机器学习的三要素</vt:lpstr>
      <vt:lpstr>参数学习</vt:lpstr>
      <vt:lpstr>线性回归（Linear Regression）</vt:lpstr>
      <vt:lpstr>损失函数</vt:lpstr>
      <vt:lpstr>最优化问题</vt:lpstr>
      <vt:lpstr>优化：梯度下降法</vt:lpstr>
      <vt:lpstr>批量梯度下降法</vt:lpstr>
      <vt:lpstr>随机梯度下降法</vt:lpstr>
      <vt:lpstr> 随机梯度下降法</vt:lpstr>
      <vt:lpstr>提前停止</vt:lpstr>
      <vt:lpstr>机器学习 = 优化？</vt:lpstr>
      <vt:lpstr>过拟合</vt:lpstr>
      <vt:lpstr>泛化错误</vt:lpstr>
      <vt:lpstr>如何减少泛化错误？</vt:lpstr>
      <vt:lpstr>正则化（regularization）</vt:lpstr>
      <vt:lpstr>线性回归</vt:lpstr>
      <vt:lpstr>线性回归（Linear Regression）</vt:lpstr>
      <vt:lpstr>优化方法</vt:lpstr>
      <vt:lpstr>经验风险最小化</vt:lpstr>
      <vt:lpstr>常见的机器学习类型</vt:lpstr>
      <vt:lpstr>机器学习的几个关键点</vt:lpstr>
      <vt:lpstr>如何选择一个合适的模型？</vt:lpstr>
      <vt:lpstr>模型选择：偏差与方差</vt:lpstr>
      <vt:lpstr>集成模型：有效的降低方差的方法</vt:lpstr>
      <vt:lpstr>PAC学习 Probably Approximately Correct</vt:lpstr>
      <vt:lpstr>样本复杂度</vt:lpstr>
      <vt:lpstr>常用的定理</vt:lpstr>
      <vt:lpstr>没有免费午餐定理（No Free Lunch Theorem，NFL）</vt:lpstr>
      <vt:lpstr>课后作业</vt:lpstr>
      <vt:lpstr>PowerPoint 演示文稿</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 Branding Roadmap Template</dc:title>
  <dc:creator>Xipeng Qiu</dc:creator>
  <cp:lastModifiedBy>Qiu Xipeng</cp:lastModifiedBy>
  <cp:revision>1790</cp:revision>
  <dcterms:created xsi:type="dcterms:W3CDTF">2009-03-19T21:17:53Z</dcterms:created>
  <dcterms:modified xsi:type="dcterms:W3CDTF">2019-07-25T05:55:30Z</dcterms:modified>
</cp:coreProperties>
</file>