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1055" r:id="rId3"/>
    <p:sldId id="1073" r:id="rId4"/>
    <p:sldId id="1074" r:id="rId5"/>
    <p:sldId id="1078" r:id="rId6"/>
    <p:sldId id="1079" r:id="rId7"/>
    <p:sldId id="1075" r:id="rId8"/>
    <p:sldId id="1076" r:id="rId9"/>
    <p:sldId id="1088" r:id="rId10"/>
    <p:sldId id="921" r:id="rId11"/>
    <p:sldId id="1080" r:id="rId12"/>
    <p:sldId id="1082" r:id="rId13"/>
    <p:sldId id="1081" r:id="rId14"/>
    <p:sldId id="1083" r:id="rId15"/>
    <p:sldId id="1087" r:id="rId16"/>
    <p:sldId id="920" r:id="rId17"/>
    <p:sldId id="1084" r:id="rId18"/>
    <p:sldId id="1086" r:id="rId19"/>
    <p:sldId id="922" r:id="rId20"/>
    <p:sldId id="1085" r:id="rId21"/>
    <p:sldId id="1077" r:id="rId22"/>
    <p:sldId id="44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1055"/>
            <p14:sldId id="1073"/>
            <p14:sldId id="1074"/>
            <p14:sldId id="1078"/>
            <p14:sldId id="1079"/>
            <p14:sldId id="1075"/>
            <p14:sldId id="1076"/>
            <p14:sldId id="1088"/>
            <p14:sldId id="921"/>
            <p14:sldId id="1080"/>
            <p14:sldId id="1082"/>
            <p14:sldId id="1081"/>
            <p14:sldId id="1083"/>
            <p14:sldId id="1087"/>
            <p14:sldId id="920"/>
            <p14:sldId id="1084"/>
            <p14:sldId id="1086"/>
            <p14:sldId id="922"/>
            <p14:sldId id="1085"/>
            <p14:sldId id="1077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79006" autoAdjust="0"/>
  </p:normalViewPr>
  <p:slideViewPr>
    <p:cSldViewPr>
      <p:cViewPr varScale="1">
        <p:scale>
          <a:sx n="61" d="100"/>
          <a:sy n="61" d="100"/>
        </p:scale>
        <p:origin x="1235" y="3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4269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12/3/2018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在玻尔兹曼机中，每个变量</a:t>
            </a:r>
            <a:r>
              <a:rPr lang="en-US" altLang="zh-CN" dirty="0"/>
              <a:t>X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可以解释为是否接受一个基本假设</a:t>
            </a:r>
            <a:r>
              <a:rPr lang="en-US" altLang="zh-CN" dirty="0"/>
              <a:t>[Ackley</a:t>
            </a:r>
          </a:p>
          <a:p>
            <a:r>
              <a:rPr lang="en-US" altLang="zh-CN" dirty="0"/>
              <a:t>et al., 1985]</a:t>
            </a:r>
            <a:r>
              <a:rPr lang="zh-CN" altLang="en-US" dirty="0"/>
              <a:t>，其取值为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分别表示系统接受或拒绝该假设。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38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为了有效地训练深度信念网络，我们将每一层的</a:t>
            </a:r>
            <a:r>
              <a:rPr lang="en-US" altLang="zh-CN" dirty="0"/>
              <a:t>sigmoid</a:t>
            </a:r>
            <a:r>
              <a:rPr lang="zh-CN" altLang="en-US" dirty="0"/>
              <a:t>信念网络转换为受限玻尔兹曼机。</a:t>
            </a:r>
          </a:p>
          <a:p>
            <a:r>
              <a:rPr lang="zh-CN" altLang="en-US" dirty="0"/>
              <a:t>这样，深度信念网络可以看作是由多个受限玻尔兹曼机从下到上进行堆叠，每一层受限玻尔兹曼机的隐层作为上一层受限玻尔兹曼机的可见层。</a:t>
            </a:r>
          </a:p>
          <a:p>
            <a:r>
              <a:rPr lang="zh-CN" altLang="en-US" dirty="0"/>
              <a:t>进一步地，深度信念网络可以采用逐层训练的方式来快速训练，即从最底层开始，每次只训练一层，直到最后一层。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7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《</a:t>
            </a:r>
            <a:r>
              <a:rPr lang="zh-CN" altLang="en-US" sz="1400" dirty="0">
                <a:latin typeface="+mn-ea"/>
                <a:ea typeface="+mn-ea"/>
              </a:rPr>
              <a:t>神经网络与深度学习</a:t>
            </a:r>
            <a:r>
              <a:rPr lang="en-US" altLang="zh-CN" sz="1400" dirty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深度信念网络</a:t>
            </a:r>
            <a:endParaRPr lang="en-US" altLang="zh-CN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神经网络与深度学习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https://nndl.github.io/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受限玻尔兹曼机（</a:t>
            </a:r>
            <a:r>
              <a:rPr lang="en-US" altLang="zh-CN" sz="3200" dirty="0"/>
              <a:t>Restricted Boltzmann Machines</a:t>
            </a:r>
            <a:r>
              <a:rPr lang="zh-CN" altLang="en-US" sz="3200" dirty="0"/>
              <a:t>，</a:t>
            </a:r>
            <a:r>
              <a:rPr lang="en-US" altLang="zh-CN" sz="3200" dirty="0"/>
              <a:t>RBM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受限玻尔兹曼机是一个二分图结构的无向图模型。</a:t>
            </a:r>
            <a:endParaRPr lang="en-US" altLang="zh-CN" dirty="0"/>
          </a:p>
          <a:p>
            <a:pPr lvl="1"/>
            <a:r>
              <a:rPr lang="zh-CN" altLang="en-US" dirty="0"/>
              <a:t>在受限玻尔兹曼机中，变量可以为两组，分别为隐藏层和可见层（或输入层）。</a:t>
            </a:r>
            <a:endParaRPr lang="en-US" altLang="zh-CN" dirty="0"/>
          </a:p>
          <a:p>
            <a:pPr lvl="1"/>
            <a:r>
              <a:rPr lang="zh-CN" altLang="en-US" dirty="0"/>
              <a:t>节点变量的取值为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和两层的全连接神经网络的结构相同。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91000"/>
            <a:ext cx="4513758" cy="17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3C56-A056-4D09-B693-5235D7FF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全条件概率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1471F-2B89-492B-98F4-BB6681D4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833249"/>
            <a:ext cx="6934200" cy="31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487DC-2C3E-474E-9432-72C7FF90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7C2D5-1FB0-4839-8736-CD2F94E858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采用梯度上升法时，参数</a:t>
            </a:r>
            <a:r>
              <a:rPr lang="en-US" altLang="zh-CN" dirty="0" err="1"/>
              <a:t>W,a,b</a:t>
            </a:r>
            <a:r>
              <a:rPr lang="zh-CN" altLang="en-US" dirty="0"/>
              <a:t>可以用下面公式近似地更新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根据受限玻尔兹曼机的条件独立性，可以对可观测变量和隐变量进行分组轮流采样。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264B1F-9251-4EDA-86FB-EDC308AA0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4419600" cy="1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2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E0AF-069A-464B-8927-D3F2EDE2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对比散度算法 </a:t>
            </a:r>
            <a:r>
              <a:rPr lang="en-US" altLang="zh-CN" dirty="0"/>
              <a:t>Contrastive Divergence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F56028-9F0F-454F-9B17-D9D27A97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37012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3E989-C14B-4FC3-AC62-FA52DAD4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其它类型的受限玻尔兹曼机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E16D7-E20F-44C6-98A9-1EA29F926D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9304" y="1219200"/>
            <a:ext cx="8229600" cy="4937760"/>
          </a:xfrm>
        </p:spPr>
        <p:txBody>
          <a:bodyPr/>
          <a:lstStyle/>
          <a:p>
            <a:r>
              <a:rPr lang="zh-CN" altLang="en-US" dirty="0"/>
              <a:t>“高斯</a:t>
            </a:r>
            <a:r>
              <a:rPr lang="en-US" altLang="zh-CN" dirty="0"/>
              <a:t>-</a:t>
            </a:r>
            <a:r>
              <a:rPr lang="zh-CN" altLang="en-US" dirty="0"/>
              <a:t>伯努利”受限玻尔兹曼机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“伯努利</a:t>
            </a:r>
            <a:r>
              <a:rPr lang="en-US" altLang="zh-CN" dirty="0"/>
              <a:t>-</a:t>
            </a:r>
            <a:r>
              <a:rPr lang="zh-CN" altLang="en-US" dirty="0"/>
              <a:t>高斯”受限玻尔兹曼机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105CE-A373-4670-A185-1A79FE67C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5693562" cy="810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A9F4A0-229E-457E-A628-02CC5EC12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2000"/>
            <a:ext cx="5402783" cy="8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深度信念网络</a:t>
            </a:r>
          </a:p>
        </p:txBody>
      </p:sp>
    </p:spTree>
    <p:extLst>
      <p:ext uri="{BB962C8B-B14F-4D97-AF65-F5344CB8AC3E}">
        <p14:creationId xmlns:p14="http://schemas.microsoft.com/office/powerpoint/2010/main" val="292395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41BD7CF-05AA-4FCE-82A3-2AC1F50CF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80" y="3200399"/>
            <a:ext cx="4781639" cy="3032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深度信念网络（</a:t>
            </a:r>
            <a:r>
              <a:rPr lang="en-US" altLang="zh-CN" dirty="0"/>
              <a:t>Deep Belief </a:t>
            </a:r>
            <a:r>
              <a:rPr lang="en-US" altLang="zh-CN" dirty="0" err="1"/>
              <a:t>Networ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深度信念网络是深度的有向的概率图模型，其图结构由多层的节点构成。</a:t>
            </a:r>
            <a:endParaRPr lang="en-US" altLang="zh-CN" dirty="0"/>
          </a:p>
          <a:p>
            <a:pPr lvl="1"/>
            <a:r>
              <a:rPr lang="zh-CN" altLang="en-US" dirty="0"/>
              <a:t>和全连接的神经网络结构相同。</a:t>
            </a:r>
            <a:endParaRPr lang="en-US" altLang="zh-CN" dirty="0"/>
          </a:p>
          <a:p>
            <a:pPr lvl="1"/>
            <a:r>
              <a:rPr lang="zh-CN" altLang="en-US" dirty="0"/>
              <a:t>顶部的两层为一个无向图，可以看做是一个受限玻尔兹曼机。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300" y="47167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认知权重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80492" y="4901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生成权重</a:t>
            </a:r>
          </a:p>
        </p:txBody>
      </p:sp>
    </p:spTree>
    <p:extLst>
      <p:ext uri="{BB962C8B-B14F-4D97-AF65-F5344CB8AC3E}">
        <p14:creationId xmlns:p14="http://schemas.microsoft.com/office/powerpoint/2010/main" val="220107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6676C8-8116-40EF-ACBD-5983C366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局部条件概率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9ED098-D8FD-478E-B662-63422671ED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zh-CN" altLang="en-US" dirty="0"/>
              <a:t>深度信念网络中所有变量的联合概率可以分解为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局部条件概率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2C7EC3-FAA8-4F3B-A7F2-A5F08626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598350" cy="990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AD3F34-9799-4DD0-96A4-068B3E2E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181600"/>
            <a:ext cx="4526281" cy="685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97DCCE-4CBD-421D-ABCD-AFEB64C76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317317"/>
            <a:ext cx="425342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3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C4955-3F37-4B00-B5F0-BA5B07DB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B10B43-D745-4893-8576-319C8FA7A1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在深度信念网络中，隐变量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zh-CN" altLang="en-US" dirty="0"/>
                  <a:t>之间的关系十分复杂，由于“贡献度分配问题”，很难直接学习。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即使对于简单的单层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信念网络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在已知可观测变量时，其隐变量的联合后验概率</a:t>
                </a:r>
                <a:r>
                  <a:rPr lang="en-US" altLang="zh-CN" dirty="0"/>
                  <a:t>p(</a:t>
                </a:r>
                <a:r>
                  <a:rPr lang="en-US" altLang="zh-CN" dirty="0" err="1"/>
                  <a:t>h|v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不再相互独立，因此很难精确估计所有隐变量的后验概率。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B10B43-D745-4893-8576-319C8FA7A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37" t="-1605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B6E49C9-E26C-4D3F-B070-F82311FC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038600"/>
            <a:ext cx="33206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0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训练深度信念网络</a:t>
            </a:r>
            <a:r>
              <a:rPr lang="en-US" altLang="zh-CN" dirty="0"/>
              <a:t>-</a:t>
            </a:r>
            <a:r>
              <a:rPr lang="zh-CN" altLang="en-US" dirty="0"/>
              <a:t>逐层训练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逐层训练</a:t>
            </a:r>
            <a:r>
              <a:rPr lang="zh-CN" altLang="en-US" dirty="0"/>
              <a:t>是能够有效训练深度模型的最早的方法。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6DD5B0-BA14-410E-A3FC-CDD745E21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47" y="2590800"/>
            <a:ext cx="5969305" cy="34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玻尔兹曼机</a:t>
            </a:r>
          </a:p>
        </p:txBody>
      </p:sp>
    </p:spTree>
    <p:extLst>
      <p:ext uri="{BB962C8B-B14F-4D97-AF65-F5344CB8AC3E}">
        <p14:creationId xmlns:p14="http://schemas.microsoft.com/office/powerpoint/2010/main" val="347721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87BED-7451-41E5-AB58-97526946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逐层训练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27C40-36A7-42BB-B6F6-D77BBC91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705600" cy="47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9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训练深度信念网络</a:t>
            </a:r>
            <a:r>
              <a:rPr lang="en-US" altLang="zh-CN" dirty="0"/>
              <a:t>-</a:t>
            </a:r>
            <a:r>
              <a:rPr lang="zh-CN" altLang="en-US" dirty="0"/>
              <a:t>精调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contrastive wake-sleep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Wake</a:t>
            </a:r>
            <a:r>
              <a:rPr lang="zh-CN" altLang="en-US" dirty="0"/>
              <a:t>阶段：认知过程，通过外界输入（可见变量）和向上认知权重，计算每一层隐变量的后验概率并采样。然后，修改下行的生成权重使得下一层的变量的后验概率最大 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“如果现实跟我想象的不一样，改变我的权重使得我想象的东西就是这样的”；</a:t>
            </a:r>
          </a:p>
          <a:p>
            <a:pPr lvl="1"/>
            <a:r>
              <a:rPr lang="en-US" altLang="zh-CN" dirty="0"/>
              <a:t>Sleep</a:t>
            </a:r>
            <a:r>
              <a:rPr lang="zh-CN" altLang="en-US" dirty="0"/>
              <a:t>阶段：生成过程，通过顶层的采样和向下的生成权重，逐层计算每一层的后验概率并采样。然后，修改向上的认知权重使得上一层变量的后验概率最大。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“如果梦中的景象不是我脑中的相应概念，改变我的认知权重使得这种景象在我看来就是这个概念”；</a:t>
            </a:r>
          </a:p>
          <a:p>
            <a:pPr lvl="1"/>
            <a:r>
              <a:rPr lang="zh-CN" altLang="en-US" dirty="0"/>
              <a:t>交替进行</a:t>
            </a:r>
            <a:r>
              <a:rPr lang="en-US" altLang="zh-CN" dirty="0"/>
              <a:t>Wake</a:t>
            </a:r>
            <a:r>
              <a:rPr lang="zh-CN" altLang="en-US" dirty="0"/>
              <a:t>和</a:t>
            </a:r>
            <a:r>
              <a:rPr lang="en-US" altLang="zh-CN" dirty="0"/>
              <a:t>Sleep</a:t>
            </a:r>
            <a:r>
              <a:rPr lang="zh-CN" altLang="en-US" dirty="0"/>
              <a:t>过程，直到收敛。</a:t>
            </a:r>
          </a:p>
        </p:txBody>
      </p:sp>
    </p:spTree>
    <p:extLst>
      <p:ext uri="{BB962C8B-B14F-4D97-AF65-F5344CB8AC3E}">
        <p14:creationId xmlns:p14="http://schemas.microsoft.com/office/powerpoint/2010/main" val="332100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玻尔兹曼机（</a:t>
            </a:r>
            <a:r>
              <a:rPr lang="en-US" altLang="zh-CN" dirty="0"/>
              <a:t>Boltzmann machine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玻尔兹曼机</a:t>
            </a:r>
            <a:r>
              <a:rPr lang="zh-CN" altLang="en-US" sz="2800" dirty="0"/>
              <a:t>是一个特殊的概率无向图模型。</a:t>
            </a:r>
            <a:endParaRPr lang="en-US" altLang="zh-CN" sz="2800" dirty="0"/>
          </a:p>
          <a:p>
            <a:pPr lvl="1"/>
            <a:r>
              <a:rPr lang="zh-CN" altLang="en-US" sz="2400" dirty="0"/>
              <a:t>每个随机变量是二值的</a:t>
            </a:r>
            <a:endParaRPr lang="en-US" altLang="zh-CN" sz="2400" dirty="0"/>
          </a:p>
          <a:p>
            <a:pPr lvl="1"/>
            <a:r>
              <a:rPr lang="zh-CN" altLang="en-US" sz="2400" dirty="0"/>
              <a:t>所有变量之间是全连接的</a:t>
            </a:r>
            <a:endParaRPr lang="en-US" altLang="zh-CN" sz="2400" dirty="0"/>
          </a:p>
          <a:p>
            <a:pPr lvl="1"/>
            <a:r>
              <a:rPr lang="zh-CN" altLang="en-US" sz="2400" dirty="0"/>
              <a:t> 整个能量函数定义为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P(X)</a:t>
            </a:r>
            <a:r>
              <a:rPr lang="zh-CN" altLang="en-US" sz="2400" dirty="0"/>
              <a:t> 为玻尔兹曼分布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6" y="3450035"/>
            <a:ext cx="3124544" cy="119816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21" y="1295400"/>
            <a:ext cx="2972128" cy="24471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97241" y="41587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一个有六个变量的玻尔兹曼机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6" y="5257800"/>
            <a:ext cx="2565683" cy="5461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49442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两个基本问题：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推断</a:t>
            </a:r>
            <a:r>
              <a:rPr lang="en-US" altLang="zh-CN" dirty="0">
                <a:solidFill>
                  <a:srgbClr val="FF0000"/>
                </a:solidFill>
              </a:rPr>
              <a:t>p(</a:t>
            </a:r>
            <a:r>
              <a:rPr lang="en-US" altLang="zh-CN" dirty="0" err="1">
                <a:solidFill>
                  <a:srgbClr val="FF0000"/>
                </a:solidFill>
              </a:rPr>
              <a:t>h|v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参数学习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玻尔兹曼机的推断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如何推断？</a:t>
            </a:r>
            <a:endParaRPr lang="en-US" altLang="zh-CN" sz="2800" dirty="0"/>
          </a:p>
          <a:p>
            <a:pPr lvl="1"/>
            <a:r>
              <a:rPr lang="zh-CN" altLang="en-US" sz="2000" dirty="0"/>
              <a:t>近似采样</a:t>
            </a:r>
            <a:r>
              <a:rPr lang="en-US" altLang="zh-CN" sz="2000" dirty="0"/>
              <a:t>--Gibbs</a:t>
            </a:r>
            <a:r>
              <a:rPr lang="zh-CN" altLang="en-US" sz="2000" dirty="0"/>
              <a:t>采样</a:t>
            </a:r>
            <a:endParaRPr lang="en-US" altLang="zh-CN" sz="2000" dirty="0"/>
          </a:p>
          <a:p>
            <a:pPr lvl="1"/>
            <a:r>
              <a:rPr lang="zh-CN" altLang="en-US" sz="2000" dirty="0"/>
              <a:t>全条件概率</a:t>
            </a:r>
            <a:endParaRPr lang="en-US" altLang="zh-CN" sz="20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5836B0-4477-4241-9B60-E50727FD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705600" cy="31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02BA-55CE-434C-B478-C2F0C447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模拟退火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52132-8C74-419A-B209-7C36D5C6E8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让系统刚开始在一个比较高的温度下运行，然后逐渐降低，直到系统在一个比较低的温度下达到热平衡。</a:t>
            </a:r>
            <a:endParaRPr lang="en-US" altLang="zh-CN" sz="2800" dirty="0"/>
          </a:p>
          <a:p>
            <a:r>
              <a:rPr lang="zh-CN" altLang="en-US" sz="2800" dirty="0"/>
              <a:t>当系统温度非常高</a:t>
            </a:r>
            <a:r>
              <a:rPr lang="en-US" altLang="zh-CN" sz="2800" dirty="0"/>
              <a:t>T → ∞</a:t>
            </a:r>
            <a:r>
              <a:rPr lang="zh-CN" altLang="en-US" sz="2800" dirty="0"/>
              <a:t>时，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→ 0.5</a:t>
            </a:r>
            <a:r>
              <a:rPr lang="zh-CN" altLang="en-US" sz="2800" dirty="0"/>
              <a:t>，即每个变量状态的改变十分容易，每一种网络状态都是一样的，而从很快可以达到热平衡。</a:t>
            </a:r>
            <a:endParaRPr lang="en-US" altLang="zh-CN" sz="2800" dirty="0"/>
          </a:p>
          <a:p>
            <a:r>
              <a:rPr lang="zh-CN" altLang="en-US" sz="2800" dirty="0"/>
              <a:t>当系统温度非常低</a:t>
            </a:r>
            <a:r>
              <a:rPr lang="en-US" altLang="zh-CN" sz="2800" dirty="0"/>
              <a:t>T → 0</a:t>
            </a:r>
            <a:r>
              <a:rPr lang="zh-CN" altLang="en-US" sz="2800" dirty="0"/>
              <a:t>时，如果∆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(x</a:t>
            </a:r>
            <a:r>
              <a:rPr lang="en-US" altLang="zh-CN" sz="2800" baseline="-25000" dirty="0"/>
              <a:t>\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) &gt; 0</a:t>
            </a:r>
            <a:r>
              <a:rPr lang="zh-CN" altLang="en-US" sz="2800" dirty="0"/>
              <a:t>则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→ 1</a:t>
            </a:r>
            <a:r>
              <a:rPr lang="zh-CN" altLang="en-US" sz="2800" dirty="0"/>
              <a:t>，如果∆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(x</a:t>
            </a:r>
            <a:r>
              <a:rPr lang="en-US" altLang="zh-CN" sz="2800" baseline="-25000" dirty="0"/>
              <a:t>\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) &lt; 0</a:t>
            </a:r>
            <a:r>
              <a:rPr lang="zh-CN" altLang="en-US" sz="2800" dirty="0"/>
              <a:t>则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→ 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000" dirty="0"/>
              <a:t>随机性方法变成确定性方法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4FF9D5-1ED1-4179-AB92-3F6A9457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196607"/>
            <a:ext cx="3127129" cy="10365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3A60A3-33C9-43CE-93DF-9392D9191A61}"/>
              </a:ext>
            </a:extLst>
          </p:cNvPr>
          <p:cNvSpPr/>
          <p:nvPr/>
        </p:nvSpPr>
        <p:spPr>
          <a:xfrm>
            <a:off x="5791200" y="5287537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Hopfield</a:t>
            </a:r>
            <a:r>
              <a:rPr lang="zh-CN" altLang="en-US" sz="2400" dirty="0">
                <a:solidFill>
                  <a:srgbClr val="FF0000"/>
                </a:solidFill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10104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546B9-CD14-4F8E-AFA9-3E24D7A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Hopfield</a:t>
            </a:r>
            <a:r>
              <a:rPr lang="zh-CN" altLang="en-US" dirty="0"/>
              <a:t>网络和玻尔兹曼</a:t>
            </a:r>
            <a:br>
              <a:rPr lang="en-US" altLang="zh-CN" dirty="0"/>
            </a:br>
            <a:r>
              <a:rPr lang="zh-CN" altLang="en-US" dirty="0"/>
              <a:t>的能量变化对比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F23110-92BE-4AA5-93D0-0F7098D0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4999520" cy="5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9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玻尔兹曼机的参数学习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最大似然估计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采用梯度上升法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19600"/>
            <a:ext cx="5942024" cy="106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F78CA3-C02E-49D4-A9E8-9A5B3E778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133600"/>
            <a:ext cx="4909349" cy="10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4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玻尔兹曼机的参数学习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Gibbs</a:t>
            </a:r>
            <a:r>
              <a:rPr lang="zh-CN" altLang="en-US" dirty="0"/>
              <a:t>采样来进行近似求解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185532" cy="129005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43400"/>
            <a:ext cx="5300581" cy="762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267200" y="2819400"/>
            <a:ext cx="18288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24600" y="2819400"/>
            <a:ext cx="16002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1400" y="49530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57800" y="4953000"/>
            <a:ext cx="1143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5" idx="0"/>
          </p:cNvCxnSpPr>
          <p:nvPr/>
        </p:nvCxnSpPr>
        <p:spPr>
          <a:xfrm flipH="1">
            <a:off x="4098091" y="2895601"/>
            <a:ext cx="931109" cy="14477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201153" y="2902581"/>
            <a:ext cx="931109" cy="14477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受限玻尔兹曼机</a:t>
            </a:r>
          </a:p>
        </p:txBody>
      </p:sp>
    </p:spTree>
    <p:extLst>
      <p:ext uri="{BB962C8B-B14F-4D97-AF65-F5344CB8AC3E}">
        <p14:creationId xmlns:p14="http://schemas.microsoft.com/office/powerpoint/2010/main" val="3237365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17751</TotalTime>
  <Words>875</Words>
  <Application>Microsoft Office PowerPoint</Application>
  <PresentationFormat>全屏显示(4:3)</PresentationFormat>
  <Paragraphs>99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华文楷体</vt:lpstr>
      <vt:lpstr>华文细黑</vt:lpstr>
      <vt:lpstr>宋体</vt:lpstr>
      <vt:lpstr>微软雅黑</vt:lpstr>
      <vt:lpstr>Arial</vt:lpstr>
      <vt:lpstr>Calibri</vt:lpstr>
      <vt:lpstr>Cambria</vt:lpstr>
      <vt:lpstr>Cambria Math</vt:lpstr>
      <vt:lpstr>Helvetica</vt:lpstr>
      <vt:lpstr>Wingdings</vt:lpstr>
      <vt:lpstr>Wingdings 3</vt:lpstr>
      <vt:lpstr>Origin</vt:lpstr>
      <vt:lpstr>深度信念网络</vt:lpstr>
      <vt:lpstr>玻尔兹曼机</vt:lpstr>
      <vt:lpstr>玻尔兹曼机（Boltzmann machine）</vt:lpstr>
      <vt:lpstr>玻尔兹曼机的推断</vt:lpstr>
      <vt:lpstr>模拟退火</vt:lpstr>
      <vt:lpstr>Hopfield网络和玻尔兹曼 的能量变化对比</vt:lpstr>
      <vt:lpstr>玻尔兹曼机的参数学习</vt:lpstr>
      <vt:lpstr>玻尔兹曼机的参数学习</vt:lpstr>
      <vt:lpstr>受限玻尔兹曼机</vt:lpstr>
      <vt:lpstr>受限玻尔兹曼机（Restricted Boltzmann Machines，RBM）</vt:lpstr>
      <vt:lpstr>全条件概率</vt:lpstr>
      <vt:lpstr>参数学习</vt:lpstr>
      <vt:lpstr>对比散度算法 Contrastive Divergence</vt:lpstr>
      <vt:lpstr>其它类型的受限玻尔兹曼机</vt:lpstr>
      <vt:lpstr>深度信念网络</vt:lpstr>
      <vt:lpstr>深度信念网络（Deep Belief Networ）</vt:lpstr>
      <vt:lpstr>局部条件概率</vt:lpstr>
      <vt:lpstr>参数学习</vt:lpstr>
      <vt:lpstr>训练深度信念网络-逐层训练</vt:lpstr>
      <vt:lpstr>逐层训练</vt:lpstr>
      <vt:lpstr>训练深度信念网络-精调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1768</cp:revision>
  <dcterms:created xsi:type="dcterms:W3CDTF">2009-03-19T21:17:53Z</dcterms:created>
  <dcterms:modified xsi:type="dcterms:W3CDTF">2018-12-03T07:12:43Z</dcterms:modified>
</cp:coreProperties>
</file>