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0"/>
  </p:notesMasterIdLst>
  <p:sldIdLst>
    <p:sldId id="635" r:id="rId2"/>
    <p:sldId id="645" r:id="rId3"/>
    <p:sldId id="646" r:id="rId4"/>
    <p:sldId id="647" r:id="rId5"/>
    <p:sldId id="648" r:id="rId6"/>
    <p:sldId id="649" r:id="rId7"/>
    <p:sldId id="651" r:id="rId8"/>
    <p:sldId id="663" r:id="rId9"/>
    <p:sldId id="652" r:id="rId10"/>
    <p:sldId id="653" r:id="rId11"/>
    <p:sldId id="654" r:id="rId12"/>
    <p:sldId id="655" r:id="rId13"/>
    <p:sldId id="656" r:id="rId14"/>
    <p:sldId id="657" r:id="rId15"/>
    <p:sldId id="664" r:id="rId16"/>
    <p:sldId id="660" r:id="rId17"/>
    <p:sldId id="661" r:id="rId18"/>
    <p:sldId id="662" r:id="rId19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E73D"/>
    <a:srgbClr val="702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88649" autoAdjust="0"/>
  </p:normalViewPr>
  <p:slideViewPr>
    <p:cSldViewPr>
      <p:cViewPr varScale="1">
        <p:scale>
          <a:sx n="103" d="100"/>
          <a:sy n="103" d="100"/>
        </p:scale>
        <p:origin x="1842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8268310-F56B-4839-87B5-808B93C57668}" type="datetimeFigureOut">
              <a:rPr lang="zh-CN" altLang="en-US"/>
              <a:pPr>
                <a:defRPr/>
              </a:pPr>
              <a:t>2020-06-04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4DFADA9-4D3C-4D8E-A24D-112072878C2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426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9E394DB-FF08-435E-B0F3-EB3FE1DCD0B1}" type="slidenum">
              <a:rPr lang="zh-CN" altLang="en-US"/>
              <a:pPr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559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5" descr="C:\Users\Design\Documents\Edu\Product Launch\shadown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969000" y="6021388"/>
            <a:ext cx="763588" cy="98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D7FEF-CFBC-4CFE-B101-E7186780D9C2}" type="datetime1">
              <a:rPr lang="es-ES" altLang="zh-CN"/>
              <a:pPr>
                <a:defRPr/>
              </a:pPr>
              <a:t>04/06/2020</a:t>
            </a:fld>
            <a:endParaRPr lang="es-ES" altLang="zh-CN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094290-40DC-493A-A2C0-700420BC3EE6}" type="slidenum">
              <a:rPr lang="es-ES" altLang="zh-CN"/>
              <a:pPr/>
              <a:t>‹#›</a:t>
            </a:fld>
            <a:endParaRPr lang="es-E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6 Recortar rectángulo de esquina del mismo lado"/>
          <p:cNvSpPr/>
          <p:nvPr userDrawn="1"/>
        </p:nvSpPr>
        <p:spPr>
          <a:xfrm>
            <a:off x="8348663" y="0"/>
            <a:ext cx="431800" cy="43338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s-ES" altLang="zh-CN" dirty="0"/>
          </a:p>
        </p:txBody>
      </p:sp>
      <p:sp>
        <p:nvSpPr>
          <p:cNvPr id="5" name="5 Marcador de número de diapositiva"/>
          <p:cNvSpPr txBox="1">
            <a:spLocks/>
          </p:cNvSpPr>
          <p:nvPr userDrawn="1"/>
        </p:nvSpPr>
        <p:spPr>
          <a:xfrm>
            <a:off x="8204200" y="68263"/>
            <a:ext cx="576263" cy="365125"/>
          </a:xfrm>
          <a:prstGeom prst="rect">
            <a:avLst/>
          </a:prstGeom>
        </p:spPr>
        <p:txBody>
          <a:bodyPr anchor="ctr"/>
          <a:lstStyle/>
          <a:p>
            <a:pPr algn="r" eaLnBrk="1" hangingPunct="1"/>
            <a:fld id="{61D68A94-7477-43B9-9921-8402D7B2353A}" type="slidenum">
              <a:rPr lang="es-ES" altLang="zh-CN" sz="2000" b="1">
                <a:solidFill>
                  <a:schemeClr val="bg1"/>
                </a:solidFill>
                <a:latin typeface="Calibri" pitchFamily="34" charset="0"/>
              </a:rPr>
              <a:pPr algn="r" eaLnBrk="1" hangingPunct="1"/>
              <a:t>‹#›</a:t>
            </a:fld>
            <a:endParaRPr lang="es-ES" altLang="zh-CN" sz="2000" b="1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6" name="Imagen 5" descr="C:\Users\Design\Documents\Edu\Product Launch\shadown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969000" y="6021388"/>
            <a:ext cx="763588" cy="98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C89F3-9C4F-422C-ADF7-0B40CACFE24F}" type="datetime1">
              <a:rPr lang="es-ES" altLang="zh-CN"/>
              <a:pPr>
                <a:defRPr/>
              </a:pPr>
              <a:t>04/06/2020</a:t>
            </a:fld>
            <a:endParaRPr lang="es-ES" altLang="zh-CN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E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hangj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46 Recortar rectángulo de esquina del mismo lado"/>
          <p:cNvSpPr/>
          <p:nvPr userDrawn="1"/>
        </p:nvSpPr>
        <p:spPr>
          <a:xfrm>
            <a:off x="8348663" y="0"/>
            <a:ext cx="431800" cy="43338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s-ES" altLang="zh-CN" dirty="0"/>
          </a:p>
        </p:txBody>
      </p:sp>
      <p:sp>
        <p:nvSpPr>
          <p:cNvPr id="3" name="5 Marcador de número de diapositiva"/>
          <p:cNvSpPr txBox="1">
            <a:spLocks/>
          </p:cNvSpPr>
          <p:nvPr userDrawn="1"/>
        </p:nvSpPr>
        <p:spPr>
          <a:xfrm>
            <a:off x="8204200" y="66675"/>
            <a:ext cx="576263" cy="365125"/>
          </a:xfrm>
          <a:prstGeom prst="rect">
            <a:avLst/>
          </a:prstGeom>
        </p:spPr>
        <p:txBody>
          <a:bodyPr anchor="ctr"/>
          <a:lstStyle/>
          <a:p>
            <a:pPr algn="r" eaLnBrk="1" hangingPunct="1"/>
            <a:fld id="{4263E9A5-2A9C-4100-ACE9-36F371E20AE5}" type="slidenum">
              <a:rPr lang="es-ES" altLang="zh-CN" sz="2000" b="1">
                <a:solidFill>
                  <a:schemeClr val="bg1"/>
                </a:solidFill>
                <a:latin typeface="Calibri" pitchFamily="34" charset="0"/>
              </a:rPr>
              <a:pPr algn="r" eaLnBrk="1" hangingPunct="1"/>
              <a:t>‹#›</a:t>
            </a:fld>
            <a:endParaRPr lang="es-ES" altLang="zh-CN" sz="2000" b="1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4" name="Imagen 5" descr="C:\Users\Design\Documents\Edu\Product Launch\shadown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969000" y="6021388"/>
            <a:ext cx="763588" cy="98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E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modificar el estilo de texto del patrón</a:t>
            </a:r>
          </a:p>
          <a:p>
            <a:pPr lvl="1"/>
            <a:r>
              <a:rPr lang="es-ES" altLang="zh-CN" smtClean="0"/>
              <a:t>Segundo nivel</a:t>
            </a:r>
          </a:p>
          <a:p>
            <a:pPr lvl="2"/>
            <a:r>
              <a:rPr lang="es-ES" altLang="zh-CN" smtClean="0"/>
              <a:t>Tercer nivel</a:t>
            </a:r>
          </a:p>
          <a:p>
            <a:pPr lvl="3"/>
            <a:r>
              <a:rPr lang="es-ES" altLang="zh-CN" smtClean="0"/>
              <a:t>Cuarto nivel</a:t>
            </a:r>
          </a:p>
          <a:p>
            <a:pPr lvl="4"/>
            <a:r>
              <a:rPr lang="es-ES" altLang="zh-CN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A1E34ABD-F6AD-4F6B-9002-B1B87F97189B}" type="datetime1">
              <a:rPr lang="es-ES" altLang="zh-CN"/>
              <a:pPr>
                <a:defRPr/>
              </a:pPr>
              <a:t>04/06/2020</a:t>
            </a:fld>
            <a:endParaRPr lang="es-ES" altLang="zh-CN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2F750770-BC50-4AD2-AC2D-DA897B71B6B3}" type="slidenum">
              <a:rPr lang="es-ES" altLang="zh-CN"/>
              <a:pPr/>
              <a:t>‹#›</a:t>
            </a:fld>
            <a:endParaRPr lang="es-ES" altLang="zh-CN"/>
          </a:p>
        </p:txBody>
      </p:sp>
      <p:pic>
        <p:nvPicPr>
          <p:cNvPr id="1031" name="Imagen 5" descr="C:\Users\Design\Documents\Edu\Product Launch\shadown.pn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2411413" y="5875338"/>
            <a:ext cx="762000" cy="98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Imagen 5" descr="C:\Users\Design\Documents\Edu\Product Launch\shadown.pn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5969000" y="6021388"/>
            <a:ext cx="763588" cy="98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2 Subtítulo"/>
          <p:cNvSpPr>
            <a:spLocks noGrp="1"/>
          </p:cNvSpPr>
          <p:nvPr>
            <p:ph type="subTitle" idx="1"/>
          </p:nvPr>
        </p:nvSpPr>
        <p:spPr>
          <a:xfrm>
            <a:off x="1000100" y="1714488"/>
            <a:ext cx="7488238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7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《</a:t>
            </a:r>
            <a:r>
              <a:rPr lang="zh-CN" altLang="en-US" sz="7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软件工程导论</a:t>
            </a:r>
            <a:r>
              <a:rPr lang="en-US" altLang="zh-CN" sz="7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》</a:t>
            </a:r>
            <a:endParaRPr lang="es-ES" altLang="zh-CN" sz="72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125" name="5 CuadroTexto"/>
          <p:cNvSpPr txBox="1">
            <a:spLocks noChangeArrowheads="1"/>
          </p:cNvSpPr>
          <p:nvPr/>
        </p:nvSpPr>
        <p:spPr bwMode="auto">
          <a:xfrm>
            <a:off x="1285852" y="3214686"/>
            <a:ext cx="66976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eaLnBrk="1" hangingPunct="1">
              <a:spcBef>
                <a:spcPct val="20000"/>
              </a:spcBef>
              <a:buFont typeface="Arial" charset="0"/>
              <a:buNone/>
              <a:defRPr sz="7200">
                <a:solidFill>
                  <a:srgbClr val="007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indent="0" algn="ctr">
              <a:spcBef>
                <a:spcPct val="20000"/>
              </a:spcBef>
              <a:buFont typeface="Arial" charset="0"/>
              <a:buNone/>
              <a:defRPr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2pPr>
            <a:lvl3pPr indent="0" algn="ctr">
              <a:spcBef>
                <a:spcPct val="20000"/>
              </a:spcBef>
              <a:buFont typeface="Arial" charset="0"/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3pPr>
            <a:lvl4pPr indent="0" algn="ctr">
              <a:spcBef>
                <a:spcPct val="20000"/>
              </a:spcBef>
              <a:buFont typeface="Arial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4pPr>
            <a:lvl5pPr indent="0" algn="ctr">
              <a:spcBef>
                <a:spcPct val="20000"/>
              </a:spcBef>
              <a:buFont typeface="Arial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知识要点</a:t>
            </a:r>
            <a:endParaRPr lang="en-US" altLang="zh-CN" sz="6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78581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章 面向对象方法引论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8596" y="1643050"/>
            <a:ext cx="8001056" cy="1890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面向对象要点（对象、类、继承、消息）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多态、重载、封装概念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对象模型组成（对象、属性、服务）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几种重要的对象关系（聚集、泛化、关联）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78581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章 面向对象分析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340768"/>
            <a:ext cx="8001056" cy="4198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三个子模型</a:t>
            </a:r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① 静态模型（对象模型）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② 交互次序（动态模型）</a:t>
            </a:r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③ 数据变换（功能模型）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五个层次</a:t>
            </a:r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① 主题层  ② 类与对象层  ③ 结构层  ④ 属性层</a:t>
            </a:r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⑤ 服务层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</a:t>
            </a:r>
            <a:r>
              <a:rPr lang="en-US" sz="2400" dirty="0" smtClean="0"/>
              <a:t>UML</a:t>
            </a:r>
            <a:r>
              <a:rPr lang="zh-CN" altLang="en-US" sz="2400" dirty="0" smtClean="0"/>
              <a:t>类图绘制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</a:t>
            </a:r>
            <a:r>
              <a:rPr lang="en-US" sz="2400" dirty="0" smtClean="0"/>
              <a:t>UML</a:t>
            </a:r>
            <a:r>
              <a:rPr lang="zh-CN" altLang="en-US" sz="2400" dirty="0" smtClean="0"/>
              <a:t>事件跟踪图和状态图绘制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</a:t>
            </a:r>
            <a:r>
              <a:rPr lang="en-US" sz="2400" dirty="0" smtClean="0"/>
              <a:t>UML</a:t>
            </a:r>
            <a:r>
              <a:rPr lang="zh-CN" altLang="en-US" sz="2400" dirty="0" smtClean="0"/>
              <a:t>用例图绘制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78581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章 面向对象设计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0034" y="1571612"/>
            <a:ext cx="8001056" cy="3736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面向对象设计准则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重用技术的重要性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四大系统分解</a:t>
            </a:r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① 问题域子系统  ② 人机交互  ③ 任务管理  </a:t>
            </a:r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④ 数据管理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关联对象</a:t>
            </a:r>
            <a:r>
              <a:rPr lang="en-US" sz="2400" dirty="0" smtClean="0"/>
              <a:t>/</a:t>
            </a:r>
            <a:r>
              <a:rPr lang="zh-CN" altLang="en-US" sz="2400" dirty="0" smtClean="0"/>
              <a:t>类的概念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委托定义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静</a:t>
            </a:r>
            <a:r>
              <a:rPr lang="en-US" sz="2400" dirty="0" smtClean="0"/>
              <a:t>/</a:t>
            </a:r>
            <a:r>
              <a:rPr lang="zh-CN" altLang="en-US" sz="2400" dirty="0" smtClean="0"/>
              <a:t>动态联编过程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78581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章 面向对象实现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8596" y="1714488"/>
            <a:ext cx="8001056" cy="96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面向对象语言特点及基本的编码风格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面向对象的测试特点及用例生成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78581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章 软件项目管理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5720" y="1214422"/>
            <a:ext cx="864399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两种软件规模估算方法</a:t>
            </a:r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① 代码行技术  ② 功能点技术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三种工作量估计方法</a:t>
            </a:r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① 静态单变量模型  ② 动态多变量模型  ③ </a:t>
            </a:r>
            <a:r>
              <a:rPr lang="en-US" sz="2400" dirty="0" smtClean="0"/>
              <a:t>COCOMO2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估算开发时间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甘特图基本概念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工程网络绘制及工程进度估算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关键路径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三种人员组织形式</a:t>
            </a:r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① 民主制程序员组  ② 主程序员组  ③ 现代程序员</a:t>
            </a:r>
            <a:r>
              <a:rPr lang="zh-CN" altLang="en-US" sz="2400" dirty="0" smtClean="0"/>
              <a:t>组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78581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章 软件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项目管理（续）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772816"/>
            <a:ext cx="86439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软件质量</a:t>
            </a:r>
            <a:r>
              <a:rPr lang="zh-CN" altLang="en-US" sz="2400" dirty="0" smtClean="0"/>
              <a:t>保证和软件配置管理基本概念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能力成熟度</a:t>
            </a:r>
            <a:r>
              <a:rPr lang="en-US" sz="2400" dirty="0" smtClean="0"/>
              <a:t>CMM</a:t>
            </a:r>
            <a:r>
              <a:rPr lang="zh-CN" altLang="en-US" sz="2400" dirty="0" smtClean="0"/>
              <a:t>的概念和内容</a:t>
            </a:r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① 初始级  ② 可重复级  ③ 已定义级  ④ 已管理级  ⑤ 优化级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45567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78581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试题类型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2910" y="1660273"/>
            <a:ext cx="8001056" cy="281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选择题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~15</a:t>
            </a:r>
            <a:r>
              <a:rPr lang="en-US" altLang="zh-CN" sz="2400" dirty="0" smtClean="0"/>
              <a:t>%</a:t>
            </a:r>
            <a:r>
              <a:rPr lang="zh-CN" altLang="en-US" sz="2400" dirty="0" smtClean="0"/>
              <a:t>） 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en-US" altLang="zh-CN" sz="2400" dirty="0"/>
              <a:t> </a:t>
            </a:r>
            <a:r>
              <a:rPr lang="zh-CN" altLang="en-US" sz="2400" dirty="0" smtClean="0"/>
              <a:t>填空题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~12</a:t>
            </a:r>
            <a:r>
              <a:rPr lang="en-US" altLang="zh-CN" sz="2400" dirty="0" smtClean="0"/>
              <a:t>%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判断题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~10</a:t>
            </a:r>
            <a:r>
              <a:rPr lang="en-US" altLang="zh-CN" sz="2400" dirty="0" smtClean="0"/>
              <a:t>%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名词解释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~12</a:t>
            </a:r>
            <a:r>
              <a:rPr lang="en-US" altLang="zh-CN" sz="2400" dirty="0" smtClean="0"/>
              <a:t>%</a:t>
            </a:r>
            <a:r>
              <a:rPr lang="zh-CN" altLang="en-US" sz="2400" dirty="0" smtClean="0"/>
              <a:t>） 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en-US" altLang="zh-CN" sz="2400" dirty="0"/>
              <a:t> </a:t>
            </a:r>
            <a:r>
              <a:rPr lang="zh-CN" altLang="en-US" sz="2400" dirty="0" smtClean="0"/>
              <a:t>简答题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~16</a:t>
            </a:r>
            <a:r>
              <a:rPr lang="en-US" altLang="zh-CN" sz="2400" dirty="0" smtClean="0"/>
              <a:t>%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设计题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~35</a:t>
            </a:r>
            <a:r>
              <a:rPr lang="en-US" altLang="zh-CN" sz="2400" dirty="0" smtClean="0"/>
              <a:t>%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78581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试题所占知识点比例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2910" y="1660273"/>
            <a:ext cx="8001056" cy="1890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软件工程概念术语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~10</a:t>
            </a:r>
            <a:r>
              <a:rPr lang="en-US" altLang="zh-CN" sz="2400" dirty="0" smtClean="0"/>
              <a:t>%</a:t>
            </a:r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面向过程的软件工程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~40</a:t>
            </a:r>
            <a:r>
              <a:rPr lang="en-US" altLang="zh-CN" sz="2400" dirty="0" smtClean="0"/>
              <a:t>%</a:t>
            </a:r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面向对象的软件工程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~35</a:t>
            </a:r>
            <a:r>
              <a:rPr lang="en-US" altLang="zh-CN" sz="2400" dirty="0" smtClean="0"/>
              <a:t>%</a:t>
            </a:r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软件项目管理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~15</a:t>
            </a:r>
            <a:r>
              <a:rPr lang="en-US" altLang="zh-CN" sz="2400" dirty="0" smtClean="0"/>
              <a:t>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78581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考试信息及注意事项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268760"/>
            <a:ext cx="824843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考试时间：待定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考试地点：加里敦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考试形式：闭卷？？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注意事项：</a:t>
            </a:r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① 在答题纸上作答，拍照后嵌入卷中相应位置，考试结束后交于班委汇总后，上交给老师</a:t>
            </a:r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② 答题简洁，切中要点</a:t>
            </a:r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③ 考试前班委提交</a:t>
            </a:r>
            <a:r>
              <a:rPr lang="zh-CN" altLang="en-US" sz="2400" dirty="0" smtClean="0">
                <a:solidFill>
                  <a:srgbClr val="FF0000"/>
                </a:solidFill>
              </a:rPr>
              <a:t>课程设计报告</a:t>
            </a:r>
            <a:r>
              <a:rPr lang="zh-CN" altLang="en-US" sz="2400" dirty="0" smtClean="0"/>
              <a:t>电子版（</a:t>
            </a:r>
            <a:r>
              <a:rPr lang="zh-CN" altLang="en-US" sz="2400" dirty="0" smtClean="0">
                <a:solidFill>
                  <a:srgbClr val="FF0000"/>
                </a:solidFill>
              </a:rPr>
              <a:t>含分组</a:t>
            </a:r>
            <a:r>
              <a:rPr lang="zh-CN" altLang="en-US" sz="2400" dirty="0" smtClean="0">
                <a:solidFill>
                  <a:srgbClr val="FF0000"/>
                </a:solidFill>
              </a:rPr>
              <a:t>名单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④ 复习时弱化填鸭式记忆，强调形象思维，注意关键概念术语及相互关联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75009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sz="4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章 软件工程学概述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124744"/>
            <a:ext cx="8501122" cy="4660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软件危机的概念和产生原因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软件的概念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软工基本特点及两种重要的软件方法学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软件生命周期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八种重要的软件过程开发模型特点及适用范围</a:t>
            </a:r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lang="zh-CN" altLang="en-US" sz="2400" dirty="0" smtClean="0"/>
              <a:t>    ① 瀑布模型    ② 快速原型模型</a:t>
            </a:r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③ 增量模型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④ 螺旋模型</a:t>
            </a:r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⑤ 喷泉模型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⑥ </a:t>
            </a:r>
            <a:r>
              <a:rPr lang="en-US" altLang="zh-CN" sz="2400" dirty="0" smtClean="0"/>
              <a:t>Rational</a:t>
            </a:r>
            <a:r>
              <a:rPr lang="zh-CN" altLang="en-US" sz="2400" dirty="0" smtClean="0"/>
              <a:t>统一过程</a:t>
            </a:r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⑦ 敏捷过程与极限编程</a:t>
            </a:r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⑧ 微软过程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75009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sz="4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章 可行性研究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412776"/>
            <a:ext cx="8001056" cy="3736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可行性分析的三方面内容及基本流程</a:t>
            </a:r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① 技术可行性  ② 经济可行性  ③ 操作可行性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系统流程图的基本概念和作用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数据流图的功能作用及绘制过程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数据字典的定义和组成要素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三种成本估计方法</a:t>
            </a:r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① 代码行技术  ② 任务分解技术  ③ 自动估计成本技术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货币利率计算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75009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sz="4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章 需求分析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7158" y="1704322"/>
            <a:ext cx="8001056" cy="2351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需求分析基本任务及综合要求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结构化分析基本思想（层次、自顶向下求精）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需求分析结果的规格说明（数据、功能、行为）及其图形化描述（含</a:t>
            </a:r>
            <a:r>
              <a:rPr lang="en-US" sz="2400" dirty="0" smtClean="0"/>
              <a:t>ER</a:t>
            </a:r>
            <a:r>
              <a:rPr lang="zh-CN" altLang="en-US" sz="2400" dirty="0" smtClean="0"/>
              <a:t>图、状态转换图、数据流图、层次方框图、</a:t>
            </a:r>
            <a:r>
              <a:rPr lang="en-US" sz="2400" dirty="0" smtClean="0"/>
              <a:t>IPO</a:t>
            </a:r>
            <a:r>
              <a:rPr lang="zh-CN" altLang="en-US" sz="2400" dirty="0" smtClean="0"/>
              <a:t>图）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75009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sz="4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章 总体设计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055169"/>
            <a:ext cx="8352928" cy="512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系统设计</a:t>
            </a:r>
            <a:r>
              <a:rPr lang="en-US" sz="2400" dirty="0" smtClean="0"/>
              <a:t>+</a:t>
            </a:r>
            <a:r>
              <a:rPr lang="zh-CN" altLang="en-US" sz="2400" dirty="0" smtClean="0"/>
              <a:t>结构设计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模块化设计思想（抽象、逐步求精、信息隐藏、局部化）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模块独立性度量（耦合、内聚）及等级划分特点</a:t>
            </a:r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① 耦合（数据耦合、控制耦合、特征耦合、公共环境耦</a:t>
            </a:r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                   </a:t>
            </a:r>
            <a:r>
              <a:rPr lang="zh-CN" altLang="en-US" sz="2400" dirty="0" smtClean="0"/>
              <a:t>合、内容耦合）</a:t>
            </a:r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② 内聚（偶然内聚、逻辑内聚、时间内聚、过程内聚、</a:t>
            </a:r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                   </a:t>
            </a:r>
            <a:r>
              <a:rPr lang="zh-CN" altLang="en-US" sz="2400" dirty="0" smtClean="0"/>
              <a:t>通信内聚、顺序内聚、功能内聚 ）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层次结构中深度、宽度、扇入、扇入概念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模块作用域和控制域概念和设计原则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基于数据流图绘制基本的软件结构图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变换流和事务流区别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75009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章 详细设计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8596" y="1428736"/>
            <a:ext cx="8143932" cy="327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结构化程序的基本结构和设计原则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程序流程图、</a:t>
            </a:r>
            <a:r>
              <a:rPr lang="en-US" sz="2400" dirty="0" smtClean="0"/>
              <a:t>PAD</a:t>
            </a:r>
            <a:r>
              <a:rPr lang="zh-CN" altLang="en-US" sz="2400" dirty="0" smtClean="0"/>
              <a:t>图、</a:t>
            </a:r>
            <a:r>
              <a:rPr lang="en-US" sz="2400" dirty="0" smtClean="0"/>
              <a:t>N-S</a:t>
            </a:r>
            <a:r>
              <a:rPr lang="zh-CN" altLang="en-US" sz="2400" dirty="0" smtClean="0"/>
              <a:t>图特点与绘制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判定树和判定表的优点与绘制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</a:t>
            </a:r>
            <a:r>
              <a:rPr lang="en-US" sz="2400" dirty="0" smtClean="0"/>
              <a:t>PDL</a:t>
            </a:r>
            <a:r>
              <a:rPr lang="zh-CN" altLang="en-US" sz="2400" dirty="0" smtClean="0"/>
              <a:t>基本概念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</a:t>
            </a:r>
            <a:r>
              <a:rPr lang="en-US" sz="2400" dirty="0" smtClean="0"/>
              <a:t>Jackson</a:t>
            </a:r>
            <a:r>
              <a:rPr lang="zh-CN" altLang="en-US" sz="2400" dirty="0" smtClean="0"/>
              <a:t>方法基于输入输出数据结构匹配的设计过程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流图绘制及环形复杂度计算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</a:t>
            </a:r>
            <a:r>
              <a:rPr lang="en-US" sz="2400" dirty="0" smtClean="0"/>
              <a:t>Halstead</a:t>
            </a:r>
            <a:r>
              <a:rPr lang="zh-CN" altLang="en-US" sz="2400" dirty="0" smtClean="0"/>
              <a:t>方法计算、预测程序长度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75009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章 实现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196752"/>
            <a:ext cx="857256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编码要求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测试目的、准则、对象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测试基本步骤及静态</a:t>
            </a:r>
            <a:r>
              <a:rPr lang="en-US" sz="2400" dirty="0" smtClean="0"/>
              <a:t>/</a:t>
            </a:r>
            <a:r>
              <a:rPr lang="zh-CN" altLang="en-US" sz="2400" dirty="0" smtClean="0"/>
              <a:t>动态测试特点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人工代码审查和计算机测试利弊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双向集成测试过程（存根程序和驱动程序）及回归测试概念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白盒测试两种方法及细分类型逻辑关系和测试用例生成</a:t>
            </a:r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① 逻辑覆盖（点覆盖、边覆盖、路径覆盖） </a:t>
            </a:r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   </a:t>
            </a:r>
            <a:r>
              <a:rPr lang="zh-CN" altLang="en-US" sz="2400" dirty="0" smtClean="0"/>
              <a:t> ② 控制结构测试（基本路径测试、条件测试、循环测试）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黑盒测试的三种方法及其测试用例生成</a:t>
            </a:r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① 等价类  ② 边界值  ③ 错误推测</a:t>
            </a:r>
            <a:endParaRPr lang="en-US" altLang="zh-CN" sz="2400" dirty="0" smtClean="0"/>
          </a:p>
          <a:p>
            <a:pPr>
              <a:lnSpc>
                <a:spcPct val="125000"/>
              </a:lnSpc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75009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章 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实现（续）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628800"/>
            <a:ext cx="85725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调试</a:t>
            </a:r>
            <a:r>
              <a:rPr lang="zh-CN" altLang="en-US" sz="2400" dirty="0" smtClean="0"/>
              <a:t>的基本概念及其与测试的区别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软件可靠性和可用性的概念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平均无故障时间的估算方法、错误总数估计方法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380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75009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章 维护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72" y="1484784"/>
            <a:ext cx="8786874" cy="3736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软件维护的目的、定义和对象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四种类型维护</a:t>
            </a:r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① 改正型维护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② 适应性维护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③ 完善性维护  ④ 预防性维护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维护基本过程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影响可维护性的因素及文档的重要性</a:t>
            </a:r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① 可理解性  ② 可测试性  ③ 可修改性  ④ 可移植性  </a:t>
            </a:r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⑤ 可重用性</a:t>
            </a:r>
            <a:endParaRPr lang="en-US" altLang="zh-CN" sz="2400" dirty="0" smtClean="0"/>
          </a:p>
          <a:p>
            <a:pPr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 软件再工程的含义、目的和基本流程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9246</TotalTime>
  <Words>1080</Words>
  <Application>Microsoft Office PowerPoint</Application>
  <PresentationFormat>全屏显示(4:3)</PresentationFormat>
  <Paragraphs>134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华文细黑</vt:lpstr>
      <vt:lpstr>宋体</vt:lpstr>
      <vt:lpstr>微软雅黑</vt:lpstr>
      <vt:lpstr>Arial</vt:lpstr>
      <vt:lpstr>Calibri</vt:lpstr>
      <vt:lpstr>Wingdings</vt:lpstr>
      <vt:lpstr>Tema de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©MediaInteractive</dc:title>
  <dc:creator>Design</dc:creator>
  <cp:lastModifiedBy>Leeyoungae</cp:lastModifiedBy>
  <cp:revision>797</cp:revision>
  <dcterms:created xsi:type="dcterms:W3CDTF">2010-06-24T19:27:56Z</dcterms:created>
  <dcterms:modified xsi:type="dcterms:W3CDTF">2020-06-04T00:26:23Z</dcterms:modified>
</cp:coreProperties>
</file>