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62"/>
  </p:notesMasterIdLst>
  <p:sldIdLst>
    <p:sldId id="308" r:id="rId3"/>
    <p:sldId id="309" r:id="rId4"/>
    <p:sldId id="257" r:id="rId5"/>
    <p:sldId id="310" r:id="rId6"/>
    <p:sldId id="259" r:id="rId7"/>
    <p:sldId id="260" r:id="rId8"/>
    <p:sldId id="311" r:id="rId9"/>
    <p:sldId id="261" r:id="rId10"/>
    <p:sldId id="312" r:id="rId11"/>
    <p:sldId id="313" r:id="rId12"/>
    <p:sldId id="314" r:id="rId13"/>
    <p:sldId id="315" r:id="rId14"/>
    <p:sldId id="316" r:id="rId15"/>
    <p:sldId id="318" r:id="rId16"/>
    <p:sldId id="319" r:id="rId17"/>
    <p:sldId id="263" r:id="rId18"/>
    <p:sldId id="266" r:id="rId19"/>
    <p:sldId id="264" r:id="rId20"/>
    <p:sldId id="265" r:id="rId21"/>
    <p:sldId id="267" r:id="rId22"/>
    <p:sldId id="268" r:id="rId23"/>
    <p:sldId id="269" r:id="rId24"/>
    <p:sldId id="270" r:id="rId25"/>
    <p:sldId id="320" r:id="rId26"/>
    <p:sldId id="271" r:id="rId27"/>
    <p:sldId id="272" r:id="rId28"/>
    <p:sldId id="273" r:id="rId29"/>
    <p:sldId id="274" r:id="rId30"/>
    <p:sldId id="321" r:id="rId31"/>
    <p:sldId id="322" r:id="rId32"/>
    <p:sldId id="323" r:id="rId33"/>
    <p:sldId id="276" r:id="rId34"/>
    <p:sldId id="277" r:id="rId35"/>
    <p:sldId id="278" r:id="rId36"/>
    <p:sldId id="279" r:id="rId37"/>
    <p:sldId id="280" r:id="rId38"/>
    <p:sldId id="282" r:id="rId39"/>
    <p:sldId id="283" r:id="rId40"/>
    <p:sldId id="324" r:id="rId41"/>
    <p:sldId id="284" r:id="rId42"/>
    <p:sldId id="285" r:id="rId43"/>
    <p:sldId id="286" r:id="rId44"/>
    <p:sldId id="287" r:id="rId45"/>
    <p:sldId id="288" r:id="rId46"/>
    <p:sldId id="289" r:id="rId47"/>
    <p:sldId id="290" r:id="rId48"/>
    <p:sldId id="291" r:id="rId49"/>
    <p:sldId id="292" r:id="rId50"/>
    <p:sldId id="325" r:id="rId51"/>
    <p:sldId id="293" r:id="rId52"/>
    <p:sldId id="294" r:id="rId53"/>
    <p:sldId id="296" r:id="rId54"/>
    <p:sldId id="297" r:id="rId55"/>
    <p:sldId id="298" r:id="rId56"/>
    <p:sldId id="299" r:id="rId57"/>
    <p:sldId id="328" r:id="rId58"/>
    <p:sldId id="329" r:id="rId59"/>
    <p:sldId id="326" r:id="rId60"/>
    <p:sldId id="307"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88718" autoAdjust="0"/>
  </p:normalViewPr>
  <p:slideViewPr>
    <p:cSldViewPr>
      <p:cViewPr varScale="1">
        <p:scale>
          <a:sx n="103" d="100"/>
          <a:sy n="103" d="100"/>
        </p:scale>
        <p:origin x="168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技术可行性</a:t>
          </a:r>
          <a:r>
            <a:rPr lang="zh-CN" sz="2400" dirty="0" smtClean="0">
              <a:solidFill>
                <a:schemeClr val="tx1"/>
              </a:solidFill>
              <a:latin typeface="+mn-ea"/>
              <a:ea typeface="+mn-ea"/>
            </a:rPr>
            <a:t>使用现有的技术能实现这个系统吗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type="parTrans" cxnId="{430E6556-26DB-4DE1-9362-A0B9AB844B72}">
      <dgm:prSet/>
      <dgm:spPr/>
      <dgm:t>
        <a:bodyPr/>
        <a:lstStyle/>
        <a:p>
          <a:endParaRPr lang="zh-CN" altLang="en-US"/>
        </a:p>
      </dgm:t>
    </dgm:pt>
    <dgm:pt modelId="{6DCE853D-574C-42DA-A3BD-E134173F6ADD}" type="sibTrans" cxnId="{430E6556-26DB-4DE1-9362-A0B9AB844B72}">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经济可行性</a:t>
          </a:r>
          <a:r>
            <a:rPr lang="zh-CN" sz="2400" dirty="0" smtClean="0">
              <a:solidFill>
                <a:schemeClr val="tx1"/>
              </a:solidFill>
              <a:latin typeface="+mn-ea"/>
              <a:ea typeface="+mn-ea"/>
            </a:rPr>
            <a:t>这个系统的经济效益能超过它的开发成本吗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type="parTrans" cxnId="{D83C6DAA-CE44-46A0-8E46-8E3C83E2217E}">
      <dgm:prSet/>
      <dgm:spPr/>
      <dgm:t>
        <a:bodyPr/>
        <a:lstStyle/>
        <a:p>
          <a:endParaRPr lang="zh-CN" altLang="en-US"/>
        </a:p>
      </dgm:t>
    </dgm:pt>
    <dgm:pt modelId="{DB6551F3-F4D0-4C9C-86E7-0FA70FFE4A1D}" type="sibTrans" cxnId="{D83C6DAA-CE44-46A0-8E46-8E3C83E2217E}">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操作可行性</a:t>
          </a:r>
          <a:r>
            <a:rPr lang="zh-CN" sz="2400" dirty="0" smtClean="0">
              <a:solidFill>
                <a:schemeClr val="tx1"/>
              </a:solidFill>
              <a:latin typeface="+mn-ea"/>
              <a:ea typeface="+mn-ea"/>
            </a:rPr>
            <a:t>系统的操作方式在这个用户组织内行得通吗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type="parTrans" cxnId="{CF085AD0-D66F-459F-B6C3-3589A3E48870}">
      <dgm:prSet/>
      <dgm:spPr/>
      <dgm:t>
        <a:bodyPr/>
        <a:lstStyle/>
        <a:p>
          <a:endParaRPr lang="zh-CN" altLang="en-US"/>
        </a:p>
      </dgm:t>
    </dgm:pt>
    <dgm:pt modelId="{52115858-4FD7-4D24-87ED-1E7270981BAC}" type="sibTrans" cxnId="{CF085AD0-D66F-459F-B6C3-3589A3E48870}">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t>
        <a:bodyPr/>
        <a:lstStyle/>
        <a:p>
          <a:endParaRPr lang="zh-CN" altLang="en-US"/>
        </a:p>
      </dgm:t>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t>
        <a:bodyPr/>
        <a:lstStyle/>
        <a:p>
          <a:endParaRPr lang="zh-CN" altLang="en-US"/>
        </a:p>
      </dgm:t>
    </dgm:pt>
    <dgm:pt modelId="{F374143B-1EC2-450F-AB16-E207FCED7EC0}" type="pres">
      <dgm:prSet presAssocID="{4310546B-036C-4B04-84F4-28A00248516D}" presName="parentText" presStyleLbl="node1" presStyleIdx="0" presStyleCnt="3">
        <dgm:presLayoutVars>
          <dgm:chMax val="0"/>
          <dgm:bulletEnabled val="1"/>
        </dgm:presLayoutVars>
      </dgm:prSet>
      <dgm:spPr/>
      <dgm:t>
        <a:bodyPr/>
        <a:lstStyle/>
        <a:p>
          <a:endParaRPr lang="zh-CN" altLang="en-US"/>
        </a:p>
      </dgm:t>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t>
        <a:bodyPr/>
        <a:lstStyle/>
        <a:p>
          <a:endParaRPr lang="zh-CN" altLang="en-US"/>
        </a:p>
      </dgm:t>
    </dgm:pt>
    <dgm:pt modelId="{B734164E-9597-4CF0-8394-2ADDAD136676}" type="pres">
      <dgm:prSet presAssocID="{622E1157-3997-46BD-8F88-6D3B08F64E2C}" presName="parentText" presStyleLbl="node1" presStyleIdx="1" presStyleCnt="3">
        <dgm:presLayoutVars>
          <dgm:chMax val="0"/>
          <dgm:bulletEnabled val="1"/>
        </dgm:presLayoutVars>
      </dgm:prSet>
      <dgm:spPr/>
      <dgm:t>
        <a:bodyPr/>
        <a:lstStyle/>
        <a:p>
          <a:endParaRPr lang="zh-CN" altLang="en-US"/>
        </a:p>
      </dgm:t>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t>
        <a:bodyPr/>
        <a:lstStyle/>
        <a:p>
          <a:endParaRPr lang="zh-CN" altLang="en-US"/>
        </a:p>
      </dgm:t>
    </dgm:pt>
    <dgm:pt modelId="{2D37F88C-FEFA-4A75-B6B0-AF7AAF533B46}" type="pres">
      <dgm:prSet presAssocID="{DC4C7754-2C45-4332-99EC-EE504AB467F0}" presName="parentText" presStyleLbl="node1" presStyleIdx="2" presStyleCnt="3">
        <dgm:presLayoutVars>
          <dgm:chMax val="0"/>
          <dgm:bulletEnabled val="1"/>
        </dgm:presLayoutVars>
      </dgm:prSet>
      <dgm:spPr/>
      <dgm:t>
        <a:bodyPr/>
        <a:lstStyle/>
        <a:p>
          <a:endParaRPr lang="zh-CN" altLang="en-US"/>
        </a:p>
      </dgm:t>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430E6556-26DB-4DE1-9362-A0B9AB844B72}" srcId="{942C2991-BD69-4692-9A03-E86052FA4052}" destId="{4310546B-036C-4B04-84F4-28A00248516D}" srcOrd="0" destOrd="0" parTransId="{547CBBCC-891A-4C40-8D5B-9D986C8FDD95}" sibTransId="{6DCE853D-574C-42DA-A3BD-E134173F6ADD}"/>
    <dgm:cxn modelId="{FA397551-1884-4FDD-BED7-0695E23929B2}" type="presOf" srcId="{DC4C7754-2C45-4332-99EC-EE504AB467F0}" destId="{7E010D72-6DC5-49F5-89B7-4C82659E55FC}" srcOrd="0" destOrd="0" presId="urn:microsoft.com/office/officeart/2005/8/layout/list1"/>
    <dgm:cxn modelId="{D83C6DAA-CE44-46A0-8E46-8E3C83E2217E}" srcId="{942C2991-BD69-4692-9A03-E86052FA4052}" destId="{622E1157-3997-46BD-8F88-6D3B08F64E2C}" srcOrd="1" destOrd="0" parTransId="{BEC8C9E7-EB4C-46D5-A315-CBADF9EE7FC4}" sibTransId="{DB6551F3-F4D0-4C9C-86E7-0FA70FFE4A1D}"/>
    <dgm:cxn modelId="{AAED36BD-A92E-496F-83AE-94C48BB7DC82}" type="presOf" srcId="{622E1157-3997-46BD-8F88-6D3B08F64E2C}" destId="{B734164E-9597-4CF0-8394-2ADDAD136676}" srcOrd="1" destOrd="0" presId="urn:microsoft.com/office/officeart/2005/8/layout/list1"/>
    <dgm:cxn modelId="{1B5DBF9E-BE19-4C27-98BB-BAFAA13C80BB}" type="presOf" srcId="{DC4C7754-2C45-4332-99EC-EE504AB467F0}" destId="{2D37F88C-FEFA-4A75-B6B0-AF7AAF533B46}" srcOrd="1" destOrd="0" presId="urn:microsoft.com/office/officeart/2005/8/layout/list1"/>
    <dgm:cxn modelId="{D4F332CD-1CC9-4E19-B92A-86B6E92D2BB6}" type="presOf" srcId="{942C2991-BD69-4692-9A03-E86052FA4052}" destId="{E27CD59C-4D4A-429A-A72B-FD1031172CCE}" srcOrd="0" destOrd="0" presId="urn:microsoft.com/office/officeart/2005/8/layout/list1"/>
    <dgm:cxn modelId="{61F5F15C-1E41-47BF-B122-E8F9B53AAF27}" type="presOf" srcId="{622E1157-3997-46BD-8F88-6D3B08F64E2C}" destId="{0289B4DA-FC65-4881-A92C-2ED5B0C09957}" srcOrd="0" destOrd="0" presId="urn:microsoft.com/office/officeart/2005/8/layout/list1"/>
    <dgm:cxn modelId="{2E77410E-51F9-4F62-9B6A-5710066738B8}" type="presOf" srcId="{4310546B-036C-4B04-84F4-28A00248516D}" destId="{F374143B-1EC2-450F-AB16-E207FCED7EC0}"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5E957BB8-03F9-4DA7-A612-B901EC1CAED9}" type="presOf" srcId="{4310546B-036C-4B04-84F4-28A00248516D}" destId="{136D1800-A221-431A-8E70-7BC95360BB92}" srcOrd="0" destOrd="0" presId="urn:microsoft.com/office/officeart/2005/8/layout/list1"/>
    <dgm:cxn modelId="{F279F23C-620C-4012-A35C-A0157FF6A0ED}" type="presParOf" srcId="{E27CD59C-4D4A-429A-A72B-FD1031172CCE}" destId="{2885A8C5-5281-4C7F-9BD0-49CAA49864DA}" srcOrd="0" destOrd="0" presId="urn:microsoft.com/office/officeart/2005/8/layout/list1"/>
    <dgm:cxn modelId="{E567E1B7-20BE-4068-931C-B44466C6E660}" type="presParOf" srcId="{2885A8C5-5281-4C7F-9BD0-49CAA49864DA}" destId="{136D1800-A221-431A-8E70-7BC95360BB92}" srcOrd="0" destOrd="0" presId="urn:microsoft.com/office/officeart/2005/8/layout/list1"/>
    <dgm:cxn modelId="{96AB26C0-478E-4BCA-A18E-F402D8F4A5A4}" type="presParOf" srcId="{2885A8C5-5281-4C7F-9BD0-49CAA49864DA}" destId="{F374143B-1EC2-450F-AB16-E207FCED7EC0}" srcOrd="1" destOrd="0" presId="urn:microsoft.com/office/officeart/2005/8/layout/list1"/>
    <dgm:cxn modelId="{2ABD402D-F4E5-42AF-AD3F-435059F2B67D}" type="presParOf" srcId="{E27CD59C-4D4A-429A-A72B-FD1031172CCE}" destId="{9663EADB-6382-4C4B-ABA9-42F301D6AEE8}" srcOrd="1" destOrd="0" presId="urn:microsoft.com/office/officeart/2005/8/layout/list1"/>
    <dgm:cxn modelId="{2C5BC0CE-4660-45DD-9A93-8FB9A6549B9C}" type="presParOf" srcId="{E27CD59C-4D4A-429A-A72B-FD1031172CCE}" destId="{3945ED47-06F7-4A19-A2FE-4AD6014C3E2E}" srcOrd="2" destOrd="0" presId="urn:microsoft.com/office/officeart/2005/8/layout/list1"/>
    <dgm:cxn modelId="{AC9FAF10-5B8C-4F0B-8BE4-1D5054B22090}" type="presParOf" srcId="{E27CD59C-4D4A-429A-A72B-FD1031172CCE}" destId="{275688AC-FAEA-43A5-9577-7B87359AC1CC}" srcOrd="3" destOrd="0" presId="urn:microsoft.com/office/officeart/2005/8/layout/list1"/>
    <dgm:cxn modelId="{B4048A1F-5D00-4B4B-812C-E432DACEE9BA}" type="presParOf" srcId="{E27CD59C-4D4A-429A-A72B-FD1031172CCE}" destId="{DA55402D-356E-4D47-8CBA-CDCDF729B2BA}" srcOrd="4" destOrd="0" presId="urn:microsoft.com/office/officeart/2005/8/layout/list1"/>
    <dgm:cxn modelId="{A0B1A9DC-CAF3-4B52-9E51-29C2E00D44E8}" type="presParOf" srcId="{DA55402D-356E-4D47-8CBA-CDCDF729B2BA}" destId="{0289B4DA-FC65-4881-A92C-2ED5B0C09957}" srcOrd="0" destOrd="0" presId="urn:microsoft.com/office/officeart/2005/8/layout/list1"/>
    <dgm:cxn modelId="{09CB13CB-4740-4010-BD7C-6D4232FA41AF}" type="presParOf" srcId="{DA55402D-356E-4D47-8CBA-CDCDF729B2BA}" destId="{B734164E-9597-4CF0-8394-2ADDAD136676}" srcOrd="1" destOrd="0" presId="urn:microsoft.com/office/officeart/2005/8/layout/list1"/>
    <dgm:cxn modelId="{24DAF05D-B974-4046-9531-F39BB1766D20}" type="presParOf" srcId="{E27CD59C-4D4A-429A-A72B-FD1031172CCE}" destId="{BA77F6AB-98CC-4A03-B57F-96E101A97688}" srcOrd="5" destOrd="0" presId="urn:microsoft.com/office/officeart/2005/8/layout/list1"/>
    <dgm:cxn modelId="{818B41B6-B883-4845-BE64-77C75BDEA210}" type="presParOf" srcId="{E27CD59C-4D4A-429A-A72B-FD1031172CCE}" destId="{8D528393-1C56-4832-8FC9-8CD75C37D198}" srcOrd="6" destOrd="0" presId="urn:microsoft.com/office/officeart/2005/8/layout/list1"/>
    <dgm:cxn modelId="{60924AAA-5014-452A-A73F-2134FDA2CD91}" type="presParOf" srcId="{E27CD59C-4D4A-429A-A72B-FD1031172CCE}" destId="{4E6AC2F4-6900-4548-9DF0-8EC8AB0C66A6}" srcOrd="7" destOrd="0" presId="urn:microsoft.com/office/officeart/2005/8/layout/list1"/>
    <dgm:cxn modelId="{33F5BE53-22CB-48B3-8052-7DEAE2867FCB}" type="presParOf" srcId="{E27CD59C-4D4A-429A-A72B-FD1031172CCE}" destId="{34348E96-912C-4A4B-840B-1F4A844355FE}" srcOrd="8" destOrd="0" presId="urn:microsoft.com/office/officeart/2005/8/layout/list1"/>
    <dgm:cxn modelId="{458E3094-2B51-4502-92A5-9409C4655BA8}" type="presParOf" srcId="{34348E96-912C-4A4B-840B-1F4A844355FE}" destId="{7E010D72-6DC5-49F5-89B7-4C82659E55FC}" srcOrd="0" destOrd="0" presId="urn:microsoft.com/office/officeart/2005/8/layout/list1"/>
    <dgm:cxn modelId="{C001165F-3844-4351-8A06-5FC8AADA40A4}" type="presParOf" srcId="{34348E96-912C-4A4B-840B-1F4A844355FE}" destId="{2D37F88C-FEFA-4A75-B6B0-AF7AAF533B46}" srcOrd="1" destOrd="0" presId="urn:microsoft.com/office/officeart/2005/8/layout/list1"/>
    <dgm:cxn modelId="{277B560D-A952-48E3-93F1-2B1841848F6A}" type="presParOf" srcId="{E27CD59C-4D4A-429A-A72B-FD1031172CCE}" destId="{5ABF4D69-84C9-4413-B6F0-DE3FC25DB754}" srcOrd="9" destOrd="0" presId="urn:microsoft.com/office/officeart/2005/8/layout/list1"/>
    <dgm:cxn modelId="{CB26BE10-CECD-4A2B-9E81-73CAD7D6AD2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smtClean="0">
              <a:solidFill>
                <a:srgbClr val="FF0000"/>
              </a:solidFill>
            </a:rPr>
            <a:t>正方形</a:t>
          </a:r>
          <a:r>
            <a:rPr lang="zh-CN" dirty="0" smtClean="0"/>
            <a:t>表示数据的源点或终点</a:t>
          </a:r>
          <a:endParaRPr lang="zh-CN" altLang="en-US" dirty="0"/>
        </a:p>
      </dgm:t>
    </dgm:pt>
    <dgm:pt modelId="{A3669F3E-32B5-46AB-85C1-A08A76557160}" type="parTrans" cxnId="{E01BE1EF-78CA-4430-9623-108E6AA292C1}">
      <dgm:prSet/>
      <dgm:spPr/>
      <dgm:t>
        <a:bodyPr/>
        <a:lstStyle/>
        <a:p>
          <a:endParaRPr lang="zh-CN" altLang="en-US"/>
        </a:p>
      </dgm:t>
    </dgm:pt>
    <dgm:pt modelId="{19142DFF-8AEF-4668-8CD1-0BB644E0DCB1}" type="sibTrans" cxnId="{E01BE1EF-78CA-4430-9623-108E6AA292C1}">
      <dgm:prSet/>
      <dgm:spPr/>
      <dgm:t>
        <a:bodyPr/>
        <a:lstStyle/>
        <a:p>
          <a:endParaRPr lang="zh-CN" altLang="en-US"/>
        </a:p>
      </dgm:t>
    </dgm:pt>
    <dgm:pt modelId="{C331DDC5-C973-4E21-A323-0511C35FE112}">
      <dgm:prSet phldrT="[文本]"/>
      <dgm:spPr/>
      <dgm:t>
        <a:bodyPr/>
        <a:lstStyle/>
        <a:p>
          <a:r>
            <a:rPr lang="zh-CN" b="1" dirty="0" smtClean="0">
              <a:solidFill>
                <a:srgbClr val="FF0000"/>
              </a:solidFill>
            </a:rPr>
            <a:t>圆角矩形</a:t>
          </a:r>
          <a:r>
            <a:rPr lang="zh-CN" dirty="0" smtClean="0"/>
            <a:t>代表变换数据的处理</a:t>
          </a:r>
          <a:endParaRPr lang="zh-CN" altLang="en-US" dirty="0"/>
        </a:p>
      </dgm:t>
    </dgm:pt>
    <dgm:pt modelId="{58A2A10D-D585-4358-A516-6849474A01B0}" type="parTrans" cxnId="{BAA8264F-4891-431A-8402-11E2B42D3463}">
      <dgm:prSet/>
      <dgm:spPr/>
      <dgm:t>
        <a:bodyPr/>
        <a:lstStyle/>
        <a:p>
          <a:endParaRPr lang="zh-CN" altLang="en-US"/>
        </a:p>
      </dgm:t>
    </dgm:pt>
    <dgm:pt modelId="{4BCBA493-C3C4-4E23-A03A-BC70BC507803}" type="sibTrans" cxnId="{BAA8264F-4891-431A-8402-11E2B42D3463}">
      <dgm:prSet/>
      <dgm:spPr/>
      <dgm:t>
        <a:bodyPr/>
        <a:lstStyle/>
        <a:p>
          <a:endParaRPr lang="zh-CN" altLang="en-US"/>
        </a:p>
      </dgm:t>
    </dgm:pt>
    <dgm:pt modelId="{B8359CE2-81D5-499B-AEA2-657918E374BA}">
      <dgm:prSet phldrT="[文本]"/>
      <dgm:spPr/>
      <dgm:t>
        <a:bodyPr/>
        <a:lstStyle/>
        <a:p>
          <a:r>
            <a:rPr lang="zh-CN" b="1" dirty="0" smtClean="0">
              <a:solidFill>
                <a:srgbClr val="FF0000"/>
              </a:solidFill>
            </a:rPr>
            <a:t>开口矩形</a:t>
          </a:r>
          <a:r>
            <a:rPr lang="zh-CN" dirty="0" smtClean="0"/>
            <a:t>代表数据存储</a:t>
          </a:r>
          <a:endParaRPr lang="zh-CN" altLang="en-US" dirty="0"/>
        </a:p>
      </dgm:t>
    </dgm:pt>
    <dgm:pt modelId="{C0A8E20A-72DD-46E3-B6FE-AD486E0D9D33}" type="parTrans" cxnId="{17D97703-20E1-4F60-A03C-B84FFA37D054}">
      <dgm:prSet/>
      <dgm:spPr/>
      <dgm:t>
        <a:bodyPr/>
        <a:lstStyle/>
        <a:p>
          <a:endParaRPr lang="zh-CN" altLang="en-US"/>
        </a:p>
      </dgm:t>
    </dgm:pt>
    <dgm:pt modelId="{C6FC4E7C-F709-42E9-B1CA-74D70D669C96}" type="sibTrans" cxnId="{17D97703-20E1-4F60-A03C-B84FFA37D054}">
      <dgm:prSet/>
      <dgm:spPr/>
      <dgm:t>
        <a:bodyPr/>
        <a:lstStyle/>
        <a:p>
          <a:endParaRPr lang="zh-CN" altLang="en-US"/>
        </a:p>
      </dgm:t>
    </dgm:pt>
    <dgm:pt modelId="{9A3C8575-B176-4338-BA0D-AD91C5A30440}">
      <dgm:prSet phldrT="[文本]"/>
      <dgm:spPr/>
      <dgm:t>
        <a:bodyPr/>
        <a:lstStyle/>
        <a:p>
          <a:r>
            <a:rPr lang="zh-CN" b="1" dirty="0" smtClean="0">
              <a:solidFill>
                <a:srgbClr val="FF0000"/>
              </a:solidFill>
            </a:rPr>
            <a:t>箭头</a:t>
          </a:r>
          <a:r>
            <a:rPr lang="zh-CN" dirty="0" smtClean="0"/>
            <a:t>表示数据流，即特定数据的流动方向</a:t>
          </a:r>
          <a:endParaRPr lang="zh-CN" altLang="en-US" dirty="0"/>
        </a:p>
      </dgm:t>
    </dgm:pt>
    <dgm:pt modelId="{54FAD3BD-B792-4264-A38B-EDA7E23195FD}" type="parTrans" cxnId="{D772DBC5-F111-4E99-86EA-7806EE9A219C}">
      <dgm:prSet/>
      <dgm:spPr/>
      <dgm:t>
        <a:bodyPr/>
        <a:lstStyle/>
        <a:p>
          <a:endParaRPr lang="zh-CN" altLang="en-US"/>
        </a:p>
      </dgm:t>
    </dgm:pt>
    <dgm:pt modelId="{F3EC7973-5349-48DD-AA3E-517684CB13DC}" type="sibTrans" cxnId="{D772DBC5-F111-4E99-86EA-7806EE9A219C}">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t>
        <a:bodyPr/>
        <a:lstStyle/>
        <a:p>
          <a:endParaRPr lang="zh-CN" altLang="en-US"/>
        </a:p>
      </dgm:t>
    </dgm:pt>
    <dgm:pt modelId="{5DBBA26A-AAC7-4EBC-B2F5-C62F0014C446}" type="pres">
      <dgm:prSet presAssocID="{70DCC080-B3AD-4322-B747-D1BD167080DF}" presName="diamond" presStyleLbl="bgShp" presStyleIdx="0" presStyleCnt="1"/>
      <dgm:spPr/>
      <dgm:t>
        <a:bodyPr/>
        <a:lstStyle/>
        <a:p>
          <a:endParaRPr lang="zh-CN" altLang="en-US"/>
        </a:p>
      </dgm:t>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t>
        <a:bodyPr/>
        <a:lstStyle/>
        <a:p>
          <a:endParaRPr lang="zh-CN" altLang="en-US"/>
        </a:p>
      </dgm:t>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t>
        <a:bodyPr/>
        <a:lstStyle/>
        <a:p>
          <a:endParaRPr lang="zh-CN" altLang="en-US"/>
        </a:p>
      </dgm:t>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t>
        <a:bodyPr/>
        <a:lstStyle/>
        <a:p>
          <a:endParaRPr lang="zh-CN" altLang="en-US"/>
        </a:p>
      </dgm:t>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t>
        <a:bodyPr/>
        <a:lstStyle/>
        <a:p>
          <a:endParaRPr lang="zh-CN" altLang="en-US"/>
        </a:p>
      </dgm:t>
    </dgm:pt>
  </dgm:ptLst>
  <dgm:cxnLst>
    <dgm:cxn modelId="{D772DBC5-F111-4E99-86EA-7806EE9A219C}" srcId="{70DCC080-B3AD-4322-B747-D1BD167080DF}" destId="{9A3C8575-B176-4338-BA0D-AD91C5A30440}" srcOrd="3" destOrd="0" parTransId="{54FAD3BD-B792-4264-A38B-EDA7E23195FD}" sibTransId="{F3EC7973-5349-48DD-AA3E-517684CB13DC}"/>
    <dgm:cxn modelId="{986A63AF-5652-4A93-B6FE-AA19F8CF0CF3}" type="presOf" srcId="{B8359CE2-81D5-499B-AEA2-657918E374BA}" destId="{F1438C4E-64FC-4F10-B57F-1302EF960DD5}" srcOrd="0" destOrd="0" presId="urn:microsoft.com/office/officeart/2005/8/layout/matrix3"/>
    <dgm:cxn modelId="{BAA8264F-4891-431A-8402-11E2B42D3463}" srcId="{70DCC080-B3AD-4322-B747-D1BD167080DF}" destId="{C331DDC5-C973-4E21-A323-0511C35FE112}" srcOrd="1" destOrd="0" parTransId="{58A2A10D-D585-4358-A516-6849474A01B0}" sibTransId="{4BCBA493-C3C4-4E23-A03A-BC70BC507803}"/>
    <dgm:cxn modelId="{03E6C197-ADCC-4AC7-82EA-2C795E2636A0}" type="presOf" srcId="{C331DDC5-C973-4E21-A323-0511C35FE112}" destId="{F7BA9B28-8F77-4959-93EB-32FD2C62E0C9}" srcOrd="0" destOrd="0" presId="urn:microsoft.com/office/officeart/2005/8/layout/matrix3"/>
    <dgm:cxn modelId="{17D97703-20E1-4F60-A03C-B84FFA37D054}" srcId="{70DCC080-B3AD-4322-B747-D1BD167080DF}" destId="{B8359CE2-81D5-499B-AEA2-657918E374BA}" srcOrd="2" destOrd="0" parTransId="{C0A8E20A-72DD-46E3-B6FE-AD486E0D9D33}" sibTransId="{C6FC4E7C-F709-42E9-B1CA-74D70D669C96}"/>
    <dgm:cxn modelId="{BC643CFF-1731-4BEB-9867-75C6647D0DC7}" type="presOf" srcId="{812212F2-57C5-4A7B-A3F8-E27A706C0ACB}" destId="{53D72F2F-1EF1-4319-9C2F-BE00EEF20707}" srcOrd="0" destOrd="0" presId="urn:microsoft.com/office/officeart/2005/8/layout/matrix3"/>
    <dgm:cxn modelId="{2071C404-90AA-4B1E-B433-B2BE14DDEAF3}" type="presOf" srcId="{9A3C8575-B176-4338-BA0D-AD91C5A30440}" destId="{503ADC04-8EAF-4B96-A619-973ADA5A5EE2}" srcOrd="0" destOrd="0" presId="urn:microsoft.com/office/officeart/2005/8/layout/matrix3"/>
    <dgm:cxn modelId="{F9128466-E461-40BC-AD52-3FD53F510D95}" type="presOf" srcId="{70DCC080-B3AD-4322-B747-D1BD167080DF}" destId="{7CB7DEFB-914E-463F-90CC-249F5BFC1A14}"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4961BE09-ED7C-4003-AEFF-D578D7D23859}" type="presParOf" srcId="{7CB7DEFB-914E-463F-90CC-249F5BFC1A14}" destId="{5DBBA26A-AAC7-4EBC-B2F5-C62F0014C446}" srcOrd="0" destOrd="0" presId="urn:microsoft.com/office/officeart/2005/8/layout/matrix3"/>
    <dgm:cxn modelId="{55AD8255-92F0-4395-909C-4882E22E4855}" type="presParOf" srcId="{7CB7DEFB-914E-463F-90CC-249F5BFC1A14}" destId="{53D72F2F-1EF1-4319-9C2F-BE00EEF20707}" srcOrd="1" destOrd="0" presId="urn:microsoft.com/office/officeart/2005/8/layout/matrix3"/>
    <dgm:cxn modelId="{455CF893-EEB6-48E0-B504-8BA521A06F7C}" type="presParOf" srcId="{7CB7DEFB-914E-463F-90CC-249F5BFC1A14}" destId="{F7BA9B28-8F77-4959-93EB-32FD2C62E0C9}" srcOrd="2" destOrd="0" presId="urn:microsoft.com/office/officeart/2005/8/layout/matrix3"/>
    <dgm:cxn modelId="{BA7BEE18-7816-4A1E-B04D-6075A5F2ADB7}" type="presParOf" srcId="{7CB7DEFB-914E-463F-90CC-249F5BFC1A14}" destId="{F1438C4E-64FC-4F10-B57F-1302EF960DD5}" srcOrd="3" destOrd="0" presId="urn:microsoft.com/office/officeart/2005/8/layout/matrix3"/>
    <dgm:cxn modelId="{A4A7A835-91B8-48A9-A9BB-3EA9347F8E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t>数据字典</a:t>
          </a:r>
          <a:endParaRPr lang="zh-CN" altLang="en-US" dirty="0"/>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DA98441A-77EE-493A-8AA3-C9F9B6F8D568}" type="presOf" srcId="{00D94735-2BE6-4982-AFFA-6B5A87BB73A1}" destId="{1535F9BD-ADAA-432D-829B-B31939C0EE49}" srcOrd="1" destOrd="0" presId="urn:microsoft.com/office/officeart/2005/8/layout/radial1"/>
    <dgm:cxn modelId="{25F62270-7ACE-47E8-A72C-5E2AA7AB58C2}" type="presOf" srcId="{00D94735-2BE6-4982-AFFA-6B5A87BB73A1}" destId="{626257A0-12A8-417E-9C92-97B4613B154D}"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B5481F16-FA75-413C-AD6C-8FC187FEBF27}" type="presOf" srcId="{377B0313-40CB-4D0D-B2F3-142EF4E676A7}" destId="{6F4E6EDF-93E5-4290-A478-56E409844FD0}"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22924181-7F01-4CA0-860A-7A4830983E87}" type="presOf" srcId="{5B3873AE-CC72-48C4-9CA8-1984A1A009D7}" destId="{63207A1B-C70D-4492-8C9C-BC378464242B}" srcOrd="1" destOrd="0" presId="urn:microsoft.com/office/officeart/2005/8/layout/radial1"/>
    <dgm:cxn modelId="{4B7EC87C-18CA-4C44-91FB-806746BDB0DE}" type="presOf" srcId="{0B9376B4-0B25-4CFD-9235-ED92899091E1}" destId="{AA0DD6A3-DE88-4402-86FE-2CC1B352DE56}" srcOrd="1" destOrd="0" presId="urn:microsoft.com/office/officeart/2005/8/layout/radial1"/>
    <dgm:cxn modelId="{33C38AE2-FA77-457F-8681-919653BF5C88}" type="presOf" srcId="{41721773-D785-4934-B0B6-D0C300D18F09}" destId="{FB36635E-E76D-4FE0-9890-8F1267067355}"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BD026A94-C9CC-408B-944E-8D266BAFD345}" type="presOf" srcId="{3E994FA0-86A4-4937-88BC-0D5D6616D62C}" destId="{B960C17A-06CD-4B11-85B8-C8D3F81DBD73}" srcOrd="1" destOrd="0" presId="urn:microsoft.com/office/officeart/2005/8/layout/radial1"/>
    <dgm:cxn modelId="{E928CDCB-409F-4194-97D6-7876022CD1BD}" type="presOf" srcId="{5F389DCC-5AA0-449B-806B-78CDCCA0BE6E}" destId="{C408FB5A-E9EF-44D3-B259-9A90E64A0533}" srcOrd="0" destOrd="0" presId="urn:microsoft.com/office/officeart/2005/8/layout/radial1"/>
    <dgm:cxn modelId="{7B0CAC3D-E176-4AB7-84F2-649732997059}" type="presOf" srcId="{3E994FA0-86A4-4937-88BC-0D5D6616D62C}" destId="{72F9B452-A294-4D3D-A399-45FD3AECFBF0}" srcOrd="0" destOrd="0" presId="urn:microsoft.com/office/officeart/2005/8/layout/radial1"/>
    <dgm:cxn modelId="{05DE8EC4-C99A-4B5E-9542-A95E2B045416}" type="presOf" srcId="{3150A41F-4816-41EC-AF13-5B9975EF2C43}" destId="{1E4709DF-BED7-4C90-ABA5-ADEBB1792307}" srcOrd="0" destOrd="0" presId="urn:microsoft.com/office/officeart/2005/8/layout/radial1"/>
    <dgm:cxn modelId="{8DBAB70A-11F1-4B52-9790-64641FEDD690}" type="presOf" srcId="{5B3873AE-CC72-48C4-9CA8-1984A1A009D7}" destId="{A15F4530-1104-45FB-944C-CF8DC1D89BD0}" srcOrd="0" destOrd="0" presId="urn:microsoft.com/office/officeart/2005/8/layout/radial1"/>
    <dgm:cxn modelId="{F5B80ACC-DA27-4D01-9480-AF801D6811E8}" type="presOf" srcId="{0B9376B4-0B25-4CFD-9235-ED92899091E1}" destId="{D9F9AE6A-C65B-4167-B428-6A39EE0D869C}"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B0EDEFCD-62DB-4843-A861-407A28DCA741}" type="presOf" srcId="{021C44A8-2CD8-4499-B70C-40EB0149D62D}" destId="{D9D176FC-BFE2-4FAA-8FCC-0072D04B2684}" srcOrd="0" destOrd="0" presId="urn:microsoft.com/office/officeart/2005/8/layout/radial1"/>
    <dgm:cxn modelId="{9154AE5F-F716-4F06-96A3-EE81C2A591AC}" type="presOf" srcId="{B8464FA4-7F51-4246-AB2D-05968C569C43}" destId="{D97D066E-DB07-4C2A-B3C1-ECF4C2804B73}" srcOrd="0" destOrd="0" presId="urn:microsoft.com/office/officeart/2005/8/layout/radial1"/>
    <dgm:cxn modelId="{D9E96AFE-EA67-4CCA-9C97-131C778DDB09}" type="presParOf" srcId="{FB36635E-E76D-4FE0-9890-8F1267067355}" destId="{6F4E6EDF-93E5-4290-A478-56E409844FD0}" srcOrd="0" destOrd="0" presId="urn:microsoft.com/office/officeart/2005/8/layout/radial1"/>
    <dgm:cxn modelId="{378077AF-17DA-4004-A41C-D20D80EFC1B4}" type="presParOf" srcId="{FB36635E-E76D-4FE0-9890-8F1267067355}" destId="{626257A0-12A8-417E-9C92-97B4613B154D}" srcOrd="1" destOrd="0" presId="urn:microsoft.com/office/officeart/2005/8/layout/radial1"/>
    <dgm:cxn modelId="{954687A5-A17D-4069-A0D0-E2BB251B3B32}" type="presParOf" srcId="{626257A0-12A8-417E-9C92-97B4613B154D}" destId="{1535F9BD-ADAA-432D-829B-B31939C0EE49}" srcOrd="0" destOrd="0" presId="urn:microsoft.com/office/officeart/2005/8/layout/radial1"/>
    <dgm:cxn modelId="{D0562C48-0199-4F99-9186-2A5846887589}" type="presParOf" srcId="{FB36635E-E76D-4FE0-9890-8F1267067355}" destId="{1E4709DF-BED7-4C90-ABA5-ADEBB1792307}" srcOrd="2" destOrd="0" presId="urn:microsoft.com/office/officeart/2005/8/layout/radial1"/>
    <dgm:cxn modelId="{0E0F5799-5691-4DAF-8AA3-99DAFD30EC4F}" type="presParOf" srcId="{FB36635E-E76D-4FE0-9890-8F1267067355}" destId="{72F9B452-A294-4D3D-A399-45FD3AECFBF0}" srcOrd="3" destOrd="0" presId="urn:microsoft.com/office/officeart/2005/8/layout/radial1"/>
    <dgm:cxn modelId="{45B804A0-0BCA-4ABA-A95F-EF9734148AB2}" type="presParOf" srcId="{72F9B452-A294-4D3D-A399-45FD3AECFBF0}" destId="{B960C17A-06CD-4B11-85B8-C8D3F81DBD73}" srcOrd="0" destOrd="0" presId="urn:microsoft.com/office/officeart/2005/8/layout/radial1"/>
    <dgm:cxn modelId="{17F86A13-BF4B-49AF-86DE-7F99609AD9F0}" type="presParOf" srcId="{FB36635E-E76D-4FE0-9890-8F1267067355}" destId="{D97D066E-DB07-4C2A-B3C1-ECF4C2804B73}" srcOrd="4" destOrd="0" presId="urn:microsoft.com/office/officeart/2005/8/layout/radial1"/>
    <dgm:cxn modelId="{B650112C-CD85-42C4-9B6C-0BAF3CE6AF7D}" type="presParOf" srcId="{FB36635E-E76D-4FE0-9890-8F1267067355}" destId="{D9F9AE6A-C65B-4167-B428-6A39EE0D869C}" srcOrd="5" destOrd="0" presId="urn:microsoft.com/office/officeart/2005/8/layout/radial1"/>
    <dgm:cxn modelId="{0CAE49EE-18C2-4BB0-80F2-34BDE220B164}" type="presParOf" srcId="{D9F9AE6A-C65B-4167-B428-6A39EE0D869C}" destId="{AA0DD6A3-DE88-4402-86FE-2CC1B352DE56}" srcOrd="0" destOrd="0" presId="urn:microsoft.com/office/officeart/2005/8/layout/radial1"/>
    <dgm:cxn modelId="{86F6F34D-3608-443F-A99A-4F5D297E7DDE}" type="presParOf" srcId="{FB36635E-E76D-4FE0-9890-8F1267067355}" destId="{C408FB5A-E9EF-44D3-B259-9A90E64A0533}" srcOrd="6" destOrd="0" presId="urn:microsoft.com/office/officeart/2005/8/layout/radial1"/>
    <dgm:cxn modelId="{27D33F7A-BF96-43D2-8D5B-604893E9090F}" type="presParOf" srcId="{FB36635E-E76D-4FE0-9890-8F1267067355}" destId="{A15F4530-1104-45FB-944C-CF8DC1D89BD0}" srcOrd="7" destOrd="0" presId="urn:microsoft.com/office/officeart/2005/8/layout/radial1"/>
    <dgm:cxn modelId="{9AF27145-1644-499A-B47E-A515A99E355A}" type="presParOf" srcId="{A15F4530-1104-45FB-944C-CF8DC1D89BD0}" destId="{63207A1B-C70D-4492-8C9C-BC378464242B}" srcOrd="0" destOrd="0" presId="urn:microsoft.com/office/officeart/2005/8/layout/radial1"/>
    <dgm:cxn modelId="{D152076F-AB15-45FB-9A39-26E4150590E8}"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altLang="en-US" sz="2000" dirty="0" smtClean="0">
              <a:solidFill>
                <a:schemeClr val="tx1"/>
              </a:solidFill>
            </a:rPr>
            <a:t>对于同样的数据，不同的用户使用了不同的名字。</a:t>
          </a:r>
          <a:endParaRPr lang="zh-CN" altLang="en-US" sz="2000" dirty="0">
            <a:solidFill>
              <a:schemeClr val="tx1"/>
            </a:solidFill>
          </a:endParaRPr>
        </a:p>
      </dgm:t>
    </dgm:pt>
    <dgm:pt modelId="{F591092F-19F2-4945-8A89-5554F6D67FC5}" type="parTrans" cxnId="{19DD8D33-0FCA-4925-B6AD-C70409103EFC}">
      <dgm:prSet/>
      <dgm:spPr/>
      <dgm:t>
        <a:bodyPr/>
        <a:lstStyle/>
        <a:p>
          <a:endParaRPr lang="zh-CN" altLang="en-US">
            <a:solidFill>
              <a:schemeClr val="tx1"/>
            </a:solidFill>
          </a:endParaRPr>
        </a:p>
      </dgm:t>
    </dgm:pt>
    <dgm:pt modelId="{B53777DB-9CC2-4A84-818C-1C65CB9B8B05}" type="sibTrans" cxnId="{19DD8D33-0FCA-4925-B6AD-C70409103EFC}">
      <dgm:prSet/>
      <dgm:spPr/>
      <dgm:t>
        <a:bodyPr/>
        <a:lstStyle/>
        <a:p>
          <a:endParaRPr lang="zh-CN" altLang="en-US">
            <a:solidFill>
              <a:schemeClr val="tx1"/>
            </a:solidFill>
          </a:endParaRPr>
        </a:p>
      </dgm:t>
    </dgm:pt>
    <dgm:pt modelId="{E3D05E4C-EB6E-4FF5-9A8F-25EFBB9A9252}">
      <dgm:prSet custT="1"/>
      <dgm:spPr/>
      <dgm:t>
        <a:bodyPr/>
        <a:lstStyle/>
        <a:p>
          <a:r>
            <a:rPr lang="zh-CN" altLang="en-US" sz="2000" dirty="0" smtClean="0">
              <a:solidFill>
                <a:schemeClr val="tx1"/>
              </a:solidFill>
            </a:rPr>
            <a:t>一个分析员在不同时期对同一个数据使用了不同的名字。</a:t>
          </a:r>
          <a:endParaRPr lang="zh-CN" altLang="en-US" sz="2000" dirty="0">
            <a:solidFill>
              <a:schemeClr val="tx1"/>
            </a:solidFill>
          </a:endParaRPr>
        </a:p>
      </dgm:t>
    </dgm:pt>
    <dgm:pt modelId="{EC741E8B-FD08-46B9-9FE6-50B3AA907BD8}" type="parTrans" cxnId="{E8D8B029-E04D-4F51-8A86-6208D9B82128}">
      <dgm:prSet/>
      <dgm:spPr/>
      <dgm:t>
        <a:bodyPr/>
        <a:lstStyle/>
        <a:p>
          <a:endParaRPr lang="zh-CN" altLang="en-US">
            <a:solidFill>
              <a:schemeClr val="tx1"/>
            </a:solidFill>
          </a:endParaRPr>
        </a:p>
      </dgm:t>
    </dgm:pt>
    <dgm:pt modelId="{ECAC5461-9CDE-4E95-BB61-462E85EFF1E4}" type="sibTrans" cxnId="{E8D8B029-E04D-4F51-8A86-6208D9B82128}">
      <dgm:prSet/>
      <dgm:spPr/>
      <dgm:t>
        <a:bodyPr/>
        <a:lstStyle/>
        <a:p>
          <a:endParaRPr lang="zh-CN" altLang="en-US">
            <a:solidFill>
              <a:schemeClr val="tx1"/>
            </a:solidFill>
          </a:endParaRPr>
        </a:p>
      </dgm:t>
    </dgm:pt>
    <dgm:pt modelId="{B5CECD13-6C8C-40CC-9799-1AE53BF1938D}">
      <dgm:prSet custT="1"/>
      <dgm:spPr/>
      <dgm:t>
        <a:bodyPr/>
        <a:lstStyle/>
        <a:p>
          <a:r>
            <a:rPr lang="zh-CN" altLang="en-US" sz="2000" dirty="0" smtClean="0">
              <a:solidFill>
                <a:schemeClr val="tx1"/>
              </a:solidFill>
            </a:rPr>
            <a:t>两个分析员分别分析同一个数据流时，使用了不同的名字。</a:t>
          </a:r>
          <a:endParaRPr lang="zh-CN" altLang="en-US" sz="2000" dirty="0">
            <a:solidFill>
              <a:schemeClr val="tx1"/>
            </a:solidFill>
          </a:endParaRPr>
        </a:p>
      </dgm:t>
    </dgm:pt>
    <dgm:pt modelId="{F58D7856-C56A-4A7D-93CB-29E106F9D6C0}" type="parTrans" cxnId="{712A3837-D09B-4B0D-A4BB-BB7C56CF6A78}">
      <dgm:prSet/>
      <dgm:spPr/>
      <dgm:t>
        <a:bodyPr/>
        <a:lstStyle/>
        <a:p>
          <a:endParaRPr lang="zh-CN" altLang="en-US">
            <a:solidFill>
              <a:schemeClr val="tx1"/>
            </a:solidFill>
          </a:endParaRPr>
        </a:p>
      </dgm:t>
    </dgm:pt>
    <dgm:pt modelId="{46103EE9-C6A4-45E9-8A90-F6AC03780F25}" type="sibTrans" cxnId="{712A3837-D09B-4B0D-A4BB-BB7C56CF6A78}">
      <dgm:prSet/>
      <dgm:spPr/>
      <dgm:t>
        <a:bodyPr/>
        <a:lstStyle/>
        <a:p>
          <a:endParaRPr lang="zh-CN" altLang="en-US">
            <a:solidFill>
              <a:schemeClr val="tx1"/>
            </a:solidFill>
          </a:endParaRPr>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prSet>
      <dgm:spPr/>
      <dgm:t>
        <a:bodyPr/>
        <a:lstStyle/>
        <a:p>
          <a:endParaRPr lang="zh-CN" altLang="en-US"/>
        </a:p>
      </dgm:t>
    </dgm:pt>
    <dgm:pt modelId="{D6AEA371-9C43-4C4F-8D8E-E69655BE3F5D}" type="pres">
      <dgm:prSet presAssocID="{B53777DB-9CC2-4A84-818C-1C65CB9B8B05}" presName="spaceBetweenRectangles" presStyleCnt="0"/>
      <dgm:spPr/>
    </dgm:pt>
    <dgm:pt modelId="{2838B3F0-6EFA-4934-B1D0-5EB3E447C6FC}" type="pres">
      <dgm:prSet presAssocID="{E3D05E4C-EB6E-4FF5-9A8F-25EFBB9A9252}" presName="parentLin" presStyleCnt="0"/>
      <dgm:spPr/>
    </dgm:pt>
    <dgm:pt modelId="{5682A982-A071-4B03-8F8B-40767F5F469F}" type="pres">
      <dgm:prSet presAssocID="{E3D05E4C-EB6E-4FF5-9A8F-25EFBB9A9252}" presName="parentLeftMargin" presStyleLbl="node1" presStyleIdx="0" presStyleCnt="3"/>
      <dgm:spPr/>
      <dgm:t>
        <a:bodyPr/>
        <a:lstStyle/>
        <a:p>
          <a:endParaRPr lang="zh-CN" altLang="en-US"/>
        </a:p>
      </dgm:t>
    </dgm:pt>
    <dgm:pt modelId="{0F5413CB-4C02-450B-96B3-5E93E005007E}" type="pres">
      <dgm:prSet presAssocID="{E3D05E4C-EB6E-4FF5-9A8F-25EFBB9A9252}" presName="parentText" presStyleLbl="node1" presStyleIdx="1" presStyleCnt="3">
        <dgm:presLayoutVars>
          <dgm:chMax val="0"/>
          <dgm:bulletEnabled val="1"/>
        </dgm:presLayoutVars>
      </dgm:prSet>
      <dgm:spPr/>
      <dgm:t>
        <a:bodyPr/>
        <a:lstStyle/>
        <a:p>
          <a:endParaRPr lang="zh-CN" altLang="en-US"/>
        </a:p>
      </dgm:t>
    </dgm:pt>
    <dgm:pt modelId="{C234F091-D133-4A16-AC83-282EFA5CD05D}" type="pres">
      <dgm:prSet presAssocID="{E3D05E4C-EB6E-4FF5-9A8F-25EFBB9A9252}" presName="negativeSpace" presStyleCnt="0"/>
      <dgm:spPr/>
    </dgm:pt>
    <dgm:pt modelId="{0472BBF3-D430-4ACC-8372-2C7E9DA7A332}" type="pres">
      <dgm:prSet presAssocID="{E3D05E4C-EB6E-4FF5-9A8F-25EFBB9A9252}" presName="childText" presStyleLbl="conFgAcc1" presStyleIdx="1" presStyleCnt="3">
        <dgm:presLayoutVars>
          <dgm:bulletEnabled val="1"/>
        </dgm:presLayoutVars>
      </dgm:prSet>
      <dgm:spPr/>
    </dgm:pt>
    <dgm:pt modelId="{333AB462-432A-402A-865B-C8EE360881F1}" type="pres">
      <dgm:prSet presAssocID="{ECAC5461-9CDE-4E95-BB61-462E85EFF1E4}" presName="spaceBetweenRectangles" presStyleCnt="0"/>
      <dgm:spPr/>
    </dgm:pt>
    <dgm:pt modelId="{72406EE3-9230-43C6-B703-3A326D254BF8}" type="pres">
      <dgm:prSet presAssocID="{B5CECD13-6C8C-40CC-9799-1AE53BF1938D}" presName="parentLin" presStyleCnt="0"/>
      <dgm:spPr/>
    </dgm:pt>
    <dgm:pt modelId="{6A2A48FE-F14A-49F0-8C7D-D14CFC57B40C}" type="pres">
      <dgm:prSet presAssocID="{B5CECD13-6C8C-40CC-9799-1AE53BF1938D}" presName="parentLeftMargin" presStyleLbl="node1" presStyleIdx="1" presStyleCnt="3"/>
      <dgm:spPr/>
      <dgm:t>
        <a:bodyPr/>
        <a:lstStyle/>
        <a:p>
          <a:endParaRPr lang="zh-CN" altLang="en-US"/>
        </a:p>
      </dgm:t>
    </dgm:pt>
    <dgm:pt modelId="{A6D5059D-36E9-45AE-AC72-20B76948726E}" type="pres">
      <dgm:prSet presAssocID="{B5CECD13-6C8C-40CC-9799-1AE53BF1938D}" presName="parentText" presStyleLbl="node1" presStyleIdx="2" presStyleCnt="3">
        <dgm:presLayoutVars>
          <dgm:chMax val="0"/>
          <dgm:bulletEnabled val="1"/>
        </dgm:presLayoutVars>
      </dgm:prSet>
      <dgm:spPr/>
      <dgm:t>
        <a:bodyPr/>
        <a:lstStyle/>
        <a:p>
          <a:endParaRPr lang="zh-CN" altLang="en-US"/>
        </a:p>
      </dgm:t>
    </dgm:pt>
    <dgm:pt modelId="{7AF41165-8938-4003-AC6A-CF5A379E37A9}" type="pres">
      <dgm:prSet presAssocID="{B5CECD13-6C8C-40CC-9799-1AE53BF1938D}" presName="negativeSpace" presStyleCnt="0"/>
      <dgm:spPr/>
    </dgm:pt>
    <dgm:pt modelId="{66CE7B22-ED92-490C-9237-9733D688B4A8}" type="pres">
      <dgm:prSet presAssocID="{B5CECD13-6C8C-40CC-9799-1AE53BF1938D}" presName="childText" presStyleLbl="conFgAcc1" presStyleIdx="2" presStyleCnt="3">
        <dgm:presLayoutVars>
          <dgm:bulletEnabled val="1"/>
        </dgm:presLayoutVars>
      </dgm:prSet>
      <dgm:spPr/>
    </dgm:pt>
  </dgm:ptLst>
  <dgm:cxnLst>
    <dgm:cxn modelId="{9CC557CD-C5ED-4A10-B232-CBF4EEB9F8BE}" type="presOf" srcId="{1B4CCB68-7CBA-4DF8-A134-12C2A8A6FF7D}" destId="{625E5D35-D43E-4E8C-9BAA-24CBAB0C1C2D}" srcOrd="0" destOrd="0" presId="urn:microsoft.com/office/officeart/2005/8/layout/list1"/>
    <dgm:cxn modelId="{C14BE6FA-F083-4EB3-B1D9-D51C8B3C3765}" type="presOf" srcId="{B5CECD13-6C8C-40CC-9799-1AE53BF1938D}" destId="{6A2A48FE-F14A-49F0-8C7D-D14CFC57B40C}" srcOrd="0" destOrd="0" presId="urn:microsoft.com/office/officeart/2005/8/layout/list1"/>
    <dgm:cxn modelId="{808A89C4-0CE2-4BE5-B829-1F75A24A5925}" type="presOf" srcId="{E3D05E4C-EB6E-4FF5-9A8F-25EFBB9A9252}" destId="{0F5413CB-4C02-450B-96B3-5E93E005007E}" srcOrd="1" destOrd="0" presId="urn:microsoft.com/office/officeart/2005/8/layout/list1"/>
    <dgm:cxn modelId="{A683880D-5D1E-4409-8618-A4DFEE4D7E22}" type="presOf" srcId="{B5CECD13-6C8C-40CC-9799-1AE53BF1938D}" destId="{A6D5059D-36E9-45AE-AC72-20B76948726E}" srcOrd="1" destOrd="0" presId="urn:microsoft.com/office/officeart/2005/8/layout/list1"/>
    <dgm:cxn modelId="{E373F9BE-4215-4C3A-ACB6-5573443EBA41}" type="presOf" srcId="{E3D05E4C-EB6E-4FF5-9A8F-25EFBB9A9252}" destId="{5682A982-A071-4B03-8F8B-40767F5F469F}" srcOrd="0" destOrd="0" presId="urn:microsoft.com/office/officeart/2005/8/layout/list1"/>
    <dgm:cxn modelId="{0469528F-169E-4A3C-9629-DBFC556DA96A}" type="presOf" srcId="{20F3E258-7B56-45F4-844E-C475F349DDE4}" destId="{9D8698D2-35E3-4875-A9B8-80D2612EAA45}" srcOrd="1" destOrd="0" presId="urn:microsoft.com/office/officeart/2005/8/layout/list1"/>
    <dgm:cxn modelId="{19DD8D33-0FCA-4925-B6AD-C70409103EFC}" srcId="{1B4CCB68-7CBA-4DF8-A134-12C2A8A6FF7D}" destId="{20F3E258-7B56-45F4-844E-C475F349DDE4}" srcOrd="0" destOrd="0" parTransId="{F591092F-19F2-4945-8A89-5554F6D67FC5}" sibTransId="{B53777DB-9CC2-4A84-818C-1C65CB9B8B05}"/>
    <dgm:cxn modelId="{712A3837-D09B-4B0D-A4BB-BB7C56CF6A78}" srcId="{1B4CCB68-7CBA-4DF8-A134-12C2A8A6FF7D}" destId="{B5CECD13-6C8C-40CC-9799-1AE53BF1938D}" srcOrd="2" destOrd="0" parTransId="{F58D7856-C56A-4A7D-93CB-29E106F9D6C0}" sibTransId="{46103EE9-C6A4-45E9-8A90-F6AC03780F25}"/>
    <dgm:cxn modelId="{2DB163B1-D6FB-4C4F-9436-51CC4854C846}" type="presOf" srcId="{20F3E258-7B56-45F4-844E-C475F349DDE4}" destId="{E43EF2ED-D623-4969-BEC2-E350EC7E6952}" srcOrd="0" destOrd="0" presId="urn:microsoft.com/office/officeart/2005/8/layout/list1"/>
    <dgm:cxn modelId="{E8D8B029-E04D-4F51-8A86-6208D9B82128}" srcId="{1B4CCB68-7CBA-4DF8-A134-12C2A8A6FF7D}" destId="{E3D05E4C-EB6E-4FF5-9A8F-25EFBB9A9252}" srcOrd="1" destOrd="0" parTransId="{EC741E8B-FD08-46B9-9FE6-50B3AA907BD8}" sibTransId="{ECAC5461-9CDE-4E95-BB61-462E85EFF1E4}"/>
    <dgm:cxn modelId="{0F46D635-A6D0-44E0-926E-6A5236766174}" type="presParOf" srcId="{625E5D35-D43E-4E8C-9BAA-24CBAB0C1C2D}" destId="{0FA28F41-F08E-4C60-A3F4-4BCE4D520B5B}" srcOrd="0" destOrd="0" presId="urn:microsoft.com/office/officeart/2005/8/layout/list1"/>
    <dgm:cxn modelId="{ECF347DE-EA5D-4FF3-89D3-9FD9847A0ACC}" type="presParOf" srcId="{0FA28F41-F08E-4C60-A3F4-4BCE4D520B5B}" destId="{E43EF2ED-D623-4969-BEC2-E350EC7E6952}" srcOrd="0" destOrd="0" presId="urn:microsoft.com/office/officeart/2005/8/layout/list1"/>
    <dgm:cxn modelId="{F2459A98-1FD0-417D-A8EF-8483DF335BA8}" type="presParOf" srcId="{0FA28F41-F08E-4C60-A3F4-4BCE4D520B5B}" destId="{9D8698D2-35E3-4875-A9B8-80D2612EAA45}" srcOrd="1" destOrd="0" presId="urn:microsoft.com/office/officeart/2005/8/layout/list1"/>
    <dgm:cxn modelId="{62450EC7-A1CD-4759-B686-DA3DE4DD7858}" type="presParOf" srcId="{625E5D35-D43E-4E8C-9BAA-24CBAB0C1C2D}" destId="{897E53DC-722B-41E2-BA1B-3A43A34B89AC}" srcOrd="1" destOrd="0" presId="urn:microsoft.com/office/officeart/2005/8/layout/list1"/>
    <dgm:cxn modelId="{CCBE6653-0D5B-4962-8947-3D9BF876DA19}" type="presParOf" srcId="{625E5D35-D43E-4E8C-9BAA-24CBAB0C1C2D}" destId="{CEFE3A32-0913-4A87-A844-CC0E25F9B8D1}" srcOrd="2" destOrd="0" presId="urn:microsoft.com/office/officeart/2005/8/layout/list1"/>
    <dgm:cxn modelId="{1993618D-CE11-4AED-BE08-4F5F269F0085}" type="presParOf" srcId="{625E5D35-D43E-4E8C-9BAA-24CBAB0C1C2D}" destId="{D6AEA371-9C43-4C4F-8D8E-E69655BE3F5D}" srcOrd="3" destOrd="0" presId="urn:microsoft.com/office/officeart/2005/8/layout/list1"/>
    <dgm:cxn modelId="{A1A6F38E-5788-4939-994C-CA109A097B16}" type="presParOf" srcId="{625E5D35-D43E-4E8C-9BAA-24CBAB0C1C2D}" destId="{2838B3F0-6EFA-4934-B1D0-5EB3E447C6FC}" srcOrd="4" destOrd="0" presId="urn:microsoft.com/office/officeart/2005/8/layout/list1"/>
    <dgm:cxn modelId="{FF12B455-630C-4EB2-BCF9-DA0B96EC2025}" type="presParOf" srcId="{2838B3F0-6EFA-4934-B1D0-5EB3E447C6FC}" destId="{5682A982-A071-4B03-8F8B-40767F5F469F}" srcOrd="0" destOrd="0" presId="urn:microsoft.com/office/officeart/2005/8/layout/list1"/>
    <dgm:cxn modelId="{A3A7A2AF-2DA5-4963-8E2E-D44072B5BA36}" type="presParOf" srcId="{2838B3F0-6EFA-4934-B1D0-5EB3E447C6FC}" destId="{0F5413CB-4C02-450B-96B3-5E93E005007E}" srcOrd="1" destOrd="0" presId="urn:microsoft.com/office/officeart/2005/8/layout/list1"/>
    <dgm:cxn modelId="{91787BEE-9BAB-4F61-B112-EE5963AF3992}" type="presParOf" srcId="{625E5D35-D43E-4E8C-9BAA-24CBAB0C1C2D}" destId="{C234F091-D133-4A16-AC83-282EFA5CD05D}" srcOrd="5" destOrd="0" presId="urn:microsoft.com/office/officeart/2005/8/layout/list1"/>
    <dgm:cxn modelId="{BC357D10-9D0E-46AB-A403-61131B90281B}" type="presParOf" srcId="{625E5D35-D43E-4E8C-9BAA-24CBAB0C1C2D}" destId="{0472BBF3-D430-4ACC-8372-2C7E9DA7A332}" srcOrd="6" destOrd="0" presId="urn:microsoft.com/office/officeart/2005/8/layout/list1"/>
    <dgm:cxn modelId="{D97083EC-4FE7-4B13-802C-8FA3F1BBDFE6}" type="presParOf" srcId="{625E5D35-D43E-4E8C-9BAA-24CBAB0C1C2D}" destId="{333AB462-432A-402A-865B-C8EE360881F1}" srcOrd="7" destOrd="0" presId="urn:microsoft.com/office/officeart/2005/8/layout/list1"/>
    <dgm:cxn modelId="{CB8F4D5E-CF6B-4C4C-8011-699A2AB90181}" type="presParOf" srcId="{625E5D35-D43E-4E8C-9BAA-24CBAB0C1C2D}" destId="{72406EE3-9230-43C6-B703-3A326D254BF8}" srcOrd="8" destOrd="0" presId="urn:microsoft.com/office/officeart/2005/8/layout/list1"/>
    <dgm:cxn modelId="{25CCA0CB-BADC-428B-AC78-9D9B1C805CE8}" type="presParOf" srcId="{72406EE3-9230-43C6-B703-3A326D254BF8}" destId="{6A2A48FE-F14A-49F0-8C7D-D14CFC57B40C}" srcOrd="0" destOrd="0" presId="urn:microsoft.com/office/officeart/2005/8/layout/list1"/>
    <dgm:cxn modelId="{F3D57A3F-BA64-423E-8B0A-CA7965175A7C}" type="presParOf" srcId="{72406EE3-9230-43C6-B703-3A326D254BF8}" destId="{A6D5059D-36E9-45AE-AC72-20B76948726E}" srcOrd="1" destOrd="0" presId="urn:microsoft.com/office/officeart/2005/8/layout/list1"/>
    <dgm:cxn modelId="{6498E5EE-42EE-4518-8137-9E6EB975DB15}" type="presParOf" srcId="{625E5D35-D43E-4E8C-9BAA-24CBAB0C1C2D}" destId="{7AF41165-8938-4003-AC6A-CF5A379E37A9}" srcOrd="9" destOrd="0" presId="urn:microsoft.com/office/officeart/2005/8/layout/list1"/>
    <dgm:cxn modelId="{18D2493F-8A23-4522-AA96-D1EF3E28D6F4}" type="presParOf" srcId="{625E5D35-D43E-4E8C-9BAA-24CBAB0C1C2D}" destId="{66CE7B22-ED92-490C-9237-9733D688B4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1800" dirty="0" smtClean="0">
              <a:solidFill>
                <a:srgbClr val="FF0000"/>
              </a:solidFill>
            </a:rPr>
            <a:t>顺序</a:t>
          </a:r>
          <a:r>
            <a:rPr lang="zh-CN" sz="1800" dirty="0" smtClean="0"/>
            <a:t>即以确定次序连接两个或多个分量。</a:t>
          </a:r>
          <a:endParaRPr lang="zh-CN" altLang="en-US" sz="1800" dirty="0"/>
        </a:p>
      </dgm:t>
    </dgm:pt>
    <dgm:pt modelId="{F591092F-19F2-4945-8A89-5554F6D67FC5}" type="parTrans" cxnId="{19DD8D33-0FCA-4925-B6AD-C70409103EFC}">
      <dgm:prSet/>
      <dgm:spPr/>
      <dgm:t>
        <a:bodyPr/>
        <a:lstStyle/>
        <a:p>
          <a:endParaRPr lang="zh-CN" altLang="en-US"/>
        </a:p>
      </dgm:t>
    </dgm:pt>
    <dgm:pt modelId="{B53777DB-9CC2-4A84-818C-1C65CB9B8B05}" type="sibTrans" cxnId="{19DD8D33-0FCA-4925-B6AD-C70409103EFC}">
      <dgm:prSet/>
      <dgm:spPr/>
      <dgm:t>
        <a:bodyPr/>
        <a:lstStyle/>
        <a:p>
          <a:endParaRPr lang="zh-CN" altLang="en-US"/>
        </a:p>
      </dgm:t>
    </dgm:pt>
    <dgm:pt modelId="{C8BBD19B-40BE-4181-95E3-FAAAEB31A259}">
      <dgm:prSet/>
      <dgm:spPr/>
      <dgm:t>
        <a:bodyPr/>
        <a:lstStyle/>
        <a:p>
          <a:r>
            <a:rPr lang="zh-CN" dirty="0" smtClean="0">
              <a:solidFill>
                <a:srgbClr val="FF0000"/>
              </a:solidFill>
            </a:rPr>
            <a:t>选择</a:t>
          </a:r>
          <a:r>
            <a:rPr lang="zh-CN" dirty="0" smtClean="0"/>
            <a:t>即从两个或多个可能的元素中选取一个。</a:t>
          </a:r>
          <a:endParaRPr lang="zh-CN" dirty="0"/>
        </a:p>
      </dgm:t>
    </dgm:pt>
    <dgm:pt modelId="{ADED82A2-F3BD-4D84-8BB1-D1B82C32D675}" type="parTrans" cxnId="{99AECD2E-F527-4D16-A46A-474BAB23B931}">
      <dgm:prSet/>
      <dgm:spPr/>
      <dgm:t>
        <a:bodyPr/>
        <a:lstStyle/>
        <a:p>
          <a:endParaRPr lang="zh-CN" altLang="en-US"/>
        </a:p>
      </dgm:t>
    </dgm:pt>
    <dgm:pt modelId="{D588A775-4991-41A1-B2F8-649EA4C4ABA3}" type="sibTrans" cxnId="{99AECD2E-F527-4D16-A46A-474BAB23B931}">
      <dgm:prSet/>
      <dgm:spPr/>
      <dgm:t>
        <a:bodyPr/>
        <a:lstStyle/>
        <a:p>
          <a:endParaRPr lang="zh-CN" altLang="en-US"/>
        </a:p>
      </dgm:t>
    </dgm:pt>
    <dgm:pt modelId="{395770C1-575F-4D95-B4C0-35785E996890}">
      <dgm:prSet/>
      <dgm:spPr/>
      <dgm:t>
        <a:bodyPr/>
        <a:lstStyle/>
        <a:p>
          <a:r>
            <a:rPr lang="zh-CN" dirty="0" smtClean="0">
              <a:solidFill>
                <a:srgbClr val="FF0000"/>
              </a:solidFill>
            </a:rPr>
            <a:t>重复</a:t>
          </a:r>
          <a:r>
            <a:rPr lang="zh-CN" dirty="0" smtClean="0"/>
            <a:t>即把指定的分量重复零次或多次。</a:t>
          </a:r>
          <a:endParaRPr lang="zh-CN" dirty="0"/>
        </a:p>
      </dgm:t>
    </dgm:pt>
    <dgm:pt modelId="{C1C80996-5D8D-4FD8-B918-0A07DF24F383}" type="parTrans" cxnId="{3D4004DB-95A7-4360-8953-6A8CA68D5EEE}">
      <dgm:prSet/>
      <dgm:spPr/>
      <dgm:t>
        <a:bodyPr/>
        <a:lstStyle/>
        <a:p>
          <a:endParaRPr lang="zh-CN" altLang="en-US"/>
        </a:p>
      </dgm:t>
    </dgm:pt>
    <dgm:pt modelId="{A0A5AD42-E80B-439F-8E5C-74C6B0550DA7}" type="sibTrans" cxnId="{3D4004DB-95A7-4360-8953-6A8CA68D5EEE}">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t>
        <a:bodyPr/>
        <a:lstStyle/>
        <a:p>
          <a:endParaRPr lang="zh-CN" altLang="en-US"/>
        </a:p>
      </dgm:t>
    </dgm:pt>
    <dgm:pt modelId="{8047ECED-71C5-4B26-B81A-9B1ED5D7FB67}" type="pres">
      <dgm:prSet presAssocID="{C8BBD19B-40BE-4181-95E3-FAAAEB31A259}" presName="parentText" presStyleLbl="node1" presStyleIdx="1" presStyleCnt="3">
        <dgm:presLayoutVars>
          <dgm:chMax val="0"/>
          <dgm:bulletEnabled val="1"/>
        </dgm:presLayoutVars>
      </dgm:prSet>
      <dgm:spPr/>
      <dgm:t>
        <a:bodyPr/>
        <a:lstStyle/>
        <a:p>
          <a:endParaRPr lang="zh-CN" altLang="en-US"/>
        </a:p>
      </dgm:t>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t>
        <a:bodyPr/>
        <a:lstStyle/>
        <a:p>
          <a:endParaRPr lang="zh-CN" altLang="en-US"/>
        </a:p>
      </dgm:t>
    </dgm:pt>
    <dgm:pt modelId="{ECBC255D-F730-41E1-B4BA-CC00CE5C05B9}" type="pres">
      <dgm:prSet presAssocID="{395770C1-575F-4D95-B4C0-35785E996890}" presName="parentText" presStyleLbl="node1" presStyleIdx="2" presStyleCnt="3">
        <dgm:presLayoutVars>
          <dgm:chMax val="0"/>
          <dgm:bulletEnabled val="1"/>
        </dgm:presLayoutVars>
      </dgm:prSet>
      <dgm:spPr/>
      <dgm:t>
        <a:bodyPr/>
        <a:lstStyle/>
        <a:p>
          <a:endParaRPr lang="zh-CN" altLang="en-US"/>
        </a:p>
      </dgm:t>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FCF95E5A-D604-408D-BA60-1B5AFD763F32}" type="presOf" srcId="{20F3E258-7B56-45F4-844E-C475F349DDE4}" destId="{9D8698D2-35E3-4875-A9B8-80D2612EAA45}" srcOrd="1" destOrd="0" presId="urn:microsoft.com/office/officeart/2005/8/layout/list1"/>
    <dgm:cxn modelId="{DCAA2857-A33B-4475-B1A3-EFECCDCE1CB1}" type="presOf" srcId="{C8BBD19B-40BE-4181-95E3-FAAAEB31A259}" destId="{8047ECED-71C5-4B26-B81A-9B1ED5D7FB67}" srcOrd="1" destOrd="0" presId="urn:microsoft.com/office/officeart/2005/8/layout/list1"/>
    <dgm:cxn modelId="{63209BA1-6FBF-4069-8AC9-E50476B1EA54}" type="presOf" srcId="{C8BBD19B-40BE-4181-95E3-FAAAEB31A259}" destId="{4EA3E3F1-8E20-4BD4-A91E-A632EC6812B6}" srcOrd="0" destOrd="0" presId="urn:microsoft.com/office/officeart/2005/8/layout/list1"/>
    <dgm:cxn modelId="{99AECD2E-F527-4D16-A46A-474BAB23B931}" srcId="{1B4CCB68-7CBA-4DF8-A134-12C2A8A6FF7D}" destId="{C8BBD19B-40BE-4181-95E3-FAAAEB31A259}" srcOrd="1" destOrd="0" parTransId="{ADED82A2-F3BD-4D84-8BB1-D1B82C32D675}" sibTransId="{D588A775-4991-41A1-B2F8-649EA4C4ABA3}"/>
    <dgm:cxn modelId="{4BA58A69-BC36-47D5-92CF-3FB01C92511F}" type="presOf" srcId="{395770C1-575F-4D95-B4C0-35785E996890}" destId="{ECBC255D-F730-41E1-B4BA-CC00CE5C05B9}" srcOrd="1"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19DD8D33-0FCA-4925-B6AD-C70409103EFC}" srcId="{1B4CCB68-7CBA-4DF8-A134-12C2A8A6FF7D}" destId="{20F3E258-7B56-45F4-844E-C475F349DDE4}" srcOrd="0" destOrd="0" parTransId="{F591092F-19F2-4945-8A89-5554F6D67FC5}" sibTransId="{B53777DB-9CC2-4A84-818C-1C65CB9B8B05}"/>
    <dgm:cxn modelId="{F549546A-C8A7-4B68-95BE-F910387FF6F5}" type="presOf" srcId="{395770C1-575F-4D95-B4C0-35785E996890}" destId="{5D2D7B18-72EA-4224-9E12-CB6DB3A6817F}" srcOrd="0" destOrd="0" presId="urn:microsoft.com/office/officeart/2005/8/layout/list1"/>
    <dgm:cxn modelId="{CCC8774A-1E59-4931-B373-4952E0D3F759}" type="presOf" srcId="{1B4CCB68-7CBA-4DF8-A134-12C2A8A6FF7D}" destId="{625E5D35-D43E-4E8C-9BAA-24CBAB0C1C2D}" srcOrd="0" destOrd="0" presId="urn:microsoft.com/office/officeart/2005/8/layout/list1"/>
    <dgm:cxn modelId="{202C07AD-F64E-4D0B-864D-C9AAAC9BE419}" type="presOf" srcId="{20F3E258-7B56-45F4-844E-C475F349DDE4}" destId="{E43EF2ED-D623-4969-BEC2-E350EC7E6952}" srcOrd="0" destOrd="0" presId="urn:microsoft.com/office/officeart/2005/8/layout/list1"/>
    <dgm:cxn modelId="{665512CB-EE87-4393-9412-AECE38D8D332}" type="presParOf" srcId="{625E5D35-D43E-4E8C-9BAA-24CBAB0C1C2D}" destId="{0FA28F41-F08E-4C60-A3F4-4BCE4D520B5B}" srcOrd="0" destOrd="0" presId="urn:microsoft.com/office/officeart/2005/8/layout/list1"/>
    <dgm:cxn modelId="{9E604B6D-5326-44B6-BCA2-183E6151BCCE}" type="presParOf" srcId="{0FA28F41-F08E-4C60-A3F4-4BCE4D520B5B}" destId="{E43EF2ED-D623-4969-BEC2-E350EC7E6952}" srcOrd="0" destOrd="0" presId="urn:microsoft.com/office/officeart/2005/8/layout/list1"/>
    <dgm:cxn modelId="{C01BDB1D-4853-4820-B5CA-1EFE538AF0C8}" type="presParOf" srcId="{0FA28F41-F08E-4C60-A3F4-4BCE4D520B5B}" destId="{9D8698D2-35E3-4875-A9B8-80D2612EAA45}" srcOrd="1" destOrd="0" presId="urn:microsoft.com/office/officeart/2005/8/layout/list1"/>
    <dgm:cxn modelId="{15EDBF2E-221C-434A-9510-10ABF94AE6C4}" type="presParOf" srcId="{625E5D35-D43E-4E8C-9BAA-24CBAB0C1C2D}" destId="{897E53DC-722B-41E2-BA1B-3A43A34B89AC}" srcOrd="1" destOrd="0" presId="urn:microsoft.com/office/officeart/2005/8/layout/list1"/>
    <dgm:cxn modelId="{AA8DF36B-4C85-476F-9645-2887C19EAD70}" type="presParOf" srcId="{625E5D35-D43E-4E8C-9BAA-24CBAB0C1C2D}" destId="{CEFE3A32-0913-4A87-A844-CC0E25F9B8D1}" srcOrd="2" destOrd="0" presId="urn:microsoft.com/office/officeart/2005/8/layout/list1"/>
    <dgm:cxn modelId="{E621B02A-B8F7-4E5C-A0FE-4CA53BB3696B}" type="presParOf" srcId="{625E5D35-D43E-4E8C-9BAA-24CBAB0C1C2D}" destId="{D6AEA371-9C43-4C4F-8D8E-E69655BE3F5D}" srcOrd="3" destOrd="0" presId="urn:microsoft.com/office/officeart/2005/8/layout/list1"/>
    <dgm:cxn modelId="{7F25EFB0-9FF4-4F35-BA7A-B96EF3996AFF}" type="presParOf" srcId="{625E5D35-D43E-4E8C-9BAA-24CBAB0C1C2D}" destId="{5B354F1B-F6FC-43BD-9F25-DF69B13C7B2C}" srcOrd="4" destOrd="0" presId="urn:microsoft.com/office/officeart/2005/8/layout/list1"/>
    <dgm:cxn modelId="{9E7AD11E-9DC9-4E2A-BA50-899636AC467A}" type="presParOf" srcId="{5B354F1B-F6FC-43BD-9F25-DF69B13C7B2C}" destId="{4EA3E3F1-8E20-4BD4-A91E-A632EC6812B6}" srcOrd="0" destOrd="0" presId="urn:microsoft.com/office/officeart/2005/8/layout/list1"/>
    <dgm:cxn modelId="{5A50E67F-79BC-439F-9FD7-4575C95B10FB}" type="presParOf" srcId="{5B354F1B-F6FC-43BD-9F25-DF69B13C7B2C}" destId="{8047ECED-71C5-4B26-B81A-9B1ED5D7FB67}" srcOrd="1" destOrd="0" presId="urn:microsoft.com/office/officeart/2005/8/layout/list1"/>
    <dgm:cxn modelId="{D5996226-A403-48CC-B94C-A88EAFA65898}" type="presParOf" srcId="{625E5D35-D43E-4E8C-9BAA-24CBAB0C1C2D}" destId="{14388FEF-83CB-4F1A-BCC7-C527D45CE9D3}" srcOrd="5" destOrd="0" presId="urn:microsoft.com/office/officeart/2005/8/layout/list1"/>
    <dgm:cxn modelId="{D5A0707E-C802-4D16-BCD2-D51383B36F00}" type="presParOf" srcId="{625E5D35-D43E-4E8C-9BAA-24CBAB0C1C2D}" destId="{2F8335B5-454B-4470-A7D1-23CE5D190C21}" srcOrd="6" destOrd="0" presId="urn:microsoft.com/office/officeart/2005/8/layout/list1"/>
    <dgm:cxn modelId="{4DD60C86-C93C-4278-981D-9DCD37C24DC3}" type="presParOf" srcId="{625E5D35-D43E-4E8C-9BAA-24CBAB0C1C2D}" destId="{4829BACB-9C9F-4B1D-A806-DC3F6FD33EB9}" srcOrd="7" destOrd="0" presId="urn:microsoft.com/office/officeart/2005/8/layout/list1"/>
    <dgm:cxn modelId="{243E460B-9C31-4FFB-9178-0870CD43634A}" type="presParOf" srcId="{625E5D35-D43E-4E8C-9BAA-24CBAB0C1C2D}" destId="{967091B0-6D1B-4E82-873E-A01CFA07AA83}" srcOrd="8" destOrd="0" presId="urn:microsoft.com/office/officeart/2005/8/layout/list1"/>
    <dgm:cxn modelId="{440EF883-91DE-434E-9F85-AC79262DFF1C}" type="presParOf" srcId="{967091B0-6D1B-4E82-873E-A01CFA07AA83}" destId="{5D2D7B18-72EA-4224-9E12-CB6DB3A6817F}" srcOrd="0" destOrd="0" presId="urn:microsoft.com/office/officeart/2005/8/layout/list1"/>
    <dgm:cxn modelId="{F575FCEF-F371-4CF9-9224-DD6950B0936D}" type="presParOf" srcId="{967091B0-6D1B-4E82-873E-A01CFA07AA83}" destId="{ECBC255D-F730-41E1-B4BA-CC00CE5C05B9}" srcOrd="1" destOrd="0" presId="urn:microsoft.com/office/officeart/2005/8/layout/list1"/>
    <dgm:cxn modelId="{9CA7AF5F-4EC1-4958-951F-0797B9449383}" type="presParOf" srcId="{625E5D35-D43E-4E8C-9BAA-24CBAB0C1C2D}" destId="{DBEF4F64-EFC3-4FE6-A9F5-58CBC80CD370}" srcOrd="9" destOrd="0" presId="urn:microsoft.com/office/officeart/2005/8/layout/list1"/>
    <dgm:cxn modelId="{48BE9923-5A09-4AD0-8A77-2872ED4EA34B}"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smtClean="0">
              <a:solidFill>
                <a:schemeClr val="tx1"/>
              </a:solidFill>
            </a:rPr>
            <a:t>数据字典最重要的用途是作为</a:t>
          </a:r>
          <a:r>
            <a:rPr lang="zh-CN" altLang="en-US" sz="2000" dirty="0" smtClean="0">
              <a:solidFill>
                <a:srgbClr val="FF0000"/>
              </a:solidFill>
            </a:rPr>
            <a:t>分析阶段</a:t>
          </a:r>
          <a:r>
            <a:rPr lang="zh-CN" altLang="en-US" sz="2000" dirty="0" smtClean="0">
              <a:solidFill>
                <a:schemeClr val="tx1"/>
              </a:solidFill>
            </a:rPr>
            <a:t>的工具。</a:t>
          </a:r>
          <a:endParaRPr lang="zh-CN" altLang="en-US" sz="2000" dirty="0">
            <a:solidFill>
              <a:schemeClr val="tx1"/>
            </a:solidFill>
          </a:endParaRPr>
        </a:p>
      </dgm:t>
    </dgm:pt>
    <dgm:pt modelId="{C70B4C13-B47D-478C-B028-93C805F7EC1B}" type="parTrans" cxnId="{236B9EE7-A71E-4B83-989A-33AF8C8502CB}">
      <dgm:prSet/>
      <dgm:spPr/>
      <dgm:t>
        <a:bodyPr/>
        <a:lstStyle/>
        <a:p>
          <a:endParaRPr lang="zh-CN" altLang="en-US"/>
        </a:p>
      </dgm:t>
    </dgm:pt>
    <dgm:pt modelId="{060BC84B-704F-4945-9890-37C7691CD310}" type="sibTrans" cxnId="{236B9EE7-A71E-4B83-989A-33AF8C8502CB}">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smtClean="0">
              <a:solidFill>
                <a:schemeClr val="tx1"/>
              </a:solidFill>
            </a:rPr>
            <a:t>数据字典中包含的每个数据元素的</a:t>
          </a:r>
          <a:r>
            <a:rPr lang="zh-CN" altLang="en-US" sz="2000" dirty="0" smtClean="0">
              <a:solidFill>
                <a:srgbClr val="FF0000"/>
              </a:solidFill>
            </a:rPr>
            <a:t>控制信息</a:t>
          </a:r>
          <a:r>
            <a:rPr lang="zh-CN" altLang="en-US" sz="2000" dirty="0" smtClean="0">
              <a:solidFill>
                <a:schemeClr val="tx1"/>
              </a:solidFill>
            </a:rPr>
            <a:t>是很有价值的。</a:t>
          </a:r>
          <a:endParaRPr lang="zh-CN" altLang="en-US" sz="2000" dirty="0">
            <a:solidFill>
              <a:schemeClr val="tx1"/>
            </a:solidFill>
          </a:endParaRPr>
        </a:p>
      </dgm:t>
    </dgm:pt>
    <dgm:pt modelId="{9BAD8F87-7D80-4ECC-8EB6-2B3F37CFFBF2}" type="parTrans" cxnId="{676424CF-0629-4570-8FB2-01AB63518914}">
      <dgm:prSet/>
      <dgm:spPr/>
      <dgm:t>
        <a:bodyPr/>
        <a:lstStyle/>
        <a:p>
          <a:endParaRPr lang="zh-CN" altLang="en-US"/>
        </a:p>
      </dgm:t>
    </dgm:pt>
    <dgm:pt modelId="{00161D3D-B599-48E3-B98A-11B514ABE001}" type="sibTrans" cxnId="{676424CF-0629-4570-8FB2-01AB63518914}">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smtClean="0">
              <a:solidFill>
                <a:schemeClr val="tx1"/>
              </a:solidFill>
            </a:rPr>
            <a:t>数据字典是开发</a:t>
          </a:r>
          <a:r>
            <a:rPr lang="zh-CN" altLang="en-US" sz="2000" dirty="0" smtClean="0">
              <a:solidFill>
                <a:srgbClr val="FF0000"/>
              </a:solidFill>
            </a:rPr>
            <a:t>数据库</a:t>
          </a:r>
          <a:r>
            <a:rPr lang="zh-CN" altLang="en-US" sz="2000" dirty="0" smtClean="0">
              <a:solidFill>
                <a:schemeClr val="tx1"/>
              </a:solidFill>
            </a:rPr>
            <a:t>的第一步，而且是很有价值的一步。</a:t>
          </a:r>
          <a:endParaRPr lang="zh-CN" altLang="en-US" sz="2000" dirty="0">
            <a:solidFill>
              <a:schemeClr val="tx1"/>
            </a:solidFill>
          </a:endParaRPr>
        </a:p>
      </dgm:t>
    </dgm:pt>
    <dgm:pt modelId="{7D3D04A6-4420-4531-9FBA-52723699FED8}" type="parTrans" cxnId="{69E88BAA-FE5B-4334-86EF-FB2704E3CBCF}">
      <dgm:prSet/>
      <dgm:spPr/>
      <dgm:t>
        <a:bodyPr/>
        <a:lstStyle/>
        <a:p>
          <a:endParaRPr lang="zh-CN" altLang="en-US"/>
        </a:p>
      </dgm:t>
    </dgm:pt>
    <dgm:pt modelId="{A83065CD-F6E8-40E0-850E-025BD04B46DE}" type="sibTrans" cxnId="{69E88BAA-FE5B-4334-86EF-FB2704E3CBCF}">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t>
        <a:bodyPr/>
        <a:lstStyle/>
        <a:p>
          <a:endParaRPr lang="zh-CN" altLang="en-US"/>
        </a:p>
      </dgm:t>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t>
        <a:bodyPr/>
        <a:lstStyle/>
        <a:p>
          <a:endParaRPr lang="zh-CN" altLang="en-US"/>
        </a:p>
      </dgm:t>
    </dgm:pt>
    <dgm:pt modelId="{43ED0337-F061-41B6-B0BF-1D5746D1CD8D}" type="pres">
      <dgm:prSet presAssocID="{4B936B68-21A7-4878-BD88-35F53EFF8D1A}" presName="parentText" presStyleLbl="node1" presStyleIdx="0" presStyleCnt="3">
        <dgm:presLayoutVars>
          <dgm:chMax val="0"/>
          <dgm:bulletEnabled val="1"/>
        </dgm:presLayoutVars>
      </dgm:prSet>
      <dgm:spPr/>
      <dgm:t>
        <a:bodyPr/>
        <a:lstStyle/>
        <a:p>
          <a:endParaRPr lang="zh-CN" altLang="en-US"/>
        </a:p>
      </dgm:t>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t>
        <a:bodyPr/>
        <a:lstStyle/>
        <a:p>
          <a:endParaRPr lang="zh-CN" altLang="en-US"/>
        </a:p>
      </dgm:t>
    </dgm:pt>
    <dgm:pt modelId="{EA807CD7-E8DE-44DF-B117-F6E9CB5323EB}" type="pres">
      <dgm:prSet presAssocID="{E29B6A61-492E-46E8-8703-F5C4411C62A7}" presName="parentText" presStyleLbl="node1" presStyleIdx="1" presStyleCnt="3">
        <dgm:presLayoutVars>
          <dgm:chMax val="0"/>
          <dgm:bulletEnabled val="1"/>
        </dgm:presLayoutVars>
      </dgm:prSet>
      <dgm:spPr/>
      <dgm:t>
        <a:bodyPr/>
        <a:lstStyle/>
        <a:p>
          <a:endParaRPr lang="zh-CN" altLang="en-US"/>
        </a:p>
      </dgm:t>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t>
        <a:bodyPr/>
        <a:lstStyle/>
        <a:p>
          <a:endParaRPr lang="zh-CN" altLang="en-US"/>
        </a:p>
      </dgm:t>
    </dgm:pt>
    <dgm:pt modelId="{C4F8F712-8D5E-4565-842B-135EF8A3B356}" type="pres">
      <dgm:prSet presAssocID="{6AE4E545-9EB5-46AD-9C64-5391C8F7E00F}" presName="parentText" presStyleLbl="node1" presStyleIdx="2" presStyleCnt="3">
        <dgm:presLayoutVars>
          <dgm:chMax val="0"/>
          <dgm:bulletEnabled val="1"/>
        </dgm:presLayoutVars>
      </dgm:prSet>
      <dgm:spPr/>
      <dgm:t>
        <a:bodyPr/>
        <a:lstStyle/>
        <a:p>
          <a:endParaRPr lang="zh-CN" altLang="en-US"/>
        </a:p>
      </dgm:t>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840C14BE-FEAD-41A3-868C-C85C5F85F6ED}" type="presOf" srcId="{E29B6A61-492E-46E8-8703-F5C4411C62A7}" destId="{EA807CD7-E8DE-44DF-B117-F6E9CB5323EB}" srcOrd="1" destOrd="0" presId="urn:microsoft.com/office/officeart/2005/8/layout/list1"/>
    <dgm:cxn modelId="{1389ECD7-9492-4ED0-BF92-D808A1FA8E72}" type="presOf" srcId="{6AE4E545-9EB5-46AD-9C64-5391C8F7E00F}" destId="{C4F8F712-8D5E-4565-842B-135EF8A3B356}" srcOrd="1" destOrd="0" presId="urn:microsoft.com/office/officeart/2005/8/layout/list1"/>
    <dgm:cxn modelId="{7AD50031-44AE-4BD1-B141-899EB7BEB633}" type="presOf" srcId="{6AE4E545-9EB5-46AD-9C64-5391C8F7E00F}" destId="{700A3284-584E-4CF2-9FAB-C1F3CEACF0FF}" srcOrd="0" destOrd="0" presId="urn:microsoft.com/office/officeart/2005/8/layout/list1"/>
    <dgm:cxn modelId="{676424CF-0629-4570-8FB2-01AB63518914}" srcId="{C1C9E3C3-A88C-4C46-93B3-E8F6BB28B771}" destId="{E29B6A61-492E-46E8-8703-F5C4411C62A7}" srcOrd="1" destOrd="0" parTransId="{9BAD8F87-7D80-4ECC-8EB6-2B3F37CFFBF2}" sibTransId="{00161D3D-B599-48E3-B98A-11B514ABE001}"/>
    <dgm:cxn modelId="{EABE0E4D-F836-45DD-BEB4-CD9F942158E6}" type="presOf" srcId="{4B936B68-21A7-4878-BD88-35F53EFF8D1A}" destId="{43ED0337-F061-41B6-B0BF-1D5746D1CD8D}" srcOrd="1"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69E88BAA-FE5B-4334-86EF-FB2704E3CBCF}" srcId="{C1C9E3C3-A88C-4C46-93B3-E8F6BB28B771}" destId="{6AE4E545-9EB5-46AD-9C64-5391C8F7E00F}" srcOrd="2" destOrd="0" parTransId="{7D3D04A6-4420-4531-9FBA-52723699FED8}" sibTransId="{A83065CD-F6E8-40E0-850E-025BD04B46DE}"/>
    <dgm:cxn modelId="{8A28A8BD-69C5-4961-BE9B-621BD69019F4}" type="presOf" srcId="{C1C9E3C3-A88C-4C46-93B3-E8F6BB28B771}" destId="{4D252490-9326-4B16-9246-D4FD9863A2C5}" srcOrd="0" destOrd="0" presId="urn:microsoft.com/office/officeart/2005/8/layout/list1"/>
    <dgm:cxn modelId="{75C8B7E8-31AC-48DD-8069-2472932875B8}" type="presOf" srcId="{E29B6A61-492E-46E8-8703-F5C4411C62A7}" destId="{8AE57F95-3AD9-4831-8533-EDA2662C1D3A}" srcOrd="0" destOrd="0" presId="urn:microsoft.com/office/officeart/2005/8/layout/list1"/>
    <dgm:cxn modelId="{7AFE5CB9-5C03-4DFE-B001-D57B05CF61A1}" type="presOf" srcId="{4B936B68-21A7-4878-BD88-35F53EFF8D1A}" destId="{2FBD0AF4-9654-4993-A492-5C4DEB50C42D}" srcOrd="0" destOrd="0" presId="urn:microsoft.com/office/officeart/2005/8/layout/list1"/>
    <dgm:cxn modelId="{09A0ABD1-263A-41E5-8A7D-68142A637106}" type="presParOf" srcId="{4D252490-9326-4B16-9246-D4FD9863A2C5}" destId="{DDD2AB52-5BED-4941-9B0A-EE91FE8CF70E}" srcOrd="0" destOrd="0" presId="urn:microsoft.com/office/officeart/2005/8/layout/list1"/>
    <dgm:cxn modelId="{53338479-8B2E-4118-9B42-ED316003F9F5}" type="presParOf" srcId="{DDD2AB52-5BED-4941-9B0A-EE91FE8CF70E}" destId="{2FBD0AF4-9654-4993-A492-5C4DEB50C42D}" srcOrd="0" destOrd="0" presId="urn:microsoft.com/office/officeart/2005/8/layout/list1"/>
    <dgm:cxn modelId="{FD0E0E9A-94A0-4043-A7C1-18CFBF3E26B4}" type="presParOf" srcId="{DDD2AB52-5BED-4941-9B0A-EE91FE8CF70E}" destId="{43ED0337-F061-41B6-B0BF-1D5746D1CD8D}" srcOrd="1" destOrd="0" presId="urn:microsoft.com/office/officeart/2005/8/layout/list1"/>
    <dgm:cxn modelId="{F57A9193-4DC5-4149-8635-ADC847AEE0D3}" type="presParOf" srcId="{4D252490-9326-4B16-9246-D4FD9863A2C5}" destId="{824D6752-A18D-4AAA-B9BC-3B7822AF2D26}" srcOrd="1" destOrd="0" presId="urn:microsoft.com/office/officeart/2005/8/layout/list1"/>
    <dgm:cxn modelId="{FB6CD2FB-DA8A-43C2-910F-B67BFE5016CD}" type="presParOf" srcId="{4D252490-9326-4B16-9246-D4FD9863A2C5}" destId="{E179669A-FD44-46CB-9BCF-67976D9363CF}" srcOrd="2" destOrd="0" presId="urn:microsoft.com/office/officeart/2005/8/layout/list1"/>
    <dgm:cxn modelId="{C30AAA81-990B-4808-B1C1-21CFD762829B}" type="presParOf" srcId="{4D252490-9326-4B16-9246-D4FD9863A2C5}" destId="{7437CFB2-6927-4333-B79A-B34188F07FB6}" srcOrd="3" destOrd="0" presId="urn:microsoft.com/office/officeart/2005/8/layout/list1"/>
    <dgm:cxn modelId="{99857923-4E9F-4C18-A322-5BEB332CFE04}" type="presParOf" srcId="{4D252490-9326-4B16-9246-D4FD9863A2C5}" destId="{2A2C7997-5E52-4DA7-8F40-89B47A220B9D}" srcOrd="4" destOrd="0" presId="urn:microsoft.com/office/officeart/2005/8/layout/list1"/>
    <dgm:cxn modelId="{D12E2C9E-818B-4E80-85D8-310B0382F928}" type="presParOf" srcId="{2A2C7997-5E52-4DA7-8F40-89B47A220B9D}" destId="{8AE57F95-3AD9-4831-8533-EDA2662C1D3A}" srcOrd="0" destOrd="0" presId="urn:microsoft.com/office/officeart/2005/8/layout/list1"/>
    <dgm:cxn modelId="{3F6D45F8-7CA8-4934-8505-15D4611BA634}" type="presParOf" srcId="{2A2C7997-5E52-4DA7-8F40-89B47A220B9D}" destId="{EA807CD7-E8DE-44DF-B117-F6E9CB5323EB}" srcOrd="1" destOrd="0" presId="urn:microsoft.com/office/officeart/2005/8/layout/list1"/>
    <dgm:cxn modelId="{03353BBF-7538-413A-8F81-D4B9F6C6F9E4}" type="presParOf" srcId="{4D252490-9326-4B16-9246-D4FD9863A2C5}" destId="{5702100C-FD26-4E82-898B-58B2BC9F1DE4}" srcOrd="5" destOrd="0" presId="urn:microsoft.com/office/officeart/2005/8/layout/list1"/>
    <dgm:cxn modelId="{DE6D17EC-784A-470D-ABFB-B342E6A7FBFB}" type="presParOf" srcId="{4D252490-9326-4B16-9246-D4FD9863A2C5}" destId="{9AD30480-96E1-4F62-AF91-B3DCEFB168B9}" srcOrd="6" destOrd="0" presId="urn:microsoft.com/office/officeart/2005/8/layout/list1"/>
    <dgm:cxn modelId="{9AD59B3A-892C-42EA-9558-DF259499FF9A}" type="presParOf" srcId="{4D252490-9326-4B16-9246-D4FD9863A2C5}" destId="{30626FE6-6054-4C41-96DF-0799F7AD464B}" srcOrd="7" destOrd="0" presId="urn:microsoft.com/office/officeart/2005/8/layout/list1"/>
    <dgm:cxn modelId="{E7357C27-B9CD-4649-912D-D6F1C04B1BFD}" type="presParOf" srcId="{4D252490-9326-4B16-9246-D4FD9863A2C5}" destId="{1ACF6C27-A02A-41D0-A57C-85BEE5146BA8}" srcOrd="8" destOrd="0" presId="urn:microsoft.com/office/officeart/2005/8/layout/list1"/>
    <dgm:cxn modelId="{2E74E1B3-067D-4A51-A3C5-2F2FC0870147}" type="presParOf" srcId="{1ACF6C27-A02A-41D0-A57C-85BEE5146BA8}" destId="{700A3284-584E-4CF2-9FAB-C1F3CEACF0FF}" srcOrd="0" destOrd="0" presId="urn:microsoft.com/office/officeart/2005/8/layout/list1"/>
    <dgm:cxn modelId="{955C853C-4A7A-4973-8DE3-C2ADEFDD0918}" type="presParOf" srcId="{1ACF6C27-A02A-41D0-A57C-85BEE5146BA8}" destId="{C4F8F712-8D5E-4565-842B-135EF8A3B356}" srcOrd="1" destOrd="0" presId="urn:microsoft.com/office/officeart/2005/8/layout/list1"/>
    <dgm:cxn modelId="{901F62BF-FEAC-4759-A26E-20C0F46DA6F5}" type="presParOf" srcId="{4D252490-9326-4B16-9246-D4FD9863A2C5}" destId="{22BC7987-83AD-469C-8011-DE283BF94091}" srcOrd="9" destOrd="0" presId="urn:microsoft.com/office/officeart/2005/8/layout/list1"/>
    <dgm:cxn modelId="{36C305A2-7D16-425F-B29A-832FE28806D8}"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技术可行性</a:t>
          </a:r>
          <a:r>
            <a:rPr lang="zh-CN" sz="2400" kern="1200" dirty="0" smtClean="0">
              <a:solidFill>
                <a:schemeClr val="tx1"/>
              </a:solidFill>
              <a:latin typeface="+mn-ea"/>
              <a:ea typeface="+mn-ea"/>
            </a:rPr>
            <a:t>使用现有的技术能实现这个系统吗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74927"/>
        <a:ext cx="5567611"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6073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经济可行性</a:t>
          </a:r>
          <a:r>
            <a:rPr lang="zh-CN" sz="2400" kern="1200" dirty="0" smtClean="0">
              <a:solidFill>
                <a:schemeClr val="tx1"/>
              </a:solidFill>
              <a:latin typeface="+mn-ea"/>
              <a:ea typeface="+mn-ea"/>
            </a:rPr>
            <a:t>这个系统的经济效益能超过它的开发成本吗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1299647"/>
        <a:ext cx="5567611"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操作可行性</a:t>
          </a:r>
          <a:r>
            <a:rPr lang="zh-CN" sz="2400" kern="1200" dirty="0" smtClean="0">
              <a:solidFill>
                <a:schemeClr val="tx1"/>
              </a:solidFill>
              <a:latin typeface="+mn-ea"/>
              <a:ea typeface="+mn-ea"/>
            </a:rPr>
            <a:t>系统的操作方式在这个用户组织内行得通吗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2524368"/>
        <a:ext cx="5567611"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A26A-AAC7-4EBC-B2F5-C62F0014C446}">
      <dsp:nvSpPr>
        <dsp:cNvPr id="0" name=""/>
        <dsp:cNvSpPr/>
      </dsp:nvSpPr>
      <dsp:spPr>
        <a:xfrm>
          <a:off x="726611" y="0"/>
          <a:ext cx="4561987" cy="4561987"/>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3D72F2F-1EF1-4319-9C2F-BE00EEF20707}">
      <dsp:nvSpPr>
        <dsp:cNvPr id="0" name=""/>
        <dsp:cNvSpPr/>
      </dsp:nvSpPr>
      <dsp:spPr>
        <a:xfrm>
          <a:off x="1159999"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solidFill>
                <a:srgbClr val="FF0000"/>
              </a:solidFill>
            </a:rPr>
            <a:t>正方形</a:t>
          </a:r>
          <a:r>
            <a:rPr lang="zh-CN" sz="2200" kern="1200" dirty="0" smtClean="0"/>
            <a:t>表示数据的源点或终点</a:t>
          </a:r>
          <a:endParaRPr lang="zh-CN" altLang="en-US" sz="2200" kern="1200" dirty="0"/>
        </a:p>
      </dsp:txBody>
      <dsp:txXfrm>
        <a:off x="1246851" y="520240"/>
        <a:ext cx="1605470" cy="1605470"/>
      </dsp:txXfrm>
    </dsp:sp>
    <dsp:sp modelId="{F7BA9B28-8F77-4959-93EB-32FD2C62E0C9}">
      <dsp:nvSpPr>
        <dsp:cNvPr id="0" name=""/>
        <dsp:cNvSpPr/>
      </dsp:nvSpPr>
      <dsp:spPr>
        <a:xfrm>
          <a:off x="3076034"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solidFill>
                <a:srgbClr val="FF0000"/>
              </a:solidFill>
            </a:rPr>
            <a:t>圆角矩形</a:t>
          </a:r>
          <a:r>
            <a:rPr lang="zh-CN" sz="2200" kern="1200" dirty="0" smtClean="0"/>
            <a:t>代表变换数据的处理</a:t>
          </a:r>
          <a:endParaRPr lang="zh-CN" altLang="en-US" sz="2200" kern="1200" dirty="0"/>
        </a:p>
      </dsp:txBody>
      <dsp:txXfrm>
        <a:off x="3162886" y="520240"/>
        <a:ext cx="1605470" cy="1605470"/>
      </dsp:txXfrm>
    </dsp:sp>
    <dsp:sp modelId="{F1438C4E-64FC-4F10-B57F-1302EF960DD5}">
      <dsp:nvSpPr>
        <dsp:cNvPr id="0" name=""/>
        <dsp:cNvSpPr/>
      </dsp:nvSpPr>
      <dsp:spPr>
        <a:xfrm>
          <a:off x="1159999"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solidFill>
                <a:srgbClr val="FF0000"/>
              </a:solidFill>
            </a:rPr>
            <a:t>开口矩形</a:t>
          </a:r>
          <a:r>
            <a:rPr lang="zh-CN" sz="2200" kern="1200" dirty="0" smtClean="0"/>
            <a:t>代表数据存储</a:t>
          </a:r>
          <a:endParaRPr lang="zh-CN" altLang="en-US" sz="2200" kern="1200" dirty="0"/>
        </a:p>
      </dsp:txBody>
      <dsp:txXfrm>
        <a:off x="1246851" y="2436275"/>
        <a:ext cx="1605470" cy="1605470"/>
      </dsp:txXfrm>
    </dsp:sp>
    <dsp:sp modelId="{503ADC04-8EAF-4B96-A619-973ADA5A5EE2}">
      <dsp:nvSpPr>
        <dsp:cNvPr id="0" name=""/>
        <dsp:cNvSpPr/>
      </dsp:nvSpPr>
      <dsp:spPr>
        <a:xfrm>
          <a:off x="3076034"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solidFill>
                <a:srgbClr val="FF0000"/>
              </a:solidFill>
            </a:rPr>
            <a:t>箭头</a:t>
          </a:r>
          <a:r>
            <a:rPr lang="zh-CN" sz="2200" kern="1200" dirty="0" smtClean="0"/>
            <a:t>表示数据流，即特定数据的流动方向</a:t>
          </a:r>
          <a:endParaRPr lang="zh-CN" altLang="en-US" sz="2200" kern="1200" dirty="0"/>
        </a:p>
      </dsp:txBody>
      <dsp:txXfrm>
        <a:off x="3162886" y="2436275"/>
        <a:ext cx="1605470" cy="1605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488348"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数据字典</a:t>
          </a:r>
          <a:endParaRPr lang="zh-CN" altLang="en-US" sz="2500" kern="1200" dirty="0"/>
        </a:p>
      </dsp:txBody>
      <dsp:txXfrm>
        <a:off x="2652266" y="1636266"/>
        <a:ext cx="791467" cy="791467"/>
      </dsp:txXfrm>
    </dsp:sp>
    <dsp:sp modelId="{626257A0-12A8-417E-9C92-97B4613B154D}">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1294661"/>
        <a:ext cx="16922" cy="16922"/>
      </dsp:txXfrm>
    </dsp:sp>
    <dsp:sp modelId="{1E4709DF-BED7-4C90-ABA5-ADEBB1792307}">
      <dsp:nvSpPr>
        <dsp:cNvPr id="0" name=""/>
        <dsp:cNvSpPr/>
      </dsp:nvSpPr>
      <dsp:spPr>
        <a:xfrm>
          <a:off x="2488348" y="14594"/>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数据流</a:t>
          </a:r>
          <a:endParaRPr lang="zh-CN" altLang="en-US" sz="2000" kern="1200" dirty="0"/>
        </a:p>
      </dsp:txBody>
      <dsp:txXfrm>
        <a:off x="2652266" y="178512"/>
        <a:ext cx="791467" cy="791467"/>
      </dsp:txXfrm>
    </dsp:sp>
    <dsp:sp modelId="{72F9B452-A294-4D3D-A399-45FD3AECFBF0}">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68415" y="2023538"/>
        <a:ext cx="16922" cy="16922"/>
      </dsp:txXfrm>
    </dsp:sp>
    <dsp:sp modelId="{D97D066E-DB07-4C2A-B3C1-ECF4C2804B73}">
      <dsp:nvSpPr>
        <dsp:cNvPr id="0" name=""/>
        <dsp:cNvSpPr/>
      </dsp:nvSpPr>
      <dsp:spPr>
        <a:xfrm>
          <a:off x="3946101"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数据存储</a:t>
          </a:r>
          <a:endParaRPr lang="zh-CN" altLang="en-US" sz="2000" kern="1200" dirty="0"/>
        </a:p>
      </dsp:txBody>
      <dsp:txXfrm>
        <a:off x="4110019" y="1636266"/>
        <a:ext cx="791467" cy="791467"/>
      </dsp:txXfrm>
    </dsp:sp>
    <dsp:sp modelId="{D9F9AE6A-C65B-4167-B428-6A39EE0D869C}">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2752415"/>
        <a:ext cx="16922" cy="16922"/>
      </dsp:txXfrm>
    </dsp:sp>
    <dsp:sp modelId="{C408FB5A-E9EF-44D3-B259-9A90E64A0533}">
      <dsp:nvSpPr>
        <dsp:cNvPr id="0" name=""/>
        <dsp:cNvSpPr/>
      </dsp:nvSpPr>
      <dsp:spPr>
        <a:xfrm>
          <a:off x="2488348" y="2930101"/>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处理</a:t>
          </a:r>
          <a:endParaRPr lang="zh-CN" altLang="en-US" sz="2000" kern="1200" dirty="0"/>
        </a:p>
      </dsp:txBody>
      <dsp:txXfrm>
        <a:off x="2652266" y="3094019"/>
        <a:ext cx="791467" cy="791467"/>
      </dsp:txXfrm>
    </dsp:sp>
    <dsp:sp modelId="{A15F4530-1104-45FB-944C-CF8DC1D89BD0}">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310661" y="2023538"/>
        <a:ext cx="16922" cy="16922"/>
      </dsp:txXfrm>
    </dsp:sp>
    <dsp:sp modelId="{D9D176FC-BFE2-4FAA-8FCC-0072D04B2684}">
      <dsp:nvSpPr>
        <dsp:cNvPr id="0" name=""/>
        <dsp:cNvSpPr/>
      </dsp:nvSpPr>
      <dsp:spPr>
        <a:xfrm>
          <a:off x="1030594"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数据流分量</a:t>
          </a:r>
          <a:endParaRPr lang="zh-CN" altLang="en-US" sz="2000" kern="1200" dirty="0"/>
        </a:p>
      </dsp:txBody>
      <dsp:txXfrm>
        <a:off x="1194512" y="1636266"/>
        <a:ext cx="791467" cy="79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B6049D3-B665-4F3B-B4D8-E7E621F33F27}" type="datetimeFigureOut">
              <a:rPr lang="zh-CN" altLang="en-US"/>
              <a:pPr>
                <a:defRPr/>
              </a:pPr>
              <a:t>2020/4/15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68BBBC0-56E1-4180-8A05-A642C3375FA7}" type="slidenum">
              <a:rPr lang="zh-CN" altLang="en-US"/>
              <a:pPr/>
              <a:t>‹#›</a:t>
            </a:fld>
            <a:endParaRPr lang="zh-CN" altLang="en-US"/>
          </a:p>
        </p:txBody>
      </p:sp>
    </p:spTree>
    <p:extLst>
      <p:ext uri="{BB962C8B-B14F-4D97-AF65-F5344CB8AC3E}">
        <p14:creationId xmlns:p14="http://schemas.microsoft.com/office/powerpoint/2010/main" val="2307993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ln>
            <a:miter lim="800000"/>
            <a:headEnd/>
            <a:tailEnd/>
          </a:ln>
        </p:spPr>
        <p:txBody>
          <a:bodyPr/>
          <a:lstStyle/>
          <a:p>
            <a:fld id="{0C6AA890-3549-47C8-B717-6DE62A87894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2658653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95218033-4197-4928-95D1-BD64A8574FDF}" type="slidenum">
              <a:rPr lang="zh-CN" altLang="en-US">
                <a:solidFill>
                  <a:srgbClr val="000000"/>
                </a:solidFill>
                <a:latin typeface="Arial" charset="0"/>
              </a:rPr>
              <a:pPr/>
              <a:t>10</a:t>
            </a:fld>
            <a:endParaRPr lang="zh-CN" altLang="en-US">
              <a:solidFill>
                <a:srgbClr val="000000"/>
              </a:solidFill>
              <a:latin typeface="Arial" charset="0"/>
            </a:endParaRPr>
          </a:p>
        </p:txBody>
      </p:sp>
    </p:spTree>
    <p:extLst>
      <p:ext uri="{BB962C8B-B14F-4D97-AF65-F5344CB8AC3E}">
        <p14:creationId xmlns:p14="http://schemas.microsoft.com/office/powerpoint/2010/main" val="103326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B5517B78-FFF9-4944-9D85-617AFB9B9B45}" type="slidenum">
              <a:rPr lang="zh-CN" altLang="en-US">
                <a:solidFill>
                  <a:srgbClr val="000000"/>
                </a:solidFill>
                <a:latin typeface="Arial" charset="0"/>
              </a:rPr>
              <a:pPr/>
              <a:t>11</a:t>
            </a:fld>
            <a:endParaRPr lang="zh-CN" altLang="en-US">
              <a:solidFill>
                <a:srgbClr val="000000"/>
              </a:solidFill>
              <a:latin typeface="Arial" charset="0"/>
            </a:endParaRPr>
          </a:p>
        </p:txBody>
      </p:sp>
    </p:spTree>
    <p:extLst>
      <p:ext uri="{BB962C8B-B14F-4D97-AF65-F5344CB8AC3E}">
        <p14:creationId xmlns:p14="http://schemas.microsoft.com/office/powerpoint/2010/main" val="82677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63EB9CA4-03AF-40A0-8A9A-DE0E4750F683}" type="slidenum">
              <a:rPr lang="zh-CN" altLang="en-US">
                <a:solidFill>
                  <a:srgbClr val="000000"/>
                </a:solidFill>
                <a:latin typeface="Arial" charset="0"/>
              </a:rPr>
              <a:pPr/>
              <a:t>12</a:t>
            </a:fld>
            <a:endParaRPr lang="zh-CN" altLang="en-US">
              <a:solidFill>
                <a:srgbClr val="000000"/>
              </a:solidFill>
              <a:latin typeface="Arial" charset="0"/>
            </a:endParaRPr>
          </a:p>
        </p:txBody>
      </p:sp>
    </p:spTree>
    <p:extLst>
      <p:ext uri="{BB962C8B-B14F-4D97-AF65-F5344CB8AC3E}">
        <p14:creationId xmlns:p14="http://schemas.microsoft.com/office/powerpoint/2010/main" val="1062486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696C1BEA-013F-4DC5-974A-E5B1EC342E78}" type="slidenum">
              <a:rPr lang="zh-CN" altLang="en-US">
                <a:solidFill>
                  <a:srgbClr val="000000"/>
                </a:solidFill>
                <a:latin typeface="Arial" charset="0"/>
              </a:rPr>
              <a:pPr/>
              <a:t>13</a:t>
            </a:fld>
            <a:endParaRPr lang="zh-CN" altLang="en-US">
              <a:solidFill>
                <a:srgbClr val="000000"/>
              </a:solidFill>
              <a:latin typeface="Arial" charset="0"/>
            </a:endParaRPr>
          </a:p>
        </p:txBody>
      </p:sp>
    </p:spTree>
    <p:extLst>
      <p:ext uri="{BB962C8B-B14F-4D97-AF65-F5344CB8AC3E}">
        <p14:creationId xmlns:p14="http://schemas.microsoft.com/office/powerpoint/2010/main" val="174516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89F76FF1-097F-4208-8640-7B259305A1FF}" type="slidenum">
              <a:rPr lang="zh-CN" altLang="en-US">
                <a:solidFill>
                  <a:srgbClr val="000000"/>
                </a:solidFill>
                <a:latin typeface="Arial" charset="0"/>
              </a:rPr>
              <a:pPr/>
              <a:t>14</a:t>
            </a:fld>
            <a:endParaRPr lang="zh-CN" altLang="en-US">
              <a:solidFill>
                <a:srgbClr val="000000"/>
              </a:solidFill>
              <a:latin typeface="Arial" charset="0"/>
            </a:endParaRPr>
          </a:p>
        </p:txBody>
      </p:sp>
    </p:spTree>
    <p:extLst>
      <p:ext uri="{BB962C8B-B14F-4D97-AF65-F5344CB8AC3E}">
        <p14:creationId xmlns:p14="http://schemas.microsoft.com/office/powerpoint/2010/main" val="301753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4A13D83F-48C5-40D1-B945-B7632A17876C}" type="slidenum">
              <a:rPr lang="zh-CN" altLang="en-US">
                <a:solidFill>
                  <a:srgbClr val="000000"/>
                </a:solidFill>
                <a:latin typeface="Arial" charset="0"/>
              </a:rPr>
              <a:pPr/>
              <a:t>15</a:t>
            </a:fld>
            <a:endParaRPr lang="zh-CN" altLang="en-US">
              <a:solidFill>
                <a:srgbClr val="000000"/>
              </a:solidFill>
              <a:latin typeface="Arial" charset="0"/>
            </a:endParaRPr>
          </a:p>
        </p:txBody>
      </p:sp>
    </p:spTree>
    <p:extLst>
      <p:ext uri="{BB962C8B-B14F-4D97-AF65-F5344CB8AC3E}">
        <p14:creationId xmlns:p14="http://schemas.microsoft.com/office/powerpoint/2010/main" val="338592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D975278D-596A-4EA3-805C-13B3A40995FD}" type="slidenum">
              <a:rPr lang="zh-CN" altLang="en-US">
                <a:solidFill>
                  <a:srgbClr val="000000"/>
                </a:solidFill>
                <a:latin typeface="Arial" charset="0"/>
              </a:rPr>
              <a:pPr/>
              <a:t>16</a:t>
            </a:fld>
            <a:endParaRPr lang="zh-CN" altLang="en-US">
              <a:solidFill>
                <a:srgbClr val="000000"/>
              </a:solidFill>
              <a:latin typeface="Arial" charset="0"/>
            </a:endParaRPr>
          </a:p>
        </p:txBody>
      </p:sp>
    </p:spTree>
    <p:extLst>
      <p:ext uri="{BB962C8B-B14F-4D97-AF65-F5344CB8AC3E}">
        <p14:creationId xmlns:p14="http://schemas.microsoft.com/office/powerpoint/2010/main" val="39062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2264CA85-8FEE-49D4-AD05-362CC2803DE8}" type="slidenum">
              <a:rPr lang="zh-CN" altLang="en-US">
                <a:solidFill>
                  <a:srgbClr val="000000"/>
                </a:solidFill>
                <a:latin typeface="Arial" charset="0"/>
              </a:rPr>
              <a:pPr/>
              <a:t>17</a:t>
            </a:fld>
            <a:endParaRPr lang="zh-CN" altLang="en-US">
              <a:solidFill>
                <a:srgbClr val="000000"/>
              </a:solidFill>
              <a:latin typeface="Arial" charset="0"/>
            </a:endParaRPr>
          </a:p>
        </p:txBody>
      </p:sp>
    </p:spTree>
    <p:extLst>
      <p:ext uri="{BB962C8B-B14F-4D97-AF65-F5344CB8AC3E}">
        <p14:creationId xmlns:p14="http://schemas.microsoft.com/office/powerpoint/2010/main" val="715391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AA365047-5DE0-4C8A-8C17-ED361559E019}" type="slidenum">
              <a:rPr lang="zh-CN" altLang="en-US">
                <a:solidFill>
                  <a:srgbClr val="000000"/>
                </a:solidFill>
                <a:latin typeface="Arial" charset="0"/>
              </a:rPr>
              <a:pPr/>
              <a:t>18</a:t>
            </a:fld>
            <a:endParaRPr lang="zh-CN" altLang="en-US">
              <a:solidFill>
                <a:srgbClr val="000000"/>
              </a:solidFill>
              <a:latin typeface="Arial" charset="0"/>
            </a:endParaRPr>
          </a:p>
        </p:txBody>
      </p:sp>
    </p:spTree>
    <p:extLst>
      <p:ext uri="{BB962C8B-B14F-4D97-AF65-F5344CB8AC3E}">
        <p14:creationId xmlns:p14="http://schemas.microsoft.com/office/powerpoint/2010/main" val="68519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94E42546-2597-43EF-A7FE-683FD594B38F}" type="slidenum">
              <a:rPr lang="zh-CN" altLang="en-US">
                <a:solidFill>
                  <a:srgbClr val="000000"/>
                </a:solidFill>
                <a:latin typeface="Arial" charset="0"/>
              </a:rPr>
              <a:pPr/>
              <a:t>19</a:t>
            </a:fld>
            <a:endParaRPr lang="zh-CN" altLang="en-US">
              <a:solidFill>
                <a:srgbClr val="000000"/>
              </a:solidFill>
              <a:latin typeface="Arial" charset="0"/>
            </a:endParaRPr>
          </a:p>
        </p:txBody>
      </p:sp>
    </p:spTree>
    <p:extLst>
      <p:ext uri="{BB962C8B-B14F-4D97-AF65-F5344CB8AC3E}">
        <p14:creationId xmlns:p14="http://schemas.microsoft.com/office/powerpoint/2010/main" val="122106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6440BC36-155C-42BD-8B7A-AF9747246C82}" type="slidenum">
              <a:rPr lang="zh-CN" altLang="en-US">
                <a:solidFill>
                  <a:srgbClr val="000000"/>
                </a:solidFill>
                <a:latin typeface="Arial" charset="0"/>
              </a:rPr>
              <a:pPr/>
              <a:t>2</a:t>
            </a:fld>
            <a:endParaRPr lang="zh-CN" altLang="en-US">
              <a:solidFill>
                <a:srgbClr val="000000"/>
              </a:solidFill>
              <a:latin typeface="Arial" charset="0"/>
            </a:endParaRPr>
          </a:p>
        </p:txBody>
      </p:sp>
    </p:spTree>
    <p:extLst>
      <p:ext uri="{BB962C8B-B14F-4D97-AF65-F5344CB8AC3E}">
        <p14:creationId xmlns:p14="http://schemas.microsoft.com/office/powerpoint/2010/main" val="2206186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F0D0DC2B-2963-4FE8-9E11-BAA7CD1D5FCA}" type="slidenum">
              <a:rPr lang="zh-CN" altLang="en-US">
                <a:solidFill>
                  <a:srgbClr val="000000"/>
                </a:solidFill>
                <a:latin typeface="Arial" charset="0"/>
              </a:rPr>
              <a:pPr/>
              <a:t>20</a:t>
            </a:fld>
            <a:endParaRPr lang="zh-CN" altLang="en-US">
              <a:solidFill>
                <a:srgbClr val="000000"/>
              </a:solidFill>
              <a:latin typeface="Arial" charset="0"/>
            </a:endParaRPr>
          </a:p>
        </p:txBody>
      </p:sp>
    </p:spTree>
    <p:extLst>
      <p:ext uri="{BB962C8B-B14F-4D97-AF65-F5344CB8AC3E}">
        <p14:creationId xmlns:p14="http://schemas.microsoft.com/office/powerpoint/2010/main" val="2020432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D07AE60F-FF8A-49AA-B981-D12110E72D53}" type="slidenum">
              <a:rPr lang="zh-CN" altLang="en-US">
                <a:solidFill>
                  <a:srgbClr val="000000"/>
                </a:solidFill>
                <a:latin typeface="Arial" charset="0"/>
              </a:rPr>
              <a:pPr/>
              <a:t>21</a:t>
            </a:fld>
            <a:endParaRPr lang="zh-CN" altLang="en-US">
              <a:solidFill>
                <a:srgbClr val="000000"/>
              </a:solidFill>
              <a:latin typeface="Arial" charset="0"/>
            </a:endParaRPr>
          </a:p>
        </p:txBody>
      </p:sp>
    </p:spTree>
    <p:extLst>
      <p:ext uri="{BB962C8B-B14F-4D97-AF65-F5344CB8AC3E}">
        <p14:creationId xmlns:p14="http://schemas.microsoft.com/office/powerpoint/2010/main" val="187210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注意图</a:t>
            </a:r>
            <a:r>
              <a:rPr lang="en-US" altLang="zh-CN" smtClean="0"/>
              <a:t>2.3</a:t>
            </a:r>
            <a:r>
              <a:rPr lang="zh-CN" altLang="zh-CN" smtClean="0"/>
              <a:t>如何描绘这个物理系统。图中每个符号用黑盒子形式定义了组成系统的一个部件，然而并没有指明每个部件的具体工作过程；图中的箭头确定了信息通过系统的逻辑路径</a:t>
            </a:r>
            <a:r>
              <a:rPr lang="en-US" altLang="zh-CN" smtClean="0"/>
              <a:t>(</a:t>
            </a:r>
            <a:r>
              <a:rPr lang="zh-CN" altLang="zh-CN" smtClean="0"/>
              <a:t>信息流动路径</a:t>
            </a:r>
            <a:r>
              <a:rPr lang="en-US" altLang="zh-CN" smtClean="0"/>
              <a:t>)</a:t>
            </a:r>
            <a:r>
              <a:rPr lang="zh-CN" altLang="zh-CN" smtClean="0"/>
              <a:t>。</a:t>
            </a:r>
          </a:p>
          <a:p>
            <a:pPr>
              <a:spcBef>
                <a:spcPct val="0"/>
              </a:spcBef>
            </a:pPr>
            <a:r>
              <a:rPr lang="zh-CN" altLang="zh-CN" smtClean="0"/>
              <a:t>系统流程图的习惯画法是使信息在图中从顶向下或从左向右流动。</a:t>
            </a:r>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5C8AD7D6-3E43-49C9-B665-EAEEBDE9F955}" type="slidenum">
              <a:rPr lang="zh-CN" altLang="en-US">
                <a:solidFill>
                  <a:srgbClr val="000000"/>
                </a:solidFill>
                <a:latin typeface="Arial" charset="0"/>
              </a:rPr>
              <a:pPr/>
              <a:t>22</a:t>
            </a:fld>
            <a:endParaRPr lang="zh-CN" altLang="en-US">
              <a:solidFill>
                <a:srgbClr val="000000"/>
              </a:solidFill>
              <a:latin typeface="Arial" charset="0"/>
            </a:endParaRPr>
          </a:p>
        </p:txBody>
      </p:sp>
    </p:spTree>
    <p:extLst>
      <p:ext uri="{BB962C8B-B14F-4D97-AF65-F5344CB8AC3E}">
        <p14:creationId xmlns:p14="http://schemas.microsoft.com/office/powerpoint/2010/main" val="12653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5C8BEB24-A767-4A11-B3E8-E2EFED74B124}" type="slidenum">
              <a:rPr lang="zh-CN" altLang="en-US">
                <a:solidFill>
                  <a:srgbClr val="000000"/>
                </a:solidFill>
                <a:latin typeface="Arial" charset="0"/>
              </a:rPr>
              <a:pPr/>
              <a:t>23</a:t>
            </a:fld>
            <a:endParaRPr lang="zh-CN" altLang="en-US">
              <a:solidFill>
                <a:srgbClr val="000000"/>
              </a:solidFill>
              <a:latin typeface="Arial" charset="0"/>
            </a:endParaRPr>
          </a:p>
        </p:txBody>
      </p:sp>
    </p:spTree>
    <p:extLst>
      <p:ext uri="{BB962C8B-B14F-4D97-AF65-F5344CB8AC3E}">
        <p14:creationId xmlns:p14="http://schemas.microsoft.com/office/powerpoint/2010/main" val="297220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2701C6AC-92F0-4E7F-A186-D8246F2CB51A}" type="slidenum">
              <a:rPr lang="zh-CN" altLang="en-US">
                <a:solidFill>
                  <a:srgbClr val="000000"/>
                </a:solidFill>
                <a:latin typeface="Arial" charset="0"/>
              </a:rPr>
              <a:pPr/>
              <a:t>24</a:t>
            </a:fld>
            <a:endParaRPr lang="zh-CN" altLang="en-US">
              <a:solidFill>
                <a:srgbClr val="000000"/>
              </a:solidFill>
              <a:latin typeface="Arial" charset="0"/>
            </a:endParaRPr>
          </a:p>
        </p:txBody>
      </p:sp>
    </p:spTree>
    <p:extLst>
      <p:ext uri="{BB962C8B-B14F-4D97-AF65-F5344CB8AC3E}">
        <p14:creationId xmlns:p14="http://schemas.microsoft.com/office/powerpoint/2010/main" val="2816254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6BBC787C-A184-403D-AF82-DAAFD63C03DE}" type="slidenum">
              <a:rPr lang="zh-CN" altLang="en-US">
                <a:solidFill>
                  <a:srgbClr val="000000"/>
                </a:solidFill>
                <a:latin typeface="Arial" charset="0"/>
              </a:rPr>
              <a:pPr/>
              <a:t>25</a:t>
            </a:fld>
            <a:endParaRPr lang="zh-CN" altLang="en-US">
              <a:solidFill>
                <a:srgbClr val="000000"/>
              </a:solidFill>
              <a:latin typeface="Arial" charset="0"/>
            </a:endParaRPr>
          </a:p>
        </p:txBody>
      </p:sp>
    </p:spTree>
    <p:extLst>
      <p:ext uri="{BB962C8B-B14F-4D97-AF65-F5344CB8AC3E}">
        <p14:creationId xmlns:p14="http://schemas.microsoft.com/office/powerpoint/2010/main" val="3042716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
        <p:nvSpPr>
          <p:cNvPr id="60420" name="灯片编号占位符 3"/>
          <p:cNvSpPr>
            <a:spLocks noGrp="1"/>
          </p:cNvSpPr>
          <p:nvPr>
            <p:ph type="sldNum" sz="quarter" idx="5"/>
          </p:nvPr>
        </p:nvSpPr>
        <p:spPr bwMode="auto">
          <a:noFill/>
          <a:ln>
            <a:miter lim="800000"/>
            <a:headEnd/>
            <a:tailEnd/>
          </a:ln>
        </p:spPr>
        <p:txBody>
          <a:bodyPr/>
          <a:lstStyle/>
          <a:p>
            <a:fld id="{8274BB6D-E001-4CF6-891D-AEC38DAD2CDA}" type="slidenum">
              <a:rPr lang="zh-CN" altLang="en-US">
                <a:solidFill>
                  <a:srgbClr val="000000"/>
                </a:solidFill>
                <a:latin typeface="Arial" charset="0"/>
              </a:rPr>
              <a:pPr/>
              <a:t>26</a:t>
            </a:fld>
            <a:endParaRPr lang="zh-CN" altLang="en-US">
              <a:solidFill>
                <a:srgbClr val="000000"/>
              </a:solidFill>
              <a:latin typeface="Arial" charset="0"/>
            </a:endParaRPr>
          </a:p>
        </p:txBody>
      </p:sp>
    </p:spTree>
    <p:extLst>
      <p:ext uri="{BB962C8B-B14F-4D97-AF65-F5344CB8AC3E}">
        <p14:creationId xmlns:p14="http://schemas.microsoft.com/office/powerpoint/2010/main" val="1222473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如图</a:t>
            </a:r>
            <a:r>
              <a:rPr lang="en-US" altLang="zh-CN" smtClean="0"/>
              <a:t>2.4(a)</a:t>
            </a:r>
            <a:r>
              <a:rPr lang="zh-CN" altLang="zh-CN" smtClean="0"/>
              <a:t>所示，数据流图有</a:t>
            </a:r>
            <a:r>
              <a:rPr lang="en-US" altLang="zh-CN" smtClean="0"/>
              <a:t>4</a:t>
            </a:r>
            <a:r>
              <a:rPr lang="zh-CN" altLang="zh-CN" smtClean="0"/>
              <a:t>种基本符号：正方形</a:t>
            </a:r>
            <a:r>
              <a:rPr lang="en-US" altLang="zh-CN" smtClean="0"/>
              <a:t>(</a:t>
            </a:r>
            <a:r>
              <a:rPr lang="zh-CN" altLang="zh-CN" smtClean="0"/>
              <a:t>或立方体</a:t>
            </a:r>
            <a:r>
              <a:rPr lang="en-US" altLang="zh-CN" smtClean="0"/>
              <a:t>)</a:t>
            </a:r>
            <a:r>
              <a:rPr lang="zh-CN" altLang="zh-CN" smtClean="0"/>
              <a:t>表示数据的源点或终点；圆角矩形</a:t>
            </a:r>
            <a:r>
              <a:rPr lang="en-US" altLang="zh-CN" smtClean="0"/>
              <a:t>(</a:t>
            </a:r>
            <a:r>
              <a:rPr lang="zh-CN" altLang="zh-CN" smtClean="0"/>
              <a:t>或圆形</a:t>
            </a:r>
            <a:r>
              <a:rPr lang="en-US" altLang="zh-CN" smtClean="0"/>
              <a:t>)</a:t>
            </a:r>
            <a:r>
              <a:rPr lang="zh-CN" altLang="zh-CN" smtClean="0"/>
              <a:t>代表变换数据的处理；开口矩形</a:t>
            </a:r>
            <a:r>
              <a:rPr lang="en-US" altLang="zh-CN" smtClean="0"/>
              <a:t>(</a:t>
            </a:r>
            <a:r>
              <a:rPr lang="zh-CN" altLang="zh-CN" smtClean="0"/>
              <a:t>或两条平行横线</a:t>
            </a:r>
            <a:r>
              <a:rPr lang="en-US" altLang="zh-CN" smtClean="0"/>
              <a:t>)</a:t>
            </a:r>
            <a:r>
              <a:rPr lang="zh-CN" altLang="zh-CN" smtClean="0"/>
              <a:t>代表数据存储；箭头表示数据流，即特定数据的流动方向。注意，数据流与程序流程图</a:t>
            </a:r>
            <a:r>
              <a:rPr lang="en-US" altLang="zh-CN" smtClean="0"/>
              <a:t>(</a:t>
            </a:r>
            <a:r>
              <a:rPr lang="zh-CN" altLang="zh-CN" smtClean="0"/>
              <a:t>参看本书第</a:t>
            </a:r>
            <a:r>
              <a:rPr lang="en-US" altLang="zh-CN" smtClean="0"/>
              <a:t>5</a:t>
            </a:r>
            <a:r>
              <a:rPr lang="zh-CN" altLang="zh-CN" smtClean="0"/>
              <a:t>章</a:t>
            </a:r>
            <a:r>
              <a:rPr lang="en-US" altLang="zh-CN" smtClean="0"/>
              <a:t>)</a:t>
            </a:r>
            <a:r>
              <a:rPr lang="zh-CN" altLang="zh-CN" smtClean="0"/>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p>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142E95CF-F3D9-4B72-B278-3CF679D944EF}" type="slidenum">
              <a:rPr lang="zh-CN" altLang="en-US">
                <a:solidFill>
                  <a:srgbClr val="000000"/>
                </a:solidFill>
                <a:latin typeface="Arial" charset="0"/>
              </a:rPr>
              <a:pPr/>
              <a:t>27</a:t>
            </a:fld>
            <a:endParaRPr lang="zh-CN" altLang="en-US">
              <a:solidFill>
                <a:srgbClr val="000000"/>
              </a:solidFill>
              <a:latin typeface="Arial" charset="0"/>
            </a:endParaRPr>
          </a:p>
        </p:txBody>
      </p:sp>
    </p:spTree>
    <p:extLst>
      <p:ext uri="{BB962C8B-B14F-4D97-AF65-F5344CB8AC3E}">
        <p14:creationId xmlns:p14="http://schemas.microsoft.com/office/powerpoint/2010/main" val="705230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2566C06C-2DA1-4A22-9037-D8A2F8C7C67F}" type="slidenum">
              <a:rPr lang="zh-CN" altLang="en-US">
                <a:solidFill>
                  <a:srgbClr val="000000"/>
                </a:solidFill>
                <a:latin typeface="Arial" charset="0"/>
              </a:rPr>
              <a:pPr/>
              <a:t>28</a:t>
            </a:fld>
            <a:endParaRPr lang="zh-CN" altLang="en-US">
              <a:solidFill>
                <a:srgbClr val="000000"/>
              </a:solidFill>
              <a:latin typeface="Arial" charset="0"/>
            </a:endParaRPr>
          </a:p>
        </p:txBody>
      </p:sp>
    </p:spTree>
    <p:extLst>
      <p:ext uri="{BB962C8B-B14F-4D97-AF65-F5344CB8AC3E}">
        <p14:creationId xmlns:p14="http://schemas.microsoft.com/office/powerpoint/2010/main" val="2154098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08D0B216-E254-4B06-A16D-23BDB7442778}" type="slidenum">
              <a:rPr lang="zh-CN" altLang="en-US">
                <a:solidFill>
                  <a:srgbClr val="000000"/>
                </a:solidFill>
                <a:latin typeface="Arial" charset="0"/>
              </a:rPr>
              <a:pPr/>
              <a:t>29</a:t>
            </a:fld>
            <a:endParaRPr lang="zh-CN" altLang="en-US">
              <a:solidFill>
                <a:srgbClr val="000000"/>
              </a:solidFill>
              <a:latin typeface="Arial" charset="0"/>
            </a:endParaRPr>
          </a:p>
        </p:txBody>
      </p:sp>
    </p:spTree>
    <p:extLst>
      <p:ext uri="{BB962C8B-B14F-4D97-AF65-F5344CB8AC3E}">
        <p14:creationId xmlns:p14="http://schemas.microsoft.com/office/powerpoint/2010/main" val="368357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05C9713E-5CA3-4FEF-9451-D4CF13F7CA1A}" type="slidenum">
              <a:rPr lang="zh-CN" altLang="en-US">
                <a:solidFill>
                  <a:srgbClr val="000000"/>
                </a:solidFill>
                <a:latin typeface="Arial" charset="0"/>
              </a:rPr>
              <a:pPr/>
              <a:t>3</a:t>
            </a:fld>
            <a:endParaRPr lang="zh-CN" altLang="en-US">
              <a:solidFill>
                <a:srgbClr val="000000"/>
              </a:solidFill>
              <a:latin typeface="Arial" charset="0"/>
            </a:endParaRPr>
          </a:p>
        </p:txBody>
      </p:sp>
    </p:spTree>
    <p:extLst>
      <p:ext uri="{BB962C8B-B14F-4D97-AF65-F5344CB8AC3E}">
        <p14:creationId xmlns:p14="http://schemas.microsoft.com/office/powerpoint/2010/main" val="1575327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368E2CF9-5AD9-45F1-9115-166601D1DEB9}" type="slidenum">
              <a:rPr lang="zh-CN" altLang="en-US">
                <a:solidFill>
                  <a:srgbClr val="000000"/>
                </a:solidFill>
                <a:latin typeface="Arial" charset="0"/>
              </a:rPr>
              <a:pPr/>
              <a:t>30</a:t>
            </a:fld>
            <a:endParaRPr lang="zh-CN" altLang="en-US">
              <a:solidFill>
                <a:srgbClr val="000000"/>
              </a:solidFill>
              <a:latin typeface="Arial" charset="0"/>
            </a:endParaRPr>
          </a:p>
        </p:txBody>
      </p:sp>
    </p:spTree>
    <p:extLst>
      <p:ext uri="{BB962C8B-B14F-4D97-AF65-F5344CB8AC3E}">
        <p14:creationId xmlns:p14="http://schemas.microsoft.com/office/powerpoint/2010/main" val="2516643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E68AF1A8-8159-4116-B205-1E1D7A99FE19}" type="slidenum">
              <a:rPr lang="zh-CN" altLang="en-US">
                <a:solidFill>
                  <a:srgbClr val="000000"/>
                </a:solidFill>
                <a:latin typeface="Arial" charset="0"/>
              </a:rPr>
              <a:pPr/>
              <a:t>31</a:t>
            </a:fld>
            <a:endParaRPr lang="zh-CN" altLang="en-US">
              <a:solidFill>
                <a:srgbClr val="000000"/>
              </a:solidFill>
              <a:latin typeface="Arial" charset="0"/>
            </a:endParaRPr>
          </a:p>
        </p:txBody>
      </p:sp>
    </p:spTree>
    <p:extLst>
      <p:ext uri="{BB962C8B-B14F-4D97-AF65-F5344CB8AC3E}">
        <p14:creationId xmlns:p14="http://schemas.microsoft.com/office/powerpoint/2010/main" val="1470174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368FC4C8-FC34-4A96-85B3-988C941E971B}" type="slidenum">
              <a:rPr lang="zh-CN" altLang="en-US">
                <a:solidFill>
                  <a:srgbClr val="000000"/>
                </a:solidFill>
                <a:latin typeface="Arial" charset="0"/>
              </a:rPr>
              <a:pPr/>
              <a:t>32</a:t>
            </a:fld>
            <a:endParaRPr lang="zh-CN" altLang="en-US">
              <a:solidFill>
                <a:srgbClr val="000000"/>
              </a:solidFill>
              <a:latin typeface="Arial" charset="0"/>
            </a:endParaRPr>
          </a:p>
        </p:txBody>
      </p:sp>
    </p:spTree>
    <p:extLst>
      <p:ext uri="{BB962C8B-B14F-4D97-AF65-F5344CB8AC3E}">
        <p14:creationId xmlns:p14="http://schemas.microsoft.com/office/powerpoint/2010/main" val="2241944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A9836FFC-39C0-4A98-977F-215C8E3E762D}" type="slidenum">
              <a:rPr lang="zh-CN" altLang="en-US">
                <a:solidFill>
                  <a:srgbClr val="000000"/>
                </a:solidFill>
                <a:latin typeface="Arial" charset="0"/>
              </a:rPr>
              <a:pPr/>
              <a:t>33</a:t>
            </a:fld>
            <a:endParaRPr lang="zh-CN" altLang="en-US">
              <a:solidFill>
                <a:srgbClr val="000000"/>
              </a:solidFill>
              <a:latin typeface="Arial" charset="0"/>
            </a:endParaRPr>
          </a:p>
        </p:txBody>
      </p:sp>
    </p:spTree>
    <p:extLst>
      <p:ext uri="{BB962C8B-B14F-4D97-AF65-F5344CB8AC3E}">
        <p14:creationId xmlns:p14="http://schemas.microsoft.com/office/powerpoint/2010/main" val="157920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43AA03E6-DCAC-44EA-A313-52521A4BCC41}" type="slidenum">
              <a:rPr lang="zh-CN" altLang="en-US">
                <a:solidFill>
                  <a:srgbClr val="000000"/>
                </a:solidFill>
                <a:latin typeface="Arial" charset="0"/>
              </a:rPr>
              <a:pPr/>
              <a:t>34</a:t>
            </a:fld>
            <a:endParaRPr lang="zh-CN" altLang="en-US">
              <a:solidFill>
                <a:srgbClr val="000000"/>
              </a:solidFill>
              <a:latin typeface="Arial" charset="0"/>
            </a:endParaRPr>
          </a:p>
        </p:txBody>
      </p:sp>
    </p:spTree>
    <p:extLst>
      <p:ext uri="{BB962C8B-B14F-4D97-AF65-F5344CB8AC3E}">
        <p14:creationId xmlns:p14="http://schemas.microsoft.com/office/powerpoint/2010/main" val="127703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dirty="0" smtClean="0"/>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dirty="0" smtClean="0"/>
              <a:t>3</a:t>
            </a:r>
            <a:r>
              <a:rPr lang="zh-CN" altLang="zh-CN" dirty="0" smtClean="0"/>
              <a:t>个步骤，这在逻辑上是合理的：“接收事务”、“更新库存清单”和“处理订货”</a:t>
            </a:r>
            <a:r>
              <a:rPr lang="en-US" altLang="zh-CN" dirty="0" smtClean="0"/>
              <a:t>(</a:t>
            </a:r>
            <a:r>
              <a:rPr lang="zh-CN" altLang="zh-CN" dirty="0" smtClean="0"/>
              <a:t>图</a:t>
            </a:r>
            <a:r>
              <a:rPr lang="en-US" altLang="zh-CN" dirty="0" smtClean="0"/>
              <a:t>2.7)</a:t>
            </a:r>
            <a:r>
              <a:rPr lang="zh-CN" altLang="zh-CN" dirty="0" smtClean="0"/>
              <a:t>。</a:t>
            </a:r>
          </a:p>
          <a:p>
            <a:pPr>
              <a:spcBef>
                <a:spcPct val="0"/>
              </a:spcBef>
            </a:pPr>
            <a:r>
              <a:rPr lang="zh-CN" altLang="zh-CN" dirty="0" smtClean="0"/>
              <a:t>图</a:t>
            </a:r>
            <a:r>
              <a:rPr lang="en-US" altLang="zh-CN" dirty="0" smtClean="0"/>
              <a:t>2.6</a:t>
            </a:r>
            <a:r>
              <a:rPr lang="zh-CN" altLang="zh-CN" dirty="0" smtClean="0"/>
              <a:t>订货系统的功能级数据流图图</a:t>
            </a:r>
            <a:r>
              <a:rPr lang="en-US" altLang="zh-CN" dirty="0" smtClean="0"/>
              <a:t>2.7</a:t>
            </a:r>
            <a:r>
              <a:rPr lang="zh-CN" altLang="zh-CN" dirty="0" smtClean="0"/>
              <a:t>把处理事务的功能进一步分解后的数据流图为什么不进一步分解“产生报表”这个功能呢</a:t>
            </a:r>
            <a:r>
              <a:rPr lang="en-US" altLang="zh-CN" dirty="0" smtClean="0"/>
              <a:t>?</a:t>
            </a:r>
            <a:r>
              <a:rPr lang="zh-CN" altLang="zh-CN" dirty="0" smtClean="0"/>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pPr>
              <a:spcBef>
                <a:spcPct val="0"/>
              </a:spcBef>
            </a:pPr>
            <a:r>
              <a:rPr lang="zh-CN" altLang="zh-CN" dirty="0" smtClean="0"/>
              <a:t>当对数据流图分层细化时必须保持信息连续性，也就是说，当把一个处理分解为一系列处理时，分解前和分解后的输入输出数据流必须相同。例如，图</a:t>
            </a:r>
            <a:r>
              <a:rPr lang="en-US" altLang="zh-CN" dirty="0" smtClean="0"/>
              <a:t>2.5</a:t>
            </a:r>
            <a:r>
              <a:rPr lang="zh-CN" altLang="zh-CN" dirty="0" smtClean="0"/>
              <a:t>和图</a:t>
            </a:r>
            <a:r>
              <a:rPr lang="en-US" altLang="zh-CN" dirty="0" smtClean="0"/>
              <a:t>2.6</a:t>
            </a:r>
            <a:r>
              <a:rPr lang="zh-CN" altLang="zh-CN" dirty="0" smtClean="0"/>
              <a:t>的输入输出数据流都是“事务”和“订货报表”；图</a:t>
            </a:r>
            <a:r>
              <a:rPr lang="en-US" altLang="zh-CN" dirty="0" smtClean="0"/>
              <a:t>2.6</a:t>
            </a:r>
            <a:r>
              <a:rPr lang="zh-CN" altLang="zh-CN" dirty="0" smtClean="0"/>
              <a:t>中“处理事务”这个处理框的输入输出数据流是“事务”、“库存清单”和“订货信息”，分解成“接收事务”、“更新库存清单”和“处理订货”</a:t>
            </a:r>
            <a:r>
              <a:rPr lang="en-US" altLang="zh-CN" dirty="0" smtClean="0"/>
              <a:t>3</a:t>
            </a:r>
            <a:r>
              <a:rPr lang="zh-CN" altLang="zh-CN" dirty="0" smtClean="0"/>
              <a:t>个处理之后</a:t>
            </a:r>
            <a:r>
              <a:rPr lang="en-US" altLang="zh-CN" dirty="0" smtClean="0"/>
              <a:t>(</a:t>
            </a:r>
            <a:r>
              <a:rPr lang="zh-CN" altLang="zh-CN" dirty="0" smtClean="0"/>
              <a:t>图</a:t>
            </a:r>
            <a:r>
              <a:rPr lang="en-US" altLang="zh-CN" dirty="0" smtClean="0"/>
              <a:t>2.7)</a:t>
            </a:r>
            <a:r>
              <a:rPr lang="zh-CN" altLang="zh-CN" dirty="0" smtClean="0"/>
              <a:t>，它们的输入输出数据流仍然是“事务”、“库存清单”和“订货信息”。</a:t>
            </a:r>
          </a:p>
          <a:p>
            <a:pPr>
              <a:spcBef>
                <a:spcPct val="0"/>
              </a:spcBef>
            </a:pPr>
            <a:r>
              <a:rPr lang="zh-CN" altLang="zh-CN" dirty="0" smtClean="0"/>
              <a:t>此外还应该注意在图</a:t>
            </a:r>
            <a:r>
              <a:rPr lang="en-US" altLang="zh-CN" dirty="0" smtClean="0"/>
              <a:t>2.7</a:t>
            </a:r>
            <a:r>
              <a:rPr lang="zh-CN" altLang="zh-CN" dirty="0" smtClean="0"/>
              <a:t>中对处理进行编号的方法。处理</a:t>
            </a:r>
            <a:r>
              <a:rPr lang="en-US" altLang="zh-CN" dirty="0" smtClean="0"/>
              <a:t>1.1</a:t>
            </a:r>
            <a:r>
              <a:rPr lang="zh-CN" altLang="zh-CN" dirty="0" smtClean="0"/>
              <a:t>，</a:t>
            </a:r>
            <a:r>
              <a:rPr lang="en-US" altLang="zh-CN" dirty="0" smtClean="0"/>
              <a:t>1.2</a:t>
            </a:r>
            <a:r>
              <a:rPr lang="zh-CN" altLang="zh-CN" dirty="0" smtClean="0"/>
              <a:t>和</a:t>
            </a:r>
            <a:r>
              <a:rPr lang="en-US" altLang="zh-CN" dirty="0" smtClean="0"/>
              <a:t>1.3</a:t>
            </a:r>
            <a:r>
              <a:rPr lang="zh-CN" altLang="zh-CN" dirty="0" smtClean="0"/>
              <a:t>是更高层次的数据流图中处理</a:t>
            </a:r>
            <a:r>
              <a:rPr lang="en-US" altLang="zh-CN" dirty="0" smtClean="0"/>
              <a:t>1</a:t>
            </a:r>
            <a:r>
              <a:rPr lang="zh-CN" altLang="zh-CN" dirty="0" smtClean="0"/>
              <a:t>的组成元素。如果处理</a:t>
            </a:r>
            <a:r>
              <a:rPr lang="en-US" altLang="zh-CN" dirty="0" smtClean="0"/>
              <a:t>2</a:t>
            </a:r>
            <a:r>
              <a:rPr lang="zh-CN" altLang="zh-CN" dirty="0" smtClean="0"/>
              <a:t>被进一步分解，它的组成元素的编号将是</a:t>
            </a:r>
            <a:r>
              <a:rPr lang="en-US" altLang="zh-CN" dirty="0" smtClean="0"/>
              <a:t>2.1</a:t>
            </a:r>
            <a:r>
              <a:rPr lang="zh-CN" altLang="zh-CN" dirty="0" smtClean="0"/>
              <a:t>，</a:t>
            </a:r>
            <a:r>
              <a:rPr lang="en-US" altLang="zh-CN" dirty="0" smtClean="0"/>
              <a:t>2.2</a:t>
            </a:r>
            <a:r>
              <a:rPr lang="zh-CN" altLang="zh-CN" dirty="0" smtClean="0"/>
              <a:t>，…；如果把处理</a:t>
            </a:r>
            <a:r>
              <a:rPr lang="en-US" altLang="zh-CN" dirty="0" smtClean="0"/>
              <a:t>1.1</a:t>
            </a:r>
            <a:r>
              <a:rPr lang="zh-CN" altLang="zh-CN" dirty="0" smtClean="0"/>
              <a:t>进一步分解，则将得到编号为</a:t>
            </a:r>
            <a:r>
              <a:rPr lang="en-US" altLang="zh-CN" dirty="0" smtClean="0"/>
              <a:t>1.1.1</a:t>
            </a:r>
            <a:r>
              <a:rPr lang="zh-CN" altLang="zh-CN" dirty="0" smtClean="0"/>
              <a:t>，</a:t>
            </a:r>
            <a:r>
              <a:rPr lang="en-US" altLang="zh-CN" dirty="0" smtClean="0"/>
              <a:t>1.1.2</a:t>
            </a:r>
            <a:r>
              <a:rPr lang="zh-CN" altLang="zh-CN" dirty="0" smtClean="0"/>
              <a:t>，…的处理。</a:t>
            </a:r>
          </a:p>
        </p:txBody>
      </p:sp>
      <p:sp>
        <p:nvSpPr>
          <p:cNvPr id="78852" name="灯片编号占位符 3"/>
          <p:cNvSpPr>
            <a:spLocks noGrp="1"/>
          </p:cNvSpPr>
          <p:nvPr>
            <p:ph type="sldNum" sz="quarter" idx="5"/>
          </p:nvPr>
        </p:nvSpPr>
        <p:spPr bwMode="auto">
          <a:noFill/>
          <a:ln>
            <a:miter lim="800000"/>
            <a:headEnd/>
            <a:tailEnd/>
          </a:ln>
        </p:spPr>
        <p:txBody>
          <a:bodyPr/>
          <a:lstStyle/>
          <a:p>
            <a:fld id="{AA09B1F9-AE3E-4299-ADD7-4CFBEE5D864E}" type="slidenum">
              <a:rPr lang="zh-CN" altLang="en-US">
                <a:solidFill>
                  <a:srgbClr val="000000"/>
                </a:solidFill>
                <a:latin typeface="Arial" charset="0"/>
              </a:rPr>
              <a:pPr/>
              <a:t>35</a:t>
            </a:fld>
            <a:endParaRPr lang="zh-CN" altLang="en-US">
              <a:solidFill>
                <a:srgbClr val="000000"/>
              </a:solidFill>
              <a:latin typeface="Arial" charset="0"/>
            </a:endParaRPr>
          </a:p>
        </p:txBody>
      </p:sp>
    </p:spTree>
    <p:extLst>
      <p:ext uri="{BB962C8B-B14F-4D97-AF65-F5344CB8AC3E}">
        <p14:creationId xmlns:p14="http://schemas.microsoft.com/office/powerpoint/2010/main" val="147785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8417472-4CA3-4983-8912-9D5429C4040A}" type="slidenum">
              <a:rPr lang="zh-CN" altLang="en-US">
                <a:solidFill>
                  <a:srgbClr val="000000"/>
                </a:solidFill>
                <a:latin typeface="Arial" charset="0"/>
              </a:rPr>
              <a:pPr/>
              <a:t>36</a:t>
            </a:fld>
            <a:endParaRPr lang="zh-CN" altLang="en-US">
              <a:solidFill>
                <a:srgbClr val="000000"/>
              </a:solidFill>
              <a:latin typeface="Arial" charset="0"/>
            </a:endParaRPr>
          </a:p>
        </p:txBody>
      </p:sp>
    </p:spTree>
    <p:extLst>
      <p:ext uri="{BB962C8B-B14F-4D97-AF65-F5344CB8AC3E}">
        <p14:creationId xmlns:p14="http://schemas.microsoft.com/office/powerpoint/2010/main" val="3390973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9A337E71-98D5-4893-B314-E574017830FE}" type="slidenum">
              <a:rPr lang="zh-CN" altLang="en-US">
                <a:solidFill>
                  <a:srgbClr val="000000"/>
                </a:solidFill>
                <a:latin typeface="Arial" charset="0"/>
              </a:rPr>
              <a:pPr/>
              <a:t>37</a:t>
            </a:fld>
            <a:endParaRPr lang="zh-CN" altLang="en-US">
              <a:solidFill>
                <a:srgbClr val="000000"/>
              </a:solidFill>
              <a:latin typeface="Arial" charset="0"/>
            </a:endParaRPr>
          </a:p>
        </p:txBody>
      </p:sp>
    </p:spTree>
    <p:extLst>
      <p:ext uri="{BB962C8B-B14F-4D97-AF65-F5344CB8AC3E}">
        <p14:creationId xmlns:p14="http://schemas.microsoft.com/office/powerpoint/2010/main" val="1603253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C69FFCFA-68EF-4FEE-B2A1-ECD1FC950B0E}" type="slidenum">
              <a:rPr lang="zh-CN" altLang="en-US">
                <a:solidFill>
                  <a:srgbClr val="000000"/>
                </a:solidFill>
                <a:latin typeface="Arial" charset="0"/>
              </a:rPr>
              <a:pPr/>
              <a:t>38</a:t>
            </a:fld>
            <a:endParaRPr lang="zh-CN" altLang="en-US">
              <a:solidFill>
                <a:srgbClr val="000000"/>
              </a:solidFill>
              <a:latin typeface="Arial" charset="0"/>
            </a:endParaRPr>
          </a:p>
        </p:txBody>
      </p:sp>
    </p:spTree>
    <p:extLst>
      <p:ext uri="{BB962C8B-B14F-4D97-AF65-F5344CB8AC3E}">
        <p14:creationId xmlns:p14="http://schemas.microsoft.com/office/powerpoint/2010/main" val="2588511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EC6F246E-94A8-4BBD-9D9F-00A06240D6FC}" type="slidenum">
              <a:rPr lang="zh-CN" altLang="en-US">
                <a:solidFill>
                  <a:srgbClr val="000000"/>
                </a:solidFill>
                <a:latin typeface="Arial" charset="0"/>
              </a:rPr>
              <a:pPr/>
              <a:t>39</a:t>
            </a:fld>
            <a:endParaRPr lang="zh-CN" altLang="en-US">
              <a:solidFill>
                <a:srgbClr val="000000"/>
              </a:solidFill>
              <a:latin typeface="Arial" charset="0"/>
            </a:endParaRPr>
          </a:p>
        </p:txBody>
      </p:sp>
    </p:spTree>
    <p:extLst>
      <p:ext uri="{BB962C8B-B14F-4D97-AF65-F5344CB8AC3E}">
        <p14:creationId xmlns:p14="http://schemas.microsoft.com/office/powerpoint/2010/main" val="198518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2AE9F858-E95B-4AF5-9676-06F8FE405A62}" type="slidenum">
              <a:rPr lang="zh-CN" altLang="en-US">
                <a:solidFill>
                  <a:srgbClr val="000000"/>
                </a:solidFill>
                <a:latin typeface="Arial" charset="0"/>
              </a:rPr>
              <a:pPr/>
              <a:t>4</a:t>
            </a:fld>
            <a:endParaRPr lang="zh-CN" altLang="en-US">
              <a:solidFill>
                <a:srgbClr val="000000"/>
              </a:solidFill>
              <a:latin typeface="Arial" charset="0"/>
            </a:endParaRPr>
          </a:p>
        </p:txBody>
      </p:sp>
    </p:spTree>
    <p:extLst>
      <p:ext uri="{BB962C8B-B14F-4D97-AF65-F5344CB8AC3E}">
        <p14:creationId xmlns:p14="http://schemas.microsoft.com/office/powerpoint/2010/main" val="3074495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2541A6EE-5828-46EF-91CF-F3B86A9009BF}" type="slidenum">
              <a:rPr lang="zh-CN" altLang="en-US">
                <a:solidFill>
                  <a:srgbClr val="000000"/>
                </a:solidFill>
                <a:latin typeface="Arial" charset="0"/>
              </a:rPr>
              <a:pPr/>
              <a:t>40</a:t>
            </a:fld>
            <a:endParaRPr lang="zh-CN" altLang="en-US">
              <a:solidFill>
                <a:srgbClr val="000000"/>
              </a:solidFill>
              <a:latin typeface="Arial" charset="0"/>
            </a:endParaRPr>
          </a:p>
        </p:txBody>
      </p:sp>
    </p:spTree>
    <p:extLst>
      <p:ext uri="{BB962C8B-B14F-4D97-AF65-F5344CB8AC3E}">
        <p14:creationId xmlns:p14="http://schemas.microsoft.com/office/powerpoint/2010/main" val="39413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41</a:t>
            </a:fld>
            <a:endParaRPr lang="zh-CN" altLang="en-US">
              <a:solidFill>
                <a:srgbClr val="000000"/>
              </a:solidFill>
              <a:latin typeface="Arial" charset="0"/>
            </a:endParaRPr>
          </a:p>
        </p:txBody>
      </p:sp>
    </p:spTree>
    <p:extLst>
      <p:ext uri="{BB962C8B-B14F-4D97-AF65-F5344CB8AC3E}">
        <p14:creationId xmlns:p14="http://schemas.microsoft.com/office/powerpoint/2010/main" val="1014692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DBD1BC77-42F8-4AF2-BA97-2C2084F6991E}" type="slidenum">
              <a:rPr lang="zh-CN" altLang="en-US">
                <a:solidFill>
                  <a:srgbClr val="000000"/>
                </a:solidFill>
                <a:latin typeface="Arial" charset="0"/>
              </a:rPr>
              <a:pPr/>
              <a:t>42</a:t>
            </a:fld>
            <a:endParaRPr lang="zh-CN" altLang="en-US">
              <a:solidFill>
                <a:srgbClr val="000000"/>
              </a:solidFill>
              <a:latin typeface="Arial" charset="0"/>
            </a:endParaRPr>
          </a:p>
        </p:txBody>
      </p:sp>
    </p:spTree>
    <p:extLst>
      <p:ext uri="{BB962C8B-B14F-4D97-AF65-F5344CB8AC3E}">
        <p14:creationId xmlns:p14="http://schemas.microsoft.com/office/powerpoint/2010/main" val="3990655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C7CC24A7-9868-4BB4-A95A-D1360FB6EAD0}" type="slidenum">
              <a:rPr lang="zh-CN" altLang="en-US">
                <a:solidFill>
                  <a:srgbClr val="000000"/>
                </a:solidFill>
                <a:latin typeface="Arial" charset="0"/>
              </a:rPr>
              <a:pPr/>
              <a:t>43</a:t>
            </a:fld>
            <a:endParaRPr lang="zh-CN" altLang="en-US">
              <a:solidFill>
                <a:srgbClr val="000000"/>
              </a:solidFill>
              <a:latin typeface="Arial" charset="0"/>
            </a:endParaRPr>
          </a:p>
        </p:txBody>
      </p:sp>
    </p:spTree>
    <p:extLst>
      <p:ext uri="{BB962C8B-B14F-4D97-AF65-F5344CB8AC3E}">
        <p14:creationId xmlns:p14="http://schemas.microsoft.com/office/powerpoint/2010/main" val="2569723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99332" name="灯片编号占位符 3"/>
          <p:cNvSpPr>
            <a:spLocks noGrp="1"/>
          </p:cNvSpPr>
          <p:nvPr>
            <p:ph type="sldNum" sz="quarter" idx="5"/>
          </p:nvPr>
        </p:nvSpPr>
        <p:spPr bwMode="auto">
          <a:noFill/>
          <a:ln>
            <a:miter lim="800000"/>
            <a:headEnd/>
            <a:tailEnd/>
          </a:ln>
        </p:spPr>
        <p:txBody>
          <a:bodyPr/>
          <a:lstStyle/>
          <a:p>
            <a:fld id="{F52D3BF0-C6DF-4562-9684-E1A479AB80FE}" type="slidenum">
              <a:rPr lang="zh-CN" altLang="en-US">
                <a:solidFill>
                  <a:srgbClr val="000000"/>
                </a:solidFill>
                <a:latin typeface="Arial" charset="0"/>
              </a:rPr>
              <a:pPr/>
              <a:t>44</a:t>
            </a:fld>
            <a:endParaRPr lang="zh-CN" altLang="en-US">
              <a:solidFill>
                <a:srgbClr val="000000"/>
              </a:solidFill>
              <a:latin typeface="Arial" charset="0"/>
            </a:endParaRPr>
          </a:p>
        </p:txBody>
      </p:sp>
    </p:spTree>
    <p:extLst>
      <p:ext uri="{BB962C8B-B14F-4D97-AF65-F5344CB8AC3E}">
        <p14:creationId xmlns:p14="http://schemas.microsoft.com/office/powerpoint/2010/main" val="196648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DD5FB334-2613-420E-8285-D2C6AE94DD44}" type="slidenum">
              <a:rPr lang="zh-CN" altLang="en-US">
                <a:solidFill>
                  <a:srgbClr val="000000"/>
                </a:solidFill>
                <a:latin typeface="Arial" charset="0"/>
              </a:rPr>
              <a:pPr/>
              <a:t>45</a:t>
            </a:fld>
            <a:endParaRPr lang="zh-CN" altLang="en-US">
              <a:solidFill>
                <a:srgbClr val="000000"/>
              </a:solidFill>
              <a:latin typeface="Arial" charset="0"/>
            </a:endParaRPr>
          </a:p>
        </p:txBody>
      </p:sp>
    </p:spTree>
    <p:extLst>
      <p:ext uri="{BB962C8B-B14F-4D97-AF65-F5344CB8AC3E}">
        <p14:creationId xmlns:p14="http://schemas.microsoft.com/office/powerpoint/2010/main" val="5295450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9E324931-E485-42D4-9CDB-43700B222691}" type="slidenum">
              <a:rPr lang="zh-CN" altLang="en-US">
                <a:solidFill>
                  <a:srgbClr val="000000"/>
                </a:solidFill>
                <a:latin typeface="Arial" charset="0"/>
              </a:rPr>
              <a:pPr/>
              <a:t>46</a:t>
            </a:fld>
            <a:endParaRPr lang="zh-CN" altLang="en-US">
              <a:solidFill>
                <a:srgbClr val="000000"/>
              </a:solidFill>
              <a:latin typeface="Arial" charset="0"/>
            </a:endParaRPr>
          </a:p>
        </p:txBody>
      </p:sp>
    </p:spTree>
    <p:extLst>
      <p:ext uri="{BB962C8B-B14F-4D97-AF65-F5344CB8AC3E}">
        <p14:creationId xmlns:p14="http://schemas.microsoft.com/office/powerpoint/2010/main" val="665741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FB576918-CA59-45E1-A1E0-16906E0376C5}" type="slidenum">
              <a:rPr lang="zh-CN" altLang="en-US">
                <a:solidFill>
                  <a:srgbClr val="000000"/>
                </a:solidFill>
                <a:latin typeface="Arial" charset="0"/>
              </a:rPr>
              <a:pPr/>
              <a:t>47</a:t>
            </a:fld>
            <a:endParaRPr lang="zh-CN" altLang="en-US">
              <a:solidFill>
                <a:srgbClr val="000000"/>
              </a:solidFill>
              <a:latin typeface="Arial" charset="0"/>
            </a:endParaRPr>
          </a:p>
        </p:txBody>
      </p:sp>
    </p:spTree>
    <p:extLst>
      <p:ext uri="{BB962C8B-B14F-4D97-AF65-F5344CB8AC3E}">
        <p14:creationId xmlns:p14="http://schemas.microsoft.com/office/powerpoint/2010/main" val="3043325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C1F7746C-8A6A-4035-A8FB-2A52418FE1ED}" type="slidenum">
              <a:rPr lang="zh-CN" altLang="en-US">
                <a:solidFill>
                  <a:srgbClr val="000000"/>
                </a:solidFill>
                <a:latin typeface="Arial" charset="0"/>
              </a:rPr>
              <a:pPr/>
              <a:t>48</a:t>
            </a:fld>
            <a:endParaRPr lang="zh-CN" altLang="en-US">
              <a:solidFill>
                <a:srgbClr val="000000"/>
              </a:solidFill>
              <a:latin typeface="Arial" charset="0"/>
            </a:endParaRPr>
          </a:p>
        </p:txBody>
      </p:sp>
    </p:spTree>
    <p:extLst>
      <p:ext uri="{BB962C8B-B14F-4D97-AF65-F5344CB8AC3E}">
        <p14:creationId xmlns:p14="http://schemas.microsoft.com/office/powerpoint/2010/main" val="1136333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D7208158-88F1-4674-A635-E1FE94EBEE01}" type="slidenum">
              <a:rPr lang="zh-CN" altLang="en-US">
                <a:solidFill>
                  <a:srgbClr val="000000"/>
                </a:solidFill>
                <a:latin typeface="Arial" charset="0"/>
              </a:rPr>
              <a:pPr/>
              <a:t>49</a:t>
            </a:fld>
            <a:endParaRPr lang="zh-CN" altLang="en-US">
              <a:solidFill>
                <a:srgbClr val="000000"/>
              </a:solidFill>
              <a:latin typeface="Arial" charset="0"/>
            </a:endParaRPr>
          </a:p>
        </p:txBody>
      </p:sp>
    </p:spTree>
    <p:extLst>
      <p:ext uri="{BB962C8B-B14F-4D97-AF65-F5344CB8AC3E}">
        <p14:creationId xmlns:p14="http://schemas.microsoft.com/office/powerpoint/2010/main" val="116612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首先需要进一步分析和澄清问题定义。在问题定义阶段初步确定的规模和目标，如果是正确的就进一步加以肯定，如果有错误就应该及时改正，如果对目标系统有任何约束和限制，也必须把它们清楚地列举出来。</a:t>
            </a:r>
          </a:p>
          <a:p>
            <a:pPr>
              <a:spcBef>
                <a:spcPct val="0"/>
              </a:spcBef>
            </a:pPr>
            <a:r>
              <a:rPr lang="zh-CN" altLang="zh-CN" smtClean="0"/>
              <a:t>在澄清了问题定义之后，分析员应该导出系统的逻辑模型。然后从系统逻辑模型出发，探索若干种可供选择的主要解法</a:t>
            </a:r>
            <a:r>
              <a:rPr lang="en-US" altLang="zh-CN" smtClean="0"/>
              <a:t>(</a:t>
            </a:r>
            <a:r>
              <a:rPr lang="zh-CN" altLang="zh-CN" smtClean="0"/>
              <a:t>即系统实现方案</a:t>
            </a:r>
            <a:r>
              <a:rPr lang="en-US" altLang="zh-CN" smtClean="0"/>
              <a:t>)</a:t>
            </a:r>
            <a:r>
              <a:rPr lang="zh-CN" altLang="zh-CN" smtClean="0"/>
              <a:t>。</a:t>
            </a:r>
            <a:endParaRPr lang="en-US" altLang="zh-CN" smtClean="0"/>
          </a:p>
          <a:p>
            <a:pPr>
              <a:spcBef>
                <a:spcPct val="0"/>
              </a:spcBef>
            </a:pPr>
            <a:r>
              <a:rPr lang="zh-CN" altLang="zh-CN" smtClean="0"/>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p>
          <a:p>
            <a:pPr>
              <a:spcBef>
                <a:spcPct val="0"/>
              </a:spcBef>
            </a:pPr>
            <a:endParaRPr lang="en-US" altLang="zh-CN" smtClean="0"/>
          </a:p>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A50E3EF2-B3E9-48BE-9C7C-EC770DF83F5D}" type="slidenum">
              <a:rPr lang="zh-CN" altLang="en-US">
                <a:solidFill>
                  <a:srgbClr val="000000"/>
                </a:solidFill>
                <a:latin typeface="Arial" charset="0"/>
              </a:rPr>
              <a:pPr/>
              <a:t>5</a:t>
            </a:fld>
            <a:endParaRPr lang="zh-CN" altLang="en-US">
              <a:solidFill>
                <a:srgbClr val="000000"/>
              </a:solidFill>
              <a:latin typeface="Arial" charset="0"/>
            </a:endParaRPr>
          </a:p>
        </p:txBody>
      </p:sp>
    </p:spTree>
    <p:extLst>
      <p:ext uri="{BB962C8B-B14F-4D97-AF65-F5344CB8AC3E}">
        <p14:creationId xmlns:p14="http://schemas.microsoft.com/office/powerpoint/2010/main" val="2366903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一般说来，人们投资于一项事业的目的是为了在将来得到更大好处。开发一个软件系统也是一种投资，期望将来获得更大的经济效益。经济效益通常表现为减少运行费用或</a:t>
            </a:r>
            <a:r>
              <a:rPr lang="en-US" altLang="zh-CN" smtClean="0"/>
              <a:t>(</a:t>
            </a:r>
            <a:r>
              <a:rPr lang="zh-CN" altLang="zh-CN" smtClean="0"/>
              <a:t>和</a:t>
            </a:r>
            <a:r>
              <a:rPr lang="en-US" altLang="zh-CN" smtClean="0"/>
              <a:t>)</a:t>
            </a:r>
            <a:r>
              <a:rPr lang="zh-CN" altLang="zh-CN" smtClean="0"/>
              <a:t>增加收入。但是，投资开发新系统往往要冒一定风险，系统的开发成本可能比预计的高，效益可能比预期的低。把钱存到银行或贷给其他企业也有明显的经济效益</a:t>
            </a:r>
            <a:r>
              <a:rPr lang="en-US" altLang="zh-CN" smtClean="0"/>
              <a:t>(</a:t>
            </a:r>
            <a:r>
              <a:rPr lang="zh-CN" altLang="zh-CN" smtClean="0"/>
              <a:t>利息</a:t>
            </a:r>
            <a:r>
              <a:rPr lang="en-US" altLang="zh-CN" smtClean="0"/>
              <a:t>)</a:t>
            </a:r>
            <a:r>
              <a:rPr lang="zh-CN" altLang="zh-CN" smtClean="0"/>
              <a:t>，而且风险很低。那么，在什么情况下投资开发新系统更划算呢</a:t>
            </a:r>
            <a:r>
              <a:rPr lang="en-US" altLang="zh-CN" smtClean="0"/>
              <a:t>?</a:t>
            </a:r>
            <a:r>
              <a:rPr lang="zh-CN" altLang="zh-CN" smtClean="0"/>
              <a:t>成本</a:t>
            </a:r>
            <a:r>
              <a:rPr lang="en-US" altLang="zh-CN" smtClean="0"/>
              <a:t>/</a:t>
            </a:r>
            <a:r>
              <a:rPr lang="zh-CN" altLang="zh-CN" smtClean="0"/>
              <a:t>效益分析的目的正是要从经济角度分析开发一个特定的新系统是否划算，从而帮助客户组织的负责人正确地作出是否投资于这项开发工程的决定。</a:t>
            </a:r>
          </a:p>
          <a:p>
            <a:pPr>
              <a:spcBef>
                <a:spcPct val="0"/>
              </a:spcBef>
            </a:pPr>
            <a:r>
              <a:rPr lang="zh-CN" altLang="zh-CN" smtClean="0"/>
              <a:t>为了对比成本和效益，首先需要估计它们的数量。</a:t>
            </a:r>
          </a:p>
          <a:p>
            <a:pPr>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766CD659-17BE-42C5-8103-45C12937C984}" type="slidenum">
              <a:rPr lang="zh-CN" altLang="en-US">
                <a:solidFill>
                  <a:srgbClr val="000000"/>
                </a:solidFill>
                <a:latin typeface="Arial" charset="0"/>
              </a:rPr>
              <a:pPr/>
              <a:t>50</a:t>
            </a:fld>
            <a:endParaRPr lang="zh-CN" altLang="en-US">
              <a:solidFill>
                <a:srgbClr val="000000"/>
              </a:solidFill>
              <a:latin typeface="Arial" charset="0"/>
            </a:endParaRPr>
          </a:p>
        </p:txBody>
      </p:sp>
    </p:spTree>
    <p:extLst>
      <p:ext uri="{BB962C8B-B14F-4D97-AF65-F5344CB8AC3E}">
        <p14:creationId xmlns:p14="http://schemas.microsoft.com/office/powerpoint/2010/main" val="20075312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869AE1CD-2043-45AC-9E03-126849863325}" type="slidenum">
              <a:rPr lang="zh-CN" altLang="en-US">
                <a:solidFill>
                  <a:srgbClr val="000000"/>
                </a:solidFill>
                <a:latin typeface="Arial" charset="0"/>
              </a:rPr>
              <a:pPr/>
              <a:t>51</a:t>
            </a:fld>
            <a:endParaRPr lang="zh-CN" altLang="en-US">
              <a:solidFill>
                <a:srgbClr val="000000"/>
              </a:solidFill>
              <a:latin typeface="Arial" charset="0"/>
            </a:endParaRPr>
          </a:p>
        </p:txBody>
      </p:sp>
    </p:spTree>
    <p:extLst>
      <p:ext uri="{BB962C8B-B14F-4D97-AF65-F5344CB8AC3E}">
        <p14:creationId xmlns:p14="http://schemas.microsoft.com/office/powerpoint/2010/main" val="2820175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46F2E8E2-7E41-4E1D-AA1F-714FD7B6386B}" type="slidenum">
              <a:rPr lang="zh-CN" altLang="en-US">
                <a:solidFill>
                  <a:srgbClr val="000000"/>
                </a:solidFill>
                <a:latin typeface="Arial" charset="0"/>
              </a:rPr>
              <a:pPr/>
              <a:t>52</a:t>
            </a:fld>
            <a:endParaRPr lang="zh-CN" altLang="en-US">
              <a:solidFill>
                <a:srgbClr val="000000"/>
              </a:solidFill>
              <a:latin typeface="Arial" charset="0"/>
            </a:endParaRPr>
          </a:p>
        </p:txBody>
      </p:sp>
    </p:spTree>
    <p:extLst>
      <p:ext uri="{BB962C8B-B14F-4D97-AF65-F5344CB8AC3E}">
        <p14:creationId xmlns:p14="http://schemas.microsoft.com/office/powerpoint/2010/main" val="1121959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85D9A502-1296-4C0E-96B6-95A8861C80B2}" type="slidenum">
              <a:rPr lang="zh-CN" altLang="en-US">
                <a:solidFill>
                  <a:srgbClr val="000000"/>
                </a:solidFill>
                <a:latin typeface="Arial" charset="0"/>
              </a:rPr>
              <a:pPr/>
              <a:t>53</a:t>
            </a:fld>
            <a:endParaRPr lang="zh-CN" altLang="en-US">
              <a:solidFill>
                <a:srgbClr val="000000"/>
              </a:solidFill>
              <a:latin typeface="Arial" charset="0"/>
            </a:endParaRPr>
          </a:p>
        </p:txBody>
      </p:sp>
    </p:spTree>
    <p:extLst>
      <p:ext uri="{BB962C8B-B14F-4D97-AF65-F5344CB8AC3E}">
        <p14:creationId xmlns:p14="http://schemas.microsoft.com/office/powerpoint/2010/main" val="24056786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54</a:t>
            </a:fld>
            <a:endParaRPr lang="zh-CN" altLang="en-US">
              <a:solidFill>
                <a:srgbClr val="000000"/>
              </a:solidFill>
              <a:latin typeface="Arial" charset="0"/>
            </a:endParaRPr>
          </a:p>
        </p:txBody>
      </p:sp>
    </p:spTree>
    <p:extLst>
      <p:ext uri="{BB962C8B-B14F-4D97-AF65-F5344CB8AC3E}">
        <p14:creationId xmlns:p14="http://schemas.microsoft.com/office/powerpoint/2010/main" val="1783705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8B6392EE-7009-44DE-8A4B-D4AE559C9643}" type="slidenum">
              <a:rPr lang="zh-CN" altLang="en-US">
                <a:solidFill>
                  <a:srgbClr val="000000"/>
                </a:solidFill>
                <a:latin typeface="Arial" charset="0"/>
              </a:rPr>
              <a:pPr/>
              <a:t>55</a:t>
            </a:fld>
            <a:endParaRPr lang="zh-CN" altLang="en-US">
              <a:solidFill>
                <a:srgbClr val="000000"/>
              </a:solidFill>
              <a:latin typeface="Arial" charset="0"/>
            </a:endParaRPr>
          </a:p>
        </p:txBody>
      </p:sp>
    </p:spTree>
    <p:extLst>
      <p:ext uri="{BB962C8B-B14F-4D97-AF65-F5344CB8AC3E}">
        <p14:creationId xmlns:p14="http://schemas.microsoft.com/office/powerpoint/2010/main" val="2535085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56</a:t>
            </a:fld>
            <a:endParaRPr lang="zh-CN" altLang="en-US">
              <a:solidFill>
                <a:srgbClr val="000000"/>
              </a:solidFill>
              <a:latin typeface="Arial" charset="0"/>
            </a:endParaRPr>
          </a:p>
        </p:txBody>
      </p:sp>
    </p:spTree>
    <p:extLst>
      <p:ext uri="{BB962C8B-B14F-4D97-AF65-F5344CB8AC3E}">
        <p14:creationId xmlns:p14="http://schemas.microsoft.com/office/powerpoint/2010/main" val="4989005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57</a:t>
            </a:fld>
            <a:endParaRPr lang="zh-CN" altLang="en-US">
              <a:solidFill>
                <a:srgbClr val="000000"/>
              </a:solidFill>
              <a:latin typeface="Arial" charset="0"/>
            </a:endParaRPr>
          </a:p>
        </p:txBody>
      </p:sp>
    </p:spTree>
    <p:extLst>
      <p:ext uri="{BB962C8B-B14F-4D97-AF65-F5344CB8AC3E}">
        <p14:creationId xmlns:p14="http://schemas.microsoft.com/office/powerpoint/2010/main" val="16648851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71EC94AC-C623-4AB1-8BF4-E41265552EE2}" type="slidenum">
              <a:rPr lang="zh-CN" altLang="en-US">
                <a:solidFill>
                  <a:srgbClr val="000000"/>
                </a:solidFill>
                <a:latin typeface="Arial" charset="0"/>
              </a:rPr>
              <a:pPr/>
              <a:t>59</a:t>
            </a:fld>
            <a:endParaRPr lang="zh-CN" altLang="en-US">
              <a:solidFill>
                <a:srgbClr val="000000"/>
              </a:solidFill>
              <a:latin typeface="Arial" charset="0"/>
            </a:endParaRPr>
          </a:p>
        </p:txBody>
      </p:sp>
    </p:spTree>
    <p:extLst>
      <p:ext uri="{BB962C8B-B14F-4D97-AF65-F5344CB8AC3E}">
        <p14:creationId xmlns:p14="http://schemas.microsoft.com/office/powerpoint/2010/main" val="120935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A1372105-C6B8-49C0-96D6-983C0A7A53B1}" type="slidenum">
              <a:rPr lang="zh-CN" altLang="en-US">
                <a:solidFill>
                  <a:srgbClr val="000000"/>
                </a:solidFill>
                <a:latin typeface="Arial" charset="0"/>
              </a:rPr>
              <a:pPr/>
              <a:t>6</a:t>
            </a:fld>
            <a:endParaRPr lang="zh-CN" altLang="en-US">
              <a:solidFill>
                <a:srgbClr val="000000"/>
              </a:solidFill>
              <a:latin typeface="Arial" charset="0"/>
            </a:endParaRPr>
          </a:p>
        </p:txBody>
      </p:sp>
    </p:spTree>
    <p:extLst>
      <p:ext uri="{BB962C8B-B14F-4D97-AF65-F5344CB8AC3E}">
        <p14:creationId xmlns:p14="http://schemas.microsoft.com/office/powerpoint/2010/main" val="356003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41A8A7FB-01BA-4647-A876-FF7AB808A852}" type="slidenum">
              <a:rPr lang="zh-CN" altLang="en-US">
                <a:solidFill>
                  <a:srgbClr val="000000"/>
                </a:solidFill>
                <a:latin typeface="Arial" charset="0"/>
              </a:rPr>
              <a:pPr/>
              <a:t>7</a:t>
            </a:fld>
            <a:endParaRPr lang="zh-CN" altLang="en-US">
              <a:solidFill>
                <a:srgbClr val="000000"/>
              </a:solidFill>
              <a:latin typeface="Arial" charset="0"/>
            </a:endParaRPr>
          </a:p>
        </p:txBody>
      </p:sp>
    </p:spTree>
    <p:extLst>
      <p:ext uri="{BB962C8B-B14F-4D97-AF65-F5344CB8AC3E}">
        <p14:creationId xmlns:p14="http://schemas.microsoft.com/office/powerpoint/2010/main" val="108594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BF671AB6-BE1D-44DA-B434-1C048375B691}" type="slidenum">
              <a:rPr lang="zh-CN" altLang="en-US">
                <a:solidFill>
                  <a:srgbClr val="000000"/>
                </a:solidFill>
                <a:latin typeface="Arial" charset="0"/>
              </a:rPr>
              <a:pPr/>
              <a:t>8</a:t>
            </a:fld>
            <a:endParaRPr lang="zh-CN" altLang="en-US">
              <a:solidFill>
                <a:srgbClr val="000000"/>
              </a:solidFill>
              <a:latin typeface="Arial" charset="0"/>
            </a:endParaRPr>
          </a:p>
        </p:txBody>
      </p:sp>
    </p:spTree>
    <p:extLst>
      <p:ext uri="{BB962C8B-B14F-4D97-AF65-F5344CB8AC3E}">
        <p14:creationId xmlns:p14="http://schemas.microsoft.com/office/powerpoint/2010/main" val="3486055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6BEE4AF9-D10E-4AB9-968A-27A8857BD1CC}" type="slidenum">
              <a:rPr lang="zh-CN" altLang="en-US">
                <a:solidFill>
                  <a:srgbClr val="000000"/>
                </a:solidFill>
                <a:latin typeface="Arial" charset="0"/>
              </a:rPr>
              <a:pPr/>
              <a:t>9</a:t>
            </a:fld>
            <a:endParaRPr lang="zh-CN" altLang="en-US">
              <a:solidFill>
                <a:srgbClr val="000000"/>
              </a:solidFill>
              <a:latin typeface="Arial" charset="0"/>
            </a:endParaRPr>
          </a:p>
        </p:txBody>
      </p:sp>
    </p:spTree>
    <p:extLst>
      <p:ext uri="{BB962C8B-B14F-4D97-AF65-F5344CB8AC3E}">
        <p14:creationId xmlns:p14="http://schemas.microsoft.com/office/powerpoint/2010/main" val="2718910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EECF9436-530F-4C20-A07E-54130976E526}"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2B1B1C55-97AB-4DC5-90D4-2CA3FA8EC2FE}" type="datetime1">
              <a:rPr lang="es-ES" altLang="zh-CN"/>
              <a:pPr>
                <a:defRPr/>
              </a:pPr>
              <a:t>15/04/2020</a:t>
            </a:fld>
            <a:endParaRPr lang="es-ES" altLang="zh-CN"/>
          </a:p>
        </p:txBody>
      </p:sp>
      <p:sp>
        <p:nvSpPr>
          <p:cNvPr id="8"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168CF93E-CF13-4670-BAD3-439BCE2B0BB8}" type="datetime1">
              <a:rPr lang="es-ES" altLang="zh-CN"/>
              <a:pPr>
                <a:defRPr/>
              </a:pPr>
              <a:t>15/04/2020</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5AD8E1DB-5C55-40C3-AC38-06B35DB2AC40}" type="slidenum">
              <a:rPr lang="es-ES" altLang="zh-CN"/>
              <a:pPr/>
              <a:t>‹#›</a:t>
            </a:fld>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0A299D0E-6B6F-41A8-82CD-2F92FD86D023}"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AC19FB44-8635-4257-9453-476453471B2D}" type="datetime1">
              <a:rPr lang="es-ES" altLang="zh-CN"/>
              <a:pPr>
                <a:defRPr/>
              </a:pPr>
              <a:t>15/04/2020</a:t>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532A51E7-97DD-474B-A980-70F8516D157B}" type="slidenum">
              <a:rPr lang="es-ES" altLang="zh-CN" sz="2000" b="1">
                <a:solidFill>
                  <a:srgbClr val="FFFFFF"/>
                </a:solidFill>
              </a:rPr>
              <a:pPr algn="r" eaLnBrk="1" hangingPunct="1"/>
              <a:t>‹#›</a:t>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44110A1B-0A83-4089-B3C8-CB9F3B483EC4}" type="datetime1">
              <a:rPr lang="es-ES" altLang="zh-CN"/>
              <a:pPr>
                <a:defRPr/>
              </a:pPr>
              <a:t>15/04/2020</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BD2DF089-CC18-40FE-B310-C3D598C71D99}" type="datetime1">
              <a:rPr lang="es-ES" altLang="zh-CN"/>
              <a:pPr>
                <a:defRPr/>
              </a:pPr>
              <a:t>15/04/2020</a:t>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D07DEB7-768C-4275-9AB1-5590C6D4A161}"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4"/>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5"/>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62F6C9B-73EA-4C39-AB9A-BFE932F5F5C4}" type="datetime1">
              <a:rPr lang="es-ES" altLang="zh-CN"/>
              <a:pPr>
                <a:defRPr/>
              </a:pPr>
              <a:t>15/04/2020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FBC75FD-04DE-428C-A512-8A1B131E10A5}"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8195"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8196"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2</a:t>
            </a:r>
            <a:r>
              <a:rPr lang="zh-CN" altLang="en-US" sz="4000" b="1">
                <a:solidFill>
                  <a:srgbClr val="000000"/>
                </a:solidFill>
                <a:latin typeface="Bodoni MT Black" pitchFamily="18" charset="0"/>
              </a:rPr>
              <a:t>章  可行性研究</a:t>
            </a:r>
          </a:p>
        </p:txBody>
      </p:sp>
      <p:sp>
        <p:nvSpPr>
          <p:cNvPr id="8197"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8198"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8199"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8200"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468313" y="1341438"/>
            <a:ext cx="4175695" cy="46166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2</a:t>
            </a:r>
            <a:r>
              <a:rPr lang="en-US" altLang="zh-CN" sz="2400" dirty="0" smtClean="0">
                <a:latin typeface="Bodoni MT Black" pitchFamily="18" charset="0"/>
              </a:rPr>
              <a:t>. </a:t>
            </a:r>
            <a:r>
              <a:rPr lang="zh-CN" altLang="en-US" sz="2400" dirty="0" smtClean="0">
                <a:latin typeface="Bodoni MT Black" pitchFamily="18" charset="0"/>
              </a:rPr>
              <a:t>研究</a:t>
            </a:r>
            <a:r>
              <a:rPr lang="zh-CN" altLang="en-US" sz="2400" dirty="0">
                <a:latin typeface="Bodoni MT Black" pitchFamily="18" charset="0"/>
              </a:rPr>
              <a:t>目前正在使用的系统</a:t>
            </a:r>
          </a:p>
        </p:txBody>
      </p:sp>
      <p:sp>
        <p:nvSpPr>
          <p:cNvPr id="4" name="TextBox 3"/>
          <p:cNvSpPr txBox="1"/>
          <p:nvPr/>
        </p:nvSpPr>
        <p:spPr>
          <a:xfrm>
            <a:off x="395288" y="1916113"/>
            <a:ext cx="8640762" cy="4156075"/>
          </a:xfrm>
          <a:prstGeom prst="rect">
            <a:avLst/>
          </a:prstGeom>
          <a:noFill/>
        </p:spPr>
        <p:txBody>
          <a:bodyPr>
            <a:spAutoFit/>
          </a:bodyPr>
          <a:lstStyle/>
          <a:p>
            <a:pPr indent="457200" eaLnBrk="1" fontAlgn="auto" hangingPunct="1">
              <a:spcBef>
                <a:spcPts val="0"/>
              </a:spcBef>
              <a:spcAft>
                <a:spcPts val="0"/>
              </a:spcAft>
              <a:defRPr/>
            </a:pPr>
            <a:r>
              <a:rPr lang="zh-CN" altLang="en-US" sz="2400" dirty="0">
                <a:latin typeface="Bodoni MT Black" pitchFamily="18" charset="0"/>
                <a:ea typeface="+mn-ea"/>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z="2400" dirty="0">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应该仔细阅读分析现有系统的</a:t>
            </a:r>
            <a:r>
              <a:rPr lang="zh-CN" altLang="zh-CN" sz="2400" dirty="0">
                <a:solidFill>
                  <a:srgbClr val="FF0000"/>
                </a:solidFill>
                <a:latin typeface="Bodoni MT Black" pitchFamily="18" charset="0"/>
                <a:ea typeface="+mn-ea"/>
              </a:rPr>
              <a:t>文档资料</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使用手册</a:t>
            </a:r>
            <a:r>
              <a:rPr lang="zh-CN" altLang="zh-CN" sz="2400" dirty="0">
                <a:latin typeface="Bodoni MT Black" pitchFamily="18" charset="0"/>
                <a:ea typeface="+mn-ea"/>
              </a:rPr>
              <a:t>，也要实地考察现有的系统。</a:t>
            </a:r>
            <a:endParaRPr lang="en-US" altLang="zh-CN" sz="2400" dirty="0">
              <a:latin typeface="Bodoni MT Black" pitchFamily="18" charset="0"/>
              <a:ea typeface="+mn-ea"/>
            </a:endParaRPr>
          </a:p>
          <a:p>
            <a:pPr indent="457200" eaLnBrk="1" fontAlgn="auto" hangingPunct="1">
              <a:spcBef>
                <a:spcPts val="0"/>
              </a:spcBef>
              <a:spcAft>
                <a:spcPts val="0"/>
              </a:spcAft>
              <a:defRPr/>
            </a:pPr>
            <a:r>
              <a:rPr lang="zh-CN" altLang="zh-CN" sz="2400" dirty="0">
                <a:solidFill>
                  <a:srgbClr val="FF0000"/>
                </a:solidFill>
                <a:latin typeface="Bodoni MT Black" pitchFamily="18" charset="0"/>
                <a:ea typeface="+mn-ea"/>
              </a:rPr>
              <a:t>常见的错误做法是花费过多时间去分析现有的系统。</a:t>
            </a:r>
            <a:endParaRPr lang="en-US" altLang="zh-CN" sz="2400" dirty="0">
              <a:solidFill>
                <a:srgbClr val="FF0000"/>
              </a:solidFill>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没有一个系统是在“真空”中运行的，绝大多数系统都和其他系统有联系。</a:t>
            </a:r>
            <a:endParaRPr lang="zh-CN" altLang="en-US" sz="2400" dirty="0">
              <a:latin typeface="Bodoni MT Black" pitchFamily="18" charset="0"/>
              <a:ea typeface="+mn-ea"/>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3414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3</a:t>
            </a:r>
            <a:r>
              <a:rPr lang="en-US" altLang="zh-CN" sz="2400" dirty="0" smtClean="0">
                <a:latin typeface="Bodoni MT Black" pitchFamily="18" charset="0"/>
              </a:rPr>
              <a:t>. </a:t>
            </a:r>
            <a:r>
              <a:rPr lang="zh-CN" altLang="en-US" sz="2400" dirty="0" smtClean="0">
                <a:latin typeface="Bodoni MT Black" pitchFamily="18" charset="0"/>
              </a:rPr>
              <a:t>导出</a:t>
            </a:r>
            <a:r>
              <a:rPr lang="zh-CN" altLang="en-US" sz="2400" dirty="0">
                <a:latin typeface="Bodoni MT Black" pitchFamily="18" charset="0"/>
              </a:rPr>
              <a:t>新系统的高层逻辑模型</a:t>
            </a:r>
          </a:p>
        </p:txBody>
      </p:sp>
      <p:sp>
        <p:nvSpPr>
          <p:cNvPr id="28676" name="TextBox 3"/>
          <p:cNvSpPr txBox="1">
            <a:spLocks noChangeArrowheads="1"/>
          </p:cNvSpPr>
          <p:nvPr/>
        </p:nvSpPr>
        <p:spPr bwMode="auto">
          <a:xfrm>
            <a:off x="395288" y="1989138"/>
            <a:ext cx="8640762"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优秀的设计过程通常是从现有的</a:t>
            </a:r>
            <a:r>
              <a:rPr lang="zh-CN" altLang="zh-CN" sz="2400" dirty="0">
                <a:solidFill>
                  <a:srgbClr val="FF0000"/>
                </a:solidFill>
                <a:latin typeface="Bodoni MT Black" pitchFamily="18" charset="0"/>
              </a:rPr>
              <a:t>物理系统</a:t>
            </a:r>
            <a:r>
              <a:rPr lang="zh-CN" altLang="zh-CN" sz="2400" dirty="0">
                <a:latin typeface="Bodoni MT Black" pitchFamily="18" charset="0"/>
              </a:rPr>
              <a:t>出发，导出现有系统的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，再参考现有系统的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，设想目标系统的逻辑模型，最后根据目标系统的逻辑模型建造新的</a:t>
            </a:r>
            <a:r>
              <a:rPr lang="zh-CN" altLang="zh-CN" sz="2400" dirty="0">
                <a:solidFill>
                  <a:srgbClr val="FF0000"/>
                </a:solidFill>
                <a:latin typeface="Bodoni MT Black" pitchFamily="18" charset="0"/>
              </a:rPr>
              <a:t>物理系统</a:t>
            </a:r>
            <a:r>
              <a:rPr lang="zh-CN" altLang="zh-CN" sz="2400" dirty="0">
                <a:latin typeface="Bodoni MT Black" pitchFamily="18" charset="0"/>
              </a:rPr>
              <a:t>。</a:t>
            </a:r>
          </a:p>
        </p:txBody>
      </p:sp>
      <p:sp>
        <p:nvSpPr>
          <p:cNvPr id="7" name="TextBox 6"/>
          <p:cNvSpPr txBox="1"/>
          <p:nvPr/>
        </p:nvSpPr>
        <p:spPr>
          <a:xfrm>
            <a:off x="468313" y="3327400"/>
            <a:ext cx="4318001" cy="46196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4</a:t>
            </a:r>
            <a:r>
              <a:rPr lang="en-US" altLang="zh-CN" sz="2400" dirty="0" smtClean="0">
                <a:latin typeface="Bodoni MT Black" pitchFamily="18" charset="0"/>
              </a:rPr>
              <a:t>. </a:t>
            </a:r>
            <a:r>
              <a:rPr lang="zh-CN" altLang="en-US" sz="2400" dirty="0" smtClean="0">
                <a:latin typeface="Bodoni MT Black" pitchFamily="18" charset="0"/>
              </a:rPr>
              <a:t>进一步</a:t>
            </a:r>
            <a:r>
              <a:rPr lang="zh-CN" altLang="en-US" sz="2400" dirty="0">
                <a:latin typeface="Bodoni MT Black" pitchFamily="18" charset="0"/>
              </a:rPr>
              <a:t>定义问题</a:t>
            </a:r>
          </a:p>
        </p:txBody>
      </p:sp>
      <p:sp>
        <p:nvSpPr>
          <p:cNvPr id="28678" name="TextBox 8"/>
          <p:cNvSpPr txBox="1">
            <a:spLocks noChangeArrowheads="1"/>
          </p:cNvSpPr>
          <p:nvPr/>
        </p:nvSpPr>
        <p:spPr bwMode="auto">
          <a:xfrm>
            <a:off x="395288" y="4019550"/>
            <a:ext cx="8640762" cy="1570038"/>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可行性研究的前</a:t>
            </a:r>
            <a:r>
              <a:rPr lang="en-US" altLang="zh-CN" sz="2400" dirty="0">
                <a:latin typeface="Bodoni MT Black" pitchFamily="18" charset="0"/>
              </a:rPr>
              <a:t>4</a:t>
            </a:r>
            <a:r>
              <a:rPr lang="zh-CN" altLang="zh-CN" sz="2400" dirty="0">
                <a:latin typeface="Bodoni MT Black" pitchFamily="18" charset="0"/>
              </a:rPr>
              <a:t>个步骤实质上构成一个循环。分析员定义问题，分析这个问题，导出一个</a:t>
            </a:r>
            <a:r>
              <a:rPr lang="zh-CN" altLang="zh-CN" sz="2400" dirty="0">
                <a:solidFill>
                  <a:srgbClr val="FF0000"/>
                </a:solidFill>
                <a:latin typeface="Bodoni MT Black" pitchFamily="18" charset="0"/>
              </a:rPr>
              <a:t>试探性的解</a:t>
            </a:r>
            <a:r>
              <a:rPr lang="zh-CN" altLang="zh-CN" sz="2400" dirty="0">
                <a:latin typeface="Bodoni MT Black" pitchFamily="18" charset="0"/>
              </a:rPr>
              <a:t>；在此基础上再次定义问题，再一次分析这个问题，</a:t>
            </a:r>
            <a:r>
              <a:rPr lang="zh-CN" altLang="zh-CN" sz="2400" dirty="0">
                <a:solidFill>
                  <a:srgbClr val="FF0000"/>
                </a:solidFill>
                <a:latin typeface="Bodoni MT Black" pitchFamily="18" charset="0"/>
              </a:rPr>
              <a:t>修改这个解</a:t>
            </a:r>
            <a:r>
              <a:rPr lang="zh-CN" altLang="zh-CN" sz="2400" dirty="0">
                <a:latin typeface="Bodoni MT Black" pitchFamily="18" charset="0"/>
              </a:rPr>
              <a:t>；继续这个循环过程，直到提出的逻辑模型完全符合系统目标。</a:t>
            </a: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468313" y="1052513"/>
            <a:ext cx="43195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5</a:t>
            </a:r>
            <a:r>
              <a:rPr lang="en-US" altLang="zh-CN" sz="2400" dirty="0" smtClean="0">
                <a:latin typeface="Bodoni MT Black" pitchFamily="18" charset="0"/>
              </a:rPr>
              <a:t>. </a:t>
            </a:r>
            <a:r>
              <a:rPr lang="zh-CN" altLang="zh-CN" sz="2400" dirty="0" smtClean="0">
                <a:latin typeface="Bodoni MT Black" pitchFamily="18" charset="0"/>
              </a:rPr>
              <a:t>导出</a:t>
            </a:r>
            <a:r>
              <a:rPr lang="zh-CN" altLang="zh-CN" sz="2400" dirty="0">
                <a:latin typeface="Bodoni MT Black" pitchFamily="18" charset="0"/>
              </a:rPr>
              <a:t>和评价供选择的解法</a:t>
            </a:r>
            <a:endParaRPr lang="zh-CN" altLang="en-US" sz="2400" dirty="0">
              <a:latin typeface="Bodoni MT Black" pitchFamily="18" charset="0"/>
            </a:endParaRPr>
          </a:p>
        </p:txBody>
      </p:sp>
      <p:sp>
        <p:nvSpPr>
          <p:cNvPr id="30724" name="TextBox 3"/>
          <p:cNvSpPr txBox="1">
            <a:spLocks noChangeArrowheads="1"/>
          </p:cNvSpPr>
          <p:nvPr/>
        </p:nvSpPr>
        <p:spPr bwMode="auto">
          <a:xfrm>
            <a:off x="395288" y="1628775"/>
            <a:ext cx="8640762" cy="4154488"/>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分析员应该从他建议的</a:t>
            </a:r>
            <a:r>
              <a:rPr lang="zh-CN" altLang="zh-CN" sz="2400" dirty="0">
                <a:solidFill>
                  <a:srgbClr val="FF0000"/>
                </a:solidFill>
                <a:latin typeface="Bodoni MT Black" pitchFamily="18" charset="0"/>
              </a:rPr>
              <a:t>系统逻辑模型</a:t>
            </a:r>
            <a:r>
              <a:rPr lang="zh-CN" altLang="zh-CN" sz="2400" dirty="0">
                <a:latin typeface="Bodoni MT Black" pitchFamily="18" charset="0"/>
              </a:rPr>
              <a:t>出发，导出若干个较高层次的</a:t>
            </a:r>
            <a:r>
              <a:rPr lang="zh-CN" altLang="zh-CN" sz="2400" dirty="0">
                <a:solidFill>
                  <a:srgbClr val="FF0000"/>
                </a:solidFill>
                <a:latin typeface="Bodoni MT Black" pitchFamily="18" charset="0"/>
              </a:rPr>
              <a:t>物理解法</a:t>
            </a:r>
            <a:r>
              <a:rPr lang="zh-CN" altLang="zh-CN" sz="2400" dirty="0">
                <a:latin typeface="Bodoni MT Black" pitchFamily="18" charset="0"/>
              </a:rPr>
              <a:t>供比较和选择。</a:t>
            </a:r>
            <a:endParaRPr lang="en-US" altLang="zh-CN" sz="2400" dirty="0">
              <a:latin typeface="Bodoni MT Black" pitchFamily="18" charset="0"/>
            </a:endParaRPr>
          </a:p>
          <a:p>
            <a:pPr indent="457200" eaLnBrk="1" hangingPunct="1"/>
            <a:r>
              <a:rPr lang="zh-CN" altLang="zh-CN" sz="2400" dirty="0">
                <a:latin typeface="Bodoni MT Black" pitchFamily="18" charset="0"/>
              </a:rPr>
              <a:t>其次可以考虑</a:t>
            </a:r>
            <a:r>
              <a:rPr lang="zh-CN" altLang="zh-CN" sz="2400" dirty="0">
                <a:solidFill>
                  <a:srgbClr val="FF0000"/>
                </a:solidFill>
                <a:latin typeface="Bodoni MT Black" pitchFamily="18" charset="0"/>
              </a:rPr>
              <a:t>操作方面</a:t>
            </a:r>
            <a:r>
              <a:rPr lang="zh-CN" altLang="zh-CN" sz="2400" dirty="0">
                <a:latin typeface="Bodoni MT Black" pitchFamily="18" charset="0"/>
              </a:rPr>
              <a:t>的可行性。分析员应该根据使用部门处理事务的原则和习惯检查技术上可行的那些方案，去掉其中从操作方式或操作过程的角度看用户不能接受的方案。</a:t>
            </a:r>
          </a:p>
          <a:p>
            <a:pPr indent="457200" eaLnBrk="1" hangingPunct="1"/>
            <a:r>
              <a:rPr lang="zh-CN" altLang="zh-CN" sz="2400" dirty="0">
                <a:latin typeface="Bodoni MT Black" pitchFamily="18" charset="0"/>
              </a:rPr>
              <a:t>接下来应该考虑</a:t>
            </a:r>
            <a:r>
              <a:rPr lang="zh-CN" altLang="zh-CN" sz="2400" dirty="0">
                <a:solidFill>
                  <a:srgbClr val="FF0000"/>
                </a:solidFill>
                <a:latin typeface="Bodoni MT Black" pitchFamily="18" charset="0"/>
              </a:rPr>
              <a:t>经济方面</a:t>
            </a:r>
            <a:r>
              <a:rPr lang="zh-CN" altLang="zh-CN" sz="2400" dirty="0">
                <a:latin typeface="Bodoni MT Black" pitchFamily="18" charset="0"/>
              </a:rPr>
              <a:t>的可行性。分析员应该估计余下的每个可能的系统的开发成本和运行费用，并且估计相对于现有的系统而言这个系统可以节省的开支或可以增加的收入。</a:t>
            </a:r>
            <a:endParaRPr lang="en-US" altLang="zh-CN" sz="2400" dirty="0">
              <a:latin typeface="Bodoni MT Black" pitchFamily="18" charset="0"/>
            </a:endParaRPr>
          </a:p>
          <a:p>
            <a:pPr indent="457200" eaLnBrk="1" hangingPunct="1"/>
            <a:r>
              <a:rPr lang="zh-CN" altLang="zh-CN" sz="2400" dirty="0">
                <a:latin typeface="Bodoni MT Black" pitchFamily="18" charset="0"/>
              </a:rPr>
              <a:t>最后为每个在技术、操作和经济等方面都可行的系统</a:t>
            </a:r>
            <a:r>
              <a:rPr lang="zh-CN" altLang="zh-CN" sz="2400" dirty="0">
                <a:solidFill>
                  <a:srgbClr val="FF0000"/>
                </a:solidFill>
                <a:latin typeface="Bodoni MT Black" pitchFamily="18" charset="0"/>
              </a:rPr>
              <a:t>制定实现进度表</a:t>
            </a:r>
            <a:r>
              <a:rPr lang="zh-CN" altLang="zh-CN" sz="2400" dirty="0">
                <a:latin typeface="Bodoni MT Black" pitchFamily="18" charset="0"/>
              </a:rPr>
              <a:t>，这个进度表不需要制定得很详细，通常只需要估计生命周期每个阶段的工作量。</a:t>
            </a: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468313" y="1239838"/>
            <a:ext cx="4319587" cy="46166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6</a:t>
            </a:r>
            <a:r>
              <a:rPr lang="en-US" altLang="zh-CN" sz="2400" dirty="0" smtClean="0">
                <a:latin typeface="Bodoni MT Black" pitchFamily="18" charset="0"/>
              </a:rPr>
              <a:t>. </a:t>
            </a:r>
            <a:r>
              <a:rPr lang="zh-CN" altLang="zh-CN" sz="2400" dirty="0" smtClean="0">
                <a:latin typeface="Bodoni MT Black" pitchFamily="18" charset="0"/>
              </a:rPr>
              <a:t>推荐</a:t>
            </a:r>
            <a:r>
              <a:rPr lang="zh-CN" altLang="zh-CN" sz="2400" dirty="0">
                <a:latin typeface="Bodoni MT Black" pitchFamily="18" charset="0"/>
              </a:rPr>
              <a:t>行动</a:t>
            </a:r>
            <a:r>
              <a:rPr lang="zh-CN" altLang="zh-CN" sz="2400" dirty="0" smtClean="0">
                <a:latin typeface="Bodoni MT Black" pitchFamily="18" charset="0"/>
              </a:rPr>
              <a:t>方针</a:t>
            </a:r>
            <a:endParaRPr lang="zh-CN" altLang="en-US" sz="2400" dirty="0">
              <a:latin typeface="Bodoni MT Black" pitchFamily="18" charset="0"/>
            </a:endParaRPr>
          </a:p>
        </p:txBody>
      </p:sp>
      <p:sp>
        <p:nvSpPr>
          <p:cNvPr id="4" name="TextBox 3"/>
          <p:cNvSpPr txBox="1"/>
          <p:nvPr/>
        </p:nvSpPr>
        <p:spPr>
          <a:xfrm>
            <a:off x="395288" y="2047875"/>
            <a:ext cx="8640762" cy="3173413"/>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zh-CN" sz="2400" dirty="0">
                <a:latin typeface="Bodoni MT Black" pitchFamily="18" charset="0"/>
                <a:ea typeface="+mj-ea"/>
              </a:rPr>
              <a:t>根据可行性研究结果应该决定的一个关键性问题是</a:t>
            </a:r>
            <a:r>
              <a:rPr lang="zh-CN" altLang="zh-CN" sz="2400" dirty="0" smtClean="0">
                <a:latin typeface="Bodoni MT Black" pitchFamily="18" charset="0"/>
                <a:ea typeface="+mj-ea"/>
              </a:rPr>
              <a:t>：</a:t>
            </a:r>
            <a:r>
              <a:rPr lang="zh-CN" altLang="zh-CN" sz="2400" dirty="0" smtClean="0">
                <a:solidFill>
                  <a:srgbClr val="FF0000"/>
                </a:solidFill>
                <a:latin typeface="Bodoni MT Black" pitchFamily="18" charset="0"/>
                <a:ea typeface="+mj-ea"/>
              </a:rPr>
              <a:t>是否</a:t>
            </a:r>
            <a:r>
              <a:rPr lang="zh-CN" altLang="zh-CN" sz="2400" dirty="0">
                <a:solidFill>
                  <a:srgbClr val="FF0000"/>
                </a:solidFill>
                <a:latin typeface="Bodoni MT Black" pitchFamily="18" charset="0"/>
                <a:ea typeface="+mj-ea"/>
              </a:rPr>
              <a:t>继续进行这项开发工程？</a:t>
            </a:r>
            <a:r>
              <a:rPr lang="zh-CN" altLang="zh-CN" sz="2400" dirty="0">
                <a:latin typeface="Bodoni MT Black" pitchFamily="18" charset="0"/>
                <a:ea typeface="+mj-ea"/>
              </a:rPr>
              <a:t>分析员必须清楚地表明他对这个关键性决定的建议。如果分析员认为值得继续进行这项开发工程，那么他应该选择一种</a:t>
            </a:r>
            <a:r>
              <a:rPr lang="zh-CN" altLang="zh-CN" sz="2400" dirty="0">
                <a:solidFill>
                  <a:srgbClr val="FF0000"/>
                </a:solidFill>
                <a:latin typeface="Bodoni MT Black" pitchFamily="18" charset="0"/>
                <a:ea typeface="+mj-ea"/>
              </a:rPr>
              <a:t>最好的解法</a:t>
            </a:r>
            <a:r>
              <a:rPr lang="zh-CN" altLang="zh-CN" sz="2400" dirty="0">
                <a:latin typeface="Bodoni MT Black" pitchFamily="18" charset="0"/>
                <a:ea typeface="+mj-ea"/>
              </a:rPr>
              <a:t>，并且说明选择这个解决方案的理由。通常客户主要根据经济上是否划算决定是否投资于一项开发工程，因此分析员对于所推荐的系统必须进行比较仔细的</a:t>
            </a:r>
            <a:r>
              <a:rPr lang="zh-CN" altLang="zh-CN" sz="2400" dirty="0">
                <a:solidFill>
                  <a:srgbClr val="FF0000"/>
                </a:solidFill>
                <a:latin typeface="Bodoni MT Black" pitchFamily="18" charset="0"/>
                <a:ea typeface="+mj-ea"/>
              </a:rPr>
              <a:t>成本</a:t>
            </a:r>
            <a:r>
              <a:rPr lang="en-US" altLang="zh-CN" sz="2400" dirty="0">
                <a:solidFill>
                  <a:srgbClr val="FF0000"/>
                </a:solidFill>
                <a:latin typeface="Bodoni MT Black" pitchFamily="18" charset="0"/>
                <a:ea typeface="+mj-ea"/>
              </a:rPr>
              <a:t>/</a:t>
            </a:r>
            <a:r>
              <a:rPr lang="zh-CN" altLang="zh-CN" sz="2400" dirty="0">
                <a:solidFill>
                  <a:srgbClr val="FF0000"/>
                </a:solidFill>
                <a:latin typeface="Bodoni MT Black" pitchFamily="18" charset="0"/>
                <a:ea typeface="+mj-ea"/>
              </a:rPr>
              <a:t>效益</a:t>
            </a:r>
            <a:r>
              <a:rPr lang="zh-CN" altLang="zh-CN" sz="2400" dirty="0">
                <a:latin typeface="Bodoni MT Black" pitchFamily="18" charset="0"/>
                <a:ea typeface="+mj-ea"/>
              </a:rPr>
              <a:t>分析。</a:t>
            </a: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311275"/>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7</a:t>
            </a:r>
            <a:r>
              <a:rPr lang="en-US" altLang="zh-CN" sz="2400" dirty="0" smtClean="0">
                <a:latin typeface="Bodoni MT Black" pitchFamily="18" charset="0"/>
              </a:rPr>
              <a:t>. </a:t>
            </a:r>
            <a:r>
              <a:rPr lang="zh-CN" altLang="zh-CN" sz="2400" dirty="0" smtClean="0">
                <a:latin typeface="Bodoni MT Black" pitchFamily="18" charset="0"/>
              </a:rPr>
              <a:t>草拟</a:t>
            </a:r>
            <a:r>
              <a:rPr lang="zh-CN" altLang="zh-CN" sz="2400" dirty="0">
                <a:latin typeface="Bodoni MT Black" pitchFamily="18" charset="0"/>
              </a:rPr>
              <a:t>开发计划</a:t>
            </a:r>
          </a:p>
        </p:txBody>
      </p:sp>
      <p:sp>
        <p:nvSpPr>
          <p:cNvPr id="34820" name="TextBox 3"/>
          <p:cNvSpPr txBox="1">
            <a:spLocks noChangeArrowheads="1"/>
          </p:cNvSpPr>
          <p:nvPr/>
        </p:nvSpPr>
        <p:spPr bwMode="auto">
          <a:xfrm>
            <a:off x="395288" y="1974850"/>
            <a:ext cx="8640762" cy="1939925"/>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a:t>
            </a:r>
            <a:r>
              <a:rPr lang="zh-CN" altLang="zh-CN" sz="2400" dirty="0" smtClean="0">
                <a:latin typeface="Bodoni MT Black" pitchFamily="18" charset="0"/>
              </a:rPr>
              <a:t>阶段</a:t>
            </a:r>
            <a:r>
              <a:rPr lang="zh-CN" altLang="en-US" sz="2400" dirty="0" smtClean="0">
                <a:latin typeface="Bodoni MT Black" pitchFamily="18" charset="0"/>
              </a:rPr>
              <a:t>（</a:t>
            </a:r>
            <a:r>
              <a:rPr lang="zh-CN" altLang="zh-CN" sz="2400" dirty="0" smtClean="0">
                <a:latin typeface="Bodoni MT Black" pitchFamily="18" charset="0"/>
              </a:rPr>
              <a:t>需求分析</a:t>
            </a:r>
            <a:r>
              <a:rPr lang="zh-CN" altLang="en-US" sz="2400" dirty="0" smtClean="0">
                <a:latin typeface="Bodoni MT Black" pitchFamily="18" charset="0"/>
              </a:rPr>
              <a:t>）</a:t>
            </a:r>
            <a:r>
              <a:rPr lang="zh-CN" altLang="zh-CN" sz="2400" dirty="0" smtClean="0">
                <a:latin typeface="Bodoni MT Black" pitchFamily="18" charset="0"/>
              </a:rPr>
              <a:t>的</a:t>
            </a:r>
            <a:r>
              <a:rPr lang="zh-CN" altLang="zh-CN" sz="2400" dirty="0">
                <a:solidFill>
                  <a:srgbClr val="FF0000"/>
                </a:solidFill>
                <a:latin typeface="Bodoni MT Black" pitchFamily="18" charset="0"/>
              </a:rPr>
              <a:t>详细进度表</a:t>
            </a:r>
            <a:r>
              <a:rPr lang="zh-CN" altLang="zh-CN" sz="2400" dirty="0">
                <a:latin typeface="Bodoni MT Black" pitchFamily="18" charset="0"/>
              </a:rPr>
              <a:t>和</a:t>
            </a:r>
            <a:r>
              <a:rPr lang="zh-CN" altLang="zh-CN" sz="2400" dirty="0">
                <a:solidFill>
                  <a:srgbClr val="FF0000"/>
                </a:solidFill>
                <a:latin typeface="Bodoni MT Black" pitchFamily="18" charset="0"/>
              </a:rPr>
              <a:t>成本估计</a:t>
            </a:r>
            <a:r>
              <a:rPr lang="zh-CN" altLang="zh-CN" sz="2400" dirty="0">
                <a:latin typeface="Bodoni MT Black" pitchFamily="18" charset="0"/>
              </a:rPr>
              <a:t>。</a:t>
            </a:r>
          </a:p>
        </p:txBody>
      </p:sp>
      <p:sp>
        <p:nvSpPr>
          <p:cNvPr id="7" name="TextBox 6"/>
          <p:cNvSpPr txBox="1"/>
          <p:nvPr/>
        </p:nvSpPr>
        <p:spPr>
          <a:xfrm>
            <a:off x="468313" y="4048125"/>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8. </a:t>
            </a:r>
            <a:r>
              <a:rPr lang="zh-CN" altLang="zh-CN" sz="2400" dirty="0">
                <a:latin typeface="Bodoni MT Black" pitchFamily="18" charset="0"/>
              </a:rPr>
              <a:t>书写文档提交审查</a:t>
            </a:r>
          </a:p>
        </p:txBody>
      </p:sp>
      <p:sp>
        <p:nvSpPr>
          <p:cNvPr id="34822" name="TextBox 8"/>
          <p:cNvSpPr txBox="1">
            <a:spLocks noChangeArrowheads="1"/>
          </p:cNvSpPr>
          <p:nvPr/>
        </p:nvSpPr>
        <p:spPr bwMode="auto">
          <a:xfrm>
            <a:off x="395288" y="4676775"/>
            <a:ext cx="8640762"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应该把上述可行性研究各个步骤的工作结果写成清晰的</a:t>
            </a:r>
            <a:r>
              <a:rPr lang="zh-CN" altLang="zh-CN" sz="2400" dirty="0">
                <a:solidFill>
                  <a:srgbClr val="FF0000"/>
                </a:solidFill>
                <a:latin typeface="Bodoni MT Black" pitchFamily="18" charset="0"/>
              </a:rPr>
              <a:t>文档</a:t>
            </a:r>
            <a:r>
              <a:rPr lang="zh-CN" altLang="zh-CN" sz="2400" dirty="0">
                <a:latin typeface="Bodoni MT Black" pitchFamily="18" charset="0"/>
              </a:rPr>
              <a:t>，请用户、客户组织的负责人及评审组</a:t>
            </a:r>
            <a:r>
              <a:rPr lang="zh-CN" altLang="zh-CN" sz="2400" dirty="0">
                <a:solidFill>
                  <a:srgbClr val="FF0000"/>
                </a:solidFill>
                <a:latin typeface="Bodoni MT Black" pitchFamily="18" charset="0"/>
              </a:rPr>
              <a:t>审查</a:t>
            </a:r>
            <a:r>
              <a:rPr lang="zh-CN" altLang="zh-CN" sz="2400" dirty="0">
                <a:latin typeface="Bodoni MT Black" pitchFamily="18" charset="0"/>
              </a:rPr>
              <a:t>，以决定是否继续这项工程及是否接受分析员推荐的方案。</a:t>
            </a: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章可行性研究</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7273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1588"/>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6" name="TextBox 5"/>
          <p:cNvSpPr txBox="1"/>
          <p:nvPr/>
        </p:nvSpPr>
        <p:spPr>
          <a:xfrm>
            <a:off x="539750" y="1484313"/>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rgbClr val="FF0000"/>
                </a:solidFill>
                <a:latin typeface="Bodoni MT Black" pitchFamily="18" charset="0"/>
              </a:rPr>
              <a:t>系统流程图</a:t>
            </a:r>
            <a:r>
              <a:rPr lang="zh-CN" altLang="zh-CN" sz="2400" dirty="0">
                <a:solidFill>
                  <a:schemeClr val="tx2">
                    <a:lumMod val="75000"/>
                  </a:schemeClr>
                </a:solidFill>
                <a:latin typeface="Bodoni MT Black" pitchFamily="18" charset="0"/>
              </a:rPr>
              <a:t>是概括地描绘</a:t>
            </a:r>
            <a:r>
              <a:rPr lang="zh-CN" altLang="zh-CN" sz="2400" dirty="0">
                <a:solidFill>
                  <a:srgbClr val="FF0000"/>
                </a:solidFill>
                <a:latin typeface="Bodoni MT Black" pitchFamily="18" charset="0"/>
              </a:rPr>
              <a:t>物理系统</a:t>
            </a:r>
            <a:r>
              <a:rPr lang="zh-CN" altLang="zh-CN" sz="2400" dirty="0">
                <a:solidFill>
                  <a:schemeClr val="tx2">
                    <a:lumMod val="75000"/>
                  </a:schemeClr>
                </a:solidFill>
                <a:latin typeface="Bodoni MT Black" pitchFamily="18" charset="0"/>
              </a:rPr>
              <a:t>的传统工具。</a:t>
            </a:r>
            <a:endParaRPr lang="zh-CN" altLang="en-US" sz="2400" b="1" dirty="0">
              <a:solidFill>
                <a:schemeClr val="tx2">
                  <a:lumMod val="75000"/>
                </a:schemeClr>
              </a:solidFill>
              <a:latin typeface="Bodoni MT Black" pitchFamily="18" charset="0"/>
            </a:endParaRPr>
          </a:p>
        </p:txBody>
      </p:sp>
      <p:sp>
        <p:nvSpPr>
          <p:cNvPr id="7" name="圆角矩形 6"/>
          <p:cNvSpPr/>
          <p:nvPr/>
        </p:nvSpPr>
        <p:spPr>
          <a:xfrm>
            <a:off x="468313" y="2349500"/>
            <a:ext cx="7961339"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b="1" dirty="0">
                <a:solidFill>
                  <a:schemeClr val="tx1"/>
                </a:solidFill>
                <a:latin typeface="Bodoni MT Black" pitchFamily="18" charset="0"/>
              </a:rPr>
              <a:t>基本思想：</a:t>
            </a:r>
            <a:endParaRPr lang="en-US" altLang="zh-CN" sz="2400" b="1"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用图形符号以</a:t>
            </a:r>
            <a:r>
              <a:rPr lang="zh-CN" altLang="en-US" sz="2400" dirty="0">
                <a:solidFill>
                  <a:srgbClr val="FF0000"/>
                </a:solidFill>
                <a:latin typeface="Bodoni MT Black" pitchFamily="18" charset="0"/>
              </a:rPr>
              <a:t>黑盒子</a:t>
            </a:r>
            <a:r>
              <a:rPr lang="zh-CN" altLang="en-US" sz="2400" dirty="0">
                <a:solidFill>
                  <a:schemeClr val="tx1"/>
                </a:solidFill>
                <a:latin typeface="Bodoni MT Black" pitchFamily="18" charset="0"/>
              </a:rPr>
              <a:t>形式描绘组成系统的</a:t>
            </a:r>
            <a:r>
              <a:rPr lang="zh-CN" altLang="en-US" sz="2400" dirty="0">
                <a:solidFill>
                  <a:srgbClr val="FF0000"/>
                </a:solidFill>
                <a:latin typeface="Bodoni MT Black" pitchFamily="18" charset="0"/>
              </a:rPr>
              <a:t>每个</a:t>
            </a:r>
            <a:r>
              <a:rPr lang="zh-CN" altLang="en-US" sz="2400" dirty="0" smtClean="0">
                <a:solidFill>
                  <a:srgbClr val="FF0000"/>
                </a:solidFill>
                <a:latin typeface="Bodoni MT Black" pitchFamily="18" charset="0"/>
              </a:rPr>
              <a:t>部件</a:t>
            </a:r>
            <a:r>
              <a:rPr lang="zh-CN" altLang="en-US" sz="2400" dirty="0" smtClean="0">
                <a:solidFill>
                  <a:schemeClr val="tx1"/>
                </a:solidFill>
                <a:latin typeface="Bodoni MT Black" pitchFamily="18" charset="0"/>
              </a:rPr>
              <a:t>（</a:t>
            </a:r>
            <a:r>
              <a:rPr lang="zh-CN" altLang="en-US" sz="2400" dirty="0">
                <a:solidFill>
                  <a:schemeClr val="tx1"/>
                </a:solidFill>
                <a:latin typeface="Bodoni MT Black" pitchFamily="18" charset="0"/>
              </a:rPr>
              <a:t>程序、文档、数据库、人工过程等</a:t>
            </a:r>
            <a:r>
              <a:rPr lang="zh-CN" altLang="en-US" sz="2400" dirty="0" smtClean="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9" name="TextBox 8"/>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系统流程图表达的是数据在系统各部件之间流动的情况，而不是对数据进行加工处理的控制过程，因此尽管系统流程图的某些符号和程序流程图的符号形式相同，但是它却是</a:t>
            </a:r>
            <a:r>
              <a:rPr lang="zh-CN" altLang="en-US" sz="2400" dirty="0">
                <a:solidFill>
                  <a:srgbClr val="FF0000"/>
                </a:solidFill>
                <a:latin typeface="Bodoni MT Black" pitchFamily="18" charset="0"/>
              </a:rPr>
              <a:t>物理数据流图</a:t>
            </a:r>
            <a:r>
              <a:rPr lang="zh-CN" altLang="en-US" sz="2400" dirty="0">
                <a:solidFill>
                  <a:schemeClr val="tx1"/>
                </a:solidFill>
                <a:latin typeface="Bodoni MT Black" pitchFamily="18" charset="0"/>
              </a:rPr>
              <a:t>而不是程序流程图。</a:t>
            </a:r>
            <a:endParaRPr lang="zh-CN" altLang="en-US" sz="2400" b="1" dirty="0">
              <a:solidFill>
                <a:schemeClr val="tx1"/>
              </a:solidFill>
              <a:latin typeface="Bodoni MT Black" pitchFamily="18" charset="0"/>
            </a:endParaRP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p>
        </p:txBody>
      </p:sp>
      <p:sp>
        <p:nvSpPr>
          <p:cNvPr id="6" name="TextBox 5"/>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rPr>
              <a:t>2.3.1</a:t>
            </a:r>
            <a:r>
              <a:rPr lang="zh-CN" altLang="en-US" sz="3200" b="1" dirty="0" smtClean="0">
                <a:solidFill>
                  <a:schemeClr val="tx1"/>
                </a:solidFill>
                <a:latin typeface="Bodoni MT Black" pitchFamily="18" charset="0"/>
              </a:rPr>
              <a:t>符号</a:t>
            </a:r>
            <a:endParaRPr lang="zh-CN" altLang="en-US" sz="3200" b="1" dirty="0">
              <a:solidFill>
                <a:schemeClr val="tx1"/>
              </a:solidFill>
              <a:latin typeface="Bodoni MT Black" pitchFamily="18" charset="0"/>
            </a:endParaRPr>
          </a:p>
        </p:txBody>
      </p:sp>
      <p:sp>
        <p:nvSpPr>
          <p:cNvPr id="9" name="圆角矩形 8"/>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Bodoni MT Black" pitchFamily="18" charset="0"/>
              </a:rPr>
              <a:t>利用符号可以把一个广义的输入输出操作具体化为读写存储在特殊设备上的文件（或数据库），把抽象处理具体化为特定的程序或手工操作等。</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80963" y="-2540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a:t>
            </a:r>
            <a:r>
              <a:rPr lang="zh-CN" altLang="en-US" b="1" dirty="0" smtClean="0">
                <a:latin typeface="Bodoni MT Black" pitchFamily="18" charset="0"/>
                <a:ea typeface="+mn-ea"/>
              </a:rPr>
              <a:t>流程图</a:t>
            </a:r>
          </a:p>
        </p:txBody>
      </p:sp>
      <p:pic>
        <p:nvPicPr>
          <p:cNvPr id="43011" name="图片 1"/>
          <p:cNvPicPr>
            <a:picLocks noChangeAspect="1"/>
          </p:cNvPicPr>
          <p:nvPr/>
        </p:nvPicPr>
        <p:blipFill>
          <a:blip r:embed="rId3"/>
          <a:srcRect/>
          <a:stretch>
            <a:fillRect/>
          </a:stretch>
        </p:blipFill>
        <p:spPr bwMode="auto">
          <a:xfrm>
            <a:off x="539750" y="2132856"/>
            <a:ext cx="7907338" cy="3692525"/>
          </a:xfrm>
          <a:prstGeom prst="rect">
            <a:avLst/>
          </a:prstGeom>
          <a:noFill/>
          <a:ln w="9525">
            <a:noFill/>
            <a:miter lim="800000"/>
            <a:headEnd/>
            <a:tailEnd/>
          </a:ln>
        </p:spPr>
      </p:pic>
      <p:sp>
        <p:nvSpPr>
          <p:cNvPr id="3" name="矩形标注 2"/>
          <p:cNvSpPr/>
          <p:nvPr/>
        </p:nvSpPr>
        <p:spPr>
          <a:xfrm>
            <a:off x="5219700" y="980728"/>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solidFill>
                  <a:srgbClr val="0070C0"/>
                </a:solidFill>
                <a:latin typeface="Bodoni MT Black" pitchFamily="18" charset="0"/>
              </a:rPr>
              <a:t>以概括的方式抽象地描绘一个实际系统时，仅仅使用</a:t>
            </a:r>
            <a:r>
              <a:rPr lang="zh-CN" altLang="en-US" dirty="0">
                <a:solidFill>
                  <a:srgbClr val="0070C0"/>
                </a:solidFill>
                <a:latin typeface="Bodoni MT Black" pitchFamily="18" charset="0"/>
              </a:rPr>
              <a:t>下图</a:t>
            </a:r>
            <a:r>
              <a:rPr lang="zh-CN" altLang="zh-CN" dirty="0">
                <a:solidFill>
                  <a:srgbClr val="0070C0"/>
                </a:solidFill>
                <a:latin typeface="Bodoni MT Black" pitchFamily="18" charset="0"/>
              </a:rPr>
              <a:t>中列出的基本符号就足够了</a:t>
            </a:r>
            <a:endParaRPr lang="zh-CN" altLang="en-US" dirty="0">
              <a:solidFill>
                <a:srgbClr val="0070C0"/>
              </a:solidFill>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2" name="矩形 1"/>
          <p:cNvSpPr/>
          <p:nvPr/>
        </p:nvSpPr>
        <p:spPr>
          <a:xfrm>
            <a:off x="595363" y="2636292"/>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207" y="3267224"/>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5363" y="5362824"/>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a:xfrm>
            <a:off x="1014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2"/>
                </a:solidFill>
                <a:latin typeface="Bodoni MT Black" pitchFamily="18" charset="0"/>
              </a:rPr>
              <a:t>需要更具体地描绘一个物理系统时还需要使用右图中列出的系统符号</a:t>
            </a:r>
          </a:p>
        </p:txBody>
      </p:sp>
      <p:pic>
        <p:nvPicPr>
          <p:cNvPr id="45059" name="图片 3"/>
          <p:cNvPicPr>
            <a:picLocks noChangeAspect="1"/>
          </p:cNvPicPr>
          <p:nvPr/>
        </p:nvPicPr>
        <p:blipFill>
          <a:blip r:embed="rId3"/>
          <a:srcRect/>
          <a:stretch>
            <a:fillRect/>
          </a:stretch>
        </p:blipFill>
        <p:spPr bwMode="auto">
          <a:xfrm>
            <a:off x="1973263" y="-42863"/>
            <a:ext cx="6559550" cy="6029326"/>
          </a:xfrm>
          <a:prstGeom prst="rect">
            <a:avLst/>
          </a:prstGeom>
          <a:noFill/>
          <a:ln w="9525">
            <a:noFill/>
            <a:miter lim="800000"/>
            <a:headEnd/>
            <a:tailEnd/>
          </a:ln>
        </p:spPr>
      </p:pic>
      <p:sp>
        <p:nvSpPr>
          <p:cNvPr id="6"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8" name="矩形 7"/>
          <p:cNvSpPr/>
          <p:nvPr/>
        </p:nvSpPr>
        <p:spPr>
          <a:xfrm>
            <a:off x="2123728" y="836712"/>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26973" y="1379761"/>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84686" y="2447367"/>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23728" y="3505300"/>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23728" y="4048349"/>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23728" y="4563233"/>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章可行性研究</a:t>
            </a:r>
            <a:endParaRPr lang="es-HN" b="1" dirty="0">
              <a:latin typeface="Bodoni MT Black" pitchFamily="18" charset="0"/>
              <a:ea typeface="+mn-ea"/>
            </a:endParaRPr>
          </a:p>
        </p:txBody>
      </p:sp>
      <p:sp>
        <p:nvSpPr>
          <p:cNvPr id="2" name="TextBox 1"/>
          <p:cNvSpPr txBox="1"/>
          <p:nvPr/>
        </p:nvSpPr>
        <p:spPr>
          <a:xfrm>
            <a:off x="468313" y="1628775"/>
            <a:ext cx="8207375" cy="2873375"/>
          </a:xfrm>
          <a:prstGeom prst="rect">
            <a:avLst/>
          </a:prstGeom>
          <a:noFill/>
        </p:spPr>
        <p:txBody>
          <a:bodyPr>
            <a:spAutoFit/>
          </a:bodyPr>
          <a:lstStyle/>
          <a:p>
            <a:pPr marL="514350" indent="-514350" eaLnBrk="1" fontAlgn="auto" hangingPunct="1">
              <a:lnSpc>
                <a:spcPts val="3700"/>
              </a:lnSpc>
              <a:spcBef>
                <a:spcPts val="0"/>
              </a:spcBef>
              <a:spcAft>
                <a:spcPts val="0"/>
              </a:spcAft>
              <a:buFont typeface="+mj-lt"/>
              <a:buAutoNum type="arabicPeriod"/>
              <a:defRPr/>
            </a:pPr>
            <a:r>
              <a:rPr lang="zh-CN" altLang="zh-CN" sz="2400" dirty="0">
                <a:latin typeface="Bodoni MT Black" pitchFamily="18" charset="0"/>
                <a:ea typeface="+mn-ea"/>
              </a:rPr>
              <a:t>并非任何问题都有简单明显的解决办法，事实上，许多问题不可能在预定的系统规模或时间期限之内解决。</a:t>
            </a:r>
            <a:endParaRPr lang="en-US" altLang="zh-CN" sz="2400" dirty="0">
              <a:latin typeface="Bodoni MT Black" pitchFamily="18" charset="0"/>
              <a:ea typeface="+mn-ea"/>
            </a:endParaRPr>
          </a:p>
          <a:p>
            <a:pPr marL="514350" indent="-514350" eaLnBrk="1" fontAlgn="auto" hangingPunct="1">
              <a:lnSpc>
                <a:spcPts val="3700"/>
              </a:lnSpc>
              <a:spcBef>
                <a:spcPts val="0"/>
              </a:spcBef>
              <a:spcAft>
                <a:spcPts val="0"/>
              </a:spcAft>
              <a:buFont typeface="+mj-lt"/>
              <a:buAutoNum type="arabicPeriod"/>
              <a:defRPr/>
            </a:pPr>
            <a:r>
              <a:rPr lang="zh-CN" altLang="zh-CN" sz="2400" dirty="0">
                <a:latin typeface="Bodoni MT Black" pitchFamily="18" charset="0"/>
                <a:ea typeface="+mn-ea"/>
              </a:rPr>
              <a:t>如果问题没有可行的解，那么花费在这项工程上的任何时间、人力、软硬件资源和经费，都是无谓的浪费。</a:t>
            </a:r>
          </a:p>
          <a:p>
            <a:pPr marL="514350" indent="-514350" eaLnBrk="1" fontAlgn="auto" hangingPunct="1">
              <a:lnSpc>
                <a:spcPts val="3700"/>
              </a:lnSpc>
              <a:spcBef>
                <a:spcPts val="0"/>
              </a:spcBef>
              <a:spcAft>
                <a:spcPts val="0"/>
              </a:spcAft>
              <a:buFont typeface="+mj-lt"/>
              <a:buAutoNum type="arabicPeriod"/>
              <a:defRPr/>
            </a:pPr>
            <a:r>
              <a:rPr lang="zh-CN" altLang="zh-CN" sz="2400" dirty="0">
                <a:solidFill>
                  <a:srgbClr val="FF0000"/>
                </a:solidFill>
                <a:latin typeface="Bodoni MT Black" pitchFamily="18" charset="0"/>
                <a:ea typeface="+mn-ea"/>
              </a:rPr>
              <a:t>可行性研究</a:t>
            </a:r>
            <a:r>
              <a:rPr lang="zh-CN" altLang="zh-CN" sz="2400" dirty="0">
                <a:latin typeface="Bodoni MT Black" pitchFamily="18" charset="0"/>
                <a:ea typeface="+mn-ea"/>
              </a:rPr>
              <a:t>的目的，就是用</a:t>
            </a:r>
            <a:r>
              <a:rPr lang="zh-CN" altLang="zh-CN" sz="2400" dirty="0">
                <a:solidFill>
                  <a:srgbClr val="FF0000"/>
                </a:solidFill>
                <a:latin typeface="Bodoni MT Black" pitchFamily="18" charset="0"/>
                <a:ea typeface="+mn-ea"/>
              </a:rPr>
              <a:t>最小的代价</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尽可能短的时间</a:t>
            </a:r>
            <a:r>
              <a:rPr lang="zh-CN" altLang="zh-CN" sz="2400" dirty="0">
                <a:latin typeface="Bodoni MT Black" pitchFamily="18" charset="0"/>
                <a:ea typeface="+mn-ea"/>
              </a:rPr>
              <a:t>内确定问题是否能够解决。</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8" name="标题 3"/>
          <p:cNvSpPr>
            <a:spLocks noGrp="1"/>
          </p:cNvSpPr>
          <p:nvPr>
            <p:ph type="title"/>
          </p:nvPr>
        </p:nvSpPr>
        <p:spPr>
          <a:xfrm>
            <a:off x="387350" y="0"/>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2" name="TextBox 1"/>
          <p:cNvSpPr txBox="1"/>
          <p:nvPr/>
        </p:nvSpPr>
        <p:spPr>
          <a:xfrm>
            <a:off x="566738" y="2205038"/>
            <a:ext cx="7848600" cy="28623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smtClean="0">
                <a:latin typeface="Bodoni MT Black" pitchFamily="18" charset="0"/>
              </a:rPr>
              <a:t>某</a:t>
            </a:r>
            <a:r>
              <a:rPr lang="zh-CN" altLang="zh-CN" sz="2400" dirty="0">
                <a:latin typeface="Bodoni MT Black" pitchFamily="18" charset="0"/>
              </a:rPr>
              <a:t>装配厂有一座存放</a:t>
            </a:r>
            <a:r>
              <a:rPr lang="zh-CN" altLang="zh-CN" sz="2400" dirty="0">
                <a:solidFill>
                  <a:srgbClr val="FF0000"/>
                </a:solidFill>
                <a:latin typeface="Bodoni MT Black" pitchFamily="18" charset="0"/>
              </a:rPr>
              <a:t>零件</a:t>
            </a:r>
            <a:r>
              <a:rPr lang="zh-CN" altLang="zh-CN" sz="2400" dirty="0">
                <a:latin typeface="Bodoni MT Black" pitchFamily="18" charset="0"/>
              </a:rPr>
              <a:t>的</a:t>
            </a:r>
            <a:r>
              <a:rPr lang="zh-CN" altLang="zh-CN" sz="2400" dirty="0">
                <a:solidFill>
                  <a:srgbClr val="FF0000"/>
                </a:solidFill>
                <a:latin typeface="Bodoni MT Black" pitchFamily="18" charset="0"/>
              </a:rPr>
              <a:t>仓库</a:t>
            </a:r>
            <a:r>
              <a:rPr lang="zh-CN" altLang="zh-CN" sz="2400" dirty="0">
                <a:latin typeface="Bodoni MT Black" pitchFamily="18" charset="0"/>
              </a:rPr>
              <a:t>，仓库中现有的各种</a:t>
            </a:r>
            <a:r>
              <a:rPr lang="zh-CN" altLang="zh-CN" sz="2400" dirty="0">
                <a:solidFill>
                  <a:srgbClr val="FF0000"/>
                </a:solidFill>
                <a:latin typeface="Bodoni MT Black" pitchFamily="18" charset="0"/>
              </a:rPr>
              <a:t>零件的数量</a:t>
            </a:r>
            <a:r>
              <a:rPr lang="zh-CN" altLang="zh-CN" sz="2400" dirty="0">
                <a:latin typeface="Bodoni MT Black" pitchFamily="18" charset="0"/>
              </a:rPr>
              <a:t>以及每种零件的</a:t>
            </a:r>
            <a:r>
              <a:rPr lang="zh-CN" altLang="zh-CN" sz="2400" dirty="0">
                <a:solidFill>
                  <a:srgbClr val="FF0000"/>
                </a:solidFill>
                <a:latin typeface="Bodoni MT Black" pitchFamily="18" charset="0"/>
              </a:rPr>
              <a:t>库存量临界值</a:t>
            </a:r>
            <a:r>
              <a:rPr lang="zh-CN" altLang="zh-CN" sz="2400" dirty="0">
                <a:latin typeface="Bodoni MT Black" pitchFamily="18" charset="0"/>
              </a:rPr>
              <a:t>等数据记录在</a:t>
            </a:r>
            <a:r>
              <a:rPr lang="zh-CN" altLang="zh-CN" sz="2400" dirty="0">
                <a:solidFill>
                  <a:srgbClr val="0070C0"/>
                </a:solidFill>
                <a:latin typeface="Bodoni MT Black" pitchFamily="18" charset="0"/>
              </a:rPr>
              <a:t>库存清单主文件</a:t>
            </a:r>
            <a:r>
              <a:rPr lang="zh-CN" altLang="zh-CN" sz="2400" dirty="0">
                <a:latin typeface="Bodoni MT Black" pitchFamily="18" charset="0"/>
              </a:rPr>
              <a:t>中。当仓库中零件数量有变化时，应该及时修改库存清单主文件，如果哪种零件的库存量少于它的库存量临界值，则应该报告给</a:t>
            </a:r>
            <a:r>
              <a:rPr lang="zh-CN" altLang="zh-CN" sz="2400" dirty="0">
                <a:solidFill>
                  <a:srgbClr val="FF0000"/>
                </a:solidFill>
                <a:latin typeface="Bodoni MT Black" pitchFamily="18" charset="0"/>
              </a:rPr>
              <a:t>采购部门</a:t>
            </a:r>
            <a:r>
              <a:rPr lang="zh-CN" altLang="zh-CN" sz="2400" dirty="0">
                <a:latin typeface="Bodoni MT Black" pitchFamily="18" charset="0"/>
              </a:rPr>
              <a:t>以便订货，规定每天向采购部门送一次</a:t>
            </a:r>
            <a:r>
              <a:rPr lang="zh-CN" altLang="zh-CN" sz="2400" dirty="0">
                <a:solidFill>
                  <a:srgbClr val="0070C0"/>
                </a:solidFill>
                <a:latin typeface="Bodoni MT Black" pitchFamily="18" charset="0"/>
              </a:rPr>
              <a:t>订货报告</a:t>
            </a:r>
            <a:r>
              <a:rPr lang="zh-CN" altLang="zh-CN" sz="2400" dirty="0">
                <a:latin typeface="Bodoni MT Black" pitchFamily="18" charset="0"/>
              </a:rPr>
              <a:t>。</a:t>
            </a:r>
            <a:endParaRPr lang="zh-CN" altLang="en-US" sz="2400" dirty="0">
              <a:latin typeface="Bodoni MT Black" pitchFamily="18" charset="0"/>
            </a:endParaRPr>
          </a:p>
        </p:txBody>
      </p:sp>
      <p:sp>
        <p:nvSpPr>
          <p:cNvPr id="9" name="TextBox 8"/>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2.3.2 </a:t>
            </a:r>
            <a:r>
              <a:rPr lang="zh-CN" altLang="en-US" sz="3200" b="1" dirty="0">
                <a:solidFill>
                  <a:schemeClr val="tx1"/>
                </a:solidFill>
                <a:latin typeface="Bodoni MT Black" pitchFamily="18" charset="0"/>
              </a:rPr>
              <a:t>例子</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2" name="TextBox 1"/>
          <p:cNvSpPr txBox="1"/>
          <p:nvPr/>
        </p:nvSpPr>
        <p:spPr>
          <a:xfrm>
            <a:off x="611188" y="1844675"/>
            <a:ext cx="8039100" cy="378565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latin typeface="Bodoni MT Black" pitchFamily="18" charset="0"/>
              </a:rPr>
              <a:t>该装配厂使用一台小型计算机处理</a:t>
            </a:r>
            <a:r>
              <a:rPr lang="zh-CN" altLang="en-US" sz="2400" dirty="0">
                <a:solidFill>
                  <a:srgbClr val="FF0000"/>
                </a:solidFill>
                <a:latin typeface="Bodoni MT Black" pitchFamily="18" charset="0"/>
              </a:rPr>
              <a:t>更新库存清单主文件</a:t>
            </a:r>
            <a:r>
              <a:rPr lang="zh-CN" altLang="en-US" sz="2400" dirty="0">
                <a:latin typeface="Bodoni MT Black" pitchFamily="18" charset="0"/>
              </a:rPr>
              <a:t>和</a:t>
            </a:r>
            <a:r>
              <a:rPr lang="zh-CN" altLang="en-US" sz="2400" dirty="0">
                <a:solidFill>
                  <a:srgbClr val="FF0000"/>
                </a:solidFill>
                <a:latin typeface="Bodoni MT Black" pitchFamily="18" charset="0"/>
              </a:rPr>
              <a:t>产生订货报告</a:t>
            </a:r>
            <a:r>
              <a:rPr lang="zh-CN" altLang="en-US" sz="2400" dirty="0">
                <a:latin typeface="Bodoni MT Black" pitchFamily="18" charset="0"/>
              </a:rPr>
              <a:t>的任务。零件库存量的每一次变化称为一个</a:t>
            </a:r>
            <a:r>
              <a:rPr lang="zh-CN" altLang="en-US" sz="2400" dirty="0">
                <a:solidFill>
                  <a:srgbClr val="FF0000"/>
                </a:solidFill>
                <a:latin typeface="Bodoni MT Black" pitchFamily="18" charset="0"/>
              </a:rPr>
              <a:t>事务</a:t>
            </a:r>
            <a:r>
              <a:rPr lang="zh-CN" altLang="en-US" sz="2400" dirty="0">
                <a:latin typeface="Bodoni MT Black" pitchFamily="18" charset="0"/>
              </a:rPr>
              <a:t>，由放在</a:t>
            </a:r>
            <a:r>
              <a:rPr lang="zh-CN" altLang="en-US" sz="2400" dirty="0">
                <a:solidFill>
                  <a:srgbClr val="FF0000"/>
                </a:solidFill>
                <a:latin typeface="Bodoni MT Black" pitchFamily="18" charset="0"/>
              </a:rPr>
              <a:t>仓库中的</a:t>
            </a:r>
            <a:r>
              <a:rPr lang="en-US" altLang="zh-CN" sz="2400" dirty="0">
                <a:solidFill>
                  <a:srgbClr val="FF0000"/>
                </a:solidFill>
                <a:latin typeface="Bodoni MT Black" pitchFamily="18" charset="0"/>
              </a:rPr>
              <a:t>CRT</a:t>
            </a:r>
            <a:r>
              <a:rPr lang="zh-CN" altLang="en-US" sz="2400" dirty="0">
                <a:solidFill>
                  <a:srgbClr val="FF0000"/>
                </a:solidFill>
                <a:latin typeface="Bodoni MT Black" pitchFamily="18" charset="0"/>
              </a:rPr>
              <a:t>终端</a:t>
            </a:r>
            <a:r>
              <a:rPr lang="zh-CN" altLang="en-US" sz="2400" dirty="0">
                <a:latin typeface="Bodoni MT Black" pitchFamily="18" charset="0"/>
              </a:rPr>
              <a:t>输入到计算机中；系统中的库存清单程序对事务进行处理，更新存储在磁盘上的库存清单主文件，并且把必要的订货信息写在</a:t>
            </a:r>
            <a:r>
              <a:rPr lang="zh-CN" altLang="en-US" sz="2400" dirty="0">
                <a:solidFill>
                  <a:srgbClr val="FF0000"/>
                </a:solidFill>
                <a:latin typeface="Bodoni MT Black" pitchFamily="18" charset="0"/>
              </a:rPr>
              <a:t>磁带</a:t>
            </a:r>
            <a:r>
              <a:rPr lang="zh-CN" altLang="en-US" sz="2400" dirty="0">
                <a:latin typeface="Bodoni MT Black" pitchFamily="18" charset="0"/>
              </a:rPr>
              <a:t>上。最后，每天由报告生成程序读一次磁带，并且打印出订货报告。</a:t>
            </a:r>
            <a:endParaRPr lang="en-US" altLang="zh-CN" sz="2400" dirty="0">
              <a:latin typeface="Bodoni MT Black" pitchFamily="18" charset="0"/>
            </a:endParaRPr>
          </a:p>
          <a:p>
            <a:pPr indent="457200" eaLnBrk="1" fontAlgn="auto" hangingPunct="1">
              <a:lnSpc>
                <a:spcPts val="3600"/>
              </a:lnSpc>
              <a:spcBef>
                <a:spcPts val="0"/>
              </a:spcBef>
              <a:spcAft>
                <a:spcPts val="0"/>
              </a:spcAft>
              <a:defRPr/>
            </a:pPr>
            <a:r>
              <a:rPr lang="zh-CN" altLang="en-US" sz="2400" dirty="0">
                <a:latin typeface="Bodoni MT Black" pitchFamily="18" charset="0"/>
              </a:rPr>
              <a:t>如下图所示。</a:t>
            </a:r>
          </a:p>
        </p:txBody>
      </p:sp>
      <p:sp>
        <p:nvSpPr>
          <p:cNvPr id="6"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2"/>
          <p:cNvPicPr>
            <a:picLocks noChangeAspect="1"/>
          </p:cNvPicPr>
          <p:nvPr/>
        </p:nvPicPr>
        <p:blipFill>
          <a:blip r:embed="rId3"/>
          <a:srcRect/>
          <a:stretch>
            <a:fillRect/>
          </a:stretch>
        </p:blipFill>
        <p:spPr bwMode="auto">
          <a:xfrm>
            <a:off x="1908175" y="188913"/>
            <a:ext cx="4900613" cy="5734050"/>
          </a:xfrm>
          <a:prstGeom prst="rect">
            <a:avLst/>
          </a:prstGeom>
          <a:noFill/>
          <a:ln w="9525">
            <a:noFill/>
            <a:miter lim="800000"/>
            <a:headEnd/>
            <a:tailEnd/>
          </a:ln>
        </p:spPr>
      </p:pic>
      <p:sp>
        <p:nvSpPr>
          <p:cNvPr id="5"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6"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2.3.3 </a:t>
            </a:r>
            <a:r>
              <a:rPr lang="zh-CN" altLang="en-US" sz="2400" dirty="0">
                <a:solidFill>
                  <a:srgbClr val="D9D9D9"/>
                </a:solidFill>
                <a:latin typeface="Bodoni MT Black" pitchFamily="18" charset="0"/>
                <a:ea typeface="+mn-ea"/>
              </a:rPr>
              <a:t>分层</a:t>
            </a:r>
          </a:p>
        </p:txBody>
      </p:sp>
      <p:sp>
        <p:nvSpPr>
          <p:cNvPr id="8" name="标题 3"/>
          <p:cNvSpPr>
            <a:spLocks noGrp="1"/>
          </p:cNvSpPr>
          <p:nvPr>
            <p:ph type="title"/>
          </p:nvPr>
        </p:nvSpPr>
        <p:spPr>
          <a:xfrm>
            <a:off x="107950" y="3175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p>
        </p:txBody>
      </p:sp>
      <p:sp>
        <p:nvSpPr>
          <p:cNvPr id="9" name="圆角矩形 8"/>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Bodoni MT Black" pitchFamily="18" charset="0"/>
              </a:rPr>
              <a:t>面对复杂的系统时，一个比较好的方法是</a:t>
            </a:r>
            <a:r>
              <a:rPr lang="zh-CN" altLang="en-US" sz="2400" dirty="0">
                <a:solidFill>
                  <a:srgbClr val="FF0000"/>
                </a:solidFill>
                <a:latin typeface="Bodoni MT Black" pitchFamily="18" charset="0"/>
              </a:rPr>
              <a:t>分层次</a:t>
            </a:r>
            <a:r>
              <a:rPr lang="zh-CN" altLang="en-US" sz="2400" dirty="0">
                <a:solidFill>
                  <a:schemeClr val="tx1"/>
                </a:solidFill>
                <a:latin typeface="Bodoni MT Black" pitchFamily="18" charset="0"/>
              </a:rPr>
              <a:t>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p>
        </p:txBody>
      </p:sp>
      <p:sp>
        <p:nvSpPr>
          <p:cNvPr id="7" name="TextBox 6"/>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2.3.3 </a:t>
            </a:r>
            <a:r>
              <a:rPr lang="zh-CN" altLang="en-US" sz="3200" b="1" dirty="0">
                <a:solidFill>
                  <a:schemeClr val="tx1"/>
                </a:solidFill>
                <a:latin typeface="Bodoni MT Black" pitchFamily="18" charset="0"/>
              </a:rPr>
              <a:t>分层</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5" y="37798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0850" y="190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6" name="TextBox 5"/>
          <p:cNvSpPr txBox="1"/>
          <p:nvPr/>
        </p:nvSpPr>
        <p:spPr>
          <a:xfrm>
            <a:off x="755651" y="1422400"/>
            <a:ext cx="1152054" cy="5842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3200" dirty="0" smtClean="0">
                <a:solidFill>
                  <a:schemeClr val="tx1"/>
                </a:solidFill>
                <a:latin typeface="Bodoni MT Black" pitchFamily="18" charset="0"/>
              </a:rPr>
              <a:t>概 念</a:t>
            </a:r>
            <a:endParaRPr lang="zh-CN" altLang="en-US" sz="3200" b="1" dirty="0">
              <a:solidFill>
                <a:schemeClr val="tx1"/>
              </a:solidFill>
              <a:latin typeface="Bodoni MT Black" pitchFamily="18" charset="0"/>
            </a:endParaRPr>
          </a:p>
        </p:txBody>
      </p:sp>
      <p:sp>
        <p:nvSpPr>
          <p:cNvPr id="9" name="圆角矩形 8"/>
          <p:cNvSpPr/>
          <p:nvPr/>
        </p:nvSpPr>
        <p:spPr>
          <a:xfrm>
            <a:off x="633869" y="234888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400" dirty="0" smtClean="0">
                <a:solidFill>
                  <a:srgbClr val="FF0000"/>
                </a:solidFill>
                <a:latin typeface="Bodoni MT Black" pitchFamily="18" charset="0"/>
              </a:rPr>
              <a:t>数据流图</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DFD</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是</a:t>
            </a:r>
            <a:r>
              <a:rPr lang="zh-CN" altLang="zh-CN" sz="2400" dirty="0">
                <a:solidFill>
                  <a:schemeClr val="tx1"/>
                </a:solidFill>
                <a:latin typeface="Bodoni MT Black" pitchFamily="18" charset="0"/>
              </a:rPr>
              <a:t>一种图形化技术，它描绘</a:t>
            </a:r>
            <a:r>
              <a:rPr lang="zh-CN" altLang="zh-CN" sz="2400" dirty="0">
                <a:solidFill>
                  <a:srgbClr val="FF0000"/>
                </a:solidFill>
                <a:latin typeface="Bodoni MT Black" pitchFamily="18" charset="0"/>
              </a:rPr>
              <a:t>信息流和数据</a:t>
            </a:r>
            <a:r>
              <a:rPr lang="zh-CN" altLang="zh-CN" sz="2400" dirty="0">
                <a:solidFill>
                  <a:schemeClr val="tx1"/>
                </a:solidFill>
                <a:latin typeface="Bodoni MT Black" pitchFamily="18" charset="0"/>
              </a:rPr>
              <a:t>从输入移动到输出的过程中所经受的</a:t>
            </a:r>
            <a:r>
              <a:rPr lang="zh-CN" altLang="zh-CN" sz="2400" dirty="0">
                <a:solidFill>
                  <a:srgbClr val="FF0000"/>
                </a:solidFill>
                <a:latin typeface="Bodoni MT Black" pitchFamily="18" charset="0"/>
              </a:rPr>
              <a:t>变换</a:t>
            </a:r>
            <a:r>
              <a:rPr lang="zh-CN" altLang="zh-CN" sz="2400" dirty="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41288" y="63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6" name="TextBox 5"/>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2.4.1</a:t>
            </a:r>
            <a:r>
              <a:rPr lang="zh-CN" altLang="en-US" sz="3200" b="1" dirty="0">
                <a:solidFill>
                  <a:schemeClr val="tx1"/>
                </a:solidFill>
                <a:latin typeface="Bodoni MT Black" pitchFamily="18" charset="0"/>
              </a:rPr>
              <a:t> 符号</a:t>
            </a:r>
          </a:p>
        </p:txBody>
      </p:sp>
      <p:graphicFrame>
        <p:nvGraphicFramePr>
          <p:cNvPr id="2" name="图示 1"/>
          <p:cNvGraphicFramePr/>
          <p:nvPr>
            <p:extLst>
              <p:ext uri="{D42A27DB-BD31-4B8C-83A1-F6EECF244321}">
                <p14:modId xmlns:p14="http://schemas.microsoft.com/office/powerpoint/2010/main" val="2682941317"/>
              </p:ext>
            </p:extLst>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数据流四中基本符号</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4"/>
          <p:cNvPicPr>
            <a:picLocks noChangeAspect="1"/>
          </p:cNvPicPr>
          <p:nvPr/>
        </p:nvPicPr>
        <p:blipFill>
          <a:blip r:embed="rId3"/>
          <a:srcRect/>
          <a:stretch>
            <a:fillRect/>
          </a:stretch>
        </p:blipFill>
        <p:spPr bwMode="auto">
          <a:xfrm>
            <a:off x="3059113" y="0"/>
            <a:ext cx="5257800" cy="6048375"/>
          </a:xfrm>
          <a:prstGeom prst="rect">
            <a:avLst/>
          </a:prstGeom>
          <a:noFill/>
          <a:ln w="9525">
            <a:noFill/>
            <a:miter lim="800000"/>
            <a:headEnd/>
            <a:tailEnd/>
          </a:ln>
        </p:spPr>
      </p:pic>
      <p:sp>
        <p:nvSpPr>
          <p:cNvPr id="10" name="下箭头 9"/>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附加符号</a:t>
            </a:r>
          </a:p>
        </p:txBody>
      </p:sp>
      <p:sp>
        <p:nvSpPr>
          <p:cNvPr id="11" name="下箭头 10"/>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基本符号</a:t>
            </a: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2" name="TextBox 1"/>
          <p:cNvSpPr txBox="1"/>
          <p:nvPr/>
        </p:nvSpPr>
        <p:spPr>
          <a:xfrm>
            <a:off x="395288" y="2492375"/>
            <a:ext cx="2841625" cy="8318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以简单例子说明怎样画数据流图</a:t>
            </a:r>
          </a:p>
        </p:txBody>
      </p:sp>
      <p:sp>
        <p:nvSpPr>
          <p:cNvPr id="3" name="TextBox 2"/>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假设一家工厂的采购部每天需要</a:t>
            </a:r>
            <a:r>
              <a:rPr lang="zh-CN" altLang="zh-CN" sz="2400" dirty="0">
                <a:solidFill>
                  <a:srgbClr val="FF0000"/>
                </a:solidFill>
                <a:latin typeface="Bodoni MT Black" pitchFamily="18" charset="0"/>
              </a:rPr>
              <a:t>一张订货报表</a:t>
            </a:r>
            <a:r>
              <a:rPr lang="zh-CN" altLang="zh-CN" sz="2400" dirty="0">
                <a:latin typeface="Bodoni MT Black" pitchFamily="18" charset="0"/>
              </a:rPr>
              <a:t>，报表按</a:t>
            </a:r>
            <a:r>
              <a:rPr lang="zh-CN" altLang="zh-CN" sz="2400" dirty="0">
                <a:solidFill>
                  <a:srgbClr val="FF0000"/>
                </a:solidFill>
                <a:latin typeface="Bodoni MT Black" pitchFamily="18" charset="0"/>
              </a:rPr>
              <a:t>零件编号</a:t>
            </a:r>
            <a:r>
              <a:rPr lang="zh-CN" altLang="zh-CN" sz="2400" dirty="0">
                <a:latin typeface="Bodoni MT Black" pitchFamily="18" charset="0"/>
              </a:rPr>
              <a:t>排序，表中列出所有需要再次订货的零件。对于每个需要再次订货的零件应该列出下述数据：</a:t>
            </a:r>
            <a:r>
              <a:rPr lang="zh-CN" altLang="zh-CN" sz="2400" dirty="0">
                <a:solidFill>
                  <a:srgbClr val="0070C0"/>
                </a:solidFill>
                <a:latin typeface="Bodoni MT Black" pitchFamily="18" charset="0"/>
              </a:rPr>
              <a:t>零件编号，零件名称，订货数量，目前价格，主要供应者，次要供应者</a:t>
            </a:r>
            <a:r>
              <a:rPr lang="zh-CN" altLang="zh-CN" sz="2400" dirty="0">
                <a:solidFill>
                  <a:schemeClr val="tx1"/>
                </a:solidFill>
                <a:latin typeface="Bodoni MT Black" pitchFamily="18" charset="0"/>
              </a:rPr>
              <a:t>。</a:t>
            </a:r>
            <a:r>
              <a:rPr lang="zh-CN" altLang="zh-CN" sz="2400" dirty="0">
                <a:latin typeface="Bodoni MT Black" pitchFamily="18" charset="0"/>
              </a:rPr>
              <a:t>零件入库或出库称为</a:t>
            </a:r>
            <a:r>
              <a:rPr lang="zh-CN" altLang="zh-CN" sz="2400" dirty="0">
                <a:solidFill>
                  <a:srgbClr val="FF0000"/>
                </a:solidFill>
                <a:latin typeface="Bodoni MT Black" pitchFamily="18" charset="0"/>
              </a:rPr>
              <a:t>事务</a:t>
            </a:r>
            <a:r>
              <a:rPr lang="zh-CN" altLang="zh-CN" sz="2400" dirty="0">
                <a:latin typeface="Bodoni MT Black" pitchFamily="18" charset="0"/>
              </a:rPr>
              <a:t>，通过放在仓库中的</a:t>
            </a:r>
            <a:r>
              <a:rPr lang="en-US" altLang="zh-CN" sz="2400" dirty="0">
                <a:solidFill>
                  <a:srgbClr val="FF0000"/>
                </a:solidFill>
                <a:latin typeface="Bodoni MT Black" pitchFamily="18" charset="0"/>
              </a:rPr>
              <a:t>CRT</a:t>
            </a:r>
            <a:r>
              <a:rPr lang="zh-CN" altLang="zh-CN" sz="2400" dirty="0">
                <a:solidFill>
                  <a:srgbClr val="FF0000"/>
                </a:solidFill>
                <a:latin typeface="Bodoni MT Black" pitchFamily="18" charset="0"/>
              </a:rPr>
              <a:t>终端</a:t>
            </a:r>
            <a:r>
              <a:rPr lang="zh-CN" altLang="zh-CN" sz="2400" dirty="0">
                <a:latin typeface="Bodoni MT Black" pitchFamily="18" charset="0"/>
              </a:rPr>
              <a:t>把</a:t>
            </a:r>
            <a:r>
              <a:rPr lang="zh-CN" altLang="zh-CN" sz="2400" dirty="0">
                <a:solidFill>
                  <a:srgbClr val="FF0000"/>
                </a:solidFill>
                <a:latin typeface="Bodoni MT Black" pitchFamily="18" charset="0"/>
              </a:rPr>
              <a:t>事务报告</a:t>
            </a:r>
            <a:r>
              <a:rPr lang="zh-CN" altLang="zh-CN" sz="2400" dirty="0">
                <a:latin typeface="Bodoni MT Black" pitchFamily="18" charset="0"/>
              </a:rPr>
              <a:t>给</a:t>
            </a:r>
            <a:r>
              <a:rPr lang="zh-CN" altLang="zh-CN" sz="2400" dirty="0">
                <a:solidFill>
                  <a:srgbClr val="FF0000"/>
                </a:solidFill>
                <a:latin typeface="Bodoni MT Black" pitchFamily="18" charset="0"/>
              </a:rPr>
              <a:t>订货系统</a:t>
            </a:r>
            <a:r>
              <a:rPr lang="zh-CN" altLang="zh-CN" sz="2400" dirty="0">
                <a:latin typeface="Bodoni MT Black" pitchFamily="18" charset="0"/>
              </a:rPr>
              <a:t>。当某种零件的库存数量少于库存量临界值时就应该再次订货。</a:t>
            </a:r>
            <a:endParaRPr lang="zh-CN" altLang="en-US" sz="2400" dirty="0">
              <a:latin typeface="Bodoni MT Black" pitchFamily="18" charset="0"/>
            </a:endParaRPr>
          </a:p>
        </p:txBody>
      </p:sp>
      <p:sp>
        <p:nvSpPr>
          <p:cNvPr id="9" name="TextBox 8"/>
          <p:cNvSpPr txBox="1"/>
          <p:nvPr/>
        </p:nvSpPr>
        <p:spPr>
          <a:xfrm>
            <a:off x="503238" y="12731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2.4.2</a:t>
            </a:r>
            <a:r>
              <a:rPr lang="zh-CN" altLang="en-US" sz="3200" b="1" dirty="0">
                <a:solidFill>
                  <a:schemeClr val="tx1"/>
                </a:solidFill>
                <a:latin typeface="Bodoni MT Black" pitchFamily="18" charset="0"/>
              </a:rPr>
              <a:t>  例子</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82613" y="3011488"/>
            <a:ext cx="7993062" cy="193899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Bodoni MT Black" pitchFamily="18" charset="0"/>
              </a:rPr>
              <a:t>首先考虑数据的</a:t>
            </a:r>
            <a:r>
              <a:rPr lang="zh-CN" altLang="zh-CN" sz="2400" dirty="0">
                <a:solidFill>
                  <a:srgbClr val="FF0000"/>
                </a:solidFill>
                <a:latin typeface="Bodoni MT Black" pitchFamily="18" charset="0"/>
              </a:rPr>
              <a:t>源点和终点</a:t>
            </a:r>
            <a:r>
              <a:rPr lang="zh-CN" altLang="zh-CN" sz="2400" dirty="0">
                <a:latin typeface="Bodoni MT Black" pitchFamily="18" charset="0"/>
              </a:rPr>
              <a:t>，从上面对系统的描述可以知道“采购部每天需要一张订货报表”，“通过放在仓库中的</a:t>
            </a:r>
            <a:r>
              <a:rPr lang="en-US" altLang="zh-CN" sz="2400" dirty="0">
                <a:latin typeface="Bodoni MT Black" pitchFamily="18" charset="0"/>
              </a:rPr>
              <a:t>CRT</a:t>
            </a:r>
            <a:r>
              <a:rPr lang="zh-CN" altLang="zh-CN" sz="2400" dirty="0">
                <a:latin typeface="Bodoni MT Black" pitchFamily="18" charset="0"/>
              </a:rPr>
              <a:t>终端把事务报告给订货系统”，所以</a:t>
            </a:r>
            <a:r>
              <a:rPr lang="zh-CN" altLang="zh-CN" sz="2400" dirty="0">
                <a:solidFill>
                  <a:srgbClr val="FF0000"/>
                </a:solidFill>
                <a:latin typeface="Bodoni MT Black" pitchFamily="18" charset="0"/>
              </a:rPr>
              <a:t>采购员</a:t>
            </a:r>
            <a:r>
              <a:rPr lang="zh-CN" altLang="zh-CN" sz="2400" dirty="0">
                <a:latin typeface="Bodoni MT Black" pitchFamily="18" charset="0"/>
              </a:rPr>
              <a:t>是</a:t>
            </a:r>
            <a:r>
              <a:rPr lang="zh-CN" altLang="zh-CN" sz="2400" dirty="0">
                <a:solidFill>
                  <a:srgbClr val="FF0000"/>
                </a:solidFill>
                <a:latin typeface="Bodoni MT Black" pitchFamily="18" charset="0"/>
              </a:rPr>
              <a:t>数据终点</a:t>
            </a:r>
            <a:r>
              <a:rPr lang="zh-CN" altLang="zh-CN" sz="2400" dirty="0">
                <a:latin typeface="Bodoni MT Black" pitchFamily="18" charset="0"/>
              </a:rPr>
              <a:t>，而</a:t>
            </a:r>
            <a:r>
              <a:rPr lang="zh-CN" altLang="zh-CN" sz="2400" dirty="0">
                <a:solidFill>
                  <a:srgbClr val="FF0000"/>
                </a:solidFill>
                <a:latin typeface="Bodoni MT Black" pitchFamily="18" charset="0"/>
              </a:rPr>
              <a:t>仓库管理员</a:t>
            </a:r>
            <a:r>
              <a:rPr lang="zh-CN" altLang="zh-CN" sz="2400" dirty="0">
                <a:latin typeface="Bodoni MT Black" pitchFamily="18" charset="0"/>
              </a:rPr>
              <a:t>是</a:t>
            </a:r>
            <a:r>
              <a:rPr lang="zh-CN" altLang="zh-CN" sz="2400" dirty="0">
                <a:solidFill>
                  <a:srgbClr val="FF0000"/>
                </a:solidFill>
                <a:latin typeface="Bodoni MT Black" pitchFamily="18" charset="0"/>
              </a:rPr>
              <a:t>数据源点</a:t>
            </a:r>
            <a:r>
              <a:rPr lang="zh-CN" altLang="zh-CN" sz="2400" dirty="0">
                <a:latin typeface="Bodoni MT Black" pitchFamily="18" charset="0"/>
              </a:rPr>
              <a:t>。</a:t>
            </a:r>
            <a:endParaRPr lang="zh-CN" altLang="en-US" sz="2400" dirty="0">
              <a:latin typeface="Bodoni MT Black" pitchFamily="18" charset="0"/>
            </a:endParaRPr>
          </a:p>
        </p:txBody>
      </p:sp>
      <p:sp>
        <p:nvSpPr>
          <p:cNvPr id="10" name="TextBox 9"/>
          <p:cNvSpPr txBox="1"/>
          <p:nvPr/>
        </p:nvSpPr>
        <p:spPr>
          <a:xfrm>
            <a:off x="657225" y="1695450"/>
            <a:ext cx="7705725"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第一</a:t>
            </a:r>
            <a:r>
              <a:rPr lang="zh-CN" altLang="zh-CN" sz="2400" dirty="0" smtClean="0">
                <a:latin typeface="Bodoni MT Black" pitchFamily="18" charset="0"/>
              </a:rPr>
              <a:t>步</a:t>
            </a:r>
            <a:r>
              <a:rPr lang="zh-CN" altLang="en-US" sz="2400" dirty="0" smtClean="0">
                <a:latin typeface="Bodoni MT Black" pitchFamily="18" charset="0"/>
              </a:rPr>
              <a:t>：</a:t>
            </a:r>
            <a:r>
              <a:rPr lang="zh-CN" altLang="zh-CN" sz="2400" dirty="0" smtClean="0">
                <a:latin typeface="Bodoni MT Black" pitchFamily="18" charset="0"/>
              </a:rPr>
              <a:t>可以</a:t>
            </a:r>
            <a:r>
              <a:rPr lang="zh-CN" altLang="zh-CN" sz="2400" dirty="0">
                <a:latin typeface="Bodoni MT Black" pitchFamily="18" charset="0"/>
              </a:rPr>
              <a:t>从问题描述中提取数据流图的</a:t>
            </a:r>
            <a:r>
              <a:rPr lang="en-US" altLang="zh-CN" sz="2400" dirty="0">
                <a:latin typeface="Bodoni MT Black" pitchFamily="18" charset="0"/>
              </a:rPr>
              <a:t>4</a:t>
            </a:r>
            <a:r>
              <a:rPr lang="zh-CN" altLang="zh-CN" sz="2400" dirty="0">
                <a:latin typeface="Bodoni MT Black" pitchFamily="18" charset="0"/>
              </a:rPr>
              <a:t>种</a:t>
            </a:r>
            <a:r>
              <a:rPr lang="zh-CN" altLang="zh-CN" sz="2400" dirty="0" smtClean="0">
                <a:latin typeface="Bodoni MT Black" pitchFamily="18" charset="0"/>
              </a:rPr>
              <a:t>成分 </a:t>
            </a:r>
            <a:endParaRPr lang="en-US" altLang="zh-CN"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82613" y="3011488"/>
            <a:ext cx="7993062" cy="240065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Bodoni MT Black" pitchFamily="18" charset="0"/>
              </a:rPr>
              <a:t>因此必须有一个用于</a:t>
            </a:r>
            <a:r>
              <a:rPr lang="zh-CN" altLang="zh-CN" sz="2400" dirty="0">
                <a:solidFill>
                  <a:srgbClr val="FF0000"/>
                </a:solidFill>
                <a:latin typeface="Bodoni MT Black" pitchFamily="18" charset="0"/>
              </a:rPr>
              <a:t>产生报表</a:t>
            </a:r>
            <a:r>
              <a:rPr lang="zh-CN" altLang="zh-CN" sz="2400" dirty="0">
                <a:latin typeface="Bodoni MT Black" pitchFamily="18" charset="0"/>
              </a:rPr>
              <a:t>的处理。事务的后果是改变零件库存量，然而任何改变数据的操作都是处理，因此对</a:t>
            </a:r>
            <a:r>
              <a:rPr lang="zh-CN" altLang="zh-CN" sz="2400" dirty="0">
                <a:solidFill>
                  <a:srgbClr val="FF0000"/>
                </a:solidFill>
                <a:latin typeface="Bodoni MT Black" pitchFamily="18" charset="0"/>
              </a:rPr>
              <a:t>事务进行的加工</a:t>
            </a:r>
            <a:r>
              <a:rPr lang="zh-CN" altLang="zh-CN" sz="2400" dirty="0">
                <a:latin typeface="Bodoni MT Black" pitchFamily="18" charset="0"/>
              </a:rPr>
              <a:t>是另一个处理。注意，在问题描述中并没有明显地提到需要对事务进行处理，但是通过分析可以看出这种需要。</a:t>
            </a:r>
            <a:endParaRPr lang="zh-CN" altLang="en-US" sz="2400" dirty="0">
              <a:latin typeface="Bodoni MT Black" pitchFamily="18" charset="0"/>
            </a:endParaRPr>
          </a:p>
        </p:txBody>
      </p:sp>
      <p:sp>
        <p:nvSpPr>
          <p:cNvPr id="10" name="TextBox 9"/>
          <p:cNvSpPr txBox="1"/>
          <p:nvPr/>
        </p:nvSpPr>
        <p:spPr>
          <a:xfrm>
            <a:off x="612775" y="1582738"/>
            <a:ext cx="7705725"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二</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再一次阅读问题描述，“采购部需要报表”</a:t>
            </a:r>
            <a:endParaRPr lang="zh-CN" altLang="en-US"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14350" y="2757488"/>
            <a:ext cx="7993063" cy="286232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solidFill>
                  <a:srgbClr val="FF0000"/>
                </a:solidFill>
                <a:latin typeface="Bodoni MT Black" pitchFamily="18" charset="0"/>
              </a:rPr>
              <a:t>系统把订货报表送给采购部</a:t>
            </a:r>
            <a:r>
              <a:rPr lang="zh-CN" altLang="en-US" sz="2400" dirty="0">
                <a:latin typeface="Bodoni MT Black" pitchFamily="18" charset="0"/>
              </a:rPr>
              <a:t>，因此订货报表是一个数据流；</a:t>
            </a:r>
            <a:r>
              <a:rPr lang="zh-CN" altLang="en-US" sz="2400" dirty="0">
                <a:solidFill>
                  <a:srgbClr val="FF0000"/>
                </a:solidFill>
                <a:latin typeface="Bodoni MT Black" pitchFamily="18" charset="0"/>
              </a:rPr>
              <a:t>事务需要从仓库送到系统中</a:t>
            </a:r>
            <a:r>
              <a:rPr lang="zh-CN" altLang="en-US" sz="2400" dirty="0">
                <a:latin typeface="Bodoni MT Black" pitchFamily="18" charset="0"/>
              </a:rPr>
              <a:t>，显然事务是另一个数据流。</a:t>
            </a:r>
            <a:r>
              <a:rPr lang="zh-CN" altLang="en-US" sz="2400" dirty="0">
                <a:solidFill>
                  <a:srgbClr val="FF0000"/>
                </a:solidFill>
                <a:latin typeface="Bodoni MT Black" pitchFamily="18" charset="0"/>
              </a:rPr>
              <a:t>产生报表</a:t>
            </a:r>
            <a:r>
              <a:rPr lang="zh-CN" altLang="en-US" sz="2400" dirty="0">
                <a:latin typeface="Bodoni MT Black" pitchFamily="18" charset="0"/>
              </a:rPr>
              <a:t>和</a:t>
            </a:r>
            <a:r>
              <a:rPr lang="zh-CN" altLang="en-US" sz="2400" dirty="0">
                <a:solidFill>
                  <a:srgbClr val="FF0000"/>
                </a:solidFill>
                <a:latin typeface="Bodoni MT Black" pitchFamily="18" charset="0"/>
              </a:rPr>
              <a:t>处理事务</a:t>
            </a:r>
            <a:r>
              <a:rPr lang="zh-CN" altLang="en-US" sz="2400" dirty="0">
                <a:latin typeface="Bodoni MT Black" pitchFamily="18" charset="0"/>
              </a:rPr>
              <a:t>这两个处理在时间上明显不匹配</a:t>
            </a:r>
            <a:r>
              <a:rPr lang="en-US" altLang="zh-CN" sz="2400" dirty="0">
                <a:latin typeface="Bodoni MT Black" pitchFamily="18" charset="0"/>
              </a:rPr>
              <a:t>——</a:t>
            </a:r>
            <a:r>
              <a:rPr lang="zh-CN" altLang="en-US" sz="2400" dirty="0">
                <a:latin typeface="Bodoni MT Black" pitchFamily="18" charset="0"/>
              </a:rPr>
              <a:t>每当有一个事务发生时立即处理它，然而每天只产生一次订货报表。因此，用来产生订货报表的数据必须存放一段时间，也就是应该有一个</a:t>
            </a:r>
            <a:r>
              <a:rPr lang="zh-CN" altLang="en-US" sz="2400" dirty="0">
                <a:solidFill>
                  <a:srgbClr val="FF0000"/>
                </a:solidFill>
                <a:latin typeface="Bodoni MT Black" pitchFamily="18" charset="0"/>
              </a:rPr>
              <a:t>数据存储</a:t>
            </a:r>
            <a:r>
              <a:rPr lang="zh-CN" altLang="en-US" sz="2400" dirty="0">
                <a:latin typeface="Bodoni MT Black" pitchFamily="18" charset="0"/>
              </a:rPr>
              <a:t>。</a:t>
            </a:r>
          </a:p>
        </p:txBody>
      </p:sp>
      <p:sp>
        <p:nvSpPr>
          <p:cNvPr id="10" name="TextBox 9"/>
          <p:cNvSpPr txBox="1"/>
          <p:nvPr/>
        </p:nvSpPr>
        <p:spPr>
          <a:xfrm>
            <a:off x="657225" y="1577975"/>
            <a:ext cx="7705725"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三</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考虑数据流和数据存储</a:t>
            </a:r>
            <a:endParaRPr lang="zh-CN" altLang="en-US"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r>
              <a:rPr lang="zh-CN" altLang="en-US" dirty="0">
                <a:solidFill>
                  <a:schemeClr val="tx1"/>
                </a:solidFill>
                <a:latin typeface="Bodoni MT Black" pitchFamily="18" charset="0"/>
              </a:rPr>
              <a:t>     分析结果</a:t>
            </a:r>
          </a:p>
        </p:txBody>
      </p:sp>
      <p:pic>
        <p:nvPicPr>
          <p:cNvPr id="71683" name="图片 2"/>
          <p:cNvPicPr>
            <a:picLocks noChangeAspect="1"/>
          </p:cNvPicPr>
          <p:nvPr/>
        </p:nvPicPr>
        <p:blipFill>
          <a:blip r:embed="rId3"/>
          <a:srcRect/>
          <a:stretch>
            <a:fillRect/>
          </a:stretch>
        </p:blipFill>
        <p:spPr bwMode="auto">
          <a:xfrm>
            <a:off x="1908175" y="1700213"/>
            <a:ext cx="7185025" cy="3673475"/>
          </a:xfrm>
          <a:prstGeom prst="rect">
            <a:avLst/>
          </a:prstGeom>
          <a:noFill/>
          <a:ln w="9525">
            <a:noFill/>
            <a:miter lim="800000"/>
            <a:headEnd/>
            <a:tailEnd/>
          </a:ln>
        </p:spPr>
      </p:pic>
      <p:sp>
        <p:nvSpPr>
          <p:cNvPr id="10" name="TextBox 9"/>
          <p:cNvSpPr txBox="1"/>
          <p:nvPr/>
        </p:nvSpPr>
        <p:spPr>
          <a:xfrm>
            <a:off x="468313" y="604838"/>
            <a:ext cx="1652587" cy="461962"/>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步骤</a:t>
            </a:r>
            <a:r>
              <a:rPr lang="zh-CN" altLang="en-US" sz="2400" dirty="0" smtClean="0">
                <a:solidFill>
                  <a:schemeClr val="tx1"/>
                </a:solidFill>
                <a:latin typeface="Bodoni MT Black" pitchFamily="18" charset="0"/>
              </a:rPr>
              <a:t>一：</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    </a:t>
            </a:r>
            <a:r>
              <a:rPr lang="zh-CN" altLang="zh-CN" sz="2400" dirty="0">
                <a:latin typeface="Bodoni MT Black" pitchFamily="18" charset="0"/>
              </a:rPr>
              <a:t>把数据流图的</a:t>
            </a:r>
            <a:r>
              <a:rPr lang="en-US" altLang="zh-CN" sz="2400" dirty="0">
                <a:latin typeface="Bodoni MT Black" pitchFamily="18" charset="0"/>
              </a:rPr>
              <a:t>4</a:t>
            </a:r>
            <a:r>
              <a:rPr lang="zh-CN" altLang="zh-CN" sz="2400" dirty="0">
                <a:latin typeface="Bodoni MT Black" pitchFamily="18" charset="0"/>
              </a:rPr>
              <a:t>种成分都分离出来以后</a:t>
            </a:r>
            <a:r>
              <a:rPr lang="zh-CN" altLang="en-US" sz="2400" dirty="0">
                <a:latin typeface="Bodoni MT Black" pitchFamily="18" charset="0"/>
              </a:rPr>
              <a:t>（上图所示）</a:t>
            </a:r>
            <a:r>
              <a:rPr lang="zh-CN" altLang="zh-CN" sz="2400" dirty="0">
                <a:latin typeface="Bodoni MT Black" pitchFamily="18" charset="0"/>
              </a:rPr>
              <a:t>，就可以着手画数据流图了</a:t>
            </a:r>
            <a:endParaRPr lang="zh-CN" altLang="en-US" sz="2400" dirty="0">
              <a:latin typeface="Bodoni MT Black" pitchFamily="18" charset="0"/>
            </a:endParaRPr>
          </a:p>
        </p:txBody>
      </p:sp>
      <p:pic>
        <p:nvPicPr>
          <p:cNvPr id="73731" name="图片 3"/>
          <p:cNvPicPr>
            <a:picLocks noChangeAspect="1"/>
          </p:cNvPicPr>
          <p:nvPr/>
        </p:nvPicPr>
        <p:blipFill>
          <a:blip r:embed="rId3"/>
          <a:srcRect/>
          <a:stretch>
            <a:fillRect/>
          </a:stretch>
        </p:blipFill>
        <p:spPr bwMode="auto">
          <a:xfrm>
            <a:off x="1692275" y="3960813"/>
            <a:ext cx="5454650" cy="1674812"/>
          </a:xfrm>
          <a:prstGeom prst="rect">
            <a:avLst/>
          </a:prstGeom>
          <a:noFill/>
          <a:ln w="9525">
            <a:noFill/>
            <a:miter lim="800000"/>
            <a:headEnd/>
            <a:tailEnd/>
          </a:ln>
        </p:spPr>
      </p:pic>
      <p:sp>
        <p:nvSpPr>
          <p:cNvPr id="9" name="下箭头 8"/>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sp>
        <p:nvSpPr>
          <p:cNvPr id="10" name="TextBox 9"/>
          <p:cNvSpPr txBox="1"/>
          <p:nvPr/>
        </p:nvSpPr>
        <p:spPr>
          <a:xfrm>
            <a:off x="395288" y="549275"/>
            <a:ext cx="1654175"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a:t>
            </a:r>
            <a:r>
              <a:rPr lang="zh-CN" altLang="en-US" sz="2400" dirty="0" smtClean="0">
                <a:latin typeface="Bodoni MT Black" pitchFamily="18" charset="0"/>
              </a:rPr>
              <a:t>二</a:t>
            </a:r>
            <a:r>
              <a:rPr lang="zh-CN" altLang="en-US" sz="2400" dirty="0">
                <a:solidFill>
                  <a:schemeClr val="tx1"/>
                </a:solidFill>
                <a:latin typeface="Bodoni MT Black" pitchFamily="18" charset="0"/>
              </a:rPr>
              <a:t>：</a:t>
            </a:r>
            <a:endParaRPr lang="zh-CN" altLang="en-US" sz="2400" dirty="0">
              <a:latin typeface="Bodoni MT Black" pitchFamily="18" charset="0"/>
            </a:endParaRPr>
          </a:p>
        </p:txBody>
      </p:sp>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步骤三：</a:t>
            </a:r>
          </a:p>
        </p:txBody>
      </p:sp>
      <p:sp>
        <p:nvSpPr>
          <p:cNvPr id="11" name="TextBox 10"/>
          <p:cNvSpPr txBox="1"/>
          <p:nvPr/>
        </p:nvSpPr>
        <p:spPr>
          <a:xfrm>
            <a:off x="200025" y="1868488"/>
            <a:ext cx="1800225" cy="1570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把基本系统模型细化，描绘系统的主要功能</a:t>
            </a:r>
            <a:endParaRPr lang="zh-CN" altLang="en-US" sz="2400" dirty="0">
              <a:latin typeface="Bodoni MT Black" pitchFamily="18" charset="0"/>
            </a:endParaRPr>
          </a:p>
        </p:txBody>
      </p:sp>
      <p:sp>
        <p:nvSpPr>
          <p:cNvPr id="12" name="下箭头 11"/>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pic>
        <p:nvPicPr>
          <p:cNvPr id="75781" name="图片 2"/>
          <p:cNvPicPr>
            <a:picLocks noChangeAspect="1"/>
          </p:cNvPicPr>
          <p:nvPr/>
        </p:nvPicPr>
        <p:blipFill>
          <a:blip r:embed="rId3" cstate="print"/>
          <a:srcRect/>
          <a:stretch>
            <a:fillRect/>
          </a:stretch>
        </p:blipFill>
        <p:spPr bwMode="auto">
          <a:xfrm>
            <a:off x="2967038" y="1512888"/>
            <a:ext cx="5997575" cy="4148137"/>
          </a:xfrm>
          <a:prstGeom prst="rect">
            <a:avLst/>
          </a:prstGeom>
          <a:noFill/>
          <a:ln w="9525">
            <a:noFill/>
            <a:miter lim="800000"/>
            <a:headEnd/>
            <a:tailEnd/>
          </a:ln>
        </p:spPr>
      </p:pic>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步骤四：</a:t>
            </a:r>
          </a:p>
        </p:txBody>
      </p:sp>
      <p:sp>
        <p:nvSpPr>
          <p:cNvPr id="11" name="TextBox 10"/>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对功能级数据流图中描绘的系统主要功能进一步细化</a:t>
            </a:r>
            <a:endParaRPr lang="zh-CN" altLang="en-US" sz="2400" dirty="0">
              <a:latin typeface="Bodoni MT Black" pitchFamily="18" charset="0"/>
            </a:endParaRPr>
          </a:p>
        </p:txBody>
      </p:sp>
      <p:sp>
        <p:nvSpPr>
          <p:cNvPr id="12" name="下箭头 11"/>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pic>
        <p:nvPicPr>
          <p:cNvPr id="77829" name="图片 1"/>
          <p:cNvPicPr>
            <a:picLocks noChangeAspect="1"/>
          </p:cNvPicPr>
          <p:nvPr/>
        </p:nvPicPr>
        <p:blipFill>
          <a:blip r:embed="rId3"/>
          <a:srcRect/>
          <a:stretch>
            <a:fillRect/>
          </a:stretch>
        </p:blipFill>
        <p:spPr bwMode="auto">
          <a:xfrm>
            <a:off x="2771775" y="1557338"/>
            <a:ext cx="6243638" cy="3311525"/>
          </a:xfrm>
          <a:prstGeom prst="rect">
            <a:avLst/>
          </a:prstGeom>
          <a:noFill/>
          <a:ln w="9525">
            <a:noFill/>
            <a:miter lim="800000"/>
            <a:headEnd/>
            <a:tailEnd/>
          </a:ln>
        </p:spPr>
      </p:pic>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p>
        </p:txBody>
      </p:sp>
      <p:sp>
        <p:nvSpPr>
          <p:cNvPr id="8" name="标题 3"/>
          <p:cNvSpPr>
            <a:spLocks noGrp="1"/>
          </p:cNvSpPr>
          <p:nvPr>
            <p:ph type="title"/>
          </p:nvPr>
        </p:nvSpPr>
        <p:spPr>
          <a:xfrm>
            <a:off x="158750" y="1588"/>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9" name="圆角矩形 8"/>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6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数据流图</a:t>
            </a:r>
            <a:r>
              <a:rPr lang="zh-CN" altLang="zh-CN" sz="2400" dirty="0">
                <a:solidFill>
                  <a:schemeClr val="tx1"/>
                </a:solidFill>
                <a:latin typeface="Bodoni MT Black" pitchFamily="18" charset="0"/>
              </a:rPr>
              <a:t>中每个成分的命名是否恰当，直接影响数据流图的可理解性。因此，给这些成分起名字时应该仔细推敲。</a:t>
            </a:r>
            <a:endParaRPr lang="zh-CN" altLang="en-US" sz="2400" dirty="0">
              <a:solidFill>
                <a:schemeClr val="tx1"/>
              </a:solidFill>
              <a:latin typeface="Bodoni MT Black" pitchFamily="18" charset="0"/>
            </a:endParaRPr>
          </a:p>
        </p:txBody>
      </p:sp>
      <p:sp>
        <p:nvSpPr>
          <p:cNvPr id="10" name="TextBox 9"/>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2.4.3</a:t>
            </a:r>
            <a:r>
              <a:rPr lang="zh-CN" altLang="en-US" sz="3200" b="1" dirty="0">
                <a:solidFill>
                  <a:schemeClr val="tx1"/>
                </a:solidFill>
                <a:latin typeface="Bodoni MT Black" pitchFamily="18" charset="0"/>
              </a:rPr>
              <a:t>  命名</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31800"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10" name="TextBox 9"/>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为处理命名时应注意的问题</a:t>
            </a:r>
            <a:endParaRPr lang="zh-CN" altLang="en-US" sz="2400" b="1" dirty="0">
              <a:solidFill>
                <a:schemeClr val="tx2">
                  <a:lumMod val="75000"/>
                </a:schemeClr>
              </a:solidFill>
              <a:latin typeface="Bodoni MT Black" pitchFamily="18" charset="0"/>
            </a:endParaRPr>
          </a:p>
        </p:txBody>
      </p:sp>
      <p:sp>
        <p:nvSpPr>
          <p:cNvPr id="4" name="TextBox 3"/>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通常先为</a:t>
            </a:r>
            <a:r>
              <a:rPr lang="zh-CN" altLang="zh-CN" sz="2400" dirty="0">
                <a:solidFill>
                  <a:srgbClr val="FF0000"/>
                </a:solidFill>
                <a:latin typeface="Bodoni MT Black" pitchFamily="18" charset="0"/>
              </a:rPr>
              <a:t>数据流命名</a:t>
            </a:r>
            <a:r>
              <a:rPr lang="zh-CN" altLang="zh-CN" sz="2400" dirty="0">
                <a:latin typeface="Bodoni MT Black" pitchFamily="18" charset="0"/>
              </a:rPr>
              <a:t>，然后再为</a:t>
            </a:r>
            <a:r>
              <a:rPr lang="zh-CN" altLang="zh-CN" sz="2400" dirty="0">
                <a:solidFill>
                  <a:srgbClr val="FF0000"/>
                </a:solidFill>
                <a:latin typeface="Bodoni MT Black" pitchFamily="18" charset="0"/>
              </a:rPr>
              <a:t>与之相关联的处理命名</a:t>
            </a:r>
            <a:r>
              <a:rPr lang="zh-CN" altLang="zh-CN" sz="2400" dirty="0">
                <a:latin typeface="Bodoni MT Black" pitchFamily="18" charset="0"/>
              </a:rPr>
              <a:t>。</a:t>
            </a:r>
            <a:endParaRPr lang="en-US" altLang="zh-CN"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名字应该反映整个处理的功能，而不是它的一部分功能</a:t>
            </a:r>
            <a:r>
              <a:rPr lang="zh-CN" altLang="en-US" sz="2400" dirty="0">
                <a:latin typeface="Bodoni MT Black" pitchFamily="18" charset="0"/>
              </a:rPr>
              <a:t>。</a:t>
            </a:r>
            <a:endParaRPr lang="en-US" altLang="zh-CN"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名字最好由一个具体的</a:t>
            </a:r>
            <a:r>
              <a:rPr lang="zh-CN" altLang="zh-CN" sz="2400" dirty="0">
                <a:solidFill>
                  <a:srgbClr val="FF0000"/>
                </a:solidFill>
                <a:latin typeface="Bodoni MT Black" pitchFamily="18" charset="0"/>
              </a:rPr>
              <a:t>及物动词加上</a:t>
            </a:r>
            <a:r>
              <a:rPr lang="zh-CN" altLang="zh-CN" sz="2400" dirty="0">
                <a:latin typeface="Bodoni MT Black" pitchFamily="18" charset="0"/>
              </a:rPr>
              <a:t>一个具体的</a:t>
            </a:r>
            <a:r>
              <a:rPr lang="zh-CN" altLang="zh-CN" sz="2400" dirty="0">
                <a:solidFill>
                  <a:srgbClr val="FF0000"/>
                </a:solidFill>
                <a:latin typeface="Bodoni MT Black" pitchFamily="18" charset="0"/>
              </a:rPr>
              <a:t>宾语</a:t>
            </a:r>
            <a:r>
              <a:rPr lang="zh-CN" altLang="zh-CN" sz="2400" dirty="0">
                <a:latin typeface="Bodoni MT Black" pitchFamily="18" charset="0"/>
              </a:rPr>
              <a:t>组成。</a:t>
            </a:r>
            <a:endParaRPr lang="zh-CN" altLang="en-US"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通常名字中仅包括一个动词，如果必须用两个动词才能描述整个处理的功能，则把这个处理再分解成两个处理可能更恰当些。</a:t>
            </a:r>
            <a:endParaRPr lang="zh-CN" altLang="en-US"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如果在为某个处理命名时遇到困难，则很可能是发现了分解不当的迹象，应考虑重新分解。</a:t>
            </a:r>
            <a:endParaRPr lang="zh-CN" altLang="en-US" sz="2400" dirty="0">
              <a:latin typeface="Bodoni MT Black" pitchFamily="18" charset="0"/>
            </a:endParaRP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2.4.4  </a:t>
            </a:r>
            <a:r>
              <a:rPr lang="zh-CN" altLang="en-US" sz="2400" dirty="0">
                <a:solidFill>
                  <a:srgbClr val="D9D9D9"/>
                </a:solidFill>
                <a:latin typeface="Bodoni MT Black" pitchFamily="18" charset="0"/>
                <a:ea typeface="+mn-ea"/>
              </a:rPr>
              <a:t>用途</a:t>
            </a:r>
          </a:p>
        </p:txBody>
      </p:sp>
      <p:sp>
        <p:nvSpPr>
          <p:cNvPr id="8" name="标题 3"/>
          <p:cNvSpPr>
            <a:spLocks noGrp="1"/>
          </p:cNvSpPr>
          <p:nvPr>
            <p:ph type="title"/>
          </p:nvPr>
        </p:nvSpPr>
        <p:spPr>
          <a:xfrm>
            <a:off x="295275" y="28575"/>
            <a:ext cx="8229600" cy="1143000"/>
          </a:xfrm>
        </p:spPr>
        <p:txBody>
          <a:bodyPr/>
          <a:lstStyle/>
          <a:p>
            <a:pPr>
              <a:defRPr/>
            </a:pPr>
            <a:r>
              <a:rPr lang="en-US" altLang="zh-CN" b="1" dirty="0" smtClean="0">
                <a:latin typeface="Bodoni MT Black" pitchFamily="18" charset="0"/>
                <a:ea typeface="+mn-ea"/>
              </a:rPr>
              <a:t>2.4 </a:t>
            </a:r>
            <a:r>
              <a:rPr lang="zh-CN" altLang="en-US" b="1" dirty="0" smtClean="0">
                <a:latin typeface="Bodoni MT Black" pitchFamily="18" charset="0"/>
              </a:rPr>
              <a:t>数据流图</a:t>
            </a:r>
          </a:p>
        </p:txBody>
      </p:sp>
      <p:sp>
        <p:nvSpPr>
          <p:cNvPr id="11" name="圆角矩形 10"/>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en-US" altLang="zh-CN" sz="2400" dirty="0">
                <a:latin typeface="Bodoni MT Black" pitchFamily="18" charset="0"/>
              </a:rPr>
              <a:t>1</a:t>
            </a:r>
            <a:r>
              <a:rPr lang="zh-CN" altLang="en-US" sz="2400" dirty="0">
                <a:latin typeface="Bodoni MT Black" pitchFamily="18" charset="0"/>
              </a:rPr>
              <a:t>、</a:t>
            </a:r>
            <a:r>
              <a:rPr lang="zh-CN" altLang="zh-CN" sz="2400" dirty="0">
                <a:latin typeface="Bodoni MT Black" pitchFamily="18" charset="0"/>
              </a:rPr>
              <a:t>画数据流图的基本目的是利用它作为</a:t>
            </a:r>
            <a:r>
              <a:rPr lang="zh-CN" altLang="zh-CN" sz="2400" dirty="0">
                <a:solidFill>
                  <a:srgbClr val="FF0000"/>
                </a:solidFill>
                <a:latin typeface="Bodoni MT Black" pitchFamily="18" charset="0"/>
              </a:rPr>
              <a:t>交流</a:t>
            </a:r>
            <a:r>
              <a:rPr lang="zh-CN" altLang="zh-CN" sz="2400" dirty="0">
                <a:latin typeface="Bodoni MT Black" pitchFamily="18" charset="0"/>
              </a:rPr>
              <a:t>信息的工具。</a:t>
            </a:r>
            <a:endParaRPr lang="en-US" altLang="zh-CN" sz="2400" dirty="0">
              <a:latin typeface="Bodoni MT Black" pitchFamily="18" charset="0"/>
            </a:endParaRPr>
          </a:p>
          <a:p>
            <a:pPr eaLnBrk="1" fontAlgn="auto" hangingPunct="1">
              <a:spcBef>
                <a:spcPts val="0"/>
              </a:spcBef>
              <a:spcAft>
                <a:spcPts val="0"/>
              </a:spcAft>
              <a:defRPr/>
            </a:pPr>
            <a:endParaRPr lang="en-US" altLang="zh-CN" sz="2400" dirty="0">
              <a:latin typeface="Bodoni MT Black" pitchFamily="18" charset="0"/>
            </a:endParaRPr>
          </a:p>
          <a:p>
            <a:pPr eaLnBrk="1" fontAlgn="auto" hangingPunct="1">
              <a:spcBef>
                <a:spcPts val="0"/>
              </a:spcBef>
              <a:spcAft>
                <a:spcPts val="0"/>
              </a:spcAft>
              <a:defRPr/>
            </a:pPr>
            <a:r>
              <a:rPr lang="en-US" altLang="zh-CN" sz="2400" dirty="0">
                <a:latin typeface="Bodoni MT Black" pitchFamily="18" charset="0"/>
              </a:rPr>
              <a:t>2</a:t>
            </a:r>
            <a:r>
              <a:rPr lang="zh-CN" altLang="en-US" sz="2400" dirty="0">
                <a:latin typeface="Bodoni MT Black" pitchFamily="18" charset="0"/>
              </a:rPr>
              <a:t>、</a:t>
            </a:r>
            <a:r>
              <a:rPr lang="zh-CN" altLang="zh-CN" sz="2400" dirty="0">
                <a:latin typeface="Bodoni MT Black" pitchFamily="18" charset="0"/>
              </a:rPr>
              <a:t>数据流图的另一个主要用途是作为</a:t>
            </a:r>
            <a:r>
              <a:rPr lang="zh-CN" altLang="zh-CN" sz="2400" dirty="0">
                <a:solidFill>
                  <a:srgbClr val="FF0000"/>
                </a:solidFill>
                <a:latin typeface="Bodoni MT Black" pitchFamily="18" charset="0"/>
              </a:rPr>
              <a:t>分析和设计</a:t>
            </a:r>
            <a:r>
              <a:rPr lang="zh-CN" altLang="zh-CN" sz="2400" dirty="0">
                <a:latin typeface="Bodoni MT Black" pitchFamily="18" charset="0"/>
              </a:rPr>
              <a:t>的工具</a:t>
            </a:r>
            <a:r>
              <a:rPr lang="zh-CN" altLang="en-US" sz="2400" dirty="0">
                <a:latin typeface="Bodoni MT Black" pitchFamily="18" charset="0"/>
              </a:rPr>
              <a:t>。</a:t>
            </a:r>
            <a:endParaRPr lang="en-US" altLang="zh-CN" sz="2400" dirty="0">
              <a:latin typeface="Bodoni MT Black" pitchFamily="18" charset="0"/>
            </a:endParaRPr>
          </a:p>
          <a:p>
            <a:pPr eaLnBrk="1" fontAlgn="auto" hangingPunct="1">
              <a:spcBef>
                <a:spcPts val="0"/>
              </a:spcBef>
              <a:spcAft>
                <a:spcPts val="0"/>
              </a:spcAft>
              <a:defRPr/>
            </a:pPr>
            <a:endParaRPr lang="en-US" altLang="zh-CN" sz="2400" dirty="0">
              <a:latin typeface="Bodoni MT Black" pitchFamily="18" charset="0"/>
            </a:endParaRPr>
          </a:p>
          <a:p>
            <a:pPr eaLnBrk="1" fontAlgn="auto" hangingPunct="1">
              <a:spcBef>
                <a:spcPts val="0"/>
              </a:spcBef>
              <a:spcAft>
                <a:spcPts val="0"/>
              </a:spcAft>
              <a:defRPr/>
            </a:pPr>
            <a:r>
              <a:rPr lang="en-US" altLang="zh-CN" sz="2400" dirty="0">
                <a:latin typeface="Bodoni MT Black" pitchFamily="18" charset="0"/>
              </a:rPr>
              <a:t>3</a:t>
            </a:r>
            <a:r>
              <a:rPr lang="zh-CN" altLang="en-US" sz="2400" dirty="0">
                <a:latin typeface="Bodoni MT Black" pitchFamily="18" charset="0"/>
              </a:rPr>
              <a:t>、</a:t>
            </a:r>
            <a:r>
              <a:rPr lang="zh-CN" altLang="zh-CN" sz="2400" dirty="0">
                <a:latin typeface="Bodoni MT Black" pitchFamily="18" charset="0"/>
              </a:rPr>
              <a:t>数据流图辅助</a:t>
            </a:r>
            <a:r>
              <a:rPr lang="zh-CN" altLang="zh-CN" sz="2400" dirty="0">
                <a:solidFill>
                  <a:srgbClr val="FF0000"/>
                </a:solidFill>
                <a:latin typeface="Bodoni MT Black" pitchFamily="18" charset="0"/>
              </a:rPr>
              <a:t>物理系统</a:t>
            </a:r>
            <a:r>
              <a:rPr lang="zh-CN" altLang="zh-CN" sz="2400" dirty="0">
                <a:latin typeface="Bodoni MT Black" pitchFamily="18" charset="0"/>
              </a:rPr>
              <a:t>的设计时，以图中不同处理的定时要求为指南，能够在数据流图上画出许多组</a:t>
            </a:r>
            <a:r>
              <a:rPr lang="zh-CN" altLang="zh-CN" sz="2400" dirty="0">
                <a:solidFill>
                  <a:srgbClr val="FF0000"/>
                </a:solidFill>
                <a:latin typeface="Bodoni MT Black" pitchFamily="18" charset="0"/>
              </a:rPr>
              <a:t>自动化边界</a:t>
            </a:r>
            <a:r>
              <a:rPr lang="zh-CN" altLang="zh-CN" sz="2400" dirty="0">
                <a:latin typeface="Bodoni MT Black" pitchFamily="18" charset="0"/>
              </a:rPr>
              <a:t>，每组自动化边界可能意味着一个</a:t>
            </a:r>
            <a:r>
              <a:rPr lang="zh-CN" altLang="zh-CN" sz="2400" dirty="0">
                <a:solidFill>
                  <a:srgbClr val="FF0000"/>
                </a:solidFill>
                <a:latin typeface="Bodoni MT Black" pitchFamily="18" charset="0"/>
              </a:rPr>
              <a:t>不同的物理系</a:t>
            </a:r>
            <a:r>
              <a:rPr lang="zh-CN" altLang="zh-CN" sz="2400" dirty="0" smtClean="0">
                <a:solidFill>
                  <a:srgbClr val="FF0000"/>
                </a:solidFill>
                <a:latin typeface="Bodoni MT Black" pitchFamily="18" charset="0"/>
              </a:rPr>
              <a:t>统</a:t>
            </a:r>
            <a:r>
              <a:rPr lang="zh-CN" altLang="en-US" sz="2400" dirty="0" smtClean="0">
                <a:latin typeface="Bodoni MT Black" pitchFamily="18" charset="0"/>
              </a:rPr>
              <a:t>。</a:t>
            </a:r>
            <a:endParaRPr lang="zh-CN" altLang="en-US" sz="2400" dirty="0">
              <a:solidFill>
                <a:srgbClr val="9AE73D"/>
              </a:solidFill>
              <a:latin typeface="Bodoni MT Black" pitchFamily="18" charset="0"/>
            </a:endParaRPr>
          </a:p>
        </p:txBody>
      </p:sp>
      <p:sp>
        <p:nvSpPr>
          <p:cNvPr id="12" name="TextBox 11"/>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2.4.4</a:t>
            </a:r>
            <a:r>
              <a:rPr lang="zh-CN" altLang="en-US" sz="3200" b="1" dirty="0">
                <a:solidFill>
                  <a:schemeClr val="tx1"/>
                </a:solidFill>
                <a:latin typeface="Bodoni MT Black" pitchFamily="18" charset="0"/>
              </a:rPr>
              <a:t>  用途</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 </a:t>
            </a:r>
            <a:r>
              <a:rPr lang="zh-CN" altLang="en-US" sz="2400" dirty="0">
                <a:solidFill>
                  <a:srgbClr val="D9D9D9"/>
                </a:solidFill>
                <a:latin typeface="Bodoni MT Black" pitchFamily="18" charset="0"/>
                <a:ea typeface="+mn-ea"/>
              </a:rPr>
              <a:t>可行性研究的任务</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151447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68288"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12" name="圆角矩形 11"/>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7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数据字典</a:t>
            </a:r>
            <a:r>
              <a:rPr lang="zh-CN" altLang="zh-CN" sz="2400" dirty="0">
                <a:solidFill>
                  <a:schemeClr val="tx1"/>
                </a:solidFill>
                <a:latin typeface="Bodoni MT Black" pitchFamily="18" charset="0"/>
              </a:rPr>
              <a:t>是关于数据的信息的集合，也就是对数据流图中包含的</a:t>
            </a:r>
            <a:r>
              <a:rPr lang="zh-CN" altLang="zh-CN" sz="2400" dirty="0">
                <a:solidFill>
                  <a:srgbClr val="FF0000"/>
                </a:solidFill>
                <a:latin typeface="Bodoni MT Black" pitchFamily="18" charset="0"/>
              </a:rPr>
              <a:t>所有元素</a:t>
            </a:r>
            <a:r>
              <a:rPr lang="zh-CN" altLang="zh-CN" sz="2400" dirty="0">
                <a:solidFill>
                  <a:schemeClr val="tx1"/>
                </a:solidFill>
                <a:latin typeface="Bodoni MT Black" pitchFamily="18" charset="0"/>
              </a:rPr>
              <a:t>的定义的集合。</a:t>
            </a:r>
          </a:p>
        </p:txBody>
      </p:sp>
      <p:sp>
        <p:nvSpPr>
          <p:cNvPr id="9"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1" name="TextBox 5"/>
          <p:cNvSpPr txBox="1"/>
          <p:nvPr/>
        </p:nvSpPr>
        <p:spPr>
          <a:xfrm>
            <a:off x="755651" y="1422400"/>
            <a:ext cx="1152054" cy="5842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3200" dirty="0" smtClean="0">
                <a:solidFill>
                  <a:schemeClr val="tx1"/>
                </a:solidFill>
                <a:latin typeface="Bodoni MT Black" pitchFamily="18" charset="0"/>
              </a:rPr>
              <a:t>概 念</a:t>
            </a:r>
            <a:endParaRPr lang="zh-CN" altLang="en-US" sz="3200" b="1"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500063" y="1412875"/>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graphicFrame>
        <p:nvGraphicFramePr>
          <p:cNvPr id="3" name="图示 2"/>
          <p:cNvGraphicFramePr/>
          <p:nvPr/>
        </p:nvGraphicFramePr>
        <p:xfrm>
          <a:off x="2627784" y="18184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433388" y="2924175"/>
            <a:ext cx="2770187" cy="1570038"/>
          </a:xfrm>
          <a:prstGeom prst="rect">
            <a:avLst/>
          </a:prstGeom>
          <a:noFill/>
        </p:spPr>
        <p:txBody>
          <a:bodyPr>
            <a:spAutoFit/>
          </a:bodyPr>
          <a:lstStyle/>
          <a:p>
            <a:pPr eaLnBrk="1" fontAlgn="auto" hangingPunct="1">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一般说来，数据字典应该由对下列</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类元素的定义组成。</a:t>
            </a:r>
            <a:endParaRPr lang="zh-CN" altLang="en-US" sz="2400" dirty="0">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850" y="1412875"/>
            <a:ext cx="7920038" cy="8636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latin typeface="Bodoni MT Black" pitchFamily="18" charset="0"/>
              </a:rPr>
              <a:t>数据元素的别名就是该元素的其他等价的名字，出现别名主要有下述</a:t>
            </a:r>
            <a:r>
              <a:rPr lang="en-US" altLang="zh-CN" sz="2400" dirty="0">
                <a:latin typeface="Bodoni MT Black" pitchFamily="18" charset="0"/>
              </a:rPr>
              <a:t>3</a:t>
            </a:r>
            <a:r>
              <a:rPr lang="zh-CN" altLang="zh-CN" sz="2400" dirty="0">
                <a:latin typeface="Bodoni MT Black" pitchFamily="18" charset="0"/>
              </a:rPr>
              <a:t>个原因</a:t>
            </a:r>
            <a:r>
              <a:rPr lang="zh-CN" altLang="en-US" sz="2400" dirty="0">
                <a:latin typeface="Bodoni MT Black" pitchFamily="18" charset="0"/>
              </a:rPr>
              <a:t>：</a:t>
            </a:r>
            <a:endParaRPr lang="zh-CN" altLang="zh-CN" sz="2400" dirty="0">
              <a:latin typeface="Bodoni MT Black" pitchFamily="18" charset="0"/>
            </a:endParaRPr>
          </a:p>
        </p:txBody>
      </p:sp>
      <p:graphicFrame>
        <p:nvGraphicFramePr>
          <p:cNvPr id="2" name="图示 1"/>
          <p:cNvGraphicFramePr/>
          <p:nvPr/>
        </p:nvGraphicFramePr>
        <p:xfrm>
          <a:off x="539552" y="2708920"/>
          <a:ext cx="7460511"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7"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9" name="矩形 8"/>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由数据元素组成数据的方式只有下述</a:t>
            </a:r>
            <a:r>
              <a:rPr lang="en-US" altLang="zh-CN" sz="2400" dirty="0">
                <a:solidFill>
                  <a:srgbClr val="FF0000"/>
                </a:solidFill>
                <a:latin typeface="Bodoni MT Black" pitchFamily="18" charset="0"/>
              </a:rPr>
              <a:t>3</a:t>
            </a:r>
            <a:r>
              <a:rPr lang="zh-CN" altLang="zh-CN" sz="2400" dirty="0">
                <a:latin typeface="Bodoni MT Black" pitchFamily="18" charset="0"/>
              </a:rPr>
              <a:t>种基本类型：</a:t>
            </a:r>
          </a:p>
        </p:txBody>
      </p:sp>
      <p:graphicFrame>
        <p:nvGraphicFramePr>
          <p:cNvPr id="10" name="图示 9"/>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2.5.2 </a:t>
            </a:r>
            <a:r>
              <a:rPr lang="zh-CN" altLang="en-US" sz="3200" b="1" dirty="0">
                <a:solidFill>
                  <a:schemeClr val="tx1"/>
                </a:solidFill>
                <a:latin typeface="Bodoni MT Black" pitchFamily="18" charset="0"/>
              </a:rPr>
              <a:t>定义数据的方法</a:t>
            </a:r>
          </a:p>
        </p:txBody>
      </p:sp>
      <p:sp>
        <p:nvSpPr>
          <p:cNvPr id="12"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90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11" name="TextBox 10"/>
          <p:cNvSpPr txBox="1"/>
          <p:nvPr/>
        </p:nvSpPr>
        <p:spPr>
          <a:xfrm>
            <a:off x="395288" y="1463675"/>
            <a:ext cx="2982912" cy="46166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en-US" altLang="zh-CN" sz="2400" dirty="0">
                <a:latin typeface="Bodoni MT Black" pitchFamily="18" charset="0"/>
              </a:rPr>
              <a:t>4</a:t>
            </a:r>
            <a:r>
              <a:rPr lang="zh-CN" altLang="zh-CN" sz="2400" dirty="0" smtClean="0">
                <a:latin typeface="Bodoni MT Black" pitchFamily="18" charset="0"/>
              </a:rPr>
              <a:t>种</a:t>
            </a:r>
            <a:r>
              <a:rPr lang="zh-CN" altLang="en-US" sz="2400" dirty="0" smtClean="0">
                <a:latin typeface="Bodoni MT Black" pitchFamily="18" charset="0"/>
              </a:rPr>
              <a:t>：</a:t>
            </a:r>
            <a:r>
              <a:rPr lang="zh-CN" altLang="zh-CN" sz="2400" dirty="0" smtClean="0">
                <a:solidFill>
                  <a:srgbClr val="FF0000"/>
                </a:solidFill>
                <a:latin typeface="Bodoni MT Black" pitchFamily="18" charset="0"/>
              </a:rPr>
              <a:t>关系</a:t>
            </a:r>
            <a:r>
              <a:rPr lang="zh-CN" altLang="zh-CN" sz="2400" dirty="0">
                <a:solidFill>
                  <a:srgbClr val="FF0000"/>
                </a:solidFill>
                <a:latin typeface="Bodoni MT Black" pitchFamily="18" charset="0"/>
              </a:rPr>
              <a:t>算符</a:t>
            </a:r>
            <a:endParaRPr lang="zh-CN" altLang="en-US" sz="2400" dirty="0">
              <a:solidFill>
                <a:srgbClr val="FF0000"/>
              </a:solidFill>
              <a:latin typeface="Bodoni MT Black" pitchFamily="18" charset="0"/>
            </a:endParaRPr>
          </a:p>
        </p:txBody>
      </p:sp>
      <p:sp>
        <p:nvSpPr>
          <p:cNvPr id="4" name="TextBox 3"/>
          <p:cNvSpPr txBox="1"/>
          <p:nvPr/>
        </p:nvSpPr>
        <p:spPr>
          <a:xfrm>
            <a:off x="468313" y="2428875"/>
            <a:ext cx="8207375" cy="2939266"/>
          </a:xfrm>
          <a:prstGeom prst="rect">
            <a:avLst/>
          </a:prstGeom>
          <a:noFill/>
        </p:spPr>
        <p:txBody>
          <a:bodyPr>
            <a:spAutoFit/>
          </a:bodyPr>
          <a:lstStyle/>
          <a:p>
            <a:pPr eaLnBrk="1" fontAlgn="auto" hangingPunct="1">
              <a:lnSpc>
                <a:spcPts val="3700"/>
              </a:lnSpc>
              <a:spcBef>
                <a:spcPts val="0"/>
              </a:spcBef>
              <a:spcAft>
                <a:spcPts val="0"/>
              </a:spcAft>
              <a:defRPr/>
            </a:pPr>
            <a:r>
              <a:rPr lang="en-US" altLang="zh-CN" sz="2400" dirty="0">
                <a:latin typeface="Bodoni MT Black" pitchFamily="18" charset="0"/>
                <a:ea typeface="+mn-ea"/>
              </a:rPr>
              <a:t>=</a:t>
            </a:r>
            <a:r>
              <a:rPr lang="zh-CN" altLang="zh-CN" sz="2400" dirty="0">
                <a:latin typeface="Bodoni MT Black" pitchFamily="18" charset="0"/>
                <a:ea typeface="+mn-ea"/>
              </a:rPr>
              <a:t>意思是等价</a:t>
            </a:r>
            <a:r>
              <a:rPr lang="zh-CN" altLang="zh-CN" sz="2400" dirty="0" smtClean="0">
                <a:latin typeface="Bodoni MT Black" pitchFamily="18" charset="0"/>
                <a:ea typeface="+mn-ea"/>
              </a:rPr>
              <a:t>于</a:t>
            </a:r>
            <a:r>
              <a:rPr lang="zh-CN" altLang="en-US" sz="2400" dirty="0" smtClean="0">
                <a:latin typeface="Bodoni MT Black" pitchFamily="18" charset="0"/>
                <a:ea typeface="+mn-ea"/>
              </a:rPr>
              <a:t>（</a:t>
            </a:r>
            <a:r>
              <a:rPr lang="zh-CN" altLang="zh-CN" sz="2400" dirty="0">
                <a:latin typeface="Bodoni MT Black" pitchFamily="18" charset="0"/>
              </a:rPr>
              <a:t>或定义为</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a:latin typeface="Bodoni MT Black" pitchFamily="18" charset="0"/>
                <a:ea typeface="+mn-ea"/>
              </a:rPr>
              <a:t>+</a:t>
            </a:r>
            <a:r>
              <a:rPr lang="zh-CN" altLang="zh-CN" sz="2400" dirty="0">
                <a:latin typeface="Bodoni MT Black" pitchFamily="18" charset="0"/>
                <a:ea typeface="+mn-ea"/>
              </a:rPr>
              <a:t>意思是</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a:latin typeface="Bodoni MT Black" pitchFamily="18" charset="0"/>
              </a:rPr>
              <a:t>即连接两个分量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或</a:t>
            </a:r>
            <a:r>
              <a:rPr lang="zh-CN" altLang="en-US" sz="2400" dirty="0" smtClean="0">
                <a:latin typeface="Bodoni MT Black" pitchFamily="18" charset="0"/>
                <a:ea typeface="+mn-ea"/>
              </a:rPr>
              <a:t>（</a:t>
            </a:r>
            <a:r>
              <a:rPr lang="zh-CN" altLang="zh-CN" sz="2400" dirty="0">
                <a:latin typeface="Bodoni MT Black" pitchFamily="18" charset="0"/>
              </a:rPr>
              <a:t>即从方括弧内列出的若干个分量中选择一个</a:t>
            </a:r>
            <a:r>
              <a:rPr lang="zh-CN" altLang="en-US" sz="2400" dirty="0" smtClean="0">
                <a:latin typeface="Bodoni MT Black" pitchFamily="18" charset="0"/>
                <a:ea typeface="+mn-ea"/>
              </a:rPr>
              <a:t>），</a:t>
            </a:r>
            <a:r>
              <a:rPr lang="zh-CN" altLang="zh-CN" sz="2400" dirty="0" smtClean="0">
                <a:latin typeface="Bodoni MT Black" pitchFamily="18" charset="0"/>
                <a:ea typeface="+mn-ea"/>
              </a:rPr>
              <a:t>通常</a:t>
            </a:r>
            <a:r>
              <a:rPr lang="zh-CN" altLang="zh-CN" sz="2400" dirty="0">
                <a:latin typeface="Bodoni MT Black" pitchFamily="18" charset="0"/>
                <a:ea typeface="+mn-ea"/>
              </a:rPr>
              <a:t>用“</a:t>
            </a:r>
            <a:r>
              <a:rPr lang="en-US" altLang="zh-CN" sz="2400" dirty="0">
                <a:latin typeface="Bodoni MT Black" pitchFamily="18" charset="0"/>
                <a:ea typeface="+mn-ea"/>
              </a:rPr>
              <a:t>|</a:t>
            </a:r>
            <a:r>
              <a:rPr lang="zh-CN" altLang="zh-CN" sz="2400" dirty="0">
                <a:latin typeface="Bodoni MT Black" pitchFamily="18" charset="0"/>
                <a:ea typeface="+mn-ea"/>
              </a:rPr>
              <a:t>”号隔开供选择的分量；</a:t>
            </a: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重复</a:t>
            </a:r>
            <a:r>
              <a:rPr lang="zh-CN" altLang="en-US" sz="2400" dirty="0" smtClean="0">
                <a:latin typeface="Bodoni MT Black" pitchFamily="18" charset="0"/>
                <a:ea typeface="+mn-ea"/>
              </a:rPr>
              <a:t>（</a:t>
            </a:r>
            <a:r>
              <a:rPr lang="zh-CN" altLang="zh-CN" sz="2400" dirty="0">
                <a:latin typeface="Bodoni MT Black" pitchFamily="18" charset="0"/>
              </a:rPr>
              <a:t>即重复花括弧内的分量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a:latin typeface="Bodoni MT Black" pitchFamily="18" charset="0"/>
                <a:ea typeface="+mn-ea"/>
              </a:rPr>
              <a:t>意思是</a:t>
            </a:r>
            <a:r>
              <a:rPr lang="zh-CN" altLang="zh-CN" sz="2400" dirty="0" smtClean="0">
                <a:latin typeface="Bodoni MT Black" pitchFamily="18" charset="0"/>
                <a:ea typeface="+mn-ea"/>
              </a:rPr>
              <a:t>可选</a:t>
            </a:r>
            <a:r>
              <a:rPr lang="zh-CN" altLang="en-US" sz="2400" dirty="0">
                <a:latin typeface="Bodoni MT Black" pitchFamily="18" charset="0"/>
              </a:rPr>
              <a:t>（</a:t>
            </a:r>
            <a:r>
              <a:rPr lang="zh-CN" altLang="zh-CN" sz="2400" dirty="0" smtClean="0">
                <a:latin typeface="Bodoni MT Black" pitchFamily="18" charset="0"/>
                <a:ea typeface="+mn-ea"/>
              </a:rPr>
              <a:t>即</a:t>
            </a:r>
            <a:r>
              <a:rPr lang="zh-CN" altLang="zh-CN" sz="2400" dirty="0">
                <a:latin typeface="Bodoni MT Black" pitchFamily="18" charset="0"/>
                <a:ea typeface="+mn-ea"/>
              </a:rPr>
              <a:t>圆括弧里的分量</a:t>
            </a:r>
            <a:r>
              <a:rPr lang="zh-CN" altLang="zh-CN" sz="2400" dirty="0" smtClean="0">
                <a:latin typeface="Bodoni MT Black" pitchFamily="18" charset="0"/>
                <a:ea typeface="+mn-ea"/>
              </a:rPr>
              <a:t>可有可无</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2.5.3  </a:t>
            </a:r>
            <a:r>
              <a:rPr lang="zh-CN" altLang="en-US" sz="2400" dirty="0">
                <a:solidFill>
                  <a:srgbClr val="D9D9D9"/>
                </a:solidFill>
                <a:latin typeface="Bodoni MT Black" pitchFamily="18" charset="0"/>
                <a:ea typeface="+mn-ea"/>
              </a:rPr>
              <a:t>数据字典的用途</a:t>
            </a:r>
          </a:p>
        </p:txBody>
      </p:sp>
      <p:sp>
        <p:nvSpPr>
          <p:cNvPr id="8" name="标题 3"/>
          <p:cNvSpPr>
            <a:spLocks noGrp="1"/>
          </p:cNvSpPr>
          <p:nvPr>
            <p:ph type="title"/>
          </p:nvPr>
        </p:nvSpPr>
        <p:spPr>
          <a:xfrm>
            <a:off x="3238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7" name="TextBox 6"/>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2.5.3</a:t>
            </a:r>
            <a:r>
              <a:rPr lang="zh-CN" altLang="en-US" sz="3200" b="1" dirty="0">
                <a:solidFill>
                  <a:schemeClr val="tx1"/>
                </a:solidFill>
                <a:latin typeface="Bodoni MT Black" pitchFamily="18" charset="0"/>
              </a:rPr>
              <a:t>  数据字典的用途</a:t>
            </a:r>
          </a:p>
        </p:txBody>
      </p:sp>
      <p:graphicFrame>
        <p:nvGraphicFramePr>
          <p:cNvPr id="2" name="图示 1"/>
          <p:cNvGraphicFramePr/>
          <p:nvPr/>
        </p:nvGraphicFramePr>
        <p:xfrm>
          <a:off x="574956" y="2420888"/>
          <a:ext cx="7512496"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8" name="标题 3"/>
          <p:cNvSpPr>
            <a:spLocks noGrp="1"/>
          </p:cNvSpPr>
          <p:nvPr>
            <p:ph type="title"/>
          </p:nvPr>
        </p:nvSpPr>
        <p:spPr>
          <a:xfrm>
            <a:off x="87313"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9" name="圆角矩形 8"/>
          <p:cNvSpPr/>
          <p:nvPr/>
        </p:nvSpPr>
        <p:spPr>
          <a:xfrm>
            <a:off x="536159" y="2335808"/>
            <a:ext cx="7780257" cy="188528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smtClean="0">
                <a:solidFill>
                  <a:schemeClr val="tx1"/>
                </a:solidFill>
                <a:latin typeface="Bodoni MT Black" pitchFamily="18" charset="0"/>
              </a:rPr>
              <a:t>目前，数据字典几乎总是作为</a:t>
            </a:r>
            <a:r>
              <a:rPr lang="en-US" altLang="zh-CN" sz="2400" dirty="0" smtClean="0">
                <a:solidFill>
                  <a:schemeClr val="tx1"/>
                </a:solidFill>
                <a:latin typeface="Bodoni MT Black" pitchFamily="18" charset="0"/>
              </a:rPr>
              <a:t>CASE</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Computer-Aided Software Engineering</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a:t>
            </a:r>
            <a:r>
              <a:rPr lang="zh-CN" altLang="zh-CN" sz="2400" dirty="0" smtClean="0">
                <a:solidFill>
                  <a:srgbClr val="FF0000"/>
                </a:solidFill>
                <a:latin typeface="Bodoni MT Black" pitchFamily="18" charset="0"/>
              </a:rPr>
              <a:t>结构化分析与设计工具</a:t>
            </a:r>
            <a:r>
              <a:rPr lang="zh-CN" altLang="zh-CN" sz="2400" dirty="0" smtClean="0">
                <a:solidFill>
                  <a:schemeClr val="tx1"/>
                </a:solidFill>
                <a:latin typeface="Bodoni MT Black" pitchFamily="18" charset="0"/>
              </a:rPr>
              <a:t>”的一部分实现的。在开发大型软件系统的过程中，数据字典的规模和复杂程度迅速增加，人工维护数据字典几乎是不可能的。</a:t>
            </a:r>
            <a:endParaRPr lang="zh-CN" altLang="zh-CN" sz="2400" dirty="0">
              <a:solidFill>
                <a:schemeClr val="tx1"/>
              </a:solidFill>
              <a:latin typeface="Bodoni MT Black" pitchFamily="18" charset="0"/>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9" name="圆角矩形 8"/>
          <p:cNvSpPr/>
          <p:nvPr/>
        </p:nvSpPr>
        <p:spPr>
          <a:xfrm>
            <a:off x="467544" y="2060848"/>
            <a:ext cx="7780257" cy="260536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400" dirty="0">
                <a:solidFill>
                  <a:schemeClr val="tx1"/>
                </a:solidFill>
                <a:latin typeface="Bodoni MT Black" pitchFamily="18" charset="0"/>
              </a:rPr>
              <a:t>在开发</a:t>
            </a:r>
            <a:r>
              <a:rPr lang="zh-CN" altLang="zh-CN" sz="2400" dirty="0">
                <a:solidFill>
                  <a:srgbClr val="FF0000"/>
                </a:solidFill>
                <a:latin typeface="Bodoni MT Black" pitchFamily="18" charset="0"/>
              </a:rPr>
              <a:t>小型软件系统</a:t>
            </a:r>
            <a:r>
              <a:rPr lang="zh-CN" altLang="zh-CN" sz="2400" dirty="0">
                <a:solidFill>
                  <a:schemeClr val="tx1"/>
                </a:solidFill>
                <a:latin typeface="Bodoni MT Black" pitchFamily="18" charset="0"/>
              </a:rPr>
              <a:t>时暂时没有数据字典处理程序，建议采用</a:t>
            </a:r>
            <a:r>
              <a:rPr lang="zh-CN" altLang="zh-CN" sz="2400" dirty="0">
                <a:solidFill>
                  <a:srgbClr val="FF0000"/>
                </a:solidFill>
                <a:latin typeface="Bodoni MT Black" pitchFamily="18" charset="0"/>
              </a:rPr>
              <a:t>卡片形式</a:t>
            </a:r>
            <a:r>
              <a:rPr lang="zh-CN" altLang="zh-CN" sz="2400" dirty="0">
                <a:solidFill>
                  <a:schemeClr val="tx1"/>
                </a:solidFill>
                <a:latin typeface="Bodoni MT Black" pitchFamily="18" charset="0"/>
              </a:rPr>
              <a:t>书写数据字典，每张卡片上保存描述一个数据的信息。</a:t>
            </a:r>
            <a:endParaRPr lang="en-US" altLang="zh-CN" sz="2400" dirty="0">
              <a:solidFill>
                <a:schemeClr val="tx1"/>
              </a:solidFill>
              <a:latin typeface="Bodoni MT Black" pitchFamily="18" charset="0"/>
            </a:endParaRPr>
          </a:p>
          <a:p>
            <a:pPr indent="457200" eaLnBrk="1" fontAlgn="auto" hangingPunct="1">
              <a:lnSpc>
                <a:spcPts val="3600"/>
              </a:lnSpc>
              <a:spcBef>
                <a:spcPts val="0"/>
              </a:spcBef>
              <a:spcAft>
                <a:spcPts val="0"/>
              </a:spcAft>
              <a:defRPr/>
            </a:pPr>
            <a:r>
              <a:rPr lang="zh-CN" altLang="zh-CN" sz="2400" dirty="0">
                <a:solidFill>
                  <a:schemeClr val="tx1"/>
                </a:solidFill>
                <a:latin typeface="Bodoni MT Black" pitchFamily="18" charset="0"/>
              </a:rPr>
              <a:t>下面给</a:t>
            </a:r>
            <a:r>
              <a:rPr lang="zh-CN" altLang="zh-CN" sz="2400" dirty="0" smtClean="0">
                <a:solidFill>
                  <a:schemeClr val="tx1"/>
                </a:solidFill>
                <a:latin typeface="Bodoni MT Black" pitchFamily="18" charset="0"/>
              </a:rPr>
              <a:t>出几</a:t>
            </a:r>
            <a:r>
              <a:rPr lang="zh-CN" altLang="zh-CN" sz="2400" dirty="0">
                <a:solidFill>
                  <a:schemeClr val="tx1"/>
                </a:solidFill>
                <a:latin typeface="Bodoni MT Black" pitchFamily="18" charset="0"/>
              </a:rPr>
              <a:t>个数据元素的数据字典卡片，以具体说明数据字典卡片中上述几项内容的含义。</a:t>
            </a: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图片 1"/>
          <p:cNvPicPr>
            <a:picLocks noChangeAspect="1"/>
          </p:cNvPicPr>
          <p:nvPr/>
        </p:nvPicPr>
        <p:blipFill>
          <a:blip r:embed="rId3"/>
          <a:srcRect/>
          <a:stretch>
            <a:fillRect/>
          </a:stretch>
        </p:blipFill>
        <p:spPr bwMode="auto">
          <a:xfrm>
            <a:off x="755650" y="1279525"/>
            <a:ext cx="7488238" cy="4741863"/>
          </a:xfrm>
          <a:prstGeom prst="rect">
            <a:avLst/>
          </a:prstGeom>
          <a:noFill/>
          <a:ln w="9525">
            <a:noFill/>
            <a:miter lim="800000"/>
            <a:headEnd/>
            <a:tailEnd/>
          </a:ln>
        </p:spPr>
      </p:pic>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8"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9"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2.6 </a:t>
            </a:r>
            <a:r>
              <a:rPr lang="zh-CN" altLang="en-US" sz="2400" dirty="0" smtClean="0">
                <a:solidFill>
                  <a:srgbClr val="D9D9D9"/>
                </a:solidFill>
                <a:latin typeface="Bodoni MT Black" pitchFamily="18" charset="0"/>
                <a:ea typeface="+mn-ea"/>
              </a:rPr>
              <a:t>成本</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效益分析</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53352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52101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52959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p>
        </p:txBody>
      </p:sp>
      <p:sp>
        <p:nvSpPr>
          <p:cNvPr id="8" name="标题 3"/>
          <p:cNvSpPr>
            <a:spLocks noGrp="1"/>
          </p:cNvSpPr>
          <p:nvPr>
            <p:ph type="title"/>
          </p:nvPr>
        </p:nvSpPr>
        <p:spPr>
          <a:xfrm>
            <a:off x="468313" y="19050"/>
            <a:ext cx="8229600" cy="962025"/>
          </a:xfrm>
        </p:spPr>
        <p:txBody>
          <a:bodyPr/>
          <a:lstStyle/>
          <a:p>
            <a:pPr>
              <a:defRPr/>
            </a:pPr>
            <a:r>
              <a:rPr lang="en-US" altLang="zh-CN" b="1" dirty="0">
                <a:latin typeface="Bodoni MT Black" pitchFamily="18" charset="0"/>
                <a:ea typeface="+mn-ea"/>
              </a:rPr>
              <a:t>2.1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p>
        </p:txBody>
      </p:sp>
      <p:sp>
        <p:nvSpPr>
          <p:cNvPr id="3" name="TextBox 2"/>
          <p:cNvSpPr txBox="1"/>
          <p:nvPr/>
        </p:nvSpPr>
        <p:spPr>
          <a:xfrm>
            <a:off x="395288" y="1662113"/>
            <a:ext cx="8424862" cy="83026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chemeClr val="tx1"/>
                </a:solidFill>
                <a:latin typeface="Bodoni MT Black" pitchFamily="18" charset="0"/>
              </a:rPr>
              <a:t>可行性研究的目的不是解决问题，而是确定问题是否值得去解决。</a:t>
            </a:r>
            <a:endParaRPr lang="zh-CN" altLang="en-US" sz="2400" dirty="0">
              <a:solidFill>
                <a:schemeClr val="tx1"/>
              </a:solidFill>
              <a:latin typeface="Bodoni MT Black" pitchFamily="18" charset="0"/>
            </a:endParaRPr>
          </a:p>
        </p:txBody>
      </p:sp>
      <p:sp>
        <p:nvSpPr>
          <p:cNvPr id="2" name="TextBox 1"/>
          <p:cNvSpPr txBox="1"/>
          <p:nvPr/>
        </p:nvSpPr>
        <p:spPr>
          <a:xfrm>
            <a:off x="395288" y="3668713"/>
            <a:ext cx="8424862" cy="1200150"/>
          </a:xfrm>
          <a:prstGeom prst="rect">
            <a:avLst/>
          </a:prstGeom>
          <a:noFill/>
        </p:spPr>
        <p:txBody>
          <a:bodyPr>
            <a:spAutoFit/>
          </a:bodyPr>
          <a:lstStyle/>
          <a:p>
            <a:pPr eaLnBrk="1" fontAlgn="auto" hangingPunct="1">
              <a:spcBef>
                <a:spcPts val="0"/>
              </a:spcBef>
              <a:spcAft>
                <a:spcPts val="0"/>
              </a:spcAft>
              <a:defRPr/>
            </a:pPr>
            <a:r>
              <a:rPr lang="zh-CN" altLang="en-US" sz="2400" dirty="0">
                <a:latin typeface="Bodoni MT Black" pitchFamily="18" charset="0"/>
                <a:ea typeface="+mn-ea"/>
              </a:rPr>
              <a:t>首先，进一步分析和澄清</a:t>
            </a:r>
            <a:r>
              <a:rPr lang="zh-CN" altLang="en-US" sz="2400" dirty="0">
                <a:solidFill>
                  <a:srgbClr val="FF0000"/>
                </a:solidFill>
                <a:latin typeface="Bodoni MT Black" pitchFamily="18" charset="0"/>
                <a:ea typeface="+mn-ea"/>
              </a:rPr>
              <a:t>问题定义</a:t>
            </a:r>
          </a:p>
          <a:p>
            <a:pPr eaLnBrk="1" fontAlgn="auto" hangingPunct="1">
              <a:spcBef>
                <a:spcPts val="0"/>
              </a:spcBef>
              <a:spcAft>
                <a:spcPts val="0"/>
              </a:spcAft>
              <a:defRPr/>
            </a:pPr>
            <a:r>
              <a:rPr lang="zh-CN" altLang="en-US" sz="2400" dirty="0">
                <a:latin typeface="Bodoni MT Black" pitchFamily="18" charset="0"/>
                <a:ea typeface="+mn-ea"/>
              </a:rPr>
              <a:t>然后，分析员应该导出系统的</a:t>
            </a:r>
            <a:r>
              <a:rPr lang="zh-CN" altLang="en-US" sz="2400" dirty="0">
                <a:solidFill>
                  <a:srgbClr val="FF0000"/>
                </a:solidFill>
                <a:latin typeface="Bodoni MT Black" pitchFamily="18" charset="0"/>
                <a:ea typeface="+mn-ea"/>
              </a:rPr>
              <a:t>逻辑模型</a:t>
            </a:r>
          </a:p>
          <a:p>
            <a:pPr eaLnBrk="1" fontAlgn="auto" hangingPunct="1">
              <a:spcBef>
                <a:spcPts val="0"/>
              </a:spcBef>
              <a:spcAft>
                <a:spcPts val="0"/>
              </a:spcAft>
              <a:defRPr/>
            </a:pPr>
            <a:r>
              <a:rPr lang="zh-CN" altLang="en-US" sz="2400" dirty="0">
                <a:latin typeface="Bodoni MT Black" pitchFamily="18" charset="0"/>
                <a:ea typeface="+mn-ea"/>
              </a:rPr>
              <a:t>最后，探索若干种可供选择的</a:t>
            </a:r>
            <a:r>
              <a:rPr lang="zh-CN" altLang="en-US" sz="2400" dirty="0">
                <a:solidFill>
                  <a:srgbClr val="FF0000"/>
                </a:solidFill>
                <a:latin typeface="Bodoni MT Black" pitchFamily="18" charset="0"/>
                <a:ea typeface="+mn-ea"/>
              </a:rPr>
              <a:t>主要解法</a:t>
            </a:r>
          </a:p>
        </p:txBody>
      </p:sp>
      <p:sp>
        <p:nvSpPr>
          <p:cNvPr id="9" name="TextBox 8"/>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latin typeface="Bodoni MT Black" pitchFamily="18" charset="0"/>
              </a:rPr>
              <a:t>可行性研究</a:t>
            </a:r>
            <a:r>
              <a:rPr lang="zh-CN" altLang="en-US" sz="2400" dirty="0">
                <a:solidFill>
                  <a:schemeClr val="tx1"/>
                </a:solidFill>
                <a:latin typeface="Bodoni MT Black" pitchFamily="18" charset="0"/>
              </a:rPr>
              <a:t>分析过程：</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p>
        </p:txBody>
      </p:sp>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圆角矩形 8"/>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软件开发成本主要表现为人力</a:t>
            </a:r>
            <a:r>
              <a:rPr lang="zh-CN" altLang="zh-CN" sz="2400" dirty="0" smtClean="0">
                <a:solidFill>
                  <a:schemeClr val="tx1"/>
                </a:solidFill>
                <a:latin typeface="Bodoni MT Black" pitchFamily="18" charset="0"/>
              </a:rPr>
              <a:t>消耗</a:t>
            </a:r>
            <a:r>
              <a:rPr lang="zh-CN" altLang="en-US" sz="2400" dirty="0" smtClean="0">
                <a:solidFill>
                  <a:schemeClr val="tx1"/>
                </a:solidFill>
                <a:latin typeface="Bodoni MT Black" pitchFamily="18" charset="0"/>
              </a:rPr>
              <a:t>（</a:t>
            </a:r>
            <a:r>
              <a:rPr lang="zh-CN" altLang="zh-CN" sz="2400" dirty="0">
                <a:solidFill>
                  <a:schemeClr val="tx1"/>
                </a:solidFill>
                <a:latin typeface="Bodoni MT Black" pitchFamily="18" charset="0"/>
              </a:rPr>
              <a:t>乘以平均工资则得到开发费用</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a:t>
            </a:r>
            <a:r>
              <a:rPr lang="zh-CN" altLang="zh-CN" sz="2400" dirty="0">
                <a:solidFill>
                  <a:schemeClr val="tx1"/>
                </a:solidFill>
                <a:latin typeface="Bodoni MT Black" pitchFamily="18" charset="0"/>
              </a:rPr>
              <a:t>成本估计不是精确的科学，因此应该使用几种不同的估计技术以便相互校验。</a:t>
            </a:r>
            <a:endParaRPr lang="en-US" altLang="zh-CN" sz="2400" dirty="0">
              <a:solidFill>
                <a:schemeClr val="tx1"/>
              </a:solidFill>
              <a:latin typeface="Bodoni MT Black" pitchFamily="18" charset="0"/>
            </a:endParaRPr>
          </a:p>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下面简单介绍</a:t>
            </a:r>
            <a:r>
              <a:rPr lang="en-US" altLang="zh-CN" sz="2400" dirty="0">
                <a:solidFill>
                  <a:srgbClr val="FF0000"/>
                </a:solidFill>
                <a:latin typeface="Bodoni MT Black" pitchFamily="18" charset="0"/>
              </a:rPr>
              <a:t>3</a:t>
            </a:r>
            <a:r>
              <a:rPr lang="zh-CN" altLang="zh-CN" sz="2400" dirty="0">
                <a:solidFill>
                  <a:schemeClr val="tx1"/>
                </a:solidFill>
                <a:latin typeface="Bodoni MT Black" pitchFamily="18" charset="0"/>
              </a:rPr>
              <a:t>种估算技术。</a:t>
            </a:r>
          </a:p>
        </p:txBody>
      </p:sp>
      <p:sp>
        <p:nvSpPr>
          <p:cNvPr id="10" name="TextBox 9"/>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2.6.1</a:t>
            </a:r>
            <a:r>
              <a:rPr lang="zh-CN" altLang="en-US" sz="3200" b="1" dirty="0">
                <a:solidFill>
                  <a:schemeClr val="tx1"/>
                </a:solidFill>
                <a:latin typeface="Bodoni MT Black" pitchFamily="18" charset="0"/>
              </a:rPr>
              <a:t>  成本估计</a:t>
            </a:r>
          </a:p>
        </p:txBody>
      </p:sp>
      <p:sp>
        <p:nvSpPr>
          <p:cNvPr id="110600" name="TextBox 1"/>
          <p:cNvSpPr txBox="1">
            <a:spLocks noChangeArrowheads="1"/>
          </p:cNvSpPr>
          <p:nvPr/>
        </p:nvSpPr>
        <p:spPr bwMode="auto">
          <a:xfrm>
            <a:off x="1258888" y="4221163"/>
            <a:ext cx="5400675" cy="1515800"/>
          </a:xfrm>
          <a:prstGeom prst="rect">
            <a:avLst/>
          </a:prstGeom>
          <a:noFill/>
          <a:ln w="9525">
            <a:noFill/>
            <a:miter lim="800000"/>
            <a:headEnd/>
            <a:tailEnd/>
          </a:ln>
        </p:spPr>
        <p:txBody>
          <a:bodyPr>
            <a:spAutoFit/>
          </a:bodyPr>
          <a:lstStyle/>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代码行技术</a:t>
            </a:r>
          </a:p>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任务分解技术</a:t>
            </a:r>
          </a:p>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自动估计成本技术</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矩形 10"/>
          <p:cNvSpPr/>
          <p:nvPr/>
        </p:nvSpPr>
        <p:spPr>
          <a:xfrm>
            <a:off x="331788" y="1557338"/>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latin typeface="Bodoni MT Black" pitchFamily="18" charset="0"/>
              </a:rPr>
              <a:t>任务分解技术最常用的办法是按开发阶段划分任务。典型环境下各个开发阶段需要使用的人力的百分比大致如</a:t>
            </a:r>
            <a:r>
              <a:rPr lang="zh-CN" altLang="en-US" sz="2400" dirty="0">
                <a:latin typeface="Bodoni MT Black" pitchFamily="18" charset="0"/>
              </a:rPr>
              <a:t>下</a:t>
            </a:r>
            <a:r>
              <a:rPr lang="zh-CN" altLang="en-US" sz="2400" dirty="0" smtClean="0">
                <a:latin typeface="Bodoni MT Black" pitchFamily="18" charset="0"/>
              </a:rPr>
              <a:t>表：</a:t>
            </a:r>
            <a:endParaRPr lang="zh-CN" altLang="zh-CN" sz="2400" dirty="0">
              <a:latin typeface="Bodoni MT Black" pitchFamily="18" charset="0"/>
            </a:endParaRPr>
          </a:p>
        </p:txBody>
      </p:sp>
      <p:pic>
        <p:nvPicPr>
          <p:cNvPr id="112644" name="图片 2"/>
          <p:cNvPicPr>
            <a:picLocks noChangeAspect="1"/>
          </p:cNvPicPr>
          <p:nvPr/>
        </p:nvPicPr>
        <p:blipFill>
          <a:blip r:embed="rId3"/>
          <a:srcRect t="4630"/>
          <a:stretch>
            <a:fillRect/>
          </a:stretch>
        </p:blipFill>
        <p:spPr bwMode="auto">
          <a:xfrm>
            <a:off x="263525" y="3213100"/>
            <a:ext cx="8408988" cy="2197100"/>
          </a:xfrm>
          <a:prstGeom prst="rect">
            <a:avLst/>
          </a:prstGeom>
          <a:noFill/>
          <a:ln w="9525">
            <a:noFill/>
            <a:miter lim="800000"/>
            <a:headEnd/>
            <a:tailEnd/>
          </a:ln>
        </p:spPr>
      </p:pic>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8"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矩形 8"/>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成本</a:t>
            </a:r>
            <a:r>
              <a:rPr lang="en-US" altLang="zh-CN" sz="2400" dirty="0">
                <a:latin typeface="Bodoni MT Black" pitchFamily="18" charset="0"/>
              </a:rPr>
              <a:t>/</a:t>
            </a:r>
            <a:r>
              <a:rPr lang="zh-CN" altLang="zh-CN" sz="2400" dirty="0">
                <a:latin typeface="Bodoni MT Black" pitchFamily="18" charset="0"/>
              </a:rPr>
              <a:t>效益</a:t>
            </a:r>
            <a:r>
              <a:rPr lang="zh-CN" altLang="en-US" sz="2400" dirty="0">
                <a:latin typeface="Bodoni MT Black" pitchFamily="18" charset="0"/>
              </a:rPr>
              <a:t>分析方法主要从四个方面考虑</a:t>
            </a:r>
            <a:endParaRPr lang="zh-CN" altLang="zh-CN" sz="2400" dirty="0">
              <a:latin typeface="Bodoni MT Black" pitchFamily="18" charset="0"/>
            </a:endParaRPr>
          </a:p>
        </p:txBody>
      </p:sp>
      <p:sp>
        <p:nvSpPr>
          <p:cNvPr id="12" name="TextBox 11"/>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2.6.2  </a:t>
            </a:r>
            <a:r>
              <a:rPr lang="zh-CN" altLang="en-US" sz="3200" b="1" dirty="0">
                <a:solidFill>
                  <a:schemeClr val="tx1"/>
                </a:solidFill>
                <a:latin typeface="Bodoni MT Black" pitchFamily="18" charset="0"/>
              </a:rPr>
              <a:t>成本</a:t>
            </a:r>
            <a:r>
              <a:rPr lang="en-US" altLang="zh-CN" sz="3200" b="1" dirty="0">
                <a:solidFill>
                  <a:schemeClr val="tx1"/>
                </a:solidFill>
                <a:latin typeface="Bodoni MT Black" pitchFamily="18" charset="0"/>
                <a:ea typeface="+mj-ea"/>
              </a:rPr>
              <a:t>/</a:t>
            </a:r>
            <a:r>
              <a:rPr lang="zh-CN" altLang="en-US" sz="3200" b="1" dirty="0">
                <a:solidFill>
                  <a:schemeClr val="tx1"/>
                </a:solidFill>
                <a:latin typeface="Bodoni MT Black" pitchFamily="18" charset="0"/>
              </a:rPr>
              <a:t>效益分析的方法</a:t>
            </a:r>
          </a:p>
        </p:txBody>
      </p:sp>
      <p:sp>
        <p:nvSpPr>
          <p:cNvPr id="114694" name="TextBox 1"/>
          <p:cNvSpPr txBox="1">
            <a:spLocks noChangeArrowheads="1"/>
          </p:cNvSpPr>
          <p:nvPr/>
        </p:nvSpPr>
        <p:spPr bwMode="auto">
          <a:xfrm>
            <a:off x="739775" y="2949575"/>
            <a:ext cx="7551738" cy="1990288"/>
          </a:xfrm>
          <a:prstGeom prst="rect">
            <a:avLst/>
          </a:prstGeom>
          <a:noFill/>
          <a:ln w="9525">
            <a:noFill/>
            <a:miter lim="800000"/>
            <a:headEnd/>
            <a:tailEnd/>
          </a:ln>
        </p:spPr>
        <p:txBody>
          <a:bodyPr>
            <a:spAutoFit/>
          </a:bodyPr>
          <a:lstStyle/>
          <a:p>
            <a:pPr marL="457200" indent="-457200" eaLnBrk="1" hangingPunct="1">
              <a:lnSpc>
                <a:spcPts val="3700"/>
              </a:lnSpc>
              <a:buSzPct val="70000"/>
              <a:buFont typeface="Wingdings" pitchFamily="2" charset="2"/>
              <a:buChar char="l"/>
            </a:pPr>
            <a:r>
              <a:rPr lang="zh-CN" altLang="en-US" sz="2400">
                <a:latin typeface="Bodoni MT Black" pitchFamily="18" charset="0"/>
              </a:rPr>
              <a:t>货币的时间价值</a:t>
            </a:r>
          </a:p>
          <a:p>
            <a:pPr marL="457200" indent="-457200" eaLnBrk="1" hangingPunct="1">
              <a:lnSpc>
                <a:spcPts val="3700"/>
              </a:lnSpc>
              <a:buSzPct val="70000"/>
              <a:buFont typeface="Wingdings" pitchFamily="2" charset="2"/>
              <a:buChar char="l"/>
            </a:pPr>
            <a:r>
              <a:rPr lang="zh-CN" altLang="en-US" sz="2400">
                <a:latin typeface="Bodoni MT Black" pitchFamily="18" charset="0"/>
              </a:rPr>
              <a:t>投资回收期</a:t>
            </a:r>
          </a:p>
          <a:p>
            <a:pPr marL="457200" indent="-457200" eaLnBrk="1" hangingPunct="1">
              <a:lnSpc>
                <a:spcPts val="3700"/>
              </a:lnSpc>
              <a:buSzPct val="70000"/>
              <a:buFont typeface="Wingdings" pitchFamily="2" charset="2"/>
              <a:buChar char="l"/>
            </a:pPr>
            <a:r>
              <a:rPr lang="zh-CN" altLang="en-US" sz="2400">
                <a:latin typeface="Bodoni MT Black" pitchFamily="18" charset="0"/>
              </a:rPr>
              <a:t>纯收入</a:t>
            </a:r>
          </a:p>
          <a:p>
            <a:pPr marL="457200" indent="-457200" eaLnBrk="1" hangingPunct="1">
              <a:lnSpc>
                <a:spcPts val="3700"/>
              </a:lnSpc>
              <a:buSzPct val="70000"/>
              <a:buFont typeface="Wingdings" pitchFamily="2" charset="2"/>
              <a:buChar char="l"/>
            </a:pPr>
            <a:r>
              <a:rPr lang="zh-CN" altLang="en-US" sz="2400">
                <a:latin typeface="Bodoni MT Black" pitchFamily="18" charset="0"/>
              </a:rPr>
              <a:t>投资回收率</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427038" y="2278063"/>
            <a:ext cx="7962900" cy="831850"/>
          </a:xfrm>
          <a:prstGeom prst="rect">
            <a:avLst/>
          </a:prstGeom>
          <a:noFill/>
        </p:spPr>
        <p:txBody>
          <a:bodyPr>
            <a:spAutoFit/>
          </a:bodyPr>
          <a:lstStyle/>
          <a:p>
            <a:pPr eaLnBrk="1" fontAlgn="auto" hangingPunct="1">
              <a:spcBef>
                <a:spcPts val="0"/>
              </a:spcBef>
              <a:spcAft>
                <a:spcPts val="0"/>
              </a:spcAft>
              <a:defRPr/>
            </a:pPr>
            <a:r>
              <a:rPr lang="zh-CN" altLang="zh-CN" sz="2400" dirty="0">
                <a:latin typeface="Bodoni MT Black" pitchFamily="18" charset="0"/>
                <a:ea typeface="+mn-ea"/>
              </a:rPr>
              <a:t>通常用利率的形式表示货币的时间价值。假设年利率为</a:t>
            </a:r>
            <a:r>
              <a:rPr lang="en-US" altLang="zh-CN" sz="2400" dirty="0" err="1">
                <a:latin typeface="Bodoni MT Black" pitchFamily="18" charset="0"/>
                <a:ea typeface="+mn-ea"/>
              </a:rPr>
              <a:t>i</a:t>
            </a:r>
            <a:r>
              <a:rPr lang="zh-CN" altLang="zh-CN" sz="2400" dirty="0">
                <a:latin typeface="Bodoni MT Black" pitchFamily="18" charset="0"/>
                <a:ea typeface="+mn-ea"/>
              </a:rPr>
              <a:t>，如果现在存入</a:t>
            </a:r>
            <a:r>
              <a:rPr lang="en-US" altLang="zh-CN" sz="2400" dirty="0">
                <a:latin typeface="Bodoni MT Black" pitchFamily="18" charset="0"/>
                <a:ea typeface="+mn-ea"/>
              </a:rPr>
              <a:t>P</a:t>
            </a:r>
            <a:r>
              <a:rPr lang="zh-CN" altLang="zh-CN" sz="2400" dirty="0">
                <a:latin typeface="Bodoni MT Black" pitchFamily="18" charset="0"/>
                <a:ea typeface="+mn-ea"/>
              </a:rPr>
              <a:t>元，则</a:t>
            </a:r>
            <a:r>
              <a:rPr lang="en-US" altLang="zh-CN" sz="2400" dirty="0">
                <a:latin typeface="Bodoni MT Black" pitchFamily="18" charset="0"/>
                <a:ea typeface="+mn-ea"/>
              </a:rPr>
              <a:t>n</a:t>
            </a:r>
            <a:r>
              <a:rPr lang="zh-CN" altLang="zh-CN" sz="2400" dirty="0">
                <a:latin typeface="Bodoni MT Black" pitchFamily="18" charset="0"/>
                <a:ea typeface="+mn-ea"/>
              </a:rPr>
              <a:t>年后可以得到的钱数为：</a:t>
            </a:r>
            <a:endParaRPr lang="zh-CN" altLang="en-US" sz="2400" dirty="0">
              <a:latin typeface="Bodoni MT Black" pitchFamily="18" charset="0"/>
              <a:ea typeface="+mn-ea"/>
            </a:endParaRPr>
          </a:p>
        </p:txBody>
      </p:sp>
      <p:sp>
        <p:nvSpPr>
          <p:cNvPr id="116740" name="TextBox 3"/>
          <p:cNvSpPr txBox="1">
            <a:spLocks noChangeArrowheads="1"/>
          </p:cNvSpPr>
          <p:nvPr/>
        </p:nvSpPr>
        <p:spPr bwMode="auto">
          <a:xfrm>
            <a:off x="2497138" y="3398838"/>
            <a:ext cx="1944687" cy="461962"/>
          </a:xfrm>
          <a:prstGeom prst="rect">
            <a:avLst/>
          </a:prstGeom>
          <a:noFill/>
          <a:ln w="9525">
            <a:noFill/>
            <a:miter lim="800000"/>
            <a:headEnd/>
            <a:tailEnd/>
          </a:ln>
        </p:spPr>
        <p:txBody>
          <a:bodyPr>
            <a:spAutoFit/>
          </a:bodyPr>
          <a:lstStyle/>
          <a:p>
            <a:pPr eaLnBrk="1" hangingPunct="1"/>
            <a:r>
              <a:rPr lang="en-US" altLang="zh-CN" sz="2400" dirty="0">
                <a:latin typeface="Bodoni MT Black" pitchFamily="18" charset="0"/>
              </a:rPr>
              <a:t>F=P(1+i)</a:t>
            </a:r>
            <a:r>
              <a:rPr lang="en-US" altLang="zh-CN" sz="2400" baseline="30000" dirty="0">
                <a:latin typeface="Bodoni MT Black" pitchFamily="18" charset="0"/>
              </a:rPr>
              <a:t>n</a:t>
            </a:r>
            <a:endParaRPr lang="zh-CN" altLang="en-US" sz="2400" baseline="30000" dirty="0">
              <a:latin typeface="Bodoni MT Black" pitchFamily="18" charset="0"/>
            </a:endParaRPr>
          </a:p>
        </p:txBody>
      </p:sp>
      <p:sp>
        <p:nvSpPr>
          <p:cNvPr id="12" name="TextBox 11"/>
          <p:cNvSpPr txBox="1"/>
          <p:nvPr/>
        </p:nvSpPr>
        <p:spPr>
          <a:xfrm>
            <a:off x="568325" y="4119563"/>
            <a:ext cx="7964488" cy="830262"/>
          </a:xfrm>
          <a:prstGeom prst="rect">
            <a:avLst/>
          </a:prstGeom>
          <a:noFill/>
        </p:spPr>
        <p:txBody>
          <a:bodyPr>
            <a:spAutoFit/>
          </a:bodyPr>
          <a:lstStyle/>
          <a:p>
            <a:pPr eaLnBrk="1" fontAlgn="auto" hangingPunct="1">
              <a:spcBef>
                <a:spcPts val="0"/>
              </a:spcBef>
              <a:spcAft>
                <a:spcPts val="0"/>
              </a:spcAft>
              <a:defRPr/>
            </a:pPr>
            <a:r>
              <a:rPr lang="zh-CN" altLang="zh-CN" sz="2400" dirty="0">
                <a:latin typeface="Bodoni MT Black" pitchFamily="18" charset="0"/>
                <a:ea typeface="+mn-ea"/>
              </a:rPr>
              <a:t>这也就是</a:t>
            </a:r>
            <a:r>
              <a:rPr lang="en-US" altLang="zh-CN" sz="2400" dirty="0">
                <a:latin typeface="Bodoni MT Black" pitchFamily="18" charset="0"/>
                <a:ea typeface="+mn-ea"/>
              </a:rPr>
              <a:t>P</a:t>
            </a:r>
            <a:r>
              <a:rPr lang="zh-CN" altLang="zh-CN" sz="2400" dirty="0">
                <a:latin typeface="Bodoni MT Black" pitchFamily="18" charset="0"/>
                <a:ea typeface="+mn-ea"/>
              </a:rPr>
              <a:t>元钱在</a:t>
            </a:r>
            <a:r>
              <a:rPr lang="en-US" altLang="zh-CN" sz="2400" dirty="0">
                <a:latin typeface="Bodoni MT Black" pitchFamily="18" charset="0"/>
                <a:ea typeface="+mn-ea"/>
              </a:rPr>
              <a:t>n</a:t>
            </a:r>
            <a:r>
              <a:rPr lang="zh-CN" altLang="zh-CN" sz="2400" dirty="0">
                <a:latin typeface="Bodoni MT Black" pitchFamily="18" charset="0"/>
                <a:ea typeface="+mn-ea"/>
              </a:rPr>
              <a:t>年后的价值。反之，如果</a:t>
            </a:r>
            <a:r>
              <a:rPr lang="en-US" altLang="zh-CN" sz="2400" dirty="0">
                <a:latin typeface="Bodoni MT Black" pitchFamily="18" charset="0"/>
                <a:ea typeface="+mn-ea"/>
              </a:rPr>
              <a:t>n</a:t>
            </a:r>
            <a:r>
              <a:rPr lang="zh-CN" altLang="zh-CN" sz="2400" dirty="0">
                <a:latin typeface="Bodoni MT Black" pitchFamily="18" charset="0"/>
                <a:ea typeface="+mn-ea"/>
              </a:rPr>
              <a:t>年后能收入</a:t>
            </a:r>
            <a:r>
              <a:rPr lang="en-US" altLang="zh-CN" sz="2400" dirty="0">
                <a:latin typeface="Bodoni MT Black" pitchFamily="18" charset="0"/>
                <a:ea typeface="+mn-ea"/>
              </a:rPr>
              <a:t>F</a:t>
            </a:r>
            <a:r>
              <a:rPr lang="zh-CN" altLang="zh-CN" sz="2400" dirty="0">
                <a:latin typeface="Bodoni MT Black" pitchFamily="18" charset="0"/>
                <a:ea typeface="+mn-ea"/>
              </a:rPr>
              <a:t>元钱，那么这些钱的现在价值是</a:t>
            </a:r>
            <a:r>
              <a:rPr lang="zh-CN" altLang="en-US" sz="2400" dirty="0">
                <a:latin typeface="Bodoni MT Black" pitchFamily="18" charset="0"/>
                <a:ea typeface="+mn-ea"/>
              </a:rPr>
              <a:t>：</a:t>
            </a:r>
          </a:p>
        </p:txBody>
      </p:sp>
      <p:sp>
        <p:nvSpPr>
          <p:cNvPr id="116742" name="TextBox 12"/>
          <p:cNvSpPr txBox="1">
            <a:spLocks noChangeArrowheads="1"/>
          </p:cNvSpPr>
          <p:nvPr/>
        </p:nvSpPr>
        <p:spPr bwMode="auto">
          <a:xfrm>
            <a:off x="2520950" y="5343525"/>
            <a:ext cx="2479678" cy="461665"/>
          </a:xfrm>
          <a:prstGeom prst="rect">
            <a:avLst/>
          </a:prstGeom>
          <a:noFill/>
          <a:ln w="9525">
            <a:noFill/>
            <a:miter lim="800000"/>
            <a:headEnd/>
            <a:tailEnd/>
          </a:ln>
        </p:spPr>
        <p:txBody>
          <a:bodyPr wrap="square">
            <a:spAutoFit/>
          </a:bodyPr>
          <a:lstStyle/>
          <a:p>
            <a:pPr eaLnBrk="1" hangingPunct="1"/>
            <a:r>
              <a:rPr lang="en-US" altLang="zh-CN" sz="2400" dirty="0">
                <a:latin typeface="Bodoni MT Black" pitchFamily="18" charset="0"/>
              </a:rPr>
              <a:t>P=F/(1+i)</a:t>
            </a:r>
            <a:r>
              <a:rPr lang="en-US" altLang="zh-CN" sz="2400" baseline="30000" dirty="0">
                <a:latin typeface="Bodoni MT Black" pitchFamily="18" charset="0"/>
              </a:rPr>
              <a:t>n</a:t>
            </a:r>
            <a:endParaRPr lang="zh-CN" altLang="en-US" sz="2400" baseline="30000" dirty="0">
              <a:latin typeface="Bodoni MT Black" pitchFamily="18" charset="0"/>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5"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8" y="1268413"/>
            <a:ext cx="2446337"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352425" y="2092325"/>
            <a:ext cx="8277225" cy="2678113"/>
          </a:xfrm>
          <a:prstGeom prst="rect">
            <a:avLst/>
          </a:prstGeom>
          <a:noFill/>
        </p:spPr>
        <p:txBody>
          <a:bodyPr>
            <a:spAutoFit/>
          </a:bodyPr>
          <a:lstStyle/>
          <a:p>
            <a:pPr indent="457200" eaLnBrk="1" fontAlgn="auto" hangingPunct="1">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例如，修改一个已有的库存清单系统，使它能在每天送给采购员一份订货报表。修改已有的库存清单程序并且编写产生报表的程序，估计共需</a:t>
            </a:r>
            <a:r>
              <a:rPr lang="en-US" altLang="zh-CN" sz="2400" dirty="0">
                <a:latin typeface="Bodoni MT Black" pitchFamily="18" charset="0"/>
                <a:ea typeface="+mn-ea"/>
              </a:rPr>
              <a:t>5000</a:t>
            </a:r>
            <a:r>
              <a:rPr lang="zh-CN" altLang="zh-CN" sz="2400" dirty="0">
                <a:latin typeface="Bodoni MT Black" pitchFamily="18" charset="0"/>
                <a:ea typeface="+mn-ea"/>
              </a:rPr>
              <a:t>元；系统修改后能及时订货，这将消除零件短缺问题，估计因此每年可以节省</a:t>
            </a:r>
            <a:r>
              <a:rPr lang="en-US" altLang="zh-CN" sz="2400" dirty="0">
                <a:latin typeface="Bodoni MT Black" pitchFamily="18" charset="0"/>
                <a:ea typeface="+mn-ea"/>
              </a:rPr>
              <a:t>2500</a:t>
            </a:r>
            <a:r>
              <a:rPr lang="zh-CN" altLang="zh-CN" sz="2400" dirty="0">
                <a:latin typeface="Bodoni MT Black" pitchFamily="18" charset="0"/>
                <a:ea typeface="+mn-ea"/>
              </a:rPr>
              <a:t>元，</a:t>
            </a:r>
            <a:r>
              <a:rPr lang="en-US" altLang="zh-CN" sz="2400" dirty="0">
                <a:latin typeface="Bodoni MT Black" pitchFamily="18" charset="0"/>
                <a:ea typeface="+mn-ea"/>
              </a:rPr>
              <a:t>5</a:t>
            </a:r>
            <a:r>
              <a:rPr lang="zh-CN" altLang="zh-CN" sz="2400" dirty="0">
                <a:latin typeface="Bodoni MT Black" pitchFamily="18" charset="0"/>
                <a:ea typeface="+mn-ea"/>
              </a:rPr>
              <a:t>年共可节省</a:t>
            </a:r>
            <a:r>
              <a:rPr lang="en-US" altLang="zh-CN" sz="2400" dirty="0">
                <a:latin typeface="Bodoni MT Black" pitchFamily="18" charset="0"/>
                <a:ea typeface="+mn-ea"/>
              </a:rPr>
              <a:t>12500</a:t>
            </a:r>
            <a:r>
              <a:rPr lang="zh-CN" altLang="zh-CN" sz="2400" dirty="0">
                <a:latin typeface="Bodoni MT Black" pitchFamily="18" charset="0"/>
                <a:ea typeface="+mn-ea"/>
              </a:rPr>
              <a:t>元。但是，不能简单地把</a:t>
            </a:r>
            <a:r>
              <a:rPr lang="en-US" altLang="zh-CN" sz="2400" dirty="0">
                <a:latin typeface="Bodoni MT Black" pitchFamily="18" charset="0"/>
                <a:ea typeface="+mn-ea"/>
              </a:rPr>
              <a:t>5000</a:t>
            </a:r>
            <a:r>
              <a:rPr lang="zh-CN" altLang="zh-CN" sz="2400" dirty="0">
                <a:latin typeface="Bodoni MT Black" pitchFamily="18" charset="0"/>
                <a:ea typeface="+mn-ea"/>
              </a:rPr>
              <a:t>元和</a:t>
            </a:r>
            <a:r>
              <a:rPr lang="en-US" altLang="zh-CN" sz="2400" dirty="0">
                <a:latin typeface="Bodoni MT Black" pitchFamily="18" charset="0"/>
                <a:ea typeface="+mn-ea"/>
              </a:rPr>
              <a:t>12500</a:t>
            </a:r>
            <a:r>
              <a:rPr lang="zh-CN" altLang="zh-CN" sz="2400" dirty="0">
                <a:latin typeface="Bodoni MT Black" pitchFamily="18" charset="0"/>
                <a:ea typeface="+mn-ea"/>
              </a:rPr>
              <a:t>元相比较，因为前者是现在投资的钱，后者是若干年以后节省的钱。</a:t>
            </a:r>
            <a:endParaRPr lang="zh-CN" altLang="en-US" sz="2400" dirty="0">
              <a:latin typeface="Bodoni MT Black" pitchFamily="18" charset="0"/>
              <a:ea typeface="+mn-ea"/>
            </a:endParaRPr>
          </a:p>
        </p:txBody>
      </p:sp>
      <p:sp>
        <p:nvSpPr>
          <p:cNvPr id="11" name="TextBox 10"/>
          <p:cNvSpPr txBox="1"/>
          <p:nvPr/>
        </p:nvSpPr>
        <p:spPr>
          <a:xfrm>
            <a:off x="412750" y="4770438"/>
            <a:ext cx="8335963" cy="1200150"/>
          </a:xfrm>
          <a:prstGeom prst="rect">
            <a:avLst/>
          </a:prstGeom>
          <a:noFill/>
        </p:spPr>
        <p:txBody>
          <a:bodyPr>
            <a:spAutoFit/>
          </a:bodyPr>
          <a:lstStyle/>
          <a:p>
            <a:pPr indent="457200" eaLnBrk="1" fontAlgn="auto" hangingPunct="1">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假定年利率为</a:t>
            </a:r>
            <a:r>
              <a:rPr lang="en-US" altLang="zh-CN" sz="2400" dirty="0">
                <a:latin typeface="Bodoni MT Black" pitchFamily="18" charset="0"/>
                <a:ea typeface="+mn-ea"/>
              </a:rPr>
              <a:t>12%</a:t>
            </a:r>
            <a:r>
              <a:rPr lang="zh-CN" altLang="zh-CN" sz="2400" dirty="0">
                <a:latin typeface="Bodoni MT Black" pitchFamily="18" charset="0"/>
                <a:ea typeface="+mn-ea"/>
              </a:rPr>
              <a:t>，利用上面计算货币现在价值的公式可以算出修改库存清单系统后每年预计节省的钱的现在价值，如</a:t>
            </a:r>
            <a:r>
              <a:rPr lang="zh-CN" altLang="en-US" sz="2400" dirty="0">
                <a:latin typeface="Bodoni MT Black" pitchFamily="18" charset="0"/>
                <a:ea typeface="+mn-ea"/>
              </a:rPr>
              <a:t>下表</a:t>
            </a:r>
            <a:r>
              <a:rPr lang="zh-CN" altLang="zh-CN" sz="2400" dirty="0">
                <a:latin typeface="Bodoni MT Black" pitchFamily="18" charset="0"/>
                <a:ea typeface="+mn-ea"/>
              </a:rPr>
              <a:t>所示。</a:t>
            </a: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8" y="1412875"/>
            <a:ext cx="2446337" cy="6477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pic>
        <p:nvPicPr>
          <p:cNvPr id="120835" name="图片 1"/>
          <p:cNvPicPr>
            <a:picLocks noChangeAspect="1"/>
          </p:cNvPicPr>
          <p:nvPr/>
        </p:nvPicPr>
        <p:blipFill>
          <a:blip r:embed="rId3"/>
          <a:srcRect/>
          <a:stretch>
            <a:fillRect/>
          </a:stretch>
        </p:blipFill>
        <p:spPr bwMode="auto">
          <a:xfrm>
            <a:off x="654050" y="2852738"/>
            <a:ext cx="7805738" cy="2305050"/>
          </a:xfrm>
          <a:prstGeom prst="rect">
            <a:avLst/>
          </a:prstGeom>
          <a:noFill/>
          <a:ln w="9525">
            <a:noFill/>
            <a:miter lim="800000"/>
            <a:headEnd/>
            <a:tailEnd/>
          </a:ln>
        </p:spPr>
      </p:pic>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7"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9" y="980728"/>
            <a:ext cx="1870422"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投资回收期</a:t>
            </a:r>
            <a:endParaRPr lang="zh-CN" altLang="zh-CN" sz="2400" dirty="0">
              <a:latin typeface="Bodoni MT Black" pitchFamily="18" charset="0"/>
            </a:endParaRPr>
          </a:p>
        </p:txBody>
      </p:sp>
      <p:sp>
        <p:nvSpPr>
          <p:cNvPr id="3" name="TextBox 2"/>
          <p:cNvSpPr txBox="1"/>
          <p:nvPr/>
        </p:nvSpPr>
        <p:spPr>
          <a:xfrm>
            <a:off x="352425" y="1700808"/>
            <a:ext cx="8277225" cy="2677656"/>
          </a:xfrm>
          <a:prstGeom prst="rect">
            <a:avLst/>
          </a:prstGeom>
          <a:noFill/>
        </p:spPr>
        <p:txBody>
          <a:bodyPr>
            <a:spAutoFit/>
          </a:bodyPr>
          <a:lstStyle/>
          <a:p>
            <a:pPr indent="457200" eaLnBrk="1" fontAlgn="auto" hangingPunct="1">
              <a:spcBef>
                <a:spcPts val="0"/>
              </a:spcBef>
              <a:spcAft>
                <a:spcPts val="0"/>
              </a:spcAft>
              <a:defRPr/>
            </a:pPr>
            <a:r>
              <a:rPr lang="zh-CN" altLang="en-US" sz="2400" dirty="0" smtClean="0">
                <a:latin typeface="Bodoni MT Black" pitchFamily="18" charset="0"/>
                <a:ea typeface="+mn-ea"/>
              </a:rPr>
              <a:t>累计的经济效益等于最初投资所需的时间。</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zh-CN" altLang="en-US" sz="2400" dirty="0" smtClean="0">
                <a:solidFill>
                  <a:srgbClr val="FF0000"/>
                </a:solidFill>
                <a:latin typeface="Bodoni MT Black" pitchFamily="18" charset="0"/>
                <a:ea typeface="+mn-ea"/>
              </a:rPr>
              <a:t>投资：</a:t>
            </a:r>
            <a:r>
              <a:rPr lang="en-US" altLang="zh-CN" sz="2400" dirty="0" smtClean="0">
                <a:latin typeface="Bodoni MT Black" pitchFamily="18" charset="0"/>
                <a:ea typeface="+mn-ea"/>
              </a:rPr>
              <a:t>5000</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zh-CN" altLang="en-US" sz="2400" dirty="0" smtClean="0">
                <a:solidFill>
                  <a:srgbClr val="FF0000"/>
                </a:solidFill>
                <a:latin typeface="Bodoni MT Black" pitchFamily="18" charset="0"/>
                <a:ea typeface="+mn-ea"/>
              </a:rPr>
              <a:t>收益：</a:t>
            </a:r>
            <a:r>
              <a:rPr lang="zh-CN" altLang="en-US" sz="2400" dirty="0" smtClean="0">
                <a:latin typeface="Bodoni MT Black" pitchFamily="18" charset="0"/>
                <a:ea typeface="+mn-ea"/>
              </a:rPr>
              <a:t>第一年 </a:t>
            </a:r>
            <a:r>
              <a:rPr lang="en-US" altLang="zh-CN" sz="2400" dirty="0" smtClean="0">
                <a:latin typeface="Bodoni MT Black" pitchFamily="18" charset="0"/>
                <a:ea typeface="+mn-ea"/>
              </a:rPr>
              <a:t>+ </a:t>
            </a:r>
            <a:r>
              <a:rPr lang="zh-CN" altLang="en-US" sz="2400" dirty="0" smtClean="0">
                <a:latin typeface="Bodoni MT Black" pitchFamily="18" charset="0"/>
                <a:ea typeface="+mn-ea"/>
              </a:rPr>
              <a:t>第二年 </a:t>
            </a:r>
            <a:r>
              <a:rPr lang="en-US" altLang="zh-CN" sz="2400" dirty="0" smtClean="0">
                <a:latin typeface="Bodoni MT Black" pitchFamily="18" charset="0"/>
                <a:ea typeface="+mn-ea"/>
              </a:rPr>
              <a:t>= 4225.12</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en-US" sz="2400" dirty="0" smtClean="0">
                <a:latin typeface="Bodoni MT Black" pitchFamily="18" charset="0"/>
                <a:ea typeface="+mn-ea"/>
              </a:rPr>
              <a:t>第三年（部分）：</a:t>
            </a:r>
            <a:r>
              <a:rPr lang="en-US" altLang="zh-CN" sz="2400" dirty="0" smtClean="0">
                <a:latin typeface="Bodoni MT Black" pitchFamily="18" charset="0"/>
                <a:ea typeface="+mn-ea"/>
              </a:rPr>
              <a:t>5000 - 4225.12 = 774.88</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zh-CN" altLang="en-US" sz="2400" dirty="0" smtClean="0">
                <a:solidFill>
                  <a:srgbClr val="FF0000"/>
                </a:solidFill>
                <a:latin typeface="Bodoni MT Black" pitchFamily="18" charset="0"/>
                <a:ea typeface="+mn-ea"/>
              </a:rPr>
              <a:t>投资回收期：</a:t>
            </a:r>
            <a:r>
              <a:rPr lang="en-US" altLang="zh-CN" sz="2400" dirty="0" smtClean="0">
                <a:latin typeface="Bodoni MT Black" pitchFamily="18" charset="0"/>
                <a:ea typeface="+mn-ea"/>
              </a:rPr>
              <a:t>2 + 774.88 / 1779.45 = 2.44</a:t>
            </a:r>
            <a:r>
              <a:rPr lang="zh-CN" altLang="en-US" sz="2400" dirty="0" smtClean="0">
                <a:latin typeface="Bodoni MT Black" pitchFamily="18" charset="0"/>
                <a:ea typeface="+mn-ea"/>
              </a:rPr>
              <a:t>年</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p>
          <a:p>
            <a:pPr indent="457200" eaLnBrk="1" fontAlgn="auto" hangingPunct="1">
              <a:spcBef>
                <a:spcPts val="0"/>
              </a:spcBef>
              <a:spcAft>
                <a:spcPts val="0"/>
              </a:spcAft>
              <a:defRPr/>
            </a:pP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2" name="矩形 11"/>
          <p:cNvSpPr/>
          <p:nvPr/>
        </p:nvSpPr>
        <p:spPr>
          <a:xfrm>
            <a:off x="541339" y="3906976"/>
            <a:ext cx="1150341"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纯收入</a:t>
            </a:r>
            <a:endParaRPr lang="zh-CN" altLang="zh-CN" sz="2400" dirty="0">
              <a:latin typeface="Bodoni MT Black" pitchFamily="18" charset="0"/>
            </a:endParaRPr>
          </a:p>
        </p:txBody>
      </p:sp>
      <p:sp>
        <p:nvSpPr>
          <p:cNvPr id="14" name="TextBox 2"/>
          <p:cNvSpPr txBox="1"/>
          <p:nvPr/>
        </p:nvSpPr>
        <p:spPr>
          <a:xfrm>
            <a:off x="352424" y="4586724"/>
            <a:ext cx="8277225" cy="830997"/>
          </a:xfrm>
          <a:prstGeom prst="rect">
            <a:avLst/>
          </a:prstGeom>
          <a:noFill/>
        </p:spPr>
        <p:txBody>
          <a:bodyPr>
            <a:spAutoFit/>
          </a:bodyPr>
          <a:lstStyle/>
          <a:p>
            <a:pPr indent="457200" eaLnBrk="1" fontAlgn="auto" hangingPunct="1">
              <a:spcBef>
                <a:spcPts val="0"/>
              </a:spcBef>
              <a:spcAft>
                <a:spcPts val="0"/>
              </a:spcAft>
              <a:defRPr/>
            </a:pPr>
            <a:r>
              <a:rPr lang="zh-CN" altLang="en-US" sz="2400" dirty="0" smtClean="0">
                <a:latin typeface="Bodoni MT Black" pitchFamily="18" charset="0"/>
                <a:ea typeface="+mn-ea"/>
              </a:rPr>
              <a:t> 工程纯收入大于零，工程投资才能盈利。</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9011.94 – 5000 = 4011.94</a:t>
            </a:r>
            <a:r>
              <a:rPr lang="zh-CN" altLang="en-US" sz="2400" dirty="0" smtClean="0">
                <a:latin typeface="Bodoni MT Black" pitchFamily="18" charset="0"/>
                <a:ea typeface="+mn-ea"/>
              </a:rPr>
              <a:t>元</a:t>
            </a:r>
            <a:endParaRPr lang="zh-CN" altLang="en-US" sz="2400" dirty="0">
              <a:latin typeface="Bodoni MT Black" pitchFamily="18" charset="0"/>
              <a:ea typeface="+mn-ea"/>
            </a:endParaRPr>
          </a:p>
        </p:txBody>
      </p:sp>
    </p:spTree>
    <p:extLst>
      <p:ext uri="{BB962C8B-B14F-4D97-AF65-F5344CB8AC3E}">
        <p14:creationId xmlns:p14="http://schemas.microsoft.com/office/powerpoint/2010/main" val="3959422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8" y="980728"/>
            <a:ext cx="1943099"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投资回收率</a:t>
            </a:r>
            <a:endParaRPr lang="zh-CN" altLang="zh-CN" sz="2400" dirty="0">
              <a:latin typeface="Bodoni MT Black" pitchFamily="18" charset="0"/>
            </a:endParaRPr>
          </a:p>
        </p:txBody>
      </p:sp>
      <p:sp>
        <p:nvSpPr>
          <p:cNvPr id="3" name="TextBox 2"/>
          <p:cNvSpPr txBox="1"/>
          <p:nvPr/>
        </p:nvSpPr>
        <p:spPr>
          <a:xfrm>
            <a:off x="179512" y="1772816"/>
            <a:ext cx="8496944" cy="4893647"/>
          </a:xfrm>
          <a:prstGeom prst="rect">
            <a:avLst/>
          </a:prstGeom>
          <a:noFill/>
        </p:spPr>
        <p:txBody>
          <a:bodyPr wrap="square">
            <a:spAutoFit/>
          </a:bodyPr>
          <a:lstStyle/>
          <a:p>
            <a:pPr indent="457200" eaLnBrk="1" fontAlgn="auto" hangingPunct="1">
              <a:spcBef>
                <a:spcPts val="0"/>
              </a:spcBef>
              <a:spcAft>
                <a:spcPts val="0"/>
              </a:spcAft>
              <a:defRPr/>
            </a:pPr>
            <a:r>
              <a:rPr lang="zh-CN" altLang="en-US" sz="2400" dirty="0" smtClean="0">
                <a:latin typeface="Bodoni MT Black" pitchFamily="18" charset="0"/>
                <a:ea typeface="+mn-ea"/>
              </a:rPr>
              <a:t>在系统寿命期限内，为确保项目盈利，所需的年利率</a:t>
            </a:r>
            <a:r>
              <a:rPr lang="en-US" altLang="zh-CN" sz="2400" dirty="0" smtClean="0">
                <a:latin typeface="Bodoni MT Black" pitchFamily="18" charset="0"/>
                <a:ea typeface="+mn-ea"/>
              </a:rPr>
              <a:t>j</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indent="457200" eaLnBrk="1" fontAlgn="auto" hangingPunct="1">
              <a:spcBef>
                <a:spcPts val="0"/>
              </a:spcBef>
              <a:spcAft>
                <a:spcPts val="0"/>
              </a:spcAft>
              <a:defRPr/>
            </a:pPr>
            <a:r>
              <a:rPr lang="zh-CN" altLang="en-US" sz="2400" dirty="0">
                <a:latin typeface="Bodoni MT Black" pitchFamily="18" charset="0"/>
                <a:ea typeface="+mn-ea"/>
              </a:rPr>
              <a:t>即</a:t>
            </a:r>
            <a:r>
              <a:rPr lang="zh-CN" altLang="en-US" sz="2400" dirty="0" smtClean="0">
                <a:latin typeface="Bodoni MT Black" pitchFamily="18" charset="0"/>
                <a:ea typeface="+mn-ea"/>
              </a:rPr>
              <a:t>为投资回收率。</a:t>
            </a:r>
            <a:endParaRPr lang="en-US" altLang="zh-CN" sz="2400" dirty="0" smtClean="0">
              <a:latin typeface="Bodoni MT Black" pitchFamily="18" charset="0"/>
              <a:ea typeface="+mn-ea"/>
            </a:endParaRPr>
          </a:p>
          <a:p>
            <a:pPr indent="457200" eaLnBrk="1" fontAlgn="auto" hangingPunct="1">
              <a:spcBef>
                <a:spcPts val="0"/>
              </a:spcBef>
              <a:spcAft>
                <a:spcPts val="0"/>
              </a:spcAft>
              <a:defRPr/>
            </a:pPr>
            <a:endParaRPr lang="en-US" altLang="zh-CN" sz="2400" dirty="0">
              <a:latin typeface="Bodoni MT Black" pitchFamily="18" charset="0"/>
              <a:ea typeface="+mn-ea"/>
            </a:endParaRPr>
          </a:p>
          <a:p>
            <a:pPr indent="457200" eaLnBrk="1" fontAlgn="auto" hangingPunct="1">
              <a:spcBef>
                <a:spcPts val="0"/>
              </a:spcBef>
              <a:spcAft>
                <a:spcPts val="0"/>
              </a:spcAft>
              <a:defRPr/>
            </a:pPr>
            <a:r>
              <a:rPr lang="en-US" altLang="zh-CN" sz="2400" dirty="0" smtClean="0">
                <a:latin typeface="Bodoni MT Black" pitchFamily="18" charset="0"/>
                <a:ea typeface="+mn-ea"/>
              </a:rPr>
              <a:t>P = </a:t>
            </a:r>
            <a:r>
              <a:rPr lang="en-US" altLang="zh-CN" sz="2400" dirty="0" smtClean="0">
                <a:latin typeface="Bodoni MT Black" pitchFamily="18" charset="0"/>
              </a:rPr>
              <a:t>F</a:t>
            </a:r>
            <a:r>
              <a:rPr lang="en-US" altLang="zh-CN" sz="2400" baseline="-25000" dirty="0" smtClean="0">
                <a:latin typeface="Bodoni MT Black" pitchFamily="18" charset="0"/>
              </a:rPr>
              <a:t>1</a:t>
            </a:r>
            <a:r>
              <a:rPr lang="en-US" altLang="zh-CN" sz="2400" dirty="0" smtClean="0">
                <a:latin typeface="Bodoni MT Black" pitchFamily="18" charset="0"/>
              </a:rPr>
              <a:t>/(1+j)</a:t>
            </a:r>
            <a:r>
              <a:rPr lang="en-US" altLang="zh-CN" sz="2400" baseline="30000" dirty="0" smtClean="0">
                <a:latin typeface="Bodoni MT Black" pitchFamily="18" charset="0"/>
              </a:rPr>
              <a:t> </a:t>
            </a:r>
            <a:r>
              <a:rPr lang="en-US" altLang="zh-CN" sz="2400" dirty="0" smtClean="0">
                <a:latin typeface="Bodoni MT Black" pitchFamily="18" charset="0"/>
              </a:rPr>
              <a:t>+ F</a:t>
            </a:r>
            <a:r>
              <a:rPr lang="en-US" altLang="zh-CN" sz="2400" baseline="-25000" dirty="0" smtClean="0">
                <a:latin typeface="Bodoni MT Black" pitchFamily="18" charset="0"/>
              </a:rPr>
              <a:t>2</a:t>
            </a:r>
            <a:r>
              <a:rPr lang="en-US" altLang="zh-CN" sz="2400" dirty="0" smtClean="0">
                <a:latin typeface="Bodoni MT Black" pitchFamily="18" charset="0"/>
              </a:rPr>
              <a:t>/(1+j)</a:t>
            </a:r>
            <a:r>
              <a:rPr lang="en-US" altLang="zh-CN" sz="2400" baseline="30000" dirty="0" smtClean="0">
                <a:latin typeface="Bodoni MT Black" pitchFamily="18" charset="0"/>
              </a:rPr>
              <a:t>2 </a:t>
            </a:r>
            <a:r>
              <a:rPr lang="en-US" altLang="zh-CN" sz="2400" dirty="0">
                <a:latin typeface="Bodoni MT Black" pitchFamily="18" charset="0"/>
              </a:rPr>
              <a:t>+ </a:t>
            </a:r>
            <a:r>
              <a:rPr lang="en-US" altLang="zh-CN" sz="2400" dirty="0" smtClean="0">
                <a:latin typeface="Bodoni MT Black" pitchFamily="18" charset="0"/>
              </a:rPr>
              <a:t>…+ </a:t>
            </a:r>
            <a:r>
              <a:rPr lang="en-US" altLang="zh-CN" sz="2400" dirty="0" err="1">
                <a:latin typeface="Bodoni MT Black" pitchFamily="18" charset="0"/>
              </a:rPr>
              <a:t>F</a:t>
            </a:r>
            <a:r>
              <a:rPr lang="en-US" altLang="zh-CN" sz="2400" baseline="-25000" dirty="0" err="1">
                <a:latin typeface="Bodoni MT Black" pitchFamily="18" charset="0"/>
              </a:rPr>
              <a:t>n</a:t>
            </a:r>
            <a:r>
              <a:rPr lang="en-US" altLang="zh-CN" sz="2400" dirty="0">
                <a:latin typeface="Bodoni MT Black" pitchFamily="18" charset="0"/>
              </a:rPr>
              <a:t>/(</a:t>
            </a:r>
            <a:r>
              <a:rPr lang="en-US" altLang="zh-CN" sz="2400" dirty="0" smtClean="0">
                <a:latin typeface="Bodoni MT Black" pitchFamily="18" charset="0"/>
              </a:rPr>
              <a:t>1+j)</a:t>
            </a:r>
            <a:r>
              <a:rPr lang="en-US" altLang="zh-CN" sz="2400" baseline="30000" dirty="0" smtClean="0">
                <a:latin typeface="Bodoni MT Black" pitchFamily="18" charset="0"/>
              </a:rPr>
              <a:t>n</a:t>
            </a:r>
          </a:p>
          <a:p>
            <a:pPr indent="457200" eaLnBrk="1" fontAlgn="auto" hangingPunct="1">
              <a:spcBef>
                <a:spcPts val="0"/>
              </a:spcBef>
              <a:spcAft>
                <a:spcPts val="0"/>
              </a:spcAft>
              <a:defRPr/>
            </a:pPr>
            <a:endParaRPr lang="en-US" altLang="zh-CN" sz="2400" baseline="30000" dirty="0">
              <a:latin typeface="Bodoni MT Black" pitchFamily="18" charset="0"/>
            </a:endParaRPr>
          </a:p>
          <a:p>
            <a:pPr indent="457200" eaLnBrk="1" fontAlgn="auto" hangingPunct="1">
              <a:spcBef>
                <a:spcPts val="0"/>
              </a:spcBef>
              <a:spcAft>
                <a:spcPts val="0"/>
              </a:spcAft>
              <a:defRPr/>
            </a:pPr>
            <a:r>
              <a:rPr lang="en-US" altLang="zh-CN" sz="2400" dirty="0" smtClean="0">
                <a:latin typeface="Bodoni MT Black" pitchFamily="18" charset="0"/>
              </a:rPr>
              <a:t>P : </a:t>
            </a:r>
            <a:r>
              <a:rPr lang="zh-CN" altLang="en-US" sz="2400" dirty="0" smtClean="0">
                <a:latin typeface="Bodoni MT Black" pitchFamily="18" charset="0"/>
              </a:rPr>
              <a:t>现在投资额</a:t>
            </a:r>
            <a:endParaRPr lang="en-US" altLang="zh-CN" sz="2400" dirty="0" smtClean="0">
              <a:latin typeface="Bodoni MT Black" pitchFamily="18" charset="0"/>
            </a:endParaRPr>
          </a:p>
          <a:p>
            <a:pPr indent="457200" eaLnBrk="1" fontAlgn="auto" hangingPunct="1">
              <a:spcBef>
                <a:spcPts val="0"/>
              </a:spcBef>
              <a:spcAft>
                <a:spcPts val="0"/>
              </a:spcAft>
              <a:defRPr/>
            </a:pPr>
            <a:r>
              <a:rPr lang="en-US" altLang="zh-CN" sz="2400" dirty="0" err="1" smtClean="0">
                <a:latin typeface="Bodoni MT Black" pitchFamily="18" charset="0"/>
              </a:rPr>
              <a:t>F</a:t>
            </a:r>
            <a:r>
              <a:rPr lang="en-US" altLang="zh-CN" sz="2400" baseline="-25000" dirty="0" err="1" smtClean="0">
                <a:latin typeface="Bodoni MT Black" pitchFamily="18" charset="0"/>
              </a:rPr>
              <a:t>n</a:t>
            </a: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第</a:t>
            </a:r>
            <a:r>
              <a:rPr lang="en-US" altLang="zh-CN" sz="2400" dirty="0" smtClean="0">
                <a:latin typeface="Bodoni MT Black" pitchFamily="18" charset="0"/>
              </a:rPr>
              <a:t>n</a:t>
            </a:r>
            <a:r>
              <a:rPr lang="zh-CN" altLang="en-US" sz="2400" dirty="0" smtClean="0">
                <a:latin typeface="Bodoni MT Black" pitchFamily="18" charset="0"/>
              </a:rPr>
              <a:t>年的年底效益</a:t>
            </a:r>
            <a:endParaRPr lang="en-US" altLang="zh-CN" sz="2400" dirty="0" smtClean="0">
              <a:latin typeface="Bodoni MT Black" pitchFamily="18" charset="0"/>
            </a:endParaRPr>
          </a:p>
          <a:p>
            <a:pPr indent="457200" eaLnBrk="1" fontAlgn="auto" hangingPunct="1">
              <a:spcBef>
                <a:spcPts val="0"/>
              </a:spcBef>
              <a:spcAft>
                <a:spcPts val="0"/>
              </a:spcAft>
              <a:defRPr/>
            </a:pPr>
            <a:r>
              <a:rPr lang="en-US" altLang="zh-CN" sz="2400" dirty="0" smtClean="0">
                <a:latin typeface="Bodoni MT Black" pitchFamily="18" charset="0"/>
              </a:rPr>
              <a:t>n : </a:t>
            </a:r>
            <a:r>
              <a:rPr lang="zh-CN" altLang="en-US" sz="2400" dirty="0" smtClean="0">
                <a:latin typeface="Bodoni MT Black" pitchFamily="18" charset="0"/>
              </a:rPr>
              <a:t>系统寿命</a:t>
            </a:r>
            <a:endParaRPr lang="en-US" altLang="zh-CN" sz="2400" baseline="30000" dirty="0">
              <a:latin typeface="Bodoni MT Black" pitchFamily="18" charset="0"/>
            </a:endParaRPr>
          </a:p>
          <a:p>
            <a:pPr indent="457200" eaLnBrk="1" fontAlgn="auto" hangingPunct="1">
              <a:spcBef>
                <a:spcPts val="0"/>
              </a:spcBef>
              <a:spcAft>
                <a:spcPts val="0"/>
              </a:spcAft>
              <a:defRPr/>
            </a:pPr>
            <a:endParaRPr lang="en-US" altLang="zh-CN" sz="2400" baseline="30000" dirty="0">
              <a:latin typeface="Bodoni MT Black" pitchFamily="18" charset="0"/>
            </a:endParaRPr>
          </a:p>
          <a:p>
            <a:pPr indent="457200" eaLnBrk="1" fontAlgn="auto" hangingPunct="1">
              <a:spcBef>
                <a:spcPts val="0"/>
              </a:spcBef>
              <a:spcAft>
                <a:spcPts val="0"/>
              </a:spcAft>
              <a:defRPr/>
            </a:pPr>
            <a:r>
              <a:rPr lang="zh-CN" altLang="en-US" sz="2400" dirty="0" smtClean="0">
                <a:latin typeface="Bodoni MT Black" pitchFamily="18" charset="0"/>
              </a:rPr>
              <a:t>假定系统寿命是</a:t>
            </a:r>
            <a:r>
              <a:rPr lang="en-US" altLang="zh-CN" sz="2400" dirty="0" smtClean="0">
                <a:latin typeface="Bodoni MT Black" pitchFamily="18" charset="0"/>
              </a:rPr>
              <a:t>5</a:t>
            </a:r>
            <a:r>
              <a:rPr lang="zh-CN" altLang="en-US" sz="2400" dirty="0" smtClean="0">
                <a:latin typeface="Bodoni MT Black" pitchFamily="18" charset="0"/>
              </a:rPr>
              <a:t>年，修改库存清单系统的工程投资回收率是</a:t>
            </a:r>
            <a:r>
              <a:rPr lang="en-US" altLang="zh-CN" sz="2400" dirty="0" smtClean="0">
                <a:solidFill>
                  <a:srgbClr val="FF0000"/>
                </a:solidFill>
                <a:latin typeface="Bodoni MT Black" pitchFamily="18" charset="0"/>
              </a:rPr>
              <a:t>41%-42%</a:t>
            </a:r>
            <a:r>
              <a:rPr lang="zh-CN" altLang="en-US" sz="2400" dirty="0" smtClean="0">
                <a:latin typeface="Bodoni MT Black" pitchFamily="18" charset="0"/>
              </a:rPr>
              <a:t>左右。</a:t>
            </a:r>
            <a:endParaRPr lang="zh-CN" altLang="en-US" sz="2400" baseline="30000" dirty="0">
              <a:latin typeface="Bodoni MT Black" pitchFamily="18" charset="0"/>
            </a:endParaRPr>
          </a:p>
          <a:p>
            <a:pPr indent="457200" eaLnBrk="1" fontAlgn="auto" hangingPunct="1">
              <a:spcBef>
                <a:spcPts val="0"/>
              </a:spcBef>
              <a:spcAft>
                <a:spcPts val="0"/>
              </a:spcAft>
              <a:defRPr/>
            </a:pPr>
            <a:endParaRPr lang="zh-CN" altLang="en-US" sz="2400" baseline="30000" dirty="0">
              <a:latin typeface="Bodoni MT Black" pitchFamily="18" charset="0"/>
            </a:endParaRPr>
          </a:p>
          <a:p>
            <a:pPr indent="457200" eaLnBrk="1" fontAlgn="auto" hangingPunct="1">
              <a:spcBef>
                <a:spcPts val="0"/>
              </a:spcBef>
              <a:spcAft>
                <a:spcPts val="0"/>
              </a:spcAft>
              <a:defRPr/>
            </a:pPr>
            <a:endParaRPr lang="en-US" altLang="zh-CN" sz="2400" dirty="0" smtClean="0">
              <a:latin typeface="Bodoni MT Black" pitchFamily="18" charset="0"/>
              <a:ea typeface="+mn-ea"/>
            </a:endParaRPr>
          </a:p>
          <a:p>
            <a:pPr indent="457200" eaLnBrk="1" fontAlgn="auto" hangingPunct="1">
              <a:spcBef>
                <a:spcPts val="0"/>
              </a:spcBef>
              <a:spcAft>
                <a:spcPts val="0"/>
              </a:spcAft>
              <a:defRPr/>
            </a:pP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5637805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611188" y="1700213"/>
            <a:ext cx="8229600" cy="3024187"/>
          </a:xfrm>
        </p:spPr>
        <p:txBody>
          <a:bodyPr/>
          <a:lstStyle/>
          <a:p>
            <a:pPr marL="0" indent="0">
              <a:lnSpc>
                <a:spcPts val="4000"/>
              </a:lnSpc>
              <a:buFont typeface="Arial" charset="0"/>
              <a:buNone/>
              <a:defRPr/>
            </a:pPr>
            <a:r>
              <a:rPr lang="en-US" altLang="zh-CN" sz="2400" dirty="0" smtClean="0">
                <a:latin typeface="Bodoni MT Black" pitchFamily="18" charset="0"/>
              </a:rPr>
              <a:t>1. </a:t>
            </a:r>
            <a:r>
              <a:rPr lang="zh-CN" altLang="en-US" sz="2400" dirty="0" smtClean="0">
                <a:latin typeface="Bodoni MT Black" pitchFamily="18" charset="0"/>
              </a:rPr>
              <a:t>了解可行性研究的必要性，以及如何进行可行性研究</a:t>
            </a:r>
            <a:endParaRPr lang="en-US" altLang="zh-CN" sz="2400" dirty="0" smtClean="0">
              <a:latin typeface="Bodoni MT Black" pitchFamily="18" charset="0"/>
            </a:endParaRPr>
          </a:p>
          <a:p>
            <a:pPr marL="0" indent="0">
              <a:lnSpc>
                <a:spcPts val="4000"/>
              </a:lnSpc>
              <a:buFont typeface="Arial" charset="0"/>
              <a:buNone/>
              <a:defRPr/>
            </a:pPr>
            <a:r>
              <a:rPr lang="en-US" altLang="zh-CN" sz="2400" dirty="0" smtClean="0">
                <a:latin typeface="Bodoni MT Black" pitchFamily="18" charset="0"/>
              </a:rPr>
              <a:t>2.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系统流程图（物理系统）</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数据流图（逻辑系统）</a:t>
            </a:r>
            <a:endParaRPr lang="en-US" altLang="zh-CN" sz="2400" dirty="0" smtClean="0">
              <a:solidFill>
                <a:srgbClr val="FF0000"/>
              </a:solidFill>
              <a:latin typeface="Bodoni MT Black" pitchFamily="18" charset="0"/>
            </a:endParaRPr>
          </a:p>
          <a:p>
            <a:pPr marL="0" indent="0">
              <a:lnSpc>
                <a:spcPts val="4000"/>
              </a:lnSpc>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数据字典</a:t>
            </a:r>
            <a:r>
              <a:rPr lang="zh-CN" altLang="en-US" sz="2400" dirty="0" smtClean="0">
                <a:latin typeface="Bodoni MT Black" pitchFamily="18" charset="0"/>
              </a:rPr>
              <a:t>的概念、用途及实现</a:t>
            </a:r>
            <a:endParaRPr lang="en-US" altLang="zh-CN" sz="2400" dirty="0" smtClean="0">
              <a:latin typeface="Bodoni MT Black" pitchFamily="18" charset="0"/>
            </a:endParaRPr>
          </a:p>
          <a:p>
            <a:pPr marL="0" indent="0">
              <a:lnSpc>
                <a:spcPts val="4000"/>
              </a:lnSpc>
              <a:buFont typeface="Arial" charset="0"/>
              <a:buNone/>
              <a:defRPr/>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成本</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效益</a:t>
            </a:r>
            <a:r>
              <a:rPr lang="zh-CN" altLang="en-US" sz="2400" dirty="0" smtClean="0">
                <a:latin typeface="Bodoni MT Black" pitchFamily="18" charset="0"/>
              </a:rPr>
              <a:t>分析方法</a:t>
            </a:r>
            <a:endParaRPr lang="zh-CN" altLang="en-US"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ts val="0"/>
              </a:spcBef>
              <a:spcAft>
                <a:spcPts val="0"/>
              </a:spcAft>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31750"/>
            <a:ext cx="8229600" cy="876300"/>
          </a:xfrm>
        </p:spPr>
        <p:txBody>
          <a:bodyPr/>
          <a:lstStyle/>
          <a:p>
            <a:pPr>
              <a:defRPr/>
            </a:pPr>
            <a:r>
              <a:rPr lang="en-US" altLang="zh-CN" b="1" dirty="0" smtClean="0">
                <a:latin typeface="Bodoni MT Black" pitchFamily="18" charset="0"/>
                <a:ea typeface="+mn-ea"/>
              </a:rPr>
              <a:t>2.1</a:t>
            </a:r>
            <a:r>
              <a:rPr lang="en-US" altLang="zh-CN" b="1" dirty="0" smtClean="0">
                <a:latin typeface="Bodoni MT Black" pitchFamily="18" charset="0"/>
              </a:rPr>
              <a:t>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p>
        </p:txBody>
      </p:sp>
      <p:sp>
        <p:nvSpPr>
          <p:cNvPr id="3" name="TextBox 2"/>
          <p:cNvSpPr txBox="1"/>
          <p:nvPr/>
        </p:nvSpPr>
        <p:spPr>
          <a:xfrm>
            <a:off x="539750" y="1311275"/>
            <a:ext cx="6480175" cy="461963"/>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至少应该从下述</a:t>
            </a:r>
            <a:r>
              <a:rPr lang="en-US" altLang="zh-CN" sz="2400" dirty="0">
                <a:solidFill>
                  <a:srgbClr val="FF0000"/>
                </a:solidFill>
                <a:latin typeface="Bodoni MT Black" pitchFamily="18" charset="0"/>
              </a:rPr>
              <a:t>3</a:t>
            </a:r>
            <a:r>
              <a:rPr lang="zh-CN" altLang="zh-CN" sz="2400" dirty="0">
                <a:latin typeface="Bodoni MT Black" pitchFamily="18" charset="0"/>
              </a:rPr>
              <a:t>个方面研究每种解法的可行性</a:t>
            </a:r>
            <a:endParaRPr lang="zh-CN" altLang="en-US" sz="2400" b="1" dirty="0">
              <a:solidFill>
                <a:schemeClr val="accent1">
                  <a:lumMod val="75000"/>
                </a:schemeClr>
              </a:solidFill>
              <a:latin typeface="Bodoni MT Black" pitchFamily="18" charset="0"/>
            </a:endParaRPr>
          </a:p>
        </p:txBody>
      </p:sp>
      <p:graphicFrame>
        <p:nvGraphicFramePr>
          <p:cNvPr id="2" name="图示 1"/>
          <p:cNvGraphicFramePr/>
          <p:nvPr/>
        </p:nvGraphicFramePr>
        <p:xfrm>
          <a:off x="539552" y="2060848"/>
          <a:ext cx="806489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128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2225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a:latin typeface="Bodoni MT Black" pitchFamily="18" charset="0"/>
              </a:rPr>
              <a:t>可行性研究过程</a:t>
            </a:r>
          </a:p>
        </p:txBody>
      </p:sp>
      <p:sp>
        <p:nvSpPr>
          <p:cNvPr id="3" name="TextBox 2"/>
          <p:cNvSpPr txBox="1"/>
          <p:nvPr/>
        </p:nvSpPr>
        <p:spPr>
          <a:xfrm>
            <a:off x="387350" y="1341438"/>
            <a:ext cx="8280400" cy="461665"/>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smtClean="0">
                <a:solidFill>
                  <a:schemeClr val="tx1"/>
                </a:solidFill>
                <a:latin typeface="Bodoni MT Black" pitchFamily="18" charset="0"/>
              </a:rPr>
              <a:t>典型</a:t>
            </a:r>
            <a:r>
              <a:rPr lang="zh-CN" altLang="zh-CN" sz="2400" dirty="0">
                <a:solidFill>
                  <a:schemeClr val="tx1"/>
                </a:solidFill>
                <a:latin typeface="Bodoni MT Black" pitchFamily="18" charset="0"/>
              </a:rPr>
              <a:t>的可行性研究过程有下述</a:t>
            </a:r>
            <a:r>
              <a:rPr lang="en-US" altLang="zh-CN" sz="2400" dirty="0">
                <a:solidFill>
                  <a:srgbClr val="FF0000"/>
                </a:solidFill>
                <a:latin typeface="Bodoni MT Black" pitchFamily="18" charset="0"/>
              </a:rPr>
              <a:t>8</a:t>
            </a:r>
            <a:r>
              <a:rPr lang="zh-CN" altLang="en-US" sz="2400" dirty="0">
                <a:solidFill>
                  <a:schemeClr val="tx1"/>
                </a:solidFill>
                <a:latin typeface="Bodoni MT Black" pitchFamily="18" charset="0"/>
              </a:rPr>
              <a:t>个</a:t>
            </a:r>
            <a:r>
              <a:rPr lang="zh-CN" altLang="zh-CN" sz="2400" dirty="0" smtClean="0">
                <a:solidFill>
                  <a:schemeClr val="tx1"/>
                </a:solidFill>
                <a:latin typeface="Bodoni MT Black" pitchFamily="18" charset="0"/>
              </a:rPr>
              <a:t>步骤</a:t>
            </a:r>
            <a:r>
              <a:rPr lang="zh-CN" altLang="en-US" sz="2400" dirty="0" smtClean="0">
                <a:solidFill>
                  <a:schemeClr val="tx1"/>
                </a:solidFill>
                <a:latin typeface="Bodoni MT Black" pitchFamily="18" charset="0"/>
              </a:rPr>
              <a:t>：</a:t>
            </a:r>
            <a:endParaRPr lang="zh-CN" altLang="en-US" sz="2400" b="1" dirty="0">
              <a:solidFill>
                <a:schemeClr val="tx1"/>
              </a:solidFill>
              <a:latin typeface="Bodoni MT Black" pitchFamily="18" charset="0"/>
            </a:endParaRPr>
          </a:p>
        </p:txBody>
      </p:sp>
      <p:sp>
        <p:nvSpPr>
          <p:cNvPr id="2" name="TextBox 1"/>
          <p:cNvSpPr txBox="1"/>
          <p:nvPr/>
        </p:nvSpPr>
        <p:spPr>
          <a:xfrm>
            <a:off x="427038" y="2420938"/>
            <a:ext cx="8201025" cy="3046412"/>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复查系统规模和目标</a:t>
            </a: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研究目前正在使用的系统</a:t>
            </a: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导出新系统的高层</a:t>
            </a:r>
            <a:r>
              <a:rPr lang="zh-CN" altLang="en-US" sz="2400" dirty="0">
                <a:solidFill>
                  <a:srgbClr val="FF0000"/>
                </a:solidFill>
                <a:latin typeface="Bodoni MT Black" pitchFamily="18" charset="0"/>
                <a:ea typeface="+mn-ea"/>
              </a:rPr>
              <a:t>逻辑模型</a:t>
            </a: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进一步定义问题</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导出和评价供选择的解法</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推荐行动方针</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草拟开发计划书</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写文档提交审查</a:t>
            </a:r>
            <a:endParaRPr lang="zh-CN" altLang="en-US" sz="2400" dirty="0">
              <a:latin typeface="Bodoni MT Black" pitchFamily="18" charset="0"/>
              <a:ea typeface="+mn-ea"/>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382713"/>
            <a:ext cx="36083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rPr>
              <a:t>复查系统规模和目标</a:t>
            </a:r>
          </a:p>
        </p:txBody>
      </p:sp>
      <p:sp>
        <p:nvSpPr>
          <p:cNvPr id="4" name="TextBox 3"/>
          <p:cNvSpPr txBox="1"/>
          <p:nvPr/>
        </p:nvSpPr>
        <p:spPr>
          <a:xfrm>
            <a:off x="395288" y="2520950"/>
            <a:ext cx="8208962" cy="2336537"/>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en-US" sz="2400" dirty="0">
                <a:latin typeface="Bodoni MT Black" pitchFamily="18" charset="0"/>
                <a:ea typeface="+mn-ea"/>
              </a:rPr>
              <a:t>分析员访问关键人员，仔细阅读和分析有关的材料，以便对问题定义阶段书写的关于规模和目标的报告书进一步复查确认，改正含糊或不确切的叙述，清晰地描述对目标系统的一切限制和约束。这个步骤的工作，</a:t>
            </a:r>
            <a:r>
              <a:rPr lang="zh-CN" altLang="en-US" sz="2400" dirty="0">
                <a:solidFill>
                  <a:srgbClr val="FF0000"/>
                </a:solidFill>
                <a:latin typeface="Bodoni MT Black" pitchFamily="18" charset="0"/>
                <a:ea typeface="+mn-ea"/>
              </a:rPr>
              <a:t>实质上是为了确保分析员正在解决的问题确实是要求他解决的问题。</a:t>
            </a: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4563</TotalTime>
  <Words>6562</Words>
  <Application>Microsoft Office PowerPoint</Application>
  <PresentationFormat>全屏显示(4:3)</PresentationFormat>
  <Paragraphs>522</Paragraphs>
  <Slides>59</Slides>
  <Notes>58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59</vt:i4>
      </vt:variant>
    </vt:vector>
  </HeadingPairs>
  <TitlesOfParts>
    <vt:vector size="66" baseType="lpstr">
      <vt:lpstr>宋体</vt:lpstr>
      <vt:lpstr>Arial</vt:lpstr>
      <vt:lpstr>Bodoni MT Black</vt:lpstr>
      <vt:lpstr>Calibri</vt:lpstr>
      <vt:lpstr>Wingdings</vt:lpstr>
      <vt:lpstr>1_Tema de Office</vt:lpstr>
      <vt:lpstr>Tema de Office</vt:lpstr>
      <vt:lpstr>PowerPoint 演示文稿</vt:lpstr>
      <vt:lpstr>第2章可行性研究</vt:lpstr>
      <vt:lpstr>主要内容</vt:lpstr>
      <vt:lpstr>主要内容</vt:lpstr>
      <vt:lpstr>2.1 可行性研究的任务</vt:lpstr>
      <vt:lpstr>2.1 可行性研究的任务</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2.3 系统流程图</vt:lpstr>
      <vt:lpstr>2.3 系统流程图</vt:lpstr>
      <vt:lpstr>2.3 系统流程图</vt:lpstr>
      <vt:lpstr>PowerPoint 演示文稿</vt:lpstr>
      <vt:lpstr>2.3 系统流程图</vt:lpstr>
      <vt:lpstr>2.3 系统流程图</vt:lpstr>
      <vt:lpstr>PowerPoint 演示文稿</vt:lpstr>
      <vt:lpstr>2.3 系统流程图</vt:lpstr>
      <vt:lpstr>主要内容</vt:lpstr>
      <vt:lpstr>2.4 数据流图</vt:lpstr>
      <vt:lpstr>2.4 数据流图</vt:lpstr>
      <vt:lpstr>PowerPoint 演示文稿</vt:lpstr>
      <vt:lpstr>2.4 数据流图</vt:lpstr>
      <vt:lpstr>2.4 数据流图</vt:lpstr>
      <vt:lpstr>2.4 数据流图</vt:lpstr>
      <vt:lpstr>2.4 数据流图</vt:lpstr>
      <vt:lpstr>PowerPoint 演示文稿</vt:lpstr>
      <vt:lpstr>PowerPoint 演示文稿</vt:lpstr>
      <vt:lpstr>PowerPoint 演示文稿</vt:lpstr>
      <vt:lpstr>PowerPoint 演示文稿</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主要内容</vt:lpstr>
      <vt:lpstr>2.6 成本/效益分析</vt:lpstr>
      <vt:lpstr>2.6 成本/效益分析</vt:lpstr>
      <vt:lpstr>2.6 成本/效益分析</vt:lpstr>
      <vt:lpstr>2.6 成本/效益分析</vt:lpstr>
      <vt:lpstr>2.6 成本/效益分析</vt:lpstr>
      <vt:lpstr>2.6 成本/效益分析</vt:lpstr>
      <vt:lpstr>2.6 成本/效益分析</vt:lpstr>
      <vt:lpstr>2.6 成本/效益分析</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Windows 用户</cp:lastModifiedBy>
  <cp:revision>375</cp:revision>
  <dcterms:created xsi:type="dcterms:W3CDTF">2015-07-27T03:23:20Z</dcterms:created>
  <dcterms:modified xsi:type="dcterms:W3CDTF">2020-04-15T01:12:55Z</dcterms:modified>
</cp:coreProperties>
</file>