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34"/>
  </p:notesMasterIdLst>
  <p:sldIdLst>
    <p:sldId id="750" r:id="rId2"/>
    <p:sldId id="663" r:id="rId3"/>
    <p:sldId id="557" r:id="rId4"/>
    <p:sldId id="749" r:id="rId5"/>
    <p:sldId id="640" r:id="rId6"/>
    <p:sldId id="641" r:id="rId7"/>
    <p:sldId id="642" r:id="rId8"/>
    <p:sldId id="643" r:id="rId9"/>
    <p:sldId id="644" r:id="rId10"/>
    <p:sldId id="645" r:id="rId11"/>
    <p:sldId id="646" r:id="rId12"/>
    <p:sldId id="647" r:id="rId13"/>
    <p:sldId id="648" r:id="rId14"/>
    <p:sldId id="649" r:id="rId15"/>
    <p:sldId id="650" r:id="rId16"/>
    <p:sldId id="751" r:id="rId17"/>
    <p:sldId id="651" r:id="rId18"/>
    <p:sldId id="652" r:id="rId19"/>
    <p:sldId id="669" r:id="rId20"/>
    <p:sldId id="653" r:id="rId21"/>
    <p:sldId id="654" r:id="rId22"/>
    <p:sldId id="655" r:id="rId23"/>
    <p:sldId id="762" r:id="rId24"/>
    <p:sldId id="657" r:id="rId25"/>
    <p:sldId id="658" r:id="rId26"/>
    <p:sldId id="659" r:id="rId27"/>
    <p:sldId id="660" r:id="rId28"/>
    <p:sldId id="661" r:id="rId29"/>
    <p:sldId id="662" r:id="rId30"/>
    <p:sldId id="752" r:id="rId31"/>
    <p:sldId id="664" r:id="rId32"/>
    <p:sldId id="665" r:id="rId33"/>
    <p:sldId id="666" r:id="rId34"/>
    <p:sldId id="667" r:id="rId35"/>
    <p:sldId id="668" r:id="rId36"/>
    <p:sldId id="670" r:id="rId37"/>
    <p:sldId id="671" r:id="rId38"/>
    <p:sldId id="672" r:id="rId39"/>
    <p:sldId id="674" r:id="rId40"/>
    <p:sldId id="675" r:id="rId41"/>
    <p:sldId id="676" r:id="rId42"/>
    <p:sldId id="753" r:id="rId43"/>
    <p:sldId id="677" r:id="rId44"/>
    <p:sldId id="678" r:id="rId45"/>
    <p:sldId id="679" r:id="rId46"/>
    <p:sldId id="680" r:id="rId47"/>
    <p:sldId id="681" r:id="rId48"/>
    <p:sldId id="682" r:id="rId49"/>
    <p:sldId id="683" r:id="rId50"/>
    <p:sldId id="686" r:id="rId51"/>
    <p:sldId id="687" r:id="rId52"/>
    <p:sldId id="688" r:id="rId53"/>
    <p:sldId id="689" r:id="rId54"/>
    <p:sldId id="690" r:id="rId55"/>
    <p:sldId id="754" r:id="rId56"/>
    <p:sldId id="691" r:id="rId57"/>
    <p:sldId id="692" r:id="rId58"/>
    <p:sldId id="693" r:id="rId59"/>
    <p:sldId id="694" r:id="rId60"/>
    <p:sldId id="755" r:id="rId61"/>
    <p:sldId id="695" r:id="rId62"/>
    <p:sldId id="696" r:id="rId63"/>
    <p:sldId id="697" r:id="rId64"/>
    <p:sldId id="698" r:id="rId65"/>
    <p:sldId id="699" r:id="rId66"/>
    <p:sldId id="700" r:id="rId67"/>
    <p:sldId id="701" r:id="rId68"/>
    <p:sldId id="702" r:id="rId69"/>
    <p:sldId id="703" r:id="rId70"/>
    <p:sldId id="763" r:id="rId71"/>
    <p:sldId id="704" r:id="rId72"/>
    <p:sldId id="705" r:id="rId73"/>
    <p:sldId id="706" r:id="rId74"/>
    <p:sldId id="707" r:id="rId75"/>
    <p:sldId id="764" r:id="rId76"/>
    <p:sldId id="708" r:id="rId77"/>
    <p:sldId id="765" r:id="rId78"/>
    <p:sldId id="709" r:id="rId79"/>
    <p:sldId id="766" r:id="rId80"/>
    <p:sldId id="767" r:id="rId81"/>
    <p:sldId id="768" r:id="rId82"/>
    <p:sldId id="769" r:id="rId83"/>
    <p:sldId id="711" r:id="rId84"/>
    <p:sldId id="712" r:id="rId85"/>
    <p:sldId id="770" r:id="rId86"/>
    <p:sldId id="713" r:id="rId87"/>
    <p:sldId id="714" r:id="rId88"/>
    <p:sldId id="771" r:id="rId89"/>
    <p:sldId id="715" r:id="rId90"/>
    <p:sldId id="716" r:id="rId91"/>
    <p:sldId id="717" r:id="rId92"/>
    <p:sldId id="718" r:id="rId93"/>
    <p:sldId id="719" r:id="rId94"/>
    <p:sldId id="720" r:id="rId95"/>
    <p:sldId id="756" r:id="rId96"/>
    <p:sldId id="721" r:id="rId97"/>
    <p:sldId id="722" r:id="rId98"/>
    <p:sldId id="772" r:id="rId99"/>
    <p:sldId id="723" r:id="rId100"/>
    <p:sldId id="724" r:id="rId101"/>
    <p:sldId id="761" r:id="rId102"/>
    <p:sldId id="725" r:id="rId103"/>
    <p:sldId id="726" r:id="rId104"/>
    <p:sldId id="727" r:id="rId105"/>
    <p:sldId id="728" r:id="rId106"/>
    <p:sldId id="729" r:id="rId107"/>
    <p:sldId id="730" r:id="rId108"/>
    <p:sldId id="731" r:id="rId109"/>
    <p:sldId id="732" r:id="rId110"/>
    <p:sldId id="733" r:id="rId111"/>
    <p:sldId id="734" r:id="rId112"/>
    <p:sldId id="757" r:id="rId113"/>
    <p:sldId id="773" r:id="rId114"/>
    <p:sldId id="774" r:id="rId115"/>
    <p:sldId id="736" r:id="rId116"/>
    <p:sldId id="776" r:id="rId117"/>
    <p:sldId id="777" r:id="rId118"/>
    <p:sldId id="738" r:id="rId119"/>
    <p:sldId id="739" r:id="rId120"/>
    <p:sldId id="778" r:id="rId121"/>
    <p:sldId id="740" r:id="rId122"/>
    <p:sldId id="758" r:id="rId123"/>
    <p:sldId id="741" r:id="rId124"/>
    <p:sldId id="742" r:id="rId125"/>
    <p:sldId id="743" r:id="rId126"/>
    <p:sldId id="779" r:id="rId127"/>
    <p:sldId id="744" r:id="rId128"/>
    <p:sldId id="745" r:id="rId129"/>
    <p:sldId id="746" r:id="rId130"/>
    <p:sldId id="780" r:id="rId131"/>
    <p:sldId id="759" r:id="rId132"/>
    <p:sldId id="760" r:id="rId13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201E"/>
    <a:srgbClr val="9A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7568" autoAdjust="0"/>
  </p:normalViewPr>
  <p:slideViewPr>
    <p:cSldViewPr>
      <p:cViewPr varScale="1">
        <p:scale>
          <a:sx n="116" d="100"/>
          <a:sy n="116" d="100"/>
        </p:scale>
        <p:origin x="150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1" loCatId="list" qsTypeId="urn:microsoft.com/office/officeart/2005/8/quickstyle/simple1" qsCatId="simple" csTypeId="urn:microsoft.com/office/officeart/2005/8/colors/accent1_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t>
        <a:bodyPr/>
        <a:lstStyle/>
        <a:p>
          <a:endParaRPr lang="zh-CN" altLang="en-US"/>
        </a:p>
      </dgm:t>
    </dgm:pt>
  </dgm:ptLst>
  <dgm:cxnLst>
    <dgm:cxn modelId="{69BD16AA-6228-44EF-A2F9-E74690449398}" type="presOf" srcId="{53B87CC0-35DA-4B6C-9A66-EED73E7A2B4E}" destId="{39C12F7F-0C70-45FD-9E06-85177A18AA15}" srcOrd="0"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E7FF75C-7A63-4C39-B317-6B3D96307543}">
      <dgm:prSet phldrT="[文本]" custT="1"/>
      <dgm:spPr/>
      <dgm:t>
        <a:bodyPr/>
        <a:lstStyle/>
        <a:p>
          <a:r>
            <a:rPr lang="zh-CN" altLang="en-US" sz="3600" dirty="0" smtClean="0"/>
            <a:t>实现</a:t>
          </a:r>
          <a:endParaRPr lang="zh-CN" altLang="en-US" sz="3600" dirty="0"/>
        </a:p>
      </dgm:t>
    </dgm:pt>
    <dgm:pt modelId="{4EAA9E22-A802-43BB-9A38-3DFDCBB81B33}" type="parTrans" cxnId="{DE727059-FB8D-402E-8B74-4D997FDE25F0}">
      <dgm:prSet/>
      <dgm:spPr/>
      <dgm:t>
        <a:bodyPr/>
        <a:lstStyle/>
        <a:p>
          <a:endParaRPr lang="zh-CN" altLang="en-US"/>
        </a:p>
      </dgm:t>
    </dgm:pt>
    <dgm:pt modelId="{4BEC2E03-9E61-4FEA-90C0-FAD4B3A901EB}" type="sibTrans" cxnId="{DE727059-FB8D-402E-8B74-4D997FDE25F0}">
      <dgm:prSet/>
      <dgm:spPr/>
      <dgm:t>
        <a:bodyPr/>
        <a:lstStyle/>
        <a:p>
          <a:endParaRPr lang="zh-CN" altLang="en-US"/>
        </a:p>
      </dgm:t>
    </dgm:pt>
    <dgm:pt modelId="{BACE1264-CD59-446D-BDF7-1D8B6396E2DC}">
      <dgm:prSet phldrT="[文本]" custT="1"/>
      <dgm:spPr/>
      <dgm:t>
        <a:bodyPr/>
        <a:lstStyle/>
        <a:p>
          <a:r>
            <a:rPr lang="zh-CN" altLang="en-US" sz="3600" dirty="0" smtClean="0"/>
            <a:t>编码</a:t>
          </a:r>
          <a:endParaRPr lang="zh-CN" altLang="en-US" sz="3600" dirty="0"/>
        </a:p>
      </dgm:t>
    </dgm:pt>
    <dgm:pt modelId="{4B54AF0B-C027-495B-86A1-B5505693FC70}" type="parTrans" cxnId="{70A963D1-9454-4C0B-8964-A3C2CEF3EAFE}">
      <dgm:prSet/>
      <dgm:spPr/>
      <dgm:t>
        <a:bodyPr/>
        <a:lstStyle/>
        <a:p>
          <a:endParaRPr lang="zh-CN" altLang="en-US"/>
        </a:p>
      </dgm:t>
    </dgm:pt>
    <dgm:pt modelId="{23DAB2F2-5B9C-4BA6-8089-ACA7E82EA48F}" type="sibTrans" cxnId="{70A963D1-9454-4C0B-8964-A3C2CEF3EAFE}">
      <dgm:prSet/>
      <dgm:spPr/>
      <dgm:t>
        <a:bodyPr/>
        <a:lstStyle/>
        <a:p>
          <a:endParaRPr lang="zh-CN" altLang="en-US"/>
        </a:p>
      </dgm:t>
    </dgm:pt>
    <dgm:pt modelId="{2B72F6B7-E121-4E04-9370-048715A76D6E}">
      <dgm:prSet phldrT="[文本]" custT="1"/>
      <dgm:spPr/>
      <dgm:t>
        <a:bodyPr/>
        <a:lstStyle/>
        <a:p>
          <a:r>
            <a:rPr lang="zh-CN" altLang="en-US" sz="3600" dirty="0" smtClean="0"/>
            <a:t>测试</a:t>
          </a:r>
          <a:endParaRPr lang="zh-CN" altLang="en-US" sz="3600" dirty="0"/>
        </a:p>
      </dgm:t>
    </dgm:pt>
    <dgm:pt modelId="{8BB68D91-6682-4AFA-BDF9-5D50A860E54A}" type="sibTrans" cxnId="{83179A15-301A-4427-9F7F-0ECD9198D7BA}">
      <dgm:prSet/>
      <dgm:spPr/>
      <dgm:t>
        <a:bodyPr/>
        <a:lstStyle/>
        <a:p>
          <a:endParaRPr lang="zh-CN" altLang="en-US"/>
        </a:p>
      </dgm:t>
    </dgm:pt>
    <dgm:pt modelId="{EDF171D7-545F-4CE6-8ACB-4A6A598B7A55}" type="parTrans" cxnId="{83179A15-301A-4427-9F7F-0ECD9198D7BA}">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t>
        <a:bodyPr/>
        <a:lstStyle/>
        <a:p>
          <a:endParaRPr lang="zh-CN" altLang="en-US"/>
        </a:p>
      </dgm:t>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t>
        <a:bodyPr/>
        <a:lstStyle/>
        <a:p>
          <a:endParaRPr lang="zh-CN" altLang="en-US"/>
        </a:p>
      </dgm:t>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t>
        <a:bodyPr/>
        <a:lstStyle/>
        <a:p>
          <a:endParaRPr lang="zh-CN" altLang="en-US"/>
        </a:p>
      </dgm:t>
    </dgm:pt>
    <dgm:pt modelId="{82A43EC3-F612-4D60-99E4-B23C92A9AB25}" type="pres">
      <dgm:prSet presAssocID="{4B54AF0B-C027-495B-86A1-B5505693FC70}" presName="connTx" presStyleLbl="parChTrans1D2" presStyleIdx="0" presStyleCnt="2"/>
      <dgm:spPr/>
      <dgm:t>
        <a:bodyPr/>
        <a:lstStyle/>
        <a:p>
          <a:endParaRPr lang="zh-CN" altLang="en-US"/>
        </a:p>
      </dgm:t>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t>
        <a:bodyPr/>
        <a:lstStyle/>
        <a:p>
          <a:endParaRPr lang="zh-CN" altLang="en-US"/>
        </a:p>
      </dgm:t>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t>
        <a:bodyPr/>
        <a:lstStyle/>
        <a:p>
          <a:endParaRPr lang="zh-CN" altLang="en-US"/>
        </a:p>
      </dgm:t>
    </dgm:pt>
    <dgm:pt modelId="{3FF46B0E-4F35-4A08-88C3-E0CE21336AF4}" type="pres">
      <dgm:prSet presAssocID="{EDF171D7-545F-4CE6-8ACB-4A6A598B7A55}" presName="connTx" presStyleLbl="parChTrans1D2" presStyleIdx="1" presStyleCnt="2"/>
      <dgm:spPr/>
      <dgm:t>
        <a:bodyPr/>
        <a:lstStyle/>
        <a:p>
          <a:endParaRPr lang="zh-CN" altLang="en-US"/>
        </a:p>
      </dgm:t>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t>
        <a:bodyPr/>
        <a:lstStyle/>
        <a:p>
          <a:endParaRPr lang="zh-CN" altLang="en-US"/>
        </a:p>
      </dgm:t>
    </dgm:pt>
    <dgm:pt modelId="{4A48D512-AFA0-4AED-85D2-CADFC0A386CF}" type="pres">
      <dgm:prSet presAssocID="{2B72F6B7-E121-4E04-9370-048715A76D6E}" presName="level3hierChild" presStyleCnt="0"/>
      <dgm:spPr/>
    </dgm:pt>
  </dgm:ptLst>
  <dgm:cxnLst>
    <dgm:cxn modelId="{83179A15-301A-4427-9F7F-0ECD9198D7BA}" srcId="{3E7FF75C-7A63-4C39-B317-6B3D96307543}" destId="{2B72F6B7-E121-4E04-9370-048715A76D6E}" srcOrd="1" destOrd="0" parTransId="{EDF171D7-545F-4CE6-8ACB-4A6A598B7A55}" sibTransId="{8BB68D91-6682-4AFA-BDF9-5D50A860E54A}"/>
    <dgm:cxn modelId="{E555A4BE-68CE-4C70-B3BE-A1EC8C6D2F6B}" type="presOf" srcId="{3E7FF75C-7A63-4C39-B317-6B3D96307543}" destId="{0A07C1A2-4A79-4B57-AE16-290E656142CE}" srcOrd="0" destOrd="0" presId="urn:microsoft.com/office/officeart/2008/layout/HorizontalMultiLevelHierarchy"/>
    <dgm:cxn modelId="{4770A61B-03B6-4E8B-B367-49B5C3D11E03}" type="presOf" srcId="{BACE1264-CD59-446D-BDF7-1D8B6396E2DC}" destId="{DB0500EC-2328-4CA6-BB6A-824FB9F92690}" srcOrd="0" destOrd="0" presId="urn:microsoft.com/office/officeart/2008/layout/HorizontalMultiLevelHierarchy"/>
    <dgm:cxn modelId="{70A963D1-9454-4C0B-8964-A3C2CEF3EAFE}" srcId="{3E7FF75C-7A63-4C39-B317-6B3D96307543}" destId="{BACE1264-CD59-446D-BDF7-1D8B6396E2DC}" srcOrd="0" destOrd="0" parTransId="{4B54AF0B-C027-495B-86A1-B5505693FC70}" sibTransId="{23DAB2F2-5B9C-4BA6-8089-ACA7E82EA48F}"/>
    <dgm:cxn modelId="{DE727059-FB8D-402E-8B74-4D997FDE25F0}" srcId="{E4D469B9-EB9D-4FA5-BE56-47AA41E9BE48}" destId="{3E7FF75C-7A63-4C39-B317-6B3D96307543}" srcOrd="0" destOrd="0" parTransId="{4EAA9E22-A802-43BB-9A38-3DFDCBB81B33}" sibTransId="{4BEC2E03-9E61-4FEA-90C0-FAD4B3A901EB}"/>
    <dgm:cxn modelId="{E72E5E61-163A-4A53-A3B0-1219B767612C}" type="presOf" srcId="{4B54AF0B-C027-495B-86A1-B5505693FC70}" destId="{82A43EC3-F612-4D60-99E4-B23C92A9AB25}" srcOrd="1" destOrd="0" presId="urn:microsoft.com/office/officeart/2008/layout/HorizontalMultiLevelHierarchy"/>
    <dgm:cxn modelId="{7CA93AE6-0B93-48FF-B2BE-85CAF791A0AC}" type="presOf" srcId="{EDF171D7-545F-4CE6-8ACB-4A6A598B7A55}" destId="{3FF46B0E-4F35-4A08-88C3-E0CE21336AF4}" srcOrd="1" destOrd="0" presId="urn:microsoft.com/office/officeart/2008/layout/HorizontalMultiLevelHierarchy"/>
    <dgm:cxn modelId="{4C08D475-90F4-470A-9C22-9EA7A718398D}" type="presOf" srcId="{2B72F6B7-E121-4E04-9370-048715A76D6E}" destId="{04A6545A-32A3-405C-8753-ABBC1D2C3B96}" srcOrd="0" destOrd="0" presId="urn:microsoft.com/office/officeart/2008/layout/HorizontalMultiLevelHierarchy"/>
    <dgm:cxn modelId="{848DFD20-8086-4C99-9454-26E89FDCEB00}" type="presOf" srcId="{E4D469B9-EB9D-4FA5-BE56-47AA41E9BE48}" destId="{BC116D3D-0E38-45BD-9B47-A8A53F36B858}" srcOrd="0" destOrd="0" presId="urn:microsoft.com/office/officeart/2008/layout/HorizontalMultiLevelHierarchy"/>
    <dgm:cxn modelId="{A9587769-30F4-4EAB-826E-95FE97276091}" type="presOf" srcId="{EDF171D7-545F-4CE6-8ACB-4A6A598B7A55}" destId="{5A344A2B-9937-46B2-88D8-56C8D9A7236A}" srcOrd="0" destOrd="0" presId="urn:microsoft.com/office/officeart/2008/layout/HorizontalMultiLevelHierarchy"/>
    <dgm:cxn modelId="{224BBA7F-1A74-4B9E-9239-093CBF00F093}" type="presOf" srcId="{4B54AF0B-C027-495B-86A1-B5505693FC70}" destId="{2172A1CE-371E-4853-93D6-3A1B5B0B7BB9}" srcOrd="0" destOrd="0" presId="urn:microsoft.com/office/officeart/2008/layout/HorizontalMultiLevelHierarchy"/>
    <dgm:cxn modelId="{F5B23B1A-5547-49AD-AE8E-7DB77DC299AE}" type="presParOf" srcId="{BC116D3D-0E38-45BD-9B47-A8A53F36B858}" destId="{00144B44-3C8A-429B-A187-4584829ED1D5}" srcOrd="0" destOrd="0" presId="urn:microsoft.com/office/officeart/2008/layout/HorizontalMultiLevelHierarchy"/>
    <dgm:cxn modelId="{D4975F33-3E51-4B10-89A6-4902653EE4D7}" type="presParOf" srcId="{00144B44-3C8A-429B-A187-4584829ED1D5}" destId="{0A07C1A2-4A79-4B57-AE16-290E656142CE}" srcOrd="0" destOrd="0" presId="urn:microsoft.com/office/officeart/2008/layout/HorizontalMultiLevelHierarchy"/>
    <dgm:cxn modelId="{6F4F272C-169C-4ED5-B677-F7A8023533BF}" type="presParOf" srcId="{00144B44-3C8A-429B-A187-4584829ED1D5}" destId="{C77EEF1A-AC53-4F6C-A69E-FD07DD3B80AD}" srcOrd="1" destOrd="0" presId="urn:microsoft.com/office/officeart/2008/layout/HorizontalMultiLevelHierarchy"/>
    <dgm:cxn modelId="{0D0BBEAF-24FB-4B06-A716-3905D5A012A9}" type="presParOf" srcId="{C77EEF1A-AC53-4F6C-A69E-FD07DD3B80AD}" destId="{2172A1CE-371E-4853-93D6-3A1B5B0B7BB9}" srcOrd="0" destOrd="0" presId="urn:microsoft.com/office/officeart/2008/layout/HorizontalMultiLevelHierarchy"/>
    <dgm:cxn modelId="{85A7C619-F35A-43A9-A01C-C28B8CB3C341}" type="presParOf" srcId="{2172A1CE-371E-4853-93D6-3A1B5B0B7BB9}" destId="{82A43EC3-F612-4D60-99E4-B23C92A9AB25}" srcOrd="0" destOrd="0" presId="urn:microsoft.com/office/officeart/2008/layout/HorizontalMultiLevelHierarchy"/>
    <dgm:cxn modelId="{60168464-0120-4BE1-B8C0-10A6962DBCB6}" type="presParOf" srcId="{C77EEF1A-AC53-4F6C-A69E-FD07DD3B80AD}" destId="{CBB387EE-8121-4B29-B603-15C045DC433F}" srcOrd="1" destOrd="0" presId="urn:microsoft.com/office/officeart/2008/layout/HorizontalMultiLevelHierarchy"/>
    <dgm:cxn modelId="{9C6AF470-3C11-4588-8387-3BBF5B3C18E3}" type="presParOf" srcId="{CBB387EE-8121-4B29-B603-15C045DC433F}" destId="{DB0500EC-2328-4CA6-BB6A-824FB9F92690}" srcOrd="0" destOrd="0" presId="urn:microsoft.com/office/officeart/2008/layout/HorizontalMultiLevelHierarchy"/>
    <dgm:cxn modelId="{F70585D5-5884-48A5-88B7-AF041EB57809}" type="presParOf" srcId="{CBB387EE-8121-4B29-B603-15C045DC433F}" destId="{76D231B0-23E2-4B7B-833A-95FBF4D9E443}" srcOrd="1" destOrd="0" presId="urn:microsoft.com/office/officeart/2008/layout/HorizontalMultiLevelHierarchy"/>
    <dgm:cxn modelId="{9C747992-75E8-4D3C-88FD-310A70BB3C42}" type="presParOf" srcId="{C77EEF1A-AC53-4F6C-A69E-FD07DD3B80AD}" destId="{5A344A2B-9937-46B2-88D8-56C8D9A7236A}" srcOrd="2" destOrd="0" presId="urn:microsoft.com/office/officeart/2008/layout/HorizontalMultiLevelHierarchy"/>
    <dgm:cxn modelId="{E2525B06-8B10-46CA-A1D0-426C438566E5}" type="presParOf" srcId="{5A344A2B-9937-46B2-88D8-56C8D9A7236A}" destId="{3FF46B0E-4F35-4A08-88C3-E0CE21336AF4}" srcOrd="0" destOrd="0" presId="urn:microsoft.com/office/officeart/2008/layout/HorizontalMultiLevelHierarchy"/>
    <dgm:cxn modelId="{27D927B5-1FA8-4D11-B041-9D04F614234B}" type="presParOf" srcId="{C77EEF1A-AC53-4F6C-A69E-FD07DD3B80AD}" destId="{8253C515-A9DD-42EA-B8D5-28429945E874}" srcOrd="3" destOrd="0" presId="urn:microsoft.com/office/officeart/2008/layout/HorizontalMultiLevelHierarchy"/>
    <dgm:cxn modelId="{5782DD0A-8B32-4556-BF99-BE73FC414F16}" type="presParOf" srcId="{8253C515-A9DD-42EA-B8D5-28429945E874}" destId="{04A6545A-32A3-405C-8753-ABBC1D2C3B96}" srcOrd="0" destOrd="0" presId="urn:microsoft.com/office/officeart/2008/layout/HorizontalMultiLevelHierarchy"/>
    <dgm:cxn modelId="{EB2DF58B-4E33-4AE0-B70C-9D9A861F0F75}"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3C1F09A8-A019-4DAF-9D45-39217EB51C32}" type="datetimeFigureOut">
              <a:rPr lang="zh-CN" altLang="en-US"/>
              <a:pPr>
                <a:defRPr/>
              </a:pPr>
              <a:t>2020-05-08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10CBB93-EE03-4978-B6EE-CF9F7FE47E18}" type="slidenum">
              <a:rPr lang="zh-CN" altLang="en-US"/>
              <a:pPr/>
              <a:t>‹#›</a:t>
            </a:fld>
            <a:endParaRPr lang="zh-CN" altLang="en-US"/>
          </a:p>
        </p:txBody>
      </p:sp>
    </p:spTree>
    <p:extLst>
      <p:ext uri="{BB962C8B-B14F-4D97-AF65-F5344CB8AC3E}">
        <p14:creationId xmlns:p14="http://schemas.microsoft.com/office/powerpoint/2010/main" val="36101657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72" name="灯片编号占位符 3"/>
          <p:cNvSpPr>
            <a:spLocks noGrp="1"/>
          </p:cNvSpPr>
          <p:nvPr>
            <p:ph type="sldNum" sz="quarter" idx="5"/>
          </p:nvPr>
        </p:nvSpPr>
        <p:spPr bwMode="auto">
          <a:noFill/>
          <a:ln>
            <a:miter lim="800000"/>
            <a:headEnd/>
            <a:tailEnd/>
          </a:ln>
        </p:spPr>
        <p:txBody>
          <a:bodyPr/>
          <a:lstStyle/>
          <a:p>
            <a:fld id="{41033F8B-B88D-43B1-BBC0-8A5C465642DB}" type="slidenum">
              <a:rPr lang="zh-CN" altLang="en-US"/>
              <a:pPr/>
              <a:t>0</a:t>
            </a:fld>
            <a:endParaRPr lang="zh-CN" altLang="en-US"/>
          </a:p>
        </p:txBody>
      </p:sp>
    </p:spTree>
    <p:extLst>
      <p:ext uri="{BB962C8B-B14F-4D97-AF65-F5344CB8AC3E}">
        <p14:creationId xmlns:p14="http://schemas.microsoft.com/office/powerpoint/2010/main" val="3929959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a:lstStyle/>
          <a:p>
            <a:fld id="{FF30B180-5D0C-40F5-8414-5AC5090095CD}" type="slidenum">
              <a:rPr lang="zh-CN" altLang="en-US"/>
              <a:pPr/>
              <a:t>10</a:t>
            </a:fld>
            <a:endParaRPr lang="zh-CN" altLang="en-US"/>
          </a:p>
        </p:txBody>
      </p:sp>
    </p:spTree>
    <p:extLst>
      <p:ext uri="{BB962C8B-B14F-4D97-AF65-F5344CB8AC3E}">
        <p14:creationId xmlns:p14="http://schemas.microsoft.com/office/powerpoint/2010/main" val="258643682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headEnd/>
            <a:tailEnd/>
          </a:ln>
        </p:spPr>
      </p:sp>
      <p:sp>
        <p:nvSpPr>
          <p:cNvPr id="190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0468" name="灯片编号占位符 3"/>
          <p:cNvSpPr>
            <a:spLocks noGrp="1"/>
          </p:cNvSpPr>
          <p:nvPr>
            <p:ph type="sldNum" sz="quarter" idx="5"/>
          </p:nvPr>
        </p:nvSpPr>
        <p:spPr bwMode="auto">
          <a:noFill/>
          <a:ln>
            <a:miter lim="800000"/>
            <a:headEnd/>
            <a:tailEnd/>
          </a:ln>
        </p:spPr>
        <p:txBody>
          <a:bodyPr/>
          <a:lstStyle/>
          <a:p>
            <a:fld id="{94527A63-5546-4101-B8B4-8A32FFA5BDF7}" type="slidenum">
              <a:rPr lang="zh-CN" altLang="en-US"/>
              <a:pPr/>
              <a:t>100</a:t>
            </a:fld>
            <a:endParaRPr lang="zh-CN" altLang="en-US"/>
          </a:p>
        </p:txBody>
      </p:sp>
    </p:spTree>
    <p:extLst>
      <p:ext uri="{BB962C8B-B14F-4D97-AF65-F5344CB8AC3E}">
        <p14:creationId xmlns:p14="http://schemas.microsoft.com/office/powerpoint/2010/main" val="179510017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noFill/>
          <a:ln>
            <a:solidFill>
              <a:srgbClr val="000000"/>
            </a:solidFill>
            <a:miter lim="800000"/>
            <a:headEnd/>
            <a:tailEnd/>
          </a:ln>
        </p:spPr>
      </p:sp>
      <p:sp>
        <p:nvSpPr>
          <p:cNvPr id="192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2516" name="灯片编号占位符 3"/>
          <p:cNvSpPr>
            <a:spLocks noGrp="1"/>
          </p:cNvSpPr>
          <p:nvPr>
            <p:ph type="sldNum" sz="quarter" idx="5"/>
          </p:nvPr>
        </p:nvSpPr>
        <p:spPr bwMode="auto">
          <a:noFill/>
          <a:ln>
            <a:miter lim="800000"/>
            <a:headEnd/>
            <a:tailEnd/>
          </a:ln>
        </p:spPr>
        <p:txBody>
          <a:bodyPr/>
          <a:lstStyle/>
          <a:p>
            <a:fld id="{578C2ACB-0C6E-4D3C-B6F3-322D4AE218DB}" type="slidenum">
              <a:rPr lang="zh-CN" altLang="en-US"/>
              <a:pPr/>
              <a:t>101</a:t>
            </a:fld>
            <a:endParaRPr lang="zh-CN" altLang="en-US"/>
          </a:p>
        </p:txBody>
      </p:sp>
    </p:spTree>
    <p:extLst>
      <p:ext uri="{BB962C8B-B14F-4D97-AF65-F5344CB8AC3E}">
        <p14:creationId xmlns:p14="http://schemas.microsoft.com/office/powerpoint/2010/main" val="68802364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4564" name="灯片编号占位符 3"/>
          <p:cNvSpPr>
            <a:spLocks noGrp="1"/>
          </p:cNvSpPr>
          <p:nvPr>
            <p:ph type="sldNum" sz="quarter" idx="5"/>
          </p:nvPr>
        </p:nvSpPr>
        <p:spPr bwMode="auto">
          <a:noFill/>
          <a:ln>
            <a:miter lim="800000"/>
            <a:headEnd/>
            <a:tailEnd/>
          </a:ln>
        </p:spPr>
        <p:txBody>
          <a:bodyPr/>
          <a:lstStyle/>
          <a:p>
            <a:fld id="{EFD26494-A8A1-4705-908E-80667F39F016}" type="slidenum">
              <a:rPr lang="zh-CN" altLang="en-US"/>
              <a:pPr/>
              <a:t>102</a:t>
            </a:fld>
            <a:endParaRPr lang="zh-CN" altLang="en-US"/>
          </a:p>
        </p:txBody>
      </p:sp>
    </p:spTree>
    <p:extLst>
      <p:ext uri="{BB962C8B-B14F-4D97-AF65-F5344CB8AC3E}">
        <p14:creationId xmlns:p14="http://schemas.microsoft.com/office/powerpoint/2010/main" val="35265071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bwMode="auto">
          <a:noFill/>
          <a:ln>
            <a:solidFill>
              <a:srgbClr val="000000"/>
            </a:solidFill>
            <a:miter lim="800000"/>
            <a:headEnd/>
            <a:tailEnd/>
          </a:ln>
        </p:spPr>
      </p:sp>
      <p:sp>
        <p:nvSpPr>
          <p:cNvPr id="196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6612" name="灯片编号占位符 3"/>
          <p:cNvSpPr>
            <a:spLocks noGrp="1"/>
          </p:cNvSpPr>
          <p:nvPr>
            <p:ph type="sldNum" sz="quarter" idx="5"/>
          </p:nvPr>
        </p:nvSpPr>
        <p:spPr bwMode="auto">
          <a:noFill/>
          <a:ln>
            <a:miter lim="800000"/>
            <a:headEnd/>
            <a:tailEnd/>
          </a:ln>
        </p:spPr>
        <p:txBody>
          <a:bodyPr/>
          <a:lstStyle/>
          <a:p>
            <a:fld id="{EF5E18DB-E984-4066-8FCD-2C5861A93429}" type="slidenum">
              <a:rPr lang="zh-CN" altLang="en-US"/>
              <a:pPr/>
              <a:t>103</a:t>
            </a:fld>
            <a:endParaRPr lang="zh-CN" altLang="en-US"/>
          </a:p>
        </p:txBody>
      </p:sp>
    </p:spTree>
    <p:extLst>
      <p:ext uri="{BB962C8B-B14F-4D97-AF65-F5344CB8AC3E}">
        <p14:creationId xmlns:p14="http://schemas.microsoft.com/office/powerpoint/2010/main" val="324983368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8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98660" name="灯片编号占位符 3"/>
          <p:cNvSpPr>
            <a:spLocks noGrp="1"/>
          </p:cNvSpPr>
          <p:nvPr>
            <p:ph type="sldNum" sz="quarter" idx="5"/>
          </p:nvPr>
        </p:nvSpPr>
        <p:spPr bwMode="auto">
          <a:noFill/>
          <a:ln>
            <a:miter lim="800000"/>
            <a:headEnd/>
            <a:tailEnd/>
          </a:ln>
        </p:spPr>
        <p:txBody>
          <a:bodyPr/>
          <a:lstStyle/>
          <a:p>
            <a:fld id="{FBAD77BE-330D-4DE8-A7AC-0AC2E00C5D39}" type="slidenum">
              <a:rPr lang="zh-CN" altLang="en-US"/>
              <a:pPr/>
              <a:t>104</a:t>
            </a:fld>
            <a:endParaRPr lang="zh-CN" altLang="en-US"/>
          </a:p>
        </p:txBody>
      </p:sp>
    </p:spTree>
    <p:extLst>
      <p:ext uri="{BB962C8B-B14F-4D97-AF65-F5344CB8AC3E}">
        <p14:creationId xmlns:p14="http://schemas.microsoft.com/office/powerpoint/2010/main" val="1047921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bwMode="auto">
          <a:noFill/>
          <a:ln>
            <a:solidFill>
              <a:srgbClr val="000000"/>
            </a:solidFill>
            <a:miter lim="800000"/>
            <a:headEnd/>
            <a:tailEnd/>
          </a:ln>
        </p:spPr>
      </p:sp>
      <p:sp>
        <p:nvSpPr>
          <p:cNvPr id="200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0708" name="灯片编号占位符 3"/>
          <p:cNvSpPr>
            <a:spLocks noGrp="1"/>
          </p:cNvSpPr>
          <p:nvPr>
            <p:ph type="sldNum" sz="quarter" idx="5"/>
          </p:nvPr>
        </p:nvSpPr>
        <p:spPr bwMode="auto">
          <a:noFill/>
          <a:ln>
            <a:miter lim="800000"/>
            <a:headEnd/>
            <a:tailEnd/>
          </a:ln>
        </p:spPr>
        <p:txBody>
          <a:bodyPr/>
          <a:lstStyle/>
          <a:p>
            <a:fld id="{C125249D-84EB-4481-A1D5-B1322AD29CF9}" type="slidenum">
              <a:rPr lang="zh-CN" altLang="en-US"/>
              <a:pPr/>
              <a:t>105</a:t>
            </a:fld>
            <a:endParaRPr lang="zh-CN" altLang="en-US"/>
          </a:p>
        </p:txBody>
      </p:sp>
    </p:spTree>
    <p:extLst>
      <p:ext uri="{BB962C8B-B14F-4D97-AF65-F5344CB8AC3E}">
        <p14:creationId xmlns:p14="http://schemas.microsoft.com/office/powerpoint/2010/main" val="20025336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bwMode="auto">
          <a:noFill/>
          <a:ln>
            <a:solidFill>
              <a:srgbClr val="000000"/>
            </a:solidFill>
            <a:miter lim="800000"/>
            <a:headEnd/>
            <a:tailEnd/>
          </a:ln>
        </p:spPr>
      </p:sp>
      <p:sp>
        <p:nvSpPr>
          <p:cNvPr id="202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2756" name="灯片编号占位符 3"/>
          <p:cNvSpPr>
            <a:spLocks noGrp="1"/>
          </p:cNvSpPr>
          <p:nvPr>
            <p:ph type="sldNum" sz="quarter" idx="5"/>
          </p:nvPr>
        </p:nvSpPr>
        <p:spPr bwMode="auto">
          <a:noFill/>
          <a:ln>
            <a:miter lim="800000"/>
            <a:headEnd/>
            <a:tailEnd/>
          </a:ln>
        </p:spPr>
        <p:txBody>
          <a:bodyPr/>
          <a:lstStyle/>
          <a:p>
            <a:fld id="{8FDE2B9F-D12D-4739-8362-41A170B7723F}" type="slidenum">
              <a:rPr lang="zh-CN" altLang="en-US"/>
              <a:pPr/>
              <a:t>106</a:t>
            </a:fld>
            <a:endParaRPr lang="zh-CN" altLang="en-US"/>
          </a:p>
        </p:txBody>
      </p:sp>
    </p:spTree>
    <p:extLst>
      <p:ext uri="{BB962C8B-B14F-4D97-AF65-F5344CB8AC3E}">
        <p14:creationId xmlns:p14="http://schemas.microsoft.com/office/powerpoint/2010/main" val="42014000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4804" name="灯片编号占位符 3"/>
          <p:cNvSpPr>
            <a:spLocks noGrp="1"/>
          </p:cNvSpPr>
          <p:nvPr>
            <p:ph type="sldNum" sz="quarter" idx="5"/>
          </p:nvPr>
        </p:nvSpPr>
        <p:spPr bwMode="auto">
          <a:noFill/>
          <a:ln>
            <a:miter lim="800000"/>
            <a:headEnd/>
            <a:tailEnd/>
          </a:ln>
        </p:spPr>
        <p:txBody>
          <a:bodyPr/>
          <a:lstStyle/>
          <a:p>
            <a:fld id="{E197F982-EFCD-478E-BA91-9377A9DC1001}" type="slidenum">
              <a:rPr lang="zh-CN" altLang="en-US"/>
              <a:pPr/>
              <a:t>107</a:t>
            </a:fld>
            <a:endParaRPr lang="zh-CN" altLang="en-US"/>
          </a:p>
        </p:txBody>
      </p:sp>
    </p:spTree>
    <p:extLst>
      <p:ext uri="{BB962C8B-B14F-4D97-AF65-F5344CB8AC3E}">
        <p14:creationId xmlns:p14="http://schemas.microsoft.com/office/powerpoint/2010/main" val="158440966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noFill/>
          <a:ln>
            <a:solidFill>
              <a:srgbClr val="000000"/>
            </a:solidFill>
            <a:miter lim="800000"/>
            <a:headEnd/>
            <a:tailEnd/>
          </a:ln>
        </p:spPr>
      </p:sp>
      <p:sp>
        <p:nvSpPr>
          <p:cNvPr id="206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6852" name="灯片编号占位符 3"/>
          <p:cNvSpPr>
            <a:spLocks noGrp="1"/>
          </p:cNvSpPr>
          <p:nvPr>
            <p:ph type="sldNum" sz="quarter" idx="5"/>
          </p:nvPr>
        </p:nvSpPr>
        <p:spPr bwMode="auto">
          <a:noFill/>
          <a:ln>
            <a:miter lim="800000"/>
            <a:headEnd/>
            <a:tailEnd/>
          </a:ln>
        </p:spPr>
        <p:txBody>
          <a:bodyPr/>
          <a:lstStyle/>
          <a:p>
            <a:fld id="{E29D0281-43EC-4885-9FC2-1AE8C400282E}" type="slidenum">
              <a:rPr lang="zh-CN" altLang="en-US"/>
              <a:pPr/>
              <a:t>108</a:t>
            </a:fld>
            <a:endParaRPr lang="zh-CN" altLang="en-US"/>
          </a:p>
        </p:txBody>
      </p:sp>
    </p:spTree>
    <p:extLst>
      <p:ext uri="{BB962C8B-B14F-4D97-AF65-F5344CB8AC3E}">
        <p14:creationId xmlns:p14="http://schemas.microsoft.com/office/powerpoint/2010/main" val="173229488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bwMode="auto">
          <a:noFill/>
          <a:ln>
            <a:solidFill>
              <a:srgbClr val="000000"/>
            </a:solidFill>
            <a:miter lim="800000"/>
            <a:headEnd/>
            <a:tailEnd/>
          </a:ln>
        </p:spPr>
      </p:sp>
      <p:sp>
        <p:nvSpPr>
          <p:cNvPr id="2088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对于程序中容易出错的情况也有一些经验总结出来，例如，输入数据为零或输出数据为零往往容易发生错误；如果输入或输出的数目允许变化</a:t>
            </a:r>
            <a:r>
              <a:rPr lang="en-US" altLang="zh-CN" smtClean="0"/>
              <a:t>(</a:t>
            </a:r>
            <a:r>
              <a:rPr lang="zh-CN" altLang="zh-CN" smtClean="0"/>
              <a:t>例如，被检索的或生成的表的项数</a:t>
            </a:r>
            <a:r>
              <a:rPr lang="en-US" altLang="zh-CN" smtClean="0"/>
              <a:t>)</a:t>
            </a:r>
            <a:r>
              <a:rPr lang="zh-CN" altLang="zh-CN" smtClean="0"/>
              <a:t>，则输入或输出的数目为</a:t>
            </a:r>
            <a:r>
              <a:rPr lang="en-US" altLang="zh-CN" smtClean="0"/>
              <a:t>0</a:t>
            </a:r>
            <a:r>
              <a:rPr lang="zh-CN" altLang="zh-CN" smtClean="0"/>
              <a:t>和</a:t>
            </a:r>
            <a:r>
              <a:rPr lang="en-US" altLang="zh-CN" smtClean="0"/>
              <a:t>1</a:t>
            </a:r>
            <a:r>
              <a:rPr lang="zh-CN" altLang="zh-CN" smtClean="0"/>
              <a:t>的情况</a:t>
            </a:r>
            <a:r>
              <a:rPr lang="en-US" altLang="zh-CN" smtClean="0"/>
              <a:t>(</a:t>
            </a:r>
            <a:r>
              <a:rPr lang="zh-CN" altLang="zh-CN" smtClean="0"/>
              <a:t>例如，表为空或只有一项</a:t>
            </a:r>
            <a:r>
              <a:rPr lang="en-US" altLang="zh-CN" smtClean="0"/>
              <a:t>)</a:t>
            </a:r>
            <a:r>
              <a:rPr lang="zh-CN" altLang="zh-CN" smtClean="0"/>
              <a:t>是容易出错的情况。</a:t>
            </a:r>
            <a:endParaRPr lang="zh-CN" altLang="en-US" smtClean="0"/>
          </a:p>
        </p:txBody>
      </p:sp>
      <p:sp>
        <p:nvSpPr>
          <p:cNvPr id="208900" name="灯片编号占位符 3"/>
          <p:cNvSpPr>
            <a:spLocks noGrp="1"/>
          </p:cNvSpPr>
          <p:nvPr>
            <p:ph type="sldNum" sz="quarter" idx="5"/>
          </p:nvPr>
        </p:nvSpPr>
        <p:spPr bwMode="auto">
          <a:noFill/>
          <a:ln>
            <a:miter lim="800000"/>
            <a:headEnd/>
            <a:tailEnd/>
          </a:ln>
        </p:spPr>
        <p:txBody>
          <a:bodyPr/>
          <a:lstStyle/>
          <a:p>
            <a:fld id="{9CCD9659-4811-4D52-AA41-82E5CBA31598}" type="slidenum">
              <a:rPr lang="zh-CN" altLang="en-US"/>
              <a:pPr/>
              <a:t>109</a:t>
            </a:fld>
            <a:endParaRPr lang="zh-CN" altLang="en-US"/>
          </a:p>
        </p:txBody>
      </p:sp>
    </p:spTree>
    <p:extLst>
      <p:ext uri="{BB962C8B-B14F-4D97-AF65-F5344CB8AC3E}">
        <p14:creationId xmlns:p14="http://schemas.microsoft.com/office/powerpoint/2010/main" val="303784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8676" name="灯片编号占位符 3"/>
          <p:cNvSpPr>
            <a:spLocks noGrp="1"/>
          </p:cNvSpPr>
          <p:nvPr>
            <p:ph type="sldNum" sz="quarter" idx="5"/>
          </p:nvPr>
        </p:nvSpPr>
        <p:spPr bwMode="auto">
          <a:noFill/>
          <a:ln>
            <a:miter lim="800000"/>
            <a:headEnd/>
            <a:tailEnd/>
          </a:ln>
        </p:spPr>
        <p:txBody>
          <a:bodyPr/>
          <a:lstStyle/>
          <a:p>
            <a:fld id="{16C9776D-067C-407B-B92A-61DF1E360147}" type="slidenum">
              <a:rPr lang="zh-CN" altLang="en-US"/>
              <a:pPr/>
              <a:t>11</a:t>
            </a:fld>
            <a:endParaRPr lang="zh-CN" altLang="en-US"/>
          </a:p>
        </p:txBody>
      </p:sp>
    </p:spTree>
    <p:extLst>
      <p:ext uri="{BB962C8B-B14F-4D97-AF65-F5344CB8AC3E}">
        <p14:creationId xmlns:p14="http://schemas.microsoft.com/office/powerpoint/2010/main" val="412502114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bwMode="auto">
          <a:noFill/>
          <a:ln>
            <a:solidFill>
              <a:srgbClr val="000000"/>
            </a:solidFill>
            <a:miter lim="800000"/>
            <a:headEnd/>
            <a:tailEnd/>
          </a:ln>
        </p:spPr>
      </p:sp>
      <p:sp>
        <p:nvSpPr>
          <p:cNvPr id="210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0948" name="灯片编号占位符 3"/>
          <p:cNvSpPr>
            <a:spLocks noGrp="1"/>
          </p:cNvSpPr>
          <p:nvPr>
            <p:ph type="sldNum" sz="quarter" idx="5"/>
          </p:nvPr>
        </p:nvSpPr>
        <p:spPr bwMode="auto">
          <a:noFill/>
          <a:ln>
            <a:miter lim="800000"/>
            <a:headEnd/>
            <a:tailEnd/>
          </a:ln>
        </p:spPr>
        <p:txBody>
          <a:bodyPr/>
          <a:lstStyle/>
          <a:p>
            <a:fld id="{7C165AF9-70BD-4238-9B23-12A73A0AE54B}" type="slidenum">
              <a:rPr lang="zh-CN" altLang="en-US"/>
              <a:pPr/>
              <a:t>110</a:t>
            </a:fld>
            <a:endParaRPr lang="zh-CN" altLang="en-US"/>
          </a:p>
        </p:txBody>
      </p:sp>
    </p:spTree>
    <p:extLst>
      <p:ext uri="{BB962C8B-B14F-4D97-AF65-F5344CB8AC3E}">
        <p14:creationId xmlns:p14="http://schemas.microsoft.com/office/powerpoint/2010/main" val="10959998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bwMode="auto">
          <a:noFill/>
          <a:ln>
            <a:solidFill>
              <a:srgbClr val="000000"/>
            </a:solidFill>
            <a:miter lim="800000"/>
            <a:headEnd/>
            <a:tailEnd/>
          </a:ln>
        </p:spPr>
      </p:sp>
      <p:sp>
        <p:nvSpPr>
          <p:cNvPr id="212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2996" name="灯片编号占位符 3"/>
          <p:cNvSpPr>
            <a:spLocks noGrp="1"/>
          </p:cNvSpPr>
          <p:nvPr>
            <p:ph type="sldNum" sz="quarter" idx="5"/>
          </p:nvPr>
        </p:nvSpPr>
        <p:spPr bwMode="auto">
          <a:noFill/>
          <a:ln>
            <a:miter lim="800000"/>
            <a:headEnd/>
            <a:tailEnd/>
          </a:ln>
        </p:spPr>
        <p:txBody>
          <a:bodyPr/>
          <a:lstStyle/>
          <a:p>
            <a:fld id="{8CEF9B10-517A-4776-AC91-47821B63C8E6}" type="slidenum">
              <a:rPr lang="zh-CN" altLang="en-US"/>
              <a:pPr/>
              <a:t>111</a:t>
            </a:fld>
            <a:endParaRPr lang="zh-CN" altLang="en-US"/>
          </a:p>
        </p:txBody>
      </p:sp>
    </p:spTree>
    <p:extLst>
      <p:ext uri="{BB962C8B-B14F-4D97-AF65-F5344CB8AC3E}">
        <p14:creationId xmlns:p14="http://schemas.microsoft.com/office/powerpoint/2010/main" val="198743155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5044" name="灯片编号占位符 3"/>
          <p:cNvSpPr>
            <a:spLocks noGrp="1"/>
          </p:cNvSpPr>
          <p:nvPr>
            <p:ph type="sldNum" sz="quarter" idx="5"/>
          </p:nvPr>
        </p:nvSpPr>
        <p:spPr bwMode="auto">
          <a:noFill/>
          <a:ln>
            <a:miter lim="800000"/>
            <a:headEnd/>
            <a:tailEnd/>
          </a:ln>
        </p:spPr>
        <p:txBody>
          <a:bodyPr/>
          <a:lstStyle/>
          <a:p>
            <a:fld id="{0E57A41B-C935-4802-8989-8AF0E433D6C4}" type="slidenum">
              <a:rPr lang="zh-CN" altLang="en-US"/>
              <a:pPr/>
              <a:t>112</a:t>
            </a:fld>
            <a:endParaRPr lang="zh-CN" altLang="en-US"/>
          </a:p>
        </p:txBody>
      </p:sp>
    </p:spTree>
    <p:extLst>
      <p:ext uri="{BB962C8B-B14F-4D97-AF65-F5344CB8AC3E}">
        <p14:creationId xmlns:p14="http://schemas.microsoft.com/office/powerpoint/2010/main" val="322312599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5044" name="灯片编号占位符 3"/>
          <p:cNvSpPr>
            <a:spLocks noGrp="1"/>
          </p:cNvSpPr>
          <p:nvPr>
            <p:ph type="sldNum" sz="quarter" idx="5"/>
          </p:nvPr>
        </p:nvSpPr>
        <p:spPr bwMode="auto">
          <a:noFill/>
          <a:ln>
            <a:miter lim="800000"/>
            <a:headEnd/>
            <a:tailEnd/>
          </a:ln>
        </p:spPr>
        <p:txBody>
          <a:bodyPr/>
          <a:lstStyle/>
          <a:p>
            <a:fld id="{0E57A41B-C935-4802-8989-8AF0E433D6C4}" type="slidenum">
              <a:rPr lang="zh-CN" altLang="en-US"/>
              <a:pPr/>
              <a:t>113</a:t>
            </a:fld>
            <a:endParaRPr lang="zh-CN" altLang="en-US"/>
          </a:p>
        </p:txBody>
      </p:sp>
    </p:spTree>
    <p:extLst>
      <p:ext uri="{BB962C8B-B14F-4D97-AF65-F5344CB8AC3E}">
        <p14:creationId xmlns:p14="http://schemas.microsoft.com/office/powerpoint/2010/main" val="26234963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bwMode="auto">
          <a:noFill/>
          <a:ln>
            <a:solidFill>
              <a:srgbClr val="000000"/>
            </a:solidFill>
            <a:miter lim="800000"/>
            <a:headEnd/>
            <a:tailEnd/>
          </a:ln>
        </p:spPr>
      </p:sp>
      <p:sp>
        <p:nvSpPr>
          <p:cNvPr id="217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7092" name="灯片编号占位符 3"/>
          <p:cNvSpPr>
            <a:spLocks noGrp="1"/>
          </p:cNvSpPr>
          <p:nvPr>
            <p:ph type="sldNum" sz="quarter" idx="5"/>
          </p:nvPr>
        </p:nvSpPr>
        <p:spPr bwMode="auto">
          <a:noFill/>
          <a:ln>
            <a:miter lim="800000"/>
            <a:headEnd/>
            <a:tailEnd/>
          </a:ln>
        </p:spPr>
        <p:txBody>
          <a:bodyPr/>
          <a:lstStyle/>
          <a:p>
            <a:fld id="{A936F79F-68B6-4547-B3A3-C5896BF693BB}" type="slidenum">
              <a:rPr lang="zh-CN" altLang="en-US"/>
              <a:pPr/>
              <a:t>114</a:t>
            </a:fld>
            <a:endParaRPr lang="zh-CN" altLang="en-US"/>
          </a:p>
        </p:txBody>
      </p:sp>
    </p:spTree>
    <p:extLst>
      <p:ext uri="{BB962C8B-B14F-4D97-AF65-F5344CB8AC3E}">
        <p14:creationId xmlns:p14="http://schemas.microsoft.com/office/powerpoint/2010/main" val="28098060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bwMode="auto">
          <a:noFill/>
          <a:ln>
            <a:solidFill>
              <a:srgbClr val="000000"/>
            </a:solidFill>
            <a:miter lim="800000"/>
            <a:headEnd/>
            <a:tailEnd/>
          </a:ln>
        </p:spPr>
      </p:sp>
      <p:sp>
        <p:nvSpPr>
          <p:cNvPr id="2191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9140" name="灯片编号占位符 3"/>
          <p:cNvSpPr>
            <a:spLocks noGrp="1"/>
          </p:cNvSpPr>
          <p:nvPr>
            <p:ph type="sldNum" sz="quarter" idx="5"/>
          </p:nvPr>
        </p:nvSpPr>
        <p:spPr bwMode="auto">
          <a:noFill/>
          <a:ln>
            <a:miter lim="800000"/>
            <a:headEnd/>
            <a:tailEnd/>
          </a:ln>
        </p:spPr>
        <p:txBody>
          <a:bodyPr/>
          <a:lstStyle/>
          <a:p>
            <a:fld id="{C6ECABCA-5586-467F-AC4E-CFF2AE36369C}" type="slidenum">
              <a:rPr lang="zh-CN" altLang="en-US"/>
              <a:pPr/>
              <a:t>115</a:t>
            </a:fld>
            <a:endParaRPr lang="zh-CN" altLang="en-US"/>
          </a:p>
        </p:txBody>
      </p:sp>
    </p:spTree>
    <p:extLst>
      <p:ext uri="{BB962C8B-B14F-4D97-AF65-F5344CB8AC3E}">
        <p14:creationId xmlns:p14="http://schemas.microsoft.com/office/powerpoint/2010/main" val="85476760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bwMode="auto">
          <a:noFill/>
          <a:ln>
            <a:solidFill>
              <a:srgbClr val="000000"/>
            </a:solidFill>
            <a:miter lim="800000"/>
            <a:headEnd/>
            <a:tailEnd/>
          </a:ln>
        </p:spPr>
      </p:sp>
      <p:sp>
        <p:nvSpPr>
          <p:cNvPr id="2191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19140" name="灯片编号占位符 3"/>
          <p:cNvSpPr>
            <a:spLocks noGrp="1"/>
          </p:cNvSpPr>
          <p:nvPr>
            <p:ph type="sldNum" sz="quarter" idx="5"/>
          </p:nvPr>
        </p:nvSpPr>
        <p:spPr bwMode="auto">
          <a:noFill/>
          <a:ln>
            <a:miter lim="800000"/>
            <a:headEnd/>
            <a:tailEnd/>
          </a:ln>
        </p:spPr>
        <p:txBody>
          <a:bodyPr/>
          <a:lstStyle/>
          <a:p>
            <a:fld id="{C6ECABCA-5586-467F-AC4E-CFF2AE36369C}" type="slidenum">
              <a:rPr lang="zh-CN" altLang="en-US"/>
              <a:pPr/>
              <a:t>116</a:t>
            </a:fld>
            <a:endParaRPr lang="zh-CN" altLang="en-US"/>
          </a:p>
        </p:txBody>
      </p:sp>
    </p:spTree>
    <p:extLst>
      <p:ext uri="{BB962C8B-B14F-4D97-AF65-F5344CB8AC3E}">
        <p14:creationId xmlns:p14="http://schemas.microsoft.com/office/powerpoint/2010/main" val="30901058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bwMode="auto">
          <a:noFill/>
          <a:ln>
            <a:solidFill>
              <a:srgbClr val="000000"/>
            </a:solidFill>
            <a:miter lim="800000"/>
            <a:headEnd/>
            <a:tailEnd/>
          </a:ln>
        </p:spPr>
      </p:sp>
      <p:sp>
        <p:nvSpPr>
          <p:cNvPr id="2211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21188" name="灯片编号占位符 3"/>
          <p:cNvSpPr>
            <a:spLocks noGrp="1"/>
          </p:cNvSpPr>
          <p:nvPr>
            <p:ph type="sldNum" sz="quarter" idx="5"/>
          </p:nvPr>
        </p:nvSpPr>
        <p:spPr bwMode="auto">
          <a:noFill/>
          <a:ln>
            <a:miter lim="800000"/>
            <a:headEnd/>
            <a:tailEnd/>
          </a:ln>
        </p:spPr>
        <p:txBody>
          <a:bodyPr/>
          <a:lstStyle/>
          <a:p>
            <a:fld id="{7E02960D-4966-44DA-9748-2494C6A68EC6}" type="slidenum">
              <a:rPr lang="zh-CN" altLang="en-US"/>
              <a:pPr/>
              <a:t>117</a:t>
            </a:fld>
            <a:endParaRPr lang="zh-CN" altLang="en-US"/>
          </a:p>
        </p:txBody>
      </p:sp>
    </p:spTree>
    <p:extLst>
      <p:ext uri="{BB962C8B-B14F-4D97-AF65-F5344CB8AC3E}">
        <p14:creationId xmlns:p14="http://schemas.microsoft.com/office/powerpoint/2010/main" val="65881086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headEnd/>
            <a:tailEnd/>
          </a:ln>
        </p:spPr>
      </p:sp>
      <p:sp>
        <p:nvSpPr>
          <p:cNvPr id="2232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23236" name="灯片编号占位符 3"/>
          <p:cNvSpPr>
            <a:spLocks noGrp="1"/>
          </p:cNvSpPr>
          <p:nvPr>
            <p:ph type="sldNum" sz="quarter" idx="5"/>
          </p:nvPr>
        </p:nvSpPr>
        <p:spPr bwMode="auto">
          <a:noFill/>
          <a:ln>
            <a:miter lim="800000"/>
            <a:headEnd/>
            <a:tailEnd/>
          </a:ln>
        </p:spPr>
        <p:txBody>
          <a:bodyPr/>
          <a:lstStyle/>
          <a:p>
            <a:fld id="{C3D8540F-187A-4888-A234-D574A215D776}" type="slidenum">
              <a:rPr lang="zh-CN" altLang="en-US"/>
              <a:pPr/>
              <a:t>118</a:t>
            </a:fld>
            <a:endParaRPr lang="zh-CN" altLang="en-US"/>
          </a:p>
        </p:txBody>
      </p:sp>
    </p:spTree>
    <p:extLst>
      <p:ext uri="{BB962C8B-B14F-4D97-AF65-F5344CB8AC3E}">
        <p14:creationId xmlns:p14="http://schemas.microsoft.com/office/powerpoint/2010/main" val="12228241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headEnd/>
            <a:tailEnd/>
          </a:ln>
        </p:spPr>
      </p:sp>
      <p:sp>
        <p:nvSpPr>
          <p:cNvPr id="2232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23236" name="灯片编号占位符 3"/>
          <p:cNvSpPr>
            <a:spLocks noGrp="1"/>
          </p:cNvSpPr>
          <p:nvPr>
            <p:ph type="sldNum" sz="quarter" idx="5"/>
          </p:nvPr>
        </p:nvSpPr>
        <p:spPr bwMode="auto">
          <a:noFill/>
          <a:ln>
            <a:miter lim="800000"/>
            <a:headEnd/>
            <a:tailEnd/>
          </a:ln>
        </p:spPr>
        <p:txBody>
          <a:bodyPr/>
          <a:lstStyle/>
          <a:p>
            <a:fld id="{C3D8540F-187A-4888-A234-D574A215D776}" type="slidenum">
              <a:rPr lang="zh-CN" altLang="en-US"/>
              <a:pPr/>
              <a:t>119</a:t>
            </a:fld>
            <a:endParaRPr lang="zh-CN" altLang="en-US"/>
          </a:p>
        </p:txBody>
      </p:sp>
    </p:spTree>
    <p:extLst>
      <p:ext uri="{BB962C8B-B14F-4D97-AF65-F5344CB8AC3E}">
        <p14:creationId xmlns:p14="http://schemas.microsoft.com/office/powerpoint/2010/main" val="369020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p:spPr>
      </p:sp>
      <p:sp>
        <p:nvSpPr>
          <p:cNvPr id="307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0724" name="灯片编号占位符 3"/>
          <p:cNvSpPr>
            <a:spLocks noGrp="1"/>
          </p:cNvSpPr>
          <p:nvPr>
            <p:ph type="sldNum" sz="quarter" idx="5"/>
          </p:nvPr>
        </p:nvSpPr>
        <p:spPr bwMode="auto">
          <a:noFill/>
          <a:ln>
            <a:miter lim="800000"/>
            <a:headEnd/>
            <a:tailEnd/>
          </a:ln>
        </p:spPr>
        <p:txBody>
          <a:bodyPr/>
          <a:lstStyle/>
          <a:p>
            <a:fld id="{55E3AD4E-430D-4AC7-B8CE-9E40B09BE187}" type="slidenum">
              <a:rPr lang="zh-CN" altLang="en-US"/>
              <a:pPr/>
              <a:t>12</a:t>
            </a:fld>
            <a:endParaRPr lang="zh-CN" altLang="en-US"/>
          </a:p>
        </p:txBody>
      </p:sp>
    </p:spTree>
    <p:extLst>
      <p:ext uri="{BB962C8B-B14F-4D97-AF65-F5344CB8AC3E}">
        <p14:creationId xmlns:p14="http://schemas.microsoft.com/office/powerpoint/2010/main" val="278833218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headEnd/>
            <a:tailEnd/>
          </a:ln>
        </p:spPr>
      </p:sp>
      <p:sp>
        <p:nvSpPr>
          <p:cNvPr id="22528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、对分查找法：</a:t>
            </a:r>
            <a:r>
              <a:rPr lang="zh-CN" altLang="zh-CN" smtClean="0"/>
              <a:t>如果输出结果是正确的，则错误原因在程序的前半部分；反之，错误原因在程序的后半部分。对错误原因所在的那部分再重复使用这个方法，直到把出错范围缩小到容易诊断的程度为止。</a:t>
            </a:r>
            <a:endParaRPr lang="en-US" altLang="zh-CN" smtClean="0"/>
          </a:p>
          <a:p>
            <a:r>
              <a:rPr lang="en-US" altLang="zh-CN" smtClean="0"/>
              <a:t>2</a:t>
            </a:r>
            <a:r>
              <a:rPr lang="zh-CN" altLang="en-US" smtClean="0"/>
              <a:t>、归纳法：</a:t>
            </a:r>
            <a:r>
              <a:rPr lang="zh-CN" altLang="zh-CN" smtClean="0"/>
              <a:t>如果已有的数据尚不足以证明或排除这些假设，则需设计并执行一些新的测试用例，以获得更多的数据。</a:t>
            </a:r>
            <a:endParaRPr lang="en-US" altLang="zh-CN" smtClean="0"/>
          </a:p>
          <a:p>
            <a:r>
              <a:rPr lang="en-US" altLang="zh-CN" smtClean="0"/>
              <a:t>3</a:t>
            </a:r>
            <a:r>
              <a:rPr lang="zh-CN" altLang="en-US" smtClean="0"/>
              <a:t>、演绎法：</a:t>
            </a:r>
            <a:r>
              <a:rPr lang="zh-CN" altLang="zh-CN" smtClean="0"/>
              <a:t>如果测试表明某个假设的原因可能是真的原因，则对数据进行细化以准确定位错误。</a:t>
            </a:r>
            <a:endParaRPr lang="zh-CN" altLang="en-US" smtClean="0"/>
          </a:p>
        </p:txBody>
      </p:sp>
      <p:sp>
        <p:nvSpPr>
          <p:cNvPr id="225284" name="灯片编号占位符 3"/>
          <p:cNvSpPr>
            <a:spLocks noGrp="1"/>
          </p:cNvSpPr>
          <p:nvPr>
            <p:ph type="sldNum" sz="quarter" idx="5"/>
          </p:nvPr>
        </p:nvSpPr>
        <p:spPr bwMode="auto">
          <a:noFill/>
          <a:ln>
            <a:miter lim="800000"/>
            <a:headEnd/>
            <a:tailEnd/>
          </a:ln>
        </p:spPr>
        <p:txBody>
          <a:bodyPr/>
          <a:lstStyle/>
          <a:p>
            <a:fld id="{8AEF9587-6330-470C-BEF1-DDDBC9467DEA}" type="slidenum">
              <a:rPr lang="zh-CN" altLang="en-US"/>
              <a:pPr/>
              <a:t>120</a:t>
            </a:fld>
            <a:endParaRPr lang="zh-CN" altLang="en-US"/>
          </a:p>
        </p:txBody>
      </p:sp>
    </p:spTree>
    <p:extLst>
      <p:ext uri="{BB962C8B-B14F-4D97-AF65-F5344CB8AC3E}">
        <p14:creationId xmlns:p14="http://schemas.microsoft.com/office/powerpoint/2010/main" val="97447485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73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7332" name="灯片编号占位符 3"/>
          <p:cNvSpPr>
            <a:spLocks noGrp="1"/>
          </p:cNvSpPr>
          <p:nvPr>
            <p:ph type="sldNum" sz="quarter" idx="5"/>
          </p:nvPr>
        </p:nvSpPr>
        <p:spPr bwMode="auto">
          <a:noFill/>
          <a:ln>
            <a:miter lim="800000"/>
            <a:headEnd/>
            <a:tailEnd/>
          </a:ln>
        </p:spPr>
        <p:txBody>
          <a:bodyPr/>
          <a:lstStyle/>
          <a:p>
            <a:fld id="{8EDCC782-C277-45C8-B67B-0D79A7C1C4B2}" type="slidenum">
              <a:rPr lang="zh-CN" altLang="en-US"/>
              <a:pPr/>
              <a:t>121</a:t>
            </a:fld>
            <a:endParaRPr lang="zh-CN" altLang="en-US"/>
          </a:p>
        </p:txBody>
      </p:sp>
    </p:spTree>
    <p:extLst>
      <p:ext uri="{BB962C8B-B14F-4D97-AF65-F5344CB8AC3E}">
        <p14:creationId xmlns:p14="http://schemas.microsoft.com/office/powerpoint/2010/main" val="13320348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bwMode="auto">
          <a:noFill/>
          <a:ln>
            <a:solidFill>
              <a:srgbClr val="000000"/>
            </a:solidFill>
            <a:miter lim="800000"/>
            <a:headEnd/>
            <a:tailEnd/>
          </a:ln>
        </p:spPr>
      </p:sp>
      <p:sp>
        <p:nvSpPr>
          <p:cNvPr id="22937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按照</a:t>
            </a:r>
            <a:r>
              <a:rPr lang="en-US" altLang="zh-CN" smtClean="0"/>
              <a:t>IEEE</a:t>
            </a:r>
            <a:r>
              <a:rPr lang="zh-CN" altLang="zh-CN" smtClean="0"/>
              <a:t>的规定，术语“错误”的含义是由开发人员造成的软件差错（</a:t>
            </a:r>
            <a:r>
              <a:rPr lang="en-US" altLang="zh-CN" smtClean="0"/>
              <a:t>bug</a:t>
            </a:r>
            <a:r>
              <a:rPr lang="zh-CN" altLang="zh-CN" smtClean="0"/>
              <a:t>），而术语“故障”的含义是由错误引起的软件的不正确行为。</a:t>
            </a:r>
            <a:endParaRPr lang="en-US" altLang="zh-CN" smtClean="0"/>
          </a:p>
          <a:p>
            <a:r>
              <a:rPr lang="en-US" altLang="zh-CN" smtClean="0"/>
              <a:t>2</a:t>
            </a:r>
            <a:r>
              <a:rPr lang="zh-CN" altLang="en-US" smtClean="0"/>
              <a:t>、可靠性和可用性的差别：</a:t>
            </a:r>
            <a:r>
              <a:rPr lang="zh-CN" altLang="zh-CN" smtClean="0"/>
              <a:t>如果在时刻</a:t>
            </a:r>
            <a:r>
              <a:rPr lang="en-US" altLang="zh-CN" smtClean="0"/>
              <a:t>t</a:t>
            </a:r>
            <a:r>
              <a:rPr lang="zh-CN" altLang="zh-CN" smtClean="0"/>
              <a:t>系统是可用的，则有下述种种可能：在</a:t>
            </a:r>
            <a:r>
              <a:rPr lang="en-US" altLang="zh-CN" smtClean="0"/>
              <a:t>0</a:t>
            </a:r>
            <a:r>
              <a:rPr lang="zh-CN" altLang="zh-CN" smtClean="0"/>
              <a:t>到</a:t>
            </a:r>
            <a:r>
              <a:rPr lang="en-US" altLang="zh-CN" smtClean="0"/>
              <a:t>t</a:t>
            </a:r>
            <a:r>
              <a:rPr lang="zh-CN" altLang="zh-CN" smtClean="0"/>
              <a:t>这段时间内，系统一直没失效</a:t>
            </a:r>
            <a:r>
              <a:rPr lang="en-US" altLang="zh-CN" smtClean="0"/>
              <a:t>(</a:t>
            </a:r>
            <a:r>
              <a:rPr lang="zh-CN" altLang="zh-CN" smtClean="0"/>
              <a:t>可靠</a:t>
            </a:r>
            <a:r>
              <a:rPr lang="en-US" altLang="zh-CN" smtClean="0"/>
              <a:t>)</a:t>
            </a:r>
            <a:r>
              <a:rPr lang="zh-CN" altLang="zh-CN" smtClean="0"/>
              <a:t>；在这段时间内失效了一次，但是又修复了；在这段时间内失效了两次修复了两次；……</a:t>
            </a:r>
            <a:endParaRPr lang="zh-CN" altLang="en-US" smtClean="0"/>
          </a:p>
        </p:txBody>
      </p:sp>
      <p:sp>
        <p:nvSpPr>
          <p:cNvPr id="229380" name="灯片编号占位符 3"/>
          <p:cNvSpPr>
            <a:spLocks noGrp="1"/>
          </p:cNvSpPr>
          <p:nvPr>
            <p:ph type="sldNum" sz="quarter" idx="5"/>
          </p:nvPr>
        </p:nvSpPr>
        <p:spPr bwMode="auto">
          <a:noFill/>
          <a:ln>
            <a:miter lim="800000"/>
            <a:headEnd/>
            <a:tailEnd/>
          </a:ln>
        </p:spPr>
        <p:txBody>
          <a:bodyPr/>
          <a:lstStyle/>
          <a:p>
            <a:fld id="{2687261B-7299-4B35-AD81-987A1CD00F44}" type="slidenum">
              <a:rPr lang="zh-CN" altLang="en-US"/>
              <a:pPr/>
              <a:t>122</a:t>
            </a:fld>
            <a:endParaRPr lang="zh-CN" altLang="en-US"/>
          </a:p>
        </p:txBody>
      </p:sp>
    </p:spTree>
    <p:extLst>
      <p:ext uri="{BB962C8B-B14F-4D97-AF65-F5344CB8AC3E}">
        <p14:creationId xmlns:p14="http://schemas.microsoft.com/office/powerpoint/2010/main" val="369115474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bwMode="auto">
          <a:noFill/>
          <a:ln>
            <a:solidFill>
              <a:srgbClr val="000000"/>
            </a:solidFill>
            <a:miter lim="800000"/>
            <a:headEnd/>
            <a:tailEnd/>
          </a:ln>
        </p:spPr>
      </p:sp>
      <p:sp>
        <p:nvSpPr>
          <p:cNvPr id="2314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1428" name="灯片编号占位符 3"/>
          <p:cNvSpPr>
            <a:spLocks noGrp="1"/>
          </p:cNvSpPr>
          <p:nvPr>
            <p:ph type="sldNum" sz="quarter" idx="5"/>
          </p:nvPr>
        </p:nvSpPr>
        <p:spPr bwMode="auto">
          <a:noFill/>
          <a:ln>
            <a:miter lim="800000"/>
            <a:headEnd/>
            <a:tailEnd/>
          </a:ln>
        </p:spPr>
        <p:txBody>
          <a:bodyPr/>
          <a:lstStyle/>
          <a:p>
            <a:fld id="{606FF6B8-00BD-400F-86E3-86CB30718E23}" type="slidenum">
              <a:rPr lang="zh-CN" altLang="en-US"/>
              <a:pPr/>
              <a:t>123</a:t>
            </a:fld>
            <a:endParaRPr lang="zh-CN" altLang="en-US"/>
          </a:p>
        </p:txBody>
      </p:sp>
    </p:spTree>
    <p:extLst>
      <p:ext uri="{BB962C8B-B14F-4D97-AF65-F5344CB8AC3E}">
        <p14:creationId xmlns:p14="http://schemas.microsoft.com/office/powerpoint/2010/main" val="385213409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3476" name="灯片编号占位符 3"/>
          <p:cNvSpPr>
            <a:spLocks noGrp="1"/>
          </p:cNvSpPr>
          <p:nvPr>
            <p:ph type="sldNum" sz="quarter" idx="5"/>
          </p:nvPr>
        </p:nvSpPr>
        <p:spPr bwMode="auto">
          <a:noFill/>
          <a:ln>
            <a:miter lim="800000"/>
            <a:headEnd/>
            <a:tailEnd/>
          </a:ln>
        </p:spPr>
        <p:txBody>
          <a:bodyPr/>
          <a:lstStyle/>
          <a:p>
            <a:fld id="{26DD3642-479F-4D41-9D8E-559617AF3440}" type="slidenum">
              <a:rPr lang="zh-CN" altLang="en-US"/>
              <a:pPr/>
              <a:t>124</a:t>
            </a:fld>
            <a:endParaRPr lang="zh-CN" altLang="en-US"/>
          </a:p>
        </p:txBody>
      </p:sp>
    </p:spTree>
    <p:extLst>
      <p:ext uri="{BB962C8B-B14F-4D97-AF65-F5344CB8AC3E}">
        <p14:creationId xmlns:p14="http://schemas.microsoft.com/office/powerpoint/2010/main" val="287041152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3476" name="灯片编号占位符 3"/>
          <p:cNvSpPr>
            <a:spLocks noGrp="1"/>
          </p:cNvSpPr>
          <p:nvPr>
            <p:ph type="sldNum" sz="quarter" idx="5"/>
          </p:nvPr>
        </p:nvSpPr>
        <p:spPr bwMode="auto">
          <a:noFill/>
          <a:ln>
            <a:miter lim="800000"/>
            <a:headEnd/>
            <a:tailEnd/>
          </a:ln>
        </p:spPr>
        <p:txBody>
          <a:bodyPr/>
          <a:lstStyle/>
          <a:p>
            <a:fld id="{26DD3642-479F-4D41-9D8E-559617AF3440}" type="slidenum">
              <a:rPr lang="zh-CN" altLang="en-US"/>
              <a:pPr/>
              <a:t>125</a:t>
            </a:fld>
            <a:endParaRPr lang="zh-CN" altLang="en-US"/>
          </a:p>
        </p:txBody>
      </p:sp>
    </p:spTree>
    <p:extLst>
      <p:ext uri="{BB962C8B-B14F-4D97-AF65-F5344CB8AC3E}">
        <p14:creationId xmlns:p14="http://schemas.microsoft.com/office/powerpoint/2010/main" val="254623479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2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可以根据</a:t>
            </a:r>
            <a:r>
              <a:rPr lang="zh-CN" altLang="en-US" smtClean="0"/>
              <a:t>估算平均无障碍时间的公式，得出计算</a:t>
            </a:r>
            <a:r>
              <a:rPr lang="en-US" altLang="zh-CN" i="1" smtClean="0"/>
              <a:t>E</a:t>
            </a:r>
            <a:r>
              <a:rPr lang="en-US" altLang="zh-CN" i="1" baseline="-25000" smtClean="0"/>
              <a:t>c</a:t>
            </a:r>
            <a:r>
              <a:rPr lang="zh-CN" altLang="en-US" i="1" smtClean="0"/>
              <a:t>，则</a:t>
            </a:r>
            <a:r>
              <a:rPr lang="zh-CN" altLang="en-US" smtClean="0"/>
              <a:t>可以</a:t>
            </a:r>
            <a:r>
              <a:rPr lang="zh-CN" altLang="zh-CN" smtClean="0"/>
              <a:t>估计需要改正多少个错误之后，测试工作才能结束。</a:t>
            </a:r>
            <a:endParaRPr lang="zh-CN" altLang="en-US" smtClean="0"/>
          </a:p>
        </p:txBody>
      </p:sp>
      <p:sp>
        <p:nvSpPr>
          <p:cNvPr id="235524" name="灯片编号占位符 3"/>
          <p:cNvSpPr>
            <a:spLocks noGrp="1"/>
          </p:cNvSpPr>
          <p:nvPr>
            <p:ph type="sldNum" sz="quarter" idx="5"/>
          </p:nvPr>
        </p:nvSpPr>
        <p:spPr bwMode="auto">
          <a:noFill/>
          <a:ln>
            <a:miter lim="800000"/>
            <a:headEnd/>
            <a:tailEnd/>
          </a:ln>
        </p:spPr>
        <p:txBody>
          <a:bodyPr/>
          <a:lstStyle/>
          <a:p>
            <a:fld id="{31CE70C7-F148-4AED-B698-C9D2AA5D9532}" type="slidenum">
              <a:rPr lang="zh-CN" altLang="en-US"/>
              <a:pPr/>
              <a:t>126</a:t>
            </a:fld>
            <a:endParaRPr lang="zh-CN" altLang="en-US"/>
          </a:p>
        </p:txBody>
      </p:sp>
    </p:spTree>
    <p:extLst>
      <p:ext uri="{BB962C8B-B14F-4D97-AF65-F5344CB8AC3E}">
        <p14:creationId xmlns:p14="http://schemas.microsoft.com/office/powerpoint/2010/main" val="188769953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bwMode="auto">
          <a:noFill/>
          <a:ln>
            <a:solidFill>
              <a:srgbClr val="000000"/>
            </a:solidFill>
            <a:miter lim="800000"/>
            <a:headEnd/>
            <a:tailEnd/>
          </a:ln>
        </p:spPr>
      </p:sp>
      <p:sp>
        <p:nvSpPr>
          <p:cNvPr id="2375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7572" name="灯片编号占位符 3"/>
          <p:cNvSpPr>
            <a:spLocks noGrp="1"/>
          </p:cNvSpPr>
          <p:nvPr>
            <p:ph type="sldNum" sz="quarter" idx="5"/>
          </p:nvPr>
        </p:nvSpPr>
        <p:spPr bwMode="auto">
          <a:noFill/>
          <a:ln>
            <a:miter lim="800000"/>
            <a:headEnd/>
            <a:tailEnd/>
          </a:ln>
        </p:spPr>
        <p:txBody>
          <a:bodyPr/>
          <a:lstStyle/>
          <a:p>
            <a:fld id="{C1BD079D-40F6-4323-9CD2-078524ABD899}" type="slidenum">
              <a:rPr lang="zh-CN" altLang="en-US"/>
              <a:pPr/>
              <a:t>127</a:t>
            </a:fld>
            <a:endParaRPr lang="zh-CN" altLang="en-US"/>
          </a:p>
        </p:txBody>
      </p:sp>
    </p:spTree>
    <p:extLst>
      <p:ext uri="{BB962C8B-B14F-4D97-AF65-F5344CB8AC3E}">
        <p14:creationId xmlns:p14="http://schemas.microsoft.com/office/powerpoint/2010/main" val="135606947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bwMode="auto">
          <a:noFill/>
          <a:ln>
            <a:solidFill>
              <a:srgbClr val="000000"/>
            </a:solidFill>
            <a:miter lim="800000"/>
            <a:headEnd/>
            <a:tailEnd/>
          </a:ln>
        </p:spPr>
      </p:sp>
      <p:sp>
        <p:nvSpPr>
          <p:cNvPr id="2396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smtClean="0"/>
          </a:p>
        </p:txBody>
      </p:sp>
      <p:sp>
        <p:nvSpPr>
          <p:cNvPr id="239620" name="灯片编号占位符 3"/>
          <p:cNvSpPr>
            <a:spLocks noGrp="1"/>
          </p:cNvSpPr>
          <p:nvPr>
            <p:ph type="sldNum" sz="quarter" idx="5"/>
          </p:nvPr>
        </p:nvSpPr>
        <p:spPr bwMode="auto">
          <a:noFill/>
          <a:ln>
            <a:miter lim="800000"/>
            <a:headEnd/>
            <a:tailEnd/>
          </a:ln>
        </p:spPr>
        <p:txBody>
          <a:bodyPr/>
          <a:lstStyle/>
          <a:p>
            <a:fld id="{7F318A91-CBBB-40E8-8A31-C3823785420C}" type="slidenum">
              <a:rPr lang="zh-CN" altLang="en-US"/>
              <a:pPr/>
              <a:t>128</a:t>
            </a:fld>
            <a:endParaRPr lang="zh-CN" altLang="en-US"/>
          </a:p>
        </p:txBody>
      </p:sp>
    </p:spTree>
    <p:extLst>
      <p:ext uri="{BB962C8B-B14F-4D97-AF65-F5344CB8AC3E}">
        <p14:creationId xmlns:p14="http://schemas.microsoft.com/office/powerpoint/2010/main" val="229487340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bwMode="auto">
          <a:noFill/>
          <a:ln>
            <a:solidFill>
              <a:srgbClr val="000000"/>
            </a:solidFill>
            <a:miter lim="800000"/>
            <a:headEnd/>
            <a:tailEnd/>
          </a:ln>
        </p:spPr>
      </p:sp>
      <p:sp>
        <p:nvSpPr>
          <p:cNvPr id="2396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smtClean="0"/>
          </a:p>
        </p:txBody>
      </p:sp>
      <p:sp>
        <p:nvSpPr>
          <p:cNvPr id="239620" name="灯片编号占位符 3"/>
          <p:cNvSpPr>
            <a:spLocks noGrp="1"/>
          </p:cNvSpPr>
          <p:nvPr>
            <p:ph type="sldNum" sz="quarter" idx="5"/>
          </p:nvPr>
        </p:nvSpPr>
        <p:spPr bwMode="auto">
          <a:noFill/>
          <a:ln>
            <a:miter lim="800000"/>
            <a:headEnd/>
            <a:tailEnd/>
          </a:ln>
        </p:spPr>
        <p:txBody>
          <a:bodyPr/>
          <a:lstStyle/>
          <a:p>
            <a:fld id="{7F318A91-CBBB-40E8-8A31-C3823785420C}" type="slidenum">
              <a:rPr lang="zh-CN" altLang="en-US"/>
              <a:pPr/>
              <a:t>129</a:t>
            </a:fld>
            <a:endParaRPr lang="zh-CN" altLang="en-US"/>
          </a:p>
        </p:txBody>
      </p:sp>
    </p:spTree>
    <p:extLst>
      <p:ext uri="{BB962C8B-B14F-4D97-AF65-F5344CB8AC3E}">
        <p14:creationId xmlns:p14="http://schemas.microsoft.com/office/powerpoint/2010/main" val="388713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p:spPr>
      </p:sp>
      <p:sp>
        <p:nvSpPr>
          <p:cNvPr id="327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2772" name="灯片编号占位符 3"/>
          <p:cNvSpPr>
            <a:spLocks noGrp="1"/>
          </p:cNvSpPr>
          <p:nvPr>
            <p:ph type="sldNum" sz="quarter" idx="5"/>
          </p:nvPr>
        </p:nvSpPr>
        <p:spPr bwMode="auto">
          <a:noFill/>
          <a:ln>
            <a:miter lim="800000"/>
            <a:headEnd/>
            <a:tailEnd/>
          </a:ln>
        </p:spPr>
        <p:txBody>
          <a:bodyPr/>
          <a:lstStyle/>
          <a:p>
            <a:fld id="{72D5701C-3DC2-4C3B-B54C-CEA52F700A3D}" type="slidenum">
              <a:rPr lang="zh-CN" altLang="en-US"/>
              <a:pPr/>
              <a:t>13</a:t>
            </a:fld>
            <a:endParaRPr lang="zh-CN" altLang="en-US"/>
          </a:p>
        </p:txBody>
      </p:sp>
    </p:spTree>
    <p:extLst>
      <p:ext uri="{BB962C8B-B14F-4D97-AF65-F5344CB8AC3E}">
        <p14:creationId xmlns:p14="http://schemas.microsoft.com/office/powerpoint/2010/main" val="353980839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bwMode="auto">
          <a:noFill/>
          <a:ln>
            <a:solidFill>
              <a:srgbClr val="000000"/>
            </a:solidFill>
            <a:miter lim="800000"/>
            <a:headEnd/>
            <a:tailEnd/>
          </a:ln>
        </p:spPr>
      </p:sp>
      <p:sp>
        <p:nvSpPr>
          <p:cNvPr id="244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44740" name="灯片编号占位符 3"/>
          <p:cNvSpPr>
            <a:spLocks noGrp="1"/>
          </p:cNvSpPr>
          <p:nvPr>
            <p:ph type="sldNum" sz="quarter" idx="5"/>
          </p:nvPr>
        </p:nvSpPr>
        <p:spPr bwMode="auto">
          <a:noFill/>
          <a:ln>
            <a:miter lim="800000"/>
            <a:headEnd/>
            <a:tailEnd/>
          </a:ln>
        </p:spPr>
        <p:txBody>
          <a:bodyPr/>
          <a:lstStyle/>
          <a:p>
            <a:fld id="{956B96DF-10F5-4764-8E57-E4486C29FA4C}" type="slidenum">
              <a:rPr lang="zh-CN" altLang="en-US">
                <a:solidFill>
                  <a:srgbClr val="000000"/>
                </a:solidFill>
              </a:rPr>
              <a:pPr/>
              <a:t>131</a:t>
            </a:fld>
            <a:endParaRPr lang="zh-CN" altLang="en-US">
              <a:solidFill>
                <a:srgbClr val="000000"/>
              </a:solidFill>
            </a:endParaRPr>
          </a:p>
        </p:txBody>
      </p:sp>
    </p:spTree>
    <p:extLst>
      <p:ext uri="{BB962C8B-B14F-4D97-AF65-F5344CB8AC3E}">
        <p14:creationId xmlns:p14="http://schemas.microsoft.com/office/powerpoint/2010/main" val="1381310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p:spPr>
      </p:sp>
      <p:sp>
        <p:nvSpPr>
          <p:cNvPr id="348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4820" name="灯片编号占位符 3"/>
          <p:cNvSpPr>
            <a:spLocks noGrp="1"/>
          </p:cNvSpPr>
          <p:nvPr>
            <p:ph type="sldNum" sz="quarter" idx="5"/>
          </p:nvPr>
        </p:nvSpPr>
        <p:spPr bwMode="auto">
          <a:noFill/>
          <a:ln>
            <a:miter lim="800000"/>
            <a:headEnd/>
            <a:tailEnd/>
          </a:ln>
        </p:spPr>
        <p:txBody>
          <a:bodyPr/>
          <a:lstStyle/>
          <a:p>
            <a:fld id="{0F87448B-B255-4DF9-B92E-80E85E37FF47}" type="slidenum">
              <a:rPr lang="zh-CN" altLang="en-US"/>
              <a:pPr/>
              <a:t>14</a:t>
            </a:fld>
            <a:endParaRPr lang="zh-CN" altLang="en-US"/>
          </a:p>
        </p:txBody>
      </p:sp>
    </p:spTree>
    <p:extLst>
      <p:ext uri="{BB962C8B-B14F-4D97-AF65-F5344CB8AC3E}">
        <p14:creationId xmlns:p14="http://schemas.microsoft.com/office/powerpoint/2010/main" val="1188876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noFill/>
          <a:ln>
            <a:miter lim="800000"/>
            <a:headEnd/>
            <a:tailEnd/>
          </a:ln>
        </p:spPr>
        <p:txBody>
          <a:bodyPr/>
          <a:lstStyle/>
          <a:p>
            <a:fld id="{10C3C6B5-0ED4-4E99-AD43-BB7EF5DAE2A3}" type="slidenum">
              <a:rPr lang="zh-CN" altLang="en-US"/>
              <a:pPr/>
              <a:t>15</a:t>
            </a:fld>
            <a:endParaRPr lang="zh-CN" altLang="en-US"/>
          </a:p>
        </p:txBody>
      </p:sp>
    </p:spTree>
    <p:extLst>
      <p:ext uri="{BB962C8B-B14F-4D97-AF65-F5344CB8AC3E}">
        <p14:creationId xmlns:p14="http://schemas.microsoft.com/office/powerpoint/2010/main" val="1273590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8916" name="灯片编号占位符 3"/>
          <p:cNvSpPr>
            <a:spLocks noGrp="1"/>
          </p:cNvSpPr>
          <p:nvPr>
            <p:ph type="sldNum" sz="quarter" idx="5"/>
          </p:nvPr>
        </p:nvSpPr>
        <p:spPr bwMode="auto">
          <a:noFill/>
          <a:ln>
            <a:miter lim="800000"/>
            <a:headEnd/>
            <a:tailEnd/>
          </a:ln>
        </p:spPr>
        <p:txBody>
          <a:bodyPr/>
          <a:lstStyle/>
          <a:p>
            <a:fld id="{50099EE6-C9D7-405D-BA9C-A206564F5BA6}" type="slidenum">
              <a:rPr lang="zh-CN" altLang="en-US"/>
              <a:pPr/>
              <a:t>16</a:t>
            </a:fld>
            <a:endParaRPr lang="zh-CN" altLang="en-US"/>
          </a:p>
        </p:txBody>
      </p:sp>
    </p:spTree>
    <p:extLst>
      <p:ext uri="{BB962C8B-B14F-4D97-AF65-F5344CB8AC3E}">
        <p14:creationId xmlns:p14="http://schemas.microsoft.com/office/powerpoint/2010/main" val="734659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为了能设计出有效的测试方案，软件工程师必须深入理解并正确运用指导软件测试的基本准则。</a:t>
            </a:r>
            <a:endParaRPr lang="en-US" altLang="zh-CN" smtClean="0"/>
          </a:p>
          <a:p>
            <a:r>
              <a:rPr lang="en-US" altLang="zh-CN" smtClean="0"/>
              <a:t>2</a:t>
            </a:r>
            <a:r>
              <a:rPr lang="zh-CN" altLang="en-US" smtClean="0"/>
              <a:t>、</a:t>
            </a:r>
            <a:r>
              <a:rPr lang="en-US" altLang="zh-CN" smtClean="0"/>
              <a:t>Pareto</a:t>
            </a:r>
            <a:r>
              <a:rPr lang="zh-CN" altLang="zh-CN" smtClean="0"/>
              <a:t>原理说明，测试发现的错误中的</a:t>
            </a:r>
            <a:r>
              <a:rPr lang="en-US" altLang="zh-CN" smtClean="0"/>
              <a:t>80%</a:t>
            </a:r>
            <a:r>
              <a:rPr lang="zh-CN" altLang="zh-CN" smtClean="0"/>
              <a:t>很可能是由程序中</a:t>
            </a:r>
            <a:r>
              <a:rPr lang="en-US" altLang="zh-CN" smtClean="0"/>
              <a:t>20%</a:t>
            </a:r>
            <a:r>
              <a:rPr lang="zh-CN" altLang="zh-CN" smtClean="0"/>
              <a:t>的模块造成的。</a:t>
            </a:r>
            <a:endParaRPr lang="en-US" altLang="zh-CN" smtClean="0"/>
          </a:p>
          <a:p>
            <a:r>
              <a:rPr lang="en-US" altLang="zh-CN" smtClean="0"/>
              <a:t>3</a:t>
            </a:r>
            <a:r>
              <a:rPr lang="zh-CN" altLang="en-US" smtClean="0"/>
              <a:t>、</a:t>
            </a:r>
            <a:r>
              <a:rPr lang="zh-CN" altLang="zh-CN" smtClean="0"/>
              <a:t>所谓穷举测试就是把程序所有可能的执行路径都检查一遍的测试。</a:t>
            </a:r>
            <a:endParaRPr lang="en-US" altLang="zh-CN" smtClean="0"/>
          </a:p>
          <a:p>
            <a:r>
              <a:rPr lang="en-US" altLang="zh-CN" smtClean="0"/>
              <a:t>4</a:t>
            </a:r>
            <a:r>
              <a:rPr lang="zh-CN" altLang="en-US" smtClean="0"/>
              <a:t>、</a:t>
            </a:r>
            <a:r>
              <a:rPr lang="zh-CN" altLang="zh-CN" smtClean="0"/>
              <a:t>所谓“最佳效果”是指有最大可能性发现错误的测试。</a:t>
            </a:r>
            <a:endParaRPr lang="zh-CN" altLang="en-US" smtClean="0"/>
          </a:p>
        </p:txBody>
      </p:sp>
      <p:sp>
        <p:nvSpPr>
          <p:cNvPr id="40964" name="灯片编号占位符 3"/>
          <p:cNvSpPr>
            <a:spLocks noGrp="1"/>
          </p:cNvSpPr>
          <p:nvPr>
            <p:ph type="sldNum" sz="quarter" idx="5"/>
          </p:nvPr>
        </p:nvSpPr>
        <p:spPr bwMode="auto">
          <a:noFill/>
          <a:ln>
            <a:miter lim="800000"/>
            <a:headEnd/>
            <a:tailEnd/>
          </a:ln>
        </p:spPr>
        <p:txBody>
          <a:bodyPr/>
          <a:lstStyle/>
          <a:p>
            <a:fld id="{C9B0381B-4574-4A39-AB99-3545FCE55918}" type="slidenum">
              <a:rPr lang="zh-CN" altLang="en-US"/>
              <a:pPr/>
              <a:t>17</a:t>
            </a:fld>
            <a:endParaRPr lang="zh-CN" altLang="en-US"/>
          </a:p>
        </p:txBody>
      </p:sp>
    </p:spTree>
    <p:extLst>
      <p:ext uri="{BB962C8B-B14F-4D97-AF65-F5344CB8AC3E}">
        <p14:creationId xmlns:p14="http://schemas.microsoft.com/office/powerpoint/2010/main" val="2248444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测试任何产品都有两种方法：</a:t>
            </a:r>
            <a:endParaRPr lang="en-US" altLang="zh-CN" smtClean="0"/>
          </a:p>
          <a:p>
            <a:r>
              <a:rPr lang="en-US" altLang="zh-CN" smtClean="0"/>
              <a:t>1</a:t>
            </a:r>
            <a:r>
              <a:rPr lang="zh-CN" altLang="en-US" smtClean="0"/>
              <a:t>、</a:t>
            </a:r>
            <a:r>
              <a:rPr lang="zh-CN" altLang="zh-CN" smtClean="0"/>
              <a:t>如果已经知道了产品应该具有的功能，可以通过测试来检验是否每个功能都能正常使用；</a:t>
            </a:r>
            <a:endParaRPr lang="en-US" altLang="zh-CN" smtClean="0"/>
          </a:p>
          <a:p>
            <a:r>
              <a:rPr lang="en-US" altLang="zh-CN" smtClean="0"/>
              <a:t>2</a:t>
            </a:r>
            <a:r>
              <a:rPr lang="zh-CN" altLang="en-US" smtClean="0"/>
              <a:t>、</a:t>
            </a:r>
            <a:r>
              <a:rPr lang="zh-CN" altLang="zh-CN" smtClean="0"/>
              <a:t>如果知道产品的内部工作过程，可以通过测试来检验产品内部动作是否按照规格说明书的规定正常进行。</a:t>
            </a:r>
            <a:endParaRPr lang="en-US" altLang="zh-CN" smtClean="0"/>
          </a:p>
          <a:p>
            <a:r>
              <a:rPr lang="zh-CN" altLang="zh-CN" smtClean="0"/>
              <a:t>前一种方法称为黑盒测试，后一种方法称为白盒测试。</a:t>
            </a:r>
            <a:endParaRPr lang="zh-CN" altLang="en-US" smtClean="0"/>
          </a:p>
        </p:txBody>
      </p:sp>
      <p:sp>
        <p:nvSpPr>
          <p:cNvPr id="43012" name="灯片编号占位符 3"/>
          <p:cNvSpPr>
            <a:spLocks noGrp="1"/>
          </p:cNvSpPr>
          <p:nvPr>
            <p:ph type="sldNum" sz="quarter" idx="5"/>
          </p:nvPr>
        </p:nvSpPr>
        <p:spPr bwMode="auto">
          <a:noFill/>
          <a:ln>
            <a:miter lim="800000"/>
            <a:headEnd/>
            <a:tailEnd/>
          </a:ln>
        </p:spPr>
        <p:txBody>
          <a:bodyPr/>
          <a:lstStyle/>
          <a:p>
            <a:fld id="{55777A1D-DDEA-4BF8-8259-6D0DCDFD8EEE}" type="slidenum">
              <a:rPr lang="zh-CN" altLang="en-US"/>
              <a:pPr/>
              <a:t>18</a:t>
            </a:fld>
            <a:endParaRPr lang="zh-CN" altLang="en-US"/>
          </a:p>
        </p:txBody>
      </p:sp>
    </p:spTree>
    <p:extLst>
      <p:ext uri="{BB962C8B-B14F-4D97-AF65-F5344CB8AC3E}">
        <p14:creationId xmlns:p14="http://schemas.microsoft.com/office/powerpoint/2010/main" val="2773822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5060" name="灯片编号占位符 3"/>
          <p:cNvSpPr>
            <a:spLocks noGrp="1"/>
          </p:cNvSpPr>
          <p:nvPr>
            <p:ph type="sldNum" sz="quarter" idx="5"/>
          </p:nvPr>
        </p:nvSpPr>
        <p:spPr bwMode="auto">
          <a:noFill/>
          <a:ln>
            <a:miter lim="800000"/>
            <a:headEnd/>
            <a:tailEnd/>
          </a:ln>
        </p:spPr>
        <p:txBody>
          <a:bodyPr/>
          <a:lstStyle/>
          <a:p>
            <a:fld id="{64186D04-DBFD-4ED8-82D7-BCB5E94DB59C}" type="slidenum">
              <a:rPr lang="zh-CN" altLang="en-US"/>
              <a:pPr/>
              <a:t>19</a:t>
            </a:fld>
            <a:endParaRPr lang="zh-CN" altLang="en-US"/>
          </a:p>
        </p:txBody>
      </p:sp>
    </p:spTree>
    <p:extLst>
      <p:ext uri="{BB962C8B-B14F-4D97-AF65-F5344CB8AC3E}">
        <p14:creationId xmlns:p14="http://schemas.microsoft.com/office/powerpoint/2010/main" val="192095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p:spPr>
      </p:sp>
      <p:sp>
        <p:nvSpPr>
          <p:cNvPr id="92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通常把编码和测试统称为实现。</a:t>
            </a:r>
          </a:p>
        </p:txBody>
      </p:sp>
      <p:sp>
        <p:nvSpPr>
          <p:cNvPr id="9220" name="灯片编号占位符 3"/>
          <p:cNvSpPr>
            <a:spLocks noGrp="1"/>
          </p:cNvSpPr>
          <p:nvPr>
            <p:ph type="sldNum" sz="quarter" idx="5"/>
          </p:nvPr>
        </p:nvSpPr>
        <p:spPr bwMode="auto">
          <a:noFill/>
          <a:ln>
            <a:miter lim="800000"/>
            <a:headEnd/>
            <a:tailEnd/>
          </a:ln>
        </p:spPr>
        <p:txBody>
          <a:bodyPr/>
          <a:lstStyle/>
          <a:p>
            <a:fld id="{D3D0F569-00E5-4AD9-8836-90E096E8D75B}" type="slidenum">
              <a:rPr lang="zh-CN" altLang="en-US"/>
              <a:pPr/>
              <a:t>1</a:t>
            </a:fld>
            <a:endParaRPr lang="zh-CN" altLang="en-US"/>
          </a:p>
        </p:txBody>
      </p:sp>
    </p:spTree>
    <p:extLst>
      <p:ext uri="{BB962C8B-B14F-4D97-AF65-F5344CB8AC3E}">
        <p14:creationId xmlns:p14="http://schemas.microsoft.com/office/powerpoint/2010/main" val="1562118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、第</a:t>
            </a:r>
            <a:r>
              <a:rPr lang="en-US" altLang="zh-CN" smtClean="0"/>
              <a:t>4</a:t>
            </a:r>
            <a:r>
              <a:rPr lang="zh-CN" altLang="en-US" smtClean="0"/>
              <a:t>条测试准则是：</a:t>
            </a:r>
            <a:r>
              <a:rPr lang="zh-CN" altLang="zh-CN" smtClean="0"/>
              <a:t>应该从“小规模”测试开始，并逐步进行“大规模”测试</a:t>
            </a:r>
            <a:r>
              <a:rPr lang="zh-CN" altLang="en-US" smtClean="0"/>
              <a:t>。</a:t>
            </a:r>
          </a:p>
        </p:txBody>
      </p:sp>
      <p:sp>
        <p:nvSpPr>
          <p:cNvPr id="47108" name="灯片编号占位符 3"/>
          <p:cNvSpPr>
            <a:spLocks noGrp="1"/>
          </p:cNvSpPr>
          <p:nvPr>
            <p:ph type="sldNum" sz="quarter" idx="5"/>
          </p:nvPr>
        </p:nvSpPr>
        <p:spPr bwMode="auto">
          <a:noFill/>
          <a:ln>
            <a:miter lim="800000"/>
            <a:headEnd/>
            <a:tailEnd/>
          </a:ln>
        </p:spPr>
        <p:txBody>
          <a:bodyPr/>
          <a:lstStyle/>
          <a:p>
            <a:fld id="{1EE5FEBF-CAA3-4249-8D8B-A4A7925D29D5}" type="slidenum">
              <a:rPr lang="zh-CN" altLang="en-US"/>
              <a:pPr/>
              <a:t>20</a:t>
            </a:fld>
            <a:endParaRPr lang="zh-CN" altLang="en-US"/>
          </a:p>
        </p:txBody>
      </p:sp>
    </p:spTree>
    <p:extLst>
      <p:ext uri="{BB962C8B-B14F-4D97-AF65-F5344CB8AC3E}">
        <p14:creationId xmlns:p14="http://schemas.microsoft.com/office/powerpoint/2010/main" val="69405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5"/>
          </p:nvPr>
        </p:nvSpPr>
        <p:spPr bwMode="auto">
          <a:noFill/>
          <a:ln>
            <a:miter lim="800000"/>
            <a:headEnd/>
            <a:tailEnd/>
          </a:ln>
        </p:spPr>
        <p:txBody>
          <a:bodyPr/>
          <a:lstStyle/>
          <a:p>
            <a:fld id="{34CDAFCA-6963-45FF-BB41-CF8A2AA0EB93}" type="slidenum">
              <a:rPr lang="zh-CN" altLang="en-US"/>
              <a:pPr/>
              <a:t>21</a:t>
            </a:fld>
            <a:endParaRPr lang="zh-CN" altLang="en-US"/>
          </a:p>
        </p:txBody>
      </p:sp>
    </p:spTree>
    <p:extLst>
      <p:ext uri="{BB962C8B-B14F-4D97-AF65-F5344CB8AC3E}">
        <p14:creationId xmlns:p14="http://schemas.microsoft.com/office/powerpoint/2010/main" val="1068543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5"/>
          </p:nvPr>
        </p:nvSpPr>
        <p:spPr bwMode="auto">
          <a:noFill/>
          <a:ln>
            <a:miter lim="800000"/>
            <a:headEnd/>
            <a:tailEnd/>
          </a:ln>
        </p:spPr>
        <p:txBody>
          <a:bodyPr/>
          <a:lstStyle/>
          <a:p>
            <a:fld id="{34CDAFCA-6963-45FF-BB41-CF8A2AA0EB93}" type="slidenum">
              <a:rPr lang="zh-CN" altLang="en-US"/>
              <a:pPr/>
              <a:t>22</a:t>
            </a:fld>
            <a:endParaRPr lang="zh-CN" altLang="en-US"/>
          </a:p>
        </p:txBody>
      </p:sp>
    </p:spTree>
    <p:extLst>
      <p:ext uri="{BB962C8B-B14F-4D97-AF65-F5344CB8AC3E}">
        <p14:creationId xmlns:p14="http://schemas.microsoft.com/office/powerpoint/2010/main" val="215188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1204" name="灯片编号占位符 3"/>
          <p:cNvSpPr>
            <a:spLocks noGrp="1"/>
          </p:cNvSpPr>
          <p:nvPr>
            <p:ph type="sldNum" sz="quarter" idx="5"/>
          </p:nvPr>
        </p:nvSpPr>
        <p:spPr bwMode="auto">
          <a:noFill/>
          <a:ln>
            <a:miter lim="800000"/>
            <a:headEnd/>
            <a:tailEnd/>
          </a:ln>
        </p:spPr>
        <p:txBody>
          <a:bodyPr/>
          <a:lstStyle/>
          <a:p>
            <a:fld id="{54C7F77A-F152-4907-AE2C-8EC73A8009BB}" type="slidenum">
              <a:rPr lang="zh-CN" altLang="en-US"/>
              <a:pPr/>
              <a:t>23</a:t>
            </a:fld>
            <a:endParaRPr lang="zh-CN" altLang="en-US"/>
          </a:p>
        </p:txBody>
      </p:sp>
    </p:spTree>
    <p:extLst>
      <p:ext uri="{BB962C8B-B14F-4D97-AF65-F5344CB8AC3E}">
        <p14:creationId xmlns:p14="http://schemas.microsoft.com/office/powerpoint/2010/main" val="578864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3252" name="灯片编号占位符 3"/>
          <p:cNvSpPr>
            <a:spLocks noGrp="1"/>
          </p:cNvSpPr>
          <p:nvPr>
            <p:ph type="sldNum" sz="quarter" idx="5"/>
          </p:nvPr>
        </p:nvSpPr>
        <p:spPr bwMode="auto">
          <a:noFill/>
          <a:ln>
            <a:miter lim="800000"/>
            <a:headEnd/>
            <a:tailEnd/>
          </a:ln>
        </p:spPr>
        <p:txBody>
          <a:bodyPr/>
          <a:lstStyle/>
          <a:p>
            <a:fld id="{E50A9D53-E4E8-46D3-9944-CD749BE68915}" type="slidenum">
              <a:rPr lang="zh-CN" altLang="en-US"/>
              <a:pPr/>
              <a:t>24</a:t>
            </a:fld>
            <a:endParaRPr lang="zh-CN" altLang="en-US"/>
          </a:p>
        </p:txBody>
      </p:sp>
    </p:spTree>
    <p:extLst>
      <p:ext uri="{BB962C8B-B14F-4D97-AF65-F5344CB8AC3E}">
        <p14:creationId xmlns:p14="http://schemas.microsoft.com/office/powerpoint/2010/main" val="1622790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关系重大的软件产品在验收之后往往并不立即投入生产性运行，而是要再经过一段平行运行时间的考验。</a:t>
            </a:r>
            <a:endParaRPr lang="zh-CN" altLang="en-US" smtClean="0"/>
          </a:p>
          <a:p>
            <a:endParaRPr lang="zh-CN" altLang="en-US" smtClean="0"/>
          </a:p>
        </p:txBody>
      </p:sp>
      <p:sp>
        <p:nvSpPr>
          <p:cNvPr id="55300" name="灯片编号占位符 3"/>
          <p:cNvSpPr>
            <a:spLocks noGrp="1"/>
          </p:cNvSpPr>
          <p:nvPr>
            <p:ph type="sldNum" sz="quarter" idx="5"/>
          </p:nvPr>
        </p:nvSpPr>
        <p:spPr bwMode="auto">
          <a:noFill/>
          <a:ln>
            <a:miter lim="800000"/>
            <a:headEnd/>
            <a:tailEnd/>
          </a:ln>
        </p:spPr>
        <p:txBody>
          <a:bodyPr/>
          <a:lstStyle/>
          <a:p>
            <a:fld id="{95171F0B-5830-4A0D-9C96-0C4E859234C4}" type="slidenum">
              <a:rPr lang="zh-CN" altLang="en-US"/>
              <a:pPr/>
              <a:t>25</a:t>
            </a:fld>
            <a:endParaRPr lang="zh-CN" altLang="en-US"/>
          </a:p>
        </p:txBody>
      </p:sp>
    </p:spTree>
    <p:extLst>
      <p:ext uri="{BB962C8B-B14F-4D97-AF65-F5344CB8AC3E}">
        <p14:creationId xmlns:p14="http://schemas.microsoft.com/office/powerpoint/2010/main" val="1707661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7348" name="灯片编号占位符 3"/>
          <p:cNvSpPr>
            <a:spLocks noGrp="1"/>
          </p:cNvSpPr>
          <p:nvPr>
            <p:ph type="sldNum" sz="quarter" idx="5"/>
          </p:nvPr>
        </p:nvSpPr>
        <p:spPr bwMode="auto">
          <a:noFill/>
          <a:ln>
            <a:miter lim="800000"/>
            <a:headEnd/>
            <a:tailEnd/>
          </a:ln>
        </p:spPr>
        <p:txBody>
          <a:bodyPr/>
          <a:lstStyle/>
          <a:p>
            <a:fld id="{56063497-00BD-4AC8-AF5D-287D95A4C906}" type="slidenum">
              <a:rPr lang="zh-CN" altLang="en-US"/>
              <a:pPr/>
              <a:t>26</a:t>
            </a:fld>
            <a:endParaRPr lang="zh-CN" altLang="en-US"/>
          </a:p>
        </p:txBody>
      </p:sp>
    </p:spTree>
    <p:extLst>
      <p:ext uri="{BB962C8B-B14F-4D97-AF65-F5344CB8AC3E}">
        <p14:creationId xmlns:p14="http://schemas.microsoft.com/office/powerpoint/2010/main" val="209891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9396" name="灯片编号占位符 3"/>
          <p:cNvSpPr>
            <a:spLocks noGrp="1"/>
          </p:cNvSpPr>
          <p:nvPr>
            <p:ph type="sldNum" sz="quarter" idx="5"/>
          </p:nvPr>
        </p:nvSpPr>
        <p:spPr bwMode="auto">
          <a:noFill/>
          <a:ln>
            <a:miter lim="800000"/>
            <a:headEnd/>
            <a:tailEnd/>
          </a:ln>
        </p:spPr>
        <p:txBody>
          <a:bodyPr/>
          <a:lstStyle/>
          <a:p>
            <a:fld id="{157F776B-662D-4DEE-BA69-E5FBAAD3D005}" type="slidenum">
              <a:rPr lang="zh-CN" altLang="en-US"/>
              <a:pPr/>
              <a:t>27</a:t>
            </a:fld>
            <a:endParaRPr lang="zh-CN" altLang="en-US"/>
          </a:p>
        </p:txBody>
      </p:sp>
    </p:spTree>
    <p:extLst>
      <p:ext uri="{BB962C8B-B14F-4D97-AF65-F5344CB8AC3E}">
        <p14:creationId xmlns:p14="http://schemas.microsoft.com/office/powerpoint/2010/main" val="37346373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614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1444" name="灯片编号占位符 3"/>
          <p:cNvSpPr>
            <a:spLocks noGrp="1"/>
          </p:cNvSpPr>
          <p:nvPr>
            <p:ph type="sldNum" sz="quarter" idx="5"/>
          </p:nvPr>
        </p:nvSpPr>
        <p:spPr bwMode="auto">
          <a:noFill/>
          <a:ln>
            <a:miter lim="800000"/>
            <a:headEnd/>
            <a:tailEnd/>
          </a:ln>
        </p:spPr>
        <p:txBody>
          <a:bodyPr/>
          <a:lstStyle/>
          <a:p>
            <a:fld id="{C60A3CB0-7264-4708-97C5-D2DA59A14677}" type="slidenum">
              <a:rPr lang="zh-CN" altLang="en-US"/>
              <a:pPr/>
              <a:t>28</a:t>
            </a:fld>
            <a:endParaRPr lang="zh-CN" altLang="en-US"/>
          </a:p>
        </p:txBody>
      </p:sp>
    </p:spTree>
    <p:extLst>
      <p:ext uri="{BB962C8B-B14F-4D97-AF65-F5344CB8AC3E}">
        <p14:creationId xmlns:p14="http://schemas.microsoft.com/office/powerpoint/2010/main" val="2934389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3492" name="灯片编号占位符 3"/>
          <p:cNvSpPr>
            <a:spLocks noGrp="1"/>
          </p:cNvSpPr>
          <p:nvPr>
            <p:ph type="sldNum" sz="quarter" idx="5"/>
          </p:nvPr>
        </p:nvSpPr>
        <p:spPr bwMode="auto">
          <a:noFill/>
          <a:ln>
            <a:miter lim="800000"/>
            <a:headEnd/>
            <a:tailEnd/>
          </a:ln>
        </p:spPr>
        <p:txBody>
          <a:bodyPr/>
          <a:lstStyle/>
          <a:p>
            <a:fld id="{D086E701-AA9F-4000-9162-A3D8DE9B1CE0}" type="slidenum">
              <a:rPr lang="zh-CN" altLang="en-US"/>
              <a:pPr/>
              <a:t>29</a:t>
            </a:fld>
            <a:endParaRPr lang="zh-CN" altLang="en-US"/>
          </a:p>
        </p:txBody>
      </p:sp>
    </p:spTree>
    <p:extLst>
      <p:ext uri="{BB962C8B-B14F-4D97-AF65-F5344CB8AC3E}">
        <p14:creationId xmlns:p14="http://schemas.microsoft.com/office/powerpoint/2010/main" val="434869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598F2F7A-6B03-4103-A88D-9680F4D35692}" type="slidenum">
              <a:rPr lang="zh-CN" altLang="en-US"/>
              <a:pPr/>
              <a:t>2</a:t>
            </a:fld>
            <a:endParaRPr lang="zh-CN" altLang="en-US"/>
          </a:p>
        </p:txBody>
      </p:sp>
    </p:spTree>
    <p:extLst>
      <p:ext uri="{BB962C8B-B14F-4D97-AF65-F5344CB8AC3E}">
        <p14:creationId xmlns:p14="http://schemas.microsoft.com/office/powerpoint/2010/main" val="1471483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p:spPr>
      </p:sp>
      <p:sp>
        <p:nvSpPr>
          <p:cNvPr id="655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5540" name="灯片编号占位符 3"/>
          <p:cNvSpPr>
            <a:spLocks noGrp="1"/>
          </p:cNvSpPr>
          <p:nvPr>
            <p:ph type="sldNum" sz="quarter" idx="5"/>
          </p:nvPr>
        </p:nvSpPr>
        <p:spPr bwMode="auto">
          <a:noFill/>
          <a:ln>
            <a:miter lim="800000"/>
            <a:headEnd/>
            <a:tailEnd/>
          </a:ln>
        </p:spPr>
        <p:txBody>
          <a:bodyPr/>
          <a:lstStyle/>
          <a:p>
            <a:fld id="{90AE3CB9-E204-4B64-9025-80C651D37518}" type="slidenum">
              <a:rPr lang="zh-CN" altLang="en-US"/>
              <a:pPr/>
              <a:t>30</a:t>
            </a:fld>
            <a:endParaRPr lang="zh-CN" altLang="en-US"/>
          </a:p>
        </p:txBody>
      </p:sp>
    </p:spTree>
    <p:extLst>
      <p:ext uri="{BB962C8B-B14F-4D97-AF65-F5344CB8AC3E}">
        <p14:creationId xmlns:p14="http://schemas.microsoft.com/office/powerpoint/2010/main" val="2178862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首先应该对通过模块接口的数据流进行测试，如果数据不能正确地进出，所有其他测试都是不切实际的。</a:t>
            </a:r>
            <a:endParaRPr lang="zh-CN" altLang="en-US" smtClean="0"/>
          </a:p>
        </p:txBody>
      </p:sp>
      <p:sp>
        <p:nvSpPr>
          <p:cNvPr id="67588" name="灯片编号占位符 3"/>
          <p:cNvSpPr>
            <a:spLocks noGrp="1"/>
          </p:cNvSpPr>
          <p:nvPr>
            <p:ph type="sldNum" sz="quarter" idx="5"/>
          </p:nvPr>
        </p:nvSpPr>
        <p:spPr bwMode="auto">
          <a:noFill/>
          <a:ln>
            <a:miter lim="800000"/>
            <a:headEnd/>
            <a:tailEnd/>
          </a:ln>
        </p:spPr>
        <p:txBody>
          <a:bodyPr/>
          <a:lstStyle/>
          <a:p>
            <a:fld id="{DB4F164F-DB80-45D0-8643-C174679F56F2}" type="slidenum">
              <a:rPr lang="zh-CN" altLang="en-US"/>
              <a:pPr/>
              <a:t>31</a:t>
            </a:fld>
            <a:endParaRPr lang="zh-CN" altLang="en-US"/>
          </a:p>
        </p:txBody>
      </p:sp>
    </p:spTree>
    <p:extLst>
      <p:ext uri="{BB962C8B-B14F-4D97-AF65-F5344CB8AC3E}">
        <p14:creationId xmlns:p14="http://schemas.microsoft.com/office/powerpoint/2010/main" val="1536892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9636" name="灯片编号占位符 3"/>
          <p:cNvSpPr>
            <a:spLocks noGrp="1"/>
          </p:cNvSpPr>
          <p:nvPr>
            <p:ph type="sldNum" sz="quarter" idx="5"/>
          </p:nvPr>
        </p:nvSpPr>
        <p:spPr bwMode="auto">
          <a:noFill/>
          <a:ln>
            <a:miter lim="800000"/>
            <a:headEnd/>
            <a:tailEnd/>
          </a:ln>
        </p:spPr>
        <p:txBody>
          <a:bodyPr/>
          <a:lstStyle/>
          <a:p>
            <a:fld id="{324CEED1-BE0F-4AC7-BA4F-D6E68A7DAD07}" type="slidenum">
              <a:rPr lang="zh-CN" altLang="en-US"/>
              <a:pPr/>
              <a:t>32</a:t>
            </a:fld>
            <a:endParaRPr lang="zh-CN" altLang="en-US"/>
          </a:p>
        </p:txBody>
      </p:sp>
    </p:spTree>
    <p:extLst>
      <p:ext uri="{BB962C8B-B14F-4D97-AF65-F5344CB8AC3E}">
        <p14:creationId xmlns:p14="http://schemas.microsoft.com/office/powerpoint/2010/main" val="3091084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684" name="灯片编号占位符 3"/>
          <p:cNvSpPr>
            <a:spLocks noGrp="1"/>
          </p:cNvSpPr>
          <p:nvPr>
            <p:ph type="sldNum" sz="quarter" idx="5"/>
          </p:nvPr>
        </p:nvSpPr>
        <p:spPr bwMode="auto">
          <a:noFill/>
          <a:ln>
            <a:miter lim="800000"/>
            <a:headEnd/>
            <a:tailEnd/>
          </a:ln>
        </p:spPr>
        <p:txBody>
          <a:bodyPr/>
          <a:lstStyle/>
          <a:p>
            <a:fld id="{08AFE581-5DFD-46C2-956B-BE440C2995E4}" type="slidenum">
              <a:rPr lang="zh-CN" altLang="en-US"/>
              <a:pPr/>
              <a:t>33</a:t>
            </a:fld>
            <a:endParaRPr lang="zh-CN" altLang="en-US"/>
          </a:p>
        </p:txBody>
      </p:sp>
    </p:spTree>
    <p:extLst>
      <p:ext uri="{BB962C8B-B14F-4D97-AF65-F5344CB8AC3E}">
        <p14:creationId xmlns:p14="http://schemas.microsoft.com/office/powerpoint/2010/main" val="255872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3732" name="灯片编号占位符 3"/>
          <p:cNvSpPr>
            <a:spLocks noGrp="1"/>
          </p:cNvSpPr>
          <p:nvPr>
            <p:ph type="sldNum" sz="quarter" idx="5"/>
          </p:nvPr>
        </p:nvSpPr>
        <p:spPr bwMode="auto">
          <a:noFill/>
          <a:ln>
            <a:miter lim="800000"/>
            <a:headEnd/>
            <a:tailEnd/>
          </a:ln>
        </p:spPr>
        <p:txBody>
          <a:bodyPr/>
          <a:lstStyle/>
          <a:p>
            <a:fld id="{BF289D26-5F03-453C-88E4-179B0A952778}" type="slidenum">
              <a:rPr lang="zh-CN" altLang="en-US"/>
              <a:pPr/>
              <a:t>34</a:t>
            </a:fld>
            <a:endParaRPr lang="zh-CN" altLang="en-US"/>
          </a:p>
        </p:txBody>
      </p:sp>
    </p:spTree>
    <p:extLst>
      <p:ext uri="{BB962C8B-B14F-4D97-AF65-F5344CB8AC3E}">
        <p14:creationId xmlns:p14="http://schemas.microsoft.com/office/powerpoint/2010/main" val="2763535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如果一个人既是程序的设计者又是编写者，或既是编写者又是测试者，则审查小组中应该再增加一个程序员。</a:t>
            </a:r>
            <a:endParaRPr lang="zh-CN" altLang="en-US" smtClean="0"/>
          </a:p>
        </p:txBody>
      </p:sp>
      <p:sp>
        <p:nvSpPr>
          <p:cNvPr id="75780" name="灯片编号占位符 3"/>
          <p:cNvSpPr>
            <a:spLocks noGrp="1"/>
          </p:cNvSpPr>
          <p:nvPr>
            <p:ph type="sldNum" sz="quarter" idx="5"/>
          </p:nvPr>
        </p:nvSpPr>
        <p:spPr bwMode="auto">
          <a:noFill/>
          <a:ln>
            <a:miter lim="800000"/>
            <a:headEnd/>
            <a:tailEnd/>
          </a:ln>
        </p:spPr>
        <p:txBody>
          <a:bodyPr/>
          <a:lstStyle/>
          <a:p>
            <a:fld id="{4908C047-594B-4FE1-8C1B-EC9F71FEFA69}" type="slidenum">
              <a:rPr lang="zh-CN" altLang="en-US"/>
              <a:pPr/>
              <a:t>35</a:t>
            </a:fld>
            <a:endParaRPr lang="zh-CN" altLang="en-US"/>
          </a:p>
        </p:txBody>
      </p:sp>
    </p:spTree>
    <p:extLst>
      <p:ext uri="{BB962C8B-B14F-4D97-AF65-F5344CB8AC3E}">
        <p14:creationId xmlns:p14="http://schemas.microsoft.com/office/powerpoint/2010/main" val="3607344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a:lstStyle/>
          <a:p>
            <a:fld id="{2B320E29-2841-4CF5-9726-6F72D59FBC1C}" type="slidenum">
              <a:rPr lang="zh-CN" altLang="en-US"/>
              <a:pPr/>
              <a:t>36</a:t>
            </a:fld>
            <a:endParaRPr lang="zh-CN" altLang="en-US"/>
          </a:p>
        </p:txBody>
      </p:sp>
    </p:spTree>
    <p:extLst>
      <p:ext uri="{BB962C8B-B14F-4D97-AF65-F5344CB8AC3E}">
        <p14:creationId xmlns:p14="http://schemas.microsoft.com/office/powerpoint/2010/main" val="3889507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a:lstStyle/>
          <a:p>
            <a:fld id="{E9331733-C9D0-466E-9CC3-5BF0A106F766}" type="slidenum">
              <a:rPr lang="zh-CN" altLang="en-US"/>
              <a:pPr/>
              <a:t>37</a:t>
            </a:fld>
            <a:endParaRPr lang="zh-CN" altLang="en-US"/>
          </a:p>
        </p:txBody>
      </p:sp>
    </p:spTree>
    <p:extLst>
      <p:ext uri="{BB962C8B-B14F-4D97-AF65-F5344CB8AC3E}">
        <p14:creationId xmlns:p14="http://schemas.microsoft.com/office/powerpoint/2010/main" val="9371458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a:lstStyle/>
          <a:p>
            <a:fld id="{FA8A6FF0-48F9-4CFB-8898-696BE11B328B}" type="slidenum">
              <a:rPr lang="zh-CN" altLang="en-US"/>
              <a:pPr/>
              <a:t>38</a:t>
            </a:fld>
            <a:endParaRPr lang="zh-CN" altLang="en-US"/>
          </a:p>
        </p:txBody>
      </p:sp>
    </p:spTree>
    <p:extLst>
      <p:ext uri="{BB962C8B-B14F-4D97-AF65-F5344CB8AC3E}">
        <p14:creationId xmlns:p14="http://schemas.microsoft.com/office/powerpoint/2010/main" val="11320587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a:lstStyle/>
          <a:p>
            <a:fld id="{E3845569-0CB9-4E07-A1EF-68090B467835}" type="slidenum">
              <a:rPr lang="zh-CN" altLang="en-US"/>
              <a:pPr/>
              <a:t>39</a:t>
            </a:fld>
            <a:endParaRPr lang="zh-CN" altLang="en-US"/>
          </a:p>
        </p:txBody>
      </p:sp>
    </p:spTree>
    <p:extLst>
      <p:ext uri="{BB962C8B-B14F-4D97-AF65-F5344CB8AC3E}">
        <p14:creationId xmlns:p14="http://schemas.microsoft.com/office/powerpoint/2010/main" val="4220836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headEnd/>
            <a:tailEnd/>
          </a:ln>
        </p:spPr>
        <p:txBody>
          <a:bodyPr/>
          <a:lstStyle/>
          <a:p>
            <a:fld id="{6EA74E2A-5AF0-4352-8DAD-049D27273970}" type="slidenum">
              <a:rPr lang="zh-CN" altLang="en-US"/>
              <a:pPr/>
              <a:t>3</a:t>
            </a:fld>
            <a:endParaRPr lang="zh-CN" altLang="en-US"/>
          </a:p>
        </p:txBody>
      </p:sp>
    </p:spTree>
    <p:extLst>
      <p:ext uri="{BB962C8B-B14F-4D97-AF65-F5344CB8AC3E}">
        <p14:creationId xmlns:p14="http://schemas.microsoft.com/office/powerpoint/2010/main" val="990248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92914A13-AE34-4577-96C9-2314F4683C07}" type="slidenum">
              <a:rPr lang="zh-CN" altLang="en-US"/>
              <a:pPr/>
              <a:t>40</a:t>
            </a:fld>
            <a:endParaRPr lang="zh-CN" altLang="en-US"/>
          </a:p>
        </p:txBody>
      </p:sp>
    </p:spTree>
    <p:extLst>
      <p:ext uri="{BB962C8B-B14F-4D97-AF65-F5344CB8AC3E}">
        <p14:creationId xmlns:p14="http://schemas.microsoft.com/office/powerpoint/2010/main" val="1667422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a:lstStyle/>
          <a:p>
            <a:fld id="{88B696BF-AE4A-45DD-8066-E0D15487D428}" type="slidenum">
              <a:rPr lang="zh-CN" altLang="en-US"/>
              <a:pPr/>
              <a:t>41</a:t>
            </a:fld>
            <a:endParaRPr lang="zh-CN" altLang="en-US"/>
          </a:p>
        </p:txBody>
      </p:sp>
    </p:spTree>
    <p:extLst>
      <p:ext uri="{BB962C8B-B14F-4D97-AF65-F5344CB8AC3E}">
        <p14:creationId xmlns:p14="http://schemas.microsoft.com/office/powerpoint/2010/main" val="1619227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、集成测试举例：</a:t>
            </a:r>
            <a:r>
              <a:rPr lang="zh-CN" altLang="zh-CN" smtClean="0"/>
              <a:t>子系统测试即是在把模块按照设计要求组装起来的同时进行测试，主要目标是发现与接口有关的问题</a:t>
            </a:r>
            <a:r>
              <a:rPr lang="en-US" altLang="zh-CN" smtClean="0"/>
              <a:t>(</a:t>
            </a:r>
            <a:r>
              <a:rPr lang="zh-CN" altLang="zh-CN" smtClean="0"/>
              <a:t>系统测试与此类似</a:t>
            </a:r>
            <a:r>
              <a:rPr lang="en-US" altLang="zh-CN" smtClean="0"/>
              <a:t>)</a:t>
            </a:r>
            <a:r>
              <a:rPr lang="zh-CN" altLang="en-US" smtClean="0"/>
              <a:t>。</a:t>
            </a:r>
            <a:endParaRPr lang="en-US" altLang="zh-CN" smtClean="0"/>
          </a:p>
          <a:p>
            <a:r>
              <a:rPr lang="en-US" altLang="zh-CN" smtClean="0"/>
              <a:t>2</a:t>
            </a:r>
            <a:r>
              <a:rPr lang="zh-CN" altLang="en-US" smtClean="0"/>
              <a:t>、与接口有关的问题举例：</a:t>
            </a:r>
            <a:r>
              <a:rPr lang="zh-CN" altLang="zh-CN" smtClean="0"/>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smtClean="0"/>
          </a:p>
        </p:txBody>
      </p:sp>
      <p:sp>
        <p:nvSpPr>
          <p:cNvPr id="90116" name="灯片编号占位符 3"/>
          <p:cNvSpPr>
            <a:spLocks noGrp="1"/>
          </p:cNvSpPr>
          <p:nvPr>
            <p:ph type="sldNum" sz="quarter" idx="5"/>
          </p:nvPr>
        </p:nvSpPr>
        <p:spPr bwMode="auto">
          <a:noFill/>
          <a:ln>
            <a:miter lim="800000"/>
            <a:headEnd/>
            <a:tailEnd/>
          </a:ln>
        </p:spPr>
        <p:txBody>
          <a:bodyPr/>
          <a:lstStyle/>
          <a:p>
            <a:fld id="{5697B2F5-C194-4F2B-AC45-82DF112D4B5E}" type="slidenum">
              <a:rPr lang="zh-CN" altLang="en-US"/>
              <a:pPr/>
              <a:t>42</a:t>
            </a:fld>
            <a:endParaRPr lang="zh-CN" altLang="en-US"/>
          </a:p>
        </p:txBody>
      </p:sp>
    </p:spTree>
    <p:extLst>
      <p:ext uri="{BB962C8B-B14F-4D97-AF65-F5344CB8AC3E}">
        <p14:creationId xmlns:p14="http://schemas.microsoft.com/office/powerpoint/2010/main" val="4861178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a:lstStyle/>
          <a:p>
            <a:fld id="{2AA115E5-6E84-426D-826D-FE7D861F9954}" type="slidenum">
              <a:rPr lang="zh-CN" altLang="en-US"/>
              <a:pPr/>
              <a:t>43</a:t>
            </a:fld>
            <a:endParaRPr lang="zh-CN" altLang="en-US"/>
          </a:p>
        </p:txBody>
      </p:sp>
    </p:spTree>
    <p:extLst>
      <p:ext uri="{BB962C8B-B14F-4D97-AF65-F5344CB8AC3E}">
        <p14:creationId xmlns:p14="http://schemas.microsoft.com/office/powerpoint/2010/main" val="13253923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942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4212" name="灯片编号占位符 3"/>
          <p:cNvSpPr>
            <a:spLocks noGrp="1"/>
          </p:cNvSpPr>
          <p:nvPr>
            <p:ph type="sldNum" sz="quarter" idx="5"/>
          </p:nvPr>
        </p:nvSpPr>
        <p:spPr bwMode="auto">
          <a:noFill/>
          <a:ln>
            <a:miter lim="800000"/>
            <a:headEnd/>
            <a:tailEnd/>
          </a:ln>
        </p:spPr>
        <p:txBody>
          <a:bodyPr/>
          <a:lstStyle/>
          <a:p>
            <a:fld id="{A97FB67D-3902-45F4-8329-35129A9924B5}" type="slidenum">
              <a:rPr lang="zh-CN" altLang="en-US"/>
              <a:pPr/>
              <a:t>44</a:t>
            </a:fld>
            <a:endParaRPr lang="zh-CN" altLang="en-US"/>
          </a:p>
        </p:txBody>
      </p:sp>
    </p:spTree>
    <p:extLst>
      <p:ext uri="{BB962C8B-B14F-4D97-AF65-F5344CB8AC3E}">
        <p14:creationId xmlns:p14="http://schemas.microsoft.com/office/powerpoint/2010/main" val="1821855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a:lstStyle/>
          <a:p>
            <a:fld id="{2AFE9306-D167-4625-BD4D-F2E362284134}" type="slidenum">
              <a:rPr lang="zh-CN" altLang="en-US"/>
              <a:pPr/>
              <a:t>45</a:t>
            </a:fld>
            <a:endParaRPr lang="zh-CN" altLang="en-US"/>
          </a:p>
        </p:txBody>
      </p:sp>
    </p:spTree>
    <p:extLst>
      <p:ext uri="{BB962C8B-B14F-4D97-AF65-F5344CB8AC3E}">
        <p14:creationId xmlns:p14="http://schemas.microsoft.com/office/powerpoint/2010/main" val="8780804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8308" name="灯片编号占位符 3"/>
          <p:cNvSpPr>
            <a:spLocks noGrp="1"/>
          </p:cNvSpPr>
          <p:nvPr>
            <p:ph type="sldNum" sz="quarter" idx="5"/>
          </p:nvPr>
        </p:nvSpPr>
        <p:spPr bwMode="auto">
          <a:noFill/>
          <a:ln>
            <a:miter lim="800000"/>
            <a:headEnd/>
            <a:tailEnd/>
          </a:ln>
        </p:spPr>
        <p:txBody>
          <a:bodyPr/>
          <a:lstStyle/>
          <a:p>
            <a:fld id="{374D0ECB-4109-4BC1-9708-47A64D2A6CBC}" type="slidenum">
              <a:rPr lang="zh-CN" altLang="en-US"/>
              <a:pPr/>
              <a:t>46</a:t>
            </a:fld>
            <a:endParaRPr lang="zh-CN" altLang="en-US"/>
          </a:p>
        </p:txBody>
      </p:sp>
    </p:spTree>
    <p:extLst>
      <p:ext uri="{BB962C8B-B14F-4D97-AF65-F5344CB8AC3E}">
        <p14:creationId xmlns:p14="http://schemas.microsoft.com/office/powerpoint/2010/main" val="3677880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a:t>
            </a:r>
            <a:r>
              <a:rPr lang="zh-CN" altLang="zh-CN" dirty="0" smtClean="0"/>
              <a:t>方法①失去了在特定的测试和组装特定的模块之间的精确对应关系，这可能导致在确定错误的位置和原因时发生困难。方法②称为自底向上的测试</a:t>
            </a:r>
            <a:r>
              <a:rPr lang="zh-CN" altLang="en-US" dirty="0" smtClean="0"/>
              <a:t>，就是下面要讲的自底向上集成。</a:t>
            </a:r>
          </a:p>
        </p:txBody>
      </p:sp>
      <p:sp>
        <p:nvSpPr>
          <p:cNvPr id="100356" name="灯片编号占位符 3"/>
          <p:cNvSpPr>
            <a:spLocks noGrp="1"/>
          </p:cNvSpPr>
          <p:nvPr>
            <p:ph type="sldNum" sz="quarter" idx="5"/>
          </p:nvPr>
        </p:nvSpPr>
        <p:spPr bwMode="auto">
          <a:noFill/>
          <a:ln>
            <a:miter lim="800000"/>
            <a:headEnd/>
            <a:tailEnd/>
          </a:ln>
        </p:spPr>
        <p:txBody>
          <a:bodyPr/>
          <a:lstStyle/>
          <a:p>
            <a:fld id="{35AF9C7A-7074-4AE9-8E61-5A67A5926CB5}" type="slidenum">
              <a:rPr lang="zh-CN" altLang="en-US"/>
              <a:pPr/>
              <a:t>47</a:t>
            </a:fld>
            <a:endParaRPr lang="zh-CN" altLang="en-US"/>
          </a:p>
        </p:txBody>
      </p:sp>
    </p:spTree>
    <p:extLst>
      <p:ext uri="{BB962C8B-B14F-4D97-AF65-F5344CB8AC3E}">
        <p14:creationId xmlns:p14="http://schemas.microsoft.com/office/powerpoint/2010/main" val="30131530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2404" name="灯片编号占位符 3"/>
          <p:cNvSpPr>
            <a:spLocks noGrp="1"/>
          </p:cNvSpPr>
          <p:nvPr>
            <p:ph type="sldNum" sz="quarter" idx="5"/>
          </p:nvPr>
        </p:nvSpPr>
        <p:spPr bwMode="auto">
          <a:noFill/>
          <a:ln>
            <a:miter lim="800000"/>
            <a:headEnd/>
            <a:tailEnd/>
          </a:ln>
        </p:spPr>
        <p:txBody>
          <a:bodyPr/>
          <a:lstStyle/>
          <a:p>
            <a:fld id="{A513ED82-BBEE-43FE-ADE8-8B25C4D17FBB}" type="slidenum">
              <a:rPr lang="zh-CN" altLang="en-US"/>
              <a:pPr/>
              <a:t>48</a:t>
            </a:fld>
            <a:endParaRPr lang="zh-CN" altLang="en-US"/>
          </a:p>
        </p:txBody>
      </p:sp>
    </p:spTree>
    <p:extLst>
      <p:ext uri="{BB962C8B-B14F-4D97-AF65-F5344CB8AC3E}">
        <p14:creationId xmlns:p14="http://schemas.microsoft.com/office/powerpoint/2010/main" val="11905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smtClean="0"/>
              <a:t>1</a:t>
            </a:r>
            <a:r>
              <a:rPr lang="zh-CN" altLang="en-US" dirty="0" smtClean="0"/>
              <a:t>、</a:t>
            </a:r>
            <a:r>
              <a:rPr lang="zh-CN" altLang="zh-CN" dirty="0" smtClean="0">
                <a:latin typeface="+mn-ea"/>
              </a:rPr>
              <a:t>事实上，如果软件结构的顶部两层用自顶向下的方法组装，可以明显减少驱动程序的数目，而且族的结合也将大大简化。</a:t>
            </a:r>
            <a:endParaRPr lang="en-US" altLang="zh-CN" dirty="0" smtClean="0">
              <a:latin typeface="+mn-ea"/>
            </a:endParaRPr>
          </a:p>
          <a:p>
            <a:pPr>
              <a:defRPr/>
            </a:pPr>
            <a:endParaRPr lang="zh-CN" altLang="en-US" dirty="0"/>
          </a:p>
        </p:txBody>
      </p:sp>
      <p:sp>
        <p:nvSpPr>
          <p:cNvPr id="104452" name="灯片编号占位符 3"/>
          <p:cNvSpPr>
            <a:spLocks noGrp="1"/>
          </p:cNvSpPr>
          <p:nvPr>
            <p:ph type="sldNum" sz="quarter" idx="5"/>
          </p:nvPr>
        </p:nvSpPr>
        <p:spPr bwMode="auto">
          <a:noFill/>
          <a:ln>
            <a:miter lim="800000"/>
            <a:headEnd/>
            <a:tailEnd/>
          </a:ln>
        </p:spPr>
        <p:txBody>
          <a:bodyPr/>
          <a:lstStyle/>
          <a:p>
            <a:fld id="{B6D08324-4EC3-4604-8B30-427EE038FA06}" type="slidenum">
              <a:rPr lang="zh-CN" altLang="en-US"/>
              <a:pPr/>
              <a:t>49</a:t>
            </a:fld>
            <a:endParaRPr lang="zh-CN" altLang="en-US"/>
          </a:p>
        </p:txBody>
      </p:sp>
    </p:spTree>
    <p:extLst>
      <p:ext uri="{BB962C8B-B14F-4D97-AF65-F5344CB8AC3E}">
        <p14:creationId xmlns:p14="http://schemas.microsoft.com/office/powerpoint/2010/main" val="9538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高级语言一般都容许用户给程序变量和子程序赋予含义鲜明的名字，通过名字很容易把程序对象和它们所代表的实体联系起来；此外，高级语言使用的符号和概念更符合人的习惯。</a:t>
            </a:r>
            <a:endParaRPr lang="en-US" altLang="zh-CN" smtClean="0"/>
          </a:p>
          <a:p>
            <a:r>
              <a:rPr lang="en-US" altLang="zh-CN" smtClean="0"/>
              <a:t>2</a:t>
            </a:r>
            <a:r>
              <a:rPr lang="zh-CN" altLang="en-US" smtClean="0"/>
              <a:t>、使用汇编语言的情况：</a:t>
            </a:r>
            <a:endParaRPr lang="en-US" altLang="zh-CN" smtClean="0"/>
          </a:p>
          <a:p>
            <a:r>
              <a:rPr lang="en-US" altLang="zh-CN" smtClean="0"/>
              <a:t>     1)</a:t>
            </a:r>
            <a:r>
              <a:rPr lang="zh-CN" altLang="en-US" smtClean="0"/>
              <a:t>、</a:t>
            </a:r>
            <a:r>
              <a:rPr lang="zh-CN" altLang="zh-CN" smtClean="0"/>
              <a:t>对程序执行时间和使用的空间都有很严格限制的情况；</a:t>
            </a:r>
            <a:endParaRPr lang="en-US" altLang="zh-CN" smtClean="0"/>
          </a:p>
          <a:p>
            <a:r>
              <a:rPr lang="en-US" altLang="zh-CN" smtClean="0"/>
              <a:t>     2)</a:t>
            </a:r>
            <a:r>
              <a:rPr lang="zh-CN" altLang="en-US" smtClean="0"/>
              <a:t>、</a:t>
            </a:r>
            <a:r>
              <a:rPr lang="zh-CN" altLang="zh-CN" smtClean="0"/>
              <a:t>需要产生任意的甚至非法的指令序列；</a:t>
            </a:r>
            <a:endParaRPr lang="en-US" altLang="zh-CN" smtClean="0"/>
          </a:p>
          <a:p>
            <a:r>
              <a:rPr lang="en-US" altLang="zh-CN" smtClean="0"/>
              <a:t>     3)</a:t>
            </a:r>
            <a:r>
              <a:rPr lang="zh-CN" altLang="en-US" smtClean="0"/>
              <a:t>、</a:t>
            </a:r>
            <a:r>
              <a:rPr lang="zh-CN" altLang="zh-CN" smtClean="0"/>
              <a:t>体系结构特殊的微处理机，以致在这类机器上通常不能实现高级语言编译程序</a:t>
            </a:r>
            <a:r>
              <a:rPr lang="zh-CN" altLang="en-US" smtClean="0"/>
              <a:t>；</a:t>
            </a:r>
            <a:endParaRPr lang="en-US" altLang="zh-CN" smtClean="0"/>
          </a:p>
          <a:p>
            <a:r>
              <a:rPr lang="en-US" altLang="zh-CN" smtClean="0"/>
              <a:t>     4)</a:t>
            </a:r>
            <a:r>
              <a:rPr lang="zh-CN" altLang="en-US" smtClean="0"/>
              <a:t>、</a:t>
            </a:r>
            <a:r>
              <a:rPr lang="zh-CN" altLang="zh-CN" smtClean="0"/>
              <a:t>大型系统中执行时间非常关键的</a:t>
            </a:r>
            <a:r>
              <a:rPr lang="en-US" altLang="zh-CN" smtClean="0"/>
              <a:t>(</a:t>
            </a:r>
            <a:r>
              <a:rPr lang="zh-CN" altLang="zh-CN" smtClean="0"/>
              <a:t>或直接依赖于硬件的</a:t>
            </a:r>
            <a:r>
              <a:rPr lang="en-US" altLang="zh-CN" smtClean="0"/>
              <a:t>)</a:t>
            </a:r>
            <a:r>
              <a:rPr lang="zh-CN" altLang="zh-CN" smtClean="0"/>
              <a:t>一小部分代码需要用汇编语言书写</a:t>
            </a:r>
            <a:r>
              <a:rPr lang="zh-CN" altLang="en-US" smtClean="0"/>
              <a:t>。</a:t>
            </a:r>
          </a:p>
        </p:txBody>
      </p:sp>
      <p:sp>
        <p:nvSpPr>
          <p:cNvPr id="16388" name="灯片编号占位符 3"/>
          <p:cNvSpPr>
            <a:spLocks noGrp="1"/>
          </p:cNvSpPr>
          <p:nvPr>
            <p:ph type="sldNum" sz="quarter" idx="5"/>
          </p:nvPr>
        </p:nvSpPr>
        <p:spPr bwMode="auto">
          <a:noFill/>
          <a:ln>
            <a:miter lim="800000"/>
            <a:headEnd/>
            <a:tailEnd/>
          </a:ln>
        </p:spPr>
        <p:txBody>
          <a:bodyPr/>
          <a:lstStyle/>
          <a:p>
            <a:fld id="{4F0EC8B5-F701-4D8A-BF3F-5A9E72710898}" type="slidenum">
              <a:rPr lang="zh-CN" altLang="en-US"/>
              <a:pPr/>
              <a:t>5</a:t>
            </a:fld>
            <a:endParaRPr lang="zh-CN" altLang="en-US"/>
          </a:p>
        </p:txBody>
      </p:sp>
    </p:spTree>
    <p:extLst>
      <p:ext uri="{BB962C8B-B14F-4D97-AF65-F5344CB8AC3E}">
        <p14:creationId xmlns:p14="http://schemas.microsoft.com/office/powerpoint/2010/main" val="20799643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一般说来，一种方法的优点正好对应于另一种方法的缺点。</a:t>
            </a:r>
            <a:endParaRPr lang="zh-CN" altLang="en-US" smtClean="0"/>
          </a:p>
        </p:txBody>
      </p:sp>
      <p:sp>
        <p:nvSpPr>
          <p:cNvPr id="106500" name="灯片编号占位符 3"/>
          <p:cNvSpPr>
            <a:spLocks noGrp="1"/>
          </p:cNvSpPr>
          <p:nvPr>
            <p:ph type="sldNum" sz="quarter" idx="5"/>
          </p:nvPr>
        </p:nvSpPr>
        <p:spPr bwMode="auto">
          <a:noFill/>
          <a:ln>
            <a:miter lim="800000"/>
            <a:headEnd/>
            <a:tailEnd/>
          </a:ln>
        </p:spPr>
        <p:txBody>
          <a:bodyPr/>
          <a:lstStyle/>
          <a:p>
            <a:fld id="{21D25894-6328-4DF4-A593-CD26C12D75D7}" type="slidenum">
              <a:rPr lang="zh-CN" altLang="en-US"/>
              <a:pPr/>
              <a:t>50</a:t>
            </a:fld>
            <a:endParaRPr lang="zh-CN" altLang="en-US"/>
          </a:p>
        </p:txBody>
      </p:sp>
    </p:spTree>
    <p:extLst>
      <p:ext uri="{BB962C8B-B14F-4D97-AF65-F5344CB8AC3E}">
        <p14:creationId xmlns:p14="http://schemas.microsoft.com/office/powerpoint/2010/main" val="10348871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8548" name="灯片编号占位符 3"/>
          <p:cNvSpPr>
            <a:spLocks noGrp="1"/>
          </p:cNvSpPr>
          <p:nvPr>
            <p:ph type="sldNum" sz="quarter" idx="5"/>
          </p:nvPr>
        </p:nvSpPr>
        <p:spPr bwMode="auto">
          <a:noFill/>
          <a:ln>
            <a:miter lim="800000"/>
            <a:headEnd/>
            <a:tailEnd/>
          </a:ln>
        </p:spPr>
        <p:txBody>
          <a:bodyPr/>
          <a:lstStyle/>
          <a:p>
            <a:fld id="{D37672E6-2EA8-48B3-9FDD-5A65B2647698}" type="slidenum">
              <a:rPr lang="zh-CN" altLang="en-US"/>
              <a:pPr/>
              <a:t>51</a:t>
            </a:fld>
            <a:endParaRPr lang="zh-CN" altLang="en-US"/>
          </a:p>
        </p:txBody>
      </p:sp>
    </p:spTree>
    <p:extLst>
      <p:ext uri="{BB962C8B-B14F-4D97-AF65-F5344CB8AC3E}">
        <p14:creationId xmlns:p14="http://schemas.microsoft.com/office/powerpoint/2010/main" val="1315822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0596" name="灯片编号占位符 3"/>
          <p:cNvSpPr>
            <a:spLocks noGrp="1"/>
          </p:cNvSpPr>
          <p:nvPr>
            <p:ph type="sldNum" sz="quarter" idx="5"/>
          </p:nvPr>
        </p:nvSpPr>
        <p:spPr bwMode="auto">
          <a:noFill/>
          <a:ln>
            <a:miter lim="800000"/>
            <a:headEnd/>
            <a:tailEnd/>
          </a:ln>
        </p:spPr>
        <p:txBody>
          <a:bodyPr/>
          <a:lstStyle/>
          <a:p>
            <a:fld id="{CDDD66A5-D12C-4942-9AD9-DDE4468C5FB9}" type="slidenum">
              <a:rPr lang="zh-CN" altLang="en-US"/>
              <a:pPr/>
              <a:t>52</a:t>
            </a:fld>
            <a:endParaRPr lang="zh-CN" altLang="en-US"/>
          </a:p>
        </p:txBody>
      </p:sp>
    </p:spTree>
    <p:extLst>
      <p:ext uri="{BB962C8B-B14F-4D97-AF65-F5344CB8AC3E}">
        <p14:creationId xmlns:p14="http://schemas.microsoft.com/office/powerpoint/2010/main" val="32041737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44" name="灯片编号占位符 3"/>
          <p:cNvSpPr>
            <a:spLocks noGrp="1"/>
          </p:cNvSpPr>
          <p:nvPr>
            <p:ph type="sldNum" sz="quarter" idx="5"/>
          </p:nvPr>
        </p:nvSpPr>
        <p:spPr bwMode="auto">
          <a:noFill/>
          <a:ln>
            <a:miter lim="800000"/>
            <a:headEnd/>
            <a:tailEnd/>
          </a:ln>
        </p:spPr>
        <p:txBody>
          <a:bodyPr/>
          <a:lstStyle/>
          <a:p>
            <a:fld id="{AC8FC90F-60B2-4F82-A5A1-F25B3AE00E20}" type="slidenum">
              <a:rPr lang="zh-CN" altLang="en-US"/>
              <a:pPr/>
              <a:t>53</a:t>
            </a:fld>
            <a:endParaRPr lang="zh-CN" altLang="en-US"/>
          </a:p>
        </p:txBody>
      </p:sp>
    </p:spTree>
    <p:extLst>
      <p:ext uri="{BB962C8B-B14F-4D97-AF65-F5344CB8AC3E}">
        <p14:creationId xmlns:p14="http://schemas.microsoft.com/office/powerpoint/2010/main" val="30341648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a:lstStyle/>
          <a:p>
            <a:fld id="{46324E36-201D-4A6B-92DE-853F0DCFEA10}" type="slidenum">
              <a:rPr lang="zh-CN" altLang="en-US"/>
              <a:pPr/>
              <a:t>54</a:t>
            </a:fld>
            <a:endParaRPr lang="zh-CN" altLang="en-US"/>
          </a:p>
        </p:txBody>
      </p:sp>
    </p:spTree>
    <p:extLst>
      <p:ext uri="{BB962C8B-B14F-4D97-AF65-F5344CB8AC3E}">
        <p14:creationId xmlns:p14="http://schemas.microsoft.com/office/powerpoint/2010/main" val="24925180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a:lstStyle/>
          <a:p>
            <a:fld id="{38E29E0D-1BE0-4A86-AF61-EF45A7E11A4D}" type="slidenum">
              <a:rPr lang="zh-CN" altLang="en-US"/>
              <a:pPr/>
              <a:t>55</a:t>
            </a:fld>
            <a:endParaRPr lang="zh-CN" altLang="en-US"/>
          </a:p>
        </p:txBody>
      </p:sp>
    </p:spTree>
    <p:extLst>
      <p:ext uri="{BB962C8B-B14F-4D97-AF65-F5344CB8AC3E}">
        <p14:creationId xmlns:p14="http://schemas.microsoft.com/office/powerpoint/2010/main" val="1660887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a:lstStyle/>
          <a:p>
            <a:fld id="{747BBC43-FDE9-4D6B-884C-D534B8554FC4}" type="slidenum">
              <a:rPr lang="zh-CN" altLang="en-US"/>
              <a:pPr/>
              <a:t>56</a:t>
            </a:fld>
            <a:endParaRPr lang="zh-CN" altLang="en-US"/>
          </a:p>
        </p:txBody>
      </p:sp>
    </p:spTree>
    <p:extLst>
      <p:ext uri="{BB962C8B-B14F-4D97-AF65-F5344CB8AC3E}">
        <p14:creationId xmlns:p14="http://schemas.microsoft.com/office/powerpoint/2010/main" val="2308809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0836" name="灯片编号占位符 3"/>
          <p:cNvSpPr>
            <a:spLocks noGrp="1"/>
          </p:cNvSpPr>
          <p:nvPr>
            <p:ph type="sldNum" sz="quarter" idx="5"/>
          </p:nvPr>
        </p:nvSpPr>
        <p:spPr bwMode="auto">
          <a:noFill/>
          <a:ln>
            <a:miter lim="800000"/>
            <a:headEnd/>
            <a:tailEnd/>
          </a:ln>
        </p:spPr>
        <p:txBody>
          <a:bodyPr/>
          <a:lstStyle/>
          <a:p>
            <a:fld id="{A60EC21D-6D8A-4DEE-8C36-18F33BF3BB16}" type="slidenum">
              <a:rPr lang="zh-CN" altLang="en-US"/>
              <a:pPr/>
              <a:t>57</a:t>
            </a:fld>
            <a:endParaRPr lang="zh-CN" altLang="en-US"/>
          </a:p>
        </p:txBody>
      </p:sp>
    </p:spTree>
    <p:extLst>
      <p:ext uri="{BB962C8B-B14F-4D97-AF65-F5344CB8AC3E}">
        <p14:creationId xmlns:p14="http://schemas.microsoft.com/office/powerpoint/2010/main" val="38938503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smtClean="0"/>
              <a:t>1</a:t>
            </a:r>
            <a:r>
              <a:rPr lang="zh-CN" altLang="en-US" dirty="0" smtClean="0"/>
              <a:t>、</a:t>
            </a:r>
            <a:r>
              <a:rPr lang="zh-CN" altLang="zh-CN" dirty="0" smtClean="0">
                <a:latin typeface="+mn-ea"/>
              </a:rPr>
              <a:t>用户记录在</a:t>
            </a:r>
            <a:r>
              <a:rPr lang="en-US" altLang="zh-CN" dirty="0" smtClean="0">
                <a:latin typeface="+mn-ea"/>
              </a:rPr>
              <a:t>Beta</a:t>
            </a:r>
            <a:r>
              <a:rPr lang="zh-CN" altLang="zh-CN" dirty="0" smtClean="0">
                <a:latin typeface="+mn-ea"/>
              </a:rPr>
              <a:t>测试过程中遇到的一切问题（真实的或想象的），并且定期把这些问题报告给开发者。接收到在</a:t>
            </a:r>
            <a:r>
              <a:rPr lang="en-US" altLang="zh-CN" dirty="0" smtClean="0">
                <a:latin typeface="+mn-ea"/>
              </a:rPr>
              <a:t>Beta</a:t>
            </a:r>
            <a:r>
              <a:rPr lang="zh-CN" altLang="zh-CN" dirty="0" smtClean="0">
                <a:latin typeface="+mn-ea"/>
              </a:rPr>
              <a:t>测试期间报告的问题之后，开发者对软件产品进行必要的修改，并准备向全体客户发布最终的软件产品。</a:t>
            </a:r>
          </a:p>
          <a:p>
            <a:pPr>
              <a:defRPr/>
            </a:pPr>
            <a:endParaRPr lang="zh-CN" altLang="en-US" dirty="0"/>
          </a:p>
        </p:txBody>
      </p:sp>
      <p:sp>
        <p:nvSpPr>
          <p:cNvPr id="122884" name="灯片编号占位符 3"/>
          <p:cNvSpPr>
            <a:spLocks noGrp="1"/>
          </p:cNvSpPr>
          <p:nvPr>
            <p:ph type="sldNum" sz="quarter" idx="5"/>
          </p:nvPr>
        </p:nvSpPr>
        <p:spPr bwMode="auto">
          <a:noFill/>
          <a:ln>
            <a:miter lim="800000"/>
            <a:headEnd/>
            <a:tailEnd/>
          </a:ln>
        </p:spPr>
        <p:txBody>
          <a:bodyPr/>
          <a:lstStyle/>
          <a:p>
            <a:fld id="{36A1099F-3485-4D2B-8A7B-64A604676746}" type="slidenum">
              <a:rPr lang="zh-CN" altLang="en-US"/>
              <a:pPr/>
              <a:t>58</a:t>
            </a:fld>
            <a:endParaRPr lang="zh-CN" altLang="en-US"/>
          </a:p>
        </p:txBody>
      </p:sp>
    </p:spTree>
    <p:extLst>
      <p:ext uri="{BB962C8B-B14F-4D97-AF65-F5344CB8AC3E}">
        <p14:creationId xmlns:p14="http://schemas.microsoft.com/office/powerpoint/2010/main" val="12074997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4932" name="灯片编号占位符 3"/>
          <p:cNvSpPr>
            <a:spLocks noGrp="1"/>
          </p:cNvSpPr>
          <p:nvPr>
            <p:ph type="sldNum" sz="quarter" idx="5"/>
          </p:nvPr>
        </p:nvSpPr>
        <p:spPr bwMode="auto">
          <a:noFill/>
          <a:ln>
            <a:miter lim="800000"/>
            <a:headEnd/>
            <a:tailEnd/>
          </a:ln>
        </p:spPr>
        <p:txBody>
          <a:bodyPr/>
          <a:lstStyle/>
          <a:p>
            <a:fld id="{D26E74AE-AD53-4573-8B8E-67727FBF1BEF}" type="slidenum">
              <a:rPr lang="zh-CN" altLang="en-US"/>
              <a:pPr/>
              <a:t>59</a:t>
            </a:fld>
            <a:endParaRPr lang="zh-CN" altLang="en-US"/>
          </a:p>
        </p:txBody>
      </p:sp>
    </p:spTree>
    <p:extLst>
      <p:ext uri="{BB962C8B-B14F-4D97-AF65-F5344CB8AC3E}">
        <p14:creationId xmlns:p14="http://schemas.microsoft.com/office/powerpoint/2010/main" val="590516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6" name="灯片编号占位符 3"/>
          <p:cNvSpPr>
            <a:spLocks noGrp="1"/>
          </p:cNvSpPr>
          <p:nvPr>
            <p:ph type="sldNum" sz="quarter" idx="5"/>
          </p:nvPr>
        </p:nvSpPr>
        <p:spPr bwMode="auto">
          <a:noFill/>
          <a:ln>
            <a:miter lim="800000"/>
            <a:headEnd/>
            <a:tailEnd/>
          </a:ln>
        </p:spPr>
        <p:txBody>
          <a:bodyPr/>
          <a:lstStyle/>
          <a:p>
            <a:fld id="{56387DA1-A48E-4D5D-8904-8F25EA91C268}" type="slidenum">
              <a:rPr lang="zh-CN" altLang="en-US"/>
              <a:pPr/>
              <a:t>6</a:t>
            </a:fld>
            <a:endParaRPr lang="zh-CN" altLang="en-US"/>
          </a:p>
        </p:txBody>
      </p:sp>
    </p:spTree>
    <p:extLst>
      <p:ext uri="{BB962C8B-B14F-4D97-AF65-F5344CB8AC3E}">
        <p14:creationId xmlns:p14="http://schemas.microsoft.com/office/powerpoint/2010/main" val="40153060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p:spPr>
      </p:sp>
      <p:sp>
        <p:nvSpPr>
          <p:cNvPr id="1269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6980" name="灯片编号占位符 3"/>
          <p:cNvSpPr>
            <a:spLocks noGrp="1"/>
          </p:cNvSpPr>
          <p:nvPr>
            <p:ph type="sldNum" sz="quarter" idx="5"/>
          </p:nvPr>
        </p:nvSpPr>
        <p:spPr bwMode="auto">
          <a:noFill/>
          <a:ln>
            <a:miter lim="800000"/>
            <a:headEnd/>
            <a:tailEnd/>
          </a:ln>
        </p:spPr>
        <p:txBody>
          <a:bodyPr/>
          <a:lstStyle/>
          <a:p>
            <a:fld id="{6C5CE609-3597-4348-99FD-5BF9B684EBC0}" type="slidenum">
              <a:rPr lang="zh-CN" altLang="en-US"/>
              <a:pPr/>
              <a:t>60</a:t>
            </a:fld>
            <a:endParaRPr lang="zh-CN" altLang="en-US"/>
          </a:p>
        </p:txBody>
      </p:sp>
    </p:spTree>
    <p:extLst>
      <p:ext uri="{BB962C8B-B14F-4D97-AF65-F5344CB8AC3E}">
        <p14:creationId xmlns:p14="http://schemas.microsoft.com/office/powerpoint/2010/main" val="9164608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9028" name="灯片编号占位符 3"/>
          <p:cNvSpPr>
            <a:spLocks noGrp="1"/>
          </p:cNvSpPr>
          <p:nvPr>
            <p:ph type="sldNum" sz="quarter" idx="5"/>
          </p:nvPr>
        </p:nvSpPr>
        <p:spPr bwMode="auto">
          <a:noFill/>
          <a:ln>
            <a:miter lim="800000"/>
            <a:headEnd/>
            <a:tailEnd/>
          </a:ln>
        </p:spPr>
        <p:txBody>
          <a:bodyPr/>
          <a:lstStyle/>
          <a:p>
            <a:fld id="{BB6CBD1B-971A-4ECD-A104-E1828BA71369}" type="slidenum">
              <a:rPr lang="zh-CN" altLang="en-US"/>
              <a:pPr/>
              <a:t>61</a:t>
            </a:fld>
            <a:endParaRPr lang="zh-CN" altLang="en-US"/>
          </a:p>
        </p:txBody>
      </p:sp>
    </p:spTree>
    <p:extLst>
      <p:ext uri="{BB962C8B-B14F-4D97-AF65-F5344CB8AC3E}">
        <p14:creationId xmlns:p14="http://schemas.microsoft.com/office/powerpoint/2010/main" val="11962499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1076" name="灯片编号占位符 3"/>
          <p:cNvSpPr>
            <a:spLocks noGrp="1"/>
          </p:cNvSpPr>
          <p:nvPr>
            <p:ph type="sldNum" sz="quarter" idx="5"/>
          </p:nvPr>
        </p:nvSpPr>
        <p:spPr bwMode="auto">
          <a:noFill/>
          <a:ln>
            <a:miter lim="800000"/>
            <a:headEnd/>
            <a:tailEnd/>
          </a:ln>
        </p:spPr>
        <p:txBody>
          <a:bodyPr/>
          <a:lstStyle/>
          <a:p>
            <a:fld id="{DD6784F8-9F00-428C-86E4-5E657DF974BF}" type="slidenum">
              <a:rPr lang="zh-CN" altLang="en-US"/>
              <a:pPr/>
              <a:t>62</a:t>
            </a:fld>
            <a:endParaRPr lang="zh-CN" altLang="en-US"/>
          </a:p>
        </p:txBody>
      </p:sp>
    </p:spTree>
    <p:extLst>
      <p:ext uri="{BB962C8B-B14F-4D97-AF65-F5344CB8AC3E}">
        <p14:creationId xmlns:p14="http://schemas.microsoft.com/office/powerpoint/2010/main" val="33227083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3124" name="灯片编号占位符 3"/>
          <p:cNvSpPr>
            <a:spLocks noGrp="1"/>
          </p:cNvSpPr>
          <p:nvPr>
            <p:ph type="sldNum" sz="quarter" idx="5"/>
          </p:nvPr>
        </p:nvSpPr>
        <p:spPr bwMode="auto">
          <a:noFill/>
          <a:ln>
            <a:miter lim="800000"/>
            <a:headEnd/>
            <a:tailEnd/>
          </a:ln>
        </p:spPr>
        <p:txBody>
          <a:bodyPr/>
          <a:lstStyle/>
          <a:p>
            <a:fld id="{8BCD8D25-323A-4A4D-9A51-6118332284AD}" type="slidenum">
              <a:rPr lang="zh-CN" altLang="en-US"/>
              <a:pPr/>
              <a:t>63</a:t>
            </a:fld>
            <a:endParaRPr lang="zh-CN" altLang="en-US"/>
          </a:p>
        </p:txBody>
      </p:sp>
    </p:spTree>
    <p:extLst>
      <p:ext uri="{BB962C8B-B14F-4D97-AF65-F5344CB8AC3E}">
        <p14:creationId xmlns:p14="http://schemas.microsoft.com/office/powerpoint/2010/main" val="14684138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p:spPr>
      </p:sp>
      <p:sp>
        <p:nvSpPr>
          <p:cNvPr id="135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5172" name="灯片编号占位符 3"/>
          <p:cNvSpPr>
            <a:spLocks noGrp="1"/>
          </p:cNvSpPr>
          <p:nvPr>
            <p:ph type="sldNum" sz="quarter" idx="5"/>
          </p:nvPr>
        </p:nvSpPr>
        <p:spPr bwMode="auto">
          <a:noFill/>
          <a:ln>
            <a:miter lim="800000"/>
            <a:headEnd/>
            <a:tailEnd/>
          </a:ln>
        </p:spPr>
        <p:txBody>
          <a:bodyPr/>
          <a:lstStyle/>
          <a:p>
            <a:fld id="{91B6A0D7-14F6-46AC-82C7-B358C830C3DA}" type="slidenum">
              <a:rPr lang="zh-CN" altLang="en-US"/>
              <a:pPr/>
              <a:t>64</a:t>
            </a:fld>
            <a:endParaRPr lang="zh-CN" altLang="en-US"/>
          </a:p>
        </p:txBody>
      </p:sp>
    </p:spTree>
    <p:extLst>
      <p:ext uri="{BB962C8B-B14F-4D97-AF65-F5344CB8AC3E}">
        <p14:creationId xmlns:p14="http://schemas.microsoft.com/office/powerpoint/2010/main" val="14845234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p:spPr>
      </p:sp>
      <p:sp>
        <p:nvSpPr>
          <p:cNvPr id="1372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7220" name="灯片编号占位符 3"/>
          <p:cNvSpPr>
            <a:spLocks noGrp="1"/>
          </p:cNvSpPr>
          <p:nvPr>
            <p:ph type="sldNum" sz="quarter" idx="5"/>
          </p:nvPr>
        </p:nvSpPr>
        <p:spPr bwMode="auto">
          <a:noFill/>
          <a:ln>
            <a:miter lim="800000"/>
            <a:headEnd/>
            <a:tailEnd/>
          </a:ln>
        </p:spPr>
        <p:txBody>
          <a:bodyPr/>
          <a:lstStyle/>
          <a:p>
            <a:fld id="{19BE2243-9164-4BD2-984B-B52AD8733906}" type="slidenum">
              <a:rPr lang="zh-CN" altLang="en-US"/>
              <a:pPr/>
              <a:t>65</a:t>
            </a:fld>
            <a:endParaRPr lang="zh-CN" altLang="en-US"/>
          </a:p>
        </p:txBody>
      </p:sp>
    </p:spTree>
    <p:extLst>
      <p:ext uri="{BB962C8B-B14F-4D97-AF65-F5344CB8AC3E}">
        <p14:creationId xmlns:p14="http://schemas.microsoft.com/office/powerpoint/2010/main" val="13871371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39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9268" name="灯片编号占位符 3"/>
          <p:cNvSpPr>
            <a:spLocks noGrp="1"/>
          </p:cNvSpPr>
          <p:nvPr>
            <p:ph type="sldNum" sz="quarter" idx="5"/>
          </p:nvPr>
        </p:nvSpPr>
        <p:spPr bwMode="auto">
          <a:noFill/>
          <a:ln>
            <a:miter lim="800000"/>
            <a:headEnd/>
            <a:tailEnd/>
          </a:ln>
        </p:spPr>
        <p:txBody>
          <a:bodyPr/>
          <a:lstStyle/>
          <a:p>
            <a:fld id="{CC6F83DB-C313-4134-A51A-54300F4F4D6F}" type="slidenum">
              <a:rPr lang="zh-CN" altLang="en-US"/>
              <a:pPr/>
              <a:t>66</a:t>
            </a:fld>
            <a:endParaRPr lang="zh-CN" altLang="en-US"/>
          </a:p>
        </p:txBody>
      </p:sp>
    </p:spTree>
    <p:extLst>
      <p:ext uri="{BB962C8B-B14F-4D97-AF65-F5344CB8AC3E}">
        <p14:creationId xmlns:p14="http://schemas.microsoft.com/office/powerpoint/2010/main" val="3161761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41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1316" name="灯片编号占位符 3"/>
          <p:cNvSpPr>
            <a:spLocks noGrp="1"/>
          </p:cNvSpPr>
          <p:nvPr>
            <p:ph type="sldNum" sz="quarter" idx="5"/>
          </p:nvPr>
        </p:nvSpPr>
        <p:spPr bwMode="auto">
          <a:noFill/>
          <a:ln>
            <a:miter lim="800000"/>
            <a:headEnd/>
            <a:tailEnd/>
          </a:ln>
        </p:spPr>
        <p:txBody>
          <a:bodyPr/>
          <a:lstStyle/>
          <a:p>
            <a:fld id="{B6C8BA08-1A5B-4523-9732-D89320D5A256}" type="slidenum">
              <a:rPr lang="zh-CN" altLang="en-US"/>
              <a:pPr/>
              <a:t>67</a:t>
            </a:fld>
            <a:endParaRPr lang="zh-CN" altLang="en-US"/>
          </a:p>
        </p:txBody>
      </p:sp>
    </p:spTree>
    <p:extLst>
      <p:ext uri="{BB962C8B-B14F-4D97-AF65-F5344CB8AC3E}">
        <p14:creationId xmlns:p14="http://schemas.microsoft.com/office/powerpoint/2010/main" val="36671310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3364" name="灯片编号占位符 3"/>
          <p:cNvSpPr>
            <a:spLocks noGrp="1"/>
          </p:cNvSpPr>
          <p:nvPr>
            <p:ph type="sldNum" sz="quarter" idx="5"/>
          </p:nvPr>
        </p:nvSpPr>
        <p:spPr bwMode="auto">
          <a:noFill/>
          <a:ln>
            <a:miter lim="800000"/>
            <a:headEnd/>
            <a:tailEnd/>
          </a:ln>
        </p:spPr>
        <p:txBody>
          <a:bodyPr/>
          <a:lstStyle/>
          <a:p>
            <a:fld id="{A718AAA8-5EBA-4535-8B5F-FDA30B7B8190}" type="slidenum">
              <a:rPr lang="zh-CN" altLang="en-US"/>
              <a:pPr/>
              <a:t>68</a:t>
            </a:fld>
            <a:endParaRPr lang="zh-CN" altLang="en-US"/>
          </a:p>
        </p:txBody>
      </p:sp>
    </p:spTree>
    <p:extLst>
      <p:ext uri="{BB962C8B-B14F-4D97-AF65-F5344CB8AC3E}">
        <p14:creationId xmlns:p14="http://schemas.microsoft.com/office/powerpoint/2010/main" val="17429909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3364" name="灯片编号占位符 3"/>
          <p:cNvSpPr>
            <a:spLocks noGrp="1"/>
          </p:cNvSpPr>
          <p:nvPr>
            <p:ph type="sldNum" sz="quarter" idx="5"/>
          </p:nvPr>
        </p:nvSpPr>
        <p:spPr bwMode="auto">
          <a:noFill/>
          <a:ln>
            <a:miter lim="800000"/>
            <a:headEnd/>
            <a:tailEnd/>
          </a:ln>
        </p:spPr>
        <p:txBody>
          <a:bodyPr/>
          <a:lstStyle/>
          <a:p>
            <a:fld id="{A718AAA8-5EBA-4535-8B5F-FDA30B7B8190}" type="slidenum">
              <a:rPr lang="zh-CN" altLang="en-US"/>
              <a:pPr/>
              <a:t>69</a:t>
            </a:fld>
            <a:endParaRPr lang="zh-CN" altLang="en-US"/>
          </a:p>
        </p:txBody>
      </p:sp>
    </p:spTree>
    <p:extLst>
      <p:ext uri="{BB962C8B-B14F-4D97-AF65-F5344CB8AC3E}">
        <p14:creationId xmlns:p14="http://schemas.microsoft.com/office/powerpoint/2010/main" val="2702285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484" name="灯片编号占位符 3"/>
          <p:cNvSpPr>
            <a:spLocks noGrp="1"/>
          </p:cNvSpPr>
          <p:nvPr>
            <p:ph type="sldNum" sz="quarter" idx="5"/>
          </p:nvPr>
        </p:nvSpPr>
        <p:spPr bwMode="auto">
          <a:noFill/>
          <a:ln>
            <a:miter lim="800000"/>
            <a:headEnd/>
            <a:tailEnd/>
          </a:ln>
        </p:spPr>
        <p:txBody>
          <a:bodyPr/>
          <a:lstStyle/>
          <a:p>
            <a:fld id="{F83A7978-62CF-4817-A2D7-25D0D2D27D54}" type="slidenum">
              <a:rPr lang="zh-CN" altLang="en-US"/>
              <a:pPr/>
              <a:t>7</a:t>
            </a:fld>
            <a:endParaRPr lang="zh-CN" altLang="en-US"/>
          </a:p>
        </p:txBody>
      </p:sp>
    </p:spTree>
    <p:extLst>
      <p:ext uri="{BB962C8B-B14F-4D97-AF65-F5344CB8AC3E}">
        <p14:creationId xmlns:p14="http://schemas.microsoft.com/office/powerpoint/2010/main" val="24523277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454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5412" name="灯片编号占位符 3"/>
          <p:cNvSpPr>
            <a:spLocks noGrp="1"/>
          </p:cNvSpPr>
          <p:nvPr>
            <p:ph type="sldNum" sz="quarter" idx="5"/>
          </p:nvPr>
        </p:nvSpPr>
        <p:spPr bwMode="auto">
          <a:noFill/>
          <a:ln>
            <a:miter lim="800000"/>
            <a:headEnd/>
            <a:tailEnd/>
          </a:ln>
        </p:spPr>
        <p:txBody>
          <a:bodyPr/>
          <a:lstStyle/>
          <a:p>
            <a:fld id="{E8E52F10-D95A-4054-9689-013377251177}" type="slidenum">
              <a:rPr lang="zh-CN" altLang="en-US"/>
              <a:pPr/>
              <a:t>70</a:t>
            </a:fld>
            <a:endParaRPr lang="zh-CN" altLang="en-US"/>
          </a:p>
        </p:txBody>
      </p:sp>
    </p:spTree>
    <p:extLst>
      <p:ext uri="{BB962C8B-B14F-4D97-AF65-F5344CB8AC3E}">
        <p14:creationId xmlns:p14="http://schemas.microsoft.com/office/powerpoint/2010/main" val="19428452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474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7460" name="灯片编号占位符 3"/>
          <p:cNvSpPr>
            <a:spLocks noGrp="1"/>
          </p:cNvSpPr>
          <p:nvPr>
            <p:ph type="sldNum" sz="quarter" idx="5"/>
          </p:nvPr>
        </p:nvSpPr>
        <p:spPr bwMode="auto">
          <a:noFill/>
          <a:ln>
            <a:miter lim="800000"/>
            <a:headEnd/>
            <a:tailEnd/>
          </a:ln>
        </p:spPr>
        <p:txBody>
          <a:bodyPr/>
          <a:lstStyle/>
          <a:p>
            <a:fld id="{9E2F3092-D845-41CE-A3E1-6D3D41F292AB}" type="slidenum">
              <a:rPr lang="zh-CN" altLang="en-US"/>
              <a:pPr/>
              <a:t>71</a:t>
            </a:fld>
            <a:endParaRPr lang="zh-CN" altLang="en-US"/>
          </a:p>
        </p:txBody>
      </p:sp>
    </p:spTree>
    <p:extLst>
      <p:ext uri="{BB962C8B-B14F-4D97-AF65-F5344CB8AC3E}">
        <p14:creationId xmlns:p14="http://schemas.microsoft.com/office/powerpoint/2010/main" val="40503278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headEnd/>
            <a:tailEnd/>
          </a:ln>
        </p:spPr>
      </p:sp>
      <p:sp>
        <p:nvSpPr>
          <p:cNvPr id="1495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9508" name="灯片编号占位符 3"/>
          <p:cNvSpPr>
            <a:spLocks noGrp="1"/>
          </p:cNvSpPr>
          <p:nvPr>
            <p:ph type="sldNum" sz="quarter" idx="5"/>
          </p:nvPr>
        </p:nvSpPr>
        <p:spPr bwMode="auto">
          <a:noFill/>
          <a:ln>
            <a:miter lim="800000"/>
            <a:headEnd/>
            <a:tailEnd/>
          </a:ln>
        </p:spPr>
        <p:txBody>
          <a:bodyPr/>
          <a:lstStyle/>
          <a:p>
            <a:fld id="{B2017995-CE77-4F9F-B679-514BCE9A0EED}" type="slidenum">
              <a:rPr lang="zh-CN" altLang="en-US"/>
              <a:pPr/>
              <a:t>72</a:t>
            </a:fld>
            <a:endParaRPr lang="zh-CN" altLang="en-US"/>
          </a:p>
        </p:txBody>
      </p:sp>
    </p:spTree>
    <p:extLst>
      <p:ext uri="{BB962C8B-B14F-4D97-AF65-F5344CB8AC3E}">
        <p14:creationId xmlns:p14="http://schemas.microsoft.com/office/powerpoint/2010/main" val="16609691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p:spPr>
      </p:sp>
      <p:sp>
        <p:nvSpPr>
          <p:cNvPr id="1515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1556" name="灯片编号占位符 3"/>
          <p:cNvSpPr>
            <a:spLocks noGrp="1"/>
          </p:cNvSpPr>
          <p:nvPr>
            <p:ph type="sldNum" sz="quarter" idx="5"/>
          </p:nvPr>
        </p:nvSpPr>
        <p:spPr bwMode="auto">
          <a:noFill/>
          <a:ln>
            <a:miter lim="800000"/>
            <a:headEnd/>
            <a:tailEnd/>
          </a:ln>
        </p:spPr>
        <p:txBody>
          <a:bodyPr/>
          <a:lstStyle/>
          <a:p>
            <a:fld id="{549ACE9B-7EA4-4059-B916-9BB371F7AC40}" type="slidenum">
              <a:rPr lang="zh-CN" altLang="en-US"/>
              <a:pPr/>
              <a:t>73</a:t>
            </a:fld>
            <a:endParaRPr lang="zh-CN" altLang="en-US"/>
          </a:p>
        </p:txBody>
      </p:sp>
    </p:spTree>
    <p:extLst>
      <p:ext uri="{BB962C8B-B14F-4D97-AF65-F5344CB8AC3E}">
        <p14:creationId xmlns:p14="http://schemas.microsoft.com/office/powerpoint/2010/main" val="317635283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zh-CN" altLang="zh-CN" dirty="0" smtClean="0">
                <a:latin typeface="+mn-ea"/>
              </a:rPr>
              <a:t>通常在设计测试用例时，识别出判定结点是很有必要的。本例中结点</a:t>
            </a:r>
            <a:r>
              <a:rPr lang="en-US" altLang="zh-CN" dirty="0" smtClean="0">
                <a:latin typeface="+mn-ea"/>
              </a:rPr>
              <a:t>2</a:t>
            </a:r>
            <a:r>
              <a:rPr lang="zh-CN" altLang="zh-CN" dirty="0" smtClean="0">
                <a:latin typeface="+mn-ea"/>
              </a:rPr>
              <a:t>、</a:t>
            </a:r>
            <a:r>
              <a:rPr lang="en-US" altLang="zh-CN" dirty="0" smtClean="0">
                <a:latin typeface="+mn-ea"/>
              </a:rPr>
              <a:t>3</a:t>
            </a:r>
            <a:r>
              <a:rPr lang="zh-CN" altLang="zh-CN" dirty="0" smtClean="0">
                <a:latin typeface="+mn-ea"/>
              </a:rPr>
              <a:t>、</a:t>
            </a:r>
            <a:r>
              <a:rPr lang="en-US" altLang="zh-CN" dirty="0" smtClean="0">
                <a:latin typeface="+mn-ea"/>
              </a:rPr>
              <a:t>5</a:t>
            </a:r>
            <a:r>
              <a:rPr lang="zh-CN" altLang="zh-CN" dirty="0" smtClean="0">
                <a:latin typeface="+mn-ea"/>
              </a:rPr>
              <a:t>、</a:t>
            </a:r>
            <a:r>
              <a:rPr lang="en-US" altLang="zh-CN" dirty="0" smtClean="0">
                <a:latin typeface="+mn-ea"/>
              </a:rPr>
              <a:t>6</a:t>
            </a:r>
            <a:r>
              <a:rPr lang="zh-CN" altLang="zh-CN" dirty="0" smtClean="0">
                <a:latin typeface="+mn-ea"/>
              </a:rPr>
              <a:t>和</a:t>
            </a:r>
            <a:r>
              <a:rPr lang="en-US" altLang="zh-CN" dirty="0" smtClean="0">
                <a:latin typeface="+mn-ea"/>
              </a:rPr>
              <a:t>10</a:t>
            </a:r>
            <a:r>
              <a:rPr lang="zh-CN" altLang="zh-CN" dirty="0" smtClean="0">
                <a:latin typeface="+mn-ea"/>
              </a:rPr>
              <a:t>是判定结点。</a:t>
            </a:r>
            <a:endParaRPr lang="zh-CN" altLang="zh-CN" b="1" dirty="0" smtClean="0">
              <a:latin typeface="+mn-ea"/>
            </a:endParaRPr>
          </a:p>
          <a:p>
            <a:pPr>
              <a:defRPr/>
            </a:pPr>
            <a:endParaRPr lang="zh-CN" altLang="en-US" dirty="0"/>
          </a:p>
        </p:txBody>
      </p:sp>
      <p:sp>
        <p:nvSpPr>
          <p:cNvPr id="153604" name="灯片编号占位符 3"/>
          <p:cNvSpPr>
            <a:spLocks noGrp="1"/>
          </p:cNvSpPr>
          <p:nvPr>
            <p:ph type="sldNum" sz="quarter" idx="5"/>
          </p:nvPr>
        </p:nvSpPr>
        <p:spPr bwMode="auto">
          <a:noFill/>
          <a:ln>
            <a:miter lim="800000"/>
            <a:headEnd/>
            <a:tailEnd/>
          </a:ln>
        </p:spPr>
        <p:txBody>
          <a:bodyPr/>
          <a:lstStyle/>
          <a:p>
            <a:fld id="{43B35A39-92B0-489F-BE58-B9C148E4225B}" type="slidenum">
              <a:rPr lang="zh-CN" altLang="en-US"/>
              <a:pPr/>
              <a:t>74</a:t>
            </a:fld>
            <a:endParaRPr lang="zh-CN" altLang="en-US"/>
          </a:p>
        </p:txBody>
      </p:sp>
    </p:spTree>
    <p:extLst>
      <p:ext uri="{BB962C8B-B14F-4D97-AF65-F5344CB8AC3E}">
        <p14:creationId xmlns:p14="http://schemas.microsoft.com/office/powerpoint/2010/main" val="3530127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zh-CN" altLang="zh-CN" dirty="0" smtClean="0">
                <a:latin typeface="+mn-ea"/>
              </a:rPr>
              <a:t>通常在设计测试用例时，识别出判定结点是很有必要的。本例中结点</a:t>
            </a:r>
            <a:r>
              <a:rPr lang="en-US" altLang="zh-CN" dirty="0" smtClean="0">
                <a:latin typeface="+mn-ea"/>
              </a:rPr>
              <a:t>2</a:t>
            </a:r>
            <a:r>
              <a:rPr lang="zh-CN" altLang="zh-CN" dirty="0" smtClean="0">
                <a:latin typeface="+mn-ea"/>
              </a:rPr>
              <a:t>、</a:t>
            </a:r>
            <a:r>
              <a:rPr lang="en-US" altLang="zh-CN" dirty="0" smtClean="0">
                <a:latin typeface="+mn-ea"/>
              </a:rPr>
              <a:t>3</a:t>
            </a:r>
            <a:r>
              <a:rPr lang="zh-CN" altLang="zh-CN" dirty="0" smtClean="0">
                <a:latin typeface="+mn-ea"/>
              </a:rPr>
              <a:t>、</a:t>
            </a:r>
            <a:r>
              <a:rPr lang="en-US" altLang="zh-CN" dirty="0" smtClean="0">
                <a:latin typeface="+mn-ea"/>
              </a:rPr>
              <a:t>5</a:t>
            </a:r>
            <a:r>
              <a:rPr lang="zh-CN" altLang="zh-CN" dirty="0" smtClean="0">
                <a:latin typeface="+mn-ea"/>
              </a:rPr>
              <a:t>、</a:t>
            </a:r>
            <a:r>
              <a:rPr lang="en-US" altLang="zh-CN" dirty="0" smtClean="0">
                <a:latin typeface="+mn-ea"/>
              </a:rPr>
              <a:t>6</a:t>
            </a:r>
            <a:r>
              <a:rPr lang="zh-CN" altLang="zh-CN" dirty="0" smtClean="0">
                <a:latin typeface="+mn-ea"/>
              </a:rPr>
              <a:t>和</a:t>
            </a:r>
            <a:r>
              <a:rPr lang="en-US" altLang="zh-CN" dirty="0" smtClean="0">
                <a:latin typeface="+mn-ea"/>
              </a:rPr>
              <a:t>10</a:t>
            </a:r>
            <a:r>
              <a:rPr lang="zh-CN" altLang="zh-CN" dirty="0" smtClean="0">
                <a:latin typeface="+mn-ea"/>
              </a:rPr>
              <a:t>是判定结点。</a:t>
            </a:r>
            <a:endParaRPr lang="zh-CN" altLang="zh-CN" b="1" dirty="0" smtClean="0">
              <a:latin typeface="+mn-ea"/>
            </a:endParaRPr>
          </a:p>
          <a:p>
            <a:pPr>
              <a:defRPr/>
            </a:pPr>
            <a:endParaRPr lang="zh-CN" altLang="en-US" dirty="0"/>
          </a:p>
        </p:txBody>
      </p:sp>
      <p:sp>
        <p:nvSpPr>
          <p:cNvPr id="153604" name="灯片编号占位符 3"/>
          <p:cNvSpPr>
            <a:spLocks noGrp="1"/>
          </p:cNvSpPr>
          <p:nvPr>
            <p:ph type="sldNum" sz="quarter" idx="5"/>
          </p:nvPr>
        </p:nvSpPr>
        <p:spPr bwMode="auto">
          <a:noFill/>
          <a:ln>
            <a:miter lim="800000"/>
            <a:headEnd/>
            <a:tailEnd/>
          </a:ln>
        </p:spPr>
        <p:txBody>
          <a:bodyPr/>
          <a:lstStyle/>
          <a:p>
            <a:fld id="{43B35A39-92B0-489F-BE58-B9C148E4225B}" type="slidenum">
              <a:rPr lang="zh-CN" altLang="en-US"/>
              <a:pPr/>
              <a:t>75</a:t>
            </a:fld>
            <a:endParaRPr lang="zh-CN" altLang="en-US"/>
          </a:p>
        </p:txBody>
      </p:sp>
    </p:spTree>
    <p:extLst>
      <p:ext uri="{BB962C8B-B14F-4D97-AF65-F5344CB8AC3E}">
        <p14:creationId xmlns:p14="http://schemas.microsoft.com/office/powerpoint/2010/main" val="4223468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76</a:t>
            </a:fld>
            <a:endParaRPr lang="zh-CN" altLang="en-US"/>
          </a:p>
        </p:txBody>
      </p:sp>
    </p:spTree>
    <p:extLst>
      <p:ext uri="{BB962C8B-B14F-4D97-AF65-F5344CB8AC3E}">
        <p14:creationId xmlns:p14="http://schemas.microsoft.com/office/powerpoint/2010/main" val="41717308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77</a:t>
            </a:fld>
            <a:endParaRPr lang="zh-CN" altLang="en-US"/>
          </a:p>
        </p:txBody>
      </p:sp>
    </p:spTree>
    <p:extLst>
      <p:ext uri="{BB962C8B-B14F-4D97-AF65-F5344CB8AC3E}">
        <p14:creationId xmlns:p14="http://schemas.microsoft.com/office/powerpoint/2010/main" val="34367027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78</a:t>
            </a:fld>
            <a:endParaRPr lang="zh-CN" altLang="en-US"/>
          </a:p>
        </p:txBody>
      </p:sp>
    </p:spTree>
    <p:extLst>
      <p:ext uri="{BB962C8B-B14F-4D97-AF65-F5344CB8AC3E}">
        <p14:creationId xmlns:p14="http://schemas.microsoft.com/office/powerpoint/2010/main" val="20627514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79</a:t>
            </a:fld>
            <a:endParaRPr lang="zh-CN" altLang="en-US"/>
          </a:p>
        </p:txBody>
      </p:sp>
    </p:spTree>
    <p:extLst>
      <p:ext uri="{BB962C8B-B14F-4D97-AF65-F5344CB8AC3E}">
        <p14:creationId xmlns:p14="http://schemas.microsoft.com/office/powerpoint/2010/main" val="172160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有次序</a:t>
            </a:r>
            <a:r>
              <a:rPr lang="zh-CN" altLang="en-US" smtClean="0"/>
              <a:t>的数据说明</a:t>
            </a:r>
            <a:r>
              <a:rPr lang="zh-CN" altLang="zh-CN" smtClean="0"/>
              <a:t>容易查阅，因此能够加速测试、调试和维护的过程。</a:t>
            </a:r>
            <a:endParaRPr lang="zh-CN" altLang="en-US" smtClean="0"/>
          </a:p>
        </p:txBody>
      </p:sp>
      <p:sp>
        <p:nvSpPr>
          <p:cNvPr id="22532" name="灯片编号占位符 3"/>
          <p:cNvSpPr>
            <a:spLocks noGrp="1"/>
          </p:cNvSpPr>
          <p:nvPr>
            <p:ph type="sldNum" sz="quarter" idx="5"/>
          </p:nvPr>
        </p:nvSpPr>
        <p:spPr bwMode="auto">
          <a:noFill/>
          <a:ln>
            <a:miter lim="800000"/>
            <a:headEnd/>
            <a:tailEnd/>
          </a:ln>
        </p:spPr>
        <p:txBody>
          <a:bodyPr/>
          <a:lstStyle/>
          <a:p>
            <a:fld id="{5996FC52-53BE-4E70-A871-260095F7ED8C}" type="slidenum">
              <a:rPr lang="zh-CN" altLang="en-US"/>
              <a:pPr/>
              <a:t>8</a:t>
            </a:fld>
            <a:endParaRPr lang="zh-CN" altLang="en-US"/>
          </a:p>
        </p:txBody>
      </p:sp>
    </p:spTree>
    <p:extLst>
      <p:ext uri="{BB962C8B-B14F-4D97-AF65-F5344CB8AC3E}">
        <p14:creationId xmlns:p14="http://schemas.microsoft.com/office/powerpoint/2010/main" val="10767250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80</a:t>
            </a:fld>
            <a:endParaRPr lang="zh-CN" altLang="en-US"/>
          </a:p>
        </p:txBody>
      </p:sp>
    </p:spTree>
    <p:extLst>
      <p:ext uri="{BB962C8B-B14F-4D97-AF65-F5344CB8AC3E}">
        <p14:creationId xmlns:p14="http://schemas.microsoft.com/office/powerpoint/2010/main" val="24154086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6E53C8AA-C893-4129-9F26-2AFF2485B3B2}" type="slidenum">
              <a:rPr lang="zh-CN" altLang="en-US"/>
              <a:pPr/>
              <a:t>81</a:t>
            </a:fld>
            <a:endParaRPr lang="zh-CN" altLang="en-US"/>
          </a:p>
        </p:txBody>
      </p:sp>
    </p:spTree>
    <p:extLst>
      <p:ext uri="{BB962C8B-B14F-4D97-AF65-F5344CB8AC3E}">
        <p14:creationId xmlns:p14="http://schemas.microsoft.com/office/powerpoint/2010/main" val="39844311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p:spPr>
      </p:sp>
      <p:sp>
        <p:nvSpPr>
          <p:cNvPr id="159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9748" name="灯片编号占位符 3"/>
          <p:cNvSpPr>
            <a:spLocks noGrp="1"/>
          </p:cNvSpPr>
          <p:nvPr>
            <p:ph type="sldNum" sz="quarter" idx="5"/>
          </p:nvPr>
        </p:nvSpPr>
        <p:spPr bwMode="auto">
          <a:noFill/>
          <a:ln>
            <a:miter lim="800000"/>
            <a:headEnd/>
            <a:tailEnd/>
          </a:ln>
        </p:spPr>
        <p:txBody>
          <a:bodyPr/>
          <a:lstStyle/>
          <a:p>
            <a:fld id="{63A5BBBC-AA99-4851-83E0-6F6733C7B6FC}" type="slidenum">
              <a:rPr lang="zh-CN" altLang="en-US"/>
              <a:pPr/>
              <a:t>82</a:t>
            </a:fld>
            <a:endParaRPr lang="zh-CN" altLang="en-US"/>
          </a:p>
        </p:txBody>
      </p:sp>
    </p:spTree>
    <p:extLst>
      <p:ext uri="{BB962C8B-B14F-4D97-AF65-F5344CB8AC3E}">
        <p14:creationId xmlns:p14="http://schemas.microsoft.com/office/powerpoint/2010/main" val="2230949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headEnd/>
            <a:tailEnd/>
          </a:ln>
        </p:spPr>
      </p:sp>
      <p:sp>
        <p:nvSpPr>
          <p:cNvPr id="161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1796" name="灯片编号占位符 3"/>
          <p:cNvSpPr>
            <a:spLocks noGrp="1"/>
          </p:cNvSpPr>
          <p:nvPr>
            <p:ph type="sldNum" sz="quarter" idx="5"/>
          </p:nvPr>
        </p:nvSpPr>
        <p:spPr bwMode="auto">
          <a:noFill/>
          <a:ln>
            <a:miter lim="800000"/>
            <a:headEnd/>
            <a:tailEnd/>
          </a:ln>
        </p:spPr>
        <p:txBody>
          <a:bodyPr/>
          <a:lstStyle/>
          <a:p>
            <a:fld id="{CF1D9851-A07B-4D7A-AB11-E46CAE45636F}" type="slidenum">
              <a:rPr lang="zh-CN" altLang="en-US"/>
              <a:pPr/>
              <a:t>83</a:t>
            </a:fld>
            <a:endParaRPr lang="zh-CN" altLang="en-US"/>
          </a:p>
        </p:txBody>
      </p:sp>
    </p:spTree>
    <p:extLst>
      <p:ext uri="{BB962C8B-B14F-4D97-AF65-F5344CB8AC3E}">
        <p14:creationId xmlns:p14="http://schemas.microsoft.com/office/powerpoint/2010/main" val="35747591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headEnd/>
            <a:tailEnd/>
          </a:ln>
        </p:spPr>
      </p:sp>
      <p:sp>
        <p:nvSpPr>
          <p:cNvPr id="161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1796" name="灯片编号占位符 3"/>
          <p:cNvSpPr>
            <a:spLocks noGrp="1"/>
          </p:cNvSpPr>
          <p:nvPr>
            <p:ph type="sldNum" sz="quarter" idx="5"/>
          </p:nvPr>
        </p:nvSpPr>
        <p:spPr bwMode="auto">
          <a:noFill/>
          <a:ln>
            <a:miter lim="800000"/>
            <a:headEnd/>
            <a:tailEnd/>
          </a:ln>
        </p:spPr>
        <p:txBody>
          <a:bodyPr/>
          <a:lstStyle/>
          <a:p>
            <a:fld id="{CF1D9851-A07B-4D7A-AB11-E46CAE45636F}" type="slidenum">
              <a:rPr lang="zh-CN" altLang="en-US"/>
              <a:pPr/>
              <a:t>84</a:t>
            </a:fld>
            <a:endParaRPr lang="zh-CN" altLang="en-US"/>
          </a:p>
        </p:txBody>
      </p:sp>
    </p:spTree>
    <p:extLst>
      <p:ext uri="{BB962C8B-B14F-4D97-AF65-F5344CB8AC3E}">
        <p14:creationId xmlns:p14="http://schemas.microsoft.com/office/powerpoint/2010/main" val="213528019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4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、分支测试：</a:t>
            </a:r>
            <a:r>
              <a:rPr lang="zh-CN" altLang="zh-CN" smtClean="0"/>
              <a:t>分支测试可能是最简单的条件测试策略：对于复合条件</a:t>
            </a:r>
            <a:r>
              <a:rPr lang="en-US" altLang="zh-CN" smtClean="0"/>
              <a:t>C</a:t>
            </a:r>
            <a:r>
              <a:rPr lang="zh-CN" altLang="zh-CN" smtClean="0"/>
              <a:t>来说，</a:t>
            </a:r>
            <a:r>
              <a:rPr lang="en-US" altLang="zh-CN" smtClean="0"/>
              <a:t>C</a:t>
            </a:r>
            <a:r>
              <a:rPr lang="zh-CN" altLang="zh-CN" smtClean="0"/>
              <a:t>的真分支和假分支以及</a:t>
            </a:r>
            <a:r>
              <a:rPr lang="en-US" altLang="zh-CN" smtClean="0"/>
              <a:t>C</a:t>
            </a:r>
            <a:r>
              <a:rPr lang="zh-CN" altLang="zh-CN" smtClean="0"/>
              <a:t>中的每个简单条件，都应该至少执行一次。</a:t>
            </a:r>
            <a:endParaRPr lang="en-US" altLang="zh-CN" smtClean="0"/>
          </a:p>
          <a:p>
            <a:r>
              <a:rPr lang="en-US" altLang="zh-CN" smtClean="0"/>
              <a:t>2</a:t>
            </a:r>
            <a:r>
              <a:rPr lang="zh-CN" altLang="en-US" smtClean="0"/>
              <a:t>、域测试：</a:t>
            </a:r>
            <a:r>
              <a:rPr lang="zh-CN" altLang="zh-CN" smtClean="0"/>
              <a:t>域测试要求对一个关系表达式执行</a:t>
            </a:r>
            <a:r>
              <a:rPr lang="en-US" altLang="zh-CN" smtClean="0"/>
              <a:t>3</a:t>
            </a:r>
            <a:r>
              <a:rPr lang="zh-CN" altLang="zh-CN" smtClean="0"/>
              <a:t>个或</a:t>
            </a:r>
            <a:r>
              <a:rPr lang="en-US" altLang="zh-CN" smtClean="0"/>
              <a:t>4</a:t>
            </a:r>
            <a:r>
              <a:rPr lang="zh-CN" altLang="zh-CN" smtClean="0"/>
              <a:t>个测试。对于形式为</a:t>
            </a:r>
            <a:r>
              <a:rPr lang="zh-CN" altLang="en-US" smtClean="0"/>
              <a:t>“</a:t>
            </a:r>
            <a:r>
              <a:rPr lang="en-US" altLang="zh-CN" smtClean="0"/>
              <a:t>E1&lt;</a:t>
            </a:r>
            <a:r>
              <a:rPr lang="zh-CN" altLang="zh-CN" smtClean="0"/>
              <a:t>关系算符</a:t>
            </a:r>
            <a:r>
              <a:rPr lang="en-US" altLang="zh-CN" smtClean="0"/>
              <a:t>&gt;E2</a:t>
            </a:r>
            <a:r>
              <a:rPr lang="zh-CN" altLang="en-US" smtClean="0"/>
              <a:t>”</a:t>
            </a:r>
            <a:r>
              <a:rPr lang="zh-CN" altLang="zh-CN" smtClean="0"/>
              <a:t>的关系表达式来说，需要</a:t>
            </a:r>
            <a:r>
              <a:rPr lang="en-US" altLang="zh-CN" smtClean="0"/>
              <a:t>3</a:t>
            </a:r>
            <a:r>
              <a:rPr lang="zh-CN" altLang="zh-CN" smtClean="0"/>
              <a:t>个测试分别使</a:t>
            </a:r>
            <a:r>
              <a:rPr lang="en-US" altLang="zh-CN" smtClean="0"/>
              <a:t>E1</a:t>
            </a:r>
            <a:r>
              <a:rPr lang="zh-CN" altLang="zh-CN" smtClean="0"/>
              <a:t>的值大于、等于或小于</a:t>
            </a:r>
            <a:r>
              <a:rPr lang="en-US" altLang="zh-CN" smtClean="0"/>
              <a:t>E2</a:t>
            </a:r>
            <a:r>
              <a:rPr lang="zh-CN" altLang="zh-CN" smtClean="0"/>
              <a:t>的值。如果</a:t>
            </a:r>
            <a:r>
              <a:rPr lang="en-US" altLang="zh-CN" smtClean="0"/>
              <a:t>&lt;</a:t>
            </a:r>
            <a:r>
              <a:rPr lang="zh-CN" altLang="zh-CN" smtClean="0"/>
              <a:t>关系算符</a:t>
            </a:r>
            <a:r>
              <a:rPr lang="en-US" altLang="zh-CN" smtClean="0"/>
              <a:t>&gt;</a:t>
            </a:r>
            <a:r>
              <a:rPr lang="zh-CN" altLang="zh-CN" smtClean="0"/>
              <a:t>错误而</a:t>
            </a:r>
            <a:r>
              <a:rPr lang="en-US" altLang="zh-CN" smtClean="0"/>
              <a:t>E1</a:t>
            </a:r>
            <a:r>
              <a:rPr lang="zh-CN" altLang="zh-CN" smtClean="0"/>
              <a:t>和</a:t>
            </a:r>
            <a:r>
              <a:rPr lang="en-US" altLang="zh-CN" smtClean="0"/>
              <a:t>E2</a:t>
            </a:r>
            <a:r>
              <a:rPr lang="zh-CN" altLang="zh-CN" smtClean="0"/>
              <a:t>正确，则这</a:t>
            </a:r>
            <a:r>
              <a:rPr lang="en-US" altLang="zh-CN" smtClean="0"/>
              <a:t>3</a:t>
            </a:r>
            <a:r>
              <a:rPr lang="zh-CN" altLang="zh-CN" smtClean="0"/>
              <a:t>个测试能够发现关系算符的错误。为了发现</a:t>
            </a:r>
            <a:r>
              <a:rPr lang="en-US" altLang="zh-CN" smtClean="0"/>
              <a:t>E1</a:t>
            </a:r>
            <a:r>
              <a:rPr lang="zh-CN" altLang="zh-CN" smtClean="0"/>
              <a:t>和</a:t>
            </a:r>
            <a:r>
              <a:rPr lang="en-US" altLang="zh-CN" smtClean="0"/>
              <a:t>E2</a:t>
            </a:r>
            <a:r>
              <a:rPr lang="zh-CN" altLang="zh-CN" smtClean="0"/>
              <a:t>中的错误，让</a:t>
            </a:r>
            <a:r>
              <a:rPr lang="en-US" altLang="zh-CN" smtClean="0"/>
              <a:t>E1</a:t>
            </a:r>
            <a:r>
              <a:rPr lang="zh-CN" altLang="zh-CN" smtClean="0"/>
              <a:t>值大于或小于</a:t>
            </a:r>
            <a:r>
              <a:rPr lang="en-US" altLang="zh-CN" smtClean="0"/>
              <a:t>E2</a:t>
            </a:r>
            <a:r>
              <a:rPr lang="zh-CN" altLang="zh-CN" smtClean="0"/>
              <a:t>值的测试数据应该使这两个值之间的差别尽可能小。</a:t>
            </a:r>
            <a:endParaRPr lang="zh-CN" altLang="en-US" smtClean="0"/>
          </a:p>
          <a:p>
            <a:endParaRPr lang="zh-CN" altLang="en-US" smtClean="0"/>
          </a:p>
        </p:txBody>
      </p:sp>
      <p:sp>
        <p:nvSpPr>
          <p:cNvPr id="163844" name="灯片编号占位符 3"/>
          <p:cNvSpPr>
            <a:spLocks noGrp="1"/>
          </p:cNvSpPr>
          <p:nvPr>
            <p:ph type="sldNum" sz="quarter" idx="5"/>
          </p:nvPr>
        </p:nvSpPr>
        <p:spPr bwMode="auto">
          <a:noFill/>
          <a:ln>
            <a:miter lim="800000"/>
            <a:headEnd/>
            <a:tailEnd/>
          </a:ln>
        </p:spPr>
        <p:txBody>
          <a:bodyPr/>
          <a:lstStyle/>
          <a:p>
            <a:fld id="{75B32A60-9CE9-4096-A661-F2B110EAF9F1}" type="slidenum">
              <a:rPr lang="zh-CN" altLang="en-US"/>
              <a:pPr/>
              <a:t>85</a:t>
            </a:fld>
            <a:endParaRPr lang="zh-CN" altLang="en-US"/>
          </a:p>
        </p:txBody>
      </p:sp>
    </p:spTree>
    <p:extLst>
      <p:ext uri="{BB962C8B-B14F-4D97-AF65-F5344CB8AC3E}">
        <p14:creationId xmlns:p14="http://schemas.microsoft.com/office/powerpoint/2010/main" val="19204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p:spPr>
      </p:sp>
      <p:sp>
        <p:nvSpPr>
          <p:cNvPr id="1658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5892" name="灯片编号占位符 3"/>
          <p:cNvSpPr>
            <a:spLocks noGrp="1"/>
          </p:cNvSpPr>
          <p:nvPr>
            <p:ph type="sldNum" sz="quarter" idx="5"/>
          </p:nvPr>
        </p:nvSpPr>
        <p:spPr bwMode="auto">
          <a:noFill/>
          <a:ln>
            <a:miter lim="800000"/>
            <a:headEnd/>
            <a:tailEnd/>
          </a:ln>
        </p:spPr>
        <p:txBody>
          <a:bodyPr/>
          <a:lstStyle/>
          <a:p>
            <a:fld id="{8D0E604B-7B55-4E54-9FA3-3C54D1C80C30}" type="slidenum">
              <a:rPr lang="zh-CN" altLang="en-US"/>
              <a:pPr/>
              <a:t>86</a:t>
            </a:fld>
            <a:endParaRPr lang="zh-CN" altLang="en-US"/>
          </a:p>
        </p:txBody>
      </p:sp>
    </p:spTree>
    <p:extLst>
      <p:ext uri="{BB962C8B-B14F-4D97-AF65-F5344CB8AC3E}">
        <p14:creationId xmlns:p14="http://schemas.microsoft.com/office/powerpoint/2010/main" val="25222300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p:spPr>
      </p:sp>
      <p:sp>
        <p:nvSpPr>
          <p:cNvPr id="1658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5892" name="灯片编号占位符 3"/>
          <p:cNvSpPr>
            <a:spLocks noGrp="1"/>
          </p:cNvSpPr>
          <p:nvPr>
            <p:ph type="sldNum" sz="quarter" idx="5"/>
          </p:nvPr>
        </p:nvSpPr>
        <p:spPr bwMode="auto">
          <a:noFill/>
          <a:ln>
            <a:miter lim="800000"/>
            <a:headEnd/>
            <a:tailEnd/>
          </a:ln>
        </p:spPr>
        <p:txBody>
          <a:bodyPr/>
          <a:lstStyle/>
          <a:p>
            <a:fld id="{8D0E604B-7B55-4E54-9FA3-3C54D1C80C30}" type="slidenum">
              <a:rPr lang="zh-CN" altLang="en-US"/>
              <a:pPr/>
              <a:t>87</a:t>
            </a:fld>
            <a:endParaRPr lang="zh-CN" altLang="en-US"/>
          </a:p>
        </p:txBody>
      </p:sp>
    </p:spTree>
    <p:extLst>
      <p:ext uri="{BB962C8B-B14F-4D97-AF65-F5344CB8AC3E}">
        <p14:creationId xmlns:p14="http://schemas.microsoft.com/office/powerpoint/2010/main" val="14072953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headEnd/>
            <a:tailEnd/>
          </a:ln>
        </p:spPr>
      </p:sp>
      <p:sp>
        <p:nvSpPr>
          <p:cNvPr id="167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7940" name="灯片编号占位符 3"/>
          <p:cNvSpPr>
            <a:spLocks noGrp="1"/>
          </p:cNvSpPr>
          <p:nvPr>
            <p:ph type="sldNum" sz="quarter" idx="5"/>
          </p:nvPr>
        </p:nvSpPr>
        <p:spPr bwMode="auto">
          <a:noFill/>
          <a:ln>
            <a:miter lim="800000"/>
            <a:headEnd/>
            <a:tailEnd/>
          </a:ln>
        </p:spPr>
        <p:txBody>
          <a:bodyPr/>
          <a:lstStyle/>
          <a:p>
            <a:fld id="{4B0DBE4F-12E4-4FA9-987F-B6B17428D4FD}" type="slidenum">
              <a:rPr lang="zh-CN" altLang="en-US"/>
              <a:pPr/>
              <a:t>88</a:t>
            </a:fld>
            <a:endParaRPr lang="zh-CN" altLang="en-US"/>
          </a:p>
        </p:txBody>
      </p:sp>
    </p:spTree>
    <p:extLst>
      <p:ext uri="{BB962C8B-B14F-4D97-AF65-F5344CB8AC3E}">
        <p14:creationId xmlns:p14="http://schemas.microsoft.com/office/powerpoint/2010/main" val="9259080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9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9988" name="灯片编号占位符 3"/>
          <p:cNvSpPr>
            <a:spLocks noGrp="1"/>
          </p:cNvSpPr>
          <p:nvPr>
            <p:ph type="sldNum" sz="quarter" idx="5"/>
          </p:nvPr>
        </p:nvSpPr>
        <p:spPr bwMode="auto">
          <a:noFill/>
          <a:ln>
            <a:miter lim="800000"/>
            <a:headEnd/>
            <a:tailEnd/>
          </a:ln>
        </p:spPr>
        <p:txBody>
          <a:bodyPr/>
          <a:lstStyle/>
          <a:p>
            <a:fld id="{1C3B7E9E-74E5-44C6-BE0A-A7753B025EE1}" type="slidenum">
              <a:rPr lang="zh-CN" altLang="en-US"/>
              <a:pPr/>
              <a:t>89</a:t>
            </a:fld>
            <a:endParaRPr lang="zh-CN" altLang="en-US"/>
          </a:p>
        </p:txBody>
      </p:sp>
    </p:spTree>
    <p:extLst>
      <p:ext uri="{BB962C8B-B14F-4D97-AF65-F5344CB8AC3E}">
        <p14:creationId xmlns:p14="http://schemas.microsoft.com/office/powerpoint/2010/main" val="1844441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4580" name="灯片编号占位符 3"/>
          <p:cNvSpPr>
            <a:spLocks noGrp="1"/>
          </p:cNvSpPr>
          <p:nvPr>
            <p:ph type="sldNum" sz="quarter" idx="5"/>
          </p:nvPr>
        </p:nvSpPr>
        <p:spPr bwMode="auto">
          <a:noFill/>
          <a:ln>
            <a:miter lim="800000"/>
            <a:headEnd/>
            <a:tailEnd/>
          </a:ln>
        </p:spPr>
        <p:txBody>
          <a:bodyPr/>
          <a:lstStyle/>
          <a:p>
            <a:fld id="{8539F337-B453-4FC4-B7BC-FD61ED6AA4FE}" type="slidenum">
              <a:rPr lang="zh-CN" altLang="en-US"/>
              <a:pPr/>
              <a:t>9</a:t>
            </a:fld>
            <a:endParaRPr lang="zh-CN" altLang="en-US"/>
          </a:p>
        </p:txBody>
      </p:sp>
    </p:spTree>
    <p:extLst>
      <p:ext uri="{BB962C8B-B14F-4D97-AF65-F5344CB8AC3E}">
        <p14:creationId xmlns:p14="http://schemas.microsoft.com/office/powerpoint/2010/main" val="29336979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headEnd/>
            <a:tailEnd/>
          </a:ln>
        </p:spPr>
      </p:sp>
      <p:sp>
        <p:nvSpPr>
          <p:cNvPr id="172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2036" name="灯片编号占位符 3"/>
          <p:cNvSpPr>
            <a:spLocks noGrp="1"/>
          </p:cNvSpPr>
          <p:nvPr>
            <p:ph type="sldNum" sz="quarter" idx="5"/>
          </p:nvPr>
        </p:nvSpPr>
        <p:spPr bwMode="auto">
          <a:noFill/>
          <a:ln>
            <a:miter lim="800000"/>
            <a:headEnd/>
            <a:tailEnd/>
          </a:ln>
        </p:spPr>
        <p:txBody>
          <a:bodyPr/>
          <a:lstStyle/>
          <a:p>
            <a:fld id="{1340E637-7F58-4F6C-9A61-9B572BA9DDFE}" type="slidenum">
              <a:rPr lang="zh-CN" altLang="en-US"/>
              <a:pPr/>
              <a:t>90</a:t>
            </a:fld>
            <a:endParaRPr lang="zh-CN" altLang="en-US"/>
          </a:p>
        </p:txBody>
      </p:sp>
    </p:spTree>
    <p:extLst>
      <p:ext uri="{BB962C8B-B14F-4D97-AF65-F5344CB8AC3E}">
        <p14:creationId xmlns:p14="http://schemas.microsoft.com/office/powerpoint/2010/main" val="40002284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headEnd/>
            <a:tailEnd/>
          </a:ln>
        </p:spPr>
      </p:sp>
      <p:sp>
        <p:nvSpPr>
          <p:cNvPr id="174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4084" name="灯片编号占位符 3"/>
          <p:cNvSpPr>
            <a:spLocks noGrp="1"/>
          </p:cNvSpPr>
          <p:nvPr>
            <p:ph type="sldNum" sz="quarter" idx="5"/>
          </p:nvPr>
        </p:nvSpPr>
        <p:spPr bwMode="auto">
          <a:noFill/>
          <a:ln>
            <a:miter lim="800000"/>
            <a:headEnd/>
            <a:tailEnd/>
          </a:ln>
        </p:spPr>
        <p:txBody>
          <a:bodyPr/>
          <a:lstStyle/>
          <a:p>
            <a:fld id="{7056B062-CB62-418F-9DBF-ECFC5E79BA7E}" type="slidenum">
              <a:rPr lang="zh-CN" altLang="en-US"/>
              <a:pPr/>
              <a:t>91</a:t>
            </a:fld>
            <a:endParaRPr lang="zh-CN" altLang="en-US"/>
          </a:p>
        </p:txBody>
      </p:sp>
    </p:spTree>
    <p:extLst>
      <p:ext uri="{BB962C8B-B14F-4D97-AF65-F5344CB8AC3E}">
        <p14:creationId xmlns:p14="http://schemas.microsoft.com/office/powerpoint/2010/main" val="146649033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headEnd/>
            <a:tailEnd/>
          </a:ln>
        </p:spPr>
      </p:sp>
      <p:sp>
        <p:nvSpPr>
          <p:cNvPr id="1761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6132" name="灯片编号占位符 3"/>
          <p:cNvSpPr>
            <a:spLocks noGrp="1"/>
          </p:cNvSpPr>
          <p:nvPr>
            <p:ph type="sldNum" sz="quarter" idx="5"/>
          </p:nvPr>
        </p:nvSpPr>
        <p:spPr bwMode="auto">
          <a:noFill/>
          <a:ln>
            <a:miter lim="800000"/>
            <a:headEnd/>
            <a:tailEnd/>
          </a:ln>
        </p:spPr>
        <p:txBody>
          <a:bodyPr/>
          <a:lstStyle/>
          <a:p>
            <a:fld id="{B14337AA-D9C1-4322-A158-2EE877C3645A}" type="slidenum">
              <a:rPr lang="zh-CN" altLang="en-US"/>
              <a:pPr/>
              <a:t>92</a:t>
            </a:fld>
            <a:endParaRPr lang="zh-CN" altLang="en-US"/>
          </a:p>
        </p:txBody>
      </p:sp>
    </p:spTree>
    <p:extLst>
      <p:ext uri="{BB962C8B-B14F-4D97-AF65-F5344CB8AC3E}">
        <p14:creationId xmlns:p14="http://schemas.microsoft.com/office/powerpoint/2010/main" val="26463867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noFill/>
          <a:ln>
            <a:solidFill>
              <a:srgbClr val="000000"/>
            </a:solidFill>
            <a:miter lim="800000"/>
            <a:headEnd/>
            <a:tailEnd/>
          </a:ln>
        </p:spPr>
      </p:sp>
      <p:sp>
        <p:nvSpPr>
          <p:cNvPr id="178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8180" name="灯片编号占位符 3"/>
          <p:cNvSpPr>
            <a:spLocks noGrp="1"/>
          </p:cNvSpPr>
          <p:nvPr>
            <p:ph type="sldNum" sz="quarter" idx="5"/>
          </p:nvPr>
        </p:nvSpPr>
        <p:spPr bwMode="auto">
          <a:noFill/>
          <a:ln>
            <a:miter lim="800000"/>
            <a:headEnd/>
            <a:tailEnd/>
          </a:ln>
        </p:spPr>
        <p:txBody>
          <a:bodyPr/>
          <a:lstStyle/>
          <a:p>
            <a:fld id="{FF6B375E-4996-438F-86CE-DFCDF66F3FA7}" type="slidenum">
              <a:rPr lang="zh-CN" altLang="en-US"/>
              <a:pPr/>
              <a:t>93</a:t>
            </a:fld>
            <a:endParaRPr lang="zh-CN" altLang="en-US"/>
          </a:p>
        </p:txBody>
      </p:sp>
    </p:spTree>
    <p:extLst>
      <p:ext uri="{BB962C8B-B14F-4D97-AF65-F5344CB8AC3E}">
        <p14:creationId xmlns:p14="http://schemas.microsoft.com/office/powerpoint/2010/main" val="34328706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headEnd/>
            <a:tailEnd/>
          </a:ln>
        </p:spPr>
      </p:sp>
      <p:sp>
        <p:nvSpPr>
          <p:cNvPr id="180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0228" name="灯片编号占位符 3"/>
          <p:cNvSpPr>
            <a:spLocks noGrp="1"/>
          </p:cNvSpPr>
          <p:nvPr>
            <p:ph type="sldNum" sz="quarter" idx="5"/>
          </p:nvPr>
        </p:nvSpPr>
        <p:spPr bwMode="auto">
          <a:noFill/>
          <a:ln>
            <a:miter lim="800000"/>
            <a:headEnd/>
            <a:tailEnd/>
          </a:ln>
        </p:spPr>
        <p:txBody>
          <a:bodyPr/>
          <a:lstStyle/>
          <a:p>
            <a:fld id="{0F31CC50-B7CC-46D9-9FC2-5C0AEBD1C46C}" type="slidenum">
              <a:rPr lang="zh-CN" altLang="en-US"/>
              <a:pPr/>
              <a:t>94</a:t>
            </a:fld>
            <a:endParaRPr lang="zh-CN" altLang="en-US"/>
          </a:p>
        </p:txBody>
      </p:sp>
    </p:spTree>
    <p:extLst>
      <p:ext uri="{BB962C8B-B14F-4D97-AF65-F5344CB8AC3E}">
        <p14:creationId xmlns:p14="http://schemas.microsoft.com/office/powerpoint/2010/main" val="329943781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bwMode="auto">
          <a:noFill/>
          <a:ln>
            <a:solidFill>
              <a:srgbClr val="000000"/>
            </a:solidFill>
            <a:miter lim="800000"/>
            <a:headEnd/>
            <a:tailEnd/>
          </a:ln>
        </p:spPr>
      </p:sp>
      <p:sp>
        <p:nvSpPr>
          <p:cNvPr id="1822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2276" name="灯片编号占位符 3"/>
          <p:cNvSpPr>
            <a:spLocks noGrp="1"/>
          </p:cNvSpPr>
          <p:nvPr>
            <p:ph type="sldNum" sz="quarter" idx="5"/>
          </p:nvPr>
        </p:nvSpPr>
        <p:spPr bwMode="auto">
          <a:noFill/>
          <a:ln>
            <a:miter lim="800000"/>
            <a:headEnd/>
            <a:tailEnd/>
          </a:ln>
        </p:spPr>
        <p:txBody>
          <a:bodyPr/>
          <a:lstStyle/>
          <a:p>
            <a:fld id="{42C1E9F4-E0D8-462F-A4DA-ABF3C8F2E475}" type="slidenum">
              <a:rPr lang="zh-CN" altLang="en-US"/>
              <a:pPr/>
              <a:t>95</a:t>
            </a:fld>
            <a:endParaRPr lang="zh-CN" altLang="en-US"/>
          </a:p>
        </p:txBody>
      </p:sp>
    </p:spTree>
    <p:extLst>
      <p:ext uri="{BB962C8B-B14F-4D97-AF65-F5344CB8AC3E}">
        <p14:creationId xmlns:p14="http://schemas.microsoft.com/office/powerpoint/2010/main" val="28590014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24" name="灯片编号占位符 3"/>
          <p:cNvSpPr>
            <a:spLocks noGrp="1"/>
          </p:cNvSpPr>
          <p:nvPr>
            <p:ph type="sldNum" sz="quarter" idx="5"/>
          </p:nvPr>
        </p:nvSpPr>
        <p:spPr bwMode="auto">
          <a:noFill/>
          <a:ln>
            <a:miter lim="800000"/>
            <a:headEnd/>
            <a:tailEnd/>
          </a:ln>
        </p:spPr>
        <p:txBody>
          <a:bodyPr/>
          <a:lstStyle/>
          <a:p>
            <a:fld id="{55BD4D7E-211D-4352-A6F5-3A1FE54C6F6A}" type="slidenum">
              <a:rPr lang="zh-CN" altLang="en-US"/>
              <a:pPr/>
              <a:t>96</a:t>
            </a:fld>
            <a:endParaRPr lang="zh-CN" altLang="en-US"/>
          </a:p>
        </p:txBody>
      </p:sp>
    </p:spTree>
    <p:extLst>
      <p:ext uri="{BB962C8B-B14F-4D97-AF65-F5344CB8AC3E}">
        <p14:creationId xmlns:p14="http://schemas.microsoft.com/office/powerpoint/2010/main" val="3138712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24" name="灯片编号占位符 3"/>
          <p:cNvSpPr>
            <a:spLocks noGrp="1"/>
          </p:cNvSpPr>
          <p:nvPr>
            <p:ph type="sldNum" sz="quarter" idx="5"/>
          </p:nvPr>
        </p:nvSpPr>
        <p:spPr bwMode="auto">
          <a:noFill/>
          <a:ln>
            <a:miter lim="800000"/>
            <a:headEnd/>
            <a:tailEnd/>
          </a:ln>
        </p:spPr>
        <p:txBody>
          <a:bodyPr/>
          <a:lstStyle/>
          <a:p>
            <a:fld id="{55BD4D7E-211D-4352-A6F5-3A1FE54C6F6A}" type="slidenum">
              <a:rPr lang="zh-CN" altLang="en-US"/>
              <a:pPr/>
              <a:t>97</a:t>
            </a:fld>
            <a:endParaRPr lang="zh-CN" altLang="en-US"/>
          </a:p>
        </p:txBody>
      </p:sp>
    </p:spTree>
    <p:extLst>
      <p:ext uri="{BB962C8B-B14F-4D97-AF65-F5344CB8AC3E}">
        <p14:creationId xmlns:p14="http://schemas.microsoft.com/office/powerpoint/2010/main" val="18115826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p:spPr>
      </p:sp>
      <p:sp>
        <p:nvSpPr>
          <p:cNvPr id="1863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6372" name="灯片编号占位符 3"/>
          <p:cNvSpPr>
            <a:spLocks noGrp="1"/>
          </p:cNvSpPr>
          <p:nvPr>
            <p:ph type="sldNum" sz="quarter" idx="5"/>
          </p:nvPr>
        </p:nvSpPr>
        <p:spPr bwMode="auto">
          <a:noFill/>
          <a:ln>
            <a:miter lim="800000"/>
            <a:headEnd/>
            <a:tailEnd/>
          </a:ln>
        </p:spPr>
        <p:txBody>
          <a:bodyPr/>
          <a:lstStyle/>
          <a:p>
            <a:fld id="{75F3C7F1-9826-4B57-9A65-B7CF4A332E3E}" type="slidenum">
              <a:rPr lang="zh-CN" altLang="en-US"/>
              <a:pPr/>
              <a:t>98</a:t>
            </a:fld>
            <a:endParaRPr lang="zh-CN" altLang="en-US"/>
          </a:p>
        </p:txBody>
      </p:sp>
    </p:spTree>
    <p:extLst>
      <p:ext uri="{BB962C8B-B14F-4D97-AF65-F5344CB8AC3E}">
        <p14:creationId xmlns:p14="http://schemas.microsoft.com/office/powerpoint/2010/main" val="177472847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headEnd/>
            <a:tailEnd/>
          </a:ln>
        </p:spPr>
      </p:sp>
      <p:sp>
        <p:nvSpPr>
          <p:cNvPr id="18841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a:t>
            </a:r>
            <a:r>
              <a:rPr lang="zh-CN" altLang="zh-CN" smtClean="0"/>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smtClean="0"/>
          </a:p>
        </p:txBody>
      </p:sp>
      <p:sp>
        <p:nvSpPr>
          <p:cNvPr id="188420" name="灯片编号占位符 3"/>
          <p:cNvSpPr>
            <a:spLocks noGrp="1"/>
          </p:cNvSpPr>
          <p:nvPr>
            <p:ph type="sldNum" sz="quarter" idx="5"/>
          </p:nvPr>
        </p:nvSpPr>
        <p:spPr bwMode="auto">
          <a:noFill/>
          <a:ln>
            <a:miter lim="800000"/>
            <a:headEnd/>
            <a:tailEnd/>
          </a:ln>
        </p:spPr>
        <p:txBody>
          <a:bodyPr/>
          <a:lstStyle/>
          <a:p>
            <a:fld id="{E9A1323A-5F9F-4788-99AC-77067FE80908}" type="slidenum">
              <a:rPr lang="zh-CN" altLang="en-US"/>
              <a:pPr/>
              <a:t>99</a:t>
            </a:fld>
            <a:endParaRPr lang="zh-CN" altLang="en-US"/>
          </a:p>
        </p:txBody>
      </p:sp>
    </p:spTree>
    <p:extLst>
      <p:ext uri="{BB962C8B-B14F-4D97-AF65-F5344CB8AC3E}">
        <p14:creationId xmlns:p14="http://schemas.microsoft.com/office/powerpoint/2010/main" val="179388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44ABE112-D455-4446-8E94-2AF0F9CF6C5B}" type="datetime1">
              <a:rPr lang="es-ES" altLang="zh-CN"/>
              <a:pPr>
                <a:defRPr/>
              </a:pPr>
              <a:t>08/05/2020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2640E378-A918-49E7-A57C-413ECDF0C97B}"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FE999998-D0F1-4F30-86FA-E18FFA14729A}"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394D7E7D-D66B-4464-AABC-345467065934}" type="datetime1">
              <a:rPr lang="es-ES" altLang="zh-CN"/>
              <a:pPr>
                <a:defRPr/>
              </a:pPr>
              <a:t>08/05/2020</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646E2EE8-BB2F-4F4E-A8DF-7353BB896653}"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86250E39-28A3-4EAC-B709-AAED5CF95F49}" type="datetime1">
              <a:rPr lang="es-ES" altLang="zh-CN"/>
              <a:pPr>
                <a:defRPr/>
              </a:pPr>
              <a:t>08/05/2020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710DE00D-618C-4214-9608-40944E5AE444}" type="datetime1">
              <a:rPr lang="es-ES" altLang="zh-CN"/>
              <a:pPr>
                <a:defRPr/>
              </a:pPr>
              <a:t>08/05/2020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0FBB1607-2DE9-4B29-9970-2B1F78C44558}"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1.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smtClean="0">
                <a:latin typeface="Bodoni MT Black" pitchFamily="18" charset="0"/>
                <a:ea typeface="+mn-ea"/>
              </a:rPr>
              <a:t>第</a:t>
            </a:r>
            <a:r>
              <a:rPr lang="en-US" altLang="zh-CN" sz="4000" b="1" dirty="0" smtClean="0">
                <a:latin typeface="Bodoni MT Black" pitchFamily="18" charset="0"/>
                <a:ea typeface="+mn-ea"/>
              </a:rPr>
              <a:t>7</a:t>
            </a:r>
            <a:r>
              <a:rPr lang="zh-CN" altLang="en-US" sz="4000" b="1" dirty="0" smtClean="0">
                <a:latin typeface="Bodoni MT Black" pitchFamily="18" charset="0"/>
                <a:ea typeface="+mn-ea"/>
              </a:rPr>
              <a:t>章  实现</a:t>
            </a:r>
            <a:endParaRPr lang="en-US" altLang="zh-CN" sz="4000" b="1" dirty="0">
              <a:latin typeface="Bodoni MT Black" pitchFamily="18" charset="0"/>
              <a:ea typeface="+mn-ea"/>
            </a:endParaRPr>
          </a:p>
        </p:txBody>
      </p:sp>
      <p:sp>
        <p:nvSpPr>
          <p:cNvPr id="5"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chemeClr val="bg1"/>
                </a:solidFill>
                <a:latin typeface="Bodoni MT Black" pitchFamily="18" charset="0"/>
              </a:rPr>
              <a:t>张海藩，牟永敏编著</a:t>
            </a:r>
          </a:p>
        </p:txBody>
      </p:sp>
      <p:sp>
        <p:nvSpPr>
          <p:cNvPr id="7" name="1 Título"/>
          <p:cNvSpPr txBox="1">
            <a:spLocks/>
          </p:cNvSpPr>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a:spLocks/>
          </p:cNvSpPr>
          <p:nvPr/>
        </p:nvSpPr>
        <p:spPr bwMode="auto">
          <a:xfrm>
            <a:off x="0" y="1063625"/>
            <a:ext cx="9144000" cy="565150"/>
          </a:xfrm>
          <a:prstGeom prst="rect">
            <a:avLst/>
          </a:prstGeom>
          <a:solidFill>
            <a:schemeClr val="bg1"/>
          </a:solidFill>
          <a:ln>
            <a:noFill/>
          </a:ln>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493713" y="1511300"/>
            <a:ext cx="819308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600"/>
              </a:lnSpc>
              <a:spcBef>
                <a:spcPts val="600"/>
              </a:spcBef>
              <a:defRPr/>
            </a:pPr>
            <a:r>
              <a:rPr lang="en-US" altLang="zh-CN" sz="2400" b="1" dirty="0" smtClean="0">
                <a:solidFill>
                  <a:srgbClr val="0070C0"/>
                </a:solidFill>
                <a:latin typeface="Bodoni MT Black" pitchFamily="18" charset="0"/>
                <a:ea typeface="+mn-ea"/>
              </a:rPr>
              <a:t>3. </a:t>
            </a:r>
            <a:r>
              <a:rPr lang="zh-CN" altLang="en-US" sz="2400" b="1" dirty="0" smtClean="0">
                <a:solidFill>
                  <a:srgbClr val="0070C0"/>
                </a:solidFill>
                <a:latin typeface="Bodoni MT Black" pitchFamily="18" charset="0"/>
                <a:ea typeface="+mn-ea"/>
              </a:rPr>
              <a:t>语句构造</a:t>
            </a:r>
            <a:endParaRPr lang="en-US" altLang="zh-CN" sz="2400" b="1" dirty="0" smtClean="0">
              <a:solidFill>
                <a:srgbClr val="0070C0"/>
              </a:solidFill>
              <a:latin typeface="Bodoni MT Black" pitchFamily="18" charset="0"/>
              <a:ea typeface="+mn-ea"/>
            </a:endParaRPr>
          </a:p>
          <a:p>
            <a:pPr marL="0" indent="0" eaLnBrk="1" hangingPunct="1">
              <a:lnSpc>
                <a:spcPct val="125000"/>
              </a:lnSpc>
              <a:spcBef>
                <a:spcPts val="0"/>
              </a:spcBef>
              <a:defRPr/>
            </a:pPr>
            <a:r>
              <a:rPr lang="zh-CN" altLang="en-US" sz="2400" dirty="0" smtClean="0">
                <a:latin typeface="Bodoni MT Black" pitchFamily="18" charset="0"/>
                <a:ea typeface="+mn-ea"/>
              </a:rPr>
              <a:t>   下述语句构造的原则有助于</a:t>
            </a:r>
            <a:r>
              <a:rPr lang="zh-CN" altLang="zh-CN" sz="2400" dirty="0">
                <a:latin typeface="Bodoni MT Black" pitchFamily="18" charset="0"/>
                <a:ea typeface="+mn-ea"/>
              </a:rPr>
              <a:t>使语句简单明了</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不要</a:t>
            </a:r>
            <a:r>
              <a:rPr lang="zh-CN" altLang="zh-CN" sz="2400" dirty="0">
                <a:latin typeface="Bodoni MT Black" pitchFamily="18" charset="0"/>
                <a:ea typeface="+mn-ea"/>
              </a:rPr>
              <a:t>为了节省空间而把多个语句写在同</a:t>
            </a:r>
            <a:r>
              <a:rPr lang="zh-CN" altLang="zh-CN" sz="2400" dirty="0" smtClean="0">
                <a:latin typeface="Bodoni MT Black" pitchFamily="18" charset="0"/>
                <a:ea typeface="+mn-ea"/>
              </a:rPr>
              <a:t>一行</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latin typeface="Bodoni MT Black" pitchFamily="18" charset="0"/>
                <a:ea typeface="+mn-ea"/>
              </a:rPr>
              <a:t>避免复杂的条件</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latin typeface="Bodoni MT Black" pitchFamily="18" charset="0"/>
                <a:ea typeface="+mn-ea"/>
              </a:rPr>
              <a:t>减少对</a:t>
            </a:r>
            <a:r>
              <a:rPr lang="zh-CN" altLang="zh-CN" sz="2400" dirty="0">
                <a:solidFill>
                  <a:srgbClr val="FF0000"/>
                </a:solidFill>
                <a:latin typeface="Bodoni MT Black" pitchFamily="18" charset="0"/>
                <a:ea typeface="+mn-ea"/>
              </a:rPr>
              <a:t>“非”条件</a:t>
            </a:r>
            <a:r>
              <a:rPr lang="zh-CN" altLang="zh-CN" sz="2400" dirty="0">
                <a:latin typeface="Bodoni MT Black" pitchFamily="18" charset="0"/>
                <a:ea typeface="+mn-ea"/>
              </a:rPr>
              <a:t>的</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避免</a:t>
            </a:r>
            <a:r>
              <a:rPr lang="zh-CN" altLang="zh-CN" sz="2400" dirty="0">
                <a:latin typeface="Bodoni MT Black" pitchFamily="18" charset="0"/>
                <a:ea typeface="+mn-ea"/>
              </a:rPr>
              <a:t>大量使用</a:t>
            </a:r>
            <a:r>
              <a:rPr lang="zh-CN" altLang="zh-CN" sz="2400" dirty="0">
                <a:solidFill>
                  <a:srgbClr val="FF0000"/>
                </a:solidFill>
                <a:latin typeface="Bodoni MT Black" pitchFamily="18" charset="0"/>
                <a:ea typeface="+mn-ea"/>
              </a:rPr>
              <a:t>循环嵌套</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条件</a:t>
            </a:r>
            <a:r>
              <a:rPr lang="zh-CN" altLang="zh-CN" sz="2400" dirty="0" smtClean="0">
                <a:solidFill>
                  <a:srgbClr val="FF0000"/>
                </a:solidFill>
                <a:latin typeface="Bodoni MT Black" pitchFamily="18" charset="0"/>
                <a:ea typeface="+mn-ea"/>
              </a:rPr>
              <a:t>嵌套</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利用</a:t>
            </a:r>
            <a:r>
              <a:rPr lang="zh-CN" altLang="zh-CN" sz="2400" dirty="0">
                <a:solidFill>
                  <a:srgbClr val="FF0000"/>
                </a:solidFill>
                <a:latin typeface="Bodoni MT Black" pitchFamily="18" charset="0"/>
                <a:ea typeface="+mn-ea"/>
              </a:rPr>
              <a:t>括号</a:t>
            </a:r>
            <a:r>
              <a:rPr lang="zh-CN" altLang="zh-CN" sz="2400" dirty="0">
                <a:latin typeface="Bodoni MT Black" pitchFamily="18" charset="0"/>
                <a:ea typeface="+mn-ea"/>
              </a:rPr>
              <a:t>使逻辑表达式或算术表达式的运算次序清晰直观。</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95288" y="1268413"/>
            <a:ext cx="852805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使用</a:t>
            </a:r>
            <a:r>
              <a:rPr lang="zh-CN" altLang="zh-CN" sz="2400" dirty="0">
                <a:latin typeface="Bodoni MT Black" pitchFamily="18" charset="0"/>
              </a:rPr>
              <a:t>等价划分法设计测试方案</a:t>
            </a:r>
            <a:r>
              <a:rPr lang="zh-CN" altLang="zh-CN" sz="2400" dirty="0">
                <a:solidFill>
                  <a:srgbClr val="FF0000"/>
                </a:solidFill>
                <a:latin typeface="Bodoni MT Black" pitchFamily="18" charset="0"/>
              </a:rPr>
              <a:t>首先需要划分输入数据的等价类</a:t>
            </a:r>
            <a:r>
              <a:rPr lang="zh-CN" altLang="zh-CN" sz="2400" dirty="0">
                <a:latin typeface="Bodoni MT Black" pitchFamily="18" charset="0"/>
              </a:rPr>
              <a:t>，为此需要研究程序的功能说明，从而确定输入数据的</a:t>
            </a:r>
            <a:r>
              <a:rPr lang="zh-CN" altLang="zh-CN" sz="2400" dirty="0">
                <a:solidFill>
                  <a:srgbClr val="FF0000"/>
                </a:solidFill>
                <a:latin typeface="Bodoni MT Black" pitchFamily="18" charset="0"/>
              </a:rPr>
              <a:t>有效等价类</a:t>
            </a:r>
            <a:r>
              <a:rPr lang="zh-CN" altLang="zh-CN" sz="2400" dirty="0">
                <a:latin typeface="Bodoni MT Black" pitchFamily="18" charset="0"/>
              </a:rPr>
              <a:t>和</a:t>
            </a:r>
            <a:r>
              <a:rPr lang="zh-CN" altLang="zh-CN" sz="2400" dirty="0">
                <a:solidFill>
                  <a:srgbClr val="FF0000"/>
                </a:solidFill>
                <a:latin typeface="Bodoni MT Black" pitchFamily="18" charset="0"/>
              </a:rPr>
              <a:t>无效等价类</a:t>
            </a:r>
            <a:r>
              <a:rPr lang="zh-CN" altLang="zh-CN" sz="2400" dirty="0">
                <a:latin typeface="Bodoni MT Black" pitchFamily="18" charset="0"/>
              </a:rPr>
              <a:t>。</a:t>
            </a: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划分</a:t>
            </a:r>
            <a:r>
              <a:rPr lang="zh-CN" altLang="zh-CN" sz="2400" dirty="0">
                <a:latin typeface="Bodoni MT Black" pitchFamily="18" charset="0"/>
                <a:ea typeface="+mn-ea"/>
              </a:rPr>
              <a:t>等价类需要经验，</a:t>
            </a:r>
            <a:r>
              <a:rPr lang="zh-CN" altLang="zh-CN" sz="2400" dirty="0" smtClean="0">
                <a:latin typeface="Bodoni MT Black" pitchFamily="18" charset="0"/>
                <a:ea typeface="+mn-ea"/>
              </a:rPr>
              <a:t>下述</a:t>
            </a:r>
            <a:r>
              <a:rPr lang="zh-CN" altLang="en-US" sz="2400" dirty="0" smtClean="0">
                <a:latin typeface="Bodoni MT Black" pitchFamily="18" charset="0"/>
                <a:ea typeface="+mn-ea"/>
              </a:rPr>
              <a:t>的</a:t>
            </a:r>
            <a:r>
              <a:rPr lang="zh-CN" altLang="zh-CN" sz="2400" dirty="0" smtClean="0">
                <a:solidFill>
                  <a:srgbClr val="FF0000"/>
                </a:solidFill>
                <a:latin typeface="Bodoni MT Black" pitchFamily="18" charset="0"/>
                <a:ea typeface="+mn-ea"/>
              </a:rPr>
              <a:t>启发式规则</a:t>
            </a:r>
            <a:r>
              <a:rPr lang="zh-CN" altLang="zh-CN" sz="2400" dirty="0">
                <a:latin typeface="Bodoni MT Black" pitchFamily="18" charset="0"/>
                <a:ea typeface="+mn-ea"/>
              </a:rPr>
              <a:t>可能有助于</a:t>
            </a:r>
            <a:r>
              <a:rPr lang="zh-CN" altLang="zh-CN" sz="2400" dirty="0" smtClean="0">
                <a:latin typeface="Bodoni MT Black" pitchFamily="18" charset="0"/>
                <a:ea typeface="+mn-ea"/>
              </a:rPr>
              <a:t>等价类划分</a:t>
            </a:r>
            <a:r>
              <a:rPr lang="zh-CN" altLang="zh-CN" sz="2400" dirty="0">
                <a:latin typeface="Bodoni MT Black" pitchFamily="18" charset="0"/>
                <a:ea typeface="+mn-ea"/>
              </a:rPr>
              <a:t>。</a:t>
            </a:r>
          </a:p>
          <a:p>
            <a:pPr marL="0" indent="0">
              <a:lnSpc>
                <a:spcPct val="125000"/>
              </a:lnSpc>
              <a:defRPr/>
            </a:pPr>
            <a:r>
              <a:rPr lang="zh-CN" altLang="en-US" sz="2400" dirty="0" smtClean="0">
                <a:latin typeface="Bodoni MT Black" pitchFamily="18" charset="0"/>
                <a:ea typeface="+mn-ea"/>
              </a:rPr>
              <a:t>①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规定了输入值的范围，则可划分出</a:t>
            </a:r>
            <a:r>
              <a:rPr lang="zh-CN" altLang="zh-CN" sz="2400" dirty="0">
                <a:solidFill>
                  <a:srgbClr val="FF0000"/>
                </a:solidFill>
                <a:latin typeface="Bodoni MT Black" pitchFamily="18" charset="0"/>
                <a:ea typeface="+mn-ea"/>
              </a:rPr>
              <a:t>一个有效</a:t>
            </a:r>
            <a:r>
              <a:rPr lang="zh-CN" altLang="zh-CN" sz="2400" dirty="0">
                <a:latin typeface="Bodoni MT Black" pitchFamily="18" charset="0"/>
                <a:ea typeface="+mn-ea"/>
              </a:rPr>
              <a:t>的</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rPr>
              <a:t>输入值在此范围内</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solidFill>
                  <a:srgbClr val="FF0000"/>
                </a:solidFill>
                <a:latin typeface="Bodoni MT Black" pitchFamily="18" charset="0"/>
                <a:ea typeface="+mn-ea"/>
              </a:rPr>
              <a:t>两个无效</a:t>
            </a:r>
            <a:r>
              <a:rPr lang="zh-CN" altLang="zh-CN" sz="2400" dirty="0">
                <a:latin typeface="Bodoni MT Black" pitchFamily="18" charset="0"/>
                <a:ea typeface="+mn-ea"/>
              </a:rPr>
              <a:t>的</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ea typeface="+mn-ea"/>
              </a:rPr>
              <a:t>输入</a:t>
            </a:r>
            <a:r>
              <a:rPr lang="zh-CN" altLang="zh-CN" sz="2400" dirty="0">
                <a:latin typeface="Bodoni MT Black" pitchFamily="18" charset="0"/>
                <a:ea typeface="+mn-ea"/>
              </a:rPr>
              <a:t>值小于最小值或大于最大</a:t>
            </a:r>
            <a:r>
              <a:rPr lang="zh-CN" altLang="zh-CN" sz="2400" dirty="0" smtClean="0">
                <a:latin typeface="Bodoni MT Black" pitchFamily="18" charset="0"/>
                <a:ea typeface="+mn-ea"/>
              </a:rPr>
              <a:t>值</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②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规定了输入数据的个数，则类似地也可以划分出一个有效的等价类和两个无效的等价类</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43694" y="1221311"/>
            <a:ext cx="845661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dirty="0" smtClean="0">
                <a:latin typeface="Bodoni MT Black" pitchFamily="18" charset="0"/>
              </a:rPr>
              <a:t>③ </a:t>
            </a:r>
            <a:r>
              <a:rPr lang="zh-CN" altLang="zh-CN" sz="2400" dirty="0" smtClean="0">
                <a:latin typeface="Bodoni MT Black" pitchFamily="18" charset="0"/>
              </a:rPr>
              <a:t>如果</a:t>
            </a:r>
            <a:r>
              <a:rPr lang="zh-CN" altLang="zh-CN" sz="2400" dirty="0">
                <a:latin typeface="Bodoni MT Black" pitchFamily="18" charset="0"/>
              </a:rPr>
              <a:t>规定了输入数据的一组值，而且程序对不同输入值做不同处理，则每个允许的输入值是一个有效的等价类，此外还有一个无效的等价类</a:t>
            </a:r>
            <a:r>
              <a:rPr lang="zh-CN" altLang="en-US" sz="2400" dirty="0">
                <a:latin typeface="Bodoni MT Black" pitchFamily="18" charset="0"/>
              </a:rPr>
              <a:t>（</a:t>
            </a:r>
            <a:r>
              <a:rPr lang="zh-CN" altLang="zh-CN" sz="2400" dirty="0">
                <a:latin typeface="Bodoni MT Black" pitchFamily="18" charset="0"/>
              </a:rPr>
              <a:t>任一个不允许的输入值</a:t>
            </a:r>
            <a:r>
              <a:rPr lang="zh-CN" altLang="en-US" sz="2400" dirty="0">
                <a:latin typeface="Bodoni MT Black" pitchFamily="18" charset="0"/>
              </a:rPr>
              <a:t>）</a:t>
            </a:r>
            <a:r>
              <a:rPr lang="zh-CN" altLang="zh-CN" sz="2400" dirty="0">
                <a:latin typeface="Bodoni MT Black" pitchFamily="18" charset="0"/>
              </a:rPr>
              <a:t>。</a:t>
            </a:r>
            <a:endParaRPr lang="en-US" altLang="zh-CN" sz="2400" dirty="0" smtClean="0">
              <a:latin typeface="Bodoni MT Black" pitchFamily="18" charset="0"/>
            </a:endParaRPr>
          </a:p>
          <a:p>
            <a:pPr marL="0" indent="0">
              <a:lnSpc>
                <a:spcPct val="125000"/>
              </a:lnSpc>
              <a:defRPr/>
            </a:pPr>
            <a:r>
              <a:rPr lang="zh-CN" altLang="en-US" sz="2400" dirty="0" smtClean="0">
                <a:latin typeface="Bodoni MT Black" pitchFamily="18" charset="0"/>
                <a:ea typeface="+mn-ea"/>
              </a:rPr>
              <a:t>④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规定了输入数据必须遵循的规则，则可以划分出</a:t>
            </a:r>
            <a:r>
              <a:rPr lang="zh-CN" altLang="zh-CN" sz="2400" dirty="0">
                <a:solidFill>
                  <a:srgbClr val="FF0000"/>
                </a:solidFill>
                <a:latin typeface="Bodoni MT Black" pitchFamily="18" charset="0"/>
                <a:ea typeface="+mn-ea"/>
              </a:rPr>
              <a:t>一个</a:t>
            </a:r>
            <a:r>
              <a:rPr lang="zh-CN" altLang="zh-CN" sz="2400" dirty="0" smtClean="0">
                <a:solidFill>
                  <a:srgbClr val="FF0000"/>
                </a:solidFill>
                <a:latin typeface="Bodoni MT Black" pitchFamily="18" charset="0"/>
                <a:ea typeface="+mn-ea"/>
              </a:rPr>
              <a:t>有效</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ea typeface="+mn-ea"/>
              </a:rPr>
              <a:t>符合规则</a:t>
            </a:r>
            <a:r>
              <a:rPr lang="zh-CN" altLang="en-US" sz="2400" dirty="0" smtClean="0">
                <a:latin typeface="Bodoni MT Black" pitchFamily="18" charset="0"/>
              </a:rPr>
              <a:t>）</a:t>
            </a:r>
            <a:r>
              <a:rPr lang="zh-CN" altLang="zh-CN" sz="2400" dirty="0" smtClean="0">
                <a:latin typeface="Bodoni MT Black" pitchFamily="18" charset="0"/>
                <a:ea typeface="+mn-ea"/>
              </a:rPr>
              <a:t>和</a:t>
            </a:r>
            <a:r>
              <a:rPr lang="zh-CN" altLang="zh-CN" sz="2400" dirty="0">
                <a:solidFill>
                  <a:srgbClr val="FF0000"/>
                </a:solidFill>
                <a:latin typeface="Bodoni MT Black" pitchFamily="18" charset="0"/>
                <a:ea typeface="+mn-ea"/>
              </a:rPr>
              <a:t>若干个</a:t>
            </a:r>
            <a:r>
              <a:rPr lang="zh-CN" altLang="zh-CN" sz="2400" dirty="0" smtClean="0">
                <a:solidFill>
                  <a:srgbClr val="FF0000"/>
                </a:solidFill>
                <a:latin typeface="Bodoni MT Black" pitchFamily="18" charset="0"/>
                <a:ea typeface="+mn-ea"/>
              </a:rPr>
              <a:t>无效</a:t>
            </a:r>
            <a:r>
              <a:rPr lang="zh-CN" altLang="zh-CN" sz="2400" dirty="0" smtClean="0">
                <a:latin typeface="Bodoni MT Black" pitchFamily="18" charset="0"/>
                <a:ea typeface="+mn-ea"/>
              </a:rPr>
              <a:t>等价类</a:t>
            </a:r>
            <a:r>
              <a:rPr lang="zh-CN" altLang="en-US" sz="2400" dirty="0" smtClean="0">
                <a:latin typeface="Bodoni MT Black" pitchFamily="18" charset="0"/>
              </a:rPr>
              <a:t>（</a:t>
            </a:r>
            <a:r>
              <a:rPr lang="zh-CN" altLang="zh-CN" sz="2400" dirty="0" smtClean="0">
                <a:latin typeface="Bodoni MT Black" pitchFamily="18" charset="0"/>
                <a:ea typeface="+mn-ea"/>
              </a:rPr>
              <a:t>从</a:t>
            </a:r>
            <a:r>
              <a:rPr lang="zh-CN" altLang="zh-CN" sz="2400" dirty="0">
                <a:latin typeface="Bodoni MT Black" pitchFamily="18" charset="0"/>
                <a:ea typeface="+mn-ea"/>
              </a:rPr>
              <a:t>各种不同角度违反</a:t>
            </a:r>
            <a:r>
              <a:rPr lang="zh-CN" altLang="zh-CN" sz="2400" dirty="0" smtClean="0">
                <a:latin typeface="Bodoni MT Black" pitchFamily="18" charset="0"/>
                <a:ea typeface="+mn-ea"/>
              </a:rPr>
              <a:t>规则</a:t>
            </a:r>
            <a:r>
              <a:rPr lang="zh-CN" altLang="en-US" sz="2400" dirty="0" smtClean="0">
                <a:latin typeface="Bodoni MT Black" pitchFamily="18" charset="0"/>
              </a:rPr>
              <a:t>） </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⑤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规定了输入数据为整型，则可以划分出正整数、零和负整数</a:t>
            </a:r>
            <a:r>
              <a:rPr lang="en-US" altLang="zh-CN" sz="2400" dirty="0">
                <a:solidFill>
                  <a:srgbClr val="FF0000"/>
                </a:solidFill>
                <a:latin typeface="Bodoni MT Black" pitchFamily="18" charset="0"/>
                <a:ea typeface="+mn-ea"/>
              </a:rPr>
              <a:t>3</a:t>
            </a:r>
            <a:r>
              <a:rPr lang="zh-CN" altLang="zh-CN" sz="2400" dirty="0">
                <a:solidFill>
                  <a:srgbClr val="FF0000"/>
                </a:solidFill>
                <a:latin typeface="Bodoni MT Black" pitchFamily="18" charset="0"/>
                <a:ea typeface="+mn-ea"/>
              </a:rPr>
              <a:t>个有效类</a:t>
            </a:r>
            <a:r>
              <a:rPr lang="zh-CN" altLang="zh-CN" sz="2400" dirty="0">
                <a:latin typeface="Bodoni MT Black" pitchFamily="18" charset="0"/>
                <a:ea typeface="+mn-ea"/>
              </a:rPr>
              <a:t>。</a:t>
            </a:r>
          </a:p>
          <a:p>
            <a:pPr marL="0" indent="0">
              <a:lnSpc>
                <a:spcPct val="125000"/>
              </a:lnSpc>
              <a:defRPr/>
            </a:pPr>
            <a:r>
              <a:rPr lang="zh-CN" altLang="en-US" sz="2400" dirty="0">
                <a:latin typeface="Bodoni MT Black" pitchFamily="18" charset="0"/>
                <a:ea typeface="+mn-ea"/>
              </a:rPr>
              <a:t>⑥</a:t>
            </a:r>
            <a:r>
              <a:rPr lang="zh-CN" altLang="zh-CN" sz="2400" dirty="0" smtClean="0">
                <a:latin typeface="Bodoni MT Black" pitchFamily="18" charset="0"/>
                <a:ea typeface="+mn-ea"/>
              </a:rPr>
              <a:t> </a:t>
            </a:r>
            <a:r>
              <a:rPr lang="zh-CN" altLang="zh-CN" sz="2400" dirty="0">
                <a:latin typeface="Bodoni MT Black" pitchFamily="18" charset="0"/>
                <a:ea typeface="+mn-ea"/>
              </a:rPr>
              <a:t>如果程序的处理对象是表格，则应该使用</a:t>
            </a:r>
            <a:r>
              <a:rPr lang="zh-CN" altLang="zh-CN" sz="2400" dirty="0">
                <a:solidFill>
                  <a:srgbClr val="FF0000"/>
                </a:solidFill>
                <a:latin typeface="Bodoni MT Black" pitchFamily="18" charset="0"/>
                <a:ea typeface="+mn-ea"/>
              </a:rPr>
              <a:t>空表</a:t>
            </a:r>
            <a:r>
              <a:rPr lang="zh-CN" altLang="zh-CN" sz="2400" dirty="0">
                <a:latin typeface="Bodoni MT Black" pitchFamily="18" charset="0"/>
                <a:ea typeface="+mn-ea"/>
              </a:rPr>
              <a:t>，以及</a:t>
            </a:r>
            <a:r>
              <a:rPr lang="zh-CN" altLang="zh-CN" sz="2400" dirty="0">
                <a:solidFill>
                  <a:srgbClr val="FF0000"/>
                </a:solidFill>
                <a:latin typeface="Bodoni MT Black" pitchFamily="18" charset="0"/>
                <a:ea typeface="+mn-ea"/>
              </a:rPr>
              <a:t>含一项或多项的表</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1290638"/>
            <a:ext cx="856863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划分</a:t>
            </a:r>
            <a:r>
              <a:rPr lang="zh-CN" altLang="zh-CN" sz="2400" dirty="0">
                <a:latin typeface="Bodoni MT Black" pitchFamily="18" charset="0"/>
                <a:ea typeface="+mn-ea"/>
              </a:rPr>
              <a:t>出等价类以后，根据等价类设计测试方案时主要使用下面</a:t>
            </a:r>
            <a:r>
              <a:rPr lang="zh-CN" altLang="zh-CN" sz="2400" dirty="0">
                <a:solidFill>
                  <a:srgbClr val="FF0000"/>
                </a:solidFill>
                <a:latin typeface="Bodoni MT Black" pitchFamily="18" charset="0"/>
                <a:ea typeface="+mn-ea"/>
              </a:rPr>
              <a:t>两</a:t>
            </a:r>
            <a:r>
              <a:rPr lang="zh-CN" altLang="zh-CN" sz="2400" dirty="0">
                <a:latin typeface="Bodoni MT Black" pitchFamily="18" charset="0"/>
                <a:ea typeface="+mn-ea"/>
              </a:rPr>
              <a:t>个步骤。</a:t>
            </a: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① </a:t>
            </a:r>
            <a:r>
              <a:rPr lang="zh-CN" altLang="zh-CN" sz="2400" dirty="0" smtClean="0">
                <a:latin typeface="Bodoni MT Black" pitchFamily="18" charset="0"/>
                <a:ea typeface="+mn-ea"/>
              </a:rPr>
              <a:t>设计</a:t>
            </a:r>
            <a:r>
              <a:rPr lang="zh-CN" altLang="zh-CN" sz="2400" dirty="0">
                <a:latin typeface="Bodoni MT Black" pitchFamily="18" charset="0"/>
                <a:ea typeface="+mn-ea"/>
              </a:rPr>
              <a:t>一个新的测试方案以</a:t>
            </a:r>
            <a:r>
              <a:rPr lang="zh-CN" altLang="zh-CN" sz="2400" dirty="0">
                <a:solidFill>
                  <a:srgbClr val="FF0000"/>
                </a:solidFill>
                <a:latin typeface="Bodoni MT Black" pitchFamily="18" charset="0"/>
                <a:ea typeface="+mn-ea"/>
              </a:rPr>
              <a:t>尽可能多地覆盖尚未被覆盖的有效等价类</a:t>
            </a:r>
            <a:r>
              <a:rPr lang="zh-CN" altLang="zh-CN" sz="2400" dirty="0">
                <a:latin typeface="Bodoni MT Black" pitchFamily="18" charset="0"/>
                <a:ea typeface="+mn-ea"/>
              </a:rPr>
              <a:t>，重复这一步骤直到所有有效等价类都被覆盖为止。</a:t>
            </a: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② </a:t>
            </a:r>
            <a:r>
              <a:rPr lang="zh-CN" altLang="zh-CN" sz="2400" dirty="0" smtClean="0">
                <a:latin typeface="Bodoni MT Black" pitchFamily="18" charset="0"/>
                <a:ea typeface="+mn-ea"/>
              </a:rPr>
              <a:t>设计</a:t>
            </a:r>
            <a:r>
              <a:rPr lang="zh-CN" altLang="zh-CN" sz="2400" dirty="0">
                <a:latin typeface="Bodoni MT Black" pitchFamily="18" charset="0"/>
                <a:ea typeface="+mn-ea"/>
              </a:rPr>
              <a:t>一个新的测试方案，使它</a:t>
            </a:r>
            <a:r>
              <a:rPr lang="zh-CN" altLang="zh-CN" sz="2400" dirty="0">
                <a:solidFill>
                  <a:srgbClr val="FF0000"/>
                </a:solidFill>
                <a:latin typeface="Bodoni MT Black" pitchFamily="18" charset="0"/>
                <a:ea typeface="+mn-ea"/>
              </a:rPr>
              <a:t>覆盖一个而且只覆盖一个尚未被覆盖的无效等价类</a:t>
            </a:r>
            <a:r>
              <a:rPr lang="zh-CN" altLang="zh-CN" sz="2400" dirty="0">
                <a:latin typeface="Bodoni MT Black" pitchFamily="18" charset="0"/>
                <a:ea typeface="+mn-ea"/>
              </a:rPr>
              <a:t>，重复这一步骤直到所有无效等价类都被覆盖为止。</a:t>
            </a:r>
          </a:p>
          <a:p>
            <a:pPr marL="0" indent="0">
              <a:lnSpc>
                <a:spcPct val="125000"/>
              </a:lnSpc>
              <a:defRPr/>
            </a:pPr>
            <a:r>
              <a:rPr lang="en-US" altLang="zh-CN" sz="2400" b="1" dirty="0" smtClean="0">
                <a:latin typeface="Bodoni MT Black" pitchFamily="18" charset="0"/>
                <a:ea typeface="+mn-ea"/>
              </a:rPr>
              <a:t>    </a:t>
            </a:r>
            <a:r>
              <a:rPr lang="zh-CN" altLang="zh-CN" sz="2400" b="1" dirty="0" smtClean="0">
                <a:solidFill>
                  <a:srgbClr val="C00000"/>
                </a:solidFill>
                <a:latin typeface="Bodoni MT Black" pitchFamily="18" charset="0"/>
                <a:ea typeface="+mn-ea"/>
              </a:rPr>
              <a:t>注意</a:t>
            </a:r>
            <a:r>
              <a:rPr lang="zh-CN" altLang="zh-CN" sz="2400" dirty="0">
                <a:latin typeface="Bodoni MT Black" pitchFamily="18" charset="0"/>
                <a:ea typeface="+mn-ea"/>
              </a:rPr>
              <a:t>，通常程序发现一类错误后就不再检查是否还有其他错误，因此，</a:t>
            </a:r>
            <a:r>
              <a:rPr lang="zh-CN" altLang="zh-CN" sz="2400" dirty="0" smtClean="0">
                <a:latin typeface="Bodoni MT Black" pitchFamily="18" charset="0"/>
                <a:ea typeface="+mn-ea"/>
              </a:rPr>
              <a:t>应使</a:t>
            </a:r>
            <a:r>
              <a:rPr lang="zh-CN" altLang="zh-CN" sz="2400" dirty="0">
                <a:latin typeface="Bodoni MT Black" pitchFamily="18" charset="0"/>
                <a:ea typeface="+mn-ea"/>
              </a:rPr>
              <a:t>每个测试方案只覆盖一个无效的等价类。</a:t>
            </a:r>
            <a:endParaRPr lang="zh-CN" altLang="zh-CN" sz="20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59569" y="1187450"/>
            <a:ext cx="842486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有</a:t>
            </a:r>
            <a:r>
              <a:rPr lang="zh-CN" altLang="zh-CN" sz="2200" dirty="0">
                <a:latin typeface="Bodoni MT Black" pitchFamily="18" charset="0"/>
                <a:ea typeface="+mn-ea"/>
              </a:rPr>
              <a:t>一个把</a:t>
            </a:r>
            <a:r>
              <a:rPr lang="zh-CN" altLang="zh-CN" sz="2200" dirty="0">
                <a:solidFill>
                  <a:srgbClr val="FF0000"/>
                </a:solidFill>
                <a:latin typeface="Bodoni MT Black" pitchFamily="18" charset="0"/>
                <a:ea typeface="+mn-ea"/>
              </a:rPr>
              <a:t>数字串转变成整数</a:t>
            </a:r>
            <a:r>
              <a:rPr lang="zh-CN" altLang="zh-CN" sz="2200" dirty="0">
                <a:latin typeface="Bodoni MT Black" pitchFamily="18" charset="0"/>
                <a:ea typeface="+mn-ea"/>
              </a:rPr>
              <a:t>的函数</a:t>
            </a:r>
            <a:r>
              <a:rPr lang="zh-CN" altLang="zh-CN" sz="2200" dirty="0" smtClean="0">
                <a:latin typeface="Bodoni MT Black" pitchFamily="18" charset="0"/>
                <a:ea typeface="+mn-ea"/>
              </a:rPr>
              <a:t>。程序</a:t>
            </a:r>
            <a:r>
              <a:rPr lang="zh-CN" altLang="zh-CN" sz="2200" dirty="0">
                <a:latin typeface="Bodoni MT Black" pitchFamily="18" charset="0"/>
                <a:ea typeface="+mn-ea"/>
              </a:rPr>
              <a:t>的计算机字长</a:t>
            </a:r>
            <a:r>
              <a:rPr lang="en-US" altLang="zh-CN" sz="2200" dirty="0">
                <a:solidFill>
                  <a:srgbClr val="FF0000"/>
                </a:solidFill>
                <a:latin typeface="Bodoni MT Black" pitchFamily="18" charset="0"/>
                <a:ea typeface="+mn-ea"/>
              </a:rPr>
              <a:t>16</a:t>
            </a:r>
            <a:r>
              <a:rPr lang="zh-CN" altLang="zh-CN" sz="2200" dirty="0">
                <a:latin typeface="Bodoni MT Black" pitchFamily="18" charset="0"/>
                <a:ea typeface="+mn-ea"/>
              </a:rPr>
              <a:t>位，用二进制</a:t>
            </a:r>
            <a:r>
              <a:rPr lang="zh-CN" altLang="zh-CN" sz="2200" dirty="0" smtClean="0">
                <a:latin typeface="Bodoni MT Black" pitchFamily="18" charset="0"/>
                <a:ea typeface="+mn-ea"/>
              </a:rPr>
              <a:t>补码</a:t>
            </a:r>
            <a:r>
              <a:rPr lang="zh-CN" altLang="en-US" sz="2200" dirty="0" smtClean="0">
                <a:latin typeface="Bodoni MT Black" pitchFamily="18" charset="0"/>
                <a:ea typeface="+mn-ea"/>
              </a:rPr>
              <a:t>（符号位和数值域统一处理）</a:t>
            </a:r>
            <a:r>
              <a:rPr lang="zh-CN" altLang="zh-CN" sz="2200" dirty="0" smtClean="0">
                <a:latin typeface="Bodoni MT Black" pitchFamily="18" charset="0"/>
                <a:ea typeface="+mn-ea"/>
              </a:rPr>
              <a:t>表示整数</a:t>
            </a:r>
            <a:r>
              <a:rPr lang="zh-CN" altLang="en-US" sz="2200" dirty="0" smtClean="0">
                <a:latin typeface="Bodoni MT Black" pitchFamily="18" charset="0"/>
                <a:ea typeface="+mn-ea"/>
              </a:rPr>
              <a:t>，</a:t>
            </a:r>
            <a:r>
              <a:rPr lang="en-US" altLang="zh-CN" sz="2200" dirty="0" smtClean="0">
                <a:latin typeface="Bodoni MT Black" pitchFamily="18" charset="0"/>
                <a:ea typeface="+mn-ea"/>
              </a:rPr>
              <a:t>Pascal</a:t>
            </a:r>
            <a:r>
              <a:rPr lang="zh-CN" altLang="zh-CN" sz="2200" dirty="0">
                <a:latin typeface="Bodoni MT Black" pitchFamily="18" charset="0"/>
                <a:ea typeface="+mn-ea"/>
              </a:rPr>
              <a:t>语言</a:t>
            </a:r>
            <a:r>
              <a:rPr lang="zh-CN" altLang="zh-CN" sz="2200" dirty="0" smtClean="0">
                <a:latin typeface="Bodoni MT Black" pitchFamily="18" charset="0"/>
                <a:ea typeface="+mn-ea"/>
              </a:rPr>
              <a:t>编写</a:t>
            </a:r>
            <a:r>
              <a:rPr lang="zh-CN" altLang="en-US" sz="2200" dirty="0" smtClean="0">
                <a:latin typeface="Bodoni MT Black" pitchFamily="18" charset="0"/>
                <a:ea typeface="+mn-ea"/>
              </a:rPr>
              <a:t>的函数</a:t>
            </a:r>
            <a:r>
              <a:rPr lang="zh-CN" altLang="zh-CN" sz="2200" dirty="0" smtClean="0">
                <a:latin typeface="Bodoni MT Black" pitchFamily="18" charset="0"/>
                <a:ea typeface="+mn-ea"/>
              </a:rPr>
              <a:t>说明</a:t>
            </a:r>
            <a:r>
              <a:rPr lang="zh-CN" altLang="zh-CN" sz="2200" dirty="0">
                <a:latin typeface="Bodoni MT Black" pitchFamily="18" charset="0"/>
                <a:ea typeface="+mn-ea"/>
              </a:rPr>
              <a:t>如下：</a:t>
            </a:r>
          </a:p>
          <a:p>
            <a:pPr marL="0" indent="0">
              <a:lnSpc>
                <a:spcPct val="125000"/>
              </a:lnSpc>
              <a:defRPr/>
            </a:pPr>
            <a:r>
              <a:rPr lang="en-US" altLang="zh-CN" sz="2200" b="1" dirty="0" smtClean="0">
                <a:latin typeface="Bodoni MT Black" pitchFamily="18" charset="0"/>
                <a:ea typeface="+mn-ea"/>
              </a:rPr>
              <a:t>                         </a:t>
            </a:r>
            <a:r>
              <a:rPr lang="en-US" altLang="zh-CN" sz="2200" b="1" dirty="0" smtClean="0">
                <a:effectLst>
                  <a:outerShdw blurRad="38100" dist="38100" dir="2700000" algn="tl">
                    <a:srgbClr val="000000">
                      <a:alpha val="43137"/>
                    </a:srgbClr>
                  </a:outerShdw>
                </a:effectLst>
                <a:latin typeface="Bodoni MT Black" pitchFamily="18" charset="0"/>
                <a:ea typeface="+mn-ea"/>
              </a:rPr>
              <a:t>function </a:t>
            </a:r>
            <a:r>
              <a:rPr lang="en-US" altLang="zh-CN" sz="2200" b="1" dirty="0" err="1">
                <a:effectLst>
                  <a:outerShdw blurRad="38100" dist="38100" dir="2700000" algn="tl">
                    <a:srgbClr val="000000">
                      <a:alpha val="43137"/>
                    </a:srgbClr>
                  </a:outerShdw>
                </a:effectLst>
                <a:latin typeface="Bodoni MT Black" pitchFamily="18" charset="0"/>
                <a:ea typeface="+mn-ea"/>
              </a:rPr>
              <a:t>strtoint</a:t>
            </a:r>
            <a:r>
              <a:rPr lang="en-US" altLang="zh-CN" sz="2200" b="1" dirty="0">
                <a:effectLst>
                  <a:outerShdw blurRad="38100" dist="38100" dir="2700000" algn="tl">
                    <a:srgbClr val="000000">
                      <a:alpha val="43137"/>
                    </a:srgbClr>
                  </a:outerShdw>
                </a:effectLst>
                <a:latin typeface="Bodoni MT Black" pitchFamily="18" charset="0"/>
                <a:ea typeface="+mn-ea"/>
              </a:rPr>
              <a:t> (</a:t>
            </a:r>
            <a:r>
              <a:rPr lang="en-US" altLang="zh-CN" sz="2200" b="1" dirty="0" err="1">
                <a:effectLst>
                  <a:outerShdw blurRad="38100" dist="38100" dir="2700000" algn="tl">
                    <a:srgbClr val="000000">
                      <a:alpha val="43137"/>
                    </a:srgbClr>
                  </a:outerShdw>
                </a:effectLst>
                <a:latin typeface="Bodoni MT Black" pitchFamily="18" charset="0"/>
                <a:ea typeface="+mn-ea"/>
              </a:rPr>
              <a:t>dstr:shortstr</a:t>
            </a:r>
            <a:r>
              <a:rPr lang="en-US" altLang="zh-CN" sz="2200" b="1" dirty="0">
                <a:effectLst>
                  <a:outerShdw blurRad="38100" dist="38100" dir="2700000" algn="tl">
                    <a:srgbClr val="000000">
                      <a:alpha val="43137"/>
                    </a:srgbClr>
                  </a:outerShdw>
                </a:effectLst>
                <a:latin typeface="Bodoni MT Black" pitchFamily="18" charset="0"/>
                <a:ea typeface="+mn-ea"/>
              </a:rPr>
              <a:t>):integer</a:t>
            </a:r>
            <a:r>
              <a:rPr lang="en-US" altLang="zh-CN" sz="2200" b="1" dirty="0" smtClean="0">
                <a:effectLst>
                  <a:outerShdw blurRad="38100" dist="38100" dir="2700000" algn="tl">
                    <a:srgbClr val="000000">
                      <a:alpha val="43137"/>
                    </a:srgbClr>
                  </a:outerShdw>
                </a:effectLst>
                <a:latin typeface="Bodoni MT Black" pitchFamily="18" charset="0"/>
                <a:ea typeface="+mn-ea"/>
              </a:rPr>
              <a:t>;</a:t>
            </a:r>
          </a:p>
          <a:p>
            <a:pPr marL="0" indent="0">
              <a:lnSpc>
                <a:spcPct val="125000"/>
              </a:lnSpc>
              <a:defRPr/>
            </a:pPr>
            <a:r>
              <a:rPr lang="zh-CN" altLang="zh-CN" sz="2200" dirty="0" smtClean="0">
                <a:latin typeface="Bodoni MT Black" pitchFamily="18" charset="0"/>
                <a:ea typeface="+mn-ea"/>
              </a:rPr>
              <a:t>函数</a:t>
            </a:r>
            <a:r>
              <a:rPr lang="zh-CN" altLang="zh-CN" sz="2200" dirty="0">
                <a:latin typeface="Bodoni MT Black" pitchFamily="18" charset="0"/>
                <a:ea typeface="+mn-ea"/>
              </a:rPr>
              <a:t>的参数类型是</a:t>
            </a:r>
            <a:r>
              <a:rPr lang="en-US" altLang="zh-CN" sz="2200" dirty="0" err="1" smtClean="0">
                <a:latin typeface="Bodoni MT Black" pitchFamily="18" charset="0"/>
                <a:ea typeface="+mn-ea"/>
              </a:rPr>
              <a:t>shortstr</a:t>
            </a:r>
            <a:r>
              <a:rPr lang="zh-CN" altLang="en-US" sz="2200" dirty="0" smtClean="0">
                <a:latin typeface="Bodoni MT Black" pitchFamily="18" charset="0"/>
                <a:ea typeface="+mn-ea"/>
              </a:rPr>
              <a:t>，</a:t>
            </a:r>
            <a:r>
              <a:rPr lang="zh-CN" altLang="zh-CN" sz="2200" dirty="0" smtClean="0">
                <a:latin typeface="Bodoni MT Black" pitchFamily="18" charset="0"/>
                <a:ea typeface="+mn-ea"/>
              </a:rPr>
              <a:t>它</a:t>
            </a:r>
            <a:r>
              <a:rPr lang="zh-CN" altLang="zh-CN" sz="2200" dirty="0">
                <a:latin typeface="Bodoni MT Black" pitchFamily="18" charset="0"/>
                <a:ea typeface="+mn-ea"/>
              </a:rPr>
              <a:t>的说明</a:t>
            </a:r>
            <a:r>
              <a:rPr lang="zh-CN" altLang="zh-CN" sz="2200" dirty="0" smtClean="0">
                <a:latin typeface="Bodoni MT Black" pitchFamily="18" charset="0"/>
                <a:ea typeface="+mn-ea"/>
              </a:rPr>
              <a:t>是</a:t>
            </a:r>
            <a:r>
              <a:rPr lang="zh-CN" altLang="en-US"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en-US" altLang="zh-CN" sz="2200" b="1" dirty="0" smtClean="0">
                <a:effectLst>
                  <a:outerShdw blurRad="38100" dist="38100" dir="2700000" algn="tl">
                    <a:srgbClr val="000000">
                      <a:alpha val="43137"/>
                    </a:srgbClr>
                  </a:outerShdw>
                </a:effectLst>
                <a:latin typeface="Bodoni MT Black" pitchFamily="18" charset="0"/>
                <a:ea typeface="+mn-ea"/>
              </a:rPr>
              <a:t>type </a:t>
            </a:r>
            <a:r>
              <a:rPr lang="en-US" altLang="zh-CN" sz="2200" b="1" dirty="0" err="1" smtClean="0">
                <a:effectLst>
                  <a:outerShdw blurRad="38100" dist="38100" dir="2700000" algn="tl">
                    <a:srgbClr val="000000">
                      <a:alpha val="43137"/>
                    </a:srgbClr>
                  </a:outerShdw>
                </a:effectLst>
                <a:latin typeface="Bodoni MT Black" pitchFamily="18" charset="0"/>
                <a:ea typeface="+mn-ea"/>
              </a:rPr>
              <a:t>shortstr</a:t>
            </a:r>
            <a:r>
              <a:rPr lang="en-US" altLang="zh-CN" sz="2200" b="1" dirty="0" smtClean="0">
                <a:effectLst>
                  <a:outerShdw blurRad="38100" dist="38100" dir="2700000" algn="tl">
                    <a:srgbClr val="000000">
                      <a:alpha val="43137"/>
                    </a:srgbClr>
                  </a:outerShdw>
                </a:effectLst>
                <a:latin typeface="Bodoni MT Black" pitchFamily="18" charset="0"/>
                <a:ea typeface="+mn-ea"/>
              </a:rPr>
              <a:t>=array[1</a:t>
            </a:r>
            <a:r>
              <a:rPr lang="en-US" altLang="zh-CN" sz="2200" b="1" dirty="0">
                <a:effectLst>
                  <a:outerShdw blurRad="38100" dist="38100" dir="2700000" algn="tl">
                    <a:srgbClr val="000000">
                      <a:alpha val="43137"/>
                    </a:srgbClr>
                  </a:outerShdw>
                </a:effectLst>
                <a:latin typeface="Bodoni MT Black" pitchFamily="18" charset="0"/>
                <a:ea typeface="+mn-ea"/>
              </a:rPr>
              <a:t>..</a:t>
            </a:r>
            <a:r>
              <a:rPr lang="en-US" altLang="zh-CN" sz="2200" b="1" dirty="0" smtClean="0">
                <a:effectLst>
                  <a:outerShdw blurRad="38100" dist="38100" dir="2700000" algn="tl">
                    <a:srgbClr val="000000">
                      <a:alpha val="43137"/>
                    </a:srgbClr>
                  </a:outerShdw>
                </a:effectLst>
                <a:latin typeface="Bodoni MT Black" pitchFamily="18" charset="0"/>
                <a:ea typeface="+mn-ea"/>
              </a:rPr>
              <a:t>6] </a:t>
            </a:r>
            <a:r>
              <a:rPr lang="en-US" altLang="zh-CN" sz="2200" b="1" dirty="0">
                <a:effectLst>
                  <a:outerShdw blurRad="38100" dist="38100" dir="2700000" algn="tl">
                    <a:srgbClr val="000000">
                      <a:alpha val="43137"/>
                    </a:srgbClr>
                  </a:outerShdw>
                </a:effectLst>
                <a:latin typeface="Bodoni MT Black" pitchFamily="18" charset="0"/>
                <a:ea typeface="+mn-ea"/>
              </a:rPr>
              <a:t>of char</a:t>
            </a:r>
            <a:r>
              <a:rPr lang="en-US" altLang="zh-CN" sz="2200" b="1" dirty="0" smtClean="0">
                <a:effectLst>
                  <a:outerShdw blurRad="38100" dist="38100" dir="2700000" algn="tl">
                    <a:srgbClr val="000000">
                      <a:alpha val="43137"/>
                    </a:srgbClr>
                  </a:outerShdw>
                </a:effectLst>
                <a:latin typeface="Bodoni MT Black" pitchFamily="18" charset="0"/>
                <a:ea typeface="+mn-ea"/>
              </a:rPr>
              <a:t>;</a:t>
            </a:r>
          </a:p>
          <a:p>
            <a:pPr marL="0" indent="0">
              <a:lnSpc>
                <a:spcPct val="125000"/>
              </a:lnSpc>
              <a:defRPr/>
            </a:pPr>
            <a:r>
              <a:rPr lang="zh-CN" altLang="zh-CN" sz="2200" dirty="0" smtClean="0">
                <a:latin typeface="Bodoni MT Black" pitchFamily="18" charset="0"/>
                <a:ea typeface="+mn-ea"/>
              </a:rPr>
              <a:t>被</a:t>
            </a:r>
            <a:r>
              <a:rPr lang="zh-CN" altLang="zh-CN" sz="2200" dirty="0">
                <a:latin typeface="Bodoni MT Black" pitchFamily="18" charset="0"/>
                <a:ea typeface="+mn-ea"/>
              </a:rPr>
              <a:t>处理的数字串是</a:t>
            </a:r>
            <a:r>
              <a:rPr lang="zh-CN" altLang="zh-CN" sz="2200" dirty="0">
                <a:solidFill>
                  <a:srgbClr val="FF0000"/>
                </a:solidFill>
                <a:latin typeface="Bodoni MT Black" pitchFamily="18" charset="0"/>
                <a:ea typeface="+mn-ea"/>
              </a:rPr>
              <a:t>右对齐</a:t>
            </a:r>
            <a:r>
              <a:rPr lang="zh-CN" altLang="zh-CN" sz="2200" dirty="0">
                <a:latin typeface="Bodoni MT Black" pitchFamily="18" charset="0"/>
                <a:ea typeface="+mn-ea"/>
              </a:rPr>
              <a:t>的</a:t>
            </a:r>
            <a:r>
              <a:rPr lang="zh-CN" altLang="zh-CN" sz="2200" dirty="0" smtClean="0">
                <a:latin typeface="Bodoni MT Black" pitchFamily="18" charset="0"/>
                <a:ea typeface="+mn-ea"/>
              </a:rPr>
              <a:t>，如果</a:t>
            </a:r>
            <a:r>
              <a:rPr lang="zh-CN" altLang="zh-CN" sz="2200" dirty="0">
                <a:latin typeface="Bodoni MT Black" pitchFamily="18" charset="0"/>
                <a:ea typeface="+mn-ea"/>
              </a:rPr>
              <a:t>数字串比</a:t>
            </a:r>
            <a:r>
              <a:rPr lang="en-US" altLang="zh-CN" sz="2200" dirty="0">
                <a:latin typeface="Bodoni MT Black" pitchFamily="18" charset="0"/>
                <a:ea typeface="+mn-ea"/>
              </a:rPr>
              <a:t>6</a:t>
            </a:r>
            <a:r>
              <a:rPr lang="zh-CN" altLang="zh-CN" sz="2200" dirty="0">
                <a:latin typeface="Bodoni MT Black" pitchFamily="18" charset="0"/>
                <a:ea typeface="+mn-ea"/>
              </a:rPr>
              <a:t>个字符短，则在它的左边补空格。如果数字串是负的，则负号和最高位数字紧</a:t>
            </a:r>
            <a:r>
              <a:rPr lang="zh-CN" altLang="zh-CN" sz="2200" dirty="0" smtClean="0">
                <a:latin typeface="Bodoni MT Black" pitchFamily="18" charset="0"/>
                <a:ea typeface="+mn-ea"/>
              </a:rPr>
              <a:t>相邻</a:t>
            </a:r>
            <a:r>
              <a:rPr lang="zh-CN" altLang="en-US" sz="2200" dirty="0" smtClean="0">
                <a:latin typeface="Bodoni MT Black" pitchFamily="18" charset="0"/>
                <a:ea typeface="+mn-ea"/>
              </a:rPr>
              <a:t>（</a:t>
            </a:r>
            <a:r>
              <a:rPr lang="zh-CN" altLang="zh-CN" sz="2200" dirty="0" smtClean="0">
                <a:latin typeface="Bodoni MT Black" pitchFamily="18" charset="0"/>
                <a:ea typeface="+mn-ea"/>
              </a:rPr>
              <a:t>负号</a:t>
            </a:r>
            <a:r>
              <a:rPr lang="zh-CN" altLang="zh-CN" sz="2200" dirty="0">
                <a:latin typeface="Bodoni MT Black" pitchFamily="18" charset="0"/>
                <a:ea typeface="+mn-ea"/>
              </a:rPr>
              <a:t>在最高位数字左边一</a:t>
            </a:r>
            <a:r>
              <a:rPr lang="zh-CN" altLang="zh-CN" sz="2200" dirty="0" smtClean="0">
                <a:latin typeface="Bodoni MT Black" pitchFamily="18" charset="0"/>
                <a:ea typeface="+mn-ea"/>
              </a:rPr>
              <a:t>位</a:t>
            </a:r>
            <a:r>
              <a:rPr lang="zh-CN" altLang="en-US" sz="2200" dirty="0" smtClean="0">
                <a:latin typeface="Bodoni MT Black" pitchFamily="18" charset="0"/>
              </a:rPr>
              <a:t>）</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考虑</a:t>
            </a:r>
            <a:r>
              <a:rPr lang="zh-CN" altLang="zh-CN" sz="2200" dirty="0">
                <a:latin typeface="Bodoni MT Black" pitchFamily="18" charset="0"/>
                <a:ea typeface="+mn-ea"/>
              </a:rPr>
              <a:t>到</a:t>
            </a:r>
            <a:r>
              <a:rPr lang="en-US" altLang="zh-CN" sz="2200" dirty="0">
                <a:latin typeface="Bodoni MT Black" pitchFamily="18" charset="0"/>
                <a:ea typeface="+mn-ea"/>
              </a:rPr>
              <a:t>Pascal</a:t>
            </a:r>
            <a:r>
              <a:rPr lang="zh-CN" altLang="zh-CN" sz="2200" dirty="0">
                <a:latin typeface="Bodoni MT Black" pitchFamily="18" charset="0"/>
                <a:ea typeface="+mn-ea"/>
              </a:rPr>
              <a:t>编译程序固有的检错功能，测试时不需要使用长度不等于</a:t>
            </a:r>
            <a:r>
              <a:rPr lang="en-US" altLang="zh-CN" sz="2200" dirty="0">
                <a:latin typeface="Bodoni MT Black" pitchFamily="18" charset="0"/>
                <a:ea typeface="+mn-ea"/>
              </a:rPr>
              <a:t>6</a:t>
            </a:r>
            <a:r>
              <a:rPr lang="zh-CN" altLang="zh-CN" sz="2200" dirty="0">
                <a:latin typeface="Bodoni MT Black" pitchFamily="18" charset="0"/>
                <a:ea typeface="+mn-ea"/>
              </a:rPr>
              <a:t>的数组</a:t>
            </a:r>
            <a:r>
              <a:rPr lang="zh-CN" altLang="zh-CN" sz="2200" dirty="0" smtClean="0">
                <a:latin typeface="Bodoni MT Black" pitchFamily="18" charset="0"/>
                <a:ea typeface="+mn-ea"/>
              </a:rPr>
              <a:t>做</a:t>
            </a:r>
            <a:r>
              <a:rPr lang="zh-CN" altLang="en-US" sz="2200" dirty="0" smtClean="0">
                <a:latin typeface="Bodoni MT Black" pitchFamily="18" charset="0"/>
                <a:ea typeface="+mn-ea"/>
              </a:rPr>
              <a:t>实际</a:t>
            </a:r>
            <a:r>
              <a:rPr lang="zh-CN" altLang="zh-CN" sz="2200" dirty="0" smtClean="0">
                <a:latin typeface="Bodoni MT Black" pitchFamily="18" charset="0"/>
                <a:ea typeface="+mn-ea"/>
              </a:rPr>
              <a:t>参数</a:t>
            </a:r>
            <a:r>
              <a:rPr lang="zh-CN" altLang="zh-CN" sz="2200" dirty="0">
                <a:latin typeface="Bodoni MT Black" pitchFamily="18" charset="0"/>
                <a:ea typeface="+mn-ea"/>
              </a:rPr>
              <a:t>，更不需要使用任何非字符数组类型的实在参数。</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57200" y="1135866"/>
            <a:ext cx="8175654" cy="470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200" dirty="0" smtClean="0">
                <a:latin typeface="Bodoni MT Black" pitchFamily="18" charset="0"/>
                <a:ea typeface="+mn-ea"/>
              </a:rPr>
              <a:t>分析</a:t>
            </a:r>
            <a:r>
              <a:rPr lang="zh-CN" altLang="zh-CN" sz="2200" dirty="0">
                <a:latin typeface="Bodoni MT Black" pitchFamily="18" charset="0"/>
                <a:ea typeface="+mn-ea"/>
              </a:rPr>
              <a:t>这个程序的规格说明，可以划分出如下等价类。</a:t>
            </a:r>
          </a:p>
          <a:p>
            <a:pPr>
              <a:lnSpc>
                <a:spcPct val="125000"/>
              </a:lnSpc>
              <a:buSzPct val="100000"/>
              <a:buFont typeface="Wingdings" panose="05000000000000000000" pitchFamily="2" charset="2"/>
              <a:buChar char="l"/>
              <a:defRPr/>
            </a:pPr>
            <a:r>
              <a:rPr lang="zh-CN" altLang="zh-CN" sz="2200" b="1" dirty="0" smtClean="0">
                <a:solidFill>
                  <a:srgbClr val="FF0000"/>
                </a:solidFill>
                <a:latin typeface="Bodoni MT Black" pitchFamily="18" charset="0"/>
                <a:ea typeface="+mn-ea"/>
              </a:rPr>
              <a:t>有效</a:t>
            </a:r>
            <a:r>
              <a:rPr lang="zh-CN" altLang="zh-CN" sz="2200" b="1" dirty="0">
                <a:solidFill>
                  <a:srgbClr val="FF0000"/>
                </a:solidFill>
                <a:latin typeface="Bodoni MT Black" pitchFamily="18" charset="0"/>
                <a:ea typeface="+mn-ea"/>
              </a:rPr>
              <a:t>输入的</a:t>
            </a:r>
            <a:r>
              <a:rPr lang="zh-CN" altLang="zh-CN" sz="2200" b="1" dirty="0" smtClean="0">
                <a:solidFill>
                  <a:srgbClr val="FF0000"/>
                </a:solidFill>
                <a:latin typeface="Bodoni MT Black" pitchFamily="18" charset="0"/>
                <a:ea typeface="+mn-ea"/>
              </a:rPr>
              <a:t>等价类</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① </a:t>
            </a:r>
            <a:r>
              <a:rPr lang="en-US" altLang="zh-CN" sz="2200" dirty="0" smtClean="0">
                <a:latin typeface="Bodoni MT Black" pitchFamily="18" charset="0"/>
                <a:ea typeface="+mn-ea"/>
              </a:rPr>
              <a:t>1</a:t>
            </a:r>
            <a:r>
              <a:rPr lang="zh-CN" altLang="zh-CN" sz="2200" dirty="0">
                <a:latin typeface="Bodoni MT Black" pitchFamily="18" charset="0"/>
                <a:ea typeface="+mn-ea"/>
              </a:rPr>
              <a:t>～</a:t>
            </a:r>
            <a:r>
              <a:rPr lang="en-US" altLang="zh-CN" sz="2200" dirty="0">
                <a:latin typeface="Bodoni MT Black" pitchFamily="18" charset="0"/>
                <a:ea typeface="+mn-ea"/>
              </a:rPr>
              <a:t>6</a:t>
            </a:r>
            <a:r>
              <a:rPr lang="zh-CN" altLang="zh-CN" sz="2200" dirty="0">
                <a:latin typeface="Bodoni MT Black" pitchFamily="18" charset="0"/>
                <a:ea typeface="+mn-ea"/>
              </a:rPr>
              <a:t>个数字字符组成的</a:t>
            </a:r>
            <a:r>
              <a:rPr lang="zh-CN" altLang="zh-CN" sz="2200" dirty="0" smtClean="0">
                <a:latin typeface="Bodoni MT Black" pitchFamily="18" charset="0"/>
                <a:ea typeface="+mn-ea"/>
              </a:rPr>
              <a:t>数字串</a:t>
            </a:r>
            <a:r>
              <a:rPr lang="zh-CN" altLang="en-US" sz="2200" dirty="0" smtClean="0">
                <a:latin typeface="Bodoni MT Black" pitchFamily="18" charset="0"/>
                <a:ea typeface="+mn-ea"/>
              </a:rPr>
              <a:t>（</a:t>
            </a:r>
            <a:r>
              <a:rPr lang="zh-CN" altLang="zh-CN" sz="2200" dirty="0" smtClean="0">
                <a:latin typeface="Bodoni MT Black" pitchFamily="18" charset="0"/>
              </a:rPr>
              <a:t>最高位数字不是零</a:t>
            </a:r>
            <a:r>
              <a:rPr lang="zh-CN" altLang="en-US" sz="2200" dirty="0" smtClean="0">
                <a:latin typeface="Bodoni MT Black" pitchFamily="18" charset="0"/>
                <a:ea typeface="+mn-ea"/>
              </a:rPr>
              <a:t>）</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② </a:t>
            </a:r>
            <a:r>
              <a:rPr lang="zh-CN" altLang="zh-CN" sz="2200" dirty="0" smtClean="0">
                <a:latin typeface="Bodoni MT Black" pitchFamily="18" charset="0"/>
                <a:ea typeface="+mn-ea"/>
              </a:rPr>
              <a:t>最高位</a:t>
            </a:r>
            <a:r>
              <a:rPr lang="zh-CN" altLang="zh-CN" sz="2200" dirty="0">
                <a:latin typeface="Bodoni MT Black" pitchFamily="18" charset="0"/>
                <a:ea typeface="+mn-ea"/>
              </a:rPr>
              <a:t>数字是零的数字串。</a:t>
            </a:r>
          </a:p>
          <a:p>
            <a:pPr marL="0" indent="0">
              <a:lnSpc>
                <a:spcPct val="125000"/>
              </a:lnSpc>
              <a:defRPr/>
            </a:pPr>
            <a:r>
              <a:rPr lang="zh-CN" altLang="en-US" sz="2200" dirty="0" smtClean="0">
                <a:latin typeface="Bodoni MT Black" pitchFamily="18" charset="0"/>
                <a:ea typeface="+mn-ea"/>
              </a:rPr>
              <a:t>③ </a:t>
            </a:r>
            <a:r>
              <a:rPr lang="zh-CN" altLang="zh-CN" sz="2200" dirty="0" smtClean="0">
                <a:latin typeface="Bodoni MT Black" pitchFamily="18" charset="0"/>
                <a:ea typeface="+mn-ea"/>
              </a:rPr>
              <a:t>最高位</a:t>
            </a:r>
            <a:r>
              <a:rPr lang="zh-CN" altLang="zh-CN" sz="2200" dirty="0">
                <a:latin typeface="Bodoni MT Black" pitchFamily="18" charset="0"/>
                <a:ea typeface="+mn-ea"/>
              </a:rPr>
              <a:t>数字左邻是负号的数字串。</a:t>
            </a:r>
          </a:p>
          <a:p>
            <a:pPr>
              <a:lnSpc>
                <a:spcPct val="125000"/>
              </a:lnSpc>
              <a:buSzPct val="100000"/>
              <a:buFont typeface="Wingdings" panose="05000000000000000000" pitchFamily="2" charset="2"/>
              <a:buChar char="l"/>
              <a:defRPr/>
            </a:pPr>
            <a:r>
              <a:rPr lang="zh-CN" altLang="zh-CN" sz="2200" b="1" dirty="0" smtClean="0">
                <a:solidFill>
                  <a:srgbClr val="FF0000"/>
                </a:solidFill>
                <a:latin typeface="Bodoni MT Black" pitchFamily="18" charset="0"/>
                <a:ea typeface="+mn-ea"/>
              </a:rPr>
              <a:t>无效</a:t>
            </a:r>
            <a:r>
              <a:rPr lang="zh-CN" altLang="zh-CN" sz="2200" b="1" dirty="0">
                <a:solidFill>
                  <a:srgbClr val="FF0000"/>
                </a:solidFill>
                <a:latin typeface="Bodoni MT Black" pitchFamily="18" charset="0"/>
                <a:ea typeface="+mn-ea"/>
              </a:rPr>
              <a:t>输入的</a:t>
            </a:r>
            <a:r>
              <a:rPr lang="zh-CN" altLang="zh-CN" sz="2200" b="1" dirty="0" smtClean="0">
                <a:solidFill>
                  <a:srgbClr val="FF0000"/>
                </a:solidFill>
                <a:latin typeface="Bodoni MT Black" pitchFamily="18" charset="0"/>
                <a:ea typeface="+mn-ea"/>
              </a:rPr>
              <a:t>等价类</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① </a:t>
            </a:r>
            <a:r>
              <a:rPr lang="zh-CN" altLang="zh-CN" sz="2200" dirty="0" smtClean="0">
                <a:latin typeface="Bodoni MT Black" pitchFamily="18" charset="0"/>
                <a:ea typeface="+mn-ea"/>
              </a:rPr>
              <a:t>空字符串</a:t>
            </a:r>
            <a:r>
              <a:rPr lang="zh-CN" altLang="en-US" sz="2200" dirty="0" smtClean="0">
                <a:latin typeface="Bodoni MT Black" pitchFamily="18" charset="0"/>
                <a:ea typeface="+mn-ea"/>
              </a:rPr>
              <a:t>（</a:t>
            </a:r>
            <a:r>
              <a:rPr lang="zh-CN" altLang="zh-CN" sz="2200" dirty="0" smtClean="0">
                <a:latin typeface="Bodoni MT Black" pitchFamily="18" charset="0"/>
                <a:ea typeface="+mn-ea"/>
              </a:rPr>
              <a:t>全</a:t>
            </a:r>
            <a:r>
              <a:rPr lang="zh-CN" altLang="zh-CN" sz="2200" dirty="0">
                <a:latin typeface="Bodoni MT Black" pitchFamily="18" charset="0"/>
                <a:ea typeface="+mn-ea"/>
              </a:rPr>
              <a:t>是</a:t>
            </a:r>
            <a:r>
              <a:rPr lang="zh-CN" altLang="zh-CN" sz="2200" dirty="0" smtClean="0">
                <a:latin typeface="Bodoni MT Black" pitchFamily="18" charset="0"/>
                <a:ea typeface="+mn-ea"/>
              </a:rPr>
              <a:t>空格</a:t>
            </a:r>
            <a:r>
              <a:rPr lang="zh-CN" altLang="en-US" sz="2200" dirty="0" smtClean="0">
                <a:latin typeface="Bodoni MT Black" pitchFamily="18" charset="0"/>
              </a:rPr>
              <a:t>）</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② </a:t>
            </a:r>
            <a:r>
              <a:rPr lang="zh-CN" altLang="zh-CN" sz="2200" dirty="0" smtClean="0">
                <a:latin typeface="Bodoni MT Black" pitchFamily="18" charset="0"/>
                <a:ea typeface="+mn-ea"/>
              </a:rPr>
              <a:t>左</a:t>
            </a:r>
            <a:r>
              <a:rPr lang="zh-CN" altLang="zh-CN" sz="2200" dirty="0">
                <a:latin typeface="Bodoni MT Black" pitchFamily="18" charset="0"/>
                <a:ea typeface="+mn-ea"/>
              </a:rPr>
              <a:t>部填充的字符既不是零也不是空格。</a:t>
            </a:r>
          </a:p>
          <a:p>
            <a:pPr marL="0" indent="0">
              <a:lnSpc>
                <a:spcPct val="125000"/>
              </a:lnSpc>
              <a:defRPr/>
            </a:pPr>
            <a:r>
              <a:rPr lang="zh-CN" altLang="en-US" sz="2200" dirty="0" smtClean="0">
                <a:latin typeface="Bodoni MT Black" pitchFamily="18" charset="0"/>
                <a:ea typeface="+mn-ea"/>
              </a:rPr>
              <a:t>③ </a:t>
            </a:r>
            <a:r>
              <a:rPr lang="zh-CN" altLang="zh-CN" sz="2200" dirty="0" smtClean="0">
                <a:latin typeface="Bodoni MT Black" pitchFamily="18" charset="0"/>
                <a:ea typeface="+mn-ea"/>
              </a:rPr>
              <a:t>最高位</a:t>
            </a:r>
            <a:r>
              <a:rPr lang="zh-CN" altLang="zh-CN" sz="2200" dirty="0">
                <a:latin typeface="Bodoni MT Black" pitchFamily="18" charset="0"/>
                <a:ea typeface="+mn-ea"/>
              </a:rPr>
              <a:t>数字右面由数字和空格混合组成。</a:t>
            </a:r>
          </a:p>
          <a:p>
            <a:pPr marL="0" indent="0">
              <a:lnSpc>
                <a:spcPct val="125000"/>
              </a:lnSpc>
              <a:defRPr/>
            </a:pPr>
            <a:r>
              <a:rPr lang="zh-CN" altLang="en-US" sz="2200" dirty="0" smtClean="0">
                <a:latin typeface="Bodoni MT Black" pitchFamily="18" charset="0"/>
                <a:ea typeface="+mn-ea"/>
              </a:rPr>
              <a:t>④ </a:t>
            </a:r>
            <a:r>
              <a:rPr lang="zh-CN" altLang="zh-CN" sz="2200" dirty="0" smtClean="0">
                <a:latin typeface="Bodoni MT Black" pitchFamily="18" charset="0"/>
                <a:ea typeface="+mn-ea"/>
              </a:rPr>
              <a:t>最高位</a:t>
            </a:r>
            <a:r>
              <a:rPr lang="zh-CN" altLang="zh-CN" sz="2200" dirty="0">
                <a:latin typeface="Bodoni MT Black" pitchFamily="18" charset="0"/>
                <a:ea typeface="+mn-ea"/>
              </a:rPr>
              <a:t>数字右面由数字和其他字符混合组成。</a:t>
            </a:r>
          </a:p>
          <a:p>
            <a:pPr marL="0" indent="0">
              <a:lnSpc>
                <a:spcPct val="125000"/>
              </a:lnSpc>
              <a:defRPr/>
            </a:pPr>
            <a:r>
              <a:rPr lang="zh-CN" altLang="en-US" sz="2200" dirty="0" smtClean="0">
                <a:latin typeface="Bodoni MT Black" pitchFamily="18" charset="0"/>
                <a:ea typeface="+mn-ea"/>
              </a:rPr>
              <a:t>⑤ </a:t>
            </a:r>
            <a:r>
              <a:rPr lang="zh-CN" altLang="zh-CN" sz="2200" dirty="0" smtClean="0">
                <a:latin typeface="Bodoni MT Black" pitchFamily="18" charset="0"/>
                <a:ea typeface="+mn-ea"/>
              </a:rPr>
              <a:t>负号</a:t>
            </a:r>
            <a:r>
              <a:rPr lang="zh-CN" altLang="zh-CN" sz="2200" dirty="0">
                <a:latin typeface="Bodoni MT Black" pitchFamily="18" charset="0"/>
                <a:ea typeface="+mn-ea"/>
              </a:rPr>
              <a:t>与最高位数字之间有空格。</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20648" y="1412776"/>
            <a:ext cx="8102704" cy="39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buSzPct val="100000"/>
              <a:buFont typeface="Wingdings" panose="05000000000000000000" pitchFamily="2" charset="2"/>
              <a:buChar char="l"/>
              <a:defRPr/>
            </a:pPr>
            <a:r>
              <a:rPr lang="en-US" altLang="zh-CN" sz="2200" b="1" dirty="0" smtClean="0">
                <a:solidFill>
                  <a:srgbClr val="FF0000"/>
                </a:solidFill>
                <a:latin typeface="Bodoni MT Black" pitchFamily="18" charset="0"/>
                <a:ea typeface="+mn-ea"/>
              </a:rPr>
              <a:t> </a:t>
            </a:r>
            <a:r>
              <a:rPr lang="zh-CN" altLang="zh-CN" sz="2200" b="1" dirty="0" smtClean="0">
                <a:solidFill>
                  <a:srgbClr val="FF0000"/>
                </a:solidFill>
                <a:latin typeface="Bodoni MT Black" pitchFamily="18" charset="0"/>
                <a:ea typeface="+mn-ea"/>
              </a:rPr>
              <a:t>合法</a:t>
            </a:r>
            <a:r>
              <a:rPr lang="zh-CN" altLang="zh-CN" sz="2200" b="1" dirty="0">
                <a:solidFill>
                  <a:srgbClr val="FF0000"/>
                </a:solidFill>
                <a:latin typeface="Bodoni MT Black" pitchFamily="18" charset="0"/>
                <a:ea typeface="+mn-ea"/>
              </a:rPr>
              <a:t>输出的</a:t>
            </a:r>
            <a:r>
              <a:rPr lang="zh-CN" altLang="zh-CN" sz="2200" b="1" dirty="0" smtClean="0">
                <a:solidFill>
                  <a:srgbClr val="FF0000"/>
                </a:solidFill>
                <a:latin typeface="Bodoni MT Black" pitchFamily="18" charset="0"/>
                <a:ea typeface="+mn-ea"/>
              </a:rPr>
              <a:t>等价类</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① </a:t>
            </a:r>
            <a:r>
              <a:rPr lang="zh-CN" altLang="zh-CN" sz="2200" dirty="0" smtClean="0">
                <a:latin typeface="Bodoni MT Black" pitchFamily="18" charset="0"/>
                <a:ea typeface="+mn-ea"/>
              </a:rPr>
              <a:t>在</a:t>
            </a:r>
            <a:r>
              <a:rPr lang="zh-CN" altLang="zh-CN" sz="2200" dirty="0">
                <a:latin typeface="Bodoni MT Black" pitchFamily="18" charset="0"/>
                <a:ea typeface="+mn-ea"/>
              </a:rPr>
              <a:t>计算机能表示的最小负整数和零之间的负整数。</a:t>
            </a:r>
          </a:p>
          <a:p>
            <a:pPr marL="0" indent="0">
              <a:lnSpc>
                <a:spcPct val="125000"/>
              </a:lnSpc>
              <a:defRPr/>
            </a:pPr>
            <a:r>
              <a:rPr lang="zh-CN" altLang="en-US" sz="2200" dirty="0" smtClean="0">
                <a:latin typeface="Bodoni MT Black" pitchFamily="18" charset="0"/>
                <a:ea typeface="+mn-ea"/>
              </a:rPr>
              <a:t>② </a:t>
            </a:r>
            <a:r>
              <a:rPr lang="zh-CN" altLang="zh-CN" sz="2200" dirty="0" smtClean="0">
                <a:latin typeface="Bodoni MT Black" pitchFamily="18" charset="0"/>
                <a:ea typeface="+mn-ea"/>
              </a:rPr>
              <a:t>零</a:t>
            </a:r>
            <a:r>
              <a:rPr lang="zh-CN" altLang="zh-CN" sz="2200" dirty="0">
                <a:latin typeface="Bodoni MT Black" pitchFamily="18" charset="0"/>
                <a:ea typeface="+mn-ea"/>
              </a:rPr>
              <a:t>。</a:t>
            </a:r>
          </a:p>
          <a:p>
            <a:pPr marL="0" indent="0">
              <a:lnSpc>
                <a:spcPct val="125000"/>
              </a:lnSpc>
              <a:defRPr/>
            </a:pPr>
            <a:r>
              <a:rPr lang="zh-CN" altLang="en-US" sz="2200" dirty="0" smtClean="0">
                <a:latin typeface="Bodoni MT Black" pitchFamily="18" charset="0"/>
                <a:ea typeface="+mn-ea"/>
              </a:rPr>
              <a:t>③ </a:t>
            </a:r>
            <a:r>
              <a:rPr lang="zh-CN" altLang="zh-CN" sz="2200" dirty="0" smtClean="0">
                <a:latin typeface="Bodoni MT Black" pitchFamily="18" charset="0"/>
                <a:ea typeface="+mn-ea"/>
              </a:rPr>
              <a:t>在</a:t>
            </a:r>
            <a:r>
              <a:rPr lang="zh-CN" altLang="zh-CN" sz="2200" dirty="0">
                <a:latin typeface="Bodoni MT Black" pitchFamily="18" charset="0"/>
                <a:ea typeface="+mn-ea"/>
              </a:rPr>
              <a:t>零和计算机能表示的最大正整数之间的正整数。</a:t>
            </a:r>
          </a:p>
          <a:p>
            <a:pPr marL="0" indent="0">
              <a:lnSpc>
                <a:spcPct val="125000"/>
              </a:lnSpc>
              <a:buSzPct val="100000"/>
              <a:buFont typeface="Wingdings" panose="05000000000000000000" pitchFamily="2" charset="2"/>
              <a:buChar char="l"/>
              <a:defRPr/>
            </a:pPr>
            <a:r>
              <a:rPr lang="en-US" altLang="zh-CN" sz="2200" b="1" dirty="0" smtClean="0">
                <a:solidFill>
                  <a:srgbClr val="FF0000"/>
                </a:solidFill>
                <a:latin typeface="Bodoni MT Black" pitchFamily="18" charset="0"/>
                <a:ea typeface="+mn-ea"/>
              </a:rPr>
              <a:t> </a:t>
            </a:r>
            <a:r>
              <a:rPr lang="zh-CN" altLang="zh-CN" sz="2200" b="1" dirty="0" smtClean="0">
                <a:solidFill>
                  <a:srgbClr val="FF0000"/>
                </a:solidFill>
                <a:latin typeface="Bodoni MT Black" pitchFamily="18" charset="0"/>
                <a:ea typeface="+mn-ea"/>
              </a:rPr>
              <a:t>非法</a:t>
            </a:r>
            <a:r>
              <a:rPr lang="zh-CN" altLang="zh-CN" sz="2200" b="1" dirty="0">
                <a:solidFill>
                  <a:srgbClr val="FF0000"/>
                </a:solidFill>
                <a:latin typeface="Bodoni MT Black" pitchFamily="18" charset="0"/>
                <a:ea typeface="+mn-ea"/>
              </a:rPr>
              <a:t>输出的</a:t>
            </a:r>
            <a:r>
              <a:rPr lang="zh-CN" altLang="zh-CN" sz="2200" b="1" dirty="0" smtClean="0">
                <a:solidFill>
                  <a:srgbClr val="FF0000"/>
                </a:solidFill>
                <a:latin typeface="Bodoni MT Black" pitchFamily="18" charset="0"/>
                <a:ea typeface="+mn-ea"/>
              </a:rPr>
              <a:t>等价类</a:t>
            </a:r>
            <a:endParaRPr lang="zh-CN" altLang="zh-CN" sz="2200" dirty="0">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① </a:t>
            </a:r>
            <a:r>
              <a:rPr lang="zh-CN" altLang="zh-CN" sz="2200" dirty="0" smtClean="0">
                <a:latin typeface="Bodoni MT Black" pitchFamily="18" charset="0"/>
                <a:ea typeface="+mn-ea"/>
              </a:rPr>
              <a:t>比</a:t>
            </a:r>
            <a:r>
              <a:rPr lang="zh-CN" altLang="zh-CN" sz="2200" dirty="0">
                <a:latin typeface="Bodoni MT Black" pitchFamily="18" charset="0"/>
                <a:ea typeface="+mn-ea"/>
              </a:rPr>
              <a:t>计算机能表示的最小负整数还小的负整数。</a:t>
            </a:r>
          </a:p>
          <a:p>
            <a:pPr marL="0" indent="0">
              <a:lnSpc>
                <a:spcPct val="125000"/>
              </a:lnSpc>
              <a:defRPr/>
            </a:pPr>
            <a:r>
              <a:rPr lang="zh-CN" altLang="en-US" sz="2200" dirty="0">
                <a:latin typeface="Bodoni MT Black" pitchFamily="18" charset="0"/>
                <a:ea typeface="+mn-ea"/>
              </a:rPr>
              <a:t>②</a:t>
            </a:r>
            <a:r>
              <a:rPr lang="en-US" altLang="zh-CN" sz="2200" dirty="0" smtClean="0">
                <a:latin typeface="Bodoni MT Black" pitchFamily="18" charset="0"/>
                <a:ea typeface="+mn-ea"/>
              </a:rPr>
              <a:t> </a:t>
            </a:r>
            <a:r>
              <a:rPr lang="zh-CN" altLang="zh-CN" sz="2200" dirty="0">
                <a:latin typeface="Bodoni MT Black" pitchFamily="18" charset="0"/>
                <a:ea typeface="+mn-ea"/>
              </a:rPr>
              <a:t>比计算机能表示的最大正整数还大的正整数。</a:t>
            </a:r>
          </a:p>
          <a:p>
            <a:pPr marL="0" indent="0">
              <a:lnSpc>
                <a:spcPct val="125000"/>
              </a:lnSpc>
              <a:spcBef>
                <a:spcPts val="600"/>
              </a:spcBef>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因为</a:t>
            </a:r>
            <a:r>
              <a:rPr lang="zh-CN" altLang="zh-CN" sz="2200" dirty="0">
                <a:latin typeface="Bodoni MT Black" pitchFamily="18" charset="0"/>
                <a:ea typeface="+mn-ea"/>
              </a:rPr>
              <a:t>所用的计算机字长</a:t>
            </a:r>
            <a:r>
              <a:rPr lang="en-US" altLang="zh-CN" sz="2200" dirty="0">
                <a:latin typeface="Bodoni MT Black" pitchFamily="18" charset="0"/>
                <a:ea typeface="+mn-ea"/>
              </a:rPr>
              <a:t>16</a:t>
            </a:r>
            <a:r>
              <a:rPr lang="zh-CN" altLang="zh-CN" sz="2200" dirty="0">
                <a:latin typeface="Bodoni MT Black" pitchFamily="18" charset="0"/>
                <a:ea typeface="+mn-ea"/>
              </a:rPr>
              <a:t>位，用二进制补码表示整数，所以能表示的最小负整数是</a:t>
            </a:r>
            <a:r>
              <a:rPr lang="en-US" altLang="zh-CN" sz="2200" b="1" dirty="0">
                <a:latin typeface="Bodoni MT Black" pitchFamily="18" charset="0"/>
                <a:ea typeface="+mn-ea"/>
              </a:rPr>
              <a:t>-</a:t>
            </a:r>
            <a:r>
              <a:rPr lang="en-US" altLang="zh-CN" sz="2200" b="1" dirty="0" smtClean="0">
                <a:latin typeface="Bodoni MT Black" pitchFamily="18" charset="0"/>
                <a:ea typeface="+mn-ea"/>
              </a:rPr>
              <a:t>32,768</a:t>
            </a:r>
            <a:r>
              <a:rPr lang="zh-CN" altLang="zh-CN" sz="2200" dirty="0">
                <a:latin typeface="Bodoni MT Black" pitchFamily="18" charset="0"/>
                <a:ea typeface="+mn-ea"/>
              </a:rPr>
              <a:t>，能表示的最大正整数是</a:t>
            </a:r>
            <a:r>
              <a:rPr lang="en-US" altLang="zh-CN" sz="2200" b="1" dirty="0" smtClean="0">
                <a:latin typeface="Bodoni MT Black" pitchFamily="18" charset="0"/>
                <a:ea typeface="+mn-ea"/>
              </a:rPr>
              <a:t>32,767</a:t>
            </a:r>
            <a:r>
              <a:rPr lang="zh-CN" altLang="zh-CN" sz="22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704850" y="1557338"/>
            <a:ext cx="792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400"/>
              </a:lnSpc>
              <a:defRPr/>
            </a:pPr>
            <a:r>
              <a:rPr lang="zh-CN" altLang="zh-CN" sz="2200" dirty="0" smtClean="0">
                <a:latin typeface="Bodoni MT Black" pitchFamily="18" charset="0"/>
                <a:ea typeface="+mn-ea"/>
              </a:rPr>
              <a:t>根据划分</a:t>
            </a:r>
            <a:r>
              <a:rPr lang="zh-CN" altLang="zh-CN" sz="2200" dirty="0">
                <a:latin typeface="Bodoni MT Black" pitchFamily="18" charset="0"/>
                <a:ea typeface="+mn-ea"/>
              </a:rPr>
              <a:t>出的等价类，可以设计出下述测试</a:t>
            </a:r>
            <a:r>
              <a:rPr lang="zh-CN" altLang="zh-CN" sz="2200" dirty="0" smtClean="0">
                <a:latin typeface="Bodoni MT Black" pitchFamily="18" charset="0"/>
                <a:ea typeface="+mn-ea"/>
              </a:rPr>
              <a:t>方案</a:t>
            </a:r>
            <a:r>
              <a:rPr lang="zh-CN" altLang="en-US" sz="2200" dirty="0" smtClean="0">
                <a:latin typeface="Bodoni MT Black" pitchFamily="18" charset="0"/>
                <a:ea typeface="+mn-ea"/>
              </a:rPr>
              <a:t>如下：</a:t>
            </a:r>
            <a:endParaRPr lang="en-US" altLang="zh-CN" sz="2200" dirty="0" smtClean="0">
              <a:latin typeface="Bodoni MT Black" pitchFamily="18" charset="0"/>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3152791343"/>
              </p:ext>
            </p:extLst>
          </p:nvPr>
        </p:nvGraphicFramePr>
        <p:xfrm>
          <a:off x="611560" y="2060848"/>
          <a:ext cx="7920536" cy="3595523"/>
        </p:xfrm>
        <a:graphic>
          <a:graphicData uri="http://schemas.openxmlformats.org/drawingml/2006/table">
            <a:tbl>
              <a:tblPr firstRow="1" bandRow="1">
                <a:tableStyleId>{5C22544A-7EE6-4342-B048-85BDC9FD1C3A}</a:tableStyleId>
              </a:tblPr>
              <a:tblGrid>
                <a:gridCol w="908929"/>
                <a:gridCol w="3051339"/>
                <a:gridCol w="1980134"/>
                <a:gridCol w="1980134"/>
              </a:tblGrid>
              <a:tr h="414121">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tr>
              <a:tr h="621082">
                <a:tc>
                  <a:txBody>
                    <a:bodyPr/>
                    <a:lstStyle/>
                    <a:p>
                      <a:r>
                        <a:rPr lang="en-US" altLang="zh-CN" dirty="0" smtClean="0"/>
                        <a:t>1</a:t>
                      </a:r>
                      <a:endParaRPr lang="zh-CN" altLang="en-US" dirty="0"/>
                    </a:p>
                  </a:txBody>
                  <a:tcPr anchor="ctr" anchorCtr="1"/>
                </a:tc>
                <a:tc>
                  <a:txBody>
                    <a:bodyPr/>
                    <a:lstStyle/>
                    <a:p>
                      <a:pPr algn="l"/>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6</a:t>
                      </a:r>
                      <a:r>
                        <a:rPr lang="zh-CN" altLang="zh-CN" sz="1800" kern="1200" dirty="0" smtClean="0">
                          <a:solidFill>
                            <a:schemeClr val="dk1"/>
                          </a:solidFill>
                          <a:effectLst/>
                          <a:latin typeface="+mn-lt"/>
                          <a:ea typeface="+mn-ea"/>
                          <a:cs typeface="+mn-cs"/>
                        </a:rPr>
                        <a:t>个数字组成的数字串，输出是合法的正整数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dirty="0" smtClean="0"/>
                        <a:t>1</a:t>
                      </a:r>
                      <a:endParaRPr lang="zh-CN" altLang="en-US" dirty="0"/>
                    </a:p>
                  </a:txBody>
                  <a:tcPr anchor="ctr" anchorCtr="1"/>
                </a:tc>
              </a:tr>
              <a:tr h="621082">
                <a:tc>
                  <a:txBody>
                    <a:bodyPr/>
                    <a:lstStyle/>
                    <a:p>
                      <a:r>
                        <a:rPr lang="en-US" altLang="zh-CN" dirty="0" smtClean="0"/>
                        <a:t>2</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最高位数字是零的数字串，输出是合法的正整数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000001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dirty="0" smtClean="0"/>
                        <a:t>1</a:t>
                      </a:r>
                      <a:endParaRPr lang="zh-CN" altLang="en-US" dirty="0"/>
                    </a:p>
                  </a:txBody>
                  <a:tcPr anchor="ctr" anchorCtr="1"/>
                </a:tc>
              </a:tr>
              <a:tr h="621082">
                <a:tc>
                  <a:txBody>
                    <a:bodyPr/>
                    <a:lstStyle/>
                    <a:p>
                      <a:r>
                        <a:rPr lang="en-US" altLang="zh-CN" dirty="0" smtClean="0"/>
                        <a:t>3</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负号与最高位数字紧相邻，输出合法的负整数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-00001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smtClean="0">
                          <a:solidFill>
                            <a:schemeClr val="dk1"/>
                          </a:solidFill>
                          <a:effectLst/>
                          <a:latin typeface="+mn-lt"/>
                          <a:ea typeface="+mn-ea"/>
                          <a:cs typeface="+mn-cs"/>
                        </a:rPr>
                        <a:t>-1</a:t>
                      </a:r>
                      <a:endParaRPr lang="zh-CN" altLang="en-US" dirty="0"/>
                    </a:p>
                  </a:txBody>
                  <a:tcPr anchor="ctr" anchorCtr="1"/>
                </a:tc>
              </a:tr>
              <a:tr h="621082">
                <a:tc>
                  <a:txBody>
                    <a:bodyPr/>
                    <a:lstStyle/>
                    <a:p>
                      <a:r>
                        <a:rPr lang="en-US" altLang="zh-CN" dirty="0" smtClean="0"/>
                        <a:t>4</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最高位数字是零，输出也是零</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000000</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dirty="0" smtClean="0"/>
                        <a:t>0</a:t>
                      </a:r>
                      <a:endParaRPr lang="zh-CN" altLang="en-US" dirty="0"/>
                    </a:p>
                  </a:txBody>
                  <a:tcPr anchor="ctr" anchorCtr="1"/>
                </a:tc>
              </a:tr>
              <a:tr h="621082">
                <a:tc>
                  <a:txBody>
                    <a:bodyPr/>
                    <a:lstStyle/>
                    <a:p>
                      <a:r>
                        <a:rPr lang="en-US" altLang="zh-CN" dirty="0" smtClean="0"/>
                        <a:t>5</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太小的负整数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-47561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bl>
          </a:graphicData>
        </a:graphic>
      </p:graphicFrame>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258085752"/>
              </p:ext>
            </p:extLst>
          </p:nvPr>
        </p:nvGraphicFramePr>
        <p:xfrm>
          <a:off x="611188" y="1482639"/>
          <a:ext cx="7920880" cy="4178609"/>
        </p:xfrm>
        <a:graphic>
          <a:graphicData uri="http://schemas.openxmlformats.org/drawingml/2006/table">
            <a:tbl>
              <a:tblPr firstRow="1" bandRow="1">
                <a:tableStyleId>{5C22544A-7EE6-4342-B048-85BDC9FD1C3A}</a:tableStyleId>
              </a:tblPr>
              <a:tblGrid>
                <a:gridCol w="792088"/>
                <a:gridCol w="2952328"/>
                <a:gridCol w="1872208"/>
                <a:gridCol w="2304256"/>
              </a:tblGrid>
              <a:tr h="414121">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tr>
              <a:tr h="621082">
                <a:tc>
                  <a:txBody>
                    <a:bodyPr/>
                    <a:lstStyle/>
                    <a:p>
                      <a:r>
                        <a:rPr lang="en-US" altLang="zh-CN" dirty="0" smtClean="0"/>
                        <a:t>6</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太大的正整数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132767</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smtClean="0"/>
                        <a:t>7</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空字符串</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错误——没有数字</a:t>
                      </a:r>
                      <a:endParaRPr lang="zh-CN" altLang="en-US" dirty="0"/>
                    </a:p>
                  </a:txBody>
                  <a:tcPr anchor="ctr" anchorCtr="1"/>
                </a:tc>
              </a:tr>
              <a:tr h="621082">
                <a:tc>
                  <a:txBody>
                    <a:bodyPr/>
                    <a:lstStyle/>
                    <a:p>
                      <a:r>
                        <a:rPr lang="en-US" altLang="zh-CN" dirty="0" smtClean="0"/>
                        <a:t>8</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字符串左部字符既不是零也不是空格</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错误——填充错</a:t>
                      </a:r>
                      <a:endParaRPr lang="zh-CN" altLang="en-US" dirty="0"/>
                    </a:p>
                  </a:txBody>
                  <a:tcPr anchor="ctr" anchorCtr="1"/>
                </a:tc>
              </a:tr>
              <a:tr h="621082">
                <a:tc>
                  <a:txBody>
                    <a:bodyPr/>
                    <a:lstStyle/>
                    <a:p>
                      <a:r>
                        <a:rPr lang="en-US" altLang="zh-CN" dirty="0" smtClean="0"/>
                        <a:t>9</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最高位数字后面有空格</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1    2</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smtClean="0"/>
                        <a:t>10</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最高位数字后面有其他字符</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smtClean="0"/>
                        <a:t>11</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负号和最高位数字之间有空格</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12</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错误——负号位置错</a:t>
                      </a:r>
                      <a:endParaRPr lang="zh-CN" altLang="en-US" dirty="0"/>
                    </a:p>
                  </a:txBody>
                  <a:tcPr anchor="ctr" anchorCtr="1"/>
                </a:tc>
              </a:tr>
            </a:tbl>
          </a:graphicData>
        </a:graphic>
      </p:graphicFrame>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b="1" dirty="0" smtClean="0">
                <a:latin typeface="Bodoni MT Black" pitchFamily="18" charset="0"/>
              </a:rPr>
              <a:t>7.7.2 </a:t>
            </a:r>
            <a:r>
              <a:rPr lang="zh-CN" altLang="en-US" b="1" dirty="0" smtClean="0">
                <a:latin typeface="Bodoni MT Black" pitchFamily="18" charset="0"/>
              </a:rPr>
              <a:t>边界值分析</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28452" y="1772816"/>
            <a:ext cx="849202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Bef>
                <a:spcPts val="0"/>
              </a:spcBef>
              <a:defRPr/>
            </a:pPr>
            <a:r>
              <a:rPr lang="en-US" altLang="zh-CN" sz="2400" dirty="0" smtClean="0">
                <a:latin typeface="Bodoni MT Black" pitchFamily="18" charset="0"/>
              </a:rPr>
              <a:t>      </a:t>
            </a:r>
            <a:r>
              <a:rPr lang="zh-CN" altLang="zh-CN" sz="2400" dirty="0" smtClean="0">
                <a:latin typeface="Bodoni MT Black" pitchFamily="18" charset="0"/>
                <a:ea typeface="+mn-ea"/>
              </a:rPr>
              <a:t>经验</a:t>
            </a:r>
            <a:r>
              <a:rPr lang="zh-CN" altLang="zh-CN" sz="2400" dirty="0">
                <a:latin typeface="Bodoni MT Black" pitchFamily="18" charset="0"/>
                <a:ea typeface="+mn-ea"/>
              </a:rPr>
              <a:t>表明，</a:t>
            </a:r>
            <a:r>
              <a:rPr lang="zh-CN" altLang="zh-CN" sz="2400" b="1" dirty="0">
                <a:solidFill>
                  <a:srgbClr val="0070C0"/>
                </a:solidFill>
                <a:latin typeface="Bodoni MT Black" pitchFamily="18" charset="0"/>
                <a:ea typeface="+mn-ea"/>
              </a:rPr>
              <a:t>处理边界情况时程序最容易发生错误</a:t>
            </a:r>
            <a:r>
              <a:rPr lang="zh-CN" altLang="zh-CN" sz="2400" dirty="0" smtClean="0">
                <a:latin typeface="Bodoni MT Black" pitchFamily="18" charset="0"/>
                <a:ea typeface="+mn-ea"/>
              </a:rPr>
              <a:t>。例如，许多程序错误出现在下标、纯量、数据结构和循环等等的</a:t>
            </a:r>
            <a:r>
              <a:rPr lang="zh-CN" altLang="zh-CN" sz="2400" dirty="0" smtClean="0">
                <a:solidFill>
                  <a:srgbClr val="FF0000"/>
                </a:solidFill>
                <a:latin typeface="Bodoni MT Black" pitchFamily="18" charset="0"/>
                <a:ea typeface="+mn-ea"/>
              </a:rPr>
              <a:t>边界附近</a:t>
            </a:r>
            <a:r>
              <a:rPr lang="zh-CN" altLang="zh-CN" sz="2400" dirty="0" smtClean="0">
                <a:latin typeface="Bodoni MT Black" pitchFamily="18" charset="0"/>
                <a:ea typeface="+mn-ea"/>
              </a:rPr>
              <a:t>。因此</a:t>
            </a:r>
            <a:r>
              <a:rPr lang="zh-CN" altLang="zh-CN" sz="2400" dirty="0">
                <a:latin typeface="Bodoni MT Black" pitchFamily="18" charset="0"/>
                <a:ea typeface="+mn-ea"/>
              </a:rPr>
              <a:t>，设计使程序运行在边界情况附近的测试方案，暴露出程序错误的可能性更大一些</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使用</a:t>
            </a:r>
            <a:r>
              <a:rPr lang="zh-CN" altLang="zh-CN" sz="2400" b="1" dirty="0">
                <a:solidFill>
                  <a:srgbClr val="C00000"/>
                </a:solidFill>
                <a:latin typeface="Bodoni MT Black" pitchFamily="18" charset="0"/>
                <a:ea typeface="+mn-ea"/>
              </a:rPr>
              <a:t>边界值分析方法</a:t>
            </a:r>
            <a:r>
              <a:rPr lang="zh-CN" altLang="zh-CN" sz="2400" dirty="0">
                <a:latin typeface="Bodoni MT Black" pitchFamily="18" charset="0"/>
                <a:ea typeface="+mn-ea"/>
              </a:rPr>
              <a:t>设计测试方案首先</a:t>
            </a:r>
            <a:r>
              <a:rPr lang="zh-CN" altLang="zh-CN" sz="2400" dirty="0" smtClean="0">
                <a:latin typeface="Bodoni MT Black" pitchFamily="18" charset="0"/>
                <a:ea typeface="+mn-ea"/>
              </a:rPr>
              <a:t>应确定</a:t>
            </a:r>
            <a:r>
              <a:rPr lang="zh-CN" altLang="zh-CN" sz="2400" dirty="0">
                <a:latin typeface="Bodoni MT Black" pitchFamily="18" charset="0"/>
                <a:ea typeface="+mn-ea"/>
              </a:rPr>
              <a:t>边界情况</a:t>
            </a:r>
            <a:r>
              <a:rPr lang="zh-CN" altLang="zh-CN" sz="2400" dirty="0" smtClean="0">
                <a:latin typeface="Bodoni MT Black" pitchFamily="18" charset="0"/>
                <a:ea typeface="+mn-ea"/>
              </a:rPr>
              <a:t>，通常</a:t>
            </a:r>
            <a:r>
              <a:rPr lang="zh-CN" altLang="zh-CN" sz="2400" dirty="0">
                <a:latin typeface="Bodoni MT Black" pitchFamily="18" charset="0"/>
                <a:ea typeface="+mn-ea"/>
              </a:rPr>
              <a:t>输入等价类和输出等价类的</a:t>
            </a:r>
            <a:r>
              <a:rPr lang="zh-CN" altLang="zh-CN" sz="2400" dirty="0" smtClean="0">
                <a:latin typeface="Bodoni MT Black" pitchFamily="18" charset="0"/>
                <a:ea typeface="+mn-ea"/>
              </a:rPr>
              <a:t>边界。</a:t>
            </a:r>
            <a:r>
              <a:rPr lang="zh-CN" altLang="zh-CN" sz="2400" dirty="0">
                <a:latin typeface="Bodoni MT Black" pitchFamily="18" charset="0"/>
                <a:ea typeface="+mn-ea"/>
              </a:rPr>
              <a:t>选取的测试数据应该刚好</a:t>
            </a:r>
            <a:r>
              <a:rPr lang="zh-CN" altLang="zh-CN" sz="2400" dirty="0">
                <a:solidFill>
                  <a:srgbClr val="FF0000"/>
                </a:solidFill>
                <a:latin typeface="Bodoni MT Black" pitchFamily="18" charset="0"/>
                <a:ea typeface="+mn-ea"/>
              </a:rPr>
              <a:t>等于</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刚刚小于</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刚刚大于</a:t>
            </a:r>
            <a:r>
              <a:rPr lang="zh-CN" altLang="zh-CN" sz="2400" dirty="0">
                <a:latin typeface="Bodoni MT Black" pitchFamily="18" charset="0"/>
                <a:ea typeface="+mn-ea"/>
              </a:rPr>
              <a:t>边界值</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spcBef>
                <a:spcPts val="0"/>
              </a:spcBef>
              <a:defRPr/>
            </a:pPr>
            <a:r>
              <a:rPr lang="en-US" altLang="zh-CN" sz="2400" b="1" dirty="0" smtClean="0">
                <a:latin typeface="Bodoni MT Black" pitchFamily="18" charset="0"/>
                <a:ea typeface="+mn-ea"/>
              </a:rPr>
              <a:t>      </a:t>
            </a:r>
            <a:r>
              <a:rPr lang="zh-CN" altLang="zh-CN" sz="2400" b="1" dirty="0" smtClean="0">
                <a:latin typeface="Bodoni MT Black" pitchFamily="18" charset="0"/>
                <a:ea typeface="+mn-ea"/>
              </a:rPr>
              <a:t>通常</a:t>
            </a:r>
            <a:r>
              <a:rPr lang="zh-CN" altLang="zh-CN" sz="2400" b="1" dirty="0">
                <a:latin typeface="Bodoni MT Black" pitchFamily="18" charset="0"/>
                <a:ea typeface="+mn-ea"/>
              </a:rPr>
              <a:t>设计测试方案时总是联合使用</a:t>
            </a:r>
            <a:r>
              <a:rPr lang="zh-CN" altLang="zh-CN" sz="2400" b="1" dirty="0">
                <a:solidFill>
                  <a:srgbClr val="FF0000"/>
                </a:solidFill>
                <a:latin typeface="Bodoni MT Black" pitchFamily="18" charset="0"/>
                <a:ea typeface="+mn-ea"/>
              </a:rPr>
              <a:t>等价划分</a:t>
            </a:r>
            <a:r>
              <a:rPr lang="zh-CN" altLang="zh-CN" sz="2400" b="1" dirty="0">
                <a:latin typeface="Bodoni MT Black" pitchFamily="18" charset="0"/>
                <a:ea typeface="+mn-ea"/>
              </a:rPr>
              <a:t>和</a:t>
            </a:r>
            <a:r>
              <a:rPr lang="zh-CN" altLang="zh-CN" sz="2400" b="1" dirty="0">
                <a:solidFill>
                  <a:srgbClr val="FF0000"/>
                </a:solidFill>
                <a:latin typeface="Bodoni MT Black" pitchFamily="18" charset="0"/>
                <a:ea typeface="+mn-ea"/>
              </a:rPr>
              <a:t>边界值分析</a:t>
            </a:r>
            <a:r>
              <a:rPr lang="zh-CN" altLang="zh-CN" sz="2400" b="1" dirty="0">
                <a:latin typeface="Bodoni MT Black" pitchFamily="18" charset="0"/>
                <a:ea typeface="+mn-ea"/>
              </a:rPr>
              <a:t>两种技术</a:t>
            </a:r>
            <a:r>
              <a:rPr lang="zh-CN" altLang="zh-CN" sz="2400" dirty="0">
                <a:latin typeface="Bodoni MT Black" pitchFamily="18" charset="0"/>
                <a:ea typeface="+mn-ea"/>
              </a:rPr>
              <a:t>。</a:t>
            </a:r>
          </a:p>
        </p:txBody>
      </p:sp>
      <p:sp>
        <p:nvSpPr>
          <p:cNvPr id="11"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7.7.2 </a:t>
            </a:r>
            <a:r>
              <a:rPr lang="zh-CN" altLang="en-US" sz="2400" dirty="0" smtClean="0">
                <a:solidFill>
                  <a:srgbClr val="D9D9D9"/>
                </a:solidFill>
                <a:latin typeface="Bodoni MT Black" pitchFamily="18" charset="0"/>
                <a:ea typeface="+mn-ea"/>
              </a:rPr>
              <a:t>边界值分析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85316" y="1196975"/>
            <a:ext cx="8373368" cy="131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200" dirty="0" smtClean="0">
                <a:latin typeface="Bodoni MT Black" pitchFamily="18" charset="0"/>
              </a:rPr>
              <a:t>     </a:t>
            </a:r>
            <a:r>
              <a:rPr lang="zh-CN" altLang="zh-CN" sz="2200" dirty="0" smtClean="0">
                <a:latin typeface="Bodoni MT Black" pitchFamily="18" charset="0"/>
              </a:rPr>
              <a:t>为了</a:t>
            </a:r>
            <a:r>
              <a:rPr lang="zh-CN" altLang="zh-CN" sz="2200" dirty="0">
                <a:latin typeface="Bodoni MT Black" pitchFamily="18" charset="0"/>
              </a:rPr>
              <a:t>测试前述的把数字串转变成整数的程序，除了上一小节已经用等价划分法设计出的测试方案外，还应该用边界值分析法再补充下述测试方案。</a:t>
            </a:r>
            <a:endParaRPr lang="en-US" altLang="zh-CN" sz="2200" dirty="0" smtClean="0">
              <a:latin typeface="Bodoni MT Black" pitchFamily="18" charset="0"/>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758933494"/>
              </p:ext>
            </p:extLst>
          </p:nvPr>
        </p:nvGraphicFramePr>
        <p:xfrm>
          <a:off x="611188" y="2564904"/>
          <a:ext cx="7920536" cy="2376264"/>
        </p:xfrm>
        <a:graphic>
          <a:graphicData uri="http://schemas.openxmlformats.org/drawingml/2006/table">
            <a:tbl>
              <a:tblPr firstRow="1" bandRow="1">
                <a:tableStyleId>{5C22544A-7EE6-4342-B048-85BDC9FD1C3A}</a:tableStyleId>
              </a:tblPr>
              <a:tblGrid>
                <a:gridCol w="720080"/>
                <a:gridCol w="3240188"/>
                <a:gridCol w="1980134"/>
                <a:gridCol w="1980134"/>
              </a:tblGrid>
              <a:tr h="414121">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tr>
              <a:tr h="449975">
                <a:tc>
                  <a:txBody>
                    <a:bodyPr/>
                    <a:lstStyle/>
                    <a:p>
                      <a:r>
                        <a:rPr lang="en-US" altLang="zh-CN" dirty="0" smtClean="0"/>
                        <a:t>1</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使输出刚好等于最小的负整数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-32768</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smtClean="0">
                          <a:solidFill>
                            <a:schemeClr val="dk1"/>
                          </a:solidFill>
                          <a:effectLst/>
                          <a:latin typeface="+mn-lt"/>
                          <a:ea typeface="+mn-ea"/>
                          <a:cs typeface="+mn-cs"/>
                        </a:rPr>
                        <a:t>-32768</a:t>
                      </a:r>
                      <a:endParaRPr lang="zh-CN" altLang="en-US" dirty="0"/>
                    </a:p>
                  </a:txBody>
                  <a:tcPr anchor="ctr" anchorCtr="1"/>
                </a:tc>
              </a:tr>
              <a:tr h="504056">
                <a:tc>
                  <a:txBody>
                    <a:bodyPr/>
                    <a:lstStyle/>
                    <a:p>
                      <a:r>
                        <a:rPr lang="en-US" altLang="zh-CN" dirty="0" smtClean="0"/>
                        <a:t>2</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使输出刚好等于最大的正整数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32767</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smtClean="0">
                          <a:solidFill>
                            <a:schemeClr val="dk1"/>
                          </a:solidFill>
                          <a:effectLst/>
                          <a:latin typeface="+mn-lt"/>
                          <a:ea typeface="+mn-ea"/>
                          <a:cs typeface="+mn-cs"/>
                        </a:rPr>
                        <a:t>32767</a:t>
                      </a:r>
                      <a:endParaRPr lang="zh-CN" altLang="en-US" dirty="0"/>
                    </a:p>
                  </a:txBody>
                  <a:tcPr anchor="ctr" anchorCtr="1"/>
                </a:tc>
              </a:tr>
              <a:tr h="504056">
                <a:tc>
                  <a:txBody>
                    <a:bodyPr/>
                    <a:lstStyle/>
                    <a:p>
                      <a:r>
                        <a:rPr lang="en-US" altLang="zh-CN" dirty="0" smtClean="0"/>
                        <a:t>3</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使输出刚刚小于最小的负整数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-32769</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504056">
                <a:tc>
                  <a:txBody>
                    <a:bodyPr/>
                    <a:lstStyle/>
                    <a:p>
                      <a:r>
                        <a:rPr lang="en-US" altLang="zh-CN" dirty="0" smtClean="0"/>
                        <a:t>4</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使输出刚刚大于最大的正整数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32768</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bl>
          </a:graphicData>
        </a:graphic>
      </p:graphicFrame>
      <p:sp>
        <p:nvSpPr>
          <p:cNvPr id="9" name="TextBox 7"/>
          <p:cNvSpPr txBox="1">
            <a:spLocks noChangeArrowheads="1"/>
          </p:cNvSpPr>
          <p:nvPr/>
        </p:nvSpPr>
        <p:spPr bwMode="auto">
          <a:xfrm>
            <a:off x="626269" y="5085184"/>
            <a:ext cx="8075612" cy="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200" dirty="0" smtClean="0">
                <a:latin typeface="Bodoni MT Black" pitchFamily="18" charset="0"/>
                <a:ea typeface="+mn-ea"/>
              </a:rPr>
              <a:t>根据</a:t>
            </a:r>
            <a:r>
              <a:rPr lang="zh-CN" altLang="zh-CN" sz="2200" dirty="0">
                <a:latin typeface="Bodoni MT Black" pitchFamily="18" charset="0"/>
                <a:ea typeface="+mn-ea"/>
              </a:rPr>
              <a:t>边界值分析方法的要求，应该分别使用长度为</a:t>
            </a:r>
            <a:r>
              <a:rPr lang="en-US" altLang="zh-CN" sz="2200" dirty="0">
                <a:latin typeface="Bodoni MT Black" pitchFamily="18" charset="0"/>
                <a:ea typeface="+mn-ea"/>
              </a:rPr>
              <a:t>0</a:t>
            </a:r>
            <a:r>
              <a:rPr lang="zh-CN" altLang="zh-CN" sz="2200" dirty="0">
                <a:latin typeface="Bodoni MT Black" pitchFamily="18" charset="0"/>
                <a:ea typeface="+mn-ea"/>
              </a:rPr>
              <a:t>，</a:t>
            </a:r>
            <a:r>
              <a:rPr lang="en-US" altLang="zh-CN" sz="2200" dirty="0">
                <a:latin typeface="Bodoni MT Black" pitchFamily="18" charset="0"/>
                <a:ea typeface="+mn-ea"/>
              </a:rPr>
              <a:t>1</a:t>
            </a:r>
            <a:r>
              <a:rPr lang="zh-CN" altLang="zh-CN" sz="2200" dirty="0">
                <a:latin typeface="Bodoni MT Black" pitchFamily="18" charset="0"/>
                <a:ea typeface="+mn-ea"/>
              </a:rPr>
              <a:t>和</a:t>
            </a:r>
            <a:r>
              <a:rPr lang="en-US" altLang="zh-CN" sz="2200" dirty="0">
                <a:latin typeface="Bodoni MT Black" pitchFamily="18" charset="0"/>
                <a:ea typeface="+mn-ea"/>
              </a:rPr>
              <a:t>6</a:t>
            </a:r>
            <a:r>
              <a:rPr lang="zh-CN" altLang="zh-CN" sz="2200" dirty="0">
                <a:latin typeface="Bodoni MT Black" pitchFamily="18" charset="0"/>
                <a:ea typeface="+mn-ea"/>
              </a:rPr>
              <a:t>的数字串作为测试数据。</a:t>
            </a:r>
            <a:endParaRPr lang="en-US" altLang="zh-CN" sz="2200" dirty="0" smtClean="0">
              <a:latin typeface="Bodoni MT Black" pitchFamily="18" charset="0"/>
              <a:ea typeface="+mn-ea"/>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7.7.2 </a:t>
            </a:r>
            <a:r>
              <a:rPr lang="zh-CN" altLang="en-US" sz="2400" dirty="0" smtClean="0">
                <a:solidFill>
                  <a:srgbClr val="D9D9D9"/>
                </a:solidFill>
                <a:latin typeface="Bodoni MT Black" pitchFamily="18" charset="0"/>
                <a:ea typeface="+mn-ea"/>
              </a:rPr>
              <a:t>边界值分析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467544" y="980728"/>
            <a:ext cx="8352928"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defRPr/>
            </a:pPr>
            <a:r>
              <a:rPr lang="en-US" altLang="zh-CN" sz="2400" b="1" dirty="0" smtClean="0">
                <a:solidFill>
                  <a:srgbClr val="0070C0"/>
                </a:solidFill>
                <a:latin typeface="Bodoni MT Black" pitchFamily="18" charset="0"/>
                <a:ea typeface="+mn-ea"/>
              </a:rPr>
              <a:t>4. </a:t>
            </a:r>
            <a:r>
              <a:rPr lang="zh-CN" altLang="en-US" sz="2400" b="1" dirty="0" smtClean="0">
                <a:solidFill>
                  <a:srgbClr val="0070C0"/>
                </a:solidFill>
                <a:latin typeface="Bodoni MT Black" pitchFamily="18" charset="0"/>
                <a:ea typeface="+mn-ea"/>
              </a:rPr>
              <a:t>输入输出</a:t>
            </a:r>
            <a:endParaRPr lang="en-US" altLang="zh-CN" sz="2400" b="1" dirty="0" smtClean="0">
              <a:solidFill>
                <a:srgbClr val="0070C0"/>
              </a:solidFill>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设计和编写程序</a:t>
            </a:r>
            <a:r>
              <a:rPr lang="zh-CN" altLang="zh-CN" sz="2400" dirty="0" smtClean="0">
                <a:latin typeface="Bodoni MT Black" pitchFamily="18" charset="0"/>
                <a:ea typeface="+mn-ea"/>
              </a:rPr>
              <a:t>时</a:t>
            </a:r>
            <a:r>
              <a:rPr lang="zh-CN" altLang="en-US" sz="2400" dirty="0" smtClean="0">
                <a:latin typeface="Bodoni MT Black" pitchFamily="18" charset="0"/>
                <a:ea typeface="+mn-ea"/>
              </a:rPr>
              <a:t>需</a:t>
            </a:r>
            <a:r>
              <a:rPr lang="zh-CN" altLang="zh-CN" sz="2400" dirty="0" smtClean="0">
                <a:latin typeface="Bodoni MT Black" pitchFamily="18" charset="0"/>
                <a:ea typeface="+mn-ea"/>
              </a:rPr>
              <a:t>考虑有关</a:t>
            </a:r>
            <a:r>
              <a:rPr lang="zh-CN" altLang="zh-CN" sz="2400" dirty="0">
                <a:latin typeface="Bodoni MT Black" pitchFamily="18" charset="0"/>
                <a:ea typeface="+mn-ea"/>
              </a:rPr>
              <a:t>输入输出风格的</a:t>
            </a:r>
            <a:r>
              <a:rPr lang="zh-CN" altLang="zh-CN" sz="2400" dirty="0" smtClean="0">
                <a:latin typeface="Bodoni MT Black" pitchFamily="18" charset="0"/>
                <a:ea typeface="+mn-ea"/>
              </a:rPr>
              <a:t>规则</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所有输入数据都进行</a:t>
            </a:r>
            <a:r>
              <a:rPr lang="zh-CN" altLang="zh-CN" sz="2400" dirty="0" smtClean="0">
                <a:latin typeface="Bodoni MT Black" pitchFamily="18" charset="0"/>
                <a:ea typeface="+mn-ea"/>
              </a:rPr>
              <a:t>检验</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检查</a:t>
            </a:r>
            <a:r>
              <a:rPr lang="zh-CN" altLang="zh-CN" sz="2400" dirty="0">
                <a:solidFill>
                  <a:srgbClr val="FF0000"/>
                </a:solidFill>
                <a:latin typeface="Bodoni MT Black" pitchFamily="18" charset="0"/>
                <a:ea typeface="+mn-ea"/>
              </a:rPr>
              <a:t>输入项</a:t>
            </a:r>
            <a:r>
              <a:rPr lang="zh-CN" altLang="zh-CN" sz="2400" dirty="0">
                <a:latin typeface="Bodoni MT Black" pitchFamily="18" charset="0"/>
                <a:ea typeface="+mn-ea"/>
              </a:rPr>
              <a:t>重要组合的</a:t>
            </a:r>
            <a:r>
              <a:rPr lang="zh-CN" altLang="zh-CN" sz="2400" dirty="0" smtClean="0">
                <a:solidFill>
                  <a:srgbClr val="FF0000"/>
                </a:solidFill>
                <a:latin typeface="Bodoni MT Black" pitchFamily="18" charset="0"/>
                <a:ea typeface="+mn-ea"/>
              </a:rPr>
              <a:t>合法性</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保持</a:t>
            </a:r>
            <a:r>
              <a:rPr lang="zh-CN" altLang="zh-CN" sz="2400" dirty="0">
                <a:latin typeface="Bodoni MT Black" pitchFamily="18" charset="0"/>
                <a:ea typeface="+mn-ea"/>
              </a:rPr>
              <a:t>输入格式</a:t>
            </a:r>
            <a:r>
              <a:rPr lang="zh-CN" altLang="zh-CN" sz="2400" dirty="0" smtClean="0">
                <a:latin typeface="Bodoni MT Black" pitchFamily="18" charset="0"/>
                <a:ea typeface="+mn-ea"/>
              </a:rPr>
              <a:t>简单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dirty="0">
                <a:solidFill>
                  <a:srgbClr val="FF0000"/>
                </a:solidFill>
                <a:latin typeface="Bodoni MT Black" pitchFamily="18" charset="0"/>
                <a:ea typeface="+mn-ea"/>
              </a:rPr>
              <a:t>数据结束标记</a:t>
            </a:r>
            <a:r>
              <a:rPr lang="zh-CN" altLang="zh-CN" sz="2400" dirty="0">
                <a:latin typeface="Bodoni MT Black" pitchFamily="18" charset="0"/>
                <a:ea typeface="+mn-ea"/>
              </a:rPr>
              <a:t>，不要要求用户指定数据的</a:t>
            </a:r>
            <a:r>
              <a:rPr lang="zh-CN" altLang="zh-CN" sz="2400" dirty="0" smtClean="0">
                <a:latin typeface="Bodoni MT Black" pitchFamily="18" charset="0"/>
                <a:ea typeface="+mn-ea"/>
              </a:rPr>
              <a:t>数目</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明确</a:t>
            </a:r>
            <a:r>
              <a:rPr lang="zh-CN" altLang="zh-CN" sz="2400" dirty="0">
                <a:latin typeface="Bodoni MT Black" pitchFamily="18" charset="0"/>
                <a:ea typeface="+mn-ea"/>
              </a:rPr>
              <a:t>提示交互式输入的请求，详细说明</a:t>
            </a:r>
            <a:r>
              <a:rPr lang="zh-CN" altLang="zh-CN" sz="2400" dirty="0">
                <a:solidFill>
                  <a:srgbClr val="FF0000"/>
                </a:solidFill>
                <a:latin typeface="Bodoni MT Black" pitchFamily="18" charset="0"/>
                <a:ea typeface="+mn-ea"/>
              </a:rPr>
              <a:t>可用的选择</a:t>
            </a:r>
            <a:r>
              <a:rPr lang="zh-CN" altLang="zh-CN" sz="2400" dirty="0">
                <a:latin typeface="Bodoni MT Black" pitchFamily="18" charset="0"/>
                <a:ea typeface="+mn-ea"/>
              </a:rPr>
              <a:t>或</a:t>
            </a:r>
            <a:r>
              <a:rPr lang="zh-CN" altLang="zh-CN" sz="2400" dirty="0" smtClean="0">
                <a:solidFill>
                  <a:srgbClr val="FF0000"/>
                </a:solidFill>
                <a:latin typeface="Bodoni MT Black" pitchFamily="18" charset="0"/>
                <a:ea typeface="+mn-ea"/>
              </a:rPr>
              <a:t>边界数值</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程序设计语言对格式有严格要求时，应保持</a:t>
            </a:r>
            <a:r>
              <a:rPr lang="zh-CN" altLang="zh-CN" sz="2400" dirty="0" smtClean="0">
                <a:solidFill>
                  <a:srgbClr val="FF0000"/>
                </a:solidFill>
                <a:latin typeface="Bodoni MT Black" pitchFamily="18" charset="0"/>
                <a:ea typeface="+mn-ea"/>
              </a:rPr>
              <a:t>输入格式一致</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设计</a:t>
            </a:r>
            <a:r>
              <a:rPr lang="zh-CN" altLang="zh-CN" sz="2400" dirty="0">
                <a:latin typeface="Bodoni MT Black" pitchFamily="18" charset="0"/>
                <a:ea typeface="+mn-ea"/>
              </a:rPr>
              <a:t>良好的</a:t>
            </a:r>
            <a:r>
              <a:rPr lang="zh-CN" altLang="zh-CN" sz="2400" dirty="0">
                <a:solidFill>
                  <a:srgbClr val="FF0000"/>
                </a:solidFill>
                <a:latin typeface="Bodoni MT Black" pitchFamily="18" charset="0"/>
                <a:ea typeface="+mn-ea"/>
              </a:rPr>
              <a:t>输出</a:t>
            </a:r>
            <a:r>
              <a:rPr lang="zh-CN" altLang="zh-CN" sz="2400" dirty="0" smtClean="0">
                <a:solidFill>
                  <a:srgbClr val="FF0000"/>
                </a:solidFill>
                <a:latin typeface="Bodoni MT Black" pitchFamily="18" charset="0"/>
                <a:ea typeface="+mn-ea"/>
              </a:rPr>
              <a:t>报表</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给</a:t>
            </a:r>
            <a:r>
              <a:rPr lang="zh-CN" altLang="zh-CN" sz="2400" dirty="0">
                <a:latin typeface="Bodoni MT Black" pitchFamily="18" charset="0"/>
                <a:ea typeface="+mn-ea"/>
              </a:rPr>
              <a:t>所有输出数据加</a:t>
            </a:r>
            <a:r>
              <a:rPr lang="zh-CN" altLang="zh-CN" sz="2400" dirty="0" smtClean="0">
                <a:latin typeface="Bodoni MT Black" pitchFamily="18" charset="0"/>
                <a:ea typeface="+mn-ea"/>
              </a:rPr>
              <a:t>标志</a:t>
            </a:r>
            <a:r>
              <a:rPr lang="zh-CN" altLang="en-US" sz="2400" dirty="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charset="0"/>
              <a:buNone/>
              <a:defRPr/>
            </a:pPr>
            <a:r>
              <a:rPr lang="en-US" altLang="zh-CN" b="1" dirty="0" smtClean="0">
                <a:latin typeface="Bodoni MT Black" pitchFamily="18" charset="0"/>
              </a:rPr>
              <a:t>7.7.3 </a:t>
            </a:r>
            <a:r>
              <a:rPr lang="zh-CN" altLang="en-US" b="1" dirty="0" smtClean="0">
                <a:latin typeface="Bodoni MT Black" pitchFamily="18" charset="0"/>
              </a:rPr>
              <a:t>错误推测</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49250" y="1601745"/>
            <a:ext cx="84455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ea typeface="+mn-ea"/>
              </a:rPr>
              <a:t>错误</a:t>
            </a:r>
            <a:r>
              <a:rPr lang="zh-CN" altLang="zh-CN" sz="2400" b="1" dirty="0">
                <a:solidFill>
                  <a:srgbClr val="C00000"/>
                </a:solidFill>
                <a:latin typeface="Bodoni MT Black" pitchFamily="18" charset="0"/>
                <a:ea typeface="+mn-ea"/>
              </a:rPr>
              <a:t>推测法</a:t>
            </a:r>
            <a:r>
              <a:rPr lang="zh-CN" altLang="zh-CN" sz="2400" dirty="0">
                <a:latin typeface="Bodoni MT Black" pitchFamily="18" charset="0"/>
                <a:ea typeface="+mn-ea"/>
              </a:rPr>
              <a:t>在很大程度上靠</a:t>
            </a:r>
            <a:r>
              <a:rPr lang="zh-CN" altLang="zh-CN" sz="2400" dirty="0">
                <a:solidFill>
                  <a:srgbClr val="FF0000"/>
                </a:solidFill>
                <a:latin typeface="Bodoni MT Black" pitchFamily="18" charset="0"/>
                <a:ea typeface="+mn-ea"/>
              </a:rPr>
              <a:t>直觉</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经验</a:t>
            </a:r>
            <a:r>
              <a:rPr lang="zh-CN" altLang="zh-CN" sz="2400" dirty="0">
                <a:latin typeface="Bodoni MT Black" pitchFamily="18" charset="0"/>
                <a:ea typeface="+mn-ea"/>
              </a:rPr>
              <a:t>进行。它的基本想法是列举出程序中可能有的错误和容易发生错误的特殊情况，并且根据它们选择测试方案</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仔细分析</a:t>
            </a:r>
            <a:r>
              <a:rPr lang="zh-CN" altLang="zh-CN" sz="2400" dirty="0">
                <a:solidFill>
                  <a:srgbClr val="FF0000"/>
                </a:solidFill>
                <a:latin typeface="Bodoni MT Black" pitchFamily="18" charset="0"/>
                <a:ea typeface="+mn-ea"/>
              </a:rPr>
              <a:t>程序规格说明书</a:t>
            </a:r>
            <a:r>
              <a:rPr lang="zh-CN" altLang="zh-CN" sz="2400" dirty="0">
                <a:latin typeface="Bodoni MT Black" pitchFamily="18" charset="0"/>
                <a:ea typeface="+mn-ea"/>
              </a:rPr>
              <a:t>，注意找出其中遗漏或省略的部分，以便设计相应的测试方案，检测程序员对这些部分的处理是否正确。</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经验</a:t>
            </a:r>
            <a:r>
              <a:rPr lang="zh-CN" altLang="zh-CN" sz="2400" dirty="0">
                <a:latin typeface="Bodoni MT Black" pitchFamily="18" charset="0"/>
                <a:ea typeface="+mn-ea"/>
              </a:rPr>
              <a:t>表明，</a:t>
            </a:r>
            <a:r>
              <a:rPr lang="zh-CN" altLang="zh-CN" sz="2400" dirty="0">
                <a:solidFill>
                  <a:srgbClr val="FF0000"/>
                </a:solidFill>
                <a:latin typeface="Bodoni MT Black" pitchFamily="18" charset="0"/>
                <a:ea typeface="+mn-ea"/>
              </a:rPr>
              <a:t>在一段程序中已经发现的错误数目往往和尚未发现的错误数成正比</a:t>
            </a:r>
            <a:r>
              <a:rPr lang="zh-CN" altLang="zh-CN" sz="2400" dirty="0">
                <a:latin typeface="Bodoni MT Black" pitchFamily="18" charset="0"/>
                <a:ea typeface="+mn-ea"/>
              </a:rPr>
              <a:t>。例如，在</a:t>
            </a:r>
            <a:r>
              <a:rPr lang="en-US" altLang="zh-CN" sz="2400" dirty="0">
                <a:latin typeface="Bodoni MT Black" pitchFamily="18" charset="0"/>
                <a:ea typeface="+mn-ea"/>
              </a:rPr>
              <a:t>IBM OS/370</a:t>
            </a:r>
            <a:r>
              <a:rPr lang="zh-CN" altLang="zh-CN" sz="2400" dirty="0">
                <a:latin typeface="Bodoni MT Black" pitchFamily="18" charset="0"/>
                <a:ea typeface="+mn-ea"/>
              </a:rPr>
              <a:t>操作系统中，用户发现的全部错误的</a:t>
            </a:r>
            <a:r>
              <a:rPr lang="en-US" altLang="zh-CN" sz="2400" dirty="0">
                <a:latin typeface="Bodoni MT Black" pitchFamily="18" charset="0"/>
                <a:ea typeface="+mn-ea"/>
              </a:rPr>
              <a:t>47%</a:t>
            </a:r>
            <a:r>
              <a:rPr lang="zh-CN" altLang="zh-CN" sz="2400" dirty="0">
                <a:latin typeface="Bodoni MT Black" pitchFamily="18" charset="0"/>
                <a:ea typeface="+mn-ea"/>
              </a:rPr>
              <a:t>只与该系统</a:t>
            </a:r>
            <a:r>
              <a:rPr lang="en-US" altLang="zh-CN" sz="2400" dirty="0">
                <a:latin typeface="Bodoni MT Black" pitchFamily="18" charset="0"/>
                <a:ea typeface="+mn-ea"/>
              </a:rPr>
              <a:t>4%</a:t>
            </a:r>
            <a:r>
              <a:rPr lang="zh-CN" altLang="zh-CN" sz="2400" dirty="0">
                <a:latin typeface="Bodoni MT Black" pitchFamily="18" charset="0"/>
                <a:ea typeface="+mn-ea"/>
              </a:rPr>
              <a:t>的模块有关</a:t>
            </a:r>
            <a:r>
              <a:rPr lang="zh-CN" altLang="zh-CN" sz="2400" dirty="0" smtClean="0">
                <a:latin typeface="Bodoni MT Black" pitchFamily="18" charset="0"/>
                <a:ea typeface="+mn-ea"/>
              </a:rPr>
              <a:t>。进一步</a:t>
            </a:r>
            <a:r>
              <a:rPr lang="zh-CN" altLang="zh-CN" sz="2400" dirty="0">
                <a:latin typeface="Bodoni MT Black" pitchFamily="18" charset="0"/>
                <a:ea typeface="+mn-ea"/>
              </a:rPr>
              <a:t>测试</a:t>
            </a:r>
            <a:r>
              <a:rPr lang="zh-CN" altLang="zh-CN" sz="2400" dirty="0" smtClean="0">
                <a:latin typeface="Bodoni MT Black" pitchFamily="18" charset="0"/>
                <a:ea typeface="+mn-ea"/>
              </a:rPr>
              <a:t>时着重</a:t>
            </a:r>
            <a:r>
              <a:rPr lang="zh-CN" altLang="zh-CN" sz="2400" dirty="0">
                <a:latin typeface="Bodoni MT Black" pitchFamily="18" charset="0"/>
                <a:ea typeface="+mn-ea"/>
              </a:rPr>
              <a:t>测试那些已发现了较多错误的程序段。</a:t>
            </a: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7.7.3 </a:t>
            </a:r>
            <a:r>
              <a:rPr lang="zh-CN" altLang="en-US" sz="2400" dirty="0" smtClean="0">
                <a:solidFill>
                  <a:srgbClr val="D9D9D9"/>
                </a:solidFill>
                <a:latin typeface="Bodoni MT Black" pitchFamily="18" charset="0"/>
                <a:ea typeface="+mn-ea"/>
              </a:rPr>
              <a:t>错误推测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57200" y="1268760"/>
            <a:ext cx="820567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等价</a:t>
            </a:r>
            <a:r>
              <a:rPr lang="zh-CN" altLang="zh-CN" sz="2400" dirty="0">
                <a:latin typeface="Bodoni MT Black" pitchFamily="18" charset="0"/>
                <a:ea typeface="+mn-ea"/>
              </a:rPr>
              <a:t>划分法和边界值分析法都只孤立地考虑各个输入数据的测试功效，而没有考虑</a:t>
            </a:r>
            <a:r>
              <a:rPr lang="zh-CN" altLang="zh-CN" sz="2400" dirty="0">
                <a:solidFill>
                  <a:srgbClr val="FF0000"/>
                </a:solidFill>
                <a:latin typeface="Bodoni MT Black" pitchFamily="18" charset="0"/>
                <a:ea typeface="+mn-ea"/>
              </a:rPr>
              <a:t>多个输入数据的组合效应</a:t>
            </a:r>
            <a:r>
              <a:rPr lang="zh-CN" altLang="zh-CN" sz="2400" dirty="0">
                <a:latin typeface="Bodoni MT Black" pitchFamily="18" charset="0"/>
                <a:ea typeface="+mn-ea"/>
              </a:rPr>
              <a:t>，可能会遗漏了输入数据易于出错的组合情况</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b="1" dirty="0" smtClean="0">
                <a:solidFill>
                  <a:srgbClr val="FF0000"/>
                </a:solidFill>
                <a:latin typeface="Bodoni MT Black" pitchFamily="18" charset="0"/>
                <a:ea typeface="+mn-ea"/>
              </a:rPr>
              <a:t>选择</a:t>
            </a:r>
            <a:r>
              <a:rPr lang="zh-CN" altLang="zh-CN" sz="2400" b="1" dirty="0">
                <a:solidFill>
                  <a:srgbClr val="FF0000"/>
                </a:solidFill>
                <a:latin typeface="Bodoni MT Black" pitchFamily="18" charset="0"/>
                <a:ea typeface="+mn-ea"/>
              </a:rPr>
              <a:t>输入组合</a:t>
            </a:r>
            <a:r>
              <a:rPr lang="zh-CN" altLang="zh-CN" sz="2400" dirty="0">
                <a:latin typeface="Bodoni MT Black" pitchFamily="18" charset="0"/>
                <a:ea typeface="+mn-ea"/>
              </a:rPr>
              <a:t>的一个有效途径是利用</a:t>
            </a:r>
            <a:r>
              <a:rPr lang="zh-CN" altLang="zh-CN" sz="2400" dirty="0">
                <a:solidFill>
                  <a:srgbClr val="FF0000"/>
                </a:solidFill>
                <a:latin typeface="Bodoni MT Black" pitchFamily="18" charset="0"/>
                <a:ea typeface="+mn-ea"/>
              </a:rPr>
              <a:t>判定表</a:t>
            </a:r>
            <a:r>
              <a:rPr lang="zh-CN" altLang="zh-CN" sz="2400" dirty="0">
                <a:latin typeface="Bodoni MT Black" pitchFamily="18" charset="0"/>
                <a:ea typeface="+mn-ea"/>
              </a:rPr>
              <a:t>或</a:t>
            </a:r>
            <a:r>
              <a:rPr lang="zh-CN" altLang="zh-CN" sz="2400" dirty="0">
                <a:solidFill>
                  <a:srgbClr val="FF0000"/>
                </a:solidFill>
                <a:latin typeface="Bodoni MT Black" pitchFamily="18" charset="0"/>
                <a:ea typeface="+mn-ea"/>
              </a:rPr>
              <a:t>判定树</a:t>
            </a:r>
            <a:r>
              <a:rPr lang="zh-CN" altLang="zh-CN" sz="2400" dirty="0">
                <a:latin typeface="Bodoni MT Black" pitchFamily="18" charset="0"/>
                <a:ea typeface="+mn-ea"/>
              </a:rPr>
              <a:t>为工具，列出输入数据各种组合与程序应作的</a:t>
            </a:r>
            <a:r>
              <a:rPr lang="zh-CN" altLang="zh-CN" sz="2400" dirty="0" smtClean="0">
                <a:latin typeface="Bodoni MT Black" pitchFamily="18" charset="0"/>
                <a:ea typeface="+mn-ea"/>
              </a:rPr>
              <a:t>动作</a:t>
            </a:r>
            <a:r>
              <a:rPr lang="zh-CN" altLang="en-US" sz="2400" dirty="0" smtClean="0">
                <a:latin typeface="Bodoni MT Black" pitchFamily="18" charset="0"/>
                <a:ea typeface="+mn-ea"/>
              </a:rPr>
              <a:t>（</a:t>
            </a:r>
            <a:r>
              <a:rPr lang="zh-CN" altLang="zh-CN" sz="2400" dirty="0" smtClean="0">
                <a:latin typeface="Bodoni MT Black" pitchFamily="18" charset="0"/>
                <a:ea typeface="+mn-ea"/>
              </a:rPr>
              <a:t>及</a:t>
            </a:r>
            <a:r>
              <a:rPr lang="zh-CN" altLang="zh-CN" sz="2400" dirty="0">
                <a:latin typeface="Bodoni MT Black" pitchFamily="18" charset="0"/>
                <a:ea typeface="+mn-ea"/>
              </a:rPr>
              <a:t>相应的输出</a:t>
            </a:r>
            <a:r>
              <a:rPr lang="zh-CN" altLang="zh-CN" sz="2400" dirty="0" smtClean="0">
                <a:latin typeface="Bodoni MT Black" pitchFamily="18" charset="0"/>
                <a:ea typeface="+mn-ea"/>
              </a:rPr>
              <a:t>结果</a:t>
            </a:r>
            <a:r>
              <a:rPr lang="zh-CN" altLang="en-US" sz="2400" dirty="0" smtClean="0">
                <a:latin typeface="Bodoni MT Black" pitchFamily="18" charset="0"/>
              </a:rPr>
              <a:t>）</a:t>
            </a:r>
            <a:r>
              <a:rPr lang="zh-CN" altLang="zh-CN" sz="2400" dirty="0" smtClean="0">
                <a:latin typeface="Bodoni MT Black" pitchFamily="18" charset="0"/>
                <a:ea typeface="+mn-ea"/>
              </a:rPr>
              <a:t>之间</a:t>
            </a:r>
            <a:r>
              <a:rPr lang="zh-CN" altLang="zh-CN" sz="2400" dirty="0">
                <a:latin typeface="Bodoni MT Black" pitchFamily="18" charset="0"/>
                <a:ea typeface="+mn-ea"/>
              </a:rPr>
              <a:t>的对应关系，然后为判定表的每一列至少设计一个测试用例。</a:t>
            </a:r>
          </a:p>
          <a:p>
            <a:pPr marL="0" indent="0">
              <a:lnSpc>
                <a:spcPct val="125000"/>
              </a:lnSpc>
              <a:defRPr/>
            </a:pPr>
            <a:r>
              <a:rPr lang="en-US" altLang="zh-CN" sz="2400" dirty="0" smtClean="0">
                <a:latin typeface="Bodoni MT Black" pitchFamily="18" charset="0"/>
                <a:ea typeface="+mn-ea"/>
              </a:rPr>
              <a:t>     </a:t>
            </a:r>
            <a:r>
              <a:rPr lang="zh-CN" altLang="zh-CN" sz="2400" b="1" dirty="0" smtClean="0">
                <a:latin typeface="Bodoni MT Black" pitchFamily="18" charset="0"/>
                <a:ea typeface="+mn-ea"/>
              </a:rPr>
              <a:t>选择</a:t>
            </a:r>
            <a:r>
              <a:rPr lang="zh-CN" altLang="zh-CN" sz="2400" b="1" dirty="0">
                <a:latin typeface="Bodoni MT Black" pitchFamily="18" charset="0"/>
                <a:ea typeface="+mn-ea"/>
              </a:rPr>
              <a:t>输入组合</a:t>
            </a:r>
            <a:r>
              <a:rPr lang="zh-CN" altLang="zh-CN" sz="2400" dirty="0">
                <a:latin typeface="Bodoni MT Black" pitchFamily="18" charset="0"/>
                <a:ea typeface="+mn-ea"/>
              </a:rPr>
              <a:t>的另一个有效途径是把</a:t>
            </a:r>
            <a:r>
              <a:rPr lang="zh-CN" altLang="zh-CN" sz="2400" dirty="0">
                <a:solidFill>
                  <a:srgbClr val="FF0000"/>
                </a:solidFill>
                <a:latin typeface="Bodoni MT Black" pitchFamily="18" charset="0"/>
                <a:ea typeface="+mn-ea"/>
              </a:rPr>
              <a:t>计算机测试</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人工检查代码</a:t>
            </a:r>
            <a:r>
              <a:rPr lang="zh-CN" altLang="zh-CN" sz="2400" dirty="0">
                <a:latin typeface="Bodoni MT Black" pitchFamily="18" charset="0"/>
                <a:ea typeface="+mn-ea"/>
              </a:rPr>
              <a:t>结合起来。</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7.7.3 </a:t>
            </a:r>
            <a:r>
              <a:rPr lang="zh-CN" altLang="en-US" sz="2400" dirty="0" smtClean="0">
                <a:solidFill>
                  <a:srgbClr val="D9D9D9"/>
                </a:solidFill>
                <a:latin typeface="Bodoni MT Black" pitchFamily="18" charset="0"/>
                <a:ea typeface="+mn-ea"/>
              </a:rPr>
              <a:t>边界值分析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21197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21197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7.8 </a:t>
            </a:r>
            <a:r>
              <a:rPr lang="zh-CN" altLang="en-US" sz="2400">
                <a:solidFill>
                  <a:srgbClr val="D9D9D9"/>
                </a:solidFill>
                <a:latin typeface="Bodoni MT Black" pitchFamily="18" charset="0"/>
              </a:rPr>
              <a:t>调试</a:t>
            </a:r>
          </a:p>
        </p:txBody>
      </p:sp>
      <p:pic>
        <p:nvPicPr>
          <p:cNvPr id="21197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1197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1197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1197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1197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1197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211980"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
        <p:nvSpPr>
          <p:cNvPr id="9" name="TextBox 7"/>
          <p:cNvSpPr txBox="1">
            <a:spLocks noChangeArrowheads="1"/>
          </p:cNvSpPr>
          <p:nvPr/>
        </p:nvSpPr>
        <p:spPr bwMode="auto">
          <a:xfrm>
            <a:off x="530225" y="1700808"/>
            <a:ext cx="8156575" cy="235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rPr>
              <a:t>调试</a:t>
            </a:r>
            <a:r>
              <a:rPr lang="zh-CN" altLang="zh-CN" sz="2400" dirty="0">
                <a:latin typeface="Bodoni MT Black" pitchFamily="18" charset="0"/>
              </a:rPr>
              <a:t>（也称为纠错）作为成功测试的后果出现</a:t>
            </a:r>
            <a:r>
              <a:rPr lang="zh-CN" altLang="zh-CN" sz="2400" dirty="0" smtClean="0">
                <a:latin typeface="Bodoni MT Black" pitchFamily="18" charset="0"/>
              </a:rPr>
              <a:t>，</a:t>
            </a:r>
            <a:r>
              <a:rPr lang="zh-CN" altLang="en-US" sz="2400" dirty="0" smtClean="0">
                <a:latin typeface="Bodoni MT Black" pitchFamily="18" charset="0"/>
              </a:rPr>
              <a:t>即</a:t>
            </a:r>
            <a:r>
              <a:rPr lang="zh-CN" altLang="zh-CN" sz="2400" dirty="0" smtClean="0">
                <a:solidFill>
                  <a:srgbClr val="FF0000"/>
                </a:solidFill>
                <a:latin typeface="Bodoni MT Black" pitchFamily="18" charset="0"/>
              </a:rPr>
              <a:t>调试</a:t>
            </a:r>
            <a:r>
              <a:rPr lang="zh-CN" altLang="zh-CN" sz="2400" dirty="0">
                <a:solidFill>
                  <a:srgbClr val="FF0000"/>
                </a:solidFill>
                <a:latin typeface="Bodoni MT Black" pitchFamily="18" charset="0"/>
              </a:rPr>
              <a:t>是在测试发现错误之后排除错误的过程</a:t>
            </a:r>
            <a:r>
              <a:rPr lang="zh-CN"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错误的外部表现和它的内在原因之间可能并没有明显的联系。</a:t>
            </a:r>
            <a:r>
              <a:rPr lang="zh-CN" altLang="zh-CN" sz="2400" b="1" dirty="0">
                <a:solidFill>
                  <a:srgbClr val="C00000"/>
                </a:solidFill>
                <a:latin typeface="Bodoni MT Black" pitchFamily="18" charset="0"/>
              </a:rPr>
              <a:t>调试</a:t>
            </a:r>
            <a:r>
              <a:rPr lang="zh-CN" altLang="zh-CN" sz="2400" dirty="0">
                <a:latin typeface="Bodoni MT Black" pitchFamily="18" charset="0"/>
              </a:rPr>
              <a:t>就是把症状和原因联系起来的尚未被人深入认识的智力过程。</a:t>
            </a:r>
            <a:endParaRPr lang="en-US" altLang="zh-CN" sz="2400" dirty="0" smtClean="0">
              <a:latin typeface="Bodoni MT Black" pitchFamily="18" charset="0"/>
              <a:ea typeface="+mn-ea"/>
            </a:endParaRPr>
          </a:p>
        </p:txBody>
      </p:sp>
    </p:spTree>
    <p:extLst>
      <p:ext uri="{BB962C8B-B14F-4D97-AF65-F5344CB8AC3E}">
        <p14:creationId xmlns:p14="http://schemas.microsoft.com/office/powerpoint/2010/main" val="308535343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430695" y="1027199"/>
            <a:ext cx="8229600" cy="604838"/>
          </a:xfrm>
        </p:spPr>
        <p:txBody>
          <a:bodyPr/>
          <a:lstStyle/>
          <a:p>
            <a:pPr marL="0" indent="0">
              <a:buFont typeface="Arial" charset="0"/>
              <a:buNone/>
              <a:defRPr/>
            </a:pPr>
            <a:r>
              <a:rPr lang="en-US" altLang="zh-CN" b="1" dirty="0" smtClean="0">
                <a:latin typeface="Bodoni MT Black" pitchFamily="18" charset="0"/>
              </a:rPr>
              <a:t>7.8.1 </a:t>
            </a:r>
            <a:r>
              <a:rPr lang="zh-CN" altLang="en-US" b="1" dirty="0" smtClean="0">
                <a:latin typeface="Bodoni MT Black" pitchFamily="18" charset="0"/>
              </a:rPr>
              <a:t>调试过程</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457200" y="2060848"/>
            <a:ext cx="8156575" cy="189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buSzPct val="70000"/>
              <a:defRPr/>
            </a:pP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调试</a:t>
            </a:r>
            <a:r>
              <a:rPr lang="zh-CN" altLang="zh-CN" sz="2400" dirty="0">
                <a:solidFill>
                  <a:srgbClr val="FF0000"/>
                </a:solidFill>
                <a:latin typeface="Bodoni MT Black" pitchFamily="18" charset="0"/>
                <a:ea typeface="+mn-ea"/>
              </a:rPr>
              <a:t>不是</a:t>
            </a:r>
            <a:r>
              <a:rPr lang="zh-CN" altLang="zh-CN" sz="2400" dirty="0" smtClean="0">
                <a:solidFill>
                  <a:srgbClr val="FF0000"/>
                </a:solidFill>
                <a:latin typeface="Bodoni MT Black" pitchFamily="18" charset="0"/>
                <a:ea typeface="+mn-ea"/>
              </a:rPr>
              <a:t>测试</a:t>
            </a:r>
            <a:r>
              <a:rPr lang="zh-CN" altLang="en-US" sz="2400" dirty="0" smtClean="0">
                <a:latin typeface="Bodoni MT Black" pitchFamily="18" charset="0"/>
                <a:ea typeface="+mn-ea"/>
              </a:rPr>
              <a:t>。</a:t>
            </a:r>
            <a:r>
              <a:rPr lang="zh-CN" altLang="zh-CN" sz="2400" dirty="0" smtClean="0">
                <a:latin typeface="Bodoni MT Black" pitchFamily="18" charset="0"/>
                <a:ea typeface="+mn-ea"/>
              </a:rPr>
              <a:t>调试</a:t>
            </a:r>
            <a:r>
              <a:rPr lang="zh-CN" altLang="zh-CN" sz="2400" dirty="0">
                <a:latin typeface="Bodoni MT Black" pitchFamily="18" charset="0"/>
                <a:ea typeface="+mn-ea"/>
              </a:rPr>
              <a:t>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23431111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216067" name="TextBox 7"/>
          <p:cNvSpPr txBox="1">
            <a:spLocks noChangeArrowheads="1"/>
          </p:cNvSpPr>
          <p:nvPr/>
        </p:nvSpPr>
        <p:spPr bwMode="auto">
          <a:xfrm>
            <a:off x="221926" y="1162577"/>
            <a:ext cx="3675063" cy="4708981"/>
          </a:xfrm>
          <a:prstGeom prst="rect">
            <a:avLst/>
          </a:prstGeom>
          <a:noFill/>
          <a:ln w="9525">
            <a:noFill/>
            <a:miter lim="800000"/>
            <a:headEnd/>
            <a:tailEnd/>
          </a:ln>
        </p:spPr>
        <p:txBody>
          <a:bodyPr>
            <a:spAutoFit/>
          </a:bodyPr>
          <a:lstStyle/>
          <a:p>
            <a:pPr>
              <a:lnSpc>
                <a:spcPct val="125000"/>
              </a:lnSpc>
            </a:pPr>
            <a:r>
              <a:rPr lang="zh-CN" altLang="zh-CN" sz="2400" dirty="0" smtClean="0">
                <a:latin typeface="Bodoni MT Black" pitchFamily="18" charset="0"/>
              </a:rPr>
              <a:t>调试</a:t>
            </a:r>
            <a:r>
              <a:rPr lang="zh-CN" altLang="zh-CN" sz="2400" dirty="0">
                <a:latin typeface="Bodoni MT Black" pitchFamily="18" charset="0"/>
              </a:rPr>
              <a:t>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endParaRPr lang="en-US" altLang="zh-CN" sz="2400" dirty="0">
              <a:latin typeface="Bodoni MT Black" pitchFamily="18" charset="0"/>
            </a:endParaRPr>
          </a:p>
        </p:txBody>
      </p:sp>
      <p:pic>
        <p:nvPicPr>
          <p:cNvPr id="216068" name="图片 1"/>
          <p:cNvPicPr>
            <a:picLocks noChangeAspect="1"/>
          </p:cNvPicPr>
          <p:nvPr/>
        </p:nvPicPr>
        <p:blipFill>
          <a:blip r:embed="rId3" cstate="print"/>
          <a:srcRect/>
          <a:stretch>
            <a:fillRect/>
          </a:stretch>
        </p:blipFill>
        <p:spPr bwMode="auto">
          <a:xfrm>
            <a:off x="4067944" y="1844824"/>
            <a:ext cx="4824413" cy="3193128"/>
          </a:xfrm>
          <a:prstGeom prst="rect">
            <a:avLst/>
          </a:prstGeom>
          <a:noFill/>
          <a:ln w="9525">
            <a:noFill/>
            <a:miter lim="800000"/>
            <a:headEnd/>
            <a:tailEnd/>
          </a:ln>
        </p:spPr>
      </p:pic>
      <p:sp>
        <p:nvSpPr>
          <p:cNvPr id="216069" name="文本框 2"/>
          <p:cNvSpPr txBox="1">
            <a:spLocks noChangeArrowheads="1"/>
          </p:cNvSpPr>
          <p:nvPr/>
        </p:nvSpPr>
        <p:spPr bwMode="auto">
          <a:xfrm>
            <a:off x="6012160" y="5223314"/>
            <a:ext cx="1512888" cy="366712"/>
          </a:xfrm>
          <a:prstGeom prst="rect">
            <a:avLst/>
          </a:prstGeom>
          <a:noFill/>
          <a:ln w="9525">
            <a:noFill/>
            <a:miter lim="800000"/>
            <a:headEnd/>
            <a:tailEnd/>
          </a:ln>
        </p:spPr>
        <p:txBody>
          <a:bodyPr>
            <a:spAutoFit/>
          </a:bodyPr>
          <a:lstStyle/>
          <a:p>
            <a:pPr eaLnBrk="1" hangingPunct="1"/>
            <a:r>
              <a:rPr lang="zh-CN" altLang="en-US" dirty="0" smtClean="0">
                <a:solidFill>
                  <a:srgbClr val="0070C0"/>
                </a:solidFill>
                <a:latin typeface="Bodoni MT Black" pitchFamily="18" charset="0"/>
              </a:rPr>
              <a:t>  调试</a:t>
            </a:r>
            <a:r>
              <a:rPr lang="zh-CN" altLang="en-US" dirty="0">
                <a:solidFill>
                  <a:srgbClr val="0070C0"/>
                </a:solidFill>
                <a:latin typeface="Bodoni MT Black" pitchFamily="18" charset="0"/>
              </a:rPr>
              <a:t>过程</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13878" y="1341923"/>
            <a:ext cx="872261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调试</a:t>
            </a:r>
            <a:r>
              <a:rPr lang="zh-CN" altLang="en-US" sz="2400" dirty="0" smtClean="0">
                <a:latin typeface="Bodoni MT Black" pitchFamily="18" charset="0"/>
                <a:ea typeface="+mn-ea"/>
              </a:rPr>
              <a:t>是软件开发过程中最艰巨的脑力劳动，</a:t>
            </a:r>
            <a:r>
              <a:rPr lang="zh-CN" altLang="zh-CN" sz="2400" dirty="0" smtClean="0">
                <a:latin typeface="Bodoni MT Black" pitchFamily="18" charset="0"/>
                <a:ea typeface="+mn-ea"/>
              </a:rPr>
              <a:t>工作</a:t>
            </a:r>
            <a:r>
              <a:rPr lang="zh-CN" altLang="zh-CN" sz="2400" dirty="0">
                <a:latin typeface="Bodoni MT Black" pitchFamily="18" charset="0"/>
                <a:ea typeface="+mn-ea"/>
              </a:rPr>
              <a:t>如此困难</a:t>
            </a:r>
            <a:r>
              <a:rPr lang="zh-CN" altLang="zh-CN" sz="2400" dirty="0" smtClean="0">
                <a:latin typeface="Bodoni MT Black" pitchFamily="18" charset="0"/>
                <a:ea typeface="+mn-ea"/>
              </a:rPr>
              <a:t>，软件</a:t>
            </a:r>
            <a:r>
              <a:rPr lang="zh-CN" altLang="zh-CN" sz="2400" dirty="0">
                <a:latin typeface="Bodoni MT Black" pitchFamily="18" charset="0"/>
                <a:ea typeface="+mn-ea"/>
              </a:rPr>
              <a:t>错误的下述</a:t>
            </a:r>
            <a:r>
              <a:rPr lang="zh-CN" altLang="zh-CN" sz="2400" dirty="0" smtClean="0">
                <a:latin typeface="Bodoni MT Black" pitchFamily="18" charset="0"/>
                <a:ea typeface="+mn-ea"/>
              </a:rPr>
              <a:t>特征是</a:t>
            </a:r>
            <a:r>
              <a:rPr lang="zh-CN" altLang="zh-CN" sz="2400" dirty="0">
                <a:latin typeface="Bodoni MT Black" pitchFamily="18" charset="0"/>
                <a:ea typeface="+mn-ea"/>
              </a:rPr>
              <a:t>相当重要的原因</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a:t>
            </a:r>
            <a:r>
              <a:rPr lang="zh-CN" altLang="zh-CN" sz="2400" dirty="0">
                <a:latin typeface="Bodoni MT Black" pitchFamily="18" charset="0"/>
                <a:ea typeface="+mn-ea"/>
              </a:rPr>
              <a:t>和产生症状的原因可能在程序中相距甚远</a:t>
            </a:r>
            <a:r>
              <a:rPr lang="zh-CN" altLang="zh-CN" sz="2400" dirty="0" smtClean="0">
                <a:latin typeface="Bodoni MT Black" pitchFamily="18" charset="0"/>
                <a:ea typeface="+mn-ea"/>
              </a:rPr>
              <a:t>，症状</a:t>
            </a:r>
            <a:r>
              <a:rPr lang="zh-CN" altLang="zh-CN" sz="2400" dirty="0">
                <a:latin typeface="Bodoni MT Black" pitchFamily="18" charset="0"/>
                <a:ea typeface="+mn-ea"/>
              </a:rPr>
              <a:t>可能出现在程序的一个部分，而实际的原因可能在与之相距很远的另一部分。</a:t>
            </a:r>
            <a:r>
              <a:rPr lang="zh-CN" altLang="zh-CN" sz="2400" dirty="0">
                <a:solidFill>
                  <a:srgbClr val="FF0000"/>
                </a:solidFill>
                <a:latin typeface="Bodoni MT Black" pitchFamily="18" charset="0"/>
                <a:ea typeface="+mn-ea"/>
              </a:rPr>
              <a:t>紧耦合的程序结构</a:t>
            </a:r>
            <a:r>
              <a:rPr lang="zh-CN" altLang="zh-CN" sz="2400" dirty="0">
                <a:latin typeface="Bodoni MT Black" pitchFamily="18" charset="0"/>
                <a:ea typeface="+mn-ea"/>
              </a:rPr>
              <a:t>更加剧了这种情况。</a:t>
            </a:r>
          </a:p>
          <a:p>
            <a:pPr>
              <a:lnSpc>
                <a:spcPct val="125000"/>
              </a:lnSpc>
              <a:buFont typeface="Wingdings" panose="05000000000000000000" pitchFamily="2" charset="2"/>
              <a:buChar char="l"/>
              <a:defRPr/>
            </a:pPr>
            <a:r>
              <a:rPr lang="zh-CN" altLang="zh-CN" sz="2400" dirty="0" smtClean="0">
                <a:latin typeface="Bodoni MT Black" pitchFamily="18" charset="0"/>
                <a:ea typeface="+mn-ea"/>
              </a:rPr>
              <a:t>当</a:t>
            </a:r>
            <a:r>
              <a:rPr lang="zh-CN" altLang="zh-CN" sz="2400" dirty="0">
                <a:latin typeface="Bodoni MT Black" pitchFamily="18" charset="0"/>
                <a:ea typeface="+mn-ea"/>
              </a:rPr>
              <a:t>改正了另一个错误之后，症状可能暂时消失了</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a:t>
            </a:r>
            <a:r>
              <a:rPr lang="zh-CN" altLang="zh-CN" sz="2400" dirty="0">
                <a:latin typeface="Bodoni MT Black" pitchFamily="18" charset="0"/>
                <a:ea typeface="+mn-ea"/>
              </a:rPr>
              <a:t>可能实际上并不是由错误引起的</a:t>
            </a:r>
            <a:r>
              <a:rPr lang="zh-CN" altLang="zh-CN" sz="2400" dirty="0" smtClean="0">
                <a:latin typeface="Bodoni MT Black" pitchFamily="18" charset="0"/>
                <a:ea typeface="+mn-ea"/>
              </a:rPr>
              <a:t>（如舍入误差</a:t>
            </a:r>
            <a:r>
              <a:rPr lang="zh-CN" altLang="zh-CN" sz="2400" dirty="0">
                <a:latin typeface="Bodoni MT Black" pitchFamily="18" charset="0"/>
                <a:ea typeface="+mn-ea"/>
              </a:rPr>
              <a: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a:t>
            </a:r>
            <a:r>
              <a:rPr lang="zh-CN" altLang="zh-CN" sz="2400" dirty="0">
                <a:latin typeface="Bodoni MT Black" pitchFamily="18" charset="0"/>
                <a:ea typeface="+mn-ea"/>
              </a:rPr>
              <a:t>可能是由不易跟踪的</a:t>
            </a:r>
            <a:r>
              <a:rPr lang="zh-CN" altLang="zh-CN" sz="2400" dirty="0">
                <a:solidFill>
                  <a:srgbClr val="FF0000"/>
                </a:solidFill>
                <a:latin typeface="Bodoni MT Black" pitchFamily="18" charset="0"/>
                <a:ea typeface="+mn-ea"/>
              </a:rPr>
              <a:t>人为错误</a:t>
            </a:r>
            <a:r>
              <a:rPr lang="zh-CN" altLang="zh-CN" sz="2400" dirty="0">
                <a:latin typeface="Bodoni MT Black" pitchFamily="18" charset="0"/>
                <a:ea typeface="+mn-ea"/>
              </a:rPr>
              <a:t>引起的</a:t>
            </a:r>
            <a:r>
              <a:rPr lang="zh-CN" altLang="zh-CN" sz="2400" dirty="0" smtClean="0">
                <a:latin typeface="Bodoni MT Black" pitchFamily="18" charset="0"/>
                <a:ea typeface="+mn-ea"/>
              </a:rPr>
              <a:t>。</a:t>
            </a: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症状可能是由</a:t>
            </a:r>
            <a:r>
              <a:rPr lang="zh-CN" altLang="zh-CN" sz="2400" dirty="0" smtClean="0">
                <a:solidFill>
                  <a:srgbClr val="FF0000"/>
                </a:solidFill>
                <a:latin typeface="Bodoni MT Black" pitchFamily="18" charset="0"/>
                <a:ea typeface="+mn-ea"/>
              </a:rPr>
              <a:t>定时问题</a:t>
            </a:r>
            <a:r>
              <a:rPr lang="zh-CN" altLang="zh-CN" sz="2400" dirty="0" smtClean="0">
                <a:latin typeface="Bodoni MT Black" pitchFamily="18" charset="0"/>
                <a:ea typeface="+mn-ea"/>
              </a:rPr>
              <a:t>而不是由处理问题引起的。</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81911835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02766" y="1628800"/>
            <a:ext cx="872261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Font typeface="Wingdings" panose="05000000000000000000" pitchFamily="2" charset="2"/>
              <a:buChar char="l"/>
              <a:defRPr/>
            </a:pPr>
            <a:r>
              <a:rPr lang="zh-CN" altLang="zh-CN" sz="2400" dirty="0" smtClean="0">
                <a:latin typeface="Bodoni MT Black" pitchFamily="18" charset="0"/>
                <a:ea typeface="+mn-ea"/>
              </a:rPr>
              <a:t>可能</a:t>
            </a:r>
            <a:r>
              <a:rPr lang="zh-CN" altLang="zh-CN" sz="2400" dirty="0" smtClean="0">
                <a:solidFill>
                  <a:srgbClr val="FF0000"/>
                </a:solidFill>
                <a:latin typeface="Bodoni MT Black" pitchFamily="18" charset="0"/>
                <a:ea typeface="+mn-ea"/>
              </a:rPr>
              <a:t>很难重新产生完全一样的输入条件</a:t>
            </a:r>
            <a:r>
              <a:rPr lang="zh-CN" altLang="zh-CN" sz="2400" dirty="0" smtClean="0">
                <a:latin typeface="Bodoni MT Black" pitchFamily="18" charset="0"/>
                <a:ea typeface="+mn-ea"/>
              </a:rPr>
              <a:t>（如输入顺序不确定的实时应用系统）。</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症状可能时有时无，这种情况在硬件和软件紧密地耦合在一起的</a:t>
            </a:r>
            <a:r>
              <a:rPr lang="zh-CN" altLang="zh-CN" sz="2400" dirty="0" smtClean="0">
                <a:solidFill>
                  <a:srgbClr val="FF0000"/>
                </a:solidFill>
                <a:latin typeface="Bodoni MT Black" pitchFamily="18" charset="0"/>
                <a:ea typeface="+mn-ea"/>
              </a:rPr>
              <a:t>嵌入式系统</a:t>
            </a:r>
            <a:r>
              <a:rPr lang="zh-CN" altLang="zh-CN" sz="2400" dirty="0" smtClean="0">
                <a:latin typeface="Bodoni MT Black" pitchFamily="18" charset="0"/>
                <a:ea typeface="+mn-ea"/>
              </a:rPr>
              <a:t>中特别常见。</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症状可能是由分布在</a:t>
            </a:r>
            <a:r>
              <a:rPr lang="zh-CN" altLang="zh-CN" sz="2400" dirty="0" smtClean="0">
                <a:solidFill>
                  <a:srgbClr val="FF0000"/>
                </a:solidFill>
                <a:latin typeface="Bodoni MT Black" pitchFamily="18" charset="0"/>
                <a:ea typeface="+mn-ea"/>
              </a:rPr>
              <a:t>许多任务</a:t>
            </a:r>
            <a:r>
              <a:rPr lang="zh-CN" altLang="zh-CN" sz="2400" dirty="0" smtClean="0">
                <a:latin typeface="Bodoni MT Black" pitchFamily="18" charset="0"/>
                <a:ea typeface="+mn-ea"/>
              </a:rPr>
              <a:t>中的原因引起的，这些任务运行在不同的处理机上。</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19480826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23528" y="908720"/>
            <a:ext cx="8229600" cy="604837"/>
          </a:xfrm>
        </p:spPr>
        <p:txBody>
          <a:bodyPr/>
          <a:lstStyle/>
          <a:p>
            <a:pPr marL="0" indent="0">
              <a:buFont typeface="Arial" charset="0"/>
              <a:buNone/>
              <a:defRPr/>
            </a:pPr>
            <a:r>
              <a:rPr lang="en-US" altLang="zh-CN" b="1" dirty="0" smtClean="0">
                <a:latin typeface="Bodoni MT Black" pitchFamily="18" charset="0"/>
              </a:rPr>
              <a:t>7.8.2 </a:t>
            </a:r>
            <a:r>
              <a:rPr lang="zh-CN" altLang="en-US" b="1" dirty="0" smtClean="0">
                <a:latin typeface="Bodoni MT Black" pitchFamily="18" charset="0"/>
              </a:rPr>
              <a:t>调试途径</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23689" y="1544998"/>
            <a:ext cx="849662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Bef>
                <a:spcPts val="0"/>
              </a:spcBef>
              <a:defRPr/>
            </a:pPr>
            <a:r>
              <a:rPr lang="en-US" altLang="zh-CN" sz="2400" b="1" dirty="0" smtClean="0">
                <a:latin typeface="Bodoni MT Black" pitchFamily="18" charset="0"/>
                <a:ea typeface="+mn-ea"/>
              </a:rPr>
              <a:t>1. </a:t>
            </a:r>
            <a:r>
              <a:rPr lang="zh-CN" altLang="en-US" sz="2400" b="1" dirty="0" smtClean="0">
                <a:latin typeface="Bodoni MT Black" pitchFamily="18" charset="0"/>
                <a:ea typeface="+mn-ea"/>
              </a:rPr>
              <a:t>蛮干法</a:t>
            </a:r>
            <a:endParaRPr lang="en-US" altLang="zh-CN" sz="2400" b="1" dirty="0" smtClean="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zh-CN" sz="2400" b="1" dirty="0" smtClean="0">
                <a:solidFill>
                  <a:srgbClr val="C00000"/>
                </a:solidFill>
                <a:latin typeface="Bodoni MT Black" pitchFamily="18" charset="0"/>
                <a:ea typeface="+mn-ea"/>
              </a:rPr>
              <a:t>蛮干</a:t>
            </a:r>
            <a:r>
              <a:rPr lang="zh-CN" altLang="zh-CN" sz="2400" b="1" dirty="0">
                <a:solidFill>
                  <a:srgbClr val="C00000"/>
                </a:solidFill>
                <a:latin typeface="Bodoni MT Black" pitchFamily="18" charset="0"/>
                <a:ea typeface="+mn-ea"/>
              </a:rPr>
              <a:t>法</a:t>
            </a:r>
            <a:r>
              <a:rPr lang="zh-CN" altLang="zh-CN" sz="2400" dirty="0">
                <a:latin typeface="Bodoni MT Black" pitchFamily="18" charset="0"/>
                <a:ea typeface="+mn-ea"/>
              </a:rPr>
              <a:t>可能是寻找软件错误原因的</a:t>
            </a:r>
            <a:r>
              <a:rPr lang="zh-CN" altLang="zh-CN" sz="2400" dirty="0">
                <a:solidFill>
                  <a:srgbClr val="FF0000"/>
                </a:solidFill>
                <a:latin typeface="Bodoni MT Black" pitchFamily="18" charset="0"/>
                <a:ea typeface="+mn-ea"/>
              </a:rPr>
              <a:t>最低效</a:t>
            </a:r>
            <a:r>
              <a:rPr lang="zh-CN" altLang="zh-CN" sz="2400" dirty="0">
                <a:latin typeface="Bodoni MT Black" pitchFamily="18" charset="0"/>
                <a:ea typeface="+mn-ea"/>
              </a:rPr>
              <a:t>的方法。仅当所有其他方法都失败了的情况下，才应该使用这种方法</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en-US" sz="2400" b="1" dirty="0" smtClean="0">
                <a:solidFill>
                  <a:srgbClr val="C00000"/>
                </a:solidFill>
                <a:latin typeface="Bodoni MT Black" pitchFamily="18" charset="0"/>
                <a:ea typeface="+mn-ea"/>
              </a:rPr>
              <a:t>蛮干法</a:t>
            </a:r>
            <a:r>
              <a:rPr lang="zh-CN" altLang="zh-CN" sz="2400" dirty="0" smtClean="0">
                <a:latin typeface="Bodoni MT Black" pitchFamily="18" charset="0"/>
                <a:ea typeface="+mn-ea"/>
              </a:rPr>
              <a:t>按照</a:t>
            </a:r>
            <a:r>
              <a:rPr lang="zh-CN" altLang="zh-CN" sz="2400" dirty="0">
                <a:latin typeface="Bodoni MT Black" pitchFamily="18" charset="0"/>
                <a:ea typeface="+mn-ea"/>
              </a:rPr>
              <a:t>“让计算机自己寻找错误”的策略，这种方法印出内存的内容，激活对运行过程的跟踪，并在程序中到处都写上</a:t>
            </a:r>
            <a:r>
              <a:rPr lang="en-US" altLang="zh-CN" sz="2400" dirty="0">
                <a:solidFill>
                  <a:srgbClr val="FF0000"/>
                </a:solidFill>
                <a:latin typeface="Bodoni MT Black" pitchFamily="18" charset="0"/>
                <a:ea typeface="+mn-ea"/>
              </a:rPr>
              <a:t>WRITE</a:t>
            </a:r>
            <a:r>
              <a:rPr lang="zh-CN" altLang="zh-CN" sz="2400" dirty="0">
                <a:solidFill>
                  <a:srgbClr val="FF0000"/>
                </a:solidFill>
                <a:latin typeface="Bodoni MT Black" pitchFamily="18" charset="0"/>
                <a:ea typeface="+mn-ea"/>
              </a:rPr>
              <a:t>（输出）</a:t>
            </a:r>
            <a:r>
              <a:rPr lang="zh-CN" altLang="zh-CN" sz="2400" dirty="0">
                <a:latin typeface="Bodoni MT Black" pitchFamily="18" charset="0"/>
                <a:ea typeface="+mn-ea"/>
              </a:rPr>
              <a:t>语句，希望在这样生成的信息海洋的某个地方发现错误原因的线索</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更多情况下这样做只会浪费时间和精力。在使用任何一种调试方法之前，必须首先进行周密的思考，必须有明确的目的，应该尽量减少无关信息的数量。</a:t>
            </a:r>
            <a:r>
              <a:rPr lang="en-US" altLang="zh-CN" sz="2400" dirty="0" smtClean="0">
                <a:latin typeface="Bodoni MT Black" pitchFamily="18" charset="0"/>
                <a:ea typeface="+mn-ea"/>
              </a:rPr>
              <a:t>    </a:t>
            </a: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44842" y="1187450"/>
            <a:ext cx="8303621" cy="327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400" b="1" dirty="0" smtClean="0">
                <a:latin typeface="Bodoni MT Black" pitchFamily="18" charset="0"/>
                <a:ea typeface="+mn-ea"/>
              </a:rPr>
              <a:t>2. </a:t>
            </a:r>
            <a:r>
              <a:rPr lang="zh-CN" altLang="en-US" sz="2400" b="1" dirty="0" smtClean="0">
                <a:latin typeface="Bodoni MT Black" pitchFamily="18" charset="0"/>
                <a:ea typeface="+mn-ea"/>
              </a:rPr>
              <a:t>回溯法</a:t>
            </a:r>
            <a:endParaRPr lang="en-US" altLang="zh-CN" sz="2400" b="1" dirty="0" smtClean="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zh-CN" sz="2400" dirty="0" smtClean="0">
                <a:solidFill>
                  <a:srgbClr val="C00000"/>
                </a:solidFill>
                <a:latin typeface="Bodoni MT Black" pitchFamily="18" charset="0"/>
                <a:ea typeface="+mn-ea"/>
              </a:rPr>
              <a:t>回溯</a:t>
            </a:r>
            <a:r>
              <a:rPr lang="zh-CN" altLang="zh-CN" sz="2400" dirty="0">
                <a:latin typeface="Bodoni MT Black" pitchFamily="18" charset="0"/>
                <a:ea typeface="+mn-ea"/>
              </a:rPr>
              <a:t>是一种相当常用的调试方法，当调试小程序时这种方法是有效的。具体</a:t>
            </a:r>
            <a:r>
              <a:rPr lang="zh-CN" altLang="zh-CN" sz="2400" dirty="0" smtClean="0">
                <a:latin typeface="Bodoni MT Black" pitchFamily="18" charset="0"/>
                <a:ea typeface="+mn-ea"/>
              </a:rPr>
              <a:t>做法</a:t>
            </a:r>
            <a:r>
              <a:rPr lang="zh-CN" altLang="en-US" sz="2400" dirty="0" smtClean="0">
                <a:latin typeface="Bodoni MT Black" pitchFamily="18" charset="0"/>
                <a:ea typeface="+mn-ea"/>
              </a:rPr>
              <a:t>：</a:t>
            </a:r>
            <a:r>
              <a:rPr lang="zh-CN" altLang="zh-CN" sz="2400" dirty="0" smtClean="0">
                <a:latin typeface="Bodoni MT Black" pitchFamily="18" charset="0"/>
                <a:ea typeface="+mn-ea"/>
              </a:rPr>
              <a:t>从</a:t>
            </a:r>
            <a:r>
              <a:rPr lang="zh-CN" altLang="zh-CN" sz="2400" dirty="0">
                <a:latin typeface="Bodoni MT Black" pitchFamily="18" charset="0"/>
                <a:ea typeface="+mn-ea"/>
              </a:rPr>
              <a:t>发现症状的地方开始，人工沿程序的控制流往回追踪分析源程序代码，直到找出错误原因为止</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ea typeface="+mn-ea"/>
              </a:rPr>
              <a:t>随着</a:t>
            </a:r>
            <a:r>
              <a:rPr lang="zh-CN" altLang="zh-CN" sz="2400" dirty="0">
                <a:latin typeface="Bodoni MT Black" pitchFamily="18" charset="0"/>
                <a:ea typeface="+mn-ea"/>
              </a:rPr>
              <a:t>程序规模的扩大，应该回溯的路径</a:t>
            </a:r>
            <a:r>
              <a:rPr lang="zh-CN" altLang="zh-CN" sz="2400" dirty="0" smtClean="0">
                <a:latin typeface="Bodoni MT Black" pitchFamily="18" charset="0"/>
                <a:ea typeface="+mn-ea"/>
              </a:rPr>
              <a:t>数目变得</a:t>
            </a:r>
            <a:r>
              <a:rPr lang="zh-CN" altLang="zh-CN" sz="2400" dirty="0">
                <a:latin typeface="Bodoni MT Black" pitchFamily="18" charset="0"/>
                <a:ea typeface="+mn-ea"/>
              </a:rPr>
              <a:t>越来越大，</a:t>
            </a:r>
            <a:r>
              <a:rPr lang="zh-CN" altLang="en-US" sz="2400" dirty="0" smtClean="0">
                <a:latin typeface="Bodoni MT Black" pitchFamily="18" charset="0"/>
                <a:ea typeface="+mn-ea"/>
              </a:rPr>
              <a:t>回溯法不适用于这种规模的程序。</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590550" y="1739900"/>
            <a:ext cx="8085138" cy="329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200"/>
              </a:lnSpc>
              <a:spcBef>
                <a:spcPts val="600"/>
              </a:spcBef>
              <a:defRPr/>
            </a:pPr>
            <a:r>
              <a:rPr lang="en-US" altLang="zh-CN" sz="2400" b="1" dirty="0" smtClean="0">
                <a:solidFill>
                  <a:srgbClr val="0070C0"/>
                </a:solidFill>
                <a:latin typeface="Bodoni MT Black" pitchFamily="18" charset="0"/>
                <a:ea typeface="+mn-ea"/>
              </a:rPr>
              <a:t>5. </a:t>
            </a:r>
            <a:r>
              <a:rPr lang="zh-CN" altLang="en-US" sz="2400" b="1" dirty="0" smtClean="0">
                <a:solidFill>
                  <a:srgbClr val="0070C0"/>
                </a:solidFill>
                <a:latin typeface="Bodoni MT Black" pitchFamily="18" charset="0"/>
                <a:ea typeface="+mn-ea"/>
              </a:rPr>
              <a:t>效率</a:t>
            </a:r>
            <a:endParaRPr lang="en-US" altLang="zh-CN" sz="2400" b="1" dirty="0" smtClean="0">
              <a:solidFill>
                <a:srgbClr val="0070C0"/>
              </a:solidFill>
              <a:latin typeface="Bodoni MT Black" pitchFamily="18" charset="0"/>
              <a:ea typeface="+mn-ea"/>
            </a:endParaRPr>
          </a:p>
          <a:p>
            <a:pPr marL="0" indent="0" eaLnBrk="1" hangingPunct="1">
              <a:lnSpc>
                <a:spcPts val="3200"/>
              </a:lnSpc>
              <a:spcBef>
                <a:spcPts val="600"/>
              </a:spcBef>
              <a:defRPr/>
            </a:pPr>
            <a:r>
              <a:rPr lang="en-US" altLang="zh-CN" sz="2400" dirty="0" smtClean="0">
                <a:latin typeface="Bodoni MT Black" pitchFamily="18" charset="0"/>
                <a:ea typeface="+mn-ea"/>
              </a:rPr>
              <a:t>   </a:t>
            </a:r>
            <a:r>
              <a:rPr lang="zh-CN" altLang="zh-CN" sz="2400" b="1" dirty="0" smtClean="0">
                <a:solidFill>
                  <a:schemeClr val="accent2"/>
                </a:solidFill>
                <a:latin typeface="Bodoni MT Black" pitchFamily="18" charset="0"/>
                <a:ea typeface="+mn-ea"/>
              </a:rPr>
              <a:t>效率</a:t>
            </a:r>
            <a:r>
              <a:rPr lang="zh-CN" altLang="zh-CN" sz="2400" dirty="0">
                <a:latin typeface="Bodoni MT Black" pitchFamily="18" charset="0"/>
                <a:ea typeface="+mn-ea"/>
              </a:rPr>
              <a:t>主要指</a:t>
            </a:r>
            <a:r>
              <a:rPr lang="zh-CN" altLang="zh-CN" sz="2400" dirty="0">
                <a:solidFill>
                  <a:srgbClr val="FF0000"/>
                </a:solidFill>
                <a:latin typeface="Bodoni MT Black" pitchFamily="18" charset="0"/>
                <a:ea typeface="+mn-ea"/>
              </a:rPr>
              <a:t>处理机时间</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存储器容量</a:t>
            </a:r>
            <a:r>
              <a:rPr lang="zh-CN" altLang="zh-CN" sz="2400" dirty="0">
                <a:latin typeface="Bodoni MT Black" pitchFamily="18" charset="0"/>
                <a:ea typeface="+mn-ea"/>
              </a:rPr>
              <a:t>两个方面</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效率</a:t>
            </a:r>
            <a:r>
              <a:rPr lang="zh-CN" altLang="zh-CN" sz="2400" dirty="0">
                <a:latin typeface="Bodoni MT Black" pitchFamily="18" charset="0"/>
                <a:ea typeface="+mn-ea"/>
              </a:rPr>
              <a:t>是性能要求，因此应该在需求分析阶段确定效率方面的</a:t>
            </a:r>
            <a:r>
              <a:rPr lang="zh-CN" altLang="zh-CN" sz="2400" dirty="0" smtClean="0">
                <a:latin typeface="Bodoni MT Black" pitchFamily="18" charset="0"/>
                <a:ea typeface="+mn-ea"/>
              </a:rPr>
              <a:t>要求</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效率</a:t>
            </a:r>
            <a:r>
              <a:rPr lang="zh-CN" altLang="zh-CN" sz="2400" dirty="0">
                <a:latin typeface="Bodoni MT Black" pitchFamily="18" charset="0"/>
                <a:ea typeface="+mn-ea"/>
              </a:rPr>
              <a:t>是靠好设计来提高</a:t>
            </a:r>
            <a:r>
              <a:rPr lang="zh-CN" altLang="zh-CN" sz="2400" dirty="0" smtClean="0">
                <a:latin typeface="Bodoni MT Black" pitchFamily="18" charset="0"/>
                <a:ea typeface="+mn-ea"/>
              </a:rPr>
              <a:t>的</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程序</a:t>
            </a:r>
            <a:r>
              <a:rPr lang="zh-CN" altLang="zh-CN" sz="2400" dirty="0">
                <a:latin typeface="Bodoni MT Black" pitchFamily="18" charset="0"/>
                <a:ea typeface="+mn-ea"/>
              </a:rPr>
              <a:t>的效率和程序的简单程度是一致的，不要牺牲程序的清晰性和可读性来不必要地提高效率。</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23528" y="1268413"/>
            <a:ext cx="856895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Bef>
                <a:spcPts val="0"/>
              </a:spcBef>
              <a:defRPr/>
            </a:pPr>
            <a:r>
              <a:rPr lang="en-US" altLang="zh-CN" sz="2400" b="1" dirty="0" smtClean="0">
                <a:latin typeface="Bodoni MT Black" pitchFamily="18" charset="0"/>
                <a:ea typeface="+mn-ea"/>
              </a:rPr>
              <a:t>3. </a:t>
            </a:r>
            <a:r>
              <a:rPr lang="zh-CN" altLang="en-US" sz="2400" b="1" dirty="0" smtClean="0">
                <a:latin typeface="Bodoni MT Black" pitchFamily="18" charset="0"/>
                <a:ea typeface="+mn-ea"/>
              </a:rPr>
              <a:t>原因排错法</a:t>
            </a:r>
            <a:endParaRPr lang="en-US" altLang="zh-CN" sz="2400" b="1" dirty="0" smtClean="0">
              <a:latin typeface="Bodoni MT Black" pitchFamily="18" charset="0"/>
              <a:ea typeface="+mn-ea"/>
            </a:endParaRPr>
          </a:p>
          <a:p>
            <a:pPr marL="0" indent="0">
              <a:lnSpc>
                <a:spcPct val="125000"/>
              </a:lnSpc>
              <a:spcBef>
                <a:spcPts val="0"/>
              </a:spcBef>
              <a:defRPr/>
            </a:pPr>
            <a:r>
              <a:rPr lang="en-US" altLang="zh-CN" sz="2400" dirty="0" smtClean="0">
                <a:latin typeface="Bodoni MT Black" pitchFamily="18" charset="0"/>
              </a:rPr>
              <a:t>    </a:t>
            </a:r>
            <a:r>
              <a:rPr lang="zh-CN" altLang="zh-CN" sz="2400" dirty="0" smtClean="0">
                <a:solidFill>
                  <a:srgbClr val="FF0000"/>
                </a:solidFill>
                <a:latin typeface="Bodoni MT Black" pitchFamily="18" charset="0"/>
              </a:rPr>
              <a:t>对分查找法</a:t>
            </a:r>
            <a:r>
              <a:rPr lang="zh-CN" altLang="zh-CN" sz="2400" dirty="0">
                <a:latin typeface="Bodoni MT Black" pitchFamily="18" charset="0"/>
              </a:rPr>
              <a:t>、</a:t>
            </a:r>
            <a:r>
              <a:rPr lang="zh-CN" altLang="zh-CN" sz="2400" dirty="0">
                <a:solidFill>
                  <a:srgbClr val="FF0000"/>
                </a:solidFill>
                <a:latin typeface="Bodoni MT Black" pitchFamily="18" charset="0"/>
              </a:rPr>
              <a:t>归纳法</a:t>
            </a:r>
            <a:r>
              <a:rPr lang="zh-CN" altLang="zh-CN" sz="2400" dirty="0">
                <a:latin typeface="Bodoni MT Black" pitchFamily="18" charset="0"/>
              </a:rPr>
              <a:t>和</a:t>
            </a:r>
            <a:r>
              <a:rPr lang="zh-CN" altLang="zh-CN" sz="2400" dirty="0">
                <a:solidFill>
                  <a:srgbClr val="FF0000"/>
                </a:solidFill>
                <a:latin typeface="Bodoni MT Black" pitchFamily="18" charset="0"/>
              </a:rPr>
              <a:t>演绎法</a:t>
            </a:r>
            <a:r>
              <a:rPr lang="zh-CN" altLang="zh-CN" sz="2400" dirty="0">
                <a:latin typeface="Bodoni MT Black" pitchFamily="18" charset="0"/>
              </a:rPr>
              <a:t>都属于原因排除法</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defRPr/>
            </a:pPr>
            <a:r>
              <a:rPr lang="zh-CN" altLang="en-US" sz="2400" b="1" dirty="0" smtClean="0">
                <a:solidFill>
                  <a:srgbClr val="C00000"/>
                </a:solidFill>
                <a:latin typeface="Bodoni MT Black" pitchFamily="18" charset="0"/>
              </a:rPr>
              <a:t>① </a:t>
            </a:r>
            <a:r>
              <a:rPr lang="zh-CN" altLang="zh-CN" sz="2400" b="1" dirty="0" smtClean="0">
                <a:solidFill>
                  <a:srgbClr val="C00000"/>
                </a:solidFill>
                <a:latin typeface="Bodoni MT Black" pitchFamily="18" charset="0"/>
              </a:rPr>
              <a:t>对分查找法</a:t>
            </a:r>
            <a:r>
              <a:rPr lang="zh-CN" altLang="zh-CN" sz="2400" dirty="0">
                <a:latin typeface="Bodoni MT Black" pitchFamily="18" charset="0"/>
              </a:rPr>
              <a:t>的基本思路是，如果已经知道每个变量在程序内若干个关键点的正确值，则可以用赋值语句或输入语句在</a:t>
            </a:r>
            <a:r>
              <a:rPr lang="zh-CN" altLang="zh-CN" sz="2400" dirty="0">
                <a:solidFill>
                  <a:srgbClr val="FF0000"/>
                </a:solidFill>
                <a:latin typeface="Bodoni MT Black" pitchFamily="18" charset="0"/>
              </a:rPr>
              <a:t>程序中点</a:t>
            </a:r>
            <a:r>
              <a:rPr lang="zh-CN" altLang="zh-CN" sz="2400" dirty="0">
                <a:latin typeface="Bodoni MT Black" pitchFamily="18" charset="0"/>
              </a:rPr>
              <a:t>附近“注入”这些变量的正确值，然后运行程序并检查所得到的输出。</a:t>
            </a:r>
            <a:endParaRPr lang="en-US" altLang="zh-CN" sz="2400" dirty="0">
              <a:latin typeface="Bodoni MT Black" pitchFamily="18" charset="0"/>
            </a:endParaRPr>
          </a:p>
          <a:p>
            <a:pPr marL="0" indent="0">
              <a:lnSpc>
                <a:spcPct val="125000"/>
              </a:lnSpc>
              <a:spcBef>
                <a:spcPts val="0"/>
              </a:spcBef>
              <a:defRPr/>
            </a:pP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36412912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23528" y="1125538"/>
            <a:ext cx="856964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a:latin typeface="Bodoni MT Black" pitchFamily="18" charset="0"/>
              </a:rPr>
              <a:t>3. </a:t>
            </a:r>
            <a:r>
              <a:rPr lang="zh-CN" altLang="en-US" sz="2400" b="1" dirty="0">
                <a:latin typeface="Bodoni MT Black" pitchFamily="18" charset="0"/>
              </a:rPr>
              <a:t>原因排错法</a:t>
            </a:r>
            <a:endParaRPr lang="en-US" altLang="zh-CN" sz="2400" b="1" dirty="0">
              <a:latin typeface="Bodoni MT Black" pitchFamily="18" charset="0"/>
            </a:endParaRPr>
          </a:p>
          <a:p>
            <a:pPr marL="0" indent="0">
              <a:lnSpc>
                <a:spcPct val="125000"/>
              </a:lnSpc>
              <a:defRPr/>
            </a:pPr>
            <a:r>
              <a:rPr lang="zh-CN" altLang="en-US" sz="2400" b="1" dirty="0" smtClean="0">
                <a:solidFill>
                  <a:srgbClr val="C00000"/>
                </a:solidFill>
                <a:latin typeface="Bodoni MT Black" pitchFamily="18" charset="0"/>
                <a:ea typeface="+mn-ea"/>
              </a:rPr>
              <a:t>② </a:t>
            </a:r>
            <a:r>
              <a:rPr lang="zh-CN" altLang="zh-CN" sz="2400" b="1" dirty="0" smtClean="0">
                <a:solidFill>
                  <a:srgbClr val="C00000"/>
                </a:solidFill>
                <a:latin typeface="Bodoni MT Black" pitchFamily="18" charset="0"/>
                <a:ea typeface="+mn-ea"/>
              </a:rPr>
              <a:t>归纳法</a:t>
            </a:r>
            <a:r>
              <a:rPr lang="zh-CN" altLang="zh-CN" sz="2400" dirty="0">
                <a:latin typeface="Bodoni MT Black" pitchFamily="18" charset="0"/>
                <a:ea typeface="+mn-ea"/>
              </a:rPr>
              <a:t>是从</a:t>
            </a:r>
            <a:r>
              <a:rPr lang="zh-CN" altLang="zh-CN" sz="2400" dirty="0">
                <a:solidFill>
                  <a:srgbClr val="FF0000"/>
                </a:solidFill>
                <a:latin typeface="Bodoni MT Black" pitchFamily="18" charset="0"/>
                <a:ea typeface="+mn-ea"/>
              </a:rPr>
              <a:t>个别现象推断出一般性结论</a:t>
            </a:r>
            <a:r>
              <a:rPr lang="zh-CN" altLang="zh-CN" sz="2400" dirty="0">
                <a:latin typeface="Bodoni MT Black" pitchFamily="18" charset="0"/>
                <a:ea typeface="+mn-ea"/>
              </a:rPr>
              <a:t>的思维方法。使用这种方法调试程序时，首先把和错误有关的数据组织起来进行分析，以便发现可能的错误原因。然后导出对错误原因的一个或多个假设，并利用已有的数据来证明或排除这些假设</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zh-CN" altLang="en-US" sz="2400" b="1" dirty="0" smtClean="0">
                <a:solidFill>
                  <a:srgbClr val="C00000"/>
                </a:solidFill>
                <a:latin typeface="Bodoni MT Black" pitchFamily="18" charset="0"/>
                <a:ea typeface="+mn-ea"/>
              </a:rPr>
              <a:t>③ </a:t>
            </a:r>
            <a:r>
              <a:rPr lang="zh-CN" altLang="zh-CN" sz="2400" b="1" dirty="0" smtClean="0">
                <a:solidFill>
                  <a:srgbClr val="C00000"/>
                </a:solidFill>
                <a:latin typeface="Bodoni MT Black" pitchFamily="18" charset="0"/>
                <a:ea typeface="+mn-ea"/>
              </a:rPr>
              <a:t>演绎法</a:t>
            </a:r>
            <a:r>
              <a:rPr lang="zh-CN" altLang="zh-CN" sz="2400" dirty="0">
                <a:latin typeface="Bodoni MT Black" pitchFamily="18" charset="0"/>
                <a:ea typeface="+mn-ea"/>
              </a:rPr>
              <a:t>从</a:t>
            </a:r>
            <a:r>
              <a:rPr lang="zh-CN" altLang="zh-CN" sz="2400" dirty="0">
                <a:solidFill>
                  <a:srgbClr val="FF0000"/>
                </a:solidFill>
                <a:latin typeface="Bodoni MT Black" pitchFamily="18" charset="0"/>
                <a:ea typeface="+mn-ea"/>
              </a:rPr>
              <a:t>一般原理</a:t>
            </a:r>
            <a:r>
              <a:rPr lang="zh-CN" altLang="zh-CN" sz="2400" dirty="0">
                <a:latin typeface="Bodoni MT Black" pitchFamily="18" charset="0"/>
                <a:ea typeface="+mn-ea"/>
              </a:rPr>
              <a:t>或前提出发，经过</a:t>
            </a:r>
            <a:r>
              <a:rPr lang="zh-CN" altLang="zh-CN" sz="2400" dirty="0">
                <a:solidFill>
                  <a:srgbClr val="FF0000"/>
                </a:solidFill>
                <a:latin typeface="Bodoni MT Black" pitchFamily="18" charset="0"/>
                <a:ea typeface="+mn-ea"/>
              </a:rPr>
              <a:t>排除和精化</a:t>
            </a:r>
            <a:r>
              <a:rPr lang="zh-CN" altLang="zh-CN" sz="2400" dirty="0">
                <a:latin typeface="Bodoni MT Black" pitchFamily="18" charset="0"/>
                <a:ea typeface="+mn-ea"/>
              </a:rPr>
              <a:t>的过程推导出结论。采用这种方法调试程序时，首先设想出所有可能的出错原因，然后试图用测试来排除每一个假设的原因。</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22630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22630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7.9 </a:t>
            </a:r>
            <a:r>
              <a:rPr lang="zh-CN" altLang="en-US" sz="2400">
                <a:solidFill>
                  <a:srgbClr val="D9D9D9"/>
                </a:solidFill>
                <a:latin typeface="Bodoni MT Black" pitchFamily="18" charset="0"/>
              </a:rPr>
              <a:t>软件可靠性</a:t>
            </a:r>
          </a:p>
        </p:txBody>
      </p:sp>
      <p:pic>
        <p:nvPicPr>
          <p:cNvPr id="22630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2631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2631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2631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2631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2631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226316"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53006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53871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179512" y="980728"/>
            <a:ext cx="8229600" cy="604837"/>
          </a:xfrm>
        </p:spPr>
        <p:txBody>
          <a:bodyPr/>
          <a:lstStyle/>
          <a:p>
            <a:pPr marL="0" indent="0">
              <a:buFont typeface="Arial" charset="0"/>
              <a:buNone/>
              <a:defRPr/>
            </a:pPr>
            <a:r>
              <a:rPr lang="en-US" altLang="zh-CN" b="1" dirty="0" smtClean="0">
                <a:latin typeface="Bodoni MT Black" pitchFamily="18" charset="0"/>
              </a:rPr>
              <a:t>7.9.1 </a:t>
            </a:r>
            <a:r>
              <a:rPr lang="zh-CN" altLang="en-US" b="1" dirty="0" smtClean="0">
                <a:latin typeface="Bodoni MT Black" pitchFamily="18" charset="0"/>
              </a:rPr>
              <a:t>基本概念</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179512" y="1484784"/>
            <a:ext cx="878497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一般说来</a:t>
            </a:r>
            <a:r>
              <a:rPr lang="zh-CN" altLang="zh-CN" sz="2400" dirty="0">
                <a:latin typeface="Bodoni MT Black" pitchFamily="18" charset="0"/>
              </a:rPr>
              <a:t>，对于任何其故障是可以修复的系统，都应该同时使用可靠性和可用性衡量它的优劣程度。</a:t>
            </a:r>
            <a:endParaRPr lang="en-US" altLang="zh-CN" sz="2400" dirty="0">
              <a:latin typeface="Bodoni MT Black" pitchFamily="18" charset="0"/>
            </a:endParaRPr>
          </a:p>
          <a:p>
            <a:pPr marL="0" indent="0">
              <a:lnSpc>
                <a:spcPct val="125000"/>
              </a:lnSpc>
              <a:defRPr/>
            </a:pPr>
            <a:r>
              <a:rPr lang="zh-CN" altLang="en-US" sz="2400" b="1" dirty="0" smtClean="0">
                <a:solidFill>
                  <a:srgbClr val="C00000"/>
                </a:solidFill>
                <a:latin typeface="Bodoni MT Black" pitchFamily="18" charset="0"/>
                <a:ea typeface="+mn-ea"/>
              </a:rPr>
              <a:t>① </a:t>
            </a:r>
            <a:r>
              <a:rPr lang="zh-CN" altLang="zh-CN" sz="2400" b="1" dirty="0" smtClean="0">
                <a:solidFill>
                  <a:srgbClr val="C00000"/>
                </a:solidFill>
                <a:latin typeface="Bodoni MT Black" pitchFamily="18" charset="0"/>
                <a:ea typeface="+mn-ea"/>
              </a:rPr>
              <a:t>软件可靠性</a:t>
            </a:r>
            <a:r>
              <a:rPr lang="zh-CN" altLang="zh-CN" sz="2400" dirty="0">
                <a:latin typeface="Bodoni MT Black" pitchFamily="18" charset="0"/>
                <a:ea typeface="+mn-ea"/>
              </a:rPr>
              <a:t>是程序在给定的</a:t>
            </a:r>
            <a:r>
              <a:rPr lang="zh-CN" altLang="zh-CN" sz="2400" dirty="0">
                <a:solidFill>
                  <a:srgbClr val="FF0000"/>
                </a:solidFill>
                <a:latin typeface="Bodoni MT Black" pitchFamily="18" charset="0"/>
                <a:ea typeface="+mn-ea"/>
              </a:rPr>
              <a:t>时间间隔内</a:t>
            </a:r>
            <a:r>
              <a:rPr lang="zh-CN" altLang="zh-CN" sz="2400" dirty="0">
                <a:latin typeface="Bodoni MT Black" pitchFamily="18" charset="0"/>
                <a:ea typeface="+mn-ea"/>
              </a:rPr>
              <a:t>，按照规格说明书的规定成功地运行的概率</a:t>
            </a:r>
            <a:r>
              <a:rPr lang="zh-CN" altLang="zh-CN" sz="2400" dirty="0" smtClean="0">
                <a:latin typeface="Bodoni MT Black" pitchFamily="18" charset="0"/>
                <a:ea typeface="+mn-ea"/>
              </a:rPr>
              <a:t>。</a:t>
            </a:r>
            <a:r>
              <a:rPr lang="zh-CN" altLang="en-US" sz="2400" dirty="0" smtClean="0">
                <a:latin typeface="Bodoni MT Black" pitchFamily="18" charset="0"/>
                <a:ea typeface="+mn-ea"/>
              </a:rPr>
              <a:t>软件</a:t>
            </a:r>
            <a:r>
              <a:rPr lang="zh-CN" altLang="zh-CN" sz="2400" dirty="0" smtClean="0">
                <a:latin typeface="Bodoni MT Black" pitchFamily="18" charset="0"/>
                <a:ea typeface="+mn-ea"/>
              </a:rPr>
              <a:t>可靠性</a:t>
            </a:r>
            <a:r>
              <a:rPr lang="zh-CN" altLang="zh-CN" sz="2400" dirty="0">
                <a:latin typeface="Bodoni MT Black" pitchFamily="18" charset="0"/>
                <a:ea typeface="+mn-ea"/>
              </a:rPr>
              <a:t>随着给定的时间间隔的加大而减少</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zh-CN" altLang="en-US" sz="2400" b="1" dirty="0" smtClean="0">
                <a:solidFill>
                  <a:srgbClr val="C00000"/>
                </a:solidFill>
                <a:latin typeface="Bodoni MT Black" pitchFamily="18" charset="0"/>
                <a:ea typeface="+mn-ea"/>
              </a:rPr>
              <a:t>② </a:t>
            </a:r>
            <a:r>
              <a:rPr lang="zh-CN" altLang="zh-CN" sz="2400" b="1" dirty="0" smtClean="0">
                <a:solidFill>
                  <a:srgbClr val="C00000"/>
                </a:solidFill>
                <a:latin typeface="Bodoni MT Black" pitchFamily="18" charset="0"/>
                <a:ea typeface="+mn-ea"/>
              </a:rPr>
              <a:t>软件</a:t>
            </a:r>
            <a:r>
              <a:rPr lang="zh-CN" altLang="zh-CN" sz="2400" b="1" dirty="0">
                <a:solidFill>
                  <a:srgbClr val="C00000"/>
                </a:solidFill>
                <a:latin typeface="Bodoni MT Black" pitchFamily="18" charset="0"/>
                <a:ea typeface="+mn-ea"/>
              </a:rPr>
              <a:t>可用性</a:t>
            </a:r>
            <a:r>
              <a:rPr lang="zh-CN" altLang="zh-CN" sz="2400" dirty="0">
                <a:latin typeface="Bodoni MT Black" pitchFamily="18" charset="0"/>
                <a:ea typeface="+mn-ea"/>
              </a:rPr>
              <a:t>是程序在给定的</a:t>
            </a:r>
            <a:r>
              <a:rPr lang="zh-CN" altLang="zh-CN" sz="2400" dirty="0">
                <a:solidFill>
                  <a:srgbClr val="FF0000"/>
                </a:solidFill>
                <a:latin typeface="Bodoni MT Black" pitchFamily="18" charset="0"/>
                <a:ea typeface="+mn-ea"/>
              </a:rPr>
              <a:t>时间点</a:t>
            </a:r>
            <a:r>
              <a:rPr lang="zh-CN" altLang="zh-CN" sz="2400" dirty="0">
                <a:latin typeface="Bodoni MT Black" pitchFamily="18" charset="0"/>
                <a:ea typeface="+mn-ea"/>
              </a:rPr>
              <a:t>，按照规格说明书的规定，成功地运行的概率</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solidFill>
                  <a:srgbClr val="0070C0"/>
                </a:solidFill>
                <a:latin typeface="Bodoni MT Black" pitchFamily="18" charset="0"/>
                <a:ea typeface="+mn-ea"/>
              </a:rPr>
              <a:t>可靠性</a:t>
            </a:r>
            <a:r>
              <a:rPr lang="zh-CN" altLang="zh-CN" sz="2400" dirty="0">
                <a:solidFill>
                  <a:srgbClr val="0070C0"/>
                </a:solidFill>
                <a:latin typeface="Bodoni MT Black" pitchFamily="18" charset="0"/>
                <a:ea typeface="+mn-ea"/>
              </a:rPr>
              <a:t>和可用性之间的</a:t>
            </a:r>
            <a:r>
              <a:rPr lang="zh-CN" altLang="zh-CN" sz="2400" b="1" dirty="0">
                <a:solidFill>
                  <a:srgbClr val="0070C0"/>
                </a:solidFill>
                <a:latin typeface="Bodoni MT Black" pitchFamily="18" charset="0"/>
                <a:ea typeface="+mn-ea"/>
              </a:rPr>
              <a:t>主要差别</a:t>
            </a:r>
            <a:r>
              <a:rPr lang="zh-CN" altLang="zh-CN" sz="2400" dirty="0" smtClean="0">
                <a:latin typeface="Bodoni MT Black" pitchFamily="18" charset="0"/>
                <a:ea typeface="+mn-ea"/>
              </a:rPr>
              <a:t>是可靠性</a:t>
            </a:r>
            <a:r>
              <a:rPr lang="zh-CN" altLang="zh-CN" sz="2400" dirty="0">
                <a:latin typeface="Bodoni MT Black" pitchFamily="18" charset="0"/>
                <a:ea typeface="+mn-ea"/>
              </a:rPr>
              <a:t>意味着在</a:t>
            </a:r>
            <a:r>
              <a:rPr lang="en-US" altLang="zh-CN" sz="2400" dirty="0">
                <a:latin typeface="Bodoni MT Black" pitchFamily="18" charset="0"/>
                <a:ea typeface="+mn-ea"/>
              </a:rPr>
              <a:t>0</a:t>
            </a:r>
            <a:r>
              <a:rPr lang="zh-CN" altLang="zh-CN" sz="2400" dirty="0">
                <a:latin typeface="Bodoni MT Black" pitchFamily="18" charset="0"/>
                <a:ea typeface="+mn-ea"/>
              </a:rPr>
              <a:t>到</a:t>
            </a:r>
            <a:r>
              <a:rPr lang="en-US" altLang="zh-CN" sz="2400" dirty="0">
                <a:latin typeface="Bodoni MT Black" pitchFamily="18" charset="0"/>
                <a:ea typeface="+mn-ea"/>
              </a:rPr>
              <a:t>t</a:t>
            </a:r>
            <a:r>
              <a:rPr lang="zh-CN" altLang="zh-CN" sz="2400" dirty="0">
                <a:latin typeface="Bodoni MT Black" pitchFamily="18" charset="0"/>
                <a:ea typeface="+mn-ea"/>
              </a:rPr>
              <a:t>这段时间间隔内系统没有失效，而可用性只意味着在时刻</a:t>
            </a:r>
            <a:r>
              <a:rPr lang="en-US" altLang="zh-CN" sz="2400" dirty="0">
                <a:latin typeface="Bodoni MT Black" pitchFamily="18" charset="0"/>
                <a:ea typeface="+mn-ea"/>
              </a:rPr>
              <a:t>t</a:t>
            </a:r>
            <a:r>
              <a:rPr lang="zh-CN" altLang="zh-CN" sz="2400" dirty="0">
                <a:latin typeface="Bodoni MT Black" pitchFamily="18" charset="0"/>
                <a:ea typeface="+mn-ea"/>
              </a:rPr>
              <a:t>，系统是正常运行的。</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7.9.1 </a:t>
            </a:r>
            <a:r>
              <a:rPr lang="zh-CN" altLang="en-US" sz="2400" dirty="0" smtClean="0">
                <a:solidFill>
                  <a:srgbClr val="D9D9D9"/>
                </a:solidFill>
                <a:latin typeface="Bodoni MT Black" pitchFamily="18" charset="0"/>
                <a:ea typeface="+mn-ea"/>
              </a:rPr>
              <a:t>基本概念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mc:AlternateContent xmlns:mc="http://schemas.openxmlformats.org/markup-compatibility/2006" xmlns:a14="http://schemas.microsoft.com/office/drawing/2010/main">
        <mc:Choice Requires="a14">
          <p:sp>
            <p:nvSpPr>
              <p:cNvPr id="32775" name="TextBox 7"/>
              <p:cNvSpPr txBox="1">
                <a:spLocks noChangeArrowheads="1"/>
              </p:cNvSpPr>
              <p:nvPr/>
            </p:nvSpPr>
            <p:spPr bwMode="auto">
              <a:xfrm>
                <a:off x="323528" y="1097337"/>
                <a:ext cx="8496622" cy="18364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dirty="0" smtClean="0">
                    <a:latin typeface="Bodoni MT Black" pitchFamily="18" charset="0"/>
                    <a:ea typeface="+mn-ea"/>
                  </a:rPr>
                  <a:t>若</a:t>
                </a:r>
                <a:r>
                  <a:rPr lang="zh-CN" altLang="zh-CN" sz="2400" dirty="0" smtClean="0">
                    <a:latin typeface="Bodoni MT Black" pitchFamily="18" charset="0"/>
                    <a:ea typeface="+mn-ea"/>
                  </a:rPr>
                  <a:t>一段</a:t>
                </a:r>
                <a:r>
                  <a:rPr lang="zh-CN" altLang="zh-CN" sz="2400" dirty="0">
                    <a:latin typeface="Bodoni MT Black" pitchFamily="18" charset="0"/>
                    <a:ea typeface="+mn-ea"/>
                  </a:rPr>
                  <a:t>时间内，软件系统故障停机时间分别为</a:t>
                </a:r>
                <a:r>
                  <a:rPr lang="en-US" altLang="zh-CN" sz="2400" i="1" dirty="0" smtClean="0">
                    <a:latin typeface="Bodoni MT Black" pitchFamily="18" charset="0"/>
                    <a:ea typeface="+mn-ea"/>
                    <a:cs typeface="Times New Roman" panose="02020603050405020304" pitchFamily="18" charset="0"/>
                  </a:rPr>
                  <a:t>t</a:t>
                </a:r>
                <a:r>
                  <a:rPr lang="en-US" altLang="zh-CN" sz="2400" i="1" baseline="-25000" dirty="0" smtClean="0">
                    <a:latin typeface="Bodoni MT Black" pitchFamily="18" charset="0"/>
                    <a:ea typeface="+mn-ea"/>
                    <a:cs typeface="Times New Roman" panose="02020603050405020304" pitchFamily="18" charset="0"/>
                  </a:rPr>
                  <a:t>d1</a:t>
                </a:r>
                <a:r>
                  <a:rPr lang="en-US" altLang="zh-CN" sz="2400" i="1" dirty="0" smtClean="0">
                    <a:latin typeface="Bodoni MT Black" pitchFamily="18" charset="0"/>
                    <a:ea typeface="+mn-ea"/>
                    <a:cs typeface="Times New Roman" panose="02020603050405020304" pitchFamily="18" charset="0"/>
                  </a:rPr>
                  <a:t>,t</a:t>
                </a:r>
                <a:r>
                  <a:rPr lang="en-US" altLang="zh-CN" sz="2400" i="1" baseline="-25000" dirty="0" smtClean="0">
                    <a:latin typeface="Bodoni MT Black" pitchFamily="18" charset="0"/>
                    <a:ea typeface="+mn-ea"/>
                    <a:cs typeface="Times New Roman" panose="02020603050405020304" pitchFamily="18" charset="0"/>
                  </a:rPr>
                  <a:t>d2</a:t>
                </a:r>
                <a:r>
                  <a:rPr lang="en-US" altLang="zh-CN" sz="2400" dirty="0" smtClean="0">
                    <a:latin typeface="Bodoni MT Black" pitchFamily="18" charset="0"/>
                    <a:ea typeface="+mn-ea"/>
                    <a:cs typeface="Times New Roman" panose="02020603050405020304" pitchFamily="18" charset="0"/>
                  </a:rPr>
                  <a:t>,</a:t>
                </a:r>
                <a:r>
                  <a:rPr lang="zh-CN" altLang="zh-CN" sz="2400" dirty="0" smtClean="0">
                    <a:latin typeface="Bodoni MT Black" pitchFamily="18" charset="0"/>
                    <a:ea typeface="+mn-ea"/>
                    <a:cs typeface="Times New Roman" panose="02020603050405020304" pitchFamily="18" charset="0"/>
                  </a:rPr>
                  <a:t>…</a:t>
                </a:r>
                <a:r>
                  <a:rPr lang="zh-CN" altLang="zh-CN" sz="2400" dirty="0">
                    <a:latin typeface="Bodoni MT Black" pitchFamily="18" charset="0"/>
                    <a:ea typeface="+mn-ea"/>
                    <a:cs typeface="Times New Roman" panose="02020603050405020304" pitchFamily="18" charset="0"/>
                  </a:rPr>
                  <a:t>，</a:t>
                </a:r>
                <a:r>
                  <a:rPr lang="zh-CN" altLang="zh-CN" sz="2400" dirty="0">
                    <a:latin typeface="Bodoni MT Black" pitchFamily="18" charset="0"/>
                    <a:ea typeface="+mn-ea"/>
                  </a:rPr>
                  <a:t>正常运行时间分别为</a:t>
                </a:r>
                <a:r>
                  <a:rPr lang="en-US" altLang="zh-CN" sz="2400" i="1" dirty="0" smtClean="0">
                    <a:latin typeface="Bodoni MT Black" pitchFamily="18" charset="0"/>
                    <a:ea typeface="+mn-ea"/>
                    <a:cs typeface="Times New Roman" panose="02020603050405020304" pitchFamily="18" charset="0"/>
                  </a:rPr>
                  <a:t>t</a:t>
                </a:r>
                <a:r>
                  <a:rPr lang="en-US" altLang="zh-CN" sz="2400" i="1" baseline="-25000" dirty="0" smtClean="0">
                    <a:latin typeface="Bodoni MT Black" pitchFamily="18" charset="0"/>
                    <a:ea typeface="+mn-ea"/>
                    <a:cs typeface="Times New Roman" panose="02020603050405020304" pitchFamily="18" charset="0"/>
                  </a:rPr>
                  <a:t>u1</a:t>
                </a:r>
                <a:r>
                  <a:rPr lang="en-US" altLang="zh-CN" sz="2400" i="1" dirty="0" smtClean="0">
                    <a:latin typeface="Bodoni MT Black" pitchFamily="18" charset="0"/>
                    <a:ea typeface="+mn-ea"/>
                    <a:cs typeface="Times New Roman" panose="02020603050405020304" pitchFamily="18" charset="0"/>
                  </a:rPr>
                  <a:t>,t</a:t>
                </a:r>
                <a:r>
                  <a:rPr lang="en-US" altLang="zh-CN" sz="2400" i="1" baseline="-25000" dirty="0" smtClean="0">
                    <a:latin typeface="Bodoni MT Black" pitchFamily="18" charset="0"/>
                    <a:ea typeface="+mn-ea"/>
                    <a:cs typeface="Times New Roman" panose="02020603050405020304" pitchFamily="18" charset="0"/>
                  </a:rPr>
                  <a:t>u2</a:t>
                </a:r>
                <a:r>
                  <a:rPr lang="en-US" altLang="zh-CN" sz="2400" i="1" dirty="0" smtClean="0">
                    <a:latin typeface="Bodoni MT Black" pitchFamily="18" charset="0"/>
                    <a:ea typeface="+mn-ea"/>
                    <a:cs typeface="Times New Roman" panose="02020603050405020304" pitchFamily="18" charset="0"/>
                  </a:rPr>
                  <a:t>,</a:t>
                </a:r>
                <a:r>
                  <a:rPr lang="zh-CN" altLang="zh-CN" sz="2400" i="1" dirty="0" smtClean="0">
                    <a:latin typeface="Bodoni MT Black" pitchFamily="18" charset="0"/>
                    <a:ea typeface="+mn-ea"/>
                    <a:cs typeface="Times New Roman" panose="02020603050405020304" pitchFamily="18" charset="0"/>
                  </a:rPr>
                  <a:t>…</a:t>
                </a:r>
                <a:r>
                  <a:rPr lang="zh-CN" altLang="en-US" sz="2400" dirty="0">
                    <a:latin typeface="Bodoni MT Black" pitchFamily="18" charset="0"/>
                    <a:ea typeface="+mn-ea"/>
                    <a:cs typeface="Times New Roman" panose="02020603050405020304" pitchFamily="18" charset="0"/>
                  </a:rPr>
                  <a:t>，</a:t>
                </a:r>
                <a:r>
                  <a:rPr lang="zh-CN" altLang="zh-CN" sz="2400" dirty="0" smtClean="0">
                    <a:latin typeface="Bodoni MT Black" pitchFamily="18" charset="0"/>
                    <a:ea typeface="+mn-ea"/>
                  </a:rPr>
                  <a:t>则</a:t>
                </a:r>
                <a:r>
                  <a:rPr lang="zh-CN" altLang="zh-CN" sz="2400" dirty="0">
                    <a:solidFill>
                      <a:srgbClr val="FF0000"/>
                    </a:solidFill>
                    <a:latin typeface="Bodoni MT Black" pitchFamily="18" charset="0"/>
                    <a:ea typeface="+mn-ea"/>
                  </a:rPr>
                  <a:t>系统的稳态可用性</a:t>
                </a:r>
                <a:r>
                  <a:rPr lang="zh-CN" altLang="zh-CN" sz="2400" dirty="0" smtClean="0">
                    <a:latin typeface="Bodoni MT Black" pitchFamily="18" charset="0"/>
                    <a:ea typeface="+mn-ea"/>
                  </a:rPr>
                  <a:t>为：</a:t>
                </a:r>
                <a:endParaRPr lang="en-US" altLang="zh-CN" sz="2400" dirty="0" smtClean="0">
                  <a:latin typeface="Bodoni MT Black" pitchFamily="18" charset="0"/>
                  <a:ea typeface="+mn-ea"/>
                </a:endParaRPr>
              </a:p>
              <a:p>
                <a:pPr marL="0" indent="0">
                  <a:lnSpc>
                    <a:spcPts val="3200"/>
                  </a:lnSpc>
                  <a:defRPr/>
                </a:pPr>
                <a:endParaRPr lang="en-US" altLang="zh-CN" sz="2400" i="1" dirty="0">
                  <a:latin typeface="Bodoni MT Black" pitchFamily="18" charset="0"/>
                  <a:ea typeface="+mn-ea"/>
                </a:endParaRPr>
              </a:p>
              <a:p>
                <a:pPr marL="0" indent="0" algn="ctr">
                  <a:lnSpc>
                    <a:spcPts val="3200"/>
                  </a:lnSpc>
                  <a:defRPr/>
                </a:pPr>
                <a14:m>
                  <m:oMath xmlns:m="http://schemas.openxmlformats.org/officeDocument/2006/math">
                    <m:sSub>
                      <m:sSubPr>
                        <m:ctrlPr>
                          <a:rPr lang="en-US" altLang="zh-CN" sz="2400" i="1" smtClean="0">
                            <a:latin typeface="Cambria Math" panose="02040503050406030204" pitchFamily="18" charset="0"/>
                            <a:ea typeface="+mn-ea"/>
                          </a:rPr>
                        </m:ctrlPr>
                      </m:sSubPr>
                      <m:e>
                        <m:r>
                          <a:rPr lang="en-US" altLang="zh-CN" sz="2400" b="0" i="1" smtClean="0">
                            <a:latin typeface="Cambria Math" panose="02040503050406030204" pitchFamily="18" charset="0"/>
                            <a:ea typeface="+mn-ea"/>
                          </a:rPr>
                          <m:t>𝐴</m:t>
                        </m:r>
                      </m:e>
                      <m:sub>
                        <m:r>
                          <a:rPr lang="en-US" altLang="zh-CN" sz="2400" b="0" i="1" smtClean="0">
                            <a:latin typeface="Cambria Math" panose="02040503050406030204" pitchFamily="18" charset="0"/>
                            <a:ea typeface="+mn-ea"/>
                          </a:rPr>
                          <m:t>𝑠𝑠</m:t>
                        </m:r>
                      </m:sub>
                    </m:sSub>
                    <m:r>
                      <a:rPr lang="en-US" altLang="zh-CN" sz="2400" b="0" i="0" smtClean="0">
                        <a:latin typeface="Cambria Math" panose="02040503050406030204" pitchFamily="18" charset="0"/>
                        <a:ea typeface="+mn-ea"/>
                      </a:rPr>
                      <m:t>=</m:t>
                    </m:r>
                    <m:f>
                      <m:fPr>
                        <m:ctrlPr>
                          <a:rPr lang="en-US" altLang="zh-CN" sz="2400" b="0" i="1" smtClean="0">
                            <a:latin typeface="Cambria Math" panose="02040503050406030204" pitchFamily="18" charset="0"/>
                            <a:ea typeface="+mn-ea"/>
                          </a:rPr>
                        </m:ctrlPr>
                      </m:fPr>
                      <m:num>
                        <m:sSub>
                          <m:sSubPr>
                            <m:ctrlPr>
                              <a:rPr lang="en-US" altLang="zh-CN" sz="2400" b="0" i="1" smtClean="0">
                                <a:latin typeface="Cambria Math" panose="02040503050406030204" pitchFamily="18" charset="0"/>
                                <a:ea typeface="+mn-ea"/>
                              </a:rPr>
                            </m:ctrlPr>
                          </m:sSubPr>
                          <m:e>
                            <m:r>
                              <a:rPr lang="en-US" altLang="zh-CN" sz="2400" b="0" i="1" smtClean="0">
                                <a:latin typeface="Cambria Math" panose="02040503050406030204" pitchFamily="18" charset="0"/>
                                <a:ea typeface="+mn-ea"/>
                              </a:rPr>
                              <m:t>𝑇</m:t>
                            </m:r>
                          </m:e>
                          <m:sub>
                            <m:r>
                              <a:rPr lang="en-US" altLang="zh-CN" sz="2400" b="0" i="1" smtClean="0">
                                <a:latin typeface="Cambria Math" panose="02040503050406030204" pitchFamily="18" charset="0"/>
                                <a:ea typeface="+mn-ea"/>
                              </a:rPr>
                              <m:t>𝑢𝑝</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𝑢𝑝</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1" smtClean="0">
                                <a:latin typeface="Cambria Math" panose="02040503050406030204" pitchFamily="18" charset="0"/>
                              </a:rPr>
                              <m:t>𝑑𝑜𝑤𝑛</m:t>
                            </m:r>
                          </m:sub>
                        </m:sSub>
                      </m:den>
                    </m:f>
                  </m:oMath>
                </a14:m>
                <a:r>
                  <a:rPr lang="en-US" altLang="zh-CN" sz="2400" dirty="0" smtClean="0">
                    <a:latin typeface="Bodoni MT Black" pitchFamily="18" charset="0"/>
                    <a:ea typeface="+mn-ea"/>
                  </a:rPr>
                  <a:t>  </a:t>
                </a:r>
              </a:p>
            </p:txBody>
          </p:sp>
        </mc:Choice>
        <mc:Fallback xmlns="">
          <p:sp>
            <p:nvSpPr>
              <p:cNvPr id="32775" name="TextBox 7"/>
              <p:cNvSpPr txBox="1">
                <a:spLocks noRot="1" noChangeAspect="1" noMove="1" noResize="1" noEditPoints="1" noAdjustHandles="1" noChangeArrowheads="1" noChangeShapeType="1" noTextEdit="1"/>
              </p:cNvSpPr>
              <p:nvPr/>
            </p:nvSpPr>
            <p:spPr bwMode="auto">
              <a:xfrm>
                <a:off x="323528" y="1097337"/>
                <a:ext cx="8496622" cy="1836400"/>
              </a:xfrm>
              <a:prstGeom prst="rect">
                <a:avLst/>
              </a:prstGeom>
              <a:blipFill rotWithShape="0">
                <a:blip r:embed="rId3"/>
                <a:stretch>
                  <a:fillRect l="-1076" t="-13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0405" name="文本框 2"/>
              <p:cNvSpPr txBox="1">
                <a:spLocks noChangeArrowheads="1"/>
              </p:cNvSpPr>
              <p:nvPr/>
            </p:nvSpPr>
            <p:spPr bwMode="auto">
              <a:xfrm>
                <a:off x="323528" y="2997200"/>
                <a:ext cx="8496622" cy="1176732"/>
              </a:xfrm>
              <a:prstGeom prst="rect">
                <a:avLst/>
              </a:prstGeom>
              <a:noFill/>
              <a:ln w="9525">
                <a:noFill/>
                <a:miter lim="800000"/>
                <a:headEnd/>
                <a:tailEnd/>
              </a:ln>
            </p:spPr>
            <p:txBody>
              <a:bodyPr wrap="square">
                <a:spAutoFit/>
              </a:bodyPr>
              <a:lstStyle/>
              <a:p>
                <a:pPr eaLnBrk="1" hangingPunct="1">
                  <a:lnSpc>
                    <a:spcPct val="125000"/>
                  </a:lnSpc>
                </a:pPr>
                <a:r>
                  <a:rPr lang="zh-CN" altLang="zh-CN" sz="2400" dirty="0" smtClean="0">
                    <a:latin typeface="Bodoni MT Black" pitchFamily="18" charset="0"/>
                  </a:rPr>
                  <a:t>引入</a:t>
                </a:r>
                <a:r>
                  <a:rPr lang="zh-CN" altLang="zh-CN" sz="2400" dirty="0">
                    <a:solidFill>
                      <a:srgbClr val="FF0000"/>
                    </a:solidFill>
                    <a:latin typeface="Bodoni MT Black" pitchFamily="18" charset="0"/>
                  </a:rPr>
                  <a:t>系统平均无故障时间</a:t>
                </a:r>
                <a:r>
                  <a:rPr lang="en-US" altLang="zh-CN" sz="2400" dirty="0">
                    <a:solidFill>
                      <a:srgbClr val="FF0000"/>
                    </a:solidFill>
                    <a:latin typeface="Bodoni MT Black" pitchFamily="18" charset="0"/>
                    <a:cs typeface="Times New Roman" pitchFamily="18" charset="0"/>
                  </a:rPr>
                  <a:t>MTTF</a:t>
                </a:r>
                <a:r>
                  <a:rPr lang="zh-CN" altLang="zh-CN" sz="2400" dirty="0">
                    <a:latin typeface="Bodoni MT Black" pitchFamily="18" charset="0"/>
                  </a:rPr>
                  <a:t>和</a:t>
                </a:r>
                <a:r>
                  <a:rPr lang="zh-CN" altLang="zh-CN" sz="2400" dirty="0">
                    <a:solidFill>
                      <a:srgbClr val="FF0000"/>
                    </a:solidFill>
                    <a:latin typeface="Bodoni MT Black" pitchFamily="18" charset="0"/>
                  </a:rPr>
                  <a:t>平均维修时间</a:t>
                </a:r>
                <a:r>
                  <a:rPr lang="en-US" altLang="zh-CN" sz="2400" dirty="0">
                    <a:solidFill>
                      <a:srgbClr val="FF0000"/>
                    </a:solidFill>
                    <a:latin typeface="Bodoni MT Black" pitchFamily="18" charset="0"/>
                    <a:cs typeface="Times New Roman" pitchFamily="18" charset="0"/>
                  </a:rPr>
                  <a:t>MTTR</a:t>
                </a:r>
                <a:r>
                  <a:rPr lang="zh-CN" altLang="zh-CN" sz="2400" dirty="0">
                    <a:latin typeface="Bodoni MT Black" pitchFamily="18" charset="0"/>
                  </a:rPr>
                  <a:t>的概念，则</a:t>
                </a:r>
                <a:r>
                  <a:rPr lang="zh-CN" altLang="en-US" sz="2400" dirty="0">
                    <a:latin typeface="Bodoni MT Black" pitchFamily="18" charset="0"/>
                  </a:rPr>
                  <a:t>上式变为</a:t>
                </a:r>
                <a:r>
                  <a:rPr lang="zh-CN" altLang="en-US" sz="2400" dirty="0" smtClean="0">
                    <a:latin typeface="Bodoni MT Black" pitchFamily="18" charset="0"/>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𝑠𝑠</m:t>
                        </m:r>
                      </m:sub>
                    </m:sSub>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𝑀𝑇𝑇𝐹</m:t>
                        </m:r>
                      </m:num>
                      <m:den>
                        <m:r>
                          <a:rPr lang="en-US" altLang="zh-CN" sz="2400" b="0" i="1" smtClean="0">
                            <a:latin typeface="Cambria Math" panose="02040503050406030204" pitchFamily="18" charset="0"/>
                          </a:rPr>
                          <m:t>𝑀𝑇𝑇𝐹</m:t>
                        </m:r>
                        <m:r>
                          <a:rPr lang="en-US" altLang="zh-CN" sz="2400" i="1">
                            <a:latin typeface="Cambria Math" panose="02040503050406030204" pitchFamily="18" charset="0"/>
                          </a:rPr>
                          <m:t>+</m:t>
                        </m:r>
                        <m:r>
                          <a:rPr lang="en-US" altLang="zh-CN" sz="2400" b="0" i="1" smtClean="0">
                            <a:latin typeface="Cambria Math" panose="02040503050406030204" pitchFamily="18" charset="0"/>
                          </a:rPr>
                          <m:t>𝑀𝑇𝑇𝑅</m:t>
                        </m:r>
                      </m:den>
                    </m:f>
                  </m:oMath>
                </a14:m>
                <a:r>
                  <a:rPr lang="en-US" altLang="zh-CN" sz="2000" dirty="0">
                    <a:latin typeface="Bodoni MT Black" pitchFamily="18" charset="0"/>
                  </a:rPr>
                  <a:t> </a:t>
                </a:r>
                <a:endParaRPr lang="zh-CN" altLang="en-US" sz="2200" i="1" dirty="0">
                  <a:latin typeface="Bodoni MT Black" pitchFamily="18" charset="0"/>
                  <a:cs typeface="Times New Roman" pitchFamily="18" charset="0"/>
                </a:endParaRPr>
              </a:p>
            </p:txBody>
          </p:sp>
        </mc:Choice>
        <mc:Fallback xmlns="">
          <p:sp>
            <p:nvSpPr>
              <p:cNvPr id="230405" name="文本框 2"/>
              <p:cNvSpPr txBox="1">
                <a:spLocks noRot="1" noChangeAspect="1" noMove="1" noResize="1" noEditPoints="1" noAdjustHandles="1" noChangeArrowheads="1" noChangeShapeType="1" noTextEdit="1"/>
              </p:cNvSpPr>
              <p:nvPr/>
            </p:nvSpPr>
            <p:spPr bwMode="auto">
              <a:xfrm>
                <a:off x="323528" y="2997200"/>
                <a:ext cx="8496622" cy="1176732"/>
              </a:xfrm>
              <a:prstGeom prst="rect">
                <a:avLst/>
              </a:prstGeom>
              <a:blipFill rotWithShape="0">
                <a:blip r:embed="rId4"/>
                <a:stretch>
                  <a:fillRect l="-1076" t="-2073" r="-1722" b="-2073"/>
                </a:stretch>
              </a:blipFill>
              <a:ln w="9525">
                <a:noFill/>
                <a:miter lim="800000"/>
                <a:headEnd/>
                <a:tailEnd/>
              </a:ln>
            </p:spPr>
            <p:txBody>
              <a:bodyPr/>
              <a:lstStyle/>
              <a:p>
                <a:r>
                  <a:rPr lang="zh-CN" altLang="en-US">
                    <a:noFill/>
                  </a:rPr>
                  <a:t> </a:t>
                </a:r>
              </a:p>
            </p:txBody>
          </p:sp>
        </mc:Fallback>
      </mc:AlternateContent>
      <p:sp>
        <p:nvSpPr>
          <p:cNvPr id="230407" name="文本框 3"/>
          <p:cNvSpPr txBox="1">
            <a:spLocks noChangeArrowheads="1"/>
          </p:cNvSpPr>
          <p:nvPr/>
        </p:nvSpPr>
        <p:spPr bwMode="auto">
          <a:xfrm>
            <a:off x="323528" y="4180927"/>
            <a:ext cx="8496622" cy="1785104"/>
          </a:xfrm>
          <a:prstGeom prst="rect">
            <a:avLst/>
          </a:prstGeom>
          <a:noFill/>
          <a:ln w="9525">
            <a:noFill/>
            <a:miter lim="800000"/>
            <a:headEnd/>
            <a:tailEnd/>
          </a:ln>
        </p:spPr>
        <p:txBody>
          <a:bodyPr wrap="square">
            <a:spAutoFit/>
          </a:bodyPr>
          <a:lstStyle/>
          <a:p>
            <a:pPr eaLnBrk="1" hangingPunct="1">
              <a:lnSpc>
                <a:spcPct val="125000"/>
              </a:lnSpc>
            </a:pPr>
            <a:r>
              <a:rPr lang="en-US" altLang="zh-CN" sz="2200" dirty="0" smtClean="0">
                <a:solidFill>
                  <a:srgbClr val="FF0000"/>
                </a:solidFill>
                <a:latin typeface="Bodoni MT Black" pitchFamily="18" charset="0"/>
                <a:cs typeface="Times New Roman" pitchFamily="18" charset="0"/>
              </a:rPr>
              <a:t>MTTR</a:t>
            </a:r>
            <a:r>
              <a:rPr lang="en-US" altLang="zh-CN" sz="2200" dirty="0">
                <a:latin typeface="Bodoni MT Black" pitchFamily="18" charset="0"/>
              </a:rPr>
              <a:t> </a:t>
            </a:r>
            <a:r>
              <a:rPr lang="en-US" altLang="zh-CN" sz="2200" dirty="0" smtClean="0">
                <a:latin typeface="Bodoni MT Black" pitchFamily="18" charset="0"/>
              </a:rPr>
              <a:t>- </a:t>
            </a:r>
            <a:r>
              <a:rPr lang="zh-CN" altLang="zh-CN" sz="2200" dirty="0" smtClean="0">
                <a:latin typeface="Bodoni MT Black" pitchFamily="18" charset="0"/>
              </a:rPr>
              <a:t>修复</a:t>
            </a:r>
            <a:r>
              <a:rPr lang="zh-CN" altLang="zh-CN" sz="2200" dirty="0">
                <a:latin typeface="Bodoni MT Black" pitchFamily="18" charset="0"/>
              </a:rPr>
              <a:t>一个故障平均需要的时间，它取决于</a:t>
            </a:r>
            <a:r>
              <a:rPr lang="zh-CN" altLang="zh-CN" sz="2200" dirty="0">
                <a:solidFill>
                  <a:srgbClr val="FF0000"/>
                </a:solidFill>
                <a:latin typeface="Bodoni MT Black" pitchFamily="18" charset="0"/>
              </a:rPr>
              <a:t>维护人员的技术水平</a:t>
            </a:r>
            <a:r>
              <a:rPr lang="zh-CN" altLang="zh-CN" sz="2200" dirty="0">
                <a:latin typeface="Bodoni MT Black" pitchFamily="18" charset="0"/>
              </a:rPr>
              <a:t>和</a:t>
            </a:r>
            <a:r>
              <a:rPr lang="zh-CN" altLang="zh-CN" sz="2200" dirty="0">
                <a:solidFill>
                  <a:srgbClr val="FF0000"/>
                </a:solidFill>
                <a:latin typeface="Bodoni MT Black" pitchFamily="18" charset="0"/>
              </a:rPr>
              <a:t>对系统的熟悉程度</a:t>
            </a:r>
            <a:r>
              <a:rPr lang="zh-CN" altLang="zh-CN" sz="2200" dirty="0">
                <a:latin typeface="Bodoni MT Black" pitchFamily="18" charset="0"/>
              </a:rPr>
              <a:t>，也和系统的可维护性有重要关系</a:t>
            </a:r>
            <a:r>
              <a:rPr lang="zh-CN" altLang="zh-CN" sz="2200" dirty="0" smtClean="0">
                <a:latin typeface="Bodoni MT Black" pitchFamily="18" charset="0"/>
              </a:rPr>
              <a:t>。</a:t>
            </a:r>
            <a:endParaRPr lang="en-US" altLang="zh-CN" sz="2200" dirty="0" smtClean="0">
              <a:latin typeface="Bodoni MT Black" pitchFamily="18" charset="0"/>
            </a:endParaRPr>
          </a:p>
          <a:p>
            <a:pPr eaLnBrk="1" hangingPunct="1">
              <a:lnSpc>
                <a:spcPct val="125000"/>
              </a:lnSpc>
            </a:pPr>
            <a:r>
              <a:rPr lang="en-US" altLang="zh-CN" sz="2200" dirty="0" smtClean="0">
                <a:solidFill>
                  <a:srgbClr val="FF0000"/>
                </a:solidFill>
                <a:latin typeface="Bodoni MT Black" pitchFamily="18" charset="0"/>
                <a:cs typeface="Times New Roman" pitchFamily="18" charset="0"/>
              </a:rPr>
              <a:t>MTTF </a:t>
            </a:r>
            <a:r>
              <a:rPr lang="en-US" altLang="zh-CN" sz="2200" dirty="0" smtClean="0">
                <a:latin typeface="Bodoni MT Black" pitchFamily="18" charset="0"/>
                <a:cs typeface="Times New Roman" pitchFamily="18" charset="0"/>
              </a:rPr>
              <a:t>-</a:t>
            </a:r>
            <a:r>
              <a:rPr lang="en-US" altLang="zh-CN" sz="2200" dirty="0" smtClean="0">
                <a:solidFill>
                  <a:srgbClr val="FF0000"/>
                </a:solidFill>
                <a:latin typeface="Bodoni MT Black" pitchFamily="18" charset="0"/>
                <a:cs typeface="Times New Roman" pitchFamily="18" charset="0"/>
              </a:rPr>
              <a:t> </a:t>
            </a:r>
            <a:r>
              <a:rPr lang="zh-CN" altLang="zh-CN" sz="2200" dirty="0" smtClean="0">
                <a:latin typeface="Bodoni MT Black" pitchFamily="18" charset="0"/>
              </a:rPr>
              <a:t>系统</a:t>
            </a:r>
            <a:r>
              <a:rPr lang="zh-CN" altLang="zh-CN" sz="2200" dirty="0">
                <a:latin typeface="Bodoni MT Black" pitchFamily="18" charset="0"/>
              </a:rPr>
              <a:t>按规格说明书规定成功地运行的平均时间，它主要取决于系统中</a:t>
            </a:r>
            <a:r>
              <a:rPr lang="zh-CN" altLang="zh-CN" sz="2200" dirty="0">
                <a:solidFill>
                  <a:srgbClr val="FF0000"/>
                </a:solidFill>
                <a:latin typeface="Bodoni MT Black" pitchFamily="18" charset="0"/>
              </a:rPr>
              <a:t>潜伏的错误的数目</a:t>
            </a:r>
            <a:r>
              <a:rPr lang="zh-CN" altLang="en-US" sz="2200" dirty="0">
                <a:latin typeface="Bodoni MT Black" pitchFamily="18" charset="0"/>
              </a:rPr>
              <a:t>。</a:t>
            </a:r>
          </a:p>
        </p:txBody>
      </p:sp>
      <p:sp>
        <p:nvSpPr>
          <p:cNvPr id="11"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7.9.1 </a:t>
            </a:r>
            <a:r>
              <a:rPr lang="zh-CN" altLang="en-US" sz="2400" dirty="0" smtClean="0">
                <a:solidFill>
                  <a:srgbClr val="D9D9D9"/>
                </a:solidFill>
                <a:latin typeface="Bodoni MT Black" pitchFamily="18" charset="0"/>
                <a:ea typeface="+mn-ea"/>
              </a:rPr>
              <a:t>基本概念</a:t>
            </a:r>
            <a:endParaRPr lang="zh-CN" altLang="en-US" sz="2400" dirty="0">
              <a:solidFill>
                <a:srgbClr val="D9D9D9"/>
              </a:solidFill>
              <a:latin typeface="Bodoni MT Black" pitchFamily="18" charset="0"/>
              <a:ea typeface="+mn-ea"/>
            </a:endParaRPr>
          </a:p>
        </p:txBody>
      </p:sp>
      <p:sp>
        <p:nvSpPr>
          <p:cNvPr id="3" name="矩形 2"/>
          <p:cNvSpPr/>
          <p:nvPr/>
        </p:nvSpPr>
        <p:spPr>
          <a:xfrm>
            <a:off x="5758132" y="2240337"/>
            <a:ext cx="2848921" cy="369332"/>
          </a:xfrm>
          <a:prstGeom prst="rect">
            <a:avLst/>
          </a:prstGeom>
        </p:spPr>
        <p:txBody>
          <a:bodyPr wrap="none">
            <a:spAutoFit/>
          </a:bodyPr>
          <a:lstStyle/>
          <a:p>
            <a:pPr eaLnBrk="1" hangingPunct="1"/>
            <a:r>
              <a:rPr lang="zh-CN" altLang="zh-CN" dirty="0">
                <a:latin typeface="Bodoni MT Black" pitchFamily="18" charset="0"/>
              </a:rPr>
              <a:t>其中</a:t>
            </a:r>
            <a:r>
              <a:rPr lang="zh-CN" altLang="en-US" dirty="0">
                <a:latin typeface="Bodoni MT Black" pitchFamily="18" charset="0"/>
              </a:rPr>
              <a:t>，</a:t>
            </a:r>
            <a:r>
              <a:rPr lang="en-US" altLang="zh-CN" i="1" dirty="0" err="1">
                <a:latin typeface="Bodoni MT Black" pitchFamily="18" charset="0"/>
                <a:cs typeface="Times New Roman" pitchFamily="18" charset="0"/>
              </a:rPr>
              <a:t>T</a:t>
            </a:r>
            <a:r>
              <a:rPr lang="en-US" altLang="zh-CN" i="1" baseline="-25000" dirty="0" err="1">
                <a:latin typeface="Bodoni MT Black" pitchFamily="18" charset="0"/>
                <a:cs typeface="Times New Roman" pitchFamily="18" charset="0"/>
              </a:rPr>
              <a:t>up</a:t>
            </a:r>
            <a:r>
              <a:rPr lang="en-US" altLang="zh-CN" i="1" dirty="0">
                <a:latin typeface="Bodoni MT Black" pitchFamily="18" charset="0"/>
                <a:cs typeface="Times New Roman" pitchFamily="18" charset="0"/>
              </a:rPr>
              <a:t>=</a:t>
            </a:r>
            <a:r>
              <a:rPr lang="zh-CN" altLang="zh-CN" i="1" dirty="0">
                <a:latin typeface="Bodoni MT Black" pitchFamily="18" charset="0"/>
                <a:cs typeface="Times New Roman" pitchFamily="18" charset="0"/>
              </a:rPr>
              <a:t>∑</a:t>
            </a:r>
            <a:r>
              <a:rPr lang="en-US" altLang="zh-CN" i="1" dirty="0" err="1">
                <a:latin typeface="Bodoni MT Black" pitchFamily="18" charset="0"/>
                <a:cs typeface="Times New Roman" pitchFamily="18" charset="0"/>
              </a:rPr>
              <a:t>t</a:t>
            </a:r>
            <a:r>
              <a:rPr lang="en-US" altLang="zh-CN" i="1" baseline="-25000" dirty="0" err="1">
                <a:latin typeface="Bodoni MT Black" pitchFamily="18" charset="0"/>
                <a:cs typeface="Times New Roman" pitchFamily="18" charset="0"/>
              </a:rPr>
              <a:t>ui</a:t>
            </a:r>
            <a:r>
              <a:rPr lang="zh-CN" altLang="en-US" i="1" dirty="0">
                <a:latin typeface="Bodoni MT Black" pitchFamily="18" charset="0"/>
                <a:cs typeface="Times New Roman" pitchFamily="18" charset="0"/>
              </a:rPr>
              <a:t>，</a:t>
            </a:r>
            <a:r>
              <a:rPr lang="en-US" altLang="zh-CN" i="1" dirty="0" err="1">
                <a:latin typeface="Bodoni MT Black" pitchFamily="18" charset="0"/>
                <a:cs typeface="Times New Roman" pitchFamily="18" charset="0"/>
              </a:rPr>
              <a:t>T</a:t>
            </a:r>
            <a:r>
              <a:rPr lang="en-US" altLang="zh-CN" i="1" baseline="-25000" dirty="0" err="1">
                <a:latin typeface="Bodoni MT Black" pitchFamily="18" charset="0"/>
                <a:cs typeface="Times New Roman" pitchFamily="18" charset="0"/>
              </a:rPr>
              <a:t>down</a:t>
            </a:r>
            <a:r>
              <a:rPr lang="en-US" altLang="zh-CN" i="1" dirty="0">
                <a:latin typeface="Bodoni MT Black" pitchFamily="18" charset="0"/>
                <a:cs typeface="Times New Roman" pitchFamily="18" charset="0"/>
              </a:rPr>
              <a:t>=</a:t>
            </a:r>
            <a:r>
              <a:rPr lang="zh-CN" altLang="zh-CN" i="1" dirty="0">
                <a:latin typeface="Bodoni MT Black" pitchFamily="18" charset="0"/>
                <a:cs typeface="Times New Roman" pitchFamily="18" charset="0"/>
              </a:rPr>
              <a:t>∑</a:t>
            </a:r>
            <a:r>
              <a:rPr lang="en-US" altLang="zh-CN" i="1" dirty="0" err="1">
                <a:latin typeface="Bodoni MT Black" pitchFamily="18" charset="0"/>
                <a:cs typeface="Times New Roman" pitchFamily="18" charset="0"/>
              </a:rPr>
              <a:t>t</a:t>
            </a:r>
            <a:r>
              <a:rPr lang="en-US" altLang="zh-CN" i="1" baseline="-25000" dirty="0" err="1">
                <a:latin typeface="Bodoni MT Black" pitchFamily="18" charset="0"/>
                <a:cs typeface="Times New Roman" pitchFamily="18" charset="0"/>
              </a:rPr>
              <a:t>di</a:t>
            </a:r>
            <a:endParaRPr lang="en-US" altLang="zh-CN" i="1" baseline="-25000" dirty="0">
              <a:latin typeface="Bodoni MT Blac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457200" y="1040565"/>
            <a:ext cx="8229600" cy="604837"/>
          </a:xfrm>
        </p:spPr>
        <p:txBody>
          <a:bodyPr/>
          <a:lstStyle/>
          <a:p>
            <a:pPr marL="0" indent="0">
              <a:buFont typeface="Arial" charset="0"/>
              <a:buNone/>
              <a:defRPr/>
            </a:pPr>
            <a:r>
              <a:rPr lang="en-US" altLang="zh-CN" b="1" dirty="0" smtClean="0">
                <a:latin typeface="Bodoni MT Black" pitchFamily="18" charset="0"/>
              </a:rPr>
              <a:t>7.9.2 </a:t>
            </a:r>
            <a:r>
              <a:rPr lang="zh-CN" altLang="en-US" b="1" dirty="0" smtClean="0">
                <a:latin typeface="Bodoni MT Black" pitchFamily="18" charset="0"/>
              </a:rPr>
              <a:t>估算平均无故障时间的方法</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519113" y="1671638"/>
            <a:ext cx="8516937" cy="327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latin typeface="Bodoni MT Black" pitchFamily="18" charset="0"/>
                <a:ea typeface="+mn-ea"/>
              </a:rPr>
              <a:t>1. </a:t>
            </a:r>
            <a:r>
              <a:rPr lang="zh-CN" altLang="en-US" sz="2400" b="1" dirty="0" smtClean="0">
                <a:latin typeface="Bodoni MT Black" pitchFamily="18" charset="0"/>
                <a:ea typeface="+mn-ea"/>
              </a:rPr>
              <a:t>符号</a:t>
            </a:r>
            <a:endParaRPr lang="en-US" altLang="zh-CN" sz="2400" b="1" dirty="0" smtClean="0">
              <a:latin typeface="Bodoni MT Black" pitchFamily="18" charset="0"/>
              <a:ea typeface="+mn-ea"/>
            </a:endParaRPr>
          </a:p>
          <a:p>
            <a:pPr lvl="1">
              <a:lnSpc>
                <a:spcPct val="125000"/>
              </a:lnSpc>
              <a:defRPr/>
            </a:pPr>
            <a:r>
              <a:rPr lang="zh-CN" altLang="zh-CN" sz="2400" dirty="0">
                <a:latin typeface="Bodoni MT Black" pitchFamily="18" charset="0"/>
              </a:rPr>
              <a:t>在估算</a:t>
            </a:r>
            <a:r>
              <a:rPr lang="en-US" altLang="zh-CN" sz="2400" dirty="0">
                <a:latin typeface="Bodoni MT Black" pitchFamily="18" charset="0"/>
                <a:cs typeface="Times New Roman" panose="02020603050405020304" pitchFamily="18" charset="0"/>
              </a:rPr>
              <a:t>MTTF</a:t>
            </a:r>
            <a:r>
              <a:rPr lang="zh-CN" altLang="zh-CN" sz="2400" dirty="0">
                <a:latin typeface="Bodoni MT Black" pitchFamily="18" charset="0"/>
              </a:rPr>
              <a:t>的过程中使用下述符号表示有关的数量。</a:t>
            </a:r>
          </a:p>
          <a:p>
            <a:pPr lvl="1">
              <a:lnSpc>
                <a:spcPct val="125000"/>
              </a:lnSpc>
              <a:defRPr/>
            </a:pPr>
            <a:r>
              <a:rPr lang="en-US" altLang="zh-CN" sz="2400" i="1" dirty="0" smtClean="0">
                <a:solidFill>
                  <a:srgbClr val="FF0000"/>
                </a:solidFill>
                <a:latin typeface="Bodoni MT Black" pitchFamily="18" charset="0"/>
                <a:cs typeface="Times New Roman" panose="02020603050405020304" pitchFamily="18" charset="0"/>
              </a:rPr>
              <a:t>E</a:t>
            </a:r>
            <a:r>
              <a:rPr lang="en-US" altLang="zh-CN" sz="2400" i="1" baseline="-25000" dirty="0" smtClean="0">
                <a:solidFill>
                  <a:srgbClr val="FF0000"/>
                </a:solidFill>
                <a:latin typeface="Bodoni MT Black" pitchFamily="18" charset="0"/>
                <a:cs typeface="Times New Roman" panose="02020603050405020304" pitchFamily="18" charset="0"/>
              </a:rPr>
              <a:t>T  </a:t>
            </a:r>
            <a:r>
              <a:rPr lang="en-US" altLang="zh-CN" sz="2400" dirty="0" smtClean="0">
                <a:latin typeface="Bodoni MT Black" pitchFamily="18" charset="0"/>
              </a:rPr>
              <a:t>- </a:t>
            </a:r>
            <a:r>
              <a:rPr lang="zh-CN" altLang="zh-CN" sz="2400" dirty="0" smtClean="0">
                <a:latin typeface="Bodoni MT Black" pitchFamily="18" charset="0"/>
              </a:rPr>
              <a:t>测试</a:t>
            </a:r>
            <a:r>
              <a:rPr lang="zh-CN" altLang="zh-CN" sz="2400" dirty="0">
                <a:latin typeface="Bodoni MT Black" pitchFamily="18" charset="0"/>
              </a:rPr>
              <a:t>之前程序中错误总数；</a:t>
            </a:r>
          </a:p>
          <a:p>
            <a:pPr lvl="1">
              <a:lnSpc>
                <a:spcPct val="125000"/>
              </a:lnSpc>
              <a:defRPr/>
            </a:pPr>
            <a:r>
              <a:rPr lang="en-US" altLang="zh-CN" sz="2400" i="1" dirty="0" smtClean="0">
                <a:solidFill>
                  <a:srgbClr val="FF0000"/>
                </a:solidFill>
                <a:latin typeface="Bodoni MT Black" pitchFamily="18" charset="0"/>
                <a:cs typeface="Times New Roman" panose="02020603050405020304" pitchFamily="18" charset="0"/>
              </a:rPr>
              <a:t>I</a:t>
            </a:r>
            <a:r>
              <a:rPr lang="en-US" altLang="zh-CN" sz="2400" i="1" baseline="-25000" dirty="0" smtClean="0">
                <a:solidFill>
                  <a:srgbClr val="FF0000"/>
                </a:solidFill>
                <a:latin typeface="Bodoni MT Black" pitchFamily="18" charset="0"/>
                <a:cs typeface="Times New Roman" panose="02020603050405020304" pitchFamily="18" charset="0"/>
              </a:rPr>
              <a:t>T</a:t>
            </a: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程序长度</a:t>
            </a:r>
            <a:r>
              <a:rPr lang="zh-CN" altLang="en-US" sz="2400" dirty="0" smtClean="0">
                <a:latin typeface="Bodoni MT Black" pitchFamily="18" charset="0"/>
              </a:rPr>
              <a:t>（</a:t>
            </a:r>
            <a:r>
              <a:rPr lang="zh-CN" altLang="zh-CN" sz="2400" dirty="0" smtClean="0">
                <a:latin typeface="Bodoni MT Black" pitchFamily="18" charset="0"/>
              </a:rPr>
              <a:t>机器指令总数</a:t>
            </a:r>
            <a:r>
              <a:rPr lang="zh-CN" altLang="en-US" sz="2400" dirty="0" smtClean="0">
                <a:latin typeface="Bodoni MT Black" pitchFamily="18" charset="0"/>
              </a:rPr>
              <a:t>）</a:t>
            </a:r>
            <a:r>
              <a:rPr lang="zh-CN" altLang="zh-CN" sz="2400" dirty="0" smtClean="0">
                <a:latin typeface="Bodoni MT Black" pitchFamily="18" charset="0"/>
              </a:rPr>
              <a:t>；</a:t>
            </a:r>
            <a:endParaRPr lang="zh-CN" altLang="zh-CN" sz="2400" dirty="0">
              <a:latin typeface="Bodoni MT Black" pitchFamily="18" charset="0"/>
            </a:endParaRPr>
          </a:p>
          <a:p>
            <a:pPr lvl="1">
              <a:lnSpc>
                <a:spcPct val="125000"/>
              </a:lnSpc>
              <a:defRPr/>
            </a:pPr>
            <a:r>
              <a:rPr lang="en-US" altLang="zh-CN" sz="2400" i="1" dirty="0" smtClean="0">
                <a:solidFill>
                  <a:srgbClr val="FF0000"/>
                </a:solidFill>
                <a:latin typeface="Bodoni MT Black" pitchFamily="18" charset="0"/>
                <a:cs typeface="Times New Roman" panose="02020603050405020304" pitchFamily="18" charset="0"/>
              </a:rPr>
              <a:t>τ</a:t>
            </a: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测试</a:t>
            </a:r>
            <a:r>
              <a:rPr lang="zh-CN" altLang="en-US" sz="2400" dirty="0" smtClean="0">
                <a:latin typeface="Bodoni MT Black" pitchFamily="18" charset="0"/>
              </a:rPr>
              <a:t>（</a:t>
            </a:r>
            <a:r>
              <a:rPr lang="zh-CN" altLang="zh-CN" sz="2400" dirty="0" smtClean="0">
                <a:latin typeface="Bodoni MT Black" pitchFamily="18" charset="0"/>
              </a:rPr>
              <a:t>包括调试</a:t>
            </a:r>
            <a:r>
              <a:rPr lang="zh-CN" altLang="en-US" sz="2400" dirty="0" smtClean="0">
                <a:latin typeface="Bodoni MT Black" pitchFamily="18" charset="0"/>
              </a:rPr>
              <a:t>）</a:t>
            </a:r>
            <a:r>
              <a:rPr lang="zh-CN" altLang="zh-CN" sz="2400" dirty="0" smtClean="0">
                <a:latin typeface="Bodoni MT Black" pitchFamily="18" charset="0"/>
              </a:rPr>
              <a:t>时间</a:t>
            </a:r>
            <a:r>
              <a:rPr lang="zh-CN" altLang="zh-CN" sz="2400" dirty="0">
                <a:latin typeface="Bodoni MT Black" pitchFamily="18" charset="0"/>
              </a:rPr>
              <a:t>；</a:t>
            </a:r>
          </a:p>
          <a:p>
            <a:pPr lvl="1">
              <a:lnSpc>
                <a:spcPct val="125000"/>
              </a:lnSpc>
              <a:defRPr/>
            </a:pPr>
            <a:r>
              <a:rPr lang="en-US" altLang="zh-CN" sz="2400" i="1" dirty="0" smtClean="0">
                <a:solidFill>
                  <a:srgbClr val="FF0000"/>
                </a:solidFill>
                <a:latin typeface="Bodoni MT Black" pitchFamily="18" charset="0"/>
                <a:cs typeface="Times New Roman" panose="02020603050405020304" pitchFamily="18" charset="0"/>
              </a:rPr>
              <a:t>E</a:t>
            </a:r>
            <a:r>
              <a:rPr lang="en-US" altLang="zh-CN" sz="2400" i="1" baseline="-25000" dirty="0" smtClean="0">
                <a:solidFill>
                  <a:srgbClr val="FF0000"/>
                </a:solidFill>
                <a:latin typeface="Bodoni MT Black" pitchFamily="18" charset="0"/>
                <a:cs typeface="Times New Roman" panose="02020603050405020304" pitchFamily="18" charset="0"/>
              </a:rPr>
              <a:t>d</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τ</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在</a:t>
            </a:r>
            <a:r>
              <a:rPr lang="en-US" altLang="zh-CN" sz="2400" dirty="0">
                <a:latin typeface="Bodoni MT Black" pitchFamily="18" charset="0"/>
              </a:rPr>
              <a:t>0</a:t>
            </a:r>
            <a:r>
              <a:rPr lang="zh-CN" altLang="zh-CN" sz="2400" dirty="0">
                <a:latin typeface="Bodoni MT Black" pitchFamily="18" charset="0"/>
              </a:rPr>
              <a:t>至</a:t>
            </a:r>
            <a:r>
              <a:rPr lang="zh-CN" altLang="zh-CN" sz="2400" i="1" dirty="0">
                <a:latin typeface="Bodoni MT Black" pitchFamily="18" charset="0"/>
                <a:cs typeface="Times New Roman" panose="02020603050405020304" pitchFamily="18" charset="0"/>
              </a:rPr>
              <a:t>τ</a:t>
            </a:r>
            <a:r>
              <a:rPr lang="zh-CN" altLang="zh-CN" sz="2400" dirty="0">
                <a:latin typeface="Bodoni MT Black" pitchFamily="18" charset="0"/>
              </a:rPr>
              <a:t>期间发现的错误数；</a:t>
            </a:r>
          </a:p>
          <a:p>
            <a:pPr lvl="1">
              <a:lnSpc>
                <a:spcPct val="125000"/>
              </a:lnSpc>
              <a:defRPr/>
            </a:pPr>
            <a:r>
              <a:rPr lang="en-US" altLang="zh-CN" sz="2400" i="1" dirty="0" err="1" smtClean="0">
                <a:solidFill>
                  <a:srgbClr val="FF0000"/>
                </a:solidFill>
                <a:latin typeface="Bodoni MT Black" pitchFamily="18" charset="0"/>
                <a:cs typeface="Times New Roman" panose="02020603050405020304" pitchFamily="18" charset="0"/>
              </a:rPr>
              <a:t>E</a:t>
            </a:r>
            <a:r>
              <a:rPr lang="en-US" altLang="zh-CN" sz="2400" i="1" baseline="-25000" dirty="0" err="1" smtClean="0">
                <a:solidFill>
                  <a:srgbClr val="FF0000"/>
                </a:solidFill>
                <a:latin typeface="Bodoni MT Black" pitchFamily="18" charset="0"/>
                <a:cs typeface="Times New Roman" panose="02020603050405020304" pitchFamily="18" charset="0"/>
              </a:rPr>
              <a:t>c</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τ</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在</a:t>
            </a:r>
            <a:r>
              <a:rPr lang="en-US" altLang="zh-CN" sz="2400" dirty="0">
                <a:latin typeface="Bodoni MT Black" pitchFamily="18" charset="0"/>
              </a:rPr>
              <a:t>0</a:t>
            </a:r>
            <a:r>
              <a:rPr lang="zh-CN" altLang="zh-CN" sz="2400" dirty="0">
                <a:latin typeface="Bodoni MT Black" pitchFamily="18" charset="0"/>
              </a:rPr>
              <a:t>至</a:t>
            </a:r>
            <a:r>
              <a:rPr lang="zh-CN" altLang="zh-CN" sz="2400" i="1" dirty="0">
                <a:latin typeface="Bodoni MT Black" pitchFamily="18" charset="0"/>
                <a:cs typeface="Times New Roman" panose="02020603050405020304" pitchFamily="18" charset="0"/>
              </a:rPr>
              <a:t>τ</a:t>
            </a:r>
            <a:r>
              <a:rPr lang="zh-CN" altLang="zh-CN" sz="2400" dirty="0">
                <a:latin typeface="Bodoni MT Black" pitchFamily="18" charset="0"/>
              </a:rPr>
              <a:t>期间改正的错误数</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13531" y="1187450"/>
            <a:ext cx="8516937" cy="450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400" b="1" dirty="0" smtClean="0">
                <a:latin typeface="Bodoni MT Black" pitchFamily="18" charset="0"/>
                <a:ea typeface="+mn-ea"/>
              </a:rPr>
              <a:t>2. </a:t>
            </a:r>
            <a:r>
              <a:rPr lang="zh-CN" altLang="en-US" sz="2400" b="1" dirty="0" smtClean="0">
                <a:latin typeface="Bodoni MT Black" pitchFamily="18" charset="0"/>
                <a:ea typeface="+mn-ea"/>
              </a:rPr>
              <a:t>基本假定</a:t>
            </a:r>
            <a:endParaRPr lang="en-US" altLang="zh-CN" sz="2400" b="1" dirty="0">
              <a:latin typeface="Bodoni MT Black" pitchFamily="18" charset="0"/>
              <a:ea typeface="+mn-ea"/>
            </a:endParaRPr>
          </a:p>
          <a:p>
            <a:pPr>
              <a:lnSpc>
                <a:spcPct val="125000"/>
              </a:lnSpc>
              <a:buFont typeface="Wingdings" panose="05000000000000000000" pitchFamily="2" charset="2"/>
              <a:buChar char="l"/>
              <a:defRPr/>
            </a:pPr>
            <a:r>
              <a:rPr lang="zh-CN" altLang="zh-CN" sz="2400" dirty="0">
                <a:latin typeface="Bodoni MT Black" pitchFamily="18" charset="0"/>
              </a:rPr>
              <a:t>单位长度程序</a:t>
            </a:r>
            <a:r>
              <a:rPr lang="zh-CN" altLang="zh-CN" sz="2400" dirty="0" smtClean="0">
                <a:latin typeface="Bodoni MT Black" pitchFamily="18" charset="0"/>
              </a:rPr>
              <a:t>中的</a:t>
            </a:r>
            <a:r>
              <a:rPr lang="zh-CN" altLang="zh-CN" sz="2400" dirty="0">
                <a:latin typeface="Bodoni MT Black" pitchFamily="18" charset="0"/>
              </a:rPr>
              <a:t>错误</a:t>
            </a:r>
            <a:r>
              <a:rPr lang="zh-CN" altLang="zh-CN" sz="2400" dirty="0" smtClean="0">
                <a:latin typeface="Bodoni MT Black" pitchFamily="18" charset="0"/>
              </a:rPr>
              <a:t>数</a:t>
            </a:r>
            <a:r>
              <a:rPr lang="en-US" altLang="zh-CN" sz="2400" i="1" dirty="0" smtClean="0">
                <a:solidFill>
                  <a:srgbClr val="FF0000"/>
                </a:solidFill>
                <a:latin typeface="Bodoni MT Black" pitchFamily="18" charset="0"/>
                <a:cs typeface="Times New Roman" panose="02020603050405020304" pitchFamily="18" charset="0"/>
              </a:rPr>
              <a:t>E</a:t>
            </a:r>
            <a:r>
              <a:rPr lang="en-US" altLang="zh-CN" sz="2400" i="1" baseline="-25000" dirty="0" smtClean="0">
                <a:solidFill>
                  <a:srgbClr val="FF0000"/>
                </a:solidFill>
                <a:latin typeface="Bodoni MT Black" pitchFamily="18" charset="0"/>
                <a:cs typeface="Times New Roman" panose="02020603050405020304" pitchFamily="18" charset="0"/>
              </a:rPr>
              <a:t>T </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smtClean="0">
                <a:solidFill>
                  <a:srgbClr val="FF0000"/>
                </a:solidFill>
                <a:latin typeface="Bodoni MT Black" pitchFamily="18" charset="0"/>
                <a:cs typeface="Times New Roman" panose="02020603050405020304" pitchFamily="18" charset="0"/>
              </a:rPr>
              <a:t> I</a:t>
            </a:r>
            <a:r>
              <a:rPr lang="en-US" altLang="zh-CN" sz="2400" i="1" baseline="-25000" dirty="0" smtClean="0">
                <a:solidFill>
                  <a:srgbClr val="FF0000"/>
                </a:solidFill>
                <a:latin typeface="Bodoni MT Black" pitchFamily="18" charset="0"/>
                <a:cs typeface="Times New Roman" panose="02020603050405020304" pitchFamily="18" charset="0"/>
              </a:rPr>
              <a:t>T</a:t>
            </a:r>
            <a:r>
              <a:rPr lang="zh-CN" altLang="zh-CN" sz="2400" dirty="0" smtClean="0">
                <a:latin typeface="Bodoni MT Black" pitchFamily="18" charset="0"/>
              </a:rPr>
              <a:t>近似</a:t>
            </a:r>
            <a:r>
              <a:rPr lang="zh-CN" altLang="zh-CN" sz="2400" dirty="0">
                <a:latin typeface="Bodoni MT Black" pitchFamily="18" charset="0"/>
              </a:rPr>
              <a:t>为</a:t>
            </a:r>
            <a:r>
              <a:rPr lang="zh-CN" altLang="zh-CN" sz="2400" dirty="0" smtClean="0">
                <a:solidFill>
                  <a:srgbClr val="FF0000"/>
                </a:solidFill>
                <a:latin typeface="Bodoni MT Black" pitchFamily="18" charset="0"/>
              </a:rPr>
              <a:t>常数</a:t>
            </a:r>
            <a:r>
              <a:rPr lang="zh-CN" altLang="en-US" sz="2400" dirty="0">
                <a:latin typeface="Bodoni MT Black" pitchFamily="18" charset="0"/>
              </a:rPr>
              <a:t>，</a:t>
            </a:r>
            <a:r>
              <a:rPr lang="zh-CN" altLang="zh-CN" sz="2400" dirty="0" smtClean="0">
                <a:latin typeface="Bodoni MT Black" pitchFamily="18" charset="0"/>
              </a:rPr>
              <a:t>通常</a:t>
            </a:r>
            <a:r>
              <a:rPr lang="zh-CN" altLang="en-US" sz="2400" dirty="0" smtClean="0">
                <a:latin typeface="Bodoni MT Black" pitchFamily="18" charset="0"/>
              </a:rPr>
              <a:t>为：</a:t>
            </a:r>
            <a:r>
              <a:rPr lang="en-US" altLang="zh-CN" sz="2400" dirty="0" smtClean="0">
                <a:latin typeface="Bodoni MT Black" pitchFamily="18" charset="0"/>
                <a:cs typeface="Times New Roman" panose="02020603050405020304" pitchFamily="18" charset="0"/>
              </a:rPr>
              <a:t>0.5</a:t>
            </a:r>
            <a:r>
              <a:rPr lang="zh-CN" altLang="zh-CN" sz="2400" dirty="0">
                <a:latin typeface="Bodoni MT Black" pitchFamily="18" charset="0"/>
                <a:cs typeface="Times New Roman" panose="02020603050405020304" pitchFamily="18" charset="0"/>
              </a:rPr>
              <a:t>×</a:t>
            </a:r>
            <a:r>
              <a:rPr lang="en-US" altLang="zh-CN" sz="2400" dirty="0" smtClean="0">
                <a:latin typeface="Bodoni MT Black" pitchFamily="18" charset="0"/>
                <a:cs typeface="Times New Roman" panose="02020603050405020304" pitchFamily="18" charset="0"/>
              </a:rPr>
              <a:t>10</a:t>
            </a:r>
            <a:r>
              <a:rPr lang="en-US" altLang="zh-CN" sz="2400" baseline="30000" dirty="0" smtClean="0">
                <a:latin typeface="Bodoni MT Black" pitchFamily="18" charset="0"/>
                <a:cs typeface="Times New Roman" panose="02020603050405020304" pitchFamily="18" charset="0"/>
              </a:rPr>
              <a:t>-2 </a:t>
            </a:r>
            <a:r>
              <a:rPr lang="zh-CN" altLang="zh-CN" sz="2400" dirty="0" smtClean="0">
                <a:latin typeface="Bodoni MT Black" pitchFamily="18" charset="0"/>
                <a:cs typeface="Times New Roman" panose="02020603050405020304" pitchFamily="18" charset="0"/>
              </a:rPr>
              <a:t>≤</a:t>
            </a:r>
            <a:r>
              <a:rPr lang="en-US" altLang="zh-CN" sz="2400" i="1" dirty="0" smtClean="0">
                <a:solidFill>
                  <a:srgbClr val="FF0000"/>
                </a:solidFill>
                <a:latin typeface="Bodoni MT Black" pitchFamily="18" charset="0"/>
                <a:cs typeface="Times New Roman" panose="02020603050405020304" pitchFamily="18" charset="0"/>
              </a:rPr>
              <a:t> E</a:t>
            </a:r>
            <a:r>
              <a:rPr lang="en-US" altLang="zh-CN" sz="2400" i="1" baseline="-25000" dirty="0" smtClean="0">
                <a:solidFill>
                  <a:srgbClr val="FF0000"/>
                </a:solidFill>
                <a:latin typeface="Bodoni MT Black" pitchFamily="18" charset="0"/>
                <a:cs typeface="Times New Roman" panose="02020603050405020304" pitchFamily="18" charset="0"/>
              </a:rPr>
              <a:t>T </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smtClean="0">
                <a:solidFill>
                  <a:srgbClr val="FF0000"/>
                </a:solidFill>
                <a:latin typeface="Bodoni MT Black" pitchFamily="18" charset="0"/>
                <a:cs typeface="Times New Roman" panose="02020603050405020304" pitchFamily="18" charset="0"/>
              </a:rPr>
              <a:t> I</a:t>
            </a:r>
            <a:r>
              <a:rPr lang="en-US" altLang="zh-CN" sz="2400" i="1" baseline="-25000" dirty="0" smtClean="0">
                <a:solidFill>
                  <a:srgbClr val="FF0000"/>
                </a:solidFill>
                <a:latin typeface="Bodoni MT Black" pitchFamily="18" charset="0"/>
                <a:cs typeface="Times New Roman" panose="02020603050405020304" pitchFamily="18" charset="0"/>
              </a:rPr>
              <a:t>T  </a:t>
            </a:r>
            <a:r>
              <a:rPr lang="zh-CN" altLang="zh-CN" sz="2400" dirty="0" smtClean="0">
                <a:latin typeface="Bodoni MT Black" pitchFamily="18" charset="0"/>
                <a:cs typeface="Times New Roman" panose="02020603050405020304" pitchFamily="18" charset="0"/>
              </a:rPr>
              <a:t>≤</a:t>
            </a:r>
            <a:r>
              <a:rPr lang="en-US" altLang="zh-CN" sz="2400" dirty="0" smtClean="0">
                <a:latin typeface="Bodoni MT Black" pitchFamily="18" charset="0"/>
                <a:cs typeface="Times New Roman" panose="02020603050405020304" pitchFamily="18" charset="0"/>
              </a:rPr>
              <a:t> 2</a:t>
            </a:r>
            <a:r>
              <a:rPr lang="zh-CN" altLang="zh-CN" sz="2400" dirty="0">
                <a:latin typeface="Bodoni MT Black" pitchFamily="18" charset="0"/>
                <a:cs typeface="Times New Roman" panose="02020603050405020304" pitchFamily="18" charset="0"/>
              </a:rPr>
              <a:t>×</a:t>
            </a:r>
            <a:r>
              <a:rPr lang="en-US" altLang="zh-CN" sz="2400" dirty="0" smtClean="0">
                <a:latin typeface="Bodoni MT Black" pitchFamily="18" charset="0"/>
                <a:cs typeface="Times New Roman" panose="02020603050405020304" pitchFamily="18" charset="0"/>
              </a:rPr>
              <a:t>10</a:t>
            </a:r>
            <a:r>
              <a:rPr lang="en-US" altLang="zh-CN" sz="2400" baseline="30000" dirty="0" smtClean="0">
                <a:latin typeface="Bodoni MT Black" pitchFamily="18" charset="0"/>
                <a:cs typeface="Times New Roman" panose="02020603050405020304" pitchFamily="18" charset="0"/>
              </a:rPr>
              <a:t>-2</a:t>
            </a:r>
            <a:r>
              <a:rPr lang="zh-CN" altLang="en-US" sz="2400" dirty="0" smtClean="0">
                <a:latin typeface="Bodoni MT Black" pitchFamily="18" charset="0"/>
              </a:rPr>
              <a:t>；</a:t>
            </a:r>
            <a:endParaRPr lang="en-US" altLang="zh-CN" sz="2400" dirty="0" smtClean="0">
              <a:latin typeface="Bodoni MT Black" pitchFamily="18" charset="0"/>
            </a:endParaRPr>
          </a:p>
          <a:p>
            <a:pPr marL="342900" lvl="1" indent="-342900">
              <a:lnSpc>
                <a:spcPct val="125000"/>
              </a:lnSpc>
              <a:buFont typeface="Wingdings" panose="05000000000000000000" pitchFamily="2" charset="2"/>
              <a:buChar char="l"/>
              <a:defRPr/>
            </a:pPr>
            <a:r>
              <a:rPr lang="zh-CN" altLang="zh-CN" sz="2400" dirty="0">
                <a:solidFill>
                  <a:srgbClr val="FF0000"/>
                </a:solidFill>
                <a:latin typeface="Bodoni MT Black" pitchFamily="18" charset="0"/>
              </a:rPr>
              <a:t>失效率</a:t>
            </a:r>
            <a:r>
              <a:rPr lang="zh-CN" altLang="zh-CN" sz="2400" dirty="0">
                <a:latin typeface="Bodoni MT Black" pitchFamily="18" charset="0"/>
              </a:rPr>
              <a:t>正比于软件中剩余的</a:t>
            </a:r>
            <a:r>
              <a:rPr lang="zh-CN" altLang="en-US" sz="2400" dirty="0">
                <a:latin typeface="Bodoni MT Black" pitchFamily="18" charset="0"/>
              </a:rPr>
              <a:t>（</a:t>
            </a:r>
            <a:r>
              <a:rPr lang="zh-CN" altLang="zh-CN" sz="2400" dirty="0">
                <a:latin typeface="Bodoni MT Black" pitchFamily="18" charset="0"/>
              </a:rPr>
              <a:t>潜藏的</a:t>
            </a:r>
            <a:r>
              <a:rPr lang="zh-CN" altLang="en-US" sz="2400" dirty="0">
                <a:latin typeface="Bodoni MT Black" pitchFamily="18" charset="0"/>
              </a:rPr>
              <a:t>）</a:t>
            </a:r>
            <a:r>
              <a:rPr lang="zh-CN" altLang="zh-CN" sz="2400" dirty="0">
                <a:latin typeface="Bodoni MT Black" pitchFamily="18" charset="0"/>
              </a:rPr>
              <a:t>错误数，而平均无故障时间</a:t>
            </a:r>
            <a:r>
              <a:rPr lang="en-US" altLang="zh-CN" sz="2400" dirty="0">
                <a:latin typeface="Bodoni MT Black" pitchFamily="18" charset="0"/>
                <a:cs typeface="Times New Roman" panose="02020603050405020304" pitchFamily="18" charset="0"/>
              </a:rPr>
              <a:t>MTTF</a:t>
            </a:r>
            <a:r>
              <a:rPr lang="zh-CN" altLang="zh-CN" sz="2400" dirty="0">
                <a:latin typeface="Bodoni MT Black" pitchFamily="18" charset="0"/>
              </a:rPr>
              <a:t>与剩余的错误数成</a:t>
            </a:r>
            <a:r>
              <a:rPr lang="zh-CN" altLang="zh-CN" sz="2400" dirty="0" smtClean="0">
                <a:latin typeface="Bodoni MT Black" pitchFamily="18" charset="0"/>
              </a:rPr>
              <a:t>反比</a:t>
            </a:r>
            <a:r>
              <a:rPr lang="zh-CN" altLang="en-US" sz="2400" dirty="0" smtClean="0">
                <a:latin typeface="Bodoni MT Black" pitchFamily="18" charset="0"/>
              </a:rPr>
              <a:t>；</a:t>
            </a:r>
            <a:endParaRPr lang="en-US" altLang="zh-CN" sz="2400" dirty="0" smtClean="0">
              <a:latin typeface="Bodoni MT Black" pitchFamily="18" charset="0"/>
            </a:endParaRPr>
          </a:p>
          <a:p>
            <a:pPr marL="342900" lvl="1" indent="-342900">
              <a:lnSpc>
                <a:spcPct val="125000"/>
              </a:lnSpc>
              <a:buFont typeface="Wingdings" panose="05000000000000000000" pitchFamily="2" charset="2"/>
              <a:buChar char="l"/>
              <a:defRPr/>
            </a:pPr>
            <a:r>
              <a:rPr lang="zh-CN" altLang="zh-CN" sz="2400" dirty="0">
                <a:latin typeface="Bodoni MT Black" pitchFamily="18" charset="0"/>
              </a:rPr>
              <a:t>假设发现的每一个错误都立即正确</a:t>
            </a:r>
            <a:r>
              <a:rPr lang="zh-CN" altLang="zh-CN" sz="2400" dirty="0" smtClean="0">
                <a:latin typeface="Bodoni MT Black" pitchFamily="18" charset="0"/>
              </a:rPr>
              <a:t>改正</a:t>
            </a:r>
            <a:r>
              <a:rPr lang="zh-CN" altLang="en-US" sz="2400" dirty="0" smtClean="0">
                <a:latin typeface="Bodoni MT Black" pitchFamily="18" charset="0"/>
              </a:rPr>
              <a:t>（</a:t>
            </a:r>
            <a:r>
              <a:rPr lang="zh-CN" altLang="zh-CN" sz="2400" dirty="0">
                <a:latin typeface="Bodoni MT Black" pitchFamily="18" charset="0"/>
              </a:rPr>
              <a:t>即调试过程没有引入新的错误</a:t>
            </a:r>
            <a:r>
              <a:rPr lang="zh-CN" altLang="en-US" sz="2400" dirty="0">
                <a:latin typeface="Bodoni MT Black" pitchFamily="18" charset="0"/>
              </a:rPr>
              <a:t>），</a:t>
            </a:r>
            <a:r>
              <a:rPr lang="en-US" altLang="zh-CN" sz="2400" i="1" dirty="0" err="1">
                <a:latin typeface="Bodoni MT Black" pitchFamily="18" charset="0"/>
                <a:cs typeface="Times New Roman" panose="02020603050405020304" pitchFamily="18" charset="0"/>
              </a:rPr>
              <a:t>E</a:t>
            </a:r>
            <a:r>
              <a:rPr lang="en-US" altLang="zh-CN" sz="2400" i="1" baseline="-25000" dirty="0" err="1">
                <a:latin typeface="Bodoni MT Black" pitchFamily="18" charset="0"/>
                <a:cs typeface="Times New Roman" panose="02020603050405020304" pitchFamily="18" charset="0"/>
              </a:rPr>
              <a:t>c</a:t>
            </a:r>
            <a:r>
              <a:rPr lang="en-US" altLang="zh-CN" sz="2400" dirty="0">
                <a:latin typeface="Bodoni MT Black" pitchFamily="18" charset="0"/>
                <a:cs typeface="Times New Roman" panose="02020603050405020304" pitchFamily="18" charset="0"/>
              </a:rPr>
              <a:t>(</a:t>
            </a:r>
            <a:r>
              <a:rPr lang="zh-CN" altLang="zh-CN" sz="2400" i="1" dirty="0">
                <a:latin typeface="Bodoni MT Black" pitchFamily="18" charset="0"/>
                <a:cs typeface="Times New Roman" panose="02020603050405020304" pitchFamily="18" charset="0"/>
              </a:rPr>
              <a:t>τ</a:t>
            </a:r>
            <a:r>
              <a:rPr lang="en-US" altLang="zh-CN" sz="2400" dirty="0">
                <a:latin typeface="Bodoni MT Black" pitchFamily="18" charset="0"/>
                <a:cs typeface="Times New Roman" panose="02020603050405020304" pitchFamily="18" charset="0"/>
              </a:rPr>
              <a:t>)</a:t>
            </a:r>
            <a:r>
              <a:rPr lang="en-US" altLang="zh-CN" sz="2400" i="1" dirty="0">
                <a:latin typeface="Bodoni MT Black" pitchFamily="18" charset="0"/>
                <a:cs typeface="Times New Roman" panose="02020603050405020304" pitchFamily="18" charset="0"/>
              </a:rPr>
              <a:t>=E</a:t>
            </a:r>
            <a:r>
              <a:rPr lang="en-US" altLang="zh-CN" sz="2400" i="1" baseline="-25000" dirty="0">
                <a:latin typeface="Bodoni MT Black" pitchFamily="18" charset="0"/>
                <a:cs typeface="Times New Roman" panose="02020603050405020304" pitchFamily="18" charset="0"/>
              </a:rPr>
              <a:t>d</a:t>
            </a:r>
            <a:r>
              <a:rPr lang="en-US" altLang="zh-CN" sz="2400" dirty="0">
                <a:latin typeface="Bodoni MT Black" pitchFamily="18" charset="0"/>
                <a:cs typeface="Times New Roman" panose="02020603050405020304" pitchFamily="18" charset="0"/>
              </a:rPr>
              <a:t>(</a:t>
            </a:r>
            <a:r>
              <a:rPr lang="zh-CN" altLang="zh-CN" sz="2400" i="1" dirty="0">
                <a:latin typeface="Bodoni MT Black" pitchFamily="18" charset="0"/>
                <a:cs typeface="Times New Roman" panose="02020603050405020304" pitchFamily="18" charset="0"/>
              </a:rPr>
              <a:t>τ</a:t>
            </a:r>
            <a:r>
              <a:rPr lang="en-US" altLang="zh-CN" sz="2400" dirty="0">
                <a:latin typeface="Bodoni MT Black" pitchFamily="18" charset="0"/>
                <a:cs typeface="Times New Roman" panose="02020603050405020304" pitchFamily="18" charset="0"/>
              </a:rPr>
              <a:t>)</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rPr>
              <a:t>剩余</a:t>
            </a:r>
            <a:r>
              <a:rPr lang="zh-CN" altLang="zh-CN" sz="2400" dirty="0">
                <a:latin typeface="Bodoni MT Black" pitchFamily="18" charset="0"/>
              </a:rPr>
              <a:t>的错误数为</a:t>
            </a:r>
            <a:r>
              <a:rPr lang="en-US" altLang="zh-CN" sz="2400" i="1" dirty="0" err="1">
                <a:latin typeface="Bodoni MT Black" pitchFamily="18" charset="0"/>
                <a:cs typeface="Times New Roman" panose="02020603050405020304" pitchFamily="18" charset="0"/>
              </a:rPr>
              <a:t>E</a:t>
            </a:r>
            <a:r>
              <a:rPr lang="en-US" altLang="zh-CN" sz="2400" i="1" baseline="-25000" dirty="0" err="1">
                <a:latin typeface="Bodoni MT Black" pitchFamily="18" charset="0"/>
                <a:cs typeface="Times New Roman" panose="02020603050405020304" pitchFamily="18" charset="0"/>
              </a:rPr>
              <a:t>r</a:t>
            </a:r>
            <a:r>
              <a:rPr lang="en-US" altLang="zh-CN" sz="2400" dirty="0">
                <a:latin typeface="Bodoni MT Black" pitchFamily="18" charset="0"/>
                <a:cs typeface="Times New Roman" panose="02020603050405020304" pitchFamily="18" charset="0"/>
              </a:rPr>
              <a:t>(</a:t>
            </a:r>
            <a:r>
              <a:rPr lang="zh-CN" altLang="zh-CN" sz="2400" i="1" dirty="0">
                <a:latin typeface="Bodoni MT Black" pitchFamily="18" charset="0"/>
                <a:cs typeface="Times New Roman" panose="02020603050405020304" pitchFamily="18" charset="0"/>
              </a:rPr>
              <a:t>τ</a:t>
            </a:r>
            <a:r>
              <a:rPr lang="en-US" altLang="zh-CN" sz="2400" dirty="0">
                <a:latin typeface="Bodoni MT Black" pitchFamily="18" charset="0"/>
                <a:cs typeface="Times New Roman" panose="02020603050405020304" pitchFamily="18" charset="0"/>
              </a:rPr>
              <a:t>)</a:t>
            </a:r>
            <a:r>
              <a:rPr lang="en-US" altLang="zh-CN" sz="2400" i="1" dirty="0">
                <a:latin typeface="Bodoni MT Black" pitchFamily="18" charset="0"/>
                <a:cs typeface="Times New Roman" panose="02020603050405020304" pitchFamily="18" charset="0"/>
              </a:rPr>
              <a:t>=E</a:t>
            </a:r>
            <a:r>
              <a:rPr lang="en-US" altLang="zh-CN" sz="2400" i="1" baseline="-25000" dirty="0">
                <a:latin typeface="Bodoni MT Black" pitchFamily="18" charset="0"/>
                <a:cs typeface="Times New Roman" panose="02020603050405020304" pitchFamily="18" charset="0"/>
              </a:rPr>
              <a:t>T </a:t>
            </a:r>
            <a:r>
              <a:rPr lang="en-US" altLang="zh-CN" sz="2400" i="1" dirty="0">
                <a:latin typeface="Bodoni MT Black" pitchFamily="18" charset="0"/>
                <a:cs typeface="Times New Roman" panose="02020603050405020304" pitchFamily="18" charset="0"/>
              </a:rPr>
              <a:t>-</a:t>
            </a:r>
            <a:r>
              <a:rPr lang="en-US" altLang="zh-CN" sz="2400" i="1" dirty="0" err="1">
                <a:latin typeface="Bodoni MT Black" pitchFamily="18" charset="0"/>
                <a:cs typeface="Times New Roman" panose="02020603050405020304" pitchFamily="18" charset="0"/>
              </a:rPr>
              <a:t>E</a:t>
            </a:r>
            <a:r>
              <a:rPr lang="en-US" altLang="zh-CN" sz="2400" i="1" baseline="-25000" dirty="0" err="1">
                <a:latin typeface="Bodoni MT Black" pitchFamily="18" charset="0"/>
                <a:cs typeface="Times New Roman" panose="02020603050405020304" pitchFamily="18" charset="0"/>
              </a:rPr>
              <a:t>c</a:t>
            </a:r>
            <a:r>
              <a:rPr lang="en-US" altLang="zh-CN" sz="2400" dirty="0">
                <a:latin typeface="Bodoni MT Black" pitchFamily="18" charset="0"/>
                <a:cs typeface="Times New Roman" panose="02020603050405020304" pitchFamily="18" charset="0"/>
              </a:rPr>
              <a:t>(</a:t>
            </a:r>
            <a:r>
              <a:rPr lang="zh-CN" altLang="zh-CN" sz="2400" i="1" dirty="0">
                <a:latin typeface="Bodoni MT Black" pitchFamily="18" charset="0"/>
                <a:cs typeface="Times New Roman" panose="02020603050405020304" pitchFamily="18" charset="0"/>
              </a:rPr>
              <a:t>τ</a:t>
            </a:r>
            <a:r>
              <a:rPr lang="en-US" altLang="zh-CN" sz="2400" dirty="0">
                <a:latin typeface="Bodoni MT Black" pitchFamily="18" charset="0"/>
                <a:cs typeface="Times New Roman" panose="02020603050405020304" pitchFamily="18" charset="0"/>
              </a:rPr>
              <a:t>)</a:t>
            </a:r>
            <a:r>
              <a:rPr lang="zh-CN" altLang="en-US" sz="2400" dirty="0">
                <a:latin typeface="Bodoni MT Black" pitchFamily="18" charset="0"/>
              </a:rPr>
              <a:t>，</a:t>
            </a:r>
            <a:r>
              <a:rPr lang="zh-CN" altLang="zh-CN" sz="2400" dirty="0">
                <a:latin typeface="Bodoni MT Black" pitchFamily="18" charset="0"/>
              </a:rPr>
              <a:t>单位长度程序中剩余的错误数为</a:t>
            </a:r>
            <a:r>
              <a:rPr lang="zh-CN" altLang="zh-CN" sz="2400" i="1" dirty="0">
                <a:solidFill>
                  <a:srgbClr val="FF0000"/>
                </a:solidFill>
                <a:latin typeface="Bodoni MT Black" pitchFamily="18" charset="0"/>
                <a:cs typeface="Times New Roman" panose="02020603050405020304" pitchFamily="18" charset="0"/>
              </a:rPr>
              <a:t>ε</a:t>
            </a:r>
            <a:r>
              <a:rPr lang="en-US" altLang="zh-CN" sz="2400" i="1" baseline="-25000" dirty="0">
                <a:solidFill>
                  <a:srgbClr val="FF0000"/>
                </a:solidFill>
                <a:latin typeface="Bodoni MT Black" pitchFamily="18" charset="0"/>
                <a:cs typeface="Times New Roman" panose="02020603050405020304" pitchFamily="18" charset="0"/>
              </a:rPr>
              <a:t>r</a:t>
            </a:r>
            <a:r>
              <a:rPr lang="en-US" altLang="zh-CN" sz="2400" dirty="0">
                <a:solidFill>
                  <a:srgbClr val="FF0000"/>
                </a:solidFill>
                <a:latin typeface="Bodoni MT Black" pitchFamily="18" charset="0"/>
                <a:cs typeface="Times New Roman" panose="02020603050405020304" pitchFamily="18" charset="0"/>
              </a:rPr>
              <a:t>(</a:t>
            </a:r>
            <a:r>
              <a:rPr lang="zh-CN" altLang="zh-CN" sz="2400" i="1" dirty="0">
                <a:solidFill>
                  <a:srgbClr val="FF0000"/>
                </a:solidFill>
                <a:latin typeface="Bodoni MT Black" pitchFamily="18" charset="0"/>
                <a:cs typeface="Times New Roman" panose="02020603050405020304" pitchFamily="18" charset="0"/>
              </a:rPr>
              <a:t>τ</a:t>
            </a:r>
            <a:r>
              <a:rPr lang="en-US" altLang="zh-CN" sz="2400" dirty="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=E</a:t>
            </a:r>
            <a:r>
              <a:rPr lang="en-US" altLang="zh-CN" sz="2400" i="1" baseline="-25000" dirty="0">
                <a:solidFill>
                  <a:srgbClr val="FF0000"/>
                </a:solidFill>
                <a:latin typeface="Bodoni MT Black" pitchFamily="18" charset="0"/>
                <a:cs typeface="Times New Roman" panose="02020603050405020304" pitchFamily="18" charset="0"/>
              </a:rPr>
              <a:t>T</a:t>
            </a:r>
            <a:r>
              <a:rPr lang="en-US" altLang="zh-CN" sz="2400" i="1" dirty="0">
                <a:solidFill>
                  <a:srgbClr val="FF0000"/>
                </a:solidFill>
                <a:latin typeface="Bodoni MT Black" pitchFamily="18" charset="0"/>
                <a:cs typeface="Times New Roman" panose="02020603050405020304" pitchFamily="18" charset="0"/>
              </a:rPr>
              <a:t>/I</a:t>
            </a:r>
            <a:r>
              <a:rPr lang="en-US" altLang="zh-CN" sz="2400" i="1" baseline="-25000" dirty="0">
                <a:solidFill>
                  <a:srgbClr val="FF0000"/>
                </a:solidFill>
                <a:latin typeface="Bodoni MT Black" pitchFamily="18" charset="0"/>
                <a:cs typeface="Times New Roman" panose="02020603050405020304" pitchFamily="18" charset="0"/>
              </a:rPr>
              <a:t>T  </a:t>
            </a:r>
            <a:r>
              <a:rPr lang="en-US" altLang="zh-CN" sz="2400" i="1" dirty="0">
                <a:solidFill>
                  <a:srgbClr val="FF0000"/>
                </a:solidFill>
                <a:latin typeface="Bodoni MT Black" pitchFamily="18" charset="0"/>
                <a:cs typeface="Times New Roman" panose="02020603050405020304" pitchFamily="18" charset="0"/>
              </a:rPr>
              <a:t>- </a:t>
            </a:r>
            <a:r>
              <a:rPr lang="en-US" altLang="zh-CN" sz="2400" i="1" dirty="0" err="1">
                <a:solidFill>
                  <a:srgbClr val="FF0000"/>
                </a:solidFill>
                <a:latin typeface="Bodoni MT Black" pitchFamily="18" charset="0"/>
                <a:cs typeface="Times New Roman" panose="02020603050405020304" pitchFamily="18" charset="0"/>
              </a:rPr>
              <a:t>E</a:t>
            </a:r>
            <a:r>
              <a:rPr lang="en-US" altLang="zh-CN" sz="2400" i="1" baseline="-25000" dirty="0" err="1">
                <a:solidFill>
                  <a:srgbClr val="FF0000"/>
                </a:solidFill>
                <a:latin typeface="Bodoni MT Black" pitchFamily="18" charset="0"/>
                <a:cs typeface="Times New Roman" panose="02020603050405020304" pitchFamily="18" charset="0"/>
              </a:rPr>
              <a:t>c</a:t>
            </a:r>
            <a:r>
              <a:rPr lang="en-US" altLang="zh-CN" sz="2400" dirty="0">
                <a:solidFill>
                  <a:srgbClr val="FF0000"/>
                </a:solidFill>
                <a:latin typeface="Bodoni MT Black" pitchFamily="18" charset="0"/>
                <a:cs typeface="Times New Roman" panose="02020603050405020304" pitchFamily="18" charset="0"/>
              </a:rPr>
              <a:t>(</a:t>
            </a:r>
            <a:r>
              <a:rPr lang="zh-CN" altLang="zh-CN" sz="2400" i="1" dirty="0">
                <a:solidFill>
                  <a:srgbClr val="FF0000"/>
                </a:solidFill>
                <a:latin typeface="Bodoni MT Black" pitchFamily="18" charset="0"/>
                <a:cs typeface="Times New Roman" panose="02020603050405020304" pitchFamily="18" charset="0"/>
              </a:rPr>
              <a:t>τ</a:t>
            </a:r>
            <a:r>
              <a:rPr lang="en-US" altLang="zh-CN" sz="2400" dirty="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/I</a:t>
            </a:r>
            <a:r>
              <a:rPr lang="en-US" altLang="zh-CN" sz="2400" i="1" baseline="-25000" dirty="0">
                <a:solidFill>
                  <a:srgbClr val="FF0000"/>
                </a:solidFill>
                <a:latin typeface="Bodoni MT Black" pitchFamily="18" charset="0"/>
                <a:cs typeface="Times New Roman" panose="02020603050405020304" pitchFamily="18" charset="0"/>
              </a:rPr>
              <a:t>T</a:t>
            </a:r>
            <a:r>
              <a:rPr lang="en-US" altLang="zh-CN" sz="2400" i="1" dirty="0">
                <a:solidFill>
                  <a:srgbClr val="FF0000"/>
                </a:solidFill>
                <a:latin typeface="Bodoni MT Black" pitchFamily="18" charset="0"/>
                <a:cs typeface="Times New Roman" panose="02020603050405020304" pitchFamily="18" charset="0"/>
              </a:rPr>
              <a:t> </a:t>
            </a:r>
            <a:r>
              <a:rPr lang="zh-CN" altLang="en-US" sz="2400" dirty="0">
                <a:latin typeface="Bodoni MT Black" pitchFamily="18" charset="0"/>
              </a:rPr>
              <a:t>。</a:t>
            </a:r>
            <a:endParaRPr lang="en-US" altLang="zh-CN" sz="2400" dirty="0">
              <a:latin typeface="Bodoni MT Black" pitchFamily="18" charset="0"/>
            </a:endParaRPr>
          </a:p>
          <a:p>
            <a:pPr marL="342900" lvl="1" indent="-342900">
              <a:lnSpc>
                <a:spcPct val="125000"/>
              </a:lnSpc>
              <a:buFont typeface="Wingdings" panose="05000000000000000000" pitchFamily="2" charset="2"/>
              <a:buChar char="l"/>
              <a:defRPr/>
            </a:pPr>
            <a:endParaRPr lang="en-US" altLang="zh-CN" sz="2400" dirty="0" smtClean="0">
              <a:latin typeface="Bodoni MT Black" pitchFamily="18" charset="0"/>
            </a:endParaRPr>
          </a:p>
          <a:p>
            <a:pPr marL="342900" lvl="1" indent="-342900">
              <a:lnSpc>
                <a:spcPct val="125000"/>
              </a:lnSpc>
              <a:buFont typeface="Wingdings" panose="05000000000000000000" pitchFamily="2" charset="2"/>
              <a:buChar char="l"/>
              <a:defRPr/>
            </a:pPr>
            <a:endParaRPr lang="en-US" altLang="zh-CN" sz="2400" b="1" baseline="30000" dirty="0" smtClean="0">
              <a:latin typeface="Bodoni MT Black" pitchFamily="18" charset="0"/>
              <a:ea typeface="+mn-ea"/>
              <a:cs typeface="Times New Roman" panose="02020603050405020304" pitchFamily="18" charset="0"/>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81666192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mc:AlternateContent xmlns:mc="http://schemas.openxmlformats.org/markup-compatibility/2006" xmlns:a14="http://schemas.microsoft.com/office/drawing/2010/main">
        <mc:Choice Requires="a14">
          <p:sp>
            <p:nvSpPr>
              <p:cNvPr id="32775" name="TextBox 7"/>
              <p:cNvSpPr txBox="1">
                <a:spLocks noChangeArrowheads="1"/>
              </p:cNvSpPr>
              <p:nvPr/>
            </p:nvSpPr>
            <p:spPr bwMode="auto">
              <a:xfrm>
                <a:off x="194646" y="1196752"/>
                <a:ext cx="8678893" cy="46385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Bef>
                    <a:spcPts val="0"/>
                  </a:spcBef>
                  <a:defRPr/>
                </a:pPr>
                <a:r>
                  <a:rPr lang="en-US" altLang="zh-CN" sz="2400" b="1" dirty="0" smtClean="0">
                    <a:latin typeface="Bodoni MT Black" pitchFamily="18" charset="0"/>
                    <a:ea typeface="+mn-ea"/>
                    <a:cs typeface="Times New Roman" panose="02020603050405020304" pitchFamily="18" charset="0"/>
                  </a:rPr>
                  <a:t>3. </a:t>
                </a:r>
                <a:r>
                  <a:rPr lang="zh-CN" altLang="zh-CN" sz="2400" b="1" dirty="0" smtClean="0">
                    <a:latin typeface="Bodoni MT Black" pitchFamily="18" charset="0"/>
                  </a:rPr>
                  <a:t>估算平均无故障时间</a:t>
                </a:r>
                <a:endParaRPr lang="en-US" altLang="zh-CN" sz="2400" b="1" dirty="0" smtClean="0">
                  <a:latin typeface="Bodoni MT Black" pitchFamily="18" charset="0"/>
                </a:endParaRPr>
              </a:p>
              <a:p>
                <a:pPr marL="0" indent="0">
                  <a:lnSpc>
                    <a:spcPct val="125000"/>
                  </a:lnSpc>
                  <a:spcBef>
                    <a:spcPts val="0"/>
                  </a:spcBef>
                  <a:defRPr/>
                </a:pPr>
                <a:r>
                  <a:rPr lang="en-US" altLang="zh-CN" sz="2400" dirty="0" smtClean="0">
                    <a:latin typeface="Bodoni MT Black" pitchFamily="18" charset="0"/>
                  </a:rPr>
                  <a:t>     </a:t>
                </a:r>
                <a:r>
                  <a:rPr lang="zh-CN" altLang="zh-CN" sz="2400" dirty="0" smtClean="0">
                    <a:solidFill>
                      <a:srgbClr val="FF0000"/>
                    </a:solidFill>
                    <a:latin typeface="Bodoni MT Black" pitchFamily="18" charset="0"/>
                  </a:rPr>
                  <a:t>平均无故障时间</a:t>
                </a:r>
                <a:r>
                  <a:rPr lang="zh-CN" altLang="zh-CN" sz="2400" dirty="0">
                    <a:latin typeface="Bodoni MT Black" pitchFamily="18" charset="0"/>
                  </a:rPr>
                  <a:t>与</a:t>
                </a:r>
                <a:r>
                  <a:rPr lang="zh-CN" altLang="zh-CN" sz="2400" dirty="0">
                    <a:solidFill>
                      <a:srgbClr val="FF0000"/>
                    </a:solidFill>
                    <a:latin typeface="Bodoni MT Black" pitchFamily="18" charset="0"/>
                  </a:rPr>
                  <a:t>单位长度程序中剩余的错误数</a:t>
                </a:r>
                <a:r>
                  <a:rPr lang="zh-CN" altLang="zh-CN" sz="2400" dirty="0">
                    <a:latin typeface="Bodoni MT Black" pitchFamily="18" charset="0"/>
                  </a:rPr>
                  <a:t>成</a:t>
                </a:r>
                <a:r>
                  <a:rPr lang="zh-CN" altLang="zh-CN" sz="2400" dirty="0" smtClean="0">
                    <a:latin typeface="Bodoni MT Black" pitchFamily="18" charset="0"/>
                  </a:rPr>
                  <a:t>反比</a:t>
                </a:r>
                <a:r>
                  <a:rPr lang="zh-CN" altLang="en-US" sz="2400" dirty="0" smtClean="0">
                    <a:latin typeface="Bodoni MT Black" pitchFamily="18" charset="0"/>
                  </a:rPr>
                  <a:t>：</a:t>
                </a:r>
                <a:endParaRPr lang="en-US" altLang="zh-CN" sz="2400" dirty="0" smtClean="0">
                  <a:latin typeface="Bodoni MT Black" pitchFamily="18" charset="0"/>
                </a:endParaRPr>
              </a:p>
              <a:p>
                <a:pPr marL="0" indent="0" algn="ctr">
                  <a:lnSpc>
                    <a:spcPct val="125000"/>
                  </a:lnSpc>
                  <a:spcBef>
                    <a:spcPts val="0"/>
                  </a:spcBef>
                  <a:defRPr/>
                </a:pPr>
                <a:r>
                  <a:rPr lang="en-US" altLang="zh-CN" sz="2400" dirty="0" smtClean="0">
                    <a:latin typeface="Bodoni MT Black" pitchFamily="18" charset="0"/>
                  </a:rPr>
                  <a:t>  </a:t>
                </a:r>
                <a14:m>
                  <m:oMath xmlns:m="http://schemas.openxmlformats.org/officeDocument/2006/math">
                    <m:r>
                      <a:rPr lang="en-US" altLang="zh-CN" sz="2400" b="0" i="1" smtClean="0">
                        <a:latin typeface="Cambria Math" panose="02040503050406030204" pitchFamily="18" charset="0"/>
                      </a:rPr>
                      <m:t>𝑀𝑇𝑇𝐹</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𝑇</m:t>
                                </m:r>
                              </m:sub>
                            </m:sSub>
                          </m:num>
                          <m:den>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𝐼</m:t>
                                </m:r>
                              </m:e>
                              <m:sub>
                                <m:r>
                                  <a:rPr lang="en-US" altLang="zh-CN" sz="2400" i="1">
                                    <a:latin typeface="Cambria Math" panose="02040503050406030204" pitchFamily="18" charset="0"/>
                                  </a:rPr>
                                  <m:t>𝑇</m:t>
                                </m:r>
                              </m:sub>
                            </m:sSub>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𝑐</m:t>
                                </m:r>
                              </m:sub>
                            </m:sSub>
                            <m:d>
                              <m:dPr>
                                <m:ctrlPr>
                                  <a:rPr lang="en-US" altLang="zh-CN" sz="2400" b="0" i="1" smtClean="0">
                                    <a:latin typeface="Cambria Math" panose="02040503050406030204" pitchFamily="18" charset="0"/>
                                  </a:rPr>
                                </m:ctrlPr>
                              </m:dPr>
                              <m:e>
                                <m:r>
                                  <a:rPr lang="zh-CN" altLang="en-US" sz="2400" b="0" i="1" smtClean="0">
                                    <a:latin typeface="Cambria Math" panose="02040503050406030204" pitchFamily="18" charset="0"/>
                                  </a:rPr>
                                  <m:t>𝜏</m:t>
                                </m:r>
                              </m:e>
                            </m:d>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𝑇</m:t>
                                </m:r>
                              </m:sub>
                            </m:sSub>
                          </m:den>
                        </m:f>
                        <m:r>
                          <a:rPr lang="en-US" altLang="zh-CN" sz="2400" b="0" i="1" smtClean="0">
                            <a:latin typeface="Cambria Math" panose="02040503050406030204" pitchFamily="18" charset="0"/>
                          </a:rPr>
                          <m:t>)</m:t>
                        </m:r>
                      </m:den>
                    </m:f>
                  </m:oMath>
                </a14:m>
                <a:r>
                  <a:rPr lang="en-US" altLang="zh-CN" sz="2400" dirty="0" smtClean="0">
                    <a:latin typeface="Bodoni MT Black" pitchFamily="18" charset="0"/>
                  </a:rPr>
                  <a:t>      </a:t>
                </a:r>
              </a:p>
              <a:p>
                <a:pPr marL="0" indent="0">
                  <a:lnSpc>
                    <a:spcPts val="2800"/>
                  </a:lnSpc>
                  <a:spcBef>
                    <a:spcPts val="0"/>
                  </a:spcBef>
                  <a:defRPr/>
                </a:pPr>
                <a:r>
                  <a:rPr lang="en-US" altLang="zh-CN" sz="2200" dirty="0" smtClean="0">
                    <a:latin typeface="Bodoni MT Black" pitchFamily="18" charset="0"/>
                  </a:rPr>
                  <a:t>        </a:t>
                </a:r>
              </a:p>
              <a:p>
                <a:pPr marL="0" indent="0">
                  <a:lnSpc>
                    <a:spcPct val="125000"/>
                  </a:lnSpc>
                  <a:spcBef>
                    <a:spcPts val="0"/>
                  </a:spcBef>
                  <a:defRPr/>
                </a:pPr>
                <a:r>
                  <a:rPr lang="en-US" altLang="zh-CN" sz="2400" dirty="0" smtClean="0">
                    <a:latin typeface="Bodoni MT Black" pitchFamily="18" charset="0"/>
                  </a:rPr>
                  <a:t>K</a:t>
                </a:r>
                <a:r>
                  <a:rPr lang="zh-CN" altLang="zh-CN" sz="2400" dirty="0" smtClean="0">
                    <a:latin typeface="Bodoni MT Black" pitchFamily="18" charset="0"/>
                  </a:rPr>
                  <a:t>为常数，根据经验选取</a:t>
                </a:r>
                <a:r>
                  <a:rPr lang="zh-CN" altLang="en-US" sz="2400" dirty="0" smtClean="0">
                    <a:latin typeface="Bodoni MT Black" pitchFamily="18" charset="0"/>
                  </a:rPr>
                  <a:t>为</a:t>
                </a:r>
                <a:r>
                  <a:rPr lang="en-US" altLang="zh-CN" sz="2400" dirty="0" smtClean="0">
                    <a:latin typeface="Bodoni MT Black" pitchFamily="18" charset="0"/>
                    <a:ea typeface="+mn-ea"/>
                  </a:rPr>
                  <a:t>200</a:t>
                </a:r>
                <a:r>
                  <a:rPr lang="zh-CN" altLang="zh-CN" sz="2400" dirty="0" smtClean="0">
                    <a:latin typeface="Bodoni MT Black" pitchFamily="18" charset="0"/>
                  </a:rPr>
                  <a:t>。</a:t>
                </a:r>
                <a:r>
                  <a:rPr lang="zh-CN" altLang="en-US" sz="2400" dirty="0">
                    <a:latin typeface="Bodoni MT Black" pitchFamily="18" charset="0"/>
                    <a:ea typeface="+mn-ea"/>
                    <a:cs typeface="Times New Roman" panose="02020603050405020304" pitchFamily="18" charset="0"/>
                  </a:rPr>
                  <a:t>此</a:t>
                </a:r>
                <a:r>
                  <a:rPr lang="zh-CN" altLang="en-US" sz="2400" dirty="0" smtClean="0">
                    <a:latin typeface="Bodoni MT Black" pitchFamily="18" charset="0"/>
                    <a:ea typeface="+mn-ea"/>
                    <a:cs typeface="Times New Roman" panose="02020603050405020304" pitchFamily="18" charset="0"/>
                  </a:rPr>
                  <a:t>公式可以评价软件测试的进展情况，也可根据对软件平均无故障时间的要求，估计需要修改多少错误后，测试工作才能结束。</a:t>
                </a:r>
                <a:endParaRPr lang="en-US" altLang="zh-CN" sz="2400" dirty="0" smtClean="0">
                  <a:latin typeface="Bodoni MT Black" pitchFamily="18" charset="0"/>
                  <a:ea typeface="+mn-ea"/>
                  <a:cs typeface="Times New Roman" panose="02020603050405020304" pitchFamily="18" charset="0"/>
                </a:endParaRPr>
              </a:p>
              <a:p>
                <a:pPr marL="0" indent="0">
                  <a:lnSpc>
                    <a:spcPct val="125000"/>
                  </a:lnSpc>
                  <a:spcBef>
                    <a:spcPts val="0"/>
                  </a:spcBef>
                  <a:defRPr/>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𝑐</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𝑇</m:t>
                          </m:r>
                        </m:sub>
                      </m:sSub>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𝑇</m:t>
                              </m:r>
                            </m:sub>
                          </m:sSub>
                        </m:num>
                        <m:den>
                          <m:r>
                            <a:rPr lang="en-US" altLang="zh-CN" sz="2400" i="1">
                              <a:latin typeface="Cambria Math" panose="02040503050406030204" pitchFamily="18" charset="0"/>
                            </a:rPr>
                            <m:t>𝐾</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𝑀𝑇𝑇𝐹</m:t>
                          </m:r>
                        </m:den>
                      </m:f>
                    </m:oMath>
                  </m:oMathPara>
                </a14:m>
                <a:endParaRPr lang="en-US" altLang="zh-CN" sz="2400" dirty="0" smtClean="0">
                  <a:latin typeface="Bodoni MT Black" pitchFamily="18" charset="0"/>
                </a:endParaRPr>
              </a:p>
            </p:txBody>
          </p:sp>
        </mc:Choice>
        <mc:Fallback xmlns="">
          <p:sp>
            <p:nvSpPr>
              <p:cNvPr id="32775" name="TextBox 7"/>
              <p:cNvSpPr txBox="1">
                <a:spLocks noRot="1" noChangeAspect="1" noMove="1" noResize="1" noEditPoints="1" noAdjustHandles="1" noChangeArrowheads="1" noChangeShapeType="1" noTextEdit="1"/>
              </p:cNvSpPr>
              <p:nvPr/>
            </p:nvSpPr>
            <p:spPr bwMode="auto">
              <a:xfrm>
                <a:off x="194646" y="1196752"/>
                <a:ext cx="8678893" cy="4638514"/>
              </a:xfrm>
              <a:prstGeom prst="rect">
                <a:avLst/>
              </a:prstGeom>
              <a:blipFill rotWithShape="0">
                <a:blip r:embed="rId3"/>
                <a:stretch>
                  <a:fillRect l="-1124" t="-5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mc:AlternateContent xmlns:mc="http://schemas.openxmlformats.org/markup-compatibility/2006" xmlns:a14="http://schemas.microsoft.com/office/drawing/2010/main">
        <mc:Choice Requires="a14">
          <p:sp>
            <p:nvSpPr>
              <p:cNvPr id="32775" name="TextBox 7"/>
              <p:cNvSpPr txBox="1">
                <a:spLocks noChangeArrowheads="1"/>
              </p:cNvSpPr>
              <p:nvPr/>
            </p:nvSpPr>
            <p:spPr bwMode="auto">
              <a:xfrm>
                <a:off x="312738" y="1045071"/>
                <a:ext cx="8374062" cy="48709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400" b="1" dirty="0" smtClean="0">
                    <a:latin typeface="Bodoni MT Black" pitchFamily="18" charset="0"/>
                    <a:ea typeface="+mn-ea"/>
                  </a:rPr>
                  <a:t>4.  </a:t>
                </a:r>
                <a:r>
                  <a:rPr lang="zh-CN" altLang="en-US" sz="2400" b="1" dirty="0" smtClean="0">
                    <a:latin typeface="Bodoni MT Black" pitchFamily="18" charset="0"/>
                    <a:ea typeface="+mn-ea"/>
                  </a:rPr>
                  <a:t>估计错误总数的方法</a:t>
                </a:r>
                <a:endParaRPr lang="en-US" altLang="zh-CN" sz="2400" b="1" dirty="0" smtClean="0">
                  <a:latin typeface="Bodoni MT Black" pitchFamily="18" charset="0"/>
                  <a:ea typeface="+mn-ea"/>
                </a:endParaRPr>
              </a:p>
              <a:p>
                <a:pPr marL="0" indent="0">
                  <a:lnSpc>
                    <a:spcPct val="125000"/>
                  </a:lnSpc>
                  <a:spcBef>
                    <a:spcPts val="0"/>
                  </a:spcBef>
                  <a:defRPr/>
                </a:pPr>
                <a:r>
                  <a:rPr lang="zh-CN" altLang="en-US" sz="2400" b="1" dirty="0" smtClean="0">
                    <a:latin typeface="Bodoni MT Black" pitchFamily="18" charset="0"/>
                    <a:ea typeface="+mn-ea"/>
                  </a:rPr>
                  <a:t>① </a:t>
                </a:r>
                <a:r>
                  <a:rPr lang="zh-CN" altLang="en-US" sz="2400" b="1" dirty="0" smtClean="0">
                    <a:solidFill>
                      <a:srgbClr val="FF0000"/>
                    </a:solidFill>
                    <a:latin typeface="Bodoni MT Black" pitchFamily="18" charset="0"/>
                    <a:ea typeface="+mn-ea"/>
                  </a:rPr>
                  <a:t>植入错误法</a:t>
                </a:r>
                <a:endParaRPr lang="en-US" altLang="zh-CN" sz="2400" b="1" dirty="0" smtClean="0">
                  <a:solidFill>
                    <a:srgbClr val="FF0000"/>
                  </a:solidFill>
                  <a:latin typeface="Bodoni MT Black" pitchFamily="18" charset="0"/>
                  <a:ea typeface="+mn-ea"/>
                </a:endParaRPr>
              </a:p>
              <a:p>
                <a:pPr marL="0" indent="0">
                  <a:lnSpc>
                    <a:spcPct val="125000"/>
                  </a:lnSpc>
                  <a:spcBef>
                    <a:spcPts val="0"/>
                  </a:spcBef>
                  <a:defRPr/>
                </a:pPr>
                <a:r>
                  <a:rPr lang="en-US" altLang="zh-CN" sz="2400" dirty="0" smtClean="0">
                    <a:latin typeface="Bodoni MT Black" pitchFamily="18" charset="0"/>
                  </a:rPr>
                  <a:t>     </a:t>
                </a:r>
                <a:r>
                  <a:rPr lang="zh-CN" altLang="zh-CN" sz="2400" dirty="0" smtClean="0">
                    <a:latin typeface="Bodoni MT Black" pitchFamily="18" charset="0"/>
                    <a:ea typeface="+mn-ea"/>
                  </a:rPr>
                  <a:t>在</a:t>
                </a:r>
                <a:r>
                  <a:rPr lang="zh-CN" altLang="zh-CN" sz="2400" dirty="0">
                    <a:latin typeface="Bodoni MT Black" pitchFamily="18" charset="0"/>
                    <a:ea typeface="+mn-ea"/>
                  </a:rPr>
                  <a:t>测试之前由专人在程序中随机地植入一些错误，测试之后，根据测试小组发现的错误中</a:t>
                </a:r>
                <a:r>
                  <a:rPr lang="zh-CN" altLang="zh-CN" sz="2400" dirty="0">
                    <a:solidFill>
                      <a:srgbClr val="FF0000"/>
                    </a:solidFill>
                    <a:latin typeface="Bodoni MT Black" pitchFamily="18" charset="0"/>
                    <a:ea typeface="+mn-ea"/>
                  </a:rPr>
                  <a:t>原有的</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植入的</a:t>
                </a:r>
                <a:r>
                  <a:rPr lang="zh-CN" altLang="zh-CN" sz="2400" dirty="0">
                    <a:latin typeface="Bodoni MT Black" pitchFamily="18" charset="0"/>
                    <a:ea typeface="+mn-ea"/>
                  </a:rPr>
                  <a:t>两种错误的比例，来估计程序中原有错误的总数</a:t>
                </a:r>
                <a:r>
                  <a:rPr lang="en-US" altLang="zh-CN" sz="2400" i="1" dirty="0">
                    <a:latin typeface="Bodoni MT Black" pitchFamily="18" charset="0"/>
                    <a:ea typeface="+mn-ea"/>
                    <a:cs typeface="Times New Roman" panose="02020603050405020304" pitchFamily="18" charset="0"/>
                  </a:rPr>
                  <a:t>E</a:t>
                </a:r>
                <a:r>
                  <a:rPr lang="en-US" altLang="zh-CN" sz="2400" i="1" baseline="-25000" dirty="0">
                    <a:latin typeface="Bodoni MT Black" pitchFamily="18" charset="0"/>
                    <a:ea typeface="+mn-ea"/>
                    <a:cs typeface="Times New Roman" panose="02020603050405020304" pitchFamily="18" charset="0"/>
                  </a:rPr>
                  <a:t>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假设人为地</a:t>
                </a:r>
                <a:r>
                  <a:rPr lang="zh-CN" altLang="zh-CN" sz="2400" dirty="0">
                    <a:latin typeface="Bodoni MT Black" pitchFamily="18" charset="0"/>
                    <a:ea typeface="+mn-ea"/>
                  </a:rPr>
                  <a:t>植入的错误数</a:t>
                </a:r>
                <a:r>
                  <a:rPr lang="zh-CN" altLang="zh-CN" sz="2400" dirty="0" smtClean="0">
                    <a:latin typeface="Bodoni MT Black" pitchFamily="18" charset="0"/>
                    <a:ea typeface="+mn-ea"/>
                  </a:rPr>
                  <a:t>为</a:t>
                </a:r>
                <a:r>
                  <a:rPr lang="en-US" altLang="zh-CN" sz="2400" i="1" dirty="0" smtClean="0">
                    <a:latin typeface="Bodoni MT Black" pitchFamily="18" charset="0"/>
                    <a:ea typeface="+mn-ea"/>
                    <a:cs typeface="Times New Roman" panose="02020603050405020304" pitchFamily="18" charset="0"/>
                  </a:rPr>
                  <a:t>N</a:t>
                </a:r>
                <a:r>
                  <a:rPr lang="en-US" altLang="zh-CN" sz="2400" i="1" baseline="-25000" dirty="0" smtClean="0">
                    <a:latin typeface="Bodoni MT Black" pitchFamily="18" charset="0"/>
                    <a:ea typeface="+mn-ea"/>
                    <a:cs typeface="Times New Roman" panose="02020603050405020304" pitchFamily="18" charset="0"/>
                  </a:rPr>
                  <a:t>s</a:t>
                </a:r>
                <a:r>
                  <a:rPr lang="zh-CN" altLang="en-US" sz="2400" dirty="0" smtClean="0">
                    <a:latin typeface="Bodoni MT Black" pitchFamily="18" charset="0"/>
                    <a:ea typeface="+mn-ea"/>
                  </a:rPr>
                  <a:t>，</a:t>
                </a:r>
                <a:r>
                  <a:rPr lang="zh-CN" altLang="zh-CN" sz="2400" dirty="0" smtClean="0">
                    <a:latin typeface="Bodoni MT Black" pitchFamily="18" charset="0"/>
                    <a:ea typeface="+mn-ea"/>
                  </a:rPr>
                  <a:t>经过</a:t>
                </a:r>
                <a:r>
                  <a:rPr lang="zh-CN" altLang="zh-CN" sz="2400" dirty="0">
                    <a:latin typeface="Bodoni MT Black" pitchFamily="18" charset="0"/>
                    <a:ea typeface="+mn-ea"/>
                  </a:rPr>
                  <a:t>一段时间的测试之后发现</a:t>
                </a:r>
                <a:r>
                  <a:rPr lang="en-US" altLang="zh-CN" sz="2400" i="1" dirty="0">
                    <a:latin typeface="Bodoni MT Black" pitchFamily="18" charset="0"/>
                    <a:ea typeface="+mn-ea"/>
                    <a:cs typeface="Times New Roman" panose="02020603050405020304" pitchFamily="18" charset="0"/>
                  </a:rPr>
                  <a:t>n</a:t>
                </a:r>
                <a:r>
                  <a:rPr lang="en-US" altLang="zh-CN" sz="2400" i="1" baseline="-25000" dirty="0">
                    <a:latin typeface="Bodoni MT Black" pitchFamily="18" charset="0"/>
                    <a:ea typeface="+mn-ea"/>
                    <a:cs typeface="Times New Roman" panose="02020603050405020304" pitchFamily="18" charset="0"/>
                  </a:rPr>
                  <a:t>s</a:t>
                </a:r>
                <a:r>
                  <a:rPr lang="zh-CN" altLang="zh-CN" sz="2400" dirty="0">
                    <a:latin typeface="Bodoni MT Black" pitchFamily="18" charset="0"/>
                    <a:ea typeface="+mn-ea"/>
                  </a:rPr>
                  <a:t>个植入的错误，此外还发现了</a:t>
                </a:r>
                <a:r>
                  <a:rPr lang="en-US" altLang="zh-CN" sz="2400" i="1" dirty="0">
                    <a:latin typeface="Bodoni MT Black" pitchFamily="18" charset="0"/>
                    <a:ea typeface="+mn-ea"/>
                    <a:cs typeface="Times New Roman" panose="02020603050405020304" pitchFamily="18" charset="0"/>
                  </a:rPr>
                  <a:t>n</a:t>
                </a:r>
                <a:r>
                  <a:rPr lang="zh-CN" altLang="zh-CN" sz="2400" dirty="0">
                    <a:latin typeface="Bodoni MT Black" pitchFamily="18" charset="0"/>
                    <a:ea typeface="+mn-ea"/>
                  </a:rPr>
                  <a:t>个原有的错误。如果可以认为测试方案发现植入错误和发现原有错误的能力相同，则能够估计出程序中原有错误的总数</a:t>
                </a:r>
                <a:r>
                  <a:rPr lang="zh-CN" altLang="zh-CN" sz="2400" dirty="0" smtClean="0">
                    <a:latin typeface="Bodoni MT Black" pitchFamily="18" charset="0"/>
                    <a:ea typeface="+mn-ea"/>
                  </a:rPr>
                  <a:t>为</a:t>
                </a:r>
                <a14:m>
                  <m:oMath xmlns:m="http://schemas.openxmlformats.org/officeDocument/2006/math">
                    <m:acc>
                      <m:accPr>
                        <m:chr m:val="̂"/>
                        <m:ctrlPr>
                          <a:rPr lang="zh-CN" altLang="en-US" sz="2400" i="1" smtClean="0">
                            <a:solidFill>
                              <a:srgbClr val="FF0000"/>
                            </a:solidFill>
                            <a:latin typeface="Cambria Math" panose="02040503050406030204" pitchFamily="18" charset="0"/>
                            <a:ea typeface="+mn-ea"/>
                          </a:rPr>
                        </m:ctrlPr>
                      </m:accPr>
                      <m:e>
                        <m:r>
                          <a:rPr lang="en-US" altLang="zh-CN" sz="2400" b="0" i="1" smtClean="0">
                            <a:solidFill>
                              <a:srgbClr val="FF0000"/>
                            </a:solidFill>
                            <a:latin typeface="Cambria Math" panose="02040503050406030204" pitchFamily="18" charset="0"/>
                            <a:ea typeface="+mn-ea"/>
                          </a:rPr>
                          <m:t>𝑁</m:t>
                        </m:r>
                      </m:e>
                    </m:acc>
                    <m:r>
                      <m:rPr>
                        <m:nor/>
                      </m:rPr>
                      <a:rPr lang="en-US" altLang="zh-CN" sz="2400" b="0" i="0" smtClean="0">
                        <a:solidFill>
                          <a:srgbClr val="FF0000"/>
                        </a:solidFill>
                        <a:latin typeface="Cambria Math" panose="02040503050406030204" pitchFamily="18" charset="0"/>
                        <a:ea typeface="+mn-ea"/>
                      </a:rPr>
                      <m:t>=</m:t>
                    </m:r>
                    <m:sSub>
                      <m:sSubPr>
                        <m:ctrlPr>
                          <a:rPr lang="en-US" altLang="zh-CN" sz="2400" b="0" i="1" smtClean="0">
                            <a:solidFill>
                              <a:srgbClr val="FF0000"/>
                            </a:solidFill>
                            <a:latin typeface="Cambria Math" panose="02040503050406030204" pitchFamily="18" charset="0"/>
                            <a:ea typeface="+mn-ea"/>
                          </a:rPr>
                        </m:ctrlPr>
                      </m:sSubPr>
                      <m:e>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𝑛</m:t>
                            </m:r>
                          </m:num>
                          <m:den>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𝑛</m:t>
                                </m:r>
                              </m:e>
                              <m:sub>
                                <m:r>
                                  <a:rPr lang="en-US" altLang="zh-CN" sz="2400" i="1">
                                    <a:solidFill>
                                      <a:srgbClr val="FF0000"/>
                                    </a:solidFill>
                                    <a:latin typeface="Cambria Math" panose="02040503050406030204" pitchFamily="18" charset="0"/>
                                  </a:rPr>
                                  <m:t>𝑠</m:t>
                                </m:r>
                              </m:sub>
                            </m:sSub>
                          </m:den>
                        </m:f>
                        <m:r>
                          <a:rPr lang="en-US" altLang="zh-CN" sz="2400" i="1">
                            <a:solidFill>
                              <a:srgbClr val="FF0000"/>
                            </a:solidFill>
                            <a:latin typeface="Cambria Math" panose="02040503050406030204" pitchFamily="18" charset="0"/>
                          </a:rPr>
                          <m:t>𝑁</m:t>
                        </m:r>
                      </m:e>
                      <m:sub>
                        <m:r>
                          <a:rPr lang="en-US" altLang="zh-CN" sz="2400" b="0" i="1" smtClean="0">
                            <a:solidFill>
                              <a:srgbClr val="FF0000"/>
                            </a:solidFill>
                            <a:latin typeface="Cambria Math" panose="02040503050406030204" pitchFamily="18" charset="0"/>
                            <a:ea typeface="+mn-ea"/>
                          </a:rPr>
                          <m:t>𝑠</m:t>
                        </m:r>
                      </m:sub>
                    </m:sSub>
                    <m:r>
                      <a:rPr lang="zh-CN" altLang="en-US" sz="2400" i="1">
                        <a:latin typeface="Cambria Math" panose="02040503050406030204" pitchFamily="18" charset="0"/>
                        <a:ea typeface="+mn-ea"/>
                      </a:rPr>
                      <m:t>。</m:t>
                    </m:r>
                  </m:oMath>
                </a14:m>
                <a:r>
                  <a:rPr lang="en-US" altLang="zh-CN" sz="2400" dirty="0" smtClean="0">
                    <a:latin typeface="Bodoni MT Black" pitchFamily="18" charset="0"/>
                    <a:ea typeface="+mn-ea"/>
                  </a:rPr>
                  <a:t> </a:t>
                </a:r>
                <a14:m>
                  <m:oMath xmlns:m="http://schemas.openxmlformats.org/officeDocument/2006/math">
                    <m:acc>
                      <m:accPr>
                        <m:chr m:val="̂"/>
                        <m:ctrlPr>
                          <a:rPr lang="en-US" altLang="zh-CN" sz="2400" i="1" smtClean="0">
                            <a:latin typeface="Cambria Math" panose="02040503050406030204" pitchFamily="18" charset="0"/>
                            <a:ea typeface="+mn-ea"/>
                          </a:rPr>
                        </m:ctrlPr>
                      </m:accPr>
                      <m:e>
                        <m:r>
                          <a:rPr lang="en-US" altLang="zh-CN" sz="2400" b="0" i="1" smtClean="0">
                            <a:latin typeface="Cambria Math" panose="02040503050406030204" pitchFamily="18" charset="0"/>
                            <a:ea typeface="+mn-ea"/>
                          </a:rPr>
                          <m:t>𝑁</m:t>
                        </m:r>
                      </m:e>
                    </m:acc>
                  </m:oMath>
                </a14:m>
                <a:r>
                  <a:rPr lang="zh-CN" altLang="zh-CN" sz="2400" dirty="0" smtClean="0">
                    <a:latin typeface="Bodoni MT Black" pitchFamily="18" charset="0"/>
                    <a:ea typeface="+mn-ea"/>
                  </a:rPr>
                  <a:t>是</a:t>
                </a:r>
                <a:r>
                  <a:rPr lang="zh-CN" altLang="zh-CN" sz="2400" dirty="0">
                    <a:latin typeface="Bodoni MT Black" pitchFamily="18" charset="0"/>
                    <a:ea typeface="+mn-ea"/>
                  </a:rPr>
                  <a:t>错误</a:t>
                </a:r>
                <a:r>
                  <a:rPr lang="zh-CN" altLang="zh-CN" sz="2400" dirty="0" smtClean="0">
                    <a:latin typeface="Bodoni MT Black" pitchFamily="18" charset="0"/>
                    <a:ea typeface="+mn-ea"/>
                  </a:rPr>
                  <a:t>总数</a:t>
                </a:r>
                <a:r>
                  <a:rPr lang="en-US" altLang="zh-CN" sz="2400" i="1" dirty="0">
                    <a:latin typeface="Bodoni MT Black" pitchFamily="18" charset="0"/>
                    <a:cs typeface="Times New Roman" panose="02020603050405020304" pitchFamily="18" charset="0"/>
                  </a:rPr>
                  <a:t>E</a:t>
                </a:r>
                <a:r>
                  <a:rPr lang="en-US" altLang="zh-CN" sz="2400" i="1" baseline="-25000" dirty="0">
                    <a:latin typeface="Bodoni MT Black" pitchFamily="18" charset="0"/>
                    <a:cs typeface="Times New Roman" panose="02020603050405020304" pitchFamily="18" charset="0"/>
                  </a:rPr>
                  <a:t>T</a:t>
                </a:r>
                <a:r>
                  <a:rPr lang="zh-CN" altLang="zh-CN" sz="2400" dirty="0" smtClean="0">
                    <a:latin typeface="Bodoni MT Black" pitchFamily="18" charset="0"/>
                    <a:ea typeface="+mn-ea"/>
                  </a:rPr>
                  <a:t>的</a:t>
                </a:r>
                <a:r>
                  <a:rPr lang="zh-CN" altLang="zh-CN" sz="2400" dirty="0">
                    <a:latin typeface="Bodoni MT Black" pitchFamily="18" charset="0"/>
                    <a:ea typeface="+mn-ea"/>
                  </a:rPr>
                  <a:t>估计值。</a:t>
                </a:r>
                <a:endParaRPr lang="en-US" altLang="zh-CN" sz="2400" b="1" dirty="0" smtClean="0">
                  <a:latin typeface="Bodoni MT Black" pitchFamily="18" charset="0"/>
                  <a:ea typeface="+mn-ea"/>
                </a:endParaRPr>
              </a:p>
            </p:txBody>
          </p:sp>
        </mc:Choice>
        <mc:Fallback xmlns="">
          <p:sp>
            <p:nvSpPr>
              <p:cNvPr id="32775" name="TextBox 7"/>
              <p:cNvSpPr txBox="1">
                <a:spLocks noRot="1" noChangeAspect="1" noMove="1" noResize="1" noEditPoints="1" noAdjustHandles="1" noChangeArrowheads="1" noChangeShapeType="1" noTextEdit="1"/>
              </p:cNvSpPr>
              <p:nvPr/>
            </p:nvSpPr>
            <p:spPr bwMode="auto">
              <a:xfrm>
                <a:off x="312738" y="1045071"/>
                <a:ext cx="8374062" cy="4870949"/>
              </a:xfrm>
              <a:prstGeom prst="rect">
                <a:avLst/>
              </a:prstGeom>
              <a:blipFill rotWithShape="0">
                <a:blip r:embed="rId3"/>
                <a:stretch>
                  <a:fillRect l="-1092" t="-1252" r="-509" b="-11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64096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a:latin typeface="Bodoni MT Black" pitchFamily="18" charset="0"/>
              </a:rPr>
              <a:t>4.  </a:t>
            </a:r>
            <a:r>
              <a:rPr lang="zh-CN" altLang="en-US" sz="2400" b="1" dirty="0">
                <a:latin typeface="Bodoni MT Black" pitchFamily="18" charset="0"/>
              </a:rPr>
              <a:t>估计错误总数的方法</a:t>
            </a:r>
            <a:endParaRPr lang="en-US" altLang="zh-CN" sz="2400" b="1" dirty="0">
              <a:latin typeface="Bodoni MT Black" pitchFamily="18" charset="0"/>
            </a:endParaRPr>
          </a:p>
          <a:p>
            <a:pPr marL="0" indent="0">
              <a:lnSpc>
                <a:spcPct val="125000"/>
              </a:lnSpc>
              <a:defRPr/>
            </a:pPr>
            <a:r>
              <a:rPr lang="zh-CN" altLang="en-US" sz="2400" b="1" dirty="0" smtClean="0">
                <a:latin typeface="Bodoni MT Black" pitchFamily="18" charset="0"/>
                <a:ea typeface="+mn-ea"/>
              </a:rPr>
              <a:t>② </a:t>
            </a:r>
            <a:r>
              <a:rPr lang="zh-CN" altLang="en-US" sz="2400" b="1" dirty="0" smtClean="0">
                <a:solidFill>
                  <a:srgbClr val="FF0000"/>
                </a:solidFill>
                <a:latin typeface="Bodoni MT Black" pitchFamily="18" charset="0"/>
                <a:ea typeface="+mn-ea"/>
              </a:rPr>
              <a:t>分别测试法</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为了</a:t>
            </a:r>
            <a:r>
              <a:rPr lang="zh-CN" altLang="zh-CN" sz="2400" dirty="0">
                <a:latin typeface="Bodoni MT Black" pitchFamily="18" charset="0"/>
                <a:ea typeface="+mn-ea"/>
              </a:rPr>
              <a:t>随机地给一部分错误加标记，</a:t>
            </a:r>
            <a:r>
              <a:rPr lang="zh-CN" altLang="zh-CN" sz="2400" b="1" dirty="0">
                <a:solidFill>
                  <a:srgbClr val="C00000"/>
                </a:solidFill>
                <a:latin typeface="Bodoni MT Black" pitchFamily="18" charset="0"/>
                <a:ea typeface="+mn-ea"/>
              </a:rPr>
              <a:t>分别测试法</a:t>
            </a:r>
            <a:r>
              <a:rPr lang="zh-CN" altLang="zh-CN" sz="2400" dirty="0">
                <a:latin typeface="Bodoni MT Black" pitchFamily="18" charset="0"/>
                <a:ea typeface="+mn-ea"/>
              </a:rPr>
              <a:t>使用两个测试</a:t>
            </a:r>
            <a:r>
              <a:rPr lang="zh-CN" altLang="zh-CN" sz="2400" dirty="0" smtClean="0">
                <a:latin typeface="Bodoni MT Black" pitchFamily="18" charset="0"/>
                <a:ea typeface="+mn-ea"/>
              </a:rPr>
              <a:t>员，</a:t>
            </a:r>
            <a:r>
              <a:rPr lang="zh-CN" altLang="zh-CN" sz="2400" dirty="0">
                <a:solidFill>
                  <a:srgbClr val="FF0000"/>
                </a:solidFill>
                <a:latin typeface="Bodoni MT Black" pitchFamily="18" charset="0"/>
                <a:ea typeface="+mn-ea"/>
              </a:rPr>
              <a:t>彼此独立地测试</a:t>
            </a:r>
            <a:r>
              <a:rPr lang="zh-CN" altLang="zh-CN" sz="2400" dirty="0">
                <a:latin typeface="Bodoni MT Black" pitchFamily="18" charset="0"/>
                <a:ea typeface="+mn-ea"/>
              </a:rPr>
              <a:t>同一个程序的两个副本，</a:t>
            </a:r>
            <a:r>
              <a:rPr lang="zh-CN" altLang="zh-CN" sz="2400" dirty="0">
                <a:solidFill>
                  <a:srgbClr val="FF0000"/>
                </a:solidFill>
                <a:latin typeface="Bodoni MT Black" pitchFamily="18" charset="0"/>
                <a:ea typeface="+mn-ea"/>
              </a:rPr>
              <a:t>把其中一个测试员发现的错误作为有标记的错误</a:t>
            </a:r>
            <a:r>
              <a:rPr lang="zh-CN" altLang="zh-CN" sz="2400" dirty="0" smtClean="0">
                <a:latin typeface="Bodoni MT Black" pitchFamily="18" charset="0"/>
                <a:ea typeface="+mn-ea"/>
              </a:rPr>
              <a:t>。由</a:t>
            </a:r>
            <a:r>
              <a:rPr lang="zh-CN" altLang="zh-CN" sz="2400" dirty="0">
                <a:latin typeface="Bodoni MT Black" pitchFamily="18" charset="0"/>
                <a:ea typeface="+mn-ea"/>
              </a:rPr>
              <a:t>另一名分析员分析他们的测试结果。用</a:t>
            </a:r>
            <a:r>
              <a:rPr lang="zh-CN" altLang="zh-CN" sz="2400" b="1" i="1" dirty="0">
                <a:latin typeface="Bodoni MT Black" pitchFamily="18" charset="0"/>
                <a:ea typeface="+mn-ea"/>
                <a:cs typeface="Times New Roman" panose="02020603050405020304" pitchFamily="18" charset="0"/>
              </a:rPr>
              <a:t>τ</a:t>
            </a:r>
            <a:r>
              <a:rPr lang="zh-CN" altLang="zh-CN" sz="2400" dirty="0">
                <a:latin typeface="Bodoni MT Black" pitchFamily="18" charset="0"/>
                <a:ea typeface="+mn-ea"/>
              </a:rPr>
              <a:t>表示测试时间，假设</a:t>
            </a:r>
          </a:p>
          <a:p>
            <a:pPr marL="972000">
              <a:lnSpc>
                <a:spcPct val="125000"/>
              </a:lnSpc>
              <a:buSzPct val="70000"/>
              <a:buFont typeface="Wingdings" panose="05000000000000000000" pitchFamily="2" charset="2"/>
              <a:buChar char="l"/>
              <a:defRPr/>
            </a:pPr>
            <a:r>
              <a:rPr lang="zh-CN" altLang="zh-CN" sz="2400" b="1" i="1" dirty="0" smtClean="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=0</a:t>
            </a:r>
            <a:r>
              <a:rPr lang="zh-CN" altLang="zh-CN" sz="2400" dirty="0">
                <a:latin typeface="Bodoni MT Black" pitchFamily="18" charset="0"/>
                <a:ea typeface="+mn-ea"/>
              </a:rPr>
              <a:t>时错误总数</a:t>
            </a:r>
            <a:r>
              <a:rPr lang="zh-CN" altLang="zh-CN" sz="2400" dirty="0" smtClean="0">
                <a:latin typeface="Bodoni MT Black" pitchFamily="18" charset="0"/>
                <a:ea typeface="+mn-ea"/>
              </a:rPr>
              <a:t>为</a:t>
            </a:r>
            <a:r>
              <a:rPr lang="en-US" altLang="zh-CN" sz="2400" i="1" dirty="0" smtClean="0">
                <a:latin typeface="Bodoni MT Black" pitchFamily="18" charset="0"/>
                <a:ea typeface="+mn-ea"/>
                <a:cs typeface="Times New Roman" panose="02020603050405020304" pitchFamily="18" charset="0"/>
              </a:rPr>
              <a:t>B</a:t>
            </a:r>
            <a:r>
              <a:rPr lang="en-US" altLang="zh-CN" sz="2400" baseline="-25000" dirty="0" smtClean="0">
                <a:latin typeface="Bodoni MT Black" pitchFamily="18" charset="0"/>
                <a:ea typeface="+mn-ea"/>
              </a:rPr>
              <a:t>0</a:t>
            </a:r>
            <a:r>
              <a:rPr lang="zh-CN" altLang="en-US" sz="2400" dirty="0">
                <a:latin typeface="Bodoni MT Black" pitchFamily="18" charset="0"/>
                <a:ea typeface="+mn-ea"/>
              </a:rPr>
              <a:t>；</a:t>
            </a:r>
            <a:endParaRPr lang="zh-CN" altLang="zh-CN" sz="2400" dirty="0">
              <a:latin typeface="Bodoni MT Black" pitchFamily="18" charset="0"/>
              <a:ea typeface="+mn-ea"/>
            </a:endParaRPr>
          </a:p>
          <a:p>
            <a:pPr marL="972000">
              <a:lnSpc>
                <a:spcPct val="125000"/>
              </a:lnSpc>
              <a:buSzPct val="70000"/>
              <a:buFont typeface="Wingdings" panose="05000000000000000000" pitchFamily="2" charset="2"/>
              <a:buChar char="l"/>
              <a:defRPr/>
            </a:pPr>
            <a:r>
              <a:rPr lang="zh-CN" altLang="zh-CN" sz="2400" b="1" i="1" dirty="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a:t>
            </a:r>
            <a:r>
              <a:rPr lang="zh-CN" altLang="zh-CN" sz="2400" b="1" i="1" dirty="0">
                <a:latin typeface="Bodoni MT Black" pitchFamily="18" charset="0"/>
                <a:ea typeface="+mn-ea"/>
                <a:cs typeface="Times New Roman" panose="02020603050405020304" pitchFamily="18" charset="0"/>
              </a:rPr>
              <a:t>τ</a:t>
            </a:r>
            <a:r>
              <a:rPr lang="en-US" altLang="zh-CN" sz="2400" baseline="-25000" dirty="0">
                <a:latin typeface="Bodoni MT Black" pitchFamily="18" charset="0"/>
                <a:ea typeface="+mn-ea"/>
              </a:rPr>
              <a:t>1</a:t>
            </a:r>
            <a:r>
              <a:rPr lang="zh-CN" altLang="zh-CN" sz="2400" dirty="0">
                <a:latin typeface="Bodoni MT Black" pitchFamily="18" charset="0"/>
                <a:ea typeface="+mn-ea"/>
              </a:rPr>
              <a:t>时测试员甲发现的错误数为</a:t>
            </a:r>
            <a:r>
              <a:rPr lang="en-US" altLang="zh-CN" sz="2400" i="1" dirty="0" smtClean="0">
                <a:latin typeface="Bodoni MT Black" pitchFamily="18" charset="0"/>
                <a:ea typeface="+mn-ea"/>
                <a:cs typeface="Times New Roman" panose="02020603050405020304" pitchFamily="18" charset="0"/>
              </a:rPr>
              <a:t>B</a:t>
            </a:r>
            <a:r>
              <a:rPr lang="en-US" altLang="zh-CN" sz="2400" baseline="-25000" dirty="0" smtClean="0">
                <a:latin typeface="Bodoni MT Black" pitchFamily="18" charset="0"/>
                <a:ea typeface="+mn-ea"/>
              </a:rPr>
              <a:t>1</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972000">
              <a:lnSpc>
                <a:spcPct val="125000"/>
              </a:lnSpc>
              <a:buSzPct val="70000"/>
              <a:buFont typeface="Wingdings" panose="05000000000000000000" pitchFamily="2" charset="2"/>
              <a:buChar char="l"/>
              <a:defRPr/>
            </a:pPr>
            <a:r>
              <a:rPr lang="zh-CN" altLang="zh-CN" sz="2400" b="1" i="1" dirty="0" smtClean="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a:t>
            </a:r>
            <a:r>
              <a:rPr lang="zh-CN" altLang="zh-CN" sz="2400" b="1" i="1" dirty="0">
                <a:latin typeface="Bodoni MT Black" pitchFamily="18" charset="0"/>
                <a:ea typeface="+mn-ea"/>
                <a:cs typeface="Times New Roman" panose="02020603050405020304" pitchFamily="18" charset="0"/>
              </a:rPr>
              <a:t>τ</a:t>
            </a:r>
            <a:r>
              <a:rPr lang="en-US" altLang="zh-CN" sz="2400" baseline="-25000" dirty="0">
                <a:latin typeface="Bodoni MT Black" pitchFamily="18" charset="0"/>
                <a:ea typeface="+mn-ea"/>
              </a:rPr>
              <a:t>1</a:t>
            </a:r>
            <a:r>
              <a:rPr lang="zh-CN" altLang="zh-CN" sz="2400" dirty="0">
                <a:latin typeface="Bodoni MT Black" pitchFamily="18" charset="0"/>
                <a:ea typeface="+mn-ea"/>
              </a:rPr>
              <a:t>时测试员乙发现的错误数为</a:t>
            </a:r>
            <a:r>
              <a:rPr lang="en-US" altLang="zh-CN" sz="2400" i="1" dirty="0" smtClean="0">
                <a:latin typeface="Bodoni MT Black" pitchFamily="18" charset="0"/>
                <a:ea typeface="+mn-ea"/>
                <a:cs typeface="Times New Roman" panose="02020603050405020304" pitchFamily="18" charset="0"/>
              </a:rPr>
              <a:t>B</a:t>
            </a:r>
            <a:r>
              <a:rPr lang="en-US" altLang="zh-CN" sz="2400" baseline="-25000" dirty="0" smtClean="0">
                <a:latin typeface="Bodoni MT Black" pitchFamily="18" charset="0"/>
                <a:ea typeface="+mn-ea"/>
              </a:rPr>
              <a:t>2</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972000">
              <a:lnSpc>
                <a:spcPct val="125000"/>
              </a:lnSpc>
              <a:buSzPct val="70000"/>
              <a:buFont typeface="Wingdings" panose="05000000000000000000" pitchFamily="2" charset="2"/>
              <a:buChar char="l"/>
              <a:defRPr/>
            </a:pPr>
            <a:r>
              <a:rPr lang="zh-CN" altLang="zh-CN" sz="2400" b="1" i="1" dirty="0" smtClean="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a:t>
            </a:r>
            <a:r>
              <a:rPr lang="zh-CN" altLang="zh-CN" sz="2400" b="1" i="1" dirty="0">
                <a:latin typeface="Bodoni MT Black" pitchFamily="18" charset="0"/>
                <a:ea typeface="+mn-ea"/>
                <a:cs typeface="Times New Roman" panose="02020603050405020304" pitchFamily="18" charset="0"/>
              </a:rPr>
              <a:t>τ</a:t>
            </a:r>
            <a:r>
              <a:rPr lang="en-US" altLang="zh-CN" sz="2400" baseline="-25000" dirty="0">
                <a:latin typeface="Bodoni MT Black" pitchFamily="18" charset="0"/>
                <a:ea typeface="+mn-ea"/>
              </a:rPr>
              <a:t>1</a:t>
            </a:r>
            <a:r>
              <a:rPr lang="zh-CN" altLang="zh-CN" sz="2400" dirty="0">
                <a:latin typeface="Bodoni MT Black" pitchFamily="18" charset="0"/>
                <a:ea typeface="+mn-ea"/>
              </a:rPr>
              <a:t>时两个测试员发现的相同错误数为</a:t>
            </a:r>
            <a:r>
              <a:rPr lang="en-US" altLang="zh-CN" sz="2400" i="1" dirty="0" err="1">
                <a:latin typeface="Bodoni MT Black" pitchFamily="18" charset="0"/>
                <a:ea typeface="+mn-ea"/>
                <a:cs typeface="Times New Roman" panose="02020603050405020304" pitchFamily="18" charset="0"/>
              </a:rPr>
              <a:t>b</a:t>
            </a:r>
            <a:r>
              <a:rPr lang="en-US" altLang="zh-CN" sz="2400" i="1" baseline="-25000" dirty="0" err="1">
                <a:latin typeface="Bodoni MT Black" pitchFamily="18" charset="0"/>
                <a:ea typeface="+mn-ea"/>
                <a:cs typeface="Times New Roman" panose="02020603050405020304" pitchFamily="18" charset="0"/>
              </a:rPr>
              <a:t>c</a:t>
            </a:r>
            <a:r>
              <a:rPr lang="zh-CN" altLang="zh-CN" sz="2400" dirty="0">
                <a:latin typeface="Bodoni MT Black" pitchFamily="18" charset="0"/>
                <a:ea typeface="+mn-ea"/>
              </a:rPr>
              <a:t>。</a:t>
            </a:r>
            <a:endParaRPr lang="en-US" altLang="zh-CN" sz="2400" b="1"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539750" y="1125538"/>
            <a:ext cx="82804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defRPr/>
            </a:pPr>
            <a:r>
              <a:rPr lang="en-US" altLang="zh-CN" sz="2400" b="1" dirty="0" smtClean="0">
                <a:solidFill>
                  <a:srgbClr val="0070C0"/>
                </a:solidFill>
                <a:latin typeface="Bodoni MT Black" pitchFamily="18" charset="0"/>
                <a:ea typeface="+mn-ea"/>
              </a:rPr>
              <a:t>5. </a:t>
            </a:r>
            <a:r>
              <a:rPr lang="zh-CN" altLang="en-US" sz="2400" b="1" dirty="0" smtClean="0">
                <a:solidFill>
                  <a:srgbClr val="0070C0"/>
                </a:solidFill>
                <a:latin typeface="Bodoni MT Black" pitchFamily="18" charset="0"/>
                <a:ea typeface="+mn-ea"/>
              </a:rPr>
              <a:t>效率</a:t>
            </a:r>
            <a:endParaRPr lang="en-US" altLang="zh-CN" sz="2400" b="1" dirty="0" smtClean="0">
              <a:solidFill>
                <a:srgbClr val="0070C0"/>
              </a:solidFill>
              <a:latin typeface="Bodoni MT Black" pitchFamily="18" charset="0"/>
              <a:ea typeface="+mn-ea"/>
            </a:endParaRPr>
          </a:p>
          <a:p>
            <a:pPr marL="0" indent="0" eaLnBrk="1" hangingPunct="1">
              <a:lnSpc>
                <a:spcPts val="3000"/>
              </a:lnSpc>
              <a:spcBef>
                <a:spcPts val="600"/>
              </a:spcBef>
              <a:defRPr/>
            </a:pPr>
            <a:r>
              <a:rPr lang="zh-CN" altLang="en-US" sz="2400" b="1" dirty="0" smtClean="0">
                <a:solidFill>
                  <a:srgbClr val="FF0000"/>
                </a:solidFill>
                <a:latin typeface="Bodoni MT Black" pitchFamily="18" charset="0"/>
                <a:ea typeface="+mn-ea"/>
              </a:rPr>
              <a:t>   ①</a:t>
            </a:r>
            <a:r>
              <a:rPr lang="zh-CN" altLang="en-US" sz="2400" b="1" dirty="0" smtClean="0">
                <a:latin typeface="Bodoni MT Black" pitchFamily="18" charset="0"/>
                <a:ea typeface="+mn-ea"/>
              </a:rPr>
              <a:t> </a:t>
            </a:r>
            <a:r>
              <a:rPr lang="zh-CN" altLang="en-US" sz="2400" b="1" dirty="0" smtClean="0">
                <a:solidFill>
                  <a:srgbClr val="FF0000"/>
                </a:solidFill>
                <a:latin typeface="Bodoni MT Black" pitchFamily="18" charset="0"/>
                <a:ea typeface="+mn-ea"/>
              </a:rPr>
              <a:t>程序运行时间</a:t>
            </a:r>
            <a:endParaRPr lang="en-US" altLang="zh-CN" sz="2400" b="1" dirty="0">
              <a:solidFill>
                <a:srgbClr val="FF0000"/>
              </a:solidFill>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写</a:t>
            </a:r>
            <a:r>
              <a:rPr lang="zh-CN" altLang="zh-CN" sz="2400" dirty="0">
                <a:latin typeface="Bodoni MT Black" pitchFamily="18" charset="0"/>
                <a:ea typeface="+mn-ea"/>
              </a:rPr>
              <a:t>程序之前先简化算术的和逻辑的</a:t>
            </a:r>
            <a:r>
              <a:rPr lang="zh-CN" altLang="zh-CN" sz="2400" dirty="0" smtClean="0">
                <a:latin typeface="Bodoni MT Black" pitchFamily="18" charset="0"/>
                <a:ea typeface="+mn-ea"/>
              </a:rPr>
              <a:t>表达式</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仔细</a:t>
            </a:r>
            <a:r>
              <a:rPr lang="zh-CN" altLang="zh-CN" sz="2400" dirty="0">
                <a:latin typeface="Bodoni MT Black" pitchFamily="18" charset="0"/>
                <a:ea typeface="+mn-ea"/>
              </a:rPr>
              <a:t>研究</a:t>
            </a:r>
            <a:r>
              <a:rPr lang="zh-CN" altLang="zh-CN" sz="2400" dirty="0">
                <a:solidFill>
                  <a:srgbClr val="FF0000"/>
                </a:solidFill>
                <a:latin typeface="Bodoni MT Black" pitchFamily="18" charset="0"/>
                <a:ea typeface="+mn-ea"/>
              </a:rPr>
              <a:t>嵌套的循环</a:t>
            </a:r>
            <a:r>
              <a:rPr lang="zh-CN" altLang="zh-CN" sz="2400" dirty="0">
                <a:latin typeface="Bodoni MT Black" pitchFamily="18" charset="0"/>
                <a:ea typeface="+mn-ea"/>
              </a:rPr>
              <a:t>，以确定是否有语句可以从内层往外</a:t>
            </a:r>
            <a:r>
              <a:rPr lang="zh-CN" altLang="zh-CN" sz="2400" dirty="0" smtClean="0">
                <a:latin typeface="Bodoni MT Black" pitchFamily="18" charset="0"/>
                <a:ea typeface="+mn-ea"/>
              </a:rPr>
              <a:t>移</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solidFill>
                  <a:srgbClr val="FF0000"/>
                </a:solidFill>
                <a:latin typeface="Bodoni MT Black" pitchFamily="18" charset="0"/>
                <a:ea typeface="+mn-ea"/>
              </a:rPr>
              <a:t>避免</a:t>
            </a:r>
            <a:r>
              <a:rPr lang="zh-CN" altLang="zh-CN" sz="2400" dirty="0">
                <a:latin typeface="Bodoni MT Black" pitchFamily="18" charset="0"/>
                <a:ea typeface="+mn-ea"/>
              </a:rPr>
              <a:t>使用</a:t>
            </a:r>
            <a:r>
              <a:rPr lang="zh-CN" altLang="zh-CN" sz="2400" dirty="0">
                <a:solidFill>
                  <a:srgbClr val="FF0000"/>
                </a:solidFill>
                <a:latin typeface="Bodoni MT Black" pitchFamily="18" charset="0"/>
                <a:ea typeface="+mn-ea"/>
              </a:rPr>
              <a:t>多维</a:t>
            </a:r>
            <a:r>
              <a:rPr lang="zh-CN" altLang="zh-CN" sz="2400" dirty="0" smtClean="0">
                <a:solidFill>
                  <a:srgbClr val="FF0000"/>
                </a:solidFill>
                <a:latin typeface="Bodoni MT Black" pitchFamily="18" charset="0"/>
                <a:ea typeface="+mn-ea"/>
              </a:rPr>
              <a:t>数组</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solidFill>
                  <a:srgbClr val="FF0000"/>
                </a:solidFill>
                <a:latin typeface="Bodoni MT Black" pitchFamily="18" charset="0"/>
                <a:ea typeface="+mn-ea"/>
              </a:rPr>
              <a:t>避免</a:t>
            </a:r>
            <a:r>
              <a:rPr lang="zh-CN" altLang="zh-CN" sz="2400" dirty="0">
                <a:latin typeface="Bodoni MT Black" pitchFamily="18" charset="0"/>
                <a:ea typeface="+mn-ea"/>
              </a:rPr>
              <a:t>使用</a:t>
            </a:r>
            <a:r>
              <a:rPr lang="zh-CN" altLang="zh-CN" sz="2400" dirty="0">
                <a:solidFill>
                  <a:srgbClr val="FF0000"/>
                </a:solidFill>
                <a:latin typeface="Bodoni MT Black" pitchFamily="18" charset="0"/>
                <a:ea typeface="+mn-ea"/>
              </a:rPr>
              <a:t>指针</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复杂的</a:t>
            </a:r>
            <a:r>
              <a:rPr lang="zh-CN" altLang="zh-CN" sz="2400" dirty="0" smtClean="0">
                <a:solidFill>
                  <a:srgbClr val="FF0000"/>
                </a:solidFill>
                <a:latin typeface="Bodoni MT Black" pitchFamily="18" charset="0"/>
                <a:ea typeface="+mn-ea"/>
              </a:rPr>
              <a:t>表</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dirty="0">
                <a:latin typeface="Bodoni MT Black" pitchFamily="18" charset="0"/>
                <a:ea typeface="+mn-ea"/>
              </a:rPr>
              <a:t>执行时间短的</a:t>
            </a:r>
            <a:r>
              <a:rPr lang="zh-CN" altLang="zh-CN" sz="2400" dirty="0" smtClean="0">
                <a:latin typeface="Bodoni MT Black" pitchFamily="18" charset="0"/>
                <a:ea typeface="+mn-ea"/>
              </a:rPr>
              <a:t>算术运算</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不要</a:t>
            </a:r>
            <a:r>
              <a:rPr lang="zh-CN" altLang="zh-CN" sz="2400" dirty="0">
                <a:latin typeface="Bodoni MT Black" pitchFamily="18" charset="0"/>
                <a:ea typeface="+mn-ea"/>
              </a:rPr>
              <a:t>混合使用不同的</a:t>
            </a:r>
            <a:r>
              <a:rPr lang="zh-CN" altLang="zh-CN" sz="2400" dirty="0" smtClean="0">
                <a:latin typeface="Bodoni MT Black" pitchFamily="18" charset="0"/>
                <a:ea typeface="+mn-ea"/>
              </a:rPr>
              <a:t>数据类型</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latin typeface="Bodoni MT Black" pitchFamily="18" charset="0"/>
                <a:ea typeface="+mn-ea"/>
              </a:rPr>
              <a:t>使用</a:t>
            </a:r>
            <a:r>
              <a:rPr lang="zh-CN" altLang="zh-CN" sz="2400" dirty="0">
                <a:solidFill>
                  <a:srgbClr val="FF0000"/>
                </a:solidFill>
                <a:latin typeface="Bodoni MT Black" pitchFamily="18" charset="0"/>
                <a:ea typeface="+mn-ea"/>
              </a:rPr>
              <a:t>整数运算</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布尔表达式</a:t>
            </a:r>
            <a:r>
              <a:rPr lang="zh-CN" altLang="zh-CN" sz="2400" dirty="0">
                <a:latin typeface="Bodoni MT Black" pitchFamily="18" charset="0"/>
                <a:ea typeface="+mn-ea"/>
              </a:rPr>
              <a:t>。</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mc:AlternateContent xmlns:mc="http://schemas.openxmlformats.org/markup-compatibility/2006" xmlns:a14="http://schemas.microsoft.com/office/drawing/2010/main">
        <mc:Choice Requires="a14">
          <p:sp>
            <p:nvSpPr>
              <p:cNvPr id="32775" name="TextBox 7"/>
              <p:cNvSpPr txBox="1">
                <a:spLocks noChangeArrowheads="1"/>
              </p:cNvSpPr>
              <p:nvPr/>
            </p:nvSpPr>
            <p:spPr bwMode="auto">
              <a:xfrm>
                <a:off x="251520" y="980728"/>
                <a:ext cx="8640960" cy="40488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latin typeface="Bodoni MT Black" pitchFamily="18" charset="0"/>
                  </a:rPr>
                  <a:t>4.  </a:t>
                </a:r>
                <a:r>
                  <a:rPr lang="zh-CN" altLang="en-US" sz="2400" b="1" dirty="0">
                    <a:latin typeface="Bodoni MT Black" pitchFamily="18" charset="0"/>
                  </a:rPr>
                  <a:t>估计错误总数的方法</a:t>
                </a:r>
                <a:endParaRPr lang="en-US" altLang="zh-CN" sz="2400" b="1" dirty="0">
                  <a:latin typeface="Bodoni MT Black" pitchFamily="18" charset="0"/>
                </a:endParaRPr>
              </a:p>
              <a:p>
                <a:pPr marL="0" indent="0">
                  <a:lnSpc>
                    <a:spcPct val="125000"/>
                  </a:lnSpc>
                  <a:defRPr/>
                </a:pPr>
                <a:r>
                  <a:rPr lang="zh-CN" altLang="en-US" sz="2400" b="1" dirty="0" smtClean="0">
                    <a:latin typeface="Bodoni MT Black" pitchFamily="18" charset="0"/>
                    <a:ea typeface="+mn-ea"/>
                  </a:rPr>
                  <a:t>② </a:t>
                </a:r>
                <a:r>
                  <a:rPr lang="zh-CN" altLang="en-US" sz="2400" b="1" dirty="0" smtClean="0">
                    <a:solidFill>
                      <a:srgbClr val="FF0000"/>
                    </a:solidFill>
                    <a:latin typeface="Bodoni MT Black" pitchFamily="18" charset="0"/>
                    <a:ea typeface="+mn-ea"/>
                  </a:rPr>
                  <a:t>分别测试法</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若认为测试员甲发现的错误是有标记的，即程序中有标记的错误为</a:t>
                </a:r>
                <a:r>
                  <a:rPr lang="en-US" altLang="zh-CN" sz="2400" i="1" dirty="0" smtClean="0">
                    <a:latin typeface="Bodoni MT Black" pitchFamily="18" charset="0"/>
                    <a:cs typeface="Times New Roman" panose="02020603050405020304" pitchFamily="18" charset="0"/>
                  </a:rPr>
                  <a:t>B</a:t>
                </a:r>
                <a:r>
                  <a:rPr lang="en-US" altLang="zh-CN" sz="2400" baseline="-25000" dirty="0" smtClean="0">
                    <a:latin typeface="Bodoni MT Black" pitchFamily="18" charset="0"/>
                  </a:rPr>
                  <a:t>1</a:t>
                </a:r>
                <a:r>
                  <a:rPr lang="zh-CN" altLang="en-US" sz="2400" dirty="0" smtClean="0">
                    <a:latin typeface="Bodoni MT Black" pitchFamily="18" charset="0"/>
                  </a:rPr>
                  <a:t>，则测试员乙发现的</a:t>
                </a:r>
                <a:r>
                  <a:rPr lang="en-US" altLang="zh-CN" sz="2400" i="1" dirty="0" smtClean="0">
                    <a:latin typeface="Bodoni MT Black" pitchFamily="18" charset="0"/>
                    <a:cs typeface="Times New Roman" panose="02020603050405020304" pitchFamily="18" charset="0"/>
                  </a:rPr>
                  <a:t>B</a:t>
                </a:r>
                <a:r>
                  <a:rPr lang="en-US" altLang="zh-CN" sz="2400" baseline="-25000" dirty="0" smtClean="0">
                    <a:latin typeface="Bodoni MT Black" pitchFamily="18" charset="0"/>
                  </a:rPr>
                  <a:t>2</a:t>
                </a:r>
                <a:r>
                  <a:rPr lang="zh-CN" altLang="en-US" sz="2400" dirty="0" smtClean="0">
                    <a:latin typeface="Bodoni MT Black" pitchFamily="18" charset="0"/>
                  </a:rPr>
                  <a:t>个错误中有</a:t>
                </a:r>
                <a:r>
                  <a:rPr lang="en-US" altLang="zh-CN" sz="2400" i="1" dirty="0" err="1" smtClean="0">
                    <a:latin typeface="Bodoni MT Black" pitchFamily="18" charset="0"/>
                    <a:cs typeface="Times New Roman" panose="02020603050405020304" pitchFamily="18" charset="0"/>
                  </a:rPr>
                  <a:t>b</a:t>
                </a:r>
                <a:r>
                  <a:rPr lang="en-US" altLang="zh-CN" sz="2400" i="1" baseline="-25000" dirty="0" err="1" smtClean="0">
                    <a:latin typeface="Bodoni MT Black" pitchFamily="18" charset="0"/>
                    <a:cs typeface="Times New Roman" panose="02020603050405020304" pitchFamily="18" charset="0"/>
                  </a:rPr>
                  <a:t>c</a:t>
                </a:r>
                <a:r>
                  <a:rPr lang="zh-CN" altLang="en-US" sz="2400" dirty="0">
                    <a:latin typeface="Bodoni MT Black" pitchFamily="18" charset="0"/>
                  </a:rPr>
                  <a:t>个</a:t>
                </a:r>
                <a:r>
                  <a:rPr lang="zh-CN" altLang="en-US" sz="2400" dirty="0" smtClean="0">
                    <a:latin typeface="Bodoni MT Black" pitchFamily="18" charset="0"/>
                  </a:rPr>
                  <a:t>错误是有标记的。假定测试员乙发现有标记错误和无标记错误的概率相同，则可以估计出测试前程序中的错误总数为</a:t>
                </a:r>
                <a14:m>
                  <m:oMath xmlns:m="http://schemas.openxmlformats.org/officeDocument/2006/math">
                    <m:acc>
                      <m:accPr>
                        <m:chr m:val="̂"/>
                        <m:ctrlPr>
                          <a:rPr lang="zh-CN" altLang="en-US" sz="2400" i="1" smtClean="0">
                            <a:solidFill>
                              <a:srgbClr val="FF0000"/>
                            </a:solidFill>
                            <a:latin typeface="Cambria Math" panose="02040503050406030204" pitchFamily="18" charset="0"/>
                          </a:rPr>
                        </m:ctrlPr>
                      </m:accPr>
                      <m:e>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𝐵</m:t>
                            </m:r>
                          </m:e>
                          <m:sub>
                            <m:r>
                              <a:rPr lang="en-US" altLang="zh-CN" sz="2400" b="0" i="1" smtClean="0">
                                <a:solidFill>
                                  <a:srgbClr val="FF0000"/>
                                </a:solidFill>
                                <a:latin typeface="Cambria Math" panose="02040503050406030204" pitchFamily="18" charset="0"/>
                              </a:rPr>
                              <m:t>0</m:t>
                            </m:r>
                          </m:sub>
                        </m:sSub>
                      </m:e>
                    </m:acc>
                    <m:r>
                      <m:rPr>
                        <m:nor/>
                      </m:rPr>
                      <a:rPr lang="en-US" altLang="zh-CN" sz="2400">
                        <a:solidFill>
                          <a:srgbClr val="FF0000"/>
                        </a:solidFill>
                        <a:latin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f>
                          <m:fPr>
                            <m:ctrlPr>
                              <a:rPr lang="en-US" altLang="zh-CN" sz="2400" i="1">
                                <a:solidFill>
                                  <a:srgbClr val="FF0000"/>
                                </a:solidFill>
                                <a:latin typeface="Cambria Math" panose="02040503050406030204" pitchFamily="18" charset="0"/>
                              </a:rPr>
                            </m:ctrlPr>
                          </m:fPr>
                          <m:num>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𝐵</m:t>
                                </m:r>
                              </m:e>
                              <m:sub>
                                <m:r>
                                  <a:rPr lang="en-US" altLang="zh-CN" sz="2400" b="0" i="1" smtClean="0">
                                    <a:solidFill>
                                      <a:srgbClr val="FF0000"/>
                                    </a:solidFill>
                                    <a:latin typeface="Cambria Math" panose="02040503050406030204" pitchFamily="18" charset="0"/>
                                  </a:rPr>
                                  <m:t>2</m:t>
                                </m:r>
                              </m:sub>
                            </m:sSub>
                          </m:num>
                          <m:den>
                            <m:sSub>
                              <m:sSubPr>
                                <m:ctrlPr>
                                  <a:rPr lang="en-US" altLang="zh-CN" sz="2400" i="1">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𝑏</m:t>
                                </m:r>
                              </m:e>
                              <m:sub>
                                <m:r>
                                  <a:rPr lang="en-US" altLang="zh-CN" sz="2400" b="0" i="1" smtClean="0">
                                    <a:solidFill>
                                      <a:srgbClr val="FF0000"/>
                                    </a:solidFill>
                                    <a:latin typeface="Cambria Math" panose="02040503050406030204" pitchFamily="18" charset="0"/>
                                  </a:rPr>
                                  <m:t>𝑐</m:t>
                                </m:r>
                              </m:sub>
                            </m:sSub>
                          </m:den>
                        </m:f>
                        <m:r>
                          <a:rPr lang="en-US" altLang="zh-CN" sz="2400" b="0" i="1" smtClean="0">
                            <a:solidFill>
                              <a:srgbClr val="FF0000"/>
                            </a:solidFill>
                            <a:latin typeface="Cambria Math" panose="02040503050406030204" pitchFamily="18" charset="0"/>
                          </a:rPr>
                          <m:t>𝐵</m:t>
                        </m:r>
                      </m:e>
                      <m:sub>
                        <m:r>
                          <a:rPr lang="en-US" altLang="zh-CN" sz="2400" b="0" i="1" smtClean="0">
                            <a:solidFill>
                              <a:srgbClr val="FF0000"/>
                            </a:solidFill>
                            <a:latin typeface="Cambria Math" panose="02040503050406030204" pitchFamily="18" charset="0"/>
                          </a:rPr>
                          <m:t>1</m:t>
                        </m:r>
                      </m:sub>
                    </m:sSub>
                    <m:r>
                      <a:rPr lang="zh-CN" altLang="en-US" sz="2400" i="1">
                        <a:latin typeface="Cambria Math" panose="02040503050406030204" pitchFamily="18" charset="0"/>
                      </a:rPr>
                      <m:t>。</m:t>
                    </m:r>
                  </m:oMath>
                </a14:m>
                <a:endParaRPr lang="en-US" altLang="zh-CN" sz="2400" b="1" dirty="0" smtClean="0">
                  <a:latin typeface="Bodoni MT Black" pitchFamily="18" charset="0"/>
                  <a:ea typeface="+mn-ea"/>
                </a:endParaRPr>
              </a:p>
              <a:p>
                <a:pPr marL="0" indent="0">
                  <a:lnSpc>
                    <a:spcPct val="125000"/>
                  </a:lnSpc>
                  <a:defRPr/>
                </a:pPr>
                <a:r>
                  <a:rPr lang="en-US" altLang="zh-CN" sz="2400" b="1" dirty="0">
                    <a:latin typeface="Bodoni MT Black" pitchFamily="18" charset="0"/>
                    <a:ea typeface="+mn-ea"/>
                  </a:rPr>
                  <a:t> </a:t>
                </a:r>
                <a:r>
                  <a:rPr lang="en-US" altLang="zh-CN" sz="2400" b="1" dirty="0" smtClean="0">
                    <a:latin typeface="Bodoni MT Black" pitchFamily="18" charset="0"/>
                    <a:ea typeface="+mn-ea"/>
                  </a:rPr>
                  <a:t>     </a:t>
                </a:r>
                <a:r>
                  <a:rPr lang="zh-CN" altLang="en-US" sz="2400" dirty="0" smtClean="0">
                    <a:latin typeface="Bodoni MT Black" pitchFamily="18" charset="0"/>
                    <a:ea typeface="+mn-ea"/>
                  </a:rPr>
                  <a:t>使用分别测试法，在测试阶段的早期，每隔一段时间分析两名测试员的测试结果，计算</a:t>
                </a:r>
                <a14:m>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0</m:t>
                            </m:r>
                          </m:sub>
                        </m:sSub>
                      </m:e>
                    </m:acc>
                    <m:r>
                      <a:rPr lang="zh-CN" altLang="en-US" sz="2400" i="1" smtClean="0">
                        <a:latin typeface="Cambria Math" panose="02040503050406030204" pitchFamily="18" charset="0"/>
                      </a:rPr>
                      <m:t>，</m:t>
                    </m:r>
                  </m:oMath>
                </a14:m>
                <a:r>
                  <a:rPr lang="zh-CN" altLang="en-US" sz="2400" dirty="0" smtClean="0">
                    <a:latin typeface="Bodoni MT Black" pitchFamily="18" charset="0"/>
                    <a:ea typeface="+mn-ea"/>
                  </a:rPr>
                  <a:t>用平均值作为</a:t>
                </a:r>
                <a:r>
                  <a:rPr lang="en-US" altLang="zh-CN" sz="2400" i="1" dirty="0" smtClean="0">
                    <a:latin typeface="Bodoni MT Black" pitchFamily="18" charset="0"/>
                    <a:cs typeface="Times New Roman" panose="02020603050405020304" pitchFamily="18" charset="0"/>
                  </a:rPr>
                  <a:t>E</a:t>
                </a:r>
                <a:r>
                  <a:rPr lang="en-US" altLang="zh-CN" sz="2400" i="1" baseline="-25000" dirty="0" smtClean="0">
                    <a:latin typeface="Bodoni MT Black" pitchFamily="18" charset="0"/>
                    <a:cs typeface="Times New Roman" panose="02020603050405020304" pitchFamily="18" charset="0"/>
                  </a:rPr>
                  <a:t>T</a:t>
                </a:r>
                <a:r>
                  <a:rPr lang="zh-CN" altLang="en-US" sz="2400" dirty="0" smtClean="0">
                    <a:latin typeface="Bodoni MT Black" pitchFamily="18" charset="0"/>
                  </a:rPr>
                  <a:t>的估计值。</a:t>
                </a:r>
                <a:endParaRPr lang="en-US" altLang="zh-CN" sz="2400" dirty="0" smtClean="0">
                  <a:latin typeface="Bodoni MT Black" pitchFamily="18" charset="0"/>
                  <a:ea typeface="+mn-ea"/>
                </a:endParaRPr>
              </a:p>
            </p:txBody>
          </p:sp>
        </mc:Choice>
        <mc:Fallback xmlns="">
          <p:sp>
            <p:nvSpPr>
              <p:cNvPr id="32775" name="TextBox 7"/>
              <p:cNvSpPr txBox="1">
                <a:spLocks noRot="1" noChangeAspect="1" noMove="1" noResize="1" noEditPoints="1" noAdjustHandles="1" noChangeArrowheads="1" noChangeShapeType="1" noTextEdit="1"/>
              </p:cNvSpPr>
              <p:nvPr/>
            </p:nvSpPr>
            <p:spPr bwMode="auto">
              <a:xfrm>
                <a:off x="251520" y="980728"/>
                <a:ext cx="8640960" cy="4048801"/>
              </a:xfrm>
              <a:prstGeom prst="rect">
                <a:avLst/>
              </a:prstGeom>
              <a:blipFill rotWithShape="0">
                <a:blip r:embed="rId3"/>
                <a:stretch>
                  <a:fillRect l="-1058" t="-602" r="-987" b="-15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6233513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标题 1"/>
          <p:cNvSpPr>
            <a:spLocks noGrp="1"/>
          </p:cNvSpPr>
          <p:nvPr>
            <p:ph type="title"/>
          </p:nvPr>
        </p:nvSpPr>
        <p:spPr>
          <a:xfrm>
            <a:off x="457200" y="44450"/>
            <a:ext cx="8229600" cy="1143000"/>
          </a:xfrm>
        </p:spPr>
        <p:txBody>
          <a:bodyPr/>
          <a:lstStyle/>
          <a:p>
            <a:r>
              <a:rPr lang="zh-CN" altLang="en-US" b="1" smtClean="0">
                <a:latin typeface="Bodoni MT Black" pitchFamily="18" charset="0"/>
              </a:rPr>
              <a:t>本章小结</a:t>
            </a:r>
          </a:p>
        </p:txBody>
      </p:sp>
      <p:sp>
        <p:nvSpPr>
          <p:cNvPr id="3" name="内容占位符 2"/>
          <p:cNvSpPr>
            <a:spLocks noGrp="1"/>
          </p:cNvSpPr>
          <p:nvPr>
            <p:ph idx="1"/>
          </p:nvPr>
        </p:nvSpPr>
        <p:spPr>
          <a:xfrm>
            <a:off x="251520" y="908720"/>
            <a:ext cx="8712968" cy="5256212"/>
          </a:xfrm>
        </p:spPr>
        <p:txBody>
          <a:bodyPr/>
          <a:lstStyle/>
          <a:p>
            <a:pPr marL="0" indent="0">
              <a:lnSpc>
                <a:spcPct val="125000"/>
              </a:lnSpc>
              <a:spcBef>
                <a:spcPts val="0"/>
              </a:spcBef>
              <a:buFont typeface="Arial" charset="0"/>
              <a:buNone/>
              <a:defRPr/>
            </a:pPr>
            <a:r>
              <a:rPr lang="en-US" altLang="zh-CN" sz="2400" dirty="0" smtClean="0">
                <a:latin typeface="Bodoni MT Black" pitchFamily="18" charset="0"/>
              </a:rPr>
              <a:t>1. </a:t>
            </a:r>
            <a:r>
              <a:rPr lang="zh-CN" altLang="zh-CN" sz="2400" dirty="0" smtClean="0">
                <a:latin typeface="Bodoni MT Black" pitchFamily="18" charset="0"/>
              </a:rPr>
              <a:t>实现</a:t>
            </a:r>
            <a:r>
              <a:rPr lang="zh-CN" altLang="zh-CN" sz="2400" dirty="0">
                <a:latin typeface="Bodoni MT Black" pitchFamily="18" charset="0"/>
              </a:rPr>
              <a:t>包括</a:t>
            </a:r>
            <a:r>
              <a:rPr lang="zh-CN" altLang="zh-CN" sz="2400" dirty="0">
                <a:solidFill>
                  <a:srgbClr val="FF0000"/>
                </a:solidFill>
                <a:latin typeface="Bodoni MT Black" pitchFamily="18" charset="0"/>
              </a:rPr>
              <a:t>编码</a:t>
            </a:r>
            <a:r>
              <a:rPr lang="zh-CN" altLang="zh-CN" sz="2400" dirty="0">
                <a:latin typeface="Bodoni MT Black" pitchFamily="18" charset="0"/>
              </a:rPr>
              <a:t>和</a:t>
            </a:r>
            <a:r>
              <a:rPr lang="zh-CN" altLang="zh-CN" sz="2400" dirty="0">
                <a:solidFill>
                  <a:srgbClr val="FF0000"/>
                </a:solidFill>
                <a:latin typeface="Bodoni MT Black" pitchFamily="18" charset="0"/>
              </a:rPr>
              <a:t>测试</a:t>
            </a:r>
            <a:r>
              <a:rPr lang="zh-CN" altLang="zh-CN" sz="2400" dirty="0">
                <a:latin typeface="Bodoni MT Black" pitchFamily="18" charset="0"/>
              </a:rPr>
              <a:t>两个阶段。</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2. </a:t>
            </a:r>
            <a:r>
              <a:rPr lang="zh-CN" altLang="zh-CN" sz="2400" dirty="0" smtClean="0">
                <a:solidFill>
                  <a:srgbClr val="FF0000"/>
                </a:solidFill>
                <a:latin typeface="Bodoni MT Black" pitchFamily="18" charset="0"/>
              </a:rPr>
              <a:t>高级</a:t>
            </a:r>
            <a:r>
              <a:rPr lang="zh-CN" altLang="zh-CN" sz="2400" dirty="0">
                <a:solidFill>
                  <a:srgbClr val="FF0000"/>
                </a:solidFill>
                <a:latin typeface="Bodoni MT Black" pitchFamily="18" charset="0"/>
              </a:rPr>
              <a:t>程序设计语言</a:t>
            </a:r>
            <a:r>
              <a:rPr lang="zh-CN" altLang="zh-CN" sz="2400" dirty="0">
                <a:latin typeface="Bodoni MT Black" pitchFamily="18" charset="0"/>
              </a:rPr>
              <a:t>较汇编语言有很多优点</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3. </a:t>
            </a:r>
            <a:r>
              <a:rPr lang="zh-CN" altLang="en-US" sz="2400" dirty="0" smtClean="0">
                <a:latin typeface="Bodoni MT Black" pitchFamily="18" charset="0"/>
              </a:rPr>
              <a:t>软件测试</a:t>
            </a:r>
            <a:r>
              <a:rPr lang="zh-CN" altLang="zh-CN" sz="2400" dirty="0" smtClean="0">
                <a:latin typeface="Bodoni MT Black" pitchFamily="18" charset="0"/>
              </a:rPr>
              <a:t>至少</a:t>
            </a:r>
            <a:r>
              <a:rPr lang="zh-CN" altLang="zh-CN" sz="2400" dirty="0">
                <a:latin typeface="Bodoni MT Black" pitchFamily="18" charset="0"/>
              </a:rPr>
              <a:t>分为</a:t>
            </a:r>
            <a:r>
              <a:rPr lang="zh-CN" altLang="zh-CN" sz="2400" dirty="0">
                <a:solidFill>
                  <a:srgbClr val="FF0000"/>
                </a:solidFill>
                <a:latin typeface="Bodoni MT Black" pitchFamily="18" charset="0"/>
              </a:rPr>
              <a:t>单元测试</a:t>
            </a:r>
            <a:r>
              <a:rPr lang="zh-CN" altLang="zh-CN" sz="2400" dirty="0">
                <a:latin typeface="Bodoni MT Black" pitchFamily="18" charset="0"/>
              </a:rPr>
              <a:t>、</a:t>
            </a:r>
            <a:r>
              <a:rPr lang="zh-CN" altLang="zh-CN" sz="2400" dirty="0">
                <a:solidFill>
                  <a:srgbClr val="FF0000"/>
                </a:solidFill>
                <a:latin typeface="Bodoni MT Black" pitchFamily="18" charset="0"/>
              </a:rPr>
              <a:t>集成测试</a:t>
            </a:r>
            <a:r>
              <a:rPr lang="zh-CN" altLang="zh-CN" sz="2400" dirty="0">
                <a:latin typeface="Bodoni MT Black" pitchFamily="18" charset="0"/>
              </a:rPr>
              <a:t>和</a:t>
            </a:r>
            <a:r>
              <a:rPr lang="zh-CN" altLang="zh-CN" sz="2400" dirty="0">
                <a:solidFill>
                  <a:srgbClr val="FF0000"/>
                </a:solidFill>
                <a:latin typeface="Bodoni MT Black" pitchFamily="18" charset="0"/>
              </a:rPr>
              <a:t>验收测试</a:t>
            </a:r>
            <a:r>
              <a:rPr lang="en-US" altLang="zh-CN" sz="2400" dirty="0">
                <a:latin typeface="Bodoni MT Black" pitchFamily="18" charset="0"/>
              </a:rPr>
              <a:t>3</a:t>
            </a:r>
            <a:r>
              <a:rPr lang="zh-CN" altLang="zh-CN" sz="2400" dirty="0" smtClean="0">
                <a:latin typeface="Bodoni MT Black" pitchFamily="18" charset="0"/>
              </a:rPr>
              <a:t>个阶段。</a:t>
            </a:r>
            <a:endParaRPr lang="en-US" altLang="zh-CN" sz="2400" dirty="0" smtClean="0">
              <a:latin typeface="Bodoni MT Black" pitchFamily="18" charset="0"/>
            </a:endParaRPr>
          </a:p>
          <a:p>
            <a:pPr marL="0" indent="0">
              <a:lnSpc>
                <a:spcPct val="125000"/>
              </a:lnSpc>
              <a:spcBef>
                <a:spcPts val="0"/>
              </a:spcBef>
              <a:buNone/>
              <a:defRPr/>
            </a:pPr>
            <a:r>
              <a:rPr lang="en-US" altLang="zh-CN" sz="2400" dirty="0" smtClean="0">
                <a:latin typeface="Bodoni MT Black" pitchFamily="18" charset="0"/>
              </a:rPr>
              <a:t>4. </a:t>
            </a:r>
            <a:r>
              <a:rPr lang="zh-CN" altLang="zh-CN" sz="2400" dirty="0" smtClean="0">
                <a:latin typeface="Bodoni MT Black" pitchFamily="18" charset="0"/>
              </a:rPr>
              <a:t>软件测试</a:t>
            </a:r>
            <a:r>
              <a:rPr lang="zh-CN" altLang="zh-CN" sz="2400" dirty="0">
                <a:latin typeface="Bodoni MT Black" pitchFamily="18" charset="0"/>
              </a:rPr>
              <a:t>不仅仅指利用</a:t>
            </a:r>
            <a:r>
              <a:rPr lang="zh-CN" altLang="zh-CN" sz="2400" dirty="0">
                <a:solidFill>
                  <a:srgbClr val="FF0000"/>
                </a:solidFill>
                <a:latin typeface="Bodoni MT Black" pitchFamily="18" charset="0"/>
              </a:rPr>
              <a:t>计算机</a:t>
            </a:r>
            <a:r>
              <a:rPr lang="zh-CN" altLang="zh-CN" sz="2400" dirty="0">
                <a:latin typeface="Bodoni MT Black" pitchFamily="18" charset="0"/>
              </a:rPr>
              <a:t>进行的</a:t>
            </a:r>
            <a:r>
              <a:rPr lang="zh-CN" altLang="zh-CN" sz="2400" dirty="0">
                <a:solidFill>
                  <a:srgbClr val="FF0000"/>
                </a:solidFill>
                <a:latin typeface="Bodoni MT Black" pitchFamily="18" charset="0"/>
              </a:rPr>
              <a:t>测试</a:t>
            </a:r>
            <a:r>
              <a:rPr lang="zh-CN" altLang="zh-CN" sz="2400" dirty="0">
                <a:latin typeface="Bodoni MT Black" pitchFamily="18" charset="0"/>
              </a:rPr>
              <a:t>，还包括</a:t>
            </a:r>
            <a:r>
              <a:rPr lang="zh-CN" altLang="zh-CN" sz="2400" dirty="0">
                <a:solidFill>
                  <a:srgbClr val="FF0000"/>
                </a:solidFill>
                <a:latin typeface="Bodoni MT Black" pitchFamily="18" charset="0"/>
              </a:rPr>
              <a:t>人工</a:t>
            </a:r>
            <a:r>
              <a:rPr lang="zh-CN" altLang="zh-CN" sz="2400" dirty="0">
                <a:latin typeface="Bodoni MT Black" pitchFamily="18" charset="0"/>
              </a:rPr>
              <a:t>进行的</a:t>
            </a:r>
            <a:r>
              <a:rPr lang="zh-CN" altLang="zh-CN" sz="2400" dirty="0" smtClean="0">
                <a:solidFill>
                  <a:srgbClr val="FF0000"/>
                </a:solidFill>
                <a:latin typeface="Bodoni MT Black" pitchFamily="18" charset="0"/>
              </a:rPr>
              <a:t>测试</a:t>
            </a:r>
            <a:r>
              <a:rPr lang="zh-CN" altLang="en-US" sz="2400" dirty="0" smtClean="0">
                <a:latin typeface="Bodoni MT Black" pitchFamily="18" charset="0"/>
              </a:rPr>
              <a:t>（</a:t>
            </a:r>
            <a:r>
              <a:rPr lang="zh-CN" altLang="en-US" sz="2400" dirty="0">
                <a:latin typeface="Bodoni MT Black" pitchFamily="18" charset="0"/>
              </a:rPr>
              <a:t>如</a:t>
            </a:r>
            <a:r>
              <a:rPr lang="zh-CN" altLang="zh-CN" sz="2400" dirty="0" smtClean="0">
                <a:latin typeface="Bodoni MT Black" pitchFamily="18" charset="0"/>
              </a:rPr>
              <a:t>代码审查</a:t>
            </a:r>
            <a:r>
              <a:rPr lang="zh-CN" altLang="en-US" sz="2400" dirty="0" smtClean="0">
                <a:latin typeface="Bodoni MT Black" pitchFamily="18" charset="0"/>
              </a:rPr>
              <a:t>）</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5. </a:t>
            </a:r>
            <a:r>
              <a:rPr lang="zh-CN" altLang="zh-CN" sz="2400" dirty="0" smtClean="0">
                <a:solidFill>
                  <a:srgbClr val="FF0000"/>
                </a:solidFill>
                <a:latin typeface="Bodoni MT Black" pitchFamily="18" charset="0"/>
              </a:rPr>
              <a:t>白</a:t>
            </a:r>
            <a:r>
              <a:rPr lang="zh-CN" altLang="zh-CN" sz="2400" dirty="0">
                <a:solidFill>
                  <a:srgbClr val="FF0000"/>
                </a:solidFill>
                <a:latin typeface="Bodoni MT Black" pitchFamily="18" charset="0"/>
              </a:rPr>
              <a:t>盒测试</a:t>
            </a:r>
            <a:r>
              <a:rPr lang="zh-CN" altLang="zh-CN" sz="2400" dirty="0">
                <a:latin typeface="Bodoni MT Black" pitchFamily="18" charset="0"/>
              </a:rPr>
              <a:t>和</a:t>
            </a:r>
            <a:r>
              <a:rPr lang="zh-CN" altLang="zh-CN" sz="2400" dirty="0">
                <a:solidFill>
                  <a:srgbClr val="FF0000"/>
                </a:solidFill>
                <a:latin typeface="Bodoni MT Black" pitchFamily="18" charset="0"/>
              </a:rPr>
              <a:t>黑盒测试</a:t>
            </a:r>
            <a:r>
              <a:rPr lang="zh-CN" altLang="zh-CN" sz="2400" dirty="0">
                <a:latin typeface="Bodoni MT Black" pitchFamily="18" charset="0"/>
              </a:rPr>
              <a:t>是软件测试的两类基本方法</a:t>
            </a:r>
            <a:r>
              <a:rPr lang="zh-CN" altLang="zh-CN" sz="2400" dirty="0" smtClean="0">
                <a:latin typeface="Bodoni MT Black" pitchFamily="18" charset="0"/>
              </a:rPr>
              <a:t>，</a:t>
            </a:r>
            <a:r>
              <a:rPr lang="zh-CN" altLang="en-US" sz="2400" dirty="0" smtClean="0">
                <a:latin typeface="Bodoni MT Black" pitchFamily="18" charset="0"/>
              </a:rPr>
              <a:t>设计</a:t>
            </a:r>
            <a:r>
              <a:rPr lang="zh-CN" altLang="zh-CN" sz="2400" dirty="0" smtClean="0">
                <a:latin typeface="Bodoni MT Black" pitchFamily="18" charset="0"/>
              </a:rPr>
              <a:t>白</a:t>
            </a:r>
            <a:r>
              <a:rPr lang="zh-CN" altLang="zh-CN" sz="2400" dirty="0">
                <a:latin typeface="Bodoni MT Black" pitchFamily="18" charset="0"/>
              </a:rPr>
              <a:t>盒测试方案的技术主要有，</a:t>
            </a:r>
            <a:r>
              <a:rPr lang="zh-CN" altLang="zh-CN" sz="2400" dirty="0">
                <a:solidFill>
                  <a:srgbClr val="FF0000"/>
                </a:solidFill>
                <a:latin typeface="Bodoni MT Black" pitchFamily="18" charset="0"/>
              </a:rPr>
              <a:t>逻辑覆盖</a:t>
            </a:r>
            <a:r>
              <a:rPr lang="zh-CN" altLang="zh-CN" sz="2400" dirty="0">
                <a:latin typeface="Bodoni MT Black" pitchFamily="18" charset="0"/>
              </a:rPr>
              <a:t>和</a:t>
            </a:r>
            <a:r>
              <a:rPr lang="zh-CN" altLang="zh-CN" sz="2400" dirty="0">
                <a:solidFill>
                  <a:srgbClr val="FF0000"/>
                </a:solidFill>
                <a:latin typeface="Bodoni MT Black" pitchFamily="18" charset="0"/>
              </a:rPr>
              <a:t>控制结构测试</a:t>
            </a:r>
            <a:r>
              <a:rPr lang="zh-CN" altLang="zh-CN" sz="2400" dirty="0" smtClean="0">
                <a:latin typeface="Bodoni MT Black" pitchFamily="18" charset="0"/>
              </a:rPr>
              <a:t>；设计黑</a:t>
            </a:r>
            <a:r>
              <a:rPr lang="zh-CN" altLang="zh-CN" sz="2400" dirty="0">
                <a:latin typeface="Bodoni MT Black" pitchFamily="18" charset="0"/>
              </a:rPr>
              <a:t>盒测试方案的技术主要有，</a:t>
            </a:r>
            <a:r>
              <a:rPr lang="zh-CN" altLang="zh-CN" sz="2400" dirty="0">
                <a:solidFill>
                  <a:srgbClr val="FF0000"/>
                </a:solidFill>
                <a:latin typeface="Bodoni MT Black" pitchFamily="18" charset="0"/>
              </a:rPr>
              <a:t>等价划分</a:t>
            </a:r>
            <a:r>
              <a:rPr lang="zh-CN" altLang="zh-CN" sz="2400" dirty="0">
                <a:latin typeface="Bodoni MT Black" pitchFamily="18" charset="0"/>
              </a:rPr>
              <a:t>、</a:t>
            </a:r>
            <a:r>
              <a:rPr lang="zh-CN" altLang="zh-CN" sz="2400" dirty="0">
                <a:solidFill>
                  <a:srgbClr val="FF0000"/>
                </a:solidFill>
                <a:latin typeface="Bodoni MT Black" pitchFamily="18" charset="0"/>
              </a:rPr>
              <a:t>边界值分析</a:t>
            </a:r>
            <a:r>
              <a:rPr lang="zh-CN" altLang="zh-CN" sz="2400" dirty="0">
                <a:latin typeface="Bodoni MT Black" pitchFamily="18" charset="0"/>
              </a:rPr>
              <a:t>和</a:t>
            </a:r>
            <a:r>
              <a:rPr lang="zh-CN" altLang="zh-CN" sz="2400" dirty="0">
                <a:solidFill>
                  <a:srgbClr val="FF0000"/>
                </a:solidFill>
                <a:latin typeface="Bodoni MT Black" pitchFamily="18" charset="0"/>
              </a:rPr>
              <a:t>错误推测</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6. </a:t>
            </a:r>
            <a:r>
              <a:rPr lang="zh-CN" altLang="en-US" sz="2400" dirty="0" smtClean="0">
                <a:latin typeface="Bodoni MT Black" pitchFamily="18" charset="0"/>
              </a:rPr>
              <a:t>及时</a:t>
            </a:r>
            <a:r>
              <a:rPr lang="zh-CN" altLang="zh-CN" sz="2400" dirty="0" smtClean="0">
                <a:latin typeface="Bodoni MT Black" pitchFamily="18" charset="0"/>
              </a:rPr>
              <a:t>改正测试</a:t>
            </a:r>
            <a:r>
              <a:rPr lang="zh-CN" altLang="zh-CN" sz="2400" dirty="0">
                <a:latin typeface="Bodoni MT Black" pitchFamily="18" charset="0"/>
              </a:rPr>
              <a:t>过程中发现的软件</a:t>
            </a:r>
            <a:r>
              <a:rPr lang="zh-CN" altLang="zh-CN" sz="2400" dirty="0" smtClean="0">
                <a:latin typeface="Bodoni MT Black" pitchFamily="18" charset="0"/>
              </a:rPr>
              <a:t>错误就是</a:t>
            </a:r>
            <a:r>
              <a:rPr lang="zh-CN" altLang="zh-CN" sz="2400" dirty="0">
                <a:solidFill>
                  <a:srgbClr val="FF0000"/>
                </a:solidFill>
                <a:latin typeface="Bodoni MT Black" pitchFamily="18" charset="0"/>
              </a:rPr>
              <a:t>调试</a:t>
            </a:r>
            <a:r>
              <a:rPr lang="zh-CN" altLang="zh-CN" sz="2400" dirty="0">
                <a:latin typeface="Bodoni MT Black" pitchFamily="18" charset="0"/>
              </a:rPr>
              <a:t>的任务</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7. </a:t>
            </a:r>
            <a:r>
              <a:rPr lang="zh-CN" altLang="zh-CN" sz="2400" dirty="0" smtClean="0">
                <a:latin typeface="Bodoni MT Black" pitchFamily="18" charset="0"/>
              </a:rPr>
              <a:t>程序</a:t>
            </a:r>
            <a:r>
              <a:rPr lang="zh-CN" altLang="zh-CN" sz="2400" dirty="0">
                <a:latin typeface="Bodoni MT Black" pitchFamily="18" charset="0"/>
              </a:rPr>
              <a:t>中潜藏的错误的数目，直接决定了软件的</a:t>
            </a:r>
            <a:r>
              <a:rPr lang="zh-CN" altLang="zh-CN" sz="2400" dirty="0">
                <a:solidFill>
                  <a:srgbClr val="FF0000"/>
                </a:solidFill>
                <a:latin typeface="Bodoni MT Black" pitchFamily="18" charset="0"/>
              </a:rPr>
              <a:t>可靠性</a:t>
            </a:r>
            <a:r>
              <a:rPr lang="zh-CN" altLang="zh-CN" sz="2400" dirty="0">
                <a:latin typeface="Bodoni MT Black" pitchFamily="18" charset="0"/>
              </a:rPr>
              <a:t>。通过测试可以估算出程序中剩余的错误数。</a:t>
            </a:r>
            <a:endParaRPr lang="zh-CN" altLang="en-US" sz="2400" dirty="0">
              <a:latin typeface="Bodoni MT Black" pitchFamily="18" charset="0"/>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323528" y="1260475"/>
            <a:ext cx="8424935" cy="476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400" b="1" dirty="0" smtClean="0">
                <a:solidFill>
                  <a:srgbClr val="0070C0"/>
                </a:solidFill>
                <a:latin typeface="Bodoni MT Black" pitchFamily="18" charset="0"/>
                <a:ea typeface="+mn-ea"/>
              </a:rPr>
              <a:t>5. </a:t>
            </a:r>
            <a:r>
              <a:rPr lang="zh-CN" altLang="en-US" sz="2400" b="1" dirty="0" smtClean="0">
                <a:solidFill>
                  <a:srgbClr val="0070C0"/>
                </a:solidFill>
                <a:latin typeface="Bodoni MT Black" pitchFamily="18" charset="0"/>
                <a:ea typeface="+mn-ea"/>
              </a:rPr>
              <a:t>效率</a:t>
            </a:r>
            <a:endParaRPr lang="en-US" altLang="zh-CN" sz="2400" b="1" dirty="0" smtClean="0">
              <a:solidFill>
                <a:srgbClr val="0070C0"/>
              </a:solidFill>
              <a:latin typeface="Bodoni MT Black" pitchFamily="18" charset="0"/>
              <a:ea typeface="+mn-ea"/>
            </a:endParaRPr>
          </a:p>
          <a:p>
            <a:pPr marL="0" indent="0" eaLnBrk="1" hangingPunct="1">
              <a:lnSpc>
                <a:spcPts val="3400"/>
              </a:lnSpc>
              <a:spcBef>
                <a:spcPts val="600"/>
              </a:spcBef>
              <a:defRPr/>
            </a:pPr>
            <a:r>
              <a:rPr lang="zh-CN" altLang="en-US" sz="2400" b="1" dirty="0" smtClean="0">
                <a:solidFill>
                  <a:srgbClr val="FF0000"/>
                </a:solidFill>
                <a:latin typeface="Bodoni MT Black" pitchFamily="18" charset="0"/>
                <a:ea typeface="+mn-ea"/>
              </a:rPr>
              <a:t>    ② 存储器效率</a:t>
            </a:r>
            <a:endParaRPr lang="en-US" altLang="zh-CN" sz="2400" b="1" dirty="0" smtClean="0">
              <a:solidFill>
                <a:srgbClr val="FF0000"/>
              </a:solidFill>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大型计算机中必须考虑</a:t>
            </a:r>
            <a:r>
              <a:rPr lang="zh-CN" altLang="zh-CN" sz="2400" dirty="0">
                <a:solidFill>
                  <a:srgbClr val="FF0000"/>
                </a:solidFill>
                <a:latin typeface="Bodoni MT Black" pitchFamily="18" charset="0"/>
                <a:ea typeface="+mn-ea"/>
              </a:rPr>
              <a:t>操作系统页式调度</a:t>
            </a:r>
            <a:r>
              <a:rPr lang="zh-CN" altLang="zh-CN" sz="2400" dirty="0">
                <a:latin typeface="Bodoni MT Black" pitchFamily="18" charset="0"/>
                <a:ea typeface="+mn-ea"/>
              </a:rPr>
              <a:t>的特点，</a:t>
            </a:r>
            <a:r>
              <a:rPr lang="zh-CN" altLang="zh-CN" sz="2400" dirty="0" smtClean="0">
                <a:latin typeface="Bodoni MT Black" pitchFamily="18" charset="0"/>
                <a:ea typeface="+mn-ea"/>
              </a:rPr>
              <a:t>一般说来</a:t>
            </a:r>
            <a:r>
              <a:rPr lang="zh-CN" altLang="zh-CN" sz="2400" dirty="0">
                <a:latin typeface="Bodoni MT Black" pitchFamily="18" charset="0"/>
                <a:ea typeface="+mn-ea"/>
              </a:rPr>
              <a:t>，使用能</a:t>
            </a:r>
            <a:r>
              <a:rPr lang="zh-CN" altLang="zh-CN" sz="2400" dirty="0">
                <a:solidFill>
                  <a:srgbClr val="FF0000"/>
                </a:solidFill>
                <a:latin typeface="Bodoni MT Black" pitchFamily="18" charset="0"/>
                <a:ea typeface="+mn-ea"/>
              </a:rPr>
              <a:t>保持功能域的结构化控制结构</a:t>
            </a:r>
            <a:r>
              <a:rPr lang="zh-CN" altLang="zh-CN" sz="2400" dirty="0">
                <a:latin typeface="Bodoni MT Black" pitchFamily="18" charset="0"/>
                <a:ea typeface="+mn-ea"/>
              </a:rPr>
              <a:t>，是提高效率的好方法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微处理机中如果要求使用最少的存储单元，则应选用有</a:t>
            </a:r>
            <a:r>
              <a:rPr lang="zh-CN" altLang="zh-CN" sz="2400" dirty="0">
                <a:solidFill>
                  <a:srgbClr val="FF0000"/>
                </a:solidFill>
                <a:latin typeface="Bodoni MT Black" pitchFamily="18" charset="0"/>
                <a:ea typeface="+mn-ea"/>
              </a:rPr>
              <a:t>紧缩存储器特性</a:t>
            </a:r>
            <a:r>
              <a:rPr lang="zh-CN" altLang="zh-CN" sz="2400" dirty="0">
                <a:latin typeface="Bodoni MT Black" pitchFamily="18" charset="0"/>
                <a:ea typeface="+mn-ea"/>
              </a:rPr>
              <a:t>的</a:t>
            </a:r>
            <a:r>
              <a:rPr lang="zh-CN" altLang="zh-CN" sz="2400" dirty="0">
                <a:solidFill>
                  <a:srgbClr val="FF0000"/>
                </a:solidFill>
                <a:latin typeface="Bodoni MT Black" pitchFamily="18" charset="0"/>
                <a:ea typeface="+mn-ea"/>
              </a:rPr>
              <a:t>编译程序</a:t>
            </a:r>
            <a:r>
              <a:rPr lang="zh-CN" altLang="zh-CN" sz="2400" dirty="0">
                <a:latin typeface="Bodoni MT Black" pitchFamily="18" charset="0"/>
                <a:ea typeface="+mn-ea"/>
              </a:rPr>
              <a:t>，在非常必要时可以使用汇编语言</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提高</a:t>
            </a:r>
            <a:r>
              <a:rPr lang="zh-CN" altLang="zh-CN" sz="2400" dirty="0">
                <a:latin typeface="Bodoni MT Black" pitchFamily="18" charset="0"/>
                <a:ea typeface="+mn-ea"/>
              </a:rPr>
              <a:t>执行效率的技术通常也能提高存储器效率。提高存储器效率的关键同样是“简单”。</a:t>
            </a:r>
            <a:endParaRPr lang="en-US" altLang="zh-CN" sz="2400" b="1"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519113" y="1257300"/>
            <a:ext cx="8301037" cy="465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100"/>
              </a:lnSpc>
              <a:spcBef>
                <a:spcPts val="600"/>
              </a:spcBef>
              <a:defRPr/>
            </a:pPr>
            <a:r>
              <a:rPr lang="en-US" altLang="zh-CN" sz="2400" b="1" dirty="0" smtClean="0">
                <a:solidFill>
                  <a:srgbClr val="0070C0"/>
                </a:solidFill>
                <a:latin typeface="Bodoni MT Black" pitchFamily="18" charset="0"/>
                <a:ea typeface="+mn-ea"/>
              </a:rPr>
              <a:t>5. </a:t>
            </a:r>
            <a:r>
              <a:rPr lang="zh-CN" altLang="en-US" sz="2400" b="1" dirty="0" smtClean="0">
                <a:solidFill>
                  <a:srgbClr val="0070C0"/>
                </a:solidFill>
                <a:latin typeface="Bodoni MT Black" pitchFamily="18" charset="0"/>
                <a:ea typeface="+mn-ea"/>
              </a:rPr>
              <a:t>效率</a:t>
            </a:r>
            <a:endParaRPr lang="en-US" altLang="zh-CN" sz="2400" b="1" dirty="0" smtClean="0">
              <a:solidFill>
                <a:srgbClr val="0070C0"/>
              </a:solidFill>
              <a:latin typeface="Bodoni MT Black" pitchFamily="18" charset="0"/>
              <a:ea typeface="+mn-ea"/>
            </a:endParaRPr>
          </a:p>
          <a:p>
            <a:pPr marL="0" indent="0" eaLnBrk="1" hangingPunct="1">
              <a:lnSpc>
                <a:spcPts val="3100"/>
              </a:lnSpc>
              <a:spcBef>
                <a:spcPts val="600"/>
              </a:spcBef>
              <a:defRPr/>
            </a:pPr>
            <a:r>
              <a:rPr lang="zh-CN" altLang="en-US" sz="2400" b="1" dirty="0" smtClean="0">
                <a:solidFill>
                  <a:srgbClr val="FF0000"/>
                </a:solidFill>
                <a:latin typeface="Bodoni MT Black" pitchFamily="18" charset="0"/>
                <a:ea typeface="+mn-ea"/>
              </a:rPr>
              <a:t>    ③ 输入输出的效率</a:t>
            </a:r>
            <a:endParaRPr lang="en-US" altLang="zh-CN" sz="2400" b="1" dirty="0" smtClean="0">
              <a:solidFill>
                <a:srgbClr val="FF0000"/>
              </a:solidFill>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简单清晰是</a:t>
            </a:r>
            <a:r>
              <a:rPr lang="zh-CN" altLang="zh-CN" sz="2400" dirty="0">
                <a:latin typeface="Bodoni MT Black" pitchFamily="18" charset="0"/>
                <a:ea typeface="+mn-ea"/>
              </a:rPr>
              <a:t>提高人机通信效率的关键</a:t>
            </a:r>
            <a:r>
              <a:rPr lang="zh-CN" altLang="zh-CN" sz="2400" dirty="0" smtClean="0">
                <a:latin typeface="Bodoni MT Black" pitchFamily="18" charset="0"/>
                <a:ea typeface="+mn-ea"/>
              </a:rPr>
              <a:t>。</a:t>
            </a:r>
            <a:r>
              <a:rPr lang="zh-CN" altLang="zh-CN" sz="2400" dirty="0">
                <a:latin typeface="Bodoni MT Black" pitchFamily="18" charset="0"/>
                <a:ea typeface="+mn-ea"/>
              </a:rPr>
              <a:t>从写程序的角度看</a:t>
            </a:r>
            <a:r>
              <a:rPr lang="zh-CN" altLang="zh-CN" sz="2400" dirty="0" smtClean="0">
                <a:latin typeface="Bodoni MT Black" pitchFamily="18" charset="0"/>
                <a:ea typeface="+mn-ea"/>
              </a:rPr>
              <a:t>，有些</a:t>
            </a:r>
            <a:r>
              <a:rPr lang="zh-CN" altLang="zh-CN" sz="2400" dirty="0">
                <a:latin typeface="Bodoni MT Black" pitchFamily="18" charset="0"/>
                <a:ea typeface="+mn-ea"/>
              </a:rPr>
              <a:t>简单的原则可以提高输入输出的效率</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所有</a:t>
            </a:r>
            <a:r>
              <a:rPr lang="zh-CN" altLang="zh-CN" sz="2400" dirty="0">
                <a:latin typeface="Bodoni MT Black" pitchFamily="18" charset="0"/>
                <a:ea typeface="+mn-ea"/>
              </a:rPr>
              <a:t>输入输出都应该有</a:t>
            </a:r>
            <a:r>
              <a:rPr lang="zh-CN" altLang="zh-CN" sz="2400" dirty="0">
                <a:solidFill>
                  <a:srgbClr val="FF0000"/>
                </a:solidFill>
                <a:latin typeface="Bodoni MT Black" pitchFamily="18" charset="0"/>
                <a:ea typeface="+mn-ea"/>
              </a:rPr>
              <a:t>缓冲</a:t>
            </a:r>
            <a:r>
              <a:rPr lang="zh-CN" altLang="zh-CN" sz="2400" dirty="0">
                <a:latin typeface="Bodoni MT Black" pitchFamily="18" charset="0"/>
                <a:ea typeface="+mn-ea"/>
              </a:rPr>
              <a:t>，以减少用于通信的</a:t>
            </a:r>
            <a:r>
              <a:rPr lang="zh-CN" altLang="zh-CN" sz="2400" dirty="0" smtClean="0">
                <a:latin typeface="Bodoni MT Black" pitchFamily="18" charset="0"/>
                <a:ea typeface="+mn-ea"/>
              </a:rPr>
              <a:t>额外开销</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二级</a:t>
            </a:r>
            <a:r>
              <a:rPr lang="zh-CN" altLang="zh-CN" sz="2400" dirty="0" smtClean="0">
                <a:latin typeface="Bodoni MT Black" pitchFamily="18" charset="0"/>
                <a:ea typeface="+mn-ea"/>
              </a:rPr>
              <a:t>存储器</a:t>
            </a:r>
            <a:r>
              <a:rPr lang="zh-CN" altLang="en-US" sz="2400" dirty="0" smtClean="0">
                <a:latin typeface="Bodoni MT Black" pitchFamily="18" charset="0"/>
                <a:ea typeface="+mn-ea"/>
              </a:rPr>
              <a:t>（</a:t>
            </a:r>
            <a:r>
              <a:rPr lang="zh-CN" altLang="zh-CN" sz="2400" dirty="0" smtClean="0">
                <a:latin typeface="Bodoni MT Black" pitchFamily="18" charset="0"/>
              </a:rPr>
              <a:t>如磁盘</a:t>
            </a:r>
            <a:r>
              <a:rPr lang="zh-CN" altLang="en-US" sz="2400" dirty="0" smtClean="0">
                <a:latin typeface="Bodoni MT Black" pitchFamily="18" charset="0"/>
                <a:ea typeface="+mn-ea"/>
              </a:rPr>
              <a:t>）</a:t>
            </a:r>
            <a:r>
              <a:rPr lang="zh-CN" altLang="zh-CN" sz="2400" dirty="0" smtClean="0">
                <a:latin typeface="Bodoni MT Black" pitchFamily="18" charset="0"/>
                <a:ea typeface="+mn-ea"/>
              </a:rPr>
              <a:t>应选</a:t>
            </a:r>
            <a:r>
              <a:rPr lang="zh-CN" altLang="zh-CN" sz="2400" dirty="0">
                <a:latin typeface="Bodoni MT Black" pitchFamily="18" charset="0"/>
                <a:ea typeface="+mn-ea"/>
              </a:rPr>
              <a:t>用最简单的</a:t>
            </a:r>
            <a:r>
              <a:rPr lang="zh-CN" altLang="zh-CN" sz="2400" dirty="0" smtClean="0">
                <a:latin typeface="Bodoni MT Black" pitchFamily="18" charset="0"/>
                <a:ea typeface="+mn-ea"/>
              </a:rPr>
              <a:t>访问方法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二</a:t>
            </a:r>
            <a:r>
              <a:rPr lang="zh-CN" altLang="zh-CN" sz="2400" dirty="0">
                <a:latin typeface="Bodoni MT Black" pitchFamily="18" charset="0"/>
                <a:ea typeface="+mn-ea"/>
              </a:rPr>
              <a:t>级存储器的输入输出应该以</a:t>
            </a:r>
            <a:r>
              <a:rPr lang="zh-CN" altLang="zh-CN" sz="2400" dirty="0">
                <a:solidFill>
                  <a:srgbClr val="FF0000"/>
                </a:solidFill>
                <a:latin typeface="Bodoni MT Black" pitchFamily="18" charset="0"/>
                <a:ea typeface="+mn-ea"/>
              </a:rPr>
              <a:t>信息组</a:t>
            </a:r>
            <a:r>
              <a:rPr lang="zh-CN" altLang="zh-CN" sz="2400" dirty="0">
                <a:latin typeface="Bodoni MT Black" pitchFamily="18" charset="0"/>
                <a:ea typeface="+mn-ea"/>
              </a:rPr>
              <a:t>为单位</a:t>
            </a:r>
            <a:r>
              <a:rPr lang="zh-CN" altLang="zh-CN" sz="2400" dirty="0" smtClean="0">
                <a:latin typeface="Bodoni MT Black" pitchFamily="18" charset="0"/>
                <a:ea typeface="+mn-ea"/>
              </a:rPr>
              <a:t>进行</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如果</a:t>
            </a:r>
            <a:r>
              <a:rPr lang="zh-CN" altLang="zh-CN" sz="2400" dirty="0">
                <a:latin typeface="Bodoni MT Black" pitchFamily="18" charset="0"/>
                <a:ea typeface="+mn-ea"/>
              </a:rPr>
              <a:t>“超高效的”输入输出很难被人理解，则不应采用</a:t>
            </a:r>
            <a:r>
              <a:rPr lang="zh-CN" altLang="zh-CN" sz="2400" dirty="0" smtClean="0">
                <a:latin typeface="Bodoni MT Black" pitchFamily="18" charset="0"/>
                <a:ea typeface="+mn-ea"/>
              </a:rPr>
              <a:t>这种方法</a:t>
            </a:r>
            <a:r>
              <a:rPr lang="zh-CN" altLang="zh-CN" sz="2400" dirty="0">
                <a:latin typeface="Bodoni MT Black" pitchFamily="18" charset="0"/>
                <a:ea typeface="+mn-ea"/>
              </a:rPr>
              <a:t>。</a:t>
            </a:r>
          </a:p>
          <a:p>
            <a:pPr>
              <a:lnSpc>
                <a:spcPct val="125000"/>
              </a:lnSpc>
              <a:spcBef>
                <a:spcPts val="0"/>
              </a:spcBef>
              <a:defRPr/>
            </a:pP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这些原则</a:t>
            </a:r>
            <a:r>
              <a:rPr lang="zh-CN" altLang="zh-CN" sz="2400" dirty="0">
                <a:solidFill>
                  <a:srgbClr val="FF0000"/>
                </a:solidFill>
                <a:latin typeface="Bodoni MT Black" pitchFamily="18" charset="0"/>
                <a:ea typeface="+mn-ea"/>
              </a:rPr>
              <a:t>对于软件工程的设计和编码两个阶段都适用。</a:t>
            </a:r>
            <a:endParaRPr lang="en-US" altLang="zh-CN" sz="2400" b="1" dirty="0" smtClean="0">
              <a:solidFill>
                <a:srgbClr val="FF0000"/>
              </a:solidFill>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358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3584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7.2 </a:t>
            </a:r>
            <a:r>
              <a:rPr lang="zh-CN" altLang="en-US" sz="2400">
                <a:solidFill>
                  <a:srgbClr val="D9D9D9"/>
                </a:solidFill>
                <a:latin typeface="Bodoni MT Black" pitchFamily="18" charset="0"/>
              </a:rPr>
              <a:t>软件测试基础</a:t>
            </a:r>
          </a:p>
        </p:txBody>
      </p:sp>
      <p:pic>
        <p:nvPicPr>
          <p:cNvPr id="358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358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358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584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584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585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35852"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62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269875" y="1785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052736"/>
            <a:ext cx="8229600" cy="604838"/>
          </a:xfrm>
        </p:spPr>
        <p:txBody>
          <a:bodyPr/>
          <a:lstStyle/>
          <a:p>
            <a:pPr marL="0" indent="0">
              <a:buFont typeface="Arial" charset="0"/>
              <a:buNone/>
              <a:defRPr/>
            </a:pPr>
            <a:r>
              <a:rPr lang="en-US" altLang="zh-CN" b="1" dirty="0" smtClean="0">
                <a:latin typeface="Bodoni MT Black" pitchFamily="18" charset="0"/>
              </a:rPr>
              <a:t>7.2.1 </a:t>
            </a:r>
            <a:r>
              <a:rPr lang="zh-CN" altLang="en-US" b="1" dirty="0" smtClean="0">
                <a:latin typeface="Bodoni MT Black" pitchFamily="18" charset="0"/>
              </a:rPr>
              <a:t>软件测试的目标</a:t>
            </a:r>
          </a:p>
        </p:txBody>
      </p:sp>
      <p:sp>
        <p:nvSpPr>
          <p:cNvPr id="32775" name="TextBox 7"/>
          <p:cNvSpPr txBox="1">
            <a:spLocks noChangeArrowheads="1"/>
          </p:cNvSpPr>
          <p:nvPr/>
        </p:nvSpPr>
        <p:spPr bwMode="auto">
          <a:xfrm>
            <a:off x="323850" y="1700808"/>
            <a:ext cx="8516938" cy="465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200"/>
              </a:lnSpc>
              <a:spcBef>
                <a:spcPts val="600"/>
              </a:spcBef>
              <a:defRPr/>
            </a:pPr>
            <a:r>
              <a:rPr lang="en-US" altLang="zh-CN" sz="2400" dirty="0" smtClean="0">
                <a:latin typeface="Bodoni MT Black" pitchFamily="18" charset="0"/>
                <a:ea typeface="+mn-ea"/>
              </a:rPr>
              <a:t>    </a:t>
            </a:r>
            <a:r>
              <a:rPr lang="en-US" altLang="zh-CN" sz="2400" dirty="0" err="1" smtClean="0">
                <a:latin typeface="Bodoni MT Black" pitchFamily="18" charset="0"/>
                <a:ea typeface="+mn-ea"/>
              </a:rPr>
              <a:t>G.Myers</a:t>
            </a:r>
            <a:r>
              <a:rPr lang="zh-CN" altLang="zh-CN" sz="2400" dirty="0">
                <a:latin typeface="Bodoni MT Black" pitchFamily="18" charset="0"/>
                <a:ea typeface="+mn-ea"/>
              </a:rPr>
              <a:t>给</a:t>
            </a:r>
            <a:r>
              <a:rPr lang="zh-CN" altLang="zh-CN" sz="2400" dirty="0" smtClean="0">
                <a:latin typeface="Bodoni MT Black" pitchFamily="18" charset="0"/>
                <a:ea typeface="+mn-ea"/>
              </a:rPr>
              <a:t>出</a:t>
            </a:r>
            <a:r>
              <a:rPr lang="zh-CN" altLang="en-US" sz="2400" dirty="0" smtClean="0">
                <a:latin typeface="Bodoni MT Black" pitchFamily="18" charset="0"/>
                <a:ea typeface="+mn-ea"/>
              </a:rPr>
              <a:t>的</a:t>
            </a:r>
            <a:r>
              <a:rPr lang="zh-CN" altLang="zh-CN" sz="2400" dirty="0" smtClean="0">
                <a:latin typeface="Bodoni MT Black" pitchFamily="18" charset="0"/>
                <a:ea typeface="+mn-ea"/>
              </a:rPr>
              <a:t>关于</a:t>
            </a:r>
            <a:r>
              <a:rPr lang="zh-CN" altLang="zh-CN" sz="2400" dirty="0">
                <a:latin typeface="Bodoni MT Black" pitchFamily="18" charset="0"/>
                <a:ea typeface="+mn-ea"/>
              </a:rPr>
              <a:t>测试的一些</a:t>
            </a:r>
            <a:r>
              <a:rPr lang="zh-CN" altLang="zh-CN" sz="2400" dirty="0" smtClean="0">
                <a:latin typeface="Bodoni MT Black" pitchFamily="18" charset="0"/>
                <a:ea typeface="+mn-ea"/>
              </a:rPr>
              <a:t>规则</a:t>
            </a:r>
            <a:r>
              <a:rPr lang="zh-CN" altLang="en-US" sz="2400" dirty="0" smtClean="0">
                <a:latin typeface="Bodoni MT Black" pitchFamily="18" charset="0"/>
                <a:ea typeface="+mn-ea"/>
              </a:rPr>
              <a:t>如下：</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测试</a:t>
            </a:r>
            <a:r>
              <a:rPr lang="zh-CN" altLang="zh-CN" sz="2400" dirty="0">
                <a:latin typeface="Bodoni MT Black" pitchFamily="18" charset="0"/>
                <a:ea typeface="+mn-ea"/>
              </a:rPr>
              <a:t>是为了发现程序中的错误而执行程序的过程</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好的</a:t>
            </a:r>
            <a:r>
              <a:rPr lang="zh-CN" altLang="zh-CN" sz="2400" dirty="0">
                <a:latin typeface="Bodoni MT Black" pitchFamily="18" charset="0"/>
                <a:ea typeface="+mn-ea"/>
              </a:rPr>
              <a:t>测试方案是极可能发现迄今为止尚未发现的错误的测试方案</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成功</a:t>
            </a:r>
            <a:r>
              <a:rPr lang="zh-CN" altLang="zh-CN" sz="2400" dirty="0">
                <a:latin typeface="Bodoni MT Black" pitchFamily="18" charset="0"/>
                <a:ea typeface="+mn-ea"/>
              </a:rPr>
              <a:t>的测试是发现了至今为止尚未发现的错误的测试。</a:t>
            </a: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b="1" dirty="0" smtClean="0">
                <a:solidFill>
                  <a:schemeClr val="accent2"/>
                </a:solidFill>
                <a:latin typeface="Bodoni MT Black" pitchFamily="18" charset="0"/>
                <a:ea typeface="+mn-ea"/>
              </a:rPr>
              <a:t>测试</a:t>
            </a:r>
            <a:r>
              <a:rPr lang="zh-CN" altLang="zh-CN" sz="2400" dirty="0">
                <a:latin typeface="Bodoni MT Black" pitchFamily="18" charset="0"/>
                <a:ea typeface="+mn-ea"/>
              </a:rPr>
              <a:t>的正确定义是“</a:t>
            </a:r>
            <a:r>
              <a:rPr lang="zh-CN" altLang="zh-CN" sz="2400" dirty="0">
                <a:solidFill>
                  <a:srgbClr val="FF0000"/>
                </a:solidFill>
                <a:latin typeface="Bodoni MT Black" pitchFamily="18" charset="0"/>
                <a:ea typeface="+mn-ea"/>
              </a:rPr>
              <a:t>为了发现程序中的错误而执行程序的过程</a:t>
            </a:r>
            <a:r>
              <a:rPr lang="zh-CN" altLang="zh-CN" sz="2400" dirty="0">
                <a:latin typeface="Bodoni MT Black" pitchFamily="18" charset="0"/>
                <a:ea typeface="+mn-ea"/>
              </a:rPr>
              <a:t>”</a:t>
            </a:r>
            <a:r>
              <a:rPr lang="zh-CN" altLang="zh-CN" sz="2400" dirty="0" smtClean="0">
                <a:latin typeface="Bodoni MT Black" pitchFamily="18" charset="0"/>
                <a:ea typeface="+mn-ea"/>
              </a:rPr>
              <a:t>。应该认识</a:t>
            </a:r>
            <a:r>
              <a:rPr lang="zh-CN" altLang="zh-CN" sz="2400" dirty="0">
                <a:latin typeface="Bodoni MT Black" pitchFamily="18" charset="0"/>
                <a:ea typeface="+mn-ea"/>
              </a:rPr>
              <a:t>到测试决不能证明程序是正确的。即使经过了最严格的测试之后，仍然可能还有没被发现的错误潜藏在程序中</a:t>
            </a:r>
            <a:r>
              <a:rPr lang="zh-CN" altLang="zh-CN" sz="2400" dirty="0" smtClean="0">
                <a:latin typeface="Bodoni MT Black" pitchFamily="18" charset="0"/>
                <a:ea typeface="+mn-ea"/>
              </a:rPr>
              <a:t>。</a:t>
            </a:r>
            <a:r>
              <a:rPr lang="zh-CN" altLang="en-US" sz="2400" dirty="0" smtClean="0">
                <a:latin typeface="Bodoni MT Black" pitchFamily="18" charset="0"/>
                <a:ea typeface="+mn-ea"/>
              </a:rPr>
              <a:t>另外，</a:t>
            </a:r>
            <a:r>
              <a:rPr lang="zh-CN" altLang="zh-CN" sz="2400" dirty="0">
                <a:latin typeface="Bodoni MT Black" pitchFamily="18" charset="0"/>
              </a:rPr>
              <a:t>在综合测试阶段通常由</a:t>
            </a:r>
            <a:r>
              <a:rPr lang="zh-CN" altLang="zh-CN" sz="2400" dirty="0">
                <a:solidFill>
                  <a:srgbClr val="FF0000"/>
                </a:solidFill>
                <a:latin typeface="Bodoni MT Black" pitchFamily="18" charset="0"/>
              </a:rPr>
              <a:t>其他人员组成测试小组</a:t>
            </a:r>
            <a:r>
              <a:rPr lang="zh-CN" altLang="zh-CN" sz="2400" dirty="0">
                <a:latin typeface="Bodoni MT Black" pitchFamily="18" charset="0"/>
              </a:rPr>
              <a:t>来完成测试工作。</a:t>
            </a:r>
            <a:endParaRPr lang="en-US" altLang="zh-CN" sz="2400" b="1"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7.2.1 </a:t>
            </a:r>
            <a:r>
              <a:rPr lang="zh-CN" altLang="en-US" sz="2400" dirty="0" smtClean="0">
                <a:solidFill>
                  <a:srgbClr val="D9D9D9"/>
                </a:solidFill>
                <a:latin typeface="Bodoni MT Black" pitchFamily="18" charset="0"/>
                <a:ea typeface="+mn-ea"/>
              </a:rPr>
              <a:t>软件测试的目标</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b="1" dirty="0" smtClean="0">
                <a:latin typeface="Bodoni MT Black" pitchFamily="18" charset="0"/>
              </a:rPr>
              <a:t>7.2.2 </a:t>
            </a:r>
            <a:r>
              <a:rPr lang="zh-CN" altLang="en-US" b="1" dirty="0" smtClean="0">
                <a:latin typeface="Bodoni MT Black" pitchFamily="18" charset="0"/>
              </a:rPr>
              <a:t>软件测试准则</a:t>
            </a:r>
          </a:p>
        </p:txBody>
      </p:sp>
      <p:sp>
        <p:nvSpPr>
          <p:cNvPr id="32775" name="TextBox 7"/>
          <p:cNvSpPr txBox="1">
            <a:spLocks noChangeArrowheads="1"/>
          </p:cNvSpPr>
          <p:nvPr/>
        </p:nvSpPr>
        <p:spPr bwMode="auto">
          <a:xfrm>
            <a:off x="323850" y="1989138"/>
            <a:ext cx="8568630"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defRPr/>
            </a:pPr>
            <a:r>
              <a:rPr lang="zh-CN" altLang="en-US" sz="2400" dirty="0" smtClean="0">
                <a:latin typeface="Bodoni MT Black" pitchFamily="18" charset="0"/>
                <a:ea typeface="+mn-ea"/>
              </a:rPr>
              <a:t>    主要的软件测试准则如下：</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所有</a:t>
            </a:r>
            <a:r>
              <a:rPr lang="zh-CN" altLang="zh-CN" sz="2400" dirty="0">
                <a:latin typeface="Bodoni MT Black" pitchFamily="18" charset="0"/>
                <a:ea typeface="+mn-ea"/>
              </a:rPr>
              <a:t>测试都应该能</a:t>
            </a:r>
            <a:r>
              <a:rPr lang="zh-CN" altLang="zh-CN" sz="2400" dirty="0">
                <a:solidFill>
                  <a:srgbClr val="FF0000"/>
                </a:solidFill>
                <a:latin typeface="Bodoni MT Black" pitchFamily="18" charset="0"/>
                <a:ea typeface="+mn-ea"/>
              </a:rPr>
              <a:t>追溯到</a:t>
            </a:r>
            <a:r>
              <a:rPr lang="zh-CN" altLang="zh-CN" sz="2400" dirty="0" smtClean="0">
                <a:solidFill>
                  <a:srgbClr val="FF0000"/>
                </a:solidFill>
                <a:latin typeface="Bodoni MT Black" pitchFamily="18" charset="0"/>
                <a:ea typeface="+mn-ea"/>
              </a:rPr>
              <a:t>用户需求</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远在测试开始之前就制定出</a:t>
            </a:r>
            <a:r>
              <a:rPr lang="zh-CN" altLang="zh-CN" sz="2400" dirty="0" smtClean="0">
                <a:solidFill>
                  <a:srgbClr val="FF0000"/>
                </a:solidFill>
                <a:latin typeface="Bodoni MT Black" pitchFamily="18" charset="0"/>
                <a:ea typeface="+mn-ea"/>
              </a:rPr>
              <a:t>测试计划</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把</a:t>
            </a:r>
            <a:r>
              <a:rPr lang="en-US" altLang="zh-CN" sz="2400" dirty="0">
                <a:solidFill>
                  <a:srgbClr val="FF0000"/>
                </a:solidFill>
                <a:latin typeface="Bodoni MT Black" pitchFamily="18" charset="0"/>
                <a:ea typeface="+mn-ea"/>
              </a:rPr>
              <a:t>Pareto</a:t>
            </a:r>
            <a:r>
              <a:rPr lang="zh-CN" altLang="zh-CN" sz="2400" dirty="0" smtClean="0">
                <a:solidFill>
                  <a:srgbClr val="FF0000"/>
                </a:solidFill>
                <a:latin typeface="Bodoni MT Black" pitchFamily="18" charset="0"/>
                <a:ea typeface="+mn-ea"/>
              </a:rPr>
              <a:t>原理</a:t>
            </a:r>
            <a:r>
              <a:rPr lang="zh-CN" altLang="en-US" sz="2400" dirty="0" smtClean="0">
                <a:solidFill>
                  <a:srgbClr val="FF0000"/>
                </a:solidFill>
                <a:latin typeface="Bodoni MT Black" pitchFamily="18" charset="0"/>
                <a:ea typeface="+mn-ea"/>
              </a:rPr>
              <a:t>（二八原理）</a:t>
            </a:r>
            <a:r>
              <a:rPr lang="zh-CN" altLang="zh-CN" sz="2400" dirty="0" smtClean="0">
                <a:latin typeface="Bodoni MT Black" pitchFamily="18" charset="0"/>
                <a:ea typeface="+mn-ea"/>
              </a:rPr>
              <a:t>应用</a:t>
            </a:r>
            <a:r>
              <a:rPr lang="zh-CN" altLang="zh-CN" sz="2400" dirty="0">
                <a:latin typeface="Bodoni MT Black" pitchFamily="18" charset="0"/>
                <a:ea typeface="+mn-ea"/>
              </a:rPr>
              <a:t>到软件测试</a:t>
            </a:r>
            <a:r>
              <a:rPr lang="zh-CN" altLang="zh-CN" sz="2400" dirty="0" smtClean="0">
                <a:latin typeface="Bodoni MT Black" pitchFamily="18" charset="0"/>
                <a:ea typeface="+mn-ea"/>
              </a:rPr>
              <a:t>中</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从“</a:t>
            </a:r>
            <a:r>
              <a:rPr lang="zh-CN" altLang="zh-CN" sz="2400" dirty="0">
                <a:solidFill>
                  <a:srgbClr val="FF0000"/>
                </a:solidFill>
                <a:latin typeface="Bodoni MT Black" pitchFamily="18" charset="0"/>
                <a:ea typeface="+mn-ea"/>
              </a:rPr>
              <a:t>小规模</a:t>
            </a:r>
            <a:r>
              <a:rPr lang="zh-CN" altLang="zh-CN" sz="2400" dirty="0">
                <a:latin typeface="Bodoni MT Black" pitchFamily="18" charset="0"/>
                <a:ea typeface="+mn-ea"/>
              </a:rPr>
              <a:t>”测试开始，并逐步进行“大规模”</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穷举</a:t>
            </a:r>
            <a:r>
              <a:rPr lang="zh-CN" altLang="zh-CN" sz="2400" dirty="0">
                <a:latin typeface="Bodoni MT Black" pitchFamily="18" charset="0"/>
                <a:ea typeface="+mn-ea"/>
              </a:rPr>
              <a:t>测试是不可能</a:t>
            </a:r>
            <a:r>
              <a:rPr lang="zh-CN" altLang="zh-CN" sz="2400" dirty="0" smtClean="0">
                <a:latin typeface="Bodoni MT Black" pitchFamily="18" charset="0"/>
                <a:ea typeface="+mn-ea"/>
              </a:rPr>
              <a:t>的</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为了</a:t>
            </a:r>
            <a:r>
              <a:rPr lang="zh-CN" altLang="zh-CN" sz="2400" dirty="0">
                <a:latin typeface="Bodoni MT Black" pitchFamily="18" charset="0"/>
                <a:ea typeface="+mn-ea"/>
              </a:rPr>
              <a:t>达到最佳的测试效果，应该由</a:t>
            </a:r>
            <a:r>
              <a:rPr lang="zh-CN" altLang="zh-CN" sz="2400" dirty="0">
                <a:solidFill>
                  <a:srgbClr val="FF0000"/>
                </a:solidFill>
                <a:latin typeface="Bodoni MT Black" pitchFamily="18" charset="0"/>
                <a:ea typeface="+mn-ea"/>
              </a:rPr>
              <a:t>独立的第三方</a:t>
            </a:r>
            <a:r>
              <a:rPr lang="zh-CN" altLang="zh-CN" sz="2400" dirty="0">
                <a:latin typeface="Bodoni MT Black" pitchFamily="18" charset="0"/>
                <a:ea typeface="+mn-ea"/>
              </a:rPr>
              <a:t>从事测试</a:t>
            </a:r>
            <a:r>
              <a:rPr lang="zh-CN" altLang="zh-CN" sz="2400" dirty="0" smtClean="0">
                <a:latin typeface="Bodoni MT Black" pitchFamily="18" charset="0"/>
                <a:ea typeface="+mn-ea"/>
              </a:rPr>
              <a:t>工作</a:t>
            </a:r>
            <a:r>
              <a:rPr lang="zh-CN" altLang="en-US" sz="2400" dirty="0" smtClean="0">
                <a:latin typeface="Bodoni MT Black" pitchFamily="18" charset="0"/>
                <a:ea typeface="+mn-ea"/>
              </a:rPr>
              <a:t>。  </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7.2.2 </a:t>
            </a:r>
            <a:r>
              <a:rPr lang="zh-CN" altLang="en-US" sz="2400" dirty="0" smtClean="0">
                <a:solidFill>
                  <a:srgbClr val="D9D9D9"/>
                </a:solidFill>
                <a:latin typeface="Bodoni MT Black" pitchFamily="18" charset="0"/>
                <a:ea typeface="+mn-ea"/>
              </a:rPr>
              <a:t>软件测试准则</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196975"/>
            <a:ext cx="8229600" cy="604838"/>
          </a:xfrm>
        </p:spPr>
        <p:txBody>
          <a:bodyPr/>
          <a:lstStyle/>
          <a:p>
            <a:pPr marL="0" indent="0">
              <a:buFont typeface="Arial" charset="0"/>
              <a:buNone/>
              <a:defRPr/>
            </a:pPr>
            <a:r>
              <a:rPr lang="en-US" altLang="zh-CN" b="1" dirty="0" smtClean="0">
                <a:latin typeface="Bodoni MT Black" pitchFamily="18" charset="0"/>
              </a:rPr>
              <a:t>7.2.3 </a:t>
            </a:r>
            <a:r>
              <a:rPr lang="zh-CN" altLang="en-US" b="1" dirty="0" smtClean="0">
                <a:latin typeface="Bodoni MT Black" pitchFamily="18" charset="0"/>
              </a:rPr>
              <a:t>测试方法</a:t>
            </a:r>
          </a:p>
        </p:txBody>
      </p:sp>
      <p:sp>
        <p:nvSpPr>
          <p:cNvPr id="32775" name="TextBox 7"/>
          <p:cNvSpPr txBox="1">
            <a:spLocks noChangeArrowheads="1"/>
          </p:cNvSpPr>
          <p:nvPr/>
        </p:nvSpPr>
        <p:spPr bwMode="auto">
          <a:xfrm>
            <a:off x="258816" y="1801813"/>
            <a:ext cx="539330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400" b="1" dirty="0" smtClean="0">
                <a:latin typeface="Bodoni MT Black" pitchFamily="18" charset="0"/>
                <a:ea typeface="+mn-ea"/>
              </a:rPr>
              <a:t>     </a:t>
            </a:r>
            <a:r>
              <a:rPr lang="zh-CN" altLang="zh-CN" sz="2400" b="1" dirty="0" smtClean="0">
                <a:solidFill>
                  <a:schemeClr val="accent2"/>
                </a:solidFill>
                <a:latin typeface="Bodoni MT Black" pitchFamily="18" charset="0"/>
                <a:ea typeface="+mn-ea"/>
              </a:rPr>
              <a:t>黑</a:t>
            </a:r>
            <a:r>
              <a:rPr lang="zh-CN" altLang="zh-CN" sz="2400" b="1" dirty="0">
                <a:solidFill>
                  <a:schemeClr val="accent2"/>
                </a:solidFill>
                <a:latin typeface="Bodoni MT Black" pitchFamily="18" charset="0"/>
                <a:ea typeface="+mn-ea"/>
              </a:rPr>
              <a:t>盒</a:t>
            </a:r>
            <a:r>
              <a:rPr lang="zh-CN" altLang="zh-CN" sz="2400" b="1" dirty="0" smtClean="0">
                <a:solidFill>
                  <a:schemeClr val="accent2"/>
                </a:solidFill>
                <a:latin typeface="Bodoni MT Black" pitchFamily="18" charset="0"/>
                <a:ea typeface="+mn-ea"/>
              </a:rPr>
              <a:t>测试</a:t>
            </a:r>
            <a:r>
              <a:rPr lang="zh-CN" altLang="en-US" sz="2400" dirty="0" smtClean="0">
                <a:latin typeface="Bodoni MT Black" pitchFamily="18" charset="0"/>
                <a:ea typeface="+mn-ea"/>
              </a:rPr>
              <a:t>（又称</a:t>
            </a:r>
            <a:r>
              <a:rPr lang="zh-CN" altLang="en-US" sz="2400" dirty="0" smtClean="0">
                <a:solidFill>
                  <a:srgbClr val="FF0000"/>
                </a:solidFill>
                <a:latin typeface="Bodoni MT Black" pitchFamily="18" charset="0"/>
                <a:ea typeface="+mn-ea"/>
              </a:rPr>
              <a:t>功能测试</a:t>
            </a:r>
            <a:r>
              <a:rPr lang="zh-CN" altLang="en-US" sz="2400" dirty="0" smtClean="0">
                <a:latin typeface="Bodoni MT Black" pitchFamily="18" charset="0"/>
                <a:ea typeface="+mn-ea"/>
              </a:rPr>
              <a:t>）</a:t>
            </a:r>
            <a:r>
              <a:rPr lang="zh-CN" altLang="zh-CN" sz="2400" dirty="0" smtClean="0">
                <a:latin typeface="Bodoni MT Black" pitchFamily="18" charset="0"/>
                <a:ea typeface="+mn-ea"/>
              </a:rPr>
              <a:t>把</a:t>
            </a:r>
            <a:r>
              <a:rPr lang="zh-CN" altLang="zh-CN" sz="2400" dirty="0">
                <a:latin typeface="Bodoni MT Black" pitchFamily="18" charset="0"/>
                <a:ea typeface="+mn-ea"/>
              </a:rPr>
              <a:t>程序看作一个黑盒子，完全不考虑程序的内部结构和处理</a:t>
            </a:r>
            <a:r>
              <a:rPr lang="zh-CN" altLang="zh-CN" sz="2400" dirty="0" smtClean="0">
                <a:latin typeface="Bodoni MT Black" pitchFamily="18" charset="0"/>
                <a:ea typeface="+mn-ea"/>
              </a:rPr>
              <a:t>过程</a:t>
            </a:r>
            <a:r>
              <a:rPr lang="zh-CN" altLang="en-US" sz="2400" dirty="0" smtClean="0">
                <a:latin typeface="Bodoni MT Black" pitchFamily="18" charset="0"/>
                <a:ea typeface="+mn-ea"/>
              </a:rPr>
              <a:t>。黑盒测试</a:t>
            </a:r>
            <a:r>
              <a:rPr lang="zh-CN" altLang="zh-CN" sz="2400" dirty="0" smtClean="0">
                <a:latin typeface="Bodoni MT Black" pitchFamily="18" charset="0"/>
                <a:ea typeface="+mn-ea"/>
              </a:rPr>
              <a:t>是</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程序接口</a:t>
            </a:r>
            <a:r>
              <a:rPr lang="zh-CN" altLang="zh-CN" sz="2400" dirty="0">
                <a:latin typeface="Bodoni MT Black" pitchFamily="18" charset="0"/>
                <a:ea typeface="+mn-ea"/>
              </a:rPr>
              <a:t>进行的测试</a:t>
            </a:r>
            <a:r>
              <a:rPr lang="zh-CN" altLang="zh-CN" sz="2400" dirty="0" smtClean="0">
                <a:latin typeface="Bodoni MT Black" pitchFamily="18" charset="0"/>
                <a:ea typeface="+mn-ea"/>
              </a:rPr>
              <a:t>，</a:t>
            </a:r>
            <a:r>
              <a:rPr lang="zh-CN" altLang="zh-CN" sz="2400" dirty="0" smtClean="0">
                <a:solidFill>
                  <a:srgbClr val="FF0000"/>
                </a:solidFill>
                <a:latin typeface="Bodoni MT Black" pitchFamily="18" charset="0"/>
                <a:ea typeface="+mn-ea"/>
              </a:rPr>
              <a:t>只</a:t>
            </a:r>
            <a:r>
              <a:rPr lang="zh-CN" altLang="zh-CN" sz="2400" dirty="0">
                <a:solidFill>
                  <a:srgbClr val="FF0000"/>
                </a:solidFill>
                <a:latin typeface="Bodoni MT Black" pitchFamily="18" charset="0"/>
                <a:ea typeface="+mn-ea"/>
              </a:rPr>
              <a:t>检查程序功能是否能按照规格说明书的规定正常使用</a:t>
            </a:r>
            <a:r>
              <a:rPr lang="zh-CN" altLang="zh-CN" sz="2400" dirty="0">
                <a:latin typeface="Bodoni MT Black" pitchFamily="18" charset="0"/>
                <a:ea typeface="+mn-ea"/>
              </a:rPr>
              <a:t>，程序是否能适当地接收输入数据并产生正确的输出信息，程序运行过程中能否保持外部信息（例如数据库或文件）的完整性</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7.2.3 </a:t>
            </a:r>
            <a:r>
              <a:rPr lang="zh-CN" altLang="en-US" sz="2400" dirty="0" smtClean="0">
                <a:solidFill>
                  <a:srgbClr val="D9D9D9"/>
                </a:solidFill>
                <a:latin typeface="Bodoni MT Black" pitchFamily="18" charset="0"/>
                <a:ea typeface="+mn-ea"/>
              </a:rPr>
              <a:t>测试方法</a:t>
            </a:r>
            <a:endParaRPr lang="zh-CN" altLang="en-US" sz="2400" dirty="0">
              <a:solidFill>
                <a:srgbClr val="D9D9D9"/>
              </a:solidFill>
              <a:latin typeface="Bodoni MT Black" pitchFamily="18" charset="0"/>
              <a:ea typeface="+mn-ea"/>
            </a:endParaRPr>
          </a:p>
        </p:txBody>
      </p:sp>
      <p:sp>
        <p:nvSpPr>
          <p:cNvPr id="2" name="立方体 1"/>
          <p:cNvSpPr/>
          <p:nvPr/>
        </p:nvSpPr>
        <p:spPr>
          <a:xfrm>
            <a:off x="6156076" y="2884488"/>
            <a:ext cx="2592388" cy="220027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1992" name="文本框 2"/>
          <p:cNvSpPr txBox="1">
            <a:spLocks noChangeArrowheads="1"/>
          </p:cNvSpPr>
          <p:nvPr/>
        </p:nvSpPr>
        <p:spPr bwMode="auto">
          <a:xfrm>
            <a:off x="6516216" y="3956050"/>
            <a:ext cx="1536700" cy="461963"/>
          </a:xfrm>
          <a:prstGeom prst="rect">
            <a:avLst/>
          </a:prstGeom>
          <a:noFill/>
          <a:ln w="9525">
            <a:noFill/>
            <a:miter lim="800000"/>
            <a:headEnd/>
            <a:tailEnd/>
          </a:ln>
        </p:spPr>
        <p:txBody>
          <a:bodyPr>
            <a:spAutoFit/>
          </a:bodyPr>
          <a:lstStyle/>
          <a:p>
            <a:pPr eaLnBrk="1" hangingPunct="1"/>
            <a:r>
              <a:rPr lang="zh-CN" altLang="en-US" sz="2400" b="1" dirty="0">
                <a:solidFill>
                  <a:schemeClr val="bg1"/>
                </a:solidFill>
                <a:latin typeface="Bodoni MT Black" pitchFamily="18" charset="0"/>
              </a:rPr>
              <a:t>程序接口</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19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引言</a:t>
            </a:r>
          </a:p>
        </p:txBody>
      </p:sp>
      <p:sp>
        <p:nvSpPr>
          <p:cNvPr id="26628" name="标题 3"/>
          <p:cNvSpPr>
            <a:spLocks noGrp="1"/>
          </p:cNvSpPr>
          <p:nvPr>
            <p:ph type="title"/>
          </p:nvPr>
        </p:nvSpPr>
        <p:spPr>
          <a:xfrm>
            <a:off x="323850" y="12700"/>
            <a:ext cx="8229600" cy="1143000"/>
          </a:xfrm>
        </p:spPr>
        <p:txBody>
          <a:bodyPr/>
          <a:lstStyle/>
          <a:p>
            <a:pPr>
              <a:defRPr/>
            </a:pPr>
            <a:r>
              <a:rPr lang="zh-CN" altLang="en-US" b="1" dirty="0" smtClean="0">
                <a:latin typeface="Bodoni MT Black" pitchFamily="18" charset="0"/>
                <a:ea typeface="+mn-ea"/>
              </a:rPr>
              <a:t>第</a:t>
            </a:r>
            <a:r>
              <a:rPr lang="en-US" altLang="zh-CN" b="1" dirty="0" smtClean="0">
                <a:latin typeface="Bodoni MT Black" pitchFamily="18" charset="0"/>
                <a:ea typeface="+mn-ea"/>
              </a:rPr>
              <a:t>7</a:t>
            </a:r>
            <a:r>
              <a:rPr lang="zh-CN" altLang="en-US" b="1" dirty="0" smtClean="0">
                <a:latin typeface="Bodoni MT Black" pitchFamily="18" charset="0"/>
                <a:ea typeface="+mn-ea"/>
              </a:rPr>
              <a:t>章</a:t>
            </a:r>
            <a:r>
              <a:rPr lang="en-US" altLang="zh-CN" b="1" dirty="0" smtClean="0">
                <a:latin typeface="Bodoni MT Black" pitchFamily="18" charset="0"/>
                <a:ea typeface="+mn-ea"/>
              </a:rPr>
              <a:t> </a:t>
            </a:r>
            <a:r>
              <a:rPr lang="zh-CN" altLang="en-US" b="1" dirty="0" smtClean="0">
                <a:latin typeface="Bodoni MT Black" pitchFamily="18" charset="0"/>
                <a:ea typeface="+mn-ea"/>
              </a:rPr>
              <a:t>实现</a:t>
            </a:r>
          </a:p>
        </p:txBody>
      </p:sp>
      <p:graphicFrame>
        <p:nvGraphicFramePr>
          <p:cNvPr id="6" name="内容占位符 5"/>
          <p:cNvGraphicFramePr>
            <a:graphicFrameLocks noGrp="1"/>
          </p:cNvGraphicFramePr>
          <p:nvPr>
            <p:ph idx="1"/>
          </p:nvPr>
        </p:nvGraphicFramePr>
        <p:xfrm>
          <a:off x="2792412" y="2492896"/>
          <a:ext cx="5894387" cy="3633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nvGraphicFramePr>
        <p:xfrm>
          <a:off x="457200" y="1201615"/>
          <a:ext cx="8229600" cy="43156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文本框 8"/>
          <p:cNvSpPr txBox="1"/>
          <p:nvPr/>
        </p:nvSpPr>
        <p:spPr>
          <a:xfrm>
            <a:off x="3851275" y="1988840"/>
            <a:ext cx="4475163" cy="1200150"/>
          </a:xfrm>
          <a:prstGeom prst="rect">
            <a:avLst/>
          </a:prstGeom>
          <a:noFill/>
          <a:ln w="25400">
            <a:solidFill>
              <a:schemeClr val="tx2">
                <a:alpha val="99000"/>
              </a:schemeClr>
            </a:solidFill>
          </a:ln>
        </p:spPr>
        <p:txBody>
          <a:bodyPr>
            <a:spAutoFit/>
          </a:bodyPr>
          <a:lstStyle/>
          <a:p>
            <a:pPr eaLnBrk="1" hangingPunct="1">
              <a:defRPr/>
            </a:pPr>
            <a:r>
              <a:rPr lang="zh-CN" altLang="en-US" sz="2400" b="1" dirty="0">
                <a:solidFill>
                  <a:schemeClr val="accent2"/>
                </a:solidFill>
                <a:latin typeface="Bodoni MT Black" pitchFamily="18" charset="0"/>
              </a:rPr>
              <a:t>编码</a:t>
            </a:r>
            <a:r>
              <a:rPr lang="zh-CN" altLang="en-US" sz="2400" dirty="0">
                <a:latin typeface="Bodoni MT Black" pitchFamily="18" charset="0"/>
              </a:rPr>
              <a:t>就是把软件设计结果翻译成用某种程序设计语言书写的程序，是对设计的进一步具体化。</a:t>
            </a:r>
          </a:p>
        </p:txBody>
      </p:sp>
      <p:sp>
        <p:nvSpPr>
          <p:cNvPr id="13" name="文本框 12"/>
          <p:cNvSpPr txBox="1"/>
          <p:nvPr/>
        </p:nvSpPr>
        <p:spPr>
          <a:xfrm>
            <a:off x="3851275" y="3573165"/>
            <a:ext cx="4475163" cy="1570038"/>
          </a:xfrm>
          <a:prstGeom prst="rect">
            <a:avLst/>
          </a:prstGeom>
          <a:noFill/>
          <a:ln w="25400">
            <a:solidFill>
              <a:schemeClr val="tx2">
                <a:alpha val="99000"/>
              </a:schemeClr>
            </a:solidFill>
          </a:ln>
        </p:spPr>
        <p:txBody>
          <a:bodyPr>
            <a:spAutoFit/>
          </a:bodyPr>
          <a:lstStyle/>
          <a:p>
            <a:pPr eaLnBrk="1" hangingPunct="1">
              <a:defRPr/>
            </a:pPr>
            <a:r>
              <a:rPr lang="zh-CN" altLang="en-US" sz="2400" dirty="0">
                <a:latin typeface="Bodoni MT Black" pitchFamily="18" charset="0"/>
              </a:rPr>
              <a:t>程序的质量主要取决于软件设计的质量。软件</a:t>
            </a:r>
            <a:r>
              <a:rPr lang="zh-CN" altLang="en-US" sz="2400" b="1" dirty="0">
                <a:solidFill>
                  <a:schemeClr val="accent2"/>
                </a:solidFill>
                <a:latin typeface="Bodoni MT Black" pitchFamily="18" charset="0"/>
              </a:rPr>
              <a:t>测试</a:t>
            </a:r>
            <a:r>
              <a:rPr lang="zh-CN" altLang="en-US" sz="2400" dirty="0">
                <a:latin typeface="Bodoni MT Black" pitchFamily="18" charset="0"/>
              </a:rPr>
              <a:t>是保证软件质量的关键步骤，是对软件规格说明、设计和编码的最后复审。</a:t>
            </a:r>
            <a:endParaRPr lang="en-US" altLang="zh-CN" sz="2400" dirty="0">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107504" y="1989138"/>
            <a:ext cx="511256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defRPr/>
            </a:pPr>
            <a:r>
              <a:rPr lang="en-US" altLang="zh-CN" sz="2400" b="1" dirty="0" smtClean="0">
                <a:solidFill>
                  <a:schemeClr val="accent2"/>
                </a:solidFill>
                <a:latin typeface="Bodoni MT Black" pitchFamily="18" charset="0"/>
                <a:ea typeface="+mn-ea"/>
              </a:rPr>
              <a:t>    </a:t>
            </a:r>
            <a:r>
              <a:rPr lang="zh-CN" altLang="zh-CN" sz="2400" b="1" dirty="0" smtClean="0">
                <a:solidFill>
                  <a:schemeClr val="accent2"/>
                </a:solidFill>
                <a:latin typeface="Bodoni MT Black" pitchFamily="18" charset="0"/>
                <a:ea typeface="+mn-ea"/>
              </a:rPr>
              <a:t>白</a:t>
            </a:r>
            <a:r>
              <a:rPr lang="zh-CN" altLang="zh-CN" sz="2400" b="1" dirty="0">
                <a:solidFill>
                  <a:schemeClr val="accent2"/>
                </a:solidFill>
                <a:latin typeface="Bodoni MT Black" pitchFamily="18" charset="0"/>
                <a:ea typeface="+mn-ea"/>
              </a:rPr>
              <a:t>盒</a:t>
            </a:r>
            <a:r>
              <a:rPr lang="zh-CN" altLang="zh-CN" sz="2400" b="1" dirty="0" smtClean="0">
                <a:solidFill>
                  <a:schemeClr val="accent2"/>
                </a:solidFill>
                <a:latin typeface="Bodoni MT Black" pitchFamily="18" charset="0"/>
                <a:ea typeface="+mn-ea"/>
              </a:rPr>
              <a:t>测试</a:t>
            </a:r>
            <a:r>
              <a:rPr lang="zh-CN" altLang="en-US" sz="2400" dirty="0" smtClean="0">
                <a:latin typeface="Bodoni MT Black" pitchFamily="18" charset="0"/>
                <a:ea typeface="+mn-ea"/>
              </a:rPr>
              <a:t>（又称</a:t>
            </a:r>
            <a:r>
              <a:rPr lang="zh-CN" altLang="en-US" sz="2400" dirty="0" smtClean="0">
                <a:solidFill>
                  <a:srgbClr val="FF0000"/>
                </a:solidFill>
                <a:latin typeface="Bodoni MT Black" pitchFamily="18" charset="0"/>
                <a:ea typeface="+mn-ea"/>
              </a:rPr>
              <a:t>结构测试</a:t>
            </a:r>
            <a:r>
              <a:rPr lang="zh-CN" altLang="en-US" sz="2400" dirty="0" smtClean="0">
                <a:latin typeface="Bodoni MT Black" pitchFamily="18" charset="0"/>
                <a:ea typeface="+mn-ea"/>
              </a:rPr>
              <a:t>）</a:t>
            </a:r>
            <a:r>
              <a:rPr lang="zh-CN" altLang="zh-CN" sz="2400" dirty="0" smtClean="0">
                <a:latin typeface="Bodoni MT Black" pitchFamily="18" charset="0"/>
                <a:ea typeface="+mn-ea"/>
              </a:rPr>
              <a:t>是把</a:t>
            </a:r>
            <a:r>
              <a:rPr lang="zh-CN" altLang="zh-CN" sz="2400" dirty="0">
                <a:latin typeface="Bodoni MT Black" pitchFamily="18" charset="0"/>
                <a:ea typeface="+mn-ea"/>
              </a:rPr>
              <a:t>程序看成装在一个透明的白盒子里，测试者完全知道程序的结构和处理算法。这种方法</a:t>
            </a:r>
            <a:r>
              <a:rPr lang="zh-CN" altLang="zh-CN" sz="2400" dirty="0">
                <a:solidFill>
                  <a:srgbClr val="FF0000"/>
                </a:solidFill>
                <a:latin typeface="Bodoni MT Black" pitchFamily="18" charset="0"/>
                <a:ea typeface="+mn-ea"/>
              </a:rPr>
              <a:t>按照程序内部的逻辑测试程序</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检测程序中的主要执行通路是否都能按预定要求正确工作。</a:t>
            </a:r>
            <a:endParaRPr lang="en-US" altLang="zh-CN" sz="2400" dirty="0" smtClean="0">
              <a:solidFill>
                <a:srgbClr val="FF0000"/>
              </a:solidFill>
              <a:latin typeface="Bodoni MT Black" pitchFamily="18" charset="0"/>
              <a:ea typeface="+mn-ea"/>
            </a:endParaRPr>
          </a:p>
        </p:txBody>
      </p:sp>
      <p:sp>
        <p:nvSpPr>
          <p:cNvPr id="2" name="立方体 1"/>
          <p:cNvSpPr/>
          <p:nvPr/>
        </p:nvSpPr>
        <p:spPr>
          <a:xfrm>
            <a:off x="5508625" y="2636838"/>
            <a:ext cx="2592388" cy="2160587"/>
          </a:xfrm>
          <a:prstGeom prst="cube">
            <a:avLst/>
          </a:prstGeom>
          <a:noFill/>
          <a:ln>
            <a:solidFill>
              <a:schemeClr val="dk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latin typeface="Bodoni MT Black" pitchFamily="18" charset="0"/>
            </a:endParaRPr>
          </a:p>
        </p:txBody>
      </p:sp>
      <p:sp>
        <p:nvSpPr>
          <p:cNvPr id="44037" name="文本框 2"/>
          <p:cNvSpPr txBox="1">
            <a:spLocks noChangeArrowheads="1"/>
          </p:cNvSpPr>
          <p:nvPr/>
        </p:nvSpPr>
        <p:spPr bwMode="auto">
          <a:xfrm>
            <a:off x="5651500" y="3533775"/>
            <a:ext cx="1728788" cy="831850"/>
          </a:xfrm>
          <a:prstGeom prst="rect">
            <a:avLst/>
          </a:prstGeom>
          <a:noFill/>
          <a:ln w="9525">
            <a:noFill/>
            <a:miter lim="800000"/>
            <a:headEnd/>
            <a:tailEnd/>
          </a:ln>
        </p:spPr>
        <p:txBody>
          <a:bodyPr>
            <a:spAutoFit/>
          </a:bodyPr>
          <a:lstStyle/>
          <a:p>
            <a:pPr eaLnBrk="1" hangingPunct="1"/>
            <a:r>
              <a:rPr lang="zh-CN" altLang="en-US" sz="2400" b="1">
                <a:latin typeface="Bodoni MT Black" pitchFamily="18" charset="0"/>
              </a:rPr>
              <a:t>程序结构和处理算法</a:t>
            </a: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7.2.3 </a:t>
            </a:r>
            <a:r>
              <a:rPr lang="zh-CN" altLang="en-US" sz="2400" dirty="0" smtClean="0">
                <a:solidFill>
                  <a:srgbClr val="D9D9D9"/>
                </a:solidFill>
                <a:latin typeface="Bodoni MT Black" pitchFamily="18" charset="0"/>
                <a:ea typeface="+mn-ea"/>
              </a:rPr>
              <a:t>测试方法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268413"/>
            <a:ext cx="8229600" cy="604837"/>
          </a:xfrm>
        </p:spPr>
        <p:txBody>
          <a:bodyPr/>
          <a:lstStyle/>
          <a:p>
            <a:pPr marL="0" indent="0">
              <a:buFont typeface="Arial" charset="0"/>
              <a:buNone/>
              <a:defRPr/>
            </a:pPr>
            <a:r>
              <a:rPr lang="en-US" altLang="zh-CN" b="1" dirty="0" smtClean="0">
                <a:latin typeface="Bodoni MT Black" pitchFamily="18" charset="0"/>
              </a:rPr>
              <a:t>7.2.4 </a:t>
            </a:r>
            <a:r>
              <a:rPr lang="zh-CN" altLang="en-US" b="1" dirty="0" smtClean="0">
                <a:latin typeface="Bodoni MT Black" pitchFamily="18" charset="0"/>
              </a:rPr>
              <a:t>测试步骤</a:t>
            </a:r>
          </a:p>
        </p:txBody>
      </p:sp>
      <p:sp>
        <p:nvSpPr>
          <p:cNvPr id="32775" name="TextBox 7"/>
          <p:cNvSpPr txBox="1">
            <a:spLocks noChangeArrowheads="1"/>
          </p:cNvSpPr>
          <p:nvPr/>
        </p:nvSpPr>
        <p:spPr bwMode="auto">
          <a:xfrm>
            <a:off x="395289" y="2300288"/>
            <a:ext cx="8229600" cy="282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根据</a:t>
            </a:r>
            <a:r>
              <a:rPr lang="zh-CN" altLang="zh-CN" sz="2400" dirty="0">
                <a:latin typeface="Bodoni MT Black" pitchFamily="18" charset="0"/>
                <a:ea typeface="+mn-ea"/>
              </a:rPr>
              <a:t>第</a:t>
            </a:r>
            <a:r>
              <a:rPr lang="en-US" altLang="zh-CN" sz="2400" dirty="0">
                <a:latin typeface="Bodoni MT Black" pitchFamily="18" charset="0"/>
                <a:ea typeface="+mn-ea"/>
              </a:rPr>
              <a:t>4</a:t>
            </a:r>
            <a:r>
              <a:rPr lang="zh-CN" altLang="zh-CN" sz="2400" dirty="0">
                <a:latin typeface="Bodoni MT Black" pitchFamily="18" charset="0"/>
                <a:ea typeface="+mn-ea"/>
              </a:rPr>
              <a:t>条测试准则，测试过程也必须分步骤进行，后一个步骤在逻辑上是前一个步骤的继续</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大型</a:t>
            </a:r>
            <a:r>
              <a:rPr lang="zh-CN" altLang="zh-CN" sz="2400" dirty="0">
                <a:latin typeface="Bodoni MT Black" pitchFamily="18" charset="0"/>
                <a:ea typeface="+mn-ea"/>
              </a:rPr>
              <a:t>软件系统通常由若干个子系统组成，每个子系统又由许多模块组成，因此，大型软件系统的测试过程基本上</a:t>
            </a:r>
            <a:r>
              <a:rPr lang="zh-CN" altLang="zh-CN" sz="2400" dirty="0" smtClean="0">
                <a:latin typeface="Bodoni MT Black" pitchFamily="18" charset="0"/>
                <a:ea typeface="+mn-ea"/>
              </a:rPr>
              <a:t>由</a:t>
            </a:r>
            <a:r>
              <a:rPr lang="zh-CN" altLang="en-US" sz="2400" b="1" dirty="0" smtClean="0">
                <a:solidFill>
                  <a:schemeClr val="accent2"/>
                </a:solidFill>
                <a:latin typeface="Bodoni MT Black" pitchFamily="18" charset="0"/>
                <a:ea typeface="+mn-ea"/>
              </a:rPr>
              <a:t>模块测试</a:t>
            </a:r>
            <a:r>
              <a:rPr lang="zh-CN" altLang="en-US" sz="2400" b="1" dirty="0" smtClean="0">
                <a:latin typeface="Bodoni MT Black" pitchFamily="18" charset="0"/>
                <a:ea typeface="+mn-ea"/>
              </a:rPr>
              <a:t>、</a:t>
            </a:r>
            <a:r>
              <a:rPr lang="zh-CN" altLang="en-US" sz="2400" b="1" dirty="0">
                <a:solidFill>
                  <a:schemeClr val="accent2"/>
                </a:solidFill>
                <a:latin typeface="Bodoni MT Black" pitchFamily="18" charset="0"/>
                <a:ea typeface="+mn-ea"/>
              </a:rPr>
              <a:t>子系统测试</a:t>
            </a:r>
            <a:r>
              <a:rPr lang="zh-CN" altLang="en-US" sz="2400" b="1" dirty="0" smtClean="0">
                <a:latin typeface="Bodoni MT Black" pitchFamily="18" charset="0"/>
                <a:ea typeface="+mn-ea"/>
              </a:rPr>
              <a:t>、</a:t>
            </a:r>
            <a:r>
              <a:rPr lang="zh-CN" altLang="en-US" sz="2400" b="1" dirty="0">
                <a:solidFill>
                  <a:schemeClr val="accent2"/>
                </a:solidFill>
                <a:latin typeface="Bodoni MT Black" pitchFamily="18" charset="0"/>
                <a:ea typeface="+mn-ea"/>
              </a:rPr>
              <a:t>系统测试</a:t>
            </a:r>
            <a:r>
              <a:rPr lang="zh-CN" altLang="en-US" sz="2400" b="1" dirty="0" smtClean="0">
                <a:latin typeface="Bodoni MT Black" pitchFamily="18" charset="0"/>
                <a:ea typeface="+mn-ea"/>
              </a:rPr>
              <a:t>、</a:t>
            </a:r>
            <a:r>
              <a:rPr lang="zh-CN" altLang="en-US" sz="2400" b="1" dirty="0">
                <a:solidFill>
                  <a:schemeClr val="accent2"/>
                </a:solidFill>
                <a:latin typeface="Bodoni MT Black" pitchFamily="18" charset="0"/>
                <a:ea typeface="+mn-ea"/>
              </a:rPr>
              <a:t>验收测试</a:t>
            </a:r>
            <a:r>
              <a:rPr lang="zh-CN" altLang="en-US" sz="2400" dirty="0" smtClean="0">
                <a:latin typeface="Bodoni MT Black" pitchFamily="18" charset="0"/>
                <a:ea typeface="+mn-ea"/>
              </a:rPr>
              <a:t>和</a:t>
            </a:r>
            <a:r>
              <a:rPr lang="zh-CN" altLang="en-US" sz="2400" b="1" dirty="0">
                <a:solidFill>
                  <a:schemeClr val="accent2"/>
                </a:solidFill>
                <a:latin typeface="Bodoni MT Black" pitchFamily="18" charset="0"/>
                <a:ea typeface="+mn-ea"/>
              </a:rPr>
              <a:t>平行运行</a:t>
            </a:r>
            <a:r>
              <a:rPr lang="zh-CN" altLang="en-US" sz="2400" dirty="0" smtClean="0">
                <a:latin typeface="Bodoni MT Black" pitchFamily="18" charset="0"/>
                <a:ea typeface="+mn-ea"/>
              </a:rPr>
              <a:t>等五</a:t>
            </a:r>
            <a:r>
              <a:rPr lang="zh-CN" altLang="zh-CN" sz="2400" dirty="0" smtClean="0">
                <a:latin typeface="Bodoni MT Black" pitchFamily="18" charset="0"/>
                <a:ea typeface="+mn-ea"/>
              </a:rPr>
              <a:t>个</a:t>
            </a:r>
            <a:r>
              <a:rPr lang="zh-CN" altLang="zh-CN" sz="2400" dirty="0">
                <a:latin typeface="Bodoni MT Black" pitchFamily="18" charset="0"/>
                <a:ea typeface="+mn-ea"/>
              </a:rPr>
              <a:t>步骤组成。</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487363" y="1557338"/>
            <a:ext cx="8353425" cy="376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600" b="1" dirty="0" smtClean="0">
                <a:latin typeface="Bodoni MT Black" pitchFamily="18" charset="0"/>
                <a:ea typeface="+mn-ea"/>
              </a:rPr>
              <a:t>1. </a:t>
            </a:r>
            <a:r>
              <a:rPr lang="zh-CN" altLang="en-US" sz="2600" b="1" dirty="0" smtClean="0">
                <a:latin typeface="Bodoni MT Black" pitchFamily="18" charset="0"/>
                <a:ea typeface="+mn-ea"/>
              </a:rPr>
              <a:t>模块测试</a:t>
            </a:r>
            <a:endParaRPr lang="en-US" altLang="zh-CN" sz="2600" b="1" dirty="0" smtClean="0">
              <a:latin typeface="Bodoni MT Black" pitchFamily="18" charset="0"/>
              <a:ea typeface="+mn-ea"/>
            </a:endParaRPr>
          </a:p>
          <a:p>
            <a:pPr marL="0" indent="457200" eaLnBrk="1" hangingPunct="1">
              <a:lnSpc>
                <a:spcPct val="125000"/>
              </a:lnSpc>
              <a:spcBef>
                <a:spcPts val="0"/>
              </a:spcBef>
              <a:defRPr/>
            </a:pPr>
            <a:r>
              <a:rPr lang="zh-CN" altLang="zh-CN" sz="2400" dirty="0" smtClean="0">
                <a:latin typeface="Bodoni MT Black" pitchFamily="18" charset="0"/>
                <a:ea typeface="+mn-ea"/>
              </a:rPr>
              <a:t>在设计得好的软件系统中，每个模块完成一个</a:t>
            </a:r>
            <a:r>
              <a:rPr lang="zh-CN" altLang="zh-CN" sz="2400" dirty="0" smtClean="0">
                <a:solidFill>
                  <a:srgbClr val="FF0000"/>
                </a:solidFill>
                <a:latin typeface="Bodoni MT Black" pitchFamily="18" charset="0"/>
                <a:ea typeface="+mn-ea"/>
              </a:rPr>
              <a:t>清晰定义的子功能</a:t>
            </a:r>
            <a:r>
              <a:rPr lang="zh-CN" altLang="zh-CN" sz="2400" dirty="0" smtClean="0">
                <a:latin typeface="Bodoni MT Black" pitchFamily="18" charset="0"/>
                <a:ea typeface="+mn-ea"/>
              </a:rPr>
              <a:t>，而且这个子功能和同级其他模块的功能之间没有相互依赖关系。因此，有可能把每个模块作为一个</a:t>
            </a:r>
            <a:r>
              <a:rPr lang="zh-CN" altLang="zh-CN" sz="2400" dirty="0" smtClean="0">
                <a:solidFill>
                  <a:srgbClr val="FF0000"/>
                </a:solidFill>
                <a:latin typeface="Bodoni MT Black" pitchFamily="18" charset="0"/>
                <a:ea typeface="+mn-ea"/>
              </a:rPr>
              <a:t>单独的实体</a:t>
            </a:r>
            <a:r>
              <a:rPr lang="zh-CN" altLang="zh-CN" sz="2400" dirty="0" smtClean="0">
                <a:latin typeface="Bodoni MT Black" pitchFamily="18" charset="0"/>
                <a:ea typeface="+mn-ea"/>
              </a:rPr>
              <a:t>来测试，而且通常比较容易设计检验模块正确性的测试方案。</a:t>
            </a:r>
            <a:endParaRPr lang="en-US" altLang="zh-CN" sz="2400" dirty="0" smtClean="0">
              <a:latin typeface="Bodoni MT Black" pitchFamily="18" charset="0"/>
              <a:ea typeface="+mn-ea"/>
            </a:endParaRPr>
          </a:p>
          <a:p>
            <a:pPr marL="0" indent="457200" eaLnBrk="1" hangingPunct="1">
              <a:lnSpc>
                <a:spcPct val="125000"/>
              </a:lnSpc>
              <a:spcBef>
                <a:spcPts val="0"/>
              </a:spcBef>
              <a:defRPr/>
            </a:pPr>
            <a:r>
              <a:rPr lang="zh-CN" altLang="zh-CN" sz="2400" dirty="0" smtClean="0">
                <a:latin typeface="Bodoni MT Black" pitchFamily="18" charset="0"/>
                <a:ea typeface="+mn-ea"/>
              </a:rPr>
              <a:t>模块测试的目的是保证每个模块作为一个单元能正确运行，所以模块测试通常又称为</a:t>
            </a:r>
            <a:r>
              <a:rPr lang="zh-CN" altLang="zh-CN" sz="2400" b="1" dirty="0" smtClean="0">
                <a:solidFill>
                  <a:schemeClr val="accent2"/>
                </a:solidFill>
                <a:latin typeface="Bodoni MT Black" pitchFamily="18" charset="0"/>
                <a:ea typeface="+mn-ea"/>
              </a:rPr>
              <a:t>单元测试</a:t>
            </a:r>
            <a:r>
              <a:rPr lang="zh-CN" altLang="zh-CN" sz="2400" dirty="0" smtClean="0">
                <a:latin typeface="Bodoni MT Black" pitchFamily="18" charset="0"/>
                <a:ea typeface="+mn-ea"/>
              </a:rPr>
              <a:t>。在这个测试步骤中所发现的往往是</a:t>
            </a:r>
            <a:r>
              <a:rPr lang="zh-CN" altLang="zh-CN" sz="2400" dirty="0" smtClean="0">
                <a:solidFill>
                  <a:srgbClr val="FF0000"/>
                </a:solidFill>
                <a:latin typeface="Bodoni MT Black" pitchFamily="18" charset="0"/>
                <a:ea typeface="+mn-ea"/>
              </a:rPr>
              <a:t>编码</a:t>
            </a:r>
            <a:r>
              <a:rPr lang="zh-CN" altLang="zh-CN" sz="2400" dirty="0" smtClean="0">
                <a:latin typeface="Bodoni MT Black" pitchFamily="18" charset="0"/>
                <a:ea typeface="+mn-ea"/>
              </a:rPr>
              <a:t>和</a:t>
            </a:r>
            <a:r>
              <a:rPr lang="zh-CN" altLang="zh-CN" sz="2400" dirty="0" smtClean="0">
                <a:solidFill>
                  <a:srgbClr val="FF0000"/>
                </a:solidFill>
                <a:latin typeface="Bodoni MT Black" pitchFamily="18" charset="0"/>
                <a:ea typeface="+mn-ea"/>
              </a:rPr>
              <a:t>详细设计</a:t>
            </a:r>
            <a:r>
              <a:rPr lang="zh-CN" altLang="zh-CN" sz="2400" dirty="0" smtClean="0">
                <a:latin typeface="Bodoni MT Black" pitchFamily="18" charset="0"/>
                <a:ea typeface="+mn-ea"/>
              </a:rPr>
              <a:t>的错误。</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487363" y="1557338"/>
            <a:ext cx="8405117" cy="191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800"/>
              </a:lnSpc>
              <a:spcBef>
                <a:spcPts val="600"/>
              </a:spcBef>
              <a:defRPr/>
            </a:pPr>
            <a:r>
              <a:rPr lang="en-US" altLang="zh-CN" sz="2600" b="1" dirty="0">
                <a:latin typeface="Bodoni MT Black" pitchFamily="18" charset="0"/>
              </a:rPr>
              <a:t>2. </a:t>
            </a:r>
            <a:r>
              <a:rPr lang="zh-CN" altLang="en-US" sz="2600" b="1" dirty="0">
                <a:latin typeface="Bodoni MT Black" pitchFamily="18" charset="0"/>
              </a:rPr>
              <a:t>子系统测试</a:t>
            </a:r>
            <a:endParaRPr lang="en-US" altLang="zh-CN" sz="2600" b="1" dirty="0">
              <a:latin typeface="Bodoni MT Black" pitchFamily="18" charset="0"/>
            </a:endParaRPr>
          </a:p>
          <a:p>
            <a:pPr marL="0" indent="0" eaLnBrk="1" hangingPunct="1">
              <a:lnSpc>
                <a:spcPct val="125000"/>
              </a:lnSpc>
              <a:spcBef>
                <a:spcPts val="0"/>
              </a:spcBef>
              <a:defRPr/>
            </a:pPr>
            <a:r>
              <a:rPr lang="en-US" altLang="zh-CN" sz="2800" dirty="0">
                <a:latin typeface="Bodoni MT Black" pitchFamily="18" charset="0"/>
              </a:rPr>
              <a:t>    </a:t>
            </a:r>
            <a:r>
              <a:rPr lang="zh-CN" altLang="zh-CN" sz="2400" dirty="0">
                <a:latin typeface="Bodoni MT Black" pitchFamily="18" charset="0"/>
              </a:rPr>
              <a:t>子系统测试是把经过单元测试的模块放在一起形成一个子系统来测试。模块相互间的协调和通信是这个测试过程中的主要问题，因此，</a:t>
            </a:r>
            <a:r>
              <a:rPr lang="zh-CN" altLang="zh-CN" sz="2400" b="1" dirty="0">
                <a:latin typeface="Bodoni MT Black" pitchFamily="18" charset="0"/>
              </a:rPr>
              <a:t>这个步骤着重测试</a:t>
            </a:r>
            <a:r>
              <a:rPr lang="zh-CN" altLang="zh-CN" sz="2400" b="1" dirty="0">
                <a:solidFill>
                  <a:srgbClr val="FF0000"/>
                </a:solidFill>
                <a:latin typeface="Bodoni MT Black" pitchFamily="18" charset="0"/>
              </a:rPr>
              <a:t>模块的接口</a:t>
            </a:r>
            <a:r>
              <a:rPr lang="zh-CN" altLang="zh-CN" sz="2400" dirty="0">
                <a:latin typeface="Bodoni MT Black" pitchFamily="18" charset="0"/>
              </a:rPr>
              <a:t>。</a:t>
            </a:r>
            <a:endParaRPr lang="en-US" altLang="zh-CN" sz="2400" dirty="0">
              <a:latin typeface="Bodoni MT Black" pitchFamily="18" charset="0"/>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103820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323529" y="1282739"/>
            <a:ext cx="8589490" cy="275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800"/>
              </a:lnSpc>
              <a:spcBef>
                <a:spcPts val="600"/>
              </a:spcBef>
              <a:defRPr/>
            </a:pPr>
            <a:r>
              <a:rPr lang="en-US" altLang="zh-CN" sz="2400" b="1" dirty="0" smtClean="0">
                <a:latin typeface="Bodoni MT Black" pitchFamily="18" charset="0"/>
                <a:ea typeface="+mn-ea"/>
              </a:rPr>
              <a:t>3. </a:t>
            </a:r>
            <a:r>
              <a:rPr lang="zh-CN" altLang="en-US" sz="2400" b="1" dirty="0" smtClean="0">
                <a:latin typeface="Bodoni MT Black" pitchFamily="18" charset="0"/>
                <a:ea typeface="+mn-ea"/>
              </a:rPr>
              <a:t>系统测试</a:t>
            </a:r>
            <a:endParaRPr lang="en-US" altLang="zh-CN" sz="2400" b="1" dirty="0">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系统测试</a:t>
            </a:r>
            <a:r>
              <a:rPr lang="zh-CN" altLang="zh-CN" sz="2400" dirty="0">
                <a:latin typeface="Bodoni MT Black" pitchFamily="18" charset="0"/>
                <a:ea typeface="+mn-ea"/>
              </a:rPr>
              <a:t>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400" dirty="0" smtClean="0">
                <a:latin typeface="Bodoni MT Black" pitchFamily="18" charset="0"/>
                <a:ea typeface="+mn-ea"/>
              </a:rPr>
              <a:t>。</a:t>
            </a:r>
            <a:r>
              <a:rPr lang="zh-CN" altLang="zh-CN" sz="2400" b="1" dirty="0" smtClean="0">
                <a:latin typeface="Bodoni MT Black" pitchFamily="18" charset="0"/>
                <a:ea typeface="+mn-ea"/>
              </a:rPr>
              <a:t>在</a:t>
            </a:r>
            <a:r>
              <a:rPr lang="zh-CN" altLang="zh-CN" sz="2400" b="1" dirty="0">
                <a:latin typeface="Bodoni MT Black" pitchFamily="18" charset="0"/>
                <a:ea typeface="+mn-ea"/>
              </a:rPr>
              <a:t>这个测试步骤中发现的往往是</a:t>
            </a:r>
            <a:r>
              <a:rPr lang="zh-CN" altLang="zh-CN" sz="2400" b="1" dirty="0">
                <a:solidFill>
                  <a:srgbClr val="FF0000"/>
                </a:solidFill>
                <a:latin typeface="Bodoni MT Black" pitchFamily="18" charset="0"/>
                <a:ea typeface="+mn-ea"/>
              </a:rPr>
              <a:t>软件设计中的错误</a:t>
            </a:r>
            <a:r>
              <a:rPr lang="zh-CN" altLang="zh-CN" sz="2400" b="1" dirty="0">
                <a:latin typeface="Bodoni MT Black" pitchFamily="18" charset="0"/>
                <a:ea typeface="+mn-ea"/>
              </a:rPr>
              <a:t>，也可能发现</a:t>
            </a:r>
            <a:r>
              <a:rPr lang="zh-CN" altLang="zh-CN" sz="2400" b="1" dirty="0">
                <a:solidFill>
                  <a:srgbClr val="FF0000"/>
                </a:solidFill>
                <a:latin typeface="Bodoni MT Black" pitchFamily="18" charset="0"/>
                <a:ea typeface="+mn-ea"/>
              </a:rPr>
              <a:t>需求说明中</a:t>
            </a:r>
            <a:r>
              <a:rPr lang="zh-CN" altLang="zh-CN" sz="2400" b="1" dirty="0">
                <a:latin typeface="Bodoni MT Black" pitchFamily="18" charset="0"/>
                <a:ea typeface="+mn-ea"/>
              </a:rPr>
              <a:t>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2" name="文本框 1"/>
          <p:cNvSpPr txBox="1"/>
          <p:nvPr/>
        </p:nvSpPr>
        <p:spPr>
          <a:xfrm>
            <a:off x="323528" y="4254922"/>
            <a:ext cx="8363271" cy="830262"/>
          </a:xfrm>
          <a:prstGeom prst="rect">
            <a:avLst/>
          </a:prstGeom>
          <a:noFill/>
          <a:ln w="25400">
            <a:solidFill>
              <a:srgbClr val="C00000"/>
            </a:solidFill>
          </a:ln>
        </p:spPr>
        <p:txBody>
          <a:bodyPr wrap="square">
            <a:spAutoFit/>
          </a:bodyPr>
          <a:lstStyle/>
          <a:p>
            <a:pPr eaLnBrk="1" hangingPunct="1">
              <a:defRPr/>
            </a:pPr>
            <a:r>
              <a:rPr lang="en-US" altLang="zh-CN" sz="2400" dirty="0">
                <a:latin typeface="Bodoni MT Black" pitchFamily="18" charset="0"/>
              </a:rPr>
              <a:t>      </a:t>
            </a:r>
            <a:r>
              <a:rPr lang="zh-CN" altLang="zh-CN" sz="2400" dirty="0" smtClean="0">
                <a:latin typeface="Bodoni MT Black" pitchFamily="18" charset="0"/>
              </a:rPr>
              <a:t>子系统</a:t>
            </a:r>
            <a:r>
              <a:rPr lang="zh-CN" altLang="zh-CN" sz="2400" dirty="0">
                <a:latin typeface="Bodoni MT Black" pitchFamily="18" charset="0"/>
              </a:rPr>
              <a:t>测试</a:t>
            </a:r>
            <a:r>
              <a:rPr lang="zh-CN" altLang="en-US" sz="2400" dirty="0">
                <a:latin typeface="Bodoni MT Black" pitchFamily="18" charset="0"/>
              </a:rPr>
              <a:t>和</a:t>
            </a:r>
            <a:r>
              <a:rPr lang="zh-CN" altLang="zh-CN" sz="2400" dirty="0">
                <a:latin typeface="Bodoni MT Black" pitchFamily="18" charset="0"/>
              </a:rPr>
              <a:t>系统测试，都兼有检测和组装两重含义，通常称为</a:t>
            </a:r>
            <a:r>
              <a:rPr lang="zh-CN" altLang="zh-CN" sz="2400" b="1" dirty="0">
                <a:solidFill>
                  <a:schemeClr val="accent2"/>
                </a:solidFill>
                <a:latin typeface="Bodoni MT Black" pitchFamily="18" charset="0"/>
              </a:rPr>
              <a:t>集成测试</a:t>
            </a:r>
            <a:r>
              <a:rPr lang="zh-CN" altLang="en-US" sz="2400" dirty="0">
                <a:latin typeface="Bodoni MT Black" pitchFamily="18" charset="0"/>
              </a:rPr>
              <a:t>。</a:t>
            </a:r>
            <a:endParaRPr lang="en-US" altLang="zh-CN" sz="2400" dirty="0">
              <a:latin typeface="Bodoni MT Black" pitchFamily="18" charset="0"/>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539750" y="1566863"/>
            <a:ext cx="8353425"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500"/>
              </a:lnSpc>
              <a:spcBef>
                <a:spcPts val="600"/>
              </a:spcBef>
              <a:defRPr/>
            </a:pPr>
            <a:r>
              <a:rPr lang="en-US" altLang="zh-CN" sz="2400" b="1" dirty="0" smtClean="0">
                <a:latin typeface="Bodoni MT Black" pitchFamily="18" charset="0"/>
                <a:ea typeface="+mn-ea"/>
              </a:rPr>
              <a:t>4. </a:t>
            </a:r>
            <a:r>
              <a:rPr lang="zh-CN" altLang="en-US" sz="2400" b="1" dirty="0" smtClean="0">
                <a:latin typeface="Bodoni MT Black" pitchFamily="18" charset="0"/>
                <a:ea typeface="+mn-ea"/>
              </a:rPr>
              <a:t>验收测试</a:t>
            </a:r>
            <a:endParaRPr lang="en-US" altLang="zh-CN" sz="2400" b="1" dirty="0" smtClean="0">
              <a:latin typeface="Bodoni MT Black" pitchFamily="18" charset="0"/>
              <a:ea typeface="+mn-ea"/>
            </a:endParaRPr>
          </a:p>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验收测试</a:t>
            </a:r>
            <a:r>
              <a:rPr lang="zh-CN" altLang="zh-CN" sz="2400" dirty="0">
                <a:latin typeface="Bodoni MT Black" pitchFamily="18" charset="0"/>
                <a:ea typeface="+mn-ea"/>
              </a:rPr>
              <a:t>把软件系统作为单一的实体进行测试，测试内容与系统测试基本类似，但是它是在</a:t>
            </a:r>
            <a:r>
              <a:rPr lang="zh-CN" altLang="zh-CN" sz="2400" b="1" dirty="0">
                <a:solidFill>
                  <a:srgbClr val="FF0000"/>
                </a:solidFill>
                <a:latin typeface="Bodoni MT Black" pitchFamily="18" charset="0"/>
                <a:ea typeface="+mn-ea"/>
              </a:rPr>
              <a:t>用户</a:t>
            </a:r>
            <a:r>
              <a:rPr lang="zh-CN" altLang="zh-CN" sz="2400" dirty="0">
                <a:latin typeface="Bodoni MT Black" pitchFamily="18" charset="0"/>
                <a:ea typeface="+mn-ea"/>
              </a:rPr>
              <a:t>积极参与下进行的，而且可能主要使用</a:t>
            </a:r>
            <a:r>
              <a:rPr lang="zh-CN" altLang="zh-CN" sz="2400" dirty="0">
                <a:solidFill>
                  <a:srgbClr val="FF0000"/>
                </a:solidFill>
                <a:latin typeface="Bodoni MT Black" pitchFamily="18" charset="0"/>
                <a:ea typeface="+mn-ea"/>
              </a:rPr>
              <a:t>实际</a:t>
            </a:r>
            <a:r>
              <a:rPr lang="zh-CN" altLang="zh-CN" sz="2400" dirty="0" smtClean="0">
                <a:solidFill>
                  <a:srgbClr val="FF0000"/>
                </a:solidFill>
                <a:latin typeface="Bodoni MT Black" pitchFamily="18" charset="0"/>
                <a:ea typeface="+mn-ea"/>
              </a:rPr>
              <a:t>数据</a:t>
            </a:r>
            <a:r>
              <a:rPr lang="zh-CN" altLang="en-US" sz="2400" dirty="0" smtClean="0">
                <a:latin typeface="Bodoni MT Black" pitchFamily="18" charset="0"/>
                <a:ea typeface="+mn-ea"/>
              </a:rPr>
              <a:t>（</a:t>
            </a:r>
            <a:r>
              <a:rPr lang="zh-CN" altLang="zh-CN" sz="2400" dirty="0" smtClean="0">
                <a:latin typeface="Bodoni MT Black" pitchFamily="18" charset="0"/>
              </a:rPr>
              <a:t>系统将来要处理的信息</a:t>
            </a:r>
            <a:r>
              <a:rPr lang="zh-CN" altLang="en-US" sz="2400" dirty="0" smtClean="0">
                <a:latin typeface="Bodoni MT Black" pitchFamily="18" charset="0"/>
                <a:ea typeface="+mn-ea"/>
              </a:rPr>
              <a:t>）</a:t>
            </a:r>
            <a:r>
              <a:rPr lang="zh-CN" altLang="zh-CN" sz="2400" dirty="0" smtClean="0">
                <a:latin typeface="Bodoni MT Black" pitchFamily="18" charset="0"/>
                <a:ea typeface="+mn-ea"/>
              </a:rPr>
              <a:t>进行</a:t>
            </a:r>
            <a:r>
              <a:rPr lang="zh-CN" altLang="zh-CN" sz="2400" dirty="0">
                <a:latin typeface="Bodoni MT Black" pitchFamily="18" charset="0"/>
                <a:ea typeface="+mn-ea"/>
              </a:rPr>
              <a:t>测试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验收测试</a:t>
            </a:r>
            <a:r>
              <a:rPr lang="zh-CN" altLang="zh-CN" sz="2400" dirty="0">
                <a:latin typeface="Bodoni MT Black" pitchFamily="18" charset="0"/>
                <a:ea typeface="+mn-ea"/>
              </a:rPr>
              <a:t>的目的是验证系统确实能够满足用户的需要，</a:t>
            </a:r>
            <a:r>
              <a:rPr lang="zh-CN" altLang="zh-CN" sz="2400" b="1" dirty="0">
                <a:latin typeface="Bodoni MT Black" pitchFamily="18" charset="0"/>
                <a:ea typeface="+mn-ea"/>
              </a:rPr>
              <a:t>在这个测试步骤中发现的往往是</a:t>
            </a:r>
            <a:r>
              <a:rPr lang="zh-CN" altLang="zh-CN" sz="2400" b="1" dirty="0">
                <a:solidFill>
                  <a:srgbClr val="FF0000"/>
                </a:solidFill>
                <a:latin typeface="Bodoni MT Black" pitchFamily="18" charset="0"/>
                <a:ea typeface="+mn-ea"/>
              </a:rPr>
              <a:t>系统需求说明书中的错误</a:t>
            </a:r>
            <a:r>
              <a:rPr lang="zh-CN" altLang="zh-CN" sz="2400" dirty="0">
                <a:latin typeface="Bodoni MT Black" pitchFamily="18" charset="0"/>
                <a:ea typeface="+mn-ea"/>
              </a:rPr>
              <a:t>。验收测试也称为</a:t>
            </a:r>
            <a:r>
              <a:rPr lang="zh-CN" altLang="zh-CN" sz="2400" b="1" dirty="0">
                <a:solidFill>
                  <a:srgbClr val="FF0000"/>
                </a:solidFill>
                <a:latin typeface="Bodoni MT Black" pitchFamily="18" charset="0"/>
                <a:ea typeface="+mn-ea"/>
              </a:rPr>
              <a:t>确认测试</a:t>
            </a:r>
            <a:r>
              <a:rPr lang="zh-CN" altLang="zh-CN" sz="2400" dirty="0">
                <a:latin typeface="Bodoni MT Black" pitchFamily="18" charset="0"/>
                <a:ea typeface="+mn-ea"/>
              </a:rPr>
              <a:t>。</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468313" y="1412875"/>
            <a:ext cx="8351837"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500"/>
              </a:lnSpc>
              <a:spcBef>
                <a:spcPts val="600"/>
              </a:spcBef>
              <a:defRPr/>
            </a:pPr>
            <a:r>
              <a:rPr lang="en-US" altLang="zh-CN" sz="2600" b="1" dirty="0" smtClean="0">
                <a:latin typeface="Bodoni MT Black" pitchFamily="18" charset="0"/>
                <a:ea typeface="+mn-ea"/>
              </a:rPr>
              <a:t>5. </a:t>
            </a:r>
            <a:r>
              <a:rPr lang="zh-CN" altLang="en-US" sz="2600" b="1" dirty="0" smtClean="0">
                <a:latin typeface="Bodoni MT Black" pitchFamily="18" charset="0"/>
                <a:ea typeface="+mn-ea"/>
              </a:rPr>
              <a:t>平行运行</a:t>
            </a:r>
            <a:endParaRPr lang="en-US" altLang="zh-CN" sz="2600" b="1" dirty="0" smtClean="0">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所谓</a:t>
            </a:r>
            <a:r>
              <a:rPr lang="zh-CN" altLang="zh-CN" sz="2400" b="1" dirty="0">
                <a:solidFill>
                  <a:schemeClr val="accent2"/>
                </a:solidFill>
                <a:latin typeface="Bodoni MT Black" pitchFamily="18" charset="0"/>
                <a:ea typeface="+mn-ea"/>
              </a:rPr>
              <a:t>平行运行</a:t>
            </a:r>
            <a:r>
              <a:rPr lang="zh-CN" altLang="zh-CN" sz="2400" dirty="0">
                <a:latin typeface="Bodoni MT Black" pitchFamily="18" charset="0"/>
                <a:ea typeface="+mn-ea"/>
              </a:rPr>
              <a:t>就是同时运行</a:t>
            </a:r>
            <a:r>
              <a:rPr lang="zh-CN" altLang="zh-CN" sz="2400" dirty="0">
                <a:solidFill>
                  <a:srgbClr val="FF0000"/>
                </a:solidFill>
                <a:latin typeface="Bodoni MT Black" pitchFamily="18" charset="0"/>
                <a:ea typeface="+mn-ea"/>
              </a:rPr>
              <a:t>新开发出来的系统</a:t>
            </a:r>
            <a:r>
              <a:rPr lang="zh-CN" altLang="zh-CN" sz="2400" dirty="0">
                <a:latin typeface="Bodoni MT Black" pitchFamily="18" charset="0"/>
                <a:ea typeface="+mn-ea"/>
              </a:rPr>
              <a:t>和将被它取代的</a:t>
            </a:r>
            <a:r>
              <a:rPr lang="zh-CN" altLang="zh-CN" sz="2400" dirty="0">
                <a:solidFill>
                  <a:srgbClr val="FF0000"/>
                </a:solidFill>
                <a:latin typeface="Bodoni MT Black" pitchFamily="18" charset="0"/>
                <a:ea typeface="+mn-ea"/>
              </a:rPr>
              <a:t>旧系统</a:t>
            </a:r>
            <a:r>
              <a:rPr lang="zh-CN" altLang="zh-CN" sz="2400" dirty="0">
                <a:latin typeface="Bodoni MT Black" pitchFamily="18" charset="0"/>
                <a:ea typeface="+mn-ea"/>
              </a:rPr>
              <a:t>，以便比较新旧两个系统的处理结果。这样做的具体目的有如下几</a:t>
            </a:r>
            <a:r>
              <a:rPr lang="zh-CN" altLang="zh-CN" sz="2400" dirty="0" smtClean="0">
                <a:latin typeface="Bodoni MT Black" pitchFamily="18" charset="0"/>
                <a:ea typeface="+mn-ea"/>
              </a:rPr>
              <a:t>点</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可以</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准生产环境</a:t>
            </a:r>
            <a:r>
              <a:rPr lang="zh-CN" altLang="zh-CN" sz="2400" dirty="0">
                <a:latin typeface="Bodoni MT Black" pitchFamily="18" charset="0"/>
                <a:ea typeface="+mn-ea"/>
              </a:rPr>
              <a:t>中运行新系统而又不冒风险</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用户</a:t>
            </a:r>
            <a:r>
              <a:rPr lang="zh-CN" altLang="zh-CN" sz="2400" dirty="0">
                <a:latin typeface="Bodoni MT Black" pitchFamily="18" charset="0"/>
                <a:ea typeface="+mn-ea"/>
              </a:rPr>
              <a:t>能有一段熟悉新系统的时间</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可以</a:t>
            </a:r>
            <a:r>
              <a:rPr lang="zh-CN" altLang="zh-CN" sz="2400" dirty="0">
                <a:latin typeface="Bodoni MT Black" pitchFamily="18" charset="0"/>
                <a:ea typeface="+mn-ea"/>
              </a:rPr>
              <a:t>验证用户指南和使用手册之类的文档</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能够</a:t>
            </a:r>
            <a:r>
              <a:rPr lang="zh-CN" altLang="zh-CN" sz="2400" dirty="0">
                <a:latin typeface="Bodoni MT Black" pitchFamily="18" charset="0"/>
                <a:ea typeface="+mn-ea"/>
              </a:rPr>
              <a:t>以准生产模式对新系统进行全负荷测试，可以用测试结果验证性能指标。</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7.2.4 </a:t>
            </a:r>
            <a:r>
              <a:rPr lang="zh-CN" altLang="en-US" sz="2400" dirty="0" smtClean="0">
                <a:solidFill>
                  <a:srgbClr val="D9D9D9"/>
                </a:solidFill>
                <a:latin typeface="Bodoni MT Black" pitchFamily="18" charset="0"/>
                <a:ea typeface="+mn-ea"/>
              </a:rPr>
              <a:t>测试步骤</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b="1" dirty="0" smtClean="0">
                <a:latin typeface="Bodoni MT Black" pitchFamily="18" charset="0"/>
              </a:rPr>
              <a:t>7.2.5 </a:t>
            </a:r>
            <a:r>
              <a:rPr lang="zh-CN" altLang="en-US" b="1" dirty="0" smtClean="0">
                <a:latin typeface="Bodoni MT Black" pitchFamily="18" charset="0"/>
              </a:rPr>
              <a:t>测试阶段的信息流</a:t>
            </a:r>
          </a:p>
        </p:txBody>
      </p:sp>
      <p:sp>
        <p:nvSpPr>
          <p:cNvPr id="32775" name="TextBox 7"/>
          <p:cNvSpPr txBox="1">
            <a:spLocks noChangeArrowheads="1"/>
          </p:cNvSpPr>
          <p:nvPr/>
        </p:nvSpPr>
        <p:spPr bwMode="auto">
          <a:xfrm>
            <a:off x="395288" y="4548188"/>
            <a:ext cx="8353425"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zh-CN" altLang="en-US" sz="2400" dirty="0" smtClean="0">
                <a:latin typeface="Bodoni MT Black" pitchFamily="18" charset="0"/>
                <a:ea typeface="+mn-ea"/>
              </a:rPr>
              <a:t>上图</a:t>
            </a:r>
            <a:r>
              <a:rPr lang="zh-CN" altLang="zh-CN" sz="2400" dirty="0">
                <a:latin typeface="Bodoni MT Black" pitchFamily="18" charset="0"/>
                <a:ea typeface="+mn-ea"/>
              </a:rPr>
              <a:t>描绘了测试阶段的信息流，这个阶段的输入信息有两类：</a:t>
            </a:r>
            <a:r>
              <a:rPr lang="en-US" altLang="zh-CN" sz="2400" dirty="0">
                <a:latin typeface="Bodoni MT Black" pitchFamily="18" charset="0"/>
                <a:ea typeface="+mn-ea"/>
              </a:rPr>
              <a:t> </a:t>
            </a:r>
            <a:r>
              <a:rPr lang="zh-CN" altLang="en-US" sz="2400" dirty="0" smtClean="0">
                <a:latin typeface="Bodoni MT Black" pitchFamily="18" charset="0"/>
                <a:ea typeface="+mn-ea"/>
              </a:rPr>
              <a:t>① </a:t>
            </a:r>
            <a:r>
              <a:rPr lang="zh-CN" altLang="zh-CN" sz="2400" dirty="0" smtClean="0">
                <a:solidFill>
                  <a:srgbClr val="FF0000"/>
                </a:solidFill>
                <a:latin typeface="Bodoni MT Black" pitchFamily="18" charset="0"/>
                <a:ea typeface="+mn-ea"/>
              </a:rPr>
              <a:t>软件</a:t>
            </a:r>
            <a:r>
              <a:rPr lang="zh-CN" altLang="zh-CN" sz="2400" dirty="0">
                <a:solidFill>
                  <a:srgbClr val="FF0000"/>
                </a:solidFill>
                <a:latin typeface="Bodoni MT Black" pitchFamily="18" charset="0"/>
                <a:ea typeface="+mn-ea"/>
              </a:rPr>
              <a:t>配置</a:t>
            </a:r>
            <a:r>
              <a:rPr lang="zh-CN" altLang="zh-CN" sz="2400" dirty="0">
                <a:latin typeface="Bodoni MT Black" pitchFamily="18" charset="0"/>
                <a:ea typeface="+mn-ea"/>
              </a:rPr>
              <a:t>，包括需求说明书、设计说明书和源程序清单等；</a:t>
            </a:r>
            <a:r>
              <a:rPr lang="en-US" altLang="zh-CN" sz="2400" dirty="0">
                <a:latin typeface="Bodoni MT Black" pitchFamily="18" charset="0"/>
                <a:ea typeface="+mn-ea"/>
              </a:rPr>
              <a:t> </a:t>
            </a:r>
            <a:r>
              <a:rPr lang="zh-CN" altLang="en-US" sz="2400" dirty="0" smtClean="0">
                <a:latin typeface="Bodoni MT Black" pitchFamily="18" charset="0"/>
                <a:ea typeface="+mn-ea"/>
              </a:rPr>
              <a:t>②</a:t>
            </a: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测试</a:t>
            </a:r>
            <a:r>
              <a:rPr lang="zh-CN" altLang="zh-CN" sz="2400" dirty="0">
                <a:solidFill>
                  <a:srgbClr val="FF0000"/>
                </a:solidFill>
                <a:latin typeface="Bodoni MT Black" pitchFamily="18" charset="0"/>
                <a:ea typeface="+mn-ea"/>
              </a:rPr>
              <a:t>配置</a:t>
            </a:r>
            <a:r>
              <a:rPr lang="zh-CN" altLang="zh-CN" sz="2400" dirty="0">
                <a:latin typeface="Bodoni MT Black" pitchFamily="18" charset="0"/>
                <a:ea typeface="+mn-ea"/>
              </a:rPr>
              <a:t>，包括测试计划和测试方案。</a:t>
            </a:r>
            <a:endParaRPr lang="en-US" altLang="zh-CN"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7.2.5 </a:t>
            </a:r>
            <a:r>
              <a:rPr lang="zh-CN" altLang="en-US" sz="2400" dirty="0" smtClean="0">
                <a:solidFill>
                  <a:srgbClr val="D9D9D9"/>
                </a:solidFill>
                <a:latin typeface="Bodoni MT Black" pitchFamily="18" charset="0"/>
                <a:ea typeface="+mn-ea"/>
              </a:rPr>
              <a:t>测试阶段的信息流</a:t>
            </a:r>
            <a:endParaRPr lang="zh-CN" altLang="en-US" sz="2400" dirty="0">
              <a:solidFill>
                <a:srgbClr val="D9D9D9"/>
              </a:solidFill>
              <a:latin typeface="Bodoni MT Black" pitchFamily="18" charset="0"/>
              <a:ea typeface="+mn-ea"/>
            </a:endParaRPr>
          </a:p>
        </p:txBody>
      </p:sp>
      <p:pic>
        <p:nvPicPr>
          <p:cNvPr id="56327" name="图片 1"/>
          <p:cNvPicPr>
            <a:picLocks noChangeAspect="1"/>
          </p:cNvPicPr>
          <p:nvPr/>
        </p:nvPicPr>
        <p:blipFill>
          <a:blip r:embed="rId3" cstate="print"/>
          <a:srcRect/>
          <a:stretch>
            <a:fillRect/>
          </a:stretch>
        </p:blipFill>
        <p:spPr bwMode="auto">
          <a:xfrm>
            <a:off x="844550" y="1782763"/>
            <a:ext cx="7472363" cy="2725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323528" y="1166559"/>
            <a:ext cx="8496943" cy="241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en-US" altLang="zh-CN" sz="2400" b="1" dirty="0" smtClean="0">
                <a:latin typeface="Bodoni MT Black" pitchFamily="18" charset="0"/>
                <a:ea typeface="+mn-ea"/>
              </a:rPr>
              <a:t> </a:t>
            </a:r>
            <a:r>
              <a:rPr lang="zh-CN" altLang="zh-CN" sz="2400" b="1" dirty="0" smtClean="0">
                <a:solidFill>
                  <a:schemeClr val="accent2"/>
                </a:solidFill>
                <a:latin typeface="Bodoni MT Black" pitchFamily="18" charset="0"/>
                <a:ea typeface="+mn-ea"/>
              </a:rPr>
              <a:t>测试</a:t>
            </a:r>
            <a:r>
              <a:rPr lang="zh-CN" altLang="zh-CN" sz="2400" b="1" dirty="0">
                <a:solidFill>
                  <a:schemeClr val="accent2"/>
                </a:solidFill>
                <a:latin typeface="Bodoni MT Black" pitchFamily="18" charset="0"/>
                <a:ea typeface="+mn-ea"/>
              </a:rPr>
              <a:t>方案</a:t>
            </a:r>
            <a:r>
              <a:rPr lang="zh-CN" altLang="zh-CN" sz="2400" dirty="0">
                <a:latin typeface="Bodoni MT Black" pitchFamily="18" charset="0"/>
                <a:ea typeface="+mn-ea"/>
              </a:rPr>
              <a:t>不仅仅是测试时使用的</a:t>
            </a:r>
            <a:r>
              <a:rPr lang="zh-CN" altLang="zh-CN" sz="2400" dirty="0" smtClean="0">
                <a:latin typeface="Bodoni MT Black" pitchFamily="18" charset="0"/>
                <a:ea typeface="+mn-ea"/>
              </a:rPr>
              <a:t>输入</a:t>
            </a:r>
            <a:r>
              <a:rPr lang="zh-CN" altLang="zh-CN" sz="2400" dirty="0" smtClean="0">
                <a:solidFill>
                  <a:srgbClr val="FF0000"/>
                </a:solidFill>
                <a:latin typeface="Bodoni MT Black" pitchFamily="18" charset="0"/>
                <a:ea typeface="+mn-ea"/>
              </a:rPr>
              <a:t>数据</a:t>
            </a:r>
            <a:r>
              <a:rPr lang="zh-CN" altLang="en-US" sz="2400" dirty="0" smtClean="0">
                <a:latin typeface="Bodoni MT Black" pitchFamily="18" charset="0"/>
                <a:ea typeface="+mn-ea"/>
              </a:rPr>
              <a:t>（</a:t>
            </a:r>
            <a:r>
              <a:rPr lang="zh-CN" altLang="zh-CN" sz="2400" dirty="0" smtClean="0">
                <a:latin typeface="Bodoni MT Black" pitchFamily="18" charset="0"/>
              </a:rPr>
              <a:t>称为</a:t>
            </a:r>
            <a:r>
              <a:rPr lang="zh-CN" altLang="zh-CN" sz="2400" dirty="0" smtClean="0">
                <a:solidFill>
                  <a:srgbClr val="FF0000"/>
                </a:solidFill>
                <a:latin typeface="Bodoni MT Black" pitchFamily="18" charset="0"/>
              </a:rPr>
              <a:t>测试用例</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latin typeface="Bodoni MT Black" pitchFamily="18" charset="0"/>
                <a:ea typeface="+mn-ea"/>
              </a:rPr>
              <a:t>还应该包括每组输入数据</a:t>
            </a:r>
            <a:r>
              <a:rPr lang="zh-CN" altLang="zh-CN" sz="2400" dirty="0">
                <a:solidFill>
                  <a:srgbClr val="FF0000"/>
                </a:solidFill>
                <a:latin typeface="Bodoni MT Black" pitchFamily="18" charset="0"/>
                <a:ea typeface="+mn-ea"/>
              </a:rPr>
              <a:t>预定要检验的功能</a:t>
            </a:r>
            <a:r>
              <a:rPr lang="zh-CN" altLang="zh-CN" sz="2400" dirty="0">
                <a:latin typeface="Bodoni MT Black" pitchFamily="18" charset="0"/>
                <a:ea typeface="+mn-ea"/>
              </a:rPr>
              <a:t>，以及每组输入数据预期应该得到的</a:t>
            </a:r>
            <a:r>
              <a:rPr lang="zh-CN" altLang="zh-CN" sz="2400" dirty="0">
                <a:solidFill>
                  <a:srgbClr val="FF0000"/>
                </a:solidFill>
                <a:latin typeface="Bodoni MT Black" pitchFamily="18" charset="0"/>
                <a:ea typeface="+mn-ea"/>
              </a:rPr>
              <a:t>正确输出</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eaLnBrk="1" hangingPunct="1">
              <a:lnSpc>
                <a:spcPts val="3500"/>
              </a:lnSpc>
              <a:spcBef>
                <a:spcPts val="600"/>
              </a:spcBef>
              <a:defRPr/>
            </a:pP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测试</a:t>
            </a:r>
            <a:r>
              <a:rPr lang="zh-CN" altLang="zh-CN" sz="2400" dirty="0">
                <a:solidFill>
                  <a:srgbClr val="FF0000"/>
                </a:solidFill>
                <a:latin typeface="Bodoni MT Black" pitchFamily="18" charset="0"/>
                <a:ea typeface="+mn-ea"/>
              </a:rPr>
              <a:t>配置是软件配置的一个子集</a:t>
            </a:r>
            <a:r>
              <a:rPr lang="zh-CN" altLang="zh-CN" sz="2400" dirty="0">
                <a:latin typeface="Bodoni MT Black" pitchFamily="18" charset="0"/>
                <a:ea typeface="+mn-ea"/>
              </a:rPr>
              <a:t>，最终交出的软件配置应该包括上述</a:t>
            </a:r>
            <a:r>
              <a:rPr lang="zh-CN" altLang="zh-CN" sz="2400" dirty="0">
                <a:solidFill>
                  <a:srgbClr val="FF0000"/>
                </a:solidFill>
                <a:latin typeface="Bodoni MT Black" pitchFamily="18" charset="0"/>
                <a:ea typeface="+mn-ea"/>
              </a:rPr>
              <a:t>测试配置</a:t>
            </a:r>
            <a:r>
              <a:rPr lang="zh-CN" altLang="zh-CN" sz="2400" dirty="0">
                <a:latin typeface="Bodoni MT Black" pitchFamily="18" charset="0"/>
                <a:ea typeface="+mn-ea"/>
              </a:rPr>
              <a:t>以及</a:t>
            </a:r>
            <a:r>
              <a:rPr lang="zh-CN" altLang="zh-CN" sz="2400" dirty="0">
                <a:solidFill>
                  <a:srgbClr val="FF0000"/>
                </a:solidFill>
                <a:latin typeface="Bodoni MT Black" pitchFamily="18" charset="0"/>
                <a:ea typeface="+mn-ea"/>
              </a:rPr>
              <a:t>测试的实际结果</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调试的记录</a:t>
            </a:r>
            <a:r>
              <a:rPr lang="zh-CN" altLang="zh-CN" sz="2400" dirty="0">
                <a:latin typeface="Bodoni MT Black" pitchFamily="18" charset="0"/>
                <a:ea typeface="+mn-ea"/>
              </a:rPr>
              <a:t>。</a:t>
            </a:r>
            <a:endParaRPr lang="en-US" altLang="zh-CN" sz="2400" dirty="0" smtClean="0">
              <a:latin typeface="Bodoni MT Black" pitchFamily="18" charset="0"/>
              <a:ea typeface="+mn-ea"/>
            </a:endParaRPr>
          </a:p>
        </p:txBody>
      </p:sp>
      <p:sp>
        <p:nvSpPr>
          <p:cNvPr id="58372" name="TextBox 7"/>
          <p:cNvSpPr txBox="1">
            <a:spLocks noChangeArrowheads="1"/>
          </p:cNvSpPr>
          <p:nvPr/>
        </p:nvSpPr>
        <p:spPr bwMode="auto">
          <a:xfrm>
            <a:off x="261615" y="3871679"/>
            <a:ext cx="8558856" cy="2426305"/>
          </a:xfrm>
          <a:prstGeom prst="rect">
            <a:avLst/>
          </a:prstGeom>
          <a:noFill/>
          <a:ln w="9525">
            <a:noFill/>
            <a:miter lim="800000"/>
            <a:headEnd/>
            <a:tailEnd/>
          </a:ln>
        </p:spPr>
        <p:txBody>
          <a:bodyPr wrap="square">
            <a:spAutoFit/>
          </a:bodyPr>
          <a:lstStyle/>
          <a:p>
            <a:pPr indent="457200" eaLnBrk="1" hangingPunct="1">
              <a:lnSpc>
                <a:spcPts val="3400"/>
              </a:lnSpc>
              <a:spcBef>
                <a:spcPts val="600"/>
              </a:spcBef>
            </a:pPr>
            <a:r>
              <a:rPr lang="zh-CN" altLang="zh-CN" sz="2400" dirty="0" smtClean="0">
                <a:latin typeface="Bodoni MT Black" pitchFamily="18" charset="0"/>
              </a:rPr>
              <a:t>比较</a:t>
            </a:r>
            <a:r>
              <a:rPr lang="zh-CN" altLang="zh-CN" sz="2400" dirty="0">
                <a:latin typeface="Bodoni MT Black" pitchFamily="18" charset="0"/>
              </a:rPr>
              <a:t>测试得出的实际结果和预期的结果，如果两者不一致则很可能是程序中有错误</a:t>
            </a:r>
            <a:r>
              <a:rPr lang="zh-CN" altLang="zh-CN" sz="2400" dirty="0" smtClean="0">
                <a:latin typeface="Bodoni MT Black" pitchFamily="18" charset="0"/>
              </a:rPr>
              <a:t>。</a:t>
            </a:r>
            <a:endParaRPr lang="en-US" altLang="zh-CN" sz="2400" dirty="0" smtClean="0">
              <a:latin typeface="Bodoni MT Black" pitchFamily="18" charset="0"/>
            </a:endParaRPr>
          </a:p>
          <a:p>
            <a:pPr indent="457200" eaLnBrk="1" hangingPunct="1">
              <a:lnSpc>
                <a:spcPts val="3400"/>
              </a:lnSpc>
              <a:spcBef>
                <a:spcPts val="600"/>
              </a:spcBef>
            </a:pPr>
            <a:r>
              <a:rPr lang="zh-CN" altLang="zh-CN" sz="2400" dirty="0" smtClean="0">
                <a:latin typeface="Bodoni MT Black" pitchFamily="18" charset="0"/>
              </a:rPr>
              <a:t>如果</a:t>
            </a:r>
            <a:r>
              <a:rPr lang="zh-CN" altLang="zh-CN" sz="2400" dirty="0">
                <a:latin typeface="Bodoni MT Black" pitchFamily="18" charset="0"/>
              </a:rPr>
              <a:t>经常出现要求修改设计的严重错误，那么软件的</a:t>
            </a:r>
            <a:r>
              <a:rPr lang="zh-CN" altLang="zh-CN" sz="2400" dirty="0">
                <a:solidFill>
                  <a:srgbClr val="FF0000"/>
                </a:solidFill>
                <a:latin typeface="Bodoni MT Black" pitchFamily="18" charset="0"/>
              </a:rPr>
              <a:t>质量和可靠性</a:t>
            </a:r>
            <a:r>
              <a:rPr lang="zh-CN" altLang="zh-CN" sz="2400" dirty="0">
                <a:latin typeface="Bodoni MT Black" pitchFamily="18" charset="0"/>
              </a:rPr>
              <a:t>是值得怀疑的，应该进一步仔细测试。</a:t>
            </a:r>
            <a:endParaRPr lang="en-US" altLang="zh-CN" sz="2400" dirty="0">
              <a:latin typeface="Bodoni MT Black" pitchFamily="18" charset="0"/>
            </a:endParaRPr>
          </a:p>
          <a:p>
            <a:pPr indent="457200" eaLnBrk="1" hangingPunct="1">
              <a:lnSpc>
                <a:spcPts val="3400"/>
              </a:lnSpc>
              <a:spcBef>
                <a:spcPts val="600"/>
              </a:spcBef>
            </a:pPr>
            <a:endParaRPr lang="en-US" altLang="zh-CN" sz="2400" dirty="0">
              <a:latin typeface="Bodoni MT Black" pitchFamily="18" charset="0"/>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7.2.5 </a:t>
            </a:r>
            <a:r>
              <a:rPr lang="zh-CN" altLang="en-US" sz="2400" dirty="0" smtClean="0">
                <a:solidFill>
                  <a:srgbClr val="D9D9D9"/>
                </a:solidFill>
                <a:latin typeface="Bodoni MT Black" pitchFamily="18" charset="0"/>
                <a:ea typeface="+mn-ea"/>
              </a:rPr>
              <a:t>测试阶段的信息流</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7.2 </a:t>
            </a:r>
            <a:r>
              <a:rPr lang="zh-CN" altLang="en-US" b="1" dirty="0" smtClean="0">
                <a:latin typeface="Bodoni MT Black" pitchFamily="18" charset="0"/>
                <a:ea typeface="+mn-ea"/>
              </a:rPr>
              <a:t>软件测试基础</a:t>
            </a:r>
          </a:p>
        </p:txBody>
      </p:sp>
      <p:sp>
        <p:nvSpPr>
          <p:cNvPr id="32775" name="TextBox 7"/>
          <p:cNvSpPr txBox="1">
            <a:spLocks noChangeArrowheads="1"/>
          </p:cNvSpPr>
          <p:nvPr/>
        </p:nvSpPr>
        <p:spPr bwMode="auto">
          <a:xfrm>
            <a:off x="323529" y="1354138"/>
            <a:ext cx="836327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ct val="125000"/>
              </a:lnSpc>
              <a:spcBef>
                <a:spcPts val="0"/>
              </a:spcBef>
              <a:defRPr/>
            </a:pPr>
            <a:r>
              <a:rPr lang="zh-CN" altLang="zh-CN" sz="2400" dirty="0" smtClean="0">
                <a:latin typeface="Bodoni MT Black" pitchFamily="18" charset="0"/>
                <a:ea typeface="+mn-ea"/>
              </a:rPr>
              <a:t>如果</a:t>
            </a:r>
            <a:r>
              <a:rPr lang="zh-CN" altLang="zh-CN" sz="2400" dirty="0">
                <a:latin typeface="Bodoni MT Black" pitchFamily="18" charset="0"/>
                <a:ea typeface="+mn-ea"/>
              </a:rPr>
              <a:t>看起来软件功能完成得很正常，遇到的错误也很容易改正，则仍然应该考虑两种可能</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eaLnBrk="1" hangingPunct="1">
              <a:lnSpc>
                <a:spcPct val="125000"/>
              </a:lnSpc>
              <a:spcBef>
                <a:spcPts val="0"/>
              </a:spcBef>
              <a:defRPr/>
            </a:pPr>
            <a:r>
              <a:rPr lang="zh-CN" altLang="en-US" sz="2400" dirty="0" smtClean="0">
                <a:solidFill>
                  <a:srgbClr val="0070C0"/>
                </a:solidFill>
                <a:latin typeface="Bodoni MT Black" pitchFamily="18" charset="0"/>
                <a:ea typeface="+mn-ea"/>
              </a:rPr>
              <a:t>① </a:t>
            </a:r>
            <a:r>
              <a:rPr lang="zh-CN" altLang="zh-CN" sz="2400" dirty="0" smtClean="0">
                <a:solidFill>
                  <a:srgbClr val="0070C0"/>
                </a:solidFill>
                <a:latin typeface="Bodoni MT Black" pitchFamily="18" charset="0"/>
                <a:ea typeface="+mn-ea"/>
              </a:rPr>
              <a:t>软件</a:t>
            </a:r>
            <a:r>
              <a:rPr lang="zh-CN" altLang="zh-CN" sz="2400" dirty="0">
                <a:solidFill>
                  <a:srgbClr val="0070C0"/>
                </a:solidFill>
                <a:latin typeface="Bodoni MT Black" pitchFamily="18" charset="0"/>
                <a:ea typeface="+mn-ea"/>
              </a:rPr>
              <a:t>的可靠性是可以接受的</a:t>
            </a:r>
            <a:r>
              <a:rPr lang="zh-CN" altLang="zh-CN" sz="2400" dirty="0" smtClean="0">
                <a:solidFill>
                  <a:srgbClr val="0070C0"/>
                </a:solidFill>
                <a:latin typeface="Bodoni MT Black" pitchFamily="18" charset="0"/>
                <a:ea typeface="+mn-ea"/>
              </a:rPr>
              <a:t>；</a:t>
            </a:r>
            <a:endParaRPr lang="en-US" altLang="zh-CN" sz="2400" dirty="0">
              <a:solidFill>
                <a:srgbClr val="0070C0"/>
              </a:solidFill>
              <a:latin typeface="Bodoni MT Black" pitchFamily="18" charset="0"/>
              <a:ea typeface="+mn-ea"/>
            </a:endParaRPr>
          </a:p>
          <a:p>
            <a:pPr marL="0" indent="457200" eaLnBrk="1" hangingPunct="1">
              <a:lnSpc>
                <a:spcPct val="125000"/>
              </a:lnSpc>
              <a:spcBef>
                <a:spcPts val="0"/>
              </a:spcBef>
              <a:defRPr/>
            </a:pPr>
            <a:r>
              <a:rPr lang="zh-CN" altLang="en-US" sz="2400" dirty="0" smtClean="0">
                <a:solidFill>
                  <a:srgbClr val="0070C0"/>
                </a:solidFill>
                <a:latin typeface="Bodoni MT Black" pitchFamily="18" charset="0"/>
                <a:ea typeface="+mn-ea"/>
              </a:rPr>
              <a:t>② </a:t>
            </a:r>
            <a:r>
              <a:rPr lang="zh-CN" altLang="zh-CN" sz="2400" dirty="0" smtClean="0">
                <a:solidFill>
                  <a:srgbClr val="0070C0"/>
                </a:solidFill>
                <a:latin typeface="Bodoni MT Black" pitchFamily="18" charset="0"/>
                <a:ea typeface="+mn-ea"/>
              </a:rPr>
              <a:t>所</a:t>
            </a:r>
            <a:r>
              <a:rPr lang="zh-CN" altLang="zh-CN" sz="2400" dirty="0">
                <a:solidFill>
                  <a:srgbClr val="0070C0"/>
                </a:solidFill>
                <a:latin typeface="Bodoni MT Black" pitchFamily="18" charset="0"/>
                <a:ea typeface="+mn-ea"/>
              </a:rPr>
              <a:t>进行的测试尚不足以发现严重的错误</a:t>
            </a:r>
            <a:r>
              <a:rPr lang="zh-CN" altLang="zh-CN" sz="2400" dirty="0" smtClean="0">
                <a:solidFill>
                  <a:srgbClr val="0070C0"/>
                </a:solidFill>
                <a:latin typeface="Bodoni MT Black" pitchFamily="18" charset="0"/>
                <a:ea typeface="+mn-ea"/>
              </a:rPr>
              <a:t>。</a:t>
            </a:r>
            <a:endParaRPr lang="en-US" altLang="zh-CN" sz="2400" dirty="0" smtClean="0">
              <a:solidFill>
                <a:srgbClr val="0070C0"/>
              </a:solidFill>
              <a:latin typeface="Bodoni MT Black" pitchFamily="18" charset="0"/>
              <a:ea typeface="+mn-ea"/>
            </a:endParaRPr>
          </a:p>
          <a:p>
            <a:pPr marL="0" indent="45720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经过测试，一个错误也没有被发现，则很可能是因为对测试配置思考不充分，以致不能暴露软件中潜藏的错误。</a:t>
            </a:r>
            <a:endParaRPr lang="en-US" altLang="zh-CN" sz="2400" dirty="0" smtClean="0">
              <a:latin typeface="Bodoni MT Black" pitchFamily="18" charset="0"/>
              <a:ea typeface="+mn-ea"/>
            </a:endParaRPr>
          </a:p>
        </p:txBody>
      </p:sp>
      <p:sp>
        <p:nvSpPr>
          <p:cNvPr id="60420" name="TextBox 7"/>
          <p:cNvSpPr txBox="1">
            <a:spLocks noChangeArrowheads="1"/>
          </p:cNvSpPr>
          <p:nvPr/>
        </p:nvSpPr>
        <p:spPr bwMode="auto">
          <a:xfrm>
            <a:off x="300796" y="4581128"/>
            <a:ext cx="8568951" cy="964367"/>
          </a:xfrm>
          <a:prstGeom prst="rect">
            <a:avLst/>
          </a:prstGeom>
          <a:noFill/>
          <a:ln w="9525">
            <a:noFill/>
            <a:miter lim="800000"/>
            <a:headEnd/>
            <a:tailEnd/>
          </a:ln>
        </p:spPr>
        <p:txBody>
          <a:bodyPr wrap="square">
            <a:spAutoFit/>
          </a:bodyPr>
          <a:lstStyle/>
          <a:p>
            <a:pPr indent="457200" eaLnBrk="1" hangingPunct="1">
              <a:lnSpc>
                <a:spcPts val="3400"/>
              </a:lnSpc>
              <a:spcBef>
                <a:spcPts val="600"/>
              </a:spcBef>
            </a:pPr>
            <a:r>
              <a:rPr lang="en-US" altLang="zh-CN" sz="2400" b="1" dirty="0">
                <a:latin typeface="Bodoni MT Black" pitchFamily="18" charset="0"/>
              </a:rPr>
              <a:t> </a:t>
            </a:r>
            <a:r>
              <a:rPr lang="zh-CN" altLang="zh-CN" sz="2400" b="1" dirty="0">
                <a:solidFill>
                  <a:schemeClr val="accent2"/>
                </a:solidFill>
                <a:latin typeface="Bodoni MT Black" pitchFamily="18" charset="0"/>
              </a:rPr>
              <a:t>软件可靠性模型</a:t>
            </a:r>
            <a:r>
              <a:rPr lang="zh-CN" altLang="zh-CN" sz="2400" dirty="0">
                <a:latin typeface="Bodoni MT Black" pitchFamily="18" charset="0"/>
              </a:rPr>
              <a:t>使用</a:t>
            </a:r>
            <a:r>
              <a:rPr lang="zh-CN" altLang="zh-CN" sz="2400" dirty="0">
                <a:solidFill>
                  <a:srgbClr val="FF0000"/>
                </a:solidFill>
                <a:latin typeface="Bodoni MT Black" pitchFamily="18" charset="0"/>
              </a:rPr>
              <a:t>错误率数据</a:t>
            </a:r>
            <a:r>
              <a:rPr lang="zh-CN" altLang="zh-CN" sz="2400" dirty="0">
                <a:latin typeface="Bodoni MT Black" pitchFamily="18" charset="0"/>
              </a:rPr>
              <a:t>估计将来出现错误的情况，并进而对软件可靠性进行预测。</a:t>
            </a:r>
            <a:endParaRPr lang="en-US" altLang="zh-CN" sz="2400" dirty="0">
              <a:latin typeface="Bodoni MT Black" pitchFamily="18" charset="0"/>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7.2.5 </a:t>
            </a:r>
            <a:r>
              <a:rPr lang="zh-CN" altLang="en-US" sz="2400" dirty="0" smtClean="0">
                <a:solidFill>
                  <a:srgbClr val="D9D9D9"/>
                </a:solidFill>
                <a:latin typeface="Bodoni MT Black" pitchFamily="18" charset="0"/>
                <a:ea typeface="+mn-ea"/>
              </a:rPr>
              <a:t>测试阶段的信息流</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835025" y="332656"/>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02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024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主要内容</a:t>
            </a:r>
          </a:p>
        </p:txBody>
      </p:sp>
      <p:pic>
        <p:nvPicPr>
          <p:cNvPr id="102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5" action="ppaction://hlinksldjump"/>
          </p:cNvPr>
          <p:cNvSpPr txBox="1">
            <a:spLocks noChangeArrowheads="1"/>
          </p:cNvSpPr>
          <p:nvPr/>
        </p:nvSpPr>
        <p:spPr bwMode="auto">
          <a:xfrm>
            <a:off x="1071563" y="1927573"/>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570510"/>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142010"/>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713510"/>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268760"/>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0252"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6246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6246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7.3 </a:t>
            </a:r>
            <a:r>
              <a:rPr lang="zh-CN" altLang="en-US" sz="2400">
                <a:solidFill>
                  <a:srgbClr val="D9D9D9"/>
                </a:solidFill>
                <a:latin typeface="Bodoni MT Black" pitchFamily="18" charset="0"/>
              </a:rPr>
              <a:t>单元测试</a:t>
            </a:r>
          </a:p>
        </p:txBody>
      </p:sp>
      <p:pic>
        <p:nvPicPr>
          <p:cNvPr id="6246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6247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6247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6247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6247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6247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62476"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4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2" name="内容占位符 1"/>
          <p:cNvSpPr>
            <a:spLocks noGrp="1"/>
          </p:cNvSpPr>
          <p:nvPr>
            <p:ph idx="1"/>
          </p:nvPr>
        </p:nvSpPr>
        <p:spPr>
          <a:xfrm>
            <a:off x="457200" y="1484784"/>
            <a:ext cx="8229600" cy="4276725"/>
          </a:xfrm>
        </p:spPr>
        <p:txBody>
          <a:bodyPr/>
          <a:lstStyle/>
          <a:p>
            <a:pPr eaLnBrk="1" hangingPunct="1">
              <a:lnSpc>
                <a:spcPct val="125000"/>
              </a:lnSpc>
              <a:spcBef>
                <a:spcPts val="0"/>
              </a:spcBef>
              <a:buFont typeface="Wingdings" panose="05000000000000000000" pitchFamily="2" charset="2"/>
              <a:buChar char="l"/>
              <a:defRPr/>
            </a:pPr>
            <a:r>
              <a:rPr lang="zh-CN" altLang="zh-CN" sz="2400" dirty="0">
                <a:latin typeface="Bodoni MT Black" pitchFamily="18" charset="0"/>
              </a:rPr>
              <a:t>单元测试集中检测软件设计的最小单元——</a:t>
            </a:r>
            <a:r>
              <a:rPr lang="zh-CN" altLang="zh-CN" sz="2400" dirty="0">
                <a:solidFill>
                  <a:srgbClr val="FF0000"/>
                </a:solidFill>
                <a:latin typeface="Bodoni MT Black" pitchFamily="18" charset="0"/>
              </a:rPr>
              <a:t>模块</a:t>
            </a:r>
            <a:r>
              <a:rPr lang="zh-CN" altLang="zh-CN" sz="2400" dirty="0" smtClean="0">
                <a:latin typeface="Bodoni MT Black" pitchFamily="18" charset="0"/>
              </a:rPr>
              <a:t>。</a:t>
            </a:r>
            <a:endParaRPr lang="en-US" altLang="zh-CN"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rPr>
              <a:t>单元测试</a:t>
            </a:r>
            <a:r>
              <a:rPr lang="zh-CN" altLang="zh-CN" sz="2400" dirty="0">
                <a:latin typeface="Bodoni MT Black" pitchFamily="18" charset="0"/>
              </a:rPr>
              <a:t>和编码属于软件过程的同一个阶段</a:t>
            </a:r>
            <a:r>
              <a:rPr lang="zh-CN" altLang="zh-CN" sz="2400" dirty="0" smtClean="0">
                <a:latin typeface="Bodoni MT Black" pitchFamily="18" charset="0"/>
              </a:rPr>
              <a:t>。</a:t>
            </a:r>
            <a:endParaRPr lang="en-US" altLang="zh-CN"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rPr>
              <a:t>在</a:t>
            </a:r>
            <a:r>
              <a:rPr lang="zh-CN" altLang="zh-CN" sz="2400" dirty="0" smtClean="0">
                <a:latin typeface="Bodoni MT Black" pitchFamily="18" charset="0"/>
              </a:rPr>
              <a:t>源程序代码通过编译程序</a:t>
            </a:r>
            <a:r>
              <a:rPr lang="zh-CN" altLang="zh-CN" sz="2400" dirty="0">
                <a:latin typeface="Bodoni MT Black" pitchFamily="18" charset="0"/>
              </a:rPr>
              <a:t>的语法</a:t>
            </a:r>
            <a:r>
              <a:rPr lang="zh-CN" altLang="zh-CN" sz="2400" dirty="0" smtClean="0">
                <a:latin typeface="Bodoni MT Black" pitchFamily="18" charset="0"/>
              </a:rPr>
              <a:t>检查后，可以</a:t>
            </a:r>
            <a:r>
              <a:rPr lang="zh-CN" altLang="zh-CN" sz="2400" dirty="0">
                <a:latin typeface="Bodoni MT Black" pitchFamily="18" charset="0"/>
              </a:rPr>
              <a:t>用</a:t>
            </a:r>
            <a:r>
              <a:rPr lang="zh-CN" altLang="zh-CN" sz="2400" dirty="0">
                <a:solidFill>
                  <a:srgbClr val="FF0000"/>
                </a:solidFill>
                <a:latin typeface="Bodoni MT Black" pitchFamily="18" charset="0"/>
              </a:rPr>
              <a:t>详细设计描述</a:t>
            </a:r>
            <a:r>
              <a:rPr lang="zh-CN" altLang="zh-CN" sz="2400" dirty="0">
                <a:latin typeface="Bodoni MT Black" pitchFamily="18" charset="0"/>
              </a:rPr>
              <a:t>作指南，对</a:t>
            </a:r>
            <a:r>
              <a:rPr lang="zh-CN" altLang="zh-CN" sz="2400" dirty="0">
                <a:solidFill>
                  <a:srgbClr val="FF0000"/>
                </a:solidFill>
                <a:latin typeface="Bodoni MT Black" pitchFamily="18" charset="0"/>
              </a:rPr>
              <a:t>重要的执行通路</a:t>
            </a:r>
            <a:r>
              <a:rPr lang="zh-CN" altLang="zh-CN" sz="2400" dirty="0">
                <a:latin typeface="Bodoni MT Black" pitchFamily="18" charset="0"/>
              </a:rPr>
              <a:t>进行测试，以便发现模块内部的</a:t>
            </a:r>
            <a:r>
              <a:rPr lang="zh-CN" altLang="zh-CN" sz="2400" dirty="0" smtClean="0">
                <a:latin typeface="Bodoni MT Black" pitchFamily="18" charset="0"/>
              </a:rPr>
              <a:t>错误</a:t>
            </a:r>
            <a:r>
              <a:rPr lang="zh-CN" altLang="en-US" sz="2400" dirty="0" smtClean="0">
                <a:latin typeface="Bodoni MT Black" pitchFamily="18" charset="0"/>
              </a:rPr>
              <a:t>。</a:t>
            </a:r>
            <a:endParaRPr lang="en-US" altLang="zh-CN"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rPr>
              <a:t>可以</a:t>
            </a:r>
            <a:r>
              <a:rPr lang="zh-CN" altLang="zh-CN" sz="2400" dirty="0">
                <a:latin typeface="Bodoni MT Black" pitchFamily="18" charset="0"/>
              </a:rPr>
              <a:t>应用</a:t>
            </a:r>
            <a:r>
              <a:rPr lang="zh-CN" altLang="zh-CN" sz="2400" dirty="0">
                <a:solidFill>
                  <a:srgbClr val="FF0000"/>
                </a:solidFill>
                <a:latin typeface="Bodoni MT Black" pitchFamily="18" charset="0"/>
              </a:rPr>
              <a:t>人工测试</a:t>
            </a:r>
            <a:r>
              <a:rPr lang="zh-CN" altLang="zh-CN" sz="2400" dirty="0">
                <a:latin typeface="Bodoni MT Black" pitchFamily="18" charset="0"/>
              </a:rPr>
              <a:t>和</a:t>
            </a:r>
            <a:r>
              <a:rPr lang="zh-CN" altLang="zh-CN" sz="2400" dirty="0">
                <a:solidFill>
                  <a:srgbClr val="FF0000"/>
                </a:solidFill>
                <a:latin typeface="Bodoni MT Black" pitchFamily="18" charset="0"/>
              </a:rPr>
              <a:t>计算机测试</a:t>
            </a:r>
            <a:r>
              <a:rPr lang="zh-CN" altLang="zh-CN" sz="2400" dirty="0">
                <a:latin typeface="Bodoni MT Black" pitchFamily="18" charset="0"/>
              </a:rPr>
              <a:t>这样两种不同类型的测试方法，完成单元测试工作</a:t>
            </a:r>
            <a:r>
              <a:rPr lang="zh-CN" altLang="zh-CN" sz="2400" dirty="0" smtClean="0">
                <a:latin typeface="Bodoni MT Black" pitchFamily="18" charset="0"/>
              </a:rPr>
              <a:t>。</a:t>
            </a:r>
            <a:endParaRPr lang="en-US" altLang="zh-CN" sz="2400" dirty="0">
              <a:latin typeface="Bodoni MT Black" pitchFamily="18" charset="0"/>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rPr>
              <a:t>单元测试</a:t>
            </a:r>
            <a:r>
              <a:rPr lang="zh-CN" altLang="zh-CN" sz="2400" dirty="0">
                <a:latin typeface="Bodoni MT Black" pitchFamily="18" charset="0"/>
              </a:rPr>
              <a:t>主要使用</a:t>
            </a:r>
            <a:r>
              <a:rPr lang="zh-CN" altLang="zh-CN" sz="2400" dirty="0">
                <a:solidFill>
                  <a:srgbClr val="FF0000"/>
                </a:solidFill>
                <a:latin typeface="Bodoni MT Black" pitchFamily="18" charset="0"/>
              </a:rPr>
              <a:t>白盒测试技术</a:t>
            </a:r>
            <a:r>
              <a:rPr lang="zh-CN" altLang="zh-CN" sz="2400" dirty="0">
                <a:latin typeface="Bodoni MT Black" pitchFamily="18" charset="0"/>
              </a:rPr>
              <a:t>，而且对多个模块的测试可以</a:t>
            </a:r>
            <a:r>
              <a:rPr lang="zh-CN" altLang="zh-CN" sz="2400" dirty="0">
                <a:solidFill>
                  <a:srgbClr val="FF0000"/>
                </a:solidFill>
                <a:latin typeface="Bodoni MT Black" pitchFamily="18" charset="0"/>
              </a:rPr>
              <a:t>并行</a:t>
            </a:r>
            <a:r>
              <a:rPr lang="zh-CN" altLang="zh-CN" sz="2400" dirty="0">
                <a:latin typeface="Bodoni MT Black" pitchFamily="18" charset="0"/>
              </a:rPr>
              <a:t>地进行。</a:t>
            </a:r>
            <a:endParaRPr lang="zh-CN" altLang="en-US" sz="2400" dirty="0">
              <a:latin typeface="Bodoni MT Black" pitchFamily="18" charset="0"/>
            </a:endParaRPr>
          </a:p>
        </p:txBody>
      </p:sp>
      <p:sp>
        <p:nvSpPr>
          <p:cNvPr id="6451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7.3 </a:t>
            </a:r>
            <a:r>
              <a:rPr lang="zh-CN" altLang="en-US" sz="2400">
                <a:solidFill>
                  <a:srgbClr val="D9D9D9"/>
                </a:solidFill>
                <a:latin typeface="Bodoni MT Black" pitchFamily="18" charset="0"/>
              </a:rPr>
              <a:t>单元测试</a:t>
            </a:r>
          </a:p>
        </p:txBody>
      </p:sp>
      <p:sp>
        <p:nvSpPr>
          <p:cNvPr id="64517"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26629" name="内容占位符 4"/>
          <p:cNvSpPr>
            <a:spLocks noGrp="1"/>
          </p:cNvSpPr>
          <p:nvPr>
            <p:ph idx="1"/>
          </p:nvPr>
        </p:nvSpPr>
        <p:spPr>
          <a:xfrm>
            <a:off x="395288" y="1168400"/>
            <a:ext cx="8229600" cy="604838"/>
          </a:xfrm>
        </p:spPr>
        <p:txBody>
          <a:bodyPr/>
          <a:lstStyle/>
          <a:p>
            <a:pPr marL="0" indent="0">
              <a:buFont typeface="Arial" charset="0"/>
              <a:buNone/>
              <a:defRPr/>
            </a:pPr>
            <a:r>
              <a:rPr lang="en-US" altLang="zh-CN" b="1" dirty="0" smtClean="0">
                <a:latin typeface="Bodoni MT Black" pitchFamily="18" charset="0"/>
              </a:rPr>
              <a:t>7.3.1 </a:t>
            </a:r>
            <a:r>
              <a:rPr lang="zh-CN" altLang="en-US" b="1" dirty="0" smtClean="0">
                <a:latin typeface="Bodoni MT Black" pitchFamily="18" charset="0"/>
              </a:rPr>
              <a:t>测试重点</a:t>
            </a:r>
          </a:p>
        </p:txBody>
      </p:sp>
      <p:sp>
        <p:nvSpPr>
          <p:cNvPr id="32775" name="TextBox 7"/>
          <p:cNvSpPr txBox="1">
            <a:spLocks noChangeArrowheads="1"/>
          </p:cNvSpPr>
          <p:nvPr/>
        </p:nvSpPr>
        <p:spPr bwMode="auto">
          <a:xfrm>
            <a:off x="343694" y="1904897"/>
            <a:ext cx="8281194"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在单元测试期间着重从</a:t>
            </a:r>
            <a:r>
              <a:rPr lang="zh-CN" altLang="en-US" sz="2400" dirty="0" smtClean="0">
                <a:latin typeface="Bodoni MT Black" pitchFamily="18" charset="0"/>
                <a:ea typeface="+mn-ea"/>
              </a:rPr>
              <a:t>以下</a:t>
            </a:r>
            <a:r>
              <a:rPr lang="en-US" altLang="zh-CN" sz="2400" dirty="0" smtClean="0">
                <a:solidFill>
                  <a:srgbClr val="FF0000"/>
                </a:solidFill>
                <a:latin typeface="Bodoni MT Black" pitchFamily="18" charset="0"/>
                <a:ea typeface="+mn-ea"/>
              </a:rPr>
              <a:t>5</a:t>
            </a:r>
            <a:r>
              <a:rPr lang="zh-CN" altLang="zh-CN" sz="2400" dirty="0" smtClean="0">
                <a:latin typeface="Bodoni MT Black" pitchFamily="18" charset="0"/>
                <a:ea typeface="+mn-ea"/>
              </a:rPr>
              <a:t>个方面对模块进行测试。</a:t>
            </a:r>
            <a:r>
              <a:rPr lang="en-US" altLang="zh-CN" sz="2400" dirty="0" smtClean="0">
                <a:latin typeface="Bodoni MT Black" pitchFamily="18" charset="0"/>
                <a:ea typeface="+mn-ea"/>
              </a:rPr>
              <a:t> </a:t>
            </a:r>
          </a:p>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1. </a:t>
            </a:r>
            <a:r>
              <a:rPr lang="zh-CN" altLang="en-US" sz="2400" b="1" dirty="0" smtClean="0">
                <a:solidFill>
                  <a:srgbClr val="FF0000"/>
                </a:solidFill>
                <a:latin typeface="Bodoni MT Black" pitchFamily="18" charset="0"/>
                <a:ea typeface="+mn-ea"/>
              </a:rPr>
              <a:t>模块接口</a:t>
            </a:r>
            <a:endParaRPr lang="en-US" altLang="zh-CN" sz="2400" b="1" dirty="0">
              <a:solidFill>
                <a:srgbClr val="FF0000"/>
              </a:solidFill>
              <a:latin typeface="Bodoni MT Black" pitchFamily="18" charset="0"/>
              <a:ea typeface="+mn-ea"/>
            </a:endParaRPr>
          </a:p>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   </a:t>
            </a:r>
            <a:r>
              <a:rPr lang="zh-CN" altLang="zh-CN" sz="2400" dirty="0" smtClean="0">
                <a:latin typeface="Bodoni MT Black" pitchFamily="18" charset="0"/>
                <a:ea typeface="+mn-ea"/>
              </a:rPr>
              <a:t>对</a:t>
            </a:r>
            <a:r>
              <a:rPr lang="zh-CN" altLang="zh-CN" sz="2400" dirty="0">
                <a:latin typeface="Bodoni MT Black" pitchFamily="18" charset="0"/>
                <a:ea typeface="+mn-ea"/>
              </a:rPr>
              <a:t>模块接口进行测试时主要</a:t>
            </a:r>
            <a:r>
              <a:rPr lang="zh-CN" altLang="zh-CN" sz="2400" dirty="0" smtClean="0">
                <a:latin typeface="Bodoni MT Black" pitchFamily="18" charset="0"/>
                <a:ea typeface="+mn-ea"/>
              </a:rPr>
              <a:t>检查</a:t>
            </a:r>
            <a:r>
              <a:rPr lang="zh-CN" altLang="en-US" sz="2400" dirty="0" smtClean="0">
                <a:latin typeface="Bodoni MT Black" pitchFamily="18" charset="0"/>
                <a:ea typeface="+mn-ea"/>
              </a:rPr>
              <a:t>以下</a:t>
            </a:r>
            <a:r>
              <a:rPr lang="zh-CN" altLang="zh-CN" sz="2400" dirty="0" smtClean="0">
                <a:latin typeface="Bodoni MT Black" pitchFamily="18" charset="0"/>
                <a:ea typeface="+mn-ea"/>
              </a:rPr>
              <a:t>几</a:t>
            </a:r>
            <a:r>
              <a:rPr lang="zh-CN" altLang="zh-CN" sz="2400" dirty="0">
                <a:latin typeface="Bodoni MT Black" pitchFamily="18" charset="0"/>
                <a:ea typeface="+mn-ea"/>
              </a:rPr>
              <a:t>个方面</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参数</a:t>
            </a:r>
            <a:r>
              <a:rPr lang="zh-CN" altLang="zh-CN" sz="2400" dirty="0">
                <a:latin typeface="Bodoni MT Black" pitchFamily="18" charset="0"/>
                <a:ea typeface="+mn-ea"/>
              </a:rPr>
              <a:t>的数目、次序、属性或单位系统与变元是否一致</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是否</a:t>
            </a:r>
            <a:r>
              <a:rPr lang="zh-CN" altLang="zh-CN" sz="2400" dirty="0">
                <a:latin typeface="Bodoni MT Black" pitchFamily="18" charset="0"/>
                <a:ea typeface="+mn-ea"/>
              </a:rPr>
              <a:t>修改了只作输入用的变元</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solidFill>
                  <a:srgbClr val="FF0000"/>
                </a:solidFill>
                <a:latin typeface="Bodoni MT Black" pitchFamily="18" charset="0"/>
                <a:ea typeface="+mn-ea"/>
              </a:rPr>
              <a:t>全局变量</a:t>
            </a:r>
            <a:r>
              <a:rPr lang="zh-CN" altLang="zh-CN" sz="2400" dirty="0">
                <a:latin typeface="Bodoni MT Black" pitchFamily="18" charset="0"/>
                <a:ea typeface="+mn-ea"/>
              </a:rPr>
              <a:t>的定义和用法在各个模块中是否一致</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endParaRPr lang="en-US"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560388" y="1414463"/>
            <a:ext cx="84041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2. </a:t>
            </a:r>
            <a:r>
              <a:rPr lang="zh-CN" altLang="en-US" sz="2400" b="1" dirty="0" smtClean="0">
                <a:solidFill>
                  <a:srgbClr val="FF0000"/>
                </a:solidFill>
                <a:latin typeface="Bodoni MT Black" pitchFamily="18" charset="0"/>
                <a:ea typeface="+mn-ea"/>
              </a:rPr>
              <a:t>局部</a:t>
            </a:r>
            <a:r>
              <a:rPr lang="zh-CN" altLang="en-US" sz="2400" b="1" dirty="0">
                <a:solidFill>
                  <a:srgbClr val="FF0000"/>
                </a:solidFill>
                <a:latin typeface="Bodoni MT Black" pitchFamily="18" charset="0"/>
                <a:ea typeface="+mn-ea"/>
              </a:rPr>
              <a:t>数据结构</a:t>
            </a:r>
            <a:endParaRPr lang="en-US" altLang="zh-CN" sz="2400" b="1" dirty="0">
              <a:solidFill>
                <a:srgbClr val="FF0000"/>
              </a:solidFill>
              <a:latin typeface="Bodoni MT Black" pitchFamily="18" charset="0"/>
              <a:ea typeface="+mn-ea"/>
            </a:endParaRPr>
          </a:p>
          <a:p>
            <a:pPr marL="0" indent="457200" eaLnBrk="1" hangingPunct="1">
              <a:lnSpc>
                <a:spcPct val="125000"/>
              </a:lnSpc>
              <a:spcBef>
                <a:spcPts val="0"/>
              </a:spcBef>
              <a:defRPr/>
            </a:pPr>
            <a:r>
              <a:rPr lang="zh-CN" altLang="zh-CN" sz="2400" dirty="0">
                <a:latin typeface="Bodoni MT Black" pitchFamily="18" charset="0"/>
                <a:ea typeface="+mn-ea"/>
              </a:rPr>
              <a:t>对于模块来说，局部数据结构是常见的错误来源。应该仔细设计测试方案，以便发现局部数据说明、初始化、默认值等方面的错误</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3. </a:t>
            </a:r>
            <a:r>
              <a:rPr lang="zh-CN" altLang="en-US" sz="2400" b="1" dirty="0" smtClean="0">
                <a:solidFill>
                  <a:srgbClr val="FF0000"/>
                </a:solidFill>
                <a:latin typeface="Bodoni MT Black" pitchFamily="18" charset="0"/>
                <a:ea typeface="+mn-ea"/>
              </a:rPr>
              <a:t>重要的执行通路</a:t>
            </a:r>
            <a:endParaRPr lang="en-US" altLang="zh-CN" sz="2400" b="1" dirty="0" smtClean="0">
              <a:solidFill>
                <a:srgbClr val="FF0000"/>
              </a:solidFill>
              <a:latin typeface="Bodoni MT Black" pitchFamily="18" charset="0"/>
              <a:ea typeface="+mn-ea"/>
            </a:endParaRPr>
          </a:p>
          <a:p>
            <a:pPr marL="0" indent="457200" eaLnBrk="1" hangingPunct="1">
              <a:lnSpc>
                <a:spcPct val="125000"/>
              </a:lnSpc>
              <a:spcBef>
                <a:spcPts val="0"/>
              </a:spcBef>
              <a:defRPr/>
            </a:pPr>
            <a:r>
              <a:rPr lang="zh-CN" altLang="zh-CN" sz="2400" dirty="0">
                <a:latin typeface="Bodoni MT Black" pitchFamily="18" charset="0"/>
                <a:ea typeface="+mn-ea"/>
              </a:rPr>
              <a:t>由于通常不可能进行穷尽测试，因此，在单元测试期间选择</a:t>
            </a:r>
            <a:r>
              <a:rPr lang="zh-CN" altLang="zh-CN" sz="2400" dirty="0">
                <a:solidFill>
                  <a:srgbClr val="FF0000"/>
                </a:solidFill>
                <a:latin typeface="Bodoni MT Black" pitchFamily="18" charset="0"/>
                <a:ea typeface="+mn-ea"/>
              </a:rPr>
              <a:t>最有代表性</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最可能发现错误</a:t>
            </a:r>
            <a:r>
              <a:rPr lang="zh-CN" altLang="zh-CN" sz="2400" dirty="0">
                <a:latin typeface="Bodoni MT Black" pitchFamily="18" charset="0"/>
                <a:ea typeface="+mn-ea"/>
              </a:rPr>
              <a:t>的执行通路进行</a:t>
            </a:r>
            <a:r>
              <a:rPr lang="zh-CN" altLang="zh-CN" sz="2400" dirty="0" smtClean="0">
                <a:latin typeface="Bodoni MT Black" pitchFamily="18" charset="0"/>
                <a:ea typeface="+mn-ea"/>
              </a:rPr>
              <a:t>测试是</a:t>
            </a:r>
            <a:r>
              <a:rPr lang="zh-CN" altLang="zh-CN" sz="2400" dirty="0">
                <a:latin typeface="Bodoni MT Black" pitchFamily="18" charset="0"/>
                <a:ea typeface="+mn-ea"/>
              </a:rPr>
              <a:t>十分关键的。应该设计测试方案用来发现由于错误的计算、不正确的比较或不适当的控制流而造成的错误</a:t>
            </a:r>
            <a:r>
              <a:rPr lang="zh-CN" altLang="zh-CN" sz="2400" dirty="0" smtClean="0">
                <a:latin typeface="Bodoni MT Black" pitchFamily="18" charset="0"/>
                <a:ea typeface="+mn-ea"/>
              </a:rPr>
              <a:t>。</a:t>
            </a:r>
            <a:endParaRPr lang="en-US"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95288" y="1341438"/>
            <a:ext cx="8656637" cy="465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4. </a:t>
            </a:r>
            <a:r>
              <a:rPr lang="zh-CN" altLang="en-US" sz="2400" b="1" dirty="0" smtClean="0">
                <a:solidFill>
                  <a:srgbClr val="FF0000"/>
                </a:solidFill>
                <a:latin typeface="Bodoni MT Black" pitchFamily="18" charset="0"/>
                <a:ea typeface="+mn-ea"/>
              </a:rPr>
              <a:t>出错处理通路</a:t>
            </a:r>
            <a:endParaRPr lang="en-US" altLang="zh-CN" sz="2400" b="1" dirty="0">
              <a:solidFill>
                <a:srgbClr val="FF0000"/>
              </a:solidFill>
              <a:latin typeface="Bodoni MT Black" pitchFamily="18" charset="0"/>
              <a:ea typeface="+mn-ea"/>
            </a:endParaRPr>
          </a:p>
          <a:p>
            <a:pPr marL="0" indent="457200" eaLnBrk="1" hangingPunct="1">
              <a:lnSpc>
                <a:spcPts val="34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好的</a:t>
            </a:r>
            <a:r>
              <a:rPr lang="zh-CN" altLang="zh-CN" sz="2400" dirty="0">
                <a:latin typeface="Bodoni MT Black" pitchFamily="18" charset="0"/>
                <a:ea typeface="+mn-ea"/>
              </a:rPr>
              <a:t>设计应该能预见出现错误的条件，并且设置适当的处理错误的</a:t>
            </a:r>
            <a:r>
              <a:rPr lang="zh-CN" altLang="zh-CN" sz="2400" dirty="0" smtClean="0">
                <a:latin typeface="Bodoni MT Black" pitchFamily="18" charset="0"/>
                <a:ea typeface="+mn-ea"/>
              </a:rPr>
              <a:t>通路</a:t>
            </a:r>
            <a:r>
              <a:rPr lang="zh-CN" altLang="en-US" sz="2400" dirty="0" smtClean="0">
                <a:latin typeface="Bodoni MT Black" pitchFamily="18" charset="0"/>
                <a:ea typeface="+mn-ea"/>
              </a:rPr>
              <a:t>。</a:t>
            </a:r>
            <a:r>
              <a:rPr lang="zh-CN" altLang="zh-CN" sz="2400" dirty="0">
                <a:latin typeface="Bodoni MT Black" pitchFamily="18" charset="0"/>
                <a:ea typeface="+mn-ea"/>
              </a:rPr>
              <a:t>不仅应该在程序中包含出错处理通路，而且应该认真测试这种通路</a:t>
            </a:r>
            <a:r>
              <a:rPr lang="zh-CN" altLang="zh-CN" sz="2400" dirty="0" smtClean="0">
                <a:latin typeface="Bodoni MT Black" pitchFamily="18" charset="0"/>
                <a:ea typeface="+mn-ea"/>
              </a:rPr>
              <a:t>。评价</a:t>
            </a:r>
            <a:r>
              <a:rPr lang="zh-CN" altLang="zh-CN" sz="2400" dirty="0">
                <a:latin typeface="Bodoni MT Black" pitchFamily="18" charset="0"/>
                <a:ea typeface="+mn-ea"/>
              </a:rPr>
              <a:t>出错处理</a:t>
            </a:r>
            <a:r>
              <a:rPr lang="zh-CN" altLang="zh-CN" sz="2400" dirty="0" smtClean="0">
                <a:latin typeface="Bodoni MT Black" pitchFamily="18" charset="0"/>
                <a:ea typeface="+mn-ea"/>
              </a:rPr>
              <a:t>通路应该</a:t>
            </a:r>
            <a:r>
              <a:rPr lang="zh-CN" altLang="zh-CN" sz="2400" dirty="0">
                <a:latin typeface="Bodoni MT Black" pitchFamily="18" charset="0"/>
                <a:ea typeface="+mn-ea"/>
              </a:rPr>
              <a:t>着重测试下述一些可能发生的错误</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错误的描述是难以理解</a:t>
            </a:r>
            <a:r>
              <a:rPr lang="zh-CN" altLang="zh-CN" sz="2400" dirty="0" smtClean="0">
                <a:latin typeface="Bodoni MT Black" pitchFamily="18" charset="0"/>
                <a:ea typeface="+mn-ea"/>
              </a:rPr>
              <a:t>的</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记下</a:t>
            </a:r>
            <a:r>
              <a:rPr lang="zh-CN" altLang="zh-CN" sz="2400" dirty="0">
                <a:latin typeface="Bodoni MT Black" pitchFamily="18" charset="0"/>
                <a:ea typeface="+mn-ea"/>
              </a:rPr>
              <a:t>的错误与实际遇到的错误</a:t>
            </a:r>
            <a:r>
              <a:rPr lang="zh-CN" altLang="zh-CN" sz="2400" dirty="0" smtClean="0">
                <a:latin typeface="Bodoni MT Black" pitchFamily="18" charset="0"/>
                <a:ea typeface="+mn-ea"/>
              </a:rPr>
              <a:t>不同</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对错误进行处理之前，错误条件已经引起系统</a:t>
            </a:r>
            <a:r>
              <a:rPr lang="zh-CN" altLang="zh-CN" sz="2400" dirty="0" smtClean="0">
                <a:latin typeface="Bodoni MT Black" pitchFamily="18" charset="0"/>
                <a:ea typeface="+mn-ea"/>
              </a:rPr>
              <a:t>干预</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错误的处理不</a:t>
            </a:r>
            <a:r>
              <a:rPr lang="zh-CN" altLang="zh-CN" sz="2400" dirty="0" smtClean="0">
                <a:latin typeface="Bodoni MT Black" pitchFamily="18" charset="0"/>
                <a:ea typeface="+mn-ea"/>
              </a:rPr>
              <a:t>正确</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描述</a:t>
            </a:r>
            <a:r>
              <a:rPr lang="zh-CN" altLang="zh-CN" sz="2400" dirty="0">
                <a:latin typeface="Bodoni MT Black" pitchFamily="18" charset="0"/>
                <a:ea typeface="+mn-ea"/>
              </a:rPr>
              <a:t>错误的信息不足以帮助确定造成错误的位置。</a:t>
            </a:r>
            <a:endParaRPr lang="en-US"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95536" y="1628775"/>
            <a:ext cx="8353177" cy="38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400"/>
              </a:lnSpc>
              <a:spcBef>
                <a:spcPts val="600"/>
              </a:spcBef>
              <a:defRPr/>
            </a:pPr>
            <a:r>
              <a:rPr lang="en-US" altLang="zh-CN" sz="2400" b="1" dirty="0" smtClean="0">
                <a:solidFill>
                  <a:srgbClr val="FF0000"/>
                </a:solidFill>
                <a:latin typeface="Bodoni MT Black" pitchFamily="18" charset="0"/>
                <a:ea typeface="+mn-ea"/>
              </a:rPr>
              <a:t>5. </a:t>
            </a:r>
            <a:r>
              <a:rPr lang="zh-CN" altLang="en-US" sz="2400" b="1" dirty="0" smtClean="0">
                <a:solidFill>
                  <a:srgbClr val="FF0000"/>
                </a:solidFill>
                <a:latin typeface="Bodoni MT Black" pitchFamily="18" charset="0"/>
                <a:ea typeface="+mn-ea"/>
              </a:rPr>
              <a:t>边界条件</a:t>
            </a:r>
            <a:endParaRPr lang="en-US" altLang="zh-CN" sz="2400" b="1" dirty="0">
              <a:solidFill>
                <a:srgbClr val="FF0000"/>
              </a:solidFill>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solidFill>
                  <a:srgbClr val="FF0000"/>
                </a:solidFill>
                <a:latin typeface="Bodoni MT Black" pitchFamily="18" charset="0"/>
                <a:ea typeface="+mn-ea"/>
              </a:rPr>
              <a:t>边界</a:t>
            </a:r>
            <a:r>
              <a:rPr lang="zh-CN" altLang="zh-CN" sz="2400" dirty="0">
                <a:solidFill>
                  <a:srgbClr val="FF0000"/>
                </a:solidFill>
                <a:latin typeface="Bodoni MT Black" pitchFamily="18" charset="0"/>
                <a:ea typeface="+mn-ea"/>
              </a:rPr>
              <a:t>测试</a:t>
            </a:r>
            <a:r>
              <a:rPr lang="zh-CN" altLang="zh-CN" sz="2400" dirty="0">
                <a:latin typeface="Bodoni MT Black" pitchFamily="18" charset="0"/>
                <a:ea typeface="+mn-ea"/>
              </a:rPr>
              <a:t>是单元测试中最后的也可能是最重要的任务</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软件</a:t>
            </a:r>
            <a:r>
              <a:rPr lang="zh-CN" altLang="zh-CN" sz="2400" dirty="0">
                <a:latin typeface="Bodoni MT Black" pitchFamily="18" charset="0"/>
                <a:ea typeface="+mn-ea"/>
              </a:rPr>
              <a:t>常常在它的边界上失效，例如，处理</a:t>
            </a:r>
            <a:r>
              <a:rPr lang="en-US" altLang="zh-CN" sz="2400" dirty="0">
                <a:latin typeface="Bodoni MT Black" pitchFamily="18" charset="0"/>
                <a:ea typeface="+mn-ea"/>
              </a:rPr>
              <a:t>n</a:t>
            </a:r>
            <a:r>
              <a:rPr lang="zh-CN" altLang="zh-CN" sz="2400" dirty="0">
                <a:latin typeface="Bodoni MT Black" pitchFamily="18" charset="0"/>
                <a:ea typeface="+mn-ea"/>
              </a:rPr>
              <a:t>元数组的第</a:t>
            </a:r>
            <a:r>
              <a:rPr lang="en-US" altLang="zh-CN" sz="2400" dirty="0">
                <a:latin typeface="Bodoni MT Black" pitchFamily="18" charset="0"/>
                <a:ea typeface="+mn-ea"/>
              </a:rPr>
              <a:t>n</a:t>
            </a:r>
            <a:r>
              <a:rPr lang="zh-CN" altLang="zh-CN" sz="2400" dirty="0">
                <a:latin typeface="Bodoni MT Black" pitchFamily="18" charset="0"/>
                <a:ea typeface="+mn-ea"/>
              </a:rPr>
              <a:t>个元素时，或做到</a:t>
            </a:r>
            <a:r>
              <a:rPr lang="en-US" altLang="zh-CN" sz="2400" dirty="0" err="1">
                <a:latin typeface="Bodoni MT Black" pitchFamily="18" charset="0"/>
                <a:ea typeface="+mn-ea"/>
              </a:rPr>
              <a:t>i</a:t>
            </a:r>
            <a:r>
              <a:rPr lang="zh-CN" altLang="zh-CN" sz="2400" dirty="0">
                <a:latin typeface="Bodoni MT Black" pitchFamily="18" charset="0"/>
                <a:ea typeface="+mn-ea"/>
              </a:rPr>
              <a:t>次循环中的第</a:t>
            </a:r>
            <a:r>
              <a:rPr lang="en-US" altLang="zh-CN" sz="2400" dirty="0" err="1">
                <a:latin typeface="Bodoni MT Black" pitchFamily="18" charset="0"/>
                <a:ea typeface="+mn-ea"/>
              </a:rPr>
              <a:t>i</a:t>
            </a:r>
            <a:r>
              <a:rPr lang="zh-CN" altLang="zh-CN" sz="2400" dirty="0">
                <a:latin typeface="Bodoni MT Black" pitchFamily="18" charset="0"/>
                <a:ea typeface="+mn-ea"/>
              </a:rPr>
              <a:t>次重复时，往往会发生错误</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dirty="0">
                <a:latin typeface="Bodoni MT Black" pitchFamily="18" charset="0"/>
                <a:ea typeface="+mn-ea"/>
              </a:rPr>
              <a:t>刚好小于、刚好等于和刚好大于最大值或最小值的数据结构、控制量和数据值的测试方案，非常可能发现软件中的错误。</a:t>
            </a:r>
            <a:endParaRPr lang="en-US"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b="1" dirty="0" smtClean="0">
                <a:latin typeface="Bodoni MT Black" pitchFamily="18" charset="0"/>
              </a:rPr>
              <a:t>7.3.2 </a:t>
            </a:r>
            <a:r>
              <a:rPr lang="zh-CN" altLang="en-US" b="1" dirty="0" smtClean="0">
                <a:latin typeface="Bodoni MT Black" pitchFamily="18" charset="0"/>
              </a:rPr>
              <a:t>代码审查</a:t>
            </a:r>
          </a:p>
        </p:txBody>
      </p:sp>
      <p:sp>
        <p:nvSpPr>
          <p:cNvPr id="32775" name="TextBox 7"/>
          <p:cNvSpPr txBox="1">
            <a:spLocks noChangeArrowheads="1"/>
          </p:cNvSpPr>
          <p:nvPr/>
        </p:nvSpPr>
        <p:spPr bwMode="auto">
          <a:xfrm>
            <a:off x="225773" y="1801547"/>
            <a:ext cx="8568630" cy="473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defRPr/>
            </a:pPr>
            <a:r>
              <a:rPr lang="zh-CN" altLang="en-US" sz="2400" dirty="0" smtClean="0">
                <a:latin typeface="Bodoni MT Black" pitchFamily="18" charset="0"/>
                <a:ea typeface="+mn-ea"/>
              </a:rPr>
              <a:t>    </a:t>
            </a:r>
            <a:r>
              <a:rPr lang="zh-CN" altLang="en-US" sz="2400" b="1" dirty="0" smtClean="0">
                <a:solidFill>
                  <a:schemeClr val="accent2"/>
                </a:solidFill>
                <a:latin typeface="Bodoni MT Black" pitchFamily="18" charset="0"/>
                <a:ea typeface="+mn-ea"/>
              </a:rPr>
              <a:t>代码检查</a:t>
            </a:r>
            <a:r>
              <a:rPr lang="zh-CN" altLang="en-US" sz="2400" dirty="0" smtClean="0">
                <a:latin typeface="Bodoni MT Black" pitchFamily="18" charset="0"/>
                <a:ea typeface="+mn-ea"/>
              </a:rPr>
              <a:t>是指</a:t>
            </a:r>
            <a:r>
              <a:rPr lang="zh-CN" altLang="zh-CN" sz="2400" dirty="0" smtClean="0">
                <a:latin typeface="Bodoni MT Black" pitchFamily="18" charset="0"/>
                <a:ea typeface="+mn-ea"/>
              </a:rPr>
              <a:t>由</a:t>
            </a:r>
            <a:r>
              <a:rPr lang="zh-CN" altLang="zh-CN" sz="2400" dirty="0">
                <a:latin typeface="Bodoni MT Black" pitchFamily="18" charset="0"/>
                <a:ea typeface="+mn-ea"/>
              </a:rPr>
              <a:t>审查小组</a:t>
            </a:r>
            <a:r>
              <a:rPr lang="zh-CN" altLang="zh-CN" sz="2400" dirty="0" smtClean="0">
                <a:latin typeface="Bodoni MT Black" pitchFamily="18" charset="0"/>
                <a:ea typeface="+mn-ea"/>
              </a:rPr>
              <a:t>正式</a:t>
            </a:r>
            <a:r>
              <a:rPr lang="zh-CN" altLang="en-US" sz="2400" dirty="0" smtClean="0">
                <a:latin typeface="Bodoni MT Black" pitchFamily="18" charset="0"/>
                <a:ea typeface="+mn-ea"/>
              </a:rPr>
              <a:t>对</a:t>
            </a:r>
            <a:r>
              <a:rPr lang="zh-CN" altLang="zh-CN" sz="2400" dirty="0" smtClean="0">
                <a:latin typeface="Bodoni MT Black" pitchFamily="18" charset="0"/>
                <a:ea typeface="+mn-ea"/>
              </a:rPr>
              <a:t>源程序进行</a:t>
            </a:r>
            <a:r>
              <a:rPr lang="zh-CN" altLang="zh-CN" sz="2400" dirty="0">
                <a:solidFill>
                  <a:srgbClr val="FF0000"/>
                </a:solidFill>
                <a:latin typeface="Bodoni MT Black" pitchFamily="18" charset="0"/>
                <a:ea typeface="+mn-ea"/>
              </a:rPr>
              <a:t>人工</a:t>
            </a:r>
            <a:r>
              <a:rPr lang="zh-CN" altLang="zh-CN" sz="2400" dirty="0" smtClean="0">
                <a:solidFill>
                  <a:srgbClr val="FF0000"/>
                </a:solidFill>
                <a:latin typeface="Bodoni MT Black" pitchFamily="18" charset="0"/>
                <a:ea typeface="+mn-ea"/>
              </a:rPr>
              <a:t>测试</a:t>
            </a:r>
            <a:r>
              <a:rPr lang="zh-CN" altLang="en-US" sz="2400" dirty="0" smtClean="0">
                <a:latin typeface="Bodoni MT Black" pitchFamily="18" charset="0"/>
                <a:ea typeface="+mn-ea"/>
              </a:rPr>
              <a:t>。</a:t>
            </a:r>
            <a:r>
              <a:rPr lang="zh-CN" altLang="zh-CN" sz="2400" dirty="0">
                <a:latin typeface="Bodoni MT Black" pitchFamily="18" charset="0"/>
                <a:ea typeface="+mn-ea"/>
              </a:rPr>
              <a:t>它是一种非常有效的程序验证技术，对于典型的程序来说，可以查出</a:t>
            </a:r>
            <a:r>
              <a:rPr lang="en-US" altLang="zh-CN" sz="2400" dirty="0">
                <a:solidFill>
                  <a:srgbClr val="FF0000"/>
                </a:solidFill>
                <a:latin typeface="Bodoni MT Black" pitchFamily="18" charset="0"/>
                <a:ea typeface="+mn-ea"/>
              </a:rPr>
              <a:t>30%</a:t>
            </a:r>
            <a:r>
              <a:rPr lang="zh-CN" altLang="zh-CN" sz="2400" dirty="0">
                <a:solidFill>
                  <a:srgbClr val="FF0000"/>
                </a:solidFill>
                <a:latin typeface="Bodoni MT Black" pitchFamily="18" charset="0"/>
                <a:ea typeface="+mn-ea"/>
              </a:rPr>
              <a:t>～</a:t>
            </a:r>
            <a:r>
              <a:rPr lang="en-US" altLang="zh-CN" sz="2400" dirty="0">
                <a:solidFill>
                  <a:srgbClr val="FF0000"/>
                </a:solidFill>
                <a:latin typeface="Bodoni MT Black" pitchFamily="18" charset="0"/>
                <a:ea typeface="+mn-ea"/>
              </a:rPr>
              <a:t>70%</a:t>
            </a:r>
            <a:r>
              <a:rPr lang="zh-CN" altLang="zh-CN" sz="2400" dirty="0">
                <a:latin typeface="Bodoni MT Black" pitchFamily="18" charset="0"/>
                <a:ea typeface="+mn-ea"/>
              </a:rPr>
              <a:t>的</a:t>
            </a:r>
            <a:r>
              <a:rPr lang="zh-CN" altLang="zh-CN" sz="2400" dirty="0">
                <a:solidFill>
                  <a:srgbClr val="FF0000"/>
                </a:solidFill>
                <a:latin typeface="Bodoni MT Black" pitchFamily="18" charset="0"/>
                <a:ea typeface="+mn-ea"/>
              </a:rPr>
              <a:t>逻辑设计错误</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编码错误</a:t>
            </a:r>
            <a:r>
              <a:rPr lang="zh-CN" altLang="zh-CN" sz="2400" dirty="0">
                <a:latin typeface="Bodoni MT Black" pitchFamily="18" charset="0"/>
                <a:ea typeface="+mn-ea"/>
              </a:rPr>
              <a:t>。审查小组最好由下述</a:t>
            </a:r>
            <a:r>
              <a:rPr lang="en-US" altLang="zh-CN" sz="2400" dirty="0">
                <a:latin typeface="Bodoni MT Black" pitchFamily="18" charset="0"/>
                <a:ea typeface="+mn-ea"/>
              </a:rPr>
              <a:t>4</a:t>
            </a:r>
            <a:r>
              <a:rPr lang="zh-CN" altLang="zh-CN" sz="2400" dirty="0">
                <a:latin typeface="Bodoni MT Black" pitchFamily="18" charset="0"/>
                <a:ea typeface="+mn-ea"/>
              </a:rPr>
              <a:t>人组成</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377100" indent="0">
              <a:lnSpc>
                <a:spcPct val="125000"/>
              </a:lnSpc>
              <a:spcBef>
                <a:spcPts val="0"/>
              </a:spcBef>
              <a:defRPr/>
            </a:pPr>
            <a:r>
              <a:rPr lang="zh-CN" altLang="en-US" sz="2400" dirty="0" smtClean="0">
                <a:latin typeface="Bodoni MT Black" pitchFamily="18" charset="0"/>
                <a:ea typeface="+mn-ea"/>
              </a:rPr>
              <a:t>① </a:t>
            </a:r>
            <a:r>
              <a:rPr lang="zh-CN" altLang="zh-CN" sz="2400" dirty="0" smtClean="0">
                <a:latin typeface="Bodoni MT Black" pitchFamily="18" charset="0"/>
                <a:ea typeface="+mn-ea"/>
              </a:rPr>
              <a:t>组长</a:t>
            </a:r>
            <a:r>
              <a:rPr lang="zh-CN" altLang="zh-CN" sz="2400" dirty="0">
                <a:latin typeface="Bodoni MT Black" pitchFamily="18" charset="0"/>
                <a:ea typeface="+mn-ea"/>
              </a:rPr>
              <a:t>，应该是一个很有能力的程序员，而且没有直接参与这项</a:t>
            </a:r>
            <a:r>
              <a:rPr lang="zh-CN" altLang="zh-CN" sz="2400" dirty="0" smtClean="0">
                <a:latin typeface="Bodoni MT Black" pitchFamily="18" charset="0"/>
                <a:ea typeface="+mn-ea"/>
              </a:rPr>
              <a:t>工程</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377100" indent="0">
              <a:lnSpc>
                <a:spcPct val="125000"/>
              </a:lnSpc>
              <a:spcBef>
                <a:spcPts val="0"/>
              </a:spcBef>
              <a:defRPr/>
            </a:pPr>
            <a:r>
              <a:rPr lang="zh-CN" altLang="en-US" sz="2400" dirty="0" smtClean="0">
                <a:latin typeface="Bodoni MT Black" pitchFamily="18" charset="0"/>
                <a:ea typeface="+mn-ea"/>
              </a:rPr>
              <a:t>② </a:t>
            </a:r>
            <a:r>
              <a:rPr lang="zh-CN" altLang="zh-CN" sz="2400" dirty="0" smtClean="0">
                <a:latin typeface="Bodoni MT Black" pitchFamily="18" charset="0"/>
                <a:ea typeface="+mn-ea"/>
              </a:rPr>
              <a:t>程序</a:t>
            </a:r>
            <a:r>
              <a:rPr lang="zh-CN" altLang="zh-CN" sz="2400" dirty="0">
                <a:latin typeface="Bodoni MT Black" pitchFamily="18" charset="0"/>
                <a:ea typeface="+mn-ea"/>
              </a:rPr>
              <a:t>的</a:t>
            </a:r>
            <a:r>
              <a:rPr lang="zh-CN" altLang="zh-CN" sz="2400" dirty="0" smtClean="0">
                <a:latin typeface="Bodoni MT Black" pitchFamily="18" charset="0"/>
                <a:ea typeface="+mn-ea"/>
              </a:rPr>
              <a:t>设计者</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377100" indent="0">
              <a:lnSpc>
                <a:spcPct val="125000"/>
              </a:lnSpc>
              <a:spcBef>
                <a:spcPts val="0"/>
              </a:spcBef>
              <a:defRPr/>
            </a:pPr>
            <a:r>
              <a:rPr lang="zh-CN" altLang="en-US" sz="2400" dirty="0" smtClean="0">
                <a:latin typeface="Bodoni MT Black" pitchFamily="18" charset="0"/>
                <a:ea typeface="+mn-ea"/>
              </a:rPr>
              <a:t>③ </a:t>
            </a:r>
            <a:r>
              <a:rPr lang="zh-CN" altLang="zh-CN" sz="2400" dirty="0" smtClean="0">
                <a:latin typeface="Bodoni MT Black" pitchFamily="18" charset="0"/>
                <a:ea typeface="+mn-ea"/>
              </a:rPr>
              <a:t>程序</a:t>
            </a:r>
            <a:r>
              <a:rPr lang="zh-CN" altLang="zh-CN" sz="2400" dirty="0">
                <a:latin typeface="Bodoni MT Black" pitchFamily="18" charset="0"/>
                <a:ea typeface="+mn-ea"/>
              </a:rPr>
              <a:t>的编写</a:t>
            </a:r>
            <a:r>
              <a:rPr lang="zh-CN" altLang="zh-CN" sz="2400" dirty="0" smtClean="0">
                <a:latin typeface="Bodoni MT Black" pitchFamily="18" charset="0"/>
                <a:ea typeface="+mn-ea"/>
              </a:rPr>
              <a:t>者</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377100" indent="0">
              <a:lnSpc>
                <a:spcPct val="125000"/>
              </a:lnSpc>
              <a:spcBef>
                <a:spcPts val="0"/>
              </a:spcBef>
              <a:defRPr/>
            </a:pPr>
            <a:r>
              <a:rPr lang="zh-CN" altLang="en-US" sz="2400" dirty="0" smtClean="0">
                <a:latin typeface="Bodoni MT Black" pitchFamily="18" charset="0"/>
                <a:ea typeface="+mn-ea"/>
              </a:rPr>
              <a:t>④ </a:t>
            </a:r>
            <a:r>
              <a:rPr lang="zh-CN" altLang="zh-CN" sz="2400" dirty="0" smtClean="0">
                <a:latin typeface="Bodoni MT Black" pitchFamily="18" charset="0"/>
                <a:ea typeface="+mn-ea"/>
              </a:rPr>
              <a:t>程序</a:t>
            </a:r>
            <a:r>
              <a:rPr lang="zh-CN" altLang="zh-CN" sz="2400" dirty="0">
                <a:latin typeface="Bodoni MT Black" pitchFamily="18" charset="0"/>
                <a:ea typeface="+mn-ea"/>
              </a:rPr>
              <a:t>的测试者。</a:t>
            </a:r>
          </a:p>
          <a:p>
            <a:pPr marL="0" indent="0" eaLnBrk="1" hangingPunct="1">
              <a:lnSpc>
                <a:spcPts val="3200"/>
              </a:lnSpc>
              <a:spcBef>
                <a:spcPts val="600"/>
              </a:spcBef>
              <a:defRPr/>
            </a:pPr>
            <a:endParaRPr lang="en-US"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7.3.2 </a:t>
            </a:r>
            <a:r>
              <a:rPr lang="zh-CN" altLang="en-US" sz="2400" dirty="0" smtClean="0">
                <a:solidFill>
                  <a:srgbClr val="D9D9D9"/>
                </a:solidFill>
                <a:latin typeface="Bodoni MT Black" pitchFamily="18" charset="0"/>
                <a:ea typeface="+mn-ea"/>
              </a:rPr>
              <a:t>代码审查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23529" y="1362075"/>
            <a:ext cx="8496622" cy="466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648000" eaLnBrk="1" hangingPunct="1">
              <a:lnSpc>
                <a:spcPct val="125000"/>
              </a:lnSpc>
              <a:spcBef>
                <a:spcPts val="0"/>
              </a:spcBef>
              <a:defRPr/>
            </a:pPr>
            <a:r>
              <a:rPr lang="zh-CN" altLang="zh-CN" sz="2400" dirty="0" smtClean="0">
                <a:latin typeface="Bodoni MT Black" pitchFamily="18" charset="0"/>
                <a:ea typeface="+mn-ea"/>
              </a:rPr>
              <a:t>在</a:t>
            </a:r>
            <a:r>
              <a:rPr lang="zh-CN" altLang="zh-CN" sz="2400" dirty="0">
                <a:solidFill>
                  <a:srgbClr val="FF0000"/>
                </a:solidFill>
                <a:latin typeface="Bodoni MT Black" pitchFamily="18" charset="0"/>
                <a:ea typeface="+mn-ea"/>
              </a:rPr>
              <a:t>审查会</a:t>
            </a:r>
            <a:r>
              <a:rPr lang="zh-CN" altLang="zh-CN" sz="2400" dirty="0">
                <a:latin typeface="Bodoni MT Black" pitchFamily="18" charset="0"/>
                <a:ea typeface="+mn-ea"/>
              </a:rPr>
              <a:t>上由程序的编写者解释他是怎样用程序代码</a:t>
            </a:r>
            <a:r>
              <a:rPr lang="zh-CN" altLang="zh-CN" sz="2400" dirty="0" smtClean="0">
                <a:latin typeface="Bodoni MT Black" pitchFamily="18" charset="0"/>
                <a:ea typeface="+mn-ea"/>
              </a:rPr>
              <a:t>实现设计</a:t>
            </a:r>
            <a:r>
              <a:rPr lang="zh-CN" altLang="zh-CN" sz="2400" dirty="0">
                <a:latin typeface="Bodoni MT Black" pitchFamily="18" charset="0"/>
                <a:ea typeface="+mn-ea"/>
              </a:rPr>
              <a:t>的，通常是逐个语句地讲述程序的逻辑，小组其他成员仔细倾听他的讲解，并力图发现其中的错误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48000" eaLnBrk="1" hangingPunct="1">
              <a:lnSpc>
                <a:spcPct val="125000"/>
              </a:lnSpc>
              <a:spcBef>
                <a:spcPts val="0"/>
              </a:spcBef>
              <a:defRPr/>
            </a:pPr>
            <a:r>
              <a:rPr lang="zh-CN" altLang="zh-CN" sz="2400" dirty="0" smtClean="0">
                <a:latin typeface="Bodoni MT Black" pitchFamily="18" charset="0"/>
                <a:ea typeface="+mn-ea"/>
              </a:rPr>
              <a:t>审查会上</a:t>
            </a:r>
            <a:r>
              <a:rPr lang="zh-CN" altLang="en-US" sz="2400" dirty="0" smtClean="0">
                <a:latin typeface="Bodoni MT Black" pitchFamily="18" charset="0"/>
                <a:ea typeface="+mn-ea"/>
              </a:rPr>
              <a:t>需要</a:t>
            </a:r>
            <a:r>
              <a:rPr lang="zh-CN" altLang="zh-CN" sz="2400" dirty="0" smtClean="0">
                <a:latin typeface="Bodoni MT Black" pitchFamily="18" charset="0"/>
                <a:ea typeface="+mn-ea"/>
              </a:rPr>
              <a:t>对照程序设计</a:t>
            </a:r>
            <a:r>
              <a:rPr lang="zh-CN" altLang="zh-CN" sz="2400" dirty="0">
                <a:solidFill>
                  <a:srgbClr val="FF0000"/>
                </a:solidFill>
                <a:latin typeface="Bodoni MT Black" pitchFamily="18" charset="0"/>
                <a:ea typeface="+mn-ea"/>
              </a:rPr>
              <a:t>常见错误清单</a:t>
            </a:r>
            <a:r>
              <a:rPr lang="zh-CN" altLang="zh-CN" sz="2400" dirty="0">
                <a:latin typeface="Bodoni MT Black" pitchFamily="18" charset="0"/>
                <a:ea typeface="+mn-ea"/>
              </a:rPr>
              <a:t>，分析审查这个程序。当发现错误时由组长记录下来，审查会继续</a:t>
            </a:r>
            <a:r>
              <a:rPr lang="zh-CN" altLang="zh-CN" sz="2400" dirty="0" smtClean="0">
                <a:latin typeface="Bodoni MT Black" pitchFamily="18" charset="0"/>
                <a:ea typeface="+mn-ea"/>
              </a:rPr>
              <a:t>进行</a:t>
            </a:r>
            <a:r>
              <a:rPr lang="zh-CN" altLang="en-US" sz="2400" dirty="0" smtClean="0">
                <a:latin typeface="Bodoni MT Black" pitchFamily="18" charset="0"/>
                <a:ea typeface="+mn-ea"/>
              </a:rPr>
              <a:t>（</a:t>
            </a:r>
            <a:r>
              <a:rPr lang="zh-CN" altLang="zh-CN" sz="2400" b="1" dirty="0" smtClean="0">
                <a:solidFill>
                  <a:schemeClr val="accent2"/>
                </a:solidFill>
                <a:latin typeface="Bodoni MT Black" pitchFamily="18" charset="0"/>
                <a:ea typeface="+mn-ea"/>
              </a:rPr>
              <a:t>审查</a:t>
            </a:r>
            <a:r>
              <a:rPr lang="zh-CN" altLang="zh-CN" sz="2400" b="1" dirty="0">
                <a:solidFill>
                  <a:schemeClr val="accent2"/>
                </a:solidFill>
                <a:latin typeface="Bodoni MT Black" pitchFamily="18" charset="0"/>
                <a:ea typeface="+mn-ea"/>
              </a:rPr>
              <a:t>小组的任务是发现错误而不是改正</a:t>
            </a:r>
            <a:r>
              <a:rPr lang="zh-CN" altLang="zh-CN" sz="2400" b="1" dirty="0" smtClean="0">
                <a:solidFill>
                  <a:schemeClr val="accent2"/>
                </a:solidFill>
                <a:latin typeface="Bodoni MT Black" pitchFamily="18" charset="0"/>
                <a:ea typeface="+mn-ea"/>
              </a:rPr>
              <a:t>错误</a:t>
            </a:r>
            <a:r>
              <a:rPr lang="zh-CN" altLang="en-US" sz="2400" dirty="0" smtClean="0">
                <a:latin typeface="Bodoni MT Black" pitchFamily="18" charset="0"/>
              </a:rPr>
              <a: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48000" eaLnBrk="1" hangingPunct="1">
              <a:lnSpc>
                <a:spcPct val="125000"/>
              </a:lnSpc>
              <a:spcBef>
                <a:spcPts val="0"/>
              </a:spcBef>
              <a:defRPr/>
            </a:pPr>
            <a:r>
              <a:rPr lang="zh-CN" altLang="zh-CN" sz="2400" dirty="0">
                <a:latin typeface="Bodoni MT Black" pitchFamily="18" charset="0"/>
                <a:ea typeface="+mn-ea"/>
              </a:rPr>
              <a:t>审查会另外一种常见的进行方法，称为</a:t>
            </a:r>
            <a:r>
              <a:rPr lang="zh-CN" altLang="zh-CN" sz="2400" b="1" dirty="0">
                <a:solidFill>
                  <a:srgbClr val="FF0000"/>
                </a:solidFill>
                <a:latin typeface="Bodoni MT Black" pitchFamily="18" charset="0"/>
                <a:ea typeface="+mn-ea"/>
              </a:rPr>
              <a:t>预排</a:t>
            </a:r>
            <a:r>
              <a:rPr lang="zh-CN" altLang="zh-CN" sz="2400" dirty="0">
                <a:latin typeface="Bodoni MT Black" pitchFamily="18" charset="0"/>
                <a:ea typeface="+mn-ea"/>
              </a:rPr>
              <a:t>：由一个人扮演“测试者”，其他人扮演“计算机”。会前测试者准备好测试方案，会上由扮演计算机的成员模拟计算机执行被测试的程序</a:t>
            </a:r>
            <a:r>
              <a:rPr lang="zh-CN" altLang="zh-CN" sz="2400" dirty="0" smtClean="0">
                <a:latin typeface="Bodoni MT Black" pitchFamily="18" charset="0"/>
                <a:ea typeface="+mn-ea"/>
              </a:rPr>
              <a:t>。</a:t>
            </a:r>
            <a:endParaRPr lang="en-US"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7.3.2 </a:t>
            </a:r>
            <a:r>
              <a:rPr lang="zh-CN" altLang="en-US" sz="2400" dirty="0" smtClean="0">
                <a:solidFill>
                  <a:srgbClr val="D9D9D9"/>
                </a:solidFill>
                <a:latin typeface="Bodoni MT Black" pitchFamily="18" charset="0"/>
                <a:ea typeface="+mn-ea"/>
              </a:rPr>
              <a:t>代码审查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23528" y="1196752"/>
            <a:ext cx="849662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648000" eaLnBrk="1" hangingPunct="1">
              <a:lnSpc>
                <a:spcPct val="125000"/>
              </a:lnSpc>
              <a:spcBef>
                <a:spcPts val="0"/>
              </a:spcBef>
              <a:defRPr/>
            </a:pPr>
            <a:r>
              <a:rPr lang="zh-CN" altLang="zh-CN" sz="2400" dirty="0" smtClean="0">
                <a:latin typeface="Bodoni MT Black" pitchFamily="18" charset="0"/>
                <a:ea typeface="+mn-ea"/>
              </a:rPr>
              <a:t>测试方案</a:t>
            </a:r>
            <a:r>
              <a:rPr lang="zh-CN" altLang="en-US" sz="2400" dirty="0" smtClean="0">
                <a:latin typeface="Bodoni MT Black" pitchFamily="18" charset="0"/>
                <a:ea typeface="+mn-ea"/>
              </a:rPr>
              <a:t>在代码审查中</a:t>
            </a:r>
            <a:r>
              <a:rPr lang="zh-CN" altLang="zh-CN" sz="2400" dirty="0" smtClean="0">
                <a:latin typeface="Bodoni MT Black" pitchFamily="18" charset="0"/>
                <a:ea typeface="+mn-ea"/>
              </a:rPr>
              <a:t>起</a:t>
            </a:r>
            <a:r>
              <a:rPr lang="zh-CN" altLang="zh-CN" sz="2400" dirty="0">
                <a:latin typeface="Bodoni MT Black" pitchFamily="18" charset="0"/>
                <a:ea typeface="+mn-ea"/>
              </a:rPr>
              <a:t>一种促进思考引起讨论的作用。在大多数情况下，通过</a:t>
            </a:r>
            <a:r>
              <a:rPr lang="zh-CN" altLang="zh-CN" sz="2400" dirty="0">
                <a:solidFill>
                  <a:srgbClr val="FF0000"/>
                </a:solidFill>
                <a:latin typeface="Bodoni MT Black" pitchFamily="18" charset="0"/>
                <a:ea typeface="+mn-ea"/>
              </a:rPr>
              <a:t>向程序员提出关于他的程序的逻辑和他编写程序时所做的假设的疑问</a:t>
            </a:r>
            <a:r>
              <a:rPr lang="zh-CN" altLang="zh-CN" sz="2400" dirty="0">
                <a:latin typeface="Bodoni MT Black" pitchFamily="18" charset="0"/>
                <a:ea typeface="+mn-ea"/>
              </a:rPr>
              <a:t>，可以发现的错误比由测试方案直接发现的错误还多</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48000" eaLnBrk="1" hangingPunct="1">
              <a:lnSpc>
                <a:spcPct val="125000"/>
              </a:lnSpc>
              <a:spcBef>
                <a:spcPts val="0"/>
              </a:spcBef>
              <a:defRPr/>
            </a:pPr>
            <a:r>
              <a:rPr lang="zh-CN" altLang="zh-CN" sz="2400" dirty="0">
                <a:latin typeface="Bodoni MT Black" pitchFamily="18" charset="0"/>
                <a:ea typeface="+mn-ea"/>
              </a:rPr>
              <a:t>代码审查比计算机测试</a:t>
            </a:r>
            <a:r>
              <a:rPr lang="zh-CN" altLang="zh-CN" sz="2400" dirty="0">
                <a:solidFill>
                  <a:srgbClr val="FF0000"/>
                </a:solidFill>
                <a:latin typeface="Bodoni MT Black" pitchFamily="18" charset="0"/>
                <a:ea typeface="+mn-ea"/>
              </a:rPr>
              <a:t>优越</a:t>
            </a:r>
            <a:r>
              <a:rPr lang="zh-CN" altLang="zh-CN" sz="2400" dirty="0">
                <a:latin typeface="Bodoni MT Black" pitchFamily="18" charset="0"/>
                <a:ea typeface="+mn-ea"/>
              </a:rPr>
              <a:t>的是：一次审查会上可以发现许多错误；用计算机测试的方法发现错误之后，通常需要先改正这个错误才能继续测试</a:t>
            </a:r>
            <a:r>
              <a:rPr lang="zh-CN" altLang="en-US" sz="2400" dirty="0">
                <a:latin typeface="Bodoni MT Black" pitchFamily="18" charset="0"/>
                <a:ea typeface="+mn-ea"/>
              </a:rPr>
              <a:t>，即：</a:t>
            </a:r>
            <a:r>
              <a:rPr lang="zh-CN" altLang="zh-CN" sz="2400" dirty="0">
                <a:solidFill>
                  <a:srgbClr val="FF0000"/>
                </a:solidFill>
                <a:latin typeface="Bodoni MT Black" pitchFamily="18" charset="0"/>
                <a:ea typeface="+mn-ea"/>
              </a:rPr>
              <a:t>采用代码审查的方法可以减少系统验证的总工作量</a:t>
            </a:r>
            <a:r>
              <a:rPr lang="zh-CN" altLang="zh-CN" sz="2400" dirty="0">
                <a:latin typeface="Bodoni MT Black" pitchFamily="18" charset="0"/>
                <a:ea typeface="+mn-ea"/>
              </a:rPr>
              <a:t>。</a:t>
            </a:r>
            <a:endParaRPr lang="en-US" altLang="zh-CN" sz="2400" dirty="0">
              <a:latin typeface="Bodoni MT Black" pitchFamily="18" charset="0"/>
              <a:ea typeface="+mn-ea"/>
            </a:endParaRPr>
          </a:p>
          <a:p>
            <a:pPr marL="0" indent="648000" eaLnBrk="1" hangingPunct="1">
              <a:lnSpc>
                <a:spcPct val="125000"/>
              </a:lnSpc>
              <a:spcBef>
                <a:spcPts val="0"/>
              </a:spcBef>
              <a:defRPr/>
            </a:pPr>
            <a:r>
              <a:rPr lang="zh-CN" altLang="zh-CN" sz="2400" dirty="0">
                <a:latin typeface="Bodoni MT Black" pitchFamily="18" charset="0"/>
                <a:ea typeface="+mn-ea"/>
              </a:rPr>
              <a:t>人工测试和计算机测试是互相补充，相辅相成的，缺少其中任何一种方法都会使查找错误的效率降低</a:t>
            </a:r>
            <a:r>
              <a:rPr lang="zh-CN" altLang="zh-CN" sz="2400" dirty="0" smtClean="0">
                <a:latin typeface="Bodoni MT Black" pitchFamily="18" charset="0"/>
                <a:ea typeface="+mn-ea"/>
              </a:rPr>
              <a:t>。</a:t>
            </a:r>
            <a:endParaRPr lang="en-US"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7.3.2 </a:t>
            </a:r>
            <a:r>
              <a:rPr lang="zh-CN" altLang="en-US" sz="2400" dirty="0" smtClean="0">
                <a:solidFill>
                  <a:srgbClr val="D9D9D9"/>
                </a:solidFill>
                <a:latin typeface="Bodoni MT Black" pitchFamily="18" charset="0"/>
                <a:ea typeface="+mn-ea"/>
              </a:rPr>
              <a:t>代码审查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26629" name="内容占位符 4"/>
          <p:cNvSpPr>
            <a:spLocks noGrp="1"/>
          </p:cNvSpPr>
          <p:nvPr>
            <p:ph idx="1"/>
          </p:nvPr>
        </p:nvSpPr>
        <p:spPr>
          <a:xfrm>
            <a:off x="395288" y="1168400"/>
            <a:ext cx="8229600" cy="604838"/>
          </a:xfrm>
        </p:spPr>
        <p:txBody>
          <a:bodyPr/>
          <a:lstStyle/>
          <a:p>
            <a:pPr marL="0" indent="0">
              <a:buFont typeface="Arial" charset="0"/>
              <a:buNone/>
              <a:defRPr/>
            </a:pPr>
            <a:r>
              <a:rPr lang="en-US" altLang="zh-CN" b="1" dirty="0" smtClean="0">
                <a:latin typeface="Bodoni MT Black" pitchFamily="18" charset="0"/>
              </a:rPr>
              <a:t>7.3.3 </a:t>
            </a:r>
            <a:r>
              <a:rPr lang="zh-CN" altLang="en-US" b="1" dirty="0" smtClean="0">
                <a:latin typeface="Bodoni MT Black" pitchFamily="18" charset="0"/>
              </a:rPr>
              <a:t>计算机测试</a:t>
            </a:r>
          </a:p>
        </p:txBody>
      </p:sp>
      <p:sp>
        <p:nvSpPr>
          <p:cNvPr id="32775" name="TextBox 7"/>
          <p:cNvSpPr txBox="1">
            <a:spLocks noChangeArrowheads="1"/>
          </p:cNvSpPr>
          <p:nvPr/>
        </p:nvSpPr>
        <p:spPr bwMode="auto">
          <a:xfrm>
            <a:off x="323528" y="2060575"/>
            <a:ext cx="8496944"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612000" eaLnBrk="1" hangingPunct="1">
              <a:lnSpc>
                <a:spcPct val="125000"/>
              </a:lnSpc>
              <a:spcBef>
                <a:spcPts val="0"/>
              </a:spcBef>
              <a:defRPr/>
            </a:pPr>
            <a:r>
              <a:rPr lang="zh-CN" altLang="zh-CN" sz="2400" dirty="0" smtClean="0">
                <a:latin typeface="Bodoni MT Black" pitchFamily="18" charset="0"/>
                <a:ea typeface="+mn-ea"/>
              </a:rPr>
              <a:t>模块不是</a:t>
            </a:r>
            <a:r>
              <a:rPr lang="zh-CN" altLang="zh-CN" sz="2400" dirty="0">
                <a:latin typeface="Bodoni MT Black" pitchFamily="18" charset="0"/>
                <a:ea typeface="+mn-ea"/>
              </a:rPr>
              <a:t>一个独立的程序，因此必须为每个单元测试开发</a:t>
            </a:r>
            <a:r>
              <a:rPr lang="zh-CN" altLang="zh-CN" sz="2400" dirty="0">
                <a:solidFill>
                  <a:srgbClr val="FF0000"/>
                </a:solidFill>
                <a:latin typeface="Bodoni MT Black" pitchFamily="18" charset="0"/>
                <a:ea typeface="+mn-ea"/>
              </a:rPr>
              <a:t>驱动软件</a:t>
            </a:r>
            <a:r>
              <a:rPr lang="zh-CN" altLang="zh-CN" sz="2400" dirty="0" smtClean="0">
                <a:latin typeface="Bodoni MT Black" pitchFamily="18" charset="0"/>
                <a:ea typeface="+mn-ea"/>
              </a:rPr>
              <a:t>和</a:t>
            </a:r>
            <a:r>
              <a:rPr lang="zh-CN" altLang="en-US" sz="2400" dirty="0" smtClean="0">
                <a:latin typeface="Bodoni MT Black" pitchFamily="18" charset="0"/>
                <a:ea typeface="+mn-ea"/>
              </a:rPr>
              <a:t>（</a:t>
            </a:r>
            <a:r>
              <a:rPr lang="zh-CN" altLang="zh-CN" sz="2400" dirty="0" smtClean="0">
                <a:latin typeface="Bodoni MT Black" pitchFamily="18" charset="0"/>
              </a:rPr>
              <a:t>或</a:t>
            </a:r>
            <a:r>
              <a:rPr lang="zh-CN" altLang="en-US" sz="2400" dirty="0" smtClean="0">
                <a:latin typeface="Bodoni MT Black" pitchFamily="18" charset="0"/>
                <a:ea typeface="+mn-ea"/>
              </a:rPr>
              <a:t>）</a:t>
            </a:r>
            <a:r>
              <a:rPr lang="zh-CN" altLang="zh-CN" sz="2400" dirty="0" smtClean="0">
                <a:solidFill>
                  <a:srgbClr val="FF0000"/>
                </a:solidFill>
                <a:latin typeface="Bodoni MT Black" pitchFamily="18" charset="0"/>
                <a:ea typeface="+mn-ea"/>
              </a:rPr>
              <a:t>存根</a:t>
            </a:r>
            <a:r>
              <a:rPr lang="zh-CN" altLang="zh-CN" sz="2400" dirty="0">
                <a:solidFill>
                  <a:srgbClr val="FF0000"/>
                </a:solidFill>
                <a:latin typeface="Bodoni MT Black" pitchFamily="18" charset="0"/>
                <a:ea typeface="+mn-ea"/>
              </a:rPr>
              <a:t>软件</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12000" eaLnBrk="1" hangingPunct="1">
              <a:lnSpc>
                <a:spcPct val="125000"/>
              </a:lnSpc>
              <a:spcBef>
                <a:spcPts val="0"/>
              </a:spcBef>
              <a:defRPr/>
            </a:pPr>
            <a:r>
              <a:rPr lang="zh-CN" altLang="zh-CN" sz="2400" dirty="0" smtClean="0">
                <a:solidFill>
                  <a:srgbClr val="FF0000"/>
                </a:solidFill>
                <a:latin typeface="Bodoni MT Black" pitchFamily="18" charset="0"/>
                <a:ea typeface="+mn-ea"/>
              </a:rPr>
              <a:t>驱动程序</a:t>
            </a:r>
            <a:r>
              <a:rPr lang="zh-CN" altLang="zh-CN" sz="2400" dirty="0" smtClean="0">
                <a:latin typeface="Bodoni MT Black" pitchFamily="18" charset="0"/>
                <a:ea typeface="+mn-ea"/>
              </a:rPr>
              <a:t>是</a:t>
            </a:r>
            <a:r>
              <a:rPr lang="zh-CN" altLang="zh-CN" sz="2400" dirty="0">
                <a:latin typeface="Bodoni MT Black" pitchFamily="18" charset="0"/>
                <a:ea typeface="+mn-ea"/>
              </a:rPr>
              <a:t>一个“</a:t>
            </a:r>
            <a:r>
              <a:rPr lang="zh-CN" altLang="zh-CN" sz="2400" dirty="0">
                <a:solidFill>
                  <a:srgbClr val="FF0000"/>
                </a:solidFill>
                <a:latin typeface="Bodoni MT Black" pitchFamily="18" charset="0"/>
                <a:ea typeface="+mn-ea"/>
              </a:rPr>
              <a:t>主程序</a:t>
            </a:r>
            <a:r>
              <a:rPr lang="zh-CN" altLang="zh-CN" sz="2400" dirty="0">
                <a:latin typeface="Bodoni MT Black" pitchFamily="18" charset="0"/>
                <a:ea typeface="+mn-ea"/>
              </a:rPr>
              <a:t>”，它</a:t>
            </a:r>
            <a:r>
              <a:rPr lang="zh-CN" altLang="zh-CN" sz="2400" dirty="0">
                <a:solidFill>
                  <a:srgbClr val="FF0000"/>
                </a:solidFill>
                <a:latin typeface="Bodoni MT Black" pitchFamily="18" charset="0"/>
                <a:ea typeface="+mn-ea"/>
              </a:rPr>
              <a:t>接收测试数据</a:t>
            </a:r>
            <a:r>
              <a:rPr lang="zh-CN" altLang="zh-CN" sz="2400" dirty="0">
                <a:latin typeface="Bodoni MT Black" pitchFamily="18" charset="0"/>
                <a:ea typeface="+mn-ea"/>
              </a:rPr>
              <a:t>，把这些数据传送给被测试的模块，并且印出有关的</a:t>
            </a:r>
            <a:r>
              <a:rPr lang="zh-CN" altLang="zh-CN" sz="2400" dirty="0" smtClean="0">
                <a:latin typeface="Bodoni MT Black" pitchFamily="18" charset="0"/>
                <a:ea typeface="+mn-ea"/>
              </a:rPr>
              <a:t>结果。</a:t>
            </a:r>
            <a:endParaRPr lang="en-US" altLang="zh-CN" sz="2400" dirty="0" smtClean="0">
              <a:latin typeface="Bodoni MT Black" pitchFamily="18" charset="0"/>
              <a:ea typeface="+mn-ea"/>
            </a:endParaRPr>
          </a:p>
          <a:p>
            <a:pPr marL="0" indent="612000" eaLnBrk="1" hangingPunct="1">
              <a:lnSpc>
                <a:spcPct val="125000"/>
              </a:lnSpc>
              <a:spcBef>
                <a:spcPts val="0"/>
              </a:spcBef>
              <a:defRPr/>
            </a:pPr>
            <a:r>
              <a:rPr lang="zh-CN" altLang="zh-CN" sz="2400" dirty="0" smtClean="0">
                <a:solidFill>
                  <a:srgbClr val="FF0000"/>
                </a:solidFill>
                <a:latin typeface="Bodoni MT Black" pitchFamily="18" charset="0"/>
                <a:ea typeface="+mn-ea"/>
              </a:rPr>
              <a:t>存根</a:t>
            </a:r>
            <a:r>
              <a:rPr lang="zh-CN" altLang="zh-CN" sz="2400" dirty="0">
                <a:solidFill>
                  <a:srgbClr val="FF0000"/>
                </a:solidFill>
                <a:latin typeface="Bodoni MT Black" pitchFamily="18" charset="0"/>
                <a:ea typeface="+mn-ea"/>
              </a:rPr>
              <a:t>程序</a:t>
            </a:r>
            <a:r>
              <a:rPr lang="zh-CN" altLang="zh-CN" sz="2400" dirty="0">
                <a:latin typeface="Bodoni MT Black" pitchFamily="18" charset="0"/>
                <a:ea typeface="+mn-ea"/>
              </a:rPr>
              <a:t>代替</a:t>
            </a:r>
            <a:r>
              <a:rPr lang="zh-CN" altLang="zh-CN" sz="2400" dirty="0">
                <a:solidFill>
                  <a:srgbClr val="FF0000"/>
                </a:solidFill>
                <a:latin typeface="Bodoni MT Black" pitchFamily="18" charset="0"/>
                <a:ea typeface="+mn-ea"/>
              </a:rPr>
              <a:t>被测试的模块所调用的</a:t>
            </a:r>
            <a:r>
              <a:rPr lang="zh-CN" altLang="zh-CN" sz="2400" dirty="0" smtClean="0">
                <a:solidFill>
                  <a:srgbClr val="FF0000"/>
                </a:solidFill>
                <a:latin typeface="Bodoni MT Black" pitchFamily="18" charset="0"/>
                <a:ea typeface="+mn-ea"/>
              </a:rPr>
              <a:t>模块</a:t>
            </a:r>
            <a:r>
              <a:rPr lang="zh-CN" altLang="en-US" sz="2400" dirty="0" smtClean="0">
                <a:latin typeface="Bodoni MT Black" pitchFamily="18" charset="0"/>
                <a:ea typeface="+mn-ea"/>
              </a:rPr>
              <a:t>，</a:t>
            </a:r>
            <a:r>
              <a:rPr lang="zh-CN" altLang="zh-CN" sz="2400" dirty="0" smtClean="0">
                <a:latin typeface="Bodoni MT Black" pitchFamily="18" charset="0"/>
                <a:ea typeface="+mn-ea"/>
              </a:rPr>
              <a:t>它</a:t>
            </a:r>
            <a:r>
              <a:rPr lang="zh-CN" altLang="zh-CN" sz="2400" dirty="0">
                <a:latin typeface="Bodoni MT Black" pitchFamily="18" charset="0"/>
                <a:ea typeface="+mn-ea"/>
              </a:rPr>
              <a:t>使用被它</a:t>
            </a:r>
            <a:r>
              <a:rPr lang="zh-CN" altLang="zh-CN" sz="2400" dirty="0">
                <a:solidFill>
                  <a:srgbClr val="FF0000"/>
                </a:solidFill>
                <a:latin typeface="Bodoni MT Black" pitchFamily="18" charset="0"/>
                <a:ea typeface="+mn-ea"/>
              </a:rPr>
              <a:t>代替的模块的接口</a:t>
            </a:r>
            <a:r>
              <a:rPr lang="zh-CN" altLang="zh-CN" sz="2400" dirty="0">
                <a:latin typeface="Bodoni MT Black" pitchFamily="18" charset="0"/>
                <a:ea typeface="+mn-ea"/>
              </a:rPr>
              <a:t>，可能做</a:t>
            </a:r>
            <a:r>
              <a:rPr lang="zh-CN" altLang="zh-CN" sz="2400" dirty="0">
                <a:solidFill>
                  <a:srgbClr val="FF0000"/>
                </a:solidFill>
                <a:latin typeface="Bodoni MT Black" pitchFamily="18" charset="0"/>
                <a:ea typeface="+mn-ea"/>
              </a:rPr>
              <a:t>最少量的数据操作</a:t>
            </a:r>
            <a:r>
              <a:rPr lang="zh-CN" altLang="zh-CN" sz="2400" dirty="0">
                <a:latin typeface="Bodoni MT Black" pitchFamily="18" charset="0"/>
                <a:ea typeface="+mn-ea"/>
              </a:rPr>
              <a:t>，印出对入口的检验或操作结果，并且把控制归还给调用它的模块。</a:t>
            </a:r>
            <a:endParaRPr lang="en-US"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7.3.3 </a:t>
            </a:r>
            <a:r>
              <a:rPr lang="zh-CN" altLang="en-US" sz="2400" dirty="0" smtClean="0">
                <a:solidFill>
                  <a:srgbClr val="D9D9D9"/>
                </a:solidFill>
                <a:latin typeface="Bodoni MT Black" pitchFamily="18" charset="0"/>
                <a:ea typeface="+mn-ea"/>
              </a:rPr>
              <a:t>计算机测试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229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229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7.1 </a:t>
            </a:r>
            <a:r>
              <a:rPr lang="zh-CN" altLang="en-US" sz="2400">
                <a:solidFill>
                  <a:srgbClr val="D9D9D9"/>
                </a:solidFill>
                <a:latin typeface="Bodoni MT Black" pitchFamily="18" charset="0"/>
              </a:rPr>
              <a:t>编码</a:t>
            </a:r>
          </a:p>
        </p:txBody>
      </p:sp>
      <p:pic>
        <p:nvPicPr>
          <p:cNvPr id="1229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29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29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2300"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252412" y="1098551"/>
            <a:ext cx="3887788"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defRPr/>
            </a:pPr>
            <a:r>
              <a:rPr lang="zh-CN" altLang="en-US" sz="2400" dirty="0" smtClean="0">
                <a:latin typeface="Bodoni MT Black" pitchFamily="18" charset="0"/>
              </a:rPr>
              <a:t>     </a:t>
            </a:r>
            <a:r>
              <a:rPr lang="zh-CN" altLang="en-US" sz="2200" dirty="0" smtClean="0">
                <a:latin typeface="Bodoni MT Black" pitchFamily="18" charset="0"/>
                <a:ea typeface="+mn-ea"/>
              </a:rPr>
              <a:t>右图</a:t>
            </a:r>
            <a:r>
              <a:rPr lang="zh-CN" altLang="zh-CN" sz="2200" dirty="0" smtClean="0">
                <a:latin typeface="Bodoni MT Black" pitchFamily="18" charset="0"/>
                <a:ea typeface="+mn-ea"/>
              </a:rPr>
              <a:t>是</a:t>
            </a:r>
            <a:r>
              <a:rPr lang="zh-CN" altLang="zh-CN" sz="2200" dirty="0">
                <a:latin typeface="Bodoni MT Black" pitchFamily="18" charset="0"/>
                <a:ea typeface="+mn-ea"/>
              </a:rPr>
              <a:t>一个</a:t>
            </a:r>
            <a:r>
              <a:rPr lang="zh-CN" altLang="zh-CN" sz="2200" dirty="0">
                <a:solidFill>
                  <a:srgbClr val="FF0000"/>
                </a:solidFill>
                <a:latin typeface="Bodoni MT Black" pitchFamily="18" charset="0"/>
                <a:ea typeface="+mn-ea"/>
              </a:rPr>
              <a:t>正文加工系统</a:t>
            </a:r>
            <a:r>
              <a:rPr lang="zh-CN" altLang="zh-CN" sz="2200" dirty="0">
                <a:latin typeface="Bodoni MT Black" pitchFamily="18" charset="0"/>
                <a:ea typeface="+mn-ea"/>
              </a:rPr>
              <a:t>的部分层次图，假定要</a:t>
            </a:r>
            <a:r>
              <a:rPr lang="zh-CN" altLang="zh-CN" sz="2200" dirty="0" smtClean="0">
                <a:latin typeface="Bodoni MT Black" pitchFamily="18" charset="0"/>
                <a:ea typeface="+mn-ea"/>
              </a:rPr>
              <a:t>测试编号</a:t>
            </a:r>
            <a:r>
              <a:rPr lang="zh-CN" altLang="zh-CN" sz="2200" dirty="0">
                <a:latin typeface="Bodoni MT Black" pitchFamily="18" charset="0"/>
                <a:ea typeface="+mn-ea"/>
              </a:rPr>
              <a:t>为</a:t>
            </a:r>
            <a:r>
              <a:rPr lang="en-US" altLang="zh-CN" sz="2200" dirty="0">
                <a:latin typeface="Bodoni MT Black" pitchFamily="18" charset="0"/>
                <a:ea typeface="+mn-ea"/>
              </a:rPr>
              <a:t>3.0</a:t>
            </a:r>
            <a:r>
              <a:rPr lang="zh-CN" altLang="zh-CN" sz="2200" dirty="0">
                <a:latin typeface="Bodoni MT Black" pitchFamily="18" charset="0"/>
                <a:ea typeface="+mn-ea"/>
              </a:rPr>
              <a:t>的关键模块——</a:t>
            </a:r>
            <a:r>
              <a:rPr lang="zh-CN" altLang="zh-CN" sz="2200" dirty="0">
                <a:solidFill>
                  <a:srgbClr val="FF0000"/>
                </a:solidFill>
                <a:latin typeface="Bodoni MT Black" pitchFamily="18" charset="0"/>
                <a:ea typeface="+mn-ea"/>
              </a:rPr>
              <a:t>正文编辑模块</a:t>
            </a:r>
            <a:r>
              <a:rPr lang="zh-CN" altLang="zh-CN" sz="2200" dirty="0" smtClean="0">
                <a:latin typeface="Bodoni MT Black" pitchFamily="18" charset="0"/>
                <a:ea typeface="+mn-ea"/>
              </a:rPr>
              <a:t>。正文</a:t>
            </a:r>
            <a:r>
              <a:rPr lang="zh-CN" altLang="zh-CN" sz="2200" dirty="0">
                <a:latin typeface="Bodoni MT Black" pitchFamily="18" charset="0"/>
                <a:ea typeface="+mn-ea"/>
              </a:rPr>
              <a:t>编辑模块不是一个独立的程序</a:t>
            </a:r>
            <a:r>
              <a:rPr lang="zh-CN" altLang="zh-CN" sz="2200" dirty="0" smtClean="0">
                <a:latin typeface="Bodoni MT Black" pitchFamily="18" charset="0"/>
                <a:ea typeface="+mn-ea"/>
              </a:rPr>
              <a:t>，需要</a:t>
            </a:r>
            <a:r>
              <a:rPr lang="zh-CN" altLang="zh-CN" sz="2200" dirty="0">
                <a:latin typeface="Bodoni MT Black" pitchFamily="18" charset="0"/>
                <a:ea typeface="+mn-ea"/>
              </a:rPr>
              <a:t>有一个</a:t>
            </a:r>
            <a:r>
              <a:rPr lang="zh-CN" altLang="zh-CN" sz="2200" dirty="0">
                <a:solidFill>
                  <a:srgbClr val="FF0000"/>
                </a:solidFill>
                <a:latin typeface="Bodoni MT Black" pitchFamily="18" charset="0"/>
                <a:ea typeface="+mn-ea"/>
              </a:rPr>
              <a:t>测试驱动程序</a:t>
            </a:r>
            <a:r>
              <a:rPr lang="zh-CN" altLang="zh-CN" sz="2200" dirty="0">
                <a:latin typeface="Bodoni MT Black" pitchFamily="18" charset="0"/>
                <a:ea typeface="+mn-ea"/>
              </a:rPr>
              <a:t>来调用它。这个驱动程序说明必要的变量，接收测试数据——字符串</a:t>
            </a:r>
            <a:r>
              <a:rPr lang="zh-CN" altLang="zh-CN" sz="2200" dirty="0" smtClean="0">
                <a:latin typeface="Bodoni MT Black" pitchFamily="18" charset="0"/>
                <a:ea typeface="+mn-ea"/>
              </a:rPr>
              <a:t>，设置</a:t>
            </a:r>
            <a:r>
              <a:rPr lang="zh-CN" altLang="zh-CN" sz="2200" dirty="0">
                <a:latin typeface="Bodoni MT Black" pitchFamily="18" charset="0"/>
                <a:ea typeface="+mn-ea"/>
              </a:rPr>
              <a:t>正文编辑模块的编辑</a:t>
            </a:r>
            <a:r>
              <a:rPr lang="zh-CN" altLang="zh-CN" sz="2200" dirty="0" smtClean="0">
                <a:latin typeface="Bodoni MT Black" pitchFamily="18" charset="0"/>
                <a:ea typeface="+mn-ea"/>
              </a:rPr>
              <a:t>功能。</a:t>
            </a:r>
            <a:r>
              <a:rPr lang="zh-CN" altLang="en-US" sz="2200" dirty="0" smtClean="0">
                <a:latin typeface="Bodoni MT Black" pitchFamily="18" charset="0"/>
                <a:ea typeface="+mn-ea"/>
              </a:rPr>
              <a:t>并且</a:t>
            </a:r>
            <a:r>
              <a:rPr lang="zh-CN" altLang="zh-CN" sz="2200" dirty="0" smtClean="0">
                <a:latin typeface="Bodoni MT Black" pitchFamily="18" charset="0"/>
                <a:ea typeface="+mn-ea"/>
              </a:rPr>
              <a:t>需要</a:t>
            </a:r>
            <a:r>
              <a:rPr lang="zh-CN" altLang="zh-CN" sz="2200" dirty="0">
                <a:latin typeface="Bodoni MT Black" pitchFamily="18" charset="0"/>
                <a:ea typeface="+mn-ea"/>
              </a:rPr>
              <a:t>有</a:t>
            </a:r>
            <a:r>
              <a:rPr lang="zh-CN" altLang="zh-CN" sz="2200" dirty="0">
                <a:solidFill>
                  <a:srgbClr val="FF0000"/>
                </a:solidFill>
                <a:latin typeface="Bodoni MT Black" pitchFamily="18" charset="0"/>
                <a:ea typeface="+mn-ea"/>
              </a:rPr>
              <a:t>存根程序</a:t>
            </a:r>
            <a:r>
              <a:rPr lang="zh-CN" altLang="zh-CN" sz="2200" dirty="0">
                <a:latin typeface="Bodoni MT Black" pitchFamily="18" charset="0"/>
                <a:ea typeface="+mn-ea"/>
              </a:rPr>
              <a:t>简化地</a:t>
            </a:r>
            <a:r>
              <a:rPr lang="zh-CN" altLang="zh-CN" sz="2200" dirty="0" smtClean="0">
                <a:latin typeface="Bodoni MT Black" pitchFamily="18" charset="0"/>
                <a:ea typeface="+mn-ea"/>
              </a:rPr>
              <a:t>模拟</a:t>
            </a:r>
            <a:r>
              <a:rPr lang="zh-CN" altLang="zh-CN" sz="2200" dirty="0">
                <a:latin typeface="Bodoni MT Black" pitchFamily="18" charset="0"/>
                <a:ea typeface="+mn-ea"/>
              </a:rPr>
              <a:t>正文编辑</a:t>
            </a:r>
            <a:r>
              <a:rPr lang="zh-CN" altLang="zh-CN" sz="2200" dirty="0" smtClean="0">
                <a:latin typeface="Bodoni MT Black" pitchFamily="18" charset="0"/>
                <a:ea typeface="+mn-ea"/>
              </a:rPr>
              <a:t>模块</a:t>
            </a:r>
            <a:r>
              <a:rPr lang="zh-CN" altLang="en-US" sz="2200" dirty="0" smtClean="0">
                <a:latin typeface="Bodoni MT Black" pitchFamily="18" charset="0"/>
                <a:ea typeface="+mn-ea"/>
              </a:rPr>
              <a:t>的</a:t>
            </a:r>
            <a:r>
              <a:rPr lang="zh-CN" altLang="zh-CN" sz="2200" dirty="0" smtClean="0">
                <a:solidFill>
                  <a:srgbClr val="FF0000"/>
                </a:solidFill>
                <a:latin typeface="Bodoni MT Black" pitchFamily="18" charset="0"/>
                <a:ea typeface="+mn-ea"/>
              </a:rPr>
              <a:t>下层模块</a:t>
            </a:r>
            <a:r>
              <a:rPr lang="zh-CN" altLang="zh-CN" sz="2200" dirty="0" smtClean="0">
                <a:latin typeface="Bodoni MT Black" pitchFamily="18" charset="0"/>
                <a:ea typeface="+mn-ea"/>
              </a:rPr>
              <a:t>来</a:t>
            </a:r>
            <a:r>
              <a:rPr lang="zh-CN" altLang="zh-CN" sz="2200" dirty="0">
                <a:latin typeface="Bodoni MT Black" pitchFamily="18" charset="0"/>
                <a:ea typeface="+mn-ea"/>
              </a:rPr>
              <a:t>完成具体的编辑</a:t>
            </a:r>
            <a:r>
              <a:rPr lang="zh-CN" altLang="zh-CN" sz="2200" dirty="0" smtClean="0">
                <a:latin typeface="Bodoni MT Black" pitchFamily="18" charset="0"/>
                <a:ea typeface="+mn-ea"/>
              </a:rPr>
              <a:t>功能。</a:t>
            </a:r>
            <a:endParaRPr lang="en-US" altLang="zh-CN" sz="2200" dirty="0">
              <a:latin typeface="Bodoni MT Black" pitchFamily="18" charset="0"/>
              <a:ea typeface="+mn-ea"/>
            </a:endParaRPr>
          </a:p>
        </p:txBody>
      </p:sp>
      <p:pic>
        <p:nvPicPr>
          <p:cNvPr id="82948" name="图片 1"/>
          <p:cNvPicPr>
            <a:picLocks noChangeAspect="1"/>
          </p:cNvPicPr>
          <p:nvPr/>
        </p:nvPicPr>
        <p:blipFill>
          <a:blip r:embed="rId3" cstate="print"/>
          <a:srcRect/>
          <a:stretch>
            <a:fillRect/>
          </a:stretch>
        </p:blipFill>
        <p:spPr bwMode="auto">
          <a:xfrm>
            <a:off x="4159250" y="1988840"/>
            <a:ext cx="4752975" cy="2821417"/>
          </a:xfrm>
          <a:prstGeom prst="rect">
            <a:avLst/>
          </a:prstGeom>
          <a:noFill/>
          <a:ln w="9525">
            <a:noFill/>
            <a:miter lim="800000"/>
            <a:headEnd/>
            <a:tailEnd/>
          </a:ln>
        </p:spPr>
      </p:pic>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7.3.3 </a:t>
            </a:r>
            <a:r>
              <a:rPr lang="zh-CN" altLang="en-US" sz="2400" dirty="0" smtClean="0">
                <a:solidFill>
                  <a:srgbClr val="D9D9D9"/>
                </a:solidFill>
                <a:latin typeface="Bodoni MT Black" pitchFamily="18" charset="0"/>
                <a:ea typeface="+mn-ea"/>
              </a:rPr>
              <a:t>计算机测试</a:t>
            </a:r>
            <a:endParaRPr lang="zh-CN" altLang="en-US" sz="2400" dirty="0">
              <a:solidFill>
                <a:srgbClr val="D9D9D9"/>
              </a:solidFill>
              <a:latin typeface="Bodoni MT Black" pitchFamily="18" charset="0"/>
              <a:ea typeface="+mn-ea"/>
            </a:endParaRPr>
          </a:p>
        </p:txBody>
      </p:sp>
      <p:sp>
        <p:nvSpPr>
          <p:cNvPr id="2" name="矩形 1"/>
          <p:cNvSpPr/>
          <p:nvPr/>
        </p:nvSpPr>
        <p:spPr>
          <a:xfrm>
            <a:off x="5292080" y="2708920"/>
            <a:ext cx="648072"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5580112" y="2348880"/>
            <a:ext cx="0" cy="288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25398" y="1718146"/>
            <a:ext cx="2031325" cy="646331"/>
          </a:xfrm>
          <a:prstGeom prst="rect">
            <a:avLst/>
          </a:prstGeom>
          <a:noFill/>
        </p:spPr>
        <p:txBody>
          <a:bodyPr wrap="none" rtlCol="0">
            <a:spAutoFit/>
          </a:bodyPr>
          <a:lstStyle/>
          <a:p>
            <a:r>
              <a:rPr lang="zh-CN" altLang="en-US" b="1" dirty="0" smtClean="0">
                <a:solidFill>
                  <a:srgbClr val="FF0000"/>
                </a:solidFill>
              </a:rPr>
              <a:t>驱动程序</a:t>
            </a:r>
            <a:endParaRPr lang="en-US" altLang="zh-CN" b="1" dirty="0" smtClean="0">
              <a:solidFill>
                <a:srgbClr val="FF0000"/>
              </a:solidFill>
            </a:endParaRPr>
          </a:p>
          <a:p>
            <a:r>
              <a:rPr lang="zh-CN" altLang="en-US" b="1" dirty="0" smtClean="0">
                <a:solidFill>
                  <a:srgbClr val="FF0000"/>
                </a:solidFill>
              </a:rPr>
              <a:t>（提供测试数据）</a:t>
            </a:r>
            <a:endParaRPr lang="zh-CN" altLang="en-US" b="1" dirty="0">
              <a:solidFill>
                <a:srgbClr val="FF0000"/>
              </a:solidFill>
            </a:endParaRPr>
          </a:p>
        </p:txBody>
      </p:sp>
      <p:cxnSp>
        <p:nvCxnSpPr>
          <p:cNvPr id="7" name="直接箭头连接符 6"/>
          <p:cNvCxnSpPr/>
          <p:nvPr/>
        </p:nvCxnSpPr>
        <p:spPr>
          <a:xfrm flipV="1">
            <a:off x="5616116" y="3399548"/>
            <a:ext cx="0" cy="31748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382174" y="3441267"/>
            <a:ext cx="2031325" cy="646331"/>
          </a:xfrm>
          <a:prstGeom prst="rect">
            <a:avLst/>
          </a:prstGeom>
          <a:noFill/>
        </p:spPr>
        <p:txBody>
          <a:bodyPr wrap="none" rtlCol="0">
            <a:spAutoFit/>
          </a:bodyPr>
          <a:lstStyle/>
          <a:p>
            <a:r>
              <a:rPr lang="zh-CN" altLang="en-US" b="1" dirty="0" smtClean="0">
                <a:solidFill>
                  <a:srgbClr val="0070C0"/>
                </a:solidFill>
              </a:rPr>
              <a:t>存根程序</a:t>
            </a:r>
            <a:endParaRPr lang="en-US" altLang="zh-CN" b="1" dirty="0" smtClean="0">
              <a:solidFill>
                <a:srgbClr val="0070C0"/>
              </a:solidFill>
            </a:endParaRPr>
          </a:p>
          <a:p>
            <a:r>
              <a:rPr lang="zh-CN" altLang="en-US" b="1" dirty="0" smtClean="0">
                <a:solidFill>
                  <a:srgbClr val="0070C0"/>
                </a:solidFill>
              </a:rPr>
              <a:t>（代替模块接口）</a:t>
            </a:r>
            <a:endParaRPr lang="zh-CN" altLang="en-US" b="1" dirty="0">
              <a:solidFill>
                <a:srgbClr val="0070C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p>
        </p:txBody>
      </p:sp>
      <p:sp>
        <p:nvSpPr>
          <p:cNvPr id="32775" name="TextBox 7"/>
          <p:cNvSpPr txBox="1">
            <a:spLocks noChangeArrowheads="1"/>
          </p:cNvSpPr>
          <p:nvPr/>
        </p:nvSpPr>
        <p:spPr bwMode="auto">
          <a:xfrm>
            <a:off x="332581" y="980728"/>
            <a:ext cx="86034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测试时</a:t>
            </a:r>
            <a:r>
              <a:rPr lang="zh-CN" altLang="en-US" sz="2400" dirty="0" smtClean="0">
                <a:latin typeface="Bodoni MT Black" pitchFamily="18" charset="0"/>
                <a:ea typeface="+mn-ea"/>
              </a:rPr>
              <a:t>，</a:t>
            </a:r>
            <a:r>
              <a:rPr lang="zh-CN" altLang="zh-CN" sz="2400" dirty="0" smtClean="0">
                <a:latin typeface="Bodoni MT Black" pitchFamily="18" charset="0"/>
                <a:ea typeface="+mn-ea"/>
              </a:rPr>
              <a:t>设置</a:t>
            </a:r>
            <a:r>
              <a:rPr lang="zh-CN" altLang="zh-CN" sz="2400" dirty="0" smtClean="0">
                <a:solidFill>
                  <a:srgbClr val="FF0000"/>
                </a:solidFill>
                <a:latin typeface="Bodoni MT Black" pitchFamily="18" charset="0"/>
                <a:ea typeface="+mn-ea"/>
              </a:rPr>
              <a:t>修改</a:t>
            </a:r>
            <a:r>
              <a:rPr lang="zh-CN" altLang="en-US" sz="2400" dirty="0" smtClean="0">
                <a:solidFill>
                  <a:srgbClr val="FF0000"/>
                </a:solidFill>
                <a:latin typeface="Bodoni MT Black" pitchFamily="18" charset="0"/>
                <a:ea typeface="+mn-ea"/>
              </a:rPr>
              <a:t>（</a:t>
            </a:r>
            <a:r>
              <a:rPr lang="en-US" altLang="zh-CN" sz="2400" dirty="0" smtClean="0">
                <a:latin typeface="Bodoni MT Black" pitchFamily="18" charset="0"/>
              </a:rPr>
              <a:t> </a:t>
            </a:r>
            <a:r>
              <a:rPr lang="en-US" altLang="zh-CN" sz="2400" dirty="0" smtClean="0">
                <a:solidFill>
                  <a:srgbClr val="FF0000"/>
                </a:solidFill>
                <a:latin typeface="Bodoni MT Black" pitchFamily="18" charset="0"/>
              </a:rPr>
              <a:t>CHANGE</a:t>
            </a:r>
            <a:r>
              <a:rPr lang="zh-CN" altLang="en-US"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和</a:t>
            </a:r>
            <a:r>
              <a:rPr lang="zh-CN" altLang="zh-CN" sz="2400" dirty="0" smtClean="0">
                <a:solidFill>
                  <a:srgbClr val="FF0000"/>
                </a:solidFill>
                <a:latin typeface="Bodoni MT Black" pitchFamily="18" charset="0"/>
                <a:ea typeface="+mn-ea"/>
              </a:rPr>
              <a:t>添加</a:t>
            </a:r>
            <a:r>
              <a:rPr lang="zh-CN" altLang="en-US" sz="2400" dirty="0" smtClean="0">
                <a:solidFill>
                  <a:srgbClr val="FF0000"/>
                </a:solidFill>
                <a:latin typeface="Bodoni MT Black" pitchFamily="18" charset="0"/>
                <a:ea typeface="+mn-ea"/>
              </a:rPr>
              <a:t>（</a:t>
            </a:r>
            <a:r>
              <a:rPr lang="en-US" altLang="zh-CN" sz="2400" dirty="0" smtClean="0">
                <a:solidFill>
                  <a:srgbClr val="FF0000"/>
                </a:solidFill>
                <a:latin typeface="Bodoni MT Black" pitchFamily="18" charset="0"/>
              </a:rPr>
              <a:t> APPEND </a:t>
            </a:r>
            <a:r>
              <a:rPr lang="zh-CN" altLang="en-US"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两种</a:t>
            </a:r>
            <a:r>
              <a:rPr lang="zh-CN" altLang="zh-CN" sz="2400" dirty="0">
                <a:latin typeface="Bodoni MT Black" pitchFamily="18" charset="0"/>
                <a:ea typeface="+mn-ea"/>
              </a:rPr>
              <a:t>编辑功能</a:t>
            </a:r>
            <a:r>
              <a:rPr lang="zh-CN" altLang="zh-CN" sz="2400" dirty="0" smtClean="0">
                <a:latin typeface="Bodoni MT Black" pitchFamily="18" charset="0"/>
                <a:ea typeface="+mn-ea"/>
              </a:rPr>
              <a:t>，</a:t>
            </a:r>
            <a:r>
              <a:rPr lang="zh-CN" altLang="zh-CN" sz="2400" dirty="0">
                <a:latin typeface="Bodoni MT Black" pitchFamily="18" charset="0"/>
                <a:ea typeface="+mn-ea"/>
              </a:rPr>
              <a:t>用</a:t>
            </a:r>
            <a:r>
              <a:rPr lang="zh-CN" altLang="zh-CN" sz="2400" dirty="0">
                <a:solidFill>
                  <a:srgbClr val="FF0000"/>
                </a:solidFill>
                <a:latin typeface="Bodoni MT Black" pitchFamily="18" charset="0"/>
                <a:ea typeface="+mn-ea"/>
              </a:rPr>
              <a:t>控制变量</a:t>
            </a:r>
            <a:r>
              <a:rPr lang="en-US" altLang="zh-CN" sz="2400" dirty="0">
                <a:solidFill>
                  <a:srgbClr val="FF0000"/>
                </a:solidFill>
                <a:latin typeface="Bodoni MT Black" pitchFamily="18" charset="0"/>
                <a:ea typeface="+mn-ea"/>
              </a:rPr>
              <a:t>CFUNCT</a:t>
            </a:r>
            <a:r>
              <a:rPr lang="zh-CN" altLang="zh-CN" sz="2400" dirty="0">
                <a:latin typeface="Bodoni MT Black" pitchFamily="18" charset="0"/>
                <a:ea typeface="+mn-ea"/>
              </a:rPr>
              <a:t>标记要求的编辑功能，而且只用一个存根程序模拟正文编辑模块的所有下层模块。</a:t>
            </a:r>
            <a:endParaRPr lang="en-US" altLang="zh-CN" sz="2400" dirty="0">
              <a:latin typeface="Bodoni MT Black" pitchFamily="18" charset="0"/>
              <a:ea typeface="+mn-ea"/>
            </a:endParaRPr>
          </a:p>
        </p:txBody>
      </p:sp>
      <p:sp>
        <p:nvSpPr>
          <p:cNvPr id="2" name="文本框 1"/>
          <p:cNvSpPr txBox="1"/>
          <p:nvPr/>
        </p:nvSpPr>
        <p:spPr>
          <a:xfrm>
            <a:off x="301625" y="2609850"/>
            <a:ext cx="4198938" cy="3477875"/>
          </a:xfrm>
          <a:prstGeom prst="rect">
            <a:avLst/>
          </a:prstGeom>
          <a:noFill/>
          <a:ln w="19050">
            <a:solidFill>
              <a:schemeClr val="tx1"/>
            </a:solidFill>
          </a:ln>
        </p:spPr>
        <p:txBody>
          <a:bodyPr>
            <a:spAutoFit/>
          </a:bodyPr>
          <a:lstStyle/>
          <a:p>
            <a:pPr eaLnBrk="1" hangingPunct="1">
              <a:lnSpc>
                <a:spcPts val="2200"/>
              </a:lnSpc>
              <a:defRPr/>
            </a:pPr>
            <a:r>
              <a:rPr lang="en-US" altLang="zh-CN" dirty="0">
                <a:solidFill>
                  <a:srgbClr val="C00000"/>
                </a:solidFill>
                <a:effectLst>
                  <a:outerShdw blurRad="38100" dist="38100" dir="2700000" algn="tl">
                    <a:srgbClr val="000000">
                      <a:alpha val="43137"/>
                    </a:srgbClr>
                  </a:outerShdw>
                </a:effectLst>
                <a:latin typeface="Bodoni MT Black" pitchFamily="18" charset="0"/>
                <a:ea typeface="+mn-ea"/>
              </a:rPr>
              <a:t>TEST STUB(*</a:t>
            </a:r>
            <a:r>
              <a:rPr lang="zh-CN" altLang="en-US" dirty="0">
                <a:solidFill>
                  <a:srgbClr val="C00000"/>
                </a:solidFill>
                <a:effectLst>
                  <a:outerShdw blurRad="38100" dist="38100" dir="2700000" algn="tl">
                    <a:srgbClr val="000000">
                      <a:alpha val="43137"/>
                    </a:srgbClr>
                  </a:outerShdw>
                </a:effectLst>
                <a:latin typeface="Bodoni MT Black" pitchFamily="18" charset="0"/>
                <a:ea typeface="+mn-ea"/>
              </a:rPr>
              <a:t>存根程序</a:t>
            </a:r>
            <a:r>
              <a:rPr lang="en-US" altLang="zh-CN" dirty="0">
                <a:solidFill>
                  <a:srgbClr val="C00000"/>
                </a:solidFill>
                <a:effectLst>
                  <a:outerShdw blurRad="38100" dist="38100" dir="2700000" algn="tl">
                    <a:srgbClr val="000000">
                      <a:alpha val="43137"/>
                    </a:srgbClr>
                  </a:outerShdw>
                </a:effectLst>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初始化；</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输出信息“进入了正文编辑程序”</a:t>
            </a:r>
            <a:r>
              <a:rPr lang="en-US" altLang="zh-CN" dirty="0">
                <a:latin typeface="Bodoni MT Black" pitchFamily="18" charset="0"/>
                <a:ea typeface="+mn-ea"/>
              </a:rPr>
              <a:t>;</a:t>
            </a:r>
          </a:p>
          <a:p>
            <a:pPr eaLnBrk="1" hangingPunct="1">
              <a:lnSpc>
                <a:spcPts val="2200"/>
              </a:lnSpc>
              <a:defRPr/>
            </a:pPr>
            <a:r>
              <a:rPr lang="zh-CN" altLang="en-US" dirty="0">
                <a:latin typeface="Bodoni MT Black" pitchFamily="18" charset="0"/>
                <a:ea typeface="+mn-ea"/>
              </a:rPr>
              <a:t>     输出“输入的控制信息是”</a:t>
            </a:r>
            <a:r>
              <a:rPr lang="en-US" altLang="zh-CN" dirty="0">
                <a:solidFill>
                  <a:srgbClr val="C00000"/>
                </a:solidFill>
                <a:latin typeface="Bodoni MT Black" pitchFamily="18" charset="0"/>
                <a:ea typeface="+mn-ea"/>
              </a:rPr>
              <a:t>CFUNCT</a:t>
            </a:r>
            <a:r>
              <a:rPr lang="en-US" altLang="zh-CN" dirty="0">
                <a:latin typeface="Bodoni MT Black" pitchFamily="18" charset="0"/>
                <a:ea typeface="+mn-ea"/>
              </a:rPr>
              <a:t>;</a:t>
            </a:r>
          </a:p>
          <a:p>
            <a:pPr eaLnBrk="1" hangingPunct="1">
              <a:lnSpc>
                <a:spcPts val="2200"/>
              </a:lnSpc>
              <a:defRPr/>
            </a:pPr>
            <a:r>
              <a:rPr lang="zh-CN" altLang="en-US" dirty="0">
                <a:latin typeface="Bodoni MT Black" pitchFamily="18" charset="0"/>
                <a:ea typeface="+mn-ea"/>
              </a:rPr>
              <a:t>     输出缓冲区中的字符串</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IF CFUNCT=CHANGE</a:t>
            </a:r>
          </a:p>
          <a:p>
            <a:pPr eaLnBrk="1" hangingPunct="1">
              <a:lnSpc>
                <a:spcPts val="2200"/>
              </a:lnSpc>
              <a:defRPr/>
            </a:pPr>
            <a:r>
              <a:rPr lang="en-US" altLang="zh-CN" dirty="0">
                <a:latin typeface="Bodoni MT Black" pitchFamily="18" charset="0"/>
                <a:ea typeface="+mn-ea"/>
              </a:rPr>
              <a:t>        THEN</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把缓冲区中第二个字改为***</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ELSE</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在缓冲区的尾部加</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END IF;</a:t>
            </a:r>
          </a:p>
        </p:txBody>
      </p:sp>
      <p:sp>
        <p:nvSpPr>
          <p:cNvPr id="8" name="文本框 7"/>
          <p:cNvSpPr txBox="1"/>
          <p:nvPr/>
        </p:nvSpPr>
        <p:spPr>
          <a:xfrm>
            <a:off x="4500563" y="2609850"/>
            <a:ext cx="4435475" cy="3195638"/>
          </a:xfrm>
          <a:prstGeom prst="rect">
            <a:avLst/>
          </a:prstGeom>
          <a:noFill/>
          <a:ln w="19050">
            <a:solidFill>
              <a:schemeClr val="tx1"/>
            </a:solidFill>
          </a:ln>
        </p:spPr>
        <p:txBody>
          <a:bodyPr>
            <a:spAutoFit/>
          </a:bodyPr>
          <a:lstStyle/>
          <a:p>
            <a:pPr eaLnBrk="1" hangingPunct="1">
              <a:lnSpc>
                <a:spcPts val="2200"/>
              </a:lnSpc>
              <a:defRPr/>
            </a:pPr>
            <a:r>
              <a:rPr lang="en-US" altLang="zh-CN" dirty="0">
                <a:latin typeface="Bodoni MT Black" pitchFamily="18" charset="0"/>
              </a:rPr>
              <a:t>     </a:t>
            </a:r>
            <a:r>
              <a:rPr lang="zh-CN" altLang="en-US" dirty="0">
                <a:latin typeface="Bodoni MT Black" pitchFamily="18" charset="0"/>
              </a:rPr>
              <a:t>输出缓冲区中的新字符串</a:t>
            </a:r>
            <a:r>
              <a:rPr lang="en-US" altLang="zh-CN" dirty="0">
                <a:latin typeface="Bodoni MT Black" pitchFamily="18" charset="0"/>
              </a:rPr>
              <a:t>;</a:t>
            </a:r>
          </a:p>
          <a:p>
            <a:pPr eaLnBrk="1" hangingPunct="1">
              <a:lnSpc>
                <a:spcPts val="2200"/>
              </a:lnSpc>
              <a:defRPr/>
            </a:pPr>
            <a:r>
              <a:rPr lang="en-US" altLang="zh-CN" dirty="0">
                <a:solidFill>
                  <a:srgbClr val="C00000"/>
                </a:solidFill>
                <a:effectLst>
                  <a:outerShdw blurRad="38100" dist="38100" dir="2700000" algn="tl">
                    <a:srgbClr val="000000">
                      <a:alpha val="43137"/>
                    </a:srgbClr>
                  </a:outerShdw>
                </a:effectLst>
                <a:latin typeface="Bodoni MT Black" pitchFamily="18" charset="0"/>
                <a:ea typeface="+mn-ea"/>
              </a:rPr>
              <a:t>END TEST STUB</a:t>
            </a:r>
          </a:p>
          <a:p>
            <a:pPr eaLnBrk="1" hangingPunct="1">
              <a:lnSpc>
                <a:spcPts val="2200"/>
              </a:lnSpc>
              <a:defRPr/>
            </a:pPr>
            <a:endParaRPr lang="en-US" altLang="zh-CN" dirty="0">
              <a:latin typeface="Bodoni MT Black" pitchFamily="18" charset="0"/>
              <a:ea typeface="+mn-ea"/>
            </a:endParaRPr>
          </a:p>
          <a:p>
            <a:pPr eaLnBrk="1" hangingPunct="1">
              <a:lnSpc>
                <a:spcPts val="2200"/>
              </a:lnSpc>
              <a:defRPr/>
            </a:pPr>
            <a:r>
              <a:rPr lang="en-US" altLang="zh-CN" dirty="0">
                <a:solidFill>
                  <a:srgbClr val="C00000"/>
                </a:solidFill>
                <a:effectLst>
                  <a:outerShdw blurRad="38100" dist="38100" dir="2700000" algn="tl">
                    <a:srgbClr val="000000">
                      <a:alpha val="43137"/>
                    </a:srgbClr>
                  </a:outerShdw>
                </a:effectLst>
                <a:latin typeface="Bodoni MT Black" pitchFamily="18" charset="0"/>
                <a:ea typeface="+mn-ea"/>
              </a:rPr>
              <a:t>TEST DRIVER(*</a:t>
            </a:r>
            <a:r>
              <a:rPr lang="zh-CN" altLang="en-US" dirty="0">
                <a:solidFill>
                  <a:srgbClr val="C00000"/>
                </a:solidFill>
                <a:effectLst>
                  <a:outerShdw blurRad="38100" dist="38100" dir="2700000" algn="tl">
                    <a:srgbClr val="000000">
                      <a:alpha val="43137"/>
                    </a:srgbClr>
                  </a:outerShdw>
                </a:effectLst>
                <a:latin typeface="Bodoni MT Black" pitchFamily="18" charset="0"/>
                <a:ea typeface="+mn-ea"/>
              </a:rPr>
              <a:t>驱动程序</a:t>
            </a:r>
            <a:r>
              <a:rPr lang="en-US" altLang="zh-CN" dirty="0">
                <a:solidFill>
                  <a:srgbClr val="C00000"/>
                </a:solidFill>
                <a:effectLst>
                  <a:outerShdw blurRad="38100" dist="38100" dir="2700000" algn="tl">
                    <a:srgbClr val="000000">
                      <a:alpha val="43137"/>
                    </a:srgbClr>
                  </a:outerShdw>
                </a:effectLst>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说明长度为</a:t>
            </a:r>
            <a:r>
              <a:rPr lang="en-US" altLang="zh-CN" dirty="0">
                <a:latin typeface="Bodoni MT Black" pitchFamily="18" charset="0"/>
                <a:ea typeface="+mn-ea"/>
              </a:rPr>
              <a:t>2500</a:t>
            </a:r>
            <a:r>
              <a:rPr lang="zh-CN" altLang="en-US" dirty="0">
                <a:latin typeface="Bodoni MT Black" pitchFamily="18" charset="0"/>
                <a:ea typeface="+mn-ea"/>
              </a:rPr>
              <a:t>个字符的一个缓冲区</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把</a:t>
            </a:r>
            <a:r>
              <a:rPr lang="en-US" altLang="zh-CN" dirty="0">
                <a:latin typeface="Bodoni MT Black" pitchFamily="18" charset="0"/>
                <a:ea typeface="+mn-ea"/>
              </a:rPr>
              <a:t>CFUNCT</a:t>
            </a:r>
            <a:r>
              <a:rPr lang="zh-CN" altLang="en-US" dirty="0">
                <a:latin typeface="Bodoni MT Black" pitchFamily="18" charset="0"/>
                <a:ea typeface="+mn-ea"/>
              </a:rPr>
              <a:t>置为希望测试的状态</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输入字符串</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调用正文编辑块</a:t>
            </a:r>
            <a:r>
              <a:rPr lang="en-US" altLang="zh-CN" dirty="0">
                <a:latin typeface="Bodoni MT Black" pitchFamily="18" charset="0"/>
                <a:ea typeface="+mn-ea"/>
              </a:rPr>
              <a:t>;</a:t>
            </a: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停止或再次初启</a:t>
            </a:r>
            <a:r>
              <a:rPr lang="en-US" altLang="zh-CN" dirty="0">
                <a:latin typeface="Bodoni MT Black" pitchFamily="18" charset="0"/>
                <a:ea typeface="+mn-ea"/>
              </a:rPr>
              <a:t>;</a:t>
            </a:r>
          </a:p>
          <a:p>
            <a:pPr eaLnBrk="1" hangingPunct="1">
              <a:lnSpc>
                <a:spcPts val="2200"/>
              </a:lnSpc>
              <a:defRPr/>
            </a:pPr>
            <a:r>
              <a:rPr lang="en-US" altLang="zh-CN" dirty="0">
                <a:solidFill>
                  <a:srgbClr val="C00000"/>
                </a:solidFill>
                <a:effectLst>
                  <a:outerShdw blurRad="38100" dist="38100" dir="2700000" algn="tl">
                    <a:srgbClr val="000000">
                      <a:alpha val="43137"/>
                    </a:srgbClr>
                  </a:outerShdw>
                </a:effectLst>
                <a:latin typeface="Bodoni MT Black" pitchFamily="18" charset="0"/>
                <a:ea typeface="+mn-ea"/>
              </a:rPr>
              <a:t>END TEST DRIVER</a:t>
            </a:r>
          </a:p>
          <a:p>
            <a:pPr eaLnBrk="1" hangingPunct="1">
              <a:lnSpc>
                <a:spcPts val="2200"/>
              </a:lnSpc>
              <a:defRPr/>
            </a:pPr>
            <a:endParaRPr lang="zh-CN" altLang="en-US" dirty="0">
              <a:latin typeface="Bodoni MT Black" pitchFamily="18" charset="0"/>
              <a:ea typeface="+mn-ea"/>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7.3.3 </a:t>
            </a:r>
            <a:r>
              <a:rPr lang="zh-CN" altLang="en-US" sz="2400" dirty="0" smtClean="0">
                <a:solidFill>
                  <a:srgbClr val="D9D9D9"/>
                </a:solidFill>
                <a:latin typeface="Bodoni MT Black" pitchFamily="18" charset="0"/>
                <a:ea typeface="+mn-ea"/>
              </a:rPr>
              <a:t>计算机测试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870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8704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 </a:t>
            </a:r>
            <a:r>
              <a:rPr lang="zh-CN" altLang="en-US" sz="2400">
                <a:solidFill>
                  <a:srgbClr val="D9D9D9"/>
                </a:solidFill>
                <a:latin typeface="Bodoni MT Black" pitchFamily="18" charset="0"/>
              </a:rPr>
              <a:t>集成测试</a:t>
            </a:r>
          </a:p>
        </p:txBody>
      </p:sp>
      <p:pic>
        <p:nvPicPr>
          <p:cNvPr id="870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870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870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704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704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705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87052"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27638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28503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 name="内容占位符 1"/>
          <p:cNvSpPr>
            <a:spLocks noGrp="1"/>
          </p:cNvSpPr>
          <p:nvPr>
            <p:ph idx="1"/>
          </p:nvPr>
        </p:nvSpPr>
        <p:spPr>
          <a:xfrm>
            <a:off x="554831" y="1124744"/>
            <a:ext cx="8218487" cy="4060825"/>
          </a:xfrm>
        </p:spPr>
        <p:txBody>
          <a:bodyPr/>
          <a:lstStyle/>
          <a:p>
            <a:pPr marL="0" indent="612000">
              <a:lnSpc>
                <a:spcPct val="125000"/>
              </a:lnSpc>
              <a:spcBef>
                <a:spcPts val="0"/>
              </a:spcBef>
              <a:buFont typeface="Arial" charset="0"/>
              <a:buNone/>
              <a:defRPr/>
            </a:pPr>
            <a:r>
              <a:rPr lang="zh-CN" altLang="zh-CN" sz="2400" dirty="0">
                <a:latin typeface="Bodoni MT Black" pitchFamily="18" charset="0"/>
              </a:rPr>
              <a:t>集成测试是测试和组装软件的系统化</a:t>
            </a:r>
            <a:r>
              <a:rPr lang="zh-CN" altLang="zh-CN" sz="2400" dirty="0" smtClean="0">
                <a:latin typeface="Bodoni MT Black" pitchFamily="18" charset="0"/>
              </a:rPr>
              <a:t>技术</a:t>
            </a:r>
            <a:r>
              <a:rPr lang="zh-CN" altLang="en-US" sz="2400" dirty="0" smtClean="0">
                <a:latin typeface="Bodoni MT Black" pitchFamily="18" charset="0"/>
              </a:rPr>
              <a:t>。</a:t>
            </a:r>
            <a:r>
              <a:rPr lang="zh-CN" altLang="zh-CN" sz="2400" dirty="0" smtClean="0">
                <a:latin typeface="Bodoni MT Black" pitchFamily="18" charset="0"/>
              </a:rPr>
              <a:t>由</a:t>
            </a:r>
            <a:r>
              <a:rPr lang="zh-CN" altLang="zh-CN" sz="2400" dirty="0">
                <a:latin typeface="Bodoni MT Black" pitchFamily="18" charset="0"/>
              </a:rPr>
              <a:t>模块组装成程序时有两种方法</a:t>
            </a:r>
            <a:r>
              <a:rPr lang="zh-CN" altLang="zh-CN" sz="2400" dirty="0" smtClean="0">
                <a:latin typeface="Bodoni MT Black" pitchFamily="18" charset="0"/>
              </a:rPr>
              <a:t>。</a:t>
            </a:r>
            <a:endParaRPr lang="en-US" altLang="zh-CN" sz="2400" dirty="0" smtClean="0">
              <a:latin typeface="Bodoni MT Black" pitchFamily="18" charset="0"/>
            </a:endParaRPr>
          </a:p>
          <a:p>
            <a:pPr marL="0" indent="612000">
              <a:lnSpc>
                <a:spcPct val="125000"/>
              </a:lnSpc>
              <a:spcBef>
                <a:spcPts val="0"/>
              </a:spcBef>
              <a:buFont typeface="Arial" charset="0"/>
              <a:buNone/>
              <a:defRPr/>
            </a:pPr>
            <a:r>
              <a:rPr lang="zh-CN" altLang="en-US" sz="2400" dirty="0" smtClean="0">
                <a:latin typeface="Bodoni MT Black" pitchFamily="18" charset="0"/>
              </a:rPr>
              <a:t>① </a:t>
            </a:r>
            <a:r>
              <a:rPr lang="zh-CN" altLang="zh-CN" sz="2400" dirty="0" smtClean="0">
                <a:latin typeface="Bodoni MT Black" pitchFamily="18" charset="0"/>
              </a:rPr>
              <a:t>先</a:t>
            </a:r>
            <a:r>
              <a:rPr lang="zh-CN" altLang="zh-CN" sz="2400" dirty="0">
                <a:latin typeface="Bodoni MT Black" pitchFamily="18" charset="0"/>
              </a:rPr>
              <a:t>分别测试每个模块，再把所有模块按设计要求放在一起结合成所要的程序，这种方法称为</a:t>
            </a:r>
            <a:r>
              <a:rPr lang="zh-CN" altLang="zh-CN" sz="2400" b="1" dirty="0">
                <a:solidFill>
                  <a:srgbClr val="C00000"/>
                </a:solidFill>
                <a:latin typeface="Bodoni MT Black" pitchFamily="18" charset="0"/>
              </a:rPr>
              <a:t>非渐增式测试方法</a:t>
            </a:r>
            <a:r>
              <a:rPr lang="zh-CN" altLang="zh-CN" sz="2400" dirty="0" smtClean="0">
                <a:latin typeface="Bodoni MT Black" pitchFamily="18" charset="0"/>
              </a:rPr>
              <a:t>；</a:t>
            </a:r>
            <a:endParaRPr lang="en-US" altLang="zh-CN" sz="2400" dirty="0" smtClean="0">
              <a:latin typeface="Bodoni MT Black" pitchFamily="18" charset="0"/>
            </a:endParaRPr>
          </a:p>
          <a:p>
            <a:pPr marL="0" indent="612000">
              <a:lnSpc>
                <a:spcPct val="125000"/>
              </a:lnSpc>
              <a:spcBef>
                <a:spcPts val="0"/>
              </a:spcBef>
              <a:buNone/>
              <a:defRPr/>
            </a:pPr>
            <a:r>
              <a:rPr lang="zh-CN" altLang="zh-CN" sz="2400" b="1" dirty="0">
                <a:solidFill>
                  <a:srgbClr val="C00000"/>
                </a:solidFill>
                <a:latin typeface="Bodoni MT Black" pitchFamily="18" charset="0"/>
              </a:rPr>
              <a:t>非渐增式测试</a:t>
            </a:r>
            <a:r>
              <a:rPr lang="zh-CN" altLang="zh-CN" sz="2400" dirty="0">
                <a:latin typeface="Bodoni MT Black" pitchFamily="18" charset="0"/>
              </a:rPr>
              <a:t>把所有模块放在一起，作为一个整体来测试。测试时会遇到许多的错误，</a:t>
            </a:r>
            <a:r>
              <a:rPr lang="zh-CN" altLang="zh-CN" sz="2400" dirty="0">
                <a:solidFill>
                  <a:srgbClr val="0070C0"/>
                </a:solidFill>
                <a:latin typeface="Bodoni MT Black" pitchFamily="18" charset="0"/>
              </a:rPr>
              <a:t>改正错误</a:t>
            </a:r>
            <a:r>
              <a:rPr lang="zh-CN" altLang="en-US" sz="2400" dirty="0">
                <a:solidFill>
                  <a:srgbClr val="0070C0"/>
                </a:solidFill>
                <a:latin typeface="Bodoni MT Black" pitchFamily="18" charset="0"/>
              </a:rPr>
              <a:t>非常</a:t>
            </a:r>
            <a:r>
              <a:rPr lang="zh-CN" altLang="zh-CN" sz="2400" dirty="0">
                <a:solidFill>
                  <a:srgbClr val="0070C0"/>
                </a:solidFill>
                <a:latin typeface="Bodoni MT Black" pitchFamily="18" charset="0"/>
              </a:rPr>
              <a:t>困难</a:t>
            </a:r>
            <a:r>
              <a:rPr lang="zh-CN" altLang="zh-CN" sz="2400" dirty="0">
                <a:latin typeface="Bodoni MT Black" pitchFamily="18" charset="0"/>
              </a:rPr>
              <a:t>，因为在庞大的程序中想要诊断定位一个错误非常困难</a:t>
            </a:r>
            <a:r>
              <a:rPr lang="zh-CN" altLang="en-US" sz="2400" dirty="0">
                <a:latin typeface="Bodoni MT Black" pitchFamily="18" charset="0"/>
              </a:rPr>
              <a:t>，</a:t>
            </a:r>
            <a:r>
              <a:rPr lang="zh-CN" altLang="zh-CN" sz="2400" dirty="0">
                <a:latin typeface="Bodoni MT Black" pitchFamily="18" charset="0"/>
              </a:rPr>
              <a:t>而且改正一个错误之后，马上又会遇到新的错误，这个过程</a:t>
            </a:r>
            <a:r>
              <a:rPr lang="zh-CN" altLang="en-US" sz="2400" dirty="0">
                <a:latin typeface="Bodoni MT Black" pitchFamily="18" charset="0"/>
              </a:rPr>
              <a:t>会</a:t>
            </a:r>
            <a:r>
              <a:rPr lang="zh-CN" altLang="zh-CN" sz="2400" dirty="0">
                <a:latin typeface="Bodoni MT Black" pitchFamily="18" charset="0"/>
              </a:rPr>
              <a:t>继续下去，没有尽头。</a:t>
            </a:r>
            <a:endParaRPr lang="en-US" altLang="zh-CN" sz="2400" dirty="0">
              <a:latin typeface="Bodoni MT Black" pitchFamily="18" charset="0"/>
            </a:endParaRPr>
          </a:p>
          <a:p>
            <a:pPr marL="0" indent="612000">
              <a:lnSpc>
                <a:spcPts val="3400"/>
              </a:lnSpc>
              <a:spcBef>
                <a:spcPts val="600"/>
              </a:spcBef>
              <a:buFont typeface="Arial" charset="0"/>
              <a:buNone/>
              <a:defRPr/>
            </a:pPr>
            <a:endParaRPr lang="en-US" altLang="zh-CN" sz="2400" dirty="0" smtClean="0">
              <a:latin typeface="Bodoni MT Black" pitchFamily="18" charset="0"/>
            </a:endParaRPr>
          </a:p>
        </p:txBody>
      </p:sp>
      <p:sp>
        <p:nvSpPr>
          <p:cNvPr id="8909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 </a:t>
            </a:r>
            <a:r>
              <a:rPr lang="zh-CN" altLang="en-US" sz="2400">
                <a:solidFill>
                  <a:srgbClr val="D9D9D9"/>
                </a:solidFill>
                <a:latin typeface="Bodoni MT Black" pitchFamily="18" charset="0"/>
              </a:rPr>
              <a:t>集成测试</a:t>
            </a:r>
          </a:p>
        </p:txBody>
      </p:sp>
      <p:sp>
        <p:nvSpPr>
          <p:cNvPr id="89093"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 name="内容占位符 1"/>
          <p:cNvSpPr>
            <a:spLocks noGrp="1"/>
          </p:cNvSpPr>
          <p:nvPr>
            <p:ph idx="1"/>
          </p:nvPr>
        </p:nvSpPr>
        <p:spPr>
          <a:xfrm>
            <a:off x="385763" y="1125538"/>
            <a:ext cx="8434387" cy="4967287"/>
          </a:xfrm>
        </p:spPr>
        <p:txBody>
          <a:bodyPr/>
          <a:lstStyle/>
          <a:p>
            <a:pPr marL="0" indent="612000">
              <a:lnSpc>
                <a:spcPct val="125000"/>
              </a:lnSpc>
              <a:spcBef>
                <a:spcPts val="0"/>
              </a:spcBef>
              <a:buNone/>
              <a:defRPr/>
            </a:pPr>
            <a:r>
              <a:rPr lang="zh-CN" altLang="en-US" sz="2400" dirty="0">
                <a:latin typeface="Bodoni MT Black" pitchFamily="18" charset="0"/>
              </a:rPr>
              <a:t>② </a:t>
            </a:r>
            <a:r>
              <a:rPr lang="zh-CN" altLang="zh-CN" sz="2400" dirty="0">
                <a:latin typeface="Bodoni MT Black" pitchFamily="18" charset="0"/>
              </a:rPr>
              <a:t>把下一个要测试的模块同已经测试好的那些模块结合起来进行测试，测试完以后再把下一个应该测试的模块结合进来测试。这种每次增加一个模块的方法称为</a:t>
            </a:r>
            <a:r>
              <a:rPr lang="zh-CN" altLang="zh-CN" sz="2400" b="1" dirty="0">
                <a:solidFill>
                  <a:srgbClr val="C00000"/>
                </a:solidFill>
                <a:latin typeface="Bodoni MT Black" pitchFamily="18" charset="0"/>
              </a:rPr>
              <a:t>渐增式测试</a:t>
            </a:r>
            <a:r>
              <a:rPr lang="zh-CN" altLang="zh-CN" sz="2400" dirty="0">
                <a:latin typeface="Bodoni MT Black" pitchFamily="18" charset="0"/>
              </a:rPr>
              <a:t>，这种方法实际上同时完成单元测试和集成测试。</a:t>
            </a:r>
            <a:endParaRPr lang="zh-CN" altLang="en-US" sz="2400" dirty="0">
              <a:latin typeface="Bodoni MT Black" pitchFamily="18" charset="0"/>
            </a:endParaRPr>
          </a:p>
          <a:p>
            <a:pPr marL="0" indent="612000">
              <a:lnSpc>
                <a:spcPct val="125000"/>
              </a:lnSpc>
              <a:spcBef>
                <a:spcPts val="0"/>
              </a:spcBef>
              <a:buFont typeface="Arial" charset="0"/>
              <a:buNone/>
              <a:defRPr/>
            </a:pPr>
            <a:r>
              <a:rPr lang="zh-CN" altLang="zh-CN" sz="2400" b="1" dirty="0" smtClean="0">
                <a:solidFill>
                  <a:srgbClr val="C00000"/>
                </a:solidFill>
                <a:latin typeface="Bodoni MT Black" pitchFamily="18" charset="0"/>
              </a:rPr>
              <a:t>渐</a:t>
            </a:r>
            <a:r>
              <a:rPr lang="zh-CN" altLang="zh-CN" sz="2400" b="1" dirty="0">
                <a:solidFill>
                  <a:srgbClr val="C00000"/>
                </a:solidFill>
                <a:latin typeface="Bodoni MT Black" pitchFamily="18" charset="0"/>
              </a:rPr>
              <a:t>增式测试</a:t>
            </a:r>
            <a:r>
              <a:rPr lang="zh-CN" altLang="zh-CN" sz="2400" dirty="0">
                <a:latin typeface="Bodoni MT Black" pitchFamily="18" charset="0"/>
              </a:rPr>
              <a:t>与“一步到位”的非渐增式测试相反，它把程序划分成小段来构造和测试，在这个过程中比较容易定位和改正错误；对接口可以进行更彻底的测试；可以使用系统化的测试方法</a:t>
            </a:r>
            <a:r>
              <a:rPr lang="zh-CN" altLang="zh-CN" sz="2400" dirty="0" smtClean="0">
                <a:latin typeface="Bodoni MT Black" pitchFamily="18" charset="0"/>
              </a:rPr>
              <a:t>。</a:t>
            </a:r>
            <a:r>
              <a:rPr lang="zh-CN" altLang="zh-CN" sz="2400" dirty="0" smtClean="0">
                <a:solidFill>
                  <a:srgbClr val="FF0000"/>
                </a:solidFill>
                <a:latin typeface="Bodoni MT Black" pitchFamily="18" charset="0"/>
              </a:rPr>
              <a:t>目前</a:t>
            </a:r>
            <a:r>
              <a:rPr lang="zh-CN" altLang="zh-CN" sz="2400" dirty="0">
                <a:solidFill>
                  <a:srgbClr val="FF0000"/>
                </a:solidFill>
                <a:latin typeface="Bodoni MT Black" pitchFamily="18" charset="0"/>
              </a:rPr>
              <a:t>在进行集成测试时普遍采用渐增式测试方法</a:t>
            </a:r>
            <a:r>
              <a:rPr lang="zh-CN"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612000">
              <a:lnSpc>
                <a:spcPct val="125000"/>
              </a:lnSpc>
              <a:spcBef>
                <a:spcPts val="0"/>
              </a:spcBef>
              <a:buFont typeface="Arial" charset="0"/>
              <a:buNone/>
              <a:defRPr/>
            </a:pPr>
            <a:r>
              <a:rPr lang="zh-CN" altLang="zh-CN" sz="2400" dirty="0" smtClean="0">
                <a:latin typeface="Bodoni MT Black" pitchFamily="18" charset="0"/>
              </a:rPr>
              <a:t>当使用渐</a:t>
            </a:r>
            <a:r>
              <a:rPr lang="zh-CN" altLang="zh-CN" sz="2400" dirty="0">
                <a:latin typeface="Bodoni MT Black" pitchFamily="18" charset="0"/>
              </a:rPr>
              <a:t>增方式把模块结合到程序中去时，有</a:t>
            </a:r>
            <a:r>
              <a:rPr lang="zh-CN" altLang="zh-CN" sz="2400" b="1" dirty="0">
                <a:solidFill>
                  <a:srgbClr val="C00000"/>
                </a:solidFill>
                <a:latin typeface="Bodoni MT Black" pitchFamily="18" charset="0"/>
              </a:rPr>
              <a:t>自顶向下</a:t>
            </a:r>
            <a:r>
              <a:rPr lang="zh-CN" altLang="zh-CN" sz="2400" dirty="0">
                <a:latin typeface="Bodoni MT Black" pitchFamily="18" charset="0"/>
              </a:rPr>
              <a:t>和</a:t>
            </a:r>
            <a:r>
              <a:rPr lang="zh-CN" altLang="zh-CN" sz="2400" b="1" dirty="0">
                <a:solidFill>
                  <a:srgbClr val="C00000"/>
                </a:solidFill>
                <a:latin typeface="Bodoni MT Black" pitchFamily="18" charset="0"/>
              </a:rPr>
              <a:t>自底向上</a:t>
            </a:r>
            <a:r>
              <a:rPr lang="zh-CN" altLang="zh-CN" sz="2400" dirty="0">
                <a:latin typeface="Bodoni MT Black" pitchFamily="18" charset="0"/>
              </a:rPr>
              <a:t>两种集成策略。</a:t>
            </a:r>
            <a:endParaRPr lang="zh-CN" altLang="en-US" sz="2400" dirty="0">
              <a:latin typeface="Bodoni MT Black" pitchFamily="18" charset="0"/>
            </a:endParaRPr>
          </a:p>
        </p:txBody>
      </p:sp>
      <p:sp>
        <p:nvSpPr>
          <p:cNvPr id="9114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 </a:t>
            </a:r>
            <a:r>
              <a:rPr lang="zh-CN" altLang="en-US" sz="2400">
                <a:solidFill>
                  <a:srgbClr val="D9D9D9"/>
                </a:solidFill>
                <a:latin typeface="Bodoni MT Black" pitchFamily="18" charset="0"/>
              </a:rPr>
              <a:t>集成测试</a:t>
            </a:r>
          </a:p>
        </p:txBody>
      </p:sp>
      <p:sp>
        <p:nvSpPr>
          <p:cNvPr id="91141"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b="1" dirty="0" smtClean="0">
                <a:latin typeface="Bodoni MT Black" pitchFamily="18" charset="0"/>
              </a:rPr>
              <a:t>7.4.1 </a:t>
            </a:r>
            <a:r>
              <a:rPr lang="zh-CN" altLang="en-US" b="1" dirty="0" smtClean="0">
                <a:latin typeface="Bodoni MT Black" pitchFamily="18" charset="0"/>
              </a:rPr>
              <a:t>自顶向下集成</a:t>
            </a:r>
          </a:p>
        </p:txBody>
      </p:sp>
      <p:sp>
        <p:nvSpPr>
          <p:cNvPr id="32775" name="TextBox 7"/>
          <p:cNvSpPr txBox="1">
            <a:spLocks noChangeArrowheads="1"/>
          </p:cNvSpPr>
          <p:nvPr/>
        </p:nvSpPr>
        <p:spPr bwMode="auto">
          <a:xfrm>
            <a:off x="251520" y="1728788"/>
            <a:ext cx="8568951"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buSzPct val="70000"/>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自顶向下</a:t>
            </a:r>
            <a:r>
              <a:rPr lang="zh-CN" altLang="zh-CN" sz="2400" b="1" dirty="0">
                <a:solidFill>
                  <a:srgbClr val="C00000"/>
                </a:solidFill>
                <a:latin typeface="Bodoni MT Black" pitchFamily="18" charset="0"/>
                <a:ea typeface="+mn-ea"/>
              </a:rPr>
              <a:t>集成方法</a:t>
            </a:r>
            <a:r>
              <a:rPr lang="zh-CN" altLang="zh-CN" sz="2400" dirty="0" smtClean="0">
                <a:latin typeface="Bodoni MT Black" pitchFamily="18" charset="0"/>
                <a:ea typeface="+mn-ea"/>
              </a:rPr>
              <a:t>是从</a:t>
            </a:r>
            <a:r>
              <a:rPr lang="zh-CN" altLang="zh-CN" sz="2400" dirty="0">
                <a:solidFill>
                  <a:srgbClr val="FF0000"/>
                </a:solidFill>
                <a:latin typeface="Bodoni MT Black" pitchFamily="18" charset="0"/>
                <a:ea typeface="+mn-ea"/>
              </a:rPr>
              <a:t>主控制模块</a:t>
            </a:r>
            <a:r>
              <a:rPr lang="zh-CN" altLang="zh-CN" sz="2400" dirty="0">
                <a:latin typeface="Bodoni MT Black" pitchFamily="18" charset="0"/>
                <a:ea typeface="+mn-ea"/>
              </a:rPr>
              <a:t>开始，沿着程序的控制层次向下移动，逐渐把各个模块结合起来。在把附属于（及最终附属于）主控制模块的那些模块组装到程序结构中去时，或者使用深度优先的策略，或者使用宽度优先的策略</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ct val="125000"/>
              </a:lnSpc>
              <a:spcBef>
                <a:spcPts val="0"/>
              </a:spcBef>
              <a:buSzPct val="70000"/>
              <a:defRPr/>
            </a:pPr>
            <a:r>
              <a:rPr lang="zh-CN" altLang="en-US" sz="2400" dirty="0" smtClean="0">
                <a:latin typeface="Bodoni MT Black" pitchFamily="18" charset="0"/>
                <a:ea typeface="+mn-ea"/>
              </a:rPr>
              <a:t>①</a:t>
            </a:r>
            <a:r>
              <a:rPr lang="zh-CN" altLang="en-US"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深度</a:t>
            </a:r>
            <a:r>
              <a:rPr lang="zh-CN" altLang="zh-CN" sz="2400" b="1" dirty="0">
                <a:solidFill>
                  <a:srgbClr val="FF0000"/>
                </a:solidFill>
                <a:latin typeface="Bodoni MT Black" pitchFamily="18" charset="0"/>
                <a:ea typeface="+mn-ea"/>
              </a:rPr>
              <a:t>优先的结合方法</a:t>
            </a:r>
            <a:r>
              <a:rPr lang="zh-CN" altLang="zh-CN" sz="2400" dirty="0">
                <a:latin typeface="Bodoni MT Black" pitchFamily="18" charset="0"/>
                <a:ea typeface="+mn-ea"/>
              </a:rPr>
              <a:t>先组装在软件结构的一条主控制通路上的所有模块。选择一条主控制通路取决于应用的特点，并且有很大任意性</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ct val="125000"/>
              </a:lnSpc>
              <a:spcBef>
                <a:spcPts val="0"/>
              </a:spcBef>
              <a:buSzPct val="70000"/>
              <a:defRPr/>
            </a:pPr>
            <a:r>
              <a:rPr lang="zh-CN" altLang="en-US" sz="2400" dirty="0" smtClean="0">
                <a:latin typeface="Bodoni MT Black" pitchFamily="18" charset="0"/>
                <a:ea typeface="+mn-ea"/>
              </a:rPr>
              <a:t>②</a:t>
            </a:r>
            <a:r>
              <a:rPr lang="zh-CN" altLang="en-US"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宽度</a:t>
            </a:r>
            <a:r>
              <a:rPr lang="zh-CN" altLang="zh-CN" sz="2400" b="1" dirty="0">
                <a:solidFill>
                  <a:srgbClr val="FF0000"/>
                </a:solidFill>
                <a:latin typeface="Bodoni MT Black" pitchFamily="18" charset="0"/>
                <a:ea typeface="+mn-ea"/>
              </a:rPr>
              <a:t>优先的结合方法</a:t>
            </a:r>
            <a:r>
              <a:rPr lang="zh-CN" altLang="zh-CN" sz="2400" dirty="0">
                <a:latin typeface="Bodoni MT Black" pitchFamily="18" charset="0"/>
                <a:ea typeface="+mn-ea"/>
              </a:rPr>
              <a:t>是沿软件结构水平地移动，把处于同一个控制层次上的所有模块组装起来。</a:t>
            </a:r>
            <a:endParaRPr lang="en-US" altLang="zh-CN" sz="2400" dirty="0">
              <a:latin typeface="Bodoni MT Black" pitchFamily="18" charset="0"/>
              <a:ea typeface="+mn-ea"/>
            </a:endParaRPr>
          </a:p>
        </p:txBody>
      </p:sp>
      <p:sp>
        <p:nvSpPr>
          <p:cNvPr id="9318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p>
        </p:txBody>
      </p:sp>
      <p:sp>
        <p:nvSpPr>
          <p:cNvPr id="93190"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179512" y="1177385"/>
            <a:ext cx="4968552"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spcAft>
                <a:spcPts val="600"/>
              </a:spcAft>
              <a:defRPr/>
            </a:pPr>
            <a:r>
              <a:rPr lang="zh-CN" altLang="en-US" sz="2200" dirty="0" smtClean="0">
                <a:latin typeface="Bodoni MT Black" pitchFamily="18" charset="0"/>
                <a:ea typeface="+mn-ea"/>
              </a:rPr>
              <a:t>使用</a:t>
            </a:r>
            <a:r>
              <a:rPr lang="zh-CN" altLang="en-US" sz="2200" dirty="0" smtClean="0">
                <a:solidFill>
                  <a:srgbClr val="FF0000"/>
                </a:solidFill>
                <a:latin typeface="Bodoni MT Black" pitchFamily="18" charset="0"/>
                <a:ea typeface="+mn-ea"/>
              </a:rPr>
              <a:t>深度优先</a:t>
            </a:r>
            <a:r>
              <a:rPr lang="zh-CN" altLang="en-US" sz="2200" dirty="0" smtClean="0">
                <a:latin typeface="Bodoni MT Black" pitchFamily="18" charset="0"/>
                <a:ea typeface="+mn-ea"/>
              </a:rPr>
              <a:t>的结合方法，</a:t>
            </a:r>
            <a:r>
              <a:rPr lang="zh-CN" altLang="zh-CN" sz="2200" dirty="0" smtClean="0">
                <a:latin typeface="Bodoni MT Black" pitchFamily="18" charset="0"/>
                <a:ea typeface="+mn-ea"/>
              </a:rPr>
              <a:t>选取</a:t>
            </a:r>
            <a:r>
              <a:rPr lang="zh-CN" altLang="zh-CN" sz="2200" dirty="0">
                <a:latin typeface="Bodoni MT Black" pitchFamily="18" charset="0"/>
                <a:ea typeface="+mn-ea"/>
              </a:rPr>
              <a:t>左通路，首先结合模块</a:t>
            </a:r>
            <a:r>
              <a:rPr lang="en-US" altLang="zh-CN" sz="2200" dirty="0" smtClean="0">
                <a:latin typeface="Bodoni MT Black" pitchFamily="18" charset="0"/>
                <a:ea typeface="+mn-ea"/>
              </a:rPr>
              <a:t>M1,M2</a:t>
            </a:r>
            <a:r>
              <a:rPr lang="zh-CN" altLang="zh-CN" sz="2200" dirty="0">
                <a:latin typeface="Bodoni MT Black" pitchFamily="18" charset="0"/>
                <a:ea typeface="+mn-ea"/>
              </a:rPr>
              <a:t>和</a:t>
            </a:r>
            <a:r>
              <a:rPr lang="en-US" altLang="zh-CN" sz="2200" dirty="0">
                <a:latin typeface="Bodoni MT Black" pitchFamily="18" charset="0"/>
                <a:ea typeface="+mn-ea"/>
              </a:rPr>
              <a:t>M5</a:t>
            </a:r>
            <a:r>
              <a:rPr lang="zh-CN" altLang="zh-CN" sz="2200" dirty="0">
                <a:latin typeface="Bodoni MT Black" pitchFamily="18" charset="0"/>
                <a:ea typeface="+mn-ea"/>
              </a:rPr>
              <a:t>；其次，</a:t>
            </a:r>
            <a:r>
              <a:rPr lang="en-US" altLang="zh-CN" sz="2200" dirty="0">
                <a:latin typeface="Bodoni MT Black" pitchFamily="18" charset="0"/>
                <a:ea typeface="+mn-ea"/>
              </a:rPr>
              <a:t>M8</a:t>
            </a:r>
            <a:r>
              <a:rPr lang="zh-CN" altLang="zh-CN" sz="2200" dirty="0">
                <a:latin typeface="Bodoni MT Black" pitchFamily="18" charset="0"/>
                <a:ea typeface="+mn-ea"/>
              </a:rPr>
              <a:t>或</a:t>
            </a:r>
            <a:r>
              <a:rPr lang="en-US" altLang="zh-CN" sz="2200" dirty="0" smtClean="0">
                <a:latin typeface="Bodoni MT Black" pitchFamily="18" charset="0"/>
                <a:ea typeface="+mn-ea"/>
              </a:rPr>
              <a:t>M6</a:t>
            </a:r>
            <a:r>
              <a:rPr lang="zh-CN" altLang="en-US" sz="2200" dirty="0" smtClean="0">
                <a:latin typeface="Bodoni MT Black" pitchFamily="18" charset="0"/>
                <a:ea typeface="+mn-ea"/>
              </a:rPr>
              <a:t>（</a:t>
            </a:r>
            <a:r>
              <a:rPr lang="zh-CN" altLang="zh-CN" sz="2200" dirty="0" smtClean="0">
                <a:latin typeface="Bodoni MT Black" pitchFamily="18" charset="0"/>
                <a:ea typeface="+mn-ea"/>
              </a:rPr>
              <a:t>如果</a:t>
            </a:r>
            <a:r>
              <a:rPr lang="zh-CN" altLang="zh-CN" sz="2200" dirty="0">
                <a:latin typeface="Bodoni MT Black" pitchFamily="18" charset="0"/>
                <a:ea typeface="+mn-ea"/>
              </a:rPr>
              <a:t>为了使</a:t>
            </a:r>
            <a:r>
              <a:rPr lang="en-US" altLang="zh-CN" sz="2200" dirty="0">
                <a:latin typeface="Bodoni MT Black" pitchFamily="18" charset="0"/>
                <a:ea typeface="+mn-ea"/>
              </a:rPr>
              <a:t>M2</a:t>
            </a:r>
            <a:r>
              <a:rPr lang="zh-CN" altLang="zh-CN" sz="2200" dirty="0">
                <a:latin typeface="Bodoni MT Black" pitchFamily="18" charset="0"/>
                <a:ea typeface="+mn-ea"/>
              </a:rPr>
              <a:t>具有适当功能需要</a:t>
            </a:r>
            <a:r>
              <a:rPr lang="en-US" altLang="zh-CN" sz="2200" dirty="0" smtClean="0">
                <a:latin typeface="Bodoni MT Black" pitchFamily="18" charset="0"/>
                <a:ea typeface="+mn-ea"/>
              </a:rPr>
              <a:t>M6</a:t>
            </a:r>
            <a:r>
              <a:rPr lang="zh-CN" altLang="en-US" sz="2200" dirty="0" smtClean="0">
                <a:latin typeface="Bodoni MT Black" pitchFamily="18" charset="0"/>
              </a:rPr>
              <a:t>）</a:t>
            </a:r>
            <a:r>
              <a:rPr lang="zh-CN" altLang="zh-CN" sz="2200" dirty="0" smtClean="0">
                <a:latin typeface="Bodoni MT Black" pitchFamily="18" charset="0"/>
                <a:ea typeface="+mn-ea"/>
              </a:rPr>
              <a:t>将</a:t>
            </a:r>
            <a:r>
              <a:rPr lang="zh-CN" altLang="zh-CN" sz="2200" dirty="0">
                <a:latin typeface="Bodoni MT Black" pitchFamily="18" charset="0"/>
                <a:ea typeface="+mn-ea"/>
              </a:rPr>
              <a:t>被结合进来。然后构造中央的和右侧的控制通路</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eaLnBrk="1" hangingPunct="1">
              <a:lnSpc>
                <a:spcPct val="125000"/>
              </a:lnSpc>
              <a:spcBef>
                <a:spcPts val="0"/>
              </a:spcBef>
              <a:defRPr/>
            </a:pPr>
            <a:r>
              <a:rPr lang="zh-CN" altLang="en-US" sz="2200" dirty="0" smtClean="0">
                <a:latin typeface="Bodoni MT Black" pitchFamily="18" charset="0"/>
                <a:ea typeface="+mn-ea"/>
              </a:rPr>
              <a:t>使用</a:t>
            </a:r>
            <a:r>
              <a:rPr lang="zh-CN" altLang="en-US" sz="2200" dirty="0" smtClean="0">
                <a:solidFill>
                  <a:srgbClr val="FF0000"/>
                </a:solidFill>
                <a:latin typeface="Bodoni MT Black" pitchFamily="18" charset="0"/>
                <a:ea typeface="+mn-ea"/>
              </a:rPr>
              <a:t>宽度优先</a:t>
            </a:r>
            <a:r>
              <a:rPr lang="zh-CN" altLang="en-US" sz="2200" dirty="0" smtClean="0">
                <a:latin typeface="Bodoni MT Black" pitchFamily="18" charset="0"/>
                <a:ea typeface="+mn-ea"/>
              </a:rPr>
              <a:t>的结合方法，</a:t>
            </a:r>
            <a:r>
              <a:rPr lang="zh-CN" altLang="zh-CN" sz="2200" dirty="0" smtClean="0">
                <a:latin typeface="Bodoni MT Black" pitchFamily="18" charset="0"/>
                <a:ea typeface="+mn-ea"/>
              </a:rPr>
              <a:t>首先</a:t>
            </a:r>
            <a:r>
              <a:rPr lang="zh-CN" altLang="zh-CN" sz="2200" dirty="0">
                <a:latin typeface="Bodoni MT Black" pitchFamily="18" charset="0"/>
                <a:ea typeface="+mn-ea"/>
              </a:rPr>
              <a:t>结合模块</a:t>
            </a:r>
            <a:r>
              <a:rPr lang="en-US" altLang="zh-CN" sz="2200" dirty="0" smtClean="0">
                <a:latin typeface="Bodoni MT Black" pitchFamily="18" charset="0"/>
                <a:ea typeface="+mn-ea"/>
              </a:rPr>
              <a:t>M2,M3</a:t>
            </a:r>
            <a:r>
              <a:rPr lang="zh-CN" altLang="zh-CN" sz="2200" dirty="0">
                <a:latin typeface="Bodoni MT Black" pitchFamily="18" charset="0"/>
                <a:ea typeface="+mn-ea"/>
              </a:rPr>
              <a:t>和</a:t>
            </a:r>
            <a:r>
              <a:rPr lang="en-US" altLang="zh-CN" sz="2200" dirty="0" smtClean="0">
                <a:latin typeface="Bodoni MT Black" pitchFamily="18" charset="0"/>
                <a:ea typeface="+mn-ea"/>
              </a:rPr>
              <a:t>M4</a:t>
            </a:r>
            <a:r>
              <a:rPr lang="zh-CN" altLang="en-US" sz="2200" dirty="0" smtClean="0">
                <a:latin typeface="Bodoni MT Black" pitchFamily="18" charset="0"/>
              </a:rPr>
              <a:t> （</a:t>
            </a:r>
            <a:r>
              <a:rPr lang="zh-CN" altLang="zh-CN" sz="2200" dirty="0" smtClean="0">
                <a:latin typeface="Bodoni MT Black" pitchFamily="18" charset="0"/>
                <a:ea typeface="+mn-ea"/>
              </a:rPr>
              <a:t>代替</a:t>
            </a:r>
            <a:r>
              <a:rPr lang="zh-CN" altLang="zh-CN" sz="2200" dirty="0">
                <a:solidFill>
                  <a:srgbClr val="FF0000"/>
                </a:solidFill>
                <a:latin typeface="Bodoni MT Black" pitchFamily="18" charset="0"/>
                <a:ea typeface="+mn-ea"/>
              </a:rPr>
              <a:t>存根程序</a:t>
            </a:r>
            <a:r>
              <a:rPr lang="en-US" altLang="zh-CN" sz="2200" dirty="0" smtClean="0">
                <a:solidFill>
                  <a:srgbClr val="FF0000"/>
                </a:solidFill>
                <a:latin typeface="Bodoni MT Black" pitchFamily="18" charset="0"/>
                <a:ea typeface="+mn-ea"/>
              </a:rPr>
              <a:t>S4</a:t>
            </a:r>
            <a:r>
              <a:rPr lang="zh-CN" altLang="en-US" sz="2200" dirty="0" smtClean="0">
                <a:solidFill>
                  <a:srgbClr val="FF0000"/>
                </a:solidFill>
                <a:latin typeface="Bodoni MT Black" pitchFamily="18" charset="0"/>
              </a:rPr>
              <a:t> </a:t>
            </a:r>
            <a:r>
              <a:rPr lang="zh-CN" altLang="en-US" sz="2200" dirty="0" smtClean="0">
                <a:latin typeface="Bodoni MT Black" pitchFamily="18" charset="0"/>
              </a:rPr>
              <a:t>） </a:t>
            </a:r>
            <a:r>
              <a:rPr lang="zh-CN" altLang="zh-CN" sz="2200" dirty="0" smtClean="0">
                <a:latin typeface="Bodoni MT Black" pitchFamily="18" charset="0"/>
                <a:ea typeface="+mn-ea"/>
              </a:rPr>
              <a:t>，</a:t>
            </a:r>
            <a:r>
              <a:rPr lang="zh-CN" altLang="zh-CN" sz="2200" dirty="0">
                <a:latin typeface="Bodoni MT Black" pitchFamily="18" charset="0"/>
                <a:ea typeface="+mn-ea"/>
              </a:rPr>
              <a:t>然后结合下一个控制层次中的模块</a:t>
            </a:r>
            <a:r>
              <a:rPr lang="en-US" altLang="zh-CN" sz="2200" dirty="0" smtClean="0">
                <a:latin typeface="Bodoni MT Black" pitchFamily="18" charset="0"/>
                <a:ea typeface="+mn-ea"/>
              </a:rPr>
              <a:t>M5,M6</a:t>
            </a:r>
            <a:r>
              <a:rPr lang="zh-CN" altLang="zh-CN" sz="2200" dirty="0">
                <a:latin typeface="Bodoni MT Black" pitchFamily="18" charset="0"/>
                <a:ea typeface="+mn-ea"/>
              </a:rPr>
              <a:t>和</a:t>
            </a:r>
            <a:r>
              <a:rPr lang="en-US" altLang="zh-CN" sz="2200" dirty="0">
                <a:latin typeface="Bodoni MT Black" pitchFamily="18" charset="0"/>
                <a:ea typeface="+mn-ea"/>
              </a:rPr>
              <a:t>M7</a:t>
            </a:r>
            <a:r>
              <a:rPr lang="zh-CN" altLang="zh-CN" sz="2200" dirty="0">
                <a:latin typeface="Bodoni MT Black" pitchFamily="18" charset="0"/>
                <a:ea typeface="+mn-ea"/>
              </a:rPr>
              <a:t>；如此继续进行下去，直到所有模块都被结合进来为止。</a:t>
            </a:r>
            <a:endParaRPr lang="en-US" altLang="zh-CN" sz="2200" dirty="0" smtClean="0">
              <a:latin typeface="Bodoni MT Black" pitchFamily="18" charset="0"/>
              <a:ea typeface="+mn-ea"/>
            </a:endParaRPr>
          </a:p>
        </p:txBody>
      </p:sp>
      <p:pic>
        <p:nvPicPr>
          <p:cNvPr id="95236" name="图片 1"/>
          <p:cNvPicPr>
            <a:picLocks noChangeAspect="1"/>
          </p:cNvPicPr>
          <p:nvPr/>
        </p:nvPicPr>
        <p:blipFill>
          <a:blip r:embed="rId3" cstate="print"/>
          <a:srcRect/>
          <a:stretch>
            <a:fillRect/>
          </a:stretch>
        </p:blipFill>
        <p:spPr bwMode="auto">
          <a:xfrm>
            <a:off x="5447034" y="1988840"/>
            <a:ext cx="3373438" cy="3074144"/>
          </a:xfrm>
          <a:prstGeom prst="rect">
            <a:avLst/>
          </a:prstGeom>
          <a:noFill/>
          <a:ln w="9525">
            <a:noFill/>
            <a:miter lim="800000"/>
            <a:headEnd/>
            <a:tailEnd/>
          </a:ln>
        </p:spPr>
      </p:pic>
      <p:sp>
        <p:nvSpPr>
          <p:cNvPr id="9523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p>
        </p:txBody>
      </p:sp>
      <p:sp>
        <p:nvSpPr>
          <p:cNvPr id="95238"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323528" y="908720"/>
            <a:ext cx="8363272" cy="512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612000" eaLnBrk="1" hangingPunct="1">
              <a:lnSpc>
                <a:spcPct val="125000"/>
              </a:lnSpc>
              <a:spcBef>
                <a:spcPts val="0"/>
              </a:spcBef>
              <a:spcAft>
                <a:spcPts val="0"/>
              </a:spcAft>
              <a:defRPr/>
            </a:pPr>
            <a:r>
              <a:rPr lang="zh-CN" altLang="zh-CN" sz="2400" dirty="0">
                <a:latin typeface="Bodoni MT Black" pitchFamily="18" charset="0"/>
                <a:ea typeface="+mn-ea"/>
              </a:rPr>
              <a:t>模块结合进软件结构的具体过程由下述</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个步骤</a:t>
            </a:r>
            <a:r>
              <a:rPr lang="zh-CN" altLang="zh-CN" sz="2400" dirty="0" smtClean="0">
                <a:latin typeface="Bodoni MT Black" pitchFamily="18" charset="0"/>
                <a:ea typeface="+mn-ea"/>
              </a:rPr>
              <a:t>完成</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612000">
              <a:lnSpc>
                <a:spcPct val="125000"/>
              </a:lnSpc>
              <a:spcBef>
                <a:spcPts val="0"/>
              </a:spcBef>
              <a:spcAft>
                <a:spcPts val="0"/>
              </a:spcAft>
              <a:defRPr/>
            </a:pPr>
            <a:r>
              <a:rPr lang="zh-CN" altLang="zh-CN" sz="2400" dirty="0" smtClean="0">
                <a:latin typeface="Bodoni MT Black" pitchFamily="18" charset="0"/>
                <a:ea typeface="+mn-ea"/>
              </a:rPr>
              <a:t>①</a:t>
            </a:r>
            <a:r>
              <a:rPr lang="zh-CN" altLang="en-US" sz="2400" dirty="0">
                <a:latin typeface="Bodoni MT Black" pitchFamily="18" charset="0"/>
                <a:ea typeface="+mn-ea"/>
              </a:rPr>
              <a:t> </a:t>
            </a:r>
            <a:r>
              <a:rPr lang="zh-CN" altLang="zh-CN" sz="2400" dirty="0" smtClean="0">
                <a:latin typeface="Bodoni MT Black" pitchFamily="18" charset="0"/>
                <a:ea typeface="+mn-ea"/>
              </a:rPr>
              <a:t>对</a:t>
            </a:r>
            <a:r>
              <a:rPr lang="zh-CN" altLang="zh-CN" sz="2400" dirty="0">
                <a:solidFill>
                  <a:srgbClr val="FF0000"/>
                </a:solidFill>
                <a:latin typeface="Bodoni MT Black" pitchFamily="18" charset="0"/>
                <a:ea typeface="+mn-ea"/>
              </a:rPr>
              <a:t>主控制模块</a:t>
            </a:r>
            <a:r>
              <a:rPr lang="zh-CN" altLang="zh-CN" sz="2400" dirty="0">
                <a:latin typeface="Bodoni MT Black" pitchFamily="18" charset="0"/>
                <a:ea typeface="+mn-ea"/>
              </a:rPr>
              <a:t>进行测试，测试时用</a:t>
            </a:r>
            <a:r>
              <a:rPr lang="zh-CN" altLang="zh-CN" sz="2400" dirty="0">
                <a:solidFill>
                  <a:srgbClr val="FF0000"/>
                </a:solidFill>
                <a:latin typeface="Bodoni MT Black" pitchFamily="18" charset="0"/>
                <a:ea typeface="+mn-ea"/>
              </a:rPr>
              <a:t>存根程序</a:t>
            </a:r>
            <a:r>
              <a:rPr lang="zh-CN" altLang="zh-CN" sz="2400" dirty="0">
                <a:latin typeface="Bodoni MT Black" pitchFamily="18" charset="0"/>
                <a:ea typeface="+mn-ea"/>
              </a:rPr>
              <a:t>代替所有直接附属于主控制模块的</a:t>
            </a:r>
            <a:r>
              <a:rPr lang="zh-CN" altLang="zh-CN" sz="2400" dirty="0" smtClean="0">
                <a:latin typeface="Bodoni MT Black" pitchFamily="18" charset="0"/>
                <a:ea typeface="+mn-ea"/>
              </a:rPr>
              <a:t>模块</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612000">
              <a:lnSpc>
                <a:spcPct val="125000"/>
              </a:lnSpc>
              <a:spcBef>
                <a:spcPts val="0"/>
              </a:spcBef>
              <a:spcAft>
                <a:spcPts val="0"/>
              </a:spcAft>
              <a:defRPr/>
            </a:pPr>
            <a:r>
              <a:rPr lang="zh-CN" altLang="zh-CN" sz="2400" dirty="0" smtClean="0">
                <a:latin typeface="Bodoni MT Black" pitchFamily="18" charset="0"/>
                <a:ea typeface="+mn-ea"/>
              </a:rPr>
              <a:t>②</a:t>
            </a:r>
            <a:r>
              <a:rPr lang="zh-CN" altLang="en-US" sz="2400" dirty="0" smtClean="0">
                <a:latin typeface="Bodoni MT Black" pitchFamily="18" charset="0"/>
                <a:ea typeface="+mn-ea"/>
              </a:rPr>
              <a:t> </a:t>
            </a:r>
            <a:r>
              <a:rPr lang="zh-CN" altLang="zh-CN" sz="2400" dirty="0" smtClean="0">
                <a:latin typeface="Bodoni MT Black" pitchFamily="18" charset="0"/>
                <a:ea typeface="+mn-ea"/>
              </a:rPr>
              <a:t>根据</a:t>
            </a:r>
            <a:r>
              <a:rPr lang="zh-CN" altLang="zh-CN" sz="2400" dirty="0">
                <a:latin typeface="Bodoni MT Black" pitchFamily="18" charset="0"/>
                <a:ea typeface="+mn-ea"/>
              </a:rPr>
              <a:t>选定的结合</a:t>
            </a:r>
            <a:r>
              <a:rPr lang="zh-CN" altLang="zh-CN" sz="2400" dirty="0" smtClean="0">
                <a:latin typeface="Bodoni MT Black" pitchFamily="18" charset="0"/>
                <a:ea typeface="+mn-ea"/>
              </a:rPr>
              <a:t>策略</a:t>
            </a:r>
            <a:r>
              <a:rPr lang="zh-CN" altLang="en-US" sz="2400" dirty="0" smtClean="0">
                <a:latin typeface="Bodoni MT Black" pitchFamily="18" charset="0"/>
                <a:ea typeface="+mn-ea"/>
              </a:rPr>
              <a:t>（</a:t>
            </a:r>
            <a:r>
              <a:rPr lang="zh-CN" altLang="zh-CN" sz="2400" dirty="0" smtClean="0">
                <a:solidFill>
                  <a:srgbClr val="FF0000"/>
                </a:solidFill>
                <a:latin typeface="Bodoni MT Black" pitchFamily="18" charset="0"/>
              </a:rPr>
              <a:t>深度优先</a:t>
            </a:r>
            <a:r>
              <a:rPr lang="zh-CN" altLang="zh-CN" sz="2400" dirty="0" smtClean="0">
                <a:latin typeface="Bodoni MT Black" pitchFamily="18" charset="0"/>
              </a:rPr>
              <a:t>或</a:t>
            </a:r>
            <a:r>
              <a:rPr lang="zh-CN" altLang="zh-CN" sz="2400" dirty="0" smtClean="0">
                <a:solidFill>
                  <a:srgbClr val="FF0000"/>
                </a:solidFill>
                <a:latin typeface="Bodoni MT Black" pitchFamily="18" charset="0"/>
              </a:rPr>
              <a:t>宽度优先</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latin typeface="Bodoni MT Black" pitchFamily="18" charset="0"/>
                <a:ea typeface="+mn-ea"/>
              </a:rPr>
              <a:t>每次用一个实际模块代换一个存根</a:t>
            </a:r>
            <a:r>
              <a:rPr lang="zh-CN" altLang="zh-CN" sz="2400" dirty="0" smtClean="0">
                <a:latin typeface="Bodoni MT Black" pitchFamily="18" charset="0"/>
                <a:ea typeface="+mn-ea"/>
              </a:rPr>
              <a:t>程序</a:t>
            </a:r>
            <a:r>
              <a:rPr lang="zh-CN" altLang="en-US" sz="2400" dirty="0" smtClean="0">
                <a:latin typeface="Bodoni MT Black" pitchFamily="18" charset="0"/>
              </a:rPr>
              <a:t>（</a:t>
            </a:r>
            <a:r>
              <a:rPr lang="zh-CN" altLang="zh-CN" sz="2400" dirty="0" smtClean="0">
                <a:latin typeface="Bodoni MT Black" pitchFamily="18" charset="0"/>
                <a:ea typeface="+mn-ea"/>
              </a:rPr>
              <a:t>新</a:t>
            </a:r>
            <a:r>
              <a:rPr lang="zh-CN" altLang="zh-CN" sz="2400" dirty="0">
                <a:latin typeface="Bodoni MT Black" pitchFamily="18" charset="0"/>
                <a:ea typeface="+mn-ea"/>
              </a:rPr>
              <a:t>结合进来的模块往往又需要新的存根</a:t>
            </a:r>
            <a:r>
              <a:rPr lang="zh-CN" altLang="zh-CN" sz="2400" dirty="0" smtClean="0">
                <a:latin typeface="Bodoni MT Black" pitchFamily="18" charset="0"/>
                <a:ea typeface="+mn-ea"/>
              </a:rPr>
              <a:t>程序</a:t>
            </a:r>
            <a:r>
              <a:rPr lang="zh-CN" altLang="en-US" sz="2400" dirty="0" smtClean="0">
                <a:latin typeface="Bodoni MT Black" pitchFamily="18" charset="0"/>
              </a:rPr>
              <a:t>）</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0" indent="612000">
              <a:lnSpc>
                <a:spcPct val="125000"/>
              </a:lnSpc>
              <a:spcBef>
                <a:spcPts val="0"/>
              </a:spcBef>
              <a:spcAft>
                <a:spcPts val="0"/>
              </a:spcAft>
              <a:defRPr/>
            </a:pPr>
            <a:r>
              <a:rPr lang="zh-CN" altLang="zh-CN" sz="2400" dirty="0" smtClean="0">
                <a:latin typeface="Bodoni MT Black" pitchFamily="18" charset="0"/>
                <a:ea typeface="+mn-ea"/>
              </a:rPr>
              <a:t>③</a:t>
            </a:r>
            <a:r>
              <a:rPr lang="zh-CN" altLang="en-US"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结合进一个模块的同时进行</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0" indent="612000">
              <a:lnSpc>
                <a:spcPct val="125000"/>
              </a:lnSpc>
              <a:spcBef>
                <a:spcPts val="0"/>
              </a:spcBef>
              <a:spcAft>
                <a:spcPts val="0"/>
              </a:spcAft>
              <a:defRPr/>
            </a:pPr>
            <a:r>
              <a:rPr lang="zh-CN" altLang="zh-CN" sz="2400" dirty="0" smtClean="0">
                <a:latin typeface="Bodoni MT Black" pitchFamily="18" charset="0"/>
                <a:ea typeface="+mn-ea"/>
              </a:rPr>
              <a:t>④</a:t>
            </a:r>
            <a:r>
              <a:rPr lang="zh-CN" altLang="en-US" sz="2400" dirty="0" smtClean="0">
                <a:latin typeface="Bodoni MT Black" pitchFamily="18" charset="0"/>
                <a:ea typeface="+mn-ea"/>
              </a:rPr>
              <a:t> </a:t>
            </a:r>
            <a:r>
              <a:rPr lang="zh-CN" altLang="zh-CN" sz="2400" dirty="0" smtClean="0">
                <a:latin typeface="Bodoni MT Black" pitchFamily="18" charset="0"/>
                <a:ea typeface="+mn-ea"/>
              </a:rPr>
              <a:t>为了保证加入模块没有引进新的错误，可能需要进行</a:t>
            </a:r>
            <a:r>
              <a:rPr lang="zh-CN" altLang="zh-CN" sz="2400" dirty="0" smtClean="0">
                <a:solidFill>
                  <a:srgbClr val="FF0000"/>
                </a:solidFill>
                <a:latin typeface="Bodoni MT Black" pitchFamily="18" charset="0"/>
                <a:ea typeface="+mn-ea"/>
              </a:rPr>
              <a:t>回归测试</a:t>
            </a:r>
            <a:r>
              <a:rPr lang="zh-CN" altLang="en-US" sz="2400" dirty="0" smtClean="0">
                <a:latin typeface="Bodoni MT Black" pitchFamily="18" charset="0"/>
                <a:ea typeface="+mn-ea"/>
              </a:rPr>
              <a:t>（</a:t>
            </a:r>
            <a:r>
              <a:rPr lang="zh-CN" altLang="zh-CN" sz="2400" dirty="0" smtClean="0">
                <a:latin typeface="Bodoni MT Black" pitchFamily="18" charset="0"/>
              </a:rPr>
              <a:t>即全部或部分地重复以前做过的测试</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p>
          <a:p>
            <a:pPr marL="0" indent="612000">
              <a:lnSpc>
                <a:spcPct val="125000"/>
              </a:lnSpc>
              <a:spcBef>
                <a:spcPts val="0"/>
              </a:spcBef>
              <a:spcAft>
                <a:spcPts val="0"/>
              </a:spcAft>
              <a:defRPr/>
            </a:pPr>
            <a:r>
              <a:rPr lang="zh-CN" altLang="zh-CN" sz="2400" dirty="0" smtClean="0">
                <a:latin typeface="Bodoni MT Black" pitchFamily="18" charset="0"/>
                <a:ea typeface="+mn-ea"/>
              </a:rPr>
              <a:t>从②开始不断地重复进行上述过程，直到构造起完整的软件结构为止。</a:t>
            </a:r>
            <a:endParaRPr lang="en-US" altLang="zh-CN" sz="2400" dirty="0" smtClean="0">
              <a:latin typeface="Bodoni MT Black" pitchFamily="18" charset="0"/>
              <a:ea typeface="+mn-ea"/>
            </a:endParaRPr>
          </a:p>
        </p:txBody>
      </p:sp>
      <p:sp>
        <p:nvSpPr>
          <p:cNvPr id="9728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p>
        </p:txBody>
      </p:sp>
      <p:sp>
        <p:nvSpPr>
          <p:cNvPr id="97285"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251520" y="1124744"/>
            <a:ext cx="864096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spcAft>
                <a:spcPts val="0"/>
              </a:spcAft>
              <a:buSzPct val="70000"/>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自顶向下</a:t>
            </a:r>
            <a:r>
              <a:rPr lang="zh-CN" altLang="zh-CN" sz="2400" dirty="0">
                <a:latin typeface="Bodoni MT Black" pitchFamily="18" charset="0"/>
                <a:ea typeface="+mn-ea"/>
              </a:rPr>
              <a:t>的结合策略能够在测试的早期对主要的控制或关键的抉择进行检验。在一个分解得好的软件结构中，关键的抉择位于层次系统的较上层，因此首先碰到</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spcAft>
                <a:spcPts val="0"/>
              </a:spcAft>
              <a:buSzPct val="100000"/>
              <a:buFont typeface="Wingdings" panose="05000000000000000000" pitchFamily="2" charset="2"/>
              <a:buChar char="l"/>
              <a:defRPr/>
            </a:pPr>
            <a:r>
              <a:rPr lang="zh-CN" altLang="zh-CN" sz="2400" dirty="0" smtClean="0">
                <a:latin typeface="Bodoni MT Black" pitchFamily="18" charset="0"/>
                <a:ea typeface="+mn-ea"/>
              </a:rPr>
              <a:t>如果</a:t>
            </a:r>
            <a:r>
              <a:rPr lang="zh-CN" altLang="zh-CN" sz="2400" dirty="0">
                <a:latin typeface="Bodoni MT Black" pitchFamily="18" charset="0"/>
                <a:ea typeface="+mn-ea"/>
              </a:rPr>
              <a:t>选择</a:t>
            </a:r>
            <a:r>
              <a:rPr lang="zh-CN" altLang="zh-CN" sz="2400" b="1" dirty="0">
                <a:solidFill>
                  <a:srgbClr val="C00000"/>
                </a:solidFill>
                <a:latin typeface="Bodoni MT Black" pitchFamily="18" charset="0"/>
                <a:ea typeface="+mn-ea"/>
              </a:rPr>
              <a:t>深度优先</a:t>
            </a:r>
            <a:r>
              <a:rPr lang="zh-CN" altLang="zh-CN" sz="2400" dirty="0">
                <a:latin typeface="Bodoni MT Black" pitchFamily="18" charset="0"/>
                <a:ea typeface="+mn-ea"/>
              </a:rPr>
              <a:t>的结合方法，可以在早期实现软件的一个完整的功能并且验证这个功能</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spcBef>
                <a:spcPts val="0"/>
              </a:spcBef>
              <a:spcAft>
                <a:spcPts val="0"/>
              </a:spcAft>
              <a:buSzPct val="100000"/>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自顶向下测试的初期，</a:t>
            </a:r>
            <a:r>
              <a:rPr lang="zh-CN" altLang="zh-CN" sz="2400" dirty="0">
                <a:solidFill>
                  <a:srgbClr val="0070C0"/>
                </a:solidFill>
                <a:latin typeface="Bodoni MT Black" pitchFamily="18" charset="0"/>
                <a:ea typeface="+mn-ea"/>
              </a:rPr>
              <a:t>存根程序代替了低层次的模块</a:t>
            </a:r>
            <a:r>
              <a:rPr lang="zh-CN" altLang="zh-CN" sz="2400" dirty="0">
                <a:latin typeface="Bodoni MT Black" pitchFamily="18" charset="0"/>
                <a:ea typeface="+mn-ea"/>
              </a:rPr>
              <a:t>，因此，在软件结构中没有重要的数据自下往上流。为了解决这个问题，测试人员有两种选择</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ct val="125000"/>
              </a:lnSpc>
              <a:spcBef>
                <a:spcPts val="0"/>
              </a:spcBef>
              <a:spcAft>
                <a:spcPts val="0"/>
              </a:spcAft>
              <a:buSzPct val="100000"/>
              <a:defRPr/>
            </a:pPr>
            <a:r>
              <a:rPr lang="zh-CN" altLang="zh-CN" sz="2400" dirty="0" smtClean="0">
                <a:latin typeface="Bodoni MT Black" pitchFamily="18" charset="0"/>
                <a:ea typeface="+mn-ea"/>
              </a:rPr>
              <a:t>①</a:t>
            </a: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把</a:t>
            </a:r>
            <a:r>
              <a:rPr lang="zh-CN" altLang="zh-CN" sz="2400" dirty="0">
                <a:solidFill>
                  <a:srgbClr val="FF0000"/>
                </a:solidFill>
                <a:latin typeface="Bodoni MT Black" pitchFamily="18" charset="0"/>
                <a:ea typeface="+mn-ea"/>
              </a:rPr>
              <a:t>许多测试推迟到用真实模块代替了存根程序以后再进行</a:t>
            </a:r>
            <a:r>
              <a:rPr lang="zh-CN" altLang="zh-CN" sz="2400" dirty="0" smtClean="0">
                <a:latin typeface="Bodoni MT Black" pitchFamily="18" charset="0"/>
                <a:ea typeface="+mn-ea"/>
              </a:rPr>
              <a:t>；②</a:t>
            </a: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从</a:t>
            </a:r>
            <a:r>
              <a:rPr lang="zh-CN" altLang="zh-CN" sz="2400" dirty="0">
                <a:solidFill>
                  <a:srgbClr val="FF0000"/>
                </a:solidFill>
                <a:latin typeface="Bodoni MT Black" pitchFamily="18" charset="0"/>
                <a:ea typeface="+mn-ea"/>
              </a:rPr>
              <a:t>层次系统的底部向上组装软件</a:t>
            </a:r>
            <a:r>
              <a:rPr lang="zh-CN" altLang="zh-CN" sz="2400" dirty="0">
                <a:latin typeface="Bodoni MT Black" pitchFamily="18" charset="0"/>
                <a:ea typeface="+mn-ea"/>
              </a:rPr>
              <a:t>。</a:t>
            </a:r>
            <a:endParaRPr lang="en-US" altLang="zh-CN" sz="2200" dirty="0" smtClean="0">
              <a:latin typeface="Bodoni MT Black" pitchFamily="18" charset="0"/>
              <a:ea typeface="+mn-ea"/>
            </a:endParaRPr>
          </a:p>
        </p:txBody>
      </p:sp>
      <p:sp>
        <p:nvSpPr>
          <p:cNvPr id="9933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p>
        </p:txBody>
      </p:sp>
      <p:sp>
        <p:nvSpPr>
          <p:cNvPr id="99333"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6629" name="内容占位符 4"/>
          <p:cNvSpPr>
            <a:spLocks noGrp="1"/>
          </p:cNvSpPr>
          <p:nvPr>
            <p:ph idx="1"/>
          </p:nvPr>
        </p:nvSpPr>
        <p:spPr>
          <a:xfrm>
            <a:off x="395288" y="908720"/>
            <a:ext cx="8229600" cy="604838"/>
          </a:xfrm>
        </p:spPr>
        <p:txBody>
          <a:bodyPr/>
          <a:lstStyle/>
          <a:p>
            <a:pPr marL="0" indent="0">
              <a:buFont typeface="Arial" charset="0"/>
              <a:buNone/>
              <a:defRPr/>
            </a:pPr>
            <a:r>
              <a:rPr lang="en-US" altLang="zh-CN" b="1" dirty="0" smtClean="0">
                <a:latin typeface="Bodoni MT Black" pitchFamily="18" charset="0"/>
              </a:rPr>
              <a:t>7.4.2 </a:t>
            </a:r>
            <a:r>
              <a:rPr lang="zh-CN" altLang="en-US" b="1" dirty="0" smtClean="0">
                <a:latin typeface="Bodoni MT Black" pitchFamily="18" charset="0"/>
              </a:rPr>
              <a:t>自底向上集成</a:t>
            </a:r>
          </a:p>
        </p:txBody>
      </p:sp>
      <p:sp>
        <p:nvSpPr>
          <p:cNvPr id="32775" name="TextBox 7"/>
          <p:cNvSpPr txBox="1">
            <a:spLocks noChangeArrowheads="1"/>
          </p:cNvSpPr>
          <p:nvPr/>
        </p:nvSpPr>
        <p:spPr bwMode="auto">
          <a:xfrm>
            <a:off x="251172" y="1426706"/>
            <a:ext cx="864165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自底向上</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从</a:t>
            </a:r>
            <a:r>
              <a:rPr lang="zh-CN" altLang="zh-CN" sz="2400" dirty="0">
                <a:solidFill>
                  <a:srgbClr val="FF0000"/>
                </a:solidFill>
                <a:latin typeface="Bodoni MT Black" pitchFamily="18" charset="0"/>
                <a:ea typeface="+mn-ea"/>
              </a:rPr>
              <a:t>“原子”</a:t>
            </a:r>
            <a:r>
              <a:rPr lang="zh-CN" altLang="zh-CN" sz="2400" dirty="0" smtClean="0">
                <a:solidFill>
                  <a:srgbClr val="FF0000"/>
                </a:solidFill>
                <a:latin typeface="Bodoni MT Black" pitchFamily="18" charset="0"/>
                <a:ea typeface="+mn-ea"/>
              </a:rPr>
              <a:t>模块</a:t>
            </a:r>
            <a:r>
              <a:rPr lang="zh-CN" altLang="en-US" sz="2400" dirty="0" smtClean="0">
                <a:latin typeface="Bodoni MT Black" pitchFamily="18" charset="0"/>
                <a:ea typeface="+mn-ea"/>
              </a:rPr>
              <a:t>（</a:t>
            </a:r>
            <a:r>
              <a:rPr lang="zh-CN" altLang="zh-CN" sz="2400" dirty="0" smtClean="0">
                <a:latin typeface="Bodoni MT Black" pitchFamily="18" charset="0"/>
                <a:ea typeface="+mn-ea"/>
              </a:rPr>
              <a:t>即</a:t>
            </a:r>
            <a:r>
              <a:rPr lang="zh-CN" altLang="zh-CN" sz="2400" dirty="0">
                <a:latin typeface="Bodoni MT Black" pitchFamily="18" charset="0"/>
                <a:ea typeface="+mn-ea"/>
              </a:rPr>
              <a:t>在软件结构最低层的</a:t>
            </a:r>
            <a:r>
              <a:rPr lang="zh-CN" altLang="zh-CN" sz="2400" dirty="0" smtClean="0">
                <a:latin typeface="Bodoni MT Black" pitchFamily="18" charset="0"/>
                <a:ea typeface="+mn-ea"/>
              </a:rPr>
              <a:t>模块</a:t>
            </a:r>
            <a:r>
              <a:rPr lang="zh-CN" altLang="en-US" sz="2400" dirty="0" smtClean="0">
                <a:latin typeface="Bodoni MT Black" pitchFamily="18" charset="0"/>
              </a:rPr>
              <a:t>）</a:t>
            </a:r>
            <a:r>
              <a:rPr lang="zh-CN" altLang="zh-CN" sz="2400" dirty="0" smtClean="0">
                <a:latin typeface="Bodoni MT Black" pitchFamily="18" charset="0"/>
                <a:ea typeface="+mn-ea"/>
              </a:rPr>
              <a:t>开始</a:t>
            </a:r>
            <a:r>
              <a:rPr lang="zh-CN" altLang="zh-CN" sz="2400" dirty="0">
                <a:latin typeface="Bodoni MT Black" pitchFamily="18" charset="0"/>
                <a:ea typeface="+mn-ea"/>
              </a:rPr>
              <a:t>组装和测试。因为是从底部向上结合模块，总能得到所需的下层模块处理功能，所以</a:t>
            </a:r>
            <a:r>
              <a:rPr lang="zh-CN" altLang="zh-CN" sz="2400" dirty="0">
                <a:solidFill>
                  <a:srgbClr val="0070C0"/>
                </a:solidFill>
                <a:latin typeface="Bodoni MT Black" pitchFamily="18" charset="0"/>
                <a:ea typeface="+mn-ea"/>
              </a:rPr>
              <a:t>不需要存根程序</a:t>
            </a:r>
            <a:r>
              <a:rPr lang="zh-CN" altLang="zh-CN" sz="2400" dirty="0" smtClean="0">
                <a:latin typeface="Bodoni MT Black" pitchFamily="18" charset="0"/>
                <a:ea typeface="+mn-ea"/>
              </a:rPr>
              <a:t>。用下述步骤可以实现自底向上的结合策略。</a:t>
            </a:r>
            <a:endParaRPr lang="en-US" altLang="zh-CN" sz="2400" dirty="0" smtClean="0">
              <a:latin typeface="Bodoni MT Black" pitchFamily="18" charset="0"/>
              <a:ea typeface="+mn-ea"/>
            </a:endParaRPr>
          </a:p>
          <a:p>
            <a:pPr marL="0" indent="0">
              <a:lnSpc>
                <a:spcPct val="125000"/>
              </a:lnSpc>
              <a:defRPr/>
            </a:pPr>
            <a:r>
              <a:rPr lang="zh-CN" altLang="zh-CN" sz="2400" dirty="0" smtClean="0">
                <a:latin typeface="Bodoni MT Black" pitchFamily="18" charset="0"/>
                <a:ea typeface="+mn-ea"/>
              </a:rPr>
              <a:t>① 把低层模块组合成实现某个特定的软件</a:t>
            </a:r>
            <a:r>
              <a:rPr lang="zh-CN" altLang="zh-CN" sz="2400" dirty="0" smtClean="0">
                <a:solidFill>
                  <a:srgbClr val="FF0000"/>
                </a:solidFill>
                <a:latin typeface="Bodoni MT Black" pitchFamily="18" charset="0"/>
                <a:ea typeface="+mn-ea"/>
              </a:rPr>
              <a:t>子功能</a:t>
            </a:r>
            <a:r>
              <a:rPr lang="zh-CN" altLang="zh-CN" sz="2400" dirty="0" smtClean="0">
                <a:latin typeface="Bodoni MT Black" pitchFamily="18" charset="0"/>
                <a:ea typeface="+mn-ea"/>
              </a:rPr>
              <a:t>的族</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zh-CN" sz="2400" dirty="0" smtClean="0">
                <a:latin typeface="Bodoni MT Black" pitchFamily="18" charset="0"/>
                <a:ea typeface="+mn-ea"/>
              </a:rPr>
              <a:t>② 写一个</a:t>
            </a:r>
            <a:r>
              <a:rPr lang="zh-CN" altLang="zh-CN" sz="2400" dirty="0" smtClean="0">
                <a:solidFill>
                  <a:srgbClr val="FF0000"/>
                </a:solidFill>
                <a:latin typeface="Bodoni MT Black" pitchFamily="18" charset="0"/>
                <a:ea typeface="+mn-ea"/>
              </a:rPr>
              <a:t>驱动程序</a:t>
            </a:r>
            <a:r>
              <a:rPr lang="zh-CN" altLang="en-US" sz="2400" dirty="0" smtClean="0">
                <a:latin typeface="Bodoni MT Black" pitchFamily="18" charset="0"/>
                <a:ea typeface="+mn-ea"/>
              </a:rPr>
              <a:t>（</a:t>
            </a:r>
            <a:r>
              <a:rPr lang="zh-CN" altLang="zh-CN" sz="2400" dirty="0" smtClean="0">
                <a:latin typeface="Bodoni MT Black" pitchFamily="18" charset="0"/>
              </a:rPr>
              <a:t>用于测试的控制程序</a:t>
            </a:r>
            <a:r>
              <a:rPr lang="zh-CN" altLang="en-US" sz="2400" dirty="0" smtClean="0">
                <a:latin typeface="Bodoni MT Black" pitchFamily="18" charset="0"/>
                <a:ea typeface="+mn-ea"/>
              </a:rPr>
              <a:t>）</a:t>
            </a:r>
            <a:r>
              <a:rPr lang="zh-CN" altLang="zh-CN" sz="2400" dirty="0" smtClean="0">
                <a:latin typeface="Bodoni MT Black" pitchFamily="18" charset="0"/>
                <a:ea typeface="+mn-ea"/>
              </a:rPr>
              <a:t>，协调测试数据的输入和输出</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zh-CN" sz="2400" dirty="0" smtClean="0">
                <a:latin typeface="Bodoni MT Black" pitchFamily="18" charset="0"/>
                <a:ea typeface="+mn-ea"/>
              </a:rPr>
              <a:t>③ 对由模块组成的</a:t>
            </a:r>
            <a:r>
              <a:rPr lang="zh-CN" altLang="zh-CN" sz="2400" dirty="0" smtClean="0">
                <a:solidFill>
                  <a:srgbClr val="FF0000"/>
                </a:solidFill>
                <a:latin typeface="Bodoni MT Black" pitchFamily="18" charset="0"/>
                <a:ea typeface="+mn-ea"/>
              </a:rPr>
              <a:t>子功能族</a:t>
            </a:r>
            <a:r>
              <a:rPr lang="zh-CN" altLang="zh-CN" sz="2400" dirty="0" smtClean="0">
                <a:latin typeface="Bodoni MT Black" pitchFamily="18" charset="0"/>
                <a:ea typeface="+mn-ea"/>
              </a:rPr>
              <a:t>进行测试</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zh-CN" sz="2400" dirty="0" smtClean="0">
                <a:latin typeface="Bodoni MT Black" pitchFamily="18" charset="0"/>
                <a:ea typeface="+mn-ea"/>
              </a:rPr>
              <a:t>④ 去掉驱动程序，沿软件结构</a:t>
            </a:r>
            <a:r>
              <a:rPr lang="zh-CN" altLang="zh-CN" sz="2400" dirty="0" smtClean="0">
                <a:solidFill>
                  <a:srgbClr val="FF0000"/>
                </a:solidFill>
                <a:latin typeface="Bodoni MT Black" pitchFamily="18" charset="0"/>
                <a:ea typeface="+mn-ea"/>
              </a:rPr>
              <a:t>自下向上移动</a:t>
            </a:r>
            <a:r>
              <a:rPr lang="zh-CN" altLang="zh-CN" sz="2400" dirty="0" smtClean="0">
                <a:latin typeface="Bodoni MT Black" pitchFamily="18" charset="0"/>
                <a:ea typeface="+mn-ea"/>
              </a:rPr>
              <a:t>，把子功能族组合起来形成更大的子功能族。</a:t>
            </a:r>
            <a:endParaRPr lang="en-US" altLang="zh-CN" sz="22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7.4.2 </a:t>
            </a:r>
            <a:r>
              <a:rPr lang="zh-CN" altLang="en-US" sz="2400" dirty="0" smtClean="0">
                <a:solidFill>
                  <a:srgbClr val="D9D9D9"/>
                </a:solidFill>
                <a:latin typeface="Bodoni MT Black" pitchFamily="18" charset="0"/>
                <a:ea typeface="+mn-ea"/>
              </a:rPr>
              <a:t>自底向上集成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7.1.1 </a:t>
            </a:r>
            <a:r>
              <a:rPr lang="zh-CN" altLang="en-US" sz="2400">
                <a:solidFill>
                  <a:srgbClr val="D9D9D9"/>
                </a:solidFill>
                <a:latin typeface="Bodoni MT Black" pitchFamily="18" charset="0"/>
              </a:rPr>
              <a:t>选择程序设计语言</a:t>
            </a:r>
          </a:p>
        </p:txBody>
      </p:sp>
      <p:sp>
        <p:nvSpPr>
          <p:cNvPr id="26628" name="标题 3"/>
          <p:cNvSpPr>
            <a:spLocks noGrp="1"/>
          </p:cNvSpPr>
          <p:nvPr>
            <p:ph type="title"/>
          </p:nvPr>
        </p:nvSpPr>
        <p:spPr>
          <a:xfrm>
            <a:off x="395288" y="9525"/>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26629" name="内容占位符 4"/>
          <p:cNvSpPr>
            <a:spLocks noGrp="1"/>
          </p:cNvSpPr>
          <p:nvPr>
            <p:ph idx="1"/>
          </p:nvPr>
        </p:nvSpPr>
        <p:spPr>
          <a:xfrm>
            <a:off x="395288" y="1268413"/>
            <a:ext cx="8229600" cy="604837"/>
          </a:xfrm>
        </p:spPr>
        <p:txBody>
          <a:bodyPr/>
          <a:lstStyle/>
          <a:p>
            <a:pPr marL="0" indent="0">
              <a:buFont typeface="Arial" charset="0"/>
              <a:buNone/>
              <a:defRPr/>
            </a:pPr>
            <a:r>
              <a:rPr lang="en-US" altLang="zh-CN" b="1" dirty="0" smtClean="0">
                <a:latin typeface="Bodoni MT Black" pitchFamily="18" charset="0"/>
              </a:rPr>
              <a:t>7.1.1 </a:t>
            </a:r>
            <a:r>
              <a:rPr lang="zh-CN" altLang="en-US" b="1" dirty="0" smtClean="0">
                <a:latin typeface="Bodoni MT Black" pitchFamily="18" charset="0"/>
              </a:rPr>
              <a:t>选择程序设计语言</a:t>
            </a:r>
          </a:p>
        </p:txBody>
      </p:sp>
      <p:sp>
        <p:nvSpPr>
          <p:cNvPr id="32775" name="TextBox 7"/>
          <p:cNvSpPr txBox="1">
            <a:spLocks noChangeArrowheads="1"/>
          </p:cNvSpPr>
          <p:nvPr/>
        </p:nvSpPr>
        <p:spPr bwMode="auto">
          <a:xfrm>
            <a:off x="251520" y="1933575"/>
            <a:ext cx="8640960"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dirty="0" smtClean="0">
                <a:solidFill>
                  <a:srgbClr val="FF0000"/>
                </a:solidFill>
                <a:latin typeface="Bodoni MT Black" pitchFamily="18" charset="0"/>
                <a:ea typeface="+mn-ea"/>
              </a:rPr>
              <a:t>      程序设计语言</a:t>
            </a:r>
            <a:r>
              <a:rPr lang="zh-CN" altLang="en-US" sz="2400" dirty="0" smtClean="0">
                <a:latin typeface="Bodoni MT Black" pitchFamily="18" charset="0"/>
                <a:ea typeface="+mn-ea"/>
              </a:rPr>
              <a:t>是人和计算机通信的最基本的工具，会影响人的思维和解题方式，影响人和计算机通信的方式和质量，影响其他人阅读和理解程序的难易程度。</a:t>
            </a:r>
            <a:endParaRPr lang="en-US" altLang="zh-CN" sz="2400" dirty="0" smtClean="0">
              <a:latin typeface="Bodoni MT Black" pitchFamily="18" charset="0"/>
              <a:ea typeface="+mn-ea"/>
            </a:endParaRPr>
          </a:p>
          <a:p>
            <a:pPr marL="0" indent="0" eaLnBrk="1" hangingPunct="1">
              <a:lnSpc>
                <a:spcPct val="125000"/>
              </a:lnSpc>
              <a:spcBef>
                <a:spcPts val="600"/>
              </a:spcBef>
              <a:defRPr/>
            </a:pPr>
            <a:r>
              <a:rPr lang="zh-CN" altLang="en-US" sz="2400" b="1" dirty="0" smtClean="0">
                <a:latin typeface="Bodoni MT Black" pitchFamily="18" charset="0"/>
                <a:ea typeface="+mn-ea"/>
              </a:rPr>
              <a:t>    选择</a:t>
            </a:r>
            <a:r>
              <a:rPr lang="zh-CN" altLang="en-US" sz="2400" b="1" dirty="0" smtClean="0">
                <a:solidFill>
                  <a:srgbClr val="FF0000"/>
                </a:solidFill>
                <a:latin typeface="Bodoni MT Black" pitchFamily="18" charset="0"/>
                <a:ea typeface="+mn-ea"/>
              </a:rPr>
              <a:t>适宜的</a:t>
            </a:r>
            <a:r>
              <a:rPr lang="zh-CN" altLang="en-US" sz="2400" b="1" dirty="0" smtClean="0">
                <a:latin typeface="Bodoni MT Black" pitchFamily="18" charset="0"/>
                <a:ea typeface="+mn-ea"/>
              </a:rPr>
              <a:t>程序设计语言的原因：</a:t>
            </a:r>
            <a:endParaRPr lang="en-US" altLang="zh-CN" sz="2400" b="1"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根据设计去完成编码时，困难最少；</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可以减少需要的程序测试量；</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可以得到更容易阅读和更容易维护的程序。</a:t>
            </a:r>
          </a:p>
        </p:txBody>
      </p:sp>
      <p:sp>
        <p:nvSpPr>
          <p:cNvPr id="14342" name="1 Título"/>
          <p:cNvSpPr txBox="1">
            <a:spLocks/>
          </p:cNvSpPr>
          <p:nvPr/>
        </p:nvSpPr>
        <p:spPr bwMode="auto">
          <a:xfrm>
            <a:off x="0" y="6291263"/>
            <a:ext cx="2316163" cy="460375"/>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251521" y="1071546"/>
            <a:ext cx="4177604" cy="474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200" dirty="0" smtClean="0">
                <a:latin typeface="Bodoni MT Black" pitchFamily="18" charset="0"/>
                <a:ea typeface="+mn-ea"/>
              </a:rPr>
              <a:t>首先</a:t>
            </a:r>
            <a:r>
              <a:rPr lang="zh-CN" altLang="zh-CN" sz="2200" dirty="0">
                <a:latin typeface="Bodoni MT Black" pitchFamily="18" charset="0"/>
                <a:ea typeface="+mn-ea"/>
              </a:rPr>
              <a:t>把模块组合成族</a:t>
            </a:r>
            <a:r>
              <a:rPr lang="en-US" altLang="zh-CN" sz="2200" dirty="0">
                <a:latin typeface="Bodoni MT Black" pitchFamily="18" charset="0"/>
                <a:ea typeface="+mn-ea"/>
              </a:rPr>
              <a:t>1</a:t>
            </a:r>
            <a:r>
              <a:rPr lang="zh-CN" altLang="zh-CN" sz="2200" dirty="0">
                <a:latin typeface="Bodoni MT Black" pitchFamily="18" charset="0"/>
                <a:ea typeface="+mn-ea"/>
              </a:rPr>
              <a:t>、族</a:t>
            </a:r>
            <a:r>
              <a:rPr lang="en-US" altLang="zh-CN" sz="2200" dirty="0">
                <a:latin typeface="Bodoni MT Black" pitchFamily="18" charset="0"/>
                <a:ea typeface="+mn-ea"/>
              </a:rPr>
              <a:t>2</a:t>
            </a:r>
            <a:r>
              <a:rPr lang="zh-CN" altLang="zh-CN" sz="2200" dirty="0">
                <a:latin typeface="Bodoni MT Black" pitchFamily="18" charset="0"/>
                <a:ea typeface="+mn-ea"/>
              </a:rPr>
              <a:t>和族</a:t>
            </a:r>
            <a:r>
              <a:rPr lang="en-US" altLang="zh-CN" sz="2200" dirty="0">
                <a:latin typeface="Bodoni MT Black" pitchFamily="18" charset="0"/>
                <a:ea typeface="+mn-ea"/>
              </a:rPr>
              <a:t>3</a:t>
            </a:r>
            <a:r>
              <a:rPr lang="zh-CN" altLang="zh-CN" sz="2200" dirty="0">
                <a:latin typeface="Bodoni MT Black" pitchFamily="18" charset="0"/>
                <a:ea typeface="+mn-ea"/>
              </a:rPr>
              <a:t>，使用</a:t>
            </a:r>
            <a:r>
              <a:rPr lang="zh-CN" altLang="zh-CN" sz="2200" dirty="0" smtClean="0">
                <a:solidFill>
                  <a:srgbClr val="FF0000"/>
                </a:solidFill>
                <a:latin typeface="Bodoni MT Black" pitchFamily="18" charset="0"/>
                <a:ea typeface="+mn-ea"/>
              </a:rPr>
              <a:t>驱动程序</a:t>
            </a:r>
            <a:r>
              <a:rPr lang="zh-CN" altLang="en-US" sz="2200" dirty="0" smtClean="0">
                <a:latin typeface="Bodoni MT Black" pitchFamily="18" charset="0"/>
                <a:ea typeface="+mn-ea"/>
              </a:rPr>
              <a:t>（</a:t>
            </a:r>
            <a:r>
              <a:rPr lang="zh-CN" altLang="zh-CN" sz="2200" dirty="0" smtClean="0">
                <a:latin typeface="Bodoni MT Black" pitchFamily="18" charset="0"/>
                <a:ea typeface="+mn-ea"/>
              </a:rPr>
              <a:t>图</a:t>
            </a:r>
            <a:r>
              <a:rPr lang="zh-CN" altLang="zh-CN" sz="2200" dirty="0">
                <a:latin typeface="Bodoni MT Black" pitchFamily="18" charset="0"/>
                <a:ea typeface="+mn-ea"/>
              </a:rPr>
              <a:t>中用虚线方框</a:t>
            </a:r>
            <a:r>
              <a:rPr lang="zh-CN" altLang="zh-CN" sz="2200" dirty="0" smtClean="0">
                <a:latin typeface="Bodoni MT Black" pitchFamily="18" charset="0"/>
                <a:ea typeface="+mn-ea"/>
              </a:rPr>
              <a:t>表示</a:t>
            </a:r>
            <a:r>
              <a:rPr lang="zh-CN" altLang="en-US" sz="2200" dirty="0" smtClean="0">
                <a:latin typeface="Bodoni MT Black" pitchFamily="18" charset="0"/>
              </a:rPr>
              <a:t>）</a:t>
            </a:r>
            <a:r>
              <a:rPr lang="zh-CN" altLang="zh-CN" sz="2200" dirty="0" smtClean="0">
                <a:latin typeface="Bodoni MT Black" pitchFamily="18" charset="0"/>
                <a:ea typeface="+mn-ea"/>
              </a:rPr>
              <a:t>对</a:t>
            </a:r>
            <a:r>
              <a:rPr lang="zh-CN" altLang="zh-CN" sz="2200" dirty="0">
                <a:latin typeface="Bodoni MT Black" pitchFamily="18" charset="0"/>
                <a:ea typeface="+mn-ea"/>
              </a:rPr>
              <a:t>每个子功能族进行测试。族</a:t>
            </a:r>
            <a:r>
              <a:rPr lang="en-US" altLang="zh-CN" sz="2200" dirty="0">
                <a:latin typeface="Bodoni MT Black" pitchFamily="18" charset="0"/>
                <a:ea typeface="+mn-ea"/>
              </a:rPr>
              <a:t>1</a:t>
            </a:r>
            <a:r>
              <a:rPr lang="zh-CN" altLang="zh-CN" sz="2200" dirty="0">
                <a:latin typeface="Bodoni MT Black" pitchFamily="18" charset="0"/>
                <a:ea typeface="+mn-ea"/>
              </a:rPr>
              <a:t>和族</a:t>
            </a:r>
            <a:r>
              <a:rPr lang="en-US" altLang="zh-CN" sz="2200" dirty="0">
                <a:latin typeface="Bodoni MT Black" pitchFamily="18" charset="0"/>
                <a:ea typeface="+mn-ea"/>
              </a:rPr>
              <a:t>2</a:t>
            </a:r>
            <a:r>
              <a:rPr lang="zh-CN" altLang="zh-CN" sz="2200" dirty="0">
                <a:latin typeface="Bodoni MT Black" pitchFamily="18" charset="0"/>
                <a:ea typeface="+mn-ea"/>
              </a:rPr>
              <a:t>中的模块附属于模块</a:t>
            </a:r>
            <a:r>
              <a:rPr lang="en-US" altLang="zh-CN" sz="2200" dirty="0" smtClean="0">
                <a:latin typeface="Bodoni MT Black" pitchFamily="18" charset="0"/>
                <a:ea typeface="+mn-ea"/>
              </a:rPr>
              <a:t>M</a:t>
            </a:r>
            <a:r>
              <a:rPr lang="en-US" altLang="zh-CN" sz="2200" baseline="-25000" dirty="0" smtClean="0">
                <a:latin typeface="Bodoni MT Black" pitchFamily="18" charset="0"/>
                <a:ea typeface="+mn-ea"/>
              </a:rPr>
              <a:t>a</a:t>
            </a:r>
            <a:r>
              <a:rPr lang="zh-CN" altLang="zh-CN" sz="2200" dirty="0" smtClean="0">
                <a:latin typeface="Bodoni MT Black" pitchFamily="18" charset="0"/>
              </a:rPr>
              <a:t> ，</a:t>
            </a:r>
            <a:r>
              <a:rPr lang="zh-CN" altLang="zh-CN" sz="2200" dirty="0" smtClean="0">
                <a:latin typeface="Bodoni MT Black" pitchFamily="18" charset="0"/>
                <a:ea typeface="+mn-ea"/>
              </a:rPr>
              <a:t>去掉</a:t>
            </a:r>
            <a:r>
              <a:rPr lang="zh-CN" altLang="zh-CN" sz="2200" dirty="0">
                <a:latin typeface="Bodoni MT Black" pitchFamily="18" charset="0"/>
                <a:ea typeface="+mn-ea"/>
              </a:rPr>
              <a:t>驱动程序</a:t>
            </a:r>
            <a:r>
              <a:rPr lang="en-US" altLang="zh-CN" sz="2200" dirty="0">
                <a:latin typeface="Bodoni MT Black" pitchFamily="18" charset="0"/>
                <a:ea typeface="+mn-ea"/>
              </a:rPr>
              <a:t>D</a:t>
            </a:r>
            <a:r>
              <a:rPr lang="en-US" altLang="zh-CN" sz="2200" baseline="-25000" dirty="0">
                <a:latin typeface="Bodoni MT Black" pitchFamily="18" charset="0"/>
                <a:ea typeface="+mn-ea"/>
              </a:rPr>
              <a:t>1</a:t>
            </a:r>
            <a:r>
              <a:rPr lang="zh-CN" altLang="zh-CN" sz="2200" dirty="0">
                <a:latin typeface="Bodoni MT Black" pitchFamily="18" charset="0"/>
                <a:ea typeface="+mn-ea"/>
              </a:rPr>
              <a:t>和</a:t>
            </a:r>
            <a:r>
              <a:rPr lang="en-US" altLang="zh-CN" sz="2200" dirty="0">
                <a:latin typeface="Bodoni MT Black" pitchFamily="18" charset="0"/>
                <a:ea typeface="+mn-ea"/>
              </a:rPr>
              <a:t>D</a:t>
            </a:r>
            <a:r>
              <a:rPr lang="en-US" altLang="zh-CN" sz="2200" baseline="-25000" dirty="0">
                <a:latin typeface="Bodoni MT Black" pitchFamily="18" charset="0"/>
                <a:ea typeface="+mn-ea"/>
              </a:rPr>
              <a:t>2</a:t>
            </a:r>
            <a:r>
              <a:rPr lang="zh-CN" altLang="zh-CN" sz="2200" dirty="0">
                <a:latin typeface="Bodoni MT Black" pitchFamily="18" charset="0"/>
                <a:ea typeface="+mn-ea"/>
              </a:rPr>
              <a:t>，把这两个族直接同</a:t>
            </a:r>
            <a:r>
              <a:rPr lang="en-US" altLang="zh-CN" sz="2200" dirty="0">
                <a:latin typeface="Bodoni MT Black" pitchFamily="18" charset="0"/>
                <a:ea typeface="+mn-ea"/>
              </a:rPr>
              <a:t>M</a:t>
            </a:r>
            <a:r>
              <a:rPr lang="en-US" altLang="zh-CN" sz="2200" baseline="-25000" dirty="0">
                <a:latin typeface="Bodoni MT Black" pitchFamily="18" charset="0"/>
                <a:ea typeface="+mn-ea"/>
              </a:rPr>
              <a:t>a</a:t>
            </a:r>
            <a:r>
              <a:rPr lang="zh-CN" altLang="zh-CN" sz="2200" dirty="0">
                <a:latin typeface="Bodoni MT Black" pitchFamily="18" charset="0"/>
                <a:ea typeface="+mn-ea"/>
              </a:rPr>
              <a:t>连接起来。类似地，在和模块</a:t>
            </a:r>
            <a:r>
              <a:rPr lang="en-US" altLang="zh-CN" sz="2200" dirty="0">
                <a:latin typeface="Bodoni MT Black" pitchFamily="18" charset="0"/>
                <a:ea typeface="+mn-ea"/>
              </a:rPr>
              <a:t>M</a:t>
            </a:r>
            <a:r>
              <a:rPr lang="en-US" altLang="zh-CN" sz="2200" baseline="-25000" dirty="0">
                <a:latin typeface="Bodoni MT Black" pitchFamily="18" charset="0"/>
                <a:ea typeface="+mn-ea"/>
              </a:rPr>
              <a:t>b</a:t>
            </a:r>
            <a:r>
              <a:rPr lang="zh-CN" altLang="zh-CN" sz="2200" dirty="0">
                <a:latin typeface="Bodoni MT Black" pitchFamily="18" charset="0"/>
                <a:ea typeface="+mn-ea"/>
              </a:rPr>
              <a:t>结合之前去掉族</a:t>
            </a:r>
            <a:r>
              <a:rPr lang="en-US" altLang="zh-CN" sz="2200" dirty="0">
                <a:latin typeface="Bodoni MT Black" pitchFamily="18" charset="0"/>
                <a:ea typeface="+mn-ea"/>
              </a:rPr>
              <a:t>3</a:t>
            </a:r>
            <a:r>
              <a:rPr lang="zh-CN" altLang="zh-CN" sz="2200" dirty="0">
                <a:latin typeface="Bodoni MT Black" pitchFamily="18" charset="0"/>
                <a:ea typeface="+mn-ea"/>
              </a:rPr>
              <a:t>的驱动程序</a:t>
            </a:r>
            <a:r>
              <a:rPr lang="en-US" altLang="zh-CN" sz="2200" dirty="0">
                <a:latin typeface="Bodoni MT Black" pitchFamily="18" charset="0"/>
                <a:ea typeface="+mn-ea"/>
              </a:rPr>
              <a:t>D</a:t>
            </a:r>
            <a:r>
              <a:rPr lang="en-US" altLang="zh-CN" sz="2200" baseline="-25000" dirty="0">
                <a:latin typeface="Bodoni MT Black" pitchFamily="18" charset="0"/>
                <a:ea typeface="+mn-ea"/>
              </a:rPr>
              <a:t>3</a:t>
            </a:r>
            <a:r>
              <a:rPr lang="zh-CN" altLang="zh-CN" sz="2200" dirty="0">
                <a:latin typeface="Bodoni MT Black" pitchFamily="18" charset="0"/>
                <a:ea typeface="+mn-ea"/>
              </a:rPr>
              <a:t>。最终</a:t>
            </a:r>
            <a:r>
              <a:rPr lang="en-US" altLang="zh-CN" sz="2200" dirty="0">
                <a:latin typeface="Bodoni MT Black" pitchFamily="18" charset="0"/>
                <a:ea typeface="+mn-ea"/>
              </a:rPr>
              <a:t>M</a:t>
            </a:r>
            <a:r>
              <a:rPr lang="en-US" altLang="zh-CN" sz="2200" baseline="-25000" dirty="0">
                <a:latin typeface="Bodoni MT Black" pitchFamily="18" charset="0"/>
                <a:ea typeface="+mn-ea"/>
              </a:rPr>
              <a:t>a</a:t>
            </a:r>
            <a:r>
              <a:rPr lang="zh-CN" altLang="zh-CN" sz="2200" dirty="0">
                <a:latin typeface="Bodoni MT Black" pitchFamily="18" charset="0"/>
                <a:ea typeface="+mn-ea"/>
              </a:rPr>
              <a:t>和</a:t>
            </a:r>
            <a:r>
              <a:rPr lang="en-US" altLang="zh-CN" sz="2200" dirty="0">
                <a:latin typeface="Bodoni MT Black" pitchFamily="18" charset="0"/>
                <a:ea typeface="+mn-ea"/>
              </a:rPr>
              <a:t>M</a:t>
            </a:r>
            <a:r>
              <a:rPr lang="en-US" altLang="zh-CN" sz="2200" baseline="-25000" dirty="0">
                <a:latin typeface="Bodoni MT Black" pitchFamily="18" charset="0"/>
                <a:ea typeface="+mn-ea"/>
              </a:rPr>
              <a:t>b</a:t>
            </a:r>
            <a:r>
              <a:rPr lang="zh-CN" altLang="zh-CN" sz="2200" dirty="0">
                <a:latin typeface="Bodoni MT Black" pitchFamily="18" charset="0"/>
                <a:ea typeface="+mn-ea"/>
              </a:rPr>
              <a:t>这两个模块都与模块</a:t>
            </a:r>
            <a:r>
              <a:rPr lang="en-US" altLang="zh-CN" sz="2200" dirty="0">
                <a:latin typeface="Bodoni MT Black" pitchFamily="18" charset="0"/>
                <a:ea typeface="+mn-ea"/>
              </a:rPr>
              <a:t>M</a:t>
            </a:r>
            <a:r>
              <a:rPr lang="en-US" altLang="zh-CN" sz="2200" baseline="-25000" dirty="0">
                <a:latin typeface="Bodoni MT Black" pitchFamily="18" charset="0"/>
                <a:ea typeface="+mn-ea"/>
              </a:rPr>
              <a:t>c</a:t>
            </a:r>
            <a:r>
              <a:rPr lang="zh-CN" altLang="zh-CN" sz="2200" dirty="0">
                <a:latin typeface="Bodoni MT Black" pitchFamily="18" charset="0"/>
                <a:ea typeface="+mn-ea"/>
              </a:rPr>
              <a:t>结合起来</a:t>
            </a:r>
            <a:r>
              <a:rPr lang="zh-CN" altLang="zh-CN" sz="2200" dirty="0" smtClean="0">
                <a:latin typeface="Bodoni MT Black" pitchFamily="18" charset="0"/>
                <a:ea typeface="+mn-ea"/>
              </a:rPr>
              <a:t>。随着</a:t>
            </a:r>
            <a:r>
              <a:rPr lang="zh-CN" altLang="zh-CN" sz="2200" dirty="0">
                <a:latin typeface="Bodoni MT Black" pitchFamily="18" charset="0"/>
                <a:ea typeface="+mn-ea"/>
              </a:rPr>
              <a:t>结合向上移动，对测试驱动程序的</a:t>
            </a:r>
            <a:r>
              <a:rPr lang="zh-CN" altLang="zh-CN" sz="2200" dirty="0" smtClean="0">
                <a:latin typeface="Bodoni MT Black" pitchFamily="18" charset="0"/>
                <a:ea typeface="+mn-ea"/>
              </a:rPr>
              <a:t>需要减少</a:t>
            </a:r>
            <a:r>
              <a:rPr lang="zh-CN" altLang="zh-CN" sz="2200" dirty="0">
                <a:latin typeface="Bodoni MT Black" pitchFamily="18" charset="0"/>
                <a:ea typeface="+mn-ea"/>
              </a:rPr>
              <a:t>了</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p:txBody>
      </p:sp>
      <p:pic>
        <p:nvPicPr>
          <p:cNvPr id="103428" name="图片 1"/>
          <p:cNvPicPr>
            <a:picLocks noChangeAspect="1"/>
          </p:cNvPicPr>
          <p:nvPr/>
        </p:nvPicPr>
        <p:blipFill>
          <a:blip r:embed="rId3" cstate="print"/>
          <a:srcRect/>
          <a:stretch>
            <a:fillRect/>
          </a:stretch>
        </p:blipFill>
        <p:spPr bwMode="auto">
          <a:xfrm>
            <a:off x="4582988" y="1628800"/>
            <a:ext cx="4381500" cy="3456608"/>
          </a:xfrm>
          <a:prstGeom prst="rect">
            <a:avLst/>
          </a:prstGeom>
          <a:noFill/>
          <a:ln w="9525">
            <a:noFill/>
            <a:miter lim="800000"/>
            <a:headEnd/>
            <a:tailEnd/>
          </a:ln>
        </p:spPr>
      </p:pic>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7.4.2 </a:t>
            </a:r>
            <a:r>
              <a:rPr lang="zh-CN" altLang="en-US" sz="2400" dirty="0" smtClean="0">
                <a:solidFill>
                  <a:srgbClr val="D9D9D9"/>
                </a:solidFill>
                <a:latin typeface="Bodoni MT Black" pitchFamily="18" charset="0"/>
                <a:ea typeface="+mn-ea"/>
              </a:rPr>
              <a:t>自底向上集成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b="1" dirty="0" smtClean="0">
                <a:latin typeface="Bodoni MT Black" pitchFamily="18" charset="0"/>
              </a:rPr>
              <a:t>7.4.3</a:t>
            </a:r>
            <a:r>
              <a:rPr lang="en-US" altLang="zh-CN" b="1" dirty="0">
                <a:latin typeface="Bodoni MT Black" pitchFamily="18" charset="0"/>
              </a:rPr>
              <a:t> </a:t>
            </a:r>
            <a:r>
              <a:rPr lang="zh-CN" altLang="zh-CN" b="1" dirty="0" smtClean="0">
                <a:latin typeface="Bodoni MT Black" pitchFamily="18" charset="0"/>
              </a:rPr>
              <a:t>不同</a:t>
            </a:r>
            <a:r>
              <a:rPr lang="zh-CN" altLang="zh-CN" b="1" dirty="0">
                <a:latin typeface="Bodoni MT Black" pitchFamily="18" charset="0"/>
              </a:rPr>
              <a:t>集成测试策略的比较</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528" y="1844824"/>
            <a:ext cx="849694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SzPct val="100000"/>
              <a:buFont typeface="Wingdings" panose="05000000000000000000" pitchFamily="2" charset="2"/>
              <a:buChar char="l"/>
              <a:defRPr/>
            </a:pPr>
            <a:r>
              <a:rPr lang="zh-CN" altLang="zh-CN" sz="2400" b="1" dirty="0">
                <a:solidFill>
                  <a:srgbClr val="C00000"/>
                </a:solidFill>
                <a:latin typeface="Bodoni MT Black" pitchFamily="18" charset="0"/>
                <a:ea typeface="+mn-ea"/>
              </a:rPr>
              <a:t>自顶向下测试方法</a:t>
            </a:r>
            <a:r>
              <a:rPr lang="zh-CN" altLang="zh-CN" sz="2400" dirty="0">
                <a:latin typeface="Bodoni MT Black" pitchFamily="18" charset="0"/>
                <a:ea typeface="+mn-ea"/>
              </a:rPr>
              <a:t>的</a:t>
            </a:r>
            <a:r>
              <a:rPr lang="zh-CN" altLang="zh-CN" sz="2400" b="1" dirty="0">
                <a:solidFill>
                  <a:srgbClr val="C00000"/>
                </a:solidFill>
                <a:latin typeface="Bodoni MT Black" pitchFamily="18" charset="0"/>
                <a:ea typeface="+mn-ea"/>
              </a:rPr>
              <a:t>主要优点</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不需要测试驱动程序</a:t>
            </a:r>
            <a:r>
              <a:rPr lang="zh-CN" altLang="zh-CN" sz="2400" dirty="0">
                <a:latin typeface="Bodoni MT Black" pitchFamily="18" charset="0"/>
                <a:ea typeface="+mn-ea"/>
              </a:rPr>
              <a:t>，能够在测试阶段的早期实现并验证系统的主要功能，而且能在早期发现上层模块的接口错误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b="1" dirty="0" smtClean="0">
                <a:solidFill>
                  <a:srgbClr val="C00000"/>
                </a:solidFill>
                <a:latin typeface="Bodoni MT Black" pitchFamily="18" charset="0"/>
                <a:ea typeface="+mn-ea"/>
              </a:rPr>
              <a:t>自顶向下</a:t>
            </a:r>
            <a:r>
              <a:rPr lang="zh-CN" altLang="zh-CN" sz="2400" b="1" dirty="0">
                <a:solidFill>
                  <a:srgbClr val="C00000"/>
                </a:solidFill>
                <a:latin typeface="Bodoni MT Black" pitchFamily="18" charset="0"/>
                <a:ea typeface="+mn-ea"/>
              </a:rPr>
              <a:t>测试方法</a:t>
            </a:r>
            <a:r>
              <a:rPr lang="zh-CN" altLang="zh-CN" sz="2400" dirty="0">
                <a:latin typeface="Bodoni MT Black" pitchFamily="18" charset="0"/>
                <a:ea typeface="+mn-ea"/>
              </a:rPr>
              <a:t>的</a:t>
            </a:r>
            <a:r>
              <a:rPr lang="zh-CN" altLang="zh-CN" sz="2400" b="1" dirty="0">
                <a:solidFill>
                  <a:srgbClr val="C00000"/>
                </a:solidFill>
                <a:latin typeface="Bodoni MT Black" pitchFamily="18" charset="0"/>
                <a:ea typeface="+mn-ea"/>
              </a:rPr>
              <a:t>主要缺点</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需要存根程序</a:t>
            </a:r>
            <a:r>
              <a:rPr lang="zh-CN" altLang="zh-CN" sz="2400" dirty="0">
                <a:latin typeface="Bodoni MT Black" pitchFamily="18" charset="0"/>
                <a:ea typeface="+mn-ea"/>
              </a:rPr>
              <a:t>，可能遇到与此相联系的测试困难，低层关键模块中的错误发现较晚，而且用这种方法在早期不能充分展开人力</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b="1" dirty="0" smtClean="0">
                <a:solidFill>
                  <a:srgbClr val="C00000"/>
                </a:solidFill>
                <a:latin typeface="Bodoni MT Black" pitchFamily="18" charset="0"/>
                <a:ea typeface="+mn-ea"/>
              </a:rPr>
              <a:t>自底向上</a:t>
            </a:r>
            <a:r>
              <a:rPr lang="zh-CN" altLang="zh-CN" sz="2400" b="1" dirty="0">
                <a:solidFill>
                  <a:srgbClr val="C00000"/>
                </a:solidFill>
                <a:latin typeface="Bodoni MT Black" pitchFamily="18" charset="0"/>
                <a:ea typeface="+mn-ea"/>
              </a:rPr>
              <a:t>测试方法的优缺点与上述自顶向下测试方法的优缺点刚好相反。</a:t>
            </a:r>
            <a:endParaRPr lang="en-US" altLang="zh-CN" sz="2400" b="1" dirty="0">
              <a:solidFill>
                <a:srgbClr val="C00000"/>
              </a:solidFill>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7.4.3 </a:t>
            </a:r>
            <a:r>
              <a:rPr lang="zh-CN" altLang="en-US" sz="2400" dirty="0" smtClean="0">
                <a:solidFill>
                  <a:srgbClr val="D9D9D9"/>
                </a:solidFill>
                <a:latin typeface="Bodoni MT Black" pitchFamily="18" charset="0"/>
                <a:ea typeface="+mn-ea"/>
              </a:rPr>
              <a:t>不同集成测试策略的比较</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251520" y="980728"/>
            <a:ext cx="8568952" cy="512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纯粹</a:t>
            </a:r>
            <a:r>
              <a:rPr lang="zh-CN" altLang="zh-CN" sz="2400" dirty="0">
                <a:latin typeface="Bodoni MT Black" pitchFamily="18" charset="0"/>
                <a:ea typeface="+mn-ea"/>
              </a:rPr>
              <a:t>自顶向下或纯粹自底向上的策略可能都不实用，人们在实践中创造出许多</a:t>
            </a:r>
            <a:r>
              <a:rPr lang="zh-CN" altLang="zh-CN" sz="2400" dirty="0">
                <a:solidFill>
                  <a:srgbClr val="FF0000"/>
                </a:solidFill>
                <a:latin typeface="Bodoni MT Black" pitchFamily="18" charset="0"/>
                <a:ea typeface="+mn-ea"/>
              </a:rPr>
              <a:t>混合策略</a:t>
            </a:r>
            <a:r>
              <a:rPr lang="zh-CN" altLang="zh-CN" sz="2400" dirty="0">
                <a:latin typeface="Bodoni MT Black" pitchFamily="18" charset="0"/>
                <a:ea typeface="+mn-ea"/>
              </a:rPr>
              <a:t>。</a:t>
            </a:r>
          </a:p>
          <a:p>
            <a:pPr marL="0" indent="0">
              <a:lnSpc>
                <a:spcPct val="125000"/>
              </a:lnSpc>
              <a:defRPr/>
            </a:pPr>
            <a:r>
              <a:rPr lang="zh-CN" altLang="en-US" sz="2400" dirty="0" smtClean="0">
                <a:latin typeface="Bodoni MT Black" pitchFamily="18" charset="0"/>
                <a:ea typeface="+mn-ea"/>
              </a:rPr>
              <a:t>① </a:t>
            </a:r>
            <a:r>
              <a:rPr lang="zh-CN" altLang="zh-CN" sz="2400" b="1" dirty="0" smtClean="0">
                <a:solidFill>
                  <a:srgbClr val="C00000"/>
                </a:solidFill>
                <a:latin typeface="Bodoni MT Black" pitchFamily="18" charset="0"/>
                <a:ea typeface="+mn-ea"/>
              </a:rPr>
              <a:t>改进</a:t>
            </a:r>
            <a:r>
              <a:rPr lang="zh-CN" altLang="zh-CN" sz="2400" b="1" dirty="0">
                <a:solidFill>
                  <a:srgbClr val="C00000"/>
                </a:solidFill>
                <a:latin typeface="Bodoni MT Black" pitchFamily="18" charset="0"/>
                <a:ea typeface="+mn-ea"/>
              </a:rPr>
              <a:t>的自顶向下测试方法</a:t>
            </a:r>
            <a:r>
              <a:rPr lang="zh-CN" altLang="zh-CN" sz="2400" dirty="0">
                <a:latin typeface="Bodoni MT Black" pitchFamily="18" charset="0"/>
                <a:ea typeface="+mn-ea"/>
              </a:rPr>
              <a:t>。基本上使用自顶向下的测试方法，但是</a:t>
            </a:r>
            <a:r>
              <a:rPr lang="zh-CN" altLang="zh-CN" sz="2400" dirty="0">
                <a:solidFill>
                  <a:srgbClr val="FF0000"/>
                </a:solidFill>
                <a:latin typeface="Bodoni MT Black" pitchFamily="18" charset="0"/>
                <a:ea typeface="+mn-ea"/>
              </a:rPr>
              <a:t>在早期使用自底向上的方法测试软件中的少数关键模块</a:t>
            </a:r>
            <a:r>
              <a:rPr lang="zh-CN" altLang="zh-CN" sz="2400" dirty="0">
                <a:latin typeface="Bodoni MT Black" pitchFamily="18" charset="0"/>
                <a:ea typeface="+mn-ea"/>
              </a:rPr>
              <a:t>。一般的自顶向下方法所具有的优点在这种方法中也都有，而且能在测试的早期发现关键模块中的错误；但是，它的缺点也比自顶向下方法多一条，即测试关键模块时</a:t>
            </a:r>
            <a:r>
              <a:rPr lang="zh-CN" altLang="zh-CN" sz="2400" dirty="0" smtClean="0">
                <a:latin typeface="Bodoni MT Black" pitchFamily="18" charset="0"/>
                <a:ea typeface="+mn-ea"/>
              </a:rPr>
              <a:t>需驱动程序</a:t>
            </a:r>
            <a:r>
              <a:rPr lang="zh-CN" altLang="zh-CN" sz="2400" dirty="0">
                <a:latin typeface="Bodoni MT Black" pitchFamily="18" charset="0"/>
                <a:ea typeface="+mn-ea"/>
              </a:rPr>
              <a:t>。</a:t>
            </a:r>
          </a:p>
          <a:p>
            <a:pPr marL="0" indent="0">
              <a:lnSpc>
                <a:spcPct val="125000"/>
              </a:lnSpc>
              <a:defRPr/>
            </a:pPr>
            <a:r>
              <a:rPr lang="zh-CN" altLang="en-US" sz="2400" dirty="0" smtClean="0">
                <a:latin typeface="Bodoni MT Black" pitchFamily="18" charset="0"/>
                <a:ea typeface="+mn-ea"/>
              </a:rPr>
              <a:t>② </a:t>
            </a:r>
            <a:r>
              <a:rPr lang="zh-CN" altLang="zh-CN" sz="2400" b="1" dirty="0" smtClean="0">
                <a:solidFill>
                  <a:srgbClr val="C00000"/>
                </a:solidFill>
                <a:latin typeface="Bodoni MT Black" pitchFamily="18" charset="0"/>
                <a:ea typeface="+mn-ea"/>
              </a:rPr>
              <a:t>混合法</a:t>
            </a:r>
            <a:r>
              <a:rPr lang="zh-CN" altLang="zh-CN" sz="2400" dirty="0">
                <a:latin typeface="Bodoni MT Black" pitchFamily="18" charset="0"/>
                <a:ea typeface="+mn-ea"/>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400" b="1" dirty="0">
              <a:solidFill>
                <a:srgbClr val="C00000"/>
              </a:solidFill>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7.4.3 </a:t>
            </a:r>
            <a:r>
              <a:rPr lang="zh-CN" altLang="en-US" sz="2400" dirty="0" smtClean="0">
                <a:solidFill>
                  <a:srgbClr val="D9D9D9"/>
                </a:solidFill>
                <a:latin typeface="Bodoni MT Black" pitchFamily="18" charset="0"/>
                <a:ea typeface="+mn-ea"/>
              </a:rPr>
              <a:t>不同集成测试策略的比较</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7.4.4</a:t>
            </a:r>
            <a:r>
              <a:rPr lang="en-US" altLang="zh-CN" b="1" dirty="0">
                <a:latin typeface="Bodoni MT Black" pitchFamily="18" charset="0"/>
              </a:rPr>
              <a:t> </a:t>
            </a:r>
            <a:r>
              <a:rPr lang="zh-CN" altLang="en-US" b="1" dirty="0" smtClean="0">
                <a:latin typeface="Bodoni MT Black" pitchFamily="18" charset="0"/>
              </a:rPr>
              <a:t>回归测试</a:t>
            </a:r>
          </a:p>
        </p:txBody>
      </p:sp>
      <p:sp>
        <p:nvSpPr>
          <p:cNvPr id="32775" name="TextBox 7"/>
          <p:cNvSpPr txBox="1">
            <a:spLocks noChangeArrowheads="1"/>
          </p:cNvSpPr>
          <p:nvPr/>
        </p:nvSpPr>
        <p:spPr bwMode="auto">
          <a:xfrm>
            <a:off x="251519" y="1557338"/>
            <a:ext cx="8735961"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集成测试</a:t>
            </a:r>
            <a:r>
              <a:rPr lang="zh-CN" altLang="en-US" sz="2400" dirty="0" smtClean="0">
                <a:latin typeface="Bodoni MT Black" pitchFamily="18" charset="0"/>
                <a:ea typeface="+mn-ea"/>
              </a:rPr>
              <a:t>时，</a:t>
            </a:r>
            <a:r>
              <a:rPr lang="zh-CN" altLang="zh-CN" sz="2400" dirty="0" smtClean="0">
                <a:latin typeface="Bodoni MT Black" pitchFamily="18" charset="0"/>
                <a:ea typeface="+mn-ea"/>
              </a:rPr>
              <a:t>当</a:t>
            </a:r>
            <a:r>
              <a:rPr lang="zh-CN" altLang="en-US" sz="2400" dirty="0" smtClean="0">
                <a:latin typeface="Bodoni MT Black" pitchFamily="18" charset="0"/>
                <a:ea typeface="+mn-ea"/>
              </a:rPr>
              <a:t>加入</a:t>
            </a:r>
            <a:r>
              <a:rPr lang="zh-CN" altLang="zh-CN" sz="2400" dirty="0" smtClean="0">
                <a:latin typeface="Bodoni MT Black" pitchFamily="18" charset="0"/>
                <a:ea typeface="+mn-ea"/>
              </a:rPr>
              <a:t>新模块，程序发生变化</a:t>
            </a:r>
            <a:r>
              <a:rPr lang="zh-CN" altLang="zh-CN" sz="2400" dirty="0">
                <a:latin typeface="Bodoni MT Black" pitchFamily="18" charset="0"/>
                <a:ea typeface="+mn-ea"/>
              </a:rPr>
              <a:t>：</a:t>
            </a:r>
            <a:r>
              <a:rPr lang="zh-CN" altLang="zh-CN" sz="2400" dirty="0" smtClean="0">
                <a:latin typeface="Bodoni MT Black" pitchFamily="18" charset="0"/>
                <a:ea typeface="+mn-ea"/>
              </a:rPr>
              <a:t>建立新</a:t>
            </a:r>
            <a:r>
              <a:rPr lang="zh-CN" altLang="zh-CN" sz="2400" dirty="0">
                <a:latin typeface="Bodoni MT Black" pitchFamily="18" charset="0"/>
                <a:ea typeface="+mn-ea"/>
              </a:rPr>
              <a:t>的数据流路径，可能</a:t>
            </a:r>
            <a:r>
              <a:rPr lang="zh-CN" altLang="zh-CN" sz="2400" dirty="0" smtClean="0">
                <a:latin typeface="Bodoni MT Black" pitchFamily="18" charset="0"/>
                <a:ea typeface="+mn-ea"/>
              </a:rPr>
              <a:t>出现新</a:t>
            </a:r>
            <a:r>
              <a:rPr lang="zh-CN" altLang="zh-CN" sz="2400" dirty="0">
                <a:latin typeface="Bodoni MT Black" pitchFamily="18" charset="0"/>
                <a:ea typeface="+mn-ea"/>
              </a:rPr>
              <a:t>的</a:t>
            </a:r>
            <a:r>
              <a:rPr lang="en-US" altLang="zh-CN" sz="2400" dirty="0">
                <a:latin typeface="Bodoni MT Black" pitchFamily="18" charset="0"/>
                <a:ea typeface="+mn-ea"/>
              </a:rPr>
              <a:t>I/O</a:t>
            </a:r>
            <a:r>
              <a:rPr lang="zh-CN" altLang="zh-CN" sz="2400" dirty="0">
                <a:latin typeface="Bodoni MT Black" pitchFamily="18" charset="0"/>
                <a:ea typeface="+mn-ea"/>
              </a:rPr>
              <a:t>操作，</a:t>
            </a:r>
            <a:r>
              <a:rPr lang="zh-CN" altLang="zh-CN" sz="2400" dirty="0" smtClean="0">
                <a:latin typeface="Bodoni MT Black" pitchFamily="18" charset="0"/>
                <a:ea typeface="+mn-ea"/>
              </a:rPr>
              <a:t>激活新</a:t>
            </a:r>
            <a:r>
              <a:rPr lang="zh-CN" altLang="zh-CN" sz="2400" dirty="0">
                <a:latin typeface="Bodoni MT Black" pitchFamily="18" charset="0"/>
                <a:ea typeface="+mn-ea"/>
              </a:rPr>
              <a:t>的控制逻辑</a:t>
            </a:r>
            <a:r>
              <a:rPr lang="zh-CN" altLang="zh-CN" sz="2400" dirty="0" smtClean="0">
                <a:latin typeface="Bodoni MT Black" pitchFamily="18" charset="0"/>
                <a:ea typeface="+mn-ea"/>
              </a:rPr>
              <a:t>。在</a:t>
            </a:r>
            <a:r>
              <a:rPr lang="zh-CN" altLang="zh-CN" sz="2400" dirty="0">
                <a:latin typeface="Bodoni MT Black" pitchFamily="18" charset="0"/>
                <a:ea typeface="+mn-ea"/>
              </a:rPr>
              <a:t>集成测试的范畴中</a:t>
            </a:r>
            <a:r>
              <a:rPr lang="zh-CN" altLang="zh-CN" sz="2400" dirty="0" smtClean="0">
                <a:latin typeface="Bodoni MT Black" pitchFamily="18" charset="0"/>
                <a:ea typeface="+mn-ea"/>
              </a:rPr>
              <a:t>，</a:t>
            </a:r>
            <a:r>
              <a:rPr lang="zh-CN" altLang="zh-CN" sz="2400" b="1" dirty="0" smtClean="0">
                <a:solidFill>
                  <a:srgbClr val="C00000"/>
                </a:solidFill>
                <a:latin typeface="Bodoni MT Black" pitchFamily="18" charset="0"/>
                <a:ea typeface="+mn-ea"/>
              </a:rPr>
              <a:t>回归测试</a:t>
            </a:r>
            <a:r>
              <a:rPr lang="zh-CN" altLang="zh-CN" sz="2400" dirty="0" smtClean="0">
                <a:latin typeface="Bodoni MT Black" pitchFamily="18" charset="0"/>
              </a:rPr>
              <a:t>用于</a:t>
            </a:r>
            <a:r>
              <a:rPr lang="zh-CN" altLang="zh-CN" sz="2400" dirty="0">
                <a:latin typeface="Bodoni MT Black" pitchFamily="18" charset="0"/>
              </a:rPr>
              <a:t>保证由于调试或其他原因引起的</a:t>
            </a:r>
            <a:r>
              <a:rPr lang="zh-CN" altLang="zh-CN" sz="2400" dirty="0" smtClean="0">
                <a:latin typeface="Bodoni MT Black" pitchFamily="18" charset="0"/>
              </a:rPr>
              <a:t>变化</a:t>
            </a:r>
            <a:r>
              <a:rPr lang="zh-CN" altLang="en-US" sz="2400" dirty="0" smtClean="0">
                <a:latin typeface="Bodoni MT Black" pitchFamily="18" charset="0"/>
              </a:rPr>
              <a:t>，</a:t>
            </a:r>
            <a:r>
              <a:rPr lang="zh-CN" altLang="zh-CN" sz="2400" dirty="0" smtClean="0">
                <a:solidFill>
                  <a:srgbClr val="FF0000"/>
                </a:solidFill>
                <a:latin typeface="Bodoni MT Black" pitchFamily="18" charset="0"/>
                <a:ea typeface="+mn-ea"/>
              </a:rPr>
              <a:t>重新</a:t>
            </a:r>
            <a:r>
              <a:rPr lang="zh-CN" altLang="zh-CN" sz="2400" dirty="0">
                <a:solidFill>
                  <a:srgbClr val="FF0000"/>
                </a:solidFill>
                <a:latin typeface="Bodoni MT Black" pitchFamily="18" charset="0"/>
                <a:ea typeface="+mn-ea"/>
              </a:rPr>
              <a:t>执行已经做过的测试的某个子集，以保证上述这些变化没有带来非预期的</a:t>
            </a:r>
            <a:r>
              <a:rPr lang="zh-CN" altLang="zh-CN" sz="2400" dirty="0" smtClean="0">
                <a:solidFill>
                  <a:srgbClr val="FF0000"/>
                </a:solidFill>
                <a:latin typeface="Bodoni MT Black" pitchFamily="18" charset="0"/>
                <a:ea typeface="+mn-ea"/>
              </a:rPr>
              <a:t>副作用</a:t>
            </a:r>
            <a:r>
              <a:rPr lang="zh-CN" altLang="zh-CN" sz="2400" dirty="0">
                <a:solidFill>
                  <a:srgbClr val="FF0000"/>
                </a:solidFill>
                <a:latin typeface="Bodoni MT Black" pitchFamily="18" charset="0"/>
              </a:rPr>
              <a:t>或额外错误的测试活动</a:t>
            </a:r>
            <a:r>
              <a:rPr lang="zh-CN" altLang="zh-CN" sz="2400" dirty="0" smtClean="0">
                <a:solidFill>
                  <a:srgbClr val="FF0000"/>
                </a:solidFill>
                <a:latin typeface="Bodoni MT Black" pitchFamily="18" charset="0"/>
                <a:ea typeface="+mn-ea"/>
              </a:rPr>
              <a:t>。</a:t>
            </a:r>
            <a:endParaRPr lang="en-US" altLang="zh-CN" sz="2400" dirty="0" smtClean="0">
              <a:solidFill>
                <a:srgbClr val="FF0000"/>
              </a:solidFill>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b="1" dirty="0" smtClean="0">
                <a:solidFill>
                  <a:srgbClr val="C00000"/>
                </a:solidFill>
                <a:latin typeface="Bodoni MT Black" pitchFamily="18" charset="0"/>
                <a:ea typeface="+mn-ea"/>
              </a:rPr>
              <a:t>回归测试</a:t>
            </a:r>
            <a:r>
              <a:rPr lang="zh-CN" altLang="zh-CN" sz="2400" dirty="0">
                <a:latin typeface="Bodoni MT Black" pitchFamily="18" charset="0"/>
                <a:ea typeface="+mn-ea"/>
              </a:rPr>
              <a:t>可以</a:t>
            </a:r>
            <a:r>
              <a:rPr lang="zh-CN" altLang="zh-CN" sz="2400" dirty="0" smtClean="0">
                <a:latin typeface="Bodoni MT Black" pitchFamily="18" charset="0"/>
                <a:ea typeface="+mn-ea"/>
              </a:rPr>
              <a:t>通过</a:t>
            </a:r>
            <a:r>
              <a:rPr lang="zh-CN" altLang="zh-CN" sz="2400" dirty="0" smtClean="0">
                <a:solidFill>
                  <a:srgbClr val="FF0000"/>
                </a:solidFill>
                <a:latin typeface="Bodoni MT Black" pitchFamily="18" charset="0"/>
                <a:ea typeface="+mn-ea"/>
              </a:rPr>
              <a:t>人工</a:t>
            </a:r>
            <a:r>
              <a:rPr lang="zh-CN" altLang="zh-CN" sz="2400" dirty="0" smtClean="0">
                <a:latin typeface="Bodoni MT Black" pitchFamily="18" charset="0"/>
                <a:ea typeface="+mn-ea"/>
              </a:rPr>
              <a:t>进行</a:t>
            </a:r>
            <a:r>
              <a:rPr lang="zh-CN" altLang="zh-CN" sz="2400" dirty="0">
                <a:latin typeface="Bodoni MT Black" pitchFamily="18" charset="0"/>
                <a:ea typeface="+mn-ea"/>
              </a:rPr>
              <a:t>，也可以使用</a:t>
            </a:r>
            <a:r>
              <a:rPr lang="zh-CN" altLang="zh-CN" sz="2400" dirty="0">
                <a:solidFill>
                  <a:srgbClr val="FF0000"/>
                </a:solidFill>
                <a:latin typeface="Bodoni MT Black" pitchFamily="18" charset="0"/>
                <a:ea typeface="+mn-ea"/>
              </a:rPr>
              <a:t>自动化的捕获回放工具</a:t>
            </a:r>
            <a:r>
              <a:rPr lang="zh-CN" altLang="zh-CN" sz="2400" dirty="0">
                <a:latin typeface="Bodoni MT Black" pitchFamily="18" charset="0"/>
                <a:ea typeface="+mn-ea"/>
              </a:rPr>
              <a:t>自动进行。利用</a:t>
            </a:r>
            <a:r>
              <a:rPr lang="zh-CN" altLang="zh-CN" sz="2400" dirty="0">
                <a:solidFill>
                  <a:srgbClr val="FF0000"/>
                </a:solidFill>
                <a:latin typeface="Bodoni MT Black" pitchFamily="18" charset="0"/>
                <a:ea typeface="+mn-ea"/>
              </a:rPr>
              <a:t>捕获回放工具</a:t>
            </a:r>
            <a:r>
              <a:rPr lang="zh-CN" altLang="zh-CN" sz="2400" dirty="0">
                <a:latin typeface="Bodoni MT Black" pitchFamily="18" charset="0"/>
                <a:ea typeface="+mn-ea"/>
              </a:rPr>
              <a:t>，软件工程师能够捕获</a:t>
            </a:r>
            <a:r>
              <a:rPr lang="zh-CN" altLang="zh-CN" sz="2400" dirty="0">
                <a:solidFill>
                  <a:srgbClr val="FF0000"/>
                </a:solidFill>
                <a:latin typeface="Bodoni MT Black" pitchFamily="18" charset="0"/>
                <a:ea typeface="+mn-ea"/>
              </a:rPr>
              <a:t>测试用例</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实际运行结果</a:t>
            </a:r>
            <a:r>
              <a:rPr lang="zh-CN" altLang="zh-CN" sz="2400" dirty="0">
                <a:latin typeface="Bodoni MT Black" pitchFamily="18" charset="0"/>
                <a:ea typeface="+mn-ea"/>
              </a:rPr>
              <a:t>，然后可以回放（即重新执行测试用例），并且比较软件变化前后所得到的运行结果。</a:t>
            </a:r>
            <a:endParaRPr lang="en-US" altLang="zh-CN" sz="2400" b="1" dirty="0">
              <a:solidFill>
                <a:srgbClr val="C00000"/>
              </a:solidFill>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7.4.4 </a:t>
            </a:r>
            <a:r>
              <a:rPr lang="zh-CN" altLang="en-US" sz="2400" dirty="0" smtClean="0">
                <a:solidFill>
                  <a:srgbClr val="D9D9D9"/>
                </a:solidFill>
                <a:latin typeface="Bodoni MT Black" pitchFamily="18" charset="0"/>
                <a:ea typeface="+mn-ea"/>
              </a:rPr>
              <a:t>回归测试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p>
        </p:txBody>
      </p:sp>
      <p:sp>
        <p:nvSpPr>
          <p:cNvPr id="32775" name="TextBox 7"/>
          <p:cNvSpPr txBox="1">
            <a:spLocks noChangeArrowheads="1"/>
          </p:cNvSpPr>
          <p:nvPr/>
        </p:nvSpPr>
        <p:spPr bwMode="auto">
          <a:xfrm>
            <a:off x="287685" y="1340768"/>
            <a:ext cx="856863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回归测试</a:t>
            </a:r>
            <a:r>
              <a:rPr lang="zh-CN" altLang="zh-CN" sz="2400" dirty="0">
                <a:latin typeface="Bodoni MT Black" pitchFamily="18" charset="0"/>
                <a:ea typeface="+mn-ea"/>
              </a:rPr>
              <a:t>集（已执行过的测试用例的子集）包括下述</a:t>
            </a:r>
            <a:r>
              <a:rPr lang="en-US" altLang="zh-CN" sz="2400" dirty="0">
                <a:solidFill>
                  <a:srgbClr val="FF0000"/>
                </a:solidFill>
                <a:latin typeface="Bodoni MT Black" pitchFamily="18" charset="0"/>
                <a:ea typeface="+mn-ea"/>
              </a:rPr>
              <a:t>3</a:t>
            </a:r>
            <a:r>
              <a:rPr lang="zh-CN" altLang="zh-CN" sz="2400" dirty="0">
                <a:latin typeface="Bodoni MT Black" pitchFamily="18" charset="0"/>
                <a:ea typeface="+mn-ea"/>
              </a:rPr>
              <a:t>类不同的</a:t>
            </a:r>
            <a:r>
              <a:rPr lang="zh-CN" altLang="zh-CN" sz="2400" dirty="0">
                <a:solidFill>
                  <a:srgbClr val="FF0000"/>
                </a:solidFill>
                <a:latin typeface="Bodoni MT Black" pitchFamily="18" charset="0"/>
                <a:ea typeface="+mn-ea"/>
              </a:rPr>
              <a:t>测试用例</a:t>
            </a:r>
            <a:r>
              <a:rPr lang="zh-CN" altLang="zh-CN" sz="2400" dirty="0">
                <a:latin typeface="Bodoni MT Black" pitchFamily="18" charset="0"/>
                <a:ea typeface="+mn-ea"/>
              </a:rPr>
              <a:t>。</a:t>
            </a: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① </a:t>
            </a:r>
            <a:r>
              <a:rPr lang="zh-CN" altLang="zh-CN" sz="2400" dirty="0" smtClean="0">
                <a:latin typeface="Bodoni MT Black" pitchFamily="18" charset="0"/>
                <a:ea typeface="+mn-ea"/>
              </a:rPr>
              <a:t>检测</a:t>
            </a:r>
            <a:r>
              <a:rPr lang="zh-CN" altLang="zh-CN" sz="2400" dirty="0">
                <a:latin typeface="Bodoni MT Black" pitchFamily="18" charset="0"/>
                <a:ea typeface="+mn-ea"/>
              </a:rPr>
              <a:t>软件</a:t>
            </a:r>
            <a:r>
              <a:rPr lang="zh-CN" altLang="zh-CN" sz="2400" dirty="0">
                <a:solidFill>
                  <a:srgbClr val="FF0000"/>
                </a:solidFill>
                <a:latin typeface="Bodoni MT Black" pitchFamily="18" charset="0"/>
                <a:ea typeface="+mn-ea"/>
              </a:rPr>
              <a:t>全部功能</a:t>
            </a:r>
            <a:r>
              <a:rPr lang="zh-CN" altLang="zh-CN" sz="2400" dirty="0">
                <a:latin typeface="Bodoni MT Black" pitchFamily="18" charset="0"/>
                <a:ea typeface="+mn-ea"/>
              </a:rPr>
              <a:t>的代表性测试用例。</a:t>
            </a: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② </a:t>
            </a:r>
            <a:r>
              <a:rPr lang="zh-CN" altLang="zh-CN" sz="2400" dirty="0" smtClean="0">
                <a:latin typeface="Bodoni MT Black" pitchFamily="18" charset="0"/>
                <a:ea typeface="+mn-ea"/>
              </a:rPr>
              <a:t>专门</a:t>
            </a:r>
            <a:r>
              <a:rPr lang="zh-CN" altLang="zh-CN" sz="2400" dirty="0">
                <a:latin typeface="Bodoni MT Black" pitchFamily="18" charset="0"/>
                <a:ea typeface="+mn-ea"/>
              </a:rPr>
              <a:t>针对可能</a:t>
            </a:r>
            <a:r>
              <a:rPr lang="zh-CN" altLang="zh-CN" sz="2400" dirty="0">
                <a:solidFill>
                  <a:srgbClr val="FF0000"/>
                </a:solidFill>
                <a:latin typeface="Bodoni MT Black" pitchFamily="18" charset="0"/>
                <a:ea typeface="+mn-ea"/>
              </a:rPr>
              <a:t>受修改影响的软件功能</a:t>
            </a:r>
            <a:r>
              <a:rPr lang="zh-CN" altLang="zh-CN" sz="2400" dirty="0">
                <a:latin typeface="Bodoni MT Black" pitchFamily="18" charset="0"/>
                <a:ea typeface="+mn-ea"/>
              </a:rPr>
              <a:t>的附加测试。</a:t>
            </a:r>
          </a:p>
          <a:p>
            <a:pPr marL="0" indent="0">
              <a:lnSpc>
                <a:spcPct val="125000"/>
              </a:lnSpc>
              <a:defRPr/>
            </a:pPr>
            <a:r>
              <a:rPr lang="en-US" altLang="zh-CN" sz="2400" dirty="0" smtClean="0">
                <a:latin typeface="Bodoni MT Black" pitchFamily="18" charset="0"/>
                <a:ea typeface="+mn-ea"/>
              </a:rPr>
              <a:t>    </a:t>
            </a:r>
            <a:r>
              <a:rPr lang="zh-CN" altLang="en-US" sz="2400" dirty="0">
                <a:latin typeface="Bodoni MT Black" pitchFamily="18" charset="0"/>
                <a:ea typeface="+mn-ea"/>
              </a:rPr>
              <a:t>③</a:t>
            </a:r>
            <a:r>
              <a:rPr lang="en-US" altLang="zh-CN" sz="2400" dirty="0" smtClean="0">
                <a:latin typeface="Bodoni MT Black" pitchFamily="18" charset="0"/>
                <a:ea typeface="+mn-ea"/>
              </a:rPr>
              <a:t> </a:t>
            </a:r>
            <a:r>
              <a:rPr lang="zh-CN" altLang="zh-CN" sz="2400" dirty="0" smtClean="0">
                <a:latin typeface="Bodoni MT Black" pitchFamily="18" charset="0"/>
                <a:ea typeface="+mn-ea"/>
              </a:rPr>
              <a:t>针对</a:t>
            </a:r>
            <a:r>
              <a:rPr lang="zh-CN" altLang="zh-CN" sz="2400" dirty="0">
                <a:solidFill>
                  <a:srgbClr val="FF0000"/>
                </a:solidFill>
                <a:latin typeface="Bodoni MT Black" pitchFamily="18" charset="0"/>
                <a:ea typeface="+mn-ea"/>
              </a:rPr>
              <a:t>被修改过的软件成分</a:t>
            </a:r>
            <a:r>
              <a:rPr lang="zh-CN" altLang="zh-CN" sz="2400" dirty="0">
                <a:latin typeface="Bodoni MT Black" pitchFamily="18" charset="0"/>
                <a:ea typeface="+mn-ea"/>
              </a:rPr>
              <a:t>的测试。</a:t>
            </a:r>
          </a:p>
          <a:p>
            <a:pPr marL="0" indent="0">
              <a:lnSpc>
                <a:spcPct val="1250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集成测试过程中，回归测试用例的数量可能变得非常大。因此，应该把回归测试集设计成只包括</a:t>
            </a:r>
            <a:r>
              <a:rPr lang="zh-CN" altLang="zh-CN" sz="2400" dirty="0">
                <a:solidFill>
                  <a:srgbClr val="0070C0"/>
                </a:solidFill>
                <a:latin typeface="Bodoni MT Black" pitchFamily="18" charset="0"/>
                <a:ea typeface="+mn-ea"/>
              </a:rPr>
              <a:t>可以检测程序每个主要功能中的一类或多类错误</a:t>
            </a:r>
            <a:r>
              <a:rPr lang="zh-CN" altLang="zh-CN" sz="2400" dirty="0" smtClean="0">
                <a:solidFill>
                  <a:srgbClr val="0070C0"/>
                </a:solidFill>
                <a:latin typeface="Bodoni MT Black" pitchFamily="18" charset="0"/>
                <a:ea typeface="+mn-ea"/>
              </a:rPr>
              <a:t>的一些</a:t>
            </a:r>
            <a:r>
              <a:rPr lang="zh-CN" altLang="zh-CN" sz="2400" dirty="0">
                <a:solidFill>
                  <a:srgbClr val="0070C0"/>
                </a:solidFill>
                <a:latin typeface="Bodoni MT Black" pitchFamily="18" charset="0"/>
                <a:ea typeface="+mn-ea"/>
              </a:rPr>
              <a:t>测试用例</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8"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7.4.4 </a:t>
            </a:r>
            <a:r>
              <a:rPr lang="zh-CN" altLang="en-US" sz="2400" dirty="0" smtClean="0">
                <a:solidFill>
                  <a:srgbClr val="D9D9D9"/>
                </a:solidFill>
                <a:latin typeface="Bodoni MT Black" pitchFamily="18" charset="0"/>
                <a:ea typeface="+mn-ea"/>
              </a:rPr>
              <a:t>回归测试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1366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1366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7.5 </a:t>
            </a:r>
            <a:r>
              <a:rPr lang="zh-CN" altLang="en-US" sz="2400">
                <a:solidFill>
                  <a:srgbClr val="D9D9D9"/>
                </a:solidFill>
                <a:latin typeface="Bodoni MT Black" pitchFamily="18" charset="0"/>
              </a:rPr>
              <a:t>确认测试</a:t>
            </a:r>
          </a:p>
        </p:txBody>
      </p:sp>
      <p:pic>
        <p:nvPicPr>
          <p:cNvPr id="11366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1367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1367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367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367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367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13676"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32496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33361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p>
        </p:txBody>
      </p:sp>
      <p:sp>
        <p:nvSpPr>
          <p:cNvPr id="2" name="内容占位符 1"/>
          <p:cNvSpPr>
            <a:spLocks noGrp="1"/>
          </p:cNvSpPr>
          <p:nvPr>
            <p:ph idx="1"/>
          </p:nvPr>
        </p:nvSpPr>
        <p:spPr>
          <a:xfrm>
            <a:off x="323528" y="1268760"/>
            <a:ext cx="8496944" cy="4679950"/>
          </a:xfrm>
        </p:spPr>
        <p:txBody>
          <a:bodyPr/>
          <a:lstStyle/>
          <a:p>
            <a:pPr>
              <a:lnSpc>
                <a:spcPct val="125000"/>
              </a:lnSpc>
              <a:spcBef>
                <a:spcPts val="0"/>
              </a:spcBef>
              <a:buSzPct val="100000"/>
              <a:buFont typeface="Wingdings" panose="05000000000000000000" pitchFamily="2" charset="2"/>
              <a:buChar char="l"/>
              <a:defRPr/>
            </a:pPr>
            <a:r>
              <a:rPr lang="zh-CN" altLang="zh-CN" sz="2400" b="1" dirty="0">
                <a:solidFill>
                  <a:srgbClr val="C00000"/>
                </a:solidFill>
                <a:latin typeface="Bodoni MT Black" pitchFamily="18" charset="0"/>
              </a:rPr>
              <a:t>确认测试</a:t>
            </a:r>
            <a:r>
              <a:rPr lang="zh-CN" altLang="zh-CN" sz="2400" dirty="0">
                <a:latin typeface="Bodoni MT Black" pitchFamily="18" charset="0"/>
              </a:rPr>
              <a:t>也称为</a:t>
            </a:r>
            <a:r>
              <a:rPr lang="zh-CN" altLang="zh-CN" sz="2400" dirty="0">
                <a:solidFill>
                  <a:srgbClr val="FF0000"/>
                </a:solidFill>
                <a:latin typeface="Bodoni MT Black" pitchFamily="18" charset="0"/>
              </a:rPr>
              <a:t>验收测试</a:t>
            </a:r>
            <a:r>
              <a:rPr lang="zh-CN" altLang="zh-CN" sz="2400" dirty="0">
                <a:latin typeface="Bodoni MT Black" pitchFamily="18" charset="0"/>
              </a:rPr>
              <a:t>，它的目标是</a:t>
            </a:r>
            <a:r>
              <a:rPr lang="zh-CN" altLang="zh-CN" sz="2400" dirty="0">
                <a:solidFill>
                  <a:srgbClr val="FF0000"/>
                </a:solidFill>
                <a:latin typeface="Bodoni MT Black" pitchFamily="18" charset="0"/>
              </a:rPr>
              <a:t>验证软件的有效性</a:t>
            </a:r>
            <a:r>
              <a:rPr lang="zh-CN" altLang="zh-CN" sz="2400" dirty="0" smtClean="0">
                <a:latin typeface="Bodoni MT Black" pitchFamily="18" charset="0"/>
              </a:rPr>
              <a:t>。</a:t>
            </a:r>
            <a:r>
              <a:rPr lang="zh-CN" altLang="zh-CN" sz="2400" b="1" dirty="0" smtClean="0">
                <a:solidFill>
                  <a:srgbClr val="C00000"/>
                </a:solidFill>
                <a:latin typeface="Bodoni MT Black" pitchFamily="18" charset="0"/>
              </a:rPr>
              <a:t>验证</a:t>
            </a:r>
            <a:r>
              <a:rPr lang="zh-CN" altLang="zh-CN" sz="2400" dirty="0">
                <a:latin typeface="Bodoni MT Black" pitchFamily="18" charset="0"/>
              </a:rPr>
              <a:t>指的是保证软件</a:t>
            </a:r>
            <a:r>
              <a:rPr lang="zh-CN" altLang="zh-CN" sz="2400" dirty="0" smtClean="0">
                <a:solidFill>
                  <a:srgbClr val="FF0000"/>
                </a:solidFill>
                <a:latin typeface="Bodoni MT Black" pitchFamily="18" charset="0"/>
              </a:rPr>
              <a:t>正确实现某个</a:t>
            </a:r>
            <a:r>
              <a:rPr lang="zh-CN" altLang="zh-CN" sz="2400" dirty="0">
                <a:solidFill>
                  <a:srgbClr val="FF0000"/>
                </a:solidFill>
                <a:latin typeface="Bodoni MT Black" pitchFamily="18" charset="0"/>
              </a:rPr>
              <a:t>特定要求</a:t>
            </a:r>
            <a:r>
              <a:rPr lang="zh-CN" altLang="zh-CN" sz="2400" dirty="0">
                <a:latin typeface="Bodoni MT Black" pitchFamily="18" charset="0"/>
              </a:rPr>
              <a:t>的一系列</a:t>
            </a:r>
            <a:r>
              <a:rPr lang="zh-CN" altLang="zh-CN" sz="2400" dirty="0" smtClean="0">
                <a:latin typeface="Bodoni MT Black" pitchFamily="18" charset="0"/>
              </a:rPr>
              <a:t>活动</a:t>
            </a:r>
            <a:r>
              <a:rPr lang="zh-CN" altLang="en-US" sz="2400" dirty="0" smtClean="0">
                <a:latin typeface="Bodoni MT Black" pitchFamily="18" charset="0"/>
              </a:rPr>
              <a:t>；</a:t>
            </a:r>
            <a:r>
              <a:rPr lang="zh-CN" altLang="zh-CN" sz="2400" b="1" dirty="0" smtClean="0">
                <a:solidFill>
                  <a:srgbClr val="C00000"/>
                </a:solidFill>
                <a:latin typeface="Bodoni MT Black" pitchFamily="18" charset="0"/>
              </a:rPr>
              <a:t>确认</a:t>
            </a:r>
            <a:r>
              <a:rPr lang="zh-CN" altLang="zh-CN" sz="2400" dirty="0">
                <a:latin typeface="Bodoni MT Black" pitchFamily="18" charset="0"/>
              </a:rPr>
              <a:t>指的是为了保证软件确实</a:t>
            </a:r>
            <a:r>
              <a:rPr lang="zh-CN" altLang="zh-CN" sz="2400" dirty="0">
                <a:solidFill>
                  <a:srgbClr val="FF0000"/>
                </a:solidFill>
                <a:latin typeface="Bodoni MT Black" pitchFamily="18" charset="0"/>
              </a:rPr>
              <a:t>满足了用户需求</a:t>
            </a:r>
            <a:r>
              <a:rPr lang="zh-CN" altLang="zh-CN" sz="2400" dirty="0">
                <a:latin typeface="Bodoni MT Black" pitchFamily="18" charset="0"/>
              </a:rPr>
              <a:t>而进行的一系列活动</a:t>
            </a:r>
            <a:r>
              <a:rPr lang="zh-CN" altLang="zh-CN" sz="2400" dirty="0" smtClean="0">
                <a:latin typeface="Bodoni MT Black" pitchFamily="18" charset="0"/>
              </a:rPr>
              <a:t>。</a:t>
            </a:r>
            <a:endParaRPr lang="en-US" altLang="zh-CN" sz="2400" dirty="0" smtClean="0">
              <a:latin typeface="Bodoni MT Black" pitchFamily="18" charset="0"/>
            </a:endParaRPr>
          </a:p>
          <a:p>
            <a:pPr>
              <a:lnSpc>
                <a:spcPct val="125000"/>
              </a:lnSpc>
              <a:spcBef>
                <a:spcPts val="0"/>
              </a:spcBef>
              <a:buSzPct val="100000"/>
              <a:buFont typeface="Wingdings" panose="05000000000000000000" pitchFamily="2" charset="2"/>
              <a:buChar char="l"/>
              <a:defRPr/>
            </a:pPr>
            <a:r>
              <a:rPr lang="zh-CN" altLang="zh-CN" sz="2400" b="1" dirty="0" smtClean="0">
                <a:solidFill>
                  <a:srgbClr val="C00000"/>
                </a:solidFill>
                <a:latin typeface="Bodoni MT Black" pitchFamily="18" charset="0"/>
              </a:rPr>
              <a:t>软件</a:t>
            </a:r>
            <a:r>
              <a:rPr lang="zh-CN" altLang="zh-CN" sz="2400" b="1" dirty="0">
                <a:solidFill>
                  <a:srgbClr val="C00000"/>
                </a:solidFill>
                <a:latin typeface="Bodoni MT Black" pitchFamily="18" charset="0"/>
              </a:rPr>
              <a:t>有效性</a:t>
            </a:r>
            <a:r>
              <a:rPr lang="zh-CN" altLang="zh-CN" sz="2400" dirty="0" smtClean="0">
                <a:latin typeface="Bodoni MT Black" pitchFamily="18" charset="0"/>
              </a:rPr>
              <a:t>的简单定义：如果</a:t>
            </a:r>
            <a:r>
              <a:rPr lang="zh-CN" altLang="zh-CN" sz="2400" dirty="0">
                <a:latin typeface="Bodoni MT Black" pitchFamily="18" charset="0"/>
              </a:rPr>
              <a:t>软件的功能和性能如同用户所合理期待的那样，软件就是有效的</a:t>
            </a:r>
            <a:r>
              <a:rPr lang="zh-CN" altLang="zh-CN" sz="2400" dirty="0" smtClean="0">
                <a:latin typeface="Bodoni MT Black" pitchFamily="18" charset="0"/>
              </a:rPr>
              <a:t>。</a:t>
            </a:r>
            <a:endParaRPr lang="en-US" altLang="zh-CN" sz="2400" dirty="0" smtClean="0">
              <a:latin typeface="Bodoni MT Black" pitchFamily="18" charset="0"/>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需求分析</a:t>
            </a:r>
            <a:r>
              <a:rPr lang="zh-CN" altLang="zh-CN" sz="2400" dirty="0">
                <a:latin typeface="Bodoni MT Black" pitchFamily="18" charset="0"/>
              </a:rPr>
              <a:t>阶段产生的</a:t>
            </a:r>
            <a:r>
              <a:rPr lang="zh-CN" altLang="zh-CN" sz="2400" dirty="0">
                <a:solidFill>
                  <a:srgbClr val="FF0000"/>
                </a:solidFill>
                <a:latin typeface="Bodoni MT Black" pitchFamily="18" charset="0"/>
              </a:rPr>
              <a:t>软件需求规格说明书</a:t>
            </a:r>
            <a:r>
              <a:rPr lang="zh-CN" altLang="zh-CN" sz="2400" dirty="0">
                <a:latin typeface="Bodoni MT Black" pitchFamily="18" charset="0"/>
              </a:rPr>
              <a:t>，准确地描述了用户对软件的合理期望，因此是软件有效性的标准，也是进行确认测试的基础。</a:t>
            </a:r>
            <a:endParaRPr lang="zh-CN" altLang="en-US" sz="2400" dirty="0">
              <a:latin typeface="Bodoni MT Black" pitchFamily="18" charset="0"/>
            </a:endParaRPr>
          </a:p>
        </p:txBody>
      </p:sp>
      <p:sp>
        <p:nvSpPr>
          <p:cNvPr id="11571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7.5 </a:t>
            </a:r>
            <a:r>
              <a:rPr lang="zh-CN" altLang="en-US" sz="2400">
                <a:solidFill>
                  <a:srgbClr val="D9D9D9"/>
                </a:solidFill>
                <a:latin typeface="Bodoni MT Black" pitchFamily="18" charset="0"/>
              </a:rPr>
              <a:t>确认测试</a:t>
            </a:r>
          </a:p>
        </p:txBody>
      </p:sp>
      <p:sp>
        <p:nvSpPr>
          <p:cNvPr id="115717"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7.5.1</a:t>
            </a:r>
            <a:r>
              <a:rPr lang="en-US" altLang="zh-CN" b="1" dirty="0">
                <a:latin typeface="Bodoni MT Black" pitchFamily="18" charset="0"/>
              </a:rPr>
              <a:t> </a:t>
            </a:r>
            <a:r>
              <a:rPr lang="zh-CN" altLang="en-US" b="1" dirty="0" smtClean="0">
                <a:latin typeface="Bodoni MT Black" pitchFamily="18" charset="0"/>
              </a:rPr>
              <a:t>确认测试的范围</a:t>
            </a:r>
          </a:p>
        </p:txBody>
      </p:sp>
      <p:sp>
        <p:nvSpPr>
          <p:cNvPr id="32775" name="TextBox 7"/>
          <p:cNvSpPr txBox="1">
            <a:spLocks noChangeArrowheads="1"/>
          </p:cNvSpPr>
          <p:nvPr/>
        </p:nvSpPr>
        <p:spPr bwMode="auto">
          <a:xfrm>
            <a:off x="251520" y="1484784"/>
            <a:ext cx="865118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76000">
              <a:lnSpc>
                <a:spcPct val="125000"/>
              </a:lnSpc>
              <a:defRPr/>
            </a:pPr>
            <a:r>
              <a:rPr lang="zh-CN" altLang="zh-CN" sz="2400" dirty="0">
                <a:latin typeface="Bodoni MT Black" pitchFamily="18" charset="0"/>
                <a:ea typeface="+mn-ea"/>
              </a:rPr>
              <a:t>确认测试</a:t>
            </a:r>
            <a:r>
              <a:rPr lang="zh-CN" altLang="zh-CN" sz="2400" dirty="0" smtClean="0">
                <a:latin typeface="Bodoni MT Black" pitchFamily="18" charset="0"/>
                <a:ea typeface="+mn-ea"/>
              </a:rPr>
              <a:t>必须以</a:t>
            </a:r>
            <a:r>
              <a:rPr lang="zh-CN" altLang="zh-CN" sz="2400" dirty="0">
                <a:solidFill>
                  <a:srgbClr val="FF0000"/>
                </a:solidFill>
                <a:latin typeface="Bodoni MT Black" pitchFamily="18" charset="0"/>
                <a:ea typeface="+mn-ea"/>
              </a:rPr>
              <a:t>用户</a:t>
            </a:r>
            <a:r>
              <a:rPr lang="zh-CN" altLang="zh-CN" sz="2400" dirty="0">
                <a:latin typeface="Bodoni MT Black" pitchFamily="18" charset="0"/>
                <a:ea typeface="+mn-ea"/>
              </a:rPr>
              <a:t>为主</a:t>
            </a:r>
            <a:r>
              <a:rPr lang="zh-CN" altLang="zh-CN" sz="2400" dirty="0" smtClean="0">
                <a:latin typeface="Bodoni MT Black" pitchFamily="18" charset="0"/>
                <a:ea typeface="+mn-ea"/>
              </a:rPr>
              <a:t>进行</a:t>
            </a:r>
            <a:r>
              <a:rPr lang="zh-CN" altLang="en-US" sz="2400" dirty="0" smtClean="0">
                <a:latin typeface="Bodoni MT Black" pitchFamily="18" charset="0"/>
                <a:ea typeface="+mn-ea"/>
              </a:rPr>
              <a:t>，</a:t>
            </a:r>
            <a:r>
              <a:rPr lang="zh-CN" altLang="zh-CN" sz="2400" dirty="0" smtClean="0">
                <a:latin typeface="Bodoni MT Black" pitchFamily="18" charset="0"/>
                <a:ea typeface="+mn-ea"/>
              </a:rPr>
              <a:t>用户应参与</a:t>
            </a:r>
            <a:r>
              <a:rPr lang="zh-CN" altLang="zh-CN" sz="2400" dirty="0">
                <a:latin typeface="Bodoni MT Black" pitchFamily="18" charset="0"/>
                <a:ea typeface="+mn-ea"/>
              </a:rPr>
              <a:t>设计测试方案，使用</a:t>
            </a:r>
            <a:r>
              <a:rPr lang="zh-CN" altLang="zh-CN" sz="2400" dirty="0">
                <a:solidFill>
                  <a:srgbClr val="FF0000"/>
                </a:solidFill>
                <a:latin typeface="Bodoni MT Black" pitchFamily="18" charset="0"/>
                <a:ea typeface="+mn-ea"/>
              </a:rPr>
              <a:t>用户界面</a:t>
            </a:r>
            <a:r>
              <a:rPr lang="zh-CN" altLang="zh-CN" sz="2400" dirty="0">
                <a:latin typeface="Bodoni MT Black" pitchFamily="18" charset="0"/>
                <a:ea typeface="+mn-ea"/>
              </a:rPr>
              <a:t>输入测试数据并且分析评价测试的输出结果</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576000">
              <a:lnSpc>
                <a:spcPct val="125000"/>
              </a:lnSpc>
              <a:defRPr/>
            </a:pPr>
            <a:r>
              <a:rPr lang="zh-CN" altLang="zh-CN" sz="2400" dirty="0">
                <a:latin typeface="Bodoni MT Black" pitchFamily="18" charset="0"/>
                <a:ea typeface="+mn-ea"/>
              </a:rPr>
              <a:t>确认测试通常使用</a:t>
            </a:r>
            <a:r>
              <a:rPr lang="zh-CN" altLang="zh-CN" sz="2400" dirty="0">
                <a:solidFill>
                  <a:srgbClr val="FF0000"/>
                </a:solidFill>
                <a:latin typeface="Bodoni MT Black" pitchFamily="18" charset="0"/>
                <a:ea typeface="+mn-ea"/>
              </a:rPr>
              <a:t>黑盒测试法</a:t>
            </a:r>
            <a:r>
              <a:rPr lang="zh-CN" altLang="zh-CN" sz="2400" dirty="0">
                <a:latin typeface="Bodoni MT Black" pitchFamily="18" charset="0"/>
                <a:ea typeface="+mn-ea"/>
              </a:rPr>
              <a:t>。应该仔细设计</a:t>
            </a:r>
            <a:r>
              <a:rPr lang="zh-CN" altLang="zh-CN" sz="2400" dirty="0">
                <a:solidFill>
                  <a:srgbClr val="FF0000"/>
                </a:solidFill>
                <a:latin typeface="Bodoni MT Black" pitchFamily="18" charset="0"/>
                <a:ea typeface="+mn-ea"/>
              </a:rPr>
              <a:t>测试计划</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测试过程</a:t>
            </a:r>
            <a:r>
              <a:rPr lang="zh-CN" altLang="zh-CN" sz="2400" dirty="0">
                <a:latin typeface="Bodoni MT Black" pitchFamily="18" charset="0"/>
                <a:ea typeface="+mn-ea"/>
              </a:rPr>
              <a:t>，测试计划包括要进行的测试的种类及进度安排，测试过程规定了用来检测软件是否与需求一致的测试方案</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576000">
              <a:lnSpc>
                <a:spcPct val="125000"/>
              </a:lnSpc>
              <a:defRPr/>
            </a:pPr>
            <a:r>
              <a:rPr lang="zh-CN" altLang="zh-CN" sz="2400" dirty="0">
                <a:latin typeface="Bodoni MT Black" pitchFamily="18" charset="0"/>
                <a:ea typeface="+mn-ea"/>
              </a:rPr>
              <a:t>通过测试和</a:t>
            </a:r>
            <a:r>
              <a:rPr lang="zh-CN" altLang="zh-CN" sz="2400" dirty="0" smtClean="0">
                <a:latin typeface="Bodoni MT Black" pitchFamily="18" charset="0"/>
                <a:ea typeface="+mn-ea"/>
              </a:rPr>
              <a:t>调试保证</a:t>
            </a:r>
            <a:r>
              <a:rPr lang="zh-CN" altLang="zh-CN" sz="2400" dirty="0">
                <a:latin typeface="Bodoni MT Black" pitchFamily="18" charset="0"/>
                <a:ea typeface="+mn-ea"/>
              </a:rPr>
              <a:t>软件能满足所有</a:t>
            </a:r>
            <a:r>
              <a:rPr lang="zh-CN" altLang="zh-CN" sz="2400" dirty="0">
                <a:solidFill>
                  <a:srgbClr val="FF0000"/>
                </a:solidFill>
                <a:latin typeface="Bodoni MT Black" pitchFamily="18" charset="0"/>
                <a:ea typeface="+mn-ea"/>
              </a:rPr>
              <a:t>功能要求</a:t>
            </a:r>
            <a:r>
              <a:rPr lang="zh-CN" altLang="zh-CN" sz="2400" dirty="0">
                <a:latin typeface="Bodoni MT Black" pitchFamily="18" charset="0"/>
                <a:ea typeface="+mn-ea"/>
              </a:rPr>
              <a:t>，能达到每个</a:t>
            </a:r>
            <a:r>
              <a:rPr lang="zh-CN" altLang="zh-CN" sz="2400" dirty="0">
                <a:solidFill>
                  <a:srgbClr val="FF0000"/>
                </a:solidFill>
                <a:latin typeface="Bodoni MT Black" pitchFamily="18" charset="0"/>
                <a:ea typeface="+mn-ea"/>
              </a:rPr>
              <a:t>性能要求</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文档资料</a:t>
            </a:r>
            <a:r>
              <a:rPr lang="zh-CN" altLang="zh-CN" sz="2400" dirty="0">
                <a:latin typeface="Bodoni MT Black" pitchFamily="18" charset="0"/>
                <a:ea typeface="+mn-ea"/>
              </a:rPr>
              <a:t>是准确而完整</a:t>
            </a:r>
            <a:r>
              <a:rPr lang="zh-CN" altLang="zh-CN" sz="2400" dirty="0" smtClean="0">
                <a:latin typeface="Bodoni MT Black" pitchFamily="18" charset="0"/>
                <a:ea typeface="+mn-ea"/>
              </a:rPr>
              <a:t>的，</a:t>
            </a:r>
            <a:r>
              <a:rPr lang="zh-CN" altLang="zh-CN" sz="2400" dirty="0">
                <a:latin typeface="Bodoni MT Black" pitchFamily="18" charset="0"/>
                <a:ea typeface="+mn-ea"/>
              </a:rPr>
              <a:t>还</a:t>
            </a:r>
            <a:r>
              <a:rPr lang="zh-CN" altLang="zh-CN" sz="2400" dirty="0" smtClean="0">
                <a:latin typeface="Bodoni MT Black" pitchFamily="18" charset="0"/>
                <a:ea typeface="+mn-ea"/>
              </a:rPr>
              <a:t>应保证</a:t>
            </a:r>
            <a:r>
              <a:rPr lang="zh-CN" altLang="zh-CN" sz="2400" dirty="0">
                <a:latin typeface="Bodoni MT Black" pitchFamily="18" charset="0"/>
                <a:ea typeface="+mn-ea"/>
              </a:rPr>
              <a:t>软件能满足</a:t>
            </a:r>
            <a:r>
              <a:rPr lang="zh-CN" altLang="zh-CN" sz="2400" dirty="0">
                <a:solidFill>
                  <a:srgbClr val="FF0000"/>
                </a:solidFill>
                <a:latin typeface="Bodoni MT Black" pitchFamily="18" charset="0"/>
                <a:ea typeface="+mn-ea"/>
              </a:rPr>
              <a:t>其他</a:t>
            </a:r>
            <a:r>
              <a:rPr lang="zh-CN" altLang="zh-CN" sz="2400" dirty="0" smtClean="0">
                <a:solidFill>
                  <a:srgbClr val="FF0000"/>
                </a:solidFill>
                <a:latin typeface="Bodoni MT Black" pitchFamily="18" charset="0"/>
                <a:ea typeface="+mn-ea"/>
              </a:rPr>
              <a:t>预定要求</a:t>
            </a:r>
            <a:r>
              <a:rPr lang="zh-CN" altLang="zh-CN" sz="2400" dirty="0" smtClean="0">
                <a:latin typeface="Bodoni MT Black" pitchFamily="18" charset="0"/>
                <a:ea typeface="+mn-ea"/>
              </a:rPr>
              <a:t>（安全性</a:t>
            </a:r>
            <a:r>
              <a:rPr lang="zh-CN" altLang="zh-CN" sz="2400" dirty="0">
                <a:latin typeface="Bodoni MT Black" pitchFamily="18" charset="0"/>
                <a:ea typeface="+mn-ea"/>
              </a:rPr>
              <a:t>、可移植性、兼容性和可维护性等）</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576000">
              <a:lnSpc>
                <a:spcPct val="125000"/>
              </a:lnSpc>
              <a:defRPr/>
            </a:pPr>
            <a:r>
              <a:rPr lang="zh-CN" altLang="zh-CN" sz="2400" dirty="0">
                <a:latin typeface="Bodoni MT Black" pitchFamily="18" charset="0"/>
                <a:ea typeface="+mn-ea"/>
              </a:rPr>
              <a:t>确认测试</a:t>
            </a:r>
            <a:r>
              <a:rPr lang="zh-CN" altLang="zh-CN" sz="2400" dirty="0" smtClean="0">
                <a:latin typeface="Bodoni MT Black" pitchFamily="18" charset="0"/>
                <a:ea typeface="+mn-ea"/>
              </a:rPr>
              <a:t>有</a:t>
            </a:r>
            <a:r>
              <a:rPr lang="zh-CN" altLang="zh-CN" sz="2400" dirty="0" smtClean="0">
                <a:solidFill>
                  <a:srgbClr val="FF0000"/>
                </a:solidFill>
                <a:latin typeface="Bodoni MT Black" pitchFamily="18" charset="0"/>
                <a:ea typeface="+mn-ea"/>
              </a:rPr>
              <a:t>两</a:t>
            </a:r>
            <a:r>
              <a:rPr lang="zh-CN" altLang="zh-CN" sz="2400" dirty="0" smtClean="0">
                <a:latin typeface="Bodoni MT Black" pitchFamily="18" charset="0"/>
                <a:ea typeface="+mn-ea"/>
              </a:rPr>
              <a:t>种</a:t>
            </a:r>
            <a:r>
              <a:rPr lang="zh-CN" altLang="zh-CN" sz="2400" dirty="0">
                <a:latin typeface="Bodoni MT Black" pitchFamily="18" charset="0"/>
                <a:ea typeface="+mn-ea"/>
              </a:rPr>
              <a:t>可能的</a:t>
            </a:r>
            <a:r>
              <a:rPr lang="zh-CN" altLang="zh-CN" sz="2400" dirty="0" smtClean="0">
                <a:latin typeface="Bodoni MT Black" pitchFamily="18" charset="0"/>
                <a:ea typeface="+mn-ea"/>
              </a:rPr>
              <a:t>结果</a:t>
            </a:r>
            <a:r>
              <a:rPr lang="zh-CN" altLang="en-US" sz="2400" dirty="0" smtClean="0">
                <a:latin typeface="Bodoni MT Black" pitchFamily="18" charset="0"/>
                <a:ea typeface="+mn-ea"/>
              </a:rPr>
              <a:t>：① </a:t>
            </a:r>
            <a:r>
              <a:rPr lang="zh-CN" altLang="zh-CN" sz="2400" dirty="0" smtClean="0">
                <a:latin typeface="Bodoni MT Black" pitchFamily="18" charset="0"/>
                <a:ea typeface="+mn-ea"/>
              </a:rPr>
              <a:t>功能</a:t>
            </a:r>
            <a:r>
              <a:rPr lang="zh-CN" altLang="zh-CN" sz="2400" dirty="0">
                <a:latin typeface="Bodoni MT Black" pitchFamily="18" charset="0"/>
                <a:ea typeface="+mn-ea"/>
              </a:rPr>
              <a:t>和性能与用户要求一致，软件是可以接受的</a:t>
            </a:r>
            <a:r>
              <a:rPr lang="zh-CN" altLang="zh-CN" sz="2400" dirty="0" smtClean="0">
                <a:latin typeface="Bodoni MT Black" pitchFamily="18" charset="0"/>
                <a:ea typeface="+mn-ea"/>
              </a:rPr>
              <a:t>。</a:t>
            </a:r>
            <a:r>
              <a:rPr lang="zh-CN" altLang="en-US" sz="2400" dirty="0" smtClean="0">
                <a:latin typeface="Bodoni MT Black" pitchFamily="18" charset="0"/>
                <a:ea typeface="+mn-ea"/>
              </a:rPr>
              <a:t>②</a:t>
            </a:r>
            <a:r>
              <a:rPr lang="en-US" altLang="zh-CN" sz="2400" dirty="0" smtClean="0">
                <a:latin typeface="Bodoni MT Black" pitchFamily="18" charset="0"/>
                <a:ea typeface="+mn-ea"/>
              </a:rPr>
              <a:t> </a:t>
            </a:r>
            <a:r>
              <a:rPr lang="zh-CN" altLang="zh-CN" sz="2400" dirty="0" smtClean="0">
                <a:latin typeface="Bodoni MT Black" pitchFamily="18" charset="0"/>
                <a:ea typeface="+mn-ea"/>
              </a:rPr>
              <a:t>功能</a:t>
            </a:r>
            <a:r>
              <a:rPr lang="zh-CN" altLang="zh-CN" sz="2400" dirty="0">
                <a:latin typeface="Bodoni MT Black" pitchFamily="18" charset="0"/>
                <a:ea typeface="+mn-ea"/>
              </a:rPr>
              <a:t>和性能与用户要求有差距。</a:t>
            </a: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7.5.1 </a:t>
            </a:r>
            <a:r>
              <a:rPr lang="zh-CN" altLang="en-US" sz="2400" dirty="0" smtClean="0">
                <a:solidFill>
                  <a:srgbClr val="D9D9D9"/>
                </a:solidFill>
                <a:latin typeface="Bodoni MT Black" pitchFamily="18" charset="0"/>
                <a:ea typeface="+mn-ea"/>
              </a:rPr>
              <a:t>确认测试的范围</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b="1" dirty="0" smtClean="0">
                <a:latin typeface="Bodoni MT Black" pitchFamily="18" charset="0"/>
              </a:rPr>
              <a:t>7.5.2</a:t>
            </a:r>
            <a:r>
              <a:rPr lang="en-US" altLang="zh-CN" b="1" dirty="0">
                <a:latin typeface="Bodoni MT Black" pitchFamily="18" charset="0"/>
              </a:rPr>
              <a:t> </a:t>
            </a:r>
            <a:r>
              <a:rPr lang="zh-CN" altLang="en-US" b="1" dirty="0" smtClean="0">
                <a:latin typeface="Bodoni MT Black" pitchFamily="18" charset="0"/>
              </a:rPr>
              <a:t>软件配置复查</a:t>
            </a:r>
          </a:p>
        </p:txBody>
      </p:sp>
      <p:sp>
        <p:nvSpPr>
          <p:cNvPr id="32775" name="TextBox 7"/>
          <p:cNvSpPr txBox="1">
            <a:spLocks noChangeArrowheads="1"/>
          </p:cNvSpPr>
          <p:nvPr/>
        </p:nvSpPr>
        <p:spPr bwMode="auto">
          <a:xfrm>
            <a:off x="251520" y="1844824"/>
            <a:ext cx="84352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76000">
              <a:lnSpc>
                <a:spcPct val="125000"/>
              </a:lnSpc>
              <a:defRPr/>
            </a:pPr>
            <a:r>
              <a:rPr lang="zh-CN" altLang="en-US" sz="2400" b="1" dirty="0" smtClean="0">
                <a:solidFill>
                  <a:srgbClr val="C00000"/>
                </a:solidFill>
                <a:latin typeface="Bodoni MT Black" pitchFamily="18" charset="0"/>
              </a:rPr>
              <a:t>软件配置复查</a:t>
            </a:r>
            <a:r>
              <a:rPr lang="zh-CN" altLang="en-US" sz="2400" dirty="0" smtClean="0">
                <a:latin typeface="Bodoni MT Black" pitchFamily="18" charset="0"/>
              </a:rPr>
              <a:t>是</a:t>
            </a:r>
            <a:r>
              <a:rPr lang="zh-CN" altLang="zh-CN" sz="2400" dirty="0" smtClean="0">
                <a:latin typeface="Bodoni MT Black" pitchFamily="18" charset="0"/>
              </a:rPr>
              <a:t>确认</a:t>
            </a:r>
            <a:r>
              <a:rPr lang="zh-CN" altLang="zh-CN" sz="2400" dirty="0">
                <a:latin typeface="Bodoni MT Black" pitchFamily="18" charset="0"/>
              </a:rPr>
              <a:t>测试的一个重要</a:t>
            </a:r>
            <a:r>
              <a:rPr lang="zh-CN" altLang="zh-CN" sz="2400" dirty="0" smtClean="0">
                <a:latin typeface="Bodoni MT Black" pitchFamily="18" charset="0"/>
              </a:rPr>
              <a:t>内容。</a:t>
            </a:r>
            <a:r>
              <a:rPr lang="zh-CN" altLang="zh-CN" sz="2400" dirty="0">
                <a:latin typeface="Bodoni MT Black" pitchFamily="18" charset="0"/>
              </a:rPr>
              <a:t>复查的目的是</a:t>
            </a:r>
            <a:r>
              <a:rPr lang="zh-CN" altLang="zh-CN" sz="2400" dirty="0">
                <a:solidFill>
                  <a:srgbClr val="0070C0"/>
                </a:solidFill>
                <a:latin typeface="Bodoni MT Black" pitchFamily="18" charset="0"/>
              </a:rPr>
              <a:t>保证软件</a:t>
            </a:r>
            <a:r>
              <a:rPr lang="zh-CN" altLang="zh-CN" sz="2400" dirty="0" smtClean="0">
                <a:solidFill>
                  <a:srgbClr val="0070C0"/>
                </a:solidFill>
                <a:latin typeface="Bodoni MT Black" pitchFamily="18" charset="0"/>
              </a:rPr>
              <a:t>配置</a:t>
            </a:r>
            <a:r>
              <a:rPr lang="zh-CN" altLang="en-US" sz="2400" dirty="0" smtClean="0">
                <a:solidFill>
                  <a:srgbClr val="0070C0"/>
                </a:solidFill>
                <a:latin typeface="Bodoni MT Black" pitchFamily="18" charset="0"/>
              </a:rPr>
              <a:t>（含测试配置）</a:t>
            </a:r>
            <a:r>
              <a:rPr lang="zh-CN" altLang="zh-CN" sz="2400" dirty="0" smtClean="0">
                <a:solidFill>
                  <a:srgbClr val="0070C0"/>
                </a:solidFill>
                <a:latin typeface="Bodoni MT Black" pitchFamily="18" charset="0"/>
              </a:rPr>
              <a:t>的</a:t>
            </a:r>
            <a:r>
              <a:rPr lang="zh-CN" altLang="zh-CN" sz="2400" dirty="0">
                <a:solidFill>
                  <a:srgbClr val="0070C0"/>
                </a:solidFill>
                <a:latin typeface="Bodoni MT Black" pitchFamily="18" charset="0"/>
              </a:rPr>
              <a:t>所有成分都齐全，质量符合要求，文档与程序完全一致，具有完成软件维护所必须的细节，而且已经编好目录</a:t>
            </a:r>
            <a:r>
              <a:rPr lang="zh-CN" altLang="zh-CN" sz="2400" dirty="0" smtClean="0">
                <a:solidFill>
                  <a:srgbClr val="0070C0"/>
                </a:solidFill>
                <a:latin typeface="Bodoni MT Black" pitchFamily="18" charset="0"/>
              </a:rPr>
              <a:t>。</a:t>
            </a:r>
            <a:endParaRPr lang="zh-CN" altLang="zh-CN" sz="2400" dirty="0">
              <a:solidFill>
                <a:srgbClr val="0070C0"/>
              </a:solidFill>
              <a:latin typeface="Bodoni MT Black" pitchFamily="18" charset="0"/>
            </a:endParaRPr>
          </a:p>
          <a:p>
            <a:pPr marL="0" indent="576000">
              <a:lnSpc>
                <a:spcPct val="125000"/>
              </a:lnSpc>
              <a:defRPr/>
            </a:pPr>
            <a:r>
              <a:rPr lang="zh-CN" altLang="zh-CN" sz="2400" dirty="0">
                <a:latin typeface="Bodoni MT Black" pitchFamily="18" charset="0"/>
              </a:rPr>
              <a:t>除了按合同规定的内容和要求，由人工审查软件配置之外，在确认测试过程中还应该严格遵循</a:t>
            </a:r>
            <a:r>
              <a:rPr lang="zh-CN" altLang="zh-CN" sz="2400" dirty="0">
                <a:solidFill>
                  <a:srgbClr val="FF0000"/>
                </a:solidFill>
                <a:latin typeface="Bodoni MT Black" pitchFamily="18" charset="0"/>
              </a:rPr>
              <a:t>用户指南</a:t>
            </a:r>
            <a:r>
              <a:rPr lang="zh-CN" altLang="zh-CN" sz="2400" dirty="0">
                <a:latin typeface="Bodoni MT Black" pitchFamily="18" charset="0"/>
              </a:rPr>
              <a:t>及</a:t>
            </a:r>
            <a:r>
              <a:rPr lang="zh-CN" altLang="zh-CN" sz="2400" dirty="0">
                <a:solidFill>
                  <a:srgbClr val="FF0000"/>
                </a:solidFill>
                <a:latin typeface="Bodoni MT Black" pitchFamily="18" charset="0"/>
              </a:rPr>
              <a:t>其他操作程序</a:t>
            </a:r>
            <a:r>
              <a:rPr lang="zh-CN" altLang="zh-CN" sz="2400" dirty="0">
                <a:latin typeface="Bodoni MT Black" pitchFamily="18" charset="0"/>
              </a:rPr>
              <a:t>，以便检验这些使用手册的</a:t>
            </a:r>
            <a:r>
              <a:rPr lang="zh-CN" altLang="zh-CN" sz="2400" dirty="0">
                <a:solidFill>
                  <a:srgbClr val="FF0000"/>
                </a:solidFill>
                <a:latin typeface="Bodoni MT Black" pitchFamily="18" charset="0"/>
              </a:rPr>
              <a:t>完整性</a:t>
            </a:r>
            <a:r>
              <a:rPr lang="zh-CN" altLang="zh-CN" sz="2400" dirty="0">
                <a:latin typeface="Bodoni MT Black" pitchFamily="18" charset="0"/>
              </a:rPr>
              <a:t>和</a:t>
            </a:r>
            <a:r>
              <a:rPr lang="zh-CN" altLang="zh-CN" sz="2400" dirty="0">
                <a:solidFill>
                  <a:srgbClr val="FF0000"/>
                </a:solidFill>
                <a:latin typeface="Bodoni MT Black" pitchFamily="18" charset="0"/>
              </a:rPr>
              <a:t>正确性</a:t>
            </a:r>
            <a:r>
              <a:rPr lang="zh-CN" altLang="zh-CN" sz="2400" dirty="0">
                <a:latin typeface="Bodoni MT Black" pitchFamily="18" charset="0"/>
              </a:rPr>
              <a:t>。必须仔细记录发现的遗漏或错误，并且适当地补充和改正。</a:t>
            </a:r>
            <a:endParaRPr lang="zh-CN"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7.5.2 </a:t>
            </a:r>
            <a:r>
              <a:rPr lang="zh-CN" altLang="en-US" sz="2400" dirty="0" smtClean="0">
                <a:solidFill>
                  <a:srgbClr val="D9D9D9"/>
                </a:solidFill>
                <a:latin typeface="Bodoni MT Black" pitchFamily="18" charset="0"/>
                <a:ea typeface="+mn-ea"/>
              </a:rPr>
              <a:t>软件配置复查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7.5.3 Alpha</a:t>
            </a:r>
            <a:r>
              <a:rPr lang="zh-CN" altLang="zh-CN" b="1" dirty="0">
                <a:latin typeface="Bodoni MT Black" pitchFamily="18" charset="0"/>
              </a:rPr>
              <a:t>和</a:t>
            </a:r>
            <a:r>
              <a:rPr lang="en-US" altLang="zh-CN" b="1" dirty="0">
                <a:latin typeface="Bodoni MT Black" pitchFamily="18" charset="0"/>
              </a:rPr>
              <a:t>Beta</a:t>
            </a:r>
            <a:r>
              <a:rPr lang="zh-CN" altLang="zh-CN" b="1" dirty="0">
                <a:latin typeface="Bodoni MT Black" pitchFamily="18" charset="0"/>
              </a:rPr>
              <a:t>测试</a:t>
            </a:r>
            <a:endParaRPr lang="zh-CN" altLang="en-US" b="1" dirty="0" smtClean="0">
              <a:latin typeface="Bodoni MT Black" pitchFamily="18" charset="0"/>
            </a:endParaRPr>
          </a:p>
        </p:txBody>
      </p:sp>
      <p:sp>
        <p:nvSpPr>
          <p:cNvPr id="32775" name="TextBox 7"/>
          <p:cNvSpPr txBox="1">
            <a:spLocks noChangeArrowheads="1"/>
          </p:cNvSpPr>
          <p:nvPr/>
        </p:nvSpPr>
        <p:spPr bwMode="auto">
          <a:xfrm>
            <a:off x="225612" y="1628800"/>
            <a:ext cx="856895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buSzPct val="100000"/>
              <a:defRPr/>
            </a:pPr>
            <a:r>
              <a:rPr lang="zh-CN" altLang="en-US" sz="2400" dirty="0" smtClean="0">
                <a:latin typeface="Bodoni MT Black" pitchFamily="18" charset="0"/>
                <a:ea typeface="+mn-ea"/>
              </a:rPr>
              <a:t>      若</a:t>
            </a:r>
            <a:r>
              <a:rPr lang="zh-CN" altLang="zh-CN" sz="2400" dirty="0" smtClean="0">
                <a:latin typeface="Bodoni MT Black" pitchFamily="18" charset="0"/>
                <a:ea typeface="+mn-ea"/>
              </a:rPr>
              <a:t>软件</a:t>
            </a:r>
            <a:r>
              <a:rPr lang="zh-CN" altLang="zh-CN" sz="2400" dirty="0">
                <a:latin typeface="Bodoni MT Black" pitchFamily="18" charset="0"/>
                <a:ea typeface="+mn-ea"/>
              </a:rPr>
              <a:t>是为许多客户开发的</a:t>
            </a:r>
            <a:r>
              <a:rPr lang="zh-CN" altLang="zh-CN" sz="2400" dirty="0" smtClean="0">
                <a:latin typeface="Bodoni MT Black" pitchFamily="18" charset="0"/>
                <a:ea typeface="+mn-ea"/>
              </a:rPr>
              <a:t>（向</a:t>
            </a:r>
            <a:r>
              <a:rPr lang="zh-CN" altLang="zh-CN" sz="2400" dirty="0">
                <a:latin typeface="Bodoni MT Black" pitchFamily="18" charset="0"/>
                <a:ea typeface="+mn-ea"/>
              </a:rPr>
              <a:t>大众公开出售的盒装软件产品</a:t>
            </a:r>
            <a:r>
              <a:rPr lang="zh-CN" altLang="zh-CN" sz="2400" dirty="0" smtClean="0">
                <a:latin typeface="Bodoni MT Black" pitchFamily="18" charset="0"/>
                <a:ea typeface="+mn-ea"/>
              </a:rPr>
              <a:t>），</a:t>
            </a:r>
            <a:r>
              <a:rPr lang="zh-CN" altLang="en-US" sz="2400" dirty="0" smtClean="0">
                <a:latin typeface="Bodoni MT Black" pitchFamily="18" charset="0"/>
                <a:ea typeface="+mn-ea"/>
              </a:rPr>
              <a:t>则</a:t>
            </a:r>
            <a:r>
              <a:rPr lang="zh-CN" altLang="zh-CN" sz="2400" dirty="0" smtClean="0">
                <a:latin typeface="Bodoni MT Black" pitchFamily="18" charset="0"/>
                <a:ea typeface="+mn-ea"/>
              </a:rPr>
              <a:t>绝大多数</a:t>
            </a:r>
            <a:r>
              <a:rPr lang="zh-CN" altLang="zh-CN" sz="2400" dirty="0">
                <a:latin typeface="Bodoni MT Black" pitchFamily="18" charset="0"/>
                <a:ea typeface="+mn-ea"/>
              </a:rPr>
              <a:t>软件开发商都</a:t>
            </a:r>
            <a:r>
              <a:rPr lang="zh-CN" altLang="zh-CN" sz="2400" dirty="0" smtClean="0">
                <a:latin typeface="Bodoni MT Black" pitchFamily="18" charset="0"/>
                <a:ea typeface="+mn-ea"/>
              </a:rPr>
              <a:t>使用</a:t>
            </a:r>
            <a:r>
              <a:rPr lang="en-US" altLang="zh-CN" sz="2400" b="1" dirty="0" smtClean="0">
                <a:solidFill>
                  <a:srgbClr val="C00000"/>
                </a:solidFill>
                <a:latin typeface="Bodoni MT Black" pitchFamily="18" charset="0"/>
                <a:ea typeface="+mn-ea"/>
              </a:rPr>
              <a:t>Alpha</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和</a:t>
            </a:r>
            <a:r>
              <a:rPr lang="en-US" altLang="zh-CN" sz="2400" b="1" dirty="0">
                <a:solidFill>
                  <a:srgbClr val="C00000"/>
                </a:solidFill>
                <a:latin typeface="Bodoni MT Black" pitchFamily="18" charset="0"/>
                <a:ea typeface="+mn-ea"/>
              </a:rPr>
              <a:t>Beta</a:t>
            </a:r>
            <a:r>
              <a:rPr lang="zh-CN" altLang="zh-CN" sz="2400" b="1" dirty="0" smtClean="0">
                <a:solidFill>
                  <a:srgbClr val="C00000"/>
                </a:solidFill>
                <a:latin typeface="Bodoni MT Black" pitchFamily="18" charset="0"/>
                <a:ea typeface="+mn-ea"/>
              </a:rPr>
              <a:t>测试</a:t>
            </a:r>
            <a:r>
              <a:rPr lang="zh-CN" altLang="zh-CN" sz="2400" dirty="0" smtClean="0">
                <a:latin typeface="Bodoni MT Black" pitchFamily="18" charset="0"/>
                <a:ea typeface="+mn-ea"/>
              </a:rPr>
              <a:t>过程</a:t>
            </a:r>
            <a:r>
              <a:rPr lang="zh-CN" altLang="zh-CN" sz="2400" dirty="0">
                <a:latin typeface="Bodoni MT Black" pitchFamily="18" charset="0"/>
                <a:ea typeface="+mn-ea"/>
              </a:rPr>
              <a:t>，来发现那些看起来只有最终用户才能发现的错误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SzPct val="100000"/>
              <a:buFont typeface="Wingdings" panose="05000000000000000000" pitchFamily="2" charset="2"/>
              <a:buChar char="l"/>
              <a:defRPr/>
            </a:pPr>
            <a:r>
              <a:rPr lang="en-US" altLang="zh-CN" sz="2400" b="1" dirty="0" smtClean="0">
                <a:solidFill>
                  <a:srgbClr val="C00000"/>
                </a:solidFill>
                <a:latin typeface="Bodoni MT Black" pitchFamily="18" charset="0"/>
                <a:ea typeface="+mn-ea"/>
              </a:rPr>
              <a:t>Alpha</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由用户在</a:t>
            </a:r>
            <a:r>
              <a:rPr lang="zh-CN" altLang="zh-CN" sz="2400" dirty="0">
                <a:solidFill>
                  <a:srgbClr val="FF0000"/>
                </a:solidFill>
                <a:latin typeface="Bodoni MT Black" pitchFamily="18" charset="0"/>
                <a:ea typeface="+mn-ea"/>
              </a:rPr>
              <a:t>开发者的场所</a:t>
            </a:r>
            <a:r>
              <a:rPr lang="zh-CN" altLang="zh-CN" sz="2400" dirty="0">
                <a:latin typeface="Bodoni MT Black" pitchFamily="18" charset="0"/>
                <a:ea typeface="+mn-ea"/>
              </a:rPr>
              <a:t>进行，并且在开发者对用户的“指导”下进行测试。开发者负责记录发现的错误和使用中遇到的问题</a:t>
            </a:r>
            <a:r>
              <a:rPr lang="zh-CN" altLang="zh-CN" sz="2400" dirty="0" smtClean="0">
                <a:latin typeface="Bodoni MT Black" pitchFamily="18" charset="0"/>
                <a:ea typeface="+mn-ea"/>
              </a:rPr>
              <a:t>。</a:t>
            </a:r>
            <a:r>
              <a:rPr lang="en-US" altLang="zh-CN" sz="2400" b="1" dirty="0" smtClean="0">
                <a:solidFill>
                  <a:srgbClr val="C00000"/>
                </a:solidFill>
                <a:latin typeface="Bodoni MT Black" pitchFamily="18" charset="0"/>
                <a:ea typeface="+mn-ea"/>
              </a:rPr>
              <a:t>Alpha</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是在</a:t>
            </a:r>
            <a:r>
              <a:rPr lang="zh-CN" altLang="zh-CN" sz="2400" dirty="0">
                <a:solidFill>
                  <a:srgbClr val="FF0000"/>
                </a:solidFill>
                <a:latin typeface="Bodoni MT Black" pitchFamily="18" charset="0"/>
                <a:ea typeface="+mn-ea"/>
              </a:rPr>
              <a:t>受控的环境</a:t>
            </a:r>
            <a:r>
              <a:rPr lang="zh-CN" altLang="zh-CN" sz="2400" dirty="0">
                <a:latin typeface="Bodoni MT Black" pitchFamily="18" charset="0"/>
                <a:ea typeface="+mn-ea"/>
              </a:rPr>
              <a:t>中进行的</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SzPct val="100000"/>
              <a:buFont typeface="Wingdings" panose="05000000000000000000" pitchFamily="2" charset="2"/>
              <a:buChar char="l"/>
              <a:defRPr/>
            </a:pPr>
            <a:r>
              <a:rPr lang="en-US" altLang="zh-CN" sz="2400" b="1" dirty="0" smtClean="0">
                <a:solidFill>
                  <a:srgbClr val="C00000"/>
                </a:solidFill>
                <a:latin typeface="Bodoni MT Black" pitchFamily="18" charset="0"/>
                <a:ea typeface="+mn-ea"/>
              </a:rPr>
              <a:t>Beta</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由软件的最终用户们在</a:t>
            </a:r>
            <a:r>
              <a:rPr lang="zh-CN" altLang="zh-CN" sz="2400" dirty="0">
                <a:solidFill>
                  <a:srgbClr val="FF0000"/>
                </a:solidFill>
                <a:latin typeface="Bodoni MT Black" pitchFamily="18" charset="0"/>
                <a:ea typeface="+mn-ea"/>
              </a:rPr>
              <a:t>一个或多个客户场所</a:t>
            </a:r>
            <a:r>
              <a:rPr lang="zh-CN" altLang="zh-CN" sz="2400" dirty="0">
                <a:latin typeface="Bodoni MT Black" pitchFamily="18" charset="0"/>
                <a:ea typeface="+mn-ea"/>
              </a:rPr>
              <a:t>进行。与</a:t>
            </a:r>
            <a:r>
              <a:rPr lang="en-US" altLang="zh-CN" sz="2400" dirty="0">
                <a:latin typeface="Bodoni MT Black" pitchFamily="18" charset="0"/>
                <a:ea typeface="+mn-ea"/>
              </a:rPr>
              <a:t>Alpha</a:t>
            </a:r>
            <a:r>
              <a:rPr lang="zh-CN" altLang="zh-CN" sz="2400" dirty="0">
                <a:latin typeface="Bodoni MT Black" pitchFamily="18" charset="0"/>
                <a:ea typeface="+mn-ea"/>
              </a:rPr>
              <a:t>测试不同，开发者通常不在</a:t>
            </a:r>
            <a:r>
              <a:rPr lang="en-US" altLang="zh-CN" sz="2400" dirty="0">
                <a:latin typeface="Bodoni MT Black" pitchFamily="18" charset="0"/>
                <a:ea typeface="+mn-ea"/>
              </a:rPr>
              <a:t>Beta</a:t>
            </a:r>
            <a:r>
              <a:rPr lang="zh-CN" altLang="zh-CN" sz="2400" dirty="0">
                <a:latin typeface="Bodoni MT Black" pitchFamily="18" charset="0"/>
                <a:ea typeface="+mn-ea"/>
              </a:rPr>
              <a:t>测试的</a:t>
            </a:r>
            <a:r>
              <a:rPr lang="zh-CN" altLang="zh-CN" sz="2400" dirty="0" smtClean="0">
                <a:latin typeface="Bodoni MT Black" pitchFamily="18" charset="0"/>
                <a:ea typeface="+mn-ea"/>
              </a:rPr>
              <a:t>现场</a:t>
            </a:r>
            <a:r>
              <a:rPr lang="zh-CN" altLang="en-US" sz="2400" dirty="0" smtClean="0">
                <a:latin typeface="Bodoni MT Black" pitchFamily="18" charset="0"/>
                <a:ea typeface="+mn-ea"/>
              </a:rPr>
              <a:t>。</a:t>
            </a:r>
            <a:r>
              <a:rPr lang="en-US" altLang="zh-CN" sz="2400" b="1" dirty="0" smtClean="0">
                <a:solidFill>
                  <a:srgbClr val="C00000"/>
                </a:solidFill>
                <a:latin typeface="Bodoni MT Black" pitchFamily="18" charset="0"/>
                <a:ea typeface="+mn-ea"/>
              </a:rPr>
              <a:t>Beta</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是软件在开发者</a:t>
            </a:r>
            <a:r>
              <a:rPr lang="zh-CN" altLang="zh-CN" sz="2400" dirty="0">
                <a:solidFill>
                  <a:srgbClr val="FF0000"/>
                </a:solidFill>
                <a:latin typeface="Bodoni MT Black" pitchFamily="18" charset="0"/>
                <a:ea typeface="+mn-ea"/>
              </a:rPr>
              <a:t>不能控制的环境</a:t>
            </a:r>
            <a:r>
              <a:rPr lang="zh-CN" altLang="zh-CN" sz="2400" dirty="0">
                <a:latin typeface="Bodoni MT Black" pitchFamily="18" charset="0"/>
                <a:ea typeface="+mn-ea"/>
              </a:rPr>
              <a:t>中的“真实”应用</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7.5.3 Alpha</a:t>
            </a:r>
            <a:r>
              <a:rPr lang="zh-CN" altLang="en-US" sz="2400" dirty="0" smtClean="0">
                <a:solidFill>
                  <a:srgbClr val="D9D9D9"/>
                </a:solidFill>
                <a:latin typeface="Bodoni MT Black" pitchFamily="18" charset="0"/>
                <a:ea typeface="+mn-ea"/>
              </a:rPr>
              <a:t>和</a:t>
            </a:r>
            <a:r>
              <a:rPr lang="en-US" altLang="zh-CN" sz="2400" dirty="0" smtClean="0">
                <a:solidFill>
                  <a:srgbClr val="D9D9D9"/>
                </a:solidFill>
                <a:latin typeface="Bodoni MT Black" pitchFamily="18" charset="0"/>
                <a:ea typeface="+mn-ea"/>
              </a:rPr>
              <a:t>Beta</a:t>
            </a:r>
            <a:r>
              <a:rPr lang="zh-CN" altLang="en-US" sz="2400" dirty="0" smtClean="0">
                <a:solidFill>
                  <a:srgbClr val="D9D9D9"/>
                </a:solidFill>
                <a:latin typeface="Bodoni MT Black" pitchFamily="18" charset="0"/>
                <a:ea typeface="+mn-ea"/>
              </a:rPr>
              <a:t>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323528" y="1438275"/>
            <a:ext cx="849694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zh-CN" altLang="en-US" sz="2400" dirty="0" smtClean="0">
                <a:solidFill>
                  <a:srgbClr val="FF0000"/>
                </a:solidFill>
                <a:latin typeface="Bodoni MT Black" pitchFamily="18" charset="0"/>
                <a:ea typeface="+mn-ea"/>
              </a:rPr>
              <a:t>高级语言</a:t>
            </a:r>
            <a:r>
              <a:rPr lang="zh-CN" altLang="en-US" sz="2400" dirty="0" smtClean="0">
                <a:latin typeface="Bodoni MT Black" pitchFamily="18" charset="0"/>
                <a:ea typeface="+mn-ea"/>
              </a:rPr>
              <a:t>优于汇编语言：</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汇编语言编码需要把软件设计翻译成机器操作的序列，既困难又容易出差错；</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高级语言写程序比用汇编语言写程序生产率可以提高好几倍；</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latin typeface="Bodoni MT Black" pitchFamily="18" charset="0"/>
                <a:ea typeface="+mn-ea"/>
              </a:rPr>
              <a:t>用高级语言写的程序容易阅读、容易测试、容易调试、容易维护。</a:t>
            </a:r>
          </a:p>
        </p:txBody>
      </p:sp>
      <p:sp>
        <p:nvSpPr>
          <p:cNvPr id="1536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7.1.1 </a:t>
            </a:r>
            <a:r>
              <a:rPr lang="zh-CN" altLang="en-US" sz="2400">
                <a:solidFill>
                  <a:srgbClr val="D9D9D9"/>
                </a:solidFill>
                <a:latin typeface="Bodoni MT Black" pitchFamily="18" charset="0"/>
              </a:rPr>
              <a:t>选择程序设计语言</a:t>
            </a:r>
          </a:p>
        </p:txBody>
      </p:sp>
      <p:sp>
        <p:nvSpPr>
          <p:cNvPr id="15365" name="1 Título"/>
          <p:cNvSpPr txBox="1">
            <a:spLocks/>
          </p:cNvSpPr>
          <p:nvPr/>
        </p:nvSpPr>
        <p:spPr bwMode="auto">
          <a:xfrm>
            <a:off x="0" y="6291263"/>
            <a:ext cx="2316163" cy="460375"/>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2390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2390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7.6 </a:t>
            </a:r>
            <a:r>
              <a:rPr lang="zh-CN" altLang="en-US" sz="2400">
                <a:solidFill>
                  <a:srgbClr val="D9D9D9"/>
                </a:solidFill>
                <a:latin typeface="Bodoni MT Black" pitchFamily="18" charset="0"/>
              </a:rPr>
              <a:t>白盒测试技术</a:t>
            </a:r>
          </a:p>
        </p:txBody>
      </p:sp>
      <p:pic>
        <p:nvPicPr>
          <p:cNvPr id="12390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391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391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391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391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391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23916"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7" y="38806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7.6 </a:t>
            </a:r>
            <a:r>
              <a:rPr lang="zh-CN" altLang="en-US" b="1" dirty="0" smtClean="0">
                <a:latin typeface="Bodoni MT Black" pitchFamily="18" charset="0"/>
                <a:ea typeface="+mn-ea"/>
              </a:rPr>
              <a:t>白盒测试技术</a:t>
            </a:r>
          </a:p>
        </p:txBody>
      </p:sp>
      <p:sp>
        <p:nvSpPr>
          <p:cNvPr id="2" name="内容占位符 1"/>
          <p:cNvSpPr>
            <a:spLocks noGrp="1"/>
          </p:cNvSpPr>
          <p:nvPr>
            <p:ph idx="1"/>
          </p:nvPr>
        </p:nvSpPr>
        <p:spPr>
          <a:xfrm>
            <a:off x="323528" y="1196752"/>
            <a:ext cx="8455347" cy="4729162"/>
          </a:xfrm>
        </p:spPr>
        <p:txBody>
          <a:bodyPr/>
          <a:lstStyle/>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通常把</a:t>
            </a:r>
            <a:r>
              <a:rPr lang="zh-CN" altLang="zh-CN" sz="2400" dirty="0">
                <a:latin typeface="Bodoni MT Black" pitchFamily="18" charset="0"/>
              </a:rPr>
              <a:t>测试数据和预期的输出结果称为</a:t>
            </a:r>
            <a:r>
              <a:rPr lang="zh-CN" altLang="zh-CN" sz="2400" b="1" dirty="0">
                <a:solidFill>
                  <a:srgbClr val="FF0000"/>
                </a:solidFill>
                <a:latin typeface="Bodoni MT Black" pitchFamily="18" charset="0"/>
              </a:rPr>
              <a:t>测试用例</a:t>
            </a:r>
            <a:r>
              <a:rPr lang="zh-CN" altLang="zh-CN" sz="2400" dirty="0" smtClean="0">
                <a:latin typeface="Bodoni MT Black" pitchFamily="18" charset="0"/>
              </a:rPr>
              <a:t>。</a:t>
            </a:r>
            <a:endParaRPr lang="en-US" altLang="zh-CN" sz="2400" dirty="0" smtClean="0">
              <a:latin typeface="Bodoni MT Black" pitchFamily="18" charset="0"/>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不同</a:t>
            </a:r>
            <a:r>
              <a:rPr lang="zh-CN" altLang="zh-CN" sz="2400" dirty="0">
                <a:latin typeface="Bodoni MT Black" pitchFamily="18" charset="0"/>
              </a:rPr>
              <a:t>的测试数据发现程序错误的能力差别很大，为了提高测试效率降低测试成本，应该选用</a:t>
            </a:r>
            <a:r>
              <a:rPr lang="zh-CN" altLang="zh-CN" sz="2400" dirty="0">
                <a:solidFill>
                  <a:srgbClr val="FF0000"/>
                </a:solidFill>
                <a:latin typeface="Bodoni MT Black" pitchFamily="18" charset="0"/>
              </a:rPr>
              <a:t>高效的测试数据</a:t>
            </a:r>
            <a:r>
              <a:rPr lang="zh-CN" altLang="zh-CN" sz="2400" dirty="0">
                <a:latin typeface="Bodoni MT Black" pitchFamily="18" charset="0"/>
              </a:rPr>
              <a:t>。因为不可能进行穷尽的测试，所以选用少量“最有效的”测试数据，做到尽可能完备的</a:t>
            </a:r>
            <a:r>
              <a:rPr lang="zh-CN" altLang="zh-CN" sz="2400" dirty="0" smtClean="0">
                <a:latin typeface="Bodoni MT Black" pitchFamily="18" charset="0"/>
              </a:rPr>
              <a:t>测试更重要。</a:t>
            </a:r>
            <a:endParaRPr lang="en-US" altLang="zh-CN" sz="2400" dirty="0" smtClean="0">
              <a:latin typeface="Bodoni MT Black" pitchFamily="18" charset="0"/>
            </a:endParaRPr>
          </a:p>
          <a:p>
            <a:pPr>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设计</a:t>
            </a:r>
            <a:r>
              <a:rPr lang="zh-CN" altLang="zh-CN" sz="2400" dirty="0">
                <a:latin typeface="Bodoni MT Black" pitchFamily="18" charset="0"/>
              </a:rPr>
              <a:t>测试方案的基本目标是，</a:t>
            </a:r>
            <a:r>
              <a:rPr lang="zh-CN" altLang="zh-CN" sz="2400" dirty="0">
                <a:solidFill>
                  <a:srgbClr val="FF0000"/>
                </a:solidFill>
                <a:latin typeface="Bodoni MT Black" pitchFamily="18" charset="0"/>
              </a:rPr>
              <a:t>确定一组最可能发现某个错误或某类错误的测试数据</a:t>
            </a:r>
            <a:r>
              <a:rPr lang="zh-CN" altLang="zh-CN" sz="2400" dirty="0">
                <a:latin typeface="Bodoni MT Black" pitchFamily="18" charset="0"/>
              </a:rPr>
              <a:t>。已经研究出许多设计测试数据的技术，这些技术各有</a:t>
            </a:r>
            <a:r>
              <a:rPr lang="zh-CN" altLang="zh-CN" sz="2400" dirty="0" smtClean="0">
                <a:latin typeface="Bodoni MT Black" pitchFamily="18" charset="0"/>
              </a:rPr>
              <a:t>优缺点；</a:t>
            </a:r>
            <a:r>
              <a:rPr lang="zh-CN" altLang="zh-CN" sz="2400" dirty="0">
                <a:latin typeface="Bodoni MT Black" pitchFamily="18" charset="0"/>
              </a:rPr>
              <a:t>同一种技术在不同的应用场合效果可能相差很大，因此，通常需要联合使用</a:t>
            </a:r>
            <a:r>
              <a:rPr lang="zh-CN" altLang="zh-CN" sz="2400" dirty="0">
                <a:solidFill>
                  <a:srgbClr val="FF0000"/>
                </a:solidFill>
                <a:latin typeface="Bodoni MT Black" pitchFamily="18" charset="0"/>
              </a:rPr>
              <a:t>多种设计测试数据的技术</a:t>
            </a:r>
            <a:r>
              <a:rPr lang="zh-CN" altLang="zh-CN" sz="2400" dirty="0">
                <a:latin typeface="Bodoni MT Black" pitchFamily="18" charset="0"/>
              </a:rPr>
              <a:t>。</a:t>
            </a:r>
            <a:endParaRPr lang="zh-CN" altLang="en-US" sz="2400" dirty="0">
              <a:latin typeface="Bodoni MT Black" pitchFamily="18" charset="0"/>
            </a:endParaRPr>
          </a:p>
        </p:txBody>
      </p:sp>
      <p:sp>
        <p:nvSpPr>
          <p:cNvPr id="12595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7.6 </a:t>
            </a:r>
            <a:r>
              <a:rPr lang="zh-CN" altLang="en-US" sz="2400">
                <a:solidFill>
                  <a:srgbClr val="D9D9D9"/>
                </a:solidFill>
                <a:latin typeface="Bodoni MT Black" pitchFamily="18" charset="0"/>
              </a:rPr>
              <a:t>白盒测试技术</a:t>
            </a:r>
          </a:p>
        </p:txBody>
      </p:sp>
      <p:sp>
        <p:nvSpPr>
          <p:cNvPr id="125957"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7.6.1 </a:t>
            </a:r>
            <a:r>
              <a:rPr lang="zh-CN" altLang="en-US" b="1" dirty="0" smtClean="0">
                <a:latin typeface="Bodoni MT Black" pitchFamily="18" charset="0"/>
              </a:rPr>
              <a:t>逻辑覆盖</a:t>
            </a:r>
          </a:p>
        </p:txBody>
      </p:sp>
      <p:sp>
        <p:nvSpPr>
          <p:cNvPr id="32775" name="TextBox 7"/>
          <p:cNvSpPr txBox="1">
            <a:spLocks noChangeArrowheads="1"/>
          </p:cNvSpPr>
          <p:nvPr/>
        </p:nvSpPr>
        <p:spPr bwMode="auto">
          <a:xfrm>
            <a:off x="179512" y="1484784"/>
            <a:ext cx="8569201"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逻辑</a:t>
            </a:r>
            <a:r>
              <a:rPr lang="zh-CN" altLang="zh-CN" sz="2400" b="1" dirty="0">
                <a:solidFill>
                  <a:srgbClr val="C00000"/>
                </a:solidFill>
                <a:latin typeface="Bodoni MT Black" pitchFamily="18" charset="0"/>
                <a:ea typeface="+mn-ea"/>
              </a:rPr>
              <a:t>覆盖</a:t>
            </a:r>
            <a:r>
              <a:rPr lang="zh-CN" altLang="zh-CN" sz="2400" dirty="0">
                <a:latin typeface="Bodoni MT Black" pitchFamily="18" charset="0"/>
                <a:ea typeface="+mn-ea"/>
              </a:rPr>
              <a:t>是对一系列测试过程的总称，这组测试过程逐渐进行越来越完整的通路测试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b="1" dirty="0">
                <a:latin typeface="Bodoni MT Black" pitchFamily="18" charset="0"/>
                <a:ea typeface="+mn-ea"/>
              </a:rPr>
              <a:t>1</a:t>
            </a:r>
            <a:r>
              <a:rPr lang="en-US" altLang="zh-CN" sz="2400" b="1" dirty="0" smtClean="0">
                <a:latin typeface="Bodoni MT Black" pitchFamily="18" charset="0"/>
                <a:ea typeface="+mn-ea"/>
              </a:rPr>
              <a:t>. </a:t>
            </a:r>
            <a:r>
              <a:rPr lang="zh-CN" altLang="en-US" sz="2400" b="1" dirty="0" smtClean="0">
                <a:latin typeface="Bodoni MT Black" pitchFamily="18" charset="0"/>
                <a:ea typeface="+mn-ea"/>
              </a:rPr>
              <a:t>语句覆盖</a:t>
            </a:r>
            <a:endParaRPr lang="en-US" altLang="zh-CN" sz="2400" b="1" dirty="0" smtClean="0">
              <a:latin typeface="Bodoni MT Black" pitchFamily="18" charset="0"/>
              <a:ea typeface="+mn-ea"/>
            </a:endParaRPr>
          </a:p>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语句</a:t>
            </a:r>
            <a:r>
              <a:rPr lang="zh-CN" altLang="zh-CN" sz="2400" b="1" dirty="0">
                <a:solidFill>
                  <a:srgbClr val="C00000"/>
                </a:solidFill>
                <a:latin typeface="Bodoni MT Black" pitchFamily="18" charset="0"/>
                <a:ea typeface="+mn-ea"/>
              </a:rPr>
              <a:t>覆盖</a:t>
            </a:r>
            <a:r>
              <a:rPr lang="zh-CN" altLang="zh-CN" sz="2400" dirty="0">
                <a:latin typeface="Bodoni MT Black" pitchFamily="18" charset="0"/>
                <a:ea typeface="+mn-ea"/>
              </a:rPr>
              <a:t>的含义是，选择足够多的测试数据，使被测程序中每个语句至少执行一次。</a:t>
            </a: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pic>
        <p:nvPicPr>
          <p:cNvPr id="128007" name="图片 1"/>
          <p:cNvPicPr>
            <a:picLocks noChangeAspect="1"/>
          </p:cNvPicPr>
          <p:nvPr/>
        </p:nvPicPr>
        <p:blipFill>
          <a:blip r:embed="rId3" cstate="print"/>
          <a:srcRect/>
          <a:stretch>
            <a:fillRect/>
          </a:stretch>
        </p:blipFill>
        <p:spPr bwMode="auto">
          <a:xfrm>
            <a:off x="5940425" y="3362325"/>
            <a:ext cx="2746375" cy="2898663"/>
          </a:xfrm>
          <a:prstGeom prst="rect">
            <a:avLst/>
          </a:prstGeom>
          <a:solidFill>
            <a:srgbClr val="FF0000"/>
          </a:solidFill>
          <a:ln w="9525">
            <a:noFill/>
            <a:miter lim="800000"/>
            <a:headEnd/>
            <a:tailEnd/>
          </a:ln>
        </p:spPr>
      </p:pic>
      <p:sp>
        <p:nvSpPr>
          <p:cNvPr id="3" name="文本框 2"/>
          <p:cNvSpPr txBox="1"/>
          <p:nvPr/>
        </p:nvSpPr>
        <p:spPr>
          <a:xfrm>
            <a:off x="193568" y="3848091"/>
            <a:ext cx="5471988" cy="2208297"/>
          </a:xfrm>
          <a:prstGeom prst="rect">
            <a:avLst/>
          </a:prstGeom>
          <a:noFill/>
        </p:spPr>
        <p:txBody>
          <a:bodyPr wrap="square">
            <a:spAutoFit/>
          </a:bodyPr>
          <a:lstStyle/>
          <a:p>
            <a:pPr eaLnBrk="1" hangingPunct="1">
              <a:lnSpc>
                <a:spcPct val="125000"/>
              </a:lnSpc>
              <a:defRPr/>
            </a:pPr>
            <a:r>
              <a:rPr lang="zh-CN" altLang="en-US" sz="2200" dirty="0" smtClean="0">
                <a:latin typeface="Bodoni MT Black" pitchFamily="18" charset="0"/>
                <a:ea typeface="+mn-ea"/>
              </a:rPr>
              <a:t>右</a:t>
            </a:r>
            <a:r>
              <a:rPr lang="zh-CN" altLang="en-US" sz="2200" dirty="0">
                <a:latin typeface="Bodoni MT Black" pitchFamily="18" charset="0"/>
                <a:ea typeface="+mn-ea"/>
              </a:rPr>
              <a:t>图为</a:t>
            </a:r>
            <a:r>
              <a:rPr lang="zh-CN" altLang="zh-CN" sz="2200" dirty="0">
                <a:latin typeface="Bodoni MT Black" pitchFamily="18" charset="0"/>
                <a:ea typeface="+mn-ea"/>
              </a:rPr>
              <a:t>被测试模块的</a:t>
            </a:r>
            <a:r>
              <a:rPr lang="zh-CN" altLang="zh-CN" sz="2200" dirty="0" smtClean="0">
                <a:latin typeface="Bodoni MT Black" pitchFamily="18" charset="0"/>
                <a:ea typeface="+mn-ea"/>
              </a:rPr>
              <a:t>流程图</a:t>
            </a:r>
            <a:r>
              <a:rPr lang="zh-CN" altLang="en-US" sz="2200" dirty="0" smtClean="0">
                <a:latin typeface="Bodoni MT Black" pitchFamily="18" charset="0"/>
                <a:ea typeface="+mn-ea"/>
              </a:rPr>
              <a:t>，</a:t>
            </a:r>
            <a:r>
              <a:rPr lang="zh-CN" altLang="zh-CN" sz="2200" dirty="0" smtClean="0">
                <a:latin typeface="Bodoni MT Black" pitchFamily="18" charset="0"/>
                <a:ea typeface="+mn-ea"/>
              </a:rPr>
              <a:t>为使</a:t>
            </a:r>
            <a:r>
              <a:rPr lang="zh-CN" altLang="zh-CN" sz="2200" dirty="0">
                <a:latin typeface="Bodoni MT Black" pitchFamily="18" charset="0"/>
                <a:ea typeface="+mn-ea"/>
              </a:rPr>
              <a:t>每个语句都执行一次，程序的执行路径应该是</a:t>
            </a:r>
            <a:r>
              <a:rPr lang="en-US" altLang="zh-CN" sz="2200" dirty="0" smtClean="0">
                <a:solidFill>
                  <a:srgbClr val="FF0000"/>
                </a:solidFill>
                <a:latin typeface="Bodoni MT Black" pitchFamily="18" charset="0"/>
                <a:ea typeface="+mn-ea"/>
              </a:rPr>
              <a:t>s-a-c-b-e-d</a:t>
            </a:r>
            <a:r>
              <a:rPr lang="zh-CN" altLang="en-US" sz="2200" dirty="0" smtClean="0">
                <a:latin typeface="Bodoni MT Black" pitchFamily="18" charset="0"/>
                <a:ea typeface="+mn-ea"/>
              </a:rPr>
              <a:t>，</a:t>
            </a:r>
            <a:r>
              <a:rPr lang="zh-CN" altLang="zh-CN" sz="2200" dirty="0" smtClean="0">
                <a:latin typeface="Bodoni MT Black" pitchFamily="18" charset="0"/>
                <a:ea typeface="+mn-ea"/>
              </a:rPr>
              <a:t>为此</a:t>
            </a:r>
            <a:r>
              <a:rPr lang="zh-CN" altLang="zh-CN" sz="2200" dirty="0">
                <a:latin typeface="Bodoni MT Black" pitchFamily="18" charset="0"/>
                <a:ea typeface="+mn-ea"/>
              </a:rPr>
              <a:t>只需要输入下面的</a:t>
            </a:r>
            <a:r>
              <a:rPr lang="zh-CN" altLang="zh-CN" sz="2200" dirty="0" smtClean="0">
                <a:latin typeface="Bodoni MT Black" pitchFamily="18" charset="0"/>
                <a:ea typeface="+mn-ea"/>
              </a:rPr>
              <a:t>测试数据</a:t>
            </a:r>
            <a:r>
              <a:rPr lang="zh-CN" altLang="en-US" sz="2200" dirty="0" smtClean="0">
                <a:latin typeface="Bodoni MT Black" pitchFamily="18" charset="0"/>
                <a:ea typeface="+mn-ea"/>
              </a:rPr>
              <a:t>（</a:t>
            </a:r>
            <a:r>
              <a:rPr lang="zh-CN" altLang="zh-CN" sz="2200" dirty="0" smtClean="0">
                <a:latin typeface="Bodoni MT Black" pitchFamily="18" charset="0"/>
                <a:ea typeface="+mn-ea"/>
              </a:rPr>
              <a:t>实际上</a:t>
            </a:r>
            <a:r>
              <a:rPr lang="en-US" altLang="zh-CN" sz="2200" dirty="0">
                <a:latin typeface="Bodoni MT Black" pitchFamily="18" charset="0"/>
                <a:ea typeface="+mn-ea"/>
              </a:rPr>
              <a:t>X</a:t>
            </a:r>
            <a:r>
              <a:rPr lang="zh-CN" altLang="zh-CN" sz="2200" dirty="0">
                <a:latin typeface="Bodoni MT Black" pitchFamily="18" charset="0"/>
                <a:ea typeface="+mn-ea"/>
              </a:rPr>
              <a:t>可以是任意</a:t>
            </a:r>
            <a:r>
              <a:rPr lang="zh-CN" altLang="zh-CN" sz="2200" dirty="0" smtClean="0">
                <a:latin typeface="Bodoni MT Black" pitchFamily="18" charset="0"/>
                <a:ea typeface="+mn-ea"/>
              </a:rPr>
              <a:t>实数</a:t>
            </a:r>
            <a:r>
              <a:rPr lang="zh-CN" altLang="en-US" sz="2200" dirty="0" smtClean="0">
                <a:latin typeface="Bodoni MT Black" pitchFamily="18" charset="0"/>
              </a:rPr>
              <a:t>）</a:t>
            </a:r>
            <a:r>
              <a:rPr lang="zh-CN" altLang="en-US" sz="2200" dirty="0">
                <a:latin typeface="Bodoni MT Black" pitchFamily="18" charset="0"/>
                <a:ea typeface="+mn-ea"/>
              </a:rPr>
              <a:t>：</a:t>
            </a:r>
            <a:r>
              <a:rPr lang="en-US" altLang="zh-CN" sz="2200" dirty="0" smtClean="0">
                <a:solidFill>
                  <a:srgbClr val="FF0000"/>
                </a:solidFill>
                <a:latin typeface="Bodoni MT Black" pitchFamily="18" charset="0"/>
                <a:ea typeface="+mn-ea"/>
              </a:rPr>
              <a:t>A=2, B=0, X=4</a:t>
            </a:r>
            <a:r>
              <a:rPr lang="zh-CN" altLang="en-US" sz="2200" dirty="0">
                <a:latin typeface="Bodoni MT Black" pitchFamily="18" charset="0"/>
                <a:ea typeface="+mn-ea"/>
              </a:rPr>
              <a:t>。</a:t>
            </a:r>
          </a:p>
        </p:txBody>
      </p:sp>
      <p:sp>
        <p:nvSpPr>
          <p:cNvPr id="5" name="任意多边形 4"/>
          <p:cNvSpPr/>
          <p:nvPr/>
        </p:nvSpPr>
        <p:spPr>
          <a:xfrm>
            <a:off x="6490164" y="3674076"/>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179512" y="954482"/>
            <a:ext cx="8229600" cy="604838"/>
          </a:xfrm>
        </p:spPr>
        <p:txBody>
          <a:bodyPr/>
          <a:lstStyle/>
          <a:p>
            <a:pPr marL="0" indent="0">
              <a:buFont typeface="Arial" charset="0"/>
              <a:buNone/>
              <a:defRPr/>
            </a:pPr>
            <a:r>
              <a:rPr lang="en-US" altLang="zh-CN" sz="2400" b="1" dirty="0">
                <a:latin typeface="Bodoni MT Black" pitchFamily="18" charset="0"/>
              </a:rPr>
              <a:t>1</a:t>
            </a:r>
            <a:r>
              <a:rPr lang="en-US" altLang="zh-CN" sz="2400" b="1" dirty="0" smtClean="0">
                <a:latin typeface="Bodoni MT Black" pitchFamily="18" charset="0"/>
              </a:rPr>
              <a:t>. </a:t>
            </a:r>
            <a:r>
              <a:rPr lang="zh-CN" altLang="en-US" sz="2400" b="1" dirty="0" smtClean="0">
                <a:latin typeface="Bodoni MT Black" pitchFamily="18" charset="0"/>
              </a:rPr>
              <a:t>语句覆盖</a:t>
            </a:r>
          </a:p>
        </p:txBody>
      </p:sp>
      <p:sp>
        <p:nvSpPr>
          <p:cNvPr id="32775" name="TextBox 7"/>
          <p:cNvSpPr txBox="1">
            <a:spLocks noChangeArrowheads="1"/>
          </p:cNvSpPr>
          <p:nvPr/>
        </p:nvSpPr>
        <p:spPr bwMode="auto">
          <a:xfrm>
            <a:off x="107504" y="1340768"/>
            <a:ext cx="892899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576000">
              <a:lnSpc>
                <a:spcPct val="125000"/>
              </a:lnSpc>
              <a:defRPr/>
            </a:pPr>
            <a:r>
              <a:rPr lang="zh-CN" altLang="zh-CN" sz="2400" dirty="0">
                <a:latin typeface="Bodoni MT Black" pitchFamily="18" charset="0"/>
                <a:ea typeface="+mn-ea"/>
              </a:rPr>
              <a:t>语句覆盖对程序的逻辑覆盖很少</a:t>
            </a:r>
            <a:r>
              <a:rPr lang="zh-CN" altLang="zh-CN" sz="2400" dirty="0" smtClean="0">
                <a:latin typeface="Bodoni MT Black" pitchFamily="18" charset="0"/>
                <a:ea typeface="+mn-ea"/>
              </a:rPr>
              <a:t>，例子</a:t>
            </a:r>
            <a:r>
              <a:rPr lang="zh-CN" altLang="zh-CN" sz="2400" dirty="0">
                <a:latin typeface="Bodoni MT Black" pitchFamily="18" charset="0"/>
                <a:ea typeface="+mn-ea"/>
              </a:rPr>
              <a:t>中两个判定条件都只测试了条件为真的情况</a:t>
            </a:r>
            <a:r>
              <a:rPr lang="zh-CN" altLang="zh-CN" sz="2400" dirty="0" smtClean="0">
                <a:latin typeface="Bodoni MT Black" pitchFamily="18" charset="0"/>
                <a:ea typeface="+mn-ea"/>
              </a:rPr>
              <a:t>，</a:t>
            </a:r>
            <a:r>
              <a:rPr lang="zh-CN" altLang="en-US" sz="2400" dirty="0" smtClean="0">
                <a:solidFill>
                  <a:srgbClr val="FF0000"/>
                </a:solidFill>
                <a:latin typeface="Bodoni MT Black" pitchFamily="18" charset="0"/>
                <a:ea typeface="+mn-ea"/>
              </a:rPr>
              <a:t>若</a:t>
            </a:r>
            <a:r>
              <a:rPr lang="zh-CN" altLang="zh-CN" sz="2400" dirty="0" smtClean="0">
                <a:solidFill>
                  <a:srgbClr val="FF0000"/>
                </a:solidFill>
                <a:latin typeface="Bodoni MT Black" pitchFamily="18" charset="0"/>
                <a:ea typeface="+mn-ea"/>
              </a:rPr>
              <a:t>条件</a:t>
            </a:r>
            <a:r>
              <a:rPr lang="zh-CN" altLang="zh-CN" sz="2400" dirty="0">
                <a:solidFill>
                  <a:srgbClr val="FF0000"/>
                </a:solidFill>
                <a:latin typeface="Bodoni MT Black" pitchFamily="18" charset="0"/>
                <a:ea typeface="+mn-ea"/>
              </a:rPr>
              <a:t>为假时处理有错误</a:t>
            </a:r>
            <a:r>
              <a:rPr lang="zh-CN" altLang="zh-CN" sz="2400" dirty="0" smtClean="0">
                <a:solidFill>
                  <a:srgbClr val="FF0000"/>
                </a:solidFill>
                <a:latin typeface="Bodoni MT Black" pitchFamily="18" charset="0"/>
                <a:ea typeface="+mn-ea"/>
              </a:rPr>
              <a:t>，</a:t>
            </a:r>
            <a:r>
              <a:rPr lang="zh-CN" altLang="en-US" sz="2400" dirty="0" smtClean="0">
                <a:solidFill>
                  <a:srgbClr val="FF0000"/>
                </a:solidFill>
                <a:latin typeface="Bodoni MT Black" pitchFamily="18" charset="0"/>
                <a:ea typeface="+mn-ea"/>
              </a:rPr>
              <a:t>则</a:t>
            </a:r>
            <a:r>
              <a:rPr lang="zh-CN" altLang="zh-CN" sz="2400" dirty="0" smtClean="0">
                <a:solidFill>
                  <a:srgbClr val="FF0000"/>
                </a:solidFill>
                <a:latin typeface="Bodoni MT Black" pitchFamily="18" charset="0"/>
                <a:ea typeface="+mn-ea"/>
              </a:rPr>
              <a:t>不能</a:t>
            </a:r>
            <a:r>
              <a:rPr lang="zh-CN" altLang="zh-CN" sz="2400" dirty="0">
                <a:solidFill>
                  <a:srgbClr val="FF0000"/>
                </a:solidFill>
                <a:latin typeface="Bodoni MT Black" pitchFamily="18" charset="0"/>
                <a:ea typeface="+mn-ea"/>
              </a:rPr>
              <a:t>发现</a:t>
            </a:r>
            <a:r>
              <a:rPr lang="zh-CN" altLang="zh-CN" sz="2400" dirty="0" smtClean="0">
                <a:solidFill>
                  <a:srgbClr val="FF0000"/>
                </a:solidFill>
                <a:latin typeface="Bodoni MT Black" pitchFamily="18" charset="0"/>
                <a:ea typeface="+mn-ea"/>
              </a:rPr>
              <a:t>。</a:t>
            </a:r>
            <a:r>
              <a:rPr lang="zh-CN" altLang="zh-CN" sz="2400" dirty="0" smtClean="0">
                <a:solidFill>
                  <a:srgbClr val="0070C0"/>
                </a:solidFill>
                <a:latin typeface="Bodoni MT Black" pitchFamily="18" charset="0"/>
                <a:ea typeface="+mn-ea"/>
              </a:rPr>
              <a:t>语句</a:t>
            </a:r>
            <a:r>
              <a:rPr lang="zh-CN" altLang="zh-CN" sz="2400" dirty="0">
                <a:solidFill>
                  <a:srgbClr val="0070C0"/>
                </a:solidFill>
                <a:latin typeface="Bodoni MT Black" pitchFamily="18" charset="0"/>
                <a:ea typeface="+mn-ea"/>
              </a:rPr>
              <a:t>覆盖只关心</a:t>
            </a:r>
            <a:r>
              <a:rPr lang="zh-CN" altLang="zh-CN" sz="2400" b="1" dirty="0">
                <a:solidFill>
                  <a:srgbClr val="0070C0"/>
                </a:solidFill>
                <a:latin typeface="Bodoni MT Black" pitchFamily="18" charset="0"/>
                <a:ea typeface="+mn-ea"/>
              </a:rPr>
              <a:t>判定表达式</a:t>
            </a:r>
            <a:r>
              <a:rPr lang="zh-CN" altLang="zh-CN" sz="2400" dirty="0">
                <a:solidFill>
                  <a:srgbClr val="0070C0"/>
                </a:solidFill>
                <a:latin typeface="Bodoni MT Black" pitchFamily="18" charset="0"/>
                <a:ea typeface="+mn-ea"/>
              </a:rPr>
              <a:t>的值，</a:t>
            </a:r>
            <a:r>
              <a:rPr lang="zh-CN" altLang="zh-CN" sz="2400" dirty="0" smtClean="0">
                <a:solidFill>
                  <a:srgbClr val="0070C0"/>
                </a:solidFill>
                <a:latin typeface="Bodoni MT Black" pitchFamily="18" charset="0"/>
                <a:ea typeface="+mn-ea"/>
              </a:rPr>
              <a:t>而</a:t>
            </a:r>
            <a:r>
              <a:rPr lang="zh-CN" altLang="en-US" sz="2400" dirty="0" smtClean="0">
                <a:solidFill>
                  <a:srgbClr val="0070C0"/>
                </a:solidFill>
                <a:latin typeface="Bodoni MT Black" pitchFamily="18" charset="0"/>
                <a:ea typeface="+mn-ea"/>
              </a:rPr>
              <a:t>未</a:t>
            </a:r>
            <a:r>
              <a:rPr lang="zh-CN" altLang="zh-CN" sz="2400" dirty="0" smtClean="0">
                <a:solidFill>
                  <a:srgbClr val="0070C0"/>
                </a:solidFill>
                <a:latin typeface="Bodoni MT Black" pitchFamily="18" charset="0"/>
                <a:ea typeface="+mn-ea"/>
              </a:rPr>
              <a:t>分别</a:t>
            </a:r>
            <a:r>
              <a:rPr lang="zh-CN" altLang="zh-CN" sz="2400" dirty="0">
                <a:solidFill>
                  <a:srgbClr val="0070C0"/>
                </a:solidFill>
                <a:latin typeface="Bodoni MT Black" pitchFamily="18" charset="0"/>
                <a:ea typeface="+mn-ea"/>
              </a:rPr>
              <a:t>测试判定表达式中每个条件取不同值时的情况</a:t>
            </a:r>
            <a:r>
              <a:rPr lang="zh-CN" altLang="zh-CN" sz="2400" dirty="0" smtClean="0">
                <a:solidFill>
                  <a:srgbClr val="0070C0"/>
                </a:solidFill>
                <a:latin typeface="Bodoni MT Black" pitchFamily="18" charset="0"/>
                <a:ea typeface="+mn-ea"/>
              </a:rPr>
              <a:t>。</a:t>
            </a:r>
            <a:r>
              <a:rPr lang="zh-CN" altLang="zh-CN" sz="2400" dirty="0" smtClean="0">
                <a:latin typeface="Bodoni MT Black" pitchFamily="18" charset="0"/>
              </a:rPr>
              <a:t>语句</a:t>
            </a:r>
            <a:r>
              <a:rPr lang="zh-CN" altLang="zh-CN" sz="2400" dirty="0">
                <a:latin typeface="Bodoni MT Black" pitchFamily="18" charset="0"/>
              </a:rPr>
              <a:t>覆盖是</a:t>
            </a:r>
            <a:r>
              <a:rPr lang="zh-CN" altLang="zh-CN" sz="2400" dirty="0">
                <a:solidFill>
                  <a:srgbClr val="FF0000"/>
                </a:solidFill>
                <a:latin typeface="Bodoni MT Black" pitchFamily="18" charset="0"/>
              </a:rPr>
              <a:t>很弱</a:t>
            </a:r>
            <a:r>
              <a:rPr lang="zh-CN" altLang="zh-CN" sz="2400" dirty="0">
                <a:latin typeface="Bodoni MT Black" pitchFamily="18" charset="0"/>
              </a:rPr>
              <a:t>的逻辑覆盖</a:t>
            </a:r>
            <a:r>
              <a:rPr lang="zh-CN" altLang="zh-CN" sz="2400" dirty="0" smtClean="0">
                <a:latin typeface="Bodoni MT Black" pitchFamily="18" charset="0"/>
              </a:rPr>
              <a:t>标准</a:t>
            </a:r>
            <a:r>
              <a:rPr lang="zh-CN" altLang="en-US" sz="2400" dirty="0" smtClean="0">
                <a:latin typeface="Bodoni MT Black" pitchFamily="18" charset="0"/>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
        <p:nvSpPr>
          <p:cNvPr id="2" name="矩形 1"/>
          <p:cNvSpPr/>
          <p:nvPr/>
        </p:nvSpPr>
        <p:spPr>
          <a:xfrm>
            <a:off x="107504" y="3351768"/>
            <a:ext cx="5760913" cy="2631490"/>
          </a:xfrm>
          <a:prstGeom prst="rect">
            <a:avLst/>
          </a:prstGeom>
        </p:spPr>
        <p:txBody>
          <a:bodyPr wrap="square">
            <a:spAutoFit/>
          </a:bodyPr>
          <a:lstStyle/>
          <a:p>
            <a:pPr marL="0">
              <a:lnSpc>
                <a:spcPct val="125000"/>
              </a:lnSpc>
              <a:defRPr/>
            </a:pPr>
            <a:r>
              <a:rPr lang="zh-CN" altLang="zh-CN" sz="2200" dirty="0" smtClean="0">
                <a:latin typeface="Bodoni MT Black" pitchFamily="18" charset="0"/>
              </a:rPr>
              <a:t>为执行</a:t>
            </a:r>
            <a:r>
              <a:rPr lang="en-US" altLang="zh-CN" sz="2200" dirty="0" smtClean="0">
                <a:solidFill>
                  <a:srgbClr val="FF0000"/>
                </a:solidFill>
                <a:latin typeface="Bodoni MT Black" pitchFamily="18" charset="0"/>
              </a:rPr>
              <a:t>s-a-c-b-e-d</a:t>
            </a:r>
            <a:r>
              <a:rPr lang="zh-CN" altLang="zh-CN" sz="2200" dirty="0">
                <a:latin typeface="Bodoni MT Black" pitchFamily="18" charset="0"/>
              </a:rPr>
              <a:t>路径，以测试每个语句，只需两个判定</a:t>
            </a:r>
            <a:r>
              <a:rPr lang="zh-CN" altLang="zh-CN" sz="2200" dirty="0" smtClean="0">
                <a:latin typeface="Bodoni MT Black" pitchFamily="18" charset="0"/>
              </a:rPr>
              <a:t>表达式都</a:t>
            </a:r>
            <a:r>
              <a:rPr lang="zh-CN" altLang="zh-CN" sz="2200" dirty="0">
                <a:latin typeface="Bodoni MT Black" pitchFamily="18" charset="0"/>
              </a:rPr>
              <a:t>取真值</a:t>
            </a:r>
            <a:r>
              <a:rPr lang="zh-CN" altLang="zh-CN" sz="2200" dirty="0" smtClean="0">
                <a:latin typeface="Bodoni MT Black" pitchFamily="18" charset="0"/>
              </a:rPr>
              <a:t>，</a:t>
            </a:r>
            <a:r>
              <a:rPr lang="zh-CN" altLang="en-US" sz="2200" dirty="0" smtClean="0">
                <a:latin typeface="Bodoni MT Black" pitchFamily="18" charset="0"/>
              </a:rPr>
              <a:t>故</a:t>
            </a:r>
            <a:r>
              <a:rPr lang="zh-CN" altLang="zh-CN" sz="2200" dirty="0" smtClean="0">
                <a:latin typeface="Bodoni MT Black" pitchFamily="18" charset="0"/>
              </a:rPr>
              <a:t>使用</a:t>
            </a:r>
            <a:r>
              <a:rPr lang="zh-CN" altLang="zh-CN" sz="2200" dirty="0">
                <a:latin typeface="Bodoni MT Black" pitchFamily="18" charset="0"/>
              </a:rPr>
              <a:t>上述一组测试数据就够了。</a:t>
            </a:r>
            <a:r>
              <a:rPr lang="zh-CN" altLang="zh-CN" sz="2200" dirty="0" smtClean="0">
                <a:latin typeface="Bodoni MT Black" pitchFamily="18" charset="0"/>
              </a:rPr>
              <a:t>但</a:t>
            </a:r>
            <a:r>
              <a:rPr lang="zh-CN" altLang="en-US" sz="2200" dirty="0" smtClean="0">
                <a:latin typeface="Bodoni MT Black" pitchFamily="18" charset="0"/>
              </a:rPr>
              <a:t>若</a:t>
            </a:r>
            <a:r>
              <a:rPr lang="zh-CN" altLang="zh-CN" sz="2200" dirty="0" smtClean="0">
                <a:latin typeface="Bodoni MT Black" pitchFamily="18" charset="0"/>
              </a:rPr>
              <a:t>程序把</a:t>
            </a:r>
            <a:r>
              <a:rPr lang="zh-CN" altLang="zh-CN" sz="2200" dirty="0">
                <a:latin typeface="Bodoni MT Black" pitchFamily="18" charset="0"/>
              </a:rPr>
              <a:t>第一个判定表达式中的逻辑运算符</a:t>
            </a:r>
            <a:r>
              <a:rPr lang="en-US" altLang="zh-CN" sz="2200" dirty="0">
                <a:latin typeface="Bodoni MT Black" pitchFamily="18" charset="0"/>
              </a:rPr>
              <a:t>AND</a:t>
            </a:r>
            <a:r>
              <a:rPr lang="zh-CN" altLang="zh-CN" sz="2200" dirty="0">
                <a:latin typeface="Bodoni MT Black" pitchFamily="18" charset="0"/>
              </a:rPr>
              <a:t>错写成</a:t>
            </a:r>
            <a:r>
              <a:rPr lang="en-US" altLang="zh-CN" sz="2200" dirty="0">
                <a:latin typeface="Bodoni MT Black" pitchFamily="18" charset="0"/>
              </a:rPr>
              <a:t>OR</a:t>
            </a:r>
            <a:r>
              <a:rPr lang="zh-CN" altLang="zh-CN" sz="2200" dirty="0">
                <a:latin typeface="Bodoni MT Black" pitchFamily="18" charset="0"/>
              </a:rPr>
              <a:t>，或把第二个判定表达式中的条件</a:t>
            </a:r>
            <a:r>
              <a:rPr lang="en-US" altLang="zh-CN" sz="2200" dirty="0">
                <a:latin typeface="Bodoni MT Black" pitchFamily="18" charset="0"/>
              </a:rPr>
              <a:t>X&gt;1</a:t>
            </a:r>
            <a:r>
              <a:rPr lang="zh-CN" altLang="zh-CN" sz="2200" dirty="0">
                <a:latin typeface="Bodoni MT Black" pitchFamily="18" charset="0"/>
              </a:rPr>
              <a:t>误写成</a:t>
            </a:r>
            <a:r>
              <a:rPr lang="en-US" altLang="zh-CN" sz="2200" dirty="0">
                <a:latin typeface="Bodoni MT Black" pitchFamily="18" charset="0"/>
              </a:rPr>
              <a:t>X&lt;1</a:t>
            </a:r>
            <a:r>
              <a:rPr lang="zh-CN" altLang="zh-CN" sz="2200" dirty="0">
                <a:latin typeface="Bodoni MT Black" pitchFamily="18" charset="0"/>
              </a:rPr>
              <a:t>，使用上面的测试数据并不能查出这些错误。</a:t>
            </a:r>
          </a:p>
        </p:txBody>
      </p:sp>
      <p:pic>
        <p:nvPicPr>
          <p:cNvPr id="8" name="图片 1"/>
          <p:cNvPicPr>
            <a:picLocks noChangeAspect="1"/>
          </p:cNvPicPr>
          <p:nvPr/>
        </p:nvPicPr>
        <p:blipFill>
          <a:blip r:embed="rId3" cstate="print"/>
          <a:srcRect/>
          <a:stretch>
            <a:fillRect/>
          </a:stretch>
        </p:blipFill>
        <p:spPr bwMode="auto">
          <a:xfrm>
            <a:off x="5940425" y="3362325"/>
            <a:ext cx="2746375" cy="2898663"/>
          </a:xfrm>
          <a:prstGeom prst="rect">
            <a:avLst/>
          </a:prstGeom>
          <a:solidFill>
            <a:srgbClr val="FF0000"/>
          </a:solidFill>
          <a:ln w="9525">
            <a:noFill/>
            <a:miter lim="800000"/>
            <a:headEnd/>
            <a:tailEnd/>
          </a:ln>
        </p:spPr>
      </p:pic>
      <p:sp>
        <p:nvSpPr>
          <p:cNvPr id="11" name="任意多边形 10"/>
          <p:cNvSpPr/>
          <p:nvPr/>
        </p:nvSpPr>
        <p:spPr>
          <a:xfrm>
            <a:off x="6490164" y="3674076"/>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08720"/>
            <a:ext cx="8229600" cy="604837"/>
          </a:xfrm>
        </p:spPr>
        <p:txBody>
          <a:bodyPr/>
          <a:lstStyle/>
          <a:p>
            <a:pPr marL="0" indent="0">
              <a:buFont typeface="Arial" charset="0"/>
              <a:buNone/>
              <a:defRPr/>
            </a:pPr>
            <a:r>
              <a:rPr lang="en-US" altLang="zh-CN" sz="2400" b="1" dirty="0" smtClean="0">
                <a:latin typeface="Bodoni MT Black" pitchFamily="18" charset="0"/>
              </a:rPr>
              <a:t>2. </a:t>
            </a:r>
            <a:r>
              <a:rPr lang="zh-CN" altLang="en-US" sz="2400" b="1" dirty="0" smtClean="0">
                <a:latin typeface="Bodoni MT Black" pitchFamily="18" charset="0"/>
              </a:rPr>
              <a:t>判定覆盖</a:t>
            </a:r>
          </a:p>
        </p:txBody>
      </p:sp>
      <p:sp>
        <p:nvSpPr>
          <p:cNvPr id="32775" name="TextBox 7"/>
          <p:cNvSpPr txBox="1">
            <a:spLocks noChangeArrowheads="1"/>
          </p:cNvSpPr>
          <p:nvPr/>
        </p:nvSpPr>
        <p:spPr bwMode="auto">
          <a:xfrm>
            <a:off x="251520" y="1268760"/>
            <a:ext cx="8538467"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612000">
              <a:lnSpc>
                <a:spcPct val="125000"/>
              </a:lnSpc>
              <a:defRPr/>
            </a:pPr>
            <a:r>
              <a:rPr lang="zh-CN" altLang="zh-CN" sz="2400" b="1" dirty="0">
                <a:solidFill>
                  <a:srgbClr val="C00000"/>
                </a:solidFill>
                <a:latin typeface="Bodoni MT Black" pitchFamily="18" charset="0"/>
                <a:ea typeface="+mn-ea"/>
              </a:rPr>
              <a:t>判定覆盖</a:t>
            </a:r>
            <a:r>
              <a:rPr lang="zh-CN" altLang="zh-CN" sz="2400" dirty="0">
                <a:latin typeface="Bodoni MT Black" pitchFamily="18" charset="0"/>
                <a:ea typeface="+mn-ea"/>
              </a:rPr>
              <a:t>又叫分支覆盖，它的含义</a:t>
            </a:r>
            <a:r>
              <a:rPr lang="zh-CN" altLang="zh-CN" sz="2400" dirty="0" smtClean="0">
                <a:latin typeface="Bodoni MT Black" pitchFamily="18" charset="0"/>
                <a:ea typeface="+mn-ea"/>
              </a:rPr>
              <a:t>是不仅</a:t>
            </a:r>
            <a:r>
              <a:rPr lang="zh-CN" altLang="zh-CN" sz="2400" dirty="0">
                <a:latin typeface="Bodoni MT Black" pitchFamily="18" charset="0"/>
                <a:ea typeface="+mn-ea"/>
              </a:rPr>
              <a:t>每个语句必须至少执行一次，而且</a:t>
            </a:r>
            <a:r>
              <a:rPr lang="zh-CN" altLang="zh-CN" sz="2400" dirty="0">
                <a:solidFill>
                  <a:srgbClr val="FF0000"/>
                </a:solidFill>
                <a:latin typeface="Bodoni MT Black" pitchFamily="18" charset="0"/>
                <a:ea typeface="+mn-ea"/>
              </a:rPr>
              <a:t>每个判定的每种可能的结果都应该至少执行一次</a:t>
            </a:r>
            <a:r>
              <a:rPr lang="zh-CN" altLang="zh-CN" sz="2400" dirty="0">
                <a:latin typeface="Bodoni MT Black" pitchFamily="18" charset="0"/>
                <a:ea typeface="+mn-ea"/>
              </a:rPr>
              <a:t>，也就是</a:t>
            </a:r>
            <a:r>
              <a:rPr lang="zh-CN" altLang="zh-CN" sz="2400" dirty="0">
                <a:solidFill>
                  <a:srgbClr val="FF0000"/>
                </a:solidFill>
                <a:latin typeface="Bodoni MT Black" pitchFamily="18" charset="0"/>
                <a:ea typeface="+mn-ea"/>
              </a:rPr>
              <a:t>每个判定的每个分支都至少执行一</a:t>
            </a:r>
            <a:r>
              <a:rPr lang="zh-CN" altLang="zh-CN" sz="2400" dirty="0" smtClean="0">
                <a:solidFill>
                  <a:srgbClr val="FF0000"/>
                </a:solidFill>
                <a:latin typeface="Bodoni MT Black" pitchFamily="18" charset="0"/>
                <a:ea typeface="+mn-ea"/>
              </a:rPr>
              <a:t>次</a:t>
            </a:r>
            <a:r>
              <a:rPr lang="zh-CN" altLang="en-US"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判定</a:t>
            </a:r>
            <a:r>
              <a:rPr lang="zh-CN" altLang="zh-CN" sz="2400" dirty="0">
                <a:latin typeface="Bodoni MT Black" pitchFamily="18" charset="0"/>
                <a:ea typeface="+mn-ea"/>
              </a:rPr>
              <a:t>覆盖比语句覆盖</a:t>
            </a:r>
            <a:r>
              <a:rPr lang="zh-CN" altLang="zh-CN" sz="2400" dirty="0">
                <a:solidFill>
                  <a:srgbClr val="FF0000"/>
                </a:solidFill>
                <a:latin typeface="Bodoni MT Black" pitchFamily="18" charset="0"/>
                <a:ea typeface="+mn-ea"/>
              </a:rPr>
              <a:t>强</a:t>
            </a:r>
            <a:r>
              <a:rPr lang="zh-CN" altLang="zh-CN" sz="2400" dirty="0">
                <a:latin typeface="Bodoni MT Black" pitchFamily="18" charset="0"/>
                <a:ea typeface="+mn-ea"/>
              </a:rPr>
              <a:t>，但是对程序逻辑的覆盖程度仍然不高</a:t>
            </a:r>
            <a:r>
              <a:rPr lang="zh-CN" altLang="zh-CN" sz="2400" dirty="0" smtClean="0">
                <a:latin typeface="Bodoni MT Black" pitchFamily="18" charset="0"/>
                <a:ea typeface="+mn-ea"/>
              </a:rPr>
              <a:t>，测试数据</a:t>
            </a:r>
            <a:r>
              <a:rPr lang="zh-CN" altLang="zh-CN" sz="2400" dirty="0">
                <a:latin typeface="Bodoni MT Black" pitchFamily="18" charset="0"/>
                <a:ea typeface="+mn-ea"/>
              </a:rPr>
              <a:t>只覆盖了程序全部路径的</a:t>
            </a:r>
            <a:r>
              <a:rPr lang="zh-CN" altLang="zh-CN" sz="2400" dirty="0">
                <a:solidFill>
                  <a:srgbClr val="FF0000"/>
                </a:solidFill>
                <a:latin typeface="Bodoni MT Black" pitchFamily="18" charset="0"/>
                <a:ea typeface="+mn-ea"/>
              </a:rPr>
              <a:t>一半</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
        <p:nvSpPr>
          <p:cNvPr id="2" name="矩形 1"/>
          <p:cNvSpPr/>
          <p:nvPr/>
        </p:nvSpPr>
        <p:spPr>
          <a:xfrm>
            <a:off x="257185" y="3628155"/>
            <a:ext cx="5628694" cy="2477601"/>
          </a:xfrm>
          <a:prstGeom prst="rect">
            <a:avLst/>
          </a:prstGeom>
        </p:spPr>
        <p:txBody>
          <a:bodyPr wrap="square">
            <a:spAutoFit/>
          </a:bodyPr>
          <a:lstStyle/>
          <a:p>
            <a:pPr marL="0">
              <a:lnSpc>
                <a:spcPts val="3100"/>
              </a:lnSpc>
              <a:defRPr/>
            </a:pPr>
            <a:r>
              <a:rPr lang="zh-CN" altLang="zh-CN" sz="2200" dirty="0" smtClean="0">
                <a:latin typeface="Bodoni MT Black" pitchFamily="18" charset="0"/>
              </a:rPr>
              <a:t>能够</a:t>
            </a:r>
            <a:r>
              <a:rPr lang="zh-CN" altLang="zh-CN" sz="2200" dirty="0">
                <a:latin typeface="Bodoni MT Black" pitchFamily="18" charset="0"/>
              </a:rPr>
              <a:t>分别覆盖路径</a:t>
            </a:r>
            <a:r>
              <a:rPr lang="en-US" altLang="zh-CN" sz="2200" dirty="0" smtClean="0">
                <a:solidFill>
                  <a:srgbClr val="FF0000"/>
                </a:solidFill>
                <a:latin typeface="Bodoni MT Black" pitchFamily="18" charset="0"/>
              </a:rPr>
              <a:t>s-a-c-b-e-d</a:t>
            </a:r>
            <a:r>
              <a:rPr lang="zh-CN" altLang="zh-CN" sz="2200" dirty="0">
                <a:latin typeface="Bodoni MT Black" pitchFamily="18" charset="0"/>
              </a:rPr>
              <a:t>和</a:t>
            </a:r>
            <a:r>
              <a:rPr lang="en-US" altLang="zh-CN" sz="2200" dirty="0" smtClean="0">
                <a:solidFill>
                  <a:srgbClr val="00B0F0"/>
                </a:solidFill>
                <a:latin typeface="Bodoni MT Black" pitchFamily="18" charset="0"/>
              </a:rPr>
              <a:t>s-a-b-d</a:t>
            </a:r>
            <a:r>
              <a:rPr lang="zh-CN" altLang="zh-CN" sz="2200" dirty="0">
                <a:latin typeface="Bodoni MT Black" pitchFamily="18" charset="0"/>
              </a:rPr>
              <a:t>的两组测试数据，或者可以分别覆盖路径</a:t>
            </a:r>
            <a:r>
              <a:rPr lang="en-US" altLang="zh-CN" sz="2200" dirty="0" smtClean="0">
                <a:solidFill>
                  <a:srgbClr val="FF0000"/>
                </a:solidFill>
                <a:latin typeface="Bodoni MT Black" pitchFamily="18" charset="0"/>
              </a:rPr>
              <a:t>s-a-c-b-d</a:t>
            </a:r>
            <a:r>
              <a:rPr lang="zh-CN" altLang="zh-CN" sz="2200" dirty="0">
                <a:latin typeface="Bodoni MT Black" pitchFamily="18" charset="0"/>
              </a:rPr>
              <a:t>和</a:t>
            </a:r>
            <a:r>
              <a:rPr lang="en-US" altLang="zh-CN" sz="2200" dirty="0" smtClean="0">
                <a:solidFill>
                  <a:srgbClr val="00B0F0"/>
                </a:solidFill>
                <a:latin typeface="Bodoni MT Black" pitchFamily="18" charset="0"/>
              </a:rPr>
              <a:t>s-a-b-e-d</a:t>
            </a:r>
            <a:r>
              <a:rPr lang="zh-CN" altLang="zh-CN" sz="2200" dirty="0">
                <a:latin typeface="Bodoni MT Black" pitchFamily="18" charset="0"/>
              </a:rPr>
              <a:t>的两组测试数据，都满足判定覆盖标准</a:t>
            </a:r>
            <a:r>
              <a:rPr lang="zh-CN" altLang="zh-CN" sz="2200" dirty="0" smtClean="0">
                <a:latin typeface="Bodoni MT Black" pitchFamily="18" charset="0"/>
              </a:rPr>
              <a:t>。两</a:t>
            </a:r>
            <a:r>
              <a:rPr lang="zh-CN" altLang="zh-CN" sz="2200" dirty="0">
                <a:latin typeface="Bodoni MT Black" pitchFamily="18" charset="0"/>
              </a:rPr>
              <a:t>组测试数据就可做到判定覆盖：</a:t>
            </a:r>
          </a:p>
          <a:p>
            <a:pPr>
              <a:lnSpc>
                <a:spcPts val="3100"/>
              </a:lnSpc>
              <a:defRPr/>
            </a:pPr>
            <a:r>
              <a:rPr lang="en-US" altLang="zh-CN" sz="2200" dirty="0">
                <a:latin typeface="Bodoni MT Black" pitchFamily="18" charset="0"/>
              </a:rPr>
              <a:t>    </a:t>
            </a:r>
            <a:r>
              <a:rPr lang="zh-CN" altLang="zh-CN" sz="2200" dirty="0">
                <a:latin typeface="Bodoni MT Black" pitchFamily="18" charset="0"/>
              </a:rPr>
              <a:t>①</a:t>
            </a:r>
            <a:r>
              <a:rPr lang="en-US" altLang="zh-CN" sz="2200" dirty="0">
                <a:latin typeface="Bodoni MT Black" pitchFamily="18" charset="0"/>
              </a:rPr>
              <a:t> </a:t>
            </a:r>
            <a:r>
              <a:rPr lang="en-US" altLang="zh-CN" sz="2200" dirty="0" smtClean="0">
                <a:solidFill>
                  <a:srgbClr val="FF0000"/>
                </a:solidFill>
                <a:latin typeface="Bodoni MT Black" pitchFamily="18" charset="0"/>
              </a:rPr>
              <a:t>A=3, B=0, X=3 </a:t>
            </a:r>
            <a:r>
              <a:rPr lang="zh-CN" altLang="en-US" sz="2200" dirty="0">
                <a:latin typeface="Bodoni MT Black" pitchFamily="18" charset="0"/>
              </a:rPr>
              <a:t>（</a:t>
            </a:r>
            <a:r>
              <a:rPr lang="zh-CN" altLang="zh-CN" sz="2200" dirty="0">
                <a:latin typeface="Bodoni MT Black" pitchFamily="18" charset="0"/>
              </a:rPr>
              <a:t>覆盖</a:t>
            </a:r>
            <a:r>
              <a:rPr lang="en-US" altLang="zh-CN" sz="2200" dirty="0" smtClean="0">
                <a:solidFill>
                  <a:srgbClr val="FF0000"/>
                </a:solidFill>
                <a:latin typeface="Bodoni MT Black" pitchFamily="18" charset="0"/>
              </a:rPr>
              <a:t>s-a-c-b-d </a:t>
            </a:r>
            <a:r>
              <a:rPr lang="zh-CN" altLang="en-US" sz="2200" dirty="0">
                <a:latin typeface="Bodoni MT Black" pitchFamily="18" charset="0"/>
              </a:rPr>
              <a:t>）</a:t>
            </a:r>
            <a:endParaRPr lang="zh-CN" altLang="zh-CN" sz="2200" dirty="0">
              <a:latin typeface="Bodoni MT Black" pitchFamily="18" charset="0"/>
            </a:endParaRPr>
          </a:p>
          <a:p>
            <a:pPr>
              <a:lnSpc>
                <a:spcPts val="3100"/>
              </a:lnSpc>
              <a:defRPr/>
            </a:pPr>
            <a:r>
              <a:rPr lang="en-US" altLang="zh-CN" sz="2200" dirty="0">
                <a:latin typeface="Bodoni MT Black" pitchFamily="18" charset="0"/>
              </a:rPr>
              <a:t>    </a:t>
            </a:r>
            <a:r>
              <a:rPr lang="zh-CN" altLang="zh-CN" sz="2200" dirty="0">
                <a:latin typeface="Bodoni MT Black" pitchFamily="18" charset="0"/>
              </a:rPr>
              <a:t>②</a:t>
            </a:r>
            <a:r>
              <a:rPr lang="en-US" altLang="zh-CN" sz="2200" dirty="0">
                <a:latin typeface="Bodoni MT Black" pitchFamily="18" charset="0"/>
              </a:rPr>
              <a:t> </a:t>
            </a:r>
            <a:r>
              <a:rPr lang="en-US" altLang="zh-CN" sz="2200" dirty="0" smtClean="0">
                <a:solidFill>
                  <a:srgbClr val="00B0F0"/>
                </a:solidFill>
                <a:latin typeface="Bodoni MT Black" pitchFamily="18" charset="0"/>
              </a:rPr>
              <a:t>A=2, B=1, X=1 </a:t>
            </a:r>
            <a:r>
              <a:rPr lang="zh-CN" altLang="en-US" sz="2200" dirty="0">
                <a:latin typeface="Bodoni MT Black" pitchFamily="18" charset="0"/>
              </a:rPr>
              <a:t>（</a:t>
            </a:r>
            <a:r>
              <a:rPr lang="zh-CN" altLang="zh-CN" sz="2200" dirty="0">
                <a:latin typeface="Bodoni MT Black" pitchFamily="18" charset="0"/>
              </a:rPr>
              <a:t>覆盖</a:t>
            </a:r>
            <a:r>
              <a:rPr lang="en-US" altLang="zh-CN" sz="2200" dirty="0" smtClean="0">
                <a:solidFill>
                  <a:srgbClr val="00B0F0"/>
                </a:solidFill>
                <a:latin typeface="Bodoni MT Black" pitchFamily="18" charset="0"/>
              </a:rPr>
              <a:t>s-a-b-e-d </a:t>
            </a:r>
            <a:r>
              <a:rPr lang="zh-CN" altLang="en-US" sz="2200" dirty="0">
                <a:latin typeface="Bodoni MT Black" pitchFamily="18" charset="0"/>
              </a:rPr>
              <a:t>）</a:t>
            </a:r>
            <a:endParaRPr lang="zh-CN" altLang="zh-CN" sz="2200" dirty="0">
              <a:latin typeface="Bodoni MT Black" pitchFamily="18" charset="0"/>
            </a:endParaRPr>
          </a:p>
        </p:txBody>
      </p:sp>
      <p:pic>
        <p:nvPicPr>
          <p:cNvPr id="11" name="图片 1"/>
          <p:cNvPicPr>
            <a:picLocks noChangeAspect="1"/>
          </p:cNvPicPr>
          <p:nvPr/>
        </p:nvPicPr>
        <p:blipFill>
          <a:blip r:embed="rId3" cstate="print"/>
          <a:srcRect/>
          <a:stretch>
            <a:fillRect/>
          </a:stretch>
        </p:blipFill>
        <p:spPr bwMode="auto">
          <a:xfrm>
            <a:off x="6362129" y="3501008"/>
            <a:ext cx="2746375" cy="2898663"/>
          </a:xfrm>
          <a:prstGeom prst="rect">
            <a:avLst/>
          </a:prstGeom>
          <a:solidFill>
            <a:srgbClr val="FF0000"/>
          </a:solidFill>
          <a:ln w="9525">
            <a:noFill/>
            <a:miter lim="800000"/>
            <a:headEnd/>
            <a:tailEnd/>
          </a:ln>
        </p:spPr>
      </p:pic>
      <p:grpSp>
        <p:nvGrpSpPr>
          <p:cNvPr id="5" name="组合 4"/>
          <p:cNvGrpSpPr/>
          <p:nvPr/>
        </p:nvGrpSpPr>
        <p:grpSpPr>
          <a:xfrm>
            <a:off x="6911868" y="3812759"/>
            <a:ext cx="1797783" cy="2354224"/>
            <a:chOff x="6911868" y="3812759"/>
            <a:chExt cx="1797783" cy="2354224"/>
          </a:xfrm>
        </p:grpSpPr>
        <p:sp>
          <p:nvSpPr>
            <p:cNvPr id="12" name="任意多边形 11"/>
            <p:cNvSpPr/>
            <p:nvPr/>
          </p:nvSpPr>
          <p:spPr>
            <a:xfrm>
              <a:off x="6911868" y="3812759"/>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6993472" y="3896497"/>
              <a:ext cx="26800" cy="2042984"/>
            </a:xfrm>
            <a:custGeom>
              <a:avLst/>
              <a:gdLst>
                <a:gd name="connsiteX0" fmla="*/ 2087 w 26800"/>
                <a:gd name="connsiteY0" fmla="*/ 0 h 2042984"/>
                <a:gd name="connsiteX1" fmla="*/ 18563 w 26800"/>
                <a:gd name="connsiteY1" fmla="*/ 378941 h 2042984"/>
                <a:gd name="connsiteX2" fmla="*/ 26800 w 26800"/>
                <a:gd name="connsiteY2" fmla="*/ 403654 h 2042984"/>
                <a:gd name="connsiteX3" fmla="*/ 18563 w 26800"/>
                <a:gd name="connsiteY3" fmla="*/ 2042984 h 2042984"/>
              </a:gdLst>
              <a:ahLst/>
              <a:cxnLst>
                <a:cxn ang="0">
                  <a:pos x="connsiteX0" y="connsiteY0"/>
                </a:cxn>
                <a:cxn ang="0">
                  <a:pos x="connsiteX1" y="connsiteY1"/>
                </a:cxn>
                <a:cxn ang="0">
                  <a:pos x="connsiteX2" y="connsiteY2"/>
                </a:cxn>
                <a:cxn ang="0">
                  <a:pos x="connsiteX3" y="connsiteY3"/>
                </a:cxn>
              </a:cxnLst>
              <a:rect l="l" t="t" r="r" b="b"/>
              <a:pathLst>
                <a:path w="26800" h="2042984">
                  <a:moveTo>
                    <a:pt x="2087" y="0"/>
                  </a:moveTo>
                  <a:cubicBezTo>
                    <a:pt x="4076" y="81538"/>
                    <a:pt x="-10942" y="260917"/>
                    <a:pt x="18563" y="378941"/>
                  </a:cubicBezTo>
                  <a:cubicBezTo>
                    <a:pt x="20669" y="387365"/>
                    <a:pt x="24054" y="395416"/>
                    <a:pt x="26800" y="403654"/>
                  </a:cubicBezTo>
                  <a:cubicBezTo>
                    <a:pt x="17997" y="1856258"/>
                    <a:pt x="18563" y="1309808"/>
                    <a:pt x="18563" y="204298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767463" y="3838832"/>
            <a:ext cx="1990202" cy="2257122"/>
            <a:chOff x="6767463" y="3838832"/>
            <a:chExt cx="1990202" cy="2257122"/>
          </a:xfrm>
        </p:grpSpPr>
        <p:sp>
          <p:nvSpPr>
            <p:cNvPr id="6" name="任意多边形 5"/>
            <p:cNvSpPr/>
            <p:nvPr/>
          </p:nvSpPr>
          <p:spPr>
            <a:xfrm>
              <a:off x="6923657" y="3838832"/>
              <a:ext cx="1732775" cy="2257122"/>
            </a:xfrm>
            <a:custGeom>
              <a:avLst/>
              <a:gdLst>
                <a:gd name="connsiteX0" fmla="*/ 210311 w 1732775"/>
                <a:gd name="connsiteY0" fmla="*/ 0 h 2257122"/>
                <a:gd name="connsiteX1" fmla="*/ 210311 w 1732775"/>
                <a:gd name="connsiteY1" fmla="*/ 634314 h 2257122"/>
                <a:gd name="connsiteX2" fmla="*/ 1561316 w 1732775"/>
                <a:gd name="connsiteY2" fmla="*/ 609600 h 2257122"/>
                <a:gd name="connsiteX3" fmla="*/ 1561316 w 1732775"/>
                <a:gd name="connsiteY3" fmla="*/ 1021492 h 2257122"/>
                <a:gd name="connsiteX4" fmla="*/ 169121 w 1732775"/>
                <a:gd name="connsiteY4" fmla="*/ 972065 h 2257122"/>
                <a:gd name="connsiteX5" fmla="*/ 12602 w 1732775"/>
                <a:gd name="connsiteY5" fmla="*/ 2141838 h 2257122"/>
                <a:gd name="connsiteX6" fmla="*/ 20840 w 1732775"/>
                <a:gd name="connsiteY6" fmla="*/ 2150076 h 225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775" h="2257122">
                  <a:moveTo>
                    <a:pt x="210311" y="0"/>
                  </a:moveTo>
                  <a:cubicBezTo>
                    <a:pt x="97727" y="266357"/>
                    <a:pt x="-14857" y="532714"/>
                    <a:pt x="210311" y="634314"/>
                  </a:cubicBezTo>
                  <a:cubicBezTo>
                    <a:pt x="435479" y="735914"/>
                    <a:pt x="1336149" y="545070"/>
                    <a:pt x="1561316" y="609600"/>
                  </a:cubicBezTo>
                  <a:cubicBezTo>
                    <a:pt x="1786483" y="674130"/>
                    <a:pt x="1793349" y="961081"/>
                    <a:pt x="1561316" y="1021492"/>
                  </a:cubicBezTo>
                  <a:cubicBezTo>
                    <a:pt x="1329284" y="1081903"/>
                    <a:pt x="427240" y="785341"/>
                    <a:pt x="169121" y="972065"/>
                  </a:cubicBezTo>
                  <a:cubicBezTo>
                    <a:pt x="-88998" y="1158789"/>
                    <a:pt x="37315" y="1945503"/>
                    <a:pt x="12602" y="2141838"/>
                  </a:cubicBezTo>
                  <a:cubicBezTo>
                    <a:pt x="-12111" y="2338173"/>
                    <a:pt x="4364" y="2244124"/>
                    <a:pt x="20840" y="215007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767463" y="3871784"/>
              <a:ext cx="1990202" cy="2215978"/>
            </a:xfrm>
            <a:custGeom>
              <a:avLst/>
              <a:gdLst>
                <a:gd name="connsiteX0" fmla="*/ 185272 w 1990202"/>
                <a:gd name="connsiteY0" fmla="*/ 0 h 2215978"/>
                <a:gd name="connsiteX1" fmla="*/ 144083 w 1990202"/>
                <a:gd name="connsiteY1" fmla="*/ 1466335 h 2215978"/>
                <a:gd name="connsiteX2" fmla="*/ 1775175 w 1990202"/>
                <a:gd name="connsiteY2" fmla="*/ 1614616 h 2215978"/>
                <a:gd name="connsiteX3" fmla="*/ 1816364 w 1990202"/>
                <a:gd name="connsiteY3" fmla="*/ 2059459 h 2215978"/>
                <a:gd name="connsiteX4" fmla="*/ 341791 w 1990202"/>
                <a:gd name="connsiteY4" fmla="*/ 2034746 h 2215978"/>
                <a:gd name="connsiteX5" fmla="*/ 209986 w 1990202"/>
                <a:gd name="connsiteY5" fmla="*/ 2215978 h 221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0202" h="2215978">
                  <a:moveTo>
                    <a:pt x="185272" y="0"/>
                  </a:moveTo>
                  <a:cubicBezTo>
                    <a:pt x="32185" y="598616"/>
                    <a:pt x="-120901" y="1197232"/>
                    <a:pt x="144083" y="1466335"/>
                  </a:cubicBezTo>
                  <a:cubicBezTo>
                    <a:pt x="409067" y="1735438"/>
                    <a:pt x="1496462" y="1515762"/>
                    <a:pt x="1775175" y="1614616"/>
                  </a:cubicBezTo>
                  <a:cubicBezTo>
                    <a:pt x="2053889" y="1713470"/>
                    <a:pt x="2055261" y="1989437"/>
                    <a:pt x="1816364" y="2059459"/>
                  </a:cubicBezTo>
                  <a:cubicBezTo>
                    <a:pt x="1577467" y="2129481"/>
                    <a:pt x="609521" y="2008660"/>
                    <a:pt x="341791" y="2034746"/>
                  </a:cubicBezTo>
                  <a:cubicBezTo>
                    <a:pt x="74061" y="2060832"/>
                    <a:pt x="142023" y="2138405"/>
                    <a:pt x="209986" y="2215978"/>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23528" y="960438"/>
            <a:ext cx="8229600" cy="604838"/>
          </a:xfrm>
        </p:spPr>
        <p:txBody>
          <a:bodyPr/>
          <a:lstStyle/>
          <a:p>
            <a:pPr marL="0" indent="0">
              <a:buFont typeface="Arial" charset="0"/>
              <a:buNone/>
              <a:defRPr/>
            </a:pPr>
            <a:r>
              <a:rPr lang="en-US" altLang="zh-CN" sz="2400" b="1" dirty="0" smtClean="0">
                <a:latin typeface="Bodoni MT Black" pitchFamily="18" charset="0"/>
              </a:rPr>
              <a:t>3. </a:t>
            </a:r>
            <a:r>
              <a:rPr lang="zh-CN" altLang="en-US" sz="2400" b="1" dirty="0" smtClean="0">
                <a:latin typeface="Bodoni MT Black" pitchFamily="18" charset="0"/>
              </a:rPr>
              <a:t>条件覆盖</a:t>
            </a:r>
          </a:p>
        </p:txBody>
      </p:sp>
      <p:sp>
        <p:nvSpPr>
          <p:cNvPr id="32775" name="TextBox 7"/>
          <p:cNvSpPr txBox="1">
            <a:spLocks noChangeArrowheads="1"/>
          </p:cNvSpPr>
          <p:nvPr/>
        </p:nvSpPr>
        <p:spPr bwMode="auto">
          <a:xfrm>
            <a:off x="198034" y="1457325"/>
            <a:ext cx="869444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612000">
              <a:lnSpc>
                <a:spcPct val="125000"/>
              </a:lnSpc>
              <a:defRPr/>
            </a:pPr>
            <a:r>
              <a:rPr lang="zh-CN" altLang="zh-CN" sz="2400" b="1" dirty="0">
                <a:solidFill>
                  <a:srgbClr val="C00000"/>
                </a:solidFill>
                <a:latin typeface="Bodoni MT Black" pitchFamily="18" charset="0"/>
                <a:ea typeface="+mn-ea"/>
              </a:rPr>
              <a:t>条件覆盖</a:t>
            </a:r>
            <a:r>
              <a:rPr lang="zh-CN" altLang="zh-CN" sz="2400" dirty="0">
                <a:latin typeface="Bodoni MT Black" pitchFamily="18" charset="0"/>
                <a:ea typeface="+mn-ea"/>
              </a:rPr>
              <a:t>的含义是，不仅每个语句至少执行一次，而且</a:t>
            </a:r>
            <a:r>
              <a:rPr lang="zh-CN" altLang="zh-CN" sz="2400" dirty="0">
                <a:solidFill>
                  <a:srgbClr val="FF0000"/>
                </a:solidFill>
                <a:latin typeface="Bodoni MT Black" pitchFamily="18" charset="0"/>
                <a:ea typeface="+mn-ea"/>
              </a:rPr>
              <a:t>使判定表达式中的每个条件都取到各种可能的结果</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12000">
              <a:lnSpc>
                <a:spcPct val="125000"/>
              </a:lnSpc>
              <a:defRPr/>
            </a:pPr>
            <a:r>
              <a:rPr lang="zh-CN" altLang="en-US" sz="2400" dirty="0" smtClean="0">
                <a:latin typeface="Bodoni MT Black" pitchFamily="18" charset="0"/>
                <a:ea typeface="+mn-ea"/>
              </a:rPr>
              <a:t>上</a:t>
            </a:r>
            <a:r>
              <a:rPr lang="zh-CN" altLang="zh-CN" sz="2400" dirty="0" smtClean="0">
                <a:latin typeface="Bodoni MT Black" pitchFamily="18" charset="0"/>
                <a:ea typeface="+mn-ea"/>
              </a:rPr>
              <a:t>例中共</a:t>
            </a:r>
            <a:r>
              <a:rPr lang="zh-CN" altLang="zh-CN" sz="2400" dirty="0">
                <a:latin typeface="Bodoni MT Black" pitchFamily="18" charset="0"/>
                <a:ea typeface="+mn-ea"/>
              </a:rPr>
              <a:t>有</a:t>
            </a:r>
            <a:r>
              <a:rPr lang="zh-CN" altLang="zh-CN" sz="2400" dirty="0">
                <a:solidFill>
                  <a:srgbClr val="FF0000"/>
                </a:solidFill>
                <a:latin typeface="Bodoni MT Black" pitchFamily="18" charset="0"/>
                <a:ea typeface="+mn-ea"/>
              </a:rPr>
              <a:t>两</a:t>
            </a:r>
            <a:r>
              <a:rPr lang="zh-CN" altLang="zh-CN" sz="2400" dirty="0">
                <a:latin typeface="Bodoni MT Black" pitchFamily="18" charset="0"/>
                <a:ea typeface="+mn-ea"/>
              </a:rPr>
              <a:t>个判定表达式，每个表达式中有</a:t>
            </a:r>
            <a:r>
              <a:rPr lang="zh-CN" altLang="zh-CN" sz="2400" dirty="0">
                <a:solidFill>
                  <a:srgbClr val="FF0000"/>
                </a:solidFill>
                <a:latin typeface="Bodoni MT Black" pitchFamily="18" charset="0"/>
                <a:ea typeface="+mn-ea"/>
              </a:rPr>
              <a:t>两</a:t>
            </a:r>
            <a:r>
              <a:rPr lang="zh-CN" altLang="zh-CN" sz="2400" dirty="0">
                <a:latin typeface="Bodoni MT Black" pitchFamily="18" charset="0"/>
                <a:ea typeface="+mn-ea"/>
              </a:rPr>
              <a:t>个条件，为了做到条件覆盖，应该选取</a:t>
            </a:r>
            <a:r>
              <a:rPr lang="zh-CN" altLang="zh-CN" sz="2400" dirty="0" smtClean="0">
                <a:latin typeface="Bodoni MT Black" pitchFamily="18" charset="0"/>
                <a:ea typeface="+mn-ea"/>
              </a:rPr>
              <a:t>测试数据</a:t>
            </a:r>
            <a:r>
              <a:rPr lang="zh-CN" altLang="en-US" sz="2400" dirty="0" smtClean="0">
                <a:latin typeface="Bodoni MT Black" pitchFamily="18" charset="0"/>
                <a:ea typeface="+mn-ea"/>
              </a:rPr>
              <a:t>满足下面的要求。</a:t>
            </a:r>
            <a:endParaRPr lang="zh-CN" altLang="zh-CN" sz="2400" dirty="0" smtClean="0">
              <a:latin typeface="Bodoni MT Black" pitchFamily="18" charset="0"/>
              <a:ea typeface="+mn-ea"/>
            </a:endParaRPr>
          </a:p>
        </p:txBody>
      </p:sp>
      <p:pic>
        <p:nvPicPr>
          <p:cNvPr id="134149" name="图片 8"/>
          <p:cNvPicPr>
            <a:picLocks noChangeAspect="1"/>
          </p:cNvPicPr>
          <p:nvPr/>
        </p:nvPicPr>
        <p:blipFill>
          <a:blip r:embed="rId3" cstate="print"/>
          <a:srcRect/>
          <a:stretch>
            <a:fillRect/>
          </a:stretch>
        </p:blipFill>
        <p:spPr bwMode="auto">
          <a:xfrm>
            <a:off x="5724525" y="3362325"/>
            <a:ext cx="2460625" cy="2659063"/>
          </a:xfrm>
          <a:prstGeom prst="rect">
            <a:avLst/>
          </a:prstGeom>
          <a:noFill/>
          <a:ln w="9525">
            <a:noFill/>
            <a:miter lim="800000"/>
            <a:headEnd/>
            <a:tailEnd/>
          </a:ln>
        </p:spPr>
      </p:pic>
      <p:sp>
        <p:nvSpPr>
          <p:cNvPr id="3" name="文本框 2"/>
          <p:cNvSpPr txBox="1"/>
          <p:nvPr/>
        </p:nvSpPr>
        <p:spPr>
          <a:xfrm>
            <a:off x="523649" y="3614669"/>
            <a:ext cx="3973512" cy="1785104"/>
          </a:xfrm>
          <a:prstGeom prst="rect">
            <a:avLst/>
          </a:prstGeom>
          <a:noFill/>
        </p:spPr>
        <p:txBody>
          <a:bodyPr>
            <a:spAutoFit/>
          </a:bodyPr>
          <a:lstStyle/>
          <a:p>
            <a:pPr eaLnBrk="1" hangingPunct="1">
              <a:lnSpc>
                <a:spcPct val="125000"/>
              </a:lnSpc>
              <a:defRPr/>
            </a:pPr>
            <a:r>
              <a:rPr lang="zh-CN" altLang="zh-CN" sz="2200" dirty="0">
                <a:latin typeface="Bodoni MT Black" pitchFamily="18" charset="0"/>
                <a:ea typeface="+mn-ea"/>
              </a:rPr>
              <a:t>在</a:t>
            </a:r>
            <a:r>
              <a:rPr lang="en-US" altLang="zh-CN" sz="2200" dirty="0">
                <a:latin typeface="Bodoni MT Black" pitchFamily="18" charset="0"/>
                <a:ea typeface="+mn-ea"/>
              </a:rPr>
              <a:t>a</a:t>
            </a:r>
            <a:r>
              <a:rPr lang="zh-CN" altLang="zh-CN" sz="2200" dirty="0">
                <a:latin typeface="Bodoni MT Black" pitchFamily="18" charset="0"/>
                <a:ea typeface="+mn-ea"/>
              </a:rPr>
              <a:t>点有下述各种结果出现：</a:t>
            </a:r>
            <a:endParaRPr lang="en-US" altLang="zh-CN" sz="2200" dirty="0">
              <a:latin typeface="Bodoni MT Black" pitchFamily="18" charset="0"/>
              <a:ea typeface="+mn-ea"/>
            </a:endParaRPr>
          </a:p>
          <a:p>
            <a:pPr eaLnBrk="1" hangingPunct="1">
              <a:lnSpc>
                <a:spcPct val="125000"/>
              </a:lnSpc>
              <a:defRPr/>
            </a:pPr>
            <a:r>
              <a:rPr lang="en-US" altLang="zh-CN" sz="2200" dirty="0">
                <a:latin typeface="Bodoni MT Black" pitchFamily="18" charset="0"/>
                <a:ea typeface="+mn-ea"/>
              </a:rPr>
              <a:t>   </a:t>
            </a:r>
            <a:r>
              <a:rPr lang="en-US" altLang="zh-CN" sz="2200" b="1" dirty="0">
                <a:latin typeface="Bodoni MT Black" pitchFamily="18" charset="0"/>
                <a:ea typeface="+mn-ea"/>
              </a:rPr>
              <a:t>A&gt;1</a:t>
            </a:r>
            <a:r>
              <a:rPr lang="en-US" altLang="zh-CN" sz="2200" b="1" dirty="0" smtClean="0">
                <a:latin typeface="Bodoni MT Black" pitchFamily="18" charset="0"/>
                <a:ea typeface="+mn-ea"/>
              </a:rPr>
              <a:t>, A</a:t>
            </a:r>
            <a:r>
              <a:rPr lang="zh-CN" altLang="zh-CN" sz="2200" b="1" dirty="0">
                <a:latin typeface="Bodoni MT Black" pitchFamily="18" charset="0"/>
                <a:ea typeface="+mn-ea"/>
              </a:rPr>
              <a:t>≤</a:t>
            </a:r>
            <a:r>
              <a:rPr lang="en-US" altLang="zh-CN" sz="2200" b="1" dirty="0">
                <a:latin typeface="Bodoni MT Black" pitchFamily="18" charset="0"/>
                <a:ea typeface="+mn-ea"/>
              </a:rPr>
              <a:t>1</a:t>
            </a:r>
            <a:r>
              <a:rPr lang="en-US" altLang="zh-CN" sz="2200" b="1" dirty="0" smtClean="0">
                <a:latin typeface="Bodoni MT Black" pitchFamily="18" charset="0"/>
                <a:ea typeface="+mn-ea"/>
              </a:rPr>
              <a:t>, B=0, B</a:t>
            </a:r>
            <a:r>
              <a:rPr lang="zh-CN" altLang="zh-CN" sz="2200" b="1" dirty="0">
                <a:latin typeface="Bodoni MT Black" pitchFamily="18" charset="0"/>
                <a:ea typeface="+mn-ea"/>
              </a:rPr>
              <a:t>≠</a:t>
            </a:r>
            <a:r>
              <a:rPr lang="en-US" altLang="zh-CN" sz="2200" b="1" dirty="0">
                <a:latin typeface="Bodoni MT Black" pitchFamily="18" charset="0"/>
                <a:ea typeface="+mn-ea"/>
              </a:rPr>
              <a:t>0</a:t>
            </a:r>
            <a:r>
              <a:rPr lang="zh-CN" altLang="en-US" sz="2200" b="1" dirty="0">
                <a:latin typeface="Bodoni MT Black" pitchFamily="18" charset="0"/>
                <a:ea typeface="+mn-ea"/>
              </a:rPr>
              <a:t>；</a:t>
            </a:r>
            <a:endParaRPr lang="en-US" altLang="zh-CN" sz="2200" b="1" dirty="0">
              <a:latin typeface="Bodoni MT Black" pitchFamily="18" charset="0"/>
              <a:ea typeface="+mn-ea"/>
            </a:endParaRPr>
          </a:p>
          <a:p>
            <a:pPr eaLnBrk="1" hangingPunct="1">
              <a:lnSpc>
                <a:spcPct val="125000"/>
              </a:lnSpc>
              <a:defRPr/>
            </a:pPr>
            <a:r>
              <a:rPr lang="zh-CN" altLang="zh-CN" sz="2200" dirty="0">
                <a:latin typeface="Bodoni MT Black" pitchFamily="18" charset="0"/>
                <a:ea typeface="+mn-ea"/>
              </a:rPr>
              <a:t>在</a:t>
            </a:r>
            <a:r>
              <a:rPr lang="en-US" altLang="zh-CN" sz="2200" dirty="0">
                <a:latin typeface="Bodoni MT Black" pitchFamily="18" charset="0"/>
                <a:ea typeface="+mn-ea"/>
              </a:rPr>
              <a:t>b</a:t>
            </a:r>
            <a:r>
              <a:rPr lang="zh-CN" altLang="zh-CN" sz="2200" dirty="0">
                <a:latin typeface="Bodoni MT Black" pitchFamily="18" charset="0"/>
                <a:ea typeface="+mn-ea"/>
              </a:rPr>
              <a:t>点有下述各种结果出现：</a:t>
            </a:r>
            <a:endParaRPr lang="en-US" altLang="zh-CN" sz="2200" dirty="0">
              <a:latin typeface="Bodoni MT Black" pitchFamily="18" charset="0"/>
              <a:ea typeface="+mn-ea"/>
            </a:endParaRPr>
          </a:p>
          <a:p>
            <a:pPr eaLnBrk="1" hangingPunct="1">
              <a:lnSpc>
                <a:spcPct val="125000"/>
              </a:lnSpc>
              <a:defRPr/>
            </a:pPr>
            <a:r>
              <a:rPr lang="en-US" altLang="zh-CN" sz="2200" b="1" dirty="0">
                <a:latin typeface="Bodoni MT Black" pitchFamily="18" charset="0"/>
                <a:ea typeface="+mn-ea"/>
              </a:rPr>
              <a:t>   </a:t>
            </a:r>
            <a:r>
              <a:rPr lang="en-US" altLang="zh-CN" sz="2200" b="1" dirty="0" smtClean="0">
                <a:latin typeface="Bodoni MT Black" pitchFamily="18" charset="0"/>
                <a:ea typeface="+mn-ea"/>
              </a:rPr>
              <a:t>A=2, A</a:t>
            </a:r>
            <a:r>
              <a:rPr lang="zh-CN" altLang="zh-CN" sz="2200" b="1" dirty="0" smtClean="0">
                <a:latin typeface="Bodoni MT Black" pitchFamily="18" charset="0"/>
                <a:ea typeface="+mn-ea"/>
              </a:rPr>
              <a:t>≠</a:t>
            </a:r>
            <a:r>
              <a:rPr lang="en-US" altLang="zh-CN" sz="2200" b="1" dirty="0">
                <a:latin typeface="Bodoni MT Black" pitchFamily="18" charset="0"/>
                <a:ea typeface="+mn-ea"/>
              </a:rPr>
              <a:t>2</a:t>
            </a:r>
            <a:r>
              <a:rPr lang="en-US" altLang="zh-CN" sz="2200" b="1" dirty="0" smtClean="0">
                <a:latin typeface="Bodoni MT Black" pitchFamily="18" charset="0"/>
                <a:ea typeface="+mn-ea"/>
              </a:rPr>
              <a:t>, X&gt;1, X</a:t>
            </a:r>
            <a:r>
              <a:rPr lang="zh-CN" altLang="zh-CN" sz="2200" b="1" dirty="0">
                <a:latin typeface="Bodoni MT Black" pitchFamily="18" charset="0"/>
                <a:ea typeface="+mn-ea"/>
              </a:rPr>
              <a:t>≤</a:t>
            </a:r>
            <a:r>
              <a:rPr lang="en-US" altLang="zh-CN" sz="2200" b="1" dirty="0">
                <a:latin typeface="Bodoni MT Black" pitchFamily="18" charset="0"/>
                <a:ea typeface="+mn-ea"/>
              </a:rPr>
              <a:t>1</a:t>
            </a:r>
            <a:r>
              <a:rPr lang="zh-CN" altLang="en-US" sz="2200" b="1" dirty="0">
                <a:latin typeface="Bodoni MT Black" pitchFamily="18" charset="0"/>
                <a:ea typeface="+mn-ea"/>
              </a:rPr>
              <a:t>；</a:t>
            </a:r>
            <a:endParaRPr lang="en-US" altLang="zh-CN" sz="2200" b="1" dirty="0">
              <a:latin typeface="Bodoni MT Black" pitchFamily="18" charset="0"/>
              <a:ea typeface="+mn-ea"/>
            </a:endParaRPr>
          </a:p>
        </p:txBody>
      </p:sp>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216096" y="44450"/>
            <a:ext cx="8470704"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22321" y="896135"/>
            <a:ext cx="8470704" cy="604838"/>
          </a:xfrm>
        </p:spPr>
        <p:txBody>
          <a:bodyPr/>
          <a:lstStyle/>
          <a:p>
            <a:pPr marL="0" indent="0">
              <a:buFont typeface="Arial" charset="0"/>
              <a:buNone/>
              <a:defRPr/>
            </a:pPr>
            <a:r>
              <a:rPr lang="en-US" altLang="zh-CN" sz="2400" b="1" dirty="0" smtClean="0">
                <a:latin typeface="Bodoni MT Black" pitchFamily="18" charset="0"/>
              </a:rPr>
              <a:t>3. </a:t>
            </a:r>
            <a:r>
              <a:rPr lang="zh-CN" altLang="en-US" sz="2400" b="1" dirty="0" smtClean="0">
                <a:latin typeface="Bodoni MT Black" pitchFamily="18" charset="0"/>
              </a:rPr>
              <a:t>条件覆盖</a:t>
            </a:r>
          </a:p>
        </p:txBody>
      </p:sp>
      <p:sp>
        <p:nvSpPr>
          <p:cNvPr id="32775" name="TextBox 7"/>
          <p:cNvSpPr txBox="1">
            <a:spLocks noChangeArrowheads="1"/>
          </p:cNvSpPr>
          <p:nvPr/>
        </p:nvSpPr>
        <p:spPr bwMode="auto">
          <a:xfrm>
            <a:off x="-67856" y="1283478"/>
            <a:ext cx="9069012"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只需</a:t>
            </a:r>
            <a:r>
              <a:rPr lang="zh-CN" altLang="zh-CN" sz="2200" dirty="0">
                <a:latin typeface="Bodoni MT Black" pitchFamily="18" charset="0"/>
                <a:ea typeface="+mn-ea"/>
              </a:rPr>
              <a:t>要使用下面两组测试数据就可以达到上述覆盖标准：</a:t>
            </a: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①</a:t>
            </a:r>
            <a:r>
              <a:rPr lang="en-US" altLang="zh-CN" sz="2200" dirty="0" smtClean="0">
                <a:latin typeface="Bodoni MT Black" pitchFamily="18" charset="0"/>
                <a:ea typeface="+mn-ea"/>
              </a:rPr>
              <a:t> </a:t>
            </a:r>
            <a:r>
              <a:rPr lang="en-US" altLang="zh-CN" sz="2200" dirty="0" smtClean="0">
                <a:solidFill>
                  <a:srgbClr val="FF0000"/>
                </a:solidFill>
                <a:latin typeface="Bodoni MT Black" pitchFamily="18" charset="0"/>
                <a:ea typeface="+mn-ea"/>
              </a:rPr>
              <a:t>A=2, B=0, X=4</a:t>
            </a:r>
            <a:r>
              <a:rPr lang="zh-CN" altLang="en-US" sz="2200" dirty="0" smtClean="0">
                <a:latin typeface="Bodoni MT Black" pitchFamily="18" charset="0"/>
                <a:ea typeface="+mn-ea"/>
              </a:rPr>
              <a:t>（</a:t>
            </a:r>
            <a:r>
              <a:rPr lang="zh-CN" altLang="zh-CN" sz="2200" dirty="0" smtClean="0">
                <a:latin typeface="Bodoni MT Black" pitchFamily="18" charset="0"/>
              </a:rPr>
              <a:t>满足</a:t>
            </a:r>
            <a:r>
              <a:rPr lang="en-US" altLang="zh-CN" sz="2200" dirty="0" smtClean="0">
                <a:latin typeface="Bodoni MT Black" pitchFamily="18" charset="0"/>
              </a:rPr>
              <a:t>A&gt;1,B=0,A=2</a:t>
            </a:r>
            <a:r>
              <a:rPr lang="zh-CN" altLang="zh-CN" sz="2200" dirty="0" smtClean="0">
                <a:latin typeface="Bodoni MT Black" pitchFamily="18" charset="0"/>
              </a:rPr>
              <a:t>和</a:t>
            </a:r>
            <a:r>
              <a:rPr lang="en-US" altLang="zh-CN" sz="2200" dirty="0" smtClean="0">
                <a:latin typeface="Bodoni MT Black" pitchFamily="18" charset="0"/>
              </a:rPr>
              <a:t>X&gt;1</a:t>
            </a:r>
            <a:r>
              <a:rPr lang="zh-CN" altLang="zh-CN" sz="2200" dirty="0" smtClean="0">
                <a:latin typeface="Bodoni MT Black" pitchFamily="18" charset="0"/>
              </a:rPr>
              <a:t>，执行路径</a:t>
            </a:r>
            <a:r>
              <a:rPr lang="en-US" altLang="zh-CN" sz="2200" dirty="0" smtClean="0">
                <a:solidFill>
                  <a:srgbClr val="FF0000"/>
                </a:solidFill>
                <a:latin typeface="Bodoni MT Black" pitchFamily="18" charset="0"/>
              </a:rPr>
              <a:t>s-a-c-b-e-d</a:t>
            </a:r>
            <a:r>
              <a:rPr lang="zh-CN" altLang="en-US"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②</a:t>
            </a:r>
            <a:r>
              <a:rPr lang="en-US" altLang="zh-CN" sz="2200" dirty="0" smtClean="0">
                <a:latin typeface="Bodoni MT Black" pitchFamily="18" charset="0"/>
                <a:ea typeface="+mn-ea"/>
              </a:rPr>
              <a:t> </a:t>
            </a:r>
            <a:r>
              <a:rPr lang="en-US" altLang="zh-CN" sz="2200" dirty="0" smtClean="0">
                <a:solidFill>
                  <a:srgbClr val="00B0F0"/>
                </a:solidFill>
                <a:latin typeface="Bodoni MT Black" pitchFamily="18" charset="0"/>
                <a:ea typeface="+mn-ea"/>
              </a:rPr>
              <a:t>A=1, B=1, X=1</a:t>
            </a:r>
            <a:r>
              <a:rPr lang="zh-CN" altLang="en-US" sz="2200" dirty="0" smtClean="0">
                <a:latin typeface="Bodoni MT Black" pitchFamily="18" charset="0"/>
              </a:rPr>
              <a:t>（</a:t>
            </a:r>
            <a:r>
              <a:rPr lang="zh-CN" altLang="zh-CN" sz="2200" dirty="0" smtClean="0">
                <a:latin typeface="Bodoni MT Black" pitchFamily="18" charset="0"/>
                <a:ea typeface="+mn-ea"/>
              </a:rPr>
              <a:t>满足</a:t>
            </a:r>
            <a:r>
              <a:rPr lang="en-US" altLang="zh-CN" sz="2200" dirty="0">
                <a:latin typeface="Bodoni MT Black" pitchFamily="18" charset="0"/>
                <a:ea typeface="+mn-ea"/>
              </a:rPr>
              <a:t>A</a:t>
            </a:r>
            <a:r>
              <a:rPr lang="zh-CN" altLang="zh-CN" sz="2200" dirty="0">
                <a:latin typeface="Bodoni MT Black" pitchFamily="18" charset="0"/>
                <a:ea typeface="+mn-ea"/>
              </a:rPr>
              <a:t>≤</a:t>
            </a:r>
            <a:r>
              <a:rPr lang="en-US" altLang="zh-CN" sz="2200" dirty="0">
                <a:latin typeface="Bodoni MT Black" pitchFamily="18" charset="0"/>
                <a:ea typeface="+mn-ea"/>
              </a:rPr>
              <a:t>1,B</a:t>
            </a:r>
            <a:r>
              <a:rPr lang="zh-CN" altLang="zh-CN" sz="2200" dirty="0">
                <a:latin typeface="Bodoni MT Black" pitchFamily="18" charset="0"/>
                <a:ea typeface="+mn-ea"/>
              </a:rPr>
              <a:t>≠</a:t>
            </a:r>
            <a:r>
              <a:rPr lang="en-US" altLang="zh-CN" sz="2200" dirty="0">
                <a:latin typeface="Bodoni MT Black" pitchFamily="18" charset="0"/>
                <a:ea typeface="+mn-ea"/>
              </a:rPr>
              <a:t>0,A</a:t>
            </a:r>
            <a:r>
              <a:rPr lang="zh-CN" altLang="zh-CN" sz="2200" dirty="0">
                <a:latin typeface="Bodoni MT Black" pitchFamily="18" charset="0"/>
                <a:ea typeface="+mn-ea"/>
              </a:rPr>
              <a:t>≠</a:t>
            </a:r>
            <a:r>
              <a:rPr lang="en-US" altLang="zh-CN" sz="2200" dirty="0">
                <a:latin typeface="Bodoni MT Black" pitchFamily="18" charset="0"/>
                <a:ea typeface="+mn-ea"/>
              </a:rPr>
              <a:t>2</a:t>
            </a:r>
            <a:r>
              <a:rPr lang="zh-CN" altLang="zh-CN" sz="2200" dirty="0">
                <a:latin typeface="Bodoni MT Black" pitchFamily="18" charset="0"/>
                <a:ea typeface="+mn-ea"/>
              </a:rPr>
              <a:t>和</a:t>
            </a:r>
            <a:r>
              <a:rPr lang="en-US" altLang="zh-CN" sz="2200" dirty="0">
                <a:latin typeface="Bodoni MT Black" pitchFamily="18" charset="0"/>
                <a:ea typeface="+mn-ea"/>
              </a:rPr>
              <a:t>X</a:t>
            </a:r>
            <a:r>
              <a:rPr lang="zh-CN" altLang="zh-CN" sz="2200" dirty="0">
                <a:latin typeface="Bodoni MT Black" pitchFamily="18" charset="0"/>
                <a:ea typeface="+mn-ea"/>
              </a:rPr>
              <a:t>≤</a:t>
            </a:r>
            <a:r>
              <a:rPr lang="en-US" altLang="zh-CN" sz="2200" dirty="0" smtClean="0">
                <a:latin typeface="Bodoni MT Black" pitchFamily="18" charset="0"/>
                <a:ea typeface="+mn-ea"/>
              </a:rPr>
              <a:t>1</a:t>
            </a:r>
            <a:r>
              <a:rPr lang="zh-CN" altLang="zh-CN" sz="2200" dirty="0" smtClean="0">
                <a:latin typeface="Bodoni MT Black" pitchFamily="18" charset="0"/>
                <a:ea typeface="+mn-ea"/>
              </a:rPr>
              <a:t>，</a:t>
            </a:r>
            <a:r>
              <a:rPr lang="zh-CN" altLang="zh-CN" sz="2200" dirty="0">
                <a:latin typeface="Bodoni MT Black" pitchFamily="18" charset="0"/>
                <a:ea typeface="+mn-ea"/>
              </a:rPr>
              <a:t>执行</a:t>
            </a:r>
            <a:r>
              <a:rPr lang="zh-CN" altLang="zh-CN" sz="2200" dirty="0" smtClean="0">
                <a:latin typeface="Bodoni MT Black" pitchFamily="18" charset="0"/>
                <a:ea typeface="+mn-ea"/>
              </a:rPr>
              <a:t>路径</a:t>
            </a:r>
            <a:r>
              <a:rPr lang="en-US" altLang="zh-CN" sz="2200" dirty="0" smtClean="0">
                <a:solidFill>
                  <a:srgbClr val="00B0F0"/>
                </a:solidFill>
                <a:latin typeface="Bodoni MT Black" pitchFamily="18" charset="0"/>
                <a:ea typeface="+mn-ea"/>
              </a:rPr>
              <a:t>s-a-b-d</a:t>
            </a:r>
            <a:r>
              <a:rPr lang="zh-CN" altLang="en-US" sz="2200" dirty="0" smtClean="0">
                <a:latin typeface="Bodoni MT Black" pitchFamily="18" charset="0"/>
              </a:rPr>
              <a:t>）</a:t>
            </a:r>
            <a:r>
              <a:rPr lang="en-US" altLang="zh-CN" sz="2200" dirty="0" smtClean="0">
                <a:latin typeface="Bodoni MT Black" pitchFamily="18" charset="0"/>
                <a:ea typeface="+mn-ea"/>
              </a:rPr>
              <a:t>    </a:t>
            </a:r>
          </a:p>
        </p:txBody>
      </p:sp>
      <p:sp>
        <p:nvSpPr>
          <p:cNvPr id="9" name="1 Título"/>
          <p:cNvSpPr txBox="1">
            <a:spLocks/>
          </p:cNvSpPr>
          <p:nvPr/>
        </p:nvSpPr>
        <p:spPr bwMode="auto">
          <a:xfrm>
            <a:off x="-67856" y="6291263"/>
            <a:ext cx="23840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682745" y="6291263"/>
            <a:ext cx="385299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
        <p:nvSpPr>
          <p:cNvPr id="2" name="矩形 1"/>
          <p:cNvSpPr/>
          <p:nvPr/>
        </p:nvSpPr>
        <p:spPr>
          <a:xfrm>
            <a:off x="216096" y="2563092"/>
            <a:ext cx="6103548" cy="3098156"/>
          </a:xfrm>
          <a:prstGeom prst="rect">
            <a:avLst/>
          </a:prstGeom>
        </p:spPr>
        <p:txBody>
          <a:bodyPr wrap="square">
            <a:spAutoFit/>
          </a:bodyPr>
          <a:lstStyle/>
          <a:p>
            <a:pPr marL="0" indent="0">
              <a:lnSpc>
                <a:spcPct val="125000"/>
              </a:lnSpc>
              <a:defRPr/>
            </a:pPr>
            <a:r>
              <a:rPr lang="zh-CN" altLang="en-US" sz="2200" dirty="0" smtClean="0">
                <a:latin typeface="Bodoni MT Black" pitchFamily="18" charset="0"/>
              </a:rPr>
              <a:t>若</a:t>
            </a:r>
            <a:r>
              <a:rPr lang="zh-CN" altLang="zh-CN" sz="2200" dirty="0" smtClean="0">
                <a:latin typeface="Bodoni MT Black" pitchFamily="18" charset="0"/>
              </a:rPr>
              <a:t>使</a:t>
            </a:r>
            <a:r>
              <a:rPr lang="zh-CN" altLang="zh-CN" sz="2200" dirty="0">
                <a:latin typeface="Bodoni MT Black" pitchFamily="18" charset="0"/>
              </a:rPr>
              <a:t>用下面两组测试数据，则只满足条件覆盖标准并不满足判定覆盖标准</a:t>
            </a:r>
            <a:r>
              <a:rPr lang="zh-CN" altLang="en-US" sz="2200" dirty="0">
                <a:latin typeface="Bodoni MT Black" pitchFamily="18" charset="0"/>
              </a:rPr>
              <a:t>（</a:t>
            </a:r>
            <a:r>
              <a:rPr lang="zh-CN" altLang="zh-CN" sz="2200" dirty="0">
                <a:latin typeface="Bodoni MT Black" pitchFamily="18" charset="0"/>
              </a:rPr>
              <a:t>第二个判定表达式的值总为真</a:t>
            </a:r>
            <a:r>
              <a:rPr lang="zh-CN" altLang="en-US" sz="2200" dirty="0">
                <a:latin typeface="Bodoni MT Black" pitchFamily="18" charset="0"/>
              </a:rPr>
              <a:t>）</a:t>
            </a:r>
            <a:r>
              <a:rPr lang="zh-CN" altLang="zh-CN" sz="2200" dirty="0">
                <a:latin typeface="Bodoni MT Black" pitchFamily="18" charset="0"/>
              </a:rPr>
              <a:t>：</a:t>
            </a:r>
          </a:p>
          <a:p>
            <a:pPr marL="0" indent="0">
              <a:lnSpc>
                <a:spcPct val="125000"/>
              </a:lnSpc>
              <a:defRPr/>
            </a:pPr>
            <a:r>
              <a:rPr lang="zh-CN" altLang="zh-CN" sz="2200" dirty="0" smtClean="0">
                <a:latin typeface="Bodoni MT Black" pitchFamily="18" charset="0"/>
              </a:rPr>
              <a:t>①</a:t>
            </a:r>
            <a:r>
              <a:rPr lang="en-US" altLang="zh-CN" sz="2200" dirty="0" smtClean="0">
                <a:latin typeface="Bodoni MT Black" pitchFamily="18" charset="0"/>
              </a:rPr>
              <a:t> </a:t>
            </a:r>
            <a:r>
              <a:rPr lang="en-US" altLang="zh-CN" sz="2200" dirty="0">
                <a:solidFill>
                  <a:srgbClr val="FF0000"/>
                </a:solidFill>
                <a:latin typeface="Bodoni MT Black" pitchFamily="18" charset="0"/>
              </a:rPr>
              <a:t>A=2</a:t>
            </a:r>
            <a:r>
              <a:rPr lang="en-US" altLang="zh-CN" sz="2200" dirty="0" smtClean="0">
                <a:solidFill>
                  <a:srgbClr val="FF0000"/>
                </a:solidFill>
                <a:latin typeface="Bodoni MT Black" pitchFamily="18" charset="0"/>
              </a:rPr>
              <a:t>, B=0, X=1</a:t>
            </a:r>
            <a:r>
              <a:rPr lang="zh-CN" altLang="en-US" sz="2200" dirty="0">
                <a:latin typeface="Bodoni MT Black" pitchFamily="18" charset="0"/>
              </a:rPr>
              <a:t>（</a:t>
            </a:r>
            <a:r>
              <a:rPr lang="zh-CN" altLang="zh-CN" sz="2200" dirty="0">
                <a:latin typeface="Bodoni MT Black" pitchFamily="18" charset="0"/>
              </a:rPr>
              <a:t>满足</a:t>
            </a:r>
            <a:r>
              <a:rPr lang="en-US" altLang="zh-CN" sz="2200" dirty="0">
                <a:latin typeface="Bodoni MT Black" pitchFamily="18" charset="0"/>
              </a:rPr>
              <a:t>A&gt;1,B=0,A=2</a:t>
            </a:r>
            <a:r>
              <a:rPr lang="zh-CN" altLang="zh-CN" sz="2200" dirty="0">
                <a:latin typeface="Bodoni MT Black" pitchFamily="18" charset="0"/>
              </a:rPr>
              <a:t>和</a:t>
            </a:r>
            <a:r>
              <a:rPr lang="en-US" altLang="zh-CN" sz="2200" dirty="0">
                <a:latin typeface="Bodoni MT Black" pitchFamily="18" charset="0"/>
              </a:rPr>
              <a:t>X</a:t>
            </a:r>
            <a:r>
              <a:rPr lang="zh-CN" altLang="zh-CN" sz="2200" dirty="0">
                <a:latin typeface="Bodoni MT Black" pitchFamily="18" charset="0"/>
              </a:rPr>
              <a:t>≤</a:t>
            </a:r>
            <a:r>
              <a:rPr lang="en-US" altLang="zh-CN" sz="2200" dirty="0">
                <a:latin typeface="Bodoni MT Black" pitchFamily="18" charset="0"/>
              </a:rPr>
              <a:t>1</a:t>
            </a:r>
            <a:r>
              <a:rPr lang="zh-CN" altLang="zh-CN" sz="2200" dirty="0">
                <a:latin typeface="Bodoni MT Black" pitchFamily="18" charset="0"/>
              </a:rPr>
              <a:t>，执行路径</a:t>
            </a:r>
            <a:r>
              <a:rPr lang="en-US" altLang="zh-CN" sz="2200" dirty="0" smtClean="0">
                <a:solidFill>
                  <a:srgbClr val="FF0000"/>
                </a:solidFill>
                <a:latin typeface="Bodoni MT Black" pitchFamily="18" charset="0"/>
              </a:rPr>
              <a:t>s-a-c-b-e-d</a:t>
            </a:r>
            <a:r>
              <a:rPr lang="zh-CN" altLang="en-US" sz="2200" dirty="0">
                <a:latin typeface="Bodoni MT Black" pitchFamily="18" charset="0"/>
              </a:rPr>
              <a:t>）</a:t>
            </a:r>
            <a:endParaRPr lang="zh-CN" altLang="zh-CN" sz="2200" dirty="0">
              <a:latin typeface="Bodoni MT Black" pitchFamily="18" charset="0"/>
            </a:endParaRPr>
          </a:p>
          <a:p>
            <a:pPr marL="0" indent="0">
              <a:lnSpc>
                <a:spcPct val="125000"/>
              </a:lnSpc>
              <a:defRPr/>
            </a:pPr>
            <a:r>
              <a:rPr lang="zh-CN" altLang="zh-CN" sz="2200" dirty="0" smtClean="0">
                <a:latin typeface="Bodoni MT Black" pitchFamily="18" charset="0"/>
              </a:rPr>
              <a:t>②</a:t>
            </a:r>
            <a:r>
              <a:rPr lang="en-US" altLang="zh-CN" sz="2200" dirty="0" smtClean="0">
                <a:latin typeface="Bodoni MT Black" pitchFamily="18" charset="0"/>
              </a:rPr>
              <a:t> </a:t>
            </a:r>
            <a:r>
              <a:rPr lang="en-US" altLang="zh-CN" sz="2200" dirty="0">
                <a:solidFill>
                  <a:srgbClr val="00B0F0"/>
                </a:solidFill>
                <a:latin typeface="Bodoni MT Black" pitchFamily="18" charset="0"/>
              </a:rPr>
              <a:t>A=1</a:t>
            </a:r>
            <a:r>
              <a:rPr lang="en-US" altLang="zh-CN" sz="2200" dirty="0" smtClean="0">
                <a:solidFill>
                  <a:srgbClr val="00B0F0"/>
                </a:solidFill>
                <a:latin typeface="Bodoni MT Black" pitchFamily="18" charset="0"/>
              </a:rPr>
              <a:t>, B=1, X=2</a:t>
            </a:r>
            <a:r>
              <a:rPr lang="zh-CN" altLang="en-US" sz="2200" dirty="0">
                <a:latin typeface="Bodoni MT Black" pitchFamily="18" charset="0"/>
              </a:rPr>
              <a:t>（</a:t>
            </a:r>
            <a:r>
              <a:rPr lang="zh-CN" altLang="zh-CN" sz="2200" dirty="0">
                <a:latin typeface="Bodoni MT Black" pitchFamily="18" charset="0"/>
              </a:rPr>
              <a:t>满足</a:t>
            </a:r>
            <a:r>
              <a:rPr lang="en-US" altLang="zh-CN" sz="2200" dirty="0">
                <a:latin typeface="Bodoni MT Black" pitchFamily="18" charset="0"/>
              </a:rPr>
              <a:t>A</a:t>
            </a:r>
            <a:r>
              <a:rPr lang="zh-CN" altLang="zh-CN" sz="2200" dirty="0">
                <a:latin typeface="Bodoni MT Black" pitchFamily="18" charset="0"/>
              </a:rPr>
              <a:t>≤</a:t>
            </a:r>
            <a:r>
              <a:rPr lang="en-US" altLang="zh-CN" sz="2200" dirty="0">
                <a:latin typeface="Bodoni MT Black" pitchFamily="18" charset="0"/>
              </a:rPr>
              <a:t>1,B</a:t>
            </a:r>
            <a:r>
              <a:rPr lang="zh-CN" altLang="zh-CN" sz="2200" dirty="0">
                <a:latin typeface="Bodoni MT Black" pitchFamily="18" charset="0"/>
              </a:rPr>
              <a:t>≠</a:t>
            </a:r>
            <a:r>
              <a:rPr lang="en-US" altLang="zh-CN" sz="2200" dirty="0">
                <a:latin typeface="Bodoni MT Black" pitchFamily="18" charset="0"/>
              </a:rPr>
              <a:t>0,A</a:t>
            </a:r>
            <a:r>
              <a:rPr lang="zh-CN" altLang="zh-CN" sz="2200" dirty="0">
                <a:latin typeface="Bodoni MT Black" pitchFamily="18" charset="0"/>
              </a:rPr>
              <a:t>≠</a:t>
            </a:r>
            <a:r>
              <a:rPr lang="en-US" altLang="zh-CN" sz="2200" dirty="0">
                <a:latin typeface="Bodoni MT Black" pitchFamily="18" charset="0"/>
              </a:rPr>
              <a:t>2</a:t>
            </a:r>
            <a:r>
              <a:rPr lang="zh-CN" altLang="zh-CN" sz="2200" dirty="0">
                <a:latin typeface="Bodoni MT Black" pitchFamily="18" charset="0"/>
              </a:rPr>
              <a:t>和</a:t>
            </a:r>
            <a:r>
              <a:rPr lang="en-US" altLang="zh-CN" sz="2200" dirty="0">
                <a:latin typeface="Bodoni MT Black" pitchFamily="18" charset="0"/>
              </a:rPr>
              <a:t>X&gt;1</a:t>
            </a:r>
            <a:r>
              <a:rPr lang="zh-CN" altLang="zh-CN" sz="2200" dirty="0">
                <a:latin typeface="Bodoni MT Black" pitchFamily="18" charset="0"/>
              </a:rPr>
              <a:t>，执行路径</a:t>
            </a:r>
            <a:r>
              <a:rPr lang="en-US" altLang="zh-CN" sz="2200" dirty="0" smtClean="0">
                <a:solidFill>
                  <a:srgbClr val="00B0F0"/>
                </a:solidFill>
                <a:latin typeface="Bodoni MT Black" pitchFamily="18" charset="0"/>
              </a:rPr>
              <a:t>s-a-b-e-d</a:t>
            </a:r>
            <a:r>
              <a:rPr lang="zh-CN" altLang="en-US" sz="2200" dirty="0">
                <a:latin typeface="Bodoni MT Black" pitchFamily="18" charset="0"/>
              </a:rPr>
              <a:t>）</a:t>
            </a:r>
            <a:endParaRPr lang="zh-CN" altLang="zh-CN" sz="2200" dirty="0">
              <a:latin typeface="Bodoni MT Black" pitchFamily="18" charset="0"/>
            </a:endParaRPr>
          </a:p>
        </p:txBody>
      </p:sp>
      <p:sp>
        <p:nvSpPr>
          <p:cNvPr id="3" name="矩形 2"/>
          <p:cNvSpPr/>
          <p:nvPr/>
        </p:nvSpPr>
        <p:spPr>
          <a:xfrm>
            <a:off x="229006" y="5502434"/>
            <a:ext cx="8904743" cy="966996"/>
          </a:xfrm>
          <a:prstGeom prst="rect">
            <a:avLst/>
          </a:prstGeom>
        </p:spPr>
        <p:txBody>
          <a:bodyPr wrap="square">
            <a:spAutoFit/>
          </a:bodyPr>
          <a:lstStyle/>
          <a:p>
            <a:pPr>
              <a:lnSpc>
                <a:spcPct val="125000"/>
              </a:lnSpc>
            </a:pPr>
            <a:r>
              <a:rPr lang="zh-CN" altLang="zh-CN" sz="2400" dirty="0">
                <a:latin typeface="Bodoni MT Black" pitchFamily="18" charset="0"/>
              </a:rPr>
              <a:t>条件</a:t>
            </a:r>
            <a:r>
              <a:rPr lang="zh-CN" altLang="zh-CN" sz="2400" dirty="0" smtClean="0">
                <a:latin typeface="Bodoni MT Black" pitchFamily="18" charset="0"/>
              </a:rPr>
              <a:t>覆盖常</a:t>
            </a:r>
            <a:r>
              <a:rPr lang="zh-CN" altLang="zh-CN" sz="2400" dirty="0">
                <a:latin typeface="Bodoni MT Black" pitchFamily="18" charset="0"/>
              </a:rPr>
              <a:t>比判定覆盖</a:t>
            </a:r>
            <a:r>
              <a:rPr lang="zh-CN" altLang="zh-CN" sz="2400" dirty="0">
                <a:solidFill>
                  <a:srgbClr val="FF0000"/>
                </a:solidFill>
                <a:latin typeface="Bodoni MT Black" pitchFamily="18" charset="0"/>
              </a:rPr>
              <a:t>强</a:t>
            </a:r>
            <a:r>
              <a:rPr lang="zh-CN" altLang="zh-CN" sz="2400" dirty="0">
                <a:latin typeface="Bodoni MT Black" pitchFamily="18" charset="0"/>
              </a:rPr>
              <a:t>，</a:t>
            </a:r>
            <a:r>
              <a:rPr lang="zh-CN" altLang="en-US" sz="2400" dirty="0">
                <a:latin typeface="Bodoni MT Black" pitchFamily="18" charset="0"/>
              </a:rPr>
              <a:t>但</a:t>
            </a:r>
            <a:r>
              <a:rPr lang="zh-CN" altLang="en-US" sz="2400" dirty="0">
                <a:solidFill>
                  <a:srgbClr val="FF0000"/>
                </a:solidFill>
                <a:latin typeface="Bodoni MT Black" pitchFamily="18" charset="0"/>
              </a:rPr>
              <a:t>满足条件覆盖的测试数据不一定满足判定</a:t>
            </a:r>
            <a:r>
              <a:rPr lang="zh-CN" altLang="en-US" sz="2400" dirty="0" smtClean="0">
                <a:solidFill>
                  <a:srgbClr val="FF0000"/>
                </a:solidFill>
                <a:latin typeface="Bodoni MT Black" pitchFamily="18" charset="0"/>
              </a:rPr>
              <a:t>覆盖</a:t>
            </a:r>
            <a:r>
              <a:rPr lang="zh-CN" altLang="en-US" sz="2400" dirty="0" smtClean="0">
                <a:latin typeface="Bodoni MT Black" pitchFamily="18" charset="0"/>
              </a:rPr>
              <a:t>。</a:t>
            </a:r>
            <a:endParaRPr lang="zh-CN" altLang="en-US" sz="2400" dirty="0"/>
          </a:p>
        </p:txBody>
      </p:sp>
      <p:pic>
        <p:nvPicPr>
          <p:cNvPr id="11" name="图片 1"/>
          <p:cNvPicPr>
            <a:picLocks noChangeAspect="1"/>
          </p:cNvPicPr>
          <p:nvPr/>
        </p:nvPicPr>
        <p:blipFill>
          <a:blip r:embed="rId3" cstate="print"/>
          <a:srcRect/>
          <a:stretch>
            <a:fillRect/>
          </a:stretch>
        </p:blipFill>
        <p:spPr bwMode="auto">
          <a:xfrm>
            <a:off x="6301211" y="2563092"/>
            <a:ext cx="2746375" cy="2898663"/>
          </a:xfrm>
          <a:prstGeom prst="rect">
            <a:avLst/>
          </a:prstGeom>
          <a:solidFill>
            <a:srgbClr val="FF0000"/>
          </a:solidFill>
          <a:ln w="9525">
            <a:noFill/>
            <a:miter lim="800000"/>
            <a:headEnd/>
            <a:tailEnd/>
          </a:ln>
        </p:spPr>
      </p:pic>
      <p:grpSp>
        <p:nvGrpSpPr>
          <p:cNvPr id="12" name="组合 11"/>
          <p:cNvGrpSpPr/>
          <p:nvPr/>
        </p:nvGrpSpPr>
        <p:grpSpPr>
          <a:xfrm>
            <a:off x="6806664" y="2961703"/>
            <a:ext cx="1797783" cy="2354224"/>
            <a:chOff x="6911868" y="3812759"/>
            <a:chExt cx="1797783" cy="2354224"/>
          </a:xfrm>
        </p:grpSpPr>
        <p:sp>
          <p:nvSpPr>
            <p:cNvPr id="13" name="任意多边形 12"/>
            <p:cNvSpPr/>
            <p:nvPr/>
          </p:nvSpPr>
          <p:spPr>
            <a:xfrm>
              <a:off x="6911868" y="3812759"/>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93472" y="3896497"/>
              <a:ext cx="26800" cy="2042984"/>
            </a:xfrm>
            <a:custGeom>
              <a:avLst/>
              <a:gdLst>
                <a:gd name="connsiteX0" fmla="*/ 2087 w 26800"/>
                <a:gd name="connsiteY0" fmla="*/ 0 h 2042984"/>
                <a:gd name="connsiteX1" fmla="*/ 18563 w 26800"/>
                <a:gd name="connsiteY1" fmla="*/ 378941 h 2042984"/>
                <a:gd name="connsiteX2" fmla="*/ 26800 w 26800"/>
                <a:gd name="connsiteY2" fmla="*/ 403654 h 2042984"/>
                <a:gd name="connsiteX3" fmla="*/ 18563 w 26800"/>
                <a:gd name="connsiteY3" fmla="*/ 2042984 h 2042984"/>
              </a:gdLst>
              <a:ahLst/>
              <a:cxnLst>
                <a:cxn ang="0">
                  <a:pos x="connsiteX0" y="connsiteY0"/>
                </a:cxn>
                <a:cxn ang="0">
                  <a:pos x="connsiteX1" y="connsiteY1"/>
                </a:cxn>
                <a:cxn ang="0">
                  <a:pos x="connsiteX2" y="connsiteY2"/>
                </a:cxn>
                <a:cxn ang="0">
                  <a:pos x="connsiteX3" y="connsiteY3"/>
                </a:cxn>
              </a:cxnLst>
              <a:rect l="l" t="t" r="r" b="b"/>
              <a:pathLst>
                <a:path w="26800" h="2042984">
                  <a:moveTo>
                    <a:pt x="2087" y="0"/>
                  </a:moveTo>
                  <a:cubicBezTo>
                    <a:pt x="4076" y="81538"/>
                    <a:pt x="-10942" y="260917"/>
                    <a:pt x="18563" y="378941"/>
                  </a:cubicBezTo>
                  <a:cubicBezTo>
                    <a:pt x="20669" y="387365"/>
                    <a:pt x="24054" y="395416"/>
                    <a:pt x="26800" y="403654"/>
                  </a:cubicBezTo>
                  <a:cubicBezTo>
                    <a:pt x="17997" y="1856258"/>
                    <a:pt x="18563" y="1309808"/>
                    <a:pt x="18563" y="204298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6806665" y="2949621"/>
            <a:ext cx="1869791" cy="2356576"/>
            <a:chOff x="6806665" y="3138616"/>
            <a:chExt cx="1869791" cy="2356576"/>
          </a:xfrm>
        </p:grpSpPr>
        <p:sp>
          <p:nvSpPr>
            <p:cNvPr id="19" name="任意多边形 18"/>
            <p:cNvSpPr/>
            <p:nvPr/>
          </p:nvSpPr>
          <p:spPr>
            <a:xfrm>
              <a:off x="6806665" y="3140968"/>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任意多边形 3"/>
            <p:cNvSpPr/>
            <p:nvPr/>
          </p:nvSpPr>
          <p:spPr>
            <a:xfrm>
              <a:off x="6898717" y="3138616"/>
              <a:ext cx="1777739" cy="2352982"/>
            </a:xfrm>
            <a:custGeom>
              <a:avLst/>
              <a:gdLst>
                <a:gd name="connsiteX0" fmla="*/ 114055 w 1777739"/>
                <a:gd name="connsiteY0" fmla="*/ 0 h 2352982"/>
                <a:gd name="connsiteX1" fmla="*/ 155244 w 1777739"/>
                <a:gd name="connsiteY1" fmla="*/ 1491049 h 2352982"/>
                <a:gd name="connsiteX2" fmla="*/ 1621579 w 1777739"/>
                <a:gd name="connsiteY2" fmla="*/ 1598141 h 2352982"/>
                <a:gd name="connsiteX3" fmla="*/ 1572152 w 1777739"/>
                <a:gd name="connsiteY3" fmla="*/ 2059460 h 2352982"/>
                <a:gd name="connsiteX4" fmla="*/ 171720 w 1777739"/>
                <a:gd name="connsiteY4" fmla="*/ 2026508 h 2352982"/>
                <a:gd name="connsiteX5" fmla="*/ 105817 w 1777739"/>
                <a:gd name="connsiteY5" fmla="*/ 2331308 h 2352982"/>
                <a:gd name="connsiteX6" fmla="*/ 105817 w 1777739"/>
                <a:gd name="connsiteY6" fmla="*/ 2323070 h 2352982"/>
                <a:gd name="connsiteX7" fmla="*/ 130530 w 1777739"/>
                <a:gd name="connsiteY7" fmla="*/ 2281881 h 23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739" h="2352982">
                  <a:moveTo>
                    <a:pt x="114055" y="0"/>
                  </a:moveTo>
                  <a:cubicBezTo>
                    <a:pt x="9022" y="612346"/>
                    <a:pt x="-96010" y="1224692"/>
                    <a:pt x="155244" y="1491049"/>
                  </a:cubicBezTo>
                  <a:cubicBezTo>
                    <a:pt x="406498" y="1757406"/>
                    <a:pt x="1385428" y="1503406"/>
                    <a:pt x="1621579" y="1598141"/>
                  </a:cubicBezTo>
                  <a:cubicBezTo>
                    <a:pt x="1857730" y="1692876"/>
                    <a:pt x="1813795" y="1988066"/>
                    <a:pt x="1572152" y="2059460"/>
                  </a:cubicBezTo>
                  <a:cubicBezTo>
                    <a:pt x="1330509" y="2130854"/>
                    <a:pt x="416109" y="1981200"/>
                    <a:pt x="171720" y="2026508"/>
                  </a:cubicBezTo>
                  <a:cubicBezTo>
                    <a:pt x="-72669" y="2071816"/>
                    <a:pt x="116801" y="2281881"/>
                    <a:pt x="105817" y="2331308"/>
                  </a:cubicBezTo>
                  <a:cubicBezTo>
                    <a:pt x="94833" y="2380735"/>
                    <a:pt x="101698" y="2331308"/>
                    <a:pt x="105817" y="2323070"/>
                  </a:cubicBezTo>
                  <a:cubicBezTo>
                    <a:pt x="109936" y="2314832"/>
                    <a:pt x="120233" y="2298356"/>
                    <a:pt x="130530" y="228188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973668"/>
            <a:ext cx="8229600" cy="604837"/>
          </a:xfrm>
        </p:spPr>
        <p:txBody>
          <a:bodyPr/>
          <a:lstStyle/>
          <a:p>
            <a:pPr marL="0" indent="0">
              <a:buFont typeface="Arial" charset="0"/>
              <a:buNone/>
              <a:defRPr/>
            </a:pPr>
            <a:r>
              <a:rPr lang="en-US" altLang="zh-CN" sz="2400" b="1" dirty="0" smtClean="0">
                <a:latin typeface="Bodoni MT Black" pitchFamily="18" charset="0"/>
              </a:rPr>
              <a:t>4. </a:t>
            </a:r>
            <a:r>
              <a:rPr lang="zh-CN" altLang="en-US" sz="2400" b="1" dirty="0" smtClean="0">
                <a:latin typeface="Bodoni MT Black" pitchFamily="18" charset="0"/>
              </a:rPr>
              <a:t>判定</a:t>
            </a:r>
            <a:r>
              <a:rPr lang="en-US" altLang="zh-CN" sz="2400" b="1" dirty="0" smtClean="0">
                <a:latin typeface="Bodoni MT Black" pitchFamily="18" charset="0"/>
              </a:rPr>
              <a:t>/</a:t>
            </a:r>
            <a:r>
              <a:rPr lang="zh-CN" altLang="en-US" sz="2400" b="1" dirty="0" smtClean="0">
                <a:latin typeface="Bodoni MT Black" pitchFamily="18" charset="0"/>
              </a:rPr>
              <a:t>条件覆盖</a:t>
            </a:r>
          </a:p>
        </p:txBody>
      </p:sp>
      <p:sp>
        <p:nvSpPr>
          <p:cNvPr id="32775" name="TextBox 7"/>
          <p:cNvSpPr txBox="1">
            <a:spLocks noChangeArrowheads="1"/>
          </p:cNvSpPr>
          <p:nvPr/>
        </p:nvSpPr>
        <p:spPr bwMode="auto">
          <a:xfrm>
            <a:off x="229730" y="1509939"/>
            <a:ext cx="8734758" cy="405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判定</a:t>
            </a:r>
            <a:r>
              <a:rPr lang="en-US" altLang="zh-CN" sz="2400" b="1" dirty="0">
                <a:solidFill>
                  <a:srgbClr val="C00000"/>
                </a:solidFill>
                <a:latin typeface="Bodoni MT Black" pitchFamily="18" charset="0"/>
                <a:ea typeface="+mn-ea"/>
              </a:rPr>
              <a:t>/</a:t>
            </a:r>
            <a:r>
              <a:rPr lang="zh-CN" altLang="zh-CN" sz="2400" b="1" dirty="0">
                <a:solidFill>
                  <a:srgbClr val="C00000"/>
                </a:solidFill>
                <a:latin typeface="Bodoni MT Black" pitchFamily="18" charset="0"/>
                <a:ea typeface="+mn-ea"/>
              </a:rPr>
              <a:t>条件</a:t>
            </a:r>
            <a:r>
              <a:rPr lang="zh-CN" altLang="zh-CN" sz="2400" b="1" dirty="0" smtClean="0">
                <a:solidFill>
                  <a:srgbClr val="C00000"/>
                </a:solidFill>
                <a:latin typeface="Bodoni MT Black" pitchFamily="18" charset="0"/>
                <a:ea typeface="+mn-ea"/>
              </a:rPr>
              <a:t>覆盖</a:t>
            </a:r>
            <a:r>
              <a:rPr lang="zh-CN" altLang="en-US" sz="2400" b="1" dirty="0" smtClean="0">
                <a:solidFill>
                  <a:srgbClr val="C00000"/>
                </a:solidFill>
                <a:latin typeface="Bodoni MT Black" pitchFamily="18" charset="0"/>
                <a:ea typeface="+mn-ea"/>
              </a:rPr>
              <a:t>是</a:t>
            </a:r>
            <a:r>
              <a:rPr lang="zh-CN" altLang="zh-CN" sz="2400" dirty="0" smtClean="0">
                <a:latin typeface="Bodoni MT Black" pitchFamily="18" charset="0"/>
                <a:ea typeface="+mn-ea"/>
              </a:rPr>
              <a:t>一</a:t>
            </a:r>
            <a:r>
              <a:rPr lang="zh-CN" altLang="zh-CN" sz="2400" dirty="0">
                <a:latin typeface="Bodoni MT Black" pitchFamily="18" charset="0"/>
                <a:ea typeface="+mn-ea"/>
              </a:rPr>
              <a:t>种能同时</a:t>
            </a:r>
            <a:r>
              <a:rPr lang="zh-CN" altLang="zh-CN" sz="2400" dirty="0" smtClean="0">
                <a:latin typeface="Bodoni MT Black" pitchFamily="18" charset="0"/>
                <a:ea typeface="+mn-ea"/>
              </a:rPr>
              <a:t>满足</a:t>
            </a:r>
            <a:r>
              <a:rPr lang="zh-CN" altLang="en-US" sz="2400" dirty="0" smtClean="0">
                <a:latin typeface="Bodoni MT Black" pitchFamily="18" charset="0"/>
                <a:ea typeface="+mn-ea"/>
              </a:rPr>
              <a:t>判定覆盖和条件覆盖</a:t>
            </a:r>
            <a:r>
              <a:rPr lang="zh-CN" altLang="zh-CN" sz="2400" dirty="0" smtClean="0">
                <a:latin typeface="Bodoni MT Black" pitchFamily="18" charset="0"/>
                <a:ea typeface="+mn-ea"/>
              </a:rPr>
              <a:t>的</a:t>
            </a:r>
            <a:r>
              <a:rPr lang="zh-CN" altLang="zh-CN" sz="2400" dirty="0">
                <a:latin typeface="Bodoni MT Black" pitchFamily="18" charset="0"/>
                <a:ea typeface="+mn-ea"/>
              </a:rPr>
              <a:t>逻辑覆盖</a:t>
            </a:r>
            <a:r>
              <a:rPr lang="zh-CN" altLang="zh-CN" sz="2400" dirty="0" smtClean="0">
                <a:latin typeface="Bodoni MT Black" pitchFamily="18" charset="0"/>
                <a:ea typeface="+mn-ea"/>
              </a:rPr>
              <a:t>，</a:t>
            </a:r>
            <a:r>
              <a:rPr lang="zh-CN" altLang="en-US" sz="2400" dirty="0" smtClean="0">
                <a:latin typeface="Bodoni MT Black" pitchFamily="18" charset="0"/>
                <a:ea typeface="+mn-ea"/>
              </a:rPr>
              <a:t>它</a:t>
            </a:r>
            <a:r>
              <a:rPr lang="zh-CN" altLang="zh-CN" sz="2400" dirty="0" smtClean="0">
                <a:latin typeface="Bodoni MT Black" pitchFamily="18" charset="0"/>
                <a:ea typeface="+mn-ea"/>
              </a:rPr>
              <a:t>的</a:t>
            </a:r>
            <a:r>
              <a:rPr lang="zh-CN" altLang="zh-CN" sz="2400" dirty="0">
                <a:latin typeface="Bodoni MT Black" pitchFamily="18" charset="0"/>
                <a:ea typeface="+mn-ea"/>
              </a:rPr>
              <a:t>含义是，选取足够多的测试数据，</a:t>
            </a:r>
            <a:r>
              <a:rPr lang="zh-CN" altLang="zh-CN" sz="2400" dirty="0">
                <a:solidFill>
                  <a:srgbClr val="FF0000"/>
                </a:solidFill>
                <a:latin typeface="Bodoni MT Black" pitchFamily="18" charset="0"/>
                <a:ea typeface="+mn-ea"/>
              </a:rPr>
              <a:t>使得判定表达式中的每个条件都取到各种可能的值，而且每个判定表达式也都取到各种可能的结果</a:t>
            </a:r>
            <a:r>
              <a:rPr lang="zh-CN" altLang="zh-CN" sz="2400" dirty="0" smtClean="0">
                <a:solidFill>
                  <a:srgbClr val="FF0000"/>
                </a:solidFill>
                <a:latin typeface="Bodoni MT Black" pitchFamily="18" charset="0"/>
                <a:ea typeface="+mn-ea"/>
              </a:rPr>
              <a:t>。</a:t>
            </a:r>
            <a:endParaRPr lang="en-US" altLang="zh-CN" sz="2400" dirty="0" smtClean="0">
              <a:solidFill>
                <a:srgbClr val="FF0000"/>
              </a:solidFill>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对于</a:t>
            </a:r>
            <a:r>
              <a:rPr lang="zh-CN" altLang="en-US" sz="2200" dirty="0" smtClean="0">
                <a:latin typeface="Bodoni MT Black" pitchFamily="18" charset="0"/>
                <a:ea typeface="+mn-ea"/>
              </a:rPr>
              <a:t>上例</a:t>
            </a:r>
            <a:r>
              <a:rPr lang="zh-CN" altLang="zh-CN" sz="2200" dirty="0" smtClean="0">
                <a:latin typeface="Bodoni MT Black" pitchFamily="18" charset="0"/>
                <a:ea typeface="+mn-ea"/>
              </a:rPr>
              <a:t>而言</a:t>
            </a:r>
            <a:r>
              <a:rPr lang="zh-CN" altLang="zh-CN" sz="2200" dirty="0">
                <a:latin typeface="Bodoni MT Black" pitchFamily="18" charset="0"/>
                <a:ea typeface="+mn-ea"/>
              </a:rPr>
              <a:t>，下述两组测试数据满足判定</a:t>
            </a:r>
            <a:r>
              <a:rPr lang="en-US" altLang="zh-CN" sz="2200" dirty="0">
                <a:latin typeface="Bodoni MT Black" pitchFamily="18" charset="0"/>
                <a:ea typeface="+mn-ea"/>
              </a:rPr>
              <a:t>/</a:t>
            </a:r>
            <a:r>
              <a:rPr lang="zh-CN" altLang="zh-CN" sz="2200" dirty="0">
                <a:latin typeface="Bodoni MT Black" pitchFamily="18" charset="0"/>
                <a:ea typeface="+mn-ea"/>
              </a:rPr>
              <a:t>条件覆盖标准：</a:t>
            </a: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①</a:t>
            </a:r>
            <a:r>
              <a:rPr lang="en-US" altLang="zh-CN" sz="2200" dirty="0" smtClean="0">
                <a:latin typeface="Bodoni MT Black" pitchFamily="18" charset="0"/>
                <a:ea typeface="+mn-ea"/>
              </a:rPr>
              <a:t> </a:t>
            </a:r>
            <a:r>
              <a:rPr lang="en-US" altLang="zh-CN" sz="2200" dirty="0">
                <a:latin typeface="Bodoni MT Black" pitchFamily="18" charset="0"/>
                <a:ea typeface="+mn-ea"/>
              </a:rPr>
              <a:t>A=2</a:t>
            </a:r>
            <a:r>
              <a:rPr lang="en-US" altLang="zh-CN" sz="2200" dirty="0" smtClean="0">
                <a:latin typeface="Bodoni MT Black" pitchFamily="18" charset="0"/>
                <a:ea typeface="+mn-ea"/>
              </a:rPr>
              <a:t>, B=0, X=4</a:t>
            </a:r>
            <a:endParaRPr lang="zh-CN" altLang="zh-CN" sz="2200" dirty="0">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②</a:t>
            </a:r>
            <a:r>
              <a:rPr lang="en-US" altLang="zh-CN" sz="2200" dirty="0" smtClean="0">
                <a:latin typeface="Bodoni MT Black" pitchFamily="18" charset="0"/>
                <a:ea typeface="+mn-ea"/>
              </a:rPr>
              <a:t> A=1, B=1, X=1</a:t>
            </a: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但这</a:t>
            </a:r>
            <a:r>
              <a:rPr lang="zh-CN" altLang="zh-CN" sz="2400" dirty="0">
                <a:latin typeface="Bodoni MT Black" pitchFamily="18" charset="0"/>
                <a:ea typeface="+mn-ea"/>
              </a:rPr>
              <a:t>两组测试数据也就是为了满足条件覆盖标准最初选取的两组数据，因此，</a:t>
            </a:r>
            <a:r>
              <a:rPr lang="zh-CN" altLang="zh-CN" sz="2400" dirty="0">
                <a:solidFill>
                  <a:srgbClr val="FF0000"/>
                </a:solidFill>
                <a:latin typeface="Bodoni MT Black" pitchFamily="18" charset="0"/>
                <a:ea typeface="+mn-ea"/>
              </a:rPr>
              <a:t>有时判定</a:t>
            </a:r>
            <a:r>
              <a:rPr lang="en-US" altLang="zh-CN" sz="2400" dirty="0">
                <a:solidFill>
                  <a:srgbClr val="FF0000"/>
                </a:solidFill>
                <a:latin typeface="Bodoni MT Black" pitchFamily="18" charset="0"/>
                <a:ea typeface="+mn-ea"/>
              </a:rPr>
              <a:t>/</a:t>
            </a:r>
            <a:r>
              <a:rPr lang="zh-CN" altLang="zh-CN" sz="2400" dirty="0">
                <a:solidFill>
                  <a:srgbClr val="FF0000"/>
                </a:solidFill>
                <a:latin typeface="Bodoni MT Black" pitchFamily="18" charset="0"/>
                <a:ea typeface="+mn-ea"/>
              </a:rPr>
              <a:t>条件覆盖也并不比条件覆盖更强。</a:t>
            </a:r>
            <a:endParaRPr lang="zh-CN" altLang="zh-CN" sz="2200" dirty="0">
              <a:solidFill>
                <a:srgbClr val="FF0000"/>
              </a:solidFill>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1052513"/>
            <a:ext cx="8229600" cy="604837"/>
          </a:xfrm>
        </p:spPr>
        <p:txBody>
          <a:bodyPr/>
          <a:lstStyle/>
          <a:p>
            <a:pPr marL="0" indent="0">
              <a:buFont typeface="Arial" charset="0"/>
              <a:buNone/>
              <a:defRPr/>
            </a:pPr>
            <a:r>
              <a:rPr lang="en-US" altLang="zh-CN" sz="2400" b="1" dirty="0" smtClean="0">
                <a:latin typeface="Bodoni MT Black" pitchFamily="18" charset="0"/>
              </a:rPr>
              <a:t>5. </a:t>
            </a:r>
            <a:r>
              <a:rPr lang="zh-CN" altLang="en-US" sz="2400" b="1" dirty="0" smtClean="0">
                <a:latin typeface="Bodoni MT Black" pitchFamily="18" charset="0"/>
              </a:rPr>
              <a:t>条件组合覆盖</a:t>
            </a:r>
          </a:p>
        </p:txBody>
      </p:sp>
      <p:sp>
        <p:nvSpPr>
          <p:cNvPr id="32775" name="TextBox 7"/>
          <p:cNvSpPr txBox="1">
            <a:spLocks noChangeArrowheads="1"/>
          </p:cNvSpPr>
          <p:nvPr/>
        </p:nvSpPr>
        <p:spPr bwMode="auto">
          <a:xfrm>
            <a:off x="218792" y="1550194"/>
            <a:ext cx="8745696" cy="143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ea typeface="+mn-ea"/>
              </a:rPr>
              <a:t>条件</a:t>
            </a:r>
            <a:r>
              <a:rPr lang="zh-CN" altLang="zh-CN" sz="2400" b="1" dirty="0">
                <a:solidFill>
                  <a:srgbClr val="C00000"/>
                </a:solidFill>
                <a:latin typeface="Bodoni MT Black" pitchFamily="18" charset="0"/>
                <a:ea typeface="+mn-ea"/>
              </a:rPr>
              <a:t>组合覆盖</a:t>
            </a:r>
            <a:r>
              <a:rPr lang="zh-CN" altLang="zh-CN" sz="2400" dirty="0">
                <a:latin typeface="Bodoni MT Black" pitchFamily="18" charset="0"/>
                <a:ea typeface="+mn-ea"/>
              </a:rPr>
              <a:t>是更强的逻辑覆盖标准，它要求选取足够多的测试数据，</a:t>
            </a:r>
            <a:r>
              <a:rPr lang="zh-CN" altLang="zh-CN" sz="2400" dirty="0">
                <a:solidFill>
                  <a:srgbClr val="FF0000"/>
                </a:solidFill>
                <a:latin typeface="Bodoni MT Black" pitchFamily="18" charset="0"/>
                <a:ea typeface="+mn-ea"/>
              </a:rPr>
              <a:t>使得每个判定表达式中条件的各种可能组合都至少出现一次</a:t>
            </a:r>
            <a:r>
              <a:rPr lang="zh-CN" altLang="zh-CN" sz="2400" dirty="0" smtClean="0">
                <a:latin typeface="Bodoni MT Black" pitchFamily="18" charset="0"/>
                <a:ea typeface="+mn-ea"/>
              </a:rPr>
              <a:t>。</a:t>
            </a:r>
            <a:r>
              <a:rPr lang="en-US" altLang="zh-CN" sz="2400" dirty="0" smtClean="0">
                <a:latin typeface="Bodoni MT Black" pitchFamily="18" charset="0"/>
                <a:ea typeface="+mn-ea"/>
              </a:rPr>
              <a:t>    </a:t>
            </a:r>
            <a:endParaRPr lang="zh-CN" altLang="zh-CN" sz="2400" dirty="0">
              <a:latin typeface="Bodoni MT Black" pitchFamily="18" charset="0"/>
              <a:ea typeface="+mn-ea"/>
            </a:endParaRPr>
          </a:p>
        </p:txBody>
      </p:sp>
      <p:sp>
        <p:nvSpPr>
          <p:cNvPr id="2" name="文本框 1"/>
          <p:cNvSpPr txBox="1"/>
          <p:nvPr/>
        </p:nvSpPr>
        <p:spPr>
          <a:xfrm>
            <a:off x="228405" y="3140968"/>
            <a:ext cx="4944344" cy="2208297"/>
          </a:xfrm>
          <a:prstGeom prst="rect">
            <a:avLst/>
          </a:prstGeom>
          <a:noFill/>
        </p:spPr>
        <p:txBody>
          <a:bodyPr wrap="square">
            <a:spAutoFit/>
          </a:bodyPr>
          <a:lstStyle/>
          <a:p>
            <a:pPr eaLnBrk="1" hangingPunct="1">
              <a:lnSpc>
                <a:spcPct val="125000"/>
              </a:lnSpc>
              <a:defRPr/>
            </a:pPr>
            <a:r>
              <a:rPr lang="zh-CN" altLang="zh-CN" sz="2200" dirty="0">
                <a:latin typeface="Bodoni MT Black" pitchFamily="18" charset="0"/>
              </a:rPr>
              <a:t>对于</a:t>
            </a:r>
            <a:r>
              <a:rPr lang="zh-CN" altLang="en-US" sz="2200" dirty="0">
                <a:latin typeface="Bodoni MT Black" pitchFamily="18" charset="0"/>
              </a:rPr>
              <a:t>上例</a:t>
            </a:r>
            <a:r>
              <a:rPr lang="zh-CN" altLang="zh-CN" sz="2200" dirty="0">
                <a:latin typeface="Bodoni MT Black" pitchFamily="18" charset="0"/>
              </a:rPr>
              <a:t>，共有</a:t>
            </a:r>
            <a:r>
              <a:rPr lang="en-US" altLang="zh-CN" sz="2200" dirty="0">
                <a:solidFill>
                  <a:srgbClr val="FF0000"/>
                </a:solidFill>
                <a:latin typeface="Bodoni MT Black" pitchFamily="18" charset="0"/>
              </a:rPr>
              <a:t>8</a:t>
            </a:r>
            <a:r>
              <a:rPr lang="zh-CN" altLang="zh-CN" sz="2200" dirty="0">
                <a:latin typeface="Bodoni MT Black" pitchFamily="18" charset="0"/>
              </a:rPr>
              <a:t>种可能的条件</a:t>
            </a:r>
            <a:r>
              <a:rPr lang="zh-CN" altLang="zh-CN" sz="2200" dirty="0" smtClean="0">
                <a:latin typeface="Bodoni MT Black" pitchFamily="18" charset="0"/>
              </a:rPr>
              <a:t>组合</a:t>
            </a:r>
            <a:r>
              <a:rPr lang="zh-CN" altLang="en-US" sz="2200" dirty="0" smtClean="0">
                <a:latin typeface="Bodoni MT Black" pitchFamily="18" charset="0"/>
              </a:rPr>
              <a:t>：</a:t>
            </a:r>
            <a:endParaRPr lang="en-US" altLang="zh-CN" sz="2200" dirty="0" smtClean="0">
              <a:latin typeface="Bodoni MT Black" pitchFamily="18" charset="0"/>
            </a:endParaRPr>
          </a:p>
          <a:p>
            <a:pPr eaLnBrk="1" hangingPunct="1">
              <a:lnSpc>
                <a:spcPct val="125000"/>
              </a:lnSpc>
              <a:defRPr/>
            </a:pPr>
            <a:r>
              <a:rPr lang="en-US" altLang="zh-CN" sz="2200" dirty="0" smtClean="0">
                <a:latin typeface="Bodoni MT Black" pitchFamily="18" charset="0"/>
                <a:ea typeface="+mn-ea"/>
              </a:rPr>
              <a:t>(1)</a:t>
            </a:r>
            <a:r>
              <a:rPr lang="zh-CN" altLang="en-US" sz="2200" dirty="0" smtClean="0">
                <a:latin typeface="Bodoni MT Black" pitchFamily="18" charset="0"/>
                <a:ea typeface="+mn-ea"/>
              </a:rPr>
              <a:t> </a:t>
            </a:r>
            <a:r>
              <a:rPr lang="en-US" altLang="zh-CN" sz="2200" dirty="0" smtClean="0">
                <a:latin typeface="Bodoni MT Black" pitchFamily="18" charset="0"/>
                <a:ea typeface="+mn-ea"/>
              </a:rPr>
              <a:t>A&gt;1, B=0     (2)</a:t>
            </a:r>
            <a:r>
              <a:rPr lang="zh-CN" altLang="en-US" sz="2200" dirty="0" smtClean="0">
                <a:latin typeface="Bodoni MT Black" pitchFamily="18" charset="0"/>
                <a:ea typeface="+mn-ea"/>
              </a:rPr>
              <a:t> </a:t>
            </a:r>
            <a:r>
              <a:rPr lang="en-US" altLang="zh-CN" sz="2200" dirty="0" smtClean="0">
                <a:latin typeface="Bodoni MT Black" pitchFamily="18" charset="0"/>
                <a:ea typeface="+mn-ea"/>
              </a:rPr>
              <a:t>A&gt;1, B</a:t>
            </a:r>
            <a:r>
              <a:rPr lang="zh-CN" altLang="zh-CN" sz="2200" dirty="0">
                <a:latin typeface="Bodoni MT Black" pitchFamily="18" charset="0"/>
                <a:ea typeface="+mn-ea"/>
              </a:rPr>
              <a:t>≠</a:t>
            </a:r>
            <a:r>
              <a:rPr lang="en-US" altLang="zh-CN" sz="2200" dirty="0">
                <a:latin typeface="Bodoni MT Black" pitchFamily="18" charset="0"/>
                <a:ea typeface="+mn-ea"/>
              </a:rPr>
              <a:t>0</a:t>
            </a:r>
            <a:endParaRPr lang="zh-CN" altLang="zh-CN" sz="2200" dirty="0">
              <a:latin typeface="Bodoni MT Black" pitchFamily="18" charset="0"/>
              <a:ea typeface="+mn-ea"/>
            </a:endParaRPr>
          </a:p>
          <a:p>
            <a:pPr eaLnBrk="1" hangingPunct="1">
              <a:lnSpc>
                <a:spcPct val="125000"/>
              </a:lnSpc>
              <a:defRPr/>
            </a:pPr>
            <a:r>
              <a:rPr lang="en-US" altLang="zh-CN" sz="2200" dirty="0" smtClean="0">
                <a:latin typeface="Bodoni MT Black" pitchFamily="18" charset="0"/>
                <a:ea typeface="+mn-ea"/>
              </a:rPr>
              <a:t>(3) A</a:t>
            </a:r>
            <a:r>
              <a:rPr lang="zh-CN" altLang="zh-CN" sz="2200" dirty="0">
                <a:latin typeface="Bodoni MT Black" pitchFamily="18" charset="0"/>
                <a:ea typeface="+mn-ea"/>
              </a:rPr>
              <a:t>≤</a:t>
            </a:r>
            <a:r>
              <a:rPr lang="en-US" altLang="zh-CN" sz="2200" dirty="0">
                <a:latin typeface="Bodoni MT Black" pitchFamily="18" charset="0"/>
                <a:ea typeface="+mn-ea"/>
              </a:rPr>
              <a:t>1</a:t>
            </a:r>
            <a:r>
              <a:rPr lang="en-US" altLang="zh-CN" sz="2200" dirty="0" smtClean="0">
                <a:latin typeface="Bodoni MT Black" pitchFamily="18" charset="0"/>
                <a:ea typeface="+mn-ea"/>
              </a:rPr>
              <a:t>, B=0     (4) A</a:t>
            </a:r>
            <a:r>
              <a:rPr lang="zh-CN" altLang="zh-CN" sz="2200" dirty="0">
                <a:latin typeface="Bodoni MT Black" pitchFamily="18" charset="0"/>
                <a:ea typeface="+mn-ea"/>
              </a:rPr>
              <a:t>≤</a:t>
            </a:r>
            <a:r>
              <a:rPr lang="en-US" altLang="zh-CN" sz="2200" dirty="0">
                <a:latin typeface="Bodoni MT Black" pitchFamily="18" charset="0"/>
                <a:ea typeface="+mn-ea"/>
              </a:rPr>
              <a:t>1</a:t>
            </a:r>
            <a:r>
              <a:rPr lang="en-US" altLang="zh-CN" sz="2200" dirty="0" smtClean="0">
                <a:latin typeface="Bodoni MT Black" pitchFamily="18" charset="0"/>
                <a:ea typeface="+mn-ea"/>
              </a:rPr>
              <a:t>, B</a:t>
            </a:r>
            <a:r>
              <a:rPr lang="zh-CN" altLang="zh-CN" sz="2200" dirty="0">
                <a:latin typeface="Bodoni MT Black" pitchFamily="18" charset="0"/>
                <a:ea typeface="+mn-ea"/>
              </a:rPr>
              <a:t>≠</a:t>
            </a:r>
            <a:r>
              <a:rPr lang="en-US" altLang="zh-CN" sz="2200" dirty="0">
                <a:latin typeface="Bodoni MT Black" pitchFamily="18" charset="0"/>
                <a:ea typeface="+mn-ea"/>
              </a:rPr>
              <a:t>0</a:t>
            </a:r>
            <a:endParaRPr lang="zh-CN" altLang="zh-CN" sz="2200" dirty="0">
              <a:latin typeface="Bodoni MT Black" pitchFamily="18" charset="0"/>
              <a:ea typeface="+mn-ea"/>
            </a:endParaRPr>
          </a:p>
          <a:p>
            <a:pPr eaLnBrk="1" hangingPunct="1">
              <a:lnSpc>
                <a:spcPct val="125000"/>
              </a:lnSpc>
              <a:defRPr/>
            </a:pPr>
            <a:r>
              <a:rPr lang="en-US" altLang="zh-CN" sz="2200" dirty="0" smtClean="0">
                <a:latin typeface="Bodoni MT Black" pitchFamily="18" charset="0"/>
                <a:ea typeface="+mn-ea"/>
              </a:rPr>
              <a:t>(5) A=2, X&gt;1     (6)</a:t>
            </a:r>
            <a:r>
              <a:rPr lang="zh-CN" altLang="en-US" sz="2200" dirty="0" smtClean="0">
                <a:latin typeface="Bodoni MT Black" pitchFamily="18" charset="0"/>
                <a:ea typeface="+mn-ea"/>
              </a:rPr>
              <a:t> </a:t>
            </a:r>
            <a:r>
              <a:rPr lang="en-US" altLang="zh-CN" sz="2200" dirty="0" smtClean="0">
                <a:latin typeface="Bodoni MT Black" pitchFamily="18" charset="0"/>
                <a:ea typeface="+mn-ea"/>
              </a:rPr>
              <a:t>A=2, X</a:t>
            </a:r>
            <a:r>
              <a:rPr lang="zh-CN" altLang="zh-CN" sz="2200" dirty="0">
                <a:latin typeface="Bodoni MT Black" pitchFamily="18" charset="0"/>
                <a:ea typeface="+mn-ea"/>
              </a:rPr>
              <a:t>≤</a:t>
            </a:r>
            <a:r>
              <a:rPr lang="en-US" altLang="zh-CN" sz="2200" dirty="0">
                <a:latin typeface="Bodoni MT Black" pitchFamily="18" charset="0"/>
                <a:ea typeface="+mn-ea"/>
              </a:rPr>
              <a:t>1</a:t>
            </a:r>
            <a:endParaRPr lang="zh-CN" altLang="zh-CN" sz="2200" dirty="0">
              <a:latin typeface="Bodoni MT Black" pitchFamily="18" charset="0"/>
              <a:ea typeface="+mn-ea"/>
            </a:endParaRPr>
          </a:p>
          <a:p>
            <a:pPr eaLnBrk="1" hangingPunct="1">
              <a:lnSpc>
                <a:spcPct val="125000"/>
              </a:lnSpc>
              <a:defRPr/>
            </a:pPr>
            <a:r>
              <a:rPr lang="en-US" altLang="zh-CN" sz="2200" dirty="0" smtClean="0">
                <a:latin typeface="Bodoni MT Black" pitchFamily="18" charset="0"/>
                <a:ea typeface="+mn-ea"/>
              </a:rPr>
              <a:t>(7) A</a:t>
            </a:r>
            <a:r>
              <a:rPr lang="zh-CN" altLang="zh-CN" sz="2200" dirty="0">
                <a:latin typeface="Bodoni MT Black" pitchFamily="18" charset="0"/>
                <a:ea typeface="+mn-ea"/>
              </a:rPr>
              <a:t>≠</a:t>
            </a:r>
            <a:r>
              <a:rPr lang="en-US" altLang="zh-CN" sz="2200" dirty="0">
                <a:latin typeface="Bodoni MT Black" pitchFamily="18" charset="0"/>
                <a:ea typeface="+mn-ea"/>
              </a:rPr>
              <a:t>2</a:t>
            </a:r>
            <a:r>
              <a:rPr lang="en-US" altLang="zh-CN" sz="2200" dirty="0" smtClean="0">
                <a:latin typeface="Bodoni MT Black" pitchFamily="18" charset="0"/>
                <a:ea typeface="+mn-ea"/>
              </a:rPr>
              <a:t>, X&gt;1     (8)</a:t>
            </a:r>
            <a:r>
              <a:rPr lang="zh-CN" altLang="en-US" sz="2200" dirty="0" smtClean="0">
                <a:latin typeface="Bodoni MT Black" pitchFamily="18" charset="0"/>
                <a:ea typeface="+mn-ea"/>
              </a:rPr>
              <a:t> </a:t>
            </a:r>
            <a:r>
              <a:rPr lang="en-US" altLang="zh-CN" sz="2200" dirty="0" smtClean="0">
                <a:latin typeface="Bodoni MT Black" pitchFamily="18" charset="0"/>
                <a:ea typeface="+mn-ea"/>
              </a:rPr>
              <a:t>A</a:t>
            </a:r>
            <a:r>
              <a:rPr lang="zh-CN" altLang="zh-CN" sz="2200" dirty="0">
                <a:latin typeface="Bodoni MT Black" pitchFamily="18" charset="0"/>
                <a:ea typeface="+mn-ea"/>
              </a:rPr>
              <a:t>≠</a:t>
            </a:r>
            <a:r>
              <a:rPr lang="en-US" altLang="zh-CN" sz="2200" dirty="0" smtClean="0">
                <a:latin typeface="Bodoni MT Black" pitchFamily="18" charset="0"/>
                <a:ea typeface="+mn-ea"/>
              </a:rPr>
              <a:t>2, X</a:t>
            </a:r>
            <a:r>
              <a:rPr lang="zh-CN" altLang="zh-CN" sz="2200" dirty="0">
                <a:latin typeface="Bodoni MT Black" pitchFamily="18" charset="0"/>
                <a:ea typeface="+mn-ea"/>
              </a:rPr>
              <a:t>≤</a:t>
            </a:r>
            <a:r>
              <a:rPr lang="en-US" altLang="zh-CN" sz="2200" dirty="0">
                <a:latin typeface="Bodoni MT Black" pitchFamily="18" charset="0"/>
                <a:ea typeface="+mn-ea"/>
              </a:rPr>
              <a:t>1</a:t>
            </a:r>
            <a:endParaRPr lang="zh-CN" altLang="zh-CN" sz="2200" dirty="0">
              <a:latin typeface="Bodoni MT Black" pitchFamily="18" charset="0"/>
              <a:ea typeface="+mn-ea"/>
            </a:endParaRPr>
          </a:p>
        </p:txBody>
      </p:sp>
      <p:pic>
        <p:nvPicPr>
          <p:cNvPr id="140294" name="图片 8"/>
          <p:cNvPicPr>
            <a:picLocks noChangeAspect="1"/>
          </p:cNvPicPr>
          <p:nvPr/>
        </p:nvPicPr>
        <p:blipFill>
          <a:blip r:embed="rId3" cstate="print"/>
          <a:srcRect/>
          <a:stretch>
            <a:fillRect/>
          </a:stretch>
        </p:blipFill>
        <p:spPr bwMode="auto">
          <a:xfrm>
            <a:off x="5436095" y="2915584"/>
            <a:ext cx="2609079" cy="2817672"/>
          </a:xfrm>
          <a:prstGeom prst="rect">
            <a:avLst/>
          </a:prstGeom>
          <a:noFill/>
          <a:ln w="9525">
            <a:noFill/>
            <a:miter lim="800000"/>
            <a:headEnd/>
            <a:tailEnd/>
          </a:ln>
        </p:spPr>
      </p:pic>
      <p:sp>
        <p:nvSpPr>
          <p:cNvPr id="10"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973668"/>
            <a:ext cx="8229600" cy="604838"/>
          </a:xfrm>
        </p:spPr>
        <p:txBody>
          <a:bodyPr/>
          <a:lstStyle/>
          <a:p>
            <a:pPr marL="0" indent="0">
              <a:buFont typeface="Arial" charset="0"/>
              <a:buNone/>
              <a:defRPr/>
            </a:pPr>
            <a:r>
              <a:rPr lang="en-US" altLang="zh-CN" sz="2400" b="1" dirty="0" smtClean="0">
                <a:latin typeface="Bodoni MT Black" pitchFamily="18" charset="0"/>
              </a:rPr>
              <a:t>5. </a:t>
            </a:r>
            <a:r>
              <a:rPr lang="zh-CN" altLang="en-US" sz="2400" b="1" dirty="0" smtClean="0">
                <a:latin typeface="Bodoni MT Black" pitchFamily="18" charset="0"/>
              </a:rPr>
              <a:t>条件组合覆盖</a:t>
            </a:r>
          </a:p>
        </p:txBody>
      </p:sp>
      <p:sp>
        <p:nvSpPr>
          <p:cNvPr id="32775" name="TextBox 7"/>
          <p:cNvSpPr txBox="1">
            <a:spLocks noChangeArrowheads="1"/>
          </p:cNvSpPr>
          <p:nvPr/>
        </p:nvSpPr>
        <p:spPr bwMode="auto">
          <a:xfrm>
            <a:off x="252413" y="1534158"/>
            <a:ext cx="8434387" cy="4067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下面</a:t>
            </a:r>
            <a:r>
              <a:rPr lang="en-US" altLang="zh-CN" sz="2200" dirty="0" smtClean="0">
                <a:solidFill>
                  <a:srgbClr val="FF0000"/>
                </a:solidFill>
                <a:latin typeface="Bodoni MT Black" pitchFamily="18" charset="0"/>
                <a:ea typeface="+mn-ea"/>
              </a:rPr>
              <a:t>4</a:t>
            </a:r>
            <a:r>
              <a:rPr lang="zh-CN" altLang="zh-CN" sz="2200" dirty="0">
                <a:latin typeface="Bodoni MT Black" pitchFamily="18" charset="0"/>
                <a:ea typeface="+mn-ea"/>
              </a:rPr>
              <a:t>组</a:t>
            </a:r>
            <a:r>
              <a:rPr lang="zh-CN" altLang="zh-CN" sz="2200" dirty="0" smtClean="0">
                <a:latin typeface="Bodoni MT Black" pitchFamily="18" charset="0"/>
                <a:ea typeface="+mn-ea"/>
              </a:rPr>
              <a:t>测试数据使</a:t>
            </a:r>
            <a:r>
              <a:rPr lang="zh-CN" altLang="zh-CN" sz="2200" dirty="0">
                <a:latin typeface="Bodoni MT Black" pitchFamily="18" charset="0"/>
                <a:ea typeface="+mn-ea"/>
              </a:rPr>
              <a:t>上面列出的</a:t>
            </a:r>
            <a:r>
              <a:rPr lang="en-US" altLang="zh-CN" sz="2200" dirty="0">
                <a:latin typeface="Bodoni MT Black" pitchFamily="18" charset="0"/>
                <a:ea typeface="+mn-ea"/>
              </a:rPr>
              <a:t>8</a:t>
            </a:r>
            <a:r>
              <a:rPr lang="zh-CN" altLang="zh-CN" sz="2200" dirty="0">
                <a:latin typeface="Bodoni MT Black" pitchFamily="18" charset="0"/>
                <a:ea typeface="+mn-ea"/>
              </a:rPr>
              <a:t>种条件组合每种至少出现一次：</a:t>
            </a: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①</a:t>
            </a:r>
            <a:r>
              <a:rPr lang="en-US" altLang="zh-CN" sz="2200" dirty="0" smtClean="0">
                <a:latin typeface="Bodoni MT Black" pitchFamily="18" charset="0"/>
                <a:ea typeface="+mn-ea"/>
              </a:rPr>
              <a:t> </a:t>
            </a:r>
            <a:r>
              <a:rPr lang="en-US" altLang="zh-CN" sz="2200" dirty="0" smtClean="0">
                <a:solidFill>
                  <a:srgbClr val="FF0000"/>
                </a:solidFill>
                <a:latin typeface="Bodoni MT Black" pitchFamily="18" charset="0"/>
                <a:ea typeface="+mn-ea"/>
              </a:rPr>
              <a:t>A=2, B=0, X=4</a:t>
            </a:r>
          </a:p>
          <a:p>
            <a:pPr marL="0" indent="0">
              <a:lnSpc>
                <a:spcPts val="31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ea typeface="+mn-ea"/>
              </a:rPr>
              <a:t>（</a:t>
            </a:r>
            <a:r>
              <a:rPr lang="zh-CN" altLang="zh-CN" sz="2200" dirty="0" smtClean="0">
                <a:latin typeface="Bodoni MT Black" pitchFamily="18" charset="0"/>
                <a:ea typeface="+mn-ea"/>
              </a:rPr>
              <a:t>针对</a:t>
            </a:r>
            <a:r>
              <a:rPr lang="en-US" altLang="zh-CN" sz="2200" dirty="0" smtClean="0">
                <a:latin typeface="Bodoni MT Black" pitchFamily="18" charset="0"/>
                <a:ea typeface="+mn-ea"/>
              </a:rPr>
              <a:t>(</a:t>
            </a:r>
            <a:r>
              <a:rPr lang="en-US" altLang="zh-CN" sz="2200" dirty="0" smtClean="0">
                <a:latin typeface="Bodoni MT Black" pitchFamily="18" charset="0"/>
              </a:rPr>
              <a:t>1</a:t>
            </a:r>
            <a:r>
              <a:rPr lang="en-US" altLang="zh-CN" sz="2200" dirty="0" smtClean="0">
                <a:latin typeface="Bodoni MT Black" pitchFamily="18" charset="0"/>
                <a:ea typeface="+mn-ea"/>
              </a:rPr>
              <a:t>)</a:t>
            </a:r>
            <a:r>
              <a:rPr lang="zh-CN" altLang="zh-CN" sz="2200" dirty="0" smtClean="0">
                <a:latin typeface="Bodoni MT Black" pitchFamily="18" charset="0"/>
                <a:ea typeface="+mn-ea"/>
              </a:rPr>
              <a:t>和</a:t>
            </a:r>
            <a:r>
              <a:rPr lang="en-US" altLang="zh-CN" sz="2200" dirty="0" smtClean="0">
                <a:latin typeface="Bodoni MT Black" pitchFamily="18" charset="0"/>
              </a:rPr>
              <a:t>(5)</a:t>
            </a:r>
            <a:r>
              <a:rPr lang="zh-CN" altLang="zh-CN" sz="2200" dirty="0" smtClean="0">
                <a:latin typeface="Bodoni MT Black" pitchFamily="18" charset="0"/>
                <a:ea typeface="+mn-ea"/>
              </a:rPr>
              <a:t>，</a:t>
            </a:r>
            <a:r>
              <a:rPr lang="zh-CN" altLang="zh-CN" sz="2200" dirty="0">
                <a:latin typeface="Bodoni MT Black" pitchFamily="18" charset="0"/>
                <a:ea typeface="+mn-ea"/>
              </a:rPr>
              <a:t>执行路径</a:t>
            </a:r>
            <a:r>
              <a:rPr lang="en-US" altLang="zh-CN" sz="2200" dirty="0" smtClean="0">
                <a:solidFill>
                  <a:srgbClr val="FF0000"/>
                </a:solidFill>
                <a:latin typeface="Bodoni MT Black" pitchFamily="18" charset="0"/>
                <a:ea typeface="+mn-ea"/>
              </a:rPr>
              <a:t>s-a-c-b-e-d</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②</a:t>
            </a:r>
            <a:r>
              <a:rPr lang="en-US" altLang="zh-CN" sz="2200" dirty="0" smtClean="0">
                <a:latin typeface="Bodoni MT Black" pitchFamily="18" charset="0"/>
                <a:ea typeface="+mn-ea"/>
              </a:rPr>
              <a:t> </a:t>
            </a:r>
            <a:r>
              <a:rPr lang="en-US" altLang="zh-CN" sz="2200" dirty="0" smtClean="0">
                <a:solidFill>
                  <a:srgbClr val="00B0F0"/>
                </a:solidFill>
                <a:latin typeface="Bodoni MT Black" pitchFamily="18" charset="0"/>
                <a:ea typeface="+mn-ea"/>
              </a:rPr>
              <a:t>A=2, B=1, X=1</a:t>
            </a:r>
          </a:p>
          <a:p>
            <a:pPr marL="0" indent="0">
              <a:lnSpc>
                <a:spcPts val="31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rPr>
              <a:t>（</a:t>
            </a:r>
            <a:r>
              <a:rPr lang="zh-CN" altLang="zh-CN" sz="2200" dirty="0" smtClean="0">
                <a:latin typeface="Bodoni MT Black" pitchFamily="18" charset="0"/>
                <a:ea typeface="+mn-ea"/>
              </a:rPr>
              <a:t>针对</a:t>
            </a:r>
            <a:r>
              <a:rPr lang="en-US" altLang="zh-CN" sz="2200" dirty="0" smtClean="0">
                <a:latin typeface="Bodoni MT Black" pitchFamily="18" charset="0"/>
              </a:rPr>
              <a:t>(</a:t>
            </a:r>
            <a:r>
              <a:rPr lang="en-US" altLang="zh-CN" sz="2200" dirty="0" smtClean="0">
                <a:latin typeface="Bodoni MT Black" pitchFamily="18" charset="0"/>
                <a:ea typeface="+mn-ea"/>
              </a:rPr>
              <a:t>2</a:t>
            </a:r>
            <a:r>
              <a:rPr lang="en-US" altLang="zh-CN" sz="2200" dirty="0" smtClean="0">
                <a:latin typeface="Bodoni MT Black" pitchFamily="18" charset="0"/>
              </a:rPr>
              <a:t>)</a:t>
            </a:r>
            <a:r>
              <a:rPr lang="zh-CN" altLang="zh-CN" sz="2200" dirty="0" smtClean="0">
                <a:latin typeface="Bodoni MT Black" pitchFamily="18" charset="0"/>
                <a:ea typeface="+mn-ea"/>
              </a:rPr>
              <a:t>和</a:t>
            </a:r>
            <a:r>
              <a:rPr lang="en-US" altLang="zh-CN" sz="2200" dirty="0" smtClean="0">
                <a:latin typeface="Bodoni MT Black" pitchFamily="18" charset="0"/>
              </a:rPr>
              <a:t>(</a:t>
            </a:r>
            <a:r>
              <a:rPr lang="en-US" altLang="zh-CN" sz="2200" dirty="0" smtClean="0">
                <a:latin typeface="Bodoni MT Black" pitchFamily="18" charset="0"/>
                <a:ea typeface="+mn-ea"/>
              </a:rPr>
              <a:t>6</a:t>
            </a:r>
            <a:r>
              <a:rPr lang="en-US" altLang="zh-CN" sz="2200" dirty="0" smtClean="0">
                <a:latin typeface="Bodoni MT Black" pitchFamily="18" charset="0"/>
              </a:rPr>
              <a:t>)</a:t>
            </a:r>
            <a:r>
              <a:rPr lang="zh-CN" altLang="zh-CN" sz="2200" dirty="0" smtClean="0">
                <a:latin typeface="Bodoni MT Black" pitchFamily="18" charset="0"/>
                <a:ea typeface="+mn-ea"/>
              </a:rPr>
              <a:t>，</a:t>
            </a:r>
            <a:r>
              <a:rPr lang="zh-CN" altLang="zh-CN" sz="2200" dirty="0">
                <a:latin typeface="Bodoni MT Black" pitchFamily="18" charset="0"/>
                <a:ea typeface="+mn-ea"/>
              </a:rPr>
              <a:t>执行路径</a:t>
            </a:r>
            <a:r>
              <a:rPr lang="en-US" altLang="zh-CN" sz="2200" dirty="0" smtClean="0">
                <a:solidFill>
                  <a:srgbClr val="00B0F0"/>
                </a:solidFill>
                <a:latin typeface="Bodoni MT Black" pitchFamily="18" charset="0"/>
                <a:ea typeface="+mn-ea"/>
              </a:rPr>
              <a:t>s-a-b-e-d</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③</a:t>
            </a:r>
            <a:r>
              <a:rPr lang="en-US" altLang="zh-CN" sz="2200" dirty="0" smtClean="0">
                <a:latin typeface="Bodoni MT Black" pitchFamily="18" charset="0"/>
                <a:ea typeface="+mn-ea"/>
              </a:rPr>
              <a:t> </a:t>
            </a:r>
            <a:r>
              <a:rPr lang="en-US" altLang="zh-CN" sz="2200" dirty="0" smtClean="0">
                <a:solidFill>
                  <a:srgbClr val="00B0F0"/>
                </a:solidFill>
                <a:latin typeface="Bodoni MT Black" pitchFamily="18" charset="0"/>
                <a:ea typeface="+mn-ea"/>
              </a:rPr>
              <a:t>A=1, B=0, X=2</a:t>
            </a:r>
          </a:p>
          <a:p>
            <a:pPr marL="0" indent="0">
              <a:lnSpc>
                <a:spcPts val="31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rPr>
              <a:t>（</a:t>
            </a:r>
            <a:r>
              <a:rPr lang="zh-CN" altLang="zh-CN" sz="2200" dirty="0" smtClean="0">
                <a:latin typeface="Bodoni MT Black" pitchFamily="18" charset="0"/>
                <a:ea typeface="+mn-ea"/>
              </a:rPr>
              <a:t>针对</a:t>
            </a:r>
            <a:r>
              <a:rPr lang="en-US" altLang="zh-CN" sz="2200" dirty="0" smtClean="0">
                <a:latin typeface="Bodoni MT Black" pitchFamily="18" charset="0"/>
              </a:rPr>
              <a:t>(3)</a:t>
            </a:r>
            <a:r>
              <a:rPr lang="zh-CN" altLang="zh-CN" sz="2200" dirty="0" smtClean="0">
                <a:latin typeface="Bodoni MT Black" pitchFamily="18" charset="0"/>
                <a:ea typeface="+mn-ea"/>
              </a:rPr>
              <a:t>和</a:t>
            </a:r>
            <a:r>
              <a:rPr lang="en-US" altLang="zh-CN" sz="2200" dirty="0" smtClean="0">
                <a:latin typeface="Bodoni MT Black" pitchFamily="18" charset="0"/>
              </a:rPr>
              <a:t>(7)</a:t>
            </a:r>
            <a:r>
              <a:rPr lang="zh-CN" altLang="en-US" sz="2200" dirty="0" smtClean="0">
                <a:latin typeface="Bodoni MT Black" pitchFamily="18" charset="0"/>
              </a:rPr>
              <a:t>，</a:t>
            </a:r>
            <a:r>
              <a:rPr lang="zh-CN" altLang="zh-CN" sz="2200" dirty="0" smtClean="0">
                <a:latin typeface="Bodoni MT Black" pitchFamily="18" charset="0"/>
                <a:ea typeface="+mn-ea"/>
              </a:rPr>
              <a:t>执行路径</a:t>
            </a:r>
            <a:r>
              <a:rPr lang="en-US" altLang="zh-CN" sz="2200" dirty="0" smtClean="0">
                <a:solidFill>
                  <a:srgbClr val="00B0F0"/>
                </a:solidFill>
                <a:latin typeface="Bodoni MT Black" pitchFamily="18" charset="0"/>
                <a:ea typeface="+mn-ea"/>
              </a:rPr>
              <a:t>s-a-b-e-d</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ts val="31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④</a:t>
            </a:r>
            <a:r>
              <a:rPr lang="en-US" altLang="zh-CN" sz="2200" dirty="0" smtClean="0">
                <a:latin typeface="Bodoni MT Black" pitchFamily="18" charset="0"/>
                <a:ea typeface="+mn-ea"/>
              </a:rPr>
              <a:t> </a:t>
            </a:r>
            <a:r>
              <a:rPr lang="en-US" altLang="zh-CN" sz="2200" dirty="0" smtClean="0">
                <a:solidFill>
                  <a:srgbClr val="00B050"/>
                </a:solidFill>
                <a:latin typeface="Bodoni MT Black" pitchFamily="18" charset="0"/>
                <a:ea typeface="+mn-ea"/>
              </a:rPr>
              <a:t>A=1, B=1, X=1</a:t>
            </a:r>
          </a:p>
          <a:p>
            <a:pPr marL="0" indent="0">
              <a:lnSpc>
                <a:spcPts val="31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rPr>
              <a:t>（</a:t>
            </a:r>
            <a:r>
              <a:rPr lang="zh-CN" altLang="zh-CN" sz="2200" dirty="0" smtClean="0">
                <a:latin typeface="Bodoni MT Black" pitchFamily="18" charset="0"/>
                <a:ea typeface="+mn-ea"/>
              </a:rPr>
              <a:t>针对</a:t>
            </a:r>
            <a:r>
              <a:rPr lang="en-US" altLang="zh-CN" sz="2200" dirty="0" smtClean="0">
                <a:latin typeface="Bodoni MT Black" pitchFamily="18" charset="0"/>
              </a:rPr>
              <a:t>(4)</a:t>
            </a:r>
            <a:r>
              <a:rPr lang="zh-CN" altLang="zh-CN" sz="2200" dirty="0" smtClean="0">
                <a:latin typeface="Bodoni MT Black" pitchFamily="18" charset="0"/>
                <a:ea typeface="+mn-ea"/>
              </a:rPr>
              <a:t>和</a:t>
            </a:r>
            <a:r>
              <a:rPr lang="en-US" altLang="zh-CN" sz="2200" dirty="0" smtClean="0">
                <a:latin typeface="Bodoni MT Black" pitchFamily="18" charset="0"/>
              </a:rPr>
              <a:t>(8) </a:t>
            </a:r>
            <a:r>
              <a:rPr lang="zh-CN" altLang="zh-CN" sz="2200" dirty="0" smtClean="0">
                <a:latin typeface="Bodoni MT Black" pitchFamily="18" charset="0"/>
                <a:ea typeface="+mn-ea"/>
              </a:rPr>
              <a:t>，</a:t>
            </a:r>
            <a:r>
              <a:rPr lang="zh-CN" altLang="zh-CN" sz="2200" dirty="0">
                <a:latin typeface="Bodoni MT Black" pitchFamily="18" charset="0"/>
                <a:ea typeface="+mn-ea"/>
              </a:rPr>
              <a:t>执行路径</a:t>
            </a:r>
            <a:r>
              <a:rPr lang="en-US" altLang="zh-CN" sz="2200" dirty="0" smtClean="0">
                <a:solidFill>
                  <a:srgbClr val="00B050"/>
                </a:solidFill>
                <a:latin typeface="Bodoni MT Black" pitchFamily="18" charset="0"/>
                <a:ea typeface="+mn-ea"/>
              </a:rPr>
              <a:t>s-a-b-d</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pic>
        <p:nvPicPr>
          <p:cNvPr id="8" name="图片 1"/>
          <p:cNvPicPr>
            <a:picLocks noChangeAspect="1"/>
          </p:cNvPicPr>
          <p:nvPr/>
        </p:nvPicPr>
        <p:blipFill>
          <a:blip r:embed="rId3" cstate="print"/>
          <a:srcRect/>
          <a:stretch>
            <a:fillRect/>
          </a:stretch>
        </p:blipFill>
        <p:spPr bwMode="auto">
          <a:xfrm>
            <a:off x="5940152" y="2492896"/>
            <a:ext cx="2746375" cy="2898663"/>
          </a:xfrm>
          <a:prstGeom prst="rect">
            <a:avLst/>
          </a:prstGeom>
          <a:solidFill>
            <a:srgbClr val="FF0000"/>
          </a:solidFill>
          <a:ln w="9525">
            <a:noFill/>
            <a:miter lim="800000"/>
            <a:headEnd/>
            <a:tailEnd/>
          </a:ln>
        </p:spPr>
      </p:pic>
      <p:grpSp>
        <p:nvGrpSpPr>
          <p:cNvPr id="11" name="组合 10"/>
          <p:cNvGrpSpPr/>
          <p:nvPr/>
        </p:nvGrpSpPr>
        <p:grpSpPr>
          <a:xfrm>
            <a:off x="6445605" y="2891507"/>
            <a:ext cx="1797783" cy="2354224"/>
            <a:chOff x="6911868" y="3812759"/>
            <a:chExt cx="1797783" cy="2354224"/>
          </a:xfrm>
        </p:grpSpPr>
        <p:sp>
          <p:nvSpPr>
            <p:cNvPr id="12" name="任意多边形 11"/>
            <p:cNvSpPr/>
            <p:nvPr/>
          </p:nvSpPr>
          <p:spPr>
            <a:xfrm>
              <a:off x="6911868" y="3812759"/>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993472" y="3896497"/>
              <a:ext cx="26800" cy="2042984"/>
            </a:xfrm>
            <a:custGeom>
              <a:avLst/>
              <a:gdLst>
                <a:gd name="connsiteX0" fmla="*/ 2087 w 26800"/>
                <a:gd name="connsiteY0" fmla="*/ 0 h 2042984"/>
                <a:gd name="connsiteX1" fmla="*/ 18563 w 26800"/>
                <a:gd name="connsiteY1" fmla="*/ 378941 h 2042984"/>
                <a:gd name="connsiteX2" fmla="*/ 26800 w 26800"/>
                <a:gd name="connsiteY2" fmla="*/ 403654 h 2042984"/>
                <a:gd name="connsiteX3" fmla="*/ 18563 w 26800"/>
                <a:gd name="connsiteY3" fmla="*/ 2042984 h 2042984"/>
              </a:gdLst>
              <a:ahLst/>
              <a:cxnLst>
                <a:cxn ang="0">
                  <a:pos x="connsiteX0" y="connsiteY0"/>
                </a:cxn>
                <a:cxn ang="0">
                  <a:pos x="connsiteX1" y="connsiteY1"/>
                </a:cxn>
                <a:cxn ang="0">
                  <a:pos x="connsiteX2" y="connsiteY2"/>
                </a:cxn>
                <a:cxn ang="0">
                  <a:pos x="connsiteX3" y="connsiteY3"/>
                </a:cxn>
              </a:cxnLst>
              <a:rect l="l" t="t" r="r" b="b"/>
              <a:pathLst>
                <a:path w="26800" h="2042984">
                  <a:moveTo>
                    <a:pt x="2087" y="0"/>
                  </a:moveTo>
                  <a:cubicBezTo>
                    <a:pt x="4076" y="81538"/>
                    <a:pt x="-10942" y="260917"/>
                    <a:pt x="18563" y="378941"/>
                  </a:cubicBezTo>
                  <a:cubicBezTo>
                    <a:pt x="20669" y="387365"/>
                    <a:pt x="24054" y="395416"/>
                    <a:pt x="26800" y="403654"/>
                  </a:cubicBezTo>
                  <a:cubicBezTo>
                    <a:pt x="17997" y="1856258"/>
                    <a:pt x="18563" y="1309808"/>
                    <a:pt x="18563" y="204298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445606" y="2879425"/>
            <a:ext cx="1869791" cy="2356576"/>
            <a:chOff x="6806665" y="3138616"/>
            <a:chExt cx="1869791" cy="2356576"/>
          </a:xfrm>
        </p:grpSpPr>
        <p:sp>
          <p:nvSpPr>
            <p:cNvPr id="15" name="任意多边形 14"/>
            <p:cNvSpPr/>
            <p:nvPr/>
          </p:nvSpPr>
          <p:spPr>
            <a:xfrm>
              <a:off x="6806665" y="3140968"/>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5"/>
            <p:cNvSpPr/>
            <p:nvPr/>
          </p:nvSpPr>
          <p:spPr>
            <a:xfrm>
              <a:off x="6898717" y="3138616"/>
              <a:ext cx="1777739" cy="2352982"/>
            </a:xfrm>
            <a:custGeom>
              <a:avLst/>
              <a:gdLst>
                <a:gd name="connsiteX0" fmla="*/ 114055 w 1777739"/>
                <a:gd name="connsiteY0" fmla="*/ 0 h 2352982"/>
                <a:gd name="connsiteX1" fmla="*/ 155244 w 1777739"/>
                <a:gd name="connsiteY1" fmla="*/ 1491049 h 2352982"/>
                <a:gd name="connsiteX2" fmla="*/ 1621579 w 1777739"/>
                <a:gd name="connsiteY2" fmla="*/ 1598141 h 2352982"/>
                <a:gd name="connsiteX3" fmla="*/ 1572152 w 1777739"/>
                <a:gd name="connsiteY3" fmla="*/ 2059460 h 2352982"/>
                <a:gd name="connsiteX4" fmla="*/ 171720 w 1777739"/>
                <a:gd name="connsiteY4" fmla="*/ 2026508 h 2352982"/>
                <a:gd name="connsiteX5" fmla="*/ 105817 w 1777739"/>
                <a:gd name="connsiteY5" fmla="*/ 2331308 h 2352982"/>
                <a:gd name="connsiteX6" fmla="*/ 105817 w 1777739"/>
                <a:gd name="connsiteY6" fmla="*/ 2323070 h 2352982"/>
                <a:gd name="connsiteX7" fmla="*/ 130530 w 1777739"/>
                <a:gd name="connsiteY7" fmla="*/ 2281881 h 23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739" h="2352982">
                  <a:moveTo>
                    <a:pt x="114055" y="0"/>
                  </a:moveTo>
                  <a:cubicBezTo>
                    <a:pt x="9022" y="612346"/>
                    <a:pt x="-96010" y="1224692"/>
                    <a:pt x="155244" y="1491049"/>
                  </a:cubicBezTo>
                  <a:cubicBezTo>
                    <a:pt x="406498" y="1757406"/>
                    <a:pt x="1385428" y="1503406"/>
                    <a:pt x="1621579" y="1598141"/>
                  </a:cubicBezTo>
                  <a:cubicBezTo>
                    <a:pt x="1857730" y="1692876"/>
                    <a:pt x="1813795" y="1988066"/>
                    <a:pt x="1572152" y="2059460"/>
                  </a:cubicBezTo>
                  <a:cubicBezTo>
                    <a:pt x="1330509" y="2130854"/>
                    <a:pt x="416109" y="1981200"/>
                    <a:pt x="171720" y="2026508"/>
                  </a:cubicBezTo>
                  <a:cubicBezTo>
                    <a:pt x="-72669" y="2071816"/>
                    <a:pt x="116801" y="2281881"/>
                    <a:pt x="105817" y="2331308"/>
                  </a:cubicBezTo>
                  <a:cubicBezTo>
                    <a:pt x="94833" y="2380735"/>
                    <a:pt x="101698" y="2331308"/>
                    <a:pt x="105817" y="2323070"/>
                  </a:cubicBezTo>
                  <a:cubicBezTo>
                    <a:pt x="109936" y="2314832"/>
                    <a:pt x="120233" y="2298356"/>
                    <a:pt x="130530" y="228188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598488" y="1582738"/>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4200"/>
              </a:lnSpc>
              <a:spcBef>
                <a:spcPts val="600"/>
              </a:spcBef>
              <a:defRPr/>
            </a:pPr>
            <a:r>
              <a:rPr lang="zh-CN" altLang="en-US" sz="2400" b="1" dirty="0" smtClean="0">
                <a:latin typeface="Bodoni MT Black" pitchFamily="18" charset="0"/>
              </a:rPr>
              <a:t>理想标准：</a:t>
            </a:r>
            <a:endParaRPr lang="en-US" altLang="zh-CN" sz="2400" b="1" dirty="0" smtClean="0">
              <a:latin typeface="Bodoni MT Black" pitchFamily="18" charset="0"/>
            </a:endParaRPr>
          </a:p>
          <a:p>
            <a:pPr eaLnBrk="1" hangingPunct="1">
              <a:lnSpc>
                <a:spcPct val="125000"/>
              </a:lnSpc>
              <a:buSzPct val="70000"/>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有理想的</a:t>
            </a:r>
            <a:r>
              <a:rPr lang="zh-CN" altLang="zh-CN" sz="2400" dirty="0">
                <a:solidFill>
                  <a:srgbClr val="FF0000"/>
                </a:solidFill>
                <a:latin typeface="Bodoni MT Black" pitchFamily="18" charset="0"/>
                <a:ea typeface="+mn-ea"/>
              </a:rPr>
              <a:t>模块化</a:t>
            </a:r>
            <a:r>
              <a:rPr lang="zh-CN" altLang="zh-CN" sz="2400" dirty="0">
                <a:latin typeface="Bodoni MT Black" pitchFamily="18" charset="0"/>
                <a:ea typeface="+mn-ea"/>
              </a:rPr>
              <a:t>机制，以及可读性好的</a:t>
            </a:r>
            <a:r>
              <a:rPr lang="zh-CN" altLang="zh-CN" sz="2400" dirty="0">
                <a:solidFill>
                  <a:srgbClr val="FF0000"/>
                </a:solidFill>
                <a:latin typeface="Bodoni MT Black" pitchFamily="18" charset="0"/>
                <a:ea typeface="+mn-ea"/>
              </a:rPr>
              <a:t>控制结构</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数据结构</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使编译程序能够尽可能多地发现程序中的错误</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有良好的独立编译机制</a:t>
            </a:r>
            <a:r>
              <a:rPr lang="zh-CN" altLang="en-US" sz="2400" dirty="0" smtClean="0">
                <a:latin typeface="Bodoni MT Black" pitchFamily="18" charset="0"/>
                <a:ea typeface="+mn-ea"/>
              </a:rPr>
              <a:t>。</a:t>
            </a:r>
          </a:p>
        </p:txBody>
      </p:sp>
      <p:sp>
        <p:nvSpPr>
          <p:cNvPr id="9" name="TextBox 7"/>
          <p:cNvSpPr txBox="1">
            <a:spLocks noChangeArrowheads="1"/>
          </p:cNvSpPr>
          <p:nvPr/>
        </p:nvSpPr>
        <p:spPr bwMode="auto">
          <a:xfrm>
            <a:off x="4991100" y="1582738"/>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4200"/>
              </a:lnSpc>
              <a:spcBef>
                <a:spcPts val="600"/>
              </a:spcBef>
              <a:defRPr/>
            </a:pPr>
            <a:r>
              <a:rPr lang="zh-CN" altLang="en-US" sz="2400" b="1" dirty="0" smtClean="0">
                <a:latin typeface="Bodoni MT Black" pitchFamily="18" charset="0"/>
              </a:rPr>
              <a:t>实用标准：</a:t>
            </a:r>
            <a:endParaRPr lang="en-US" altLang="zh-CN" sz="2400" b="1" dirty="0" smtClean="0">
              <a:latin typeface="Bodoni MT Black" pitchFamily="18" charset="0"/>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系统用户的要求</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可以使用的编译程序</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可以得到的</a:t>
            </a:r>
            <a:r>
              <a:rPr lang="zh-CN" altLang="zh-CN" sz="2400" dirty="0" smtClean="0">
                <a:latin typeface="Bodoni MT Black" pitchFamily="18" charset="0"/>
                <a:ea typeface="+mn-ea"/>
              </a:rPr>
              <a:t>软件工具</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工程</a:t>
            </a:r>
            <a:r>
              <a:rPr lang="zh-CN" altLang="zh-CN" sz="2400" dirty="0" smtClean="0">
                <a:latin typeface="Bodoni MT Black" pitchFamily="18" charset="0"/>
                <a:ea typeface="+mn-ea"/>
              </a:rPr>
              <a:t>规模</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程序员的</a:t>
            </a:r>
            <a:r>
              <a:rPr lang="zh-CN" altLang="zh-CN" sz="2400" dirty="0" smtClean="0">
                <a:latin typeface="Bodoni MT Black" pitchFamily="18" charset="0"/>
                <a:ea typeface="+mn-ea"/>
              </a:rPr>
              <a:t>知识</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软件可移植性</a:t>
            </a:r>
            <a:r>
              <a:rPr lang="zh-CN" altLang="zh-CN" sz="2400" dirty="0" smtClean="0">
                <a:latin typeface="Bodoni MT Black" pitchFamily="18" charset="0"/>
                <a:ea typeface="+mn-ea"/>
              </a:rPr>
              <a:t>要求</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ct val="125000"/>
              </a:lnSpc>
              <a:buSzPct val="70000"/>
              <a:buFont typeface="Wingdings" panose="05000000000000000000" pitchFamily="2" charset="2"/>
              <a:buChar char="l"/>
              <a:defRPr/>
            </a:pPr>
            <a:r>
              <a:rPr lang="zh-CN" altLang="zh-CN" sz="2400" dirty="0">
                <a:latin typeface="Bodoni MT Black" pitchFamily="18" charset="0"/>
                <a:ea typeface="+mn-ea"/>
              </a:rPr>
              <a:t>软件的应用</a:t>
            </a:r>
            <a:r>
              <a:rPr lang="zh-CN" altLang="zh-CN" sz="2400" dirty="0" smtClean="0">
                <a:latin typeface="Bodoni MT Black" pitchFamily="18" charset="0"/>
                <a:ea typeface="+mn-ea"/>
              </a:rPr>
              <a:t>领域</a:t>
            </a:r>
            <a:r>
              <a:rPr lang="zh-CN" altLang="en-US" sz="2400" dirty="0" smtClean="0">
                <a:latin typeface="Bodoni MT Black" pitchFamily="18" charset="0"/>
                <a:ea typeface="+mn-ea"/>
              </a:rPr>
              <a:t>。</a:t>
            </a:r>
          </a:p>
        </p:txBody>
      </p:sp>
      <p:cxnSp>
        <p:nvCxnSpPr>
          <p:cNvPr id="3" name="直接连接符 2"/>
          <p:cNvCxnSpPr/>
          <p:nvPr/>
        </p:nvCxnSpPr>
        <p:spPr>
          <a:xfrm>
            <a:off x="4773613"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1741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7.1.1 </a:t>
            </a:r>
            <a:r>
              <a:rPr lang="zh-CN" altLang="en-US" sz="2400">
                <a:solidFill>
                  <a:srgbClr val="D9D9D9"/>
                </a:solidFill>
                <a:latin typeface="Bodoni MT Black" pitchFamily="18" charset="0"/>
              </a:rPr>
              <a:t>选择程序设计语言</a:t>
            </a:r>
          </a:p>
        </p:txBody>
      </p:sp>
      <p:sp>
        <p:nvSpPr>
          <p:cNvPr id="17415" name="1 Título"/>
          <p:cNvSpPr txBox="1">
            <a:spLocks/>
          </p:cNvSpPr>
          <p:nvPr/>
        </p:nvSpPr>
        <p:spPr bwMode="auto">
          <a:xfrm>
            <a:off x="0" y="6291263"/>
            <a:ext cx="2316163" cy="460375"/>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973668"/>
            <a:ext cx="8229600" cy="604838"/>
          </a:xfrm>
        </p:spPr>
        <p:txBody>
          <a:bodyPr/>
          <a:lstStyle/>
          <a:p>
            <a:pPr marL="0" indent="0">
              <a:buFont typeface="Arial" charset="0"/>
              <a:buNone/>
              <a:defRPr/>
            </a:pPr>
            <a:r>
              <a:rPr lang="en-US" altLang="zh-CN" sz="2400" b="1" dirty="0" smtClean="0">
                <a:latin typeface="Bodoni MT Black" pitchFamily="18" charset="0"/>
              </a:rPr>
              <a:t>5. </a:t>
            </a:r>
            <a:r>
              <a:rPr lang="zh-CN" altLang="en-US" sz="2400" b="1" dirty="0" smtClean="0">
                <a:latin typeface="Bodoni MT Black" pitchFamily="18" charset="0"/>
              </a:rPr>
              <a:t>条件组合覆盖</a:t>
            </a:r>
          </a:p>
        </p:txBody>
      </p:sp>
      <p:sp>
        <p:nvSpPr>
          <p:cNvPr id="32775" name="TextBox 7"/>
          <p:cNvSpPr txBox="1">
            <a:spLocks noChangeArrowheads="1"/>
          </p:cNvSpPr>
          <p:nvPr/>
        </p:nvSpPr>
        <p:spPr bwMode="auto">
          <a:xfrm>
            <a:off x="252413" y="1534158"/>
            <a:ext cx="8434387"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满足</a:t>
            </a:r>
            <a:r>
              <a:rPr lang="zh-CN" altLang="zh-CN" sz="2400" dirty="0">
                <a:latin typeface="Bodoni MT Black" pitchFamily="18" charset="0"/>
                <a:ea typeface="+mn-ea"/>
              </a:rPr>
              <a:t>条件组合覆盖标准的测试数据，也一定满足判定覆盖、条件覆盖和判定</a:t>
            </a:r>
            <a:r>
              <a:rPr lang="en-US" altLang="zh-CN" sz="2400" dirty="0">
                <a:latin typeface="Bodoni MT Black" pitchFamily="18" charset="0"/>
                <a:ea typeface="+mn-ea"/>
              </a:rPr>
              <a:t>/</a:t>
            </a:r>
            <a:r>
              <a:rPr lang="zh-CN" altLang="zh-CN" sz="2400" dirty="0">
                <a:latin typeface="Bodoni MT Black" pitchFamily="18" charset="0"/>
                <a:ea typeface="+mn-ea"/>
              </a:rPr>
              <a:t>条件覆盖标准。因此，条件组合覆盖是前述几种覆盖标准中</a:t>
            </a:r>
            <a:r>
              <a:rPr lang="zh-CN" altLang="zh-CN" sz="2400" dirty="0">
                <a:solidFill>
                  <a:srgbClr val="FF0000"/>
                </a:solidFill>
                <a:latin typeface="Bodoni MT Black" pitchFamily="18" charset="0"/>
                <a:ea typeface="+mn-ea"/>
              </a:rPr>
              <a:t>最强的</a:t>
            </a:r>
            <a:r>
              <a:rPr lang="zh-CN" altLang="zh-CN" sz="2400" dirty="0">
                <a:latin typeface="Bodoni MT Black" pitchFamily="18" charset="0"/>
                <a:ea typeface="+mn-ea"/>
              </a:rPr>
              <a:t>。但是，</a:t>
            </a:r>
            <a:r>
              <a:rPr lang="zh-CN" altLang="zh-CN" sz="2400" dirty="0">
                <a:solidFill>
                  <a:srgbClr val="FF0000"/>
                </a:solidFill>
                <a:latin typeface="Bodoni MT Black" pitchFamily="18" charset="0"/>
                <a:ea typeface="+mn-ea"/>
              </a:rPr>
              <a:t>满足条件组合覆盖标准的测试数据并不一定能使程序中的每条路径都执行到</a:t>
            </a:r>
            <a:r>
              <a:rPr lang="zh-CN" altLang="zh-CN" sz="2400" dirty="0">
                <a:latin typeface="Bodoni MT Black" pitchFamily="18" charset="0"/>
                <a:ea typeface="+mn-ea"/>
              </a:rPr>
              <a:t>，例如，上述</a:t>
            </a:r>
            <a:r>
              <a:rPr lang="en-US" altLang="zh-CN" sz="2400" dirty="0">
                <a:latin typeface="Bodoni MT Black" pitchFamily="18" charset="0"/>
                <a:ea typeface="+mn-ea"/>
              </a:rPr>
              <a:t>4</a:t>
            </a:r>
            <a:r>
              <a:rPr lang="zh-CN" altLang="zh-CN" sz="2400" dirty="0">
                <a:latin typeface="Bodoni MT Black" pitchFamily="18" charset="0"/>
                <a:ea typeface="+mn-ea"/>
              </a:rPr>
              <a:t>组测试数据都没有测试到路径</a:t>
            </a:r>
            <a:r>
              <a:rPr lang="en-US" altLang="zh-CN" sz="2400" dirty="0" smtClean="0">
                <a:solidFill>
                  <a:srgbClr val="FFC000"/>
                </a:solidFill>
                <a:latin typeface="Bodoni MT Black" pitchFamily="18" charset="0"/>
                <a:ea typeface="+mn-ea"/>
              </a:rPr>
              <a:t>s-a-c-b-d</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pic>
        <p:nvPicPr>
          <p:cNvPr id="7" name="图片 1"/>
          <p:cNvPicPr>
            <a:picLocks noChangeAspect="1"/>
          </p:cNvPicPr>
          <p:nvPr/>
        </p:nvPicPr>
        <p:blipFill>
          <a:blip r:embed="rId3" cstate="print"/>
          <a:srcRect/>
          <a:stretch>
            <a:fillRect/>
          </a:stretch>
        </p:blipFill>
        <p:spPr bwMode="auto">
          <a:xfrm>
            <a:off x="6228184" y="3414145"/>
            <a:ext cx="2746375" cy="2898663"/>
          </a:xfrm>
          <a:prstGeom prst="rect">
            <a:avLst/>
          </a:prstGeom>
          <a:solidFill>
            <a:srgbClr val="FF0000"/>
          </a:solidFill>
          <a:ln w="9525">
            <a:noFill/>
            <a:miter lim="800000"/>
            <a:headEnd/>
            <a:tailEnd/>
          </a:ln>
        </p:spPr>
      </p:pic>
      <p:grpSp>
        <p:nvGrpSpPr>
          <p:cNvPr id="2" name="组合 1"/>
          <p:cNvGrpSpPr/>
          <p:nvPr/>
        </p:nvGrpSpPr>
        <p:grpSpPr>
          <a:xfrm>
            <a:off x="6733637" y="3800674"/>
            <a:ext cx="1869792" cy="2366306"/>
            <a:chOff x="6733637" y="3800674"/>
            <a:chExt cx="1869792" cy="2366306"/>
          </a:xfrm>
        </p:grpSpPr>
        <p:grpSp>
          <p:nvGrpSpPr>
            <p:cNvPr id="8" name="组合 7"/>
            <p:cNvGrpSpPr/>
            <p:nvPr/>
          </p:nvGrpSpPr>
          <p:grpSpPr>
            <a:xfrm>
              <a:off x="6733637" y="3812756"/>
              <a:ext cx="1797783" cy="2354224"/>
              <a:chOff x="6911868" y="3812759"/>
              <a:chExt cx="1797783" cy="2354224"/>
            </a:xfrm>
          </p:grpSpPr>
          <p:sp>
            <p:nvSpPr>
              <p:cNvPr id="11" name="任意多边形 10"/>
              <p:cNvSpPr/>
              <p:nvPr/>
            </p:nvSpPr>
            <p:spPr>
              <a:xfrm>
                <a:off x="6911868" y="3812759"/>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6993472" y="3896497"/>
                <a:ext cx="26800" cy="2042984"/>
              </a:xfrm>
              <a:custGeom>
                <a:avLst/>
                <a:gdLst>
                  <a:gd name="connsiteX0" fmla="*/ 2087 w 26800"/>
                  <a:gd name="connsiteY0" fmla="*/ 0 h 2042984"/>
                  <a:gd name="connsiteX1" fmla="*/ 18563 w 26800"/>
                  <a:gd name="connsiteY1" fmla="*/ 378941 h 2042984"/>
                  <a:gd name="connsiteX2" fmla="*/ 26800 w 26800"/>
                  <a:gd name="connsiteY2" fmla="*/ 403654 h 2042984"/>
                  <a:gd name="connsiteX3" fmla="*/ 18563 w 26800"/>
                  <a:gd name="connsiteY3" fmla="*/ 2042984 h 2042984"/>
                </a:gdLst>
                <a:ahLst/>
                <a:cxnLst>
                  <a:cxn ang="0">
                    <a:pos x="connsiteX0" y="connsiteY0"/>
                  </a:cxn>
                  <a:cxn ang="0">
                    <a:pos x="connsiteX1" y="connsiteY1"/>
                  </a:cxn>
                  <a:cxn ang="0">
                    <a:pos x="connsiteX2" y="connsiteY2"/>
                  </a:cxn>
                  <a:cxn ang="0">
                    <a:pos x="connsiteX3" y="connsiteY3"/>
                  </a:cxn>
                </a:cxnLst>
                <a:rect l="l" t="t" r="r" b="b"/>
                <a:pathLst>
                  <a:path w="26800" h="2042984">
                    <a:moveTo>
                      <a:pt x="2087" y="0"/>
                    </a:moveTo>
                    <a:cubicBezTo>
                      <a:pt x="4076" y="81538"/>
                      <a:pt x="-10942" y="260917"/>
                      <a:pt x="18563" y="378941"/>
                    </a:cubicBezTo>
                    <a:cubicBezTo>
                      <a:pt x="20669" y="387365"/>
                      <a:pt x="24054" y="395416"/>
                      <a:pt x="26800" y="403654"/>
                    </a:cubicBezTo>
                    <a:cubicBezTo>
                      <a:pt x="17997" y="1856258"/>
                      <a:pt x="18563" y="1309808"/>
                      <a:pt x="18563" y="204298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6733638" y="3800674"/>
              <a:ext cx="1869791" cy="2356576"/>
              <a:chOff x="6806665" y="3138616"/>
              <a:chExt cx="1869791" cy="2356576"/>
            </a:xfrm>
          </p:grpSpPr>
          <p:sp>
            <p:nvSpPr>
              <p:cNvPr id="14" name="任意多边形 13"/>
              <p:cNvSpPr/>
              <p:nvPr/>
            </p:nvSpPr>
            <p:spPr>
              <a:xfrm>
                <a:off x="6806665" y="3140968"/>
                <a:ext cx="1797783" cy="2354224"/>
              </a:xfrm>
              <a:custGeom>
                <a:avLst/>
                <a:gdLst>
                  <a:gd name="connsiteX0" fmla="*/ 223674 w 1797783"/>
                  <a:gd name="connsiteY0" fmla="*/ 0 h 2354224"/>
                  <a:gd name="connsiteX1" fmla="*/ 371955 w 1797783"/>
                  <a:gd name="connsiteY1" fmla="*/ 181232 h 2354224"/>
                  <a:gd name="connsiteX2" fmla="*/ 264863 w 1797783"/>
                  <a:gd name="connsiteY2" fmla="*/ 486032 h 2354224"/>
                  <a:gd name="connsiteX3" fmla="*/ 1599393 w 1797783"/>
                  <a:gd name="connsiteY3" fmla="*/ 494270 h 2354224"/>
                  <a:gd name="connsiteX4" fmla="*/ 1607631 w 1797783"/>
                  <a:gd name="connsiteY4" fmla="*/ 1136821 h 2354224"/>
                  <a:gd name="connsiteX5" fmla="*/ 157771 w 1797783"/>
                  <a:gd name="connsiteY5" fmla="*/ 1161535 h 2354224"/>
                  <a:gd name="connsiteX6" fmla="*/ 198960 w 1797783"/>
                  <a:gd name="connsiteY6" fmla="*/ 1696994 h 2354224"/>
                  <a:gd name="connsiteX7" fmla="*/ 1582917 w 1797783"/>
                  <a:gd name="connsiteY7" fmla="*/ 1631092 h 2354224"/>
                  <a:gd name="connsiteX8" fmla="*/ 1657058 w 1797783"/>
                  <a:gd name="connsiteY8" fmla="*/ 2051221 h 2354224"/>
                  <a:gd name="connsiteX9" fmla="*/ 248387 w 1797783"/>
                  <a:gd name="connsiteY9" fmla="*/ 2117124 h 2354224"/>
                  <a:gd name="connsiteX10" fmla="*/ 157771 w 1797783"/>
                  <a:gd name="connsiteY10" fmla="*/ 2339546 h 2354224"/>
                  <a:gd name="connsiteX11" fmla="*/ 174247 w 1797783"/>
                  <a:gd name="connsiteY11" fmla="*/ 2314832 h 23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7783" h="2354224">
                    <a:moveTo>
                      <a:pt x="223674" y="0"/>
                    </a:moveTo>
                    <a:cubicBezTo>
                      <a:pt x="294382" y="50113"/>
                      <a:pt x="365090" y="100227"/>
                      <a:pt x="371955" y="181232"/>
                    </a:cubicBezTo>
                    <a:cubicBezTo>
                      <a:pt x="378820" y="262237"/>
                      <a:pt x="60290" y="433859"/>
                      <a:pt x="264863" y="486032"/>
                    </a:cubicBezTo>
                    <a:cubicBezTo>
                      <a:pt x="469436" y="538205"/>
                      <a:pt x="1375598" y="385805"/>
                      <a:pt x="1599393" y="494270"/>
                    </a:cubicBezTo>
                    <a:cubicBezTo>
                      <a:pt x="1823188" y="602735"/>
                      <a:pt x="1847901" y="1025610"/>
                      <a:pt x="1607631" y="1136821"/>
                    </a:cubicBezTo>
                    <a:cubicBezTo>
                      <a:pt x="1367361" y="1248032"/>
                      <a:pt x="392549" y="1068173"/>
                      <a:pt x="157771" y="1161535"/>
                    </a:cubicBezTo>
                    <a:cubicBezTo>
                      <a:pt x="-77007" y="1254897"/>
                      <a:pt x="-38564" y="1618735"/>
                      <a:pt x="198960" y="1696994"/>
                    </a:cubicBezTo>
                    <a:cubicBezTo>
                      <a:pt x="436484" y="1775254"/>
                      <a:pt x="1339901" y="1572054"/>
                      <a:pt x="1582917" y="1631092"/>
                    </a:cubicBezTo>
                    <a:cubicBezTo>
                      <a:pt x="1825933" y="1690130"/>
                      <a:pt x="1879480" y="1970216"/>
                      <a:pt x="1657058" y="2051221"/>
                    </a:cubicBezTo>
                    <a:cubicBezTo>
                      <a:pt x="1434636" y="2132226"/>
                      <a:pt x="498268" y="2069070"/>
                      <a:pt x="248387" y="2117124"/>
                    </a:cubicBezTo>
                    <a:cubicBezTo>
                      <a:pt x="-1494" y="2165178"/>
                      <a:pt x="170128" y="2306595"/>
                      <a:pt x="157771" y="2339546"/>
                    </a:cubicBezTo>
                    <a:cubicBezTo>
                      <a:pt x="145414" y="2372497"/>
                      <a:pt x="159830" y="2343664"/>
                      <a:pt x="174247" y="23148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4"/>
              <p:cNvSpPr/>
              <p:nvPr/>
            </p:nvSpPr>
            <p:spPr>
              <a:xfrm>
                <a:off x="6898717" y="3138616"/>
                <a:ext cx="1777739" cy="2352982"/>
              </a:xfrm>
              <a:custGeom>
                <a:avLst/>
                <a:gdLst>
                  <a:gd name="connsiteX0" fmla="*/ 114055 w 1777739"/>
                  <a:gd name="connsiteY0" fmla="*/ 0 h 2352982"/>
                  <a:gd name="connsiteX1" fmla="*/ 155244 w 1777739"/>
                  <a:gd name="connsiteY1" fmla="*/ 1491049 h 2352982"/>
                  <a:gd name="connsiteX2" fmla="*/ 1621579 w 1777739"/>
                  <a:gd name="connsiteY2" fmla="*/ 1598141 h 2352982"/>
                  <a:gd name="connsiteX3" fmla="*/ 1572152 w 1777739"/>
                  <a:gd name="connsiteY3" fmla="*/ 2059460 h 2352982"/>
                  <a:gd name="connsiteX4" fmla="*/ 171720 w 1777739"/>
                  <a:gd name="connsiteY4" fmla="*/ 2026508 h 2352982"/>
                  <a:gd name="connsiteX5" fmla="*/ 105817 w 1777739"/>
                  <a:gd name="connsiteY5" fmla="*/ 2331308 h 2352982"/>
                  <a:gd name="connsiteX6" fmla="*/ 105817 w 1777739"/>
                  <a:gd name="connsiteY6" fmla="*/ 2323070 h 2352982"/>
                  <a:gd name="connsiteX7" fmla="*/ 130530 w 1777739"/>
                  <a:gd name="connsiteY7" fmla="*/ 2281881 h 23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739" h="2352982">
                    <a:moveTo>
                      <a:pt x="114055" y="0"/>
                    </a:moveTo>
                    <a:cubicBezTo>
                      <a:pt x="9022" y="612346"/>
                      <a:pt x="-96010" y="1224692"/>
                      <a:pt x="155244" y="1491049"/>
                    </a:cubicBezTo>
                    <a:cubicBezTo>
                      <a:pt x="406498" y="1757406"/>
                      <a:pt x="1385428" y="1503406"/>
                      <a:pt x="1621579" y="1598141"/>
                    </a:cubicBezTo>
                    <a:cubicBezTo>
                      <a:pt x="1857730" y="1692876"/>
                      <a:pt x="1813795" y="1988066"/>
                      <a:pt x="1572152" y="2059460"/>
                    </a:cubicBezTo>
                    <a:cubicBezTo>
                      <a:pt x="1330509" y="2130854"/>
                      <a:pt x="416109" y="1981200"/>
                      <a:pt x="171720" y="2026508"/>
                    </a:cubicBezTo>
                    <a:cubicBezTo>
                      <a:pt x="-72669" y="2071816"/>
                      <a:pt x="116801" y="2281881"/>
                      <a:pt x="105817" y="2331308"/>
                    </a:cubicBezTo>
                    <a:cubicBezTo>
                      <a:pt x="94833" y="2380735"/>
                      <a:pt x="101698" y="2331308"/>
                      <a:pt x="105817" y="2323070"/>
                    </a:cubicBezTo>
                    <a:cubicBezTo>
                      <a:pt x="109936" y="2314832"/>
                      <a:pt x="120233" y="2298356"/>
                      <a:pt x="130530" y="228188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任意多边形 2"/>
          <p:cNvSpPr/>
          <p:nvPr/>
        </p:nvSpPr>
        <p:spPr>
          <a:xfrm>
            <a:off x="6592953" y="3781168"/>
            <a:ext cx="1893265" cy="2347783"/>
          </a:xfrm>
          <a:custGeom>
            <a:avLst/>
            <a:gdLst>
              <a:gd name="connsiteX0" fmla="*/ 244452 w 1893265"/>
              <a:gd name="connsiteY0" fmla="*/ 0 h 2347783"/>
              <a:gd name="connsiteX1" fmla="*/ 227977 w 1893265"/>
              <a:gd name="connsiteY1" fmla="*/ 601362 h 2347783"/>
              <a:gd name="connsiteX2" fmla="*/ 1628409 w 1893265"/>
              <a:gd name="connsiteY2" fmla="*/ 634313 h 2347783"/>
              <a:gd name="connsiteX3" fmla="*/ 1760215 w 1893265"/>
              <a:gd name="connsiteY3" fmla="*/ 1054443 h 2347783"/>
              <a:gd name="connsiteX4" fmla="*/ 162074 w 1893265"/>
              <a:gd name="connsiteY4" fmla="*/ 1070918 h 2347783"/>
              <a:gd name="connsiteX5" fmla="*/ 137361 w 1893265"/>
              <a:gd name="connsiteY5" fmla="*/ 2347783 h 23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3265" h="2347783">
                <a:moveTo>
                  <a:pt x="244452" y="0"/>
                </a:moveTo>
                <a:cubicBezTo>
                  <a:pt x="120885" y="247821"/>
                  <a:pt x="-2682" y="495643"/>
                  <a:pt x="227977" y="601362"/>
                </a:cubicBezTo>
                <a:cubicBezTo>
                  <a:pt x="458636" y="707081"/>
                  <a:pt x="1373036" y="558799"/>
                  <a:pt x="1628409" y="634313"/>
                </a:cubicBezTo>
                <a:cubicBezTo>
                  <a:pt x="1883782" y="709827"/>
                  <a:pt x="2004604" y="981676"/>
                  <a:pt x="1760215" y="1054443"/>
                </a:cubicBezTo>
                <a:cubicBezTo>
                  <a:pt x="1515826" y="1127210"/>
                  <a:pt x="432550" y="855361"/>
                  <a:pt x="162074" y="1070918"/>
                </a:cubicBezTo>
                <a:cubicBezTo>
                  <a:pt x="-108402" y="1286475"/>
                  <a:pt x="14479" y="1817129"/>
                  <a:pt x="137361" y="2347783"/>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870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23528" y="1048361"/>
            <a:ext cx="8229600" cy="604838"/>
          </a:xfrm>
        </p:spPr>
        <p:txBody>
          <a:bodyPr/>
          <a:lstStyle/>
          <a:p>
            <a:pPr marL="0" indent="0">
              <a:buFont typeface="Arial" charset="0"/>
              <a:buNone/>
              <a:defRPr/>
            </a:pPr>
            <a:r>
              <a:rPr lang="en-US" altLang="zh-CN" sz="2400" b="1" dirty="0" smtClean="0">
                <a:latin typeface="Bodoni MT Black" pitchFamily="18" charset="0"/>
              </a:rPr>
              <a:t>6. </a:t>
            </a:r>
            <a:r>
              <a:rPr lang="zh-CN" altLang="en-US" sz="2400" b="1" dirty="0" smtClean="0">
                <a:latin typeface="Bodoni MT Black" pitchFamily="18" charset="0"/>
              </a:rPr>
              <a:t>点覆盖</a:t>
            </a:r>
          </a:p>
        </p:txBody>
      </p:sp>
      <p:sp>
        <p:nvSpPr>
          <p:cNvPr id="32775" name="TextBox 7"/>
          <p:cNvSpPr txBox="1">
            <a:spLocks noChangeArrowheads="1"/>
          </p:cNvSpPr>
          <p:nvPr/>
        </p:nvSpPr>
        <p:spPr bwMode="auto">
          <a:xfrm>
            <a:off x="395288" y="1653199"/>
            <a:ext cx="842518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ea typeface="+mn-ea"/>
              </a:rPr>
              <a:t>从</a:t>
            </a:r>
            <a:r>
              <a:rPr lang="zh-CN" altLang="zh-CN" sz="2400" dirty="0">
                <a:latin typeface="Bodoni MT Black" pitchFamily="18" charset="0"/>
                <a:ea typeface="+mn-ea"/>
              </a:rPr>
              <a:t>对</a:t>
            </a:r>
            <a:r>
              <a:rPr lang="zh-CN" altLang="zh-CN" sz="2400" dirty="0">
                <a:solidFill>
                  <a:srgbClr val="FF0000"/>
                </a:solidFill>
                <a:latin typeface="Bodoni MT Black" pitchFamily="18" charset="0"/>
                <a:ea typeface="+mn-ea"/>
              </a:rPr>
              <a:t>程序路径的覆盖程度</a:t>
            </a:r>
            <a:r>
              <a:rPr lang="zh-CN" altLang="zh-CN" sz="2400" dirty="0">
                <a:latin typeface="Bodoni MT Black" pitchFamily="18" charset="0"/>
                <a:ea typeface="+mn-ea"/>
              </a:rPr>
              <a:t>分析，能够提出下述一些主要的逻辑覆盖标准</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图论</a:t>
            </a:r>
            <a:r>
              <a:rPr lang="zh-CN" altLang="zh-CN" sz="2400" dirty="0">
                <a:latin typeface="Bodoni MT Black" pitchFamily="18" charset="0"/>
                <a:ea typeface="+mn-ea"/>
              </a:rPr>
              <a:t>中</a:t>
            </a:r>
            <a:r>
              <a:rPr lang="zh-CN" altLang="zh-CN" sz="2400" b="1" dirty="0">
                <a:solidFill>
                  <a:srgbClr val="C00000"/>
                </a:solidFill>
                <a:latin typeface="Bodoni MT Black" pitchFamily="18" charset="0"/>
                <a:ea typeface="+mn-ea"/>
              </a:rPr>
              <a:t>点覆盖</a:t>
            </a:r>
            <a:r>
              <a:rPr lang="zh-CN" altLang="zh-CN" sz="2400" dirty="0" smtClean="0">
                <a:latin typeface="Bodoni MT Black" pitchFamily="18" charset="0"/>
                <a:ea typeface="+mn-ea"/>
              </a:rPr>
              <a:t>的定义</a:t>
            </a:r>
            <a:r>
              <a:rPr lang="zh-CN" altLang="zh-CN" sz="2400" dirty="0">
                <a:latin typeface="Bodoni MT Black" pitchFamily="18" charset="0"/>
                <a:ea typeface="+mn-ea"/>
              </a:rPr>
              <a:t>如下：如果连通图</a:t>
            </a:r>
            <a:r>
              <a:rPr lang="en-US" altLang="zh-CN" sz="2400" dirty="0">
                <a:latin typeface="Bodoni MT Black" pitchFamily="18" charset="0"/>
                <a:ea typeface="+mn-ea"/>
              </a:rPr>
              <a:t>G</a:t>
            </a:r>
            <a:r>
              <a:rPr lang="zh-CN" altLang="zh-CN" sz="2400" dirty="0">
                <a:latin typeface="Bodoni MT Black" pitchFamily="18" charset="0"/>
                <a:ea typeface="+mn-ea"/>
              </a:rPr>
              <a:t>的子图</a:t>
            </a:r>
            <a:r>
              <a:rPr lang="en-US" altLang="zh-CN" sz="2400" dirty="0">
                <a:latin typeface="Bodoni MT Black" pitchFamily="18" charset="0"/>
                <a:ea typeface="+mn-ea"/>
              </a:rPr>
              <a:t>G</a:t>
            </a:r>
            <a:r>
              <a:rPr lang="zh-CN" altLang="zh-CN" sz="2400" dirty="0">
                <a:latin typeface="Bodoni MT Black" pitchFamily="18" charset="0"/>
                <a:ea typeface="+mn-ea"/>
              </a:rPr>
              <a:t>′是连通的，而且包含</a:t>
            </a:r>
            <a:r>
              <a:rPr lang="en-US" altLang="zh-CN" sz="2400" dirty="0">
                <a:latin typeface="Bodoni MT Black" pitchFamily="18" charset="0"/>
                <a:ea typeface="+mn-ea"/>
              </a:rPr>
              <a:t>G</a:t>
            </a:r>
            <a:r>
              <a:rPr lang="zh-CN" altLang="zh-CN" sz="2400" dirty="0">
                <a:latin typeface="Bodoni MT Black" pitchFamily="18" charset="0"/>
                <a:ea typeface="+mn-ea"/>
              </a:rPr>
              <a:t>的所有结点，则称</a:t>
            </a:r>
            <a:r>
              <a:rPr lang="en-US" altLang="zh-CN" sz="2400" dirty="0" smtClean="0">
                <a:latin typeface="Bodoni MT Black" pitchFamily="18" charset="0"/>
                <a:ea typeface="+mn-ea"/>
              </a:rPr>
              <a:t>G</a:t>
            </a:r>
            <a:r>
              <a:rPr lang="zh-CN" altLang="zh-CN" sz="2400" dirty="0" smtClean="0">
                <a:latin typeface="Bodoni MT Black" pitchFamily="18" charset="0"/>
                <a:ea typeface="+mn-ea"/>
              </a:rPr>
              <a:t>′是</a:t>
            </a:r>
            <a:r>
              <a:rPr lang="en-US" altLang="zh-CN" sz="2400" dirty="0">
                <a:latin typeface="Bodoni MT Black" pitchFamily="18" charset="0"/>
                <a:ea typeface="+mn-ea"/>
              </a:rPr>
              <a:t>G</a:t>
            </a:r>
            <a:r>
              <a:rPr lang="zh-CN" altLang="zh-CN" sz="2400" dirty="0">
                <a:latin typeface="Bodoni MT Black" pitchFamily="18" charset="0"/>
                <a:ea typeface="+mn-ea"/>
              </a:rPr>
              <a:t>的点覆盖</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en-US" sz="2400" dirty="0" smtClean="0">
                <a:latin typeface="Bodoni MT Black" pitchFamily="18" charset="0"/>
                <a:ea typeface="+mn-ea"/>
              </a:rPr>
              <a:t>第</a:t>
            </a:r>
            <a:r>
              <a:rPr lang="en-US" altLang="zh-CN" sz="2400" dirty="0" smtClean="0">
                <a:latin typeface="Bodoni MT Black" pitchFamily="18" charset="0"/>
                <a:ea typeface="+mn-ea"/>
              </a:rPr>
              <a:t>6</a:t>
            </a:r>
            <a:r>
              <a:rPr lang="zh-CN" altLang="en-US" sz="2400" dirty="0" smtClean="0">
                <a:latin typeface="Bodoni MT Black" pitchFamily="18" charset="0"/>
                <a:ea typeface="+mn-ea"/>
              </a:rPr>
              <a:t>章中</a:t>
            </a:r>
            <a:r>
              <a:rPr lang="zh-CN" altLang="zh-CN" sz="2400" dirty="0" smtClean="0">
                <a:latin typeface="Bodoni MT Black" pitchFamily="18" charset="0"/>
                <a:ea typeface="+mn-ea"/>
              </a:rPr>
              <a:t>已经</a:t>
            </a:r>
            <a:r>
              <a:rPr lang="zh-CN" altLang="zh-CN" sz="2400" dirty="0">
                <a:latin typeface="Bodoni MT Black" pitchFamily="18" charset="0"/>
                <a:ea typeface="+mn-ea"/>
              </a:rPr>
              <a:t>讲述了从程序流程图导出流图的方法。在正常情况下</a:t>
            </a:r>
            <a:r>
              <a:rPr lang="zh-CN" altLang="zh-CN" sz="2400" dirty="0">
                <a:solidFill>
                  <a:srgbClr val="FF0000"/>
                </a:solidFill>
                <a:latin typeface="Bodoni MT Black" pitchFamily="18" charset="0"/>
                <a:ea typeface="+mn-ea"/>
              </a:rPr>
              <a:t>流图是连通的有向图</a:t>
            </a:r>
            <a:r>
              <a:rPr lang="zh-CN" altLang="zh-CN" sz="2400" dirty="0">
                <a:latin typeface="Bodoni MT Black" pitchFamily="18" charset="0"/>
                <a:ea typeface="+mn-ea"/>
              </a:rPr>
              <a:t>。满足点覆盖标准要求选取足够多的测试数据，使得程序执行路径至少经过流图的每个结点一次，由于流图的每个结点与一条或多条语句相对应，显然，</a:t>
            </a:r>
            <a:r>
              <a:rPr lang="zh-CN" altLang="zh-CN" sz="2400" b="1" dirty="0">
                <a:solidFill>
                  <a:srgbClr val="FF0000"/>
                </a:solidFill>
                <a:latin typeface="Bodoni MT Black" pitchFamily="18" charset="0"/>
                <a:ea typeface="+mn-ea"/>
              </a:rPr>
              <a:t>点覆盖标准和语句覆盖标准是相同的</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sz="2400" b="1" dirty="0" smtClean="0">
                <a:latin typeface="Bodoni MT Black" pitchFamily="18" charset="0"/>
              </a:rPr>
              <a:t>7. </a:t>
            </a:r>
            <a:r>
              <a:rPr lang="zh-CN" altLang="en-US" sz="2400" b="1" dirty="0" smtClean="0">
                <a:latin typeface="Bodoni MT Black" pitchFamily="18" charset="0"/>
              </a:rPr>
              <a:t>边覆盖和路径覆盖</a:t>
            </a:r>
          </a:p>
        </p:txBody>
      </p:sp>
      <p:sp>
        <p:nvSpPr>
          <p:cNvPr id="32775" name="TextBox 7"/>
          <p:cNvSpPr txBox="1">
            <a:spLocks noChangeArrowheads="1"/>
          </p:cNvSpPr>
          <p:nvPr/>
        </p:nvSpPr>
        <p:spPr bwMode="auto">
          <a:xfrm>
            <a:off x="179512" y="1772816"/>
            <a:ext cx="864096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400" b="1" dirty="0" smtClean="0">
                <a:solidFill>
                  <a:srgbClr val="C00000"/>
                </a:solidFill>
                <a:latin typeface="Bodoni MT Black" pitchFamily="18" charset="0"/>
                <a:ea typeface="+mn-ea"/>
              </a:rPr>
              <a:t>边覆盖</a:t>
            </a:r>
            <a:r>
              <a:rPr lang="zh-CN" altLang="zh-CN" sz="2400" dirty="0">
                <a:latin typeface="Bodoni MT Black" pitchFamily="18" charset="0"/>
                <a:ea typeface="+mn-ea"/>
              </a:rPr>
              <a:t>的定义是：如果连通图</a:t>
            </a:r>
            <a:r>
              <a:rPr lang="en-US" altLang="zh-CN" sz="2400" dirty="0">
                <a:latin typeface="Bodoni MT Black" pitchFamily="18" charset="0"/>
                <a:ea typeface="+mn-ea"/>
              </a:rPr>
              <a:t>G</a:t>
            </a:r>
            <a:r>
              <a:rPr lang="zh-CN" altLang="zh-CN" sz="2400" dirty="0">
                <a:latin typeface="Bodoni MT Black" pitchFamily="18" charset="0"/>
                <a:ea typeface="+mn-ea"/>
              </a:rPr>
              <a:t>的子图</a:t>
            </a:r>
            <a:r>
              <a:rPr lang="en-US" altLang="zh-CN" sz="2400" dirty="0">
                <a:latin typeface="Bodoni MT Black" pitchFamily="18" charset="0"/>
                <a:ea typeface="+mn-ea"/>
              </a:rPr>
              <a:t>G</a:t>
            </a:r>
            <a:r>
              <a:rPr lang="zh-CN" altLang="zh-CN" sz="2400" dirty="0">
                <a:latin typeface="Bodoni MT Black" pitchFamily="18" charset="0"/>
                <a:ea typeface="+mn-ea"/>
              </a:rPr>
              <a:t>″是连通的，而且包含</a:t>
            </a:r>
            <a:r>
              <a:rPr lang="en-US" altLang="zh-CN" sz="2400" dirty="0">
                <a:latin typeface="Bodoni MT Black" pitchFamily="18" charset="0"/>
                <a:ea typeface="+mn-ea"/>
              </a:rPr>
              <a:t>G</a:t>
            </a:r>
            <a:r>
              <a:rPr lang="zh-CN" altLang="zh-CN" sz="2400" dirty="0">
                <a:latin typeface="Bodoni MT Black" pitchFamily="18" charset="0"/>
                <a:ea typeface="+mn-ea"/>
              </a:rPr>
              <a:t>的所有边，则称</a:t>
            </a:r>
            <a:r>
              <a:rPr lang="en-US" altLang="zh-CN" sz="2400" dirty="0">
                <a:latin typeface="Bodoni MT Black" pitchFamily="18" charset="0"/>
                <a:ea typeface="+mn-ea"/>
              </a:rPr>
              <a:t>G</a:t>
            </a:r>
            <a:r>
              <a:rPr lang="zh-CN" altLang="zh-CN" sz="2400" dirty="0">
                <a:latin typeface="Bodoni MT Black" pitchFamily="18" charset="0"/>
                <a:ea typeface="+mn-ea"/>
              </a:rPr>
              <a:t>″是</a:t>
            </a:r>
            <a:r>
              <a:rPr lang="en-US" altLang="zh-CN" sz="2400" dirty="0">
                <a:latin typeface="Bodoni MT Black" pitchFamily="18" charset="0"/>
                <a:ea typeface="+mn-ea"/>
              </a:rPr>
              <a:t>G</a:t>
            </a:r>
            <a:r>
              <a:rPr lang="zh-CN" altLang="zh-CN" sz="2400" dirty="0">
                <a:latin typeface="Bodoni MT Black" pitchFamily="18" charset="0"/>
                <a:ea typeface="+mn-ea"/>
              </a:rPr>
              <a:t>的边覆盖。为了满足边覆盖的测试标准，要求选取足够多测试数据，使得程序执行路径至少经过流图中每条边一次。</a:t>
            </a:r>
            <a:r>
              <a:rPr lang="zh-CN" altLang="zh-CN" sz="2400" b="1" dirty="0">
                <a:solidFill>
                  <a:srgbClr val="FF0000"/>
                </a:solidFill>
                <a:latin typeface="Bodoni MT Black" pitchFamily="18" charset="0"/>
                <a:ea typeface="+mn-ea"/>
              </a:rPr>
              <a:t>通常边覆盖和判定覆盖是一致的</a:t>
            </a:r>
            <a:r>
              <a:rPr lang="zh-CN" altLang="zh-CN" sz="2400" b="1" dirty="0" smtClean="0">
                <a:latin typeface="Bodoni MT Black" pitchFamily="18" charset="0"/>
                <a:ea typeface="+mn-ea"/>
              </a:rPr>
              <a:t>。</a:t>
            </a:r>
            <a:endParaRPr lang="en-US" altLang="zh-CN" sz="2400" b="1" dirty="0" smtClean="0">
              <a:latin typeface="Bodoni MT Black" pitchFamily="18" charset="0"/>
              <a:ea typeface="+mn-ea"/>
            </a:endParaRPr>
          </a:p>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路径</a:t>
            </a:r>
            <a:r>
              <a:rPr lang="zh-CN" altLang="zh-CN" sz="2400" b="1" dirty="0">
                <a:solidFill>
                  <a:srgbClr val="C00000"/>
                </a:solidFill>
                <a:latin typeface="Bodoni MT Black" pitchFamily="18" charset="0"/>
                <a:ea typeface="+mn-ea"/>
              </a:rPr>
              <a:t>覆盖</a:t>
            </a:r>
            <a:r>
              <a:rPr lang="zh-CN" altLang="zh-CN" sz="2400" dirty="0">
                <a:latin typeface="Bodoni MT Black" pitchFamily="18" charset="0"/>
                <a:ea typeface="+mn-ea"/>
              </a:rPr>
              <a:t>的含义</a:t>
            </a:r>
            <a:r>
              <a:rPr lang="zh-CN" altLang="zh-CN" sz="2400" dirty="0" smtClean="0">
                <a:latin typeface="Bodoni MT Black" pitchFamily="18" charset="0"/>
                <a:ea typeface="+mn-ea"/>
              </a:rPr>
              <a:t>是</a:t>
            </a:r>
            <a:r>
              <a:rPr lang="zh-CN" altLang="en-US" sz="2400" dirty="0" smtClean="0">
                <a:latin typeface="Bodoni MT Black" pitchFamily="18" charset="0"/>
                <a:ea typeface="+mn-ea"/>
              </a:rPr>
              <a:t>：</a:t>
            </a:r>
            <a:r>
              <a:rPr lang="zh-CN" altLang="zh-CN" sz="2400" dirty="0" smtClean="0">
                <a:latin typeface="Bodoni MT Black" pitchFamily="18" charset="0"/>
                <a:ea typeface="+mn-ea"/>
              </a:rPr>
              <a:t>选取</a:t>
            </a:r>
            <a:r>
              <a:rPr lang="zh-CN" altLang="zh-CN" sz="2400" dirty="0">
                <a:latin typeface="Bodoni MT Black" pitchFamily="18" charset="0"/>
                <a:ea typeface="+mn-ea"/>
              </a:rPr>
              <a:t>足够多测试数据，使程序的</a:t>
            </a:r>
            <a:r>
              <a:rPr lang="zh-CN" altLang="zh-CN" sz="2400" dirty="0">
                <a:solidFill>
                  <a:srgbClr val="FF0000"/>
                </a:solidFill>
                <a:latin typeface="Bodoni MT Black" pitchFamily="18" charset="0"/>
                <a:ea typeface="+mn-ea"/>
              </a:rPr>
              <a:t>每条可能路径</a:t>
            </a:r>
            <a:r>
              <a:rPr lang="zh-CN" altLang="zh-CN" sz="2400" dirty="0">
                <a:latin typeface="Bodoni MT Black" pitchFamily="18" charset="0"/>
                <a:ea typeface="+mn-ea"/>
              </a:rPr>
              <a:t>都至少执行一</a:t>
            </a:r>
            <a:r>
              <a:rPr lang="zh-CN" altLang="zh-CN" sz="2400" dirty="0" smtClean="0">
                <a:latin typeface="Bodoni MT Black" pitchFamily="18" charset="0"/>
                <a:ea typeface="+mn-ea"/>
              </a:rPr>
              <a:t>次</a:t>
            </a:r>
            <a:r>
              <a:rPr lang="zh-CN" altLang="en-US" sz="2400" dirty="0" smtClean="0">
                <a:latin typeface="Bodoni MT Black" pitchFamily="18" charset="0"/>
                <a:ea typeface="+mn-ea"/>
              </a:rPr>
              <a:t>（</a:t>
            </a:r>
            <a:r>
              <a:rPr lang="zh-CN" altLang="zh-CN" sz="2400" dirty="0" smtClean="0">
                <a:latin typeface="Bodoni MT Black" pitchFamily="18" charset="0"/>
                <a:ea typeface="+mn-ea"/>
              </a:rPr>
              <a:t>如果</a:t>
            </a:r>
            <a:r>
              <a:rPr lang="zh-CN" altLang="zh-CN" sz="2400" dirty="0">
                <a:latin typeface="Bodoni MT Black" pitchFamily="18" charset="0"/>
                <a:ea typeface="+mn-ea"/>
              </a:rPr>
              <a:t>程序图中有环，则要求每个环至少经过一</a:t>
            </a:r>
            <a:r>
              <a:rPr lang="zh-CN" altLang="zh-CN" sz="2400" dirty="0" smtClean="0">
                <a:latin typeface="Bodoni MT Black" pitchFamily="18" charset="0"/>
                <a:ea typeface="+mn-ea"/>
              </a:rPr>
              <a:t>次</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b="1"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b="1" dirty="0" smtClean="0">
                <a:latin typeface="Bodoni MT Black" pitchFamily="18" charset="0"/>
              </a:rPr>
              <a:t>7.6.2 </a:t>
            </a:r>
            <a:r>
              <a:rPr lang="zh-CN" altLang="en-US" b="1" dirty="0" smtClean="0">
                <a:latin typeface="Bodoni MT Black" pitchFamily="18" charset="0"/>
              </a:rPr>
              <a:t>控制结构测试</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69888" y="1728788"/>
            <a:ext cx="8280400"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400" b="1" dirty="0" smtClean="0">
                <a:solidFill>
                  <a:srgbClr val="C00000"/>
                </a:solidFill>
                <a:latin typeface="Bodoni MT Black" pitchFamily="18" charset="0"/>
                <a:ea typeface="+mn-ea"/>
              </a:rPr>
              <a:t>    </a:t>
            </a:r>
          </a:p>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基本</a:t>
            </a:r>
            <a:r>
              <a:rPr lang="zh-CN" altLang="zh-CN" sz="2400" b="1" dirty="0">
                <a:solidFill>
                  <a:srgbClr val="C00000"/>
                </a:solidFill>
                <a:latin typeface="Bodoni MT Black" pitchFamily="18" charset="0"/>
                <a:ea typeface="+mn-ea"/>
              </a:rPr>
              <a:t>路径测试</a:t>
            </a:r>
            <a:r>
              <a:rPr lang="zh-CN" altLang="zh-CN" sz="2400" dirty="0" smtClean="0">
                <a:latin typeface="Bodoni MT Black" pitchFamily="18" charset="0"/>
                <a:ea typeface="+mn-ea"/>
              </a:rPr>
              <a:t>是</a:t>
            </a:r>
            <a:r>
              <a:rPr lang="en-US" altLang="zh-CN" sz="2400" dirty="0" smtClean="0">
                <a:latin typeface="Bodoni MT Black" pitchFamily="18" charset="0"/>
                <a:ea typeface="+mn-ea"/>
              </a:rPr>
              <a:t>McCabe</a:t>
            </a:r>
            <a:r>
              <a:rPr lang="zh-CN" altLang="zh-CN" sz="2400" dirty="0">
                <a:latin typeface="Bodoni MT Black" pitchFamily="18" charset="0"/>
                <a:ea typeface="+mn-ea"/>
              </a:rPr>
              <a:t>提出的一种白盒测试技术。</a:t>
            </a:r>
            <a:r>
              <a:rPr lang="zh-CN" altLang="zh-CN" sz="2400" dirty="0" smtClean="0">
                <a:latin typeface="Bodoni MT Black" pitchFamily="18" charset="0"/>
                <a:ea typeface="+mn-ea"/>
              </a:rPr>
              <a:t>使用</a:t>
            </a:r>
            <a:r>
              <a:rPr lang="zh-CN" altLang="en-US" sz="2400" dirty="0" smtClean="0">
                <a:latin typeface="Bodoni MT Black" pitchFamily="18" charset="0"/>
                <a:ea typeface="+mn-ea"/>
              </a:rPr>
              <a:t>基本路径测试</a:t>
            </a:r>
            <a:r>
              <a:rPr lang="zh-CN" altLang="zh-CN" sz="2400" dirty="0" smtClean="0">
                <a:solidFill>
                  <a:srgbClr val="0070C0"/>
                </a:solidFill>
                <a:latin typeface="Bodoni MT Black" pitchFamily="18" charset="0"/>
                <a:ea typeface="+mn-ea"/>
              </a:rPr>
              <a:t>设计</a:t>
            </a:r>
            <a:r>
              <a:rPr lang="zh-CN" altLang="zh-CN" sz="2400" dirty="0">
                <a:solidFill>
                  <a:srgbClr val="0070C0"/>
                </a:solidFill>
                <a:latin typeface="Bodoni MT Black" pitchFamily="18" charset="0"/>
                <a:ea typeface="+mn-ea"/>
              </a:rPr>
              <a:t>测试用例</a:t>
            </a:r>
            <a:r>
              <a:rPr lang="zh-CN" altLang="zh-CN" sz="2400" dirty="0">
                <a:latin typeface="Bodoni MT Black" pitchFamily="18" charset="0"/>
                <a:ea typeface="+mn-ea"/>
              </a:rPr>
              <a:t>时，首先计算</a:t>
            </a:r>
            <a:r>
              <a:rPr lang="zh-CN" altLang="zh-CN" sz="2400" dirty="0">
                <a:solidFill>
                  <a:srgbClr val="FF0000"/>
                </a:solidFill>
                <a:latin typeface="Bodoni MT Black" pitchFamily="18" charset="0"/>
                <a:ea typeface="+mn-ea"/>
              </a:rPr>
              <a:t>程序的环形复杂度</a:t>
            </a:r>
            <a:r>
              <a:rPr lang="zh-CN" altLang="zh-CN" sz="2400" dirty="0">
                <a:latin typeface="Bodoni MT Black" pitchFamily="18" charset="0"/>
                <a:ea typeface="+mn-ea"/>
              </a:rPr>
              <a:t>，并用该复杂度为指南定义</a:t>
            </a:r>
            <a:r>
              <a:rPr lang="zh-CN" altLang="zh-CN" sz="2400" dirty="0">
                <a:solidFill>
                  <a:srgbClr val="FF0000"/>
                </a:solidFill>
                <a:latin typeface="Bodoni MT Black" pitchFamily="18" charset="0"/>
                <a:ea typeface="+mn-ea"/>
              </a:rPr>
              <a:t>执行路径的基本集合</a:t>
            </a:r>
            <a:r>
              <a:rPr lang="zh-CN" altLang="zh-CN" sz="2400" dirty="0">
                <a:latin typeface="Bodoni MT Black" pitchFamily="18" charset="0"/>
                <a:ea typeface="+mn-ea"/>
              </a:rPr>
              <a:t>，从该基本集合导出的测试用例可以保证程序中的每条语句至少执行一次，而且每个条件在执行时都将分别取真、假两种值</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p>
          <a:p>
            <a:pPr marL="0" indent="0">
              <a:lnSpc>
                <a:spcPts val="3200"/>
              </a:lnSpc>
              <a:defRPr/>
            </a:pPr>
            <a:r>
              <a:rPr lang="zh-CN" altLang="zh-CN" sz="2400" dirty="0" smtClean="0">
                <a:latin typeface="Bodoni MT Black" pitchFamily="18" charset="0"/>
                <a:ea typeface="+mn-ea"/>
              </a:rPr>
              <a:t>使用基本路径测试技术设计测试用例的步骤如下</a:t>
            </a:r>
            <a:r>
              <a:rPr lang="zh-CN" altLang="en-US" sz="2400" dirty="0" smtClean="0">
                <a:latin typeface="Bodoni MT Black" pitchFamily="18" charset="0"/>
                <a:ea typeface="+mn-ea"/>
              </a:rPr>
              <a:t>：</a:t>
            </a:r>
            <a:endParaRPr lang="zh-CN" altLang="zh-CN" sz="2400" b="1" dirty="0" smtClean="0">
              <a:solidFill>
                <a:srgbClr val="FF0000"/>
              </a:solidFill>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endParaRPr lang="zh-CN" altLang="zh-CN" sz="2400" b="1"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9" name="内容占位符 4"/>
          <p:cNvSpPr txBox="1">
            <a:spLocks/>
          </p:cNvSpPr>
          <p:nvPr/>
        </p:nvSpPr>
        <p:spPr bwMode="auto">
          <a:xfrm>
            <a:off x="385606" y="1728788"/>
            <a:ext cx="8229600" cy="604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smtClean="0">
                <a:latin typeface="Bodoni MT Black" pitchFamily="18" charset="0"/>
              </a:rPr>
              <a:t>1. </a:t>
            </a:r>
            <a:r>
              <a:rPr lang="zh-CN" altLang="en-US" sz="2400" b="1" smtClean="0">
                <a:latin typeface="Bodoni MT Black" pitchFamily="18" charset="0"/>
              </a:rPr>
              <a:t>基本路径测试</a:t>
            </a:r>
            <a:endParaRPr lang="zh-CN" altLang="en-US"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None/>
              <a:defRPr/>
            </a:pPr>
            <a:r>
              <a:rPr lang="en-US" altLang="zh-CN" sz="2400" dirty="0" smtClean="0">
                <a:solidFill>
                  <a:srgbClr val="FF0000"/>
                </a:solidFill>
                <a:latin typeface="Bodoni MT Black" pitchFamily="18" charset="0"/>
              </a:rPr>
              <a:t> </a:t>
            </a:r>
            <a:r>
              <a:rPr lang="zh-CN" altLang="zh-CN" sz="2400" b="1" dirty="0">
                <a:solidFill>
                  <a:srgbClr val="FF0000"/>
                </a:solidFill>
                <a:latin typeface="Bodoni MT Black" pitchFamily="18" charset="0"/>
              </a:rPr>
              <a:t>① 根据过程设计结果画出相应的流</a:t>
            </a:r>
            <a:r>
              <a:rPr lang="zh-CN" altLang="zh-CN" sz="2400" b="1" dirty="0" smtClean="0">
                <a:solidFill>
                  <a:srgbClr val="FF0000"/>
                </a:solidFill>
                <a:latin typeface="Bodoni MT Black" pitchFamily="18" charset="0"/>
              </a:rPr>
              <a:t>图</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684213" y="155733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latin typeface="Bodoni MT Black" pitchFamily="18" charset="0"/>
                <a:ea typeface="+mn-ea"/>
              </a:rPr>
              <a:t>1</a:t>
            </a:r>
            <a:r>
              <a:rPr lang="zh-CN" altLang="en-US" sz="1600" dirty="0" smtClean="0">
                <a:latin typeface="Bodoni MT Black" pitchFamily="18" charset="0"/>
                <a:ea typeface="+mn-ea"/>
              </a:rPr>
              <a:t>：  </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=1;</a:t>
            </a:r>
          </a:p>
          <a:p>
            <a:pPr marL="0" indent="0">
              <a:lnSpc>
                <a:spcPts val="1900"/>
              </a:lnSpc>
              <a:defRPr/>
            </a:pPr>
            <a:r>
              <a:rPr lang="en-US" altLang="zh-CN" sz="1600" dirty="0" smtClean="0">
                <a:latin typeface="Bodoni MT Black" pitchFamily="18" charset="0"/>
                <a:ea typeface="+mn-ea"/>
              </a:rPr>
              <a:t>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=0;</a:t>
            </a:r>
          </a:p>
          <a:p>
            <a:pPr marL="0" indent="0">
              <a:lnSpc>
                <a:spcPts val="1900"/>
              </a:lnSpc>
              <a:defRPr/>
            </a:pPr>
            <a:r>
              <a:rPr lang="en-US" altLang="zh-CN" sz="1600" dirty="0" smtClean="0">
                <a:latin typeface="Bodoni MT Black" pitchFamily="18" charset="0"/>
                <a:ea typeface="+mn-ea"/>
              </a:rPr>
              <a:t>     sum=0;</a:t>
            </a:r>
          </a:p>
          <a:p>
            <a:pPr marL="0" indent="0">
              <a:lnSpc>
                <a:spcPts val="1900"/>
              </a:lnSpc>
              <a:defRPr/>
            </a:pPr>
            <a:r>
              <a:rPr lang="en-US" altLang="zh-CN" sz="1600" dirty="0" smtClean="0">
                <a:latin typeface="Bodoni MT Black" pitchFamily="18" charset="0"/>
                <a:ea typeface="+mn-ea"/>
              </a:rPr>
              <a:t>2</a:t>
            </a:r>
            <a:r>
              <a:rPr lang="zh-CN" altLang="en-US" sz="1600" dirty="0" smtClean="0">
                <a:latin typeface="Bodoni MT Black" pitchFamily="18" charset="0"/>
                <a:ea typeface="+mn-ea"/>
              </a:rPr>
              <a:t>：  </a:t>
            </a:r>
            <a:r>
              <a:rPr lang="en-US" altLang="zh-CN" sz="1600" dirty="0" smtClean="0">
                <a:latin typeface="Bodoni MT Black" pitchFamily="18" charset="0"/>
                <a:ea typeface="+mn-ea"/>
              </a:rPr>
              <a:t>DO </a:t>
            </a:r>
            <a:r>
              <a:rPr lang="en-US" altLang="zh-CN" sz="1600" dirty="0">
                <a:latin typeface="Bodoni MT Black" pitchFamily="18" charset="0"/>
                <a:ea typeface="+mn-ea"/>
              </a:rPr>
              <a:t>WHILE </a:t>
            </a:r>
            <a:r>
              <a:rPr lang="en-US" altLang="zh-CN" sz="1600" dirty="0" smtClean="0">
                <a:latin typeface="Bodoni MT Black" pitchFamily="18" charset="0"/>
                <a:ea typeface="+mn-ea"/>
              </a:rPr>
              <a:t>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 &lt;&gt; -999</a:t>
            </a:r>
          </a:p>
          <a:p>
            <a:pPr marL="0" indent="0">
              <a:lnSpc>
                <a:spcPts val="1900"/>
              </a:lnSpc>
              <a:defRPr/>
            </a:pPr>
            <a:r>
              <a:rPr lang="en-US" altLang="zh-CN" sz="1600" dirty="0" smtClean="0">
                <a:latin typeface="Bodoni MT Black" pitchFamily="18" charset="0"/>
                <a:ea typeface="+mn-ea"/>
              </a:rPr>
              <a:t>3</a:t>
            </a:r>
            <a:r>
              <a:rPr lang="zh-CN" altLang="en-US" sz="1600" dirty="0" smtClean="0">
                <a:latin typeface="Bodoni MT Black" pitchFamily="18" charset="0"/>
                <a:ea typeface="+mn-ea"/>
              </a:rPr>
              <a:t>：</a:t>
            </a:r>
            <a:r>
              <a:rPr lang="en-US" altLang="zh-CN" sz="1600" dirty="0" smtClean="0">
                <a:latin typeface="Bodoni MT Black" pitchFamily="18" charset="0"/>
                <a:ea typeface="+mn-ea"/>
              </a:rPr>
              <a:t>     AND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&lt;100</a:t>
            </a:r>
          </a:p>
          <a:p>
            <a:pPr marL="0" indent="0">
              <a:lnSpc>
                <a:spcPts val="1900"/>
              </a:lnSpc>
              <a:defRPr/>
            </a:pPr>
            <a:r>
              <a:rPr lang="en-US" altLang="zh-CN" sz="1600" dirty="0" smtClean="0">
                <a:latin typeface="Bodoni MT Black" pitchFamily="18" charset="0"/>
                <a:ea typeface="+mn-ea"/>
              </a:rPr>
              <a:t>4</a:t>
            </a:r>
            <a:r>
              <a:rPr lang="zh-CN" altLang="en-US" sz="1600" dirty="0" smtClean="0">
                <a:latin typeface="Bodoni MT Black" pitchFamily="18" charset="0"/>
                <a:ea typeface="+mn-ea"/>
              </a:rPr>
              <a:t>：  </a:t>
            </a:r>
            <a:r>
              <a:rPr lang="en-US" altLang="zh-CN" sz="1600" dirty="0" smtClean="0">
                <a:latin typeface="Bodoni MT Black" pitchFamily="18" charset="0"/>
                <a:ea typeface="+mn-ea"/>
              </a:rPr>
              <a:t>increment </a:t>
            </a:r>
            <a:r>
              <a:rPr lang="en-US" altLang="zh-CN" sz="1600" dirty="0" err="1">
                <a:latin typeface="Bodoni MT Black" pitchFamily="18" charset="0"/>
                <a:ea typeface="+mn-ea"/>
              </a:rPr>
              <a:t>total.input</a:t>
            </a:r>
            <a:r>
              <a:rPr lang="en-US" altLang="zh-CN" sz="1600" dirty="0">
                <a:latin typeface="Bodoni MT Black" pitchFamily="18" charset="0"/>
                <a:ea typeface="+mn-ea"/>
              </a:rPr>
              <a:t> by1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5</a:t>
            </a:r>
            <a:r>
              <a:rPr lang="zh-CN" altLang="en-US" sz="1600" dirty="0" smtClean="0">
                <a:latin typeface="Bodoni MT Black" pitchFamily="18" charset="0"/>
                <a:ea typeface="+mn-ea"/>
              </a:rPr>
              <a:t>：  </a:t>
            </a:r>
            <a:r>
              <a:rPr lang="en-US" altLang="zh-CN" sz="1600" dirty="0" smtClean="0">
                <a:latin typeface="Bodoni MT Black" pitchFamily="18" charset="0"/>
                <a:ea typeface="+mn-ea"/>
              </a:rPr>
              <a:t>IF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8</a:t>
            </a:r>
            <a:r>
              <a:rPr lang="zh-CN" altLang="en-US" sz="1600" dirty="0" smtClean="0">
                <a:latin typeface="Bodoni MT Black" pitchFamily="18" charset="0"/>
                <a:ea typeface="+mn-ea"/>
              </a:rPr>
              <a:t>：    </a:t>
            </a:r>
            <a:r>
              <a:rPr lang="en-US" altLang="zh-CN" sz="1600" dirty="0" smtClean="0">
                <a:latin typeface="Bodoni MT Black" pitchFamily="18" charset="0"/>
                <a:ea typeface="+mn-ea"/>
              </a:rPr>
              <a:t>ENDIF</a:t>
            </a:r>
          </a:p>
          <a:p>
            <a:pPr marL="0" indent="0">
              <a:lnSpc>
                <a:spcPts val="1900"/>
              </a:lnSpc>
              <a:defRPr/>
            </a:pPr>
            <a:r>
              <a:rPr lang="en-US" altLang="zh-CN" sz="1600" dirty="0">
                <a:latin typeface="Bodoni MT Black" pitchFamily="18" charset="0"/>
                <a:ea typeface="+mn-ea"/>
              </a:rPr>
              <a:t> </a:t>
            </a:r>
            <a:r>
              <a:rPr lang="en-US" altLang="zh-CN" sz="1600" dirty="0" smtClean="0">
                <a:latin typeface="Bodoni MT Black" pitchFamily="18" charset="0"/>
                <a:ea typeface="+mn-ea"/>
              </a:rPr>
              <a:t>      increment </a:t>
            </a:r>
            <a:r>
              <a:rPr lang="en-US" altLang="zh-CN" sz="1600" dirty="0" err="1">
                <a:latin typeface="Bodoni MT Black" pitchFamily="18" charset="0"/>
                <a:ea typeface="+mn-ea"/>
              </a:rPr>
              <a:t>i</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9</a:t>
            </a:r>
            <a:r>
              <a:rPr lang="zh-CN" altLang="en-US" sz="1600" dirty="0" smtClean="0">
                <a:latin typeface="Bodoni MT Black" pitchFamily="18" charset="0"/>
                <a:ea typeface="+mn-ea"/>
              </a:rPr>
              <a:t>：  </a:t>
            </a:r>
            <a:r>
              <a:rPr lang="en-US" altLang="zh-CN" sz="1600" dirty="0" smtClean="0">
                <a:latin typeface="Bodoni MT Black" pitchFamily="18" charset="0"/>
                <a:ea typeface="+mn-ea"/>
              </a:rPr>
              <a:t>ENDDO</a:t>
            </a:r>
          </a:p>
          <a:p>
            <a:pPr marL="0" indent="0">
              <a:lnSpc>
                <a:spcPts val="1900"/>
              </a:lnSpc>
              <a:defRPr/>
            </a:pPr>
            <a:r>
              <a:rPr lang="en-US" altLang="zh-CN" sz="1600" dirty="0" smtClean="0">
                <a:latin typeface="Bodoni MT Black" pitchFamily="18" charset="0"/>
                <a:ea typeface="+mn-ea"/>
              </a:rPr>
              <a:t>10</a:t>
            </a:r>
            <a:r>
              <a:rPr lang="zh-CN" altLang="en-US" sz="1600" dirty="0" smtClean="0">
                <a:latin typeface="Bodoni MT Black" pitchFamily="18" charset="0"/>
                <a:ea typeface="+mn-ea"/>
              </a:rPr>
              <a:t>： </a:t>
            </a:r>
            <a:r>
              <a:rPr lang="en-US" altLang="zh-CN" sz="1600" dirty="0" smtClean="0">
                <a:latin typeface="Bodoni MT Black" pitchFamily="18" charset="0"/>
                <a:ea typeface="+mn-ea"/>
              </a:rPr>
              <a:t>IF </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pic>
        <p:nvPicPr>
          <p:cNvPr id="150533" name="图片 1"/>
          <p:cNvPicPr>
            <a:picLocks noChangeAspect="1"/>
          </p:cNvPicPr>
          <p:nvPr/>
        </p:nvPicPr>
        <p:blipFill>
          <a:blip r:embed="rId3" cstate="print"/>
          <a:srcRect/>
          <a:stretch>
            <a:fillRect/>
          </a:stretch>
        </p:blipFill>
        <p:spPr bwMode="auto">
          <a:xfrm>
            <a:off x="4843463" y="1565275"/>
            <a:ext cx="3689350" cy="4384675"/>
          </a:xfrm>
          <a:prstGeom prst="rect">
            <a:avLst/>
          </a:prstGeom>
          <a:noFill/>
          <a:ln w="9525">
            <a:noFill/>
            <a:miter lim="800000"/>
            <a:headEnd/>
            <a:tailEnd/>
          </a:ln>
        </p:spPr>
      </p:pic>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2" name="文本框 1"/>
          <p:cNvSpPr txBox="1"/>
          <p:nvPr/>
        </p:nvSpPr>
        <p:spPr>
          <a:xfrm>
            <a:off x="3538027" y="1508423"/>
            <a:ext cx="3185487" cy="923330"/>
          </a:xfrm>
          <a:prstGeom prst="rect">
            <a:avLst/>
          </a:prstGeom>
          <a:noFill/>
        </p:spPr>
        <p:txBody>
          <a:bodyPr wrap="none" rtlCol="0">
            <a:spAutoFit/>
          </a:bodyPr>
          <a:lstStyle/>
          <a:p>
            <a:r>
              <a:rPr lang="zh-CN" altLang="en-US" dirty="0" smtClean="0">
                <a:solidFill>
                  <a:srgbClr val="0070C0"/>
                </a:solidFill>
              </a:rPr>
              <a:t>计算不超过</a:t>
            </a:r>
            <a:r>
              <a:rPr lang="en-US" altLang="zh-CN" dirty="0" smtClean="0">
                <a:solidFill>
                  <a:srgbClr val="0070C0"/>
                </a:solidFill>
              </a:rPr>
              <a:t>100</a:t>
            </a:r>
            <a:r>
              <a:rPr lang="zh-CN" altLang="en-US" dirty="0" smtClean="0">
                <a:solidFill>
                  <a:srgbClr val="0070C0"/>
                </a:solidFill>
              </a:rPr>
              <a:t>个在规定值域</a:t>
            </a:r>
            <a:endParaRPr lang="en-US" altLang="zh-CN" dirty="0" smtClean="0">
              <a:solidFill>
                <a:srgbClr val="0070C0"/>
              </a:solidFill>
            </a:endParaRPr>
          </a:p>
          <a:p>
            <a:r>
              <a:rPr lang="zh-CN" altLang="en-US" dirty="0" smtClean="0">
                <a:solidFill>
                  <a:srgbClr val="0070C0"/>
                </a:solidFill>
              </a:rPr>
              <a:t>内的有效数字的平均值，同时</a:t>
            </a:r>
            <a:endParaRPr lang="en-US" altLang="zh-CN" dirty="0" smtClean="0">
              <a:solidFill>
                <a:srgbClr val="0070C0"/>
              </a:solidFill>
            </a:endParaRPr>
          </a:p>
          <a:p>
            <a:r>
              <a:rPr lang="zh-CN" altLang="en-US" dirty="0" smtClean="0">
                <a:solidFill>
                  <a:srgbClr val="0070C0"/>
                </a:solidFill>
              </a:rPr>
              <a:t>计算有效数字的总和及个数。</a:t>
            </a:r>
            <a:endParaRPr lang="zh-CN" altLang="en-US" dirty="0">
              <a:solidFill>
                <a:srgbClr val="0070C0"/>
              </a:solidFill>
            </a:endParaRPr>
          </a:p>
        </p:txBody>
      </p:sp>
      <p:sp>
        <p:nvSpPr>
          <p:cNvPr id="3" name="文本框 2"/>
          <p:cNvSpPr txBox="1"/>
          <p:nvPr/>
        </p:nvSpPr>
        <p:spPr>
          <a:xfrm>
            <a:off x="3504635" y="3077900"/>
            <a:ext cx="1338828" cy="369332"/>
          </a:xfrm>
          <a:prstGeom prst="rect">
            <a:avLst/>
          </a:prstGeom>
          <a:noFill/>
          <a:ln>
            <a:solidFill>
              <a:srgbClr val="0070C0"/>
            </a:solidFill>
          </a:ln>
        </p:spPr>
        <p:txBody>
          <a:bodyPr wrap="none" rtlCol="0">
            <a:spAutoFit/>
          </a:bodyPr>
          <a:lstStyle/>
          <a:p>
            <a:r>
              <a:rPr lang="zh-CN" altLang="en-US" dirty="0" smtClean="0">
                <a:solidFill>
                  <a:srgbClr val="0070C0"/>
                </a:solidFill>
              </a:rPr>
              <a:t>有效值判定</a:t>
            </a:r>
            <a:endParaRPr lang="zh-CN" altLang="en-US" dirty="0">
              <a:solidFill>
                <a:srgbClr val="0070C0"/>
              </a:solidFill>
            </a:endParaRPr>
          </a:p>
        </p:txBody>
      </p:sp>
      <p:sp>
        <p:nvSpPr>
          <p:cNvPr id="11" name="文本框 10"/>
          <p:cNvSpPr txBox="1"/>
          <p:nvPr/>
        </p:nvSpPr>
        <p:spPr>
          <a:xfrm>
            <a:off x="4067944" y="4859868"/>
            <a:ext cx="1338828" cy="369332"/>
          </a:xfrm>
          <a:prstGeom prst="rect">
            <a:avLst/>
          </a:prstGeom>
          <a:noFill/>
          <a:ln>
            <a:solidFill>
              <a:srgbClr val="0070C0"/>
            </a:solidFill>
          </a:ln>
        </p:spPr>
        <p:txBody>
          <a:bodyPr wrap="none" rtlCol="0">
            <a:spAutoFit/>
          </a:bodyPr>
          <a:lstStyle/>
          <a:p>
            <a:r>
              <a:rPr lang="zh-CN" altLang="en-US" dirty="0" smtClean="0">
                <a:solidFill>
                  <a:srgbClr val="0070C0"/>
                </a:solidFill>
              </a:rPr>
              <a:t>有效值平均</a:t>
            </a:r>
            <a:endParaRPr lang="zh-CN" altLang="en-US" dirty="0">
              <a:solidFill>
                <a:srgbClr val="0070C0"/>
              </a:solidFill>
            </a:endParaRPr>
          </a:p>
        </p:txBody>
      </p:sp>
      <p:sp>
        <p:nvSpPr>
          <p:cNvPr id="12" name="文本框 11"/>
          <p:cNvSpPr txBox="1"/>
          <p:nvPr/>
        </p:nvSpPr>
        <p:spPr>
          <a:xfrm>
            <a:off x="2564863" y="4649552"/>
            <a:ext cx="1338828" cy="369332"/>
          </a:xfrm>
          <a:prstGeom prst="rect">
            <a:avLst/>
          </a:prstGeom>
          <a:noFill/>
          <a:ln>
            <a:solidFill>
              <a:srgbClr val="0070C0"/>
            </a:solidFill>
          </a:ln>
        </p:spPr>
        <p:txBody>
          <a:bodyPr wrap="none" rtlCol="0">
            <a:spAutoFit/>
          </a:bodyPr>
          <a:lstStyle/>
          <a:p>
            <a:r>
              <a:rPr lang="zh-CN" altLang="en-US" dirty="0" smtClean="0">
                <a:solidFill>
                  <a:srgbClr val="0070C0"/>
                </a:solidFill>
              </a:rPr>
              <a:t>有效值个数</a:t>
            </a:r>
            <a:endParaRPr lang="zh-CN" altLang="en-US" dirty="0">
              <a:solidFill>
                <a:srgbClr val="0070C0"/>
              </a:solidFill>
            </a:endParaRPr>
          </a:p>
        </p:txBody>
      </p:sp>
      <p:sp>
        <p:nvSpPr>
          <p:cNvPr id="13" name="文本框 12"/>
          <p:cNvSpPr txBox="1"/>
          <p:nvPr/>
        </p:nvSpPr>
        <p:spPr>
          <a:xfrm>
            <a:off x="2987824" y="5291916"/>
            <a:ext cx="1338828" cy="369332"/>
          </a:xfrm>
          <a:prstGeom prst="rect">
            <a:avLst/>
          </a:prstGeom>
          <a:noFill/>
          <a:ln>
            <a:solidFill>
              <a:srgbClr val="0070C0"/>
            </a:solidFill>
          </a:ln>
        </p:spPr>
        <p:txBody>
          <a:bodyPr wrap="none" rtlCol="0">
            <a:spAutoFit/>
          </a:bodyPr>
          <a:lstStyle/>
          <a:p>
            <a:r>
              <a:rPr lang="zh-CN" altLang="en-US" dirty="0" smtClean="0">
                <a:solidFill>
                  <a:srgbClr val="0070C0"/>
                </a:solidFill>
              </a:rPr>
              <a:t>无效值平均</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69875" y="980728"/>
            <a:ext cx="8604250" cy="451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700"/>
              </a:lnSpc>
              <a:defRPr/>
            </a:pPr>
            <a:r>
              <a:rPr lang="en-US" altLang="zh-CN"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② </a:t>
            </a:r>
            <a:r>
              <a:rPr lang="zh-CN" altLang="zh-CN" sz="2400" b="1" dirty="0">
                <a:solidFill>
                  <a:srgbClr val="FF0000"/>
                </a:solidFill>
                <a:latin typeface="Bodoni MT Black" pitchFamily="18" charset="0"/>
                <a:ea typeface="+mn-ea"/>
              </a:rPr>
              <a:t>计算流图的环形复杂</a:t>
            </a:r>
            <a:r>
              <a:rPr lang="zh-CN" altLang="zh-CN" sz="2400" b="1" dirty="0" smtClean="0">
                <a:solidFill>
                  <a:srgbClr val="FF0000"/>
                </a:solidFill>
                <a:latin typeface="Bodoni MT Black" pitchFamily="18" charset="0"/>
                <a:ea typeface="+mn-ea"/>
              </a:rPr>
              <a:t>度</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000" dirty="0" smtClean="0">
                <a:latin typeface="Bodoni MT Black" pitchFamily="18" charset="0"/>
                <a:ea typeface="+mn-ea"/>
              </a:rPr>
              <a:t>        </a:t>
            </a:r>
            <a:r>
              <a:rPr lang="zh-CN" altLang="zh-CN" sz="2200" dirty="0" smtClean="0">
                <a:latin typeface="Bodoni MT Black" pitchFamily="18" charset="0"/>
                <a:ea typeface="+mn-ea"/>
              </a:rPr>
              <a:t>环形</a:t>
            </a:r>
            <a:r>
              <a:rPr lang="zh-CN" altLang="zh-CN" sz="2200" dirty="0">
                <a:latin typeface="Bodoni MT Black" pitchFamily="18" charset="0"/>
                <a:ea typeface="+mn-ea"/>
              </a:rPr>
              <a:t>复杂度定量度量程序的逻辑</a:t>
            </a:r>
            <a:r>
              <a:rPr lang="zh-CN" altLang="zh-CN" sz="2200" dirty="0" smtClean="0">
                <a:latin typeface="Bodoni MT Black" pitchFamily="18" charset="0"/>
                <a:ea typeface="+mn-ea"/>
              </a:rPr>
              <a:t>复杂性</a:t>
            </a:r>
            <a:r>
              <a:rPr lang="zh-CN" altLang="en-US" sz="2200" dirty="0" smtClean="0">
                <a:latin typeface="Bodoni MT Black" pitchFamily="18" charset="0"/>
                <a:ea typeface="+mn-ea"/>
              </a:rPr>
              <a:t>，</a:t>
            </a:r>
            <a:r>
              <a:rPr lang="zh-CN" altLang="zh-CN" sz="2200" dirty="0" smtClean="0">
                <a:latin typeface="Bodoni MT Black" pitchFamily="18" charset="0"/>
                <a:ea typeface="+mn-ea"/>
              </a:rPr>
              <a:t>经</a:t>
            </a:r>
            <a:r>
              <a:rPr lang="zh-CN" altLang="zh-CN" sz="2200" dirty="0">
                <a:latin typeface="Bodoni MT Black" pitchFamily="18" charset="0"/>
                <a:ea typeface="+mn-ea"/>
              </a:rPr>
              <a:t>计算</a:t>
            </a:r>
            <a:r>
              <a:rPr lang="zh-CN" altLang="zh-CN" sz="2200" dirty="0" smtClean="0">
                <a:latin typeface="Bodoni MT Black" pitchFamily="18" charset="0"/>
                <a:ea typeface="+mn-ea"/>
              </a:rPr>
              <a:t>，流</a:t>
            </a:r>
            <a:r>
              <a:rPr lang="zh-CN" altLang="zh-CN" sz="2200" dirty="0">
                <a:latin typeface="Bodoni MT Black" pitchFamily="18" charset="0"/>
                <a:ea typeface="+mn-ea"/>
              </a:rPr>
              <a:t>图的环形复杂度为</a:t>
            </a:r>
            <a:r>
              <a:rPr lang="en-US" altLang="zh-CN" sz="2200" dirty="0">
                <a:solidFill>
                  <a:srgbClr val="FF0000"/>
                </a:solidFill>
                <a:latin typeface="Bodoni MT Black" pitchFamily="18" charset="0"/>
                <a:ea typeface="+mn-ea"/>
              </a:rPr>
              <a:t>6</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a:lnSpc>
                <a:spcPct val="125000"/>
              </a:lnSpc>
              <a:defRPr/>
            </a:pPr>
            <a:r>
              <a:rPr lang="en-US" altLang="zh-CN"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③ </a:t>
            </a:r>
            <a:r>
              <a:rPr lang="zh-CN" altLang="zh-CN" sz="2400" b="1" dirty="0">
                <a:solidFill>
                  <a:srgbClr val="FF0000"/>
                </a:solidFill>
                <a:latin typeface="Bodoni MT Black" pitchFamily="18" charset="0"/>
                <a:ea typeface="+mn-ea"/>
              </a:rPr>
              <a:t>确定线性独立路径的基本</a:t>
            </a:r>
            <a:r>
              <a:rPr lang="zh-CN" altLang="zh-CN" sz="2400" b="1" dirty="0" smtClean="0">
                <a:solidFill>
                  <a:srgbClr val="FF0000"/>
                </a:solidFill>
                <a:latin typeface="Bodoni MT Black" pitchFamily="18" charset="0"/>
                <a:ea typeface="+mn-ea"/>
              </a:rPr>
              <a:t>集合</a:t>
            </a:r>
            <a:endParaRPr lang="zh-CN" altLang="zh-CN" sz="2400" b="1" dirty="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solidFill>
                  <a:srgbClr val="C00000"/>
                </a:solidFill>
                <a:latin typeface="Bodoni MT Black" pitchFamily="18" charset="0"/>
                <a:ea typeface="+mn-ea"/>
              </a:rPr>
              <a:t>独立</a:t>
            </a:r>
            <a:r>
              <a:rPr lang="zh-CN" altLang="zh-CN" sz="2400" dirty="0">
                <a:solidFill>
                  <a:srgbClr val="C00000"/>
                </a:solidFill>
                <a:latin typeface="Bodoni MT Black" pitchFamily="18" charset="0"/>
                <a:ea typeface="+mn-ea"/>
              </a:rPr>
              <a:t>路径</a:t>
            </a:r>
            <a:r>
              <a:rPr lang="zh-CN" altLang="zh-CN" sz="2400" dirty="0">
                <a:latin typeface="Bodoni MT Black" pitchFamily="18" charset="0"/>
                <a:ea typeface="+mn-ea"/>
              </a:rPr>
              <a:t>是指至少引入程序的一个新处理语句集合或一个新条件的路径</a:t>
            </a:r>
            <a:r>
              <a:rPr lang="zh-CN" altLang="zh-CN" sz="2400" dirty="0" smtClean="0">
                <a:latin typeface="Bodoni MT Black" pitchFamily="18" charset="0"/>
                <a:ea typeface="+mn-ea"/>
              </a:rPr>
              <a:t>，</a:t>
            </a:r>
            <a:r>
              <a:rPr lang="zh-CN" altLang="en-US" sz="2400" dirty="0" smtClean="0">
                <a:latin typeface="Bodoni MT Black" pitchFamily="18" charset="0"/>
                <a:ea typeface="+mn-ea"/>
              </a:rPr>
              <a:t>即</a:t>
            </a:r>
            <a:r>
              <a:rPr lang="zh-CN" altLang="zh-CN" sz="2400" dirty="0" smtClean="0">
                <a:solidFill>
                  <a:srgbClr val="FF0000"/>
                </a:solidFill>
                <a:latin typeface="Bodoni MT Black" pitchFamily="18" charset="0"/>
                <a:ea typeface="+mn-ea"/>
              </a:rPr>
              <a:t>独立</a:t>
            </a:r>
            <a:r>
              <a:rPr lang="zh-CN" altLang="zh-CN" sz="2400" dirty="0">
                <a:solidFill>
                  <a:srgbClr val="FF0000"/>
                </a:solidFill>
                <a:latin typeface="Bodoni MT Black" pitchFamily="18" charset="0"/>
                <a:ea typeface="+mn-ea"/>
              </a:rPr>
              <a:t>路径至少包含一条在定义该路径之前不曾用过的边。</a:t>
            </a: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程序</a:t>
            </a:r>
            <a:r>
              <a:rPr lang="zh-CN" altLang="zh-CN" sz="2400" dirty="0">
                <a:latin typeface="Bodoni MT Black" pitchFamily="18" charset="0"/>
                <a:ea typeface="+mn-ea"/>
              </a:rPr>
              <a:t>的环形复杂度决定了程序中独立路径的数量，而且这个数是确保程序中所有语句至少被执行一次所需的</a:t>
            </a:r>
            <a:r>
              <a:rPr lang="zh-CN" altLang="zh-CN" sz="2400" dirty="0">
                <a:solidFill>
                  <a:srgbClr val="FF0000"/>
                </a:solidFill>
                <a:latin typeface="Bodoni MT Black" pitchFamily="18" charset="0"/>
                <a:ea typeface="+mn-ea"/>
              </a:rPr>
              <a:t>测试数量的上界</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36338145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69875" y="980728"/>
            <a:ext cx="8604250" cy="351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400" b="1" dirty="0" smtClean="0">
                <a:solidFill>
                  <a:srgbClr val="FF0000"/>
                </a:solidFill>
                <a:latin typeface="Bodoni MT Black" pitchFamily="18" charset="0"/>
                <a:ea typeface="+mn-ea"/>
              </a:rPr>
              <a:t>③ </a:t>
            </a:r>
            <a:r>
              <a:rPr lang="zh-CN" altLang="zh-CN" sz="2400" b="1" dirty="0">
                <a:solidFill>
                  <a:srgbClr val="FF0000"/>
                </a:solidFill>
                <a:latin typeface="Bodoni MT Black" pitchFamily="18" charset="0"/>
                <a:ea typeface="+mn-ea"/>
              </a:rPr>
              <a:t>确定线性独立路径的基本</a:t>
            </a:r>
            <a:r>
              <a:rPr lang="zh-CN" altLang="zh-CN" sz="2400" b="1" dirty="0" smtClean="0">
                <a:solidFill>
                  <a:srgbClr val="FF0000"/>
                </a:solidFill>
                <a:latin typeface="Bodoni MT Black" pitchFamily="18" charset="0"/>
                <a:ea typeface="+mn-ea"/>
              </a:rPr>
              <a:t>集合</a:t>
            </a:r>
            <a:endParaRPr lang="zh-CN" altLang="zh-CN" sz="2400" b="1" dirty="0">
              <a:solidFill>
                <a:srgbClr val="FF0000"/>
              </a:solidFill>
              <a:latin typeface="Bodoni MT Black" pitchFamily="18" charset="0"/>
              <a:ea typeface="+mn-ea"/>
            </a:endParaRPr>
          </a:p>
          <a:p>
            <a:pPr marL="0" indent="0">
              <a:lnSpc>
                <a:spcPct val="125000"/>
              </a:lnSpc>
              <a:defRPr/>
            </a:pPr>
            <a:r>
              <a:rPr lang="zh-CN" altLang="en-US" sz="2200" dirty="0" smtClean="0">
                <a:latin typeface="Bodoni MT Black" pitchFamily="18" charset="0"/>
                <a:ea typeface="+mn-ea"/>
              </a:rPr>
              <a:t>    上述程序的</a:t>
            </a:r>
            <a:r>
              <a:rPr lang="zh-CN" altLang="zh-CN" sz="2200" dirty="0" smtClean="0">
                <a:latin typeface="Bodoni MT Black" pitchFamily="18" charset="0"/>
                <a:ea typeface="+mn-ea"/>
              </a:rPr>
              <a:t>环形</a:t>
            </a:r>
            <a:r>
              <a:rPr lang="zh-CN" altLang="zh-CN" sz="2200" dirty="0">
                <a:latin typeface="Bodoni MT Black" pitchFamily="18" charset="0"/>
                <a:ea typeface="+mn-ea"/>
              </a:rPr>
              <a:t>复杂度为</a:t>
            </a:r>
            <a:r>
              <a:rPr lang="en-US" altLang="zh-CN" sz="2200" dirty="0">
                <a:latin typeface="Bodoni MT Black" pitchFamily="18" charset="0"/>
                <a:ea typeface="+mn-ea"/>
              </a:rPr>
              <a:t>6</a:t>
            </a:r>
            <a:r>
              <a:rPr lang="zh-CN" altLang="zh-CN" sz="2200" dirty="0">
                <a:latin typeface="Bodoni MT Black" pitchFamily="18" charset="0"/>
                <a:ea typeface="+mn-ea"/>
              </a:rPr>
              <a:t>，因此共有</a:t>
            </a:r>
            <a:r>
              <a:rPr lang="en-US" altLang="zh-CN" sz="2200" dirty="0">
                <a:latin typeface="Bodoni MT Black" pitchFamily="18" charset="0"/>
                <a:ea typeface="+mn-ea"/>
              </a:rPr>
              <a:t>6</a:t>
            </a:r>
            <a:r>
              <a:rPr lang="zh-CN" altLang="zh-CN" sz="2200" dirty="0">
                <a:latin typeface="Bodoni MT Black" pitchFamily="18" charset="0"/>
                <a:ea typeface="+mn-ea"/>
              </a:rPr>
              <a:t>条独立路径</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ct val="125000"/>
              </a:lnSpc>
              <a:defRPr/>
            </a:pPr>
            <a:r>
              <a:rPr lang="en-US" altLang="zh-CN" sz="2200" dirty="0" smtClean="0">
                <a:solidFill>
                  <a:srgbClr val="FF0000"/>
                </a:solidFill>
                <a:latin typeface="Bodoni MT Black" pitchFamily="18" charset="0"/>
                <a:ea typeface="+mn-ea"/>
              </a:rPr>
              <a:t>    </a:t>
            </a:r>
            <a:r>
              <a:rPr lang="zh-CN" altLang="zh-CN" sz="2200" dirty="0" smtClean="0">
                <a:solidFill>
                  <a:srgbClr val="FF0000"/>
                </a:solidFill>
                <a:latin typeface="Bodoni MT Black" pitchFamily="18" charset="0"/>
                <a:ea typeface="+mn-ea"/>
              </a:rPr>
              <a:t>路径</a:t>
            </a:r>
            <a:r>
              <a:rPr lang="en-US" altLang="zh-CN" sz="2200" dirty="0">
                <a:solidFill>
                  <a:srgbClr val="FF0000"/>
                </a:solidFill>
                <a:latin typeface="Bodoni MT Black" pitchFamily="18" charset="0"/>
                <a:ea typeface="+mn-ea"/>
              </a:rPr>
              <a:t>1</a:t>
            </a:r>
            <a:r>
              <a:rPr lang="zh-CN" altLang="zh-CN" sz="2200" dirty="0">
                <a:solidFill>
                  <a:srgbClr val="FF0000"/>
                </a:solidFill>
                <a:latin typeface="Bodoni MT Black" pitchFamily="18" charset="0"/>
                <a:ea typeface="+mn-ea"/>
              </a:rPr>
              <a:t>：</a:t>
            </a:r>
            <a:r>
              <a:rPr lang="en-US" altLang="zh-CN" sz="2200" dirty="0">
                <a:solidFill>
                  <a:srgbClr val="FF0000"/>
                </a:solidFill>
                <a:latin typeface="Bodoni MT Black" pitchFamily="18" charset="0"/>
                <a:ea typeface="+mn-ea"/>
              </a:rPr>
              <a:t> </a:t>
            </a:r>
            <a:r>
              <a:rPr lang="en-US" altLang="zh-CN" sz="2200" dirty="0" smtClean="0">
                <a:solidFill>
                  <a:srgbClr val="FF0000"/>
                </a:solidFill>
                <a:latin typeface="Bodoni MT Black" pitchFamily="18" charset="0"/>
                <a:ea typeface="+mn-ea"/>
              </a:rPr>
              <a:t>1-2-10-11-13        </a:t>
            </a:r>
          </a:p>
          <a:p>
            <a:pPr marL="0" indent="0">
              <a:lnSpc>
                <a:spcPct val="1250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zh-CN" sz="2200" dirty="0" smtClean="0">
                <a:solidFill>
                  <a:srgbClr val="00B050"/>
                </a:solidFill>
                <a:latin typeface="Bodoni MT Black" pitchFamily="18" charset="0"/>
                <a:ea typeface="+mn-ea"/>
              </a:rPr>
              <a:t>路径</a:t>
            </a:r>
            <a:r>
              <a:rPr lang="en-US" altLang="zh-CN" sz="2200" dirty="0">
                <a:solidFill>
                  <a:srgbClr val="00B050"/>
                </a:solidFill>
                <a:latin typeface="Bodoni MT Black" pitchFamily="18" charset="0"/>
                <a:ea typeface="+mn-ea"/>
              </a:rPr>
              <a:t>2</a:t>
            </a:r>
            <a:r>
              <a:rPr lang="zh-CN" altLang="zh-CN" sz="2200" dirty="0">
                <a:solidFill>
                  <a:srgbClr val="00B050"/>
                </a:solidFill>
                <a:latin typeface="Bodoni MT Black" pitchFamily="18" charset="0"/>
                <a:ea typeface="+mn-ea"/>
              </a:rPr>
              <a:t>：</a:t>
            </a:r>
            <a:r>
              <a:rPr lang="en-US" altLang="zh-CN" sz="2200" dirty="0">
                <a:solidFill>
                  <a:srgbClr val="00B050"/>
                </a:solidFill>
                <a:latin typeface="Bodoni MT Black" pitchFamily="18" charset="0"/>
                <a:ea typeface="+mn-ea"/>
              </a:rPr>
              <a:t> 1-2-10-12-13</a:t>
            </a:r>
            <a:endParaRPr lang="zh-CN" altLang="zh-CN" sz="2200" dirty="0">
              <a:solidFill>
                <a:srgbClr val="00B050"/>
              </a:solidFill>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solidFill>
                  <a:srgbClr val="00B0F0"/>
                </a:solidFill>
                <a:latin typeface="Bodoni MT Black" pitchFamily="18" charset="0"/>
                <a:ea typeface="+mn-ea"/>
              </a:rPr>
              <a:t>路径</a:t>
            </a:r>
            <a:r>
              <a:rPr lang="en-US" altLang="zh-CN" sz="2200" dirty="0">
                <a:solidFill>
                  <a:srgbClr val="00B0F0"/>
                </a:solidFill>
                <a:latin typeface="Bodoni MT Black" pitchFamily="18" charset="0"/>
                <a:ea typeface="+mn-ea"/>
              </a:rPr>
              <a:t>3</a:t>
            </a:r>
            <a:r>
              <a:rPr lang="zh-CN" altLang="zh-CN" sz="2200" dirty="0">
                <a:solidFill>
                  <a:srgbClr val="00B0F0"/>
                </a:solidFill>
                <a:latin typeface="Bodoni MT Black" pitchFamily="18" charset="0"/>
                <a:ea typeface="+mn-ea"/>
              </a:rPr>
              <a:t>：</a:t>
            </a:r>
            <a:r>
              <a:rPr lang="en-US" altLang="zh-CN" sz="2200" dirty="0">
                <a:solidFill>
                  <a:srgbClr val="00B0F0"/>
                </a:solidFill>
                <a:latin typeface="Bodoni MT Black" pitchFamily="18" charset="0"/>
                <a:ea typeface="+mn-ea"/>
              </a:rPr>
              <a:t> </a:t>
            </a:r>
            <a:r>
              <a:rPr lang="en-US" altLang="zh-CN" sz="2200" dirty="0" smtClean="0">
                <a:solidFill>
                  <a:srgbClr val="00B0F0"/>
                </a:solidFill>
                <a:latin typeface="Bodoni MT Black" pitchFamily="18" charset="0"/>
                <a:ea typeface="+mn-ea"/>
              </a:rPr>
              <a:t>1-2-3-10-11-13</a:t>
            </a:r>
            <a:r>
              <a:rPr lang="en-US" altLang="zh-CN" sz="2200" dirty="0">
                <a:solidFill>
                  <a:srgbClr val="00B0F0"/>
                </a:solidFill>
                <a:latin typeface="Bodoni MT Black" pitchFamily="18" charset="0"/>
                <a:ea typeface="+mn-ea"/>
              </a:rPr>
              <a:t> </a:t>
            </a:r>
            <a:r>
              <a:rPr lang="en-US" altLang="zh-CN" sz="2200" dirty="0" smtClean="0">
                <a:solidFill>
                  <a:srgbClr val="00B0F0"/>
                </a:solidFill>
                <a:latin typeface="Bodoni MT Black" pitchFamily="18" charset="0"/>
                <a:ea typeface="+mn-ea"/>
              </a:rPr>
              <a:t>     </a:t>
            </a:r>
          </a:p>
          <a:p>
            <a:pPr marL="0" indent="0">
              <a:lnSpc>
                <a:spcPct val="1250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zh-CN" sz="2200" dirty="0" smtClean="0">
                <a:solidFill>
                  <a:srgbClr val="FFC000"/>
                </a:solidFill>
                <a:latin typeface="Bodoni MT Black" pitchFamily="18" charset="0"/>
                <a:ea typeface="+mn-ea"/>
              </a:rPr>
              <a:t>路径</a:t>
            </a:r>
            <a:r>
              <a:rPr lang="en-US" altLang="zh-CN" sz="2200" dirty="0">
                <a:solidFill>
                  <a:srgbClr val="FFC000"/>
                </a:solidFill>
                <a:latin typeface="Bodoni MT Black" pitchFamily="18" charset="0"/>
                <a:ea typeface="+mn-ea"/>
              </a:rPr>
              <a:t>4</a:t>
            </a:r>
            <a:r>
              <a:rPr lang="zh-CN" altLang="zh-CN" sz="2200" dirty="0">
                <a:solidFill>
                  <a:srgbClr val="FFC000"/>
                </a:solidFill>
                <a:latin typeface="Bodoni MT Black" pitchFamily="18" charset="0"/>
                <a:ea typeface="+mn-ea"/>
              </a:rPr>
              <a:t>：</a:t>
            </a:r>
            <a:r>
              <a:rPr lang="en-US" altLang="zh-CN" sz="2200" dirty="0">
                <a:solidFill>
                  <a:srgbClr val="FFC000"/>
                </a:solidFill>
                <a:latin typeface="Bodoni MT Black" pitchFamily="18" charset="0"/>
                <a:ea typeface="+mn-ea"/>
              </a:rPr>
              <a:t> 1-2-3-4-5-8-9-2-</a:t>
            </a:r>
            <a:r>
              <a:rPr lang="zh-CN" altLang="zh-CN" sz="2200" dirty="0">
                <a:solidFill>
                  <a:srgbClr val="FFC000"/>
                </a:solidFill>
                <a:latin typeface="Bodoni MT Black" pitchFamily="18" charset="0"/>
                <a:ea typeface="+mn-ea"/>
              </a:rPr>
              <a:t>…</a:t>
            </a:r>
          </a:p>
          <a:p>
            <a:pPr marL="0" indent="0">
              <a:lnSpc>
                <a:spcPct val="125000"/>
              </a:lnSpc>
              <a:defRPr/>
            </a:pPr>
            <a:r>
              <a:rPr lang="en-US" altLang="zh-CN" sz="2200" dirty="0" smtClean="0">
                <a:latin typeface="Bodoni MT Black" pitchFamily="18" charset="0"/>
                <a:ea typeface="+mn-ea"/>
              </a:rPr>
              <a:t>    </a:t>
            </a:r>
            <a:r>
              <a:rPr lang="zh-CN" altLang="zh-CN" sz="2200" dirty="0" smtClean="0">
                <a:solidFill>
                  <a:srgbClr val="7030A0"/>
                </a:solidFill>
                <a:latin typeface="Bodoni MT Black" pitchFamily="18" charset="0"/>
                <a:ea typeface="+mn-ea"/>
              </a:rPr>
              <a:t>路径</a:t>
            </a:r>
            <a:r>
              <a:rPr lang="en-US" altLang="zh-CN" sz="2200" dirty="0">
                <a:solidFill>
                  <a:srgbClr val="7030A0"/>
                </a:solidFill>
                <a:latin typeface="Bodoni MT Black" pitchFamily="18" charset="0"/>
                <a:ea typeface="+mn-ea"/>
              </a:rPr>
              <a:t>5</a:t>
            </a:r>
            <a:r>
              <a:rPr lang="zh-CN" altLang="zh-CN" sz="2200" dirty="0">
                <a:solidFill>
                  <a:srgbClr val="7030A0"/>
                </a:solidFill>
                <a:latin typeface="Bodoni MT Black" pitchFamily="18" charset="0"/>
                <a:ea typeface="+mn-ea"/>
              </a:rPr>
              <a:t>：</a:t>
            </a:r>
            <a:r>
              <a:rPr lang="en-US" altLang="zh-CN" sz="2200" dirty="0">
                <a:solidFill>
                  <a:srgbClr val="7030A0"/>
                </a:solidFill>
                <a:latin typeface="Bodoni MT Black" pitchFamily="18" charset="0"/>
                <a:ea typeface="+mn-ea"/>
              </a:rPr>
              <a:t> 1-2-3-4-5-6-8-9-2-</a:t>
            </a:r>
            <a:r>
              <a:rPr lang="zh-CN" altLang="zh-CN" sz="2200" dirty="0">
                <a:solidFill>
                  <a:srgbClr val="7030A0"/>
                </a:solidFill>
                <a:latin typeface="Bodoni MT Black" pitchFamily="18" charset="0"/>
                <a:ea typeface="+mn-ea"/>
              </a:rPr>
              <a:t>…</a:t>
            </a:r>
          </a:p>
          <a:p>
            <a:pPr marL="0" indent="0">
              <a:lnSpc>
                <a:spcPct val="125000"/>
              </a:lnSpc>
              <a:defRPr/>
            </a:pPr>
            <a:r>
              <a:rPr lang="en-US" altLang="zh-CN" sz="2200" dirty="0" smtClean="0">
                <a:solidFill>
                  <a:srgbClr val="C00000"/>
                </a:solidFill>
                <a:latin typeface="Bodoni MT Black" pitchFamily="18" charset="0"/>
                <a:ea typeface="+mn-ea"/>
              </a:rPr>
              <a:t>    </a:t>
            </a:r>
            <a:r>
              <a:rPr lang="zh-CN" altLang="zh-CN" sz="2200" dirty="0" smtClean="0">
                <a:solidFill>
                  <a:srgbClr val="C00000"/>
                </a:solidFill>
                <a:latin typeface="Bodoni MT Black" pitchFamily="18" charset="0"/>
                <a:ea typeface="+mn-ea"/>
              </a:rPr>
              <a:t>路径</a:t>
            </a:r>
            <a:r>
              <a:rPr lang="en-US" altLang="zh-CN" sz="2200" dirty="0">
                <a:solidFill>
                  <a:srgbClr val="C00000"/>
                </a:solidFill>
                <a:latin typeface="Bodoni MT Black" pitchFamily="18" charset="0"/>
                <a:ea typeface="+mn-ea"/>
              </a:rPr>
              <a:t>6</a:t>
            </a:r>
            <a:r>
              <a:rPr lang="zh-CN" altLang="zh-CN" sz="2200" dirty="0">
                <a:solidFill>
                  <a:srgbClr val="C00000"/>
                </a:solidFill>
                <a:latin typeface="Bodoni MT Black" pitchFamily="18" charset="0"/>
                <a:ea typeface="+mn-ea"/>
              </a:rPr>
              <a:t>：</a:t>
            </a:r>
            <a:r>
              <a:rPr lang="en-US" altLang="zh-CN" sz="2200" dirty="0">
                <a:solidFill>
                  <a:srgbClr val="C00000"/>
                </a:solidFill>
                <a:latin typeface="Bodoni MT Black" pitchFamily="18" charset="0"/>
                <a:ea typeface="+mn-ea"/>
              </a:rPr>
              <a:t> 1-2-3-4-5-6-7-8-9-2-</a:t>
            </a:r>
            <a:r>
              <a:rPr lang="zh-CN" altLang="zh-CN" sz="2200" dirty="0" smtClean="0">
                <a:solidFill>
                  <a:srgbClr val="C00000"/>
                </a:solidFill>
                <a:latin typeface="Bodoni MT Black" pitchFamily="18" charset="0"/>
                <a:ea typeface="+mn-ea"/>
              </a:rPr>
              <a:t>…</a:t>
            </a:r>
            <a:endParaRPr lang="en-US" altLang="zh-CN" sz="2200" dirty="0" smtClean="0">
              <a:solidFill>
                <a:srgbClr val="C00000"/>
              </a:solidFill>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pic>
        <p:nvPicPr>
          <p:cNvPr id="8" name="图片 1"/>
          <p:cNvPicPr>
            <a:picLocks noChangeAspect="1"/>
          </p:cNvPicPr>
          <p:nvPr/>
        </p:nvPicPr>
        <p:blipFill>
          <a:blip r:embed="rId3" cstate="print"/>
          <a:srcRect/>
          <a:stretch>
            <a:fillRect/>
          </a:stretch>
        </p:blipFill>
        <p:spPr bwMode="auto">
          <a:xfrm>
            <a:off x="5364088" y="1906588"/>
            <a:ext cx="3689350" cy="4384675"/>
          </a:xfrm>
          <a:prstGeom prst="rect">
            <a:avLst/>
          </a:prstGeom>
          <a:noFill/>
          <a:ln w="9525">
            <a:noFill/>
            <a:miter lim="800000"/>
            <a:headEnd/>
            <a:tailEnd/>
          </a:ln>
        </p:spPr>
      </p:pic>
      <p:sp>
        <p:nvSpPr>
          <p:cNvPr id="3" name="任意多边形 2"/>
          <p:cNvSpPr/>
          <p:nvPr/>
        </p:nvSpPr>
        <p:spPr>
          <a:xfrm>
            <a:off x="6211330" y="2339546"/>
            <a:ext cx="1515965" cy="2257168"/>
          </a:xfrm>
          <a:custGeom>
            <a:avLst/>
            <a:gdLst>
              <a:gd name="connsiteX0" fmla="*/ 1408670 w 1515965"/>
              <a:gd name="connsiteY0" fmla="*/ 0 h 2257168"/>
              <a:gd name="connsiteX1" fmla="*/ 1383956 w 1515965"/>
              <a:gd name="connsiteY1" fmla="*/ 411892 h 2257168"/>
              <a:gd name="connsiteX2" fmla="*/ 98854 w 1515965"/>
              <a:gd name="connsiteY2" fmla="*/ 1037968 h 2257168"/>
              <a:gd name="connsiteX3" fmla="*/ 461319 w 1515965"/>
              <a:gd name="connsiteY3" fmla="*/ 1688757 h 2257168"/>
              <a:gd name="connsiteX4" fmla="*/ 0 w 1515965"/>
              <a:gd name="connsiteY4" fmla="*/ 2257168 h 2257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965" h="2257168">
                <a:moveTo>
                  <a:pt x="1408670" y="0"/>
                </a:moveTo>
                <a:cubicBezTo>
                  <a:pt x="1505464" y="119448"/>
                  <a:pt x="1602259" y="238897"/>
                  <a:pt x="1383956" y="411892"/>
                </a:cubicBezTo>
                <a:cubicBezTo>
                  <a:pt x="1165653" y="584887"/>
                  <a:pt x="252627" y="825157"/>
                  <a:pt x="98854" y="1037968"/>
                </a:cubicBezTo>
                <a:cubicBezTo>
                  <a:pt x="-54919" y="1250779"/>
                  <a:pt x="477795" y="1485557"/>
                  <a:pt x="461319" y="1688757"/>
                </a:cubicBezTo>
                <a:cubicBezTo>
                  <a:pt x="444843" y="1891957"/>
                  <a:pt x="222421" y="2074562"/>
                  <a:pt x="0" y="225716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5609968" y="2339546"/>
            <a:ext cx="2081684" cy="2273643"/>
          </a:xfrm>
          <a:custGeom>
            <a:avLst/>
            <a:gdLst>
              <a:gd name="connsiteX0" fmla="*/ 1952367 w 2081684"/>
              <a:gd name="connsiteY0" fmla="*/ 0 h 2273643"/>
              <a:gd name="connsiteX1" fmla="*/ 1935891 w 2081684"/>
              <a:gd name="connsiteY1" fmla="*/ 354227 h 2273643"/>
              <a:gd name="connsiteX2" fmla="*/ 477794 w 2081684"/>
              <a:gd name="connsiteY2" fmla="*/ 1145059 h 2273643"/>
              <a:gd name="connsiteX3" fmla="*/ 0 w 2081684"/>
              <a:gd name="connsiteY3" fmla="*/ 1787611 h 2273643"/>
              <a:gd name="connsiteX4" fmla="*/ 477794 w 2081684"/>
              <a:gd name="connsiteY4" fmla="*/ 2273643 h 227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684" h="2273643">
                <a:moveTo>
                  <a:pt x="1952367" y="0"/>
                </a:moveTo>
                <a:cubicBezTo>
                  <a:pt x="2067010" y="81692"/>
                  <a:pt x="2181653" y="163384"/>
                  <a:pt x="1935891" y="354227"/>
                </a:cubicBezTo>
                <a:cubicBezTo>
                  <a:pt x="1690129" y="545070"/>
                  <a:pt x="800442" y="906162"/>
                  <a:pt x="477794" y="1145059"/>
                </a:cubicBezTo>
                <a:cubicBezTo>
                  <a:pt x="155146" y="1383956"/>
                  <a:pt x="0" y="1599514"/>
                  <a:pt x="0" y="1787611"/>
                </a:cubicBezTo>
                <a:cubicBezTo>
                  <a:pt x="0" y="1975708"/>
                  <a:pt x="238897" y="2124675"/>
                  <a:pt x="477794" y="2273643"/>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6244281" y="2331308"/>
            <a:ext cx="1647857" cy="2298357"/>
          </a:xfrm>
          <a:custGeom>
            <a:avLst/>
            <a:gdLst>
              <a:gd name="connsiteX0" fmla="*/ 1507524 w 1647857"/>
              <a:gd name="connsiteY0" fmla="*/ 0 h 2298357"/>
              <a:gd name="connsiteX1" fmla="*/ 1515762 w 1647857"/>
              <a:gd name="connsiteY1" fmla="*/ 922638 h 2298357"/>
              <a:gd name="connsiteX2" fmla="*/ 115330 w 1647857"/>
              <a:gd name="connsiteY2" fmla="*/ 1309816 h 2298357"/>
              <a:gd name="connsiteX3" fmla="*/ 502508 w 1647857"/>
              <a:gd name="connsiteY3" fmla="*/ 1837038 h 2298357"/>
              <a:gd name="connsiteX4" fmla="*/ 0 w 1647857"/>
              <a:gd name="connsiteY4" fmla="*/ 2298357 h 2298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57" h="2298357">
                <a:moveTo>
                  <a:pt x="1507524" y="0"/>
                </a:moveTo>
                <a:cubicBezTo>
                  <a:pt x="1627659" y="352167"/>
                  <a:pt x="1747794" y="704335"/>
                  <a:pt x="1515762" y="922638"/>
                </a:cubicBezTo>
                <a:cubicBezTo>
                  <a:pt x="1283730" y="1140941"/>
                  <a:pt x="284206" y="1157416"/>
                  <a:pt x="115330" y="1309816"/>
                </a:cubicBezTo>
                <a:cubicBezTo>
                  <a:pt x="-53546" y="1462216"/>
                  <a:pt x="521730" y="1672281"/>
                  <a:pt x="502508" y="1837038"/>
                </a:cubicBezTo>
                <a:cubicBezTo>
                  <a:pt x="483286" y="2001795"/>
                  <a:pt x="241643" y="2150076"/>
                  <a:pt x="0" y="2298357"/>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7100670" y="2364259"/>
            <a:ext cx="1898271" cy="3713526"/>
          </a:xfrm>
          <a:custGeom>
            <a:avLst/>
            <a:gdLst>
              <a:gd name="connsiteX0" fmla="*/ 593471 w 1898271"/>
              <a:gd name="connsiteY0" fmla="*/ 0 h 3713526"/>
              <a:gd name="connsiteX1" fmla="*/ 511092 w 1898271"/>
              <a:gd name="connsiteY1" fmla="*/ 1565190 h 3713526"/>
              <a:gd name="connsiteX2" fmla="*/ 469903 w 1898271"/>
              <a:gd name="connsiteY2" fmla="*/ 2117125 h 3713526"/>
              <a:gd name="connsiteX3" fmla="*/ 346 w 1898271"/>
              <a:gd name="connsiteY3" fmla="*/ 3113903 h 3713526"/>
              <a:gd name="connsiteX4" fmla="*/ 552281 w 1898271"/>
              <a:gd name="connsiteY4" fmla="*/ 3707027 h 3713526"/>
              <a:gd name="connsiteX5" fmla="*/ 1680865 w 1898271"/>
              <a:gd name="connsiteY5" fmla="*/ 3303373 h 3713526"/>
              <a:gd name="connsiteX6" fmla="*/ 1812671 w 1898271"/>
              <a:gd name="connsiteY6" fmla="*/ 1548714 h 3713526"/>
              <a:gd name="connsiteX7" fmla="*/ 700562 w 1898271"/>
              <a:gd name="connsiteY7" fmla="*/ 345990 h 371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271" h="3713526">
                <a:moveTo>
                  <a:pt x="593471" y="0"/>
                </a:moveTo>
                <a:cubicBezTo>
                  <a:pt x="562579" y="606168"/>
                  <a:pt x="531687" y="1212336"/>
                  <a:pt x="511092" y="1565190"/>
                </a:cubicBezTo>
                <a:cubicBezTo>
                  <a:pt x="490497" y="1918044"/>
                  <a:pt x="555027" y="1859006"/>
                  <a:pt x="469903" y="2117125"/>
                </a:cubicBezTo>
                <a:cubicBezTo>
                  <a:pt x="384779" y="2375244"/>
                  <a:pt x="-13384" y="2848919"/>
                  <a:pt x="346" y="3113903"/>
                </a:cubicBezTo>
                <a:cubicBezTo>
                  <a:pt x="14076" y="3378887"/>
                  <a:pt x="272195" y="3675449"/>
                  <a:pt x="552281" y="3707027"/>
                </a:cubicBezTo>
                <a:cubicBezTo>
                  <a:pt x="832367" y="3738605"/>
                  <a:pt x="1470800" y="3663092"/>
                  <a:pt x="1680865" y="3303373"/>
                </a:cubicBezTo>
                <a:cubicBezTo>
                  <a:pt x="1890930" y="2943654"/>
                  <a:pt x="1976055" y="2041611"/>
                  <a:pt x="1812671" y="1548714"/>
                </a:cubicBezTo>
                <a:cubicBezTo>
                  <a:pt x="1649287" y="1055817"/>
                  <a:pt x="1174924" y="700903"/>
                  <a:pt x="700562" y="34599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7281792" y="2397211"/>
            <a:ext cx="1664186" cy="3617391"/>
          </a:xfrm>
          <a:custGeom>
            <a:avLst/>
            <a:gdLst>
              <a:gd name="connsiteX0" fmla="*/ 420586 w 1664186"/>
              <a:gd name="connsiteY0" fmla="*/ 0 h 3617391"/>
              <a:gd name="connsiteX1" fmla="*/ 445300 w 1664186"/>
              <a:gd name="connsiteY1" fmla="*/ 1631092 h 3617391"/>
              <a:gd name="connsiteX2" fmla="*/ 404111 w 1664186"/>
              <a:gd name="connsiteY2" fmla="*/ 2570205 h 3617391"/>
              <a:gd name="connsiteX3" fmla="*/ 457 w 1664186"/>
              <a:gd name="connsiteY3" fmla="*/ 3064475 h 3617391"/>
              <a:gd name="connsiteX4" fmla="*/ 346446 w 1664186"/>
              <a:gd name="connsiteY4" fmla="*/ 3583459 h 3617391"/>
              <a:gd name="connsiteX5" fmla="*/ 1277322 w 1664186"/>
              <a:gd name="connsiteY5" fmla="*/ 3402227 h 3617391"/>
              <a:gd name="connsiteX6" fmla="*/ 1631549 w 1664186"/>
              <a:gd name="connsiteY6" fmla="*/ 2075935 h 3617391"/>
              <a:gd name="connsiteX7" fmla="*/ 519440 w 1664186"/>
              <a:gd name="connsiteY7" fmla="*/ 354227 h 361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4186" h="3617391">
                <a:moveTo>
                  <a:pt x="420586" y="0"/>
                </a:moveTo>
                <a:cubicBezTo>
                  <a:pt x="434316" y="601362"/>
                  <a:pt x="448046" y="1202725"/>
                  <a:pt x="445300" y="1631092"/>
                </a:cubicBezTo>
                <a:cubicBezTo>
                  <a:pt x="442554" y="2059460"/>
                  <a:pt x="478251" y="2331308"/>
                  <a:pt x="404111" y="2570205"/>
                </a:cubicBezTo>
                <a:cubicBezTo>
                  <a:pt x="329971" y="2809102"/>
                  <a:pt x="10068" y="2895599"/>
                  <a:pt x="457" y="3064475"/>
                </a:cubicBezTo>
                <a:cubicBezTo>
                  <a:pt x="-9154" y="3233351"/>
                  <a:pt x="133635" y="3527167"/>
                  <a:pt x="346446" y="3583459"/>
                </a:cubicBezTo>
                <a:cubicBezTo>
                  <a:pt x="559257" y="3639751"/>
                  <a:pt x="1063138" y="3653481"/>
                  <a:pt x="1277322" y="3402227"/>
                </a:cubicBezTo>
                <a:cubicBezTo>
                  <a:pt x="1491506" y="3150973"/>
                  <a:pt x="1757863" y="2583935"/>
                  <a:pt x="1631549" y="2075935"/>
                </a:cubicBezTo>
                <a:cubicBezTo>
                  <a:pt x="1505235" y="1567935"/>
                  <a:pt x="1012337" y="961081"/>
                  <a:pt x="519440" y="354227"/>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7426487" y="2397211"/>
            <a:ext cx="1475575" cy="3586349"/>
          </a:xfrm>
          <a:custGeom>
            <a:avLst/>
            <a:gdLst>
              <a:gd name="connsiteX0" fmla="*/ 317081 w 1475575"/>
              <a:gd name="connsiteY0" fmla="*/ 0 h 3586349"/>
              <a:gd name="connsiteX1" fmla="*/ 366508 w 1475575"/>
              <a:gd name="connsiteY1" fmla="*/ 1136821 h 3586349"/>
              <a:gd name="connsiteX2" fmla="*/ 333556 w 1475575"/>
              <a:gd name="connsiteY2" fmla="*/ 2553730 h 3586349"/>
              <a:gd name="connsiteX3" fmla="*/ 794875 w 1475575"/>
              <a:gd name="connsiteY3" fmla="*/ 3064475 h 3586349"/>
              <a:gd name="connsiteX4" fmla="*/ 20518 w 1475575"/>
              <a:gd name="connsiteY4" fmla="*/ 3089189 h 3586349"/>
              <a:gd name="connsiteX5" fmla="*/ 284129 w 1475575"/>
              <a:gd name="connsiteY5" fmla="*/ 3534032 h 3586349"/>
              <a:gd name="connsiteX6" fmla="*/ 926681 w 1475575"/>
              <a:gd name="connsiteY6" fmla="*/ 3484605 h 3586349"/>
              <a:gd name="connsiteX7" fmla="*/ 1412713 w 1475575"/>
              <a:gd name="connsiteY7" fmla="*/ 2702011 h 3586349"/>
              <a:gd name="connsiteX8" fmla="*/ 1363286 w 1475575"/>
              <a:gd name="connsiteY8" fmla="*/ 1869989 h 3586349"/>
              <a:gd name="connsiteX9" fmla="*/ 448886 w 1475575"/>
              <a:gd name="connsiteY9" fmla="*/ 428367 h 3586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575" h="3586349">
                <a:moveTo>
                  <a:pt x="317081" y="0"/>
                </a:moveTo>
                <a:cubicBezTo>
                  <a:pt x="340421" y="355599"/>
                  <a:pt x="363762" y="711199"/>
                  <a:pt x="366508" y="1136821"/>
                </a:cubicBezTo>
                <a:cubicBezTo>
                  <a:pt x="369254" y="1562443"/>
                  <a:pt x="262162" y="2232454"/>
                  <a:pt x="333556" y="2553730"/>
                </a:cubicBezTo>
                <a:cubicBezTo>
                  <a:pt x="404950" y="2875006"/>
                  <a:pt x="847048" y="2975232"/>
                  <a:pt x="794875" y="3064475"/>
                </a:cubicBezTo>
                <a:cubicBezTo>
                  <a:pt x="742702" y="3153718"/>
                  <a:pt x="105642" y="3010930"/>
                  <a:pt x="20518" y="3089189"/>
                </a:cubicBezTo>
                <a:cubicBezTo>
                  <a:pt x="-64606" y="3167448"/>
                  <a:pt x="133102" y="3468129"/>
                  <a:pt x="284129" y="3534032"/>
                </a:cubicBezTo>
                <a:cubicBezTo>
                  <a:pt x="435156" y="3599935"/>
                  <a:pt x="738584" y="3623275"/>
                  <a:pt x="926681" y="3484605"/>
                </a:cubicBezTo>
                <a:cubicBezTo>
                  <a:pt x="1114778" y="3345935"/>
                  <a:pt x="1339946" y="2971114"/>
                  <a:pt x="1412713" y="2702011"/>
                </a:cubicBezTo>
                <a:cubicBezTo>
                  <a:pt x="1485481" y="2432908"/>
                  <a:pt x="1523924" y="2248930"/>
                  <a:pt x="1363286" y="1869989"/>
                </a:cubicBezTo>
                <a:cubicBezTo>
                  <a:pt x="1202648" y="1491048"/>
                  <a:pt x="825767" y="959707"/>
                  <a:pt x="448886" y="428367"/>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animBg="1"/>
      <p:bldP spid="12" grpId="0" animBg="1"/>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280400"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zh-CN" sz="2200" b="1" dirty="0" smtClean="0">
                <a:solidFill>
                  <a:srgbClr val="FF0000"/>
                </a:solidFill>
                <a:latin typeface="Bodoni MT Black" pitchFamily="18" charset="0"/>
                <a:ea typeface="+mn-ea"/>
              </a:rPr>
              <a:t>路径</a:t>
            </a:r>
            <a:r>
              <a:rPr lang="en-US" altLang="zh-CN" sz="2200" b="1" dirty="0">
                <a:solidFill>
                  <a:srgbClr val="FF0000"/>
                </a:solidFill>
                <a:latin typeface="Bodoni MT Black" pitchFamily="18" charset="0"/>
                <a:ea typeface="+mn-ea"/>
              </a:rPr>
              <a:t>1</a:t>
            </a:r>
            <a:r>
              <a:rPr lang="zh-CN" altLang="zh-CN" sz="2200" dirty="0">
                <a:solidFill>
                  <a:srgbClr val="FF0000"/>
                </a:solidFill>
                <a:latin typeface="Bodoni MT Black" pitchFamily="18" charset="0"/>
                <a:ea typeface="+mn-ea"/>
              </a:rPr>
              <a:t>的</a:t>
            </a:r>
            <a:r>
              <a:rPr lang="zh-CN" altLang="zh-CN" sz="2200" dirty="0" smtClean="0">
                <a:solidFill>
                  <a:srgbClr val="FF0000"/>
                </a:solidFill>
                <a:latin typeface="Bodoni MT Black" pitchFamily="18" charset="0"/>
                <a:ea typeface="+mn-ea"/>
              </a:rPr>
              <a:t>测试用例：</a:t>
            </a:r>
          </a:p>
          <a:p>
            <a:pPr marL="0" indent="0">
              <a:lnSpc>
                <a:spcPct val="125000"/>
              </a:lnSpc>
              <a:defRPr/>
            </a:pPr>
            <a:r>
              <a:rPr lang="en-US" altLang="zh-CN" sz="2200" dirty="0" smtClean="0">
                <a:latin typeface="Bodoni MT Black" pitchFamily="18" charset="0"/>
                <a:ea typeface="+mn-ea"/>
              </a:rPr>
              <a:t>    value[k]=</a:t>
            </a:r>
            <a:r>
              <a:rPr lang="zh-CN" altLang="zh-CN" sz="2200" dirty="0" smtClean="0">
                <a:latin typeface="Bodoni MT Black" pitchFamily="18" charset="0"/>
                <a:ea typeface="+mn-ea"/>
              </a:rPr>
              <a:t>有效输入值，其中</a:t>
            </a:r>
            <a:r>
              <a:rPr lang="en-US" altLang="zh-CN" sz="2200" dirty="0" smtClean="0">
                <a:latin typeface="Bodoni MT Black" pitchFamily="18" charset="0"/>
                <a:ea typeface="+mn-ea"/>
              </a:rPr>
              <a:t>k&lt;</a:t>
            </a:r>
            <a:r>
              <a:rPr lang="en-US" altLang="zh-CN" sz="2200" dirty="0" err="1" smtClean="0">
                <a:latin typeface="Bodoni MT Black" pitchFamily="18" charset="0"/>
                <a:ea typeface="+mn-ea"/>
              </a:rPr>
              <a:t>i</a:t>
            </a:r>
            <a:r>
              <a:rPr lang="en-US" altLang="zh-CN" sz="2200" dirty="0" smtClean="0">
                <a:latin typeface="Bodoni MT Black" pitchFamily="18" charset="0"/>
                <a:ea typeface="+mn-ea"/>
              </a:rPr>
              <a:t>               </a:t>
            </a:r>
          </a:p>
          <a:p>
            <a:pPr marL="0" indent="0">
              <a:lnSpc>
                <a:spcPct val="125000"/>
              </a:lnSpc>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en-US" sz="2200" dirty="0" smtClean="0">
                <a:latin typeface="Bodoni MT Black" pitchFamily="18" charset="0"/>
                <a:ea typeface="+mn-ea"/>
              </a:rPr>
              <a:t>（</a:t>
            </a:r>
            <a:r>
              <a:rPr lang="en-US" altLang="zh-CN" sz="2200" dirty="0" err="1" smtClean="0">
                <a:latin typeface="Bodoni MT Black" pitchFamily="18" charset="0"/>
                <a:ea typeface="+mn-ea"/>
              </a:rPr>
              <a:t>i</a:t>
            </a:r>
            <a:r>
              <a:rPr lang="zh-CN" altLang="zh-CN" sz="2200" dirty="0">
                <a:latin typeface="Bodoni MT Black" pitchFamily="18" charset="0"/>
                <a:ea typeface="+mn-ea"/>
              </a:rPr>
              <a:t>的定义在</a:t>
            </a:r>
            <a:r>
              <a:rPr lang="zh-CN" altLang="zh-CN" sz="2200" dirty="0" smtClean="0">
                <a:latin typeface="Bodoni MT Black" pitchFamily="18" charset="0"/>
                <a:ea typeface="+mn-ea"/>
              </a:rPr>
              <a:t>下面</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value[</a:t>
            </a:r>
            <a:r>
              <a:rPr lang="en-US" altLang="zh-CN" sz="2200" dirty="0" err="1" smtClean="0">
                <a:latin typeface="Bodoni MT Black" pitchFamily="18" charset="0"/>
                <a:ea typeface="+mn-ea"/>
              </a:rPr>
              <a:t>i</a:t>
            </a:r>
            <a:r>
              <a:rPr lang="en-US" altLang="zh-CN" sz="2200" dirty="0" smtClean="0">
                <a:latin typeface="Bodoni MT Black" pitchFamily="18" charset="0"/>
                <a:ea typeface="+mn-ea"/>
              </a:rPr>
              <a:t>]=-</a:t>
            </a:r>
            <a:r>
              <a:rPr lang="en-US" altLang="zh-CN" sz="2200" dirty="0" smtClean="0">
                <a:latin typeface="Bodoni MT Black" pitchFamily="18" charset="0"/>
                <a:ea typeface="+mn-ea"/>
              </a:rPr>
              <a:t>999</a:t>
            </a:r>
            <a:r>
              <a:rPr lang="zh-CN" altLang="en-US" sz="2200" dirty="0" smtClean="0">
                <a:latin typeface="Bodoni MT Black" pitchFamily="18" charset="0"/>
                <a:ea typeface="+mn-ea"/>
              </a:rPr>
              <a:t>，</a:t>
            </a:r>
            <a:r>
              <a:rPr lang="zh-CN" altLang="zh-CN" sz="2200" dirty="0" smtClean="0">
                <a:latin typeface="Bodoni MT Black" pitchFamily="18" charset="0"/>
                <a:ea typeface="+mn-ea"/>
              </a:rPr>
              <a:t>其中</a:t>
            </a:r>
            <a:r>
              <a:rPr lang="en-US" altLang="zh-CN" sz="2200" dirty="0">
                <a:latin typeface="Bodoni MT Black" pitchFamily="18" charset="0"/>
                <a:ea typeface="+mn-ea"/>
              </a:rPr>
              <a:t>2</a:t>
            </a:r>
            <a:r>
              <a:rPr lang="zh-CN" altLang="zh-CN" sz="2200" dirty="0">
                <a:latin typeface="Bodoni MT Black" pitchFamily="18" charset="0"/>
                <a:ea typeface="+mn-ea"/>
              </a:rPr>
              <a:t>≤</a:t>
            </a:r>
            <a:r>
              <a:rPr lang="en-US" altLang="zh-CN" sz="2200" dirty="0" err="1">
                <a:latin typeface="Bodoni MT Black" pitchFamily="18" charset="0"/>
                <a:ea typeface="+mn-ea"/>
              </a:rPr>
              <a:t>i</a:t>
            </a:r>
            <a:r>
              <a:rPr lang="zh-CN" altLang="zh-CN" sz="2200" dirty="0">
                <a:latin typeface="Bodoni MT Black" pitchFamily="18" charset="0"/>
                <a:ea typeface="+mn-ea"/>
              </a:rPr>
              <a:t>≤</a:t>
            </a:r>
            <a:r>
              <a:rPr lang="en-US" altLang="zh-CN" sz="2200" dirty="0">
                <a:latin typeface="Bodoni MT Black" pitchFamily="18" charset="0"/>
                <a:ea typeface="+mn-ea"/>
              </a:rPr>
              <a:t>100</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预期</a:t>
            </a:r>
            <a:r>
              <a:rPr lang="zh-CN" altLang="zh-CN" sz="2200" dirty="0">
                <a:latin typeface="Bodoni MT Black" pitchFamily="18" charset="0"/>
                <a:ea typeface="+mn-ea"/>
              </a:rPr>
              <a:t>结果</a:t>
            </a:r>
            <a:r>
              <a:rPr lang="zh-CN" altLang="zh-CN" sz="2200" dirty="0" smtClean="0">
                <a:latin typeface="Bodoni MT Black" pitchFamily="18" charset="0"/>
                <a:ea typeface="+mn-ea"/>
              </a:rPr>
              <a:t>：</a:t>
            </a:r>
            <a:r>
              <a:rPr lang="zh-CN" altLang="zh-CN" sz="2200" b="1" dirty="0" smtClean="0">
                <a:solidFill>
                  <a:srgbClr val="FF0000"/>
                </a:solidFill>
                <a:latin typeface="Bodoni MT Black" pitchFamily="18" charset="0"/>
                <a:ea typeface="+mn-ea"/>
              </a:rPr>
              <a:t>基于</a:t>
            </a:r>
            <a:r>
              <a:rPr lang="en-US" altLang="zh-CN" sz="2200" b="1" dirty="0">
                <a:solidFill>
                  <a:srgbClr val="FF0000"/>
                </a:solidFill>
                <a:latin typeface="Bodoni MT Black" pitchFamily="18" charset="0"/>
                <a:ea typeface="+mn-ea"/>
              </a:rPr>
              <a:t>k</a:t>
            </a:r>
            <a:r>
              <a:rPr lang="zh-CN" altLang="zh-CN" sz="2200" b="1" dirty="0">
                <a:solidFill>
                  <a:srgbClr val="FF0000"/>
                </a:solidFill>
                <a:latin typeface="Bodoni MT Black" pitchFamily="18" charset="0"/>
                <a:ea typeface="+mn-ea"/>
              </a:rPr>
              <a:t>的正确平均值和总数</a:t>
            </a: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注意</a:t>
            </a:r>
            <a:r>
              <a:rPr lang="zh-CN" altLang="zh-CN" sz="2200" dirty="0">
                <a:latin typeface="Bodoni MT Black" pitchFamily="18" charset="0"/>
                <a:ea typeface="+mn-ea"/>
              </a:rPr>
              <a:t>，路径</a:t>
            </a:r>
            <a:r>
              <a:rPr lang="en-US" altLang="zh-CN" sz="2200" dirty="0">
                <a:latin typeface="Bodoni MT Black" pitchFamily="18" charset="0"/>
                <a:ea typeface="+mn-ea"/>
              </a:rPr>
              <a:t>1</a:t>
            </a:r>
            <a:r>
              <a:rPr lang="zh-CN" altLang="zh-CN" sz="2200" dirty="0">
                <a:latin typeface="Bodoni MT Black" pitchFamily="18" charset="0"/>
                <a:ea typeface="+mn-ea"/>
              </a:rPr>
              <a:t>无法独立测试，必须</a:t>
            </a:r>
            <a:r>
              <a:rPr lang="zh-CN" altLang="zh-CN" sz="2200" dirty="0" smtClean="0">
                <a:latin typeface="Bodoni MT Black" pitchFamily="18" charset="0"/>
                <a:ea typeface="+mn-ea"/>
              </a:rPr>
              <a:t>作为</a:t>
            </a:r>
            <a:endParaRPr lang="en-US" altLang="zh-CN" sz="2200" dirty="0" smtClean="0">
              <a:latin typeface="Bodoni MT Black" pitchFamily="18" charset="0"/>
              <a:ea typeface="+mn-ea"/>
            </a:endParaRPr>
          </a:p>
          <a:p>
            <a:pPr marL="0" indent="0">
              <a:lnSpc>
                <a:spcPct val="125000"/>
              </a:lnSpc>
              <a:defRPr/>
            </a:pPr>
            <a:r>
              <a:rPr lang="zh-CN" altLang="zh-CN" sz="2200" dirty="0" smtClean="0">
                <a:latin typeface="Bodoni MT Black" pitchFamily="18" charset="0"/>
                <a:ea typeface="+mn-ea"/>
              </a:rPr>
              <a:t>路径</a:t>
            </a:r>
            <a:r>
              <a:rPr lang="en-US" altLang="zh-CN" sz="2200" dirty="0">
                <a:latin typeface="Bodoni MT Black" pitchFamily="18" charset="0"/>
                <a:ea typeface="+mn-ea"/>
              </a:rPr>
              <a:t>4</a:t>
            </a:r>
            <a:r>
              <a:rPr lang="zh-CN" altLang="zh-CN" sz="2200" dirty="0">
                <a:latin typeface="Bodoni MT Black" pitchFamily="18" charset="0"/>
                <a:ea typeface="+mn-ea"/>
              </a:rPr>
              <a:t>或</a:t>
            </a:r>
            <a:r>
              <a:rPr lang="en-US" altLang="zh-CN" sz="2200" dirty="0">
                <a:latin typeface="Bodoni MT Black" pitchFamily="18" charset="0"/>
                <a:ea typeface="+mn-ea"/>
              </a:rPr>
              <a:t>5</a:t>
            </a:r>
            <a:r>
              <a:rPr lang="zh-CN" altLang="zh-CN" sz="2200" dirty="0">
                <a:latin typeface="Bodoni MT Black" pitchFamily="18" charset="0"/>
                <a:ea typeface="+mn-ea"/>
              </a:rPr>
              <a:t>或</a:t>
            </a:r>
            <a:r>
              <a:rPr lang="en-US" altLang="zh-CN" sz="2200" dirty="0">
                <a:latin typeface="Bodoni MT Black" pitchFamily="18" charset="0"/>
                <a:ea typeface="+mn-ea"/>
              </a:rPr>
              <a:t>6</a:t>
            </a:r>
            <a:r>
              <a:rPr lang="zh-CN" altLang="zh-CN" sz="2200" dirty="0">
                <a:latin typeface="Bodoni MT Black" pitchFamily="18" charset="0"/>
                <a:ea typeface="+mn-ea"/>
              </a:rPr>
              <a:t>的一部分来测试。</a:t>
            </a:r>
          </a:p>
          <a:p>
            <a:pPr marL="0" indent="0">
              <a:lnSpc>
                <a:spcPts val="2700"/>
              </a:lnSpc>
              <a:defRPr/>
            </a:pPr>
            <a:r>
              <a:rPr lang="en-US" altLang="zh-CN" sz="2200" dirty="0" smtClean="0">
                <a:solidFill>
                  <a:srgbClr val="0070C0"/>
                </a:solidFill>
                <a:latin typeface="Bodoni MT Black" pitchFamily="18" charset="0"/>
                <a:ea typeface="+mn-ea"/>
              </a:rPr>
              <a:t>    </a:t>
            </a:r>
            <a:endParaRPr lang="zh-CN" altLang="zh-CN" sz="22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796136"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FF0000"/>
                </a:solidFill>
                <a:latin typeface="Bodoni MT Black" pitchFamily="18" charset="0"/>
                <a:ea typeface="+mn-ea"/>
              </a:rPr>
              <a:t>1</a:t>
            </a:r>
            <a:r>
              <a:rPr lang="zh-CN" altLang="en-US" sz="1600" dirty="0" smtClean="0">
                <a:solidFill>
                  <a:srgbClr val="FF0000"/>
                </a:solidFill>
                <a:latin typeface="Bodoni MT Black" pitchFamily="18" charset="0"/>
                <a:ea typeface="+mn-ea"/>
              </a:rPr>
              <a:t>：  </a:t>
            </a:r>
            <a:r>
              <a:rPr lang="en-US" altLang="zh-CN" sz="1600" dirty="0" err="1" smtClean="0">
                <a:solidFill>
                  <a:srgbClr val="FF0000"/>
                </a:solidFill>
                <a:latin typeface="Bodoni MT Black" pitchFamily="18" charset="0"/>
                <a:ea typeface="+mn-ea"/>
              </a:rPr>
              <a:t>i</a:t>
            </a:r>
            <a:r>
              <a:rPr lang="en-US" altLang="zh-CN" sz="1600" dirty="0" smtClean="0">
                <a:solidFill>
                  <a:srgbClr val="FF0000"/>
                </a:solidFill>
                <a:latin typeface="Bodoni MT Black" pitchFamily="18" charset="0"/>
                <a:ea typeface="+mn-ea"/>
              </a:rPr>
              <a:t>=1;</a:t>
            </a:r>
          </a:p>
          <a:p>
            <a:pPr marL="0" indent="0">
              <a:lnSpc>
                <a:spcPts val="1900"/>
              </a:lnSpc>
              <a:defRPr/>
            </a:pPr>
            <a:r>
              <a:rPr lang="en-US" altLang="zh-CN" sz="1600" dirty="0" smtClean="0">
                <a:solidFill>
                  <a:srgbClr val="FF0000"/>
                </a:solidFill>
                <a:latin typeface="Bodoni MT Black" pitchFamily="18" charset="0"/>
                <a:ea typeface="+mn-ea"/>
              </a:rPr>
              <a:t>     </a:t>
            </a:r>
            <a:r>
              <a:rPr lang="en-US" altLang="zh-CN" sz="1600" dirty="0" err="1" smtClean="0">
                <a:solidFill>
                  <a:srgbClr val="FF0000"/>
                </a:solidFill>
                <a:latin typeface="Bodoni MT Black" pitchFamily="18" charset="0"/>
                <a:ea typeface="+mn-ea"/>
              </a:rPr>
              <a:t>total.input</a:t>
            </a:r>
            <a:r>
              <a:rPr lang="en-US" altLang="zh-CN" sz="1600" dirty="0" smtClean="0">
                <a:solidFill>
                  <a:srgbClr val="FF0000"/>
                </a:solidFill>
                <a:latin typeface="Bodoni MT Black" pitchFamily="18" charset="0"/>
                <a:ea typeface="+mn-ea"/>
              </a:rPr>
              <a:t>=</a:t>
            </a:r>
            <a:r>
              <a:rPr lang="en-US" altLang="zh-CN" sz="1600" dirty="0" err="1" smtClean="0">
                <a:solidFill>
                  <a:srgbClr val="FF0000"/>
                </a:solidFill>
                <a:latin typeface="Bodoni MT Black" pitchFamily="18" charset="0"/>
                <a:ea typeface="+mn-ea"/>
              </a:rPr>
              <a:t>total.valid</a:t>
            </a:r>
            <a:r>
              <a:rPr lang="en-US" altLang="zh-CN" sz="1600" dirty="0" smtClean="0">
                <a:solidFill>
                  <a:srgbClr val="FF0000"/>
                </a:solidFill>
                <a:latin typeface="Bodoni MT Black" pitchFamily="18" charset="0"/>
                <a:ea typeface="+mn-ea"/>
              </a:rPr>
              <a:t>=0;</a:t>
            </a:r>
          </a:p>
          <a:p>
            <a:pPr marL="0" indent="0">
              <a:lnSpc>
                <a:spcPts val="1900"/>
              </a:lnSpc>
              <a:defRPr/>
            </a:pPr>
            <a:r>
              <a:rPr lang="en-US" altLang="zh-CN" sz="1600" dirty="0" smtClean="0">
                <a:solidFill>
                  <a:srgbClr val="FF0000"/>
                </a:solidFill>
                <a:latin typeface="Bodoni MT Black" pitchFamily="18" charset="0"/>
                <a:ea typeface="+mn-ea"/>
              </a:rPr>
              <a:t>     sum=0;</a:t>
            </a:r>
          </a:p>
          <a:p>
            <a:pPr marL="0" indent="0">
              <a:lnSpc>
                <a:spcPts val="1900"/>
              </a:lnSpc>
              <a:defRPr/>
            </a:pPr>
            <a:r>
              <a:rPr lang="en-US" altLang="zh-CN" sz="1600" dirty="0" smtClean="0">
                <a:solidFill>
                  <a:srgbClr val="FF0000"/>
                </a:solidFill>
                <a:latin typeface="Bodoni MT Black" pitchFamily="18" charset="0"/>
                <a:ea typeface="+mn-ea"/>
              </a:rPr>
              <a:t>2</a:t>
            </a:r>
            <a:r>
              <a:rPr lang="zh-CN" altLang="en-US" sz="1600" dirty="0" smtClean="0">
                <a:solidFill>
                  <a:srgbClr val="FF0000"/>
                </a:solidFill>
                <a:latin typeface="Bodoni MT Black" pitchFamily="18" charset="0"/>
                <a:ea typeface="+mn-ea"/>
              </a:rPr>
              <a:t>：  </a:t>
            </a:r>
            <a:r>
              <a:rPr lang="en-US" altLang="zh-CN" sz="1600" dirty="0" smtClean="0">
                <a:solidFill>
                  <a:srgbClr val="FF0000"/>
                </a:solidFill>
                <a:latin typeface="Bodoni MT Black" pitchFamily="18" charset="0"/>
                <a:ea typeface="+mn-ea"/>
              </a:rPr>
              <a:t>DO </a:t>
            </a:r>
            <a:r>
              <a:rPr lang="en-US" altLang="zh-CN" sz="1600" dirty="0">
                <a:solidFill>
                  <a:srgbClr val="FF0000"/>
                </a:solidFill>
                <a:latin typeface="Bodoni MT Black" pitchFamily="18" charset="0"/>
                <a:ea typeface="+mn-ea"/>
              </a:rPr>
              <a:t>WHILE </a:t>
            </a:r>
            <a:r>
              <a:rPr lang="en-US" altLang="zh-CN" sz="1600" dirty="0" smtClean="0">
                <a:solidFill>
                  <a:srgbClr val="FF0000"/>
                </a:solidFill>
                <a:latin typeface="Bodoni MT Black" pitchFamily="18" charset="0"/>
                <a:ea typeface="+mn-ea"/>
              </a:rPr>
              <a:t>value[</a:t>
            </a:r>
            <a:r>
              <a:rPr lang="en-US" altLang="zh-CN" sz="1600" dirty="0" err="1" smtClean="0">
                <a:solidFill>
                  <a:srgbClr val="FF0000"/>
                </a:solidFill>
                <a:latin typeface="Bodoni MT Black" pitchFamily="18" charset="0"/>
                <a:ea typeface="+mn-ea"/>
              </a:rPr>
              <a:t>i</a:t>
            </a:r>
            <a:r>
              <a:rPr lang="en-US" altLang="zh-CN" sz="1600" dirty="0" smtClean="0">
                <a:solidFill>
                  <a:srgbClr val="FF0000"/>
                </a:solidFill>
                <a:latin typeface="Bodoni MT Black" pitchFamily="18" charset="0"/>
                <a:ea typeface="+mn-ea"/>
              </a:rPr>
              <a:t>] &lt;&gt; -999</a:t>
            </a:r>
          </a:p>
          <a:p>
            <a:pPr marL="0" indent="0">
              <a:lnSpc>
                <a:spcPts val="1900"/>
              </a:lnSpc>
              <a:defRPr/>
            </a:pPr>
            <a:r>
              <a:rPr lang="en-US" altLang="zh-CN" sz="1600" dirty="0" smtClean="0">
                <a:latin typeface="Bodoni MT Black" pitchFamily="18" charset="0"/>
                <a:ea typeface="+mn-ea"/>
              </a:rPr>
              <a:t>3</a:t>
            </a:r>
            <a:r>
              <a:rPr lang="zh-CN" altLang="en-US" sz="1600" dirty="0" smtClean="0">
                <a:latin typeface="Bodoni MT Black" pitchFamily="18" charset="0"/>
                <a:ea typeface="+mn-ea"/>
              </a:rPr>
              <a:t>：</a:t>
            </a:r>
            <a:r>
              <a:rPr lang="en-US" altLang="zh-CN" sz="1600" dirty="0" smtClean="0">
                <a:latin typeface="Bodoni MT Black" pitchFamily="18" charset="0"/>
                <a:ea typeface="+mn-ea"/>
              </a:rPr>
              <a:t>     AND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&lt;100</a:t>
            </a:r>
          </a:p>
          <a:p>
            <a:pPr marL="0" indent="0">
              <a:lnSpc>
                <a:spcPts val="1900"/>
              </a:lnSpc>
              <a:defRPr/>
            </a:pPr>
            <a:r>
              <a:rPr lang="en-US" altLang="zh-CN" sz="1600" dirty="0" smtClean="0">
                <a:latin typeface="Bodoni MT Black" pitchFamily="18" charset="0"/>
                <a:ea typeface="+mn-ea"/>
              </a:rPr>
              <a:t>4</a:t>
            </a:r>
            <a:r>
              <a:rPr lang="zh-CN" altLang="en-US" sz="1600" dirty="0" smtClean="0">
                <a:latin typeface="Bodoni MT Black" pitchFamily="18" charset="0"/>
                <a:ea typeface="+mn-ea"/>
              </a:rPr>
              <a:t>：  </a:t>
            </a:r>
            <a:r>
              <a:rPr lang="en-US" altLang="zh-CN" sz="1600" dirty="0" smtClean="0">
                <a:latin typeface="Bodoni MT Black" pitchFamily="18" charset="0"/>
                <a:ea typeface="+mn-ea"/>
              </a:rPr>
              <a:t>increment </a:t>
            </a:r>
            <a:r>
              <a:rPr lang="en-US" altLang="zh-CN" sz="1600" dirty="0" err="1">
                <a:latin typeface="Bodoni MT Black" pitchFamily="18" charset="0"/>
                <a:ea typeface="+mn-ea"/>
              </a:rPr>
              <a:t>total.input</a:t>
            </a:r>
            <a:r>
              <a:rPr lang="en-US" altLang="zh-CN" sz="1600" dirty="0">
                <a:latin typeface="Bodoni MT Black" pitchFamily="18" charset="0"/>
                <a:ea typeface="+mn-ea"/>
              </a:rPr>
              <a:t> by1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5</a:t>
            </a:r>
            <a:r>
              <a:rPr lang="zh-CN" altLang="en-US" sz="1600" dirty="0" smtClean="0">
                <a:latin typeface="Bodoni MT Black" pitchFamily="18" charset="0"/>
                <a:ea typeface="+mn-ea"/>
              </a:rPr>
              <a:t>：  </a:t>
            </a:r>
            <a:r>
              <a:rPr lang="en-US" altLang="zh-CN" sz="1600" dirty="0" smtClean="0">
                <a:latin typeface="Bodoni MT Black" pitchFamily="18" charset="0"/>
                <a:ea typeface="+mn-ea"/>
              </a:rPr>
              <a:t>IF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8</a:t>
            </a:r>
            <a:r>
              <a:rPr lang="zh-CN" altLang="en-US" sz="1600" dirty="0" smtClean="0">
                <a:latin typeface="Bodoni MT Black" pitchFamily="18" charset="0"/>
                <a:ea typeface="+mn-ea"/>
              </a:rPr>
              <a:t>：    </a:t>
            </a:r>
            <a:r>
              <a:rPr lang="en-US" altLang="zh-CN" sz="1600" dirty="0" smtClean="0">
                <a:latin typeface="Bodoni MT Black" pitchFamily="18" charset="0"/>
                <a:ea typeface="+mn-ea"/>
              </a:rPr>
              <a:t>ENDIF</a:t>
            </a:r>
          </a:p>
          <a:p>
            <a:pPr marL="0" indent="0">
              <a:lnSpc>
                <a:spcPts val="1900"/>
              </a:lnSpc>
              <a:defRPr/>
            </a:pPr>
            <a:r>
              <a:rPr lang="en-US" altLang="zh-CN" sz="1600" dirty="0">
                <a:latin typeface="Bodoni MT Black" pitchFamily="18" charset="0"/>
                <a:ea typeface="+mn-ea"/>
              </a:rPr>
              <a:t> </a:t>
            </a:r>
            <a:r>
              <a:rPr lang="en-US" altLang="zh-CN" sz="1600" dirty="0" smtClean="0">
                <a:latin typeface="Bodoni MT Black" pitchFamily="18" charset="0"/>
                <a:ea typeface="+mn-ea"/>
              </a:rPr>
              <a:t>      increment </a:t>
            </a:r>
            <a:r>
              <a:rPr lang="en-US" altLang="zh-CN" sz="1600" dirty="0" err="1">
                <a:latin typeface="Bodoni MT Black" pitchFamily="18" charset="0"/>
                <a:ea typeface="+mn-ea"/>
              </a:rPr>
              <a:t>i</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9</a:t>
            </a:r>
            <a:r>
              <a:rPr lang="zh-CN" altLang="en-US" sz="1600" dirty="0" smtClean="0">
                <a:latin typeface="Bodoni MT Black" pitchFamily="18" charset="0"/>
                <a:ea typeface="+mn-ea"/>
              </a:rPr>
              <a:t>：  </a:t>
            </a:r>
            <a:r>
              <a:rPr lang="en-US" altLang="zh-CN" sz="1600" dirty="0" smtClean="0">
                <a:latin typeface="Bodoni MT Black" pitchFamily="18" charset="0"/>
                <a:ea typeface="+mn-ea"/>
              </a:rPr>
              <a:t>ENDDO</a:t>
            </a:r>
          </a:p>
          <a:p>
            <a:pPr marL="0" indent="0">
              <a:lnSpc>
                <a:spcPts val="1900"/>
              </a:lnSpc>
              <a:defRPr/>
            </a:pPr>
            <a:r>
              <a:rPr lang="en-US" altLang="zh-CN" sz="1600" dirty="0" smtClean="0">
                <a:solidFill>
                  <a:srgbClr val="FF0000"/>
                </a:solidFill>
                <a:latin typeface="Bodoni MT Black" pitchFamily="18" charset="0"/>
                <a:ea typeface="+mn-ea"/>
              </a:rPr>
              <a:t>10</a:t>
            </a:r>
            <a:r>
              <a:rPr lang="zh-CN" altLang="en-US" sz="1600" dirty="0" smtClean="0">
                <a:solidFill>
                  <a:srgbClr val="FF0000"/>
                </a:solidFill>
                <a:latin typeface="Bodoni MT Black" pitchFamily="18" charset="0"/>
                <a:ea typeface="+mn-ea"/>
              </a:rPr>
              <a:t>： </a:t>
            </a:r>
            <a:r>
              <a:rPr lang="en-US" altLang="zh-CN" sz="1600" dirty="0" smtClean="0">
                <a:solidFill>
                  <a:srgbClr val="FF0000"/>
                </a:solidFill>
                <a:latin typeface="Bodoni MT Black" pitchFamily="18" charset="0"/>
                <a:ea typeface="+mn-ea"/>
              </a:rPr>
              <a:t>IF </a:t>
            </a:r>
            <a:r>
              <a:rPr lang="en-US" altLang="zh-CN" sz="1600" dirty="0" err="1" smtClean="0">
                <a:solidFill>
                  <a:srgbClr val="FF0000"/>
                </a:solidFill>
                <a:latin typeface="Bodoni MT Black" pitchFamily="18" charset="0"/>
                <a:ea typeface="+mn-ea"/>
              </a:rPr>
              <a:t>total.valid</a:t>
            </a:r>
            <a:r>
              <a:rPr lang="en-US" altLang="zh-CN" sz="1600" dirty="0" smtClean="0">
                <a:solidFill>
                  <a:srgbClr val="FF0000"/>
                </a:solidFill>
                <a:latin typeface="Bodoni MT Black" pitchFamily="18" charset="0"/>
                <a:ea typeface="+mn-ea"/>
              </a:rPr>
              <a:t>&gt;0</a:t>
            </a:r>
          </a:p>
          <a:p>
            <a:pPr marL="0" indent="0">
              <a:lnSpc>
                <a:spcPts val="1900"/>
              </a:lnSpc>
              <a:defRPr/>
            </a:pPr>
            <a:r>
              <a:rPr lang="en-US" altLang="zh-CN" sz="1600" dirty="0" smtClean="0">
                <a:solidFill>
                  <a:srgbClr val="FF0000"/>
                </a:solidFill>
                <a:latin typeface="Bodoni MT Black" pitchFamily="18" charset="0"/>
                <a:ea typeface="+mn-ea"/>
              </a:rPr>
              <a:t>11</a:t>
            </a:r>
            <a:r>
              <a:rPr lang="zh-CN" altLang="en-US" sz="1600" dirty="0" smtClean="0">
                <a:solidFill>
                  <a:srgbClr val="FF0000"/>
                </a:solidFill>
                <a:latin typeface="Bodoni MT Black" pitchFamily="18" charset="0"/>
                <a:ea typeface="+mn-ea"/>
              </a:rPr>
              <a:t>： </a:t>
            </a:r>
            <a:r>
              <a:rPr lang="en-US" altLang="zh-CN" sz="1600" dirty="0" smtClean="0">
                <a:solidFill>
                  <a:srgbClr val="FF0000"/>
                </a:solidFill>
                <a:latin typeface="Bodoni MT Black" pitchFamily="18" charset="0"/>
                <a:ea typeface="+mn-ea"/>
              </a:rPr>
              <a:t>THEN </a:t>
            </a:r>
            <a:r>
              <a:rPr lang="en-US" altLang="zh-CN" sz="1600" dirty="0">
                <a:solidFill>
                  <a:srgbClr val="FF0000"/>
                </a:solidFill>
                <a:latin typeface="Bodoni MT Black" pitchFamily="18" charset="0"/>
                <a:ea typeface="+mn-ea"/>
              </a:rPr>
              <a:t>average=sum/</a:t>
            </a:r>
            <a:r>
              <a:rPr lang="en-US" altLang="zh-CN" sz="1600" dirty="0" err="1">
                <a:solidFill>
                  <a:srgbClr val="FF0000"/>
                </a:solidFill>
                <a:latin typeface="Bodoni MT Black" pitchFamily="18" charset="0"/>
                <a:ea typeface="+mn-ea"/>
              </a:rPr>
              <a:t>total.valid</a:t>
            </a:r>
            <a:r>
              <a:rPr lang="en-US" altLang="zh-CN" sz="1600" dirty="0" smtClean="0">
                <a:solidFill>
                  <a:srgbClr val="FF0000"/>
                </a:solidFill>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FF0000"/>
                </a:solidFill>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39374208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280400"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zh-CN" sz="2200" b="1" dirty="0" smtClean="0">
                <a:solidFill>
                  <a:srgbClr val="00B050"/>
                </a:solidFill>
                <a:latin typeface="Bodoni MT Black" pitchFamily="18" charset="0"/>
                <a:ea typeface="+mn-ea"/>
              </a:rPr>
              <a:t>路径</a:t>
            </a:r>
            <a:r>
              <a:rPr lang="en-US" altLang="zh-CN" sz="2200" b="1" dirty="0" smtClean="0">
                <a:solidFill>
                  <a:srgbClr val="00B050"/>
                </a:solidFill>
                <a:latin typeface="Bodoni MT Black" pitchFamily="18" charset="0"/>
                <a:ea typeface="+mn-ea"/>
              </a:rPr>
              <a:t>2</a:t>
            </a:r>
            <a:r>
              <a:rPr lang="zh-CN" altLang="zh-CN" sz="2200" dirty="0" smtClean="0">
                <a:solidFill>
                  <a:srgbClr val="00B050"/>
                </a:solidFill>
                <a:latin typeface="Bodoni MT Black" pitchFamily="18" charset="0"/>
                <a:ea typeface="+mn-ea"/>
              </a:rPr>
              <a:t>的测试用例：</a:t>
            </a:r>
          </a:p>
          <a:p>
            <a:pPr marL="0" indent="0">
              <a:lnSpc>
                <a:spcPct val="125000"/>
              </a:lnSpc>
              <a:defRPr/>
            </a:pPr>
            <a:r>
              <a:rPr lang="en-US" altLang="zh-CN" sz="2200" dirty="0" smtClean="0">
                <a:latin typeface="Bodoni MT Black" pitchFamily="18" charset="0"/>
                <a:ea typeface="+mn-ea"/>
              </a:rPr>
              <a:t>    value[1]=-</a:t>
            </a:r>
            <a:r>
              <a:rPr lang="en-US" altLang="zh-CN" sz="2200" dirty="0">
                <a:latin typeface="Bodoni MT Black" pitchFamily="18" charset="0"/>
                <a:ea typeface="+mn-ea"/>
              </a:rPr>
              <a:t>999</a:t>
            </a:r>
            <a:endParaRPr lang="zh-CN" altLang="zh-CN" sz="2200" dirty="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预期</a:t>
            </a:r>
            <a:r>
              <a:rPr lang="zh-CN" altLang="zh-CN" sz="2200" dirty="0">
                <a:latin typeface="Bodoni MT Black" pitchFamily="18" charset="0"/>
                <a:ea typeface="+mn-ea"/>
              </a:rPr>
              <a:t>结果</a:t>
            </a:r>
            <a:r>
              <a:rPr lang="zh-CN" altLang="zh-CN" sz="2200" dirty="0" smtClean="0">
                <a:latin typeface="Bodoni MT Black" pitchFamily="18" charset="0"/>
                <a:ea typeface="+mn-ea"/>
              </a:rPr>
              <a:t>：</a:t>
            </a:r>
            <a:r>
              <a:rPr lang="en-US" altLang="zh-CN" sz="2200" b="1" dirty="0" smtClean="0">
                <a:solidFill>
                  <a:srgbClr val="00B050"/>
                </a:solidFill>
                <a:latin typeface="Bodoni MT Black" pitchFamily="18" charset="0"/>
                <a:ea typeface="+mn-ea"/>
              </a:rPr>
              <a:t>average</a:t>
            </a:r>
            <a:r>
              <a:rPr lang="en-US" altLang="zh-CN" sz="2200" b="1" dirty="0">
                <a:solidFill>
                  <a:srgbClr val="00B050"/>
                </a:solidFill>
                <a:latin typeface="Bodoni MT Black" pitchFamily="18" charset="0"/>
                <a:ea typeface="+mn-ea"/>
              </a:rPr>
              <a:t>=-</a:t>
            </a:r>
            <a:r>
              <a:rPr lang="en-US" altLang="zh-CN" sz="2200" b="1" dirty="0" smtClean="0">
                <a:solidFill>
                  <a:srgbClr val="00B050"/>
                </a:solidFill>
                <a:latin typeface="Bodoni MT Black" pitchFamily="18" charset="0"/>
                <a:ea typeface="+mn-ea"/>
              </a:rPr>
              <a:t>999</a:t>
            </a:r>
            <a:r>
              <a:rPr lang="zh-CN" altLang="en-US" sz="2200" dirty="0" smtClean="0">
                <a:latin typeface="Bodoni MT Black" pitchFamily="18" charset="0"/>
                <a:ea typeface="+mn-ea"/>
              </a:rPr>
              <a:t>，</a:t>
            </a:r>
            <a:r>
              <a:rPr lang="zh-CN" altLang="zh-CN" sz="2200" dirty="0" smtClean="0">
                <a:latin typeface="Bodoni MT Black" pitchFamily="18" charset="0"/>
                <a:ea typeface="+mn-ea"/>
              </a:rPr>
              <a:t>其他保持初始值</a:t>
            </a:r>
            <a:endParaRPr lang="zh-CN" altLang="zh-CN" sz="22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796136"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00B050"/>
                </a:solidFill>
                <a:latin typeface="Bodoni MT Black" pitchFamily="18" charset="0"/>
                <a:ea typeface="+mn-ea"/>
              </a:rPr>
              <a:t>1</a:t>
            </a:r>
            <a:r>
              <a:rPr lang="zh-CN" altLang="en-US" sz="1600" dirty="0" smtClean="0">
                <a:solidFill>
                  <a:srgbClr val="00B050"/>
                </a:solidFill>
                <a:latin typeface="Bodoni MT Black" pitchFamily="18" charset="0"/>
                <a:ea typeface="+mn-ea"/>
              </a:rPr>
              <a:t>：  </a:t>
            </a:r>
            <a:r>
              <a:rPr lang="en-US" altLang="zh-CN" sz="1600" dirty="0" err="1" smtClean="0">
                <a:solidFill>
                  <a:srgbClr val="00B050"/>
                </a:solidFill>
                <a:latin typeface="Bodoni MT Black" pitchFamily="18" charset="0"/>
                <a:ea typeface="+mn-ea"/>
              </a:rPr>
              <a:t>i</a:t>
            </a:r>
            <a:r>
              <a:rPr lang="en-US" altLang="zh-CN" sz="1600" dirty="0" smtClean="0">
                <a:solidFill>
                  <a:srgbClr val="00B050"/>
                </a:solidFill>
                <a:latin typeface="Bodoni MT Black" pitchFamily="18" charset="0"/>
                <a:ea typeface="+mn-ea"/>
              </a:rPr>
              <a:t>=1;</a:t>
            </a:r>
          </a:p>
          <a:p>
            <a:pPr marL="0" indent="0">
              <a:lnSpc>
                <a:spcPts val="1900"/>
              </a:lnSpc>
              <a:defRPr/>
            </a:pPr>
            <a:r>
              <a:rPr lang="en-US" altLang="zh-CN" sz="1600" dirty="0" smtClean="0">
                <a:solidFill>
                  <a:srgbClr val="00B050"/>
                </a:solidFill>
                <a:latin typeface="Bodoni MT Black" pitchFamily="18" charset="0"/>
                <a:ea typeface="+mn-ea"/>
              </a:rPr>
              <a:t>     </a:t>
            </a:r>
            <a:r>
              <a:rPr lang="en-US" altLang="zh-CN" sz="1600" dirty="0" err="1" smtClean="0">
                <a:solidFill>
                  <a:srgbClr val="00B050"/>
                </a:solidFill>
                <a:latin typeface="Bodoni MT Black" pitchFamily="18" charset="0"/>
                <a:ea typeface="+mn-ea"/>
              </a:rPr>
              <a:t>total.input</a:t>
            </a:r>
            <a:r>
              <a:rPr lang="en-US" altLang="zh-CN" sz="1600" dirty="0" smtClean="0">
                <a:solidFill>
                  <a:srgbClr val="00B050"/>
                </a:solidFill>
                <a:latin typeface="Bodoni MT Black" pitchFamily="18" charset="0"/>
                <a:ea typeface="+mn-ea"/>
              </a:rPr>
              <a:t>=</a:t>
            </a:r>
            <a:r>
              <a:rPr lang="en-US" altLang="zh-CN" sz="1600" dirty="0" err="1" smtClean="0">
                <a:solidFill>
                  <a:srgbClr val="00B050"/>
                </a:solidFill>
                <a:latin typeface="Bodoni MT Black" pitchFamily="18" charset="0"/>
                <a:ea typeface="+mn-ea"/>
              </a:rPr>
              <a:t>total.valid</a:t>
            </a:r>
            <a:r>
              <a:rPr lang="en-US" altLang="zh-CN" sz="1600" dirty="0" smtClean="0">
                <a:solidFill>
                  <a:srgbClr val="00B050"/>
                </a:solidFill>
                <a:latin typeface="Bodoni MT Black" pitchFamily="18" charset="0"/>
                <a:ea typeface="+mn-ea"/>
              </a:rPr>
              <a:t>=0;</a:t>
            </a:r>
          </a:p>
          <a:p>
            <a:pPr marL="0" indent="0">
              <a:lnSpc>
                <a:spcPts val="1900"/>
              </a:lnSpc>
              <a:defRPr/>
            </a:pPr>
            <a:r>
              <a:rPr lang="en-US" altLang="zh-CN" sz="1600" dirty="0" smtClean="0">
                <a:solidFill>
                  <a:srgbClr val="00B050"/>
                </a:solidFill>
                <a:latin typeface="Bodoni MT Black" pitchFamily="18" charset="0"/>
                <a:ea typeface="+mn-ea"/>
              </a:rPr>
              <a:t>     sum=0;</a:t>
            </a:r>
          </a:p>
          <a:p>
            <a:pPr marL="0" indent="0">
              <a:lnSpc>
                <a:spcPts val="1900"/>
              </a:lnSpc>
              <a:defRPr/>
            </a:pPr>
            <a:r>
              <a:rPr lang="en-US" altLang="zh-CN" sz="1600" dirty="0" smtClean="0">
                <a:solidFill>
                  <a:srgbClr val="00B050"/>
                </a:solidFill>
                <a:latin typeface="Bodoni MT Black" pitchFamily="18" charset="0"/>
                <a:ea typeface="+mn-ea"/>
              </a:rPr>
              <a:t>2</a:t>
            </a:r>
            <a:r>
              <a:rPr lang="zh-CN" altLang="en-US" sz="1600" dirty="0" smtClean="0">
                <a:solidFill>
                  <a:srgbClr val="00B050"/>
                </a:solidFill>
                <a:latin typeface="Bodoni MT Black" pitchFamily="18" charset="0"/>
                <a:ea typeface="+mn-ea"/>
              </a:rPr>
              <a:t>：  </a:t>
            </a:r>
            <a:r>
              <a:rPr lang="en-US" altLang="zh-CN" sz="1600" dirty="0" smtClean="0">
                <a:solidFill>
                  <a:srgbClr val="00B050"/>
                </a:solidFill>
                <a:latin typeface="Bodoni MT Black" pitchFamily="18" charset="0"/>
                <a:ea typeface="+mn-ea"/>
              </a:rPr>
              <a:t>DO </a:t>
            </a:r>
            <a:r>
              <a:rPr lang="en-US" altLang="zh-CN" sz="1600" dirty="0">
                <a:solidFill>
                  <a:srgbClr val="00B050"/>
                </a:solidFill>
                <a:latin typeface="Bodoni MT Black" pitchFamily="18" charset="0"/>
                <a:ea typeface="+mn-ea"/>
              </a:rPr>
              <a:t>WHILE </a:t>
            </a:r>
            <a:r>
              <a:rPr lang="en-US" altLang="zh-CN" sz="1600" dirty="0" smtClean="0">
                <a:solidFill>
                  <a:srgbClr val="00B050"/>
                </a:solidFill>
                <a:latin typeface="Bodoni MT Black" pitchFamily="18" charset="0"/>
                <a:ea typeface="+mn-ea"/>
              </a:rPr>
              <a:t>value[</a:t>
            </a:r>
            <a:r>
              <a:rPr lang="en-US" altLang="zh-CN" sz="1600" dirty="0" err="1" smtClean="0">
                <a:solidFill>
                  <a:srgbClr val="00B050"/>
                </a:solidFill>
                <a:latin typeface="Bodoni MT Black" pitchFamily="18" charset="0"/>
                <a:ea typeface="+mn-ea"/>
              </a:rPr>
              <a:t>i</a:t>
            </a:r>
            <a:r>
              <a:rPr lang="en-US" altLang="zh-CN" sz="1600" dirty="0" smtClean="0">
                <a:solidFill>
                  <a:srgbClr val="00B050"/>
                </a:solidFill>
                <a:latin typeface="Bodoni MT Black" pitchFamily="18" charset="0"/>
                <a:ea typeface="+mn-ea"/>
              </a:rPr>
              <a:t>] &lt;&gt; -999</a:t>
            </a:r>
          </a:p>
          <a:p>
            <a:pPr marL="0" indent="0">
              <a:lnSpc>
                <a:spcPts val="1900"/>
              </a:lnSpc>
              <a:defRPr/>
            </a:pPr>
            <a:r>
              <a:rPr lang="en-US" altLang="zh-CN" sz="1600" dirty="0" smtClean="0">
                <a:latin typeface="Bodoni MT Black" pitchFamily="18" charset="0"/>
                <a:ea typeface="+mn-ea"/>
              </a:rPr>
              <a:t>3</a:t>
            </a:r>
            <a:r>
              <a:rPr lang="zh-CN" altLang="en-US" sz="1600" dirty="0" smtClean="0">
                <a:latin typeface="Bodoni MT Black" pitchFamily="18" charset="0"/>
                <a:ea typeface="+mn-ea"/>
              </a:rPr>
              <a:t>：</a:t>
            </a:r>
            <a:r>
              <a:rPr lang="en-US" altLang="zh-CN" sz="1600" dirty="0" smtClean="0">
                <a:latin typeface="Bodoni MT Black" pitchFamily="18" charset="0"/>
                <a:ea typeface="+mn-ea"/>
              </a:rPr>
              <a:t>     AND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&lt;100</a:t>
            </a:r>
          </a:p>
          <a:p>
            <a:pPr marL="0" indent="0">
              <a:lnSpc>
                <a:spcPts val="1900"/>
              </a:lnSpc>
              <a:defRPr/>
            </a:pPr>
            <a:r>
              <a:rPr lang="en-US" altLang="zh-CN" sz="1600" dirty="0" smtClean="0">
                <a:latin typeface="Bodoni MT Black" pitchFamily="18" charset="0"/>
                <a:ea typeface="+mn-ea"/>
              </a:rPr>
              <a:t>4</a:t>
            </a:r>
            <a:r>
              <a:rPr lang="zh-CN" altLang="en-US" sz="1600" dirty="0" smtClean="0">
                <a:latin typeface="Bodoni MT Black" pitchFamily="18" charset="0"/>
                <a:ea typeface="+mn-ea"/>
              </a:rPr>
              <a:t>：  </a:t>
            </a:r>
            <a:r>
              <a:rPr lang="en-US" altLang="zh-CN" sz="1600" dirty="0" smtClean="0">
                <a:latin typeface="Bodoni MT Black" pitchFamily="18" charset="0"/>
                <a:ea typeface="+mn-ea"/>
              </a:rPr>
              <a:t>increment </a:t>
            </a:r>
            <a:r>
              <a:rPr lang="en-US" altLang="zh-CN" sz="1600" dirty="0" err="1">
                <a:latin typeface="Bodoni MT Black" pitchFamily="18" charset="0"/>
                <a:ea typeface="+mn-ea"/>
              </a:rPr>
              <a:t>total.input</a:t>
            </a:r>
            <a:r>
              <a:rPr lang="en-US" altLang="zh-CN" sz="1600" dirty="0">
                <a:latin typeface="Bodoni MT Black" pitchFamily="18" charset="0"/>
                <a:ea typeface="+mn-ea"/>
              </a:rPr>
              <a:t> by1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5</a:t>
            </a:r>
            <a:r>
              <a:rPr lang="zh-CN" altLang="en-US" sz="1600" dirty="0" smtClean="0">
                <a:latin typeface="Bodoni MT Black" pitchFamily="18" charset="0"/>
                <a:ea typeface="+mn-ea"/>
              </a:rPr>
              <a:t>：  </a:t>
            </a:r>
            <a:r>
              <a:rPr lang="en-US" altLang="zh-CN" sz="1600" dirty="0" smtClean="0">
                <a:latin typeface="Bodoni MT Black" pitchFamily="18" charset="0"/>
                <a:ea typeface="+mn-ea"/>
              </a:rPr>
              <a:t>IF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8</a:t>
            </a:r>
            <a:r>
              <a:rPr lang="zh-CN" altLang="en-US" sz="1600" dirty="0" smtClean="0">
                <a:latin typeface="Bodoni MT Black" pitchFamily="18" charset="0"/>
                <a:ea typeface="+mn-ea"/>
              </a:rPr>
              <a:t>：    </a:t>
            </a:r>
            <a:r>
              <a:rPr lang="en-US" altLang="zh-CN" sz="1600" dirty="0" smtClean="0">
                <a:latin typeface="Bodoni MT Black" pitchFamily="18" charset="0"/>
                <a:ea typeface="+mn-ea"/>
              </a:rPr>
              <a:t>ENDIF</a:t>
            </a:r>
          </a:p>
          <a:p>
            <a:pPr marL="0" indent="0">
              <a:lnSpc>
                <a:spcPts val="1900"/>
              </a:lnSpc>
              <a:defRPr/>
            </a:pPr>
            <a:r>
              <a:rPr lang="en-US" altLang="zh-CN" sz="1600" dirty="0">
                <a:latin typeface="Bodoni MT Black" pitchFamily="18" charset="0"/>
                <a:ea typeface="+mn-ea"/>
              </a:rPr>
              <a:t> </a:t>
            </a:r>
            <a:r>
              <a:rPr lang="en-US" altLang="zh-CN" sz="1600" dirty="0" smtClean="0">
                <a:latin typeface="Bodoni MT Black" pitchFamily="18" charset="0"/>
                <a:ea typeface="+mn-ea"/>
              </a:rPr>
              <a:t>      increment </a:t>
            </a:r>
            <a:r>
              <a:rPr lang="en-US" altLang="zh-CN" sz="1600" dirty="0" err="1">
                <a:latin typeface="Bodoni MT Black" pitchFamily="18" charset="0"/>
                <a:ea typeface="+mn-ea"/>
              </a:rPr>
              <a:t>i</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9</a:t>
            </a:r>
            <a:r>
              <a:rPr lang="zh-CN" altLang="en-US" sz="1600" dirty="0" smtClean="0">
                <a:latin typeface="Bodoni MT Black" pitchFamily="18" charset="0"/>
                <a:ea typeface="+mn-ea"/>
              </a:rPr>
              <a:t>：  </a:t>
            </a:r>
            <a:r>
              <a:rPr lang="en-US" altLang="zh-CN" sz="1600" dirty="0" smtClean="0">
                <a:latin typeface="Bodoni MT Black" pitchFamily="18" charset="0"/>
                <a:ea typeface="+mn-ea"/>
              </a:rPr>
              <a:t>ENDDO</a:t>
            </a:r>
          </a:p>
          <a:p>
            <a:pPr marL="0" indent="0">
              <a:lnSpc>
                <a:spcPts val="1900"/>
              </a:lnSpc>
              <a:defRPr/>
            </a:pPr>
            <a:r>
              <a:rPr lang="en-US" altLang="zh-CN" sz="1600" dirty="0" smtClean="0">
                <a:solidFill>
                  <a:srgbClr val="00B050"/>
                </a:solidFill>
                <a:latin typeface="Bodoni MT Black" pitchFamily="18" charset="0"/>
                <a:ea typeface="+mn-ea"/>
              </a:rPr>
              <a:t>10</a:t>
            </a:r>
            <a:r>
              <a:rPr lang="zh-CN" altLang="en-US" sz="1600" dirty="0" smtClean="0">
                <a:solidFill>
                  <a:srgbClr val="00B050"/>
                </a:solidFill>
                <a:latin typeface="Bodoni MT Black" pitchFamily="18" charset="0"/>
                <a:ea typeface="+mn-ea"/>
              </a:rPr>
              <a:t>： </a:t>
            </a:r>
            <a:r>
              <a:rPr lang="en-US" altLang="zh-CN" sz="1600" dirty="0" smtClean="0">
                <a:solidFill>
                  <a:srgbClr val="00B050"/>
                </a:solidFill>
                <a:latin typeface="Bodoni MT Black" pitchFamily="18" charset="0"/>
                <a:ea typeface="+mn-ea"/>
              </a:rPr>
              <a:t>IF </a:t>
            </a:r>
            <a:r>
              <a:rPr lang="en-US" altLang="zh-CN" sz="1600" dirty="0" err="1" smtClean="0">
                <a:solidFill>
                  <a:srgbClr val="00B050"/>
                </a:solidFill>
                <a:latin typeface="Bodoni MT Black" pitchFamily="18" charset="0"/>
                <a:ea typeface="+mn-ea"/>
              </a:rPr>
              <a:t>total.valid</a:t>
            </a:r>
            <a:r>
              <a:rPr lang="en-US" altLang="zh-CN" sz="1600" dirty="0" smtClean="0">
                <a:solidFill>
                  <a:srgbClr val="00B050"/>
                </a:solidFill>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00B050"/>
                </a:solidFill>
                <a:latin typeface="Bodoni MT Black" pitchFamily="18" charset="0"/>
                <a:ea typeface="+mn-ea"/>
              </a:rPr>
              <a:t>12</a:t>
            </a:r>
            <a:r>
              <a:rPr lang="zh-CN" altLang="en-US" sz="1600" dirty="0" smtClean="0">
                <a:solidFill>
                  <a:srgbClr val="00B050"/>
                </a:solidFill>
                <a:latin typeface="Bodoni MT Black" pitchFamily="18" charset="0"/>
                <a:ea typeface="+mn-ea"/>
              </a:rPr>
              <a:t>： </a:t>
            </a:r>
            <a:r>
              <a:rPr lang="en-US" altLang="zh-CN" sz="1600" dirty="0" smtClean="0">
                <a:solidFill>
                  <a:srgbClr val="00B050"/>
                </a:solidFill>
                <a:latin typeface="Bodoni MT Black" pitchFamily="18" charset="0"/>
                <a:ea typeface="+mn-ea"/>
              </a:rPr>
              <a:t>ELSE </a:t>
            </a:r>
            <a:r>
              <a:rPr lang="en-US" altLang="zh-CN" sz="1600" dirty="0">
                <a:solidFill>
                  <a:srgbClr val="00B050"/>
                </a:solidFill>
                <a:latin typeface="Bodoni MT Black" pitchFamily="18" charset="0"/>
                <a:ea typeface="+mn-ea"/>
              </a:rPr>
              <a:t>average=-999</a:t>
            </a:r>
            <a:r>
              <a:rPr lang="en-US" altLang="zh-CN" sz="1600" dirty="0" smtClean="0">
                <a:solidFill>
                  <a:srgbClr val="00B050"/>
                </a:solidFill>
                <a:latin typeface="Bodoni MT Black" pitchFamily="18" charset="0"/>
                <a:ea typeface="+mn-ea"/>
              </a:rPr>
              <a:t>;</a:t>
            </a:r>
          </a:p>
          <a:p>
            <a:pPr marL="0" indent="0">
              <a:lnSpc>
                <a:spcPts val="1900"/>
              </a:lnSpc>
              <a:defRPr/>
            </a:pPr>
            <a:r>
              <a:rPr lang="en-US" altLang="zh-CN" sz="1600" dirty="0" smtClean="0">
                <a:solidFill>
                  <a:srgbClr val="00B050"/>
                </a:solidFill>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280400"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zh-CN" sz="2200" b="1" dirty="0" smtClean="0">
                <a:solidFill>
                  <a:srgbClr val="00B0F0"/>
                </a:solidFill>
                <a:latin typeface="Bodoni MT Black" pitchFamily="18" charset="0"/>
              </a:rPr>
              <a:t>路径</a:t>
            </a:r>
            <a:r>
              <a:rPr lang="en-US" altLang="zh-CN" sz="2200" b="1" dirty="0">
                <a:solidFill>
                  <a:srgbClr val="00B0F0"/>
                </a:solidFill>
                <a:latin typeface="Bodoni MT Black" pitchFamily="18" charset="0"/>
              </a:rPr>
              <a:t>3</a:t>
            </a:r>
            <a:r>
              <a:rPr lang="zh-CN" altLang="zh-CN" sz="2200" dirty="0">
                <a:solidFill>
                  <a:srgbClr val="00B0F0"/>
                </a:solidFill>
                <a:latin typeface="Bodoni MT Black" pitchFamily="18" charset="0"/>
              </a:rPr>
              <a:t>的测试用例：</a:t>
            </a:r>
          </a:p>
          <a:p>
            <a:pPr>
              <a:lnSpc>
                <a:spcPct val="125000"/>
              </a:lnSpc>
              <a:defRPr/>
            </a:pPr>
            <a:r>
              <a:rPr lang="en-US" altLang="zh-CN" sz="2200" dirty="0">
                <a:latin typeface="Bodoni MT Black" pitchFamily="18" charset="0"/>
              </a:rPr>
              <a:t>    </a:t>
            </a:r>
            <a:r>
              <a:rPr lang="zh-CN" altLang="zh-CN" sz="2200" dirty="0" smtClean="0">
                <a:latin typeface="Bodoni MT Black" pitchFamily="18" charset="0"/>
              </a:rPr>
              <a:t>试图</a:t>
            </a:r>
            <a:r>
              <a:rPr lang="zh-CN" altLang="zh-CN" sz="2200" dirty="0">
                <a:latin typeface="Bodoni MT Black" pitchFamily="18" charset="0"/>
              </a:rPr>
              <a:t>处理</a:t>
            </a:r>
            <a:r>
              <a:rPr lang="en-US" altLang="zh-CN" sz="2200" dirty="0">
                <a:latin typeface="Bodoni MT Black" pitchFamily="18" charset="0"/>
              </a:rPr>
              <a:t>101</a:t>
            </a:r>
            <a:r>
              <a:rPr lang="zh-CN" altLang="zh-CN" sz="2200" dirty="0">
                <a:latin typeface="Bodoni MT Black" pitchFamily="18" charset="0"/>
              </a:rPr>
              <a:t>个或更多个值</a:t>
            </a:r>
            <a:r>
              <a:rPr lang="zh-CN" altLang="en-US" sz="2200" dirty="0" smtClean="0">
                <a:latin typeface="Bodoni MT Black" pitchFamily="18" charset="0"/>
              </a:rPr>
              <a:t>，</a:t>
            </a:r>
            <a:r>
              <a:rPr lang="zh-CN" altLang="zh-CN" sz="2200" dirty="0" smtClean="0">
                <a:latin typeface="Bodoni MT Black" pitchFamily="18" charset="0"/>
              </a:rPr>
              <a:t>前</a:t>
            </a:r>
            <a:r>
              <a:rPr lang="en-US" altLang="zh-CN" sz="2200" dirty="0">
                <a:latin typeface="Bodoni MT Black" pitchFamily="18" charset="0"/>
              </a:rPr>
              <a:t>100</a:t>
            </a:r>
            <a:r>
              <a:rPr lang="zh-CN" altLang="zh-CN" sz="2200" dirty="0">
                <a:latin typeface="Bodoni MT Black" pitchFamily="18" charset="0"/>
              </a:rPr>
              <a:t>个</a:t>
            </a:r>
            <a:r>
              <a:rPr lang="zh-CN" altLang="zh-CN" sz="2200" dirty="0" smtClean="0">
                <a:latin typeface="Bodoni MT Black" pitchFamily="18" charset="0"/>
              </a:rPr>
              <a:t>数值</a:t>
            </a:r>
            <a:endParaRPr lang="en-US" altLang="zh-CN" sz="2200" dirty="0" smtClean="0">
              <a:latin typeface="Bodoni MT Black" pitchFamily="18" charset="0"/>
            </a:endParaRPr>
          </a:p>
          <a:p>
            <a:pPr>
              <a:lnSpc>
                <a:spcPct val="125000"/>
              </a:lnSpc>
              <a:defRPr/>
            </a:pPr>
            <a:r>
              <a:rPr lang="zh-CN" altLang="zh-CN" sz="2200" dirty="0" smtClean="0">
                <a:latin typeface="Bodoni MT Black" pitchFamily="18" charset="0"/>
              </a:rPr>
              <a:t>应该</a:t>
            </a:r>
            <a:r>
              <a:rPr lang="zh-CN" altLang="zh-CN" sz="2200" dirty="0">
                <a:latin typeface="Bodoni MT Black" pitchFamily="18" charset="0"/>
              </a:rPr>
              <a:t>是有效输入值</a:t>
            </a:r>
          </a:p>
          <a:p>
            <a:pPr>
              <a:lnSpc>
                <a:spcPct val="125000"/>
              </a:lnSpc>
              <a:defRPr/>
            </a:pPr>
            <a:r>
              <a:rPr lang="en-US" altLang="zh-CN" sz="2200" dirty="0">
                <a:latin typeface="Bodoni MT Black" pitchFamily="18" charset="0"/>
              </a:rPr>
              <a:t>    </a:t>
            </a:r>
            <a:r>
              <a:rPr lang="zh-CN" altLang="zh-CN" sz="2200" dirty="0" smtClean="0">
                <a:latin typeface="Bodoni MT Black" pitchFamily="18" charset="0"/>
              </a:rPr>
              <a:t>预期</a:t>
            </a:r>
            <a:r>
              <a:rPr lang="zh-CN" altLang="zh-CN" sz="2200" dirty="0">
                <a:latin typeface="Bodoni MT Black" pitchFamily="18" charset="0"/>
              </a:rPr>
              <a:t>结果：</a:t>
            </a:r>
            <a:r>
              <a:rPr lang="zh-CN" altLang="zh-CN" sz="2200" b="1" dirty="0">
                <a:solidFill>
                  <a:srgbClr val="00B0F0"/>
                </a:solidFill>
                <a:latin typeface="Bodoni MT Black" pitchFamily="18" charset="0"/>
              </a:rPr>
              <a:t>前</a:t>
            </a:r>
            <a:r>
              <a:rPr lang="en-US" altLang="zh-CN" sz="2200" b="1" dirty="0">
                <a:solidFill>
                  <a:srgbClr val="00B0F0"/>
                </a:solidFill>
                <a:latin typeface="Bodoni MT Black" pitchFamily="18" charset="0"/>
              </a:rPr>
              <a:t>100</a:t>
            </a:r>
            <a:r>
              <a:rPr lang="zh-CN" altLang="zh-CN" sz="2200" b="1" dirty="0">
                <a:solidFill>
                  <a:srgbClr val="00B0F0"/>
                </a:solidFill>
                <a:latin typeface="Bodoni MT Black" pitchFamily="18" charset="0"/>
              </a:rPr>
              <a:t>个数的平均值，总数为</a:t>
            </a:r>
            <a:r>
              <a:rPr lang="en-US" altLang="zh-CN" sz="2200" b="1" dirty="0">
                <a:solidFill>
                  <a:srgbClr val="00B0F0"/>
                </a:solidFill>
                <a:latin typeface="Bodoni MT Black" pitchFamily="18" charset="0"/>
              </a:rPr>
              <a:t>100</a:t>
            </a:r>
            <a:endParaRPr lang="zh-CN" altLang="zh-CN" sz="2200" b="1" dirty="0">
              <a:solidFill>
                <a:srgbClr val="00B0F0"/>
              </a:solidFill>
              <a:latin typeface="Bodoni MT Black" pitchFamily="18" charset="0"/>
            </a:endParaRPr>
          </a:p>
          <a:p>
            <a:pPr>
              <a:lnSpc>
                <a:spcPct val="125000"/>
              </a:lnSpc>
              <a:defRPr/>
            </a:pPr>
            <a:r>
              <a:rPr lang="en-US" altLang="zh-CN" sz="2200" dirty="0">
                <a:latin typeface="Bodoni MT Black" pitchFamily="18" charset="0"/>
              </a:rPr>
              <a:t>    </a:t>
            </a:r>
            <a:r>
              <a:rPr lang="zh-CN" altLang="zh-CN" sz="2200" dirty="0" smtClean="0">
                <a:latin typeface="Bodoni MT Black" pitchFamily="18" charset="0"/>
              </a:rPr>
              <a:t>注意</a:t>
            </a:r>
            <a:r>
              <a:rPr lang="zh-CN" altLang="zh-CN" sz="2200" dirty="0">
                <a:latin typeface="Bodoni MT Black" pitchFamily="18" charset="0"/>
              </a:rPr>
              <a:t>，路径</a:t>
            </a:r>
            <a:r>
              <a:rPr lang="en-US" altLang="zh-CN" sz="2200" dirty="0">
                <a:latin typeface="Bodoni MT Black" pitchFamily="18" charset="0"/>
              </a:rPr>
              <a:t>3</a:t>
            </a:r>
            <a:r>
              <a:rPr lang="zh-CN" altLang="zh-CN" sz="2200" dirty="0">
                <a:latin typeface="Bodoni MT Black" pitchFamily="18" charset="0"/>
              </a:rPr>
              <a:t>无法独立测试，必须</a:t>
            </a:r>
            <a:r>
              <a:rPr lang="zh-CN" altLang="zh-CN" sz="2200" dirty="0" smtClean="0">
                <a:latin typeface="Bodoni MT Black" pitchFamily="18" charset="0"/>
              </a:rPr>
              <a:t>作为</a:t>
            </a:r>
            <a:endParaRPr lang="en-US" altLang="zh-CN" sz="2200" dirty="0" smtClean="0">
              <a:latin typeface="Bodoni MT Black" pitchFamily="18" charset="0"/>
            </a:endParaRPr>
          </a:p>
          <a:p>
            <a:pPr>
              <a:lnSpc>
                <a:spcPct val="125000"/>
              </a:lnSpc>
              <a:defRPr/>
            </a:pPr>
            <a:r>
              <a:rPr lang="zh-CN" altLang="zh-CN" sz="2200" dirty="0" smtClean="0">
                <a:latin typeface="Bodoni MT Black" pitchFamily="18" charset="0"/>
              </a:rPr>
              <a:t>路径</a:t>
            </a:r>
            <a:r>
              <a:rPr lang="en-US" altLang="zh-CN" sz="2200" dirty="0">
                <a:latin typeface="Bodoni MT Black" pitchFamily="18" charset="0"/>
              </a:rPr>
              <a:t>4</a:t>
            </a:r>
            <a:r>
              <a:rPr lang="zh-CN" altLang="zh-CN" sz="2200" dirty="0">
                <a:latin typeface="Bodoni MT Black" pitchFamily="18" charset="0"/>
              </a:rPr>
              <a:t>或</a:t>
            </a:r>
            <a:r>
              <a:rPr lang="en-US" altLang="zh-CN" sz="2200" dirty="0">
                <a:latin typeface="Bodoni MT Black" pitchFamily="18" charset="0"/>
              </a:rPr>
              <a:t>5</a:t>
            </a:r>
            <a:r>
              <a:rPr lang="zh-CN" altLang="zh-CN" sz="2200" dirty="0">
                <a:latin typeface="Bodoni MT Black" pitchFamily="18" charset="0"/>
              </a:rPr>
              <a:t>或</a:t>
            </a:r>
            <a:r>
              <a:rPr lang="en-US" altLang="zh-CN" sz="2200" dirty="0">
                <a:latin typeface="Bodoni MT Black" pitchFamily="18" charset="0"/>
              </a:rPr>
              <a:t>6</a:t>
            </a:r>
            <a:r>
              <a:rPr lang="zh-CN" altLang="zh-CN" sz="2200" dirty="0">
                <a:latin typeface="Bodoni MT Black" pitchFamily="18" charset="0"/>
              </a:rPr>
              <a:t>的一部分来测试。</a:t>
            </a:r>
            <a:endParaRPr lang="zh-CN" altLang="zh-CN" sz="22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796136"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00B0F0"/>
                </a:solidFill>
                <a:latin typeface="Bodoni MT Black" pitchFamily="18" charset="0"/>
                <a:ea typeface="+mn-ea"/>
              </a:rPr>
              <a:t>1</a:t>
            </a:r>
            <a:r>
              <a:rPr lang="zh-CN" altLang="en-US" sz="1600" dirty="0" smtClean="0">
                <a:solidFill>
                  <a:srgbClr val="00B0F0"/>
                </a:solidFill>
                <a:latin typeface="Bodoni MT Black" pitchFamily="18" charset="0"/>
                <a:ea typeface="+mn-ea"/>
              </a:rPr>
              <a:t>：  </a:t>
            </a:r>
            <a:r>
              <a:rPr lang="en-US" altLang="zh-CN" sz="1600" dirty="0" err="1" smtClean="0">
                <a:solidFill>
                  <a:srgbClr val="00B0F0"/>
                </a:solidFill>
                <a:latin typeface="Bodoni MT Black" pitchFamily="18" charset="0"/>
                <a:ea typeface="+mn-ea"/>
              </a:rPr>
              <a:t>i</a:t>
            </a:r>
            <a:r>
              <a:rPr lang="en-US" altLang="zh-CN" sz="1600" dirty="0" smtClean="0">
                <a:solidFill>
                  <a:srgbClr val="00B0F0"/>
                </a:solidFill>
                <a:latin typeface="Bodoni MT Black" pitchFamily="18" charset="0"/>
                <a:ea typeface="+mn-ea"/>
              </a:rPr>
              <a:t>=1;</a:t>
            </a:r>
          </a:p>
          <a:p>
            <a:pPr marL="0" indent="0">
              <a:lnSpc>
                <a:spcPts val="1900"/>
              </a:lnSpc>
              <a:defRPr/>
            </a:pPr>
            <a:r>
              <a:rPr lang="en-US" altLang="zh-CN" sz="1600" dirty="0" smtClean="0">
                <a:solidFill>
                  <a:srgbClr val="00B0F0"/>
                </a:solidFill>
                <a:latin typeface="Bodoni MT Black" pitchFamily="18" charset="0"/>
                <a:ea typeface="+mn-ea"/>
              </a:rPr>
              <a:t>     </a:t>
            </a:r>
            <a:r>
              <a:rPr lang="en-US" altLang="zh-CN" sz="1600" dirty="0" err="1" smtClean="0">
                <a:solidFill>
                  <a:srgbClr val="00B0F0"/>
                </a:solidFill>
                <a:latin typeface="Bodoni MT Black" pitchFamily="18" charset="0"/>
                <a:ea typeface="+mn-ea"/>
              </a:rPr>
              <a:t>total.input</a:t>
            </a:r>
            <a:r>
              <a:rPr lang="en-US" altLang="zh-CN" sz="1600" dirty="0" smtClean="0">
                <a:solidFill>
                  <a:srgbClr val="00B0F0"/>
                </a:solidFill>
                <a:latin typeface="Bodoni MT Black" pitchFamily="18" charset="0"/>
                <a:ea typeface="+mn-ea"/>
              </a:rPr>
              <a:t>=</a:t>
            </a:r>
            <a:r>
              <a:rPr lang="en-US" altLang="zh-CN" sz="1600" dirty="0" err="1" smtClean="0">
                <a:solidFill>
                  <a:srgbClr val="00B0F0"/>
                </a:solidFill>
                <a:latin typeface="Bodoni MT Black" pitchFamily="18" charset="0"/>
                <a:ea typeface="+mn-ea"/>
              </a:rPr>
              <a:t>total.valid</a:t>
            </a:r>
            <a:r>
              <a:rPr lang="en-US" altLang="zh-CN" sz="1600" dirty="0" smtClean="0">
                <a:solidFill>
                  <a:srgbClr val="00B0F0"/>
                </a:solidFill>
                <a:latin typeface="Bodoni MT Black" pitchFamily="18" charset="0"/>
                <a:ea typeface="+mn-ea"/>
              </a:rPr>
              <a:t>=0;</a:t>
            </a:r>
          </a:p>
          <a:p>
            <a:pPr marL="0" indent="0">
              <a:lnSpc>
                <a:spcPts val="1900"/>
              </a:lnSpc>
              <a:defRPr/>
            </a:pPr>
            <a:r>
              <a:rPr lang="en-US" altLang="zh-CN" sz="1600" dirty="0" smtClean="0">
                <a:solidFill>
                  <a:srgbClr val="00B0F0"/>
                </a:solidFill>
                <a:latin typeface="Bodoni MT Black" pitchFamily="18" charset="0"/>
                <a:ea typeface="+mn-ea"/>
              </a:rPr>
              <a:t>     sum=0;</a:t>
            </a:r>
          </a:p>
          <a:p>
            <a:pPr marL="0" indent="0">
              <a:lnSpc>
                <a:spcPts val="1900"/>
              </a:lnSpc>
              <a:defRPr/>
            </a:pPr>
            <a:r>
              <a:rPr lang="en-US" altLang="zh-CN" sz="1600" dirty="0" smtClean="0">
                <a:solidFill>
                  <a:srgbClr val="00B0F0"/>
                </a:solidFill>
                <a:latin typeface="Bodoni MT Black" pitchFamily="18" charset="0"/>
                <a:ea typeface="+mn-ea"/>
              </a:rPr>
              <a:t>2</a:t>
            </a:r>
            <a:r>
              <a:rPr lang="zh-CN" altLang="en-US" sz="1600" dirty="0" smtClean="0">
                <a:solidFill>
                  <a:srgbClr val="00B0F0"/>
                </a:solidFill>
                <a:latin typeface="Bodoni MT Black" pitchFamily="18" charset="0"/>
                <a:ea typeface="+mn-ea"/>
              </a:rPr>
              <a:t>：  </a:t>
            </a:r>
            <a:r>
              <a:rPr lang="en-US" altLang="zh-CN" sz="1600" dirty="0" smtClean="0">
                <a:solidFill>
                  <a:srgbClr val="00B0F0"/>
                </a:solidFill>
                <a:latin typeface="Bodoni MT Black" pitchFamily="18" charset="0"/>
                <a:ea typeface="+mn-ea"/>
              </a:rPr>
              <a:t>DO </a:t>
            </a:r>
            <a:r>
              <a:rPr lang="en-US" altLang="zh-CN" sz="1600" dirty="0">
                <a:solidFill>
                  <a:srgbClr val="00B0F0"/>
                </a:solidFill>
                <a:latin typeface="Bodoni MT Black" pitchFamily="18" charset="0"/>
                <a:ea typeface="+mn-ea"/>
              </a:rPr>
              <a:t>WHILE </a:t>
            </a:r>
            <a:r>
              <a:rPr lang="en-US" altLang="zh-CN" sz="1600" dirty="0" smtClean="0">
                <a:solidFill>
                  <a:srgbClr val="00B0F0"/>
                </a:solidFill>
                <a:latin typeface="Bodoni MT Black" pitchFamily="18" charset="0"/>
                <a:ea typeface="+mn-ea"/>
              </a:rPr>
              <a:t>value[</a:t>
            </a:r>
            <a:r>
              <a:rPr lang="en-US" altLang="zh-CN" sz="1600" dirty="0" err="1" smtClean="0">
                <a:solidFill>
                  <a:srgbClr val="00B0F0"/>
                </a:solidFill>
                <a:latin typeface="Bodoni MT Black" pitchFamily="18" charset="0"/>
                <a:ea typeface="+mn-ea"/>
              </a:rPr>
              <a:t>i</a:t>
            </a:r>
            <a:r>
              <a:rPr lang="en-US" altLang="zh-CN" sz="1600" dirty="0" smtClean="0">
                <a:solidFill>
                  <a:srgbClr val="00B0F0"/>
                </a:solidFill>
                <a:latin typeface="Bodoni MT Black" pitchFamily="18" charset="0"/>
                <a:ea typeface="+mn-ea"/>
              </a:rPr>
              <a:t>] &lt;&gt; -999</a:t>
            </a:r>
          </a:p>
          <a:p>
            <a:pPr marL="0" indent="0">
              <a:lnSpc>
                <a:spcPts val="1900"/>
              </a:lnSpc>
              <a:defRPr/>
            </a:pPr>
            <a:r>
              <a:rPr lang="en-US" altLang="zh-CN" sz="1600" dirty="0" smtClean="0">
                <a:solidFill>
                  <a:srgbClr val="00B0F0"/>
                </a:solidFill>
                <a:latin typeface="Bodoni MT Black" pitchFamily="18" charset="0"/>
                <a:ea typeface="+mn-ea"/>
              </a:rPr>
              <a:t>3</a:t>
            </a:r>
            <a:r>
              <a:rPr lang="zh-CN" altLang="en-US" sz="1600" dirty="0" smtClean="0">
                <a:solidFill>
                  <a:srgbClr val="00B0F0"/>
                </a:solidFill>
                <a:latin typeface="Bodoni MT Black" pitchFamily="18" charset="0"/>
                <a:ea typeface="+mn-ea"/>
              </a:rPr>
              <a:t>：</a:t>
            </a:r>
            <a:r>
              <a:rPr lang="en-US" altLang="zh-CN" sz="1600" dirty="0" smtClean="0">
                <a:solidFill>
                  <a:srgbClr val="00B0F0"/>
                </a:solidFill>
                <a:latin typeface="Bodoni MT Black" pitchFamily="18" charset="0"/>
                <a:ea typeface="+mn-ea"/>
              </a:rPr>
              <a:t>     AND </a:t>
            </a:r>
            <a:r>
              <a:rPr lang="en-US" altLang="zh-CN" sz="1600" dirty="0" err="1" smtClean="0">
                <a:solidFill>
                  <a:srgbClr val="00B0F0"/>
                </a:solidFill>
                <a:latin typeface="Bodoni MT Black" pitchFamily="18" charset="0"/>
                <a:ea typeface="+mn-ea"/>
              </a:rPr>
              <a:t>total.input</a:t>
            </a:r>
            <a:r>
              <a:rPr lang="en-US" altLang="zh-CN" sz="1600" dirty="0" smtClean="0">
                <a:solidFill>
                  <a:srgbClr val="00B0F0"/>
                </a:solidFill>
                <a:latin typeface="Bodoni MT Black" pitchFamily="18" charset="0"/>
                <a:ea typeface="+mn-ea"/>
              </a:rPr>
              <a:t>&lt;100</a:t>
            </a:r>
          </a:p>
          <a:p>
            <a:pPr marL="0" indent="0">
              <a:lnSpc>
                <a:spcPts val="1900"/>
              </a:lnSpc>
              <a:defRPr/>
            </a:pPr>
            <a:r>
              <a:rPr lang="en-US" altLang="zh-CN" sz="1600" dirty="0" smtClean="0">
                <a:latin typeface="Bodoni MT Black" pitchFamily="18" charset="0"/>
                <a:ea typeface="+mn-ea"/>
              </a:rPr>
              <a:t>4</a:t>
            </a:r>
            <a:r>
              <a:rPr lang="zh-CN" altLang="en-US" sz="1600" dirty="0" smtClean="0">
                <a:latin typeface="Bodoni MT Black" pitchFamily="18" charset="0"/>
                <a:ea typeface="+mn-ea"/>
              </a:rPr>
              <a:t>：  </a:t>
            </a:r>
            <a:r>
              <a:rPr lang="en-US" altLang="zh-CN" sz="1600" dirty="0" smtClean="0">
                <a:latin typeface="Bodoni MT Black" pitchFamily="18" charset="0"/>
                <a:ea typeface="+mn-ea"/>
              </a:rPr>
              <a:t>increment </a:t>
            </a:r>
            <a:r>
              <a:rPr lang="en-US" altLang="zh-CN" sz="1600" dirty="0" err="1">
                <a:latin typeface="Bodoni MT Black" pitchFamily="18" charset="0"/>
                <a:ea typeface="+mn-ea"/>
              </a:rPr>
              <a:t>total.input</a:t>
            </a:r>
            <a:r>
              <a:rPr lang="en-US" altLang="zh-CN" sz="1600" dirty="0">
                <a:latin typeface="Bodoni MT Black" pitchFamily="18" charset="0"/>
                <a:ea typeface="+mn-ea"/>
              </a:rPr>
              <a:t> by1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5</a:t>
            </a:r>
            <a:r>
              <a:rPr lang="zh-CN" altLang="en-US" sz="1600" dirty="0" smtClean="0">
                <a:latin typeface="Bodoni MT Black" pitchFamily="18" charset="0"/>
                <a:ea typeface="+mn-ea"/>
              </a:rPr>
              <a:t>：  </a:t>
            </a:r>
            <a:r>
              <a:rPr lang="en-US" altLang="zh-CN" sz="1600" dirty="0" smtClean="0">
                <a:latin typeface="Bodoni MT Black" pitchFamily="18" charset="0"/>
                <a:ea typeface="+mn-ea"/>
              </a:rPr>
              <a:t>IF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8</a:t>
            </a:r>
            <a:r>
              <a:rPr lang="zh-CN" altLang="en-US" sz="1600" dirty="0" smtClean="0">
                <a:latin typeface="Bodoni MT Black" pitchFamily="18" charset="0"/>
                <a:ea typeface="+mn-ea"/>
              </a:rPr>
              <a:t>：    </a:t>
            </a:r>
            <a:r>
              <a:rPr lang="en-US" altLang="zh-CN" sz="1600" dirty="0" smtClean="0">
                <a:latin typeface="Bodoni MT Black" pitchFamily="18" charset="0"/>
                <a:ea typeface="+mn-ea"/>
              </a:rPr>
              <a:t>ENDIF</a:t>
            </a:r>
          </a:p>
          <a:p>
            <a:pPr marL="0" indent="0">
              <a:lnSpc>
                <a:spcPts val="1900"/>
              </a:lnSpc>
              <a:defRPr/>
            </a:pPr>
            <a:r>
              <a:rPr lang="en-US" altLang="zh-CN" sz="1600" dirty="0">
                <a:latin typeface="Bodoni MT Black" pitchFamily="18" charset="0"/>
                <a:ea typeface="+mn-ea"/>
              </a:rPr>
              <a:t> </a:t>
            </a:r>
            <a:r>
              <a:rPr lang="en-US" altLang="zh-CN" sz="1600" dirty="0" smtClean="0">
                <a:latin typeface="Bodoni MT Black" pitchFamily="18" charset="0"/>
                <a:ea typeface="+mn-ea"/>
              </a:rPr>
              <a:t>      increment </a:t>
            </a:r>
            <a:r>
              <a:rPr lang="en-US" altLang="zh-CN" sz="1600" dirty="0" err="1">
                <a:latin typeface="Bodoni MT Black" pitchFamily="18" charset="0"/>
                <a:ea typeface="+mn-ea"/>
              </a:rPr>
              <a:t>i</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9</a:t>
            </a:r>
            <a:r>
              <a:rPr lang="zh-CN" altLang="en-US" sz="1600" dirty="0" smtClean="0">
                <a:latin typeface="Bodoni MT Black" pitchFamily="18" charset="0"/>
                <a:ea typeface="+mn-ea"/>
              </a:rPr>
              <a:t>：  </a:t>
            </a:r>
            <a:r>
              <a:rPr lang="en-US" altLang="zh-CN" sz="1600" dirty="0" smtClean="0">
                <a:latin typeface="Bodoni MT Black" pitchFamily="18" charset="0"/>
                <a:ea typeface="+mn-ea"/>
              </a:rPr>
              <a:t>ENDDO</a:t>
            </a:r>
          </a:p>
          <a:p>
            <a:pPr marL="0" indent="0">
              <a:lnSpc>
                <a:spcPts val="1900"/>
              </a:lnSpc>
              <a:defRPr/>
            </a:pPr>
            <a:r>
              <a:rPr lang="en-US" altLang="zh-CN" sz="1600" dirty="0" smtClean="0">
                <a:solidFill>
                  <a:srgbClr val="00B0F0"/>
                </a:solidFill>
                <a:latin typeface="Bodoni MT Black" pitchFamily="18" charset="0"/>
                <a:ea typeface="+mn-ea"/>
              </a:rPr>
              <a:t>10</a:t>
            </a:r>
            <a:r>
              <a:rPr lang="zh-CN" altLang="en-US" sz="1600" dirty="0" smtClean="0">
                <a:solidFill>
                  <a:srgbClr val="00B0F0"/>
                </a:solidFill>
                <a:latin typeface="Bodoni MT Black" pitchFamily="18" charset="0"/>
                <a:ea typeface="+mn-ea"/>
              </a:rPr>
              <a:t>： </a:t>
            </a:r>
            <a:r>
              <a:rPr lang="en-US" altLang="zh-CN" sz="1600" dirty="0" smtClean="0">
                <a:solidFill>
                  <a:srgbClr val="00B0F0"/>
                </a:solidFill>
                <a:latin typeface="Bodoni MT Black" pitchFamily="18" charset="0"/>
                <a:ea typeface="+mn-ea"/>
              </a:rPr>
              <a:t>IF </a:t>
            </a:r>
            <a:r>
              <a:rPr lang="en-US" altLang="zh-CN" sz="1600" dirty="0" err="1" smtClean="0">
                <a:solidFill>
                  <a:srgbClr val="00B0F0"/>
                </a:solidFill>
                <a:latin typeface="Bodoni MT Black" pitchFamily="18" charset="0"/>
                <a:ea typeface="+mn-ea"/>
              </a:rPr>
              <a:t>total.valid</a:t>
            </a:r>
            <a:r>
              <a:rPr lang="en-US" altLang="zh-CN" sz="1600" dirty="0" smtClean="0">
                <a:solidFill>
                  <a:srgbClr val="00B0F0"/>
                </a:solidFill>
                <a:latin typeface="Bodoni MT Black" pitchFamily="18" charset="0"/>
                <a:ea typeface="+mn-ea"/>
              </a:rPr>
              <a:t>&gt;0</a:t>
            </a:r>
          </a:p>
          <a:p>
            <a:pPr marL="0" indent="0">
              <a:lnSpc>
                <a:spcPts val="1900"/>
              </a:lnSpc>
              <a:defRPr/>
            </a:pPr>
            <a:r>
              <a:rPr lang="en-US" altLang="zh-CN" sz="1600" dirty="0" smtClean="0">
                <a:solidFill>
                  <a:srgbClr val="00B0F0"/>
                </a:solidFill>
                <a:latin typeface="Bodoni MT Black" pitchFamily="18" charset="0"/>
                <a:ea typeface="+mn-ea"/>
              </a:rPr>
              <a:t>11</a:t>
            </a:r>
            <a:r>
              <a:rPr lang="zh-CN" altLang="en-US" sz="1600" dirty="0" smtClean="0">
                <a:solidFill>
                  <a:srgbClr val="00B0F0"/>
                </a:solidFill>
                <a:latin typeface="Bodoni MT Black" pitchFamily="18" charset="0"/>
                <a:ea typeface="+mn-ea"/>
              </a:rPr>
              <a:t>： </a:t>
            </a:r>
            <a:r>
              <a:rPr lang="en-US" altLang="zh-CN" sz="1600" dirty="0" smtClean="0">
                <a:solidFill>
                  <a:srgbClr val="00B0F0"/>
                </a:solidFill>
                <a:latin typeface="Bodoni MT Black" pitchFamily="18" charset="0"/>
                <a:ea typeface="+mn-ea"/>
              </a:rPr>
              <a:t>THEN </a:t>
            </a:r>
            <a:r>
              <a:rPr lang="en-US" altLang="zh-CN" sz="1600" dirty="0">
                <a:solidFill>
                  <a:srgbClr val="00B0F0"/>
                </a:solidFill>
                <a:latin typeface="Bodoni MT Black" pitchFamily="18" charset="0"/>
                <a:ea typeface="+mn-ea"/>
              </a:rPr>
              <a:t>average=sum/</a:t>
            </a:r>
            <a:r>
              <a:rPr lang="en-US" altLang="zh-CN" sz="1600" dirty="0" err="1">
                <a:solidFill>
                  <a:srgbClr val="00B0F0"/>
                </a:solidFill>
                <a:latin typeface="Bodoni MT Black" pitchFamily="18" charset="0"/>
                <a:ea typeface="+mn-ea"/>
              </a:rPr>
              <a:t>total.valid</a:t>
            </a:r>
            <a:r>
              <a:rPr lang="en-US" altLang="zh-CN" sz="1600" dirty="0" smtClean="0">
                <a:solidFill>
                  <a:srgbClr val="00B0F0"/>
                </a:solidFill>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00B0F0"/>
                </a:solidFill>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1605950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smtClean="0">
                <a:latin typeface="Bodoni MT Black" pitchFamily="18" charset="0"/>
              </a:rPr>
              <a:t>7.1.2 </a:t>
            </a:r>
            <a:r>
              <a:rPr lang="zh-CN" altLang="en-US" b="1" dirty="0" smtClean="0">
                <a:latin typeface="Bodoni MT Black" pitchFamily="18" charset="0"/>
              </a:rPr>
              <a:t>编码风格</a:t>
            </a:r>
          </a:p>
        </p:txBody>
      </p:sp>
      <p:sp>
        <p:nvSpPr>
          <p:cNvPr id="32775" name="TextBox 7"/>
          <p:cNvSpPr txBox="1">
            <a:spLocks noChangeArrowheads="1"/>
          </p:cNvSpPr>
          <p:nvPr/>
        </p:nvSpPr>
        <p:spPr bwMode="auto">
          <a:xfrm>
            <a:off x="323528" y="1557338"/>
            <a:ext cx="8496944" cy="4234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源程序</a:t>
            </a:r>
            <a:r>
              <a:rPr lang="zh-CN" altLang="zh-CN" sz="2400" dirty="0">
                <a:latin typeface="Bodoni MT Black" pitchFamily="18" charset="0"/>
                <a:ea typeface="+mn-ea"/>
              </a:rPr>
              <a:t>代码的逻辑简明清晰、易读易懂是好程序的一个重要标准，为了做到这一点，应该遵循下述规则</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0" eaLnBrk="1" hangingPunct="1">
              <a:lnSpc>
                <a:spcPts val="2900"/>
              </a:lnSpc>
              <a:spcBef>
                <a:spcPts val="600"/>
              </a:spcBef>
              <a:defRPr/>
            </a:pPr>
            <a:r>
              <a:rPr lang="en-US" altLang="zh-CN" sz="2400" b="1" dirty="0" smtClean="0">
                <a:solidFill>
                  <a:srgbClr val="0070C0"/>
                </a:solidFill>
                <a:latin typeface="Bodoni MT Black" pitchFamily="18" charset="0"/>
                <a:ea typeface="+mn-ea"/>
              </a:rPr>
              <a:t>1. </a:t>
            </a:r>
            <a:r>
              <a:rPr lang="zh-CN" altLang="en-US" sz="2400" b="1" dirty="0" smtClean="0">
                <a:solidFill>
                  <a:srgbClr val="0070C0"/>
                </a:solidFill>
                <a:latin typeface="Bodoni MT Black" pitchFamily="18" charset="0"/>
                <a:ea typeface="+mn-ea"/>
              </a:rPr>
              <a:t>程序内部的文档</a:t>
            </a:r>
            <a:endParaRPr lang="en-US" altLang="zh-CN" sz="2400" b="1" dirty="0" smtClean="0">
              <a:solidFill>
                <a:srgbClr val="0070C0"/>
              </a:solidFill>
              <a:latin typeface="Bodoni MT Black" pitchFamily="18" charset="0"/>
              <a:ea typeface="+mn-ea"/>
            </a:endParaRPr>
          </a:p>
          <a:p>
            <a:pPr marL="0" indent="0" eaLnBrk="1" hangingPunct="1">
              <a:lnSpc>
                <a:spcPct val="125000"/>
              </a:lnSpc>
              <a:spcBef>
                <a:spcPts val="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所谓</a:t>
            </a:r>
            <a:r>
              <a:rPr lang="zh-CN" altLang="zh-CN" sz="2400" dirty="0">
                <a:latin typeface="Bodoni MT Black" pitchFamily="18" charset="0"/>
                <a:ea typeface="+mn-ea"/>
              </a:rPr>
              <a:t>程序内部的文档包括恰当的标识符、适当的注解和程序的视觉组织等</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solidFill>
                  <a:srgbClr val="FF0000"/>
                </a:solidFill>
                <a:latin typeface="Bodoni MT Black" pitchFamily="18" charset="0"/>
                <a:ea typeface="+mn-ea"/>
              </a:rPr>
              <a:t>标识符</a:t>
            </a:r>
            <a:r>
              <a:rPr lang="zh-CN" altLang="en-US" sz="2400" dirty="0" smtClean="0">
                <a:latin typeface="Bodoni MT Black" pitchFamily="18" charset="0"/>
                <a:ea typeface="+mn-ea"/>
              </a:rPr>
              <a:t>：含义鲜明的名字、缩写规则一致、为名字加注解；</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solidFill>
                  <a:srgbClr val="FF0000"/>
                </a:solidFill>
                <a:latin typeface="Bodoni MT Black" pitchFamily="18" charset="0"/>
                <a:ea typeface="+mn-ea"/>
              </a:rPr>
              <a:t>注解</a:t>
            </a:r>
            <a:r>
              <a:rPr lang="zh-CN" altLang="en-US" sz="2400" dirty="0" smtClean="0">
                <a:latin typeface="Bodoni MT Black" pitchFamily="18" charset="0"/>
                <a:ea typeface="+mn-ea"/>
              </a:rPr>
              <a:t>：正确性，</a:t>
            </a:r>
            <a:r>
              <a:rPr lang="zh-CN" altLang="zh-CN" sz="2400" dirty="0">
                <a:latin typeface="Bodoni MT Black" pitchFamily="18" charset="0"/>
                <a:ea typeface="+mn-ea"/>
              </a:rPr>
              <a:t>简要描述模块的功能、主要算法、接口特点、重要数据以及开发</a:t>
            </a:r>
            <a:r>
              <a:rPr lang="zh-CN" altLang="zh-CN" sz="2400" dirty="0" smtClean="0">
                <a:latin typeface="Bodoni MT Black" pitchFamily="18" charset="0"/>
                <a:ea typeface="+mn-ea"/>
              </a:rPr>
              <a:t>简史</a:t>
            </a:r>
            <a:r>
              <a:rPr lang="zh-CN" altLang="en-US" sz="2400" dirty="0" smtClean="0">
                <a:latin typeface="Bodoni MT Black" pitchFamily="18" charset="0"/>
                <a:ea typeface="+mn-ea"/>
              </a:rPr>
              <a:t>或</a:t>
            </a:r>
            <a:r>
              <a:rPr lang="zh-CN" altLang="zh-CN" sz="2400" dirty="0">
                <a:latin typeface="Bodoni MT Black" pitchFamily="18" charset="0"/>
                <a:ea typeface="+mn-ea"/>
              </a:rPr>
              <a:t>解释包含这段代码的</a:t>
            </a:r>
            <a:r>
              <a:rPr lang="zh-CN" altLang="zh-CN" sz="2400" dirty="0" smtClean="0">
                <a:latin typeface="Bodoni MT Black" pitchFamily="18" charset="0"/>
                <a:ea typeface="+mn-ea"/>
              </a:rPr>
              <a:t>必要性</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en-US" sz="2400" dirty="0" smtClean="0">
                <a:solidFill>
                  <a:srgbClr val="FF0000"/>
                </a:solidFill>
                <a:latin typeface="Bodoni MT Black" pitchFamily="18" charset="0"/>
                <a:ea typeface="+mn-ea"/>
              </a:rPr>
              <a:t>视觉组织</a:t>
            </a:r>
            <a:r>
              <a:rPr lang="zh-CN" altLang="en-US" sz="2400" dirty="0" smtClean="0">
                <a:latin typeface="Bodoni MT Black" pitchFamily="18" charset="0"/>
                <a:ea typeface="+mn-ea"/>
              </a:rPr>
              <a:t>：</a:t>
            </a:r>
            <a:r>
              <a:rPr lang="zh-CN" altLang="zh-CN" sz="2400" dirty="0" smtClean="0">
                <a:latin typeface="Bodoni MT Black" pitchFamily="18" charset="0"/>
                <a:ea typeface="+mn-ea"/>
              </a:rPr>
              <a:t>适当</a:t>
            </a:r>
            <a:r>
              <a:rPr lang="zh-CN" altLang="zh-CN" sz="2400" dirty="0">
                <a:latin typeface="Bodoni MT Black" pitchFamily="18" charset="0"/>
                <a:ea typeface="+mn-ea"/>
              </a:rPr>
              <a:t>的阶梯形式使程序的层次结构清晰明显。</a:t>
            </a:r>
            <a:endParaRPr lang="zh-CN" altLang="en-US" sz="2400" dirty="0" smtClean="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2804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a:lnSpc>
                <a:spcPct val="125000"/>
              </a:lnSpc>
              <a:defRPr/>
            </a:pPr>
            <a:r>
              <a:rPr lang="en-US" altLang="zh-CN" sz="2200" b="1" dirty="0">
                <a:solidFill>
                  <a:srgbClr val="0070C0"/>
                </a:solidFill>
                <a:latin typeface="Bodoni MT Black" pitchFamily="18" charset="0"/>
              </a:rPr>
              <a:t> </a:t>
            </a:r>
            <a:r>
              <a:rPr lang="zh-CN" altLang="zh-CN" sz="2200" b="1" dirty="0">
                <a:solidFill>
                  <a:srgbClr val="FFC000"/>
                </a:solidFill>
                <a:latin typeface="Bodoni MT Black" pitchFamily="18" charset="0"/>
              </a:rPr>
              <a:t>路径</a:t>
            </a:r>
            <a:r>
              <a:rPr lang="en-US" altLang="zh-CN" sz="2200" b="1" dirty="0">
                <a:solidFill>
                  <a:srgbClr val="FFC000"/>
                </a:solidFill>
                <a:latin typeface="Bodoni MT Black" pitchFamily="18" charset="0"/>
              </a:rPr>
              <a:t>4</a:t>
            </a:r>
            <a:r>
              <a:rPr lang="zh-CN" altLang="zh-CN" sz="2200" dirty="0">
                <a:solidFill>
                  <a:srgbClr val="FFC000"/>
                </a:solidFill>
                <a:latin typeface="Bodoni MT Black" pitchFamily="18" charset="0"/>
              </a:rPr>
              <a:t>的测试用例：</a:t>
            </a:r>
          </a:p>
          <a:p>
            <a:pPr>
              <a:lnSpc>
                <a:spcPct val="125000"/>
              </a:lnSpc>
              <a:defRPr/>
            </a:pPr>
            <a:r>
              <a:rPr lang="en-US" altLang="zh-CN" sz="2200" dirty="0">
                <a:latin typeface="Bodoni MT Black" pitchFamily="18" charset="0"/>
              </a:rPr>
              <a:t>      value[k]=</a:t>
            </a:r>
            <a:r>
              <a:rPr lang="zh-CN" altLang="zh-CN" sz="2200" dirty="0">
                <a:latin typeface="Bodoni MT Black" pitchFamily="18" charset="0"/>
              </a:rPr>
              <a:t>有效输入值，</a:t>
            </a:r>
            <a:r>
              <a:rPr lang="zh-CN" altLang="zh-CN" sz="2200" dirty="0" smtClean="0">
                <a:latin typeface="Bodoni MT Black" pitchFamily="18" charset="0"/>
              </a:rPr>
              <a:t>其中</a:t>
            </a:r>
            <a:r>
              <a:rPr lang="en-US" altLang="zh-CN" sz="2200" dirty="0">
                <a:latin typeface="Bodoni MT Black" pitchFamily="18" charset="0"/>
              </a:rPr>
              <a:t>k&lt;</a:t>
            </a:r>
            <a:r>
              <a:rPr lang="en-US" altLang="zh-CN" sz="2200" dirty="0" err="1">
                <a:latin typeface="Bodoni MT Black" pitchFamily="18" charset="0"/>
              </a:rPr>
              <a:t>i</a:t>
            </a:r>
            <a:endParaRPr lang="zh-CN" altLang="zh-CN" sz="2200" dirty="0">
              <a:latin typeface="Bodoni MT Black" pitchFamily="18" charset="0"/>
            </a:endParaRPr>
          </a:p>
          <a:p>
            <a:pPr>
              <a:lnSpc>
                <a:spcPct val="125000"/>
              </a:lnSpc>
              <a:defRPr/>
            </a:pPr>
            <a:r>
              <a:rPr lang="en-US" altLang="zh-CN" sz="2200" dirty="0" smtClean="0">
                <a:latin typeface="Bodoni MT Black" pitchFamily="18" charset="0"/>
              </a:rPr>
              <a:t>      value[</a:t>
            </a:r>
            <a:r>
              <a:rPr lang="en-US" altLang="zh-CN" sz="2200" dirty="0" err="1" smtClean="0">
                <a:latin typeface="Bodoni MT Black" pitchFamily="18" charset="0"/>
              </a:rPr>
              <a:t>i</a:t>
            </a:r>
            <a:r>
              <a:rPr lang="en-US" altLang="zh-CN" sz="2200" dirty="0">
                <a:latin typeface="Bodoni MT Black" pitchFamily="18" charset="0"/>
              </a:rPr>
              <a:t>]&lt;minimum</a:t>
            </a:r>
            <a:r>
              <a:rPr lang="zh-CN" altLang="en-US" sz="2200" dirty="0">
                <a:latin typeface="Bodoni MT Black" pitchFamily="18" charset="0"/>
              </a:rPr>
              <a:t>，</a:t>
            </a:r>
            <a:r>
              <a:rPr lang="zh-CN" altLang="zh-CN" sz="2200" dirty="0" smtClean="0">
                <a:latin typeface="Bodoni MT Black" pitchFamily="18" charset="0"/>
              </a:rPr>
              <a:t>其中</a:t>
            </a:r>
            <a:r>
              <a:rPr lang="en-US" altLang="zh-CN" sz="2200" dirty="0" err="1">
                <a:latin typeface="Bodoni MT Black" pitchFamily="18" charset="0"/>
              </a:rPr>
              <a:t>i</a:t>
            </a:r>
            <a:r>
              <a:rPr lang="en-US" altLang="zh-CN" sz="2200" dirty="0">
                <a:latin typeface="Bodoni MT Black" pitchFamily="18" charset="0"/>
              </a:rPr>
              <a:t>&lt;100</a:t>
            </a:r>
            <a:endParaRPr lang="zh-CN" altLang="zh-CN" sz="2200" dirty="0">
              <a:latin typeface="Bodoni MT Black" pitchFamily="18" charset="0"/>
            </a:endParaRPr>
          </a:p>
          <a:p>
            <a:pPr>
              <a:lnSpc>
                <a:spcPct val="125000"/>
              </a:lnSpc>
              <a:defRPr/>
            </a:pPr>
            <a:r>
              <a:rPr lang="en-US" altLang="zh-CN" sz="2200" dirty="0">
                <a:latin typeface="Bodoni MT Black" pitchFamily="18" charset="0"/>
              </a:rPr>
              <a:t> </a:t>
            </a:r>
            <a:r>
              <a:rPr lang="zh-CN" altLang="zh-CN" sz="2200" dirty="0" smtClean="0">
                <a:latin typeface="Bodoni MT Black" pitchFamily="18" charset="0"/>
              </a:rPr>
              <a:t>预期</a:t>
            </a:r>
            <a:r>
              <a:rPr lang="zh-CN" altLang="zh-CN" sz="2200" dirty="0">
                <a:latin typeface="Bodoni MT Black" pitchFamily="18" charset="0"/>
              </a:rPr>
              <a:t>结果：</a:t>
            </a:r>
            <a:r>
              <a:rPr lang="zh-CN" altLang="zh-CN" sz="2200" b="1" dirty="0">
                <a:solidFill>
                  <a:srgbClr val="FFC000"/>
                </a:solidFill>
                <a:latin typeface="Bodoni MT Black" pitchFamily="18" charset="0"/>
              </a:rPr>
              <a:t>基于</a:t>
            </a:r>
            <a:r>
              <a:rPr lang="en-US" altLang="zh-CN" sz="2200" b="1" dirty="0">
                <a:solidFill>
                  <a:srgbClr val="FFC000"/>
                </a:solidFill>
                <a:latin typeface="Bodoni MT Black" pitchFamily="18" charset="0"/>
              </a:rPr>
              <a:t>k</a:t>
            </a:r>
            <a:r>
              <a:rPr lang="zh-CN" altLang="zh-CN" sz="2200" b="1" dirty="0">
                <a:solidFill>
                  <a:srgbClr val="FFC000"/>
                </a:solidFill>
                <a:latin typeface="Bodoni MT Black" pitchFamily="18" charset="0"/>
              </a:rPr>
              <a:t>的正确平均值和总数</a:t>
            </a:r>
            <a:endParaRPr lang="zh-CN" altLang="zh-CN" sz="2200" b="1" dirty="0">
              <a:solidFill>
                <a:srgbClr val="FFC000"/>
              </a:solidFill>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796136"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FFC000"/>
                </a:solidFill>
                <a:latin typeface="Bodoni MT Black" pitchFamily="18" charset="0"/>
                <a:ea typeface="+mn-ea"/>
              </a:rPr>
              <a:t>1</a:t>
            </a:r>
            <a:r>
              <a:rPr lang="zh-CN" altLang="en-US" sz="1600" dirty="0" smtClean="0">
                <a:solidFill>
                  <a:srgbClr val="FFC000"/>
                </a:solidFill>
                <a:latin typeface="Bodoni MT Black" pitchFamily="18" charset="0"/>
                <a:ea typeface="+mn-ea"/>
              </a:rPr>
              <a:t>：  </a:t>
            </a:r>
            <a:r>
              <a:rPr lang="en-US" altLang="zh-CN" sz="1600" dirty="0" err="1" smtClean="0">
                <a:solidFill>
                  <a:srgbClr val="FFC000"/>
                </a:solidFill>
                <a:latin typeface="Bodoni MT Black" pitchFamily="18" charset="0"/>
                <a:ea typeface="+mn-ea"/>
              </a:rPr>
              <a:t>i</a:t>
            </a:r>
            <a:r>
              <a:rPr lang="en-US" altLang="zh-CN" sz="1600" dirty="0" smtClean="0">
                <a:solidFill>
                  <a:srgbClr val="FFC000"/>
                </a:solidFill>
                <a:latin typeface="Bodoni MT Black" pitchFamily="18" charset="0"/>
                <a:ea typeface="+mn-ea"/>
              </a:rPr>
              <a:t>=1;</a:t>
            </a:r>
          </a:p>
          <a:p>
            <a:pPr marL="0" indent="0">
              <a:lnSpc>
                <a:spcPts val="1900"/>
              </a:lnSpc>
              <a:defRPr/>
            </a:pPr>
            <a:r>
              <a:rPr lang="en-US" altLang="zh-CN" sz="1600" dirty="0" smtClean="0">
                <a:solidFill>
                  <a:srgbClr val="FFC000"/>
                </a:solidFill>
                <a:latin typeface="Bodoni MT Black" pitchFamily="18" charset="0"/>
                <a:ea typeface="+mn-ea"/>
              </a:rPr>
              <a:t>     </a:t>
            </a:r>
            <a:r>
              <a:rPr lang="en-US" altLang="zh-CN" sz="1600" dirty="0" err="1" smtClean="0">
                <a:solidFill>
                  <a:srgbClr val="FFC000"/>
                </a:solidFill>
                <a:latin typeface="Bodoni MT Black" pitchFamily="18" charset="0"/>
                <a:ea typeface="+mn-ea"/>
              </a:rPr>
              <a:t>total.input</a:t>
            </a:r>
            <a:r>
              <a:rPr lang="en-US" altLang="zh-CN" sz="1600" dirty="0" smtClean="0">
                <a:solidFill>
                  <a:srgbClr val="FFC000"/>
                </a:solidFill>
                <a:latin typeface="Bodoni MT Black" pitchFamily="18" charset="0"/>
                <a:ea typeface="+mn-ea"/>
              </a:rPr>
              <a:t>=</a:t>
            </a:r>
            <a:r>
              <a:rPr lang="en-US" altLang="zh-CN" sz="1600" dirty="0" err="1" smtClean="0">
                <a:solidFill>
                  <a:srgbClr val="FFC000"/>
                </a:solidFill>
                <a:latin typeface="Bodoni MT Black" pitchFamily="18" charset="0"/>
                <a:ea typeface="+mn-ea"/>
              </a:rPr>
              <a:t>total.valid</a:t>
            </a:r>
            <a:r>
              <a:rPr lang="en-US" altLang="zh-CN" sz="1600" dirty="0" smtClean="0">
                <a:solidFill>
                  <a:srgbClr val="FFC000"/>
                </a:solidFill>
                <a:latin typeface="Bodoni MT Black" pitchFamily="18" charset="0"/>
                <a:ea typeface="+mn-ea"/>
              </a:rPr>
              <a:t>=0;</a:t>
            </a:r>
          </a:p>
          <a:p>
            <a:pPr marL="0" indent="0">
              <a:lnSpc>
                <a:spcPts val="1900"/>
              </a:lnSpc>
              <a:defRPr/>
            </a:pPr>
            <a:r>
              <a:rPr lang="en-US" altLang="zh-CN" sz="1600" dirty="0" smtClean="0">
                <a:solidFill>
                  <a:srgbClr val="FFC000"/>
                </a:solidFill>
                <a:latin typeface="Bodoni MT Black" pitchFamily="18" charset="0"/>
                <a:ea typeface="+mn-ea"/>
              </a:rPr>
              <a:t>     sum=0;</a:t>
            </a:r>
          </a:p>
          <a:p>
            <a:pPr marL="0" indent="0">
              <a:lnSpc>
                <a:spcPts val="1900"/>
              </a:lnSpc>
              <a:defRPr/>
            </a:pPr>
            <a:r>
              <a:rPr lang="en-US" altLang="zh-CN" sz="1600" dirty="0" smtClean="0">
                <a:solidFill>
                  <a:srgbClr val="FFC000"/>
                </a:solidFill>
                <a:latin typeface="Bodoni MT Black" pitchFamily="18" charset="0"/>
                <a:ea typeface="+mn-ea"/>
              </a:rPr>
              <a:t>2</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DO </a:t>
            </a:r>
            <a:r>
              <a:rPr lang="en-US" altLang="zh-CN" sz="1600" dirty="0">
                <a:solidFill>
                  <a:srgbClr val="FFC000"/>
                </a:solidFill>
                <a:latin typeface="Bodoni MT Black" pitchFamily="18" charset="0"/>
                <a:ea typeface="+mn-ea"/>
              </a:rPr>
              <a:t>WHILE </a:t>
            </a:r>
            <a:r>
              <a:rPr lang="en-US" altLang="zh-CN" sz="1600" dirty="0" smtClean="0">
                <a:solidFill>
                  <a:srgbClr val="FFC000"/>
                </a:solidFill>
                <a:latin typeface="Bodoni MT Black" pitchFamily="18" charset="0"/>
                <a:ea typeface="+mn-ea"/>
              </a:rPr>
              <a:t>value[</a:t>
            </a:r>
            <a:r>
              <a:rPr lang="en-US" altLang="zh-CN" sz="1600" dirty="0" err="1" smtClean="0">
                <a:solidFill>
                  <a:srgbClr val="FFC000"/>
                </a:solidFill>
                <a:latin typeface="Bodoni MT Black" pitchFamily="18" charset="0"/>
                <a:ea typeface="+mn-ea"/>
              </a:rPr>
              <a:t>i</a:t>
            </a:r>
            <a:r>
              <a:rPr lang="en-US" altLang="zh-CN" sz="1600" dirty="0" smtClean="0">
                <a:solidFill>
                  <a:srgbClr val="FFC000"/>
                </a:solidFill>
                <a:latin typeface="Bodoni MT Black" pitchFamily="18" charset="0"/>
                <a:ea typeface="+mn-ea"/>
              </a:rPr>
              <a:t>] &lt;&gt; -999</a:t>
            </a:r>
          </a:p>
          <a:p>
            <a:pPr marL="0" indent="0">
              <a:lnSpc>
                <a:spcPts val="1900"/>
              </a:lnSpc>
              <a:defRPr/>
            </a:pPr>
            <a:r>
              <a:rPr lang="en-US" altLang="zh-CN" sz="1600" dirty="0" smtClean="0">
                <a:solidFill>
                  <a:srgbClr val="FFC000"/>
                </a:solidFill>
                <a:latin typeface="Bodoni MT Black" pitchFamily="18" charset="0"/>
                <a:ea typeface="+mn-ea"/>
              </a:rPr>
              <a:t>3</a:t>
            </a:r>
            <a:r>
              <a:rPr lang="zh-CN" altLang="en-US" sz="1600" dirty="0" smtClean="0">
                <a:solidFill>
                  <a:srgbClr val="FFC000"/>
                </a:solidFill>
                <a:latin typeface="Bodoni MT Black" pitchFamily="18" charset="0"/>
                <a:ea typeface="+mn-ea"/>
              </a:rPr>
              <a:t>：</a:t>
            </a:r>
            <a:r>
              <a:rPr lang="en-US" altLang="zh-CN" sz="1600" dirty="0" smtClean="0">
                <a:solidFill>
                  <a:srgbClr val="FFC000"/>
                </a:solidFill>
                <a:latin typeface="Bodoni MT Black" pitchFamily="18" charset="0"/>
                <a:ea typeface="+mn-ea"/>
              </a:rPr>
              <a:t>     AND </a:t>
            </a:r>
            <a:r>
              <a:rPr lang="en-US" altLang="zh-CN" sz="1600" dirty="0" err="1" smtClean="0">
                <a:solidFill>
                  <a:srgbClr val="FFC000"/>
                </a:solidFill>
                <a:latin typeface="Bodoni MT Black" pitchFamily="18" charset="0"/>
                <a:ea typeface="+mn-ea"/>
              </a:rPr>
              <a:t>total.input</a:t>
            </a:r>
            <a:r>
              <a:rPr lang="en-US" altLang="zh-CN" sz="1600" dirty="0" smtClean="0">
                <a:solidFill>
                  <a:srgbClr val="FFC000"/>
                </a:solidFill>
                <a:latin typeface="Bodoni MT Black" pitchFamily="18" charset="0"/>
                <a:ea typeface="+mn-ea"/>
              </a:rPr>
              <a:t>&lt;100</a:t>
            </a:r>
          </a:p>
          <a:p>
            <a:pPr marL="0" indent="0">
              <a:lnSpc>
                <a:spcPts val="1900"/>
              </a:lnSpc>
              <a:defRPr/>
            </a:pPr>
            <a:r>
              <a:rPr lang="en-US" altLang="zh-CN" sz="1600" dirty="0" smtClean="0">
                <a:solidFill>
                  <a:srgbClr val="FFC000"/>
                </a:solidFill>
                <a:latin typeface="Bodoni MT Black" pitchFamily="18" charset="0"/>
                <a:ea typeface="+mn-ea"/>
              </a:rPr>
              <a:t>4</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increment </a:t>
            </a:r>
            <a:r>
              <a:rPr lang="en-US" altLang="zh-CN" sz="1600" dirty="0" err="1">
                <a:solidFill>
                  <a:srgbClr val="FFC000"/>
                </a:solidFill>
                <a:latin typeface="Bodoni MT Black" pitchFamily="18" charset="0"/>
                <a:ea typeface="+mn-ea"/>
              </a:rPr>
              <a:t>total.input</a:t>
            </a:r>
            <a:r>
              <a:rPr lang="en-US" altLang="zh-CN" sz="1600" dirty="0">
                <a:solidFill>
                  <a:srgbClr val="FFC000"/>
                </a:solidFill>
                <a:latin typeface="Bodoni MT Black" pitchFamily="18" charset="0"/>
                <a:ea typeface="+mn-ea"/>
              </a:rPr>
              <a:t> by1</a:t>
            </a:r>
            <a:r>
              <a:rPr lang="en-US" altLang="zh-CN" sz="1600" dirty="0" smtClean="0">
                <a:solidFill>
                  <a:srgbClr val="FFC000"/>
                </a:solidFill>
                <a:latin typeface="Bodoni MT Black" pitchFamily="18" charset="0"/>
                <a:ea typeface="+mn-ea"/>
              </a:rPr>
              <a:t>;</a:t>
            </a:r>
          </a:p>
          <a:p>
            <a:pPr marL="0" indent="0">
              <a:lnSpc>
                <a:spcPts val="1900"/>
              </a:lnSpc>
              <a:defRPr/>
            </a:pPr>
            <a:r>
              <a:rPr lang="en-US" altLang="zh-CN" sz="1600" dirty="0" smtClean="0">
                <a:solidFill>
                  <a:srgbClr val="FFC000"/>
                </a:solidFill>
                <a:latin typeface="Bodoni MT Black" pitchFamily="18" charset="0"/>
                <a:ea typeface="+mn-ea"/>
              </a:rPr>
              <a:t>5</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IF value[</a:t>
            </a:r>
            <a:r>
              <a:rPr lang="en-US" altLang="zh-CN" sz="1600" dirty="0" err="1" smtClean="0">
                <a:solidFill>
                  <a:srgbClr val="FFC000"/>
                </a:solidFill>
                <a:latin typeface="Bodoni MT Black" pitchFamily="18" charset="0"/>
                <a:ea typeface="+mn-ea"/>
              </a:rPr>
              <a:t>i</a:t>
            </a:r>
            <a:r>
              <a:rPr lang="en-US" altLang="zh-CN" sz="1600" dirty="0" smtClean="0">
                <a:solidFill>
                  <a:srgbClr val="FFC000"/>
                </a:solidFill>
                <a:latin typeface="Bodoni MT Black" pitchFamily="18" charset="0"/>
                <a:ea typeface="+mn-ea"/>
              </a:rPr>
              <a:t>]&gt;=minimum</a:t>
            </a: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FFC000"/>
                </a:solidFill>
                <a:latin typeface="Bodoni MT Black" pitchFamily="18" charset="0"/>
                <a:ea typeface="+mn-ea"/>
              </a:rPr>
              <a:t>8</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ENDIF</a:t>
            </a:r>
          </a:p>
          <a:p>
            <a:pPr marL="0" indent="0">
              <a:lnSpc>
                <a:spcPts val="1900"/>
              </a:lnSpc>
              <a:defRPr/>
            </a:pPr>
            <a:r>
              <a:rPr lang="en-US" altLang="zh-CN" sz="1600" dirty="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      increment </a:t>
            </a:r>
            <a:r>
              <a:rPr lang="en-US" altLang="zh-CN" sz="1600" dirty="0" err="1">
                <a:solidFill>
                  <a:srgbClr val="FFC000"/>
                </a:solidFill>
                <a:latin typeface="Bodoni MT Black" pitchFamily="18" charset="0"/>
                <a:ea typeface="+mn-ea"/>
              </a:rPr>
              <a:t>i</a:t>
            </a:r>
            <a:r>
              <a:rPr lang="en-US" altLang="zh-CN" sz="1600" dirty="0">
                <a:solidFill>
                  <a:srgbClr val="FFC000"/>
                </a:solidFill>
                <a:latin typeface="Bodoni MT Black" pitchFamily="18" charset="0"/>
                <a:ea typeface="+mn-ea"/>
              </a:rPr>
              <a:t> by 1</a:t>
            </a:r>
            <a:r>
              <a:rPr lang="en-US" altLang="zh-CN" sz="1600" dirty="0" smtClean="0">
                <a:solidFill>
                  <a:srgbClr val="FFC000"/>
                </a:solidFill>
                <a:latin typeface="Bodoni MT Black" pitchFamily="18" charset="0"/>
                <a:ea typeface="+mn-ea"/>
              </a:rPr>
              <a:t>;</a:t>
            </a:r>
          </a:p>
          <a:p>
            <a:pPr marL="0" indent="0">
              <a:lnSpc>
                <a:spcPts val="1900"/>
              </a:lnSpc>
              <a:defRPr/>
            </a:pPr>
            <a:r>
              <a:rPr lang="en-US" altLang="zh-CN" sz="1600" dirty="0" smtClean="0">
                <a:solidFill>
                  <a:srgbClr val="FFC000"/>
                </a:solidFill>
                <a:latin typeface="Bodoni MT Black" pitchFamily="18" charset="0"/>
                <a:ea typeface="+mn-ea"/>
              </a:rPr>
              <a:t>9</a:t>
            </a:r>
            <a:r>
              <a:rPr lang="zh-CN" altLang="en-US" sz="1600" dirty="0" smtClean="0">
                <a:solidFill>
                  <a:srgbClr val="FFC000"/>
                </a:solidFill>
                <a:latin typeface="Bodoni MT Black" pitchFamily="18" charset="0"/>
                <a:ea typeface="+mn-ea"/>
              </a:rPr>
              <a:t>：  </a:t>
            </a:r>
            <a:r>
              <a:rPr lang="en-US" altLang="zh-CN" sz="1600" dirty="0" smtClean="0">
                <a:solidFill>
                  <a:srgbClr val="FFC000"/>
                </a:solidFill>
                <a:latin typeface="Bodoni MT Black" pitchFamily="18" charset="0"/>
                <a:ea typeface="+mn-ea"/>
              </a:rPr>
              <a:t>ENDDO</a:t>
            </a:r>
          </a:p>
          <a:p>
            <a:pPr marL="0" indent="0">
              <a:lnSpc>
                <a:spcPts val="1900"/>
              </a:lnSpc>
              <a:defRPr/>
            </a:pPr>
            <a:r>
              <a:rPr lang="en-US" altLang="zh-CN" sz="1600" dirty="0" smtClean="0">
                <a:latin typeface="Bodoni MT Black" pitchFamily="18" charset="0"/>
                <a:ea typeface="+mn-ea"/>
              </a:rPr>
              <a:t>10</a:t>
            </a:r>
            <a:r>
              <a:rPr lang="zh-CN" altLang="en-US" sz="1600" dirty="0" smtClean="0">
                <a:latin typeface="Bodoni MT Black" pitchFamily="18" charset="0"/>
                <a:ea typeface="+mn-ea"/>
              </a:rPr>
              <a:t>： </a:t>
            </a:r>
            <a:r>
              <a:rPr lang="en-US" altLang="zh-CN" sz="1600" dirty="0" smtClean="0">
                <a:latin typeface="Bodoni MT Black" pitchFamily="18" charset="0"/>
                <a:ea typeface="+mn-ea"/>
              </a:rPr>
              <a:t>IF </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31723497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2804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a:lnSpc>
                <a:spcPct val="125000"/>
              </a:lnSpc>
              <a:defRPr/>
            </a:pPr>
            <a:r>
              <a:rPr lang="zh-CN" altLang="zh-CN" sz="2200" b="1" dirty="0">
                <a:solidFill>
                  <a:srgbClr val="7030A0"/>
                </a:solidFill>
                <a:latin typeface="Bodoni MT Black" pitchFamily="18" charset="0"/>
              </a:rPr>
              <a:t>路径</a:t>
            </a:r>
            <a:r>
              <a:rPr lang="en-US" altLang="zh-CN" sz="2200" b="1" dirty="0">
                <a:solidFill>
                  <a:srgbClr val="7030A0"/>
                </a:solidFill>
                <a:latin typeface="Bodoni MT Black" pitchFamily="18" charset="0"/>
              </a:rPr>
              <a:t>5</a:t>
            </a:r>
            <a:r>
              <a:rPr lang="zh-CN" altLang="zh-CN" sz="2200" dirty="0">
                <a:solidFill>
                  <a:srgbClr val="7030A0"/>
                </a:solidFill>
                <a:latin typeface="Bodoni MT Black" pitchFamily="18" charset="0"/>
              </a:rPr>
              <a:t>的测试用例：</a:t>
            </a:r>
          </a:p>
          <a:p>
            <a:pPr>
              <a:lnSpc>
                <a:spcPct val="125000"/>
              </a:lnSpc>
              <a:defRPr/>
            </a:pPr>
            <a:r>
              <a:rPr lang="en-US" altLang="zh-CN" sz="2200" dirty="0">
                <a:latin typeface="Bodoni MT Black" pitchFamily="18" charset="0"/>
              </a:rPr>
              <a:t>      </a:t>
            </a:r>
            <a:r>
              <a:rPr lang="en-US" altLang="zh-CN" sz="2200" dirty="0" smtClean="0">
                <a:latin typeface="Bodoni MT Black" pitchFamily="18" charset="0"/>
              </a:rPr>
              <a:t>value[k]=</a:t>
            </a:r>
            <a:r>
              <a:rPr lang="zh-CN" altLang="zh-CN" sz="2200" dirty="0">
                <a:latin typeface="Bodoni MT Black" pitchFamily="18" charset="0"/>
              </a:rPr>
              <a:t>有效输入值，</a:t>
            </a:r>
            <a:r>
              <a:rPr lang="zh-CN" altLang="zh-CN" sz="2200" dirty="0" smtClean="0">
                <a:latin typeface="Bodoni MT Black" pitchFamily="18" charset="0"/>
              </a:rPr>
              <a:t>其中</a:t>
            </a:r>
            <a:r>
              <a:rPr lang="en-US" altLang="zh-CN" sz="2200" dirty="0">
                <a:latin typeface="Bodoni MT Black" pitchFamily="18" charset="0"/>
              </a:rPr>
              <a:t>k&lt;</a:t>
            </a:r>
            <a:r>
              <a:rPr lang="en-US" altLang="zh-CN" sz="2200" dirty="0" err="1">
                <a:latin typeface="Bodoni MT Black" pitchFamily="18" charset="0"/>
              </a:rPr>
              <a:t>i</a:t>
            </a:r>
            <a:endParaRPr lang="zh-CN" altLang="zh-CN" sz="2200" dirty="0">
              <a:latin typeface="Bodoni MT Black" pitchFamily="18" charset="0"/>
            </a:endParaRPr>
          </a:p>
          <a:p>
            <a:pPr>
              <a:lnSpc>
                <a:spcPct val="125000"/>
              </a:lnSpc>
              <a:defRPr/>
            </a:pPr>
            <a:r>
              <a:rPr lang="en-US" altLang="zh-CN" sz="2200" dirty="0" smtClean="0">
                <a:latin typeface="Bodoni MT Black" pitchFamily="18" charset="0"/>
              </a:rPr>
              <a:t>      value[</a:t>
            </a:r>
            <a:r>
              <a:rPr lang="en-US" altLang="zh-CN" sz="2200" dirty="0" err="1" smtClean="0">
                <a:latin typeface="Bodoni MT Black" pitchFamily="18" charset="0"/>
              </a:rPr>
              <a:t>i</a:t>
            </a:r>
            <a:r>
              <a:rPr lang="en-US" altLang="zh-CN" sz="2200" dirty="0" smtClean="0">
                <a:latin typeface="Bodoni MT Black" pitchFamily="18" charset="0"/>
              </a:rPr>
              <a:t>]&gt;maximum</a:t>
            </a:r>
            <a:r>
              <a:rPr lang="zh-CN" altLang="zh-CN" sz="2200" dirty="0" smtClean="0">
                <a:latin typeface="Bodoni MT Black" pitchFamily="18" charset="0"/>
              </a:rPr>
              <a:t>，其中</a:t>
            </a:r>
            <a:r>
              <a:rPr lang="en-US" altLang="zh-CN" sz="2200" dirty="0" err="1">
                <a:latin typeface="Bodoni MT Black" pitchFamily="18" charset="0"/>
              </a:rPr>
              <a:t>i</a:t>
            </a:r>
            <a:r>
              <a:rPr lang="en-US" altLang="zh-CN" sz="2200" dirty="0">
                <a:latin typeface="Bodoni MT Black" pitchFamily="18" charset="0"/>
              </a:rPr>
              <a:t>&lt;100</a:t>
            </a:r>
            <a:endParaRPr lang="zh-CN" altLang="zh-CN" sz="2200" dirty="0">
              <a:latin typeface="Bodoni MT Black" pitchFamily="18" charset="0"/>
            </a:endParaRPr>
          </a:p>
          <a:p>
            <a:pPr>
              <a:lnSpc>
                <a:spcPct val="125000"/>
              </a:lnSpc>
              <a:defRPr/>
            </a:pPr>
            <a:r>
              <a:rPr lang="zh-CN" altLang="zh-CN" sz="2200" dirty="0" smtClean="0">
                <a:latin typeface="Bodoni MT Black" pitchFamily="18" charset="0"/>
              </a:rPr>
              <a:t>预期</a:t>
            </a:r>
            <a:r>
              <a:rPr lang="zh-CN" altLang="zh-CN" sz="2200" dirty="0">
                <a:latin typeface="Bodoni MT Black" pitchFamily="18" charset="0"/>
              </a:rPr>
              <a:t>结果：</a:t>
            </a:r>
            <a:r>
              <a:rPr lang="zh-CN" altLang="zh-CN" sz="2200" b="1" dirty="0">
                <a:solidFill>
                  <a:srgbClr val="7030A0"/>
                </a:solidFill>
                <a:latin typeface="Bodoni MT Black" pitchFamily="18" charset="0"/>
              </a:rPr>
              <a:t>基于</a:t>
            </a:r>
            <a:r>
              <a:rPr lang="en-US" altLang="zh-CN" sz="2200" b="1" dirty="0">
                <a:solidFill>
                  <a:srgbClr val="7030A0"/>
                </a:solidFill>
                <a:latin typeface="Bodoni MT Black" pitchFamily="18" charset="0"/>
              </a:rPr>
              <a:t>k</a:t>
            </a:r>
            <a:r>
              <a:rPr lang="zh-CN" altLang="zh-CN" sz="2200" b="1" dirty="0">
                <a:solidFill>
                  <a:srgbClr val="7030A0"/>
                </a:solidFill>
                <a:latin typeface="Bodoni MT Black" pitchFamily="18" charset="0"/>
              </a:rPr>
              <a:t>的正确平均值和总数</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796136"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7030A0"/>
                </a:solidFill>
                <a:latin typeface="Bodoni MT Black" pitchFamily="18" charset="0"/>
                <a:ea typeface="+mn-ea"/>
              </a:rPr>
              <a:t>1</a:t>
            </a:r>
            <a:r>
              <a:rPr lang="zh-CN" altLang="en-US" sz="1600" dirty="0" smtClean="0">
                <a:solidFill>
                  <a:srgbClr val="7030A0"/>
                </a:solidFill>
                <a:latin typeface="Bodoni MT Black" pitchFamily="18" charset="0"/>
                <a:ea typeface="+mn-ea"/>
              </a:rPr>
              <a:t>：  </a:t>
            </a:r>
            <a:r>
              <a:rPr lang="en-US" altLang="zh-CN" sz="1600" dirty="0" err="1" smtClean="0">
                <a:solidFill>
                  <a:srgbClr val="7030A0"/>
                </a:solidFill>
                <a:latin typeface="Bodoni MT Black" pitchFamily="18" charset="0"/>
                <a:ea typeface="+mn-ea"/>
              </a:rPr>
              <a:t>i</a:t>
            </a:r>
            <a:r>
              <a:rPr lang="en-US" altLang="zh-CN" sz="1600" dirty="0" smtClean="0">
                <a:solidFill>
                  <a:srgbClr val="7030A0"/>
                </a:solidFill>
                <a:latin typeface="Bodoni MT Black" pitchFamily="18" charset="0"/>
                <a:ea typeface="+mn-ea"/>
              </a:rPr>
              <a:t>=1;</a:t>
            </a:r>
          </a:p>
          <a:p>
            <a:pPr marL="0" indent="0">
              <a:lnSpc>
                <a:spcPts val="1900"/>
              </a:lnSpc>
              <a:defRPr/>
            </a:pPr>
            <a:r>
              <a:rPr lang="en-US" altLang="zh-CN" sz="1600" dirty="0" smtClean="0">
                <a:solidFill>
                  <a:srgbClr val="7030A0"/>
                </a:solidFill>
                <a:latin typeface="Bodoni MT Black" pitchFamily="18" charset="0"/>
                <a:ea typeface="+mn-ea"/>
              </a:rPr>
              <a:t>     </a:t>
            </a:r>
            <a:r>
              <a:rPr lang="en-US" altLang="zh-CN" sz="1600" dirty="0" err="1" smtClean="0">
                <a:solidFill>
                  <a:srgbClr val="7030A0"/>
                </a:solidFill>
                <a:latin typeface="Bodoni MT Black" pitchFamily="18" charset="0"/>
                <a:ea typeface="+mn-ea"/>
              </a:rPr>
              <a:t>total.input</a:t>
            </a:r>
            <a:r>
              <a:rPr lang="en-US" altLang="zh-CN" sz="1600" dirty="0" smtClean="0">
                <a:solidFill>
                  <a:srgbClr val="7030A0"/>
                </a:solidFill>
                <a:latin typeface="Bodoni MT Black" pitchFamily="18" charset="0"/>
                <a:ea typeface="+mn-ea"/>
              </a:rPr>
              <a:t>=</a:t>
            </a:r>
            <a:r>
              <a:rPr lang="en-US" altLang="zh-CN" sz="1600" dirty="0" err="1" smtClean="0">
                <a:solidFill>
                  <a:srgbClr val="7030A0"/>
                </a:solidFill>
                <a:latin typeface="Bodoni MT Black" pitchFamily="18" charset="0"/>
                <a:ea typeface="+mn-ea"/>
              </a:rPr>
              <a:t>total.valid</a:t>
            </a:r>
            <a:r>
              <a:rPr lang="en-US" altLang="zh-CN" sz="1600" dirty="0" smtClean="0">
                <a:solidFill>
                  <a:srgbClr val="7030A0"/>
                </a:solidFill>
                <a:latin typeface="Bodoni MT Black" pitchFamily="18" charset="0"/>
                <a:ea typeface="+mn-ea"/>
              </a:rPr>
              <a:t>=0;</a:t>
            </a:r>
          </a:p>
          <a:p>
            <a:pPr marL="0" indent="0">
              <a:lnSpc>
                <a:spcPts val="1900"/>
              </a:lnSpc>
              <a:defRPr/>
            </a:pPr>
            <a:r>
              <a:rPr lang="en-US" altLang="zh-CN" sz="1600" dirty="0" smtClean="0">
                <a:solidFill>
                  <a:srgbClr val="7030A0"/>
                </a:solidFill>
                <a:latin typeface="Bodoni MT Black" pitchFamily="18" charset="0"/>
                <a:ea typeface="+mn-ea"/>
              </a:rPr>
              <a:t>     sum=0;</a:t>
            </a:r>
          </a:p>
          <a:p>
            <a:pPr marL="0" indent="0">
              <a:lnSpc>
                <a:spcPts val="1900"/>
              </a:lnSpc>
              <a:defRPr/>
            </a:pPr>
            <a:r>
              <a:rPr lang="en-US" altLang="zh-CN" sz="1600" dirty="0" smtClean="0">
                <a:solidFill>
                  <a:srgbClr val="7030A0"/>
                </a:solidFill>
                <a:latin typeface="Bodoni MT Black" pitchFamily="18" charset="0"/>
                <a:ea typeface="+mn-ea"/>
              </a:rPr>
              <a:t>2</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DO </a:t>
            </a:r>
            <a:r>
              <a:rPr lang="en-US" altLang="zh-CN" sz="1600" dirty="0">
                <a:solidFill>
                  <a:srgbClr val="7030A0"/>
                </a:solidFill>
                <a:latin typeface="Bodoni MT Black" pitchFamily="18" charset="0"/>
                <a:ea typeface="+mn-ea"/>
              </a:rPr>
              <a:t>WHILE </a:t>
            </a:r>
            <a:r>
              <a:rPr lang="en-US" altLang="zh-CN" sz="1600" dirty="0" smtClean="0">
                <a:solidFill>
                  <a:srgbClr val="7030A0"/>
                </a:solidFill>
                <a:latin typeface="Bodoni MT Black" pitchFamily="18" charset="0"/>
                <a:ea typeface="+mn-ea"/>
              </a:rPr>
              <a:t>value[</a:t>
            </a:r>
            <a:r>
              <a:rPr lang="en-US" altLang="zh-CN" sz="1600" dirty="0" err="1" smtClean="0">
                <a:solidFill>
                  <a:srgbClr val="7030A0"/>
                </a:solidFill>
                <a:latin typeface="Bodoni MT Black" pitchFamily="18" charset="0"/>
                <a:ea typeface="+mn-ea"/>
              </a:rPr>
              <a:t>i</a:t>
            </a:r>
            <a:r>
              <a:rPr lang="en-US" altLang="zh-CN" sz="1600" dirty="0" smtClean="0">
                <a:solidFill>
                  <a:srgbClr val="7030A0"/>
                </a:solidFill>
                <a:latin typeface="Bodoni MT Black" pitchFamily="18" charset="0"/>
                <a:ea typeface="+mn-ea"/>
              </a:rPr>
              <a:t>] &lt;&gt; -999</a:t>
            </a:r>
          </a:p>
          <a:p>
            <a:pPr marL="0" indent="0">
              <a:lnSpc>
                <a:spcPts val="1900"/>
              </a:lnSpc>
              <a:defRPr/>
            </a:pPr>
            <a:r>
              <a:rPr lang="en-US" altLang="zh-CN" sz="1600" dirty="0" smtClean="0">
                <a:solidFill>
                  <a:srgbClr val="7030A0"/>
                </a:solidFill>
                <a:latin typeface="Bodoni MT Black" pitchFamily="18" charset="0"/>
                <a:ea typeface="+mn-ea"/>
              </a:rPr>
              <a:t>3</a:t>
            </a:r>
            <a:r>
              <a:rPr lang="zh-CN" altLang="en-US" sz="1600" dirty="0" smtClean="0">
                <a:solidFill>
                  <a:srgbClr val="7030A0"/>
                </a:solidFill>
                <a:latin typeface="Bodoni MT Black" pitchFamily="18" charset="0"/>
                <a:ea typeface="+mn-ea"/>
              </a:rPr>
              <a:t>：</a:t>
            </a:r>
            <a:r>
              <a:rPr lang="en-US" altLang="zh-CN" sz="1600" dirty="0" smtClean="0">
                <a:solidFill>
                  <a:srgbClr val="7030A0"/>
                </a:solidFill>
                <a:latin typeface="Bodoni MT Black" pitchFamily="18" charset="0"/>
                <a:ea typeface="+mn-ea"/>
              </a:rPr>
              <a:t>     AND </a:t>
            </a:r>
            <a:r>
              <a:rPr lang="en-US" altLang="zh-CN" sz="1600" dirty="0" err="1" smtClean="0">
                <a:solidFill>
                  <a:srgbClr val="7030A0"/>
                </a:solidFill>
                <a:latin typeface="Bodoni MT Black" pitchFamily="18" charset="0"/>
                <a:ea typeface="+mn-ea"/>
              </a:rPr>
              <a:t>total.input</a:t>
            </a:r>
            <a:r>
              <a:rPr lang="en-US" altLang="zh-CN" sz="1600" dirty="0" smtClean="0">
                <a:solidFill>
                  <a:srgbClr val="7030A0"/>
                </a:solidFill>
                <a:latin typeface="Bodoni MT Black" pitchFamily="18" charset="0"/>
                <a:ea typeface="+mn-ea"/>
              </a:rPr>
              <a:t>&lt;100</a:t>
            </a:r>
          </a:p>
          <a:p>
            <a:pPr marL="0" indent="0">
              <a:lnSpc>
                <a:spcPts val="1900"/>
              </a:lnSpc>
              <a:defRPr/>
            </a:pPr>
            <a:r>
              <a:rPr lang="en-US" altLang="zh-CN" sz="1600" dirty="0" smtClean="0">
                <a:solidFill>
                  <a:srgbClr val="7030A0"/>
                </a:solidFill>
                <a:latin typeface="Bodoni MT Black" pitchFamily="18" charset="0"/>
                <a:ea typeface="+mn-ea"/>
              </a:rPr>
              <a:t>4</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increment </a:t>
            </a:r>
            <a:r>
              <a:rPr lang="en-US" altLang="zh-CN" sz="1600" dirty="0" err="1">
                <a:solidFill>
                  <a:srgbClr val="7030A0"/>
                </a:solidFill>
                <a:latin typeface="Bodoni MT Black" pitchFamily="18" charset="0"/>
                <a:ea typeface="+mn-ea"/>
              </a:rPr>
              <a:t>total.input</a:t>
            </a:r>
            <a:r>
              <a:rPr lang="en-US" altLang="zh-CN" sz="1600" dirty="0">
                <a:solidFill>
                  <a:srgbClr val="7030A0"/>
                </a:solidFill>
                <a:latin typeface="Bodoni MT Black" pitchFamily="18" charset="0"/>
                <a:ea typeface="+mn-ea"/>
              </a:rPr>
              <a:t> by1</a:t>
            </a:r>
            <a:r>
              <a:rPr lang="en-US" altLang="zh-CN" sz="1600" dirty="0" smtClean="0">
                <a:solidFill>
                  <a:srgbClr val="7030A0"/>
                </a:solidFill>
                <a:latin typeface="Bodoni MT Black" pitchFamily="18" charset="0"/>
                <a:ea typeface="+mn-ea"/>
              </a:rPr>
              <a:t>;</a:t>
            </a:r>
          </a:p>
          <a:p>
            <a:pPr marL="0" indent="0">
              <a:lnSpc>
                <a:spcPts val="1900"/>
              </a:lnSpc>
              <a:defRPr/>
            </a:pPr>
            <a:r>
              <a:rPr lang="en-US" altLang="zh-CN" sz="1600" dirty="0" smtClean="0">
                <a:solidFill>
                  <a:srgbClr val="7030A0"/>
                </a:solidFill>
                <a:latin typeface="Bodoni MT Black" pitchFamily="18" charset="0"/>
                <a:ea typeface="+mn-ea"/>
              </a:rPr>
              <a:t>5</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IF value[</a:t>
            </a:r>
            <a:r>
              <a:rPr lang="en-US" altLang="zh-CN" sz="1600" dirty="0" err="1" smtClean="0">
                <a:solidFill>
                  <a:srgbClr val="7030A0"/>
                </a:solidFill>
                <a:latin typeface="Bodoni MT Black" pitchFamily="18" charset="0"/>
                <a:ea typeface="+mn-ea"/>
              </a:rPr>
              <a:t>i</a:t>
            </a:r>
            <a:r>
              <a:rPr lang="en-US" altLang="zh-CN" sz="1600" dirty="0" smtClean="0">
                <a:solidFill>
                  <a:srgbClr val="7030A0"/>
                </a:solidFill>
                <a:latin typeface="Bodoni MT Black" pitchFamily="18" charset="0"/>
                <a:ea typeface="+mn-ea"/>
              </a:rPr>
              <a:t>]&gt;=minimum</a:t>
            </a:r>
          </a:p>
          <a:p>
            <a:pPr marL="0" indent="0">
              <a:lnSpc>
                <a:spcPts val="1900"/>
              </a:lnSpc>
              <a:defRPr/>
            </a:pPr>
            <a:r>
              <a:rPr lang="en-US" altLang="zh-CN" sz="1600" dirty="0" smtClean="0">
                <a:solidFill>
                  <a:srgbClr val="7030A0"/>
                </a:solidFill>
                <a:latin typeface="Bodoni MT Black" pitchFamily="18" charset="0"/>
                <a:ea typeface="+mn-ea"/>
              </a:rPr>
              <a:t>6</a:t>
            </a:r>
            <a:r>
              <a:rPr lang="zh-CN" altLang="en-US" sz="1600" dirty="0" smtClean="0">
                <a:solidFill>
                  <a:srgbClr val="7030A0"/>
                </a:solidFill>
                <a:latin typeface="Bodoni MT Black" pitchFamily="18" charset="0"/>
                <a:ea typeface="+mn-ea"/>
              </a:rPr>
              <a:t>：</a:t>
            </a:r>
            <a:r>
              <a:rPr lang="en-US" altLang="zh-CN" sz="1600" dirty="0" smtClean="0">
                <a:solidFill>
                  <a:srgbClr val="7030A0"/>
                </a:solidFill>
                <a:latin typeface="Bodoni MT Black" pitchFamily="18" charset="0"/>
                <a:ea typeface="+mn-ea"/>
              </a:rPr>
              <a:t>     AND value[</a:t>
            </a:r>
            <a:r>
              <a:rPr lang="en-US" altLang="zh-CN" sz="1600" dirty="0" err="1" smtClean="0">
                <a:solidFill>
                  <a:srgbClr val="7030A0"/>
                </a:solidFill>
                <a:latin typeface="Bodoni MT Black" pitchFamily="18" charset="0"/>
                <a:ea typeface="+mn-ea"/>
              </a:rPr>
              <a:t>i</a:t>
            </a:r>
            <a:r>
              <a:rPr lang="en-US" altLang="zh-CN" sz="1600" dirty="0" smtClean="0">
                <a:solidFill>
                  <a:srgbClr val="7030A0"/>
                </a:solidFill>
                <a:latin typeface="Bodoni MT Black" pitchFamily="18" charset="0"/>
                <a:ea typeface="+mn-ea"/>
              </a:rPr>
              <a:t>]&lt;=maximum</a:t>
            </a: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p>
          <a:p>
            <a:pPr marL="0" indent="0">
              <a:lnSpc>
                <a:spcPts val="1900"/>
              </a:lnSpc>
              <a:defRPr/>
            </a:pPr>
            <a:r>
              <a:rPr lang="en-US" altLang="zh-CN" sz="1600" dirty="0" smtClean="0">
                <a:solidFill>
                  <a:srgbClr val="7030A0"/>
                </a:solidFill>
                <a:latin typeface="Bodoni MT Black" pitchFamily="18" charset="0"/>
                <a:ea typeface="+mn-ea"/>
              </a:rPr>
              <a:t>8</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ENDIF</a:t>
            </a:r>
          </a:p>
          <a:p>
            <a:pPr marL="0" indent="0">
              <a:lnSpc>
                <a:spcPts val="1900"/>
              </a:lnSpc>
              <a:defRPr/>
            </a:pPr>
            <a:r>
              <a:rPr lang="en-US" altLang="zh-CN" sz="1600" dirty="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      increment </a:t>
            </a:r>
            <a:r>
              <a:rPr lang="en-US" altLang="zh-CN" sz="1600" dirty="0" err="1">
                <a:solidFill>
                  <a:srgbClr val="7030A0"/>
                </a:solidFill>
                <a:latin typeface="Bodoni MT Black" pitchFamily="18" charset="0"/>
                <a:ea typeface="+mn-ea"/>
              </a:rPr>
              <a:t>i</a:t>
            </a:r>
            <a:r>
              <a:rPr lang="en-US" altLang="zh-CN" sz="1600" dirty="0">
                <a:solidFill>
                  <a:srgbClr val="7030A0"/>
                </a:solidFill>
                <a:latin typeface="Bodoni MT Black" pitchFamily="18" charset="0"/>
                <a:ea typeface="+mn-ea"/>
              </a:rPr>
              <a:t> by 1</a:t>
            </a:r>
            <a:r>
              <a:rPr lang="en-US" altLang="zh-CN" sz="1600" dirty="0" smtClean="0">
                <a:solidFill>
                  <a:srgbClr val="7030A0"/>
                </a:solidFill>
                <a:latin typeface="Bodoni MT Black" pitchFamily="18" charset="0"/>
                <a:ea typeface="+mn-ea"/>
              </a:rPr>
              <a:t>;</a:t>
            </a:r>
          </a:p>
          <a:p>
            <a:pPr marL="0" indent="0">
              <a:lnSpc>
                <a:spcPts val="1900"/>
              </a:lnSpc>
              <a:defRPr/>
            </a:pPr>
            <a:r>
              <a:rPr lang="en-US" altLang="zh-CN" sz="1600" dirty="0" smtClean="0">
                <a:solidFill>
                  <a:srgbClr val="7030A0"/>
                </a:solidFill>
                <a:latin typeface="Bodoni MT Black" pitchFamily="18" charset="0"/>
                <a:ea typeface="+mn-ea"/>
              </a:rPr>
              <a:t>9</a:t>
            </a:r>
            <a:r>
              <a:rPr lang="zh-CN" altLang="en-US" sz="1600" dirty="0" smtClean="0">
                <a:solidFill>
                  <a:srgbClr val="7030A0"/>
                </a:solidFill>
                <a:latin typeface="Bodoni MT Black" pitchFamily="18" charset="0"/>
                <a:ea typeface="+mn-ea"/>
              </a:rPr>
              <a:t>：  </a:t>
            </a:r>
            <a:r>
              <a:rPr lang="en-US" altLang="zh-CN" sz="1600" dirty="0" smtClean="0">
                <a:solidFill>
                  <a:srgbClr val="7030A0"/>
                </a:solidFill>
                <a:latin typeface="Bodoni MT Black" pitchFamily="18" charset="0"/>
                <a:ea typeface="+mn-ea"/>
              </a:rPr>
              <a:t>ENDDO</a:t>
            </a:r>
          </a:p>
          <a:p>
            <a:pPr marL="0" indent="0">
              <a:lnSpc>
                <a:spcPts val="1900"/>
              </a:lnSpc>
              <a:defRPr/>
            </a:pPr>
            <a:r>
              <a:rPr lang="en-US" altLang="zh-CN" sz="1600" dirty="0" smtClean="0">
                <a:latin typeface="Bodoni MT Black" pitchFamily="18" charset="0"/>
                <a:ea typeface="+mn-ea"/>
              </a:rPr>
              <a:t>10</a:t>
            </a:r>
            <a:r>
              <a:rPr lang="zh-CN" altLang="en-US" sz="1600" dirty="0" smtClean="0">
                <a:latin typeface="Bodoni MT Black" pitchFamily="18" charset="0"/>
                <a:ea typeface="+mn-ea"/>
              </a:rPr>
              <a:t>： </a:t>
            </a:r>
            <a:r>
              <a:rPr lang="en-US" altLang="zh-CN" sz="1600" dirty="0" smtClean="0">
                <a:latin typeface="Bodoni MT Black" pitchFamily="18" charset="0"/>
                <a:ea typeface="+mn-ea"/>
              </a:rPr>
              <a:t>IF </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19499430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51520" y="980728"/>
            <a:ext cx="8280400"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a:t>
            </a:r>
            <a:r>
              <a:rPr lang="zh-CN" altLang="zh-CN" sz="2400" b="1" dirty="0" smtClean="0">
                <a:solidFill>
                  <a:srgbClr val="FF0000"/>
                </a:solidFill>
                <a:latin typeface="Bodoni MT Black" pitchFamily="18" charset="0"/>
                <a:ea typeface="+mn-ea"/>
              </a:rPr>
              <a:t>测试用例</a:t>
            </a:r>
            <a:endParaRPr lang="en-US" altLang="zh-CN" sz="2400" b="1" dirty="0" smtClean="0">
              <a:solidFill>
                <a:srgbClr val="FF0000"/>
              </a:solidFill>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ct val="125000"/>
              </a:lnSpc>
              <a:defRPr/>
            </a:pPr>
            <a:r>
              <a:rPr lang="zh-CN" altLang="zh-CN" sz="2200" b="1" dirty="0">
                <a:solidFill>
                  <a:srgbClr val="C00000"/>
                </a:solidFill>
                <a:latin typeface="Bodoni MT Black" pitchFamily="18" charset="0"/>
              </a:rPr>
              <a:t>路径</a:t>
            </a:r>
            <a:r>
              <a:rPr lang="en-US" altLang="zh-CN" sz="2200" b="1" dirty="0">
                <a:solidFill>
                  <a:srgbClr val="C00000"/>
                </a:solidFill>
                <a:latin typeface="Bodoni MT Black" pitchFamily="18" charset="0"/>
              </a:rPr>
              <a:t>6</a:t>
            </a:r>
            <a:r>
              <a:rPr lang="zh-CN" altLang="zh-CN" sz="2200" dirty="0">
                <a:solidFill>
                  <a:srgbClr val="C00000"/>
                </a:solidFill>
                <a:latin typeface="Bodoni MT Black" pitchFamily="18" charset="0"/>
              </a:rPr>
              <a:t>的测试用例：</a:t>
            </a:r>
          </a:p>
          <a:p>
            <a:pPr marL="0" indent="0">
              <a:lnSpc>
                <a:spcPct val="125000"/>
              </a:lnSpc>
              <a:defRPr/>
            </a:pPr>
            <a:r>
              <a:rPr lang="en-US" altLang="zh-CN" sz="2200" dirty="0">
                <a:latin typeface="Bodoni MT Black" pitchFamily="18" charset="0"/>
              </a:rPr>
              <a:t>      value[</a:t>
            </a:r>
            <a:r>
              <a:rPr lang="en-US" altLang="zh-CN" sz="2200" dirty="0" err="1">
                <a:latin typeface="Bodoni MT Black" pitchFamily="18" charset="0"/>
              </a:rPr>
              <a:t>i</a:t>
            </a:r>
            <a:r>
              <a:rPr lang="en-US" altLang="zh-CN" sz="2200" dirty="0">
                <a:latin typeface="Bodoni MT Black" pitchFamily="18" charset="0"/>
              </a:rPr>
              <a:t>]=</a:t>
            </a:r>
            <a:r>
              <a:rPr lang="zh-CN" altLang="zh-CN" sz="2200" dirty="0">
                <a:latin typeface="Bodoni MT Black" pitchFamily="18" charset="0"/>
              </a:rPr>
              <a:t>有效输入值，其中</a:t>
            </a:r>
            <a:r>
              <a:rPr lang="en-US" altLang="zh-CN" sz="2200" dirty="0" err="1">
                <a:latin typeface="Bodoni MT Black" pitchFamily="18" charset="0"/>
              </a:rPr>
              <a:t>i</a:t>
            </a:r>
            <a:r>
              <a:rPr lang="en-US" altLang="zh-CN" sz="2200" dirty="0">
                <a:latin typeface="Bodoni MT Black" pitchFamily="18" charset="0"/>
              </a:rPr>
              <a:t>&lt;100</a:t>
            </a:r>
            <a:endParaRPr lang="zh-CN" altLang="zh-CN" sz="2200" dirty="0">
              <a:latin typeface="Bodoni MT Black" pitchFamily="18" charset="0"/>
            </a:endParaRPr>
          </a:p>
          <a:p>
            <a:pPr marL="0" indent="0">
              <a:lnSpc>
                <a:spcPct val="125000"/>
              </a:lnSpc>
              <a:defRPr/>
            </a:pPr>
            <a:r>
              <a:rPr lang="en-US" altLang="zh-CN" sz="2200" dirty="0">
                <a:latin typeface="Bodoni MT Black" pitchFamily="18" charset="0"/>
              </a:rPr>
              <a:t>      </a:t>
            </a:r>
            <a:r>
              <a:rPr lang="zh-CN" altLang="zh-CN" sz="2200" dirty="0">
                <a:latin typeface="Bodoni MT Black" pitchFamily="18" charset="0"/>
              </a:rPr>
              <a:t>预期结果：</a:t>
            </a:r>
            <a:r>
              <a:rPr lang="zh-CN" altLang="zh-CN" sz="2200" b="1" dirty="0">
                <a:solidFill>
                  <a:srgbClr val="C00000"/>
                </a:solidFill>
                <a:latin typeface="Bodoni MT Black" pitchFamily="18" charset="0"/>
              </a:rPr>
              <a:t>正确的平均值和总数</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
        <p:nvSpPr>
          <p:cNvPr id="7" name="TextBox 7"/>
          <p:cNvSpPr txBox="1">
            <a:spLocks noChangeArrowheads="1"/>
          </p:cNvSpPr>
          <p:nvPr/>
        </p:nvSpPr>
        <p:spPr bwMode="auto">
          <a:xfrm>
            <a:off x="5796136" y="1812926"/>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smtClean="0">
                <a:solidFill>
                  <a:srgbClr val="C00000"/>
                </a:solidFill>
                <a:latin typeface="Bodoni MT Black" pitchFamily="18" charset="0"/>
                <a:ea typeface="+mn-ea"/>
              </a:rPr>
              <a:t>1</a:t>
            </a:r>
            <a:r>
              <a:rPr lang="zh-CN" altLang="en-US" sz="1600" dirty="0" smtClean="0">
                <a:solidFill>
                  <a:srgbClr val="C00000"/>
                </a:solidFill>
                <a:latin typeface="Bodoni MT Black" pitchFamily="18" charset="0"/>
                <a:ea typeface="+mn-ea"/>
              </a:rPr>
              <a:t>：  </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=1;</a:t>
            </a:r>
          </a:p>
          <a:p>
            <a:pPr marL="0" indent="0">
              <a:lnSpc>
                <a:spcPts val="1900"/>
              </a:lnSpc>
              <a:defRPr/>
            </a:pPr>
            <a:r>
              <a:rPr lang="en-US" altLang="zh-CN" sz="1600" dirty="0" smtClean="0">
                <a:solidFill>
                  <a:srgbClr val="C00000"/>
                </a:solidFill>
                <a:latin typeface="Bodoni MT Black" pitchFamily="18" charset="0"/>
                <a:ea typeface="+mn-ea"/>
              </a:rPr>
              <a:t>     </a:t>
            </a:r>
            <a:r>
              <a:rPr lang="en-US" altLang="zh-CN" sz="1600" dirty="0" err="1" smtClean="0">
                <a:solidFill>
                  <a:srgbClr val="C00000"/>
                </a:solidFill>
                <a:latin typeface="Bodoni MT Black" pitchFamily="18" charset="0"/>
                <a:ea typeface="+mn-ea"/>
              </a:rPr>
              <a:t>total.input</a:t>
            </a:r>
            <a:r>
              <a:rPr lang="en-US" altLang="zh-CN" sz="1600" dirty="0" smtClean="0">
                <a:solidFill>
                  <a:srgbClr val="C00000"/>
                </a:solidFill>
                <a:latin typeface="Bodoni MT Black" pitchFamily="18" charset="0"/>
                <a:ea typeface="+mn-ea"/>
              </a:rPr>
              <a:t>=</a:t>
            </a:r>
            <a:r>
              <a:rPr lang="en-US" altLang="zh-CN" sz="1600" dirty="0" err="1" smtClean="0">
                <a:solidFill>
                  <a:srgbClr val="C00000"/>
                </a:solidFill>
                <a:latin typeface="Bodoni MT Black" pitchFamily="18" charset="0"/>
                <a:ea typeface="+mn-ea"/>
              </a:rPr>
              <a:t>total.valid</a:t>
            </a:r>
            <a:r>
              <a:rPr lang="en-US" altLang="zh-CN" sz="1600" dirty="0" smtClean="0">
                <a:solidFill>
                  <a:srgbClr val="C00000"/>
                </a:solidFill>
                <a:latin typeface="Bodoni MT Black" pitchFamily="18" charset="0"/>
                <a:ea typeface="+mn-ea"/>
              </a:rPr>
              <a:t>=0;</a:t>
            </a:r>
          </a:p>
          <a:p>
            <a:pPr marL="0" indent="0">
              <a:lnSpc>
                <a:spcPts val="1900"/>
              </a:lnSpc>
              <a:defRPr/>
            </a:pPr>
            <a:r>
              <a:rPr lang="en-US" altLang="zh-CN" sz="1600" dirty="0" smtClean="0">
                <a:solidFill>
                  <a:srgbClr val="C00000"/>
                </a:solidFill>
                <a:latin typeface="Bodoni MT Black" pitchFamily="18" charset="0"/>
                <a:ea typeface="+mn-ea"/>
              </a:rPr>
              <a:t>     sum=0;</a:t>
            </a:r>
          </a:p>
          <a:p>
            <a:pPr marL="0" indent="0">
              <a:lnSpc>
                <a:spcPts val="1900"/>
              </a:lnSpc>
              <a:defRPr/>
            </a:pPr>
            <a:r>
              <a:rPr lang="en-US" altLang="zh-CN" sz="1600" dirty="0" smtClean="0">
                <a:solidFill>
                  <a:srgbClr val="C00000"/>
                </a:solidFill>
                <a:latin typeface="Bodoni MT Black" pitchFamily="18" charset="0"/>
                <a:ea typeface="+mn-ea"/>
              </a:rPr>
              <a:t>2</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DO </a:t>
            </a:r>
            <a:r>
              <a:rPr lang="en-US" altLang="zh-CN" sz="1600" dirty="0">
                <a:solidFill>
                  <a:srgbClr val="C00000"/>
                </a:solidFill>
                <a:latin typeface="Bodoni MT Black" pitchFamily="18" charset="0"/>
                <a:ea typeface="+mn-ea"/>
              </a:rPr>
              <a:t>WHILE </a:t>
            </a:r>
            <a:r>
              <a:rPr lang="en-US" altLang="zh-CN" sz="1600" dirty="0" smtClean="0">
                <a:solidFill>
                  <a:srgbClr val="C00000"/>
                </a:solidFill>
                <a:latin typeface="Bodoni MT Black" pitchFamily="18" charset="0"/>
                <a:ea typeface="+mn-ea"/>
              </a:rPr>
              <a:t>value[</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 &lt;&gt; -999</a:t>
            </a:r>
          </a:p>
          <a:p>
            <a:pPr marL="0" indent="0">
              <a:lnSpc>
                <a:spcPts val="1900"/>
              </a:lnSpc>
              <a:defRPr/>
            </a:pPr>
            <a:r>
              <a:rPr lang="en-US" altLang="zh-CN" sz="1600" dirty="0" smtClean="0">
                <a:solidFill>
                  <a:srgbClr val="C00000"/>
                </a:solidFill>
                <a:latin typeface="Bodoni MT Black" pitchFamily="18" charset="0"/>
                <a:ea typeface="+mn-ea"/>
              </a:rPr>
              <a:t>3</a:t>
            </a:r>
            <a:r>
              <a:rPr lang="zh-CN" altLang="en-US" sz="1600" dirty="0" smtClean="0">
                <a:solidFill>
                  <a:srgbClr val="C00000"/>
                </a:solidFill>
                <a:latin typeface="Bodoni MT Black" pitchFamily="18" charset="0"/>
                <a:ea typeface="+mn-ea"/>
              </a:rPr>
              <a:t>：</a:t>
            </a:r>
            <a:r>
              <a:rPr lang="en-US" altLang="zh-CN" sz="1600" dirty="0" smtClean="0">
                <a:solidFill>
                  <a:srgbClr val="C00000"/>
                </a:solidFill>
                <a:latin typeface="Bodoni MT Black" pitchFamily="18" charset="0"/>
                <a:ea typeface="+mn-ea"/>
              </a:rPr>
              <a:t>     AND </a:t>
            </a:r>
            <a:r>
              <a:rPr lang="en-US" altLang="zh-CN" sz="1600" dirty="0" err="1" smtClean="0">
                <a:solidFill>
                  <a:srgbClr val="C00000"/>
                </a:solidFill>
                <a:latin typeface="Bodoni MT Black" pitchFamily="18" charset="0"/>
                <a:ea typeface="+mn-ea"/>
              </a:rPr>
              <a:t>total.input</a:t>
            </a:r>
            <a:r>
              <a:rPr lang="en-US" altLang="zh-CN" sz="1600" dirty="0" smtClean="0">
                <a:solidFill>
                  <a:srgbClr val="C00000"/>
                </a:solidFill>
                <a:latin typeface="Bodoni MT Black" pitchFamily="18" charset="0"/>
                <a:ea typeface="+mn-ea"/>
              </a:rPr>
              <a:t>&lt;100</a:t>
            </a:r>
          </a:p>
          <a:p>
            <a:pPr marL="0" indent="0">
              <a:lnSpc>
                <a:spcPts val="1900"/>
              </a:lnSpc>
              <a:defRPr/>
            </a:pPr>
            <a:r>
              <a:rPr lang="en-US" altLang="zh-CN" sz="1600" dirty="0" smtClean="0">
                <a:solidFill>
                  <a:srgbClr val="C00000"/>
                </a:solidFill>
                <a:latin typeface="Bodoni MT Black" pitchFamily="18" charset="0"/>
                <a:ea typeface="+mn-ea"/>
              </a:rPr>
              <a:t>4</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increment </a:t>
            </a:r>
            <a:r>
              <a:rPr lang="en-US" altLang="zh-CN" sz="1600" dirty="0" err="1">
                <a:solidFill>
                  <a:srgbClr val="C00000"/>
                </a:solidFill>
                <a:latin typeface="Bodoni MT Black" pitchFamily="18" charset="0"/>
                <a:ea typeface="+mn-ea"/>
              </a:rPr>
              <a:t>total.input</a:t>
            </a:r>
            <a:r>
              <a:rPr lang="en-US" altLang="zh-CN" sz="1600" dirty="0">
                <a:solidFill>
                  <a:srgbClr val="C00000"/>
                </a:solidFill>
                <a:latin typeface="Bodoni MT Black" pitchFamily="18" charset="0"/>
                <a:ea typeface="+mn-ea"/>
              </a:rPr>
              <a:t> by1</a:t>
            </a:r>
            <a:r>
              <a:rPr lang="en-US" altLang="zh-CN" sz="1600" dirty="0" smtClean="0">
                <a:solidFill>
                  <a:srgbClr val="C00000"/>
                </a:solidFill>
                <a:latin typeface="Bodoni MT Black" pitchFamily="18" charset="0"/>
                <a:ea typeface="+mn-ea"/>
              </a:rPr>
              <a:t>;</a:t>
            </a:r>
          </a:p>
          <a:p>
            <a:pPr marL="0" indent="0">
              <a:lnSpc>
                <a:spcPts val="1900"/>
              </a:lnSpc>
              <a:defRPr/>
            </a:pPr>
            <a:r>
              <a:rPr lang="en-US" altLang="zh-CN" sz="1600" dirty="0" smtClean="0">
                <a:solidFill>
                  <a:srgbClr val="C00000"/>
                </a:solidFill>
                <a:latin typeface="Bodoni MT Black" pitchFamily="18" charset="0"/>
                <a:ea typeface="+mn-ea"/>
              </a:rPr>
              <a:t>5</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IF value[</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]&gt;=minimum</a:t>
            </a:r>
          </a:p>
          <a:p>
            <a:pPr marL="0" indent="0">
              <a:lnSpc>
                <a:spcPts val="1900"/>
              </a:lnSpc>
              <a:defRPr/>
            </a:pPr>
            <a:r>
              <a:rPr lang="en-US" altLang="zh-CN" sz="1600" dirty="0" smtClean="0">
                <a:solidFill>
                  <a:srgbClr val="C00000"/>
                </a:solidFill>
                <a:latin typeface="Bodoni MT Black" pitchFamily="18" charset="0"/>
                <a:ea typeface="+mn-ea"/>
              </a:rPr>
              <a:t>6</a:t>
            </a:r>
            <a:r>
              <a:rPr lang="zh-CN" altLang="en-US" sz="1600" dirty="0" smtClean="0">
                <a:solidFill>
                  <a:srgbClr val="C00000"/>
                </a:solidFill>
                <a:latin typeface="Bodoni MT Black" pitchFamily="18" charset="0"/>
                <a:ea typeface="+mn-ea"/>
              </a:rPr>
              <a:t>：</a:t>
            </a:r>
            <a:r>
              <a:rPr lang="en-US" altLang="zh-CN" sz="1600" dirty="0" smtClean="0">
                <a:solidFill>
                  <a:srgbClr val="C00000"/>
                </a:solidFill>
                <a:latin typeface="Bodoni MT Black" pitchFamily="18" charset="0"/>
                <a:ea typeface="+mn-ea"/>
              </a:rPr>
              <a:t>     AND value[</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]&lt;=maximum</a:t>
            </a:r>
          </a:p>
          <a:p>
            <a:pPr marL="0" indent="0">
              <a:lnSpc>
                <a:spcPts val="1900"/>
              </a:lnSpc>
              <a:defRPr/>
            </a:pPr>
            <a:r>
              <a:rPr lang="en-US" altLang="zh-CN" sz="1600" dirty="0" smtClean="0">
                <a:solidFill>
                  <a:srgbClr val="C00000"/>
                </a:solidFill>
                <a:latin typeface="Bodoni MT Black" pitchFamily="18" charset="0"/>
                <a:ea typeface="+mn-ea"/>
              </a:rPr>
              <a:t>7</a:t>
            </a:r>
            <a:r>
              <a:rPr lang="zh-CN" altLang="zh-CN" sz="1600" dirty="0" smtClean="0">
                <a:solidFill>
                  <a:srgbClr val="C00000"/>
                </a:solidFill>
                <a:latin typeface="Bodoni MT Black" pitchFamily="18" charset="0"/>
                <a:ea typeface="+mn-ea"/>
              </a:rPr>
              <a:t>：</a:t>
            </a:r>
            <a:r>
              <a:rPr lang="en-US" altLang="zh-CN" sz="1600" dirty="0" smtClean="0">
                <a:solidFill>
                  <a:srgbClr val="C00000"/>
                </a:solidFill>
                <a:latin typeface="Bodoni MT Black" pitchFamily="18" charset="0"/>
                <a:ea typeface="+mn-ea"/>
              </a:rPr>
              <a:t>  THEN </a:t>
            </a:r>
            <a:r>
              <a:rPr lang="en-US" altLang="zh-CN" sz="1600" dirty="0">
                <a:solidFill>
                  <a:srgbClr val="C00000"/>
                </a:solidFill>
                <a:latin typeface="Bodoni MT Black" pitchFamily="18" charset="0"/>
                <a:ea typeface="+mn-ea"/>
              </a:rPr>
              <a:t>increment </a:t>
            </a:r>
            <a:r>
              <a:rPr lang="en-US" altLang="zh-CN" sz="1600" dirty="0" err="1">
                <a:solidFill>
                  <a:srgbClr val="C00000"/>
                </a:solidFill>
                <a:latin typeface="Bodoni MT Black" pitchFamily="18" charset="0"/>
                <a:ea typeface="+mn-ea"/>
              </a:rPr>
              <a:t>total.valid</a:t>
            </a:r>
            <a:r>
              <a:rPr lang="en-US" altLang="zh-CN" sz="1600" dirty="0">
                <a:solidFill>
                  <a:srgbClr val="C00000"/>
                </a:solidFill>
                <a:latin typeface="Bodoni MT Black" pitchFamily="18" charset="0"/>
                <a:ea typeface="+mn-ea"/>
              </a:rPr>
              <a:t> by 1</a:t>
            </a:r>
            <a:r>
              <a:rPr lang="en-US" altLang="zh-CN" sz="1600" dirty="0" smtClean="0">
                <a:solidFill>
                  <a:srgbClr val="C00000"/>
                </a:solidFill>
                <a:latin typeface="Bodoni MT Black" pitchFamily="18" charset="0"/>
                <a:ea typeface="+mn-ea"/>
              </a:rPr>
              <a:t>;</a:t>
            </a:r>
          </a:p>
          <a:p>
            <a:pPr marL="0" indent="0">
              <a:lnSpc>
                <a:spcPts val="1900"/>
              </a:lnSpc>
              <a:defRPr/>
            </a:pPr>
            <a:r>
              <a:rPr lang="en-US" altLang="zh-CN" sz="1600" dirty="0" smtClean="0">
                <a:solidFill>
                  <a:srgbClr val="C00000"/>
                </a:solidFill>
                <a:latin typeface="Bodoni MT Black" pitchFamily="18" charset="0"/>
                <a:ea typeface="+mn-ea"/>
              </a:rPr>
              <a:t>         sum=</a:t>
            </a:r>
            <a:r>
              <a:rPr lang="en-US" altLang="zh-CN" sz="1600" dirty="0" err="1" smtClean="0">
                <a:solidFill>
                  <a:srgbClr val="C00000"/>
                </a:solidFill>
                <a:latin typeface="Bodoni MT Black" pitchFamily="18" charset="0"/>
                <a:ea typeface="+mn-ea"/>
              </a:rPr>
              <a:t>sum+value</a:t>
            </a:r>
            <a:r>
              <a:rPr lang="en-US" altLang="zh-CN" sz="1600" dirty="0" smtClean="0">
                <a:solidFill>
                  <a:srgbClr val="C00000"/>
                </a:solidFill>
                <a:latin typeface="Bodoni MT Black" pitchFamily="18" charset="0"/>
                <a:ea typeface="+mn-ea"/>
              </a:rPr>
              <a:t>[</a:t>
            </a:r>
            <a:r>
              <a:rPr lang="en-US" altLang="zh-CN" sz="1600" dirty="0" err="1" smtClean="0">
                <a:solidFill>
                  <a:srgbClr val="C00000"/>
                </a:solidFill>
                <a:latin typeface="Bodoni MT Black" pitchFamily="18" charset="0"/>
                <a:ea typeface="+mn-ea"/>
              </a:rPr>
              <a:t>i</a:t>
            </a:r>
            <a:r>
              <a:rPr lang="en-US" altLang="zh-CN" sz="1600" dirty="0" smtClean="0">
                <a:solidFill>
                  <a:srgbClr val="C00000"/>
                </a:solidFill>
                <a:latin typeface="Bodoni MT Black" pitchFamily="18" charset="0"/>
                <a:ea typeface="+mn-ea"/>
              </a:rPr>
              <a:t>];</a:t>
            </a:r>
          </a:p>
          <a:p>
            <a:pPr marL="0" indent="0">
              <a:lnSpc>
                <a:spcPts val="1900"/>
              </a:lnSpc>
              <a:defRPr/>
            </a:pPr>
            <a:r>
              <a:rPr lang="en-US" altLang="zh-CN" sz="1600" dirty="0" smtClean="0">
                <a:solidFill>
                  <a:srgbClr val="C00000"/>
                </a:solidFill>
                <a:latin typeface="Bodoni MT Black" pitchFamily="18" charset="0"/>
                <a:ea typeface="+mn-ea"/>
              </a:rPr>
              <a:t>8</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ENDIF</a:t>
            </a:r>
          </a:p>
          <a:p>
            <a:pPr marL="0" indent="0">
              <a:lnSpc>
                <a:spcPts val="1900"/>
              </a:lnSpc>
              <a:defRPr/>
            </a:pPr>
            <a:r>
              <a:rPr lang="en-US" altLang="zh-CN" sz="1600" dirty="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      increment </a:t>
            </a:r>
            <a:r>
              <a:rPr lang="en-US" altLang="zh-CN" sz="1600" dirty="0" err="1">
                <a:solidFill>
                  <a:srgbClr val="C00000"/>
                </a:solidFill>
                <a:latin typeface="Bodoni MT Black" pitchFamily="18" charset="0"/>
                <a:ea typeface="+mn-ea"/>
              </a:rPr>
              <a:t>i</a:t>
            </a:r>
            <a:r>
              <a:rPr lang="en-US" altLang="zh-CN" sz="1600" dirty="0">
                <a:solidFill>
                  <a:srgbClr val="C00000"/>
                </a:solidFill>
                <a:latin typeface="Bodoni MT Black" pitchFamily="18" charset="0"/>
                <a:ea typeface="+mn-ea"/>
              </a:rPr>
              <a:t> by 1</a:t>
            </a:r>
            <a:r>
              <a:rPr lang="en-US" altLang="zh-CN" sz="1600" dirty="0" smtClean="0">
                <a:solidFill>
                  <a:srgbClr val="C00000"/>
                </a:solidFill>
                <a:latin typeface="Bodoni MT Black" pitchFamily="18" charset="0"/>
                <a:ea typeface="+mn-ea"/>
              </a:rPr>
              <a:t>;</a:t>
            </a:r>
          </a:p>
          <a:p>
            <a:pPr marL="0" indent="0">
              <a:lnSpc>
                <a:spcPts val="1900"/>
              </a:lnSpc>
              <a:defRPr/>
            </a:pPr>
            <a:r>
              <a:rPr lang="en-US" altLang="zh-CN" sz="1600" dirty="0" smtClean="0">
                <a:solidFill>
                  <a:srgbClr val="C00000"/>
                </a:solidFill>
                <a:latin typeface="Bodoni MT Black" pitchFamily="18" charset="0"/>
                <a:ea typeface="+mn-ea"/>
              </a:rPr>
              <a:t>9</a:t>
            </a:r>
            <a:r>
              <a:rPr lang="zh-CN" altLang="en-US" sz="1600" dirty="0" smtClean="0">
                <a:solidFill>
                  <a:srgbClr val="C00000"/>
                </a:solidFill>
                <a:latin typeface="Bodoni MT Black" pitchFamily="18" charset="0"/>
                <a:ea typeface="+mn-ea"/>
              </a:rPr>
              <a:t>：  </a:t>
            </a:r>
            <a:r>
              <a:rPr lang="en-US" altLang="zh-CN" sz="1600" dirty="0" smtClean="0">
                <a:solidFill>
                  <a:srgbClr val="C00000"/>
                </a:solidFill>
                <a:latin typeface="Bodoni MT Black" pitchFamily="18" charset="0"/>
                <a:ea typeface="+mn-ea"/>
              </a:rPr>
              <a:t>ENDDO</a:t>
            </a:r>
          </a:p>
          <a:p>
            <a:pPr marL="0" indent="0">
              <a:lnSpc>
                <a:spcPts val="1900"/>
              </a:lnSpc>
              <a:defRPr/>
            </a:pPr>
            <a:r>
              <a:rPr lang="en-US" altLang="zh-CN" sz="1600" dirty="0" smtClean="0">
                <a:latin typeface="Bodoni MT Black" pitchFamily="18" charset="0"/>
                <a:ea typeface="+mn-ea"/>
              </a:rPr>
              <a:t>10</a:t>
            </a:r>
            <a:r>
              <a:rPr lang="zh-CN" altLang="en-US" sz="1600" dirty="0" smtClean="0">
                <a:latin typeface="Bodoni MT Black" pitchFamily="18" charset="0"/>
                <a:ea typeface="+mn-ea"/>
              </a:rPr>
              <a:t>： </a:t>
            </a:r>
            <a:r>
              <a:rPr lang="en-US" altLang="zh-CN" sz="1600" dirty="0" smtClean="0">
                <a:latin typeface="Bodoni MT Black" pitchFamily="18" charset="0"/>
                <a:ea typeface="+mn-ea"/>
              </a:rPr>
              <a:t>IF </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&gt;0</a:t>
            </a: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p>
          <a:p>
            <a:pPr marL="0" indent="0">
              <a:lnSpc>
                <a:spcPts val="1900"/>
              </a:lnSpc>
              <a:defRPr/>
            </a:pPr>
            <a:r>
              <a:rPr lang="en-US" altLang="zh-CN" sz="1600" dirty="0" smtClean="0">
                <a:latin typeface="Bodoni MT Black" pitchFamily="18" charset="0"/>
                <a:ea typeface="+mn-ea"/>
              </a:rPr>
              <a:t>13:  ENDIF</a:t>
            </a: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spTree>
    <p:extLst>
      <p:ext uri="{BB962C8B-B14F-4D97-AF65-F5344CB8AC3E}">
        <p14:creationId xmlns:p14="http://schemas.microsoft.com/office/powerpoint/2010/main" val="20057269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sz="2400" b="1" dirty="0" smtClean="0">
                <a:latin typeface="Bodoni MT Black" pitchFamily="18" charset="0"/>
              </a:rPr>
              <a:t>1. </a:t>
            </a:r>
            <a:r>
              <a:rPr lang="zh-CN" altLang="en-US" sz="2400" b="1" dirty="0" smtClean="0">
                <a:latin typeface="Bodoni MT Black" pitchFamily="18" charset="0"/>
              </a:rPr>
              <a:t>基本路径测试</a:t>
            </a:r>
          </a:p>
        </p:txBody>
      </p:sp>
      <p:sp>
        <p:nvSpPr>
          <p:cNvPr id="32775" name="TextBox 7"/>
          <p:cNvSpPr txBox="1">
            <a:spLocks noChangeArrowheads="1"/>
          </p:cNvSpPr>
          <p:nvPr/>
        </p:nvSpPr>
        <p:spPr bwMode="auto">
          <a:xfrm>
            <a:off x="251520" y="1484313"/>
            <a:ext cx="864096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测试过程中，执行每个测试用例并把实际输出结果与预期结果相比较。一旦执行完所有测试用例，就可以确保程序中所有语句都至少被执行了一次，而且每个条件都分别取过</a:t>
            </a:r>
            <a:r>
              <a:rPr lang="en-US" altLang="zh-CN" sz="2400" dirty="0">
                <a:latin typeface="Bodoni MT Black" pitchFamily="18" charset="0"/>
                <a:ea typeface="+mn-ea"/>
              </a:rPr>
              <a:t>true</a:t>
            </a:r>
            <a:r>
              <a:rPr lang="zh-CN" altLang="zh-CN" sz="2400" dirty="0">
                <a:latin typeface="Bodoni MT Black" pitchFamily="18" charset="0"/>
                <a:ea typeface="+mn-ea"/>
              </a:rPr>
              <a:t>值和</a:t>
            </a:r>
            <a:r>
              <a:rPr lang="en-US" altLang="zh-CN" sz="2400" dirty="0">
                <a:latin typeface="Bodoni MT Black" pitchFamily="18" charset="0"/>
                <a:ea typeface="+mn-ea"/>
              </a:rPr>
              <a:t>false</a:t>
            </a:r>
            <a:r>
              <a:rPr lang="zh-CN" altLang="zh-CN" sz="2400" dirty="0">
                <a:latin typeface="Bodoni MT Black" pitchFamily="18" charset="0"/>
                <a:ea typeface="+mn-ea"/>
              </a:rPr>
              <a:t>值。</a:t>
            </a:r>
          </a:p>
          <a:p>
            <a:pPr marL="0" indent="0">
              <a:lnSpc>
                <a:spcPct val="125000"/>
              </a:lnSpc>
              <a:defRPr/>
            </a:pPr>
            <a:r>
              <a:rPr lang="en-US" altLang="zh-CN" sz="2400" dirty="0" smtClean="0">
                <a:latin typeface="Bodoni MT Black" pitchFamily="18" charset="0"/>
                <a:ea typeface="+mn-ea"/>
              </a:rPr>
              <a:t>       </a:t>
            </a:r>
            <a:r>
              <a:rPr lang="zh-CN" altLang="zh-CN" sz="2400" b="1" dirty="0" smtClean="0">
                <a:solidFill>
                  <a:srgbClr val="0070C0"/>
                </a:solidFill>
                <a:latin typeface="Bodoni MT Black" pitchFamily="18" charset="0"/>
                <a:ea typeface="+mn-ea"/>
              </a:rPr>
              <a:t>注意</a:t>
            </a:r>
            <a:r>
              <a:rPr lang="zh-CN" altLang="zh-CN" sz="2400" b="1" dirty="0">
                <a:solidFill>
                  <a:srgbClr val="0070C0"/>
                </a:solidFill>
                <a:latin typeface="Bodoni MT Black" pitchFamily="18" charset="0"/>
                <a:ea typeface="+mn-ea"/>
              </a:rPr>
              <a:t>，</a:t>
            </a:r>
            <a:r>
              <a:rPr lang="zh-CN" altLang="zh-CN" sz="2400" dirty="0">
                <a:solidFill>
                  <a:srgbClr val="0070C0"/>
                </a:solidFill>
                <a:latin typeface="Bodoni MT Black" pitchFamily="18" charset="0"/>
                <a:ea typeface="+mn-ea"/>
              </a:rPr>
              <a:t>某些独立路径</a:t>
            </a:r>
            <a:r>
              <a:rPr lang="zh-CN" altLang="zh-CN" sz="2400" dirty="0" smtClean="0">
                <a:solidFill>
                  <a:srgbClr val="0070C0"/>
                </a:solidFill>
                <a:latin typeface="Bodoni MT Black" pitchFamily="18" charset="0"/>
                <a:ea typeface="+mn-ea"/>
              </a:rPr>
              <a:t>（如本</a:t>
            </a:r>
            <a:r>
              <a:rPr lang="zh-CN" altLang="zh-CN" sz="2400" dirty="0">
                <a:solidFill>
                  <a:srgbClr val="0070C0"/>
                </a:solidFill>
                <a:latin typeface="Bodoni MT Black" pitchFamily="18" charset="0"/>
                <a:ea typeface="+mn-ea"/>
              </a:rPr>
              <a:t>例中的路径</a:t>
            </a:r>
            <a:r>
              <a:rPr lang="en-US" altLang="zh-CN" sz="2400" dirty="0">
                <a:solidFill>
                  <a:srgbClr val="0070C0"/>
                </a:solidFill>
                <a:latin typeface="Bodoni MT Black" pitchFamily="18" charset="0"/>
                <a:ea typeface="+mn-ea"/>
              </a:rPr>
              <a:t>1</a:t>
            </a:r>
            <a:r>
              <a:rPr lang="zh-CN" altLang="zh-CN" sz="2400" dirty="0">
                <a:solidFill>
                  <a:srgbClr val="0070C0"/>
                </a:solidFill>
                <a:latin typeface="Bodoni MT Black" pitchFamily="18" charset="0"/>
                <a:ea typeface="+mn-ea"/>
              </a:rPr>
              <a:t>和路径</a:t>
            </a:r>
            <a:r>
              <a:rPr lang="en-US" altLang="zh-CN" sz="2400" dirty="0">
                <a:solidFill>
                  <a:srgbClr val="0070C0"/>
                </a:solidFill>
                <a:latin typeface="Bodoni MT Black" pitchFamily="18" charset="0"/>
                <a:ea typeface="+mn-ea"/>
              </a:rPr>
              <a:t>3</a:t>
            </a:r>
            <a:r>
              <a:rPr lang="zh-CN" altLang="zh-CN" sz="2400" dirty="0">
                <a:solidFill>
                  <a:srgbClr val="0070C0"/>
                </a:solidFill>
                <a:latin typeface="Bodoni MT Black" pitchFamily="18" charset="0"/>
                <a:ea typeface="+mn-ea"/>
              </a:rPr>
              <a:t>）不能以独立的方式测试</a:t>
            </a:r>
            <a:r>
              <a:rPr lang="zh-CN" altLang="zh-CN" sz="2400" dirty="0" smtClean="0">
                <a:latin typeface="Bodoni MT Black" pitchFamily="18" charset="0"/>
                <a:ea typeface="+mn-ea"/>
              </a:rPr>
              <a:t>，例如</a:t>
            </a:r>
            <a:r>
              <a:rPr lang="zh-CN" altLang="zh-CN" sz="2400" dirty="0">
                <a:latin typeface="Bodoni MT Black" pitchFamily="18" charset="0"/>
                <a:ea typeface="+mn-ea"/>
              </a:rPr>
              <a:t>，为了执行本例中的路径</a:t>
            </a:r>
            <a:r>
              <a:rPr lang="en-US" altLang="zh-CN" sz="2400" dirty="0">
                <a:latin typeface="Bodoni MT Black" pitchFamily="18" charset="0"/>
                <a:ea typeface="+mn-ea"/>
              </a:rPr>
              <a:t>1</a:t>
            </a:r>
            <a:r>
              <a:rPr lang="zh-CN" altLang="zh-CN" sz="2400" dirty="0">
                <a:latin typeface="Bodoni MT Black" pitchFamily="18" charset="0"/>
                <a:ea typeface="+mn-ea"/>
              </a:rPr>
              <a:t>，需要满足条件</a:t>
            </a:r>
            <a:r>
              <a:rPr lang="en-US" altLang="zh-CN" sz="2400" dirty="0" err="1" smtClean="0">
                <a:latin typeface="Bodoni MT Black" pitchFamily="18" charset="0"/>
                <a:ea typeface="+mn-ea"/>
              </a:rPr>
              <a:t>total.valid</a:t>
            </a:r>
            <a:r>
              <a:rPr lang="en-US" altLang="zh-CN" sz="2400" dirty="0" smtClean="0">
                <a:latin typeface="Bodoni MT Black" pitchFamily="18" charset="0"/>
                <a:ea typeface="+mn-ea"/>
              </a:rPr>
              <a:t>&gt;0</a:t>
            </a:r>
            <a:r>
              <a:rPr lang="zh-CN" altLang="zh-CN" sz="2400" dirty="0" smtClean="0">
                <a:latin typeface="Bodoni MT Black" pitchFamily="18" charset="0"/>
                <a:ea typeface="+mn-ea"/>
              </a:rPr>
              <a:t>。</a:t>
            </a:r>
            <a:r>
              <a:rPr lang="zh-CN" altLang="zh-CN" sz="2400" dirty="0">
                <a:latin typeface="Bodoni MT Black" pitchFamily="18" charset="0"/>
                <a:ea typeface="+mn-ea"/>
              </a:rPr>
              <a:t>在这种情况下，这些路径必须作为另一个路径的一部分来测试。</a:t>
            </a:r>
            <a:endParaRPr lang="zh-CN" altLang="zh-CN" sz="22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179512" y="1412875"/>
            <a:ext cx="878497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用</a:t>
            </a:r>
            <a:r>
              <a:rPr lang="zh-CN" altLang="zh-CN" sz="2400" b="1" dirty="0">
                <a:solidFill>
                  <a:srgbClr val="C00000"/>
                </a:solidFill>
                <a:latin typeface="Bodoni MT Black" pitchFamily="18" charset="0"/>
                <a:ea typeface="+mn-ea"/>
              </a:rPr>
              <a:t>条件测试技术</a:t>
            </a:r>
            <a:r>
              <a:rPr lang="zh-CN" altLang="zh-CN" sz="2400" dirty="0">
                <a:latin typeface="Bodoni MT Black" pitchFamily="18" charset="0"/>
                <a:ea typeface="+mn-ea"/>
              </a:rPr>
              <a:t>设计出的测试用例，能够检查程序模块中包含的逻辑条件。一个</a:t>
            </a:r>
            <a:r>
              <a:rPr lang="zh-CN" altLang="zh-CN" sz="2400" b="1" dirty="0">
                <a:solidFill>
                  <a:srgbClr val="C00000"/>
                </a:solidFill>
                <a:latin typeface="Bodoni MT Black" pitchFamily="18" charset="0"/>
                <a:ea typeface="+mn-ea"/>
              </a:rPr>
              <a:t>简单条件</a:t>
            </a:r>
            <a:r>
              <a:rPr lang="zh-CN" altLang="zh-CN" sz="2400" dirty="0">
                <a:latin typeface="Bodoni MT Black" pitchFamily="18" charset="0"/>
                <a:ea typeface="+mn-ea"/>
              </a:rPr>
              <a:t>是一个</a:t>
            </a:r>
            <a:r>
              <a:rPr lang="zh-CN" altLang="zh-CN" sz="2400" dirty="0">
                <a:solidFill>
                  <a:srgbClr val="FF0000"/>
                </a:solidFill>
                <a:latin typeface="Bodoni MT Black" pitchFamily="18" charset="0"/>
                <a:ea typeface="+mn-ea"/>
              </a:rPr>
              <a:t>布尔变量</a:t>
            </a:r>
            <a:r>
              <a:rPr lang="zh-CN" altLang="zh-CN" sz="2400" dirty="0">
                <a:latin typeface="Bodoni MT Black" pitchFamily="18" charset="0"/>
                <a:ea typeface="+mn-ea"/>
              </a:rPr>
              <a:t>或一个</a:t>
            </a:r>
            <a:r>
              <a:rPr lang="zh-CN" altLang="zh-CN" sz="2400" dirty="0">
                <a:solidFill>
                  <a:srgbClr val="FF0000"/>
                </a:solidFill>
                <a:latin typeface="Bodoni MT Black" pitchFamily="18" charset="0"/>
                <a:ea typeface="+mn-ea"/>
              </a:rPr>
              <a:t>关系表达式</a:t>
            </a:r>
            <a:r>
              <a:rPr lang="zh-CN" altLang="zh-CN" sz="2400" dirty="0">
                <a:latin typeface="Bodoni MT Black" pitchFamily="18" charset="0"/>
                <a:ea typeface="+mn-ea"/>
              </a:rPr>
              <a:t>，在布尔变量或关系表达式之前还可能有一个</a:t>
            </a:r>
            <a:r>
              <a:rPr lang="en-US" altLang="zh-CN" sz="2400" dirty="0" smtClean="0">
                <a:latin typeface="Bodoni MT Black" pitchFamily="18" charset="0"/>
                <a:ea typeface="+mn-ea"/>
              </a:rPr>
              <a:t>NOT(</a:t>
            </a:r>
            <a:r>
              <a:rPr lang="zh-CN" altLang="en-US" sz="2400" baseline="30000" dirty="0" smtClean="0">
                <a:latin typeface="Bodoni MT Black" pitchFamily="18" charset="0"/>
                <a:ea typeface="+mn-ea"/>
              </a:rPr>
              <a:t>┐</a:t>
            </a:r>
            <a:r>
              <a:rPr lang="en-US" altLang="zh-CN" sz="2400" dirty="0" smtClean="0">
                <a:latin typeface="Bodoni MT Black" pitchFamily="18" charset="0"/>
                <a:ea typeface="+mn-ea"/>
              </a:rPr>
              <a:t>)</a:t>
            </a:r>
            <a:r>
              <a:rPr lang="zh-CN" altLang="zh-CN" sz="2400" dirty="0">
                <a:latin typeface="Bodoni MT Black" pitchFamily="18" charset="0"/>
                <a:ea typeface="+mn-ea"/>
              </a:rPr>
              <a:t>算符</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zh-CN" altLang="en-US" sz="2400" dirty="0" smtClean="0">
                <a:solidFill>
                  <a:srgbClr val="70201E"/>
                </a:solidFill>
                <a:latin typeface="Bodoni MT Black" pitchFamily="18" charset="0"/>
                <a:ea typeface="+mn-ea"/>
              </a:rPr>
              <a:t>①</a:t>
            </a:r>
            <a:r>
              <a:rPr lang="zh-CN" altLang="en-US" sz="2400"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关系表达式</a:t>
            </a:r>
            <a:r>
              <a:rPr lang="zh-CN" altLang="zh-CN" sz="2400" dirty="0" smtClean="0">
                <a:latin typeface="Bodoni MT Black" pitchFamily="18" charset="0"/>
                <a:ea typeface="+mn-ea"/>
              </a:rPr>
              <a:t>形式</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0" indent="0" algn="ctr">
              <a:lnSpc>
                <a:spcPct val="125000"/>
              </a:lnSpc>
              <a:defRPr/>
            </a:pPr>
            <a:r>
              <a:rPr lang="en-US" altLang="zh-CN" sz="2400" b="1" dirty="0">
                <a:solidFill>
                  <a:srgbClr val="0070C0"/>
                </a:solidFill>
                <a:latin typeface="Bodoni MT Black" pitchFamily="18" charset="0"/>
                <a:ea typeface="+mn-ea"/>
              </a:rPr>
              <a:t>E1&lt;</a:t>
            </a:r>
            <a:r>
              <a:rPr lang="zh-CN" altLang="zh-CN" sz="2400" b="1" dirty="0">
                <a:solidFill>
                  <a:srgbClr val="0070C0"/>
                </a:solidFill>
                <a:latin typeface="Bodoni MT Black" pitchFamily="18" charset="0"/>
                <a:ea typeface="+mn-ea"/>
              </a:rPr>
              <a:t>关系算符</a:t>
            </a:r>
            <a:r>
              <a:rPr lang="en-US" altLang="zh-CN" sz="2400" b="1" dirty="0">
                <a:solidFill>
                  <a:srgbClr val="0070C0"/>
                </a:solidFill>
                <a:latin typeface="Bodoni MT Black" pitchFamily="18" charset="0"/>
                <a:ea typeface="+mn-ea"/>
              </a:rPr>
              <a:t>&gt;</a:t>
            </a:r>
            <a:r>
              <a:rPr lang="en-US" altLang="zh-CN" sz="2400" b="1" dirty="0" smtClean="0">
                <a:solidFill>
                  <a:srgbClr val="0070C0"/>
                </a:solidFill>
                <a:latin typeface="Bodoni MT Black" pitchFamily="18" charset="0"/>
                <a:ea typeface="+mn-ea"/>
              </a:rPr>
              <a:t>E2</a:t>
            </a:r>
          </a:p>
          <a:p>
            <a:pPr marL="0" indent="0">
              <a:lnSpc>
                <a:spcPct val="125000"/>
              </a:lnSpc>
              <a:defRPr/>
            </a:pPr>
            <a:r>
              <a:rPr lang="en-US" altLang="zh-CN" sz="2400" dirty="0" smtClean="0">
                <a:latin typeface="Bodoni MT Black" pitchFamily="18" charset="0"/>
                <a:ea typeface="+mn-ea"/>
              </a:rPr>
              <a:t>E1</a:t>
            </a:r>
            <a:r>
              <a:rPr lang="zh-CN" altLang="zh-CN" sz="2400" dirty="0">
                <a:latin typeface="Bodoni MT Black" pitchFamily="18" charset="0"/>
                <a:ea typeface="+mn-ea"/>
              </a:rPr>
              <a:t>和</a:t>
            </a:r>
            <a:r>
              <a:rPr lang="en-US" altLang="zh-CN" sz="2400" dirty="0">
                <a:latin typeface="Bodoni MT Black" pitchFamily="18" charset="0"/>
                <a:ea typeface="+mn-ea"/>
              </a:rPr>
              <a:t>E2</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算术表达式</a:t>
            </a:r>
            <a:r>
              <a:rPr lang="zh-CN" altLang="zh-CN" sz="2400" dirty="0">
                <a:latin typeface="Bodoni MT Black" pitchFamily="18" charset="0"/>
                <a:ea typeface="+mn-ea"/>
              </a:rPr>
              <a:t>，而</a:t>
            </a:r>
            <a:r>
              <a:rPr lang="en-US" altLang="zh-CN" sz="2400" dirty="0">
                <a:latin typeface="Bodoni MT Black" pitchFamily="18" charset="0"/>
                <a:ea typeface="+mn-ea"/>
              </a:rPr>
              <a:t>&lt;</a:t>
            </a:r>
            <a:r>
              <a:rPr lang="zh-CN" altLang="zh-CN" sz="2400" dirty="0">
                <a:solidFill>
                  <a:srgbClr val="FF0000"/>
                </a:solidFill>
                <a:latin typeface="Bodoni MT Black" pitchFamily="18" charset="0"/>
                <a:ea typeface="+mn-ea"/>
              </a:rPr>
              <a:t>关系算符</a:t>
            </a:r>
            <a:r>
              <a:rPr lang="en-US" altLang="zh-CN" sz="2400" dirty="0">
                <a:latin typeface="Bodoni MT Black" pitchFamily="18" charset="0"/>
                <a:ea typeface="+mn-ea"/>
              </a:rPr>
              <a:t>&gt;</a:t>
            </a:r>
            <a:r>
              <a:rPr lang="zh-CN" altLang="zh-CN" sz="2400" dirty="0">
                <a:latin typeface="Bodoni MT Black" pitchFamily="18" charset="0"/>
                <a:ea typeface="+mn-ea"/>
              </a:rPr>
              <a:t>是下列算符</a:t>
            </a:r>
            <a:r>
              <a:rPr lang="zh-CN" altLang="zh-CN" sz="2400" dirty="0" smtClean="0">
                <a:latin typeface="Bodoni MT Black" pitchFamily="18" charset="0"/>
                <a:ea typeface="+mn-ea"/>
              </a:rPr>
              <a:t>之一</a:t>
            </a:r>
            <a:r>
              <a:rPr lang="zh-CN" altLang="en-US" sz="2400" dirty="0" smtClean="0">
                <a:latin typeface="Bodoni MT Black" pitchFamily="18" charset="0"/>
                <a:ea typeface="+mn-ea"/>
              </a:rPr>
              <a:t>：</a:t>
            </a:r>
            <a:r>
              <a:rPr lang="en-US" altLang="zh-CN" sz="2400" dirty="0" smtClean="0">
                <a:latin typeface="Bodoni MT Black" pitchFamily="18" charset="0"/>
                <a:ea typeface="+mn-ea"/>
              </a:rPr>
              <a:t>&lt;</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en-US" sz="2400" dirty="0">
                <a:latin typeface="Bodoni MT Black" pitchFamily="18" charset="0"/>
                <a:ea typeface="+mn-ea"/>
              </a:rPr>
              <a:t>，</a:t>
            </a:r>
            <a:r>
              <a:rPr lang="en-US" altLang="zh-CN" sz="2400" dirty="0" smtClean="0">
                <a:latin typeface="Bodoni MT Black" pitchFamily="18" charset="0"/>
                <a:ea typeface="+mn-ea"/>
              </a:rPr>
              <a:t>=</a:t>
            </a:r>
            <a:r>
              <a:rPr lang="zh-CN" altLang="en-US" sz="2400" dirty="0">
                <a:latin typeface="Bodoni MT Black" pitchFamily="18" charset="0"/>
                <a:ea typeface="+mn-ea"/>
              </a:rPr>
              <a:t>，</a:t>
            </a:r>
            <a:r>
              <a:rPr lang="zh-CN" altLang="zh-CN" sz="2400" dirty="0" smtClean="0">
                <a:latin typeface="Bodoni MT Black" pitchFamily="18" charset="0"/>
                <a:ea typeface="+mn-ea"/>
              </a:rPr>
              <a:t>≠</a:t>
            </a:r>
            <a:r>
              <a:rPr lang="zh-CN" altLang="en-US" sz="2400" dirty="0">
                <a:latin typeface="Bodoni MT Black" pitchFamily="18" charset="0"/>
                <a:ea typeface="+mn-ea"/>
              </a:rPr>
              <a:t>，</a:t>
            </a:r>
            <a:r>
              <a:rPr lang="en-US" altLang="zh-CN" sz="2400" dirty="0" smtClean="0">
                <a:latin typeface="Bodoni MT Black" pitchFamily="18" charset="0"/>
                <a:ea typeface="+mn-ea"/>
              </a:rPr>
              <a:t>&gt;</a:t>
            </a:r>
            <a:r>
              <a:rPr lang="zh-CN" altLang="zh-CN" sz="2400" dirty="0">
                <a:latin typeface="Bodoni MT Black" pitchFamily="18" charset="0"/>
                <a:ea typeface="+mn-ea"/>
              </a:rPr>
              <a:t>或≥</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② </a:t>
            </a:r>
            <a:r>
              <a:rPr lang="zh-CN" altLang="zh-CN" sz="2400" b="1" dirty="0" smtClean="0">
                <a:solidFill>
                  <a:srgbClr val="FF0000"/>
                </a:solidFill>
                <a:latin typeface="Bodoni MT Black" pitchFamily="18" charset="0"/>
              </a:rPr>
              <a:t>布尔表达式</a:t>
            </a:r>
            <a:r>
              <a:rPr lang="zh-CN" altLang="zh-CN" sz="2400" dirty="0">
                <a:latin typeface="Bodoni MT Black" pitchFamily="18" charset="0"/>
              </a:rPr>
              <a:t>不包含关系表达式的</a:t>
            </a:r>
            <a:r>
              <a:rPr lang="zh-CN" altLang="zh-CN" sz="2400" dirty="0" smtClean="0">
                <a:latin typeface="Bodoni MT Black" pitchFamily="18" charset="0"/>
              </a:rPr>
              <a:t>条件</a:t>
            </a:r>
            <a:r>
              <a:rPr lang="zh-CN" altLang="en-US" sz="2400" dirty="0" smtClean="0">
                <a:latin typeface="Bodoni MT Black" pitchFamily="18" charset="0"/>
              </a:rPr>
              <a:t>，其</a:t>
            </a:r>
            <a:r>
              <a:rPr lang="zh-CN" altLang="zh-CN" sz="2400" dirty="0" smtClean="0">
                <a:solidFill>
                  <a:srgbClr val="FF0000"/>
                </a:solidFill>
                <a:latin typeface="Bodoni MT Black" pitchFamily="18" charset="0"/>
                <a:ea typeface="+mn-ea"/>
              </a:rPr>
              <a:t>布尔算符</a:t>
            </a:r>
            <a:r>
              <a:rPr lang="zh-CN" altLang="en-US" sz="2400" dirty="0" smtClean="0">
                <a:latin typeface="Bodoni MT Black" pitchFamily="18" charset="0"/>
                <a:ea typeface="+mn-ea"/>
              </a:rPr>
              <a:t>包括：</a:t>
            </a:r>
            <a:r>
              <a:rPr lang="en-US" altLang="zh-CN" sz="2400" dirty="0" smtClean="0">
                <a:latin typeface="Bodoni MT Black" pitchFamily="18" charset="0"/>
                <a:ea typeface="+mn-ea"/>
              </a:rPr>
              <a:t>OR(|)</a:t>
            </a:r>
            <a:r>
              <a:rPr lang="zh-CN" altLang="en-US" sz="2400" dirty="0" smtClean="0">
                <a:latin typeface="Bodoni MT Black" pitchFamily="18" charset="0"/>
                <a:ea typeface="+mn-ea"/>
              </a:rPr>
              <a:t>，</a:t>
            </a:r>
            <a:r>
              <a:rPr lang="en-US" altLang="zh-CN" sz="2400" dirty="0" smtClean="0">
                <a:latin typeface="Bodoni MT Black" pitchFamily="18" charset="0"/>
                <a:ea typeface="+mn-ea"/>
              </a:rPr>
              <a:t>AND(&amp;)</a:t>
            </a:r>
            <a:r>
              <a:rPr lang="zh-CN" altLang="zh-CN" sz="2400" dirty="0" smtClean="0">
                <a:latin typeface="Bodoni MT Black" pitchFamily="18" charset="0"/>
                <a:ea typeface="+mn-ea"/>
              </a:rPr>
              <a:t>和</a:t>
            </a:r>
            <a:r>
              <a:rPr lang="en-US" altLang="zh-CN" sz="2400" dirty="0" smtClean="0">
                <a:latin typeface="Bodoni MT Black" pitchFamily="18" charset="0"/>
                <a:ea typeface="+mn-ea"/>
              </a:rPr>
              <a:t>NOT</a:t>
            </a:r>
            <a:r>
              <a:rPr lang="en-US" altLang="zh-CN" sz="2400" dirty="0">
                <a:latin typeface="Bodoni MT Black" pitchFamily="18" charset="0"/>
                <a:ea typeface="+mn-ea"/>
              </a:rPr>
              <a:t>(</a:t>
            </a:r>
            <a:r>
              <a:rPr lang="zh-CN" altLang="en-US" sz="2400" baseline="30000" dirty="0" smtClean="0">
                <a:latin typeface="Bodoni MT Black" pitchFamily="18" charset="0"/>
                <a:ea typeface="+mn-ea"/>
              </a:rPr>
              <a:t> ┐</a:t>
            </a:r>
            <a:r>
              <a:rPr lang="en-US" altLang="zh-CN" sz="2400" dirty="0" smtClean="0">
                <a:latin typeface="Bodoni MT Black" pitchFamily="18" charset="0"/>
                <a:ea typeface="+mn-ea"/>
              </a:rPr>
              <a:t>)</a:t>
            </a:r>
            <a:r>
              <a:rPr lang="zh-CN" altLang="zh-CN" sz="2400" dirty="0" smtClean="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179512" y="1412875"/>
            <a:ext cx="864063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dirty="0" smtClean="0">
                <a:latin typeface="Bodoni MT Black" pitchFamily="18" charset="0"/>
                <a:ea typeface="+mn-ea"/>
              </a:rPr>
              <a:t>      </a:t>
            </a:r>
            <a:r>
              <a:rPr lang="zh-CN" altLang="en-US" sz="2400" b="1" dirty="0" smtClean="0">
                <a:solidFill>
                  <a:srgbClr val="C00000"/>
                </a:solidFill>
                <a:latin typeface="Bodoni MT Black" pitchFamily="18" charset="0"/>
                <a:ea typeface="+mn-ea"/>
              </a:rPr>
              <a:t>复合条件</a:t>
            </a:r>
            <a:r>
              <a:rPr lang="zh-CN" altLang="en-US" sz="2400" dirty="0" smtClean="0">
                <a:latin typeface="Bodoni MT Black" pitchFamily="18" charset="0"/>
                <a:ea typeface="+mn-ea"/>
              </a:rPr>
              <a:t>由两个或多个简单条件组成，其</a:t>
            </a:r>
            <a:r>
              <a:rPr lang="zh-CN" altLang="zh-CN" sz="2400" dirty="0" smtClean="0">
                <a:latin typeface="Bodoni MT Black" pitchFamily="18" charset="0"/>
                <a:ea typeface="+mn-ea"/>
              </a:rPr>
              <a:t>条件成分的类型包括</a:t>
            </a:r>
            <a:r>
              <a:rPr lang="zh-CN" altLang="zh-CN" sz="2400" dirty="0" smtClean="0">
                <a:solidFill>
                  <a:srgbClr val="0070C0"/>
                </a:solidFill>
                <a:latin typeface="Bodoni MT Black" pitchFamily="18" charset="0"/>
                <a:ea typeface="+mn-ea"/>
              </a:rPr>
              <a:t>布尔算符</a:t>
            </a:r>
            <a:r>
              <a:rPr lang="zh-CN" altLang="zh-CN" sz="2400" dirty="0" smtClean="0">
                <a:latin typeface="Bodoni MT Black" pitchFamily="18" charset="0"/>
                <a:ea typeface="+mn-ea"/>
              </a:rPr>
              <a:t>、</a:t>
            </a:r>
            <a:r>
              <a:rPr lang="zh-CN" altLang="zh-CN" sz="2400" dirty="0" smtClean="0">
                <a:solidFill>
                  <a:srgbClr val="0070C0"/>
                </a:solidFill>
                <a:latin typeface="Bodoni MT Black" pitchFamily="18" charset="0"/>
                <a:ea typeface="+mn-ea"/>
              </a:rPr>
              <a:t>布尔变量</a:t>
            </a:r>
            <a:r>
              <a:rPr lang="zh-CN" altLang="zh-CN" sz="2400" dirty="0" smtClean="0">
                <a:latin typeface="Bodoni MT Black" pitchFamily="18" charset="0"/>
                <a:ea typeface="+mn-ea"/>
              </a:rPr>
              <a:t>、</a:t>
            </a:r>
            <a:r>
              <a:rPr lang="zh-CN" altLang="zh-CN" sz="2400" dirty="0" smtClean="0">
                <a:solidFill>
                  <a:srgbClr val="0070C0"/>
                </a:solidFill>
                <a:latin typeface="Bodoni MT Black" pitchFamily="18" charset="0"/>
                <a:ea typeface="+mn-ea"/>
              </a:rPr>
              <a:t>布尔括弧</a:t>
            </a:r>
            <a:r>
              <a:rPr lang="zh-CN" altLang="zh-CN" sz="2400" dirty="0" smtClean="0">
                <a:latin typeface="Bodoni MT Black" pitchFamily="18" charset="0"/>
                <a:ea typeface="+mn-ea"/>
              </a:rPr>
              <a:t>（括住简单条件或复合条件）、</a:t>
            </a:r>
            <a:r>
              <a:rPr lang="zh-CN" altLang="zh-CN" sz="2400" dirty="0" smtClean="0">
                <a:solidFill>
                  <a:srgbClr val="0070C0"/>
                </a:solidFill>
                <a:latin typeface="Bodoni MT Black" pitchFamily="18" charset="0"/>
                <a:ea typeface="+mn-ea"/>
              </a:rPr>
              <a:t>关系算符</a:t>
            </a:r>
            <a:r>
              <a:rPr lang="zh-CN" altLang="zh-CN" sz="2400" dirty="0" smtClean="0">
                <a:latin typeface="Bodoni MT Black" pitchFamily="18" charset="0"/>
                <a:ea typeface="+mn-ea"/>
              </a:rPr>
              <a:t>及</a:t>
            </a:r>
            <a:r>
              <a:rPr lang="zh-CN" altLang="zh-CN" sz="2400" dirty="0" smtClean="0">
                <a:solidFill>
                  <a:srgbClr val="0070C0"/>
                </a:solidFill>
                <a:latin typeface="Bodoni MT Black" pitchFamily="18" charset="0"/>
                <a:ea typeface="+mn-ea"/>
              </a:rPr>
              <a:t>算术表达式</a:t>
            </a:r>
            <a:r>
              <a:rPr lang="zh-CN" altLang="zh-CN" sz="2400" dirty="0" smtClean="0">
                <a:latin typeface="Bodoni MT Black" pitchFamily="18" charset="0"/>
                <a:ea typeface="+mn-ea"/>
              </a:rPr>
              <a:t>。</a:t>
            </a:r>
          </a:p>
          <a:p>
            <a:pPr marL="0" indent="0">
              <a:lnSpc>
                <a:spcPct val="125000"/>
              </a:lnSpc>
              <a:defRPr/>
            </a:pP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如果条件不正确，则至少条件的一个成分不正确</a:t>
            </a:r>
            <a:r>
              <a:rPr lang="zh-CN" altLang="zh-CN" sz="2400" dirty="0" smtClean="0">
                <a:latin typeface="Bodoni MT Black" pitchFamily="18" charset="0"/>
                <a:ea typeface="+mn-ea"/>
              </a:rPr>
              <a:t>。因此，条件错误的类型</a:t>
            </a:r>
            <a:r>
              <a:rPr lang="zh-CN" altLang="en-US" sz="2400" dirty="0" smtClean="0">
                <a:latin typeface="Bodoni MT Black" pitchFamily="18" charset="0"/>
                <a:ea typeface="+mn-ea"/>
              </a:rPr>
              <a:t>有</a:t>
            </a:r>
            <a:r>
              <a:rPr lang="zh-CN" altLang="zh-CN" sz="2400" dirty="0" smtClean="0">
                <a:latin typeface="Bodoni MT Black" pitchFamily="18" charset="0"/>
                <a:ea typeface="+mn-ea"/>
              </a:rPr>
              <a:t>：布尔算符错</a:t>
            </a:r>
            <a:r>
              <a:rPr lang="zh-CN" altLang="en-US" sz="2400" dirty="0" smtClean="0">
                <a:latin typeface="Bodoni MT Black" pitchFamily="18" charset="0"/>
                <a:ea typeface="+mn-ea"/>
              </a:rPr>
              <a:t>、</a:t>
            </a:r>
            <a:r>
              <a:rPr lang="zh-CN" altLang="zh-CN" sz="2400" dirty="0" smtClean="0">
                <a:latin typeface="Bodoni MT Black" pitchFamily="18" charset="0"/>
                <a:ea typeface="+mn-ea"/>
              </a:rPr>
              <a:t>布尔变量错</a:t>
            </a:r>
            <a:r>
              <a:rPr lang="zh-CN" altLang="en-US" sz="2400" dirty="0" smtClean="0">
                <a:latin typeface="Bodoni MT Black" pitchFamily="18" charset="0"/>
                <a:ea typeface="+mn-ea"/>
              </a:rPr>
              <a:t>、</a:t>
            </a:r>
            <a:r>
              <a:rPr lang="zh-CN" altLang="zh-CN" sz="2400" dirty="0" smtClean="0">
                <a:latin typeface="Bodoni MT Black" pitchFamily="18" charset="0"/>
                <a:ea typeface="+mn-ea"/>
              </a:rPr>
              <a:t>布尔括弧错</a:t>
            </a:r>
            <a:r>
              <a:rPr lang="zh-CN" altLang="en-US" sz="2400" dirty="0" smtClean="0">
                <a:latin typeface="Bodoni MT Black" pitchFamily="18" charset="0"/>
                <a:ea typeface="+mn-ea"/>
              </a:rPr>
              <a:t>、</a:t>
            </a:r>
            <a:r>
              <a:rPr lang="zh-CN" altLang="zh-CN" sz="2400" dirty="0" smtClean="0">
                <a:latin typeface="Bodoni MT Black" pitchFamily="18" charset="0"/>
                <a:ea typeface="+mn-ea"/>
              </a:rPr>
              <a:t>关系算符错</a:t>
            </a:r>
            <a:r>
              <a:rPr lang="zh-CN" altLang="en-US" sz="2400" dirty="0" smtClean="0">
                <a:latin typeface="Bodoni MT Black" pitchFamily="18" charset="0"/>
                <a:ea typeface="+mn-ea"/>
              </a:rPr>
              <a:t>、</a:t>
            </a:r>
            <a:r>
              <a:rPr lang="zh-CN" altLang="zh-CN" sz="2400" dirty="0" smtClean="0">
                <a:latin typeface="Bodoni MT Black" pitchFamily="18" charset="0"/>
                <a:ea typeface="+mn-ea"/>
              </a:rPr>
              <a:t>算术表达式</a:t>
            </a:r>
            <a:r>
              <a:rPr lang="zh-CN" altLang="en-US" sz="2400" dirty="0" smtClean="0">
                <a:latin typeface="Bodoni MT Black" pitchFamily="18" charset="0"/>
                <a:ea typeface="+mn-ea"/>
              </a:rPr>
              <a:t>错。</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条件</a:t>
            </a:r>
            <a:r>
              <a:rPr lang="zh-CN" altLang="zh-CN" sz="2400" dirty="0">
                <a:latin typeface="Bodoni MT Black" pitchFamily="18" charset="0"/>
              </a:rPr>
              <a:t>测试方法着重测试程序中的每个条件。条件测试策略有两个优点： </a:t>
            </a:r>
            <a:endParaRPr lang="en-US" altLang="zh-CN" sz="2400" dirty="0">
              <a:latin typeface="Bodoni MT Black" pitchFamily="18" charset="0"/>
            </a:endParaRPr>
          </a:p>
          <a:p>
            <a:pPr marL="0" indent="0">
              <a:lnSpc>
                <a:spcPct val="125000"/>
              </a:lnSpc>
              <a:defRPr/>
            </a:pPr>
            <a:r>
              <a:rPr lang="zh-CN" altLang="zh-CN" sz="2400" dirty="0">
                <a:latin typeface="Bodoni MT Black" pitchFamily="18" charset="0"/>
              </a:rPr>
              <a:t>①</a:t>
            </a:r>
            <a:r>
              <a:rPr lang="en-US" altLang="zh-CN" sz="2400" dirty="0">
                <a:latin typeface="Bodoni MT Black" pitchFamily="18" charset="0"/>
              </a:rPr>
              <a:t> </a:t>
            </a:r>
            <a:r>
              <a:rPr lang="zh-CN" altLang="zh-CN" sz="2400" dirty="0">
                <a:solidFill>
                  <a:srgbClr val="0070C0"/>
                </a:solidFill>
                <a:latin typeface="Bodoni MT Black" pitchFamily="18" charset="0"/>
              </a:rPr>
              <a:t>容易度量条件的测试覆盖率； </a:t>
            </a:r>
            <a:endParaRPr lang="en-US" altLang="zh-CN" sz="2400" dirty="0">
              <a:solidFill>
                <a:srgbClr val="0070C0"/>
              </a:solidFill>
              <a:latin typeface="Bodoni MT Black" pitchFamily="18" charset="0"/>
            </a:endParaRPr>
          </a:p>
          <a:p>
            <a:pPr marL="0" indent="0">
              <a:lnSpc>
                <a:spcPct val="125000"/>
              </a:lnSpc>
              <a:defRPr/>
            </a:pPr>
            <a:r>
              <a:rPr lang="zh-CN" altLang="zh-CN" sz="2400" dirty="0">
                <a:latin typeface="Bodoni MT Black" pitchFamily="18" charset="0"/>
              </a:rPr>
              <a:t>②</a:t>
            </a:r>
            <a:r>
              <a:rPr lang="en-US" altLang="zh-CN" sz="2400" dirty="0">
                <a:latin typeface="Bodoni MT Black" pitchFamily="18" charset="0"/>
              </a:rPr>
              <a:t> </a:t>
            </a:r>
            <a:r>
              <a:rPr lang="zh-CN" altLang="zh-CN" sz="2400" dirty="0">
                <a:solidFill>
                  <a:srgbClr val="0070C0"/>
                </a:solidFill>
                <a:latin typeface="Bodoni MT Black" pitchFamily="18" charset="0"/>
              </a:rPr>
              <a:t>程序内条件的测试覆盖率可指导附加测试的设计</a:t>
            </a:r>
            <a:r>
              <a:rPr lang="zh-CN" altLang="zh-CN" sz="2400" dirty="0">
                <a:latin typeface="Bodoni MT Black" pitchFamily="18" charset="0"/>
              </a:rPr>
              <a:t>。</a:t>
            </a:r>
            <a:endParaRPr lang="en-US" altLang="zh-CN" sz="2400" dirty="0">
              <a:latin typeface="Bodoni MT Black" pitchFamily="18" charset="0"/>
            </a:endParaRPr>
          </a:p>
          <a:p>
            <a:pPr marL="0" indent="0">
              <a:lnSpc>
                <a:spcPct val="125000"/>
              </a:lnSpc>
              <a:defRPr/>
            </a:pP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107391994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343247" y="1412776"/>
            <a:ext cx="864165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条件</a:t>
            </a:r>
            <a:r>
              <a:rPr lang="zh-CN" altLang="zh-CN" sz="2400" dirty="0">
                <a:latin typeface="Bodoni MT Black" pitchFamily="18" charset="0"/>
                <a:ea typeface="+mn-ea"/>
              </a:rPr>
              <a:t>测试的目的不仅是检测程序条件中的错误，而且是检测程序中的其他</a:t>
            </a:r>
            <a:r>
              <a:rPr lang="zh-CN" altLang="zh-CN" sz="2400" dirty="0" smtClean="0">
                <a:latin typeface="Bodoni MT Black" pitchFamily="18" charset="0"/>
                <a:ea typeface="+mn-ea"/>
              </a:rPr>
              <a:t>错误</a:t>
            </a:r>
            <a:r>
              <a:rPr lang="zh-CN" altLang="en-US" sz="2400" dirty="0" smtClean="0">
                <a:latin typeface="Bodoni MT Black" pitchFamily="18" charset="0"/>
                <a:ea typeface="+mn-ea"/>
              </a:rPr>
              <a:t>，条件测试包括：</a:t>
            </a:r>
            <a:endParaRPr lang="en-US" altLang="zh-CN" sz="2400" dirty="0" smtClean="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① </a:t>
            </a:r>
            <a:r>
              <a:rPr lang="zh-CN" altLang="en-US" sz="2400" dirty="0" smtClean="0">
                <a:solidFill>
                  <a:srgbClr val="FF0000"/>
                </a:solidFill>
                <a:latin typeface="Bodoni MT Black" pitchFamily="18" charset="0"/>
                <a:ea typeface="+mn-ea"/>
              </a:rPr>
              <a:t>分支测试：</a:t>
            </a:r>
            <a:r>
              <a:rPr lang="zh-CN" altLang="en-US" sz="2400" dirty="0" smtClean="0">
                <a:latin typeface="Bodoni MT Black" pitchFamily="18" charset="0"/>
                <a:ea typeface="+mn-ea"/>
              </a:rPr>
              <a:t>复合条件</a:t>
            </a:r>
            <a:r>
              <a:rPr lang="en-US" altLang="zh-CN" sz="2400" dirty="0" smtClean="0">
                <a:latin typeface="Bodoni MT Black" pitchFamily="18" charset="0"/>
                <a:ea typeface="+mn-ea"/>
              </a:rPr>
              <a:t>C</a:t>
            </a:r>
            <a:r>
              <a:rPr lang="zh-CN" altLang="en-US" sz="2400" dirty="0" smtClean="0">
                <a:latin typeface="Bodoni MT Black" pitchFamily="18" charset="0"/>
                <a:ea typeface="+mn-ea"/>
              </a:rPr>
              <a:t>的真分支和假分支以及</a:t>
            </a:r>
            <a:r>
              <a:rPr lang="en-US" altLang="zh-CN" sz="2400" dirty="0" smtClean="0">
                <a:latin typeface="Bodoni MT Black" pitchFamily="18" charset="0"/>
                <a:ea typeface="+mn-ea"/>
              </a:rPr>
              <a:t>C</a:t>
            </a:r>
            <a:r>
              <a:rPr lang="zh-CN" altLang="en-US" sz="2400" dirty="0" smtClean="0">
                <a:latin typeface="Bodoni MT Black" pitchFamily="18" charset="0"/>
                <a:ea typeface="+mn-ea"/>
              </a:rPr>
              <a:t>中每个简单条件均需至少执行一次。</a:t>
            </a:r>
            <a:endParaRPr lang="en-US" altLang="zh-CN" sz="2400" dirty="0" smtClean="0">
              <a:latin typeface="Bodoni MT Black" pitchFamily="18" charset="0"/>
              <a:ea typeface="+mn-ea"/>
            </a:endParaRPr>
          </a:p>
          <a:p>
            <a:pPr marL="0" indent="0">
              <a:lnSpc>
                <a:spcPct val="125000"/>
              </a:lnSpc>
              <a:defRPr/>
            </a:pPr>
            <a:r>
              <a:rPr lang="zh-CN" altLang="en-US" sz="2400" dirty="0" smtClean="0">
                <a:latin typeface="Bodoni MT Black" pitchFamily="18" charset="0"/>
                <a:ea typeface="+mn-ea"/>
              </a:rPr>
              <a:t>②</a:t>
            </a:r>
            <a:r>
              <a:rPr lang="zh-CN" altLang="en-US" sz="2400" dirty="0" smtClean="0">
                <a:solidFill>
                  <a:srgbClr val="FF0000"/>
                </a:solidFill>
                <a:latin typeface="Bodoni MT Black" pitchFamily="18" charset="0"/>
                <a:ea typeface="+mn-ea"/>
              </a:rPr>
              <a:t> 域测试：</a:t>
            </a:r>
            <a:r>
              <a:rPr lang="zh-CN" altLang="en-US" sz="2400" dirty="0" smtClean="0">
                <a:latin typeface="Bodoni MT Black" pitchFamily="18" charset="0"/>
                <a:ea typeface="+mn-ea"/>
              </a:rPr>
              <a:t>对一个关系表达式执行</a:t>
            </a:r>
            <a:r>
              <a:rPr lang="en-US" altLang="zh-CN" sz="2400" dirty="0" smtClean="0">
                <a:latin typeface="Bodoni MT Black" pitchFamily="18" charset="0"/>
                <a:ea typeface="+mn-ea"/>
              </a:rPr>
              <a:t>3-4</a:t>
            </a:r>
            <a:r>
              <a:rPr lang="zh-CN" altLang="en-US" sz="2400" dirty="0" smtClean="0">
                <a:latin typeface="Bodoni MT Black" pitchFamily="18" charset="0"/>
                <a:ea typeface="+mn-ea"/>
              </a:rPr>
              <a:t>个测试（大于、等于、小于），对包含</a:t>
            </a:r>
            <a:r>
              <a:rPr lang="en-US" altLang="zh-CN" sz="2400" dirty="0" smtClean="0">
                <a:latin typeface="Bodoni MT Black" pitchFamily="18" charset="0"/>
                <a:ea typeface="+mn-ea"/>
              </a:rPr>
              <a:t>n</a:t>
            </a:r>
            <a:r>
              <a:rPr lang="zh-CN" altLang="en-US" sz="2400" dirty="0" smtClean="0">
                <a:latin typeface="Bodoni MT Black" pitchFamily="18" charset="0"/>
                <a:ea typeface="+mn-ea"/>
              </a:rPr>
              <a:t>个变量的布尔表达式，需要</a:t>
            </a:r>
            <a:r>
              <a:rPr lang="en-US" altLang="zh-CN" sz="2400" dirty="0" smtClean="0">
                <a:latin typeface="Bodoni MT Black" pitchFamily="18" charset="0"/>
                <a:ea typeface="+mn-ea"/>
              </a:rPr>
              <a:t>2</a:t>
            </a:r>
            <a:r>
              <a:rPr lang="en-US" altLang="zh-CN" sz="2400" baseline="30000" dirty="0" smtClean="0">
                <a:latin typeface="Bodoni MT Black" pitchFamily="18" charset="0"/>
                <a:ea typeface="+mn-ea"/>
              </a:rPr>
              <a:t>n</a:t>
            </a:r>
            <a:r>
              <a:rPr lang="zh-CN" altLang="en-US" sz="2400" dirty="0" smtClean="0">
                <a:latin typeface="Bodoni MT Black" pitchFamily="18" charset="0"/>
              </a:rPr>
              <a:t>个测试（真假组合），</a:t>
            </a:r>
            <a:r>
              <a:rPr lang="en-US" altLang="zh-CN" sz="2400" dirty="0" smtClean="0">
                <a:latin typeface="Bodoni MT Black" pitchFamily="18" charset="0"/>
              </a:rPr>
              <a:t>n</a:t>
            </a:r>
            <a:r>
              <a:rPr lang="zh-CN" altLang="en-US" sz="2400" dirty="0" smtClean="0">
                <a:latin typeface="Bodoni MT Black" pitchFamily="18" charset="0"/>
              </a:rPr>
              <a:t>取值应很小。</a:t>
            </a:r>
            <a:endParaRPr lang="en-US" altLang="zh-CN" sz="2400" dirty="0" smtClean="0">
              <a:latin typeface="Bodoni MT Black" pitchFamily="18" charset="0"/>
            </a:endParaRPr>
          </a:p>
          <a:p>
            <a:pPr marL="0" indent="0">
              <a:lnSpc>
                <a:spcPct val="125000"/>
              </a:lnSpc>
              <a:defRPr/>
            </a:pPr>
            <a:r>
              <a:rPr lang="zh-CN" altLang="en-US" sz="2400" dirty="0" smtClean="0">
                <a:latin typeface="Bodoni MT Black" pitchFamily="18" charset="0"/>
                <a:ea typeface="+mn-ea"/>
              </a:rPr>
              <a:t>③ </a:t>
            </a:r>
            <a:r>
              <a:rPr lang="en-US" altLang="zh-CN" sz="2400" dirty="0" smtClean="0">
                <a:solidFill>
                  <a:srgbClr val="FF0000"/>
                </a:solidFill>
                <a:latin typeface="Bodoni MT Black" pitchFamily="18" charset="0"/>
                <a:ea typeface="+mn-ea"/>
              </a:rPr>
              <a:t>BRO(branch </a:t>
            </a:r>
            <a:r>
              <a:rPr lang="en-US" altLang="zh-CN" sz="2400" dirty="0">
                <a:solidFill>
                  <a:srgbClr val="FF0000"/>
                </a:solidFill>
                <a:latin typeface="Bodoni MT Black" pitchFamily="18" charset="0"/>
                <a:ea typeface="+mn-ea"/>
              </a:rPr>
              <a:t>and relational operator)</a:t>
            </a:r>
            <a:r>
              <a:rPr lang="zh-CN" altLang="zh-CN" sz="2400" dirty="0" smtClean="0">
                <a:solidFill>
                  <a:srgbClr val="FF0000"/>
                </a:solidFill>
                <a:latin typeface="Bodoni MT Black" pitchFamily="18" charset="0"/>
                <a:ea typeface="+mn-ea"/>
              </a:rPr>
              <a:t>测试</a:t>
            </a:r>
            <a:r>
              <a:rPr lang="zh-CN" altLang="en-US" sz="2400" dirty="0" smtClean="0">
                <a:solidFill>
                  <a:srgbClr val="FF0000"/>
                </a:solidFill>
                <a:latin typeface="Bodoni MT Black" pitchFamily="18" charset="0"/>
                <a:ea typeface="+mn-ea"/>
              </a:rPr>
              <a:t>：</a:t>
            </a:r>
            <a:r>
              <a:rPr lang="zh-CN" altLang="zh-CN" sz="2400" dirty="0" smtClean="0">
                <a:solidFill>
                  <a:srgbClr val="FF0000"/>
                </a:solidFill>
                <a:latin typeface="Bodoni MT Black" pitchFamily="18" charset="0"/>
              </a:rPr>
              <a:t>条件</a:t>
            </a:r>
            <a:r>
              <a:rPr lang="zh-CN" altLang="zh-CN" sz="2400" dirty="0">
                <a:solidFill>
                  <a:srgbClr val="FF0000"/>
                </a:solidFill>
                <a:latin typeface="Bodoni MT Black" pitchFamily="18" charset="0"/>
              </a:rPr>
              <a:t>测试</a:t>
            </a:r>
            <a:r>
              <a:rPr lang="zh-CN" altLang="zh-CN" sz="2400" dirty="0" smtClean="0">
                <a:solidFill>
                  <a:srgbClr val="FF0000"/>
                </a:solidFill>
                <a:latin typeface="Bodoni MT Black" pitchFamily="18" charset="0"/>
              </a:rPr>
              <a:t>策略</a:t>
            </a:r>
            <a:r>
              <a:rPr lang="zh-CN" altLang="en-US" sz="2400" dirty="0">
                <a:solidFill>
                  <a:srgbClr val="FF0000"/>
                </a:solidFill>
                <a:latin typeface="Bodoni MT Black" pitchFamily="18" charset="0"/>
              </a:rPr>
              <a:t>为</a:t>
            </a:r>
            <a:r>
              <a:rPr lang="zh-CN" altLang="en-US" sz="2400" dirty="0" smtClean="0">
                <a:latin typeface="Bodoni MT Black" pitchFamily="18" charset="0"/>
                <a:ea typeface="+mn-ea"/>
              </a:rPr>
              <a:t>若</a:t>
            </a:r>
            <a:r>
              <a:rPr lang="zh-CN" altLang="zh-CN" sz="2400" dirty="0" smtClean="0">
                <a:latin typeface="Bodoni MT Black" pitchFamily="18" charset="0"/>
                <a:ea typeface="+mn-ea"/>
              </a:rPr>
              <a:t>条件</a:t>
            </a:r>
            <a:r>
              <a:rPr lang="zh-CN" altLang="zh-CN" sz="2400" dirty="0">
                <a:latin typeface="Bodoni MT Black" pitchFamily="18" charset="0"/>
                <a:ea typeface="+mn-ea"/>
              </a:rPr>
              <a:t>中所有布尔变量和关系算符都只出现一次而且没有公共变量，则</a:t>
            </a:r>
            <a:r>
              <a:rPr lang="en-US" altLang="zh-CN" sz="2400" dirty="0">
                <a:latin typeface="Bodoni MT Black" pitchFamily="18" charset="0"/>
                <a:ea typeface="+mn-ea"/>
              </a:rPr>
              <a:t>BRO</a:t>
            </a:r>
            <a:r>
              <a:rPr lang="zh-CN" altLang="zh-CN" sz="2400" dirty="0">
                <a:latin typeface="Bodoni MT Black" pitchFamily="18" charset="0"/>
                <a:ea typeface="+mn-ea"/>
              </a:rPr>
              <a:t>测试保证能发现该</a:t>
            </a:r>
            <a:r>
              <a:rPr lang="zh-CN" altLang="zh-CN" sz="2400" dirty="0">
                <a:solidFill>
                  <a:srgbClr val="0070C0"/>
                </a:solidFill>
                <a:latin typeface="Bodoni MT Black" pitchFamily="18" charset="0"/>
                <a:ea typeface="+mn-ea"/>
              </a:rPr>
              <a:t>条件中的分支错和关系算符错</a:t>
            </a:r>
            <a:r>
              <a:rPr lang="zh-CN" altLang="zh-CN" sz="2400" dirty="0">
                <a:latin typeface="Bodoni MT Black" pitchFamily="18" charset="0"/>
                <a:ea typeface="+mn-ea"/>
              </a:rPr>
              <a:t>。</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251520" y="1468438"/>
            <a:ext cx="8641655" cy="41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000" dirty="0" smtClean="0">
                <a:latin typeface="Bodoni MT Black" pitchFamily="18" charset="0"/>
                <a:ea typeface="+mn-ea"/>
              </a:rPr>
              <a:t>       </a:t>
            </a:r>
            <a:r>
              <a:rPr lang="en-US" altLang="zh-CN" sz="2400" dirty="0" smtClean="0">
                <a:latin typeface="Bodoni MT Black" pitchFamily="18" charset="0"/>
                <a:ea typeface="+mn-ea"/>
              </a:rPr>
              <a:t>BRO</a:t>
            </a:r>
            <a:r>
              <a:rPr lang="zh-CN" altLang="zh-CN" sz="2400" dirty="0">
                <a:latin typeface="Bodoni MT Black" pitchFamily="18" charset="0"/>
                <a:ea typeface="+mn-ea"/>
              </a:rPr>
              <a:t>测试利用</a:t>
            </a:r>
            <a:r>
              <a:rPr lang="zh-CN" altLang="zh-CN" sz="2400" dirty="0">
                <a:solidFill>
                  <a:srgbClr val="FF0000"/>
                </a:solidFill>
                <a:latin typeface="Bodoni MT Black" pitchFamily="18" charset="0"/>
                <a:ea typeface="+mn-ea"/>
              </a:rPr>
              <a:t>条件</a:t>
            </a:r>
            <a:r>
              <a:rPr lang="en-US" altLang="zh-CN" sz="2400" dirty="0">
                <a:solidFill>
                  <a:srgbClr val="FF0000"/>
                </a:solidFill>
                <a:latin typeface="Bodoni MT Black" pitchFamily="18" charset="0"/>
                <a:ea typeface="+mn-ea"/>
              </a:rPr>
              <a:t>C</a:t>
            </a:r>
            <a:r>
              <a:rPr lang="zh-CN" altLang="zh-CN" sz="2400" dirty="0">
                <a:solidFill>
                  <a:srgbClr val="FF0000"/>
                </a:solidFill>
                <a:latin typeface="Bodoni MT Black" pitchFamily="18" charset="0"/>
                <a:ea typeface="+mn-ea"/>
              </a:rPr>
              <a:t>的条件约束</a:t>
            </a:r>
            <a:r>
              <a:rPr lang="zh-CN" altLang="zh-CN" sz="2400" dirty="0">
                <a:latin typeface="Bodoni MT Black" pitchFamily="18" charset="0"/>
                <a:ea typeface="+mn-ea"/>
              </a:rPr>
              <a:t>来设计测试用例。包含</a:t>
            </a:r>
            <a:r>
              <a:rPr lang="en-US" altLang="zh-CN" sz="2400" dirty="0">
                <a:latin typeface="Bodoni MT Black" pitchFamily="18" charset="0"/>
                <a:ea typeface="+mn-ea"/>
              </a:rPr>
              <a:t>n</a:t>
            </a:r>
            <a:r>
              <a:rPr lang="zh-CN" altLang="zh-CN" sz="2400" dirty="0">
                <a:latin typeface="Bodoni MT Black" pitchFamily="18" charset="0"/>
                <a:ea typeface="+mn-ea"/>
              </a:rPr>
              <a:t>个简单条件的条件</a:t>
            </a:r>
            <a:r>
              <a:rPr lang="en-US" altLang="zh-CN" sz="2400" dirty="0">
                <a:latin typeface="Bodoni MT Black" pitchFamily="18" charset="0"/>
                <a:ea typeface="+mn-ea"/>
              </a:rPr>
              <a:t>C</a:t>
            </a:r>
            <a:r>
              <a:rPr lang="zh-CN" altLang="zh-CN" sz="2400" dirty="0">
                <a:latin typeface="Bodoni MT Black" pitchFamily="18" charset="0"/>
                <a:ea typeface="+mn-ea"/>
              </a:rPr>
              <a:t>的条件约束定义</a:t>
            </a:r>
            <a:r>
              <a:rPr lang="zh-CN" altLang="zh-CN" sz="2400" dirty="0" smtClean="0">
                <a:latin typeface="Bodoni MT Black" pitchFamily="18" charset="0"/>
                <a:ea typeface="+mn-ea"/>
              </a:rPr>
              <a:t>为</a:t>
            </a:r>
            <a:r>
              <a:rPr lang="en-US" altLang="zh-CN" sz="2400" dirty="0">
                <a:solidFill>
                  <a:srgbClr val="FF0000"/>
                </a:solidFill>
                <a:latin typeface="Bodoni MT Black" pitchFamily="18" charset="0"/>
                <a:ea typeface="+mn-ea"/>
              </a:rPr>
              <a:t>(</a:t>
            </a:r>
            <a:r>
              <a:rPr lang="en-US" altLang="zh-CN" sz="2400" dirty="0" smtClean="0">
                <a:solidFill>
                  <a:srgbClr val="FF0000"/>
                </a:solidFill>
                <a:latin typeface="Bodoni MT Black" pitchFamily="18" charset="0"/>
                <a:ea typeface="+mn-ea"/>
              </a:rPr>
              <a:t>D1,D2,</a:t>
            </a:r>
            <a:r>
              <a:rPr lang="zh-CN" altLang="zh-CN" sz="2400" dirty="0" smtClean="0">
                <a:solidFill>
                  <a:srgbClr val="FF0000"/>
                </a:solidFill>
                <a:latin typeface="Bodoni MT Black" pitchFamily="18" charset="0"/>
                <a:ea typeface="+mn-ea"/>
              </a:rPr>
              <a:t>…</a:t>
            </a:r>
            <a:r>
              <a:rPr lang="en-US" altLang="zh-CN" sz="2400" dirty="0" smtClean="0">
                <a:solidFill>
                  <a:srgbClr val="FF0000"/>
                </a:solidFill>
                <a:latin typeface="Bodoni MT Black" pitchFamily="18" charset="0"/>
                <a:ea typeface="+mn-ea"/>
              </a:rPr>
              <a:t>,</a:t>
            </a:r>
            <a:r>
              <a:rPr lang="en-US" altLang="zh-CN" sz="2400" dirty="0" err="1" smtClean="0">
                <a:solidFill>
                  <a:srgbClr val="FF0000"/>
                </a:solidFill>
                <a:latin typeface="Bodoni MT Black" pitchFamily="18" charset="0"/>
                <a:ea typeface="+mn-ea"/>
              </a:rPr>
              <a:t>Dn</a:t>
            </a:r>
            <a:r>
              <a:rPr lang="en-US" altLang="zh-CN"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a:t>
            </a:r>
            <a:r>
              <a:rPr lang="en-US" altLang="zh-CN" sz="2400" dirty="0" smtClean="0">
                <a:latin typeface="Bodoni MT Black" pitchFamily="18" charset="0"/>
                <a:ea typeface="+mn-ea"/>
              </a:rPr>
              <a:t>Di(0&lt;</a:t>
            </a:r>
            <a:r>
              <a:rPr lang="en-US" altLang="zh-CN" sz="2400" dirty="0" err="1" smtClean="0">
                <a:latin typeface="Bodoni MT Black" pitchFamily="18" charset="0"/>
                <a:ea typeface="+mn-ea"/>
              </a:rPr>
              <a:t>i</a:t>
            </a:r>
            <a:r>
              <a:rPr lang="zh-CN" altLang="zh-CN" sz="2400" dirty="0">
                <a:latin typeface="Bodoni MT Black" pitchFamily="18" charset="0"/>
                <a:ea typeface="+mn-ea"/>
              </a:rPr>
              <a:t>≤</a:t>
            </a:r>
            <a:r>
              <a:rPr lang="en-US" altLang="zh-CN" sz="2400" dirty="0">
                <a:latin typeface="Bodoni MT Black" pitchFamily="18" charset="0"/>
                <a:ea typeface="+mn-ea"/>
              </a:rPr>
              <a:t>n)</a:t>
            </a:r>
            <a:r>
              <a:rPr lang="zh-CN" altLang="zh-CN" sz="2400" dirty="0">
                <a:latin typeface="Bodoni MT Black" pitchFamily="18" charset="0"/>
                <a:ea typeface="+mn-ea"/>
              </a:rPr>
              <a:t>表示条件</a:t>
            </a:r>
            <a:r>
              <a:rPr lang="en-US" altLang="zh-CN" sz="2400" dirty="0">
                <a:latin typeface="Bodoni MT Black" pitchFamily="18" charset="0"/>
                <a:ea typeface="+mn-ea"/>
              </a:rPr>
              <a:t>C</a:t>
            </a:r>
            <a:r>
              <a:rPr lang="zh-CN" altLang="zh-CN" sz="2400" dirty="0">
                <a:latin typeface="Bodoni MT Black" pitchFamily="18" charset="0"/>
                <a:ea typeface="+mn-ea"/>
              </a:rPr>
              <a:t>中第</a:t>
            </a:r>
            <a:r>
              <a:rPr lang="en-US" altLang="zh-CN" sz="2400" dirty="0" err="1">
                <a:latin typeface="Bodoni MT Black" pitchFamily="18" charset="0"/>
                <a:ea typeface="+mn-ea"/>
              </a:rPr>
              <a:t>i</a:t>
            </a:r>
            <a:r>
              <a:rPr lang="zh-CN" altLang="zh-CN" sz="2400" dirty="0">
                <a:latin typeface="Bodoni MT Black" pitchFamily="18" charset="0"/>
                <a:ea typeface="+mn-ea"/>
              </a:rPr>
              <a:t>个简单条件的输出约束。如果在条件</a:t>
            </a:r>
            <a:r>
              <a:rPr lang="en-US" altLang="zh-CN" sz="2400" dirty="0">
                <a:latin typeface="Bodoni MT Black" pitchFamily="18" charset="0"/>
                <a:ea typeface="+mn-ea"/>
              </a:rPr>
              <a:t>C</a:t>
            </a:r>
            <a:r>
              <a:rPr lang="zh-CN" altLang="zh-CN" sz="2400" dirty="0">
                <a:latin typeface="Bodoni MT Black" pitchFamily="18" charset="0"/>
                <a:ea typeface="+mn-ea"/>
              </a:rPr>
              <a:t>的一次执行过程中，</a:t>
            </a:r>
            <a:r>
              <a:rPr lang="en-US" altLang="zh-CN" sz="2400" dirty="0">
                <a:latin typeface="Bodoni MT Black" pitchFamily="18" charset="0"/>
                <a:ea typeface="+mn-ea"/>
              </a:rPr>
              <a:t>C</a:t>
            </a:r>
            <a:r>
              <a:rPr lang="zh-CN" altLang="zh-CN" sz="2400" dirty="0">
                <a:latin typeface="Bodoni MT Black" pitchFamily="18" charset="0"/>
                <a:ea typeface="+mn-ea"/>
              </a:rPr>
              <a:t>中每个简单条件的输出都满足</a:t>
            </a:r>
            <a:r>
              <a:rPr lang="en-US" altLang="zh-CN" sz="2400" dirty="0">
                <a:latin typeface="Bodoni MT Black" pitchFamily="18" charset="0"/>
                <a:ea typeface="+mn-ea"/>
              </a:rPr>
              <a:t>D</a:t>
            </a:r>
            <a:r>
              <a:rPr lang="zh-CN" altLang="zh-CN" sz="2400" dirty="0">
                <a:latin typeface="Bodoni MT Black" pitchFamily="18" charset="0"/>
                <a:ea typeface="+mn-ea"/>
              </a:rPr>
              <a:t>中对应的约束，则称</a:t>
            </a:r>
            <a:r>
              <a:rPr lang="en-US" altLang="zh-CN" sz="2400" dirty="0">
                <a:solidFill>
                  <a:srgbClr val="FF0000"/>
                </a:solidFill>
                <a:latin typeface="Bodoni MT Black" pitchFamily="18" charset="0"/>
                <a:ea typeface="+mn-ea"/>
              </a:rPr>
              <a:t>C</a:t>
            </a:r>
            <a:r>
              <a:rPr lang="zh-CN" altLang="zh-CN" sz="2400" dirty="0">
                <a:solidFill>
                  <a:srgbClr val="FF0000"/>
                </a:solidFill>
                <a:latin typeface="Bodoni MT Black" pitchFamily="18" charset="0"/>
                <a:ea typeface="+mn-ea"/>
              </a:rPr>
              <a:t>的这次执行覆盖了</a:t>
            </a:r>
            <a:r>
              <a:rPr lang="en-US" altLang="zh-CN" sz="2400" dirty="0">
                <a:solidFill>
                  <a:srgbClr val="FF0000"/>
                </a:solidFill>
                <a:latin typeface="Bodoni MT Black" pitchFamily="18" charset="0"/>
                <a:ea typeface="+mn-ea"/>
              </a:rPr>
              <a:t>C</a:t>
            </a:r>
            <a:r>
              <a:rPr lang="zh-CN" altLang="zh-CN" sz="2400" dirty="0">
                <a:solidFill>
                  <a:srgbClr val="FF0000"/>
                </a:solidFill>
                <a:latin typeface="Bodoni MT Black" pitchFamily="18" charset="0"/>
                <a:ea typeface="+mn-ea"/>
              </a:rPr>
              <a:t>的条件约束</a:t>
            </a:r>
            <a:r>
              <a:rPr lang="en-US" altLang="zh-CN" sz="2400" dirty="0">
                <a:solidFill>
                  <a:srgbClr val="FF0000"/>
                </a:solidFill>
                <a:latin typeface="Bodoni MT Black" pitchFamily="18" charset="0"/>
                <a:ea typeface="+mn-ea"/>
              </a:rPr>
              <a:t>D</a:t>
            </a:r>
            <a:r>
              <a:rPr lang="zh-CN" altLang="zh-CN" sz="2400" dirty="0">
                <a:latin typeface="Bodoni MT Black" pitchFamily="18" charset="0"/>
                <a:ea typeface="+mn-ea"/>
              </a:rPr>
              <a:t>。</a:t>
            </a: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对于</a:t>
            </a:r>
            <a:r>
              <a:rPr lang="zh-CN" altLang="zh-CN" sz="2400" dirty="0">
                <a:latin typeface="Bodoni MT Black" pitchFamily="18" charset="0"/>
                <a:ea typeface="+mn-ea"/>
              </a:rPr>
              <a:t>布尔变量</a:t>
            </a:r>
            <a:r>
              <a:rPr lang="en-US" altLang="zh-CN" sz="2400" dirty="0">
                <a:latin typeface="Bodoni MT Black" pitchFamily="18" charset="0"/>
                <a:ea typeface="+mn-ea"/>
              </a:rPr>
              <a:t>B</a:t>
            </a:r>
            <a:r>
              <a:rPr lang="zh-CN" altLang="zh-CN" sz="2400" dirty="0">
                <a:latin typeface="Bodoni MT Black" pitchFamily="18" charset="0"/>
                <a:ea typeface="+mn-ea"/>
              </a:rPr>
              <a:t>来说，</a:t>
            </a:r>
            <a:r>
              <a:rPr lang="en-US" altLang="zh-CN" sz="2400" dirty="0">
                <a:latin typeface="Bodoni MT Black" pitchFamily="18" charset="0"/>
                <a:ea typeface="+mn-ea"/>
              </a:rPr>
              <a:t>B</a:t>
            </a:r>
            <a:r>
              <a:rPr lang="zh-CN" altLang="zh-CN" sz="2400" dirty="0">
                <a:latin typeface="Bodoni MT Black" pitchFamily="18" charset="0"/>
                <a:ea typeface="+mn-ea"/>
              </a:rPr>
              <a:t>的输出约束指出，</a:t>
            </a:r>
            <a:r>
              <a:rPr lang="en-US" altLang="zh-CN" sz="2400" dirty="0">
                <a:latin typeface="Bodoni MT Black" pitchFamily="18" charset="0"/>
                <a:ea typeface="+mn-ea"/>
              </a:rPr>
              <a:t>B</a:t>
            </a:r>
            <a:r>
              <a:rPr lang="zh-CN" altLang="zh-CN" sz="2400" dirty="0">
                <a:latin typeface="Bodoni MT Black" pitchFamily="18" charset="0"/>
                <a:ea typeface="+mn-ea"/>
              </a:rPr>
              <a:t>必须是</a:t>
            </a:r>
            <a:r>
              <a:rPr lang="zh-CN" altLang="zh-CN" sz="2400" dirty="0" smtClean="0">
                <a:latin typeface="Bodoni MT Black" pitchFamily="18" charset="0"/>
                <a:ea typeface="+mn-ea"/>
              </a:rPr>
              <a:t>真</a:t>
            </a:r>
            <a:r>
              <a:rPr lang="en-US" altLang="zh-CN" sz="2400" dirty="0" smtClean="0">
                <a:latin typeface="Bodoni MT Black" pitchFamily="18" charset="0"/>
                <a:ea typeface="+mn-ea"/>
              </a:rPr>
              <a:t>(t)</a:t>
            </a:r>
            <a:r>
              <a:rPr lang="zh-CN" altLang="zh-CN" sz="2400" dirty="0" smtClean="0">
                <a:latin typeface="Bodoni MT Black" pitchFamily="18" charset="0"/>
                <a:ea typeface="+mn-ea"/>
              </a:rPr>
              <a:t>或假</a:t>
            </a:r>
            <a:r>
              <a:rPr lang="en-US" altLang="zh-CN" sz="2400" dirty="0" smtClean="0">
                <a:latin typeface="Bodoni MT Black" pitchFamily="18" charset="0"/>
                <a:ea typeface="+mn-ea"/>
              </a:rPr>
              <a:t>(f)</a:t>
            </a:r>
            <a:r>
              <a:rPr lang="zh-CN" altLang="zh-CN" sz="2400" dirty="0" smtClean="0">
                <a:latin typeface="Bodoni MT Black" pitchFamily="18" charset="0"/>
                <a:ea typeface="+mn-ea"/>
              </a:rPr>
              <a:t>。</a:t>
            </a:r>
            <a:r>
              <a:rPr lang="zh-CN" altLang="zh-CN" sz="2400" dirty="0">
                <a:latin typeface="Bodoni MT Black" pitchFamily="18" charset="0"/>
                <a:ea typeface="+mn-ea"/>
              </a:rPr>
              <a:t>类似地，对于关系表达式来说，用符号</a:t>
            </a:r>
            <a:r>
              <a:rPr lang="en-US" altLang="zh-CN" sz="2400" dirty="0">
                <a:latin typeface="Bodoni MT Black" pitchFamily="18" charset="0"/>
                <a:ea typeface="+mn-ea"/>
              </a:rPr>
              <a:t>&gt;,=</a:t>
            </a:r>
            <a:r>
              <a:rPr lang="zh-CN" altLang="zh-CN" sz="2400" dirty="0">
                <a:latin typeface="Bodoni MT Black" pitchFamily="18" charset="0"/>
                <a:ea typeface="+mn-ea"/>
              </a:rPr>
              <a:t>和</a:t>
            </a:r>
            <a:r>
              <a:rPr lang="en-US" altLang="zh-CN" sz="2400" dirty="0">
                <a:latin typeface="Bodoni MT Black" pitchFamily="18" charset="0"/>
                <a:ea typeface="+mn-ea"/>
              </a:rPr>
              <a:t>&lt;</a:t>
            </a:r>
            <a:r>
              <a:rPr lang="zh-CN" altLang="zh-CN" sz="2400" dirty="0">
                <a:latin typeface="Bodoni MT Black" pitchFamily="18" charset="0"/>
                <a:ea typeface="+mn-ea"/>
              </a:rPr>
              <a:t>指定表达式的输出约束。</a:t>
            </a:r>
          </a:p>
          <a:p>
            <a:pPr marL="0" indent="0">
              <a:lnSpc>
                <a:spcPts val="2700"/>
              </a:lnSpc>
              <a:defRPr/>
            </a:pPr>
            <a:r>
              <a:rPr lang="en-US" altLang="zh-CN" sz="2100" dirty="0" smtClean="0">
                <a:latin typeface="Bodoni MT Black" pitchFamily="18" charset="0"/>
                <a:ea typeface="+mn-ea"/>
              </a:rPr>
              <a:t>    </a:t>
            </a:r>
            <a:endParaRPr lang="zh-CN" altLang="zh-CN" sz="21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395288" y="1468438"/>
            <a:ext cx="8497887" cy="305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200" b="1" dirty="0" smtClean="0">
                <a:solidFill>
                  <a:srgbClr val="0070C0"/>
                </a:solidFill>
                <a:latin typeface="Bodoni MT Black" pitchFamily="18" charset="0"/>
                <a:ea typeface="+mn-ea"/>
              </a:rPr>
              <a:t>C1</a:t>
            </a:r>
            <a:r>
              <a:rPr lang="zh-CN" altLang="zh-CN" sz="2200" b="1" dirty="0">
                <a:solidFill>
                  <a:srgbClr val="0070C0"/>
                </a:solidFill>
                <a:latin typeface="Bodoni MT Black" pitchFamily="18" charset="0"/>
                <a:ea typeface="+mn-ea"/>
              </a:rPr>
              <a:t>：</a:t>
            </a:r>
            <a:r>
              <a:rPr lang="en-US" altLang="zh-CN" sz="2200" b="1" dirty="0">
                <a:solidFill>
                  <a:srgbClr val="0070C0"/>
                </a:solidFill>
                <a:latin typeface="Bodoni MT Black" pitchFamily="18" charset="0"/>
                <a:ea typeface="+mn-ea"/>
              </a:rPr>
              <a:t>B1 &amp; </a:t>
            </a:r>
            <a:r>
              <a:rPr lang="en-US" altLang="zh-CN" sz="2200" b="1" dirty="0" smtClean="0">
                <a:solidFill>
                  <a:srgbClr val="0070C0"/>
                </a:solidFill>
                <a:latin typeface="Bodoni MT Black" pitchFamily="18" charset="0"/>
                <a:ea typeface="+mn-ea"/>
              </a:rPr>
              <a:t>B2</a:t>
            </a:r>
          </a:p>
          <a:p>
            <a:pPr marL="0" indent="0">
              <a:lnSpc>
                <a:spcPct val="125000"/>
              </a:lnSpc>
              <a:defRPr/>
            </a:pPr>
            <a:r>
              <a:rPr lang="en-US" altLang="zh-CN" sz="2200" dirty="0" smtClean="0">
                <a:latin typeface="Bodoni MT Black" pitchFamily="18" charset="0"/>
                <a:ea typeface="+mn-ea"/>
              </a:rPr>
              <a:t>B1</a:t>
            </a:r>
            <a:r>
              <a:rPr lang="zh-CN" altLang="zh-CN" sz="2200" dirty="0">
                <a:latin typeface="Bodoni MT Black" pitchFamily="18" charset="0"/>
                <a:ea typeface="+mn-ea"/>
              </a:rPr>
              <a:t>和</a:t>
            </a:r>
            <a:r>
              <a:rPr lang="en-US" altLang="zh-CN" sz="2200" dirty="0">
                <a:latin typeface="Bodoni MT Black" pitchFamily="18" charset="0"/>
                <a:ea typeface="+mn-ea"/>
              </a:rPr>
              <a:t>B2</a:t>
            </a:r>
            <a:r>
              <a:rPr lang="zh-CN" altLang="zh-CN" sz="2200" dirty="0">
                <a:latin typeface="Bodoni MT Black" pitchFamily="18" charset="0"/>
                <a:ea typeface="+mn-ea"/>
              </a:rPr>
              <a:t>是布尔变量。</a:t>
            </a:r>
            <a:r>
              <a:rPr lang="en-US" altLang="zh-CN" sz="2200" dirty="0">
                <a:latin typeface="Bodoni MT Black" pitchFamily="18" charset="0"/>
                <a:ea typeface="+mn-ea"/>
              </a:rPr>
              <a:t>C1</a:t>
            </a:r>
            <a:r>
              <a:rPr lang="zh-CN" altLang="zh-CN" sz="2200" dirty="0">
                <a:latin typeface="Bodoni MT Black" pitchFamily="18" charset="0"/>
                <a:ea typeface="+mn-ea"/>
              </a:rPr>
              <a:t>的条件约束</a:t>
            </a:r>
            <a:r>
              <a:rPr lang="zh-CN" altLang="zh-CN" sz="2200" dirty="0" smtClean="0">
                <a:latin typeface="Bodoni MT Black" pitchFamily="18" charset="0"/>
                <a:ea typeface="+mn-ea"/>
              </a:rPr>
              <a:t>形式</a:t>
            </a:r>
            <a:r>
              <a:rPr lang="en-US" altLang="zh-CN" sz="2200" b="1" dirty="0" smtClean="0">
                <a:latin typeface="Bodoni MT Black" pitchFamily="18" charset="0"/>
                <a:ea typeface="+mn-ea"/>
              </a:rPr>
              <a:t>(D1,D2)</a:t>
            </a:r>
            <a:r>
              <a:rPr lang="zh-CN" altLang="zh-CN" sz="2200" dirty="0" smtClean="0">
                <a:latin typeface="Bodoni MT Black" pitchFamily="18" charset="0"/>
                <a:ea typeface="+mn-ea"/>
              </a:rPr>
              <a:t>，</a:t>
            </a:r>
            <a:r>
              <a:rPr lang="en-US" altLang="zh-CN" sz="2200" dirty="0" smtClean="0">
                <a:latin typeface="Bodoni MT Black" pitchFamily="18" charset="0"/>
                <a:ea typeface="+mn-ea"/>
              </a:rPr>
              <a:t>D1</a:t>
            </a:r>
            <a:r>
              <a:rPr lang="zh-CN" altLang="zh-CN" sz="2200" dirty="0">
                <a:latin typeface="Bodoni MT Black" pitchFamily="18" charset="0"/>
                <a:ea typeface="+mn-ea"/>
              </a:rPr>
              <a:t>和</a:t>
            </a:r>
            <a:r>
              <a:rPr lang="en-US" altLang="zh-CN" sz="2200" dirty="0">
                <a:latin typeface="Bodoni MT Black" pitchFamily="18" charset="0"/>
                <a:ea typeface="+mn-ea"/>
              </a:rPr>
              <a:t>D2</a:t>
            </a:r>
            <a:r>
              <a:rPr lang="zh-CN" altLang="zh-CN" sz="2200" dirty="0">
                <a:latin typeface="Bodoni MT Black" pitchFamily="18" charset="0"/>
                <a:ea typeface="+mn-ea"/>
              </a:rPr>
              <a:t>中的每一个都是</a:t>
            </a:r>
            <a:r>
              <a:rPr lang="en-US" altLang="zh-CN" sz="2200" b="1" dirty="0">
                <a:latin typeface="Bodoni MT Black" pitchFamily="18" charset="0"/>
                <a:ea typeface="+mn-ea"/>
              </a:rPr>
              <a:t>t</a:t>
            </a:r>
            <a:r>
              <a:rPr lang="zh-CN" altLang="zh-CN" sz="2200" dirty="0">
                <a:latin typeface="Bodoni MT Black" pitchFamily="18" charset="0"/>
                <a:ea typeface="+mn-ea"/>
              </a:rPr>
              <a:t>或</a:t>
            </a:r>
            <a:r>
              <a:rPr lang="en-US" altLang="zh-CN" sz="2200" b="1" dirty="0">
                <a:latin typeface="Bodoni MT Black" pitchFamily="18" charset="0"/>
                <a:ea typeface="+mn-ea"/>
              </a:rPr>
              <a:t>f</a:t>
            </a:r>
            <a:r>
              <a:rPr lang="zh-CN" altLang="zh-CN" sz="2200" dirty="0">
                <a:latin typeface="Bodoni MT Black" pitchFamily="18" charset="0"/>
                <a:ea typeface="+mn-ea"/>
              </a:rPr>
              <a:t>。</a:t>
            </a:r>
            <a:r>
              <a:rPr lang="zh-CN" altLang="zh-CN" sz="2200" dirty="0" smtClean="0">
                <a:latin typeface="Bodoni MT Black" pitchFamily="18" charset="0"/>
                <a:ea typeface="+mn-ea"/>
              </a:rPr>
              <a:t>值</a:t>
            </a:r>
            <a:r>
              <a:rPr lang="en-US" altLang="zh-CN" sz="2200" b="1" dirty="0" smtClean="0">
                <a:latin typeface="Bodoni MT Black" pitchFamily="18" charset="0"/>
                <a:ea typeface="+mn-ea"/>
              </a:rPr>
              <a:t>(</a:t>
            </a:r>
            <a:r>
              <a:rPr lang="en-US" altLang="zh-CN" sz="2200" b="1" dirty="0" err="1" smtClean="0">
                <a:latin typeface="Bodoni MT Black" pitchFamily="18" charset="0"/>
              </a:rPr>
              <a:t>t,f</a:t>
            </a:r>
            <a:r>
              <a:rPr lang="en-US" altLang="zh-CN" sz="2200" b="1" dirty="0" smtClean="0">
                <a:latin typeface="Bodoni MT Black" pitchFamily="18" charset="0"/>
                <a:ea typeface="+mn-ea"/>
              </a:rPr>
              <a:t>) </a:t>
            </a:r>
            <a:r>
              <a:rPr lang="zh-CN" altLang="zh-CN" sz="2200" dirty="0" smtClean="0">
                <a:latin typeface="Bodoni MT Black" pitchFamily="18" charset="0"/>
                <a:ea typeface="+mn-ea"/>
              </a:rPr>
              <a:t>是</a:t>
            </a:r>
            <a:r>
              <a:rPr lang="en-US" altLang="zh-CN" sz="2200" dirty="0">
                <a:latin typeface="Bodoni MT Black" pitchFamily="18" charset="0"/>
                <a:ea typeface="+mn-ea"/>
              </a:rPr>
              <a:t>C1</a:t>
            </a:r>
            <a:r>
              <a:rPr lang="zh-CN" altLang="zh-CN" sz="2200" dirty="0">
                <a:latin typeface="Bodoni MT Black" pitchFamily="18" charset="0"/>
                <a:ea typeface="+mn-ea"/>
              </a:rPr>
              <a:t>的一个条件约束，并由使</a:t>
            </a:r>
            <a:r>
              <a:rPr lang="en-US" altLang="zh-CN" sz="2200" dirty="0">
                <a:latin typeface="Bodoni MT Black" pitchFamily="18" charset="0"/>
                <a:ea typeface="+mn-ea"/>
              </a:rPr>
              <a:t>B1</a:t>
            </a:r>
            <a:r>
              <a:rPr lang="zh-CN" altLang="zh-CN" sz="2200" dirty="0">
                <a:latin typeface="Bodoni MT Black" pitchFamily="18" charset="0"/>
                <a:ea typeface="+mn-ea"/>
              </a:rPr>
              <a:t>值为真</a:t>
            </a:r>
            <a:r>
              <a:rPr lang="en-US" altLang="zh-CN" sz="2200" dirty="0">
                <a:latin typeface="Bodoni MT Black" pitchFamily="18" charset="0"/>
                <a:ea typeface="+mn-ea"/>
              </a:rPr>
              <a:t>B2</a:t>
            </a:r>
            <a:r>
              <a:rPr lang="zh-CN" altLang="zh-CN" sz="2200" dirty="0">
                <a:latin typeface="Bodoni MT Black" pitchFamily="18" charset="0"/>
                <a:ea typeface="+mn-ea"/>
              </a:rPr>
              <a:t>值为假的测试所覆盖</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BRO</a:t>
            </a:r>
            <a:r>
              <a:rPr lang="zh-CN" altLang="zh-CN" sz="2200" dirty="0">
                <a:latin typeface="Bodoni MT Black" pitchFamily="18" charset="0"/>
                <a:ea typeface="+mn-ea"/>
              </a:rPr>
              <a:t>测试策略要求，</a:t>
            </a:r>
            <a:r>
              <a:rPr lang="zh-CN" altLang="zh-CN" sz="2200" dirty="0">
                <a:solidFill>
                  <a:srgbClr val="FF0000"/>
                </a:solidFill>
                <a:latin typeface="Bodoni MT Black" pitchFamily="18" charset="0"/>
                <a:ea typeface="+mn-ea"/>
              </a:rPr>
              <a:t>约束集</a:t>
            </a:r>
            <a:r>
              <a:rPr lang="en-US" altLang="zh-CN" sz="2200" b="1" dirty="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t,t</a:t>
            </a:r>
            <a:r>
              <a:rPr lang="en-US" altLang="zh-CN" sz="2200" b="1" dirty="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f,t</a:t>
            </a:r>
            <a:r>
              <a:rPr lang="en-US" altLang="zh-CN" sz="2200" b="1" dirty="0" smtClean="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t,f</a:t>
            </a:r>
            <a:r>
              <a:rPr lang="en-US" altLang="zh-CN" sz="2200" b="1" dirty="0">
                <a:solidFill>
                  <a:srgbClr val="FF0000"/>
                </a:solidFill>
                <a:latin typeface="Bodoni MT Black" pitchFamily="18" charset="0"/>
                <a:ea typeface="+mn-ea"/>
              </a:rPr>
              <a:t>)}</a:t>
            </a:r>
            <a:r>
              <a:rPr lang="zh-CN" altLang="zh-CN" sz="2200" dirty="0">
                <a:latin typeface="Bodoni MT Black" pitchFamily="18" charset="0"/>
                <a:ea typeface="+mn-ea"/>
              </a:rPr>
              <a:t>被</a:t>
            </a:r>
            <a:r>
              <a:rPr lang="en-US" altLang="zh-CN" sz="2200" dirty="0">
                <a:latin typeface="Bodoni MT Black" pitchFamily="18" charset="0"/>
                <a:ea typeface="+mn-ea"/>
              </a:rPr>
              <a:t>C1</a:t>
            </a:r>
            <a:r>
              <a:rPr lang="zh-CN" altLang="zh-CN" sz="2200" dirty="0">
                <a:latin typeface="Bodoni MT Black" pitchFamily="18" charset="0"/>
                <a:ea typeface="+mn-ea"/>
              </a:rPr>
              <a:t>的执行所覆盖。如果</a:t>
            </a:r>
            <a:r>
              <a:rPr lang="en-US" altLang="zh-CN" sz="2200" dirty="0">
                <a:latin typeface="Bodoni MT Black" pitchFamily="18" charset="0"/>
                <a:ea typeface="+mn-ea"/>
              </a:rPr>
              <a:t>C1</a:t>
            </a:r>
            <a:r>
              <a:rPr lang="zh-CN" altLang="zh-CN" sz="2200" dirty="0">
                <a:latin typeface="Bodoni MT Black" pitchFamily="18" charset="0"/>
                <a:ea typeface="+mn-ea"/>
              </a:rPr>
              <a:t>因布尔算符错误而不正确，则至少上述约束集中的一个约束将迫使</a:t>
            </a:r>
            <a:r>
              <a:rPr lang="en-US" altLang="zh-CN" sz="2200" dirty="0">
                <a:latin typeface="Bodoni MT Black" pitchFamily="18" charset="0"/>
                <a:ea typeface="+mn-ea"/>
              </a:rPr>
              <a:t>C1</a:t>
            </a:r>
            <a:r>
              <a:rPr lang="zh-CN" altLang="zh-CN" sz="2200" dirty="0">
                <a:latin typeface="Bodoni MT Black" pitchFamily="18" charset="0"/>
                <a:ea typeface="+mn-ea"/>
              </a:rPr>
              <a:t>失败。</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21173620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395288" y="1628775"/>
            <a:ext cx="8497887" cy="387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100"/>
              </a:lnSpc>
              <a:defRPr/>
            </a:pPr>
            <a:r>
              <a:rPr lang="en-US" altLang="zh-CN" sz="2200" b="1" dirty="0" smtClean="0">
                <a:solidFill>
                  <a:srgbClr val="0070C0"/>
                </a:solidFill>
                <a:latin typeface="Bodoni MT Black" pitchFamily="18" charset="0"/>
                <a:ea typeface="+mn-ea"/>
              </a:rPr>
              <a:t>C2</a:t>
            </a:r>
            <a:r>
              <a:rPr lang="zh-CN" altLang="zh-CN" sz="2200" b="1" dirty="0">
                <a:solidFill>
                  <a:srgbClr val="0070C0"/>
                </a:solidFill>
                <a:latin typeface="Bodoni MT Black" pitchFamily="18" charset="0"/>
                <a:ea typeface="+mn-ea"/>
              </a:rPr>
              <a:t>：</a:t>
            </a:r>
            <a:r>
              <a:rPr lang="en-US" altLang="zh-CN" sz="2200" b="1" dirty="0">
                <a:solidFill>
                  <a:srgbClr val="0070C0"/>
                </a:solidFill>
                <a:latin typeface="Bodoni MT Black" pitchFamily="18" charset="0"/>
                <a:ea typeface="+mn-ea"/>
              </a:rPr>
              <a:t>B1 &amp; (E3=E4</a:t>
            </a:r>
            <a:r>
              <a:rPr lang="en-US" altLang="zh-CN" sz="2200" b="1" dirty="0" smtClean="0">
                <a:solidFill>
                  <a:srgbClr val="0070C0"/>
                </a:solidFill>
                <a:latin typeface="Bodoni MT Black" pitchFamily="18" charset="0"/>
                <a:ea typeface="+mn-ea"/>
              </a:rPr>
              <a:t>)</a:t>
            </a:r>
          </a:p>
          <a:p>
            <a:pPr marL="0" indent="0">
              <a:lnSpc>
                <a:spcPct val="125000"/>
              </a:lnSpc>
              <a:defRPr/>
            </a:pPr>
            <a:r>
              <a:rPr lang="en-US" altLang="zh-CN" sz="2200" dirty="0" smtClean="0">
                <a:latin typeface="Bodoni MT Black" pitchFamily="18" charset="0"/>
                <a:ea typeface="+mn-ea"/>
              </a:rPr>
              <a:t>B1</a:t>
            </a:r>
            <a:r>
              <a:rPr lang="zh-CN" altLang="zh-CN" sz="2200" dirty="0">
                <a:latin typeface="Bodoni MT Black" pitchFamily="18" charset="0"/>
                <a:ea typeface="+mn-ea"/>
              </a:rPr>
              <a:t>是布尔变量，</a:t>
            </a:r>
            <a:r>
              <a:rPr lang="en-US" altLang="zh-CN" sz="2200" dirty="0">
                <a:latin typeface="Bodoni MT Black" pitchFamily="18" charset="0"/>
                <a:ea typeface="+mn-ea"/>
              </a:rPr>
              <a:t>E3</a:t>
            </a:r>
            <a:r>
              <a:rPr lang="zh-CN" altLang="zh-CN" sz="2200" dirty="0">
                <a:latin typeface="Bodoni MT Black" pitchFamily="18" charset="0"/>
                <a:ea typeface="+mn-ea"/>
              </a:rPr>
              <a:t>和</a:t>
            </a:r>
            <a:r>
              <a:rPr lang="en-US" altLang="zh-CN" sz="2200" dirty="0">
                <a:latin typeface="Bodoni MT Black" pitchFamily="18" charset="0"/>
                <a:ea typeface="+mn-ea"/>
              </a:rPr>
              <a:t>E4</a:t>
            </a:r>
            <a:r>
              <a:rPr lang="zh-CN" altLang="zh-CN" sz="2200" dirty="0">
                <a:latin typeface="Bodoni MT Black" pitchFamily="18" charset="0"/>
                <a:ea typeface="+mn-ea"/>
              </a:rPr>
              <a:t>是算术表达式。</a:t>
            </a:r>
            <a:r>
              <a:rPr lang="en-US" altLang="zh-CN" sz="2200" dirty="0">
                <a:latin typeface="Bodoni MT Black" pitchFamily="18" charset="0"/>
                <a:ea typeface="+mn-ea"/>
              </a:rPr>
              <a:t>C2</a:t>
            </a:r>
            <a:r>
              <a:rPr lang="zh-CN" altLang="zh-CN" sz="2200" dirty="0">
                <a:latin typeface="Bodoni MT Black" pitchFamily="18" charset="0"/>
                <a:ea typeface="+mn-ea"/>
              </a:rPr>
              <a:t>的条件约束形式</a:t>
            </a:r>
            <a:r>
              <a:rPr lang="zh-CN" altLang="zh-CN" sz="2200" dirty="0" smtClean="0">
                <a:latin typeface="Bodoni MT Black" pitchFamily="18" charset="0"/>
                <a:ea typeface="+mn-ea"/>
              </a:rPr>
              <a:t>为</a:t>
            </a:r>
            <a:r>
              <a:rPr lang="en-US" altLang="zh-CN" sz="2200" b="1" dirty="0">
                <a:latin typeface="Bodoni MT Black" pitchFamily="18" charset="0"/>
                <a:ea typeface="+mn-ea"/>
              </a:rPr>
              <a:t>(</a:t>
            </a:r>
            <a:r>
              <a:rPr lang="en-US" altLang="zh-CN" sz="2200" b="1" dirty="0" smtClean="0">
                <a:latin typeface="Bodoni MT Black" pitchFamily="18" charset="0"/>
                <a:ea typeface="+mn-ea"/>
              </a:rPr>
              <a:t>D1,D2)</a:t>
            </a:r>
            <a:r>
              <a:rPr lang="zh-CN" altLang="en-US" sz="2200" dirty="0" smtClean="0">
                <a:latin typeface="Bodoni MT Black" pitchFamily="18" charset="0"/>
                <a:ea typeface="+mn-ea"/>
              </a:rPr>
              <a:t>，</a:t>
            </a:r>
            <a:r>
              <a:rPr lang="zh-CN" altLang="zh-CN" sz="2200" dirty="0" smtClean="0">
                <a:latin typeface="Bodoni MT Black" pitchFamily="18" charset="0"/>
                <a:ea typeface="+mn-ea"/>
              </a:rPr>
              <a:t>其中</a:t>
            </a:r>
            <a:r>
              <a:rPr lang="en-US" altLang="zh-CN" sz="2200" dirty="0">
                <a:latin typeface="Bodoni MT Black" pitchFamily="18" charset="0"/>
                <a:ea typeface="+mn-ea"/>
              </a:rPr>
              <a:t>D1</a:t>
            </a:r>
            <a:r>
              <a:rPr lang="zh-CN" altLang="zh-CN" sz="2200" dirty="0">
                <a:latin typeface="Bodoni MT Black" pitchFamily="18" charset="0"/>
                <a:ea typeface="+mn-ea"/>
              </a:rPr>
              <a:t>是</a:t>
            </a:r>
            <a:r>
              <a:rPr lang="en-US" altLang="zh-CN" sz="2200" b="1" dirty="0">
                <a:latin typeface="Bodoni MT Black" pitchFamily="18" charset="0"/>
                <a:ea typeface="+mn-ea"/>
              </a:rPr>
              <a:t>t</a:t>
            </a:r>
            <a:r>
              <a:rPr lang="zh-CN" altLang="zh-CN" sz="2200" dirty="0">
                <a:latin typeface="Bodoni MT Black" pitchFamily="18" charset="0"/>
                <a:ea typeface="+mn-ea"/>
              </a:rPr>
              <a:t>或</a:t>
            </a:r>
            <a:r>
              <a:rPr lang="en-US" altLang="zh-CN" sz="2200" b="1" dirty="0">
                <a:latin typeface="Bodoni MT Black" pitchFamily="18" charset="0"/>
                <a:ea typeface="+mn-ea"/>
              </a:rPr>
              <a:t>f</a:t>
            </a:r>
            <a:r>
              <a:rPr lang="zh-CN" altLang="zh-CN" sz="2200" dirty="0">
                <a:latin typeface="Bodoni MT Black" pitchFamily="18" charset="0"/>
                <a:ea typeface="+mn-ea"/>
              </a:rPr>
              <a:t>，</a:t>
            </a:r>
            <a:r>
              <a:rPr lang="en-US" altLang="zh-CN" sz="2200" dirty="0">
                <a:latin typeface="Bodoni MT Black" pitchFamily="18" charset="0"/>
                <a:ea typeface="+mn-ea"/>
              </a:rPr>
              <a:t>D2</a:t>
            </a:r>
            <a:r>
              <a:rPr lang="zh-CN" altLang="zh-CN" sz="2200" dirty="0">
                <a:latin typeface="Bodoni MT Black" pitchFamily="18" charset="0"/>
                <a:ea typeface="+mn-ea"/>
              </a:rPr>
              <a:t>是</a:t>
            </a:r>
            <a:r>
              <a:rPr lang="en-US" altLang="zh-CN" sz="2200" b="1" dirty="0">
                <a:latin typeface="Bodoni MT Black" pitchFamily="18" charset="0"/>
                <a:ea typeface="+mn-ea"/>
              </a:rPr>
              <a:t>&gt;</a:t>
            </a:r>
            <a:r>
              <a:rPr lang="en-US" altLang="zh-CN" sz="2200" dirty="0">
                <a:latin typeface="Bodoni MT Black" pitchFamily="18" charset="0"/>
                <a:ea typeface="+mn-ea"/>
              </a:rPr>
              <a:t>,</a:t>
            </a:r>
            <a:r>
              <a:rPr lang="en-US" altLang="zh-CN" sz="2200" b="1" dirty="0">
                <a:latin typeface="Bodoni MT Black" pitchFamily="18" charset="0"/>
                <a:ea typeface="+mn-ea"/>
              </a:rPr>
              <a:t>=</a:t>
            </a:r>
            <a:r>
              <a:rPr lang="zh-CN" altLang="zh-CN" sz="2200" dirty="0">
                <a:latin typeface="Bodoni MT Black" pitchFamily="18" charset="0"/>
                <a:ea typeface="+mn-ea"/>
              </a:rPr>
              <a:t>或</a:t>
            </a:r>
            <a:r>
              <a:rPr lang="en-US" altLang="zh-CN" sz="2200" b="1" dirty="0">
                <a:latin typeface="Bodoni MT Black" pitchFamily="18" charset="0"/>
                <a:ea typeface="+mn-ea"/>
              </a:rPr>
              <a:t>&lt;</a:t>
            </a:r>
            <a:r>
              <a:rPr lang="zh-CN" altLang="zh-CN" sz="2200" dirty="0">
                <a:latin typeface="Bodoni MT Black" pitchFamily="18" charset="0"/>
                <a:ea typeface="+mn-ea"/>
              </a:rPr>
              <a:t>。除了</a:t>
            </a:r>
            <a:r>
              <a:rPr lang="en-US" altLang="zh-CN" sz="2200" dirty="0">
                <a:latin typeface="Bodoni MT Black" pitchFamily="18" charset="0"/>
                <a:ea typeface="+mn-ea"/>
              </a:rPr>
              <a:t>C2</a:t>
            </a:r>
            <a:r>
              <a:rPr lang="zh-CN" altLang="zh-CN" sz="2200" dirty="0">
                <a:latin typeface="Bodoni MT Black" pitchFamily="18" charset="0"/>
                <a:ea typeface="+mn-ea"/>
              </a:rPr>
              <a:t>的第二个简单条件是关系表达式之外，</a:t>
            </a:r>
            <a:r>
              <a:rPr lang="en-US" altLang="zh-CN" sz="2200" dirty="0">
                <a:latin typeface="Bodoni MT Black" pitchFamily="18" charset="0"/>
                <a:ea typeface="+mn-ea"/>
              </a:rPr>
              <a:t>C2</a:t>
            </a:r>
            <a:r>
              <a:rPr lang="zh-CN" altLang="zh-CN" sz="2200" dirty="0">
                <a:latin typeface="Bodoni MT Black" pitchFamily="18" charset="0"/>
                <a:ea typeface="+mn-ea"/>
              </a:rPr>
              <a:t>和</a:t>
            </a:r>
            <a:r>
              <a:rPr lang="en-US" altLang="zh-CN" sz="2200" dirty="0">
                <a:latin typeface="Bodoni MT Black" pitchFamily="18" charset="0"/>
                <a:ea typeface="+mn-ea"/>
              </a:rPr>
              <a:t>C1</a:t>
            </a:r>
            <a:r>
              <a:rPr lang="zh-CN" altLang="zh-CN" sz="2200" dirty="0">
                <a:latin typeface="Bodoni MT Black" pitchFamily="18" charset="0"/>
                <a:ea typeface="+mn-ea"/>
              </a:rPr>
              <a:t>相同</a:t>
            </a:r>
            <a:r>
              <a:rPr lang="zh-CN" altLang="zh-CN" sz="2200" dirty="0" smtClean="0">
                <a:latin typeface="Bodoni MT Black" pitchFamily="18" charset="0"/>
                <a:ea typeface="+mn-ea"/>
              </a:rPr>
              <a:t>，</a:t>
            </a:r>
            <a:r>
              <a:rPr lang="zh-CN" altLang="en-US" sz="2200" dirty="0" smtClean="0">
                <a:latin typeface="Bodoni MT Black" pitchFamily="18" charset="0"/>
                <a:ea typeface="+mn-ea"/>
              </a:rPr>
              <a:t>故</a:t>
            </a:r>
            <a:r>
              <a:rPr lang="zh-CN" altLang="zh-CN" sz="2200" dirty="0" smtClean="0">
                <a:latin typeface="Bodoni MT Black" pitchFamily="18" charset="0"/>
                <a:ea typeface="+mn-ea"/>
              </a:rPr>
              <a:t>可以</a:t>
            </a:r>
            <a:r>
              <a:rPr lang="zh-CN" altLang="zh-CN" sz="2200" dirty="0">
                <a:latin typeface="Bodoni MT Black" pitchFamily="18" charset="0"/>
                <a:ea typeface="+mn-ea"/>
              </a:rPr>
              <a:t>通过修改</a:t>
            </a:r>
            <a:r>
              <a:rPr lang="en-US" altLang="zh-CN" sz="2200" dirty="0">
                <a:latin typeface="Bodoni MT Black" pitchFamily="18" charset="0"/>
                <a:ea typeface="+mn-ea"/>
              </a:rPr>
              <a:t>C1</a:t>
            </a:r>
            <a:r>
              <a:rPr lang="zh-CN" altLang="zh-CN" sz="2200" dirty="0">
                <a:latin typeface="Bodoni MT Black" pitchFamily="18" charset="0"/>
                <a:ea typeface="+mn-ea"/>
              </a:rPr>
              <a:t>的约束集</a:t>
            </a:r>
            <a:r>
              <a:rPr lang="en-US" altLang="zh-CN" sz="2200" b="1" dirty="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t,t</a:t>
            </a:r>
            <a:r>
              <a:rPr lang="en-US" altLang="zh-CN" sz="2200" b="1" dirty="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f,t</a:t>
            </a:r>
            <a:r>
              <a:rPr lang="en-US" altLang="zh-CN" sz="2200" b="1" dirty="0" smtClean="0">
                <a:solidFill>
                  <a:srgbClr val="FF0000"/>
                </a:solidFill>
                <a:latin typeface="Bodoni MT Black" pitchFamily="18" charset="0"/>
                <a:ea typeface="+mn-ea"/>
              </a:rPr>
              <a:t>),(</a:t>
            </a:r>
            <a:r>
              <a:rPr lang="en-US" altLang="zh-CN" sz="2200" b="1" dirty="0" err="1">
                <a:solidFill>
                  <a:srgbClr val="FF0000"/>
                </a:solidFill>
                <a:latin typeface="Bodoni MT Black" pitchFamily="18" charset="0"/>
                <a:ea typeface="+mn-ea"/>
              </a:rPr>
              <a:t>t,f</a:t>
            </a:r>
            <a:r>
              <a:rPr lang="en-US" altLang="zh-CN" sz="2200" b="1" dirty="0">
                <a:solidFill>
                  <a:srgbClr val="FF0000"/>
                </a:solidFill>
                <a:latin typeface="Bodoni MT Black" pitchFamily="18" charset="0"/>
                <a:ea typeface="+mn-ea"/>
              </a:rPr>
              <a:t>)}</a:t>
            </a:r>
            <a:r>
              <a:rPr lang="zh-CN" altLang="zh-CN" sz="2200" dirty="0">
                <a:latin typeface="Bodoni MT Black" pitchFamily="18" charset="0"/>
                <a:ea typeface="+mn-ea"/>
              </a:rPr>
              <a:t>得出</a:t>
            </a:r>
            <a:r>
              <a:rPr lang="en-US" altLang="zh-CN" sz="2200" dirty="0">
                <a:latin typeface="Bodoni MT Black" pitchFamily="18" charset="0"/>
                <a:ea typeface="+mn-ea"/>
              </a:rPr>
              <a:t>C2</a:t>
            </a:r>
            <a:r>
              <a:rPr lang="zh-CN" altLang="zh-CN" sz="2200" dirty="0">
                <a:latin typeface="Bodoni MT Black" pitchFamily="18" charset="0"/>
                <a:ea typeface="+mn-ea"/>
              </a:rPr>
              <a:t>的约束集</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注意</a:t>
            </a:r>
            <a:r>
              <a:rPr lang="zh-CN" altLang="zh-CN" sz="2200" dirty="0">
                <a:latin typeface="Bodoni MT Black" pitchFamily="18" charset="0"/>
                <a:ea typeface="+mn-ea"/>
              </a:rPr>
              <a:t>，</a:t>
            </a:r>
            <a:r>
              <a:rPr lang="zh-CN" altLang="zh-CN" sz="2200" dirty="0" smtClean="0">
                <a:latin typeface="Bodoni MT Black" pitchFamily="18" charset="0"/>
                <a:ea typeface="+mn-ea"/>
              </a:rPr>
              <a:t>对于</a:t>
            </a:r>
            <a:r>
              <a:rPr lang="en-US" altLang="zh-CN" sz="2200" dirty="0" smtClean="0">
                <a:latin typeface="Bodoni MT Black" pitchFamily="18" charset="0"/>
                <a:ea typeface="+mn-ea"/>
              </a:rPr>
              <a:t>(E3=E4)</a:t>
            </a:r>
            <a:r>
              <a:rPr lang="zh-CN" altLang="zh-CN" sz="2200" dirty="0" smtClean="0">
                <a:latin typeface="Bodoni MT Black" pitchFamily="18" charset="0"/>
                <a:ea typeface="+mn-ea"/>
              </a:rPr>
              <a:t>来说</a:t>
            </a:r>
            <a:r>
              <a:rPr lang="zh-CN" altLang="zh-CN" sz="2200" dirty="0">
                <a:latin typeface="Bodoni MT Black" pitchFamily="18" charset="0"/>
                <a:ea typeface="+mn-ea"/>
              </a:rPr>
              <a:t>，</a:t>
            </a:r>
            <a:r>
              <a:rPr lang="en-US" altLang="zh-CN" sz="2200" dirty="0">
                <a:latin typeface="Bodoni MT Black" pitchFamily="18" charset="0"/>
                <a:ea typeface="+mn-ea"/>
              </a:rPr>
              <a:t>t</a:t>
            </a:r>
            <a:r>
              <a:rPr lang="zh-CN" altLang="zh-CN" sz="2200" dirty="0">
                <a:latin typeface="Bodoni MT Black" pitchFamily="18" charset="0"/>
                <a:ea typeface="+mn-ea"/>
              </a:rPr>
              <a:t>意味</a:t>
            </a:r>
            <a:r>
              <a:rPr lang="en-US" altLang="zh-CN" sz="2200" dirty="0">
                <a:latin typeface="Bodoni MT Black" pitchFamily="18" charset="0"/>
                <a:ea typeface="+mn-ea"/>
              </a:rPr>
              <a:t>=</a:t>
            </a:r>
            <a:r>
              <a:rPr lang="zh-CN" altLang="zh-CN" sz="2200" dirty="0">
                <a:latin typeface="Bodoni MT Black" pitchFamily="18" charset="0"/>
                <a:ea typeface="+mn-ea"/>
              </a:rPr>
              <a:t>，而</a:t>
            </a:r>
            <a:r>
              <a:rPr lang="en-US" altLang="zh-CN" sz="2200" dirty="0">
                <a:latin typeface="Bodoni MT Black" pitchFamily="18" charset="0"/>
                <a:ea typeface="+mn-ea"/>
              </a:rPr>
              <a:t>f</a:t>
            </a:r>
            <a:r>
              <a:rPr lang="zh-CN" altLang="zh-CN" sz="2200" dirty="0">
                <a:latin typeface="Bodoni MT Black" pitchFamily="18" charset="0"/>
                <a:ea typeface="+mn-ea"/>
              </a:rPr>
              <a:t>意味着</a:t>
            </a:r>
            <a:r>
              <a:rPr lang="en-US" altLang="zh-CN" sz="2200" dirty="0">
                <a:latin typeface="Bodoni MT Black" pitchFamily="18" charset="0"/>
                <a:ea typeface="+mn-ea"/>
              </a:rPr>
              <a:t>&lt;</a:t>
            </a:r>
            <a:r>
              <a:rPr lang="zh-CN" altLang="zh-CN" sz="2200" dirty="0">
                <a:latin typeface="Bodoni MT Black" pitchFamily="18" charset="0"/>
                <a:ea typeface="+mn-ea"/>
              </a:rPr>
              <a:t>或</a:t>
            </a:r>
            <a:r>
              <a:rPr lang="en-US" altLang="zh-CN" sz="2200" dirty="0">
                <a:latin typeface="Bodoni MT Black" pitchFamily="18" charset="0"/>
                <a:ea typeface="+mn-ea"/>
              </a:rPr>
              <a:t>&gt;</a:t>
            </a:r>
            <a:r>
              <a:rPr lang="zh-CN" altLang="zh-CN" sz="2200" dirty="0">
                <a:latin typeface="Bodoni MT Black" pitchFamily="18" charset="0"/>
                <a:ea typeface="+mn-ea"/>
              </a:rPr>
              <a:t>，因此，分别</a:t>
            </a:r>
            <a:r>
              <a:rPr lang="zh-CN" altLang="zh-CN" sz="2200" dirty="0" smtClean="0">
                <a:latin typeface="Bodoni MT Black" pitchFamily="18" charset="0"/>
                <a:ea typeface="+mn-ea"/>
              </a:rPr>
              <a:t>用</a:t>
            </a:r>
            <a:r>
              <a:rPr lang="en-US" altLang="zh-CN" sz="2200" dirty="0" smtClean="0">
                <a:latin typeface="Bodoni MT Black" pitchFamily="18" charset="0"/>
              </a:rPr>
              <a:t>(</a:t>
            </a:r>
            <a:r>
              <a:rPr lang="en-US" altLang="zh-CN" sz="2200" dirty="0" smtClean="0">
                <a:latin typeface="Bodoni MT Black" pitchFamily="18" charset="0"/>
                <a:ea typeface="+mn-ea"/>
              </a:rPr>
              <a:t>t,=</a:t>
            </a:r>
            <a:r>
              <a:rPr lang="en-US" altLang="zh-CN" sz="2200" dirty="0" smtClean="0">
                <a:latin typeface="Bodoni MT Black" pitchFamily="18" charset="0"/>
              </a:rPr>
              <a:t>)</a:t>
            </a:r>
            <a:r>
              <a:rPr lang="zh-CN" altLang="zh-CN" sz="2200" dirty="0" smtClean="0">
                <a:latin typeface="Bodoni MT Black" pitchFamily="18" charset="0"/>
                <a:ea typeface="+mn-ea"/>
              </a:rPr>
              <a:t>和</a:t>
            </a:r>
            <a:r>
              <a:rPr lang="en-US" altLang="zh-CN" sz="2200" dirty="0" smtClean="0">
                <a:latin typeface="Bodoni MT Black" pitchFamily="18" charset="0"/>
              </a:rPr>
              <a:t>(</a:t>
            </a:r>
            <a:r>
              <a:rPr lang="en-US" altLang="zh-CN" sz="2200" dirty="0" smtClean="0">
                <a:latin typeface="Bodoni MT Black" pitchFamily="18" charset="0"/>
                <a:ea typeface="+mn-ea"/>
              </a:rPr>
              <a:t>f,=</a:t>
            </a:r>
            <a:r>
              <a:rPr lang="en-US" altLang="zh-CN" sz="2200" dirty="0" smtClean="0">
                <a:latin typeface="Bodoni MT Black" pitchFamily="18" charset="0"/>
              </a:rPr>
              <a:t>)</a:t>
            </a:r>
            <a:r>
              <a:rPr lang="zh-CN" altLang="zh-CN" sz="2200" dirty="0" smtClean="0">
                <a:latin typeface="Bodoni MT Black" pitchFamily="18" charset="0"/>
                <a:ea typeface="+mn-ea"/>
              </a:rPr>
              <a:t>替换</a:t>
            </a:r>
            <a:r>
              <a:rPr lang="en-US" altLang="zh-CN" sz="2200" dirty="0">
                <a:latin typeface="Bodoni MT Black" pitchFamily="18" charset="0"/>
                <a:ea typeface="+mn-ea"/>
              </a:rPr>
              <a:t>(</a:t>
            </a:r>
            <a:r>
              <a:rPr lang="en-US" altLang="zh-CN" sz="2200" dirty="0" err="1" smtClean="0">
                <a:latin typeface="Bodoni MT Black" pitchFamily="18" charset="0"/>
                <a:ea typeface="+mn-ea"/>
              </a:rPr>
              <a:t>t,t</a:t>
            </a:r>
            <a:r>
              <a:rPr lang="en-US" altLang="zh-CN" sz="2200" dirty="0" smtClean="0">
                <a:latin typeface="Bodoni MT Black" pitchFamily="18" charset="0"/>
                <a:ea typeface="+mn-ea"/>
              </a:rPr>
              <a:t>)</a:t>
            </a:r>
            <a:r>
              <a:rPr lang="zh-CN" altLang="zh-CN" sz="2200" dirty="0" smtClean="0">
                <a:latin typeface="Bodoni MT Black" pitchFamily="18" charset="0"/>
                <a:ea typeface="+mn-ea"/>
              </a:rPr>
              <a:t>和</a:t>
            </a:r>
            <a:r>
              <a:rPr lang="en-US" altLang="zh-CN" sz="2200" dirty="0" smtClean="0">
                <a:latin typeface="Bodoni MT Black" pitchFamily="18" charset="0"/>
                <a:ea typeface="+mn-ea"/>
              </a:rPr>
              <a:t>(</a:t>
            </a:r>
            <a:r>
              <a:rPr lang="en-US" altLang="zh-CN" sz="2200" dirty="0" err="1" smtClean="0">
                <a:latin typeface="Bodoni MT Black" pitchFamily="18" charset="0"/>
                <a:ea typeface="+mn-ea"/>
              </a:rPr>
              <a:t>f,t</a:t>
            </a:r>
            <a:r>
              <a:rPr lang="en-US" altLang="zh-CN" sz="2200" dirty="0" smtClean="0">
                <a:latin typeface="Bodoni MT Black" pitchFamily="18" charset="0"/>
                <a:ea typeface="+mn-ea"/>
              </a:rPr>
              <a:t>)</a:t>
            </a:r>
            <a:r>
              <a:rPr lang="zh-CN" altLang="zh-CN" sz="2200" dirty="0" smtClean="0">
                <a:latin typeface="Bodoni MT Black" pitchFamily="18" charset="0"/>
                <a:ea typeface="+mn-ea"/>
              </a:rPr>
              <a:t>，并用</a:t>
            </a:r>
            <a:r>
              <a:rPr lang="en-US" altLang="zh-CN" sz="2200" dirty="0" smtClean="0">
                <a:latin typeface="Bodoni MT Black" pitchFamily="18" charset="0"/>
                <a:ea typeface="+mn-ea"/>
              </a:rPr>
              <a:t>(t,&lt;)</a:t>
            </a:r>
            <a:r>
              <a:rPr lang="zh-CN" altLang="zh-CN" sz="2200" dirty="0" smtClean="0">
                <a:latin typeface="Bodoni MT Black" pitchFamily="18" charset="0"/>
                <a:ea typeface="+mn-ea"/>
              </a:rPr>
              <a:t>和</a:t>
            </a:r>
            <a:r>
              <a:rPr lang="en-US" altLang="zh-CN" sz="2200" dirty="0" smtClean="0">
                <a:latin typeface="Bodoni MT Black" pitchFamily="18" charset="0"/>
                <a:ea typeface="+mn-ea"/>
              </a:rPr>
              <a:t>(t,&gt;)</a:t>
            </a:r>
            <a:r>
              <a:rPr lang="zh-CN" altLang="zh-CN" sz="2200" dirty="0" smtClean="0">
                <a:latin typeface="Bodoni MT Black" pitchFamily="18" charset="0"/>
                <a:ea typeface="+mn-ea"/>
              </a:rPr>
              <a:t>替换</a:t>
            </a:r>
            <a:r>
              <a:rPr lang="en-US" altLang="zh-CN" sz="2200" dirty="0" smtClean="0">
                <a:latin typeface="Bodoni MT Black" pitchFamily="18" charset="0"/>
                <a:ea typeface="+mn-ea"/>
              </a:rPr>
              <a:t>(</a:t>
            </a:r>
            <a:r>
              <a:rPr lang="en-US" altLang="zh-CN" sz="2200" dirty="0" err="1" smtClean="0">
                <a:latin typeface="Bodoni MT Black" pitchFamily="18" charset="0"/>
                <a:ea typeface="+mn-ea"/>
              </a:rPr>
              <a:t>t,f</a:t>
            </a:r>
            <a:r>
              <a:rPr lang="en-US" altLang="zh-CN" sz="2200" dirty="0" smtClean="0">
                <a:latin typeface="Bodoni MT Black" pitchFamily="18" charset="0"/>
                <a:ea typeface="+mn-ea"/>
              </a:rPr>
              <a:t>)</a:t>
            </a:r>
            <a:r>
              <a:rPr lang="zh-CN" altLang="zh-CN" sz="2200" dirty="0" smtClean="0">
                <a:latin typeface="Bodoni MT Black" pitchFamily="18" charset="0"/>
                <a:ea typeface="+mn-ea"/>
              </a:rPr>
              <a:t>，</a:t>
            </a:r>
            <a:r>
              <a:rPr lang="zh-CN" altLang="zh-CN" sz="2200" dirty="0">
                <a:latin typeface="Bodoni MT Black" pitchFamily="18" charset="0"/>
                <a:ea typeface="+mn-ea"/>
              </a:rPr>
              <a:t>就得到</a:t>
            </a:r>
            <a:r>
              <a:rPr lang="en-US" altLang="zh-CN" sz="2200" dirty="0">
                <a:latin typeface="Bodoni MT Black" pitchFamily="18" charset="0"/>
                <a:ea typeface="+mn-ea"/>
              </a:rPr>
              <a:t>C2</a:t>
            </a:r>
            <a:r>
              <a:rPr lang="zh-CN" altLang="zh-CN" sz="2200" dirty="0">
                <a:latin typeface="Bodoni MT Black" pitchFamily="18" charset="0"/>
                <a:ea typeface="+mn-ea"/>
              </a:rPr>
              <a:t>的约束集</a:t>
            </a:r>
            <a:r>
              <a:rPr lang="en-US" altLang="zh-CN" sz="2200" b="1" dirty="0">
                <a:solidFill>
                  <a:srgbClr val="FF0000"/>
                </a:solidFill>
                <a:latin typeface="Bodoni MT Black" pitchFamily="18" charset="0"/>
                <a:ea typeface="+mn-ea"/>
              </a:rPr>
              <a:t>{(t,=),(f</a:t>
            </a:r>
            <a:r>
              <a:rPr lang="en-US" altLang="zh-CN" sz="2200" b="1" dirty="0" smtClean="0">
                <a:solidFill>
                  <a:srgbClr val="FF0000"/>
                </a:solidFill>
                <a:latin typeface="Bodoni MT Black" pitchFamily="18" charset="0"/>
                <a:ea typeface="+mn-ea"/>
              </a:rPr>
              <a:t>,=),(</a:t>
            </a:r>
            <a:r>
              <a:rPr lang="en-US" altLang="zh-CN" sz="2200" b="1" dirty="0">
                <a:solidFill>
                  <a:srgbClr val="FF0000"/>
                </a:solidFill>
                <a:latin typeface="Bodoni MT Black" pitchFamily="18" charset="0"/>
                <a:ea typeface="+mn-ea"/>
              </a:rPr>
              <a:t>t</a:t>
            </a:r>
            <a:r>
              <a:rPr lang="en-US" altLang="zh-CN" sz="2200" b="1" dirty="0" smtClean="0">
                <a:solidFill>
                  <a:srgbClr val="FF0000"/>
                </a:solidFill>
                <a:latin typeface="Bodoni MT Black" pitchFamily="18" charset="0"/>
                <a:ea typeface="+mn-ea"/>
              </a:rPr>
              <a:t>,&lt;),(</a:t>
            </a:r>
            <a:r>
              <a:rPr lang="en-US" altLang="zh-CN" sz="2200" b="1" dirty="0">
                <a:solidFill>
                  <a:srgbClr val="FF0000"/>
                </a:solidFill>
                <a:latin typeface="Bodoni MT Black" pitchFamily="18" charset="0"/>
                <a:ea typeface="+mn-ea"/>
              </a:rPr>
              <a:t>t,&gt;)}</a:t>
            </a:r>
            <a:r>
              <a:rPr lang="zh-CN" altLang="zh-CN" sz="2200" dirty="0">
                <a:latin typeface="Bodoni MT Black" pitchFamily="18" charset="0"/>
                <a:ea typeface="+mn-ea"/>
              </a:rPr>
              <a:t>。覆盖上述条件约束集的测试，保证可以发现</a:t>
            </a:r>
            <a:r>
              <a:rPr lang="en-US" altLang="zh-CN" sz="2200" dirty="0">
                <a:latin typeface="Bodoni MT Black" pitchFamily="18" charset="0"/>
                <a:ea typeface="+mn-ea"/>
              </a:rPr>
              <a:t>C2</a:t>
            </a:r>
            <a:r>
              <a:rPr lang="zh-CN" altLang="zh-CN" sz="2200" dirty="0">
                <a:latin typeface="Bodoni MT Black" pitchFamily="18" charset="0"/>
                <a:ea typeface="+mn-ea"/>
              </a:rPr>
              <a:t>中布尔算符和关系算符的错误</a:t>
            </a:r>
            <a:r>
              <a:rPr lang="zh-CN" altLang="zh-CN" sz="2200" dirty="0" smtClean="0">
                <a:latin typeface="Bodoni MT Black" pitchFamily="18" charset="0"/>
                <a:ea typeface="+mn-ea"/>
              </a:rPr>
              <a:t>。</a:t>
            </a:r>
            <a:r>
              <a:rPr lang="en-US" altLang="zh-CN" sz="2200" dirty="0" smtClean="0">
                <a:latin typeface="Bodoni MT Black" pitchFamily="18" charset="0"/>
                <a:ea typeface="+mn-ea"/>
              </a:rPr>
              <a:t>    </a:t>
            </a:r>
            <a:endParaRPr lang="zh-CN" altLang="zh-CN" sz="22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p>
        </p:txBody>
      </p:sp>
      <p:sp>
        <p:nvSpPr>
          <p:cNvPr id="32775" name="TextBox 7"/>
          <p:cNvSpPr txBox="1">
            <a:spLocks noChangeArrowheads="1"/>
          </p:cNvSpPr>
          <p:nvPr/>
        </p:nvSpPr>
        <p:spPr bwMode="auto">
          <a:xfrm>
            <a:off x="457200" y="1700213"/>
            <a:ext cx="8291264" cy="338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500"/>
              </a:lnSpc>
              <a:spcBef>
                <a:spcPts val="600"/>
              </a:spcBef>
              <a:defRPr/>
            </a:pPr>
            <a:r>
              <a:rPr lang="en-US" altLang="zh-CN" sz="2400" b="1" dirty="0" smtClean="0">
                <a:solidFill>
                  <a:srgbClr val="0070C0"/>
                </a:solidFill>
                <a:latin typeface="Bodoni MT Black" pitchFamily="18" charset="0"/>
                <a:ea typeface="+mn-ea"/>
              </a:rPr>
              <a:t>2. </a:t>
            </a:r>
            <a:r>
              <a:rPr lang="zh-CN" altLang="en-US" sz="2400" b="1" dirty="0" smtClean="0">
                <a:solidFill>
                  <a:srgbClr val="0070C0"/>
                </a:solidFill>
                <a:latin typeface="Bodoni MT Black" pitchFamily="18" charset="0"/>
                <a:ea typeface="+mn-ea"/>
              </a:rPr>
              <a:t>数据说明</a:t>
            </a:r>
            <a:endParaRPr lang="en-US" altLang="zh-CN" sz="2400" b="1" dirty="0" smtClean="0">
              <a:solidFill>
                <a:srgbClr val="0070C0"/>
              </a:solidFill>
              <a:latin typeface="Bodoni MT Black" pitchFamily="18" charset="0"/>
              <a:ea typeface="+mn-ea"/>
            </a:endParaRPr>
          </a:p>
          <a:p>
            <a:pPr marL="0" indent="0" eaLnBrk="1" hangingPunct="1">
              <a:lnSpc>
                <a:spcPct val="125000"/>
              </a:lnSpc>
              <a:spcBef>
                <a:spcPts val="0"/>
              </a:spcBef>
              <a:defRPr/>
            </a:pPr>
            <a:r>
              <a:rPr lang="zh-CN" altLang="en-US" sz="2400" dirty="0" smtClean="0">
                <a:latin typeface="Bodoni MT Black" pitchFamily="18" charset="0"/>
                <a:ea typeface="+mn-ea"/>
              </a:rPr>
              <a:t>    数据说明的原则：</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solidFill>
                  <a:srgbClr val="FF0000"/>
                </a:solidFill>
                <a:latin typeface="Bodoni MT Black" pitchFamily="18" charset="0"/>
                <a:ea typeface="+mn-ea"/>
              </a:rPr>
              <a:t>数据</a:t>
            </a:r>
            <a:r>
              <a:rPr lang="zh-CN" altLang="zh-CN" sz="2400" dirty="0">
                <a:solidFill>
                  <a:srgbClr val="FF0000"/>
                </a:solidFill>
                <a:latin typeface="Bodoni MT Black" pitchFamily="18" charset="0"/>
                <a:ea typeface="+mn-ea"/>
              </a:rPr>
              <a:t>说明的次序</a:t>
            </a:r>
            <a:r>
              <a:rPr lang="zh-CN" altLang="zh-CN" sz="2400" dirty="0">
                <a:latin typeface="Bodoni MT Black" pitchFamily="18" charset="0"/>
                <a:ea typeface="+mn-ea"/>
              </a:rPr>
              <a:t>应该标准化</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当</a:t>
            </a:r>
            <a:r>
              <a:rPr lang="zh-CN" altLang="zh-CN" sz="2400" dirty="0">
                <a:latin typeface="Bodoni MT Black" pitchFamily="18" charset="0"/>
                <a:ea typeface="+mn-ea"/>
              </a:rPr>
              <a:t>多个变量名在一个语句中说明时，应该按</a:t>
            </a:r>
            <a:r>
              <a:rPr lang="zh-CN" altLang="zh-CN" sz="2400" dirty="0">
                <a:solidFill>
                  <a:srgbClr val="FF0000"/>
                </a:solidFill>
                <a:latin typeface="Bodoni MT Black" pitchFamily="18" charset="0"/>
                <a:ea typeface="+mn-ea"/>
              </a:rPr>
              <a:t>字母顺序排列</a:t>
            </a:r>
            <a:r>
              <a:rPr lang="zh-CN" altLang="zh-CN" sz="2400" dirty="0">
                <a:latin typeface="Bodoni MT Black" pitchFamily="18" charset="0"/>
                <a:ea typeface="+mn-ea"/>
              </a:rPr>
              <a:t>这些变量</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Bef>
                <a:spcPts val="0"/>
              </a:spcBef>
              <a:buFont typeface="Wingdings" panose="05000000000000000000" pitchFamily="2" charset="2"/>
              <a:buChar char="l"/>
              <a:defRPr/>
            </a:pPr>
            <a:r>
              <a:rPr lang="zh-CN" altLang="zh-CN" sz="2400" dirty="0" smtClean="0">
                <a:latin typeface="Bodoni MT Black" pitchFamily="18" charset="0"/>
                <a:ea typeface="+mn-ea"/>
              </a:rPr>
              <a:t>如果</a:t>
            </a:r>
            <a:r>
              <a:rPr lang="zh-CN" altLang="zh-CN" sz="2400" dirty="0">
                <a:latin typeface="Bodoni MT Black" pitchFamily="18" charset="0"/>
                <a:ea typeface="+mn-ea"/>
              </a:rPr>
              <a:t>设计时使用了一个</a:t>
            </a:r>
            <a:r>
              <a:rPr lang="zh-CN" altLang="zh-CN" sz="2400" dirty="0">
                <a:solidFill>
                  <a:srgbClr val="FF0000"/>
                </a:solidFill>
                <a:latin typeface="Bodoni MT Black" pitchFamily="18" charset="0"/>
                <a:ea typeface="+mn-ea"/>
              </a:rPr>
              <a:t>复杂的数据结构</a:t>
            </a:r>
            <a:r>
              <a:rPr lang="zh-CN" altLang="zh-CN" sz="2400" dirty="0">
                <a:latin typeface="Bodoni MT Black" pitchFamily="18" charset="0"/>
                <a:ea typeface="+mn-ea"/>
              </a:rPr>
              <a:t>，则应该用</a:t>
            </a:r>
            <a:r>
              <a:rPr lang="zh-CN" altLang="zh-CN" sz="2400" dirty="0">
                <a:solidFill>
                  <a:srgbClr val="FF0000"/>
                </a:solidFill>
                <a:latin typeface="Bodoni MT Black" pitchFamily="18" charset="0"/>
                <a:ea typeface="+mn-ea"/>
              </a:rPr>
              <a:t>注解</a:t>
            </a:r>
            <a:r>
              <a:rPr lang="zh-CN" altLang="zh-CN" sz="2400" dirty="0">
                <a:latin typeface="Bodoni MT Black" pitchFamily="18" charset="0"/>
                <a:ea typeface="+mn-ea"/>
              </a:rPr>
              <a:t>说明用程序设计语言实现这个数据结构的方法和特点</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p>
        </p:txBody>
      </p:sp>
      <p:sp>
        <p:nvSpPr>
          <p:cNvPr id="32775" name="TextBox 7"/>
          <p:cNvSpPr txBox="1">
            <a:spLocks noChangeArrowheads="1"/>
          </p:cNvSpPr>
          <p:nvPr/>
        </p:nvSpPr>
        <p:spPr bwMode="auto">
          <a:xfrm>
            <a:off x="395288" y="1773238"/>
            <a:ext cx="8425183"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500"/>
              </a:lnSpc>
              <a:defRPr/>
            </a:pPr>
            <a:r>
              <a:rPr lang="en-US" altLang="zh-CN" sz="2200" b="1" dirty="0" smtClean="0">
                <a:solidFill>
                  <a:srgbClr val="0070C0"/>
                </a:solidFill>
                <a:latin typeface="Bodoni MT Black" pitchFamily="18" charset="0"/>
                <a:ea typeface="+mn-ea"/>
              </a:rPr>
              <a:t>C3</a:t>
            </a:r>
            <a:r>
              <a:rPr lang="zh-CN" altLang="zh-CN" sz="2200" b="1" dirty="0" smtClean="0">
                <a:solidFill>
                  <a:srgbClr val="0070C0"/>
                </a:solidFill>
                <a:latin typeface="Bodoni MT Black" pitchFamily="18" charset="0"/>
                <a:ea typeface="+mn-ea"/>
              </a:rPr>
              <a:t>：</a:t>
            </a:r>
            <a:r>
              <a:rPr lang="en-US" altLang="zh-CN" sz="2200" b="1" dirty="0" smtClean="0">
                <a:solidFill>
                  <a:srgbClr val="0070C0"/>
                </a:solidFill>
                <a:latin typeface="Bodoni MT Black" pitchFamily="18" charset="0"/>
              </a:rPr>
              <a:t>(</a:t>
            </a:r>
            <a:r>
              <a:rPr lang="en-US" altLang="zh-CN" sz="2200" b="1" dirty="0" smtClean="0">
                <a:solidFill>
                  <a:srgbClr val="0070C0"/>
                </a:solidFill>
                <a:latin typeface="Bodoni MT Black" pitchFamily="18" charset="0"/>
                <a:ea typeface="+mn-ea"/>
              </a:rPr>
              <a:t>E1&gt;E2</a:t>
            </a:r>
            <a:r>
              <a:rPr lang="en-US" altLang="zh-CN" sz="2200" b="1" dirty="0" smtClean="0">
                <a:solidFill>
                  <a:srgbClr val="0070C0"/>
                </a:solidFill>
                <a:latin typeface="Bodoni MT Black" pitchFamily="18" charset="0"/>
              </a:rPr>
              <a:t>) </a:t>
            </a:r>
            <a:r>
              <a:rPr lang="en-US" altLang="zh-CN" sz="2200" b="1" dirty="0" smtClean="0">
                <a:solidFill>
                  <a:srgbClr val="0070C0"/>
                </a:solidFill>
                <a:latin typeface="Bodoni MT Black" pitchFamily="18" charset="0"/>
                <a:ea typeface="+mn-ea"/>
              </a:rPr>
              <a:t>&amp; (</a:t>
            </a:r>
            <a:r>
              <a:rPr lang="en-US" altLang="zh-CN" sz="2200" b="1" dirty="0">
                <a:solidFill>
                  <a:srgbClr val="0070C0"/>
                </a:solidFill>
                <a:latin typeface="Bodoni MT Black" pitchFamily="18" charset="0"/>
                <a:ea typeface="+mn-ea"/>
              </a:rPr>
              <a:t>E3=E4</a:t>
            </a:r>
            <a:r>
              <a:rPr lang="en-US" altLang="zh-CN" sz="2200" b="1" dirty="0" smtClean="0">
                <a:solidFill>
                  <a:srgbClr val="0070C0"/>
                </a:solidFill>
                <a:latin typeface="Bodoni MT Black" pitchFamily="18" charset="0"/>
                <a:ea typeface="+mn-ea"/>
              </a:rPr>
              <a:t>)</a:t>
            </a:r>
          </a:p>
          <a:p>
            <a:pPr marL="0" indent="0">
              <a:lnSpc>
                <a:spcPts val="3500"/>
              </a:lnSpc>
              <a:spcBef>
                <a:spcPts val="0"/>
              </a:spcBef>
              <a:defRPr/>
            </a:pPr>
            <a:r>
              <a:rPr lang="en-US" altLang="zh-CN" sz="2200" dirty="0" smtClean="0">
                <a:latin typeface="Bodoni MT Black" pitchFamily="18" charset="0"/>
                <a:ea typeface="+mn-ea"/>
              </a:rPr>
              <a:t>E1</a:t>
            </a:r>
            <a:r>
              <a:rPr lang="zh-CN" altLang="zh-CN" sz="2200" dirty="0">
                <a:latin typeface="Bodoni MT Black" pitchFamily="18" charset="0"/>
                <a:ea typeface="+mn-ea"/>
              </a:rPr>
              <a:t>、</a:t>
            </a:r>
            <a:r>
              <a:rPr lang="en-US" altLang="zh-CN" sz="2200" dirty="0">
                <a:latin typeface="Bodoni MT Black" pitchFamily="18" charset="0"/>
                <a:ea typeface="+mn-ea"/>
              </a:rPr>
              <a:t>E2</a:t>
            </a:r>
            <a:r>
              <a:rPr lang="zh-CN" altLang="zh-CN" sz="2200" dirty="0">
                <a:latin typeface="Bodoni MT Black" pitchFamily="18" charset="0"/>
                <a:ea typeface="+mn-ea"/>
              </a:rPr>
              <a:t>、</a:t>
            </a:r>
            <a:r>
              <a:rPr lang="en-US" altLang="zh-CN" sz="2200" dirty="0">
                <a:latin typeface="Bodoni MT Black" pitchFamily="18" charset="0"/>
                <a:ea typeface="+mn-ea"/>
              </a:rPr>
              <a:t>E3</a:t>
            </a:r>
            <a:r>
              <a:rPr lang="zh-CN" altLang="zh-CN" sz="2200" dirty="0">
                <a:latin typeface="Bodoni MT Black" pitchFamily="18" charset="0"/>
                <a:ea typeface="+mn-ea"/>
              </a:rPr>
              <a:t>和</a:t>
            </a:r>
            <a:r>
              <a:rPr lang="en-US" altLang="zh-CN" sz="2200" dirty="0">
                <a:latin typeface="Bodoni MT Black" pitchFamily="18" charset="0"/>
                <a:ea typeface="+mn-ea"/>
              </a:rPr>
              <a:t>E4</a:t>
            </a:r>
            <a:r>
              <a:rPr lang="zh-CN" altLang="zh-CN" sz="2200" dirty="0">
                <a:latin typeface="Bodoni MT Black" pitchFamily="18" charset="0"/>
                <a:ea typeface="+mn-ea"/>
              </a:rPr>
              <a:t>是算术表达式。</a:t>
            </a:r>
            <a:r>
              <a:rPr lang="en-US" altLang="zh-CN" sz="2200" dirty="0">
                <a:latin typeface="Bodoni MT Black" pitchFamily="18" charset="0"/>
                <a:ea typeface="+mn-ea"/>
              </a:rPr>
              <a:t>C3</a:t>
            </a:r>
            <a:r>
              <a:rPr lang="zh-CN" altLang="zh-CN" sz="2200" dirty="0">
                <a:latin typeface="Bodoni MT Black" pitchFamily="18" charset="0"/>
                <a:ea typeface="+mn-ea"/>
              </a:rPr>
              <a:t>的条件约束</a:t>
            </a:r>
            <a:r>
              <a:rPr lang="zh-CN" altLang="zh-CN" sz="2200" dirty="0" smtClean="0">
                <a:latin typeface="Bodoni MT Black" pitchFamily="18" charset="0"/>
                <a:ea typeface="+mn-ea"/>
              </a:rPr>
              <a:t>形式</a:t>
            </a:r>
            <a:r>
              <a:rPr lang="en-US" altLang="zh-CN" sz="2200" b="1" dirty="0" smtClean="0">
                <a:latin typeface="Bodoni MT Black" pitchFamily="18" charset="0"/>
                <a:ea typeface="+mn-ea"/>
              </a:rPr>
              <a:t>(D1,D2)</a:t>
            </a:r>
            <a:r>
              <a:rPr lang="zh-CN" altLang="zh-CN" sz="2200" dirty="0" smtClean="0">
                <a:latin typeface="Bodoni MT Black" pitchFamily="18" charset="0"/>
                <a:ea typeface="+mn-ea"/>
              </a:rPr>
              <a:t>，</a:t>
            </a:r>
            <a:r>
              <a:rPr lang="zh-CN" altLang="zh-CN" sz="2200" dirty="0">
                <a:latin typeface="Bodoni MT Black" pitchFamily="18" charset="0"/>
                <a:ea typeface="+mn-ea"/>
              </a:rPr>
              <a:t>而</a:t>
            </a:r>
            <a:r>
              <a:rPr lang="en-US" altLang="zh-CN" sz="2200" dirty="0">
                <a:latin typeface="Bodoni MT Black" pitchFamily="18" charset="0"/>
                <a:ea typeface="+mn-ea"/>
              </a:rPr>
              <a:t>D1</a:t>
            </a:r>
            <a:r>
              <a:rPr lang="zh-CN" altLang="zh-CN" sz="2200" dirty="0">
                <a:latin typeface="Bodoni MT Black" pitchFamily="18" charset="0"/>
                <a:ea typeface="+mn-ea"/>
              </a:rPr>
              <a:t>和</a:t>
            </a:r>
            <a:r>
              <a:rPr lang="en-US" altLang="zh-CN" sz="2200" dirty="0">
                <a:latin typeface="Bodoni MT Black" pitchFamily="18" charset="0"/>
                <a:ea typeface="+mn-ea"/>
              </a:rPr>
              <a:t>D2</a:t>
            </a:r>
            <a:r>
              <a:rPr lang="zh-CN" altLang="zh-CN" sz="2200" dirty="0">
                <a:latin typeface="Bodoni MT Black" pitchFamily="18" charset="0"/>
                <a:ea typeface="+mn-ea"/>
              </a:rPr>
              <a:t>的每一个都是</a:t>
            </a:r>
            <a:r>
              <a:rPr lang="en-US" altLang="zh-CN" sz="2200" b="1" dirty="0">
                <a:latin typeface="Bodoni MT Black" pitchFamily="18" charset="0"/>
                <a:ea typeface="+mn-ea"/>
              </a:rPr>
              <a:t>&gt;</a:t>
            </a:r>
            <a:r>
              <a:rPr lang="en-US" altLang="zh-CN" sz="2200" dirty="0">
                <a:latin typeface="Bodoni MT Black" pitchFamily="18" charset="0"/>
                <a:ea typeface="+mn-ea"/>
              </a:rPr>
              <a:t>,</a:t>
            </a:r>
            <a:r>
              <a:rPr lang="en-US" altLang="zh-CN" sz="2200" b="1" dirty="0">
                <a:latin typeface="Bodoni MT Black" pitchFamily="18" charset="0"/>
                <a:ea typeface="+mn-ea"/>
              </a:rPr>
              <a:t>=</a:t>
            </a:r>
            <a:r>
              <a:rPr lang="zh-CN" altLang="zh-CN" sz="2200" dirty="0">
                <a:latin typeface="Bodoni MT Black" pitchFamily="18" charset="0"/>
                <a:ea typeface="+mn-ea"/>
              </a:rPr>
              <a:t>或</a:t>
            </a:r>
            <a:r>
              <a:rPr lang="en-US" altLang="zh-CN" sz="2200" b="1" dirty="0">
                <a:latin typeface="Bodoni MT Black" pitchFamily="18" charset="0"/>
                <a:ea typeface="+mn-ea"/>
              </a:rPr>
              <a:t>&lt;</a:t>
            </a:r>
            <a:r>
              <a:rPr lang="zh-CN" altLang="zh-CN" sz="2200" dirty="0">
                <a:latin typeface="Bodoni MT Black" pitchFamily="18" charset="0"/>
                <a:ea typeface="+mn-ea"/>
              </a:rPr>
              <a:t>。除了</a:t>
            </a:r>
            <a:r>
              <a:rPr lang="en-US" altLang="zh-CN" sz="2200" dirty="0">
                <a:latin typeface="Bodoni MT Black" pitchFamily="18" charset="0"/>
                <a:ea typeface="+mn-ea"/>
              </a:rPr>
              <a:t>C3</a:t>
            </a:r>
            <a:r>
              <a:rPr lang="zh-CN" altLang="zh-CN" sz="2200" dirty="0">
                <a:latin typeface="Bodoni MT Black" pitchFamily="18" charset="0"/>
                <a:ea typeface="+mn-ea"/>
              </a:rPr>
              <a:t>的第一个简单条件是关系表达式之外，</a:t>
            </a:r>
            <a:r>
              <a:rPr lang="en-US" altLang="zh-CN" sz="2200" dirty="0">
                <a:latin typeface="Bodoni MT Black" pitchFamily="18" charset="0"/>
                <a:ea typeface="+mn-ea"/>
              </a:rPr>
              <a:t>C3</a:t>
            </a:r>
            <a:r>
              <a:rPr lang="zh-CN" altLang="zh-CN" sz="2200" dirty="0">
                <a:latin typeface="Bodoni MT Black" pitchFamily="18" charset="0"/>
                <a:ea typeface="+mn-ea"/>
              </a:rPr>
              <a:t>和</a:t>
            </a:r>
            <a:r>
              <a:rPr lang="en-US" altLang="zh-CN" sz="2200" dirty="0">
                <a:latin typeface="Bodoni MT Black" pitchFamily="18" charset="0"/>
                <a:ea typeface="+mn-ea"/>
              </a:rPr>
              <a:t>C2</a:t>
            </a:r>
            <a:r>
              <a:rPr lang="zh-CN" altLang="zh-CN" sz="2200" dirty="0">
                <a:latin typeface="Bodoni MT Black" pitchFamily="18" charset="0"/>
                <a:ea typeface="+mn-ea"/>
              </a:rPr>
              <a:t>相同，因此，可以通过修改</a:t>
            </a:r>
            <a:r>
              <a:rPr lang="en-US" altLang="zh-CN" sz="2200" dirty="0">
                <a:latin typeface="Bodoni MT Black" pitchFamily="18" charset="0"/>
                <a:ea typeface="+mn-ea"/>
              </a:rPr>
              <a:t>C2</a:t>
            </a:r>
            <a:r>
              <a:rPr lang="zh-CN" altLang="zh-CN" sz="2200" dirty="0">
                <a:latin typeface="Bodoni MT Black" pitchFamily="18" charset="0"/>
                <a:ea typeface="+mn-ea"/>
              </a:rPr>
              <a:t>的约束集得到</a:t>
            </a:r>
            <a:r>
              <a:rPr lang="en-US" altLang="zh-CN" sz="2200" dirty="0">
                <a:latin typeface="Bodoni MT Black" pitchFamily="18" charset="0"/>
                <a:ea typeface="+mn-ea"/>
              </a:rPr>
              <a:t>C3</a:t>
            </a:r>
            <a:r>
              <a:rPr lang="zh-CN" altLang="zh-CN" sz="2200" dirty="0">
                <a:latin typeface="Bodoni MT Black" pitchFamily="18" charset="0"/>
                <a:ea typeface="+mn-ea"/>
              </a:rPr>
              <a:t>的约束集，结果为</a:t>
            </a:r>
            <a:r>
              <a:rPr lang="zh-CN" altLang="zh-CN" sz="2200" dirty="0" smtClean="0">
                <a:latin typeface="Bodoni MT Black" pitchFamily="18" charset="0"/>
                <a:ea typeface="+mn-ea"/>
              </a:rPr>
              <a:t>：</a:t>
            </a:r>
            <a:r>
              <a:rPr lang="en-US" altLang="zh-CN" sz="2200" b="1" dirty="0" smtClean="0">
                <a:solidFill>
                  <a:srgbClr val="FF0000"/>
                </a:solidFill>
                <a:latin typeface="Bodoni MT Black" pitchFamily="18" charset="0"/>
                <a:ea typeface="+mn-ea"/>
              </a:rPr>
              <a:t>{(&gt;,=),(=,=),(&lt;,=),(&gt;,&lt;),(&gt;,&gt;)}</a:t>
            </a:r>
            <a:r>
              <a:rPr lang="zh-CN" altLang="zh-CN" sz="2200" dirty="0">
                <a:latin typeface="Bodoni MT Black" pitchFamily="18" charset="0"/>
                <a:ea typeface="+mn-ea"/>
              </a:rPr>
              <a:t>覆盖上述条件约束集的测试，保证可以发现</a:t>
            </a:r>
            <a:r>
              <a:rPr lang="en-US" altLang="zh-CN" sz="2200" dirty="0">
                <a:latin typeface="Bodoni MT Black" pitchFamily="18" charset="0"/>
                <a:ea typeface="+mn-ea"/>
              </a:rPr>
              <a:t>C3</a:t>
            </a:r>
            <a:r>
              <a:rPr lang="zh-CN" altLang="zh-CN" sz="2200" dirty="0">
                <a:latin typeface="Bodoni MT Black" pitchFamily="18" charset="0"/>
                <a:ea typeface="+mn-ea"/>
              </a:rPr>
              <a:t>中关系算符的错误。</a:t>
            </a: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charset="0"/>
              <a:buNone/>
              <a:defRPr/>
            </a:pPr>
            <a:r>
              <a:rPr lang="en-US" altLang="zh-CN" sz="2400" b="1" dirty="0">
                <a:latin typeface="Bodoni MT Black" pitchFamily="18" charset="0"/>
              </a:rPr>
              <a:t>3</a:t>
            </a:r>
            <a:r>
              <a:rPr lang="en-US" altLang="zh-CN" sz="2400" b="1" dirty="0" smtClean="0">
                <a:latin typeface="Bodoni MT Black" pitchFamily="18" charset="0"/>
              </a:rPr>
              <a:t>. </a:t>
            </a:r>
            <a:r>
              <a:rPr lang="zh-CN" altLang="en-US" sz="2400" b="1" dirty="0" smtClean="0">
                <a:latin typeface="Bodoni MT Black" pitchFamily="18" charset="0"/>
              </a:rPr>
              <a:t>循环测试</a:t>
            </a:r>
          </a:p>
        </p:txBody>
      </p:sp>
      <p:sp>
        <p:nvSpPr>
          <p:cNvPr id="32775" name="TextBox 7"/>
          <p:cNvSpPr txBox="1">
            <a:spLocks noChangeArrowheads="1"/>
          </p:cNvSpPr>
          <p:nvPr/>
        </p:nvSpPr>
        <p:spPr bwMode="auto">
          <a:xfrm>
            <a:off x="251520" y="1557338"/>
            <a:ext cx="856895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循环</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是一种白盒测试技术，它专注于测试</a:t>
            </a:r>
            <a:r>
              <a:rPr lang="zh-CN" altLang="zh-CN" sz="2400" dirty="0">
                <a:solidFill>
                  <a:srgbClr val="FF0000"/>
                </a:solidFill>
                <a:latin typeface="Bodoni MT Black" pitchFamily="18" charset="0"/>
                <a:ea typeface="+mn-ea"/>
              </a:rPr>
              <a:t>循环结构</a:t>
            </a:r>
            <a:r>
              <a:rPr lang="zh-CN" altLang="zh-CN" sz="2400" dirty="0">
                <a:latin typeface="Bodoni MT Black" pitchFamily="18" charset="0"/>
                <a:ea typeface="+mn-ea"/>
              </a:rPr>
              <a:t>的有效性。在结构化的程序中通常只有</a:t>
            </a:r>
            <a:r>
              <a:rPr lang="en-US" altLang="zh-CN" sz="2400" dirty="0">
                <a:solidFill>
                  <a:srgbClr val="FF0000"/>
                </a:solidFill>
                <a:latin typeface="Bodoni MT Black" pitchFamily="18" charset="0"/>
                <a:ea typeface="+mn-ea"/>
              </a:rPr>
              <a:t>3</a:t>
            </a:r>
            <a:r>
              <a:rPr lang="zh-CN" altLang="zh-CN" sz="2400" dirty="0">
                <a:latin typeface="Bodoni MT Black" pitchFamily="18" charset="0"/>
                <a:ea typeface="+mn-ea"/>
              </a:rPr>
              <a:t>种循环，即</a:t>
            </a:r>
            <a:r>
              <a:rPr lang="zh-CN" altLang="zh-CN" sz="2400" dirty="0">
                <a:solidFill>
                  <a:srgbClr val="FF0000"/>
                </a:solidFill>
                <a:latin typeface="Bodoni MT Black" pitchFamily="18" charset="0"/>
                <a:ea typeface="+mn-ea"/>
              </a:rPr>
              <a:t>简单循环</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串接循环</a:t>
            </a:r>
            <a:r>
              <a:rPr lang="zh-CN" altLang="zh-CN" sz="2400" dirty="0">
                <a:latin typeface="Bodoni MT Black" pitchFamily="18" charset="0"/>
                <a:ea typeface="+mn-ea"/>
              </a:rPr>
              <a:t>和</a:t>
            </a:r>
            <a:r>
              <a:rPr lang="zh-CN" altLang="zh-CN" sz="2400" dirty="0" smtClean="0">
                <a:solidFill>
                  <a:srgbClr val="FF0000"/>
                </a:solidFill>
                <a:latin typeface="Bodoni MT Black" pitchFamily="18" charset="0"/>
                <a:ea typeface="+mn-ea"/>
              </a:rPr>
              <a:t>嵌套循环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pic>
        <p:nvPicPr>
          <p:cNvPr id="171013" name="图片 2"/>
          <p:cNvPicPr>
            <a:picLocks noChangeAspect="1"/>
          </p:cNvPicPr>
          <p:nvPr/>
        </p:nvPicPr>
        <p:blipFill>
          <a:blip r:embed="rId3" cstate="print"/>
          <a:srcRect/>
          <a:stretch>
            <a:fillRect/>
          </a:stretch>
        </p:blipFill>
        <p:spPr bwMode="auto">
          <a:xfrm>
            <a:off x="3126556" y="2564284"/>
            <a:ext cx="5549900" cy="3529012"/>
          </a:xfrm>
          <a:prstGeom prst="rect">
            <a:avLst/>
          </a:prstGeom>
          <a:noFill/>
          <a:ln w="9525">
            <a:noFill/>
            <a:miter lim="800000"/>
            <a:headEnd/>
            <a:tailEnd/>
          </a:ln>
        </p:spPr>
      </p:pic>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Bodoni MT Black" pitchFamily="18" charset="0"/>
              </a:rPr>
              <a:t>3</a:t>
            </a:r>
            <a:r>
              <a:rPr lang="en-US" altLang="zh-CN" sz="2400" b="1" dirty="0" smtClean="0">
                <a:latin typeface="Bodoni MT Black" pitchFamily="18" charset="0"/>
              </a:rPr>
              <a:t>. </a:t>
            </a:r>
            <a:r>
              <a:rPr lang="zh-CN" altLang="en-US" sz="2400" b="1" dirty="0" smtClean="0">
                <a:latin typeface="Bodoni MT Black" pitchFamily="18" charset="0"/>
              </a:rPr>
              <a:t>循环测试</a:t>
            </a:r>
          </a:p>
        </p:txBody>
      </p:sp>
      <p:sp>
        <p:nvSpPr>
          <p:cNvPr id="32775" name="TextBox 7"/>
          <p:cNvSpPr txBox="1">
            <a:spLocks noChangeArrowheads="1"/>
          </p:cNvSpPr>
          <p:nvPr/>
        </p:nvSpPr>
        <p:spPr bwMode="auto">
          <a:xfrm>
            <a:off x="395288" y="1700213"/>
            <a:ext cx="8280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b="1" dirty="0" smtClean="0">
                <a:latin typeface="Bodoni MT Black" pitchFamily="18" charset="0"/>
                <a:ea typeface="+mn-ea"/>
              </a:rPr>
              <a:t>① 简单循环</a:t>
            </a:r>
            <a:endParaRPr lang="en-US" altLang="zh-CN" sz="2400" b="1"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使用下列测试集来测试简单循环，其中</a:t>
            </a:r>
            <a:r>
              <a:rPr lang="en-US" altLang="zh-CN" sz="2400" dirty="0">
                <a:latin typeface="Bodoni MT Black" pitchFamily="18" charset="0"/>
                <a:ea typeface="+mn-ea"/>
              </a:rPr>
              <a:t>n</a:t>
            </a:r>
            <a:r>
              <a:rPr lang="zh-CN" altLang="zh-CN" sz="2400" dirty="0">
                <a:latin typeface="Bodoni MT Black" pitchFamily="18" charset="0"/>
                <a:ea typeface="+mn-ea"/>
              </a:rPr>
              <a:t>是允许通过循环的最大次数。</a:t>
            </a: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跳</a:t>
            </a:r>
            <a:r>
              <a:rPr lang="zh-CN" altLang="zh-CN" sz="2400" dirty="0">
                <a:latin typeface="Bodoni MT Black" pitchFamily="18" charset="0"/>
                <a:ea typeface="+mn-ea"/>
              </a:rPr>
              <a:t>过循环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只</a:t>
            </a:r>
            <a:r>
              <a:rPr lang="zh-CN" altLang="zh-CN" sz="2400" dirty="0">
                <a:latin typeface="Bodoni MT Black" pitchFamily="18" charset="0"/>
                <a:ea typeface="+mn-ea"/>
              </a:rPr>
              <a:t>通过循环一次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通过</a:t>
            </a:r>
            <a:r>
              <a:rPr lang="zh-CN" altLang="zh-CN" sz="2400" dirty="0">
                <a:latin typeface="Bodoni MT Black" pitchFamily="18" charset="0"/>
                <a:ea typeface="+mn-ea"/>
              </a:rPr>
              <a:t>循环两次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通过</a:t>
            </a:r>
            <a:r>
              <a:rPr lang="zh-CN" altLang="zh-CN" sz="2400" dirty="0">
                <a:latin typeface="Bodoni MT Black" pitchFamily="18" charset="0"/>
                <a:ea typeface="+mn-ea"/>
              </a:rPr>
              <a:t>循环</a:t>
            </a:r>
            <a:r>
              <a:rPr lang="en-US" altLang="zh-CN" sz="2400" dirty="0">
                <a:latin typeface="Bodoni MT Black" pitchFamily="18" charset="0"/>
                <a:ea typeface="+mn-ea"/>
              </a:rPr>
              <a:t>m</a:t>
            </a:r>
            <a:r>
              <a:rPr lang="zh-CN" altLang="zh-CN" sz="2400" dirty="0">
                <a:latin typeface="Bodoni MT Black" pitchFamily="18" charset="0"/>
                <a:ea typeface="+mn-ea"/>
              </a:rPr>
              <a:t>次，其中</a:t>
            </a:r>
            <a:r>
              <a:rPr lang="en-US" altLang="zh-CN" sz="2400" dirty="0">
                <a:latin typeface="Bodoni MT Black" pitchFamily="18" charset="0"/>
                <a:ea typeface="+mn-ea"/>
              </a:rPr>
              <a:t>m&lt;n-1</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864000">
              <a:lnSpc>
                <a:spcPct val="125000"/>
              </a:lnSpc>
              <a:buSzPct val="100000"/>
              <a:buFont typeface="Wingdings" panose="05000000000000000000" pitchFamily="2" charset="2"/>
              <a:buChar char="l"/>
              <a:defRPr/>
            </a:pPr>
            <a:r>
              <a:rPr lang="zh-CN" altLang="zh-CN" sz="2400" dirty="0" smtClean="0">
                <a:latin typeface="Bodoni MT Black" pitchFamily="18" charset="0"/>
                <a:ea typeface="+mn-ea"/>
              </a:rPr>
              <a:t>通过</a:t>
            </a:r>
            <a:r>
              <a:rPr lang="zh-CN" altLang="zh-CN" sz="2400" dirty="0">
                <a:latin typeface="Bodoni MT Black" pitchFamily="18" charset="0"/>
                <a:ea typeface="+mn-ea"/>
              </a:rPr>
              <a:t>循环</a:t>
            </a:r>
            <a:r>
              <a:rPr lang="en-US" altLang="zh-CN" sz="2400" dirty="0">
                <a:latin typeface="Bodoni MT Black" pitchFamily="18" charset="0"/>
                <a:ea typeface="+mn-ea"/>
              </a:rPr>
              <a:t>n-1,n,n+1</a:t>
            </a:r>
            <a:r>
              <a:rPr lang="zh-CN" altLang="zh-CN" sz="2400" dirty="0">
                <a:latin typeface="Bodoni MT Black" pitchFamily="18" charset="0"/>
                <a:ea typeface="+mn-ea"/>
              </a:rPr>
              <a:t>次。</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251520" y="952501"/>
            <a:ext cx="8229600" cy="604837"/>
          </a:xfrm>
        </p:spPr>
        <p:txBody>
          <a:bodyPr/>
          <a:lstStyle/>
          <a:p>
            <a:pPr marL="0" indent="0">
              <a:buFont typeface="Arial" charset="0"/>
              <a:buNone/>
              <a:defRPr/>
            </a:pPr>
            <a:r>
              <a:rPr lang="en-US" altLang="zh-CN" sz="2400" b="1" dirty="0">
                <a:latin typeface="Bodoni MT Black" pitchFamily="18" charset="0"/>
              </a:rPr>
              <a:t>3</a:t>
            </a:r>
            <a:r>
              <a:rPr lang="en-US" altLang="zh-CN" sz="2400" b="1" dirty="0" smtClean="0">
                <a:latin typeface="Bodoni MT Black" pitchFamily="18" charset="0"/>
              </a:rPr>
              <a:t>. </a:t>
            </a:r>
            <a:r>
              <a:rPr lang="zh-CN" altLang="en-US" sz="2400" b="1" dirty="0" smtClean="0">
                <a:latin typeface="Bodoni MT Black" pitchFamily="18" charset="0"/>
              </a:rPr>
              <a:t>循环测试</a:t>
            </a:r>
          </a:p>
        </p:txBody>
      </p:sp>
      <p:sp>
        <p:nvSpPr>
          <p:cNvPr id="32775" name="TextBox 7"/>
          <p:cNvSpPr txBox="1">
            <a:spLocks noChangeArrowheads="1"/>
          </p:cNvSpPr>
          <p:nvPr/>
        </p:nvSpPr>
        <p:spPr bwMode="auto">
          <a:xfrm>
            <a:off x="251520" y="1412776"/>
            <a:ext cx="8712968" cy="46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900"/>
              </a:lnSpc>
              <a:defRPr/>
            </a:pPr>
            <a:r>
              <a:rPr lang="zh-CN" altLang="en-US" sz="2400" b="1" dirty="0">
                <a:latin typeface="Bodoni MT Black" pitchFamily="18" charset="0"/>
                <a:ea typeface="+mn-ea"/>
              </a:rPr>
              <a:t>②</a:t>
            </a:r>
            <a:r>
              <a:rPr lang="en-US" altLang="zh-CN" sz="2400" b="1" dirty="0" smtClean="0">
                <a:latin typeface="Bodoni MT Black" pitchFamily="18" charset="0"/>
                <a:ea typeface="+mn-ea"/>
              </a:rPr>
              <a:t> </a:t>
            </a:r>
            <a:r>
              <a:rPr lang="zh-CN" altLang="en-US" sz="2400" b="1" dirty="0" smtClean="0">
                <a:latin typeface="Bodoni MT Black" pitchFamily="18" charset="0"/>
                <a:ea typeface="+mn-ea"/>
              </a:rPr>
              <a:t>嵌套循环</a:t>
            </a:r>
            <a:endParaRPr lang="en-US" altLang="zh-CN" sz="2400" b="1"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en-US" sz="2400" dirty="0" smtClean="0">
                <a:latin typeface="Bodoni MT Black" pitchFamily="18" charset="0"/>
                <a:ea typeface="+mn-ea"/>
              </a:rPr>
              <a:t>若</a:t>
            </a:r>
            <a:r>
              <a:rPr lang="zh-CN" altLang="zh-CN" sz="2400" dirty="0" smtClean="0">
                <a:latin typeface="Bodoni MT Black" pitchFamily="18" charset="0"/>
                <a:ea typeface="+mn-ea"/>
              </a:rPr>
              <a:t>把</a:t>
            </a:r>
            <a:r>
              <a:rPr lang="zh-CN" altLang="zh-CN" sz="2400" dirty="0">
                <a:latin typeface="Bodoni MT Black" pitchFamily="18" charset="0"/>
                <a:ea typeface="+mn-ea"/>
              </a:rPr>
              <a:t>简单循环的测试方法</a:t>
            </a:r>
            <a:r>
              <a:rPr lang="zh-CN" altLang="zh-CN" sz="2400" dirty="0" smtClean="0">
                <a:latin typeface="Bodoni MT Black" pitchFamily="18" charset="0"/>
                <a:ea typeface="+mn-ea"/>
              </a:rPr>
              <a:t>直接用</a:t>
            </a:r>
            <a:r>
              <a:rPr lang="zh-CN" altLang="zh-CN" sz="2400" dirty="0">
                <a:latin typeface="Bodoni MT Black" pitchFamily="18" charset="0"/>
                <a:ea typeface="+mn-ea"/>
              </a:rPr>
              <a:t>到嵌套循环</a:t>
            </a:r>
            <a:r>
              <a:rPr lang="zh-CN" altLang="zh-CN" sz="2400" dirty="0" smtClean="0">
                <a:latin typeface="Bodoni MT Black" pitchFamily="18" charset="0"/>
                <a:ea typeface="+mn-ea"/>
              </a:rPr>
              <a:t>，测试</a:t>
            </a:r>
            <a:r>
              <a:rPr lang="zh-CN" altLang="zh-CN" sz="2400" dirty="0">
                <a:latin typeface="Bodoni MT Black" pitchFamily="18" charset="0"/>
                <a:ea typeface="+mn-ea"/>
              </a:rPr>
              <a:t>数就会随嵌套层数的增加按</a:t>
            </a:r>
            <a:r>
              <a:rPr lang="zh-CN" altLang="zh-CN" sz="2400" dirty="0">
                <a:solidFill>
                  <a:srgbClr val="FF0000"/>
                </a:solidFill>
                <a:latin typeface="Bodoni MT Black" pitchFamily="18" charset="0"/>
                <a:ea typeface="+mn-ea"/>
              </a:rPr>
              <a:t>几何级数</a:t>
            </a:r>
            <a:r>
              <a:rPr lang="zh-CN" altLang="zh-CN" sz="2400" dirty="0">
                <a:latin typeface="Bodoni MT Black" pitchFamily="18" charset="0"/>
                <a:ea typeface="+mn-ea"/>
              </a:rPr>
              <a:t>增长，</a:t>
            </a:r>
            <a:r>
              <a:rPr lang="en-US" altLang="zh-CN" sz="2400" dirty="0" err="1" smtClean="0">
                <a:latin typeface="Bodoni MT Black" pitchFamily="18" charset="0"/>
                <a:ea typeface="+mn-ea"/>
              </a:rPr>
              <a:t>B.Beizer</a:t>
            </a:r>
            <a:r>
              <a:rPr lang="zh-CN" altLang="zh-CN" sz="2400" dirty="0">
                <a:latin typeface="Bodoni MT Black" pitchFamily="18" charset="0"/>
                <a:ea typeface="+mn-ea"/>
              </a:rPr>
              <a:t>提出</a:t>
            </a:r>
            <a:r>
              <a:rPr lang="zh-CN" altLang="zh-CN" sz="2400" dirty="0" smtClean="0">
                <a:latin typeface="Bodoni MT Black" pitchFamily="18" charset="0"/>
                <a:ea typeface="+mn-ea"/>
              </a:rPr>
              <a:t>了减少</a:t>
            </a:r>
            <a:r>
              <a:rPr lang="zh-CN" altLang="zh-CN" sz="2400" dirty="0">
                <a:latin typeface="Bodoni MT Black" pitchFamily="18" charset="0"/>
                <a:ea typeface="+mn-ea"/>
              </a:rPr>
              <a:t>测试数的方法</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从</a:t>
            </a:r>
            <a:r>
              <a:rPr lang="zh-CN" altLang="zh-CN" sz="2400" dirty="0">
                <a:solidFill>
                  <a:srgbClr val="FF0000"/>
                </a:solidFill>
                <a:latin typeface="Bodoni MT Black" pitchFamily="18" charset="0"/>
                <a:ea typeface="+mn-ea"/>
              </a:rPr>
              <a:t>最内层</a:t>
            </a:r>
            <a:r>
              <a:rPr lang="zh-CN" altLang="zh-CN" sz="2400" dirty="0">
                <a:latin typeface="Bodoni MT Black" pitchFamily="18" charset="0"/>
                <a:ea typeface="+mn-ea"/>
              </a:rPr>
              <a:t>循环开始测试，把所有其他循环都设置为</a:t>
            </a:r>
            <a:r>
              <a:rPr lang="zh-CN" altLang="zh-CN" sz="2400" dirty="0" smtClean="0">
                <a:solidFill>
                  <a:srgbClr val="FF0000"/>
                </a:solidFill>
                <a:latin typeface="Bodoni MT Black" pitchFamily="18" charset="0"/>
                <a:ea typeface="+mn-ea"/>
              </a:rPr>
              <a:t>最小值</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最内层循环使用</a:t>
            </a:r>
            <a:r>
              <a:rPr lang="zh-CN" altLang="zh-CN" sz="2400" dirty="0">
                <a:solidFill>
                  <a:srgbClr val="FF0000"/>
                </a:solidFill>
                <a:latin typeface="Bodoni MT Black" pitchFamily="18" charset="0"/>
                <a:ea typeface="+mn-ea"/>
              </a:rPr>
              <a:t>简单循环测试方法</a:t>
            </a:r>
            <a:r>
              <a:rPr lang="zh-CN" altLang="zh-CN" sz="2400" dirty="0">
                <a:latin typeface="Bodoni MT Black" pitchFamily="18" charset="0"/>
                <a:ea typeface="+mn-ea"/>
              </a:rPr>
              <a:t>，而使外层循环的迭代</a:t>
            </a:r>
            <a:r>
              <a:rPr lang="zh-CN" altLang="zh-CN" sz="2400" dirty="0" smtClean="0">
                <a:latin typeface="Bodoni MT Black" pitchFamily="18" charset="0"/>
                <a:ea typeface="+mn-ea"/>
              </a:rPr>
              <a:t>参数取</a:t>
            </a:r>
            <a:r>
              <a:rPr lang="zh-CN" altLang="zh-CN" sz="2400" dirty="0">
                <a:latin typeface="Bodoni MT Black" pitchFamily="18" charset="0"/>
                <a:ea typeface="+mn-ea"/>
              </a:rPr>
              <a:t>最小值，并为越界值或非法值</a:t>
            </a:r>
            <a:r>
              <a:rPr lang="zh-CN" altLang="zh-CN" sz="2400" dirty="0" smtClean="0">
                <a:latin typeface="Bodoni MT Black" pitchFamily="18" charset="0"/>
                <a:ea typeface="+mn-ea"/>
              </a:rPr>
              <a:t>增加额外测试。</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solidFill>
                  <a:srgbClr val="FF0000"/>
                </a:solidFill>
                <a:latin typeface="Bodoni MT Black" pitchFamily="18" charset="0"/>
                <a:ea typeface="+mn-ea"/>
              </a:rPr>
              <a:t>由</a:t>
            </a:r>
            <a:r>
              <a:rPr lang="zh-CN" altLang="zh-CN" sz="2400" dirty="0">
                <a:solidFill>
                  <a:srgbClr val="FF0000"/>
                </a:solidFill>
                <a:latin typeface="Bodoni MT Black" pitchFamily="18" charset="0"/>
                <a:ea typeface="+mn-ea"/>
              </a:rPr>
              <a:t>内向外</a:t>
            </a:r>
            <a:r>
              <a:rPr lang="zh-CN" altLang="zh-CN" sz="2400" dirty="0">
                <a:latin typeface="Bodoni MT Black" pitchFamily="18" charset="0"/>
                <a:ea typeface="+mn-ea"/>
              </a:rPr>
              <a:t>，对下一个循环进行测试，但保持所有其他外层循环为最小值，其他嵌套循环为“典型”值</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ct val="125000"/>
              </a:lnSpc>
              <a:buFont typeface="Wingdings" panose="05000000000000000000" pitchFamily="2" charset="2"/>
              <a:buChar char="l"/>
              <a:defRPr/>
            </a:pPr>
            <a:r>
              <a:rPr lang="zh-CN" altLang="zh-CN" sz="2400" dirty="0" smtClean="0">
                <a:latin typeface="Bodoni MT Black" pitchFamily="18" charset="0"/>
                <a:ea typeface="+mn-ea"/>
              </a:rPr>
              <a:t>继续</a:t>
            </a:r>
            <a:r>
              <a:rPr lang="zh-CN" altLang="zh-CN" sz="2400" dirty="0">
                <a:latin typeface="Bodoni MT Black" pitchFamily="18" charset="0"/>
                <a:ea typeface="+mn-ea"/>
              </a:rPr>
              <a:t>进行下去，直到测试完所有循环。</a:t>
            </a:r>
            <a:endParaRPr lang="en-US" altLang="zh-CN" sz="24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Bodoni MT Black" pitchFamily="18" charset="0"/>
              </a:rPr>
              <a:t>3</a:t>
            </a:r>
            <a:r>
              <a:rPr lang="en-US" altLang="zh-CN" sz="2400" b="1" dirty="0" smtClean="0">
                <a:latin typeface="Bodoni MT Black" pitchFamily="18" charset="0"/>
              </a:rPr>
              <a:t>. </a:t>
            </a:r>
            <a:r>
              <a:rPr lang="zh-CN" altLang="en-US" sz="2400" b="1" dirty="0" smtClean="0">
                <a:latin typeface="Bodoni MT Black" pitchFamily="18" charset="0"/>
              </a:rPr>
              <a:t>循环测试</a:t>
            </a:r>
          </a:p>
        </p:txBody>
      </p:sp>
      <p:sp>
        <p:nvSpPr>
          <p:cNvPr id="32775" name="TextBox 7"/>
          <p:cNvSpPr txBox="1">
            <a:spLocks noChangeArrowheads="1"/>
          </p:cNvSpPr>
          <p:nvPr/>
        </p:nvSpPr>
        <p:spPr bwMode="auto">
          <a:xfrm>
            <a:off x="471078" y="1657350"/>
            <a:ext cx="827738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b="1" dirty="0" smtClean="0">
                <a:latin typeface="Bodoni MT Black" pitchFamily="18" charset="0"/>
                <a:ea typeface="+mn-ea"/>
              </a:rPr>
              <a:t>③ 串接循环</a:t>
            </a:r>
            <a:endParaRPr lang="en-US" altLang="zh-CN" sz="2400" b="1"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串接循环的各个循环都彼此独立，则可以使用前述的测试简单循环的方法来测试串接循环。但是，如果两个循环串接，而且</a:t>
            </a:r>
            <a:r>
              <a:rPr lang="zh-CN" altLang="zh-CN" sz="2400" dirty="0">
                <a:solidFill>
                  <a:srgbClr val="FF0000"/>
                </a:solidFill>
                <a:latin typeface="Bodoni MT Black" pitchFamily="18" charset="0"/>
                <a:ea typeface="+mn-ea"/>
              </a:rPr>
              <a:t>第一个循环的循环计数器值是第二个循环的初始值</a:t>
            </a:r>
            <a:r>
              <a:rPr lang="zh-CN" altLang="zh-CN" sz="2400" dirty="0">
                <a:latin typeface="Bodoni MT Black" pitchFamily="18" charset="0"/>
                <a:ea typeface="+mn-ea"/>
              </a:rPr>
              <a:t>，则这两个循环并不是独立的。当循环不独立时，建议使用测试嵌套循环的方法来测试串接循环。</a:t>
            </a:r>
            <a:endParaRPr lang="en-US" altLang="zh-CN" sz="2200" dirty="0" smtClean="0">
              <a:latin typeface="Bodoni MT Black" pitchFamily="18" charset="0"/>
              <a:ea typeface="+mn-ea"/>
            </a:endParaRPr>
          </a:p>
        </p:txBody>
      </p:sp>
      <p:sp>
        <p:nvSpPr>
          <p:cNvPr id="9"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7920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17920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p>
        </p:txBody>
      </p:sp>
      <p:pic>
        <p:nvPicPr>
          <p:cNvPr id="17920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7920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7920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7920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7920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7921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itchFamily="2" charset="2"/>
              <a:buNone/>
              <a:defRPr/>
            </a:pPr>
            <a:r>
              <a:rPr kumimoji="1" lang="en-US" altLang="zh-CN" sz="2400" dirty="0" smtClean="0">
                <a:solidFill>
                  <a:srgbClr val="9999CC">
                    <a:lumMod val="50000"/>
                  </a:srgbClr>
                </a:solidFill>
                <a:latin typeface="Bodoni MT Black" pitchFamily="18" charset="0"/>
                <a:ea typeface="黑体"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p>
        </p:txBody>
      </p:sp>
      <p:sp>
        <p:nvSpPr>
          <p:cNvPr id="179212"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
        <p:nvSpPr>
          <p:cNvPr id="13" name="矩形 12"/>
          <p:cNvSpPr/>
          <p:nvPr/>
        </p:nvSpPr>
        <p:spPr>
          <a:xfrm>
            <a:off x="827584" y="42973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43838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261615" y="1268760"/>
            <a:ext cx="8425185" cy="4248150"/>
          </a:xfrm>
        </p:spPr>
        <p:txBody>
          <a:bodyPr/>
          <a:lstStyle/>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zh-CN" sz="2400" b="1" dirty="0" smtClean="0">
                <a:solidFill>
                  <a:srgbClr val="C00000"/>
                </a:solidFill>
                <a:latin typeface="Bodoni MT Black" pitchFamily="18" charset="0"/>
              </a:rPr>
              <a:t>黑</a:t>
            </a:r>
            <a:r>
              <a:rPr lang="zh-CN" altLang="zh-CN" sz="2400" b="1" dirty="0">
                <a:solidFill>
                  <a:srgbClr val="C00000"/>
                </a:solidFill>
                <a:latin typeface="Bodoni MT Black" pitchFamily="18" charset="0"/>
              </a:rPr>
              <a:t>盒测试着重测试软件功能。</a:t>
            </a:r>
            <a:r>
              <a:rPr lang="zh-CN" altLang="zh-CN" sz="2400" dirty="0">
                <a:latin typeface="Bodoni MT Black" pitchFamily="18" charset="0"/>
              </a:rPr>
              <a:t>黑盒测试并不能取代白盒测试，它是与白盒测试互补的测试方法，它很可能发现白盒测试不易发现的其他类型的错误。</a:t>
            </a:r>
          </a:p>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zh-CN" sz="2400" dirty="0" smtClean="0">
                <a:latin typeface="Bodoni MT Black" pitchFamily="18" charset="0"/>
              </a:rPr>
              <a:t>黑</a:t>
            </a:r>
            <a:r>
              <a:rPr lang="zh-CN" altLang="zh-CN" sz="2400" dirty="0">
                <a:latin typeface="Bodoni MT Black" pitchFamily="18" charset="0"/>
              </a:rPr>
              <a:t>盒测试力图发现下述类型的错误： </a:t>
            </a: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功能</a:t>
            </a:r>
            <a:r>
              <a:rPr lang="zh-CN" altLang="zh-CN" sz="2400" dirty="0">
                <a:latin typeface="Bodoni MT Black" pitchFamily="18" charset="0"/>
              </a:rPr>
              <a:t>不正确或遗漏了</a:t>
            </a:r>
            <a:r>
              <a:rPr lang="zh-CN" altLang="zh-CN" sz="2400" dirty="0" smtClean="0">
                <a:latin typeface="Bodoni MT Black" pitchFamily="18" charset="0"/>
              </a:rPr>
              <a:t>功能</a:t>
            </a:r>
            <a:r>
              <a:rPr lang="zh-CN" altLang="en-US" sz="2400" dirty="0" smtClean="0">
                <a:latin typeface="Bodoni MT Black" pitchFamily="18" charset="0"/>
              </a:rPr>
              <a:t>；</a:t>
            </a:r>
            <a:endParaRPr lang="en-US" altLang="zh-CN" sz="2400" dirty="0">
              <a:latin typeface="Bodoni MT Black" pitchFamily="18" charset="0"/>
            </a:endParaRP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界面错误</a:t>
            </a:r>
            <a:r>
              <a:rPr lang="zh-CN" altLang="en-US" sz="2400" dirty="0" smtClean="0">
                <a:latin typeface="Bodoni MT Black" pitchFamily="18" charset="0"/>
              </a:rPr>
              <a:t>；</a:t>
            </a:r>
            <a:endParaRPr lang="en-US" altLang="zh-CN" sz="2400" dirty="0">
              <a:latin typeface="Bodoni MT Black" pitchFamily="18" charset="0"/>
            </a:endParaRP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数据结构</a:t>
            </a:r>
            <a:r>
              <a:rPr lang="zh-CN" altLang="zh-CN" sz="2400" dirty="0">
                <a:latin typeface="Bodoni MT Black" pitchFamily="18" charset="0"/>
              </a:rPr>
              <a:t>错误或外部数据库访问</a:t>
            </a:r>
            <a:r>
              <a:rPr lang="zh-CN" altLang="zh-CN" sz="2400" dirty="0" smtClean="0">
                <a:latin typeface="Bodoni MT Black" pitchFamily="18" charset="0"/>
              </a:rPr>
              <a:t>错误</a:t>
            </a:r>
            <a:r>
              <a:rPr lang="zh-CN" altLang="en-US" sz="2400" dirty="0" smtClean="0">
                <a:latin typeface="Bodoni MT Black" pitchFamily="18" charset="0"/>
              </a:rPr>
              <a:t>；</a:t>
            </a:r>
            <a:endParaRPr lang="en-US" altLang="zh-CN" sz="2400" dirty="0">
              <a:latin typeface="Bodoni MT Black" pitchFamily="18" charset="0"/>
            </a:endParaRP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性能错误</a:t>
            </a:r>
            <a:r>
              <a:rPr lang="zh-CN" altLang="en-US" sz="2400" dirty="0" smtClean="0">
                <a:latin typeface="Bodoni MT Black" pitchFamily="18" charset="0"/>
              </a:rPr>
              <a:t>；</a:t>
            </a:r>
            <a:endParaRPr lang="en-US" altLang="zh-CN" sz="2400" dirty="0">
              <a:latin typeface="Bodoni MT Black" pitchFamily="18" charset="0"/>
            </a:endParaRPr>
          </a:p>
          <a:p>
            <a:pPr marL="1008000">
              <a:lnSpc>
                <a:spcPct val="125000"/>
              </a:lnSpc>
              <a:spcBef>
                <a:spcPts val="0"/>
              </a:spcBef>
              <a:buSzPct val="100000"/>
              <a:buFont typeface="Wingdings" panose="05000000000000000000" pitchFamily="2" charset="2"/>
              <a:buChar char="l"/>
              <a:defRPr/>
            </a:pPr>
            <a:r>
              <a:rPr lang="zh-CN" altLang="zh-CN" sz="2400" dirty="0" smtClean="0">
                <a:latin typeface="Bodoni MT Black" pitchFamily="18" charset="0"/>
              </a:rPr>
              <a:t>初始化</a:t>
            </a:r>
            <a:r>
              <a:rPr lang="zh-CN" altLang="zh-CN" sz="2400" dirty="0">
                <a:latin typeface="Bodoni MT Black" pitchFamily="18" charset="0"/>
              </a:rPr>
              <a:t>和终止错误。</a:t>
            </a:r>
            <a:endParaRPr lang="zh-CN" altLang="en-US" sz="2400" dirty="0">
              <a:latin typeface="Bodoni MT Black" pitchFamily="18" charset="0"/>
            </a:endParaRPr>
          </a:p>
        </p:txBody>
      </p:sp>
      <p:sp>
        <p:nvSpPr>
          <p:cNvPr id="18125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p>
        </p:txBody>
      </p:sp>
      <p:sp>
        <p:nvSpPr>
          <p:cNvPr id="181253"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251520" y="1052513"/>
            <a:ext cx="8497193" cy="4968875"/>
          </a:xfrm>
        </p:spPr>
        <p:txBody>
          <a:bodyPr/>
          <a:lstStyle/>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zh-CN" sz="2400" dirty="0" smtClean="0">
                <a:solidFill>
                  <a:srgbClr val="FF0000"/>
                </a:solidFill>
                <a:latin typeface="Bodoni MT Black" pitchFamily="18" charset="0"/>
              </a:rPr>
              <a:t>白</a:t>
            </a:r>
            <a:r>
              <a:rPr lang="zh-CN" altLang="zh-CN" sz="2400" dirty="0">
                <a:solidFill>
                  <a:srgbClr val="FF0000"/>
                </a:solidFill>
                <a:latin typeface="Bodoni MT Black" pitchFamily="18" charset="0"/>
              </a:rPr>
              <a:t>盒测试</a:t>
            </a:r>
            <a:r>
              <a:rPr lang="zh-CN" altLang="zh-CN" sz="2400" dirty="0">
                <a:latin typeface="Bodoni MT Black" pitchFamily="18" charset="0"/>
              </a:rPr>
              <a:t>在测试过程的</a:t>
            </a:r>
            <a:r>
              <a:rPr lang="zh-CN" altLang="zh-CN" sz="2400" dirty="0">
                <a:solidFill>
                  <a:srgbClr val="FF0000"/>
                </a:solidFill>
                <a:latin typeface="Bodoni MT Black" pitchFamily="18" charset="0"/>
              </a:rPr>
              <a:t>早期</a:t>
            </a:r>
            <a:r>
              <a:rPr lang="zh-CN" altLang="zh-CN" sz="2400" dirty="0">
                <a:latin typeface="Bodoni MT Black" pitchFamily="18" charset="0"/>
              </a:rPr>
              <a:t>阶段进行，而</a:t>
            </a:r>
            <a:r>
              <a:rPr lang="zh-CN" altLang="zh-CN" sz="2400" dirty="0">
                <a:solidFill>
                  <a:srgbClr val="FF0000"/>
                </a:solidFill>
                <a:latin typeface="Bodoni MT Black" pitchFamily="18" charset="0"/>
              </a:rPr>
              <a:t>黑盒测试</a:t>
            </a:r>
            <a:r>
              <a:rPr lang="zh-CN" altLang="zh-CN" sz="2400" dirty="0">
                <a:latin typeface="Bodoni MT Black" pitchFamily="18" charset="0"/>
              </a:rPr>
              <a:t>主要用于测试过程的</a:t>
            </a:r>
            <a:r>
              <a:rPr lang="zh-CN" altLang="zh-CN" sz="2400" dirty="0">
                <a:solidFill>
                  <a:srgbClr val="FF0000"/>
                </a:solidFill>
                <a:latin typeface="Bodoni MT Black" pitchFamily="18" charset="0"/>
              </a:rPr>
              <a:t>后期</a:t>
            </a:r>
            <a:r>
              <a:rPr lang="zh-CN" altLang="zh-CN" sz="2400" dirty="0">
                <a:latin typeface="Bodoni MT Black" pitchFamily="18" charset="0"/>
              </a:rPr>
              <a:t>。设计黑盒测试方案时，</a:t>
            </a:r>
            <a:r>
              <a:rPr lang="zh-CN" altLang="zh-CN" sz="2400" dirty="0" smtClean="0">
                <a:latin typeface="Bodoni MT Black" pitchFamily="18" charset="0"/>
              </a:rPr>
              <a:t>应考虑</a:t>
            </a:r>
            <a:r>
              <a:rPr lang="zh-CN" altLang="zh-CN" sz="2400" dirty="0">
                <a:latin typeface="Bodoni MT Black" pitchFamily="18" charset="0"/>
              </a:rPr>
              <a:t>下述</a:t>
            </a:r>
            <a:r>
              <a:rPr lang="zh-CN" altLang="zh-CN" sz="2400" dirty="0" smtClean="0">
                <a:latin typeface="Bodoni MT Black" pitchFamily="18" charset="0"/>
              </a:rPr>
              <a:t>问题</a:t>
            </a:r>
            <a:r>
              <a:rPr lang="zh-CN" altLang="en-US" sz="2400" dirty="0" smtClean="0">
                <a:latin typeface="Bodoni MT Black" pitchFamily="18" charset="0"/>
              </a:rPr>
              <a:t>：</a:t>
            </a:r>
            <a:endParaRPr lang="zh-CN" altLang="zh-CN" sz="2400" dirty="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怎样</a:t>
            </a:r>
            <a:r>
              <a:rPr lang="zh-CN" altLang="zh-CN" sz="2400" dirty="0">
                <a:latin typeface="Bodoni MT Black" pitchFamily="18" charset="0"/>
              </a:rPr>
              <a:t>测试</a:t>
            </a:r>
            <a:r>
              <a:rPr lang="zh-CN" altLang="zh-CN" sz="2400" dirty="0">
                <a:solidFill>
                  <a:srgbClr val="FF0000"/>
                </a:solidFill>
                <a:latin typeface="Bodoni MT Black" pitchFamily="18" charset="0"/>
              </a:rPr>
              <a:t>功能的有效性</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哪些</a:t>
            </a:r>
            <a:r>
              <a:rPr lang="zh-CN" altLang="zh-CN" sz="2400" dirty="0">
                <a:latin typeface="Bodoni MT Black" pitchFamily="18" charset="0"/>
              </a:rPr>
              <a:t>类型的输入可构成</a:t>
            </a:r>
            <a:r>
              <a:rPr lang="zh-CN" altLang="zh-CN" sz="2400" dirty="0">
                <a:solidFill>
                  <a:srgbClr val="FF0000"/>
                </a:solidFill>
                <a:latin typeface="Bodoni MT Black" pitchFamily="18" charset="0"/>
              </a:rPr>
              <a:t>好测试用例</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系统</a:t>
            </a:r>
            <a:r>
              <a:rPr lang="zh-CN" altLang="zh-CN" sz="2400" dirty="0">
                <a:latin typeface="Bodoni MT Black" pitchFamily="18" charset="0"/>
              </a:rPr>
              <a:t>是否对特定的</a:t>
            </a:r>
            <a:r>
              <a:rPr lang="zh-CN" altLang="zh-CN" sz="2400" dirty="0">
                <a:solidFill>
                  <a:srgbClr val="FF0000"/>
                </a:solidFill>
                <a:latin typeface="Bodoni MT Black" pitchFamily="18" charset="0"/>
              </a:rPr>
              <a:t>输入值</a:t>
            </a:r>
            <a:r>
              <a:rPr lang="zh-CN" altLang="zh-CN" sz="2400" dirty="0">
                <a:latin typeface="Bodoni MT Black" pitchFamily="18" charset="0"/>
              </a:rPr>
              <a:t>特别敏感</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怎样</a:t>
            </a:r>
            <a:r>
              <a:rPr lang="zh-CN" altLang="zh-CN" sz="2400" dirty="0">
                <a:latin typeface="Bodoni MT Black" pitchFamily="18" charset="0"/>
              </a:rPr>
              <a:t>划定数据类的</a:t>
            </a:r>
            <a:r>
              <a:rPr lang="zh-CN" altLang="zh-CN" sz="2400" dirty="0">
                <a:solidFill>
                  <a:srgbClr val="FF0000"/>
                </a:solidFill>
                <a:latin typeface="Bodoni MT Black" pitchFamily="18" charset="0"/>
              </a:rPr>
              <a:t>边界</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系统</a:t>
            </a:r>
            <a:r>
              <a:rPr lang="zh-CN" altLang="zh-CN" sz="2400" dirty="0">
                <a:latin typeface="Bodoni MT Black" pitchFamily="18" charset="0"/>
              </a:rPr>
              <a:t>能够承受什么样的</a:t>
            </a:r>
            <a:r>
              <a:rPr lang="zh-CN" altLang="zh-CN" sz="2400" dirty="0">
                <a:solidFill>
                  <a:srgbClr val="FF0000"/>
                </a:solidFill>
                <a:latin typeface="Bodoni MT Black" pitchFamily="18" charset="0"/>
              </a:rPr>
              <a:t>数据率</a:t>
            </a:r>
            <a:r>
              <a:rPr lang="zh-CN" altLang="zh-CN" sz="2400" dirty="0">
                <a:latin typeface="Bodoni MT Black" pitchFamily="18" charset="0"/>
              </a:rPr>
              <a:t>和</a:t>
            </a:r>
            <a:r>
              <a:rPr lang="zh-CN" altLang="zh-CN" sz="2400" dirty="0">
                <a:solidFill>
                  <a:srgbClr val="FF0000"/>
                </a:solidFill>
                <a:latin typeface="Bodoni MT Black" pitchFamily="18" charset="0"/>
              </a:rPr>
              <a:t>数据量</a:t>
            </a:r>
            <a:r>
              <a:rPr lang="zh-CN" altLang="zh-CN" sz="2400" dirty="0" smtClean="0">
                <a:latin typeface="Bodoni MT Black" pitchFamily="18" charset="0"/>
              </a:rPr>
              <a:t>？</a:t>
            </a:r>
            <a:endParaRPr lang="en-US" altLang="zh-CN" sz="2400" dirty="0" smtClean="0">
              <a:latin typeface="Bodoni MT Black" pitchFamily="18" charset="0"/>
            </a:endParaRPr>
          </a:p>
          <a:p>
            <a:pPr marL="918900">
              <a:lnSpc>
                <a:spcPct val="125000"/>
              </a:lnSpc>
              <a:spcBef>
                <a:spcPts val="0"/>
              </a:spcBef>
              <a:buFont typeface="Wingdings" panose="05000000000000000000" pitchFamily="2" charset="2"/>
              <a:buChar char="l"/>
              <a:defRPr/>
            </a:pPr>
            <a:r>
              <a:rPr lang="zh-CN" altLang="zh-CN" sz="2400" dirty="0" smtClean="0">
                <a:latin typeface="Bodoni MT Black" pitchFamily="18" charset="0"/>
              </a:rPr>
              <a:t>数据</a:t>
            </a:r>
            <a:r>
              <a:rPr lang="zh-CN" altLang="zh-CN" sz="2400" dirty="0">
                <a:latin typeface="Bodoni MT Black" pitchFamily="18" charset="0"/>
              </a:rPr>
              <a:t>的</a:t>
            </a:r>
            <a:r>
              <a:rPr lang="zh-CN" altLang="zh-CN" sz="2400" dirty="0">
                <a:solidFill>
                  <a:srgbClr val="FF0000"/>
                </a:solidFill>
                <a:latin typeface="Bodoni MT Black" pitchFamily="18" charset="0"/>
              </a:rPr>
              <a:t>特定组合</a:t>
            </a:r>
            <a:r>
              <a:rPr lang="zh-CN" altLang="zh-CN" sz="2400" dirty="0">
                <a:latin typeface="Bodoni MT Black" pitchFamily="18" charset="0"/>
              </a:rPr>
              <a:t>将对系统运行产生什么影响？</a:t>
            </a:r>
          </a:p>
          <a:p>
            <a:pPr marL="0" indent="0">
              <a:lnSpc>
                <a:spcPct val="125000"/>
              </a:lnSpc>
              <a:buFont typeface="Arial" charset="0"/>
              <a:buNone/>
              <a:defRPr/>
            </a:pPr>
            <a:r>
              <a:rPr lang="en-US" altLang="zh-CN" sz="2400" dirty="0" smtClean="0">
                <a:latin typeface="Bodoni MT Black" pitchFamily="18" charset="0"/>
              </a:rPr>
              <a:t>     </a:t>
            </a:r>
            <a:endParaRPr lang="zh-CN" altLang="en-US" sz="2400" dirty="0">
              <a:latin typeface="Bodoni MT Black" pitchFamily="18" charset="0"/>
            </a:endParaRPr>
          </a:p>
        </p:txBody>
      </p:sp>
      <p:sp>
        <p:nvSpPr>
          <p:cNvPr id="18330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p>
        </p:txBody>
      </p:sp>
      <p:sp>
        <p:nvSpPr>
          <p:cNvPr id="183301"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220632" y="1558806"/>
            <a:ext cx="8497193" cy="4968875"/>
          </a:xfrm>
        </p:spPr>
        <p:txBody>
          <a:bodyPr/>
          <a:lstStyle/>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zh-CN" sz="2400" dirty="0" smtClean="0">
                <a:latin typeface="Bodoni MT Black" pitchFamily="18" charset="0"/>
              </a:rPr>
              <a:t>应用</a:t>
            </a:r>
            <a:r>
              <a:rPr lang="zh-CN" altLang="zh-CN" sz="2400" dirty="0">
                <a:latin typeface="Bodoni MT Black" pitchFamily="18" charset="0"/>
              </a:rPr>
              <a:t>黑盒测试技术，</a:t>
            </a:r>
            <a:r>
              <a:rPr lang="zh-CN" altLang="zh-CN" sz="2400" dirty="0" smtClean="0">
                <a:latin typeface="Bodoni MT Black" pitchFamily="18" charset="0"/>
              </a:rPr>
              <a:t>能设计</a:t>
            </a:r>
            <a:r>
              <a:rPr lang="zh-CN" altLang="zh-CN" sz="2400" dirty="0">
                <a:latin typeface="Bodoni MT Black" pitchFamily="18" charset="0"/>
              </a:rPr>
              <a:t>出满足下述标准的测试用例</a:t>
            </a:r>
            <a:r>
              <a:rPr lang="zh-CN" altLang="zh-CN" sz="2400" dirty="0" smtClean="0">
                <a:latin typeface="Bodoni MT Black" pitchFamily="18" charset="0"/>
              </a:rPr>
              <a:t>集</a:t>
            </a:r>
            <a:r>
              <a:rPr lang="zh-CN" altLang="en-US" sz="2400" dirty="0" smtClean="0">
                <a:latin typeface="Bodoni MT Black" pitchFamily="18" charset="0"/>
              </a:rPr>
              <a:t>：</a:t>
            </a:r>
            <a:endParaRPr lang="zh-CN" altLang="zh-CN" sz="2400" dirty="0">
              <a:latin typeface="Bodoni MT Black" pitchFamily="18" charset="0"/>
            </a:endParaRPr>
          </a:p>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en-US" sz="2400" dirty="0" smtClean="0">
                <a:latin typeface="Bodoni MT Black" pitchFamily="18" charset="0"/>
              </a:rPr>
              <a:t>① </a:t>
            </a:r>
            <a:r>
              <a:rPr lang="zh-CN" altLang="zh-CN" sz="2400" dirty="0" smtClean="0">
                <a:latin typeface="Bodoni MT Black" pitchFamily="18" charset="0"/>
              </a:rPr>
              <a:t>所</a:t>
            </a:r>
            <a:r>
              <a:rPr lang="zh-CN" altLang="zh-CN" sz="2400" dirty="0">
                <a:latin typeface="Bodoni MT Black" pitchFamily="18" charset="0"/>
              </a:rPr>
              <a:t>设计出的测试用例能够</a:t>
            </a:r>
            <a:r>
              <a:rPr lang="zh-CN" altLang="zh-CN" sz="2400" dirty="0">
                <a:solidFill>
                  <a:srgbClr val="FF0000"/>
                </a:solidFill>
                <a:latin typeface="Bodoni MT Black" pitchFamily="18" charset="0"/>
              </a:rPr>
              <a:t>减少</a:t>
            </a:r>
            <a:r>
              <a:rPr lang="zh-CN" altLang="zh-CN" sz="2400" dirty="0">
                <a:latin typeface="Bodoni MT Black" pitchFamily="18" charset="0"/>
              </a:rPr>
              <a:t>为达到合理测试所需要设计的测试用例的</a:t>
            </a:r>
            <a:r>
              <a:rPr lang="zh-CN" altLang="zh-CN" sz="2400" dirty="0">
                <a:solidFill>
                  <a:srgbClr val="FF0000"/>
                </a:solidFill>
                <a:latin typeface="Bodoni MT Black" pitchFamily="18" charset="0"/>
              </a:rPr>
              <a:t>总数</a:t>
            </a:r>
            <a:r>
              <a:rPr lang="zh-CN" altLang="zh-CN" sz="2400" dirty="0">
                <a:latin typeface="Bodoni MT Black" pitchFamily="18" charset="0"/>
              </a:rPr>
              <a:t>。</a:t>
            </a:r>
          </a:p>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en-US" sz="2400" dirty="0" smtClean="0">
                <a:latin typeface="Bodoni MT Black" pitchFamily="18" charset="0"/>
              </a:rPr>
              <a:t>② </a:t>
            </a:r>
            <a:r>
              <a:rPr lang="zh-CN" altLang="zh-CN" sz="2400" dirty="0" smtClean="0">
                <a:latin typeface="Bodoni MT Black" pitchFamily="18" charset="0"/>
              </a:rPr>
              <a:t>所</a:t>
            </a:r>
            <a:r>
              <a:rPr lang="zh-CN" altLang="zh-CN" sz="2400" dirty="0">
                <a:latin typeface="Bodoni MT Black" pitchFamily="18" charset="0"/>
              </a:rPr>
              <a:t>设计出的测试用例能够告诉人们，是否存在</a:t>
            </a:r>
            <a:r>
              <a:rPr lang="zh-CN" altLang="zh-CN" sz="2400" dirty="0">
                <a:solidFill>
                  <a:srgbClr val="FF0000"/>
                </a:solidFill>
                <a:latin typeface="Bodoni MT Black" pitchFamily="18" charset="0"/>
              </a:rPr>
              <a:t>某些类型的错误</a:t>
            </a:r>
            <a:r>
              <a:rPr lang="zh-CN" altLang="zh-CN" sz="2400" dirty="0">
                <a:latin typeface="Bodoni MT Black" pitchFamily="18" charset="0"/>
              </a:rPr>
              <a:t>，而不是仅仅指出与特定测试相关的错误是否存在。</a:t>
            </a:r>
            <a:endParaRPr lang="zh-CN" altLang="en-US" sz="2400" dirty="0">
              <a:latin typeface="Bodoni MT Black" pitchFamily="18" charset="0"/>
            </a:endParaRPr>
          </a:p>
        </p:txBody>
      </p:sp>
      <p:sp>
        <p:nvSpPr>
          <p:cNvPr id="18330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p>
        </p:txBody>
      </p:sp>
      <p:sp>
        <p:nvSpPr>
          <p:cNvPr id="183301" name="1 Título"/>
          <p:cNvSpPr txBox="1">
            <a:spLocks/>
          </p:cNvSpPr>
          <p:nvPr/>
        </p:nvSpPr>
        <p:spPr bwMode="auto">
          <a:xfrm>
            <a:off x="0" y="6300788"/>
            <a:ext cx="2316163"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p>
        </p:txBody>
      </p:sp>
    </p:spTree>
    <p:extLst>
      <p:ext uri="{BB962C8B-B14F-4D97-AF65-F5344CB8AC3E}">
        <p14:creationId xmlns:p14="http://schemas.microsoft.com/office/powerpoint/2010/main" val="37741388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charset="0"/>
              <a:buNone/>
              <a:defRPr/>
            </a:pPr>
            <a:r>
              <a:rPr lang="en-US" altLang="zh-CN" b="1" dirty="0" smtClean="0">
                <a:latin typeface="Bodoni MT Black" pitchFamily="18" charset="0"/>
              </a:rPr>
              <a:t>7.7.1 </a:t>
            </a:r>
            <a:r>
              <a:rPr lang="zh-CN" altLang="en-US" b="1" dirty="0" smtClean="0">
                <a:latin typeface="Bodoni MT Black" pitchFamily="18" charset="0"/>
              </a:rPr>
              <a:t>等价划分</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95288" y="1812925"/>
            <a:ext cx="842486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ea typeface="+mn-ea"/>
              </a:rPr>
              <a:t>等价划分</a:t>
            </a:r>
            <a:r>
              <a:rPr lang="zh-CN" altLang="zh-CN" sz="2400" dirty="0" smtClean="0">
                <a:latin typeface="Bodoni MT Black" pitchFamily="18" charset="0"/>
                <a:ea typeface="+mn-ea"/>
              </a:rPr>
              <a:t>把</a:t>
            </a:r>
            <a:r>
              <a:rPr lang="zh-CN" altLang="zh-CN" sz="2400" dirty="0">
                <a:latin typeface="Bodoni MT Black" pitchFamily="18" charset="0"/>
                <a:ea typeface="+mn-ea"/>
              </a:rPr>
              <a:t>程序的输入域划分成</a:t>
            </a:r>
            <a:r>
              <a:rPr lang="zh-CN" altLang="zh-CN" sz="2400" dirty="0">
                <a:solidFill>
                  <a:srgbClr val="FF0000"/>
                </a:solidFill>
                <a:latin typeface="Bodoni MT Black" pitchFamily="18" charset="0"/>
                <a:ea typeface="+mn-ea"/>
              </a:rPr>
              <a:t>若干个数据类</a:t>
            </a:r>
            <a:r>
              <a:rPr lang="zh-CN" altLang="zh-CN" sz="2400" dirty="0">
                <a:latin typeface="Bodoni MT Black" pitchFamily="18" charset="0"/>
                <a:ea typeface="+mn-ea"/>
              </a:rPr>
              <a:t>，据此导出测试用例</a:t>
            </a:r>
            <a:r>
              <a:rPr lang="zh-CN" altLang="zh-CN" sz="2400" dirty="0" smtClean="0">
                <a:latin typeface="Bodoni MT Black" pitchFamily="18" charset="0"/>
                <a:ea typeface="+mn-ea"/>
              </a:rPr>
              <a:t>。等价</a:t>
            </a:r>
            <a:r>
              <a:rPr lang="zh-CN" altLang="zh-CN" sz="2400" dirty="0">
                <a:latin typeface="Bodoni MT Black" pitchFamily="18" charset="0"/>
                <a:ea typeface="+mn-ea"/>
              </a:rPr>
              <a:t>划分法力图设计出能发现若干类程序错误的测试用例，从而减少必须设计的测试用例的数目</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把所有可能的</a:t>
            </a:r>
            <a:r>
              <a:rPr lang="zh-CN" altLang="zh-CN" sz="2400" dirty="0" smtClean="0">
                <a:latin typeface="Bodoni MT Black" pitchFamily="18" charset="0"/>
                <a:ea typeface="+mn-ea"/>
              </a:rPr>
              <a:t>输入数据</a:t>
            </a:r>
            <a:r>
              <a:rPr lang="zh-CN" altLang="en-US" sz="2400" dirty="0" smtClean="0">
                <a:latin typeface="Bodoni MT Black" pitchFamily="18" charset="0"/>
                <a:ea typeface="+mn-ea"/>
              </a:rPr>
              <a:t>（</a:t>
            </a:r>
            <a:r>
              <a:rPr lang="zh-CN" altLang="zh-CN" sz="2400" dirty="0" smtClean="0">
                <a:latin typeface="Bodoni MT Black" pitchFamily="18" charset="0"/>
              </a:rPr>
              <a:t>有效的和无效的</a:t>
            </a:r>
            <a:r>
              <a:rPr lang="zh-CN" altLang="en-US" sz="2400" dirty="0" smtClean="0">
                <a:latin typeface="Bodoni MT Black" pitchFamily="18" charset="0"/>
                <a:ea typeface="+mn-ea"/>
              </a:rPr>
              <a:t>）</a:t>
            </a:r>
            <a:r>
              <a:rPr lang="zh-CN" altLang="zh-CN" sz="2400" dirty="0" smtClean="0">
                <a:latin typeface="Bodoni MT Black" pitchFamily="18" charset="0"/>
                <a:ea typeface="+mn-ea"/>
              </a:rPr>
              <a:t>划分</a:t>
            </a:r>
            <a:r>
              <a:rPr lang="zh-CN" altLang="zh-CN" sz="2400" dirty="0">
                <a:latin typeface="Bodoni MT Black" pitchFamily="18" charset="0"/>
                <a:ea typeface="+mn-ea"/>
              </a:rPr>
              <a:t>成若干个等价类，则可以合理地做出下述假定：</a:t>
            </a:r>
            <a:r>
              <a:rPr lang="zh-CN" altLang="zh-CN" sz="2400" dirty="0">
                <a:solidFill>
                  <a:srgbClr val="FF0000"/>
                </a:solidFill>
                <a:latin typeface="Bodoni MT Black" pitchFamily="18" charset="0"/>
                <a:ea typeface="+mn-ea"/>
              </a:rPr>
              <a:t>每类中的一个典型值在测试中的作用与这一类中所有其他值的作用相同</a:t>
            </a:r>
            <a:r>
              <a:rPr lang="zh-CN" altLang="zh-CN" sz="2400" dirty="0">
                <a:latin typeface="Bodoni MT Black" pitchFamily="18" charset="0"/>
                <a:ea typeface="+mn-ea"/>
              </a:rPr>
              <a:t>。因此，可以从每个等价类中只取一组数据作为测试数据。这样选取的测试数据</a:t>
            </a:r>
            <a:r>
              <a:rPr lang="zh-CN" altLang="zh-CN" sz="2400" dirty="0">
                <a:solidFill>
                  <a:srgbClr val="FF0000"/>
                </a:solidFill>
                <a:latin typeface="Bodoni MT Black" pitchFamily="18" charset="0"/>
                <a:ea typeface="+mn-ea"/>
              </a:rPr>
              <a:t>最有代表性</a:t>
            </a:r>
            <a:r>
              <a:rPr lang="zh-CN" altLang="zh-CN" sz="2400" dirty="0">
                <a:latin typeface="Bodoni MT Black" pitchFamily="18" charset="0"/>
                <a:ea typeface="+mn-ea"/>
              </a:rPr>
              <a:t>，最可能发现程序中的错误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ct val="125000"/>
              </a:lnSpc>
              <a:defRPr/>
            </a:pPr>
            <a:r>
              <a:rPr lang="en-US" altLang="zh-CN" sz="2400" dirty="0" smtClean="0">
                <a:latin typeface="Bodoni MT Black" pitchFamily="18" charset="0"/>
                <a:ea typeface="+mn-ea"/>
              </a:rPr>
              <a:t>    </a:t>
            </a:r>
            <a:endParaRPr lang="zh-CN" altLang="zh-CN" sz="2400" dirty="0">
              <a:latin typeface="Bodoni MT Black" pitchFamily="18" charset="0"/>
              <a:ea typeface="+mn-ea"/>
            </a:endParaRPr>
          </a:p>
        </p:txBody>
      </p:sp>
      <p:sp>
        <p:nvSpPr>
          <p:cNvPr id="7" name="1 Título"/>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15322</TotalTime>
  <Words>16252</Words>
  <Application>Microsoft Office PowerPoint</Application>
  <PresentationFormat>全屏显示(4:3)</PresentationFormat>
  <Paragraphs>1460</Paragraphs>
  <Slides>132</Slides>
  <Notes>130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132</vt:i4>
      </vt:variant>
    </vt:vector>
  </HeadingPairs>
  <TitlesOfParts>
    <vt:vector size="141" baseType="lpstr">
      <vt:lpstr>Bodoni MT Black</vt:lpstr>
      <vt:lpstr>黑体</vt:lpstr>
      <vt:lpstr>宋体</vt:lpstr>
      <vt:lpstr>Arial</vt:lpstr>
      <vt:lpstr>Calibri</vt:lpstr>
      <vt:lpstr>Cambria Math</vt:lpstr>
      <vt:lpstr>Times New Roman</vt:lpstr>
      <vt:lpstr>Wingdings</vt:lpstr>
      <vt:lpstr>Tema de Office</vt:lpstr>
      <vt:lpstr>PowerPoint 演示文稿</vt:lpstr>
      <vt:lpstr>第7章 实现</vt:lpstr>
      <vt:lpstr>PowerPoint 演示文稿</vt:lpstr>
      <vt:lpstr>PowerPoint 演示文稿</vt:lpstr>
      <vt:lpstr>7.1 编码</vt:lpstr>
      <vt:lpstr>7.1 编码</vt:lpstr>
      <vt:lpstr>7.1 编码</vt:lpstr>
      <vt:lpstr>7.1 编码</vt:lpstr>
      <vt:lpstr>7.1 编码</vt:lpstr>
      <vt:lpstr>7.1 编码</vt:lpstr>
      <vt:lpstr>7.1 编码</vt:lpstr>
      <vt:lpstr>7.1 编码</vt:lpstr>
      <vt:lpstr>7.1 编码</vt:lpstr>
      <vt:lpstr>7.1 编码</vt:lpstr>
      <vt:lpstr>7.1 编码</vt:lpstr>
      <vt:lpstr>PowerPoint 演示文稿</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PowerPoint 演示文稿</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PowerPoint 演示文稿</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PowerPoint 演示文稿</vt:lpstr>
      <vt:lpstr>7.5 确认测试</vt:lpstr>
      <vt:lpstr>7.5 确认测试</vt:lpstr>
      <vt:lpstr>7.5 确认测试</vt:lpstr>
      <vt:lpstr>7.5 确认测试</vt:lpstr>
      <vt:lpstr>PowerPoint 演示文稿</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PowerPoint 演示文稿</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演示文稿</vt:lpstr>
      <vt:lpstr>7.8 调试</vt:lpstr>
      <vt:lpstr>7.8 调试</vt:lpstr>
      <vt:lpstr>7.8 调试</vt:lpstr>
      <vt:lpstr>7.8 调试</vt:lpstr>
      <vt:lpstr>7.8 调试</vt:lpstr>
      <vt:lpstr>7.8 调试</vt:lpstr>
      <vt:lpstr>7.8 调试</vt:lpstr>
      <vt:lpstr>7.8 调试</vt:lpstr>
      <vt:lpstr>7.8 调试</vt:lpstr>
      <vt:lpstr>PowerPoint 演示文稿</vt:lpstr>
      <vt:lpstr>7.9 软件可靠性</vt:lpstr>
      <vt:lpstr>7.9 软件可靠性</vt:lpstr>
      <vt:lpstr>7.9 软件可靠性</vt:lpstr>
      <vt:lpstr>7.9 软件可靠性</vt:lpstr>
      <vt:lpstr>7.9 软件可靠性</vt:lpstr>
      <vt:lpstr>7.9 软件可靠性</vt:lpstr>
      <vt:lpstr>7.9 软件可靠性</vt:lpstr>
      <vt:lpstr>7.9 软件可靠性</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Leeyoungae</cp:lastModifiedBy>
  <cp:revision>1258</cp:revision>
  <dcterms:created xsi:type="dcterms:W3CDTF">2010-06-24T19:27:56Z</dcterms:created>
  <dcterms:modified xsi:type="dcterms:W3CDTF">2020-05-08T12:41:26Z</dcterms:modified>
</cp:coreProperties>
</file>