
<file path=[Content_Types].xml><?xml version="1.0" encoding="utf-8"?>
<Types xmlns="http://schemas.openxmlformats.org/package/2006/content-types">
  <Default Extension="png" ContentType="image/png"/>
  <Default Extension="jpeg" ContentType="image/jpeg"/>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801" r:id="rId1"/>
    <p:sldMasterId id="2147483805" r:id="rId2"/>
  </p:sldMasterIdLst>
  <p:notesMasterIdLst>
    <p:notesMasterId r:id="rId61"/>
  </p:notesMasterIdLst>
  <p:sldIdLst>
    <p:sldId id="702" r:id="rId3"/>
    <p:sldId id="711" r:id="rId4"/>
    <p:sldId id="714" r:id="rId5"/>
    <p:sldId id="713" r:id="rId6"/>
    <p:sldId id="577" r:id="rId7"/>
    <p:sldId id="641" r:id="rId8"/>
    <p:sldId id="642" r:id="rId9"/>
    <p:sldId id="643" r:id="rId10"/>
    <p:sldId id="644" r:id="rId11"/>
    <p:sldId id="645" r:id="rId12"/>
    <p:sldId id="715" r:id="rId13"/>
    <p:sldId id="652" r:id="rId14"/>
    <p:sldId id="653" r:id="rId15"/>
    <p:sldId id="654" r:id="rId16"/>
    <p:sldId id="655" r:id="rId17"/>
    <p:sldId id="657" r:id="rId18"/>
    <p:sldId id="659" r:id="rId19"/>
    <p:sldId id="658" r:id="rId20"/>
    <p:sldId id="660" r:id="rId21"/>
    <p:sldId id="716" r:id="rId22"/>
    <p:sldId id="661" r:id="rId23"/>
    <p:sldId id="662" r:id="rId24"/>
    <p:sldId id="663" r:id="rId25"/>
    <p:sldId id="664" r:id="rId26"/>
    <p:sldId id="665" r:id="rId27"/>
    <p:sldId id="666" r:id="rId28"/>
    <p:sldId id="667" r:id="rId29"/>
    <p:sldId id="668" r:id="rId30"/>
    <p:sldId id="669" r:id="rId31"/>
    <p:sldId id="670" r:id="rId32"/>
    <p:sldId id="717" r:id="rId33"/>
    <p:sldId id="671" r:id="rId34"/>
    <p:sldId id="672" r:id="rId35"/>
    <p:sldId id="673" r:id="rId36"/>
    <p:sldId id="674" r:id="rId37"/>
    <p:sldId id="675" r:id="rId38"/>
    <p:sldId id="676" r:id="rId39"/>
    <p:sldId id="677" r:id="rId40"/>
    <p:sldId id="678" r:id="rId41"/>
    <p:sldId id="679" r:id="rId42"/>
    <p:sldId id="680" r:id="rId43"/>
    <p:sldId id="681" r:id="rId44"/>
    <p:sldId id="682" r:id="rId45"/>
    <p:sldId id="718" r:id="rId46"/>
    <p:sldId id="683" r:id="rId47"/>
    <p:sldId id="684" r:id="rId48"/>
    <p:sldId id="701" r:id="rId49"/>
    <p:sldId id="719" r:id="rId50"/>
    <p:sldId id="685" r:id="rId51"/>
    <p:sldId id="686" r:id="rId52"/>
    <p:sldId id="690" r:id="rId53"/>
    <p:sldId id="691" r:id="rId54"/>
    <p:sldId id="692" r:id="rId55"/>
    <p:sldId id="693" r:id="rId56"/>
    <p:sldId id="694" r:id="rId57"/>
    <p:sldId id="720" r:id="rId58"/>
    <p:sldId id="709" r:id="rId59"/>
    <p:sldId id="710" r:id="rId60"/>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charset="0"/>
        <a:ea typeface="宋体" charset="-122"/>
        <a:cs typeface="+mn-cs"/>
      </a:defRPr>
    </a:lvl1pPr>
    <a:lvl2pPr marL="457200" algn="l" rtl="0" eaLnBrk="0" fontAlgn="base" hangingPunct="0">
      <a:spcBef>
        <a:spcPct val="0"/>
      </a:spcBef>
      <a:spcAft>
        <a:spcPct val="0"/>
      </a:spcAft>
      <a:defRPr kern="1200">
        <a:solidFill>
          <a:schemeClr val="tx1"/>
        </a:solidFill>
        <a:latin typeface="Arial" charset="0"/>
        <a:ea typeface="宋体" charset="-122"/>
        <a:cs typeface="+mn-cs"/>
      </a:defRPr>
    </a:lvl2pPr>
    <a:lvl3pPr marL="914400" algn="l" rtl="0" eaLnBrk="0" fontAlgn="base" hangingPunct="0">
      <a:spcBef>
        <a:spcPct val="0"/>
      </a:spcBef>
      <a:spcAft>
        <a:spcPct val="0"/>
      </a:spcAft>
      <a:defRPr kern="1200">
        <a:solidFill>
          <a:schemeClr val="tx1"/>
        </a:solidFill>
        <a:latin typeface="Arial" charset="0"/>
        <a:ea typeface="宋体" charset="-122"/>
        <a:cs typeface="+mn-cs"/>
      </a:defRPr>
    </a:lvl3pPr>
    <a:lvl4pPr marL="1371600" algn="l" rtl="0" eaLnBrk="0" fontAlgn="base" hangingPunct="0">
      <a:spcBef>
        <a:spcPct val="0"/>
      </a:spcBef>
      <a:spcAft>
        <a:spcPct val="0"/>
      </a:spcAft>
      <a:defRPr kern="1200">
        <a:solidFill>
          <a:schemeClr val="tx1"/>
        </a:solidFill>
        <a:latin typeface="Arial" charset="0"/>
        <a:ea typeface="宋体" charset="-122"/>
        <a:cs typeface="+mn-cs"/>
      </a:defRPr>
    </a:lvl4pPr>
    <a:lvl5pPr marL="1828800" algn="l" rtl="0" eaLnBrk="0" fontAlgn="base" hangingPunct="0">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8739"/>
    <a:srgbClr val="385323"/>
    <a:srgbClr val="B85808"/>
    <a:srgbClr val="9AE73D"/>
    <a:srgbClr val="7020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3" autoAdjust="0"/>
    <p:restoredTop sz="91465" autoAdjust="0"/>
  </p:normalViewPr>
  <p:slideViewPr>
    <p:cSldViewPr>
      <p:cViewPr varScale="1">
        <p:scale>
          <a:sx n="106" d="100"/>
          <a:sy n="106" d="100"/>
        </p:scale>
        <p:origin x="1752"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86FB5B-C138-4643-8DFE-6C82B99D49F6}" type="doc">
      <dgm:prSet loTypeId="urn:microsoft.com/office/officeart/2005/8/layout/pyramid1" loCatId="pyramid" qsTypeId="urn:microsoft.com/office/officeart/2005/8/quickstyle/simple2" qsCatId="simple" csTypeId="urn:microsoft.com/office/officeart/2005/8/colors/accent1_2" csCatId="accent1" phldr="1"/>
      <dgm:spPr/>
    </dgm:pt>
    <dgm:pt modelId="{76AC86FE-9E57-46F6-AA32-4E9E663F0E5B}">
      <dgm:prSet phldrT="[文本]" custT="1"/>
      <dgm:spPr>
        <a:solidFill>
          <a:schemeClr val="accent2">
            <a:lumMod val="60000"/>
            <a:lumOff val="40000"/>
          </a:schemeClr>
        </a:solidFill>
      </dgm:spPr>
      <dgm:t>
        <a:bodyPr/>
        <a:lstStyle/>
        <a:p>
          <a:r>
            <a:rPr lang="zh-CN" altLang="en-US" sz="2000" dirty="0" smtClean="0"/>
            <a:t>实际寿命</a:t>
          </a:r>
          <a:endParaRPr lang="zh-CN" altLang="en-US" sz="2000" dirty="0"/>
        </a:p>
      </dgm:t>
    </dgm:pt>
    <dgm:pt modelId="{4F188707-A0FA-4670-BA00-75C8F6882233}" type="parTrans" cxnId="{DC749F3A-E21F-484C-B211-7E3C227B50DC}">
      <dgm:prSet/>
      <dgm:spPr/>
      <dgm:t>
        <a:bodyPr/>
        <a:lstStyle/>
        <a:p>
          <a:endParaRPr lang="zh-CN" altLang="en-US"/>
        </a:p>
      </dgm:t>
    </dgm:pt>
    <dgm:pt modelId="{255FCF97-3211-4DCC-86CB-B3A067C5C238}" type="sibTrans" cxnId="{DC749F3A-E21F-484C-B211-7E3C227B50DC}">
      <dgm:prSet/>
      <dgm:spPr/>
      <dgm:t>
        <a:bodyPr/>
        <a:lstStyle/>
        <a:p>
          <a:endParaRPr lang="zh-CN" altLang="en-US"/>
        </a:p>
      </dgm:t>
    </dgm:pt>
    <dgm:pt modelId="{604BA39B-79BA-4E6C-BCE4-ED28E8E3EC06}">
      <dgm:prSet phldrT="[文本]" custT="1"/>
      <dgm:spPr>
        <a:solidFill>
          <a:schemeClr val="accent5">
            <a:lumMod val="60000"/>
            <a:lumOff val="40000"/>
          </a:schemeClr>
        </a:solidFill>
      </dgm:spPr>
      <dgm:t>
        <a:bodyPr/>
        <a:lstStyle/>
        <a:p>
          <a:r>
            <a:rPr lang="zh-CN" altLang="en-US" sz="2000" dirty="0" smtClean="0"/>
            <a:t>预期寿命</a:t>
          </a:r>
          <a:endParaRPr lang="zh-CN" altLang="en-US" sz="2000" dirty="0"/>
        </a:p>
      </dgm:t>
    </dgm:pt>
    <dgm:pt modelId="{D43C3F77-8336-4B86-AF65-A7F3AD448CC1}" type="parTrans" cxnId="{726ECAFB-F6F2-4CFE-992C-EAD5601BD62B}">
      <dgm:prSet/>
      <dgm:spPr/>
      <dgm:t>
        <a:bodyPr/>
        <a:lstStyle/>
        <a:p>
          <a:endParaRPr lang="zh-CN" altLang="en-US"/>
        </a:p>
      </dgm:t>
    </dgm:pt>
    <dgm:pt modelId="{5F462EEF-5B69-4036-92C3-6A2CFDB6F84A}" type="sibTrans" cxnId="{726ECAFB-F6F2-4CFE-992C-EAD5601BD62B}">
      <dgm:prSet/>
      <dgm:spPr/>
      <dgm:t>
        <a:bodyPr/>
        <a:lstStyle/>
        <a:p>
          <a:endParaRPr lang="zh-CN" altLang="en-US"/>
        </a:p>
      </dgm:t>
    </dgm:pt>
    <dgm:pt modelId="{258F7638-942B-449F-8FC7-07CEF728D0FB}" type="pres">
      <dgm:prSet presAssocID="{F886FB5B-C138-4643-8DFE-6C82B99D49F6}" presName="Name0" presStyleCnt="0">
        <dgm:presLayoutVars>
          <dgm:dir/>
          <dgm:animLvl val="lvl"/>
          <dgm:resizeHandles val="exact"/>
        </dgm:presLayoutVars>
      </dgm:prSet>
      <dgm:spPr/>
    </dgm:pt>
    <dgm:pt modelId="{3E097B26-13C6-4A62-ABD3-3DA02769830C}" type="pres">
      <dgm:prSet presAssocID="{76AC86FE-9E57-46F6-AA32-4E9E663F0E5B}" presName="Name8" presStyleCnt="0"/>
      <dgm:spPr/>
    </dgm:pt>
    <dgm:pt modelId="{E3127C5F-97A7-4831-908B-55D455803309}" type="pres">
      <dgm:prSet presAssocID="{76AC86FE-9E57-46F6-AA32-4E9E663F0E5B}" presName="level" presStyleLbl="node1" presStyleIdx="0" presStyleCnt="2">
        <dgm:presLayoutVars>
          <dgm:chMax val="1"/>
          <dgm:bulletEnabled val="1"/>
        </dgm:presLayoutVars>
      </dgm:prSet>
      <dgm:spPr/>
      <dgm:t>
        <a:bodyPr/>
        <a:lstStyle/>
        <a:p>
          <a:endParaRPr lang="zh-CN" altLang="en-US"/>
        </a:p>
      </dgm:t>
    </dgm:pt>
    <dgm:pt modelId="{F105A7CC-CC4B-4D29-BA3D-DE294F61C2CC}" type="pres">
      <dgm:prSet presAssocID="{76AC86FE-9E57-46F6-AA32-4E9E663F0E5B}" presName="levelTx" presStyleLbl="revTx" presStyleIdx="0" presStyleCnt="0">
        <dgm:presLayoutVars>
          <dgm:chMax val="1"/>
          <dgm:bulletEnabled val="1"/>
        </dgm:presLayoutVars>
      </dgm:prSet>
      <dgm:spPr/>
      <dgm:t>
        <a:bodyPr/>
        <a:lstStyle/>
        <a:p>
          <a:endParaRPr lang="zh-CN" altLang="en-US"/>
        </a:p>
      </dgm:t>
    </dgm:pt>
    <dgm:pt modelId="{6F5CF2B2-DA52-4F9C-800C-304009EDE383}" type="pres">
      <dgm:prSet presAssocID="{604BA39B-79BA-4E6C-BCE4-ED28E8E3EC06}" presName="Name8" presStyleCnt="0"/>
      <dgm:spPr/>
    </dgm:pt>
    <dgm:pt modelId="{9F0B720D-4FFC-4472-899A-B02AB63CC551}" type="pres">
      <dgm:prSet presAssocID="{604BA39B-79BA-4E6C-BCE4-ED28E8E3EC06}" presName="level" presStyleLbl="node1" presStyleIdx="1" presStyleCnt="2">
        <dgm:presLayoutVars>
          <dgm:chMax val="1"/>
          <dgm:bulletEnabled val="1"/>
        </dgm:presLayoutVars>
      </dgm:prSet>
      <dgm:spPr/>
      <dgm:t>
        <a:bodyPr/>
        <a:lstStyle/>
        <a:p>
          <a:endParaRPr lang="zh-CN" altLang="en-US"/>
        </a:p>
      </dgm:t>
    </dgm:pt>
    <dgm:pt modelId="{47BD358D-2096-4530-B7B5-652B30C3EBFF}" type="pres">
      <dgm:prSet presAssocID="{604BA39B-79BA-4E6C-BCE4-ED28E8E3EC06}" presName="levelTx" presStyleLbl="revTx" presStyleIdx="0" presStyleCnt="0">
        <dgm:presLayoutVars>
          <dgm:chMax val="1"/>
          <dgm:bulletEnabled val="1"/>
        </dgm:presLayoutVars>
      </dgm:prSet>
      <dgm:spPr/>
      <dgm:t>
        <a:bodyPr/>
        <a:lstStyle/>
        <a:p>
          <a:endParaRPr lang="zh-CN" altLang="en-US"/>
        </a:p>
      </dgm:t>
    </dgm:pt>
  </dgm:ptLst>
  <dgm:cxnLst>
    <dgm:cxn modelId="{E1296503-6EDE-4995-B218-5F206DCCFC33}" type="presOf" srcId="{604BA39B-79BA-4E6C-BCE4-ED28E8E3EC06}" destId="{9F0B720D-4FFC-4472-899A-B02AB63CC551}" srcOrd="0" destOrd="0" presId="urn:microsoft.com/office/officeart/2005/8/layout/pyramid1"/>
    <dgm:cxn modelId="{726ECAFB-F6F2-4CFE-992C-EAD5601BD62B}" srcId="{F886FB5B-C138-4643-8DFE-6C82B99D49F6}" destId="{604BA39B-79BA-4E6C-BCE4-ED28E8E3EC06}" srcOrd="1" destOrd="0" parTransId="{D43C3F77-8336-4B86-AF65-A7F3AD448CC1}" sibTransId="{5F462EEF-5B69-4036-92C3-6A2CFDB6F84A}"/>
    <dgm:cxn modelId="{49A64ABF-18D9-4AD6-8CF7-3DF98A46EB3C}" type="presOf" srcId="{604BA39B-79BA-4E6C-BCE4-ED28E8E3EC06}" destId="{47BD358D-2096-4530-B7B5-652B30C3EBFF}" srcOrd="1" destOrd="0" presId="urn:microsoft.com/office/officeart/2005/8/layout/pyramid1"/>
    <dgm:cxn modelId="{DC749F3A-E21F-484C-B211-7E3C227B50DC}" srcId="{F886FB5B-C138-4643-8DFE-6C82B99D49F6}" destId="{76AC86FE-9E57-46F6-AA32-4E9E663F0E5B}" srcOrd="0" destOrd="0" parTransId="{4F188707-A0FA-4670-BA00-75C8F6882233}" sibTransId="{255FCF97-3211-4DCC-86CB-B3A067C5C238}"/>
    <dgm:cxn modelId="{57C08CB6-BA97-4D89-B757-7339896B8FC4}" type="presOf" srcId="{76AC86FE-9E57-46F6-AA32-4E9E663F0E5B}" destId="{E3127C5F-97A7-4831-908B-55D455803309}" srcOrd="0" destOrd="0" presId="urn:microsoft.com/office/officeart/2005/8/layout/pyramid1"/>
    <dgm:cxn modelId="{F649BFE9-E267-46E6-8CC9-EB231623D9CC}" type="presOf" srcId="{76AC86FE-9E57-46F6-AA32-4E9E663F0E5B}" destId="{F105A7CC-CC4B-4D29-BA3D-DE294F61C2CC}" srcOrd="1" destOrd="0" presId="urn:microsoft.com/office/officeart/2005/8/layout/pyramid1"/>
    <dgm:cxn modelId="{0F549485-A952-485A-AFDB-B60E7040A6B3}" type="presOf" srcId="{F886FB5B-C138-4643-8DFE-6C82B99D49F6}" destId="{258F7638-942B-449F-8FC7-07CEF728D0FB}" srcOrd="0" destOrd="0" presId="urn:microsoft.com/office/officeart/2005/8/layout/pyramid1"/>
    <dgm:cxn modelId="{4570B594-537B-4D4E-A9B4-98EA0165A664}" type="presParOf" srcId="{258F7638-942B-449F-8FC7-07CEF728D0FB}" destId="{3E097B26-13C6-4A62-ABD3-3DA02769830C}" srcOrd="0" destOrd="0" presId="urn:microsoft.com/office/officeart/2005/8/layout/pyramid1"/>
    <dgm:cxn modelId="{80687121-5550-4EE6-ADA5-5B100AABB211}" type="presParOf" srcId="{3E097B26-13C6-4A62-ABD3-3DA02769830C}" destId="{E3127C5F-97A7-4831-908B-55D455803309}" srcOrd="0" destOrd="0" presId="urn:microsoft.com/office/officeart/2005/8/layout/pyramid1"/>
    <dgm:cxn modelId="{D254EACE-3D7B-4AC5-BD6A-EDDDC79E9F7D}" type="presParOf" srcId="{3E097B26-13C6-4A62-ABD3-3DA02769830C}" destId="{F105A7CC-CC4B-4D29-BA3D-DE294F61C2CC}" srcOrd="1" destOrd="0" presId="urn:microsoft.com/office/officeart/2005/8/layout/pyramid1"/>
    <dgm:cxn modelId="{1520F837-06F0-4541-9499-62821008041D}" type="presParOf" srcId="{258F7638-942B-449F-8FC7-07CEF728D0FB}" destId="{6F5CF2B2-DA52-4F9C-800C-304009EDE383}" srcOrd="1" destOrd="0" presId="urn:microsoft.com/office/officeart/2005/8/layout/pyramid1"/>
    <dgm:cxn modelId="{D99ABE5E-5F01-4A07-95F0-B7FA3BB2829D}" type="presParOf" srcId="{6F5CF2B2-DA52-4F9C-800C-304009EDE383}" destId="{9F0B720D-4FFC-4472-899A-B02AB63CC551}" srcOrd="0" destOrd="0" presId="urn:microsoft.com/office/officeart/2005/8/layout/pyramid1"/>
    <dgm:cxn modelId="{12C63FD8-467A-4D8E-8691-5585F5E04A89}" type="presParOf" srcId="{6F5CF2B2-DA52-4F9C-800C-304009EDE383}" destId="{47BD358D-2096-4530-B7B5-652B30C3EBFF}"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729DCB-6D74-4700-8DA7-DDC4C035B182}" type="doc">
      <dgm:prSet loTypeId="urn:microsoft.com/office/officeart/2005/8/layout/gear1" loCatId="relationship" qsTypeId="urn:microsoft.com/office/officeart/2005/8/quickstyle/simple1" qsCatId="simple" csTypeId="urn:microsoft.com/office/officeart/2005/8/colors/accent1_2" csCatId="accent1" phldr="1"/>
      <dgm:spPr/>
    </dgm:pt>
    <dgm:pt modelId="{91D7941A-CE24-4945-8390-665EB898F444}">
      <dgm:prSet phldrT="[文本]"/>
      <dgm:spPr>
        <a:solidFill>
          <a:srgbClr val="C00000"/>
        </a:solidFill>
      </dgm:spPr>
      <dgm:t>
        <a:bodyPr/>
        <a:lstStyle/>
        <a:p>
          <a:r>
            <a:rPr lang="zh-CN" altLang="en-US" dirty="0" smtClean="0"/>
            <a:t>旧版本</a:t>
          </a:r>
          <a:endParaRPr lang="zh-CN" altLang="en-US" dirty="0"/>
        </a:p>
      </dgm:t>
    </dgm:pt>
    <dgm:pt modelId="{90A67823-C474-4806-A722-C747F57681B2}" type="parTrans" cxnId="{7489456F-E6EC-45F8-8488-288B2C51D3C5}">
      <dgm:prSet/>
      <dgm:spPr/>
      <dgm:t>
        <a:bodyPr/>
        <a:lstStyle/>
        <a:p>
          <a:endParaRPr lang="zh-CN" altLang="en-US"/>
        </a:p>
      </dgm:t>
    </dgm:pt>
    <dgm:pt modelId="{9BB4BDF3-F2C7-46B5-9A9D-3091B01E53E7}" type="sibTrans" cxnId="{7489456F-E6EC-45F8-8488-288B2C51D3C5}">
      <dgm:prSet/>
      <dgm:spPr/>
      <dgm:t>
        <a:bodyPr/>
        <a:lstStyle/>
        <a:p>
          <a:endParaRPr lang="zh-CN" altLang="en-US"/>
        </a:p>
      </dgm:t>
    </dgm:pt>
    <dgm:pt modelId="{9144B75E-D641-4389-BDED-ADB5177C23D6}">
      <dgm:prSet phldrT="[文本]"/>
      <dgm:spPr>
        <a:solidFill>
          <a:schemeClr val="accent3">
            <a:lumMod val="75000"/>
          </a:schemeClr>
        </a:solidFill>
      </dgm:spPr>
      <dgm:t>
        <a:bodyPr/>
        <a:lstStyle/>
        <a:p>
          <a:r>
            <a:rPr lang="zh-CN" altLang="en-US" dirty="0" smtClean="0"/>
            <a:t>增加</a:t>
          </a:r>
          <a:endParaRPr lang="zh-CN" altLang="en-US" dirty="0"/>
        </a:p>
      </dgm:t>
    </dgm:pt>
    <dgm:pt modelId="{FAB9E2F8-277F-41D6-A0F3-4CDA5908E55A}" type="parTrans" cxnId="{9015271C-5047-4715-8E63-6DE3ECFA4F2F}">
      <dgm:prSet/>
      <dgm:spPr/>
      <dgm:t>
        <a:bodyPr/>
        <a:lstStyle/>
        <a:p>
          <a:endParaRPr lang="zh-CN" altLang="en-US"/>
        </a:p>
      </dgm:t>
    </dgm:pt>
    <dgm:pt modelId="{64CF0B37-7197-49CA-8F08-84B756370388}" type="sibTrans" cxnId="{9015271C-5047-4715-8E63-6DE3ECFA4F2F}">
      <dgm:prSet/>
      <dgm:spPr/>
      <dgm:t>
        <a:bodyPr/>
        <a:lstStyle/>
        <a:p>
          <a:endParaRPr lang="zh-CN" altLang="en-US"/>
        </a:p>
      </dgm:t>
    </dgm:pt>
    <dgm:pt modelId="{0C6C6020-1B01-4CC5-A7EA-CB3233638E8F}">
      <dgm:prSet phldrT="[文本]"/>
      <dgm:spPr>
        <a:solidFill>
          <a:srgbClr val="FFC000"/>
        </a:solidFill>
      </dgm:spPr>
      <dgm:t>
        <a:bodyPr/>
        <a:lstStyle/>
        <a:p>
          <a:r>
            <a:rPr lang="zh-CN" altLang="en-US" dirty="0" smtClean="0"/>
            <a:t>修改</a:t>
          </a:r>
          <a:endParaRPr lang="zh-CN" altLang="en-US" dirty="0"/>
        </a:p>
      </dgm:t>
    </dgm:pt>
    <dgm:pt modelId="{3E53ED59-BB52-455D-AE24-877D69D9853C}" type="parTrans" cxnId="{492D14DC-7544-4B80-9C95-B11388067B43}">
      <dgm:prSet/>
      <dgm:spPr/>
      <dgm:t>
        <a:bodyPr/>
        <a:lstStyle/>
        <a:p>
          <a:endParaRPr lang="zh-CN" altLang="en-US"/>
        </a:p>
      </dgm:t>
    </dgm:pt>
    <dgm:pt modelId="{5EA99943-965F-4F29-AD67-6CD3C7CAC661}" type="sibTrans" cxnId="{492D14DC-7544-4B80-9C95-B11388067B43}">
      <dgm:prSet/>
      <dgm:spPr/>
      <dgm:t>
        <a:bodyPr/>
        <a:lstStyle/>
        <a:p>
          <a:endParaRPr lang="zh-CN" altLang="en-US"/>
        </a:p>
      </dgm:t>
    </dgm:pt>
    <dgm:pt modelId="{D7A2BF0F-A386-4420-BA8B-34E7DA41C0FF}" type="pres">
      <dgm:prSet presAssocID="{1E729DCB-6D74-4700-8DA7-DDC4C035B182}" presName="composite" presStyleCnt="0">
        <dgm:presLayoutVars>
          <dgm:chMax val="3"/>
          <dgm:animLvl val="lvl"/>
          <dgm:resizeHandles val="exact"/>
        </dgm:presLayoutVars>
      </dgm:prSet>
      <dgm:spPr/>
    </dgm:pt>
    <dgm:pt modelId="{C2DFB25C-3482-4675-AF1C-4F0E3FFDBFE7}" type="pres">
      <dgm:prSet presAssocID="{91D7941A-CE24-4945-8390-665EB898F444}" presName="gear1" presStyleLbl="node1" presStyleIdx="0" presStyleCnt="3">
        <dgm:presLayoutVars>
          <dgm:chMax val="1"/>
          <dgm:bulletEnabled val="1"/>
        </dgm:presLayoutVars>
      </dgm:prSet>
      <dgm:spPr/>
      <dgm:t>
        <a:bodyPr/>
        <a:lstStyle/>
        <a:p>
          <a:endParaRPr lang="zh-CN" altLang="en-US"/>
        </a:p>
      </dgm:t>
    </dgm:pt>
    <dgm:pt modelId="{131FA50B-400F-4A94-B18A-C80349A7187A}" type="pres">
      <dgm:prSet presAssocID="{91D7941A-CE24-4945-8390-665EB898F444}" presName="gear1srcNode" presStyleLbl="node1" presStyleIdx="0" presStyleCnt="3"/>
      <dgm:spPr/>
      <dgm:t>
        <a:bodyPr/>
        <a:lstStyle/>
        <a:p>
          <a:endParaRPr lang="zh-CN" altLang="en-US"/>
        </a:p>
      </dgm:t>
    </dgm:pt>
    <dgm:pt modelId="{ECEFF456-5047-460E-A7A9-2C3CDCAC2083}" type="pres">
      <dgm:prSet presAssocID="{91D7941A-CE24-4945-8390-665EB898F444}" presName="gear1dstNode" presStyleLbl="node1" presStyleIdx="0" presStyleCnt="3"/>
      <dgm:spPr/>
      <dgm:t>
        <a:bodyPr/>
        <a:lstStyle/>
        <a:p>
          <a:endParaRPr lang="zh-CN" altLang="en-US"/>
        </a:p>
      </dgm:t>
    </dgm:pt>
    <dgm:pt modelId="{745AC48C-BCBE-491F-A31C-A7ACC613FD6B}" type="pres">
      <dgm:prSet presAssocID="{9144B75E-D641-4389-BDED-ADB5177C23D6}" presName="gear2" presStyleLbl="node1" presStyleIdx="1" presStyleCnt="3">
        <dgm:presLayoutVars>
          <dgm:chMax val="1"/>
          <dgm:bulletEnabled val="1"/>
        </dgm:presLayoutVars>
      </dgm:prSet>
      <dgm:spPr/>
      <dgm:t>
        <a:bodyPr/>
        <a:lstStyle/>
        <a:p>
          <a:endParaRPr lang="zh-CN" altLang="en-US"/>
        </a:p>
      </dgm:t>
    </dgm:pt>
    <dgm:pt modelId="{4C22F682-8209-4372-B809-E119D6449C34}" type="pres">
      <dgm:prSet presAssocID="{9144B75E-D641-4389-BDED-ADB5177C23D6}" presName="gear2srcNode" presStyleLbl="node1" presStyleIdx="1" presStyleCnt="3"/>
      <dgm:spPr/>
      <dgm:t>
        <a:bodyPr/>
        <a:lstStyle/>
        <a:p>
          <a:endParaRPr lang="zh-CN" altLang="en-US"/>
        </a:p>
      </dgm:t>
    </dgm:pt>
    <dgm:pt modelId="{B470BB7F-8E7D-4940-A6A8-47B4699E357B}" type="pres">
      <dgm:prSet presAssocID="{9144B75E-D641-4389-BDED-ADB5177C23D6}" presName="gear2dstNode" presStyleLbl="node1" presStyleIdx="1" presStyleCnt="3"/>
      <dgm:spPr/>
      <dgm:t>
        <a:bodyPr/>
        <a:lstStyle/>
        <a:p>
          <a:endParaRPr lang="zh-CN" altLang="en-US"/>
        </a:p>
      </dgm:t>
    </dgm:pt>
    <dgm:pt modelId="{4BAEB977-F5FD-4223-AA2E-7E24EC1A313B}" type="pres">
      <dgm:prSet presAssocID="{0C6C6020-1B01-4CC5-A7EA-CB3233638E8F}" presName="gear3" presStyleLbl="node1" presStyleIdx="2" presStyleCnt="3"/>
      <dgm:spPr/>
      <dgm:t>
        <a:bodyPr/>
        <a:lstStyle/>
        <a:p>
          <a:endParaRPr lang="zh-CN" altLang="en-US"/>
        </a:p>
      </dgm:t>
    </dgm:pt>
    <dgm:pt modelId="{DA17F7DA-FEC9-4FB3-987D-4C0AE4F0F541}" type="pres">
      <dgm:prSet presAssocID="{0C6C6020-1B01-4CC5-A7EA-CB3233638E8F}" presName="gear3tx" presStyleLbl="node1" presStyleIdx="2" presStyleCnt="3">
        <dgm:presLayoutVars>
          <dgm:chMax val="1"/>
          <dgm:bulletEnabled val="1"/>
        </dgm:presLayoutVars>
      </dgm:prSet>
      <dgm:spPr/>
      <dgm:t>
        <a:bodyPr/>
        <a:lstStyle/>
        <a:p>
          <a:endParaRPr lang="zh-CN" altLang="en-US"/>
        </a:p>
      </dgm:t>
    </dgm:pt>
    <dgm:pt modelId="{3CDF6802-1591-41A5-B299-B5AA32E605F9}" type="pres">
      <dgm:prSet presAssocID="{0C6C6020-1B01-4CC5-A7EA-CB3233638E8F}" presName="gear3srcNode" presStyleLbl="node1" presStyleIdx="2" presStyleCnt="3"/>
      <dgm:spPr/>
      <dgm:t>
        <a:bodyPr/>
        <a:lstStyle/>
        <a:p>
          <a:endParaRPr lang="zh-CN" altLang="en-US"/>
        </a:p>
      </dgm:t>
    </dgm:pt>
    <dgm:pt modelId="{6673EFE4-AF6A-4B31-9096-865A0539A36A}" type="pres">
      <dgm:prSet presAssocID="{0C6C6020-1B01-4CC5-A7EA-CB3233638E8F}" presName="gear3dstNode" presStyleLbl="node1" presStyleIdx="2" presStyleCnt="3"/>
      <dgm:spPr/>
      <dgm:t>
        <a:bodyPr/>
        <a:lstStyle/>
        <a:p>
          <a:endParaRPr lang="zh-CN" altLang="en-US"/>
        </a:p>
      </dgm:t>
    </dgm:pt>
    <dgm:pt modelId="{7BFFD799-6A73-436C-9F7B-248125473F80}" type="pres">
      <dgm:prSet presAssocID="{9BB4BDF3-F2C7-46B5-9A9D-3091B01E53E7}" presName="connector1" presStyleLbl="sibTrans2D1" presStyleIdx="0" presStyleCnt="3"/>
      <dgm:spPr/>
      <dgm:t>
        <a:bodyPr/>
        <a:lstStyle/>
        <a:p>
          <a:endParaRPr lang="zh-CN" altLang="en-US"/>
        </a:p>
      </dgm:t>
    </dgm:pt>
    <dgm:pt modelId="{79A5B3FC-C755-4BE6-8562-13DA8336CF89}" type="pres">
      <dgm:prSet presAssocID="{64CF0B37-7197-49CA-8F08-84B756370388}" presName="connector2" presStyleLbl="sibTrans2D1" presStyleIdx="1" presStyleCnt="3"/>
      <dgm:spPr/>
      <dgm:t>
        <a:bodyPr/>
        <a:lstStyle/>
        <a:p>
          <a:endParaRPr lang="zh-CN" altLang="en-US"/>
        </a:p>
      </dgm:t>
    </dgm:pt>
    <dgm:pt modelId="{1DB2D9AC-F22E-4315-8C78-724A20BEFC68}" type="pres">
      <dgm:prSet presAssocID="{5EA99943-965F-4F29-AD67-6CD3C7CAC661}" presName="connector3" presStyleLbl="sibTrans2D1" presStyleIdx="2" presStyleCnt="3"/>
      <dgm:spPr/>
      <dgm:t>
        <a:bodyPr/>
        <a:lstStyle/>
        <a:p>
          <a:endParaRPr lang="zh-CN" altLang="en-US"/>
        </a:p>
      </dgm:t>
    </dgm:pt>
  </dgm:ptLst>
  <dgm:cxnLst>
    <dgm:cxn modelId="{9015271C-5047-4715-8E63-6DE3ECFA4F2F}" srcId="{1E729DCB-6D74-4700-8DA7-DDC4C035B182}" destId="{9144B75E-D641-4389-BDED-ADB5177C23D6}" srcOrd="1" destOrd="0" parTransId="{FAB9E2F8-277F-41D6-A0F3-4CDA5908E55A}" sibTransId="{64CF0B37-7197-49CA-8F08-84B756370388}"/>
    <dgm:cxn modelId="{12333CEA-A71E-4D70-A2F1-B5FB742C8E3F}" type="presOf" srcId="{5EA99943-965F-4F29-AD67-6CD3C7CAC661}" destId="{1DB2D9AC-F22E-4315-8C78-724A20BEFC68}" srcOrd="0" destOrd="0" presId="urn:microsoft.com/office/officeart/2005/8/layout/gear1"/>
    <dgm:cxn modelId="{9ACD28C5-7E4B-47BF-B3FB-DC02E635A0BF}" type="presOf" srcId="{9144B75E-D641-4389-BDED-ADB5177C23D6}" destId="{4C22F682-8209-4372-B809-E119D6449C34}" srcOrd="1" destOrd="0" presId="urn:microsoft.com/office/officeart/2005/8/layout/gear1"/>
    <dgm:cxn modelId="{9FEBEBFB-17BF-4304-9937-5A66D3B8E4EC}" type="presOf" srcId="{0C6C6020-1B01-4CC5-A7EA-CB3233638E8F}" destId="{DA17F7DA-FEC9-4FB3-987D-4C0AE4F0F541}" srcOrd="1" destOrd="0" presId="urn:microsoft.com/office/officeart/2005/8/layout/gear1"/>
    <dgm:cxn modelId="{7A6928D9-8409-47CA-8E4E-0A47953B7601}" type="presOf" srcId="{0C6C6020-1B01-4CC5-A7EA-CB3233638E8F}" destId="{3CDF6802-1591-41A5-B299-B5AA32E605F9}" srcOrd="2" destOrd="0" presId="urn:microsoft.com/office/officeart/2005/8/layout/gear1"/>
    <dgm:cxn modelId="{4EC75636-FE6C-44C0-B7E1-D6B387B383A1}" type="presOf" srcId="{64CF0B37-7197-49CA-8F08-84B756370388}" destId="{79A5B3FC-C755-4BE6-8562-13DA8336CF89}" srcOrd="0" destOrd="0" presId="urn:microsoft.com/office/officeart/2005/8/layout/gear1"/>
    <dgm:cxn modelId="{24376A79-CFD5-445C-9F65-45D95A9F7B20}" type="presOf" srcId="{91D7941A-CE24-4945-8390-665EB898F444}" destId="{131FA50B-400F-4A94-B18A-C80349A7187A}" srcOrd="1" destOrd="0" presId="urn:microsoft.com/office/officeart/2005/8/layout/gear1"/>
    <dgm:cxn modelId="{89086E33-EC01-44E7-8C1D-98584CD90F14}" type="presOf" srcId="{9144B75E-D641-4389-BDED-ADB5177C23D6}" destId="{745AC48C-BCBE-491F-A31C-A7ACC613FD6B}" srcOrd="0" destOrd="0" presId="urn:microsoft.com/office/officeart/2005/8/layout/gear1"/>
    <dgm:cxn modelId="{7FF79DBC-5BF3-4AA7-A0D2-7B38CBA26901}" type="presOf" srcId="{91D7941A-CE24-4945-8390-665EB898F444}" destId="{ECEFF456-5047-460E-A7A9-2C3CDCAC2083}" srcOrd="2" destOrd="0" presId="urn:microsoft.com/office/officeart/2005/8/layout/gear1"/>
    <dgm:cxn modelId="{3052BCC2-C256-4DCE-BA61-4BCD827E9EB5}" type="presOf" srcId="{9144B75E-D641-4389-BDED-ADB5177C23D6}" destId="{B470BB7F-8E7D-4940-A6A8-47B4699E357B}" srcOrd="2" destOrd="0" presId="urn:microsoft.com/office/officeart/2005/8/layout/gear1"/>
    <dgm:cxn modelId="{7489456F-E6EC-45F8-8488-288B2C51D3C5}" srcId="{1E729DCB-6D74-4700-8DA7-DDC4C035B182}" destId="{91D7941A-CE24-4945-8390-665EB898F444}" srcOrd="0" destOrd="0" parTransId="{90A67823-C474-4806-A722-C747F57681B2}" sibTransId="{9BB4BDF3-F2C7-46B5-9A9D-3091B01E53E7}"/>
    <dgm:cxn modelId="{07DC27DF-5212-4810-9EB1-0E817A4DEA8F}" type="presOf" srcId="{1E729DCB-6D74-4700-8DA7-DDC4C035B182}" destId="{D7A2BF0F-A386-4420-BA8B-34E7DA41C0FF}" srcOrd="0" destOrd="0" presId="urn:microsoft.com/office/officeart/2005/8/layout/gear1"/>
    <dgm:cxn modelId="{46E1F936-50A6-44D3-9B1E-C405699F283D}" type="presOf" srcId="{0C6C6020-1B01-4CC5-A7EA-CB3233638E8F}" destId="{4BAEB977-F5FD-4223-AA2E-7E24EC1A313B}" srcOrd="0" destOrd="0" presId="urn:microsoft.com/office/officeart/2005/8/layout/gear1"/>
    <dgm:cxn modelId="{536FED51-3415-4780-934C-F72D86583793}" type="presOf" srcId="{9BB4BDF3-F2C7-46B5-9A9D-3091B01E53E7}" destId="{7BFFD799-6A73-436C-9F7B-248125473F80}" srcOrd="0" destOrd="0" presId="urn:microsoft.com/office/officeart/2005/8/layout/gear1"/>
    <dgm:cxn modelId="{492D14DC-7544-4B80-9C95-B11388067B43}" srcId="{1E729DCB-6D74-4700-8DA7-DDC4C035B182}" destId="{0C6C6020-1B01-4CC5-A7EA-CB3233638E8F}" srcOrd="2" destOrd="0" parTransId="{3E53ED59-BB52-455D-AE24-877D69D9853C}" sibTransId="{5EA99943-965F-4F29-AD67-6CD3C7CAC661}"/>
    <dgm:cxn modelId="{A39127C6-4AF6-4E10-98DA-5C2EFE3ACCEF}" type="presOf" srcId="{91D7941A-CE24-4945-8390-665EB898F444}" destId="{C2DFB25C-3482-4675-AF1C-4F0E3FFDBFE7}" srcOrd="0" destOrd="0" presId="urn:microsoft.com/office/officeart/2005/8/layout/gear1"/>
    <dgm:cxn modelId="{B10410E3-6E00-4432-8063-7DE9DB1AA695}" type="presOf" srcId="{0C6C6020-1B01-4CC5-A7EA-CB3233638E8F}" destId="{6673EFE4-AF6A-4B31-9096-865A0539A36A}" srcOrd="3" destOrd="0" presId="urn:microsoft.com/office/officeart/2005/8/layout/gear1"/>
    <dgm:cxn modelId="{5797C6E9-880C-4935-A412-35FF9DB78CD9}" type="presParOf" srcId="{D7A2BF0F-A386-4420-BA8B-34E7DA41C0FF}" destId="{C2DFB25C-3482-4675-AF1C-4F0E3FFDBFE7}" srcOrd="0" destOrd="0" presId="urn:microsoft.com/office/officeart/2005/8/layout/gear1"/>
    <dgm:cxn modelId="{F41C7566-7489-4FE0-9895-A0B9A510F58E}" type="presParOf" srcId="{D7A2BF0F-A386-4420-BA8B-34E7DA41C0FF}" destId="{131FA50B-400F-4A94-B18A-C80349A7187A}" srcOrd="1" destOrd="0" presId="urn:microsoft.com/office/officeart/2005/8/layout/gear1"/>
    <dgm:cxn modelId="{B78D00C4-7748-40AE-8B7E-F216499BFB20}" type="presParOf" srcId="{D7A2BF0F-A386-4420-BA8B-34E7DA41C0FF}" destId="{ECEFF456-5047-460E-A7A9-2C3CDCAC2083}" srcOrd="2" destOrd="0" presId="urn:microsoft.com/office/officeart/2005/8/layout/gear1"/>
    <dgm:cxn modelId="{1F94295C-9EAD-40CB-9FB6-9498BFB4A63E}" type="presParOf" srcId="{D7A2BF0F-A386-4420-BA8B-34E7DA41C0FF}" destId="{745AC48C-BCBE-491F-A31C-A7ACC613FD6B}" srcOrd="3" destOrd="0" presId="urn:microsoft.com/office/officeart/2005/8/layout/gear1"/>
    <dgm:cxn modelId="{62B1E6D8-42E5-4F8D-8A66-EFA0F23F9DA0}" type="presParOf" srcId="{D7A2BF0F-A386-4420-BA8B-34E7DA41C0FF}" destId="{4C22F682-8209-4372-B809-E119D6449C34}" srcOrd="4" destOrd="0" presId="urn:microsoft.com/office/officeart/2005/8/layout/gear1"/>
    <dgm:cxn modelId="{82D9A581-6104-4DC9-9EB4-68723ECBE0C7}" type="presParOf" srcId="{D7A2BF0F-A386-4420-BA8B-34E7DA41C0FF}" destId="{B470BB7F-8E7D-4940-A6A8-47B4699E357B}" srcOrd="5" destOrd="0" presId="urn:microsoft.com/office/officeart/2005/8/layout/gear1"/>
    <dgm:cxn modelId="{31977063-932C-44AD-92A9-6A921D423362}" type="presParOf" srcId="{D7A2BF0F-A386-4420-BA8B-34E7DA41C0FF}" destId="{4BAEB977-F5FD-4223-AA2E-7E24EC1A313B}" srcOrd="6" destOrd="0" presId="urn:microsoft.com/office/officeart/2005/8/layout/gear1"/>
    <dgm:cxn modelId="{04B176B6-2828-421C-A624-711C6BAB0614}" type="presParOf" srcId="{D7A2BF0F-A386-4420-BA8B-34E7DA41C0FF}" destId="{DA17F7DA-FEC9-4FB3-987D-4C0AE4F0F541}" srcOrd="7" destOrd="0" presId="urn:microsoft.com/office/officeart/2005/8/layout/gear1"/>
    <dgm:cxn modelId="{151CD6A2-8339-4A7C-8ECF-8A5BBFCC8123}" type="presParOf" srcId="{D7A2BF0F-A386-4420-BA8B-34E7DA41C0FF}" destId="{3CDF6802-1591-41A5-B299-B5AA32E605F9}" srcOrd="8" destOrd="0" presId="urn:microsoft.com/office/officeart/2005/8/layout/gear1"/>
    <dgm:cxn modelId="{A94B7BE2-3116-4F93-8588-BA980A26F068}" type="presParOf" srcId="{D7A2BF0F-A386-4420-BA8B-34E7DA41C0FF}" destId="{6673EFE4-AF6A-4B31-9096-865A0539A36A}" srcOrd="9" destOrd="0" presId="urn:microsoft.com/office/officeart/2005/8/layout/gear1"/>
    <dgm:cxn modelId="{74B11EB4-9911-46AC-B47A-BB1A301DE875}" type="presParOf" srcId="{D7A2BF0F-A386-4420-BA8B-34E7DA41C0FF}" destId="{7BFFD799-6A73-436C-9F7B-248125473F80}" srcOrd="10" destOrd="0" presId="urn:microsoft.com/office/officeart/2005/8/layout/gear1"/>
    <dgm:cxn modelId="{E92E68BB-8F72-4822-BD07-496465ECD497}" type="presParOf" srcId="{D7A2BF0F-A386-4420-BA8B-34E7DA41C0FF}" destId="{79A5B3FC-C755-4BE6-8562-13DA8336CF89}" srcOrd="11" destOrd="0" presId="urn:microsoft.com/office/officeart/2005/8/layout/gear1"/>
    <dgm:cxn modelId="{6101781C-B71D-4485-8FB6-D67336EC7463}" type="presParOf" srcId="{D7A2BF0F-A386-4420-BA8B-34E7DA41C0FF}" destId="{1DB2D9AC-F22E-4315-8C78-724A20BEFC68}" srcOrd="12" destOrd="0" presId="urn:microsoft.com/office/officeart/2005/8/layout/gear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127C5F-97A7-4831-908B-55D455803309}">
      <dsp:nvSpPr>
        <dsp:cNvPr id="0" name=""/>
        <dsp:cNvSpPr/>
      </dsp:nvSpPr>
      <dsp:spPr>
        <a:xfrm>
          <a:off x="588524" y="0"/>
          <a:ext cx="1177049" cy="896519"/>
        </a:xfrm>
        <a:prstGeom prst="trapezoid">
          <a:avLst>
            <a:gd name="adj" fmla="val 65646"/>
          </a:avLst>
        </a:prstGeom>
        <a:solidFill>
          <a:schemeClr val="accent2">
            <a:lumMod val="60000"/>
            <a:lumOff val="4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实际寿命</a:t>
          </a:r>
          <a:endParaRPr lang="zh-CN" altLang="en-US" sz="2000" kern="1200" dirty="0"/>
        </a:p>
      </dsp:txBody>
      <dsp:txXfrm>
        <a:off x="588524" y="0"/>
        <a:ext cx="1177049" cy="896519"/>
      </dsp:txXfrm>
    </dsp:sp>
    <dsp:sp modelId="{9F0B720D-4FFC-4472-899A-B02AB63CC551}">
      <dsp:nvSpPr>
        <dsp:cNvPr id="0" name=""/>
        <dsp:cNvSpPr/>
      </dsp:nvSpPr>
      <dsp:spPr>
        <a:xfrm>
          <a:off x="0" y="896518"/>
          <a:ext cx="2354099" cy="896519"/>
        </a:xfrm>
        <a:prstGeom prst="trapezoid">
          <a:avLst>
            <a:gd name="adj" fmla="val 65646"/>
          </a:avLst>
        </a:prstGeom>
        <a:solidFill>
          <a:schemeClr val="accent5">
            <a:lumMod val="60000"/>
            <a:lumOff val="4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预期寿命</a:t>
          </a:r>
          <a:endParaRPr lang="zh-CN" altLang="en-US" sz="2000" kern="1200" dirty="0"/>
        </a:p>
      </dsp:txBody>
      <dsp:txXfrm>
        <a:off x="411967" y="896518"/>
        <a:ext cx="1530164" cy="8965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DFB25C-3482-4675-AF1C-4F0E3FFDBFE7}">
      <dsp:nvSpPr>
        <dsp:cNvPr id="0" name=""/>
        <dsp:cNvSpPr/>
      </dsp:nvSpPr>
      <dsp:spPr>
        <a:xfrm>
          <a:off x="1303608" y="1011411"/>
          <a:ext cx="1236170" cy="1236170"/>
        </a:xfrm>
        <a:prstGeom prst="gear9">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kern="1200" dirty="0" smtClean="0"/>
            <a:t>旧版本</a:t>
          </a:r>
          <a:endParaRPr lang="zh-CN" altLang="en-US" sz="1500" kern="1200" dirty="0"/>
        </a:p>
      </dsp:txBody>
      <dsp:txXfrm>
        <a:off x="1552133" y="1300978"/>
        <a:ext cx="739120" cy="635417"/>
      </dsp:txXfrm>
    </dsp:sp>
    <dsp:sp modelId="{745AC48C-BCBE-491F-A31C-A7ACC613FD6B}">
      <dsp:nvSpPr>
        <dsp:cNvPr id="0" name=""/>
        <dsp:cNvSpPr/>
      </dsp:nvSpPr>
      <dsp:spPr>
        <a:xfrm>
          <a:off x="584382" y="719226"/>
          <a:ext cx="899032" cy="899032"/>
        </a:xfrm>
        <a:prstGeom prst="gear6">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kern="1200" dirty="0" smtClean="0"/>
            <a:t>增加</a:t>
          </a:r>
          <a:endParaRPr lang="zh-CN" altLang="en-US" sz="1500" kern="1200" dirty="0"/>
        </a:p>
      </dsp:txBody>
      <dsp:txXfrm>
        <a:off x="810716" y="946928"/>
        <a:ext cx="446364" cy="443628"/>
      </dsp:txXfrm>
    </dsp:sp>
    <dsp:sp modelId="{4BAEB977-F5FD-4223-AA2E-7E24EC1A313B}">
      <dsp:nvSpPr>
        <dsp:cNvPr id="0" name=""/>
        <dsp:cNvSpPr/>
      </dsp:nvSpPr>
      <dsp:spPr>
        <a:xfrm rot="20700000">
          <a:off x="1087932" y="98985"/>
          <a:ext cx="880868" cy="880868"/>
        </a:xfrm>
        <a:prstGeom prst="gear6">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kern="1200" dirty="0" smtClean="0"/>
            <a:t>修改</a:t>
          </a:r>
          <a:endParaRPr lang="zh-CN" altLang="en-US" sz="1500" kern="1200" dirty="0"/>
        </a:p>
      </dsp:txBody>
      <dsp:txXfrm rot="-20700000">
        <a:off x="1281133" y="292185"/>
        <a:ext cx="494468" cy="494468"/>
      </dsp:txXfrm>
    </dsp:sp>
    <dsp:sp modelId="{7BFFD799-6A73-436C-9F7B-248125473F80}">
      <dsp:nvSpPr>
        <dsp:cNvPr id="0" name=""/>
        <dsp:cNvSpPr/>
      </dsp:nvSpPr>
      <dsp:spPr>
        <a:xfrm>
          <a:off x="1188676" y="835898"/>
          <a:ext cx="1582297" cy="1582297"/>
        </a:xfrm>
        <a:prstGeom prst="circularArrow">
          <a:avLst>
            <a:gd name="adj1" fmla="val 4688"/>
            <a:gd name="adj2" fmla="val 299029"/>
            <a:gd name="adj3" fmla="val 2439118"/>
            <a:gd name="adj4" fmla="val 16038551"/>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A5B3FC-C755-4BE6-8562-13DA8336CF89}">
      <dsp:nvSpPr>
        <dsp:cNvPr id="0" name=""/>
        <dsp:cNvSpPr/>
      </dsp:nvSpPr>
      <dsp:spPr>
        <a:xfrm>
          <a:off x="425165" y="528658"/>
          <a:ext cx="1149638" cy="1149638"/>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DB2D9AC-F22E-4315-8C78-724A20BEFC68}">
      <dsp:nvSpPr>
        <dsp:cNvPr id="0" name=""/>
        <dsp:cNvSpPr/>
      </dsp:nvSpPr>
      <dsp:spPr>
        <a:xfrm>
          <a:off x="884178" y="-85603"/>
          <a:ext cx="1239541" cy="1239541"/>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72905B99-0447-4B57-984A-0CBA82EBE2BD}" type="datetimeFigureOut">
              <a:rPr lang="zh-CN" altLang="en-US"/>
              <a:pPr>
                <a:defRPr/>
              </a:pPr>
              <a:t>2020-05-11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67E83AE2-A9A7-4CF2-8350-F8C8BF468DEE}" type="slidenum">
              <a:rPr lang="zh-CN" altLang="en-US"/>
              <a:pPr/>
              <a:t>‹#›</a:t>
            </a:fld>
            <a:endParaRPr lang="zh-CN" altLang="en-US"/>
          </a:p>
        </p:txBody>
      </p:sp>
    </p:spTree>
    <p:extLst>
      <p:ext uri="{BB962C8B-B14F-4D97-AF65-F5344CB8AC3E}">
        <p14:creationId xmlns:p14="http://schemas.microsoft.com/office/powerpoint/2010/main" val="18930933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268" name="灯片编号占位符 3"/>
          <p:cNvSpPr>
            <a:spLocks noGrp="1"/>
          </p:cNvSpPr>
          <p:nvPr>
            <p:ph type="sldNum" sz="quarter" idx="5"/>
          </p:nvPr>
        </p:nvSpPr>
        <p:spPr bwMode="auto">
          <a:noFill/>
          <a:ln>
            <a:miter lim="800000"/>
            <a:headEnd/>
            <a:tailEnd/>
          </a:ln>
        </p:spPr>
        <p:txBody>
          <a:bodyPr/>
          <a:lstStyle/>
          <a:p>
            <a:fld id="{D640ABC6-BFDB-4A82-AA19-85CC2DF8D7C6}" type="slidenum">
              <a:rPr lang="zh-CN" altLang="en-US">
                <a:solidFill>
                  <a:srgbClr val="000000"/>
                </a:solidFill>
              </a:rPr>
              <a:pPr/>
              <a:t>0</a:t>
            </a:fld>
            <a:endParaRPr lang="zh-CN" altLang="en-US">
              <a:solidFill>
                <a:srgbClr val="000000"/>
              </a:solidFill>
            </a:endParaRPr>
          </a:p>
        </p:txBody>
      </p:sp>
    </p:spTree>
    <p:extLst>
      <p:ext uri="{BB962C8B-B14F-4D97-AF65-F5344CB8AC3E}">
        <p14:creationId xmlns:p14="http://schemas.microsoft.com/office/powerpoint/2010/main" val="27711986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p:spPr>
      </p:sp>
      <p:sp>
        <p:nvSpPr>
          <p:cNvPr id="3072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0724" name="灯片编号占位符 3"/>
          <p:cNvSpPr>
            <a:spLocks noGrp="1"/>
          </p:cNvSpPr>
          <p:nvPr>
            <p:ph type="sldNum" sz="quarter" idx="5"/>
          </p:nvPr>
        </p:nvSpPr>
        <p:spPr bwMode="auto">
          <a:noFill/>
          <a:ln>
            <a:miter lim="800000"/>
            <a:headEnd/>
            <a:tailEnd/>
          </a:ln>
        </p:spPr>
        <p:txBody>
          <a:bodyPr/>
          <a:lstStyle/>
          <a:p>
            <a:fld id="{A3A09EE7-B09E-488A-AC17-EE267F2BB5DE}" type="slidenum">
              <a:rPr lang="zh-CN" altLang="en-US">
                <a:solidFill>
                  <a:srgbClr val="000000"/>
                </a:solidFill>
              </a:rPr>
              <a:pPr/>
              <a:t>10</a:t>
            </a:fld>
            <a:endParaRPr lang="zh-CN" altLang="en-US">
              <a:solidFill>
                <a:srgbClr val="000000"/>
              </a:solidFill>
            </a:endParaRPr>
          </a:p>
        </p:txBody>
      </p:sp>
    </p:spTree>
    <p:extLst>
      <p:ext uri="{BB962C8B-B14F-4D97-AF65-F5344CB8AC3E}">
        <p14:creationId xmlns:p14="http://schemas.microsoft.com/office/powerpoint/2010/main" val="1195444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p:spPr>
      </p:sp>
      <p:sp>
        <p:nvSpPr>
          <p:cNvPr id="34819"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这是最明显的代价，但是很显然这不是唯一的代价。</a:t>
            </a:r>
          </a:p>
        </p:txBody>
      </p:sp>
      <p:sp>
        <p:nvSpPr>
          <p:cNvPr id="34820" name="灯片编号占位符 3"/>
          <p:cNvSpPr>
            <a:spLocks noGrp="1"/>
          </p:cNvSpPr>
          <p:nvPr>
            <p:ph type="sldNum" sz="quarter" idx="5"/>
          </p:nvPr>
        </p:nvSpPr>
        <p:spPr bwMode="auto">
          <a:noFill/>
          <a:ln>
            <a:miter lim="800000"/>
            <a:headEnd/>
            <a:tailEnd/>
          </a:ln>
        </p:spPr>
        <p:txBody>
          <a:bodyPr/>
          <a:lstStyle/>
          <a:p>
            <a:fld id="{81D7A982-3852-41DA-875E-0047007776EB}" type="slidenum">
              <a:rPr lang="zh-CN" altLang="en-US"/>
              <a:pPr/>
              <a:t>13</a:t>
            </a:fld>
            <a:endParaRPr lang="zh-CN" altLang="en-US"/>
          </a:p>
        </p:txBody>
      </p:sp>
    </p:spTree>
    <p:extLst>
      <p:ext uri="{BB962C8B-B14F-4D97-AF65-F5344CB8AC3E}">
        <p14:creationId xmlns:p14="http://schemas.microsoft.com/office/powerpoint/2010/main" val="2947440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p:spPr>
      </p:sp>
      <p:sp>
        <p:nvSpPr>
          <p:cNvPr id="368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36868" name="灯片编号占位符 3"/>
          <p:cNvSpPr>
            <a:spLocks noGrp="1"/>
          </p:cNvSpPr>
          <p:nvPr>
            <p:ph type="sldNum" sz="quarter" idx="5"/>
          </p:nvPr>
        </p:nvSpPr>
        <p:spPr bwMode="auto">
          <a:noFill/>
          <a:ln>
            <a:miter lim="800000"/>
            <a:headEnd/>
            <a:tailEnd/>
          </a:ln>
        </p:spPr>
        <p:txBody>
          <a:bodyPr/>
          <a:lstStyle/>
          <a:p>
            <a:fld id="{4C7880AB-EC32-4143-A2A0-F6E020FD7EC1}" type="slidenum">
              <a:rPr lang="zh-CN" altLang="en-US">
                <a:solidFill>
                  <a:srgbClr val="000000"/>
                </a:solidFill>
              </a:rPr>
              <a:pPr/>
              <a:t>14</a:t>
            </a:fld>
            <a:endParaRPr lang="zh-CN" altLang="en-US">
              <a:solidFill>
                <a:srgbClr val="000000"/>
              </a:solidFill>
            </a:endParaRPr>
          </a:p>
        </p:txBody>
      </p:sp>
    </p:spTree>
    <p:extLst>
      <p:ext uri="{BB962C8B-B14F-4D97-AF65-F5344CB8AC3E}">
        <p14:creationId xmlns:p14="http://schemas.microsoft.com/office/powerpoint/2010/main" val="2116289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38916" name="灯片编号占位符 3"/>
          <p:cNvSpPr>
            <a:spLocks noGrp="1"/>
          </p:cNvSpPr>
          <p:nvPr>
            <p:ph type="sldNum" sz="quarter" idx="5"/>
          </p:nvPr>
        </p:nvSpPr>
        <p:spPr bwMode="auto">
          <a:noFill/>
          <a:ln>
            <a:miter lim="800000"/>
            <a:headEnd/>
            <a:tailEnd/>
          </a:ln>
        </p:spPr>
        <p:txBody>
          <a:bodyPr/>
          <a:lstStyle/>
          <a:p>
            <a:fld id="{D4ACB906-F4B9-42B5-90E4-01658F16978B}" type="slidenum">
              <a:rPr lang="zh-CN" altLang="en-US">
                <a:solidFill>
                  <a:srgbClr val="000000"/>
                </a:solidFill>
              </a:rPr>
              <a:pPr/>
              <a:t>15</a:t>
            </a:fld>
            <a:endParaRPr lang="zh-CN" altLang="en-US">
              <a:solidFill>
                <a:srgbClr val="000000"/>
              </a:solidFill>
            </a:endParaRPr>
          </a:p>
        </p:txBody>
      </p:sp>
    </p:spTree>
    <p:extLst>
      <p:ext uri="{BB962C8B-B14F-4D97-AF65-F5344CB8AC3E}">
        <p14:creationId xmlns:p14="http://schemas.microsoft.com/office/powerpoint/2010/main" val="2741599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noFill/>
          <a:ln>
            <a:solidFill>
              <a:srgbClr val="000000"/>
            </a:solidFill>
            <a:miter lim="800000"/>
            <a:headEnd/>
            <a:tailEnd/>
          </a:ln>
        </p:spPr>
      </p:sp>
      <p:sp>
        <p:nvSpPr>
          <p:cNvPr id="4096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a:t>
            </a:r>
            <a:r>
              <a:rPr lang="en-US" altLang="zh-CN" smtClean="0"/>
              <a:t>1</a:t>
            </a:r>
            <a:r>
              <a:rPr lang="zh-CN" altLang="en-US" smtClean="0"/>
              <a:t>）</a:t>
            </a:r>
            <a:r>
              <a:rPr lang="en-US" altLang="zh-CN" smtClean="0"/>
              <a:t>c</a:t>
            </a:r>
            <a:r>
              <a:rPr lang="zh-CN" altLang="en-US" smtClean="0"/>
              <a:t>：复杂程度</a:t>
            </a:r>
            <a:r>
              <a:rPr lang="en-US" altLang="zh-CN" smtClean="0"/>
              <a:t>——</a:t>
            </a:r>
            <a:r>
              <a:rPr lang="zh-CN" altLang="en-US" smtClean="0"/>
              <a:t>非结构化设计和缺少文档都会增加软件的复杂程度</a:t>
            </a:r>
            <a:endParaRPr lang="en-US" altLang="zh-CN" smtClean="0"/>
          </a:p>
          <a:p>
            <a:r>
              <a:rPr lang="zh-CN" altLang="en-US" smtClean="0"/>
              <a:t>（</a:t>
            </a:r>
            <a:r>
              <a:rPr lang="en-US" altLang="zh-CN" smtClean="0"/>
              <a:t>2</a:t>
            </a:r>
            <a:r>
              <a:rPr lang="zh-CN" altLang="en-US" smtClean="0"/>
              <a:t>）软件的开发途径不好，即没有使用软件工程方法学</a:t>
            </a:r>
          </a:p>
        </p:txBody>
      </p:sp>
      <p:sp>
        <p:nvSpPr>
          <p:cNvPr id="40964" name="灯片编号占位符 3"/>
          <p:cNvSpPr>
            <a:spLocks noGrp="1"/>
          </p:cNvSpPr>
          <p:nvPr>
            <p:ph type="sldNum" sz="quarter" idx="5"/>
          </p:nvPr>
        </p:nvSpPr>
        <p:spPr bwMode="auto">
          <a:noFill/>
          <a:ln>
            <a:miter lim="800000"/>
            <a:headEnd/>
            <a:tailEnd/>
          </a:ln>
        </p:spPr>
        <p:txBody>
          <a:bodyPr/>
          <a:lstStyle/>
          <a:p>
            <a:fld id="{21E982BF-CF52-47FB-9D6B-B2F47BA7DE9D}" type="slidenum">
              <a:rPr lang="zh-CN" altLang="en-US">
                <a:solidFill>
                  <a:srgbClr val="000000"/>
                </a:solidFill>
              </a:rPr>
              <a:pPr/>
              <a:t>16</a:t>
            </a:fld>
            <a:endParaRPr lang="zh-CN" altLang="en-US">
              <a:solidFill>
                <a:srgbClr val="000000"/>
              </a:solidFill>
            </a:endParaRPr>
          </a:p>
        </p:txBody>
      </p:sp>
    </p:spTree>
    <p:extLst>
      <p:ext uri="{BB962C8B-B14F-4D97-AF65-F5344CB8AC3E}">
        <p14:creationId xmlns:p14="http://schemas.microsoft.com/office/powerpoint/2010/main" val="1206196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headEnd/>
            <a:tailEnd/>
          </a:ln>
        </p:spPr>
      </p:sp>
      <p:sp>
        <p:nvSpPr>
          <p:cNvPr id="43011"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 与软件维护有关的绝大多数问题，都可归因于软件定义和软件开发的方法有缺点。在软件生命周期的头两个时期没有严格而又科学的管理和规划，几乎必然会导致在最后阶段出现问题。</a:t>
            </a:r>
          </a:p>
        </p:txBody>
      </p:sp>
      <p:sp>
        <p:nvSpPr>
          <p:cNvPr id="43012" name="灯片编号占位符 3"/>
          <p:cNvSpPr>
            <a:spLocks noGrp="1"/>
          </p:cNvSpPr>
          <p:nvPr>
            <p:ph type="sldNum" sz="quarter" idx="5"/>
          </p:nvPr>
        </p:nvSpPr>
        <p:spPr bwMode="auto">
          <a:noFill/>
          <a:ln>
            <a:miter lim="800000"/>
            <a:headEnd/>
            <a:tailEnd/>
          </a:ln>
        </p:spPr>
        <p:txBody>
          <a:bodyPr/>
          <a:lstStyle/>
          <a:p>
            <a:fld id="{438ED886-4183-401A-B476-DC35B3BF1148}" type="slidenum">
              <a:rPr lang="zh-CN" altLang="en-US">
                <a:solidFill>
                  <a:srgbClr val="000000"/>
                </a:solidFill>
              </a:rPr>
              <a:pPr/>
              <a:t>17</a:t>
            </a:fld>
            <a:endParaRPr lang="zh-CN" altLang="en-US">
              <a:solidFill>
                <a:srgbClr val="000000"/>
              </a:solidFill>
            </a:endParaRPr>
          </a:p>
        </p:txBody>
      </p:sp>
    </p:spTree>
    <p:extLst>
      <p:ext uri="{BB962C8B-B14F-4D97-AF65-F5344CB8AC3E}">
        <p14:creationId xmlns:p14="http://schemas.microsoft.com/office/powerpoint/2010/main" val="362851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noFill/>
          <a:ln>
            <a:solidFill>
              <a:srgbClr val="000000"/>
            </a:solidFill>
            <a:miter lim="800000"/>
            <a:headEnd/>
            <a:tailEnd/>
          </a:ln>
        </p:spPr>
      </p:sp>
      <p:sp>
        <p:nvSpPr>
          <p:cNvPr id="4505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5060" name="灯片编号占位符 3"/>
          <p:cNvSpPr>
            <a:spLocks noGrp="1"/>
          </p:cNvSpPr>
          <p:nvPr>
            <p:ph type="sldNum" sz="quarter" idx="5"/>
          </p:nvPr>
        </p:nvSpPr>
        <p:spPr bwMode="auto">
          <a:noFill/>
          <a:ln>
            <a:miter lim="800000"/>
            <a:headEnd/>
            <a:tailEnd/>
          </a:ln>
        </p:spPr>
        <p:txBody>
          <a:bodyPr/>
          <a:lstStyle/>
          <a:p>
            <a:fld id="{B8C1011E-ED51-4E7A-BD33-66106B30FB78}" type="slidenum">
              <a:rPr lang="zh-CN" altLang="en-US">
                <a:solidFill>
                  <a:srgbClr val="000000"/>
                </a:solidFill>
              </a:rPr>
              <a:pPr/>
              <a:t>18</a:t>
            </a:fld>
            <a:endParaRPr lang="zh-CN" altLang="en-US">
              <a:solidFill>
                <a:srgbClr val="000000"/>
              </a:solidFill>
            </a:endParaRPr>
          </a:p>
        </p:txBody>
      </p:sp>
    </p:spTree>
    <p:extLst>
      <p:ext uri="{BB962C8B-B14F-4D97-AF65-F5344CB8AC3E}">
        <p14:creationId xmlns:p14="http://schemas.microsoft.com/office/powerpoint/2010/main" val="41610497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p:spPr>
      </p:sp>
      <p:sp>
        <p:nvSpPr>
          <p:cNvPr id="4710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7108" name="灯片编号占位符 3"/>
          <p:cNvSpPr>
            <a:spLocks noGrp="1"/>
          </p:cNvSpPr>
          <p:nvPr>
            <p:ph type="sldNum" sz="quarter" idx="5"/>
          </p:nvPr>
        </p:nvSpPr>
        <p:spPr bwMode="auto">
          <a:noFill/>
          <a:ln>
            <a:miter lim="800000"/>
            <a:headEnd/>
            <a:tailEnd/>
          </a:ln>
        </p:spPr>
        <p:txBody>
          <a:bodyPr/>
          <a:lstStyle/>
          <a:p>
            <a:fld id="{CCAB950F-23C5-4F03-996D-FB492D7922F2}" type="slidenum">
              <a:rPr lang="zh-CN" altLang="en-US">
                <a:solidFill>
                  <a:srgbClr val="000000"/>
                </a:solidFill>
              </a:rPr>
              <a:pPr/>
              <a:t>19</a:t>
            </a:fld>
            <a:endParaRPr lang="zh-CN" altLang="en-US">
              <a:solidFill>
                <a:srgbClr val="000000"/>
              </a:solidFill>
            </a:endParaRPr>
          </a:p>
        </p:txBody>
      </p:sp>
    </p:spTree>
    <p:extLst>
      <p:ext uri="{BB962C8B-B14F-4D97-AF65-F5344CB8AC3E}">
        <p14:creationId xmlns:p14="http://schemas.microsoft.com/office/powerpoint/2010/main" val="1636401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p:spPr>
      </p:sp>
      <p:sp>
        <p:nvSpPr>
          <p:cNvPr id="4915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9156" name="灯片编号占位符 3"/>
          <p:cNvSpPr>
            <a:spLocks noGrp="1"/>
          </p:cNvSpPr>
          <p:nvPr>
            <p:ph type="sldNum" sz="quarter" idx="5"/>
          </p:nvPr>
        </p:nvSpPr>
        <p:spPr bwMode="auto">
          <a:noFill/>
          <a:ln>
            <a:miter lim="800000"/>
            <a:headEnd/>
            <a:tailEnd/>
          </a:ln>
        </p:spPr>
        <p:txBody>
          <a:bodyPr/>
          <a:lstStyle/>
          <a:p>
            <a:fld id="{61E481FE-CE16-4743-B052-E70F158411D1}" type="slidenum">
              <a:rPr lang="zh-CN" altLang="en-US">
                <a:solidFill>
                  <a:srgbClr val="000000"/>
                </a:solidFill>
              </a:rPr>
              <a:pPr/>
              <a:t>20</a:t>
            </a:fld>
            <a:endParaRPr lang="zh-CN" altLang="en-US">
              <a:solidFill>
                <a:srgbClr val="000000"/>
              </a:solidFill>
            </a:endParaRPr>
          </a:p>
        </p:txBody>
      </p:sp>
    </p:spTree>
    <p:extLst>
      <p:ext uri="{BB962C8B-B14F-4D97-AF65-F5344CB8AC3E}">
        <p14:creationId xmlns:p14="http://schemas.microsoft.com/office/powerpoint/2010/main" val="18606966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headEnd/>
            <a:tailEnd/>
          </a:ln>
        </p:spPr>
      </p:sp>
      <p:sp>
        <p:nvSpPr>
          <p:cNvPr id="5120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51204" name="灯片编号占位符 3"/>
          <p:cNvSpPr>
            <a:spLocks noGrp="1"/>
          </p:cNvSpPr>
          <p:nvPr>
            <p:ph type="sldNum" sz="quarter" idx="5"/>
          </p:nvPr>
        </p:nvSpPr>
        <p:spPr bwMode="auto">
          <a:noFill/>
          <a:ln>
            <a:miter lim="800000"/>
            <a:headEnd/>
            <a:tailEnd/>
          </a:ln>
        </p:spPr>
        <p:txBody>
          <a:bodyPr/>
          <a:lstStyle/>
          <a:p>
            <a:fld id="{BDDC05FB-65D1-40F7-8F1E-F6D9CFE78BF1}" type="slidenum">
              <a:rPr lang="zh-CN" altLang="en-US">
                <a:solidFill>
                  <a:srgbClr val="000000"/>
                </a:solidFill>
              </a:rPr>
              <a:pPr/>
              <a:t>21</a:t>
            </a:fld>
            <a:endParaRPr lang="zh-CN" altLang="en-US">
              <a:solidFill>
                <a:srgbClr val="000000"/>
              </a:solidFill>
            </a:endParaRPr>
          </a:p>
        </p:txBody>
      </p:sp>
    </p:spTree>
    <p:extLst>
      <p:ext uri="{BB962C8B-B14F-4D97-AF65-F5344CB8AC3E}">
        <p14:creationId xmlns:p14="http://schemas.microsoft.com/office/powerpoint/2010/main" val="2710166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headEnd/>
            <a:tailEnd/>
          </a:ln>
        </p:spPr>
      </p:sp>
      <p:sp>
        <p:nvSpPr>
          <p:cNvPr id="1433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4340" name="灯片编号占位符 3"/>
          <p:cNvSpPr>
            <a:spLocks noGrp="1"/>
          </p:cNvSpPr>
          <p:nvPr>
            <p:ph type="sldNum" sz="quarter" idx="5"/>
          </p:nvPr>
        </p:nvSpPr>
        <p:spPr bwMode="auto">
          <a:noFill/>
          <a:ln>
            <a:miter lim="800000"/>
            <a:headEnd/>
            <a:tailEnd/>
          </a:ln>
        </p:spPr>
        <p:txBody>
          <a:bodyPr/>
          <a:lstStyle/>
          <a:p>
            <a:fld id="{AB056653-01CD-42D9-AA25-837DD47D82B6}" type="slidenum">
              <a:rPr lang="zh-CN" altLang="en-US">
                <a:solidFill>
                  <a:srgbClr val="000000"/>
                </a:solidFill>
              </a:rPr>
              <a:pPr/>
              <a:t>2</a:t>
            </a:fld>
            <a:endParaRPr lang="zh-CN" altLang="en-US">
              <a:solidFill>
                <a:srgbClr val="000000"/>
              </a:solidFill>
            </a:endParaRPr>
          </a:p>
        </p:txBody>
      </p:sp>
    </p:spTree>
    <p:extLst>
      <p:ext uri="{BB962C8B-B14F-4D97-AF65-F5344CB8AC3E}">
        <p14:creationId xmlns:p14="http://schemas.microsoft.com/office/powerpoint/2010/main" val="32907454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bwMode="auto">
          <a:noFill/>
          <a:ln>
            <a:solidFill>
              <a:srgbClr val="000000"/>
            </a:solidFill>
            <a:miter lim="800000"/>
            <a:headEnd/>
            <a:tailEnd/>
          </a:ln>
        </p:spPr>
      </p:sp>
      <p:sp>
        <p:nvSpPr>
          <p:cNvPr id="5325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53252" name="灯片编号占位符 3"/>
          <p:cNvSpPr>
            <a:spLocks noGrp="1"/>
          </p:cNvSpPr>
          <p:nvPr>
            <p:ph type="sldNum" sz="quarter" idx="5"/>
          </p:nvPr>
        </p:nvSpPr>
        <p:spPr bwMode="auto">
          <a:noFill/>
          <a:ln>
            <a:miter lim="800000"/>
            <a:headEnd/>
            <a:tailEnd/>
          </a:ln>
        </p:spPr>
        <p:txBody>
          <a:bodyPr/>
          <a:lstStyle/>
          <a:p>
            <a:fld id="{9F0AB179-17D6-4E9E-8BDC-CB683862839F}" type="slidenum">
              <a:rPr lang="zh-CN" altLang="en-US">
                <a:solidFill>
                  <a:srgbClr val="000000"/>
                </a:solidFill>
              </a:rPr>
              <a:pPr/>
              <a:t>22</a:t>
            </a:fld>
            <a:endParaRPr lang="zh-CN" altLang="en-US">
              <a:solidFill>
                <a:srgbClr val="000000"/>
              </a:solidFill>
            </a:endParaRPr>
          </a:p>
        </p:txBody>
      </p:sp>
    </p:spTree>
    <p:extLst>
      <p:ext uri="{BB962C8B-B14F-4D97-AF65-F5344CB8AC3E}">
        <p14:creationId xmlns:p14="http://schemas.microsoft.com/office/powerpoint/2010/main" val="398414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bwMode="auto">
          <a:noFill/>
          <a:ln>
            <a:solidFill>
              <a:srgbClr val="000000"/>
            </a:solidFill>
            <a:miter lim="800000"/>
            <a:headEnd/>
            <a:tailEnd/>
          </a:ln>
        </p:spPr>
      </p:sp>
      <p:sp>
        <p:nvSpPr>
          <p:cNvPr id="5529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55300" name="灯片编号占位符 3"/>
          <p:cNvSpPr>
            <a:spLocks noGrp="1"/>
          </p:cNvSpPr>
          <p:nvPr>
            <p:ph type="sldNum" sz="quarter" idx="5"/>
          </p:nvPr>
        </p:nvSpPr>
        <p:spPr bwMode="auto">
          <a:noFill/>
          <a:ln>
            <a:miter lim="800000"/>
            <a:headEnd/>
            <a:tailEnd/>
          </a:ln>
        </p:spPr>
        <p:txBody>
          <a:bodyPr/>
          <a:lstStyle/>
          <a:p>
            <a:fld id="{996D2DEA-6FD0-47F8-AAAC-2D97731BAA2C}" type="slidenum">
              <a:rPr lang="zh-CN" altLang="en-US">
                <a:solidFill>
                  <a:srgbClr val="000000"/>
                </a:solidFill>
              </a:rPr>
              <a:pPr/>
              <a:t>23</a:t>
            </a:fld>
            <a:endParaRPr lang="zh-CN" altLang="en-US">
              <a:solidFill>
                <a:srgbClr val="000000"/>
              </a:solidFill>
            </a:endParaRPr>
          </a:p>
        </p:txBody>
      </p:sp>
    </p:spTree>
    <p:extLst>
      <p:ext uri="{BB962C8B-B14F-4D97-AF65-F5344CB8AC3E}">
        <p14:creationId xmlns:p14="http://schemas.microsoft.com/office/powerpoint/2010/main" val="37524901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bwMode="auto">
          <a:noFill/>
          <a:ln>
            <a:solidFill>
              <a:srgbClr val="000000"/>
            </a:solidFill>
            <a:miter lim="800000"/>
            <a:headEnd/>
            <a:tailEnd/>
          </a:ln>
        </p:spPr>
      </p:sp>
      <p:sp>
        <p:nvSpPr>
          <p:cNvPr id="57347"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首先应该确定要求进行的维护的类型。用户常常把一项要求看作是为了改正软件的错误</a:t>
            </a:r>
            <a:r>
              <a:rPr lang="en-US" altLang="zh-CN" smtClean="0"/>
              <a:t>(</a:t>
            </a:r>
            <a:r>
              <a:rPr lang="zh-CN" altLang="en-US" smtClean="0"/>
              <a:t>改正性维护</a:t>
            </a:r>
            <a:r>
              <a:rPr lang="en-US" altLang="zh-CN" smtClean="0"/>
              <a:t>)</a:t>
            </a:r>
            <a:r>
              <a:rPr lang="zh-CN" altLang="en-US" smtClean="0"/>
              <a:t>，而开发人员可能把同一项要求看作是适应性或完善性维护。当存在不同意见时必须协商解决。</a:t>
            </a:r>
          </a:p>
        </p:txBody>
      </p:sp>
      <p:sp>
        <p:nvSpPr>
          <p:cNvPr id="57348" name="灯片编号占位符 3"/>
          <p:cNvSpPr>
            <a:spLocks noGrp="1"/>
          </p:cNvSpPr>
          <p:nvPr>
            <p:ph type="sldNum" sz="quarter" idx="5"/>
          </p:nvPr>
        </p:nvSpPr>
        <p:spPr bwMode="auto">
          <a:noFill/>
          <a:ln>
            <a:miter lim="800000"/>
            <a:headEnd/>
            <a:tailEnd/>
          </a:ln>
        </p:spPr>
        <p:txBody>
          <a:bodyPr/>
          <a:lstStyle/>
          <a:p>
            <a:fld id="{6BD389E4-D347-4476-AA85-C86E71885C52}" type="slidenum">
              <a:rPr lang="zh-CN" altLang="en-US">
                <a:solidFill>
                  <a:srgbClr val="000000"/>
                </a:solidFill>
              </a:rPr>
              <a:pPr/>
              <a:t>24</a:t>
            </a:fld>
            <a:endParaRPr lang="zh-CN" altLang="en-US">
              <a:solidFill>
                <a:srgbClr val="000000"/>
              </a:solidFill>
            </a:endParaRPr>
          </a:p>
        </p:txBody>
      </p:sp>
    </p:spTree>
    <p:extLst>
      <p:ext uri="{BB962C8B-B14F-4D97-AF65-F5344CB8AC3E}">
        <p14:creationId xmlns:p14="http://schemas.microsoft.com/office/powerpoint/2010/main" val="4525577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59396" name="灯片编号占位符 3"/>
          <p:cNvSpPr>
            <a:spLocks noGrp="1"/>
          </p:cNvSpPr>
          <p:nvPr>
            <p:ph type="sldNum" sz="quarter" idx="5"/>
          </p:nvPr>
        </p:nvSpPr>
        <p:spPr bwMode="auto">
          <a:noFill/>
          <a:ln>
            <a:miter lim="800000"/>
            <a:headEnd/>
            <a:tailEnd/>
          </a:ln>
        </p:spPr>
        <p:txBody>
          <a:bodyPr/>
          <a:lstStyle/>
          <a:p>
            <a:fld id="{1D232BF8-D90B-478E-B09E-ADA0BFE726CD}" type="slidenum">
              <a:rPr lang="zh-CN" altLang="en-US">
                <a:solidFill>
                  <a:srgbClr val="000000"/>
                </a:solidFill>
              </a:rPr>
              <a:pPr/>
              <a:t>25</a:t>
            </a:fld>
            <a:endParaRPr lang="zh-CN" altLang="en-US">
              <a:solidFill>
                <a:srgbClr val="000000"/>
              </a:solidFill>
            </a:endParaRPr>
          </a:p>
        </p:txBody>
      </p:sp>
    </p:spTree>
    <p:extLst>
      <p:ext uri="{BB962C8B-B14F-4D97-AF65-F5344CB8AC3E}">
        <p14:creationId xmlns:p14="http://schemas.microsoft.com/office/powerpoint/2010/main" val="8268546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bwMode="auto">
          <a:noFill/>
          <a:ln>
            <a:solidFill>
              <a:srgbClr val="000000"/>
            </a:solidFill>
            <a:miter lim="800000"/>
            <a:headEnd/>
            <a:tailEnd/>
          </a:ln>
        </p:spPr>
      </p:sp>
      <p:sp>
        <p:nvSpPr>
          <p:cNvPr id="6144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当然，也有并不完全符合上述事件流的维护要求。当发生恶性的软件问题时，就出现所谓的“救火”维护要求，这种情况需要立即把资源用来解决问题。如果对一个组织来说，“救火”是常见的过程，那么必须怀疑它的管理能力和技术能力。</a:t>
            </a:r>
          </a:p>
          <a:p>
            <a:endParaRPr lang="zh-CN" altLang="en-US" smtClean="0"/>
          </a:p>
        </p:txBody>
      </p:sp>
      <p:sp>
        <p:nvSpPr>
          <p:cNvPr id="61444" name="灯片编号占位符 3"/>
          <p:cNvSpPr>
            <a:spLocks noGrp="1"/>
          </p:cNvSpPr>
          <p:nvPr>
            <p:ph type="sldNum" sz="quarter" idx="5"/>
          </p:nvPr>
        </p:nvSpPr>
        <p:spPr bwMode="auto">
          <a:noFill/>
          <a:ln>
            <a:miter lim="800000"/>
            <a:headEnd/>
            <a:tailEnd/>
          </a:ln>
        </p:spPr>
        <p:txBody>
          <a:bodyPr/>
          <a:lstStyle/>
          <a:p>
            <a:fld id="{E1B7F73A-470D-478E-B90D-C89F96C88536}" type="slidenum">
              <a:rPr lang="zh-CN" altLang="en-US">
                <a:solidFill>
                  <a:srgbClr val="000000"/>
                </a:solidFill>
              </a:rPr>
              <a:pPr/>
              <a:t>26</a:t>
            </a:fld>
            <a:endParaRPr lang="zh-CN" altLang="en-US">
              <a:solidFill>
                <a:srgbClr val="000000"/>
              </a:solidFill>
            </a:endParaRPr>
          </a:p>
        </p:txBody>
      </p:sp>
    </p:spTree>
    <p:extLst>
      <p:ext uri="{BB962C8B-B14F-4D97-AF65-F5344CB8AC3E}">
        <p14:creationId xmlns:p14="http://schemas.microsoft.com/office/powerpoint/2010/main" val="26740919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bwMode="auto">
          <a:noFill/>
          <a:ln>
            <a:solidFill>
              <a:srgbClr val="000000"/>
            </a:solidFill>
            <a:miter lim="800000"/>
            <a:headEnd/>
            <a:tailEnd/>
          </a:ln>
        </p:spPr>
      </p:sp>
      <p:sp>
        <p:nvSpPr>
          <p:cNvPr id="6349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63492" name="灯片编号占位符 3"/>
          <p:cNvSpPr>
            <a:spLocks noGrp="1"/>
          </p:cNvSpPr>
          <p:nvPr>
            <p:ph type="sldNum" sz="quarter" idx="5"/>
          </p:nvPr>
        </p:nvSpPr>
        <p:spPr bwMode="auto">
          <a:noFill/>
          <a:ln>
            <a:miter lim="800000"/>
            <a:headEnd/>
            <a:tailEnd/>
          </a:ln>
        </p:spPr>
        <p:txBody>
          <a:bodyPr/>
          <a:lstStyle/>
          <a:p>
            <a:fld id="{2E2EDFC7-8DF2-47F1-86B9-44BD254F10DF}" type="slidenum">
              <a:rPr lang="zh-CN" altLang="en-US">
                <a:solidFill>
                  <a:srgbClr val="000000"/>
                </a:solidFill>
              </a:rPr>
              <a:pPr/>
              <a:t>27</a:t>
            </a:fld>
            <a:endParaRPr lang="zh-CN" altLang="en-US">
              <a:solidFill>
                <a:srgbClr val="000000"/>
              </a:solidFill>
            </a:endParaRPr>
          </a:p>
        </p:txBody>
      </p:sp>
    </p:spTree>
    <p:extLst>
      <p:ext uri="{BB962C8B-B14F-4D97-AF65-F5344CB8AC3E}">
        <p14:creationId xmlns:p14="http://schemas.microsoft.com/office/powerpoint/2010/main" val="30072953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bwMode="auto">
          <a:noFill/>
          <a:ln>
            <a:solidFill>
              <a:srgbClr val="000000"/>
            </a:solidFill>
            <a:miter lim="800000"/>
            <a:headEnd/>
            <a:tailEnd/>
          </a:ln>
        </p:spPr>
      </p:sp>
      <p:sp>
        <p:nvSpPr>
          <p:cNvPr id="6553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65540" name="灯片编号占位符 3"/>
          <p:cNvSpPr>
            <a:spLocks noGrp="1"/>
          </p:cNvSpPr>
          <p:nvPr>
            <p:ph type="sldNum" sz="quarter" idx="5"/>
          </p:nvPr>
        </p:nvSpPr>
        <p:spPr bwMode="auto">
          <a:noFill/>
          <a:ln>
            <a:miter lim="800000"/>
            <a:headEnd/>
            <a:tailEnd/>
          </a:ln>
        </p:spPr>
        <p:txBody>
          <a:bodyPr/>
          <a:lstStyle/>
          <a:p>
            <a:fld id="{D2BE8458-C53D-41B3-BEF3-D513485C2B49}" type="slidenum">
              <a:rPr lang="zh-CN" altLang="en-US">
                <a:solidFill>
                  <a:srgbClr val="000000"/>
                </a:solidFill>
              </a:rPr>
              <a:pPr/>
              <a:t>28</a:t>
            </a:fld>
            <a:endParaRPr lang="zh-CN" altLang="en-US">
              <a:solidFill>
                <a:srgbClr val="000000"/>
              </a:solidFill>
            </a:endParaRPr>
          </a:p>
        </p:txBody>
      </p:sp>
    </p:spTree>
    <p:extLst>
      <p:ext uri="{BB962C8B-B14F-4D97-AF65-F5344CB8AC3E}">
        <p14:creationId xmlns:p14="http://schemas.microsoft.com/office/powerpoint/2010/main" val="33875826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bwMode="auto">
          <a:noFill/>
          <a:ln>
            <a:solidFill>
              <a:srgbClr val="000000"/>
            </a:solidFill>
            <a:miter lim="800000"/>
            <a:headEnd/>
            <a:tailEnd/>
          </a:ln>
        </p:spPr>
      </p:sp>
      <p:sp>
        <p:nvSpPr>
          <p:cNvPr id="67587"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缺乏有效的数据就无法评价维护活动。如果已经开始保存维护记录了，则可以对维护工作做一些定量度量。</a:t>
            </a:r>
          </a:p>
        </p:txBody>
      </p:sp>
      <p:sp>
        <p:nvSpPr>
          <p:cNvPr id="67588" name="灯片编号占位符 3"/>
          <p:cNvSpPr>
            <a:spLocks noGrp="1"/>
          </p:cNvSpPr>
          <p:nvPr>
            <p:ph type="sldNum" sz="quarter" idx="5"/>
          </p:nvPr>
        </p:nvSpPr>
        <p:spPr bwMode="auto">
          <a:noFill/>
          <a:ln>
            <a:miter lim="800000"/>
            <a:headEnd/>
            <a:tailEnd/>
          </a:ln>
        </p:spPr>
        <p:txBody>
          <a:bodyPr/>
          <a:lstStyle/>
          <a:p>
            <a:fld id="{612BD26E-55C0-41A5-A9EA-069C92F6BA68}" type="slidenum">
              <a:rPr lang="zh-CN" altLang="en-US">
                <a:solidFill>
                  <a:srgbClr val="000000"/>
                </a:solidFill>
              </a:rPr>
              <a:pPr/>
              <a:t>29</a:t>
            </a:fld>
            <a:endParaRPr lang="zh-CN" altLang="en-US">
              <a:solidFill>
                <a:srgbClr val="000000"/>
              </a:solidFill>
            </a:endParaRPr>
          </a:p>
        </p:txBody>
      </p:sp>
    </p:spTree>
    <p:extLst>
      <p:ext uri="{BB962C8B-B14F-4D97-AF65-F5344CB8AC3E}">
        <p14:creationId xmlns:p14="http://schemas.microsoft.com/office/powerpoint/2010/main" val="11122796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bwMode="auto">
          <a:noFill/>
          <a:ln>
            <a:solidFill>
              <a:srgbClr val="000000"/>
            </a:solidFill>
            <a:miter lim="800000"/>
            <a:headEnd/>
            <a:tailEnd/>
          </a:ln>
        </p:spPr>
      </p:sp>
      <p:sp>
        <p:nvSpPr>
          <p:cNvPr id="6963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9636" name="灯片编号占位符 3"/>
          <p:cNvSpPr>
            <a:spLocks noGrp="1"/>
          </p:cNvSpPr>
          <p:nvPr>
            <p:ph type="sldNum" sz="quarter" idx="5"/>
          </p:nvPr>
        </p:nvSpPr>
        <p:spPr bwMode="auto">
          <a:noFill/>
          <a:ln>
            <a:miter lim="800000"/>
            <a:headEnd/>
            <a:tailEnd/>
          </a:ln>
        </p:spPr>
        <p:txBody>
          <a:bodyPr/>
          <a:lstStyle/>
          <a:p>
            <a:fld id="{D0400B58-371A-4CBC-84E9-36381A623794}" type="slidenum">
              <a:rPr lang="zh-CN" altLang="en-US">
                <a:solidFill>
                  <a:srgbClr val="000000"/>
                </a:solidFill>
              </a:rPr>
              <a:pPr/>
              <a:t>30</a:t>
            </a:fld>
            <a:endParaRPr lang="zh-CN" altLang="en-US">
              <a:solidFill>
                <a:srgbClr val="000000"/>
              </a:solidFill>
            </a:endParaRPr>
          </a:p>
        </p:txBody>
      </p:sp>
    </p:spTree>
    <p:extLst>
      <p:ext uri="{BB962C8B-B14F-4D97-AF65-F5344CB8AC3E}">
        <p14:creationId xmlns:p14="http://schemas.microsoft.com/office/powerpoint/2010/main" val="37419058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bwMode="auto">
          <a:noFill/>
          <a:ln>
            <a:solidFill>
              <a:srgbClr val="000000"/>
            </a:solidFill>
            <a:miter lim="800000"/>
            <a:headEnd/>
            <a:tailEnd/>
          </a:ln>
        </p:spPr>
      </p:sp>
      <p:sp>
        <p:nvSpPr>
          <p:cNvPr id="716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1684" name="灯片编号占位符 3"/>
          <p:cNvSpPr>
            <a:spLocks noGrp="1"/>
          </p:cNvSpPr>
          <p:nvPr>
            <p:ph type="sldNum" sz="quarter" idx="5"/>
          </p:nvPr>
        </p:nvSpPr>
        <p:spPr bwMode="auto">
          <a:noFill/>
          <a:ln>
            <a:miter lim="800000"/>
            <a:headEnd/>
            <a:tailEnd/>
          </a:ln>
        </p:spPr>
        <p:txBody>
          <a:bodyPr/>
          <a:lstStyle/>
          <a:p>
            <a:fld id="{993856B7-B240-4D3C-A882-3AFC655CDF5E}" type="slidenum">
              <a:rPr lang="zh-CN" altLang="en-US">
                <a:solidFill>
                  <a:srgbClr val="000000"/>
                </a:solidFill>
              </a:rPr>
              <a:pPr/>
              <a:t>31</a:t>
            </a:fld>
            <a:endParaRPr lang="zh-CN" altLang="en-US">
              <a:solidFill>
                <a:srgbClr val="000000"/>
              </a:solidFill>
            </a:endParaRPr>
          </a:p>
        </p:txBody>
      </p:sp>
    </p:spTree>
    <p:extLst>
      <p:ext uri="{BB962C8B-B14F-4D97-AF65-F5344CB8AC3E}">
        <p14:creationId xmlns:p14="http://schemas.microsoft.com/office/powerpoint/2010/main" val="1262871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headEnd/>
            <a:tailEnd/>
          </a:ln>
        </p:spPr>
      </p:sp>
      <p:sp>
        <p:nvSpPr>
          <p:cNvPr id="1638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6388" name="灯片编号占位符 3"/>
          <p:cNvSpPr>
            <a:spLocks noGrp="1"/>
          </p:cNvSpPr>
          <p:nvPr>
            <p:ph type="sldNum" sz="quarter" idx="5"/>
          </p:nvPr>
        </p:nvSpPr>
        <p:spPr bwMode="auto">
          <a:noFill/>
          <a:ln>
            <a:miter lim="800000"/>
            <a:headEnd/>
            <a:tailEnd/>
          </a:ln>
        </p:spPr>
        <p:txBody>
          <a:bodyPr/>
          <a:lstStyle/>
          <a:p>
            <a:fld id="{53E96EB7-214D-4404-BE11-889C5AC9D5A7}" type="slidenum">
              <a:rPr lang="zh-CN" altLang="en-US">
                <a:solidFill>
                  <a:srgbClr val="000000"/>
                </a:solidFill>
              </a:rPr>
              <a:pPr/>
              <a:t>3</a:t>
            </a:fld>
            <a:endParaRPr lang="zh-CN" altLang="en-US">
              <a:solidFill>
                <a:srgbClr val="000000"/>
              </a:solidFill>
            </a:endParaRPr>
          </a:p>
        </p:txBody>
      </p:sp>
    </p:spTree>
    <p:extLst>
      <p:ext uri="{BB962C8B-B14F-4D97-AF65-F5344CB8AC3E}">
        <p14:creationId xmlns:p14="http://schemas.microsoft.com/office/powerpoint/2010/main" val="1886769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bwMode="auto">
          <a:noFill/>
          <a:ln>
            <a:solidFill>
              <a:srgbClr val="000000"/>
            </a:solidFill>
            <a:miter lim="800000"/>
            <a:headEnd/>
            <a:tailEnd/>
          </a:ln>
        </p:spPr>
      </p:sp>
      <p:sp>
        <p:nvSpPr>
          <p:cNvPr id="737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3732" name="灯片编号占位符 3"/>
          <p:cNvSpPr>
            <a:spLocks noGrp="1"/>
          </p:cNvSpPr>
          <p:nvPr>
            <p:ph type="sldNum" sz="quarter" idx="5"/>
          </p:nvPr>
        </p:nvSpPr>
        <p:spPr bwMode="auto">
          <a:noFill/>
          <a:ln>
            <a:miter lim="800000"/>
            <a:headEnd/>
            <a:tailEnd/>
          </a:ln>
        </p:spPr>
        <p:txBody>
          <a:bodyPr/>
          <a:lstStyle/>
          <a:p>
            <a:fld id="{E9FF420D-2B07-4B70-9383-083ECB657F6E}" type="slidenum">
              <a:rPr lang="zh-CN" altLang="en-US">
                <a:solidFill>
                  <a:srgbClr val="000000"/>
                </a:solidFill>
              </a:rPr>
              <a:pPr/>
              <a:t>32</a:t>
            </a:fld>
            <a:endParaRPr lang="zh-CN" altLang="en-US">
              <a:solidFill>
                <a:srgbClr val="000000"/>
              </a:solidFill>
            </a:endParaRPr>
          </a:p>
        </p:txBody>
      </p:sp>
    </p:spTree>
    <p:extLst>
      <p:ext uri="{BB962C8B-B14F-4D97-AF65-F5344CB8AC3E}">
        <p14:creationId xmlns:p14="http://schemas.microsoft.com/office/powerpoint/2010/main" val="42757535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bwMode="auto">
          <a:noFill/>
          <a:ln>
            <a:solidFill>
              <a:srgbClr val="000000"/>
            </a:solidFill>
            <a:miter lim="800000"/>
            <a:headEnd/>
            <a:tailEnd/>
          </a:ln>
        </p:spPr>
      </p:sp>
      <p:sp>
        <p:nvSpPr>
          <p:cNvPr id="7577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5780" name="灯片编号占位符 3"/>
          <p:cNvSpPr>
            <a:spLocks noGrp="1"/>
          </p:cNvSpPr>
          <p:nvPr>
            <p:ph type="sldNum" sz="quarter" idx="5"/>
          </p:nvPr>
        </p:nvSpPr>
        <p:spPr bwMode="auto">
          <a:noFill/>
          <a:ln>
            <a:miter lim="800000"/>
            <a:headEnd/>
            <a:tailEnd/>
          </a:ln>
        </p:spPr>
        <p:txBody>
          <a:bodyPr/>
          <a:lstStyle/>
          <a:p>
            <a:fld id="{DCE31AC5-2404-4C06-9EDF-A3353E3C01A1}" type="slidenum">
              <a:rPr lang="zh-CN" altLang="en-US">
                <a:solidFill>
                  <a:srgbClr val="000000"/>
                </a:solidFill>
              </a:rPr>
              <a:pPr/>
              <a:t>33</a:t>
            </a:fld>
            <a:endParaRPr lang="zh-CN" altLang="en-US">
              <a:solidFill>
                <a:srgbClr val="000000"/>
              </a:solidFill>
            </a:endParaRPr>
          </a:p>
        </p:txBody>
      </p:sp>
    </p:spTree>
    <p:extLst>
      <p:ext uri="{BB962C8B-B14F-4D97-AF65-F5344CB8AC3E}">
        <p14:creationId xmlns:p14="http://schemas.microsoft.com/office/powerpoint/2010/main" val="34040696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bwMode="auto">
          <a:noFill/>
          <a:ln>
            <a:solidFill>
              <a:srgbClr val="000000"/>
            </a:solidFill>
            <a:miter lim="800000"/>
            <a:headEnd/>
            <a:tailEnd/>
          </a:ln>
        </p:spPr>
      </p:sp>
      <p:sp>
        <p:nvSpPr>
          <p:cNvPr id="7782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7828" name="灯片编号占位符 3"/>
          <p:cNvSpPr>
            <a:spLocks noGrp="1"/>
          </p:cNvSpPr>
          <p:nvPr>
            <p:ph type="sldNum" sz="quarter" idx="5"/>
          </p:nvPr>
        </p:nvSpPr>
        <p:spPr bwMode="auto">
          <a:noFill/>
          <a:ln>
            <a:miter lim="800000"/>
            <a:headEnd/>
            <a:tailEnd/>
          </a:ln>
        </p:spPr>
        <p:txBody>
          <a:bodyPr/>
          <a:lstStyle/>
          <a:p>
            <a:fld id="{294E7F17-56DE-407E-B0EE-7114C95ABC63}" type="slidenum">
              <a:rPr lang="zh-CN" altLang="en-US">
                <a:solidFill>
                  <a:srgbClr val="000000"/>
                </a:solidFill>
              </a:rPr>
              <a:pPr/>
              <a:t>34</a:t>
            </a:fld>
            <a:endParaRPr lang="zh-CN" altLang="en-US">
              <a:solidFill>
                <a:srgbClr val="000000"/>
              </a:solidFill>
            </a:endParaRPr>
          </a:p>
        </p:txBody>
      </p:sp>
    </p:spTree>
    <p:extLst>
      <p:ext uri="{BB962C8B-B14F-4D97-AF65-F5344CB8AC3E}">
        <p14:creationId xmlns:p14="http://schemas.microsoft.com/office/powerpoint/2010/main" val="32334129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headEnd/>
            <a:tailEnd/>
          </a:ln>
        </p:spPr>
      </p:sp>
      <p:sp>
        <p:nvSpPr>
          <p:cNvPr id="7987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9876" name="灯片编号占位符 3"/>
          <p:cNvSpPr>
            <a:spLocks noGrp="1"/>
          </p:cNvSpPr>
          <p:nvPr>
            <p:ph type="sldNum" sz="quarter" idx="5"/>
          </p:nvPr>
        </p:nvSpPr>
        <p:spPr bwMode="auto">
          <a:noFill/>
          <a:ln>
            <a:miter lim="800000"/>
            <a:headEnd/>
            <a:tailEnd/>
          </a:ln>
        </p:spPr>
        <p:txBody>
          <a:bodyPr/>
          <a:lstStyle/>
          <a:p>
            <a:fld id="{D09689E5-6EA1-4429-A88D-FA2D41FF37AA}" type="slidenum">
              <a:rPr lang="zh-CN" altLang="en-US">
                <a:solidFill>
                  <a:srgbClr val="000000"/>
                </a:solidFill>
              </a:rPr>
              <a:pPr/>
              <a:t>35</a:t>
            </a:fld>
            <a:endParaRPr lang="zh-CN" altLang="en-US">
              <a:solidFill>
                <a:srgbClr val="000000"/>
              </a:solidFill>
            </a:endParaRPr>
          </a:p>
        </p:txBody>
      </p:sp>
    </p:spTree>
    <p:extLst>
      <p:ext uri="{BB962C8B-B14F-4D97-AF65-F5344CB8AC3E}">
        <p14:creationId xmlns:p14="http://schemas.microsoft.com/office/powerpoint/2010/main" val="22729294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bwMode="auto">
          <a:noFill/>
          <a:ln>
            <a:solidFill>
              <a:srgbClr val="000000"/>
            </a:solidFill>
            <a:miter lim="800000"/>
            <a:headEnd/>
            <a:tailEnd/>
          </a:ln>
        </p:spPr>
      </p:sp>
      <p:sp>
        <p:nvSpPr>
          <p:cNvPr id="8192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1924" name="灯片编号占位符 3"/>
          <p:cNvSpPr>
            <a:spLocks noGrp="1"/>
          </p:cNvSpPr>
          <p:nvPr>
            <p:ph type="sldNum" sz="quarter" idx="5"/>
          </p:nvPr>
        </p:nvSpPr>
        <p:spPr bwMode="auto">
          <a:noFill/>
          <a:ln>
            <a:miter lim="800000"/>
            <a:headEnd/>
            <a:tailEnd/>
          </a:ln>
        </p:spPr>
        <p:txBody>
          <a:bodyPr/>
          <a:lstStyle/>
          <a:p>
            <a:fld id="{0D9714E8-7D03-4F95-94CB-F241EA3CA543}" type="slidenum">
              <a:rPr lang="zh-CN" altLang="en-US">
                <a:solidFill>
                  <a:srgbClr val="000000"/>
                </a:solidFill>
              </a:rPr>
              <a:pPr/>
              <a:t>36</a:t>
            </a:fld>
            <a:endParaRPr lang="zh-CN" altLang="en-US">
              <a:solidFill>
                <a:srgbClr val="000000"/>
              </a:solidFill>
            </a:endParaRPr>
          </a:p>
        </p:txBody>
      </p:sp>
    </p:spTree>
    <p:extLst>
      <p:ext uri="{BB962C8B-B14F-4D97-AF65-F5344CB8AC3E}">
        <p14:creationId xmlns:p14="http://schemas.microsoft.com/office/powerpoint/2010/main" val="24651071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bwMode="auto">
          <a:noFill/>
          <a:ln>
            <a:solidFill>
              <a:srgbClr val="000000"/>
            </a:solidFill>
            <a:miter lim="800000"/>
            <a:headEnd/>
            <a:tailEnd/>
          </a:ln>
        </p:spPr>
      </p:sp>
      <p:sp>
        <p:nvSpPr>
          <p:cNvPr id="8397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3972" name="灯片编号占位符 3"/>
          <p:cNvSpPr>
            <a:spLocks noGrp="1"/>
          </p:cNvSpPr>
          <p:nvPr>
            <p:ph type="sldNum" sz="quarter" idx="5"/>
          </p:nvPr>
        </p:nvSpPr>
        <p:spPr bwMode="auto">
          <a:noFill/>
          <a:ln>
            <a:miter lim="800000"/>
            <a:headEnd/>
            <a:tailEnd/>
          </a:ln>
        </p:spPr>
        <p:txBody>
          <a:bodyPr/>
          <a:lstStyle/>
          <a:p>
            <a:fld id="{83C522A0-2FA6-4F7D-AF22-43D4E27BF1D4}" type="slidenum">
              <a:rPr lang="zh-CN" altLang="en-US">
                <a:solidFill>
                  <a:srgbClr val="000000"/>
                </a:solidFill>
              </a:rPr>
              <a:pPr/>
              <a:t>37</a:t>
            </a:fld>
            <a:endParaRPr lang="zh-CN" altLang="en-US">
              <a:solidFill>
                <a:srgbClr val="000000"/>
              </a:solidFill>
            </a:endParaRPr>
          </a:p>
        </p:txBody>
      </p:sp>
    </p:spTree>
    <p:extLst>
      <p:ext uri="{BB962C8B-B14F-4D97-AF65-F5344CB8AC3E}">
        <p14:creationId xmlns:p14="http://schemas.microsoft.com/office/powerpoint/2010/main" val="8452946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用户文档主要描述系统功能和使用方法，并不关心这些功能是怎样实现的；</a:t>
            </a:r>
            <a:endParaRPr lang="en-US" altLang="zh-CN" smtClean="0"/>
          </a:p>
          <a:p>
            <a:r>
              <a:rPr lang="zh-CN" altLang="en-US" smtClean="0"/>
              <a:t>系统文档描述系统设计、实现和测试等各方面的内容。</a:t>
            </a:r>
          </a:p>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18BFC5C4-546D-4C30-8CA6-AB5B512B2EAE}" type="slidenum">
              <a:rPr lang="zh-CN" altLang="en-US">
                <a:solidFill>
                  <a:srgbClr val="000000"/>
                </a:solidFill>
              </a:rPr>
              <a:pPr/>
              <a:t>38</a:t>
            </a:fld>
            <a:endParaRPr lang="zh-CN" altLang="en-US">
              <a:solidFill>
                <a:srgbClr val="000000"/>
              </a:solidFill>
            </a:endParaRPr>
          </a:p>
        </p:txBody>
      </p:sp>
    </p:spTree>
    <p:extLst>
      <p:ext uri="{BB962C8B-B14F-4D97-AF65-F5344CB8AC3E}">
        <p14:creationId xmlns:p14="http://schemas.microsoft.com/office/powerpoint/2010/main" val="5919138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bwMode="auto">
          <a:noFill/>
          <a:ln>
            <a:solidFill>
              <a:srgbClr val="000000"/>
            </a:solidFill>
            <a:miter lim="800000"/>
            <a:headEnd/>
            <a:tailEnd/>
          </a:ln>
        </p:spPr>
      </p:sp>
      <p:sp>
        <p:nvSpPr>
          <p:cNvPr id="880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8068" name="灯片编号占位符 3"/>
          <p:cNvSpPr>
            <a:spLocks noGrp="1"/>
          </p:cNvSpPr>
          <p:nvPr>
            <p:ph type="sldNum" sz="quarter" idx="5"/>
          </p:nvPr>
        </p:nvSpPr>
        <p:spPr bwMode="auto">
          <a:noFill/>
          <a:ln>
            <a:miter lim="800000"/>
            <a:headEnd/>
            <a:tailEnd/>
          </a:ln>
        </p:spPr>
        <p:txBody>
          <a:bodyPr/>
          <a:lstStyle/>
          <a:p>
            <a:fld id="{F0EC2E43-E724-4EBD-8113-535ECDFFF0C2}" type="slidenum">
              <a:rPr lang="zh-CN" altLang="en-US">
                <a:solidFill>
                  <a:srgbClr val="000000"/>
                </a:solidFill>
              </a:rPr>
              <a:pPr/>
              <a:t>39</a:t>
            </a:fld>
            <a:endParaRPr lang="zh-CN" altLang="en-US">
              <a:solidFill>
                <a:srgbClr val="000000"/>
              </a:solidFill>
            </a:endParaRPr>
          </a:p>
        </p:txBody>
      </p:sp>
    </p:spTree>
    <p:extLst>
      <p:ext uri="{BB962C8B-B14F-4D97-AF65-F5344CB8AC3E}">
        <p14:creationId xmlns:p14="http://schemas.microsoft.com/office/powerpoint/2010/main" val="13492653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bwMode="auto">
          <a:noFill/>
          <a:ln>
            <a:solidFill>
              <a:srgbClr val="000000"/>
            </a:solidFill>
            <a:miter lim="800000"/>
            <a:headEnd/>
            <a:tailEnd/>
          </a:ln>
        </p:spPr>
      </p:sp>
      <p:sp>
        <p:nvSpPr>
          <p:cNvPr id="9011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90116" name="灯片编号占位符 3"/>
          <p:cNvSpPr>
            <a:spLocks noGrp="1"/>
          </p:cNvSpPr>
          <p:nvPr>
            <p:ph type="sldNum" sz="quarter" idx="5"/>
          </p:nvPr>
        </p:nvSpPr>
        <p:spPr bwMode="auto">
          <a:noFill/>
          <a:ln>
            <a:miter lim="800000"/>
            <a:headEnd/>
            <a:tailEnd/>
          </a:ln>
        </p:spPr>
        <p:txBody>
          <a:bodyPr/>
          <a:lstStyle/>
          <a:p>
            <a:fld id="{176B5F31-99F6-4093-AF72-81F07263737E}" type="slidenum">
              <a:rPr lang="zh-CN" altLang="en-US">
                <a:solidFill>
                  <a:srgbClr val="000000"/>
                </a:solidFill>
              </a:rPr>
              <a:pPr/>
              <a:t>40</a:t>
            </a:fld>
            <a:endParaRPr lang="zh-CN" altLang="en-US">
              <a:solidFill>
                <a:srgbClr val="000000"/>
              </a:solidFill>
            </a:endParaRPr>
          </a:p>
        </p:txBody>
      </p:sp>
    </p:spTree>
    <p:extLst>
      <p:ext uri="{BB962C8B-B14F-4D97-AF65-F5344CB8AC3E}">
        <p14:creationId xmlns:p14="http://schemas.microsoft.com/office/powerpoint/2010/main" val="36361700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p:spPr>
      </p:sp>
      <p:sp>
        <p:nvSpPr>
          <p:cNvPr id="9216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92164" name="灯片编号占位符 3"/>
          <p:cNvSpPr>
            <a:spLocks noGrp="1"/>
          </p:cNvSpPr>
          <p:nvPr>
            <p:ph type="sldNum" sz="quarter" idx="5"/>
          </p:nvPr>
        </p:nvSpPr>
        <p:spPr bwMode="auto">
          <a:noFill/>
          <a:ln>
            <a:miter lim="800000"/>
            <a:headEnd/>
            <a:tailEnd/>
          </a:ln>
        </p:spPr>
        <p:txBody>
          <a:bodyPr/>
          <a:lstStyle/>
          <a:p>
            <a:fld id="{D068267B-3D94-4F3B-A6C9-9D4940AAAD94}" type="slidenum">
              <a:rPr lang="zh-CN" altLang="en-US">
                <a:solidFill>
                  <a:srgbClr val="000000"/>
                </a:solidFill>
              </a:rPr>
              <a:pPr/>
              <a:t>41</a:t>
            </a:fld>
            <a:endParaRPr lang="zh-CN" altLang="en-US">
              <a:solidFill>
                <a:srgbClr val="000000"/>
              </a:solidFill>
            </a:endParaRPr>
          </a:p>
        </p:txBody>
      </p:sp>
    </p:spTree>
    <p:extLst>
      <p:ext uri="{BB962C8B-B14F-4D97-AF65-F5344CB8AC3E}">
        <p14:creationId xmlns:p14="http://schemas.microsoft.com/office/powerpoint/2010/main" val="2315875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8436" name="灯片编号占位符 3"/>
          <p:cNvSpPr>
            <a:spLocks noGrp="1"/>
          </p:cNvSpPr>
          <p:nvPr>
            <p:ph type="sldNum" sz="quarter" idx="5"/>
          </p:nvPr>
        </p:nvSpPr>
        <p:spPr bwMode="auto">
          <a:noFill/>
          <a:ln>
            <a:miter lim="800000"/>
            <a:headEnd/>
            <a:tailEnd/>
          </a:ln>
        </p:spPr>
        <p:txBody>
          <a:bodyPr/>
          <a:lstStyle/>
          <a:p>
            <a:fld id="{F19951F9-674F-4656-9BF9-0C0F17E7D6A4}" type="slidenum">
              <a:rPr lang="zh-CN" altLang="en-US"/>
              <a:pPr/>
              <a:t>4</a:t>
            </a:fld>
            <a:endParaRPr lang="zh-CN" altLang="en-US"/>
          </a:p>
        </p:txBody>
      </p:sp>
    </p:spTree>
    <p:extLst>
      <p:ext uri="{BB962C8B-B14F-4D97-AF65-F5344CB8AC3E}">
        <p14:creationId xmlns:p14="http://schemas.microsoft.com/office/powerpoint/2010/main" val="33786912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bwMode="auto">
          <a:noFill/>
          <a:ln>
            <a:solidFill>
              <a:srgbClr val="000000"/>
            </a:solidFill>
            <a:miter lim="800000"/>
            <a:headEnd/>
            <a:tailEnd/>
          </a:ln>
        </p:spPr>
      </p:sp>
      <p:sp>
        <p:nvSpPr>
          <p:cNvPr id="9421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94212" name="灯片编号占位符 3"/>
          <p:cNvSpPr>
            <a:spLocks noGrp="1"/>
          </p:cNvSpPr>
          <p:nvPr>
            <p:ph type="sldNum" sz="quarter" idx="5"/>
          </p:nvPr>
        </p:nvSpPr>
        <p:spPr bwMode="auto">
          <a:noFill/>
          <a:ln>
            <a:miter lim="800000"/>
            <a:headEnd/>
            <a:tailEnd/>
          </a:ln>
        </p:spPr>
        <p:txBody>
          <a:bodyPr/>
          <a:lstStyle/>
          <a:p>
            <a:fld id="{C085CC9D-A71E-4E54-97C4-E8145118644C}" type="slidenum">
              <a:rPr lang="zh-CN" altLang="en-US">
                <a:solidFill>
                  <a:srgbClr val="000000"/>
                </a:solidFill>
              </a:rPr>
              <a:pPr/>
              <a:t>42</a:t>
            </a:fld>
            <a:endParaRPr lang="zh-CN" altLang="en-US">
              <a:solidFill>
                <a:srgbClr val="000000"/>
              </a:solidFill>
            </a:endParaRPr>
          </a:p>
        </p:txBody>
      </p:sp>
    </p:spTree>
    <p:extLst>
      <p:ext uri="{BB962C8B-B14F-4D97-AF65-F5344CB8AC3E}">
        <p14:creationId xmlns:p14="http://schemas.microsoft.com/office/powerpoint/2010/main" val="12410685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bwMode="auto">
          <a:noFill/>
          <a:ln>
            <a:solidFill>
              <a:srgbClr val="000000"/>
            </a:solidFill>
            <a:miter lim="800000"/>
            <a:headEnd/>
            <a:tailEnd/>
          </a:ln>
        </p:spPr>
      </p:sp>
      <p:sp>
        <p:nvSpPr>
          <p:cNvPr id="9625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6260" name="灯片编号占位符 3"/>
          <p:cNvSpPr>
            <a:spLocks noGrp="1"/>
          </p:cNvSpPr>
          <p:nvPr>
            <p:ph type="sldNum" sz="quarter" idx="5"/>
          </p:nvPr>
        </p:nvSpPr>
        <p:spPr bwMode="auto">
          <a:noFill/>
          <a:ln>
            <a:miter lim="800000"/>
            <a:headEnd/>
            <a:tailEnd/>
          </a:ln>
        </p:spPr>
        <p:txBody>
          <a:bodyPr/>
          <a:lstStyle/>
          <a:p>
            <a:fld id="{68AC1272-6FBC-471A-833E-4E9B8C9876ED}" type="slidenum">
              <a:rPr lang="zh-CN" altLang="en-US">
                <a:solidFill>
                  <a:srgbClr val="000000"/>
                </a:solidFill>
              </a:rPr>
              <a:pPr/>
              <a:t>43</a:t>
            </a:fld>
            <a:endParaRPr lang="zh-CN" altLang="en-US">
              <a:solidFill>
                <a:srgbClr val="000000"/>
              </a:solidFill>
            </a:endParaRPr>
          </a:p>
        </p:txBody>
      </p:sp>
    </p:spTree>
    <p:extLst>
      <p:ext uri="{BB962C8B-B14F-4D97-AF65-F5344CB8AC3E}">
        <p14:creationId xmlns:p14="http://schemas.microsoft.com/office/powerpoint/2010/main" val="4995690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bwMode="auto">
          <a:noFill/>
          <a:ln>
            <a:solidFill>
              <a:srgbClr val="000000"/>
            </a:solidFill>
            <a:miter lim="800000"/>
            <a:headEnd/>
            <a:tailEnd/>
          </a:ln>
        </p:spPr>
      </p:sp>
      <p:sp>
        <p:nvSpPr>
          <p:cNvPr id="98307"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第一种做法很盲目，通常人们采用后</a:t>
            </a:r>
            <a:r>
              <a:rPr lang="en-US" altLang="zh-CN" smtClean="0"/>
              <a:t>3</a:t>
            </a:r>
            <a:r>
              <a:rPr lang="zh-CN" altLang="en-US" smtClean="0"/>
              <a:t>种做法。其中第</a:t>
            </a:r>
            <a:r>
              <a:rPr lang="en-US" altLang="zh-CN" smtClean="0"/>
              <a:t>4</a:t>
            </a:r>
            <a:r>
              <a:rPr lang="zh-CN" altLang="en-US" smtClean="0"/>
              <a:t>种做法称为软件再工程，这样的维护活动也就是本章</a:t>
            </a:r>
            <a:r>
              <a:rPr lang="en-US" altLang="zh-CN" smtClean="0"/>
              <a:t>8.1</a:t>
            </a:r>
            <a:r>
              <a:rPr lang="zh-CN" altLang="en-US" smtClean="0"/>
              <a:t>节中所说的预防性维护，而第</a:t>
            </a:r>
            <a:r>
              <a:rPr lang="en-US" altLang="zh-CN" smtClean="0"/>
              <a:t>3</a:t>
            </a:r>
            <a:r>
              <a:rPr lang="zh-CN" altLang="en-US" smtClean="0"/>
              <a:t>种做法实质上是局部的再工程。</a:t>
            </a:r>
          </a:p>
        </p:txBody>
      </p:sp>
      <p:sp>
        <p:nvSpPr>
          <p:cNvPr id="98308" name="灯片编号占位符 3"/>
          <p:cNvSpPr>
            <a:spLocks noGrp="1"/>
          </p:cNvSpPr>
          <p:nvPr>
            <p:ph type="sldNum" sz="quarter" idx="5"/>
          </p:nvPr>
        </p:nvSpPr>
        <p:spPr bwMode="auto">
          <a:noFill/>
          <a:ln>
            <a:miter lim="800000"/>
            <a:headEnd/>
            <a:tailEnd/>
          </a:ln>
        </p:spPr>
        <p:txBody>
          <a:bodyPr/>
          <a:lstStyle/>
          <a:p>
            <a:fld id="{84344B15-BBEB-4179-88C4-6AC35D9FC4AE}" type="slidenum">
              <a:rPr lang="zh-CN" altLang="en-US">
                <a:solidFill>
                  <a:srgbClr val="000000"/>
                </a:solidFill>
              </a:rPr>
              <a:pPr/>
              <a:t>44</a:t>
            </a:fld>
            <a:endParaRPr lang="zh-CN" altLang="en-US">
              <a:solidFill>
                <a:srgbClr val="000000"/>
              </a:solidFill>
            </a:endParaRPr>
          </a:p>
        </p:txBody>
      </p:sp>
    </p:spTree>
    <p:extLst>
      <p:ext uri="{BB962C8B-B14F-4D97-AF65-F5344CB8AC3E}">
        <p14:creationId xmlns:p14="http://schemas.microsoft.com/office/powerpoint/2010/main" val="35835476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bwMode="auto">
          <a:noFill/>
          <a:ln>
            <a:solidFill>
              <a:srgbClr val="000000"/>
            </a:solidFill>
            <a:miter lim="800000"/>
            <a:headEnd/>
            <a:tailEnd/>
          </a:ln>
        </p:spPr>
      </p:sp>
      <p:sp>
        <p:nvSpPr>
          <p:cNvPr id="10035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00356" name="灯片编号占位符 3"/>
          <p:cNvSpPr>
            <a:spLocks noGrp="1"/>
          </p:cNvSpPr>
          <p:nvPr>
            <p:ph type="sldNum" sz="quarter" idx="5"/>
          </p:nvPr>
        </p:nvSpPr>
        <p:spPr bwMode="auto">
          <a:noFill/>
          <a:ln>
            <a:miter lim="800000"/>
            <a:headEnd/>
            <a:tailEnd/>
          </a:ln>
        </p:spPr>
        <p:txBody>
          <a:bodyPr/>
          <a:lstStyle/>
          <a:p>
            <a:fld id="{F982447A-4772-451E-B75F-9BC8F1ACFEDA}" type="slidenum">
              <a:rPr lang="zh-CN" altLang="en-US">
                <a:solidFill>
                  <a:srgbClr val="000000"/>
                </a:solidFill>
              </a:rPr>
              <a:pPr/>
              <a:t>45</a:t>
            </a:fld>
            <a:endParaRPr lang="zh-CN" altLang="en-US">
              <a:solidFill>
                <a:srgbClr val="000000"/>
              </a:solidFill>
            </a:endParaRPr>
          </a:p>
        </p:txBody>
      </p:sp>
    </p:spTree>
    <p:extLst>
      <p:ext uri="{BB962C8B-B14F-4D97-AF65-F5344CB8AC3E}">
        <p14:creationId xmlns:p14="http://schemas.microsoft.com/office/powerpoint/2010/main" val="40131251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0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02404" name="灯片编号占位符 3"/>
          <p:cNvSpPr>
            <a:spLocks noGrp="1"/>
          </p:cNvSpPr>
          <p:nvPr>
            <p:ph type="sldNum" sz="quarter" idx="5"/>
          </p:nvPr>
        </p:nvSpPr>
        <p:spPr bwMode="auto">
          <a:noFill/>
          <a:ln>
            <a:miter lim="800000"/>
            <a:headEnd/>
            <a:tailEnd/>
          </a:ln>
        </p:spPr>
        <p:txBody>
          <a:bodyPr/>
          <a:lstStyle/>
          <a:p>
            <a:fld id="{A5A3BDBB-5806-40A4-873B-EA115951ED18}" type="slidenum">
              <a:rPr lang="zh-CN" altLang="en-US">
                <a:solidFill>
                  <a:srgbClr val="000000"/>
                </a:solidFill>
              </a:rPr>
              <a:pPr/>
              <a:t>46</a:t>
            </a:fld>
            <a:endParaRPr lang="zh-CN" altLang="en-US">
              <a:solidFill>
                <a:srgbClr val="000000"/>
              </a:solidFill>
            </a:endParaRPr>
          </a:p>
        </p:txBody>
      </p:sp>
    </p:spTree>
    <p:extLst>
      <p:ext uri="{BB962C8B-B14F-4D97-AF65-F5344CB8AC3E}">
        <p14:creationId xmlns:p14="http://schemas.microsoft.com/office/powerpoint/2010/main" val="11953369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bwMode="auto">
          <a:noFill/>
          <a:ln>
            <a:solidFill>
              <a:srgbClr val="000000"/>
            </a:solidFill>
            <a:miter lim="800000"/>
            <a:headEnd/>
            <a:tailEnd/>
          </a:ln>
        </p:spPr>
      </p:sp>
      <p:sp>
        <p:nvSpPr>
          <p:cNvPr id="10445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4452" name="灯片编号占位符 3"/>
          <p:cNvSpPr>
            <a:spLocks noGrp="1"/>
          </p:cNvSpPr>
          <p:nvPr>
            <p:ph type="sldNum" sz="quarter" idx="5"/>
          </p:nvPr>
        </p:nvSpPr>
        <p:spPr bwMode="auto">
          <a:noFill/>
          <a:ln>
            <a:miter lim="800000"/>
            <a:headEnd/>
            <a:tailEnd/>
          </a:ln>
        </p:spPr>
        <p:txBody>
          <a:bodyPr/>
          <a:lstStyle/>
          <a:p>
            <a:fld id="{A24301EA-969E-4955-A24F-25BDCD01FD79}" type="slidenum">
              <a:rPr lang="zh-CN" altLang="en-US">
                <a:solidFill>
                  <a:srgbClr val="000000"/>
                </a:solidFill>
              </a:rPr>
              <a:pPr/>
              <a:t>47</a:t>
            </a:fld>
            <a:endParaRPr lang="zh-CN" altLang="en-US">
              <a:solidFill>
                <a:srgbClr val="000000"/>
              </a:solidFill>
            </a:endParaRPr>
          </a:p>
        </p:txBody>
      </p:sp>
    </p:spTree>
    <p:extLst>
      <p:ext uri="{BB962C8B-B14F-4D97-AF65-F5344CB8AC3E}">
        <p14:creationId xmlns:p14="http://schemas.microsoft.com/office/powerpoint/2010/main" val="28265169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bwMode="auto">
          <a:noFill/>
          <a:ln>
            <a:solidFill>
              <a:srgbClr val="000000"/>
            </a:solidFill>
            <a:miter lim="800000"/>
            <a:headEnd/>
            <a:tailEnd/>
          </a:ln>
        </p:spPr>
      </p:sp>
      <p:sp>
        <p:nvSpPr>
          <p:cNvPr id="10649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06500" name="灯片编号占位符 3"/>
          <p:cNvSpPr>
            <a:spLocks noGrp="1"/>
          </p:cNvSpPr>
          <p:nvPr>
            <p:ph type="sldNum" sz="quarter" idx="5"/>
          </p:nvPr>
        </p:nvSpPr>
        <p:spPr bwMode="auto">
          <a:noFill/>
          <a:ln>
            <a:miter lim="800000"/>
            <a:headEnd/>
            <a:tailEnd/>
          </a:ln>
        </p:spPr>
        <p:txBody>
          <a:bodyPr/>
          <a:lstStyle/>
          <a:p>
            <a:fld id="{B9B3744F-5EFE-444D-B208-B6570D7330F9}" type="slidenum">
              <a:rPr lang="zh-CN" altLang="en-US">
                <a:solidFill>
                  <a:srgbClr val="000000"/>
                </a:solidFill>
              </a:rPr>
              <a:pPr/>
              <a:t>48</a:t>
            </a:fld>
            <a:endParaRPr lang="zh-CN" altLang="en-US">
              <a:solidFill>
                <a:srgbClr val="000000"/>
              </a:solidFill>
            </a:endParaRPr>
          </a:p>
        </p:txBody>
      </p:sp>
    </p:spTree>
    <p:extLst>
      <p:ext uri="{BB962C8B-B14F-4D97-AF65-F5344CB8AC3E}">
        <p14:creationId xmlns:p14="http://schemas.microsoft.com/office/powerpoint/2010/main" val="42154970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bwMode="auto">
          <a:noFill/>
          <a:ln>
            <a:solidFill>
              <a:srgbClr val="000000"/>
            </a:solidFill>
            <a:miter lim="800000"/>
            <a:headEnd/>
            <a:tailEnd/>
          </a:ln>
        </p:spPr>
      </p:sp>
      <p:sp>
        <p:nvSpPr>
          <p:cNvPr id="10854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08548" name="灯片编号占位符 3"/>
          <p:cNvSpPr>
            <a:spLocks noGrp="1"/>
          </p:cNvSpPr>
          <p:nvPr>
            <p:ph type="sldNum" sz="quarter" idx="5"/>
          </p:nvPr>
        </p:nvSpPr>
        <p:spPr bwMode="auto">
          <a:noFill/>
          <a:ln>
            <a:miter lim="800000"/>
            <a:headEnd/>
            <a:tailEnd/>
          </a:ln>
        </p:spPr>
        <p:txBody>
          <a:bodyPr/>
          <a:lstStyle/>
          <a:p>
            <a:fld id="{F67CBF12-7513-4E17-B284-096283EA590F}" type="slidenum">
              <a:rPr lang="zh-CN" altLang="en-US">
                <a:solidFill>
                  <a:srgbClr val="000000"/>
                </a:solidFill>
              </a:rPr>
              <a:pPr/>
              <a:t>49</a:t>
            </a:fld>
            <a:endParaRPr lang="zh-CN" altLang="en-US">
              <a:solidFill>
                <a:srgbClr val="000000"/>
              </a:solidFill>
            </a:endParaRPr>
          </a:p>
        </p:txBody>
      </p:sp>
    </p:spTree>
    <p:extLst>
      <p:ext uri="{BB962C8B-B14F-4D97-AF65-F5344CB8AC3E}">
        <p14:creationId xmlns:p14="http://schemas.microsoft.com/office/powerpoint/2010/main" val="7603912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bwMode="auto">
          <a:noFill/>
          <a:ln>
            <a:solidFill>
              <a:srgbClr val="000000"/>
            </a:solidFill>
            <a:miter lim="800000"/>
            <a:headEnd/>
            <a:tailEnd/>
          </a:ln>
        </p:spPr>
      </p:sp>
      <p:sp>
        <p:nvSpPr>
          <p:cNvPr id="11059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0596" name="灯片编号占位符 3"/>
          <p:cNvSpPr>
            <a:spLocks noGrp="1"/>
          </p:cNvSpPr>
          <p:nvPr>
            <p:ph type="sldNum" sz="quarter" idx="5"/>
          </p:nvPr>
        </p:nvSpPr>
        <p:spPr bwMode="auto">
          <a:noFill/>
          <a:ln>
            <a:miter lim="800000"/>
            <a:headEnd/>
            <a:tailEnd/>
          </a:ln>
        </p:spPr>
        <p:txBody>
          <a:bodyPr/>
          <a:lstStyle/>
          <a:p>
            <a:fld id="{EDF67256-8768-44E3-A331-BB3C99DB7AB5}" type="slidenum">
              <a:rPr lang="zh-CN" altLang="en-US">
                <a:solidFill>
                  <a:srgbClr val="000000"/>
                </a:solidFill>
              </a:rPr>
              <a:pPr/>
              <a:t>50</a:t>
            </a:fld>
            <a:endParaRPr lang="zh-CN" altLang="en-US">
              <a:solidFill>
                <a:srgbClr val="000000"/>
              </a:solidFill>
            </a:endParaRPr>
          </a:p>
        </p:txBody>
      </p:sp>
    </p:spTree>
    <p:extLst>
      <p:ext uri="{BB962C8B-B14F-4D97-AF65-F5344CB8AC3E}">
        <p14:creationId xmlns:p14="http://schemas.microsoft.com/office/powerpoint/2010/main" val="24186308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2644" name="灯片编号占位符 3"/>
          <p:cNvSpPr>
            <a:spLocks noGrp="1"/>
          </p:cNvSpPr>
          <p:nvPr>
            <p:ph type="sldNum" sz="quarter" idx="5"/>
          </p:nvPr>
        </p:nvSpPr>
        <p:spPr bwMode="auto">
          <a:noFill/>
          <a:ln>
            <a:miter lim="800000"/>
            <a:headEnd/>
            <a:tailEnd/>
          </a:ln>
        </p:spPr>
        <p:txBody>
          <a:bodyPr/>
          <a:lstStyle/>
          <a:p>
            <a:fld id="{B5203468-1041-4129-A4A4-5C452E374B69}" type="slidenum">
              <a:rPr lang="zh-CN" altLang="en-US">
                <a:solidFill>
                  <a:srgbClr val="000000"/>
                </a:solidFill>
              </a:rPr>
              <a:pPr/>
              <a:t>51</a:t>
            </a:fld>
            <a:endParaRPr lang="zh-CN" altLang="en-US">
              <a:solidFill>
                <a:srgbClr val="000000"/>
              </a:solidFill>
            </a:endParaRPr>
          </a:p>
        </p:txBody>
      </p:sp>
    </p:spTree>
    <p:extLst>
      <p:ext uri="{BB962C8B-B14F-4D97-AF65-F5344CB8AC3E}">
        <p14:creationId xmlns:p14="http://schemas.microsoft.com/office/powerpoint/2010/main" val="2896513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0484" name="灯片编号占位符 3"/>
          <p:cNvSpPr>
            <a:spLocks noGrp="1"/>
          </p:cNvSpPr>
          <p:nvPr>
            <p:ph type="sldNum" sz="quarter" idx="5"/>
          </p:nvPr>
        </p:nvSpPr>
        <p:spPr bwMode="auto">
          <a:noFill/>
          <a:ln>
            <a:miter lim="800000"/>
            <a:headEnd/>
            <a:tailEnd/>
          </a:ln>
        </p:spPr>
        <p:txBody>
          <a:bodyPr/>
          <a:lstStyle/>
          <a:p>
            <a:fld id="{83701C3F-B695-42A6-8C59-7069832B068C}" type="slidenum">
              <a:rPr lang="zh-CN" altLang="en-US">
                <a:solidFill>
                  <a:srgbClr val="000000"/>
                </a:solidFill>
              </a:rPr>
              <a:pPr/>
              <a:t>5</a:t>
            </a:fld>
            <a:endParaRPr lang="zh-CN" altLang="en-US">
              <a:solidFill>
                <a:srgbClr val="000000"/>
              </a:solidFill>
            </a:endParaRPr>
          </a:p>
        </p:txBody>
      </p:sp>
    </p:spTree>
    <p:extLst>
      <p:ext uri="{BB962C8B-B14F-4D97-AF65-F5344CB8AC3E}">
        <p14:creationId xmlns:p14="http://schemas.microsoft.com/office/powerpoint/2010/main" val="34229271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bwMode="auto">
          <a:noFill/>
          <a:ln>
            <a:solidFill>
              <a:srgbClr val="000000"/>
            </a:solidFill>
            <a:miter lim="800000"/>
            <a:headEnd/>
            <a:tailEnd/>
          </a:ln>
        </p:spPr>
      </p:sp>
      <p:sp>
        <p:nvSpPr>
          <p:cNvPr id="11469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4692" name="灯片编号占位符 3"/>
          <p:cNvSpPr>
            <a:spLocks noGrp="1"/>
          </p:cNvSpPr>
          <p:nvPr>
            <p:ph type="sldNum" sz="quarter" idx="5"/>
          </p:nvPr>
        </p:nvSpPr>
        <p:spPr bwMode="auto">
          <a:noFill/>
          <a:ln>
            <a:miter lim="800000"/>
            <a:headEnd/>
            <a:tailEnd/>
          </a:ln>
        </p:spPr>
        <p:txBody>
          <a:bodyPr/>
          <a:lstStyle/>
          <a:p>
            <a:fld id="{375798A9-15C0-4DE6-937E-88F32D8377F9}" type="slidenum">
              <a:rPr lang="zh-CN" altLang="en-US">
                <a:solidFill>
                  <a:srgbClr val="000000"/>
                </a:solidFill>
              </a:rPr>
              <a:pPr/>
              <a:t>52</a:t>
            </a:fld>
            <a:endParaRPr lang="zh-CN" altLang="en-US">
              <a:solidFill>
                <a:srgbClr val="000000"/>
              </a:solidFill>
            </a:endParaRPr>
          </a:p>
        </p:txBody>
      </p:sp>
    </p:spTree>
    <p:extLst>
      <p:ext uri="{BB962C8B-B14F-4D97-AF65-F5344CB8AC3E}">
        <p14:creationId xmlns:p14="http://schemas.microsoft.com/office/powerpoint/2010/main" val="6603784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bwMode="auto">
          <a:noFill/>
          <a:ln>
            <a:solidFill>
              <a:srgbClr val="000000"/>
            </a:solidFill>
            <a:miter lim="800000"/>
            <a:headEnd/>
            <a:tailEnd/>
          </a:ln>
        </p:spPr>
      </p:sp>
      <p:sp>
        <p:nvSpPr>
          <p:cNvPr id="11673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6740" name="灯片编号占位符 3"/>
          <p:cNvSpPr>
            <a:spLocks noGrp="1"/>
          </p:cNvSpPr>
          <p:nvPr>
            <p:ph type="sldNum" sz="quarter" idx="5"/>
          </p:nvPr>
        </p:nvSpPr>
        <p:spPr bwMode="auto">
          <a:noFill/>
          <a:ln>
            <a:miter lim="800000"/>
            <a:headEnd/>
            <a:tailEnd/>
          </a:ln>
        </p:spPr>
        <p:txBody>
          <a:bodyPr/>
          <a:lstStyle/>
          <a:p>
            <a:fld id="{F2D25967-DBD6-45F6-8B9B-51086C230895}" type="slidenum">
              <a:rPr lang="zh-CN" altLang="en-US">
                <a:solidFill>
                  <a:srgbClr val="000000"/>
                </a:solidFill>
              </a:rPr>
              <a:pPr/>
              <a:t>53</a:t>
            </a:fld>
            <a:endParaRPr lang="zh-CN" altLang="en-US">
              <a:solidFill>
                <a:srgbClr val="000000"/>
              </a:solidFill>
            </a:endParaRPr>
          </a:p>
        </p:txBody>
      </p:sp>
    </p:spTree>
    <p:extLst>
      <p:ext uri="{BB962C8B-B14F-4D97-AF65-F5344CB8AC3E}">
        <p14:creationId xmlns:p14="http://schemas.microsoft.com/office/powerpoint/2010/main" val="46962425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bwMode="auto">
          <a:noFill/>
          <a:ln>
            <a:solidFill>
              <a:srgbClr val="000000"/>
            </a:solidFill>
            <a:miter lim="800000"/>
            <a:headEnd/>
            <a:tailEnd/>
          </a:ln>
        </p:spPr>
      </p:sp>
      <p:sp>
        <p:nvSpPr>
          <p:cNvPr id="1187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8788" name="灯片编号占位符 3"/>
          <p:cNvSpPr>
            <a:spLocks noGrp="1"/>
          </p:cNvSpPr>
          <p:nvPr>
            <p:ph type="sldNum" sz="quarter" idx="5"/>
          </p:nvPr>
        </p:nvSpPr>
        <p:spPr bwMode="auto">
          <a:noFill/>
          <a:ln>
            <a:miter lim="800000"/>
            <a:headEnd/>
            <a:tailEnd/>
          </a:ln>
        </p:spPr>
        <p:txBody>
          <a:bodyPr/>
          <a:lstStyle/>
          <a:p>
            <a:fld id="{0ACA0656-D11A-4F0C-8BEE-83C8B89BD894}" type="slidenum">
              <a:rPr lang="zh-CN" altLang="en-US">
                <a:solidFill>
                  <a:srgbClr val="000000"/>
                </a:solidFill>
              </a:rPr>
              <a:pPr/>
              <a:t>54</a:t>
            </a:fld>
            <a:endParaRPr lang="zh-CN" altLang="en-US">
              <a:solidFill>
                <a:srgbClr val="000000"/>
              </a:solidFill>
            </a:endParaRPr>
          </a:p>
        </p:txBody>
      </p:sp>
    </p:spTree>
    <p:extLst>
      <p:ext uri="{BB962C8B-B14F-4D97-AF65-F5344CB8AC3E}">
        <p14:creationId xmlns:p14="http://schemas.microsoft.com/office/powerpoint/2010/main" val="332414474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bwMode="auto">
          <a:noFill/>
          <a:ln>
            <a:solidFill>
              <a:srgbClr val="000000"/>
            </a:solidFill>
            <a:miter lim="800000"/>
            <a:headEnd/>
            <a:tailEnd/>
          </a:ln>
        </p:spPr>
      </p:sp>
      <p:sp>
        <p:nvSpPr>
          <p:cNvPr id="12185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21860" name="灯片编号占位符 3"/>
          <p:cNvSpPr>
            <a:spLocks noGrp="1"/>
          </p:cNvSpPr>
          <p:nvPr>
            <p:ph type="sldNum" sz="quarter" idx="5"/>
          </p:nvPr>
        </p:nvSpPr>
        <p:spPr bwMode="auto">
          <a:noFill/>
          <a:ln>
            <a:miter lim="800000"/>
            <a:headEnd/>
            <a:tailEnd/>
          </a:ln>
        </p:spPr>
        <p:txBody>
          <a:bodyPr/>
          <a:lstStyle/>
          <a:p>
            <a:fld id="{621EACDF-E068-4E5C-920E-D537118F1CF9}" type="slidenum">
              <a:rPr lang="zh-CN" altLang="en-US">
                <a:solidFill>
                  <a:srgbClr val="000000"/>
                </a:solidFill>
              </a:rPr>
              <a:pPr/>
              <a:t>57</a:t>
            </a:fld>
            <a:endParaRPr lang="zh-CN" altLang="en-US">
              <a:solidFill>
                <a:srgbClr val="000000"/>
              </a:solidFill>
            </a:endParaRPr>
          </a:p>
        </p:txBody>
      </p:sp>
    </p:spTree>
    <p:extLst>
      <p:ext uri="{BB962C8B-B14F-4D97-AF65-F5344CB8AC3E}">
        <p14:creationId xmlns:p14="http://schemas.microsoft.com/office/powerpoint/2010/main" val="304185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noFill/>
          <a:ln>
            <a:solidFill>
              <a:srgbClr val="000000"/>
            </a:solidFill>
            <a:miter lim="800000"/>
            <a:headEnd/>
            <a:tailEnd/>
          </a:ln>
        </p:spPr>
      </p:sp>
      <p:sp>
        <p:nvSpPr>
          <p:cNvPr id="22531"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计算机科学技术领域的各个方面都在迅速进步，大约每过</a:t>
            </a:r>
            <a:r>
              <a:rPr lang="en-US" altLang="zh-CN" smtClean="0"/>
              <a:t>36</a:t>
            </a:r>
            <a:r>
              <a:rPr lang="zh-CN" altLang="en-US" smtClean="0"/>
              <a:t>个月就有新一代的硬件宣告出现，经常推出新操作系统或旧系统的修改版本，时常增加或修改外部设备和其他系统部件；另外，应用软件的使用寿命却很容易超过</a:t>
            </a:r>
            <a:r>
              <a:rPr lang="en-US" altLang="zh-CN" smtClean="0"/>
              <a:t>10</a:t>
            </a:r>
            <a:r>
              <a:rPr lang="zh-CN" altLang="en-US" smtClean="0"/>
              <a:t>年，远远长于最初开发这个软件时的运行环境的寿命。因此，适应性维护，也就是为了和变化了的环境适当地配合而进行的修改软件的活动，是既必要又经常的维护活动。</a:t>
            </a:r>
          </a:p>
        </p:txBody>
      </p:sp>
      <p:sp>
        <p:nvSpPr>
          <p:cNvPr id="22532" name="灯片编号占位符 3"/>
          <p:cNvSpPr>
            <a:spLocks noGrp="1"/>
          </p:cNvSpPr>
          <p:nvPr>
            <p:ph type="sldNum" sz="quarter" idx="5"/>
          </p:nvPr>
        </p:nvSpPr>
        <p:spPr bwMode="auto">
          <a:noFill/>
          <a:ln>
            <a:miter lim="800000"/>
            <a:headEnd/>
            <a:tailEnd/>
          </a:ln>
        </p:spPr>
        <p:txBody>
          <a:bodyPr/>
          <a:lstStyle/>
          <a:p>
            <a:fld id="{49A9FC9B-DDA4-47E1-A8C8-2B42D00878E0}" type="slidenum">
              <a:rPr lang="zh-CN" altLang="en-US">
                <a:solidFill>
                  <a:srgbClr val="000000"/>
                </a:solidFill>
              </a:rPr>
              <a:pPr/>
              <a:t>6</a:t>
            </a:fld>
            <a:endParaRPr lang="zh-CN" altLang="en-US">
              <a:solidFill>
                <a:srgbClr val="000000"/>
              </a:solidFill>
            </a:endParaRPr>
          </a:p>
        </p:txBody>
      </p:sp>
    </p:spTree>
    <p:extLst>
      <p:ext uri="{BB962C8B-B14F-4D97-AF65-F5344CB8AC3E}">
        <p14:creationId xmlns:p14="http://schemas.microsoft.com/office/powerpoint/2010/main" val="2399506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headEnd/>
            <a:tailEnd/>
          </a:ln>
        </p:spPr>
      </p:sp>
      <p:sp>
        <p:nvSpPr>
          <p:cNvPr id="2457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4580" name="灯片编号占位符 3"/>
          <p:cNvSpPr>
            <a:spLocks noGrp="1"/>
          </p:cNvSpPr>
          <p:nvPr>
            <p:ph type="sldNum" sz="quarter" idx="5"/>
          </p:nvPr>
        </p:nvSpPr>
        <p:spPr bwMode="auto">
          <a:noFill/>
          <a:ln>
            <a:miter lim="800000"/>
            <a:headEnd/>
            <a:tailEnd/>
          </a:ln>
        </p:spPr>
        <p:txBody>
          <a:bodyPr/>
          <a:lstStyle/>
          <a:p>
            <a:fld id="{821946E8-EA90-4639-AEF1-7AAA80F81AA5}" type="slidenum">
              <a:rPr lang="zh-CN" altLang="en-US">
                <a:solidFill>
                  <a:srgbClr val="000000"/>
                </a:solidFill>
              </a:rPr>
              <a:pPr/>
              <a:t>7</a:t>
            </a:fld>
            <a:endParaRPr lang="zh-CN" altLang="en-US">
              <a:solidFill>
                <a:srgbClr val="000000"/>
              </a:solidFill>
            </a:endParaRPr>
          </a:p>
        </p:txBody>
      </p:sp>
    </p:spTree>
    <p:extLst>
      <p:ext uri="{BB962C8B-B14F-4D97-AF65-F5344CB8AC3E}">
        <p14:creationId xmlns:p14="http://schemas.microsoft.com/office/powerpoint/2010/main" val="1703382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p:spPr>
      </p:sp>
      <p:sp>
        <p:nvSpPr>
          <p:cNvPr id="2662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6628" name="灯片编号占位符 3"/>
          <p:cNvSpPr>
            <a:spLocks noGrp="1"/>
          </p:cNvSpPr>
          <p:nvPr>
            <p:ph type="sldNum" sz="quarter" idx="5"/>
          </p:nvPr>
        </p:nvSpPr>
        <p:spPr bwMode="auto">
          <a:noFill/>
          <a:ln>
            <a:miter lim="800000"/>
            <a:headEnd/>
            <a:tailEnd/>
          </a:ln>
        </p:spPr>
        <p:txBody>
          <a:bodyPr/>
          <a:lstStyle/>
          <a:p>
            <a:fld id="{35224BC3-757B-42E9-A40A-16C326F641C2}" type="slidenum">
              <a:rPr lang="zh-CN" altLang="en-US">
                <a:solidFill>
                  <a:srgbClr val="000000"/>
                </a:solidFill>
              </a:rPr>
              <a:pPr/>
              <a:t>8</a:t>
            </a:fld>
            <a:endParaRPr lang="zh-CN" altLang="en-US">
              <a:solidFill>
                <a:srgbClr val="000000"/>
              </a:solidFill>
            </a:endParaRPr>
          </a:p>
        </p:txBody>
      </p:sp>
    </p:spTree>
    <p:extLst>
      <p:ext uri="{BB962C8B-B14F-4D97-AF65-F5344CB8AC3E}">
        <p14:creationId xmlns:p14="http://schemas.microsoft.com/office/powerpoint/2010/main" val="787225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p:spPr>
      </p:sp>
      <p:sp>
        <p:nvSpPr>
          <p:cNvPr id="2867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8676" name="灯片编号占位符 3"/>
          <p:cNvSpPr>
            <a:spLocks noGrp="1"/>
          </p:cNvSpPr>
          <p:nvPr>
            <p:ph type="sldNum" sz="quarter" idx="5"/>
          </p:nvPr>
        </p:nvSpPr>
        <p:spPr bwMode="auto">
          <a:noFill/>
          <a:ln>
            <a:miter lim="800000"/>
            <a:headEnd/>
            <a:tailEnd/>
          </a:ln>
        </p:spPr>
        <p:txBody>
          <a:bodyPr/>
          <a:lstStyle/>
          <a:p>
            <a:fld id="{750CCFA5-96D2-47EC-91E7-5B7310115327}" type="slidenum">
              <a:rPr lang="zh-CN" altLang="en-US">
                <a:solidFill>
                  <a:srgbClr val="000000"/>
                </a:solidFill>
              </a:rPr>
              <a:pPr/>
              <a:t>9</a:t>
            </a:fld>
            <a:endParaRPr lang="zh-CN" altLang="en-US">
              <a:solidFill>
                <a:srgbClr val="000000"/>
              </a:solidFill>
            </a:endParaRPr>
          </a:p>
        </p:txBody>
      </p:sp>
    </p:spTree>
    <p:extLst>
      <p:ext uri="{BB962C8B-B14F-4D97-AF65-F5344CB8AC3E}">
        <p14:creationId xmlns:p14="http://schemas.microsoft.com/office/powerpoint/2010/main" val="1541689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5" name="5 Marcador de número de diapositiva"/>
          <p:cNvSpPr txBox="1">
            <a:spLocks/>
          </p:cNvSpPr>
          <p:nvPr userDrawn="1"/>
        </p:nvSpPr>
        <p:spPr>
          <a:xfrm>
            <a:off x="8316913" y="84138"/>
            <a:ext cx="576262" cy="365125"/>
          </a:xfrm>
          <a:prstGeom prst="rect">
            <a:avLst/>
          </a:prstGeom>
        </p:spPr>
        <p:txBody>
          <a:bodyPr anchor="ctr"/>
          <a:lstStyle>
            <a:defPPr>
              <a:defRPr lang="es-ES"/>
            </a:defPPr>
            <a:lvl1pPr algn="r" rtl="0" fontAlgn="base">
              <a:spcBef>
                <a:spcPct val="0"/>
              </a:spcBef>
              <a:spcAft>
                <a:spcPct val="0"/>
              </a:spcAft>
              <a:defRPr sz="2000" b="1" kern="1200">
                <a:solidFill>
                  <a:schemeClr val="bg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eaLnBrk="1" hangingPunct="1">
              <a:defRPr/>
            </a:pPr>
            <a:endParaRPr lang="es-ES" altLang="zh-CN" dirty="0">
              <a:solidFill>
                <a:prstClr val="white"/>
              </a:solidFill>
            </a:endParaRPr>
          </a:p>
        </p:txBody>
      </p:sp>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6" name="3 Marcador de fecha"/>
          <p:cNvSpPr>
            <a:spLocks noGrp="1"/>
          </p:cNvSpPr>
          <p:nvPr>
            <p:ph type="dt" sz="half" idx="10"/>
          </p:nvPr>
        </p:nvSpPr>
        <p:spPr/>
        <p:txBody>
          <a:bodyPr/>
          <a:lstStyle>
            <a:lvl1pPr>
              <a:defRPr smtClean="0"/>
            </a:lvl1pPr>
          </a:lstStyle>
          <a:p>
            <a:pPr>
              <a:defRPr/>
            </a:pPr>
            <a:fld id="{C12CC835-0589-464E-945E-A60763830179}" type="datetime1">
              <a:rPr lang="zh-CN" altLang="en-US"/>
              <a:pPr>
                <a:defRPr/>
              </a:pPr>
              <a:t>2020-05-11</a:t>
            </a:fld>
            <a:endParaRPr lang="es-ES" altLang="zh-CN"/>
          </a:p>
        </p:txBody>
      </p:sp>
      <p:sp>
        <p:nvSpPr>
          <p:cNvPr id="7" name="4 Marcador de pie de página"/>
          <p:cNvSpPr>
            <a:spLocks noGrp="1"/>
          </p:cNvSpPr>
          <p:nvPr>
            <p:ph type="ftr" sz="quarter" idx="11"/>
          </p:nvPr>
        </p:nvSpPr>
        <p:spPr/>
        <p:txBody>
          <a:bodyPr/>
          <a:lstStyle>
            <a:lvl1pPr>
              <a:defRPr/>
            </a:lvl1pPr>
          </a:lstStyle>
          <a:p>
            <a:pPr>
              <a:defRPr/>
            </a:pPr>
            <a:endParaRPr lang="es-E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5" name="46 Recortar rectángulo de esquina del mismo lado"/>
          <p:cNvSpPr/>
          <p:nvPr userDrawn="1"/>
        </p:nvSpPr>
        <p:spPr>
          <a:xfrm>
            <a:off x="8026400" y="0"/>
            <a:ext cx="577850" cy="438150"/>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algn="ctr" eaLnBrk="1" hangingPunct="1"/>
            <a:fld id="{ACADECBA-4D6C-43DD-AA30-4581958A95E0}" type="slidenum">
              <a:rPr lang="es-ES" altLang="zh-CN">
                <a:solidFill>
                  <a:srgbClr val="FFFFFF"/>
                </a:solidFill>
              </a:rPr>
              <a:pPr algn="ctr" eaLnBrk="1" hangingPunct="1"/>
              <a:t>‹#›</a:t>
            </a:fld>
            <a:endParaRPr lang="es-ES" altLang="zh-CN">
              <a:solidFill>
                <a:srgbClr val="FFFFFF"/>
              </a:solidFill>
            </a:endParaRPr>
          </a:p>
        </p:txBody>
      </p:sp>
      <p:sp>
        <p:nvSpPr>
          <p:cNvPr id="2" name="1 Título"/>
          <p:cNvSpPr>
            <a:spLocks noGrp="1"/>
          </p:cNvSpPr>
          <p:nvPr>
            <p:ph type="title"/>
          </p:nvPr>
        </p:nvSpPr>
        <p:spPr/>
        <p:txBody>
          <a:bodyPr/>
          <a:lstStyle/>
          <a:p>
            <a:r>
              <a:rPr lang="es-ES" dirty="0" smtClean="0"/>
              <a:t>Haga clic para modificar el estilo de título del patrón</a:t>
            </a:r>
            <a:endParaRPr lang="es-ES" dirty="0"/>
          </a:p>
        </p:txBody>
      </p:sp>
      <p:sp>
        <p:nvSpPr>
          <p:cNvPr id="3" name="2 Marcador de contenido"/>
          <p:cNvSpPr>
            <a:spLocks noGrp="1"/>
          </p:cNvSpPr>
          <p:nvPr>
            <p:ph idx="1"/>
          </p:nvPr>
        </p:nvSpPr>
        <p:spPr>
          <a:xfrm>
            <a:off x="395536" y="1495425"/>
            <a:ext cx="8229600" cy="4525963"/>
          </a:xfrm>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6" name="3 Marcador de fecha"/>
          <p:cNvSpPr>
            <a:spLocks noGrp="1"/>
          </p:cNvSpPr>
          <p:nvPr>
            <p:ph type="dt" sz="half" idx="10"/>
          </p:nvPr>
        </p:nvSpPr>
        <p:spPr/>
        <p:txBody>
          <a:bodyPr/>
          <a:lstStyle>
            <a:lvl1pPr>
              <a:defRPr smtClean="0"/>
            </a:lvl1pPr>
          </a:lstStyle>
          <a:p>
            <a:pPr>
              <a:defRPr/>
            </a:pPr>
            <a:fld id="{26FBEB7E-29E9-48FA-8D00-BAE38D36C099}" type="datetime1">
              <a:rPr lang="zh-CN" altLang="en-US"/>
              <a:pPr>
                <a:defRPr/>
              </a:pPr>
              <a:t>2020-05-11</a:t>
            </a:fld>
            <a:endParaRPr lang="es-ES" altLang="zh-CN"/>
          </a:p>
        </p:txBody>
      </p:sp>
      <p:sp>
        <p:nvSpPr>
          <p:cNvPr id="7" name="4 Marcador de pie de página"/>
          <p:cNvSpPr>
            <a:spLocks noGrp="1"/>
          </p:cNvSpPr>
          <p:nvPr>
            <p:ph type="ftr" sz="quarter" idx="11"/>
          </p:nvPr>
        </p:nvSpPr>
        <p:spPr/>
        <p:txBody>
          <a:bodyPr/>
          <a:lstStyle>
            <a:lvl1pPr>
              <a:defRPr/>
            </a:lvl1pPr>
          </a:lstStyle>
          <a:p>
            <a:pPr>
              <a:defRPr/>
            </a:pPr>
            <a:endParaRPr lang="es-E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 name="5 Marcador de número de diapositiva"/>
          <p:cNvSpPr txBox="1">
            <a:spLocks/>
          </p:cNvSpPr>
          <p:nvPr userDrawn="1"/>
        </p:nvSpPr>
        <p:spPr>
          <a:xfrm>
            <a:off x="7748588" y="6329363"/>
            <a:ext cx="1223962" cy="365125"/>
          </a:xfrm>
          <a:prstGeom prst="rect">
            <a:avLst/>
          </a:prstGeom>
        </p:spPr>
        <p:txBody>
          <a:bodyPr anchor="ctr"/>
          <a:lstStyle>
            <a:defPPr>
              <a:defRPr lang="es-ES"/>
            </a:defPPr>
            <a:lvl1pPr algn="r" rtl="0" fontAlgn="base">
              <a:spcBef>
                <a:spcPct val="0"/>
              </a:spcBef>
              <a:spcAft>
                <a:spcPct val="0"/>
              </a:spcAft>
              <a:defRPr sz="2000" b="1" kern="1200">
                <a:solidFill>
                  <a:schemeClr val="bg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eaLnBrk="1" hangingPunct="1">
              <a:defRPr/>
            </a:pPr>
            <a:endParaRPr lang="es-ES" altLang="zh-CN" dirty="0">
              <a:solidFill>
                <a:prstClr val="white"/>
              </a:solidFill>
            </a:endParaRPr>
          </a:p>
        </p:txBody>
      </p:sp>
      <p:pic>
        <p:nvPicPr>
          <p:cNvPr id="3"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4" name="3 Marcador de fecha"/>
          <p:cNvSpPr>
            <a:spLocks noGrp="1"/>
          </p:cNvSpPr>
          <p:nvPr>
            <p:ph type="dt" sz="half" idx="10"/>
          </p:nvPr>
        </p:nvSpPr>
        <p:spPr/>
        <p:txBody>
          <a:bodyPr/>
          <a:lstStyle>
            <a:lvl1pPr>
              <a:defRPr smtClean="0"/>
            </a:lvl1pPr>
          </a:lstStyle>
          <a:p>
            <a:pPr>
              <a:defRPr/>
            </a:pPr>
            <a:fld id="{340001AD-3365-4D8F-8440-D13AA449FBE2}" type="datetime1">
              <a:rPr lang="zh-CN" altLang="en-US"/>
              <a:pPr>
                <a:defRPr/>
              </a:pPr>
              <a:t>2020-05-11</a:t>
            </a:fld>
            <a:endParaRPr lang="es-ES" altLang="zh-CN"/>
          </a:p>
        </p:txBody>
      </p:sp>
      <p:sp>
        <p:nvSpPr>
          <p:cNvPr id="5" name="4 Marcador de pie de página"/>
          <p:cNvSpPr>
            <a:spLocks noGrp="1"/>
          </p:cNvSpPr>
          <p:nvPr>
            <p:ph type="ftr" sz="quarter" idx="11"/>
          </p:nvPr>
        </p:nvSpPr>
        <p:spPr/>
        <p:txBody>
          <a:bodyPr/>
          <a:lstStyle>
            <a:lvl1pPr>
              <a:defRPr/>
            </a:lvl1pPr>
          </a:lstStyle>
          <a:p>
            <a:pPr>
              <a:defRPr/>
            </a:pPr>
            <a:endParaRPr lang="es-E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5" name="3 Marcador de fecha"/>
          <p:cNvSpPr>
            <a:spLocks noGrp="1"/>
          </p:cNvSpPr>
          <p:nvPr>
            <p:ph type="dt" sz="half" idx="10"/>
          </p:nvPr>
        </p:nvSpPr>
        <p:spPr/>
        <p:txBody>
          <a:bodyPr/>
          <a:lstStyle>
            <a:lvl1pPr>
              <a:defRPr/>
            </a:lvl1pPr>
          </a:lstStyle>
          <a:p>
            <a:pPr>
              <a:defRPr/>
            </a:pPr>
            <a:fld id="{40ED52D0-9502-4EE9-A835-5D55E7459816}" type="datetime1">
              <a:rPr lang="es-ES" altLang="zh-CN"/>
              <a:pPr>
                <a:defRPr/>
              </a:pPr>
              <a:t>11/05/2020</a:t>
            </a:fld>
            <a:endParaRPr lang="es-ES" altLang="zh-CN"/>
          </a:p>
        </p:txBody>
      </p:sp>
      <p:sp>
        <p:nvSpPr>
          <p:cNvPr id="6" name="4 Marcador de pie de página"/>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p:cNvSpPr>
            <a:spLocks noGrp="1"/>
          </p:cNvSpPr>
          <p:nvPr>
            <p:ph type="sldNum" sz="quarter" idx="12"/>
          </p:nvPr>
        </p:nvSpPr>
        <p:spPr/>
        <p:txBody>
          <a:bodyPr/>
          <a:lstStyle>
            <a:lvl1pPr>
              <a:defRPr/>
            </a:lvl1pPr>
          </a:lstStyle>
          <a:p>
            <a:fld id="{087315FB-3AAB-42E9-ABEB-BD1D87C1A77D}" type="slidenum">
              <a:rPr lang="es-ES" altLang="zh-CN"/>
              <a:pPr/>
              <a:t>‹#›</a:t>
            </a:fld>
            <a:endParaRPr lang="es-E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solidFill>
                <a:prstClr val="white"/>
              </a:solidFill>
            </a:endParaRPr>
          </a:p>
        </p:txBody>
      </p:sp>
      <p:sp>
        <p:nvSpPr>
          <p:cNvPr id="5" name="5 Marcador de número de diapositiva"/>
          <p:cNvSpPr txBox="1">
            <a:spLocks/>
          </p:cNvSpPr>
          <p:nvPr userDrawn="1"/>
        </p:nvSpPr>
        <p:spPr>
          <a:xfrm>
            <a:off x="8204200" y="68263"/>
            <a:ext cx="576263" cy="365125"/>
          </a:xfrm>
          <a:prstGeom prst="rect">
            <a:avLst/>
          </a:prstGeom>
        </p:spPr>
        <p:txBody>
          <a:bodyPr anchor="ctr"/>
          <a:lstStyle/>
          <a:p>
            <a:pPr algn="r" eaLnBrk="1" hangingPunct="1"/>
            <a:fld id="{AC9B8DE6-7ABC-4FDD-9B78-782B6DAFCD0E}" type="slidenum">
              <a:rPr lang="es-ES" altLang="zh-CN" sz="2000" b="1">
                <a:solidFill>
                  <a:srgbClr val="FFFFFF"/>
                </a:solidFill>
                <a:latin typeface="Calibri" pitchFamily="34" charset="0"/>
              </a:rPr>
              <a:pPr algn="r" eaLnBrk="1" hangingPunct="1"/>
              <a:t>‹#›</a:t>
            </a:fld>
            <a:endParaRPr lang="es-ES" altLang="zh-CN" sz="2000" b="1">
              <a:solidFill>
                <a:srgbClr val="FFFFFF"/>
              </a:solidFill>
              <a:latin typeface="Calibri" pitchFamily="34" charset="0"/>
            </a:endParaRPr>
          </a:p>
        </p:txBody>
      </p:sp>
      <p:pic>
        <p:nvPicPr>
          <p:cNvPr id="6"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pPr>
              <a:defRPr/>
            </a:pPr>
            <a:fld id="{9439CA74-E73C-4BF1-8917-2F6E02B236B4}" type="datetime1">
              <a:rPr lang="es-ES" altLang="zh-CN"/>
              <a:pPr>
                <a:defRPr/>
              </a:pPr>
              <a:t>11/05/2020</a:t>
            </a:fld>
            <a:endParaRPr lang="es-ES" altLang="zh-CN" dirty="0"/>
          </a:p>
        </p:txBody>
      </p:sp>
      <p:sp>
        <p:nvSpPr>
          <p:cNvPr id="8" name="4 Marcador de pie de página"/>
          <p:cNvSpPr>
            <a:spLocks noGrp="1"/>
          </p:cNvSpPr>
          <p:nvPr>
            <p:ph type="ftr" sz="quarter" idx="11"/>
          </p:nvPr>
        </p:nvSpPr>
        <p:spPr/>
        <p:txBody>
          <a:bodyPr/>
          <a:lstStyle>
            <a:lvl1pPr>
              <a:defRPr dirty="0"/>
            </a:lvl1pPr>
          </a:lstStyle>
          <a:p>
            <a:pPr>
              <a:defRPr/>
            </a:pPr>
            <a:endParaRPr lang="es-E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章节">
    <p:spTree>
      <p:nvGrpSpPr>
        <p:cNvPr id="1" name=""/>
        <p:cNvGrpSpPr/>
        <p:nvPr/>
      </p:nvGrpSpPr>
      <p:grpSpPr>
        <a:xfrm>
          <a:off x="0" y="0"/>
          <a:ext cx="0" cy="0"/>
          <a:chOff x="0" y="0"/>
          <a:chExt cx="0" cy="0"/>
        </a:xfrm>
      </p:grpSpPr>
      <p:sp>
        <p:nvSpPr>
          <p:cNvPr id="2"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solidFill>
                <a:prstClr val="white"/>
              </a:solidFill>
            </a:endParaRPr>
          </a:p>
        </p:txBody>
      </p:sp>
      <p:sp>
        <p:nvSpPr>
          <p:cNvPr id="3" name="5 Marcador de número de diapositiva"/>
          <p:cNvSpPr txBox="1">
            <a:spLocks/>
          </p:cNvSpPr>
          <p:nvPr userDrawn="1"/>
        </p:nvSpPr>
        <p:spPr>
          <a:xfrm>
            <a:off x="8204200" y="66675"/>
            <a:ext cx="576263" cy="365125"/>
          </a:xfrm>
          <a:prstGeom prst="rect">
            <a:avLst/>
          </a:prstGeom>
        </p:spPr>
        <p:txBody>
          <a:bodyPr anchor="ctr"/>
          <a:lstStyle/>
          <a:p>
            <a:pPr algn="r" eaLnBrk="1" hangingPunct="1"/>
            <a:fld id="{EFF9F9AE-1BCD-498D-B0AA-3530F91E8A5F}" type="slidenum">
              <a:rPr lang="es-ES" altLang="zh-CN" sz="2000" b="1">
                <a:solidFill>
                  <a:srgbClr val="FFFFFF"/>
                </a:solidFill>
                <a:latin typeface="Calibri" pitchFamily="34" charset="0"/>
              </a:rPr>
              <a:pPr algn="r" eaLnBrk="1" hangingPunct="1"/>
              <a:t>‹#›</a:t>
            </a:fld>
            <a:endParaRPr lang="es-ES" altLang="zh-CN" sz="2000" b="1">
              <a:solidFill>
                <a:srgbClr val="FFFFFF"/>
              </a:solidFill>
              <a:latin typeface="Calibri" pitchFamily="34" charset="0"/>
            </a:endParaRPr>
          </a:p>
        </p:txBody>
      </p:sp>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5" name="文本框 11"/>
          <p:cNvSpPr txBox="1">
            <a:spLocks noChangeArrowheads="1"/>
          </p:cNvSpPr>
          <p:nvPr userDrawn="1"/>
        </p:nvSpPr>
        <p:spPr bwMode="auto">
          <a:xfrm>
            <a:off x="250825" y="6308725"/>
            <a:ext cx="1739900" cy="460375"/>
          </a:xfrm>
          <a:prstGeom prst="rect">
            <a:avLst/>
          </a:prstGeom>
          <a:noFill/>
          <a:ln w="9525">
            <a:noFill/>
            <a:miter lim="800000"/>
            <a:headEnd/>
            <a:tailEnd/>
          </a:ln>
        </p:spPr>
        <p:txBody>
          <a:bodyPr wrap="none">
            <a:spAutoFit/>
          </a:bodyPr>
          <a:lstStyle/>
          <a:p>
            <a:pPr eaLnBrk="1" hangingPunct="1"/>
            <a:r>
              <a:rPr lang="zh-CN" altLang="en-US" sz="2400">
                <a:solidFill>
                  <a:schemeClr val="bg1"/>
                </a:solidFill>
              </a:rPr>
              <a:t>第</a:t>
            </a:r>
            <a:r>
              <a:rPr lang="en-US" altLang="zh-CN" sz="2400">
                <a:solidFill>
                  <a:schemeClr val="bg1"/>
                </a:solidFill>
                <a:latin typeface="宋体" charset="-122"/>
              </a:rPr>
              <a:t>8</a:t>
            </a:r>
            <a:r>
              <a:rPr lang="zh-CN" altLang="en-US" sz="2400">
                <a:solidFill>
                  <a:schemeClr val="bg1"/>
                </a:solidFill>
              </a:rPr>
              <a:t>章  维护</a:t>
            </a:r>
          </a:p>
        </p:txBody>
      </p:sp>
      <p:sp>
        <p:nvSpPr>
          <p:cNvPr id="6" name="4 Marcador de pie de página"/>
          <p:cNvSpPr>
            <a:spLocks noGrp="1"/>
          </p:cNvSpPr>
          <p:nvPr>
            <p:ph type="ftr" sz="quarter" idx="10"/>
          </p:nvPr>
        </p:nvSpPr>
        <p:spPr/>
        <p:txBody>
          <a:bodyPr/>
          <a:lstStyle>
            <a:lvl1pPr>
              <a:defRPr dirty="0"/>
            </a:lvl1pPr>
          </a:lstStyle>
          <a:p>
            <a:pPr>
              <a:defRPr/>
            </a:pPr>
            <a:endParaRPr lang="es-ES"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ltLang="zh-CN" smtClean="0"/>
              <a:t>Haga clic para modificar el estilo de título del patrón</a:t>
            </a:r>
          </a:p>
        </p:txBody>
      </p:sp>
      <p:sp>
        <p:nvSpPr>
          <p:cNvPr id="1027" name="2 Marcador de texto"/>
          <p:cNvSpPr>
            <a:spLocks noGrp="1"/>
          </p:cNvSpPr>
          <p:nvPr>
            <p:ph type="body" idx="1"/>
          </p:nvPr>
        </p:nvSpPr>
        <p:spPr bwMode="auto">
          <a:xfrm>
            <a:off x="468313" y="1628775"/>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ltLang="zh-CN" smtClean="0"/>
              <a:t>Haga clic para modificar el estilo de texto del patrón</a:t>
            </a:r>
          </a:p>
          <a:p>
            <a:pPr lvl="1"/>
            <a:r>
              <a:rPr lang="es-ES" altLang="zh-CN" smtClean="0"/>
              <a:t>Segundo nivel</a:t>
            </a:r>
          </a:p>
          <a:p>
            <a:pPr lvl="2"/>
            <a:r>
              <a:rPr lang="es-ES" altLang="zh-CN" smtClean="0"/>
              <a:t>Tercer nivel</a:t>
            </a:r>
          </a:p>
          <a:p>
            <a:pPr lvl="3"/>
            <a:r>
              <a:rPr lang="es-ES" altLang="zh-CN" smtClean="0"/>
              <a:t>Cuarto nivel</a:t>
            </a:r>
          </a:p>
          <a:p>
            <a:pPr lvl="4"/>
            <a:r>
              <a:rPr lang="es-ES" altLang="zh-CN" smtClean="0"/>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smtClean="0">
                <a:solidFill>
                  <a:srgbClr val="898989"/>
                </a:solidFill>
                <a:latin typeface="Calibri" pitchFamily="34" charset="0"/>
                <a:ea typeface="宋体" charset="-122"/>
              </a:defRPr>
            </a:lvl1pPr>
          </a:lstStyle>
          <a:p>
            <a:pPr>
              <a:defRPr/>
            </a:pPr>
            <a:fld id="{9C33E372-7664-4E73-B350-DE7C0066C9EA}" type="datetime1">
              <a:rPr lang="zh-CN" altLang="en-US"/>
              <a:pPr>
                <a:defRPr/>
              </a:pPr>
              <a:t>2020-05-11</a:t>
            </a:fld>
            <a:endParaRPr lang="es-ES" altLang="zh-CN"/>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宋体" charset="-122"/>
              </a:defRPr>
            </a:lvl1pPr>
          </a:lstStyle>
          <a:p>
            <a:pPr>
              <a:defRPr/>
            </a:pPr>
            <a:endParaRPr lang="es-ES" altLang="zh-CN"/>
          </a:p>
        </p:txBody>
      </p:sp>
      <p:pic>
        <p:nvPicPr>
          <p:cNvPr id="1030" name="Imagen 5" descr="C:\Users\Design\Documents\Edu\Product Launch\shadown.png"/>
          <p:cNvPicPr>
            <a:picLocks noChangeAspect="1" noChangeArrowheads="1"/>
          </p:cNvPicPr>
          <p:nvPr userDrawn="1"/>
        </p:nvPicPr>
        <p:blipFill>
          <a:blip r:embed="rId6"/>
          <a:srcRect/>
          <a:stretch>
            <a:fillRect/>
          </a:stretch>
        </p:blipFill>
        <p:spPr bwMode="auto">
          <a:xfrm>
            <a:off x="2411413" y="5875338"/>
            <a:ext cx="762000" cy="982662"/>
          </a:xfrm>
          <a:prstGeom prst="rect">
            <a:avLst/>
          </a:prstGeom>
          <a:noFill/>
          <a:ln w="9525">
            <a:noFill/>
            <a:miter lim="800000"/>
            <a:headEnd/>
            <a:tailEnd/>
          </a:ln>
        </p:spPr>
      </p:pic>
      <p:pic>
        <p:nvPicPr>
          <p:cNvPr id="1031" name="Imagen 5" descr="C:\Users\Design\Documents\Edu\Product Launch\shadown.png"/>
          <p:cNvPicPr>
            <a:picLocks noChangeAspect="1" noChangeArrowheads="1"/>
          </p:cNvPicPr>
          <p:nvPr userDrawn="1"/>
        </p:nvPicPr>
        <p:blipFill>
          <a:blip r:embed="rId7"/>
          <a:srcRect/>
          <a:stretch>
            <a:fillRect/>
          </a:stretch>
        </p:blipFill>
        <p:spPr bwMode="auto">
          <a:xfrm>
            <a:off x="5969000" y="6021388"/>
            <a:ext cx="763588" cy="982662"/>
          </a:xfrm>
          <a:prstGeom prst="rect">
            <a:avLst/>
          </a:prstGeom>
          <a:noFill/>
          <a:ln w="9525">
            <a:noFill/>
            <a:miter lim="800000"/>
            <a:headEnd/>
            <a:tailEnd/>
          </a:ln>
        </p:spPr>
      </p:pic>
      <p:sp>
        <p:nvSpPr>
          <p:cNvPr id="9" name="46 Recortar rectángulo de esquina del mismo lado"/>
          <p:cNvSpPr/>
          <p:nvPr userDrawn="1"/>
        </p:nvSpPr>
        <p:spPr>
          <a:xfrm>
            <a:off x="8026400" y="0"/>
            <a:ext cx="577850" cy="438150"/>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algn="ctr" eaLnBrk="1" hangingPunct="1"/>
            <a:fld id="{8509EAC6-6659-4224-8C05-38F0AA6544FA}" type="slidenum">
              <a:rPr lang="es-ES" altLang="zh-CN">
                <a:solidFill>
                  <a:srgbClr val="FFFFFF"/>
                </a:solidFill>
              </a:rPr>
              <a:pPr algn="ctr" eaLnBrk="1" hangingPunct="1"/>
              <a:t>‹#›</a:t>
            </a:fld>
            <a:endParaRPr lang="es-ES" altLang="zh-CN">
              <a:solidFill>
                <a:srgbClr val="FFFFFF"/>
              </a:solidFill>
            </a:endParaRPr>
          </a:p>
        </p:txBody>
      </p:sp>
    </p:spTree>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2050"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ltLang="zh-CN" smtClean="0"/>
              <a:t>Haga clic para modificar el estilo de título del patrón</a:t>
            </a:r>
          </a:p>
        </p:txBody>
      </p:sp>
      <p:sp>
        <p:nvSpPr>
          <p:cNvPr id="2051"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ltLang="zh-CN" smtClean="0"/>
              <a:t>Haga clic para modificar el estilo de texto del patrón</a:t>
            </a:r>
          </a:p>
          <a:p>
            <a:pPr lvl="1"/>
            <a:r>
              <a:rPr lang="es-ES" altLang="zh-CN" smtClean="0"/>
              <a:t>Segundo nivel</a:t>
            </a:r>
          </a:p>
          <a:p>
            <a:pPr lvl="2"/>
            <a:r>
              <a:rPr lang="es-ES" altLang="zh-CN" smtClean="0"/>
              <a:t>Tercer nivel</a:t>
            </a:r>
          </a:p>
          <a:p>
            <a:pPr lvl="3"/>
            <a:r>
              <a:rPr lang="es-ES" altLang="zh-CN" smtClean="0"/>
              <a:t>Cuarto nivel</a:t>
            </a:r>
          </a:p>
          <a:p>
            <a:pPr lvl="4"/>
            <a:r>
              <a:rPr lang="es-ES" altLang="zh-CN" smtClean="0"/>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宋体" charset="-122"/>
              </a:defRPr>
            </a:lvl1pPr>
          </a:lstStyle>
          <a:p>
            <a:pPr>
              <a:defRPr/>
            </a:pPr>
            <a:fld id="{56B20BF9-3B29-494C-9A21-D42738C01CF0}" type="datetime1">
              <a:rPr lang="es-ES" altLang="zh-CN"/>
              <a:pPr>
                <a:defRPr/>
              </a:pPr>
              <a:t>11/05/2020</a:t>
            </a:fld>
            <a:endParaRPr lang="es-ES" altLang="zh-CN"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宋体" charset="-122"/>
              </a:defRPr>
            </a:lvl1pPr>
          </a:lstStyle>
          <a:p>
            <a:pPr>
              <a:defRPr/>
            </a:pPr>
            <a:endParaRPr lang="es-ES" altLang="zh-CN"/>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fld id="{03136394-F0DE-48CA-87CC-079C83FEEFFC}" type="slidenum">
              <a:rPr lang="es-ES" altLang="zh-CN"/>
              <a:pPr/>
              <a:t>‹#›</a:t>
            </a:fld>
            <a:endParaRPr lang="es-ES" altLang="zh-CN"/>
          </a:p>
        </p:txBody>
      </p:sp>
      <p:pic>
        <p:nvPicPr>
          <p:cNvPr id="2055" name="Imagen 5" descr="C:\Users\Design\Documents\Edu\Product Launch\shadown.png"/>
          <p:cNvPicPr>
            <a:picLocks noChangeAspect="1" noChangeArrowheads="1"/>
          </p:cNvPicPr>
          <p:nvPr userDrawn="1"/>
        </p:nvPicPr>
        <p:blipFill>
          <a:blip r:embed="rId6"/>
          <a:srcRect/>
          <a:stretch>
            <a:fillRect/>
          </a:stretch>
        </p:blipFill>
        <p:spPr bwMode="auto">
          <a:xfrm>
            <a:off x="2411413" y="5875338"/>
            <a:ext cx="762000" cy="982662"/>
          </a:xfrm>
          <a:prstGeom prst="rect">
            <a:avLst/>
          </a:prstGeom>
          <a:noFill/>
          <a:ln w="9525">
            <a:noFill/>
            <a:miter lim="800000"/>
            <a:headEnd/>
            <a:tailEnd/>
          </a:ln>
        </p:spPr>
      </p:pic>
      <p:pic>
        <p:nvPicPr>
          <p:cNvPr id="2056" name="Imagen 5" descr="C:\Users\Design\Documents\Edu\Product Launch\shadown.png"/>
          <p:cNvPicPr>
            <a:picLocks noChangeAspect="1" noChangeArrowheads="1"/>
          </p:cNvPicPr>
          <p:nvPr userDrawn="1"/>
        </p:nvPicPr>
        <p:blipFill>
          <a:blip r:embed="rId7"/>
          <a:srcRect/>
          <a:stretch>
            <a:fillRect/>
          </a:stretch>
        </p:blipFill>
        <p:spPr bwMode="auto">
          <a:xfrm>
            <a:off x="5969000" y="6021388"/>
            <a:ext cx="763588" cy="9826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oleObject" Target="../embeddings/Microsoft_Excel_97-2003____1.xls"/></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slide" Target="slide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7.jpeg"/><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5.png"/><Relationship Id="rId5" Type="http://schemas.openxmlformats.org/officeDocument/2006/relationships/oleObject" Target="../embeddings/Microsoft_Excel_97-2003____2.xls"/><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slide" Target="slide3.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slide" Target="slide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6.xml"/><Relationship Id="rId5" Type="http://schemas.openxmlformats.org/officeDocument/2006/relationships/slide" Target="slide3.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slide" Target="slide3.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6.xml"/><Relationship Id="rId5" Type="http://schemas.openxmlformats.org/officeDocument/2006/relationships/slide" Target="slide3.xml"/><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6.xml"/><Relationship Id="rId5" Type="http://schemas.openxmlformats.org/officeDocument/2006/relationships/slide" Target="slide3.xml"/><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2 Subtítulo"/>
          <p:cNvSpPr>
            <a:spLocks noGrp="1"/>
          </p:cNvSpPr>
          <p:nvPr>
            <p:ph type="subTitle" idx="1"/>
          </p:nvPr>
        </p:nvSpPr>
        <p:spPr>
          <a:xfrm>
            <a:off x="1187450" y="1916113"/>
            <a:ext cx="7488238" cy="792162"/>
          </a:xfrm>
        </p:spPr>
        <p:txBody>
          <a:bodyPr/>
          <a:lstStyle/>
          <a:p>
            <a:pPr eaLnBrk="1" hangingPunct="1">
              <a:defRPr/>
            </a:pPr>
            <a:r>
              <a:rPr lang="zh-CN" altLang="en-US" sz="5400" b="1" dirty="0" smtClean="0">
                <a:solidFill>
                  <a:schemeClr val="tx1"/>
                </a:solidFill>
                <a:latin typeface="Bodoni MT Black" pitchFamily="18" charset="0"/>
              </a:rPr>
              <a:t>软件工程导论（第</a:t>
            </a:r>
            <a:r>
              <a:rPr lang="en-US" altLang="zh-CN" sz="5400" b="1" dirty="0" smtClean="0">
                <a:solidFill>
                  <a:schemeClr val="tx1"/>
                </a:solidFill>
                <a:latin typeface="Bodoni MT Black" pitchFamily="18" charset="0"/>
              </a:rPr>
              <a:t>6</a:t>
            </a:r>
            <a:r>
              <a:rPr lang="zh-CN" altLang="en-US" sz="5400" b="1" dirty="0" smtClean="0">
                <a:solidFill>
                  <a:schemeClr val="tx1"/>
                </a:solidFill>
                <a:latin typeface="Bodoni MT Black" pitchFamily="18" charset="0"/>
              </a:rPr>
              <a:t>版）</a:t>
            </a:r>
            <a:endParaRPr lang="es-ES" altLang="zh-CN" sz="5400" dirty="0" smtClean="0">
              <a:solidFill>
                <a:schemeClr val="tx1"/>
              </a:solidFill>
              <a:latin typeface="Bodoni MT Black" pitchFamily="18" charset="0"/>
            </a:endParaRPr>
          </a:p>
        </p:txBody>
      </p:sp>
      <p:sp>
        <p:nvSpPr>
          <p:cNvPr id="10243" name="1 Título"/>
          <p:cNvSpPr txBox="1">
            <a:spLocks/>
          </p:cNvSpPr>
          <p:nvPr/>
        </p:nvSpPr>
        <p:spPr bwMode="auto">
          <a:xfrm>
            <a:off x="3132138" y="6275388"/>
            <a:ext cx="2390775" cy="474662"/>
          </a:xfrm>
          <a:prstGeom prst="rect">
            <a:avLst/>
          </a:prstGeom>
          <a:noFill/>
          <a:ln w="9525">
            <a:noFill/>
            <a:miter lim="800000"/>
            <a:headEnd/>
            <a:tailEnd/>
          </a:ln>
        </p:spPr>
        <p:txBody>
          <a:bodyPr anchor="ctr"/>
          <a:lstStyle/>
          <a:p>
            <a:pPr algn="r" eaLnBrk="1" hangingPunct="1"/>
            <a:r>
              <a:rPr lang="zh-CN" altLang="en-US" sz="2000">
                <a:solidFill>
                  <a:srgbClr val="FFFFFF"/>
                </a:solidFill>
                <a:latin typeface="Bodoni MT Black" pitchFamily="18" charset="0"/>
              </a:rPr>
              <a:t>清华大学出版社</a:t>
            </a:r>
            <a:endParaRPr lang="en-US" altLang="zh-CN" sz="2000">
              <a:solidFill>
                <a:srgbClr val="FFFFFF"/>
              </a:solidFill>
              <a:latin typeface="Bodoni MT Black" pitchFamily="18" charset="0"/>
            </a:endParaRPr>
          </a:p>
        </p:txBody>
      </p:sp>
      <p:sp>
        <p:nvSpPr>
          <p:cNvPr id="10244" name="5 CuadroTexto"/>
          <p:cNvSpPr txBox="1">
            <a:spLocks noChangeArrowheads="1"/>
          </p:cNvSpPr>
          <p:nvPr/>
        </p:nvSpPr>
        <p:spPr bwMode="auto">
          <a:xfrm>
            <a:off x="1619250" y="3629025"/>
            <a:ext cx="6697663" cy="708025"/>
          </a:xfrm>
          <a:prstGeom prst="rect">
            <a:avLst/>
          </a:prstGeom>
          <a:noFill/>
          <a:ln w="9525">
            <a:noFill/>
            <a:miter lim="800000"/>
            <a:headEnd/>
            <a:tailEnd/>
          </a:ln>
        </p:spPr>
        <p:txBody>
          <a:bodyPr>
            <a:spAutoFit/>
          </a:bodyPr>
          <a:lstStyle/>
          <a:p>
            <a:pPr algn="ctr" eaLnBrk="1" hangingPunct="1"/>
            <a:r>
              <a:rPr lang="zh-CN" altLang="en-US" sz="4000" b="1">
                <a:solidFill>
                  <a:srgbClr val="000000"/>
                </a:solidFill>
                <a:latin typeface="Bodoni MT Black" pitchFamily="18" charset="0"/>
              </a:rPr>
              <a:t>第</a:t>
            </a:r>
            <a:r>
              <a:rPr lang="en-US" altLang="zh-CN" sz="4000" b="1">
                <a:solidFill>
                  <a:srgbClr val="000000"/>
                </a:solidFill>
                <a:latin typeface="Bodoni MT Black" pitchFamily="18" charset="0"/>
              </a:rPr>
              <a:t>8</a:t>
            </a:r>
            <a:r>
              <a:rPr lang="zh-CN" altLang="en-US" sz="4000" b="1">
                <a:solidFill>
                  <a:srgbClr val="000000"/>
                </a:solidFill>
                <a:latin typeface="Bodoni MT Black" pitchFamily="18" charset="0"/>
              </a:rPr>
              <a:t>章 维护</a:t>
            </a:r>
            <a:endParaRPr lang="en-US" altLang="zh-CN" sz="4000" b="1">
              <a:solidFill>
                <a:srgbClr val="000000"/>
              </a:solidFill>
              <a:latin typeface="Bodoni MT Black" pitchFamily="18" charset="0"/>
            </a:endParaRPr>
          </a:p>
        </p:txBody>
      </p:sp>
      <p:sp>
        <p:nvSpPr>
          <p:cNvPr id="10245" name="1 Título"/>
          <p:cNvSpPr txBox="1">
            <a:spLocks/>
          </p:cNvSpPr>
          <p:nvPr/>
        </p:nvSpPr>
        <p:spPr bwMode="auto">
          <a:xfrm>
            <a:off x="-36513" y="127000"/>
            <a:ext cx="5545138" cy="349250"/>
          </a:xfrm>
          <a:prstGeom prst="rect">
            <a:avLst/>
          </a:prstGeom>
          <a:noFill/>
          <a:ln w="9525">
            <a:noFill/>
            <a:miter lim="800000"/>
            <a:headEnd/>
            <a:tailEnd/>
          </a:ln>
        </p:spPr>
        <p:txBody>
          <a:bodyPr anchor="ctr"/>
          <a:lstStyle/>
          <a:p>
            <a:pPr algn="ctr" eaLnBrk="1" hangingPunct="1"/>
            <a:r>
              <a:rPr lang="zh-CN" altLang="en-US" sz="2000">
                <a:solidFill>
                  <a:srgbClr val="000000"/>
                </a:solidFill>
                <a:latin typeface="Bodoni MT Black" pitchFamily="18" charset="0"/>
              </a:rPr>
              <a:t>“十二五”普通高等教育本科国家级规划教材</a:t>
            </a:r>
          </a:p>
        </p:txBody>
      </p:sp>
      <p:sp>
        <p:nvSpPr>
          <p:cNvPr id="10246" name="文本框 1"/>
          <p:cNvSpPr txBox="1">
            <a:spLocks noChangeArrowheads="1"/>
          </p:cNvSpPr>
          <p:nvPr/>
        </p:nvSpPr>
        <p:spPr bwMode="auto">
          <a:xfrm>
            <a:off x="285750" y="6311900"/>
            <a:ext cx="2493963" cy="400050"/>
          </a:xfrm>
          <a:prstGeom prst="rect">
            <a:avLst/>
          </a:prstGeom>
          <a:noFill/>
          <a:ln w="9525">
            <a:noFill/>
            <a:miter lim="800000"/>
            <a:headEnd/>
            <a:tailEnd/>
          </a:ln>
        </p:spPr>
        <p:txBody>
          <a:bodyPr wrap="none">
            <a:spAutoFit/>
          </a:bodyPr>
          <a:lstStyle/>
          <a:p>
            <a:pPr eaLnBrk="1" hangingPunct="1"/>
            <a:r>
              <a:rPr lang="zh-CN" altLang="en-US" sz="2000">
                <a:solidFill>
                  <a:srgbClr val="FFFFFF"/>
                </a:solidFill>
                <a:latin typeface="Bodoni MT Black" pitchFamily="18" charset="0"/>
              </a:rPr>
              <a:t>张海藩，牟永敏编著</a:t>
            </a:r>
          </a:p>
        </p:txBody>
      </p:sp>
      <p:sp>
        <p:nvSpPr>
          <p:cNvPr id="10247" name="1 Título"/>
          <p:cNvSpPr txBox="1">
            <a:spLocks/>
          </p:cNvSpPr>
          <p:nvPr/>
        </p:nvSpPr>
        <p:spPr bwMode="auto">
          <a:xfrm>
            <a:off x="-36513" y="476250"/>
            <a:ext cx="3227388" cy="431800"/>
          </a:xfrm>
          <a:prstGeom prst="rect">
            <a:avLst/>
          </a:prstGeom>
          <a:noFill/>
          <a:ln w="9525">
            <a:noFill/>
            <a:miter lim="800000"/>
            <a:headEnd/>
            <a:tailEnd/>
          </a:ln>
        </p:spPr>
        <p:txBody>
          <a:bodyPr anchor="ctr"/>
          <a:lstStyle/>
          <a:p>
            <a:pPr algn="ctr" eaLnBrk="1" hangingPunct="1"/>
            <a:r>
              <a:rPr lang="zh-CN" altLang="en-US" sz="2000">
                <a:solidFill>
                  <a:srgbClr val="000000"/>
                </a:solidFill>
                <a:latin typeface="Bodoni MT Black" pitchFamily="18" charset="0"/>
              </a:rPr>
              <a:t>北京高等教育精品教材</a:t>
            </a:r>
          </a:p>
        </p:txBody>
      </p:sp>
      <p:sp>
        <p:nvSpPr>
          <p:cNvPr id="10248" name="1 Título"/>
          <p:cNvSpPr txBox="1">
            <a:spLocks/>
          </p:cNvSpPr>
          <p:nvPr/>
        </p:nvSpPr>
        <p:spPr bwMode="auto">
          <a:xfrm>
            <a:off x="0" y="1063625"/>
            <a:ext cx="9144000" cy="565150"/>
          </a:xfrm>
          <a:prstGeom prst="rect">
            <a:avLst/>
          </a:prstGeom>
          <a:solidFill>
            <a:schemeClr val="bg1"/>
          </a:solidFill>
          <a:ln w="9525">
            <a:noFill/>
            <a:miter lim="800000"/>
            <a:headEnd/>
            <a:tailEnd/>
          </a:ln>
        </p:spPr>
        <p:txBody>
          <a:bodyPr anchor="ctr"/>
          <a:lstStyle/>
          <a:p>
            <a:pPr algn="ctr" eaLnBrk="1" hangingPunct="1"/>
            <a:r>
              <a:rPr lang="en-US" altLang="zh-CN" sz="2400">
                <a:solidFill>
                  <a:srgbClr val="C00000"/>
                </a:solidFill>
                <a:latin typeface="Bodoni MT Black" pitchFamily="18" charset="0"/>
              </a:rPr>
              <a:t>21</a:t>
            </a:r>
            <a:r>
              <a:rPr lang="zh-CN" altLang="en-US" sz="2400">
                <a:solidFill>
                  <a:srgbClr val="C00000"/>
                </a:solidFill>
                <a:latin typeface="Bodoni MT Black" pitchFamily="18" charset="0"/>
              </a:rPr>
              <a:t>世纪软件工程专业规划教材</a:t>
            </a:r>
          </a:p>
        </p:txBody>
      </p:sp>
      <p:sp>
        <p:nvSpPr>
          <p:cNvPr id="4" name="等腰三角形 3"/>
          <p:cNvSpPr/>
          <p:nvPr/>
        </p:nvSpPr>
        <p:spPr>
          <a:xfrm rot="5400000">
            <a:off x="991393" y="3717132"/>
            <a:ext cx="773113" cy="628650"/>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8.1</a:t>
            </a:r>
            <a:r>
              <a:rPr lang="en-US" altLang="zh-CN" sz="2400" dirty="0" smtClean="0">
                <a:solidFill>
                  <a:srgbClr val="D9D9D9"/>
                </a:solidFill>
                <a:latin typeface="Bodoni MT Black" pitchFamily="18" charset="0"/>
                <a:ea typeface="隶书" pitchFamily="49" charset="-122"/>
              </a:rPr>
              <a:t> </a:t>
            </a:r>
            <a:r>
              <a:rPr lang="zh-CN" altLang="en-US" sz="2400" dirty="0">
                <a:solidFill>
                  <a:srgbClr val="D9D9D9"/>
                </a:solidFill>
                <a:latin typeface="Bodoni MT Black" pitchFamily="18" charset="0"/>
                <a:ea typeface="+mn-ea"/>
              </a:rPr>
              <a:t>软件维护的定义</a:t>
            </a:r>
          </a:p>
        </p:txBody>
      </p:sp>
      <p:graphicFrame>
        <p:nvGraphicFramePr>
          <p:cNvPr id="27651" name="图表 7"/>
          <p:cNvGraphicFramePr>
            <a:graphicFrameLocks/>
          </p:cNvGraphicFramePr>
          <p:nvPr/>
        </p:nvGraphicFramePr>
        <p:xfrm>
          <a:off x="3000364" y="1649413"/>
          <a:ext cx="6197600" cy="4165600"/>
        </p:xfrm>
        <a:graphic>
          <a:graphicData uri="http://schemas.openxmlformats.org/presentationml/2006/ole">
            <mc:AlternateContent xmlns:mc="http://schemas.openxmlformats.org/markup-compatibility/2006">
              <mc:Choice xmlns:v="urn:schemas-microsoft-com:vml" Requires="v">
                <p:oleObj spid="_x0000_s27736" name="图表" r:id="rId4" imgW="6206266" imgH="4176122" progId="Excel.Sheet.8">
                  <p:embed/>
                </p:oleObj>
              </mc:Choice>
              <mc:Fallback>
                <p:oleObj name="图表" r:id="rId4" imgW="6206266" imgH="4176122" progId="Excel.Sheet.8">
                  <p:embed/>
                  <p:pic>
                    <p:nvPicPr>
                      <p:cNvPr id="0" name="图表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0364" y="1649413"/>
                        <a:ext cx="6197600" cy="416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文本框 8"/>
          <p:cNvSpPr txBox="1"/>
          <p:nvPr/>
        </p:nvSpPr>
        <p:spPr>
          <a:xfrm>
            <a:off x="251520" y="1484784"/>
            <a:ext cx="3672408" cy="3901068"/>
          </a:xfrm>
          <a:prstGeom prst="rect">
            <a:avLst/>
          </a:prstGeom>
          <a:noFill/>
        </p:spPr>
        <p:txBody>
          <a:bodyPr wrap="square">
            <a:spAutoFit/>
          </a:bodyPr>
          <a:lstStyle/>
          <a:p>
            <a:pPr eaLnBrk="1" hangingPunct="1">
              <a:lnSpc>
                <a:spcPct val="125000"/>
              </a:lnSpc>
              <a:defRPr/>
            </a:pPr>
            <a:r>
              <a:rPr lang="zh-CN" altLang="en-US" sz="2200" dirty="0" smtClean="0">
                <a:latin typeface="Bodoni MT Black" pitchFamily="18" charset="0"/>
                <a:ea typeface="+mn-ea"/>
              </a:rPr>
              <a:t>从关于</a:t>
            </a:r>
            <a:r>
              <a:rPr lang="zh-CN" altLang="en-US" sz="2200" dirty="0">
                <a:latin typeface="Bodoni MT Black" pitchFamily="18" charset="0"/>
                <a:ea typeface="+mn-ea"/>
              </a:rPr>
              <a:t>软件维护的定义不难看出，软件维护绝不仅限于纠正使用中发现的错误，事实上在全部维护活动中一半以上是</a:t>
            </a:r>
            <a:r>
              <a:rPr lang="zh-CN" altLang="en-US" sz="2200" dirty="0">
                <a:solidFill>
                  <a:srgbClr val="FF0000"/>
                </a:solidFill>
                <a:latin typeface="Bodoni MT Black" pitchFamily="18" charset="0"/>
                <a:ea typeface="+mn-ea"/>
              </a:rPr>
              <a:t>完善性维护</a:t>
            </a:r>
            <a:r>
              <a:rPr lang="zh-CN" altLang="en-US" sz="2200" dirty="0" smtClean="0">
                <a:latin typeface="Bodoni MT Black" pitchFamily="18" charset="0"/>
                <a:ea typeface="+mn-ea"/>
              </a:rPr>
              <a:t>。应该</a:t>
            </a:r>
            <a:r>
              <a:rPr lang="zh-CN" altLang="en-US" sz="2200" dirty="0">
                <a:latin typeface="Bodoni MT Black" pitchFamily="18" charset="0"/>
                <a:ea typeface="+mn-ea"/>
              </a:rPr>
              <a:t>注意，</a:t>
            </a:r>
            <a:r>
              <a:rPr lang="zh-CN" altLang="en-US" sz="2200" dirty="0">
                <a:solidFill>
                  <a:srgbClr val="FF0000"/>
                </a:solidFill>
                <a:latin typeface="Bodoni MT Black" pitchFamily="18" charset="0"/>
                <a:ea typeface="+mn-ea"/>
              </a:rPr>
              <a:t>上述</a:t>
            </a:r>
            <a:r>
              <a:rPr lang="en-US" altLang="zh-CN" sz="2200" dirty="0">
                <a:solidFill>
                  <a:srgbClr val="FF0000"/>
                </a:solidFill>
                <a:latin typeface="Bodoni MT Black" pitchFamily="18" charset="0"/>
                <a:ea typeface="+mn-ea"/>
              </a:rPr>
              <a:t>4</a:t>
            </a:r>
            <a:r>
              <a:rPr lang="zh-CN" altLang="en-US" sz="2200" dirty="0">
                <a:solidFill>
                  <a:srgbClr val="FF0000"/>
                </a:solidFill>
                <a:latin typeface="Bodoni MT Black" pitchFamily="18" charset="0"/>
                <a:ea typeface="+mn-ea"/>
              </a:rPr>
              <a:t>类维护活动都必须应用于整个软件配置，维护软件文档和维护软件的可执行代码是同样重要的。</a:t>
            </a:r>
          </a:p>
        </p:txBody>
      </p:sp>
      <p:sp>
        <p:nvSpPr>
          <p:cNvPr id="7" name="标题 3"/>
          <p:cNvSpPr txBox="1">
            <a:spLocks/>
          </p:cNvSpPr>
          <p:nvPr/>
        </p:nvSpPr>
        <p:spPr bwMode="auto">
          <a:xfrm>
            <a:off x="10795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8.1</a:t>
            </a:r>
            <a:r>
              <a:rPr lang="en-US" altLang="zh-CN" b="1" smtClean="0">
                <a:latin typeface="Bodoni MT Black" pitchFamily="18" charset="0"/>
              </a:rPr>
              <a:t> </a:t>
            </a:r>
            <a:r>
              <a:rPr lang="zh-CN" altLang="en-US" b="1" smtClean="0">
                <a:latin typeface="Bodoni MT Black" pitchFamily="18" charset="0"/>
              </a:rPr>
              <a:t>软件维护的定义</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pic>
        <p:nvPicPr>
          <p:cNvPr id="29699"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29700"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29701"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29702"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29703"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29704"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34" name="Rectangle 3"/>
          <p:cNvSpPr txBox="1">
            <a:spLocks noChangeArrowheads="1"/>
          </p:cNvSpPr>
          <p:nvPr/>
        </p:nvSpPr>
        <p:spPr bwMode="auto">
          <a:xfrm>
            <a:off x="539750" y="1203325"/>
            <a:ext cx="8229600"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800" b="1" dirty="0" smtClean="0">
                <a:solidFill>
                  <a:srgbClr val="9999CC">
                    <a:lumMod val="50000"/>
                  </a:srgbClr>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.1   </a:t>
            </a:r>
            <a:r>
              <a:rPr kumimoji="1" lang="zh-CN" altLang="en-US" sz="2800" b="1" dirty="0" smtClean="0">
                <a:solidFill>
                  <a:prstClr val="black"/>
                </a:solidFill>
                <a:latin typeface="Bodoni MT Black" pitchFamily="18" charset="0"/>
              </a:rPr>
              <a:t>软件维护的定义</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8.2   </a:t>
            </a:r>
            <a:r>
              <a:rPr kumimoji="1" lang="zh-CN" altLang="en-US" sz="2800" b="1" dirty="0" smtClean="0">
                <a:solidFill>
                  <a:prstClr val="black"/>
                </a:solidFill>
                <a:latin typeface="Bodoni MT Black" pitchFamily="18" charset="0"/>
              </a:rPr>
              <a:t>软件维护的特点</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.3   </a:t>
            </a:r>
            <a:r>
              <a:rPr kumimoji="1" lang="zh-CN" altLang="en-US" sz="2800" b="1" dirty="0" smtClean="0">
                <a:solidFill>
                  <a:prstClr val="black"/>
                </a:solidFill>
                <a:latin typeface="Bodoni MT Black" pitchFamily="18" charset="0"/>
              </a:rPr>
              <a:t>软件维护过程</a:t>
            </a: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.4   </a:t>
            </a:r>
            <a:r>
              <a:rPr kumimoji="1" lang="zh-CN" altLang="en-US" sz="2800" b="1" dirty="0" smtClean="0">
                <a:solidFill>
                  <a:prstClr val="black"/>
                </a:solidFill>
                <a:latin typeface="Bodoni MT Black" pitchFamily="18" charset="0"/>
              </a:rPr>
              <a:t>软件的可维护性</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.5   </a:t>
            </a:r>
            <a:r>
              <a:rPr kumimoji="1" lang="zh-CN" altLang="en-US" sz="2800" b="1" dirty="0" smtClean="0">
                <a:solidFill>
                  <a:prstClr val="black"/>
                </a:solidFill>
                <a:latin typeface="Bodoni MT Black" pitchFamily="18" charset="0"/>
              </a:rPr>
              <a:t>预防性维护</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.6   </a:t>
            </a:r>
            <a:r>
              <a:rPr kumimoji="1" lang="zh-CN" altLang="en-US" sz="2800" b="1" dirty="0" smtClean="0">
                <a:solidFill>
                  <a:prstClr val="black"/>
                </a:solidFill>
                <a:latin typeface="Bodoni MT Black" pitchFamily="18" charset="0"/>
              </a:rPr>
              <a:t>软件再工程过程</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000" b="1" dirty="0" smtClean="0">
                <a:solidFill>
                  <a:prstClr val="black"/>
                </a:solidFill>
                <a:latin typeface="Bodoni MT Black" pitchFamily="18" charset="0"/>
              </a:rPr>
              <a:t>   </a:t>
            </a:r>
          </a:p>
          <a:p>
            <a:pPr marL="0" indent="0" eaLnBrk="1" hangingPunct="1">
              <a:lnSpc>
                <a:spcPct val="250000"/>
              </a:lnSpc>
              <a:spcBef>
                <a:spcPct val="50000"/>
              </a:spcBef>
              <a:buClrTx/>
              <a:buSzTx/>
              <a:buFont typeface="Wingdings" pitchFamily="2" charset="2"/>
              <a:buNone/>
              <a:defRPr/>
            </a:pPr>
            <a:endParaRPr kumimoji="1" lang="zh-CN" altLang="en-US" sz="2400" b="1" dirty="0" smtClean="0">
              <a:solidFill>
                <a:prstClr val="black"/>
              </a:solidFill>
              <a:latin typeface="Bodoni MT Black" pitchFamily="18" charset="0"/>
            </a:endParaRPr>
          </a:p>
          <a:p>
            <a:pPr marL="0" indent="0" eaLnBrk="1" hangingPunct="1">
              <a:lnSpc>
                <a:spcPct val="120000"/>
              </a:lnSpc>
              <a:spcBef>
                <a:spcPct val="50000"/>
              </a:spcBef>
              <a:buClrTx/>
              <a:buSzTx/>
              <a:buFont typeface="Wingdings" pitchFamily="2" charset="2"/>
              <a:buNone/>
              <a:defRPr/>
            </a:pPr>
            <a:r>
              <a:rPr kumimoji="1" lang="en-US" altLang="zh-CN" sz="2400" b="1" dirty="0" smtClean="0">
                <a:solidFill>
                  <a:srgbClr val="9999CC">
                    <a:lumMod val="50000"/>
                  </a:srgbClr>
                </a:solidFill>
                <a:latin typeface="Bodoni MT Black" pitchFamily="18" charset="0"/>
              </a:rPr>
              <a:t>      </a:t>
            </a:r>
            <a:endParaRPr kumimoji="1" lang="zh-CN" altLang="en-US" sz="2400" b="1" dirty="0" smtClean="0">
              <a:solidFill>
                <a:srgbClr val="9999CC">
                  <a:lumMod val="50000"/>
                </a:srgbClr>
              </a:solidFill>
              <a:latin typeface="Bodoni MT Black" pitchFamily="18" charset="0"/>
            </a:endParaRPr>
          </a:p>
          <a:p>
            <a:pPr eaLnBrk="1" hangingPunct="1">
              <a:buClr>
                <a:srgbClr val="00007D"/>
              </a:buClr>
              <a:defRPr/>
            </a:pPr>
            <a:endParaRPr lang="zh-CN" altLang="zh-CN" b="1" kern="0" dirty="0">
              <a:solidFill>
                <a:srgbClr val="000000"/>
              </a:solidFill>
              <a:latin typeface="Bodoni MT Black" pitchFamily="18" charset="0"/>
            </a:endParaRPr>
          </a:p>
        </p:txBody>
      </p:sp>
      <p:sp>
        <p:nvSpPr>
          <p:cNvPr id="13" name="1 Título"/>
          <p:cNvSpPr txBox="1">
            <a:spLocks/>
          </p:cNvSpPr>
          <p:nvPr/>
        </p:nvSpPr>
        <p:spPr>
          <a:xfrm>
            <a:off x="984250" y="215900"/>
            <a:ext cx="73485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solidFill>
                  <a:prstClr val="black"/>
                </a:solidFill>
                <a:latin typeface="Bodoni MT Black" pitchFamily="18" charset="0"/>
              </a:rPr>
              <a:t>主要内容</a:t>
            </a:r>
            <a:endParaRPr lang="es-HN" b="1" dirty="0">
              <a:solidFill>
                <a:prstClr val="black"/>
              </a:solidFill>
              <a:latin typeface="Bodoni MT Black" pitchFamily="18" charset="0"/>
              <a:ea typeface="+mn-ea"/>
            </a:endParaRPr>
          </a:p>
        </p:txBody>
      </p:sp>
      <p:sp>
        <p:nvSpPr>
          <p:cNvPr id="14" name="矩形 13"/>
          <p:cNvSpPr/>
          <p:nvPr/>
        </p:nvSpPr>
        <p:spPr>
          <a:xfrm>
            <a:off x="862013" y="18494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
        <p:nvSpPr>
          <p:cNvPr id="15" name="等腰三角形 14"/>
          <p:cNvSpPr/>
          <p:nvPr/>
        </p:nvSpPr>
        <p:spPr>
          <a:xfrm rot="5400000">
            <a:off x="269875" y="1935163"/>
            <a:ext cx="538163"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
        <p:nvSpPr>
          <p:cNvPr id="29709"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spcBef>
                <a:spcPct val="50000"/>
              </a:spcBef>
              <a:buFont typeface="Wingdings" pitchFamily="2" charset="2"/>
              <a:buNone/>
            </a:pPr>
            <a:r>
              <a:rPr kumimoji="1" lang="en-US" altLang="zh-CN" sz="2400">
                <a:solidFill>
                  <a:srgbClr val="FFFFFF"/>
                </a:solidFill>
                <a:latin typeface="Bodoni MT Black" pitchFamily="18" charset="0"/>
              </a:rPr>
              <a:t>8.2   </a:t>
            </a:r>
            <a:r>
              <a:rPr kumimoji="1" lang="zh-CN" altLang="en-US" sz="2400">
                <a:solidFill>
                  <a:srgbClr val="FFFFFF"/>
                </a:solidFill>
                <a:latin typeface="Bodoni MT Black" pitchFamily="18" charset="0"/>
              </a:rPr>
              <a:t>软件维护的特点</a:t>
            </a:r>
            <a:endParaRPr kumimoji="1" lang="en-US" altLang="zh-CN" sz="2400">
              <a:solidFill>
                <a:srgbClr val="FFFFFF"/>
              </a:solidFill>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424113" y="6291263"/>
            <a:ext cx="42354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8.2.1 </a:t>
            </a:r>
            <a:r>
              <a:rPr lang="zh-CN" altLang="en-US" sz="2400" dirty="0" smtClean="0">
                <a:solidFill>
                  <a:srgbClr val="D9D9D9"/>
                </a:solidFill>
                <a:latin typeface="Bodoni MT Black" pitchFamily="18" charset="0"/>
                <a:ea typeface="+mn-ea"/>
              </a:rPr>
              <a:t>结构化</a:t>
            </a:r>
            <a:r>
              <a:rPr lang="zh-CN" altLang="en-US" sz="2400" dirty="0">
                <a:solidFill>
                  <a:srgbClr val="D9D9D9"/>
                </a:solidFill>
                <a:latin typeface="Bodoni MT Black" pitchFamily="18" charset="0"/>
                <a:ea typeface="+mn-ea"/>
              </a:rPr>
              <a:t>维护与非结构化维护差别巨大</a:t>
            </a:r>
          </a:p>
        </p:txBody>
      </p:sp>
      <p:sp>
        <p:nvSpPr>
          <p:cNvPr id="13316" name="标题 3"/>
          <p:cNvSpPr>
            <a:spLocks noGrp="1"/>
          </p:cNvSpPr>
          <p:nvPr>
            <p:ph type="title" idx="4294967295"/>
          </p:nvPr>
        </p:nvSpPr>
        <p:spPr>
          <a:xfrm>
            <a:off x="179388" y="25400"/>
            <a:ext cx="8229600" cy="1143000"/>
          </a:xfrm>
        </p:spPr>
        <p:txBody>
          <a:bodyPr/>
          <a:lstStyle/>
          <a:p>
            <a:pPr>
              <a:defRPr/>
            </a:pPr>
            <a:r>
              <a:rPr lang="en-US" altLang="zh-CN" b="1" dirty="0" smtClean="0">
                <a:latin typeface="Bodoni MT Black" pitchFamily="18" charset="0"/>
                <a:ea typeface="+mn-ea"/>
              </a:rPr>
              <a:t>8.2 </a:t>
            </a:r>
            <a:r>
              <a:rPr lang="zh-CN" altLang="en-US" b="1" dirty="0" smtClean="0">
                <a:latin typeface="Bodoni MT Black" pitchFamily="18" charset="0"/>
              </a:rPr>
              <a:t>软件维护的</a:t>
            </a:r>
            <a:r>
              <a:rPr lang="zh-CN" altLang="en-US" b="1" dirty="0">
                <a:latin typeface="Bodoni MT Black" pitchFamily="18" charset="0"/>
              </a:rPr>
              <a:t>特点</a:t>
            </a:r>
            <a:endParaRPr lang="zh-CN" altLang="en-US" b="1" dirty="0" smtClean="0">
              <a:latin typeface="Bodoni MT Black" pitchFamily="18" charset="0"/>
            </a:endParaRPr>
          </a:p>
        </p:txBody>
      </p:sp>
      <p:sp>
        <p:nvSpPr>
          <p:cNvPr id="3" name="文本框 2"/>
          <p:cNvSpPr txBox="1"/>
          <p:nvPr/>
        </p:nvSpPr>
        <p:spPr>
          <a:xfrm>
            <a:off x="251520" y="1700808"/>
            <a:ext cx="8367018" cy="4339650"/>
          </a:xfrm>
          <a:prstGeom prst="rect">
            <a:avLst/>
          </a:prstGeom>
          <a:noFill/>
        </p:spPr>
        <p:txBody>
          <a:bodyPr wrap="square">
            <a:spAutoFit/>
          </a:bodyPr>
          <a:lstStyle/>
          <a:p>
            <a:pPr marL="342900" indent="-342900" eaLnBrk="1" hangingPunct="1">
              <a:lnSpc>
                <a:spcPct val="150000"/>
              </a:lnSpc>
              <a:buFont typeface="Wingdings" panose="05000000000000000000" pitchFamily="2" charset="2"/>
              <a:buChar char="l"/>
              <a:defRPr/>
            </a:pPr>
            <a:r>
              <a:rPr lang="zh-CN" altLang="en-US" sz="2400" b="1" dirty="0" smtClean="0">
                <a:latin typeface="Bodoni MT Black" pitchFamily="18" charset="0"/>
                <a:ea typeface="+mj-ea"/>
              </a:rPr>
              <a:t>非</a:t>
            </a:r>
            <a:r>
              <a:rPr lang="zh-CN" altLang="en-US" sz="2400" b="1" dirty="0">
                <a:latin typeface="Bodoni MT Black" pitchFamily="18" charset="0"/>
                <a:ea typeface="+mj-ea"/>
              </a:rPr>
              <a:t>结构化维护</a:t>
            </a:r>
            <a:endParaRPr lang="en-US" altLang="zh-CN" sz="2400" b="1" dirty="0">
              <a:latin typeface="Bodoni MT Black" pitchFamily="18" charset="0"/>
              <a:ea typeface="+mj-ea"/>
            </a:endParaRPr>
          </a:p>
          <a:p>
            <a:pPr eaLnBrk="1" hangingPunct="1">
              <a:lnSpc>
                <a:spcPct val="125000"/>
              </a:lnSpc>
              <a:defRPr/>
            </a:pPr>
            <a:r>
              <a:rPr lang="zh-CN" altLang="en-US" sz="2000" dirty="0">
                <a:latin typeface="Bodoni MT Black" pitchFamily="18" charset="0"/>
                <a:ea typeface="+mn-ea"/>
              </a:rPr>
              <a:t>   </a:t>
            </a:r>
            <a:r>
              <a:rPr lang="zh-CN" altLang="en-US" sz="2000" dirty="0" smtClean="0">
                <a:latin typeface="Bodoni MT Black" pitchFamily="18" charset="0"/>
                <a:ea typeface="+mn-ea"/>
              </a:rPr>
              <a:t>    </a:t>
            </a:r>
            <a:r>
              <a:rPr lang="zh-CN" altLang="en-US" sz="2400" dirty="0">
                <a:latin typeface="Bodoni MT Black" pitchFamily="18" charset="0"/>
                <a:ea typeface="+mn-ea"/>
              </a:rPr>
              <a:t>如果</a:t>
            </a:r>
            <a:r>
              <a:rPr lang="zh-CN" altLang="en-US" sz="2400" dirty="0">
                <a:solidFill>
                  <a:srgbClr val="FF0000"/>
                </a:solidFill>
                <a:latin typeface="Bodoni MT Black" pitchFamily="18" charset="0"/>
                <a:ea typeface="+mn-ea"/>
              </a:rPr>
              <a:t>软件配置的唯一成分是程序代码</a:t>
            </a:r>
            <a:r>
              <a:rPr lang="zh-CN" altLang="en-US" sz="2400" dirty="0">
                <a:latin typeface="Bodoni MT Black" pitchFamily="18" charset="0"/>
                <a:ea typeface="+mn-ea"/>
              </a:rPr>
              <a:t>，那么维护活动从艰苦地评价程序代码开始，而且常常由于程序内部文档不足而使评价更困难，对于软件结构、全程数据结构、系统接口、性能</a:t>
            </a:r>
            <a:r>
              <a:rPr lang="zh-CN" altLang="en-US" sz="2400" dirty="0" smtClean="0">
                <a:latin typeface="Bodoni MT Black" pitchFamily="18" charset="0"/>
                <a:ea typeface="+mn-ea"/>
              </a:rPr>
              <a:t>和（</a:t>
            </a:r>
            <a:r>
              <a:rPr lang="zh-CN" altLang="en-US" sz="2400" dirty="0">
                <a:latin typeface="Bodoni MT Black" pitchFamily="18" charset="0"/>
              </a:rPr>
              <a:t>或</a:t>
            </a:r>
            <a:r>
              <a:rPr lang="zh-CN" altLang="en-US" sz="2400" dirty="0" smtClean="0">
                <a:latin typeface="Bodoni MT Black" pitchFamily="18" charset="0"/>
                <a:ea typeface="+mn-ea"/>
              </a:rPr>
              <a:t>）设计</a:t>
            </a:r>
            <a:r>
              <a:rPr lang="zh-CN" altLang="en-US" sz="2400" dirty="0">
                <a:latin typeface="Bodoni MT Black" pitchFamily="18" charset="0"/>
                <a:ea typeface="+mn-ea"/>
              </a:rPr>
              <a:t>约束等经常会产生误解，而且对程序代码所做的改动的后果也是难于估量的。</a:t>
            </a:r>
            <a:endParaRPr lang="en-US" altLang="zh-CN" sz="2400" dirty="0">
              <a:latin typeface="Bodoni MT Black" pitchFamily="18" charset="0"/>
              <a:ea typeface="+mn-ea"/>
            </a:endParaRPr>
          </a:p>
          <a:p>
            <a:pPr eaLnBrk="1" hangingPunct="1">
              <a:lnSpc>
                <a:spcPct val="125000"/>
              </a:lnSpc>
              <a:defRPr/>
            </a:pPr>
            <a:r>
              <a:rPr lang="zh-CN" altLang="en-US" sz="2400" dirty="0">
                <a:latin typeface="Bodoni MT Black" pitchFamily="18" charset="0"/>
                <a:ea typeface="+mn-ea"/>
              </a:rPr>
              <a:t>    </a:t>
            </a:r>
            <a:r>
              <a:rPr lang="zh-CN" altLang="en-US" sz="2400" dirty="0" smtClean="0">
                <a:latin typeface="Bodoni MT Black" pitchFamily="18" charset="0"/>
                <a:ea typeface="+mn-ea"/>
              </a:rPr>
              <a:t>   </a:t>
            </a:r>
            <a:r>
              <a:rPr lang="zh-CN" altLang="en-US" sz="2400" dirty="0" smtClean="0">
                <a:solidFill>
                  <a:srgbClr val="FF0000"/>
                </a:solidFill>
                <a:latin typeface="Bodoni MT Black" pitchFamily="18" charset="0"/>
                <a:ea typeface="+mn-ea"/>
              </a:rPr>
              <a:t>非</a:t>
            </a:r>
            <a:r>
              <a:rPr lang="zh-CN" altLang="en-US" sz="2400" dirty="0">
                <a:solidFill>
                  <a:srgbClr val="FF0000"/>
                </a:solidFill>
                <a:latin typeface="Bodoni MT Black" pitchFamily="18" charset="0"/>
                <a:ea typeface="+mn-ea"/>
              </a:rPr>
              <a:t>结构化维护</a:t>
            </a:r>
            <a:r>
              <a:rPr lang="zh-CN" altLang="en-US" sz="2400" dirty="0">
                <a:latin typeface="Bodoni MT Black" pitchFamily="18" charset="0"/>
                <a:ea typeface="+mn-ea"/>
              </a:rPr>
              <a:t>需要付出很大</a:t>
            </a:r>
            <a:r>
              <a:rPr lang="zh-CN" altLang="en-US" sz="2400" dirty="0" smtClean="0">
                <a:latin typeface="Bodoni MT Black" pitchFamily="18" charset="0"/>
                <a:ea typeface="+mn-ea"/>
              </a:rPr>
              <a:t>代价（浪费</a:t>
            </a:r>
            <a:r>
              <a:rPr lang="zh-CN" altLang="en-US" sz="2400" dirty="0">
                <a:latin typeface="Bodoni MT Black" pitchFamily="18" charset="0"/>
                <a:ea typeface="+mn-ea"/>
              </a:rPr>
              <a:t>精力并且遭受挫折的</a:t>
            </a:r>
            <a:r>
              <a:rPr lang="zh-CN" altLang="en-US" sz="2400" dirty="0" smtClean="0">
                <a:latin typeface="Bodoni MT Black" pitchFamily="18" charset="0"/>
                <a:ea typeface="+mn-ea"/>
              </a:rPr>
              <a:t>打击</a:t>
            </a:r>
            <a:r>
              <a:rPr lang="zh-CN" altLang="en-US" sz="2400" dirty="0">
                <a:latin typeface="Bodoni MT Black" pitchFamily="18" charset="0"/>
              </a:rPr>
              <a:t>）</a:t>
            </a:r>
            <a:r>
              <a:rPr lang="zh-CN" altLang="en-US" sz="2400" dirty="0" smtClean="0">
                <a:latin typeface="Bodoni MT Black" pitchFamily="18" charset="0"/>
                <a:ea typeface="+mn-ea"/>
              </a:rPr>
              <a:t>，</a:t>
            </a:r>
            <a:r>
              <a:rPr lang="zh-CN" altLang="en-US" sz="2400" dirty="0">
                <a:latin typeface="Bodoni MT Black" pitchFamily="18" charset="0"/>
                <a:ea typeface="+mn-ea"/>
              </a:rPr>
              <a:t>这种维护方式是没有使用良好定义的方法学开发出来的软件的必然结果。</a:t>
            </a:r>
            <a:endParaRPr lang="en-US" altLang="zh-CN" sz="2400" dirty="0">
              <a:latin typeface="Bodoni MT Black" pitchFamily="18" charset="0"/>
              <a:ea typeface="+mn-ea"/>
            </a:endParaRPr>
          </a:p>
        </p:txBody>
      </p:sp>
      <p:sp>
        <p:nvSpPr>
          <p:cNvPr id="11" name="内容占位符 4"/>
          <p:cNvSpPr txBox="1">
            <a:spLocks/>
          </p:cNvSpPr>
          <p:nvPr/>
        </p:nvSpPr>
        <p:spPr bwMode="auto">
          <a:xfrm>
            <a:off x="251520" y="1168400"/>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b="1" dirty="0" smtClean="0">
                <a:latin typeface="Bodoni MT Black" pitchFamily="18" charset="0"/>
              </a:rPr>
              <a:t>8.2.1  </a:t>
            </a:r>
            <a:r>
              <a:rPr lang="zh-CN" altLang="en-US" b="1" dirty="0" smtClean="0">
                <a:latin typeface="Bodoni MT Black" pitchFamily="18" charset="0"/>
              </a:rPr>
              <a:t>结构化维护与非结构化维护差别巨大</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rPr>
              <a:t>8.2.1 </a:t>
            </a:r>
            <a:r>
              <a:rPr lang="zh-CN" altLang="en-US" sz="2400" dirty="0">
                <a:solidFill>
                  <a:srgbClr val="D9D9D9"/>
                </a:solidFill>
                <a:latin typeface="Bodoni MT Black" pitchFamily="18" charset="0"/>
              </a:rPr>
              <a:t>结构化维护与非结构化维护差别巨大</a:t>
            </a:r>
          </a:p>
        </p:txBody>
      </p:sp>
      <p:sp>
        <p:nvSpPr>
          <p:cNvPr id="3" name="文本框 2"/>
          <p:cNvSpPr txBox="1"/>
          <p:nvPr/>
        </p:nvSpPr>
        <p:spPr>
          <a:xfrm>
            <a:off x="400050" y="404664"/>
            <a:ext cx="8528050" cy="5724644"/>
          </a:xfrm>
          <a:prstGeom prst="rect">
            <a:avLst/>
          </a:prstGeom>
          <a:noFill/>
        </p:spPr>
        <p:txBody>
          <a:bodyPr>
            <a:spAutoFit/>
          </a:bodyPr>
          <a:lstStyle/>
          <a:p>
            <a:pPr marL="342900" indent="-342900" eaLnBrk="1" hangingPunct="1">
              <a:lnSpc>
                <a:spcPct val="150000"/>
              </a:lnSpc>
              <a:buFont typeface="Wingdings" panose="05000000000000000000" pitchFamily="2" charset="2"/>
              <a:buChar char="l"/>
              <a:defRPr/>
            </a:pPr>
            <a:r>
              <a:rPr lang="zh-CN" altLang="en-US" sz="2400" b="1" dirty="0" smtClean="0">
                <a:solidFill>
                  <a:prstClr val="black"/>
                </a:solidFill>
                <a:latin typeface="Bodoni MT Black" pitchFamily="18" charset="0"/>
                <a:ea typeface="+mn-ea"/>
              </a:rPr>
              <a:t>结构化</a:t>
            </a:r>
            <a:r>
              <a:rPr lang="zh-CN" altLang="en-US" sz="2400" b="1" dirty="0">
                <a:solidFill>
                  <a:prstClr val="black"/>
                </a:solidFill>
                <a:latin typeface="Bodoni MT Black" pitchFamily="18" charset="0"/>
                <a:ea typeface="+mn-ea"/>
              </a:rPr>
              <a:t>维护</a:t>
            </a:r>
            <a:endParaRPr lang="en-US" altLang="zh-CN" sz="2400" b="1" dirty="0">
              <a:solidFill>
                <a:prstClr val="black"/>
              </a:solidFill>
              <a:latin typeface="Bodoni MT Black" pitchFamily="18" charset="0"/>
              <a:ea typeface="+mn-ea"/>
            </a:endParaRPr>
          </a:p>
          <a:p>
            <a:pPr eaLnBrk="1" hangingPunct="1">
              <a:lnSpc>
                <a:spcPct val="125000"/>
              </a:lnSpc>
              <a:defRPr/>
            </a:pPr>
            <a:r>
              <a:rPr lang="zh-CN" altLang="en-US" sz="2000" dirty="0">
                <a:solidFill>
                  <a:prstClr val="black"/>
                </a:solidFill>
                <a:latin typeface="Bodoni MT Black" pitchFamily="18" charset="0"/>
                <a:ea typeface="宋体" pitchFamily="2" charset="-122"/>
              </a:rPr>
              <a:t>    </a:t>
            </a:r>
            <a:r>
              <a:rPr lang="zh-CN" altLang="en-US" sz="2000" dirty="0" smtClean="0">
                <a:solidFill>
                  <a:prstClr val="black"/>
                </a:solidFill>
                <a:latin typeface="Bodoni MT Black" pitchFamily="18" charset="0"/>
                <a:ea typeface="宋体" pitchFamily="2" charset="-122"/>
              </a:rPr>
              <a:t>    </a:t>
            </a:r>
            <a:r>
              <a:rPr lang="zh-CN" altLang="en-US" sz="2400" dirty="0" smtClean="0">
                <a:solidFill>
                  <a:prstClr val="black"/>
                </a:solidFill>
                <a:latin typeface="Bodoni MT Black" pitchFamily="18" charset="0"/>
                <a:ea typeface="宋体" pitchFamily="2" charset="-122"/>
              </a:rPr>
              <a:t>如果</a:t>
            </a:r>
            <a:r>
              <a:rPr lang="zh-CN" altLang="en-US" sz="2400" dirty="0">
                <a:solidFill>
                  <a:prstClr val="black"/>
                </a:solidFill>
                <a:latin typeface="Bodoni MT Black" pitchFamily="18" charset="0"/>
                <a:ea typeface="宋体" pitchFamily="2" charset="-122"/>
              </a:rPr>
              <a:t>有一个</a:t>
            </a:r>
            <a:r>
              <a:rPr lang="zh-CN" altLang="en-US" sz="2400" dirty="0">
                <a:solidFill>
                  <a:srgbClr val="FF0000"/>
                </a:solidFill>
                <a:latin typeface="Bodoni MT Black" pitchFamily="18" charset="0"/>
                <a:ea typeface="宋体" pitchFamily="2" charset="-122"/>
              </a:rPr>
              <a:t>完整的软件配置</a:t>
            </a:r>
            <a:r>
              <a:rPr lang="zh-CN" altLang="en-US" sz="2400" dirty="0">
                <a:solidFill>
                  <a:prstClr val="black"/>
                </a:solidFill>
                <a:latin typeface="Bodoni MT Black" pitchFamily="18" charset="0"/>
                <a:ea typeface="宋体" pitchFamily="2" charset="-122"/>
              </a:rPr>
              <a:t>存在，那么维护工作从评价</a:t>
            </a:r>
            <a:r>
              <a:rPr lang="zh-CN" altLang="en-US" sz="2400" dirty="0">
                <a:solidFill>
                  <a:srgbClr val="FF0000"/>
                </a:solidFill>
                <a:latin typeface="Bodoni MT Black" pitchFamily="18" charset="0"/>
                <a:ea typeface="宋体" pitchFamily="2" charset="-122"/>
              </a:rPr>
              <a:t>设计文档</a:t>
            </a:r>
            <a:r>
              <a:rPr lang="zh-CN" altLang="en-US" sz="2400" dirty="0">
                <a:solidFill>
                  <a:prstClr val="black"/>
                </a:solidFill>
                <a:latin typeface="Bodoni MT Black" pitchFamily="18" charset="0"/>
                <a:ea typeface="宋体" pitchFamily="2" charset="-122"/>
              </a:rPr>
              <a:t>开始，确定软件重要的结构、性能以及接口等特点；估量要求的改动将带来的影响，并且计划实施途径</a:t>
            </a:r>
            <a:r>
              <a:rPr lang="zh-CN" altLang="en-US" sz="2400" dirty="0" smtClean="0">
                <a:solidFill>
                  <a:prstClr val="black"/>
                </a:solidFill>
                <a:latin typeface="Bodoni MT Black" pitchFamily="18" charset="0"/>
                <a:ea typeface="宋体" pitchFamily="2" charset="-122"/>
              </a:rPr>
              <a:t>。</a:t>
            </a:r>
            <a:endParaRPr lang="en-US" altLang="zh-CN" sz="2400" dirty="0">
              <a:solidFill>
                <a:prstClr val="black"/>
              </a:solidFill>
              <a:latin typeface="Bodoni MT Black" pitchFamily="18" charset="0"/>
              <a:ea typeface="宋体" pitchFamily="2" charset="-122"/>
            </a:endParaRPr>
          </a:p>
          <a:p>
            <a:pPr eaLnBrk="1" hangingPunct="1">
              <a:lnSpc>
                <a:spcPct val="125000"/>
              </a:lnSpc>
              <a:buSzPct val="70000"/>
              <a:defRPr/>
            </a:pPr>
            <a:r>
              <a:rPr lang="zh-CN" altLang="en-US" sz="2400" dirty="0" smtClean="0">
                <a:solidFill>
                  <a:prstClr val="black"/>
                </a:solidFill>
                <a:latin typeface="Bodoni MT Black" pitchFamily="18" charset="0"/>
                <a:ea typeface="宋体" pitchFamily="2" charset="-122"/>
              </a:rPr>
              <a:t>① </a:t>
            </a:r>
            <a:r>
              <a:rPr lang="zh-CN" altLang="en-US" sz="2400" dirty="0" smtClean="0">
                <a:solidFill>
                  <a:srgbClr val="FF0000"/>
                </a:solidFill>
                <a:latin typeface="Bodoni MT Black" pitchFamily="18" charset="0"/>
                <a:ea typeface="宋体" pitchFamily="2" charset="-122"/>
              </a:rPr>
              <a:t>修改</a:t>
            </a:r>
            <a:r>
              <a:rPr lang="zh-CN" altLang="en-US" sz="2400" dirty="0">
                <a:solidFill>
                  <a:srgbClr val="FF0000"/>
                </a:solidFill>
                <a:latin typeface="Bodoni MT Black" pitchFamily="18" charset="0"/>
                <a:ea typeface="宋体" pitchFamily="2" charset="-122"/>
              </a:rPr>
              <a:t>设计</a:t>
            </a:r>
            <a:r>
              <a:rPr lang="zh-CN" altLang="en-US" sz="2400" dirty="0">
                <a:solidFill>
                  <a:prstClr val="black"/>
                </a:solidFill>
                <a:latin typeface="Bodoni MT Black" pitchFamily="18" charset="0"/>
                <a:ea typeface="宋体" pitchFamily="2" charset="-122"/>
              </a:rPr>
              <a:t>并且对所做的修改进行仔细</a:t>
            </a:r>
            <a:r>
              <a:rPr lang="zh-CN" altLang="en-US" sz="2400" dirty="0" smtClean="0">
                <a:solidFill>
                  <a:srgbClr val="FF0000"/>
                </a:solidFill>
                <a:latin typeface="Bodoni MT Black" pitchFamily="18" charset="0"/>
                <a:ea typeface="宋体" pitchFamily="2" charset="-122"/>
              </a:rPr>
              <a:t>复查</a:t>
            </a:r>
            <a:r>
              <a:rPr lang="zh-CN" altLang="en-US" sz="2400" dirty="0" smtClean="0">
                <a:solidFill>
                  <a:prstClr val="black"/>
                </a:solidFill>
                <a:latin typeface="Bodoni MT Black" pitchFamily="18" charset="0"/>
                <a:ea typeface="宋体" pitchFamily="2" charset="-122"/>
              </a:rPr>
              <a:t>；</a:t>
            </a:r>
            <a:endParaRPr lang="en-US" altLang="zh-CN" sz="2400" dirty="0">
              <a:solidFill>
                <a:prstClr val="black"/>
              </a:solidFill>
              <a:latin typeface="Bodoni MT Black" pitchFamily="18" charset="0"/>
              <a:ea typeface="宋体" pitchFamily="2" charset="-122"/>
            </a:endParaRPr>
          </a:p>
          <a:p>
            <a:pPr eaLnBrk="1" hangingPunct="1">
              <a:lnSpc>
                <a:spcPct val="125000"/>
              </a:lnSpc>
              <a:buSzPct val="70000"/>
              <a:defRPr/>
            </a:pPr>
            <a:r>
              <a:rPr lang="zh-CN" altLang="en-US" sz="2400" dirty="0" smtClean="0">
                <a:solidFill>
                  <a:prstClr val="black"/>
                </a:solidFill>
                <a:latin typeface="Bodoni MT Black" pitchFamily="18" charset="0"/>
                <a:ea typeface="宋体" pitchFamily="2" charset="-122"/>
              </a:rPr>
              <a:t>② 编写</a:t>
            </a:r>
            <a:r>
              <a:rPr lang="zh-CN" altLang="en-US" sz="2400" dirty="0">
                <a:solidFill>
                  <a:prstClr val="black"/>
                </a:solidFill>
                <a:latin typeface="Bodoni MT Black" pitchFamily="18" charset="0"/>
                <a:ea typeface="宋体" pitchFamily="2" charset="-122"/>
              </a:rPr>
              <a:t>相应的</a:t>
            </a:r>
            <a:r>
              <a:rPr lang="zh-CN" altLang="en-US" sz="2400" dirty="0">
                <a:solidFill>
                  <a:srgbClr val="FF0000"/>
                </a:solidFill>
                <a:latin typeface="Bodoni MT Black" pitchFamily="18" charset="0"/>
                <a:ea typeface="宋体" pitchFamily="2" charset="-122"/>
              </a:rPr>
              <a:t>源程序代码</a:t>
            </a:r>
            <a:r>
              <a:rPr lang="zh-CN" altLang="en-US" sz="2400" dirty="0">
                <a:solidFill>
                  <a:prstClr val="black"/>
                </a:solidFill>
                <a:latin typeface="Bodoni MT Black" pitchFamily="18" charset="0"/>
                <a:ea typeface="宋体" pitchFamily="2" charset="-122"/>
              </a:rPr>
              <a:t>；</a:t>
            </a:r>
            <a:endParaRPr lang="en-US" altLang="zh-CN" sz="2400" dirty="0">
              <a:solidFill>
                <a:prstClr val="black"/>
              </a:solidFill>
              <a:latin typeface="Bodoni MT Black" pitchFamily="18" charset="0"/>
              <a:ea typeface="宋体" pitchFamily="2" charset="-122"/>
            </a:endParaRPr>
          </a:p>
          <a:p>
            <a:pPr eaLnBrk="1" hangingPunct="1">
              <a:lnSpc>
                <a:spcPct val="125000"/>
              </a:lnSpc>
              <a:buSzPct val="70000"/>
              <a:defRPr/>
            </a:pPr>
            <a:r>
              <a:rPr lang="zh-CN" altLang="en-US" sz="2400" dirty="0" smtClean="0">
                <a:solidFill>
                  <a:prstClr val="black"/>
                </a:solidFill>
                <a:latin typeface="Bodoni MT Black" pitchFamily="18" charset="0"/>
                <a:ea typeface="宋体" pitchFamily="2" charset="-122"/>
              </a:rPr>
              <a:t>③ 使用</a:t>
            </a:r>
            <a:r>
              <a:rPr lang="zh-CN" altLang="en-US" sz="2400" dirty="0">
                <a:solidFill>
                  <a:prstClr val="black"/>
                </a:solidFill>
                <a:latin typeface="Bodoni MT Black" pitchFamily="18" charset="0"/>
                <a:ea typeface="宋体" pitchFamily="2" charset="-122"/>
              </a:rPr>
              <a:t>在测试说明书中包含的信息进行</a:t>
            </a:r>
            <a:r>
              <a:rPr lang="zh-CN" altLang="en-US" sz="2400" dirty="0">
                <a:solidFill>
                  <a:srgbClr val="FF0000"/>
                </a:solidFill>
                <a:latin typeface="Bodoni MT Black" pitchFamily="18" charset="0"/>
                <a:ea typeface="宋体" pitchFamily="2" charset="-122"/>
              </a:rPr>
              <a:t>回归测试</a:t>
            </a:r>
            <a:r>
              <a:rPr lang="zh-CN" altLang="en-US" sz="2400" dirty="0">
                <a:solidFill>
                  <a:prstClr val="black"/>
                </a:solidFill>
                <a:latin typeface="Bodoni MT Black" pitchFamily="18" charset="0"/>
                <a:ea typeface="宋体" pitchFamily="2" charset="-122"/>
              </a:rPr>
              <a:t>；</a:t>
            </a:r>
            <a:endParaRPr lang="en-US" altLang="zh-CN" sz="2400" dirty="0">
              <a:solidFill>
                <a:prstClr val="black"/>
              </a:solidFill>
              <a:latin typeface="Bodoni MT Black" pitchFamily="18" charset="0"/>
              <a:ea typeface="宋体" pitchFamily="2" charset="-122"/>
            </a:endParaRPr>
          </a:p>
          <a:p>
            <a:pPr eaLnBrk="1" hangingPunct="1">
              <a:lnSpc>
                <a:spcPct val="125000"/>
              </a:lnSpc>
              <a:buSzPct val="70000"/>
              <a:defRPr/>
            </a:pPr>
            <a:r>
              <a:rPr lang="zh-CN" altLang="en-US" sz="2400" dirty="0" smtClean="0">
                <a:solidFill>
                  <a:prstClr val="black"/>
                </a:solidFill>
                <a:latin typeface="Bodoni MT Black" pitchFamily="18" charset="0"/>
                <a:ea typeface="宋体" pitchFamily="2" charset="-122"/>
              </a:rPr>
              <a:t>④ 把</a:t>
            </a:r>
            <a:r>
              <a:rPr lang="zh-CN" altLang="en-US" sz="2400" dirty="0">
                <a:solidFill>
                  <a:prstClr val="black"/>
                </a:solidFill>
                <a:latin typeface="Bodoni MT Black" pitchFamily="18" charset="0"/>
                <a:ea typeface="宋体" pitchFamily="2" charset="-122"/>
              </a:rPr>
              <a:t>修改后的软件再次</a:t>
            </a:r>
            <a:r>
              <a:rPr lang="zh-CN" altLang="en-US" sz="2400" dirty="0">
                <a:solidFill>
                  <a:srgbClr val="FF0000"/>
                </a:solidFill>
                <a:latin typeface="Bodoni MT Black" pitchFamily="18" charset="0"/>
                <a:ea typeface="宋体" pitchFamily="2" charset="-122"/>
              </a:rPr>
              <a:t>交付</a:t>
            </a:r>
            <a:r>
              <a:rPr lang="zh-CN" altLang="en-US" sz="2400" dirty="0">
                <a:solidFill>
                  <a:prstClr val="black"/>
                </a:solidFill>
                <a:latin typeface="Bodoni MT Black" pitchFamily="18" charset="0"/>
                <a:ea typeface="宋体" pitchFamily="2" charset="-122"/>
              </a:rPr>
              <a:t>使用。</a:t>
            </a:r>
            <a:endParaRPr lang="en-US" altLang="zh-CN" sz="2400" dirty="0">
              <a:solidFill>
                <a:prstClr val="black"/>
              </a:solidFill>
              <a:latin typeface="Bodoni MT Black" pitchFamily="18" charset="0"/>
              <a:ea typeface="宋体" pitchFamily="2" charset="-122"/>
            </a:endParaRPr>
          </a:p>
          <a:p>
            <a:pPr eaLnBrk="1" hangingPunct="1">
              <a:lnSpc>
                <a:spcPct val="125000"/>
              </a:lnSpc>
              <a:defRPr/>
            </a:pPr>
            <a:r>
              <a:rPr lang="zh-CN" altLang="en-US" sz="2400" dirty="0" smtClean="0">
                <a:solidFill>
                  <a:prstClr val="black"/>
                </a:solidFill>
                <a:latin typeface="Bodoni MT Black" pitchFamily="18" charset="0"/>
                <a:ea typeface="宋体" pitchFamily="2" charset="-122"/>
              </a:rPr>
              <a:t>        此过程事件</a:t>
            </a:r>
            <a:r>
              <a:rPr lang="zh-CN" altLang="en-US" sz="2400" dirty="0">
                <a:solidFill>
                  <a:prstClr val="black"/>
                </a:solidFill>
                <a:latin typeface="Bodoni MT Black" pitchFamily="18" charset="0"/>
                <a:ea typeface="宋体" pitchFamily="2" charset="-122"/>
              </a:rPr>
              <a:t>构成</a:t>
            </a:r>
            <a:r>
              <a:rPr lang="zh-CN" altLang="en-US" sz="2400" dirty="0">
                <a:solidFill>
                  <a:srgbClr val="FF0000"/>
                </a:solidFill>
                <a:latin typeface="Bodoni MT Black" pitchFamily="18" charset="0"/>
                <a:ea typeface="宋体" pitchFamily="2" charset="-122"/>
              </a:rPr>
              <a:t>结构化维护</a:t>
            </a:r>
            <a:r>
              <a:rPr lang="zh-CN" altLang="en-US" sz="2400" dirty="0">
                <a:solidFill>
                  <a:prstClr val="black"/>
                </a:solidFill>
                <a:latin typeface="Bodoni MT Black" pitchFamily="18" charset="0"/>
                <a:ea typeface="宋体" pitchFamily="2" charset="-122"/>
              </a:rPr>
              <a:t>，它是在软件开发的早期应用软件工程方法学的结果。虽然有了软件的完整配置并不能保证维护中没有问题，但是确实能减少精力的浪费并且能提高维护的总体质量。</a:t>
            </a:r>
            <a:endParaRPr lang="zh-CN" altLang="en-US" sz="2400" dirty="0">
              <a:latin typeface="Bodoni MT Black" pitchFamily="18" charset="0"/>
              <a:ea typeface="宋体"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627313" y="6300788"/>
            <a:ext cx="39068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8.2.2  </a:t>
            </a:r>
            <a:r>
              <a:rPr lang="zh-CN" altLang="en-US" sz="2400" dirty="0">
                <a:solidFill>
                  <a:srgbClr val="D9D9D9"/>
                </a:solidFill>
                <a:latin typeface="Bodoni MT Black" pitchFamily="18" charset="0"/>
                <a:ea typeface="+mn-ea"/>
              </a:rPr>
              <a:t>维护的代价高昂</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11" name="内容占位符 4"/>
          <p:cNvSpPr txBox="1">
            <a:spLocks/>
          </p:cNvSpPr>
          <p:nvPr/>
        </p:nvSpPr>
        <p:spPr bwMode="auto">
          <a:xfrm>
            <a:off x="547688" y="1268413"/>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b="1" dirty="0" smtClean="0">
                <a:latin typeface="Bodoni MT Black" pitchFamily="18" charset="0"/>
              </a:rPr>
              <a:t>8.2.2 </a:t>
            </a:r>
            <a:r>
              <a:rPr lang="en-US" altLang="zh-CN" b="1" dirty="0" smtClean="0">
                <a:solidFill>
                  <a:prstClr val="black"/>
                </a:solidFill>
                <a:latin typeface="Bodoni MT Black" pitchFamily="18" charset="0"/>
              </a:rPr>
              <a:t> </a:t>
            </a:r>
            <a:r>
              <a:rPr lang="zh-CN" altLang="en-US" b="1" dirty="0" smtClean="0">
                <a:solidFill>
                  <a:prstClr val="black"/>
                </a:solidFill>
                <a:latin typeface="Bodoni MT Black" pitchFamily="18" charset="0"/>
              </a:rPr>
              <a:t>维护的代价高昂</a:t>
            </a:r>
          </a:p>
        </p:txBody>
      </p:sp>
      <p:pic>
        <p:nvPicPr>
          <p:cNvPr id="33797" name="图片 3"/>
          <p:cNvPicPr>
            <a:picLocks noChangeAspect="1"/>
          </p:cNvPicPr>
          <p:nvPr/>
        </p:nvPicPr>
        <p:blipFill>
          <a:blip r:embed="rId4"/>
          <a:srcRect/>
          <a:stretch>
            <a:fillRect/>
          </a:stretch>
        </p:blipFill>
        <p:spPr bwMode="auto">
          <a:xfrm>
            <a:off x="5424488" y="1419225"/>
            <a:ext cx="3322637" cy="3451225"/>
          </a:xfrm>
          <a:prstGeom prst="rect">
            <a:avLst/>
          </a:prstGeom>
          <a:noFill/>
          <a:ln w="9525">
            <a:noFill/>
            <a:miter lim="800000"/>
            <a:headEnd/>
            <a:tailEnd/>
          </a:ln>
        </p:spPr>
      </p:pic>
      <p:graphicFrame>
        <p:nvGraphicFramePr>
          <p:cNvPr id="33798" name="图表 13"/>
          <p:cNvGraphicFramePr>
            <a:graphicFrameLocks/>
          </p:cNvGraphicFramePr>
          <p:nvPr/>
        </p:nvGraphicFramePr>
        <p:xfrm>
          <a:off x="481013" y="2471738"/>
          <a:ext cx="4141787" cy="3095625"/>
        </p:xfrm>
        <a:graphic>
          <a:graphicData uri="http://schemas.openxmlformats.org/presentationml/2006/ole">
            <mc:AlternateContent xmlns:mc="http://schemas.openxmlformats.org/markup-compatibility/2006">
              <mc:Choice xmlns:v="urn:schemas-microsoft-com:vml" Requires="v">
                <p:oleObj spid="_x0000_s33882" name="图表" r:id="rId5" imgW="4151736" imgH="3103133" progId="Excel.Sheet.8">
                  <p:embed/>
                </p:oleObj>
              </mc:Choice>
              <mc:Fallback>
                <p:oleObj name="图表" r:id="rId5" imgW="4151736" imgH="3103133" progId="Excel.Sheet.8">
                  <p:embed/>
                  <p:pic>
                    <p:nvPicPr>
                      <p:cNvPr id="0" name="图表 1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013" y="2471738"/>
                        <a:ext cx="4141787" cy="309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椭圆形标注 19"/>
          <p:cNvSpPr/>
          <p:nvPr/>
        </p:nvSpPr>
        <p:spPr>
          <a:xfrm>
            <a:off x="3338513" y="1795463"/>
            <a:ext cx="2466975" cy="1490662"/>
          </a:xfrm>
          <a:prstGeom prst="wedgeEllipseCallout">
            <a:avLst/>
          </a:prstGeom>
          <a:blipFill>
            <a:blip r:embed="rId7"/>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solidFill>
                  <a:schemeClr val="tx1"/>
                </a:solidFill>
                <a:latin typeface="Bodoni MT Black" pitchFamily="18" charset="0"/>
                <a:ea typeface="华文琥珀" panose="02010800040101010101" pitchFamily="2" charset="-122"/>
              </a:rPr>
              <a:t>这是不是唯一的代价呢？</a:t>
            </a:r>
          </a:p>
        </p:txBody>
      </p:sp>
      <p:sp>
        <p:nvSpPr>
          <p:cNvPr id="10" name="标题 3"/>
          <p:cNvSpPr txBox="1">
            <a:spLocks/>
          </p:cNvSpPr>
          <p:nvPr/>
        </p:nvSpPr>
        <p:spPr bwMode="auto">
          <a:xfrm>
            <a:off x="179388" y="25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8.2 </a:t>
            </a:r>
            <a:r>
              <a:rPr lang="zh-CN" altLang="en-US" b="1" smtClean="0">
                <a:latin typeface="Bodoni MT Black" pitchFamily="18" charset="0"/>
              </a:rPr>
              <a:t>软件维护的特点</a:t>
            </a:r>
            <a:endParaRPr lang="zh-CN" altLang="en-US" b="1" dirty="0" smtClean="0">
              <a:latin typeface="Bodoni MT Black"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rPr>
              <a:t>8.2.2 </a:t>
            </a:r>
            <a:r>
              <a:rPr lang="zh-CN" altLang="en-US" sz="2400" dirty="0">
                <a:solidFill>
                  <a:srgbClr val="D9D9D9"/>
                </a:solidFill>
                <a:latin typeface="Bodoni MT Black" pitchFamily="18" charset="0"/>
              </a:rPr>
              <a:t>维护的代价高昂</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5" name="文本框 4"/>
          <p:cNvSpPr txBox="1"/>
          <p:nvPr/>
        </p:nvSpPr>
        <p:spPr>
          <a:xfrm>
            <a:off x="395537" y="1787525"/>
            <a:ext cx="8441282" cy="4247317"/>
          </a:xfrm>
          <a:prstGeom prst="rect">
            <a:avLst/>
          </a:prstGeom>
          <a:noFill/>
        </p:spPr>
        <p:txBody>
          <a:bodyPr wrap="square">
            <a:spAutoFit/>
          </a:bodyPr>
          <a:lstStyle/>
          <a:p>
            <a:pPr eaLnBrk="1" hangingPunct="1">
              <a:lnSpc>
                <a:spcPct val="125000"/>
              </a:lnSpc>
              <a:defRPr/>
            </a:pPr>
            <a:r>
              <a:rPr lang="zh-CN" altLang="en-US" sz="2400" dirty="0">
                <a:latin typeface="Bodoni MT Black" pitchFamily="18" charset="0"/>
                <a:ea typeface="宋体" pitchFamily="2" charset="-122"/>
              </a:rPr>
              <a:t>       因为</a:t>
            </a:r>
            <a:r>
              <a:rPr lang="zh-CN" altLang="en-US" sz="2400" dirty="0">
                <a:solidFill>
                  <a:srgbClr val="FF0000"/>
                </a:solidFill>
                <a:latin typeface="Bodoni MT Black" pitchFamily="18" charset="0"/>
                <a:ea typeface="宋体" pitchFamily="2" charset="-122"/>
              </a:rPr>
              <a:t>可用的资源必须供维护任务使用</a:t>
            </a:r>
            <a:r>
              <a:rPr lang="zh-CN" altLang="en-US" sz="2400" dirty="0">
                <a:latin typeface="Bodoni MT Black" pitchFamily="18" charset="0"/>
                <a:ea typeface="宋体" pitchFamily="2" charset="-122"/>
              </a:rPr>
              <a:t>，以致耽误甚至丧失了开发的良机，这是软件维护的一个无形的代价。其他无形的代价还有以下几个。</a:t>
            </a:r>
          </a:p>
          <a:p>
            <a:pPr marL="342900" indent="-342900" eaLnBrk="1" hangingPunct="1">
              <a:lnSpc>
                <a:spcPct val="125000"/>
              </a:lnSpc>
              <a:buSzPct val="100000"/>
              <a:buFont typeface="Wingdings" panose="05000000000000000000" pitchFamily="2" charset="2"/>
              <a:buChar char="l"/>
              <a:defRPr/>
            </a:pPr>
            <a:r>
              <a:rPr lang="zh-CN" altLang="en-US" sz="2400" dirty="0">
                <a:latin typeface="Bodoni MT Black" pitchFamily="18" charset="0"/>
                <a:ea typeface="宋体" pitchFamily="2" charset="-122"/>
              </a:rPr>
              <a:t>当看来合理的有关改错或修改的要求不能及时满足</a:t>
            </a:r>
            <a:r>
              <a:rPr lang="zh-CN" altLang="en-US" sz="2400" dirty="0" smtClean="0">
                <a:latin typeface="Bodoni MT Black" pitchFamily="18" charset="0"/>
                <a:ea typeface="宋体" pitchFamily="2" charset="-122"/>
              </a:rPr>
              <a:t>时，将</a:t>
            </a:r>
            <a:r>
              <a:rPr lang="zh-CN" altLang="en-US" sz="2400" dirty="0">
                <a:latin typeface="Bodoni MT Black" pitchFamily="18" charset="0"/>
                <a:ea typeface="宋体" pitchFamily="2" charset="-122"/>
              </a:rPr>
              <a:t>引起用户</a:t>
            </a:r>
            <a:r>
              <a:rPr lang="zh-CN" altLang="en-US" sz="2400" dirty="0" smtClean="0">
                <a:latin typeface="Bodoni MT Black" pitchFamily="18" charset="0"/>
                <a:ea typeface="宋体" pitchFamily="2" charset="-122"/>
              </a:rPr>
              <a:t>不满；</a:t>
            </a:r>
            <a:endParaRPr lang="en-US" altLang="zh-CN" sz="2400" dirty="0" smtClean="0">
              <a:latin typeface="Bodoni MT Black" pitchFamily="18" charset="0"/>
              <a:ea typeface="宋体" pitchFamily="2" charset="-122"/>
            </a:endParaRPr>
          </a:p>
          <a:p>
            <a:pPr marL="342900" indent="-342900" eaLnBrk="1" hangingPunct="1">
              <a:lnSpc>
                <a:spcPct val="125000"/>
              </a:lnSpc>
              <a:buSzPct val="100000"/>
              <a:buFont typeface="Wingdings" panose="05000000000000000000" pitchFamily="2" charset="2"/>
              <a:buChar char="l"/>
              <a:defRPr/>
            </a:pPr>
            <a:r>
              <a:rPr lang="zh-CN" altLang="en-US" sz="2400" dirty="0" smtClean="0">
                <a:latin typeface="Bodoni MT Black" pitchFamily="18" charset="0"/>
                <a:ea typeface="宋体" pitchFamily="2" charset="-122"/>
              </a:rPr>
              <a:t>由于</a:t>
            </a:r>
            <a:r>
              <a:rPr lang="zh-CN" altLang="en-US" sz="2400" dirty="0">
                <a:latin typeface="Bodoni MT Black" pitchFamily="18" charset="0"/>
                <a:ea typeface="宋体" pitchFamily="2" charset="-122"/>
              </a:rPr>
              <a:t>维护时的改动，在软件中引入了潜伏的错误，从而降低了软件的</a:t>
            </a:r>
            <a:r>
              <a:rPr lang="zh-CN" altLang="en-US" sz="2400" dirty="0" smtClean="0">
                <a:latin typeface="Bodoni MT Black" pitchFamily="18" charset="0"/>
                <a:ea typeface="宋体" pitchFamily="2" charset="-122"/>
              </a:rPr>
              <a:t>质量；</a:t>
            </a:r>
            <a:endParaRPr lang="en-US" altLang="zh-CN" sz="2400" dirty="0" smtClean="0">
              <a:latin typeface="Bodoni MT Black" pitchFamily="18" charset="0"/>
              <a:ea typeface="宋体" pitchFamily="2" charset="-122"/>
            </a:endParaRPr>
          </a:p>
          <a:p>
            <a:pPr marL="342900" indent="-342900" eaLnBrk="1" hangingPunct="1">
              <a:lnSpc>
                <a:spcPct val="125000"/>
              </a:lnSpc>
              <a:buSzPct val="100000"/>
              <a:buFont typeface="Wingdings" panose="05000000000000000000" pitchFamily="2" charset="2"/>
              <a:buChar char="l"/>
              <a:defRPr/>
            </a:pPr>
            <a:r>
              <a:rPr lang="zh-CN" altLang="en-US" sz="2400" dirty="0" smtClean="0">
                <a:latin typeface="Bodoni MT Black" pitchFamily="18" charset="0"/>
                <a:ea typeface="宋体" pitchFamily="2" charset="-122"/>
              </a:rPr>
              <a:t>当</a:t>
            </a:r>
            <a:r>
              <a:rPr lang="zh-CN" altLang="en-US" sz="2400" dirty="0">
                <a:latin typeface="Bodoni MT Black" pitchFamily="18" charset="0"/>
                <a:ea typeface="宋体" pitchFamily="2" charset="-122"/>
              </a:rPr>
              <a:t>必须把软件工程师调去从事维护工作时，将在开发过程中造成混乱。</a:t>
            </a:r>
            <a:endParaRPr lang="en-US" altLang="zh-CN" sz="2400" dirty="0">
              <a:latin typeface="Bodoni MT Black" pitchFamily="18" charset="0"/>
              <a:ea typeface="宋体" pitchFamily="2" charset="-122"/>
            </a:endParaRPr>
          </a:p>
        </p:txBody>
      </p:sp>
      <p:sp>
        <p:nvSpPr>
          <p:cNvPr id="35845" name="文本框 2"/>
          <p:cNvSpPr txBox="1">
            <a:spLocks noChangeArrowheads="1"/>
          </p:cNvSpPr>
          <p:nvPr/>
        </p:nvSpPr>
        <p:spPr bwMode="auto">
          <a:xfrm>
            <a:off x="525463" y="1216025"/>
            <a:ext cx="4364037" cy="523875"/>
          </a:xfrm>
          <a:prstGeom prst="rect">
            <a:avLst/>
          </a:prstGeom>
          <a:noFill/>
          <a:ln w="9525">
            <a:noFill/>
            <a:miter lim="800000"/>
            <a:headEnd/>
            <a:tailEnd/>
          </a:ln>
        </p:spPr>
        <p:txBody>
          <a:bodyPr>
            <a:spAutoFit/>
          </a:bodyPr>
          <a:lstStyle/>
          <a:p>
            <a:pPr eaLnBrk="1" hangingPunct="1"/>
            <a:r>
              <a:rPr lang="zh-CN" altLang="en-US" sz="2800" b="1">
                <a:solidFill>
                  <a:srgbClr val="FF0000"/>
                </a:solidFill>
                <a:latin typeface="Bodoni MT Black" pitchFamily="18" charset="0"/>
              </a:rPr>
              <a:t>无形的代价！！！</a:t>
            </a:r>
          </a:p>
        </p:txBody>
      </p:sp>
      <p:sp>
        <p:nvSpPr>
          <p:cNvPr id="9" name="标题 3"/>
          <p:cNvSpPr txBox="1">
            <a:spLocks/>
          </p:cNvSpPr>
          <p:nvPr/>
        </p:nvSpPr>
        <p:spPr bwMode="auto">
          <a:xfrm>
            <a:off x="179388" y="25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8.2 </a:t>
            </a:r>
            <a:r>
              <a:rPr lang="zh-CN" altLang="en-US" b="1" smtClean="0">
                <a:latin typeface="Bodoni MT Black" pitchFamily="18" charset="0"/>
              </a:rPr>
              <a:t>软件维护的特点</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rPr>
              <a:t>8.2.2 </a:t>
            </a:r>
            <a:r>
              <a:rPr lang="zh-CN" altLang="en-US" sz="2400" dirty="0">
                <a:solidFill>
                  <a:srgbClr val="D9D9D9"/>
                </a:solidFill>
                <a:latin typeface="Bodoni MT Black" pitchFamily="18" charset="0"/>
              </a:rPr>
              <a:t>维护的代价高昂</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5" name="文本框 4"/>
          <p:cNvSpPr txBox="1"/>
          <p:nvPr/>
        </p:nvSpPr>
        <p:spPr>
          <a:xfrm>
            <a:off x="492125" y="2068513"/>
            <a:ext cx="8343900" cy="2708434"/>
          </a:xfrm>
          <a:prstGeom prst="rect">
            <a:avLst/>
          </a:prstGeom>
          <a:noFill/>
        </p:spPr>
        <p:txBody>
          <a:bodyPr>
            <a:spAutoFit/>
          </a:bodyPr>
          <a:lstStyle/>
          <a:p>
            <a:pPr eaLnBrk="1" hangingPunct="1">
              <a:lnSpc>
                <a:spcPct val="125000"/>
              </a:lnSpc>
              <a:defRPr/>
            </a:pPr>
            <a:r>
              <a:rPr lang="zh-CN" altLang="en-US" sz="2400" dirty="0">
                <a:solidFill>
                  <a:prstClr val="black"/>
                </a:solidFill>
                <a:latin typeface="Bodoni MT Black" pitchFamily="18" charset="0"/>
                <a:ea typeface="宋体" pitchFamily="2" charset="-122"/>
              </a:rPr>
              <a:t>      软件维护的最后一个代价是</a:t>
            </a:r>
            <a:r>
              <a:rPr lang="zh-CN" altLang="en-US" sz="2400" dirty="0">
                <a:solidFill>
                  <a:srgbClr val="FF0000"/>
                </a:solidFill>
                <a:latin typeface="Bodoni MT Black" pitchFamily="18" charset="0"/>
                <a:ea typeface="宋体" pitchFamily="2" charset="-122"/>
              </a:rPr>
              <a:t>生产率的大幅度下降</a:t>
            </a:r>
            <a:r>
              <a:rPr lang="zh-CN" altLang="en-US" sz="2400" dirty="0">
                <a:solidFill>
                  <a:prstClr val="black"/>
                </a:solidFill>
                <a:latin typeface="Bodoni MT Black" pitchFamily="18" charset="0"/>
                <a:ea typeface="宋体" pitchFamily="2" charset="-122"/>
              </a:rPr>
              <a:t>，这种情况在维护旧程序时常常遇到。</a:t>
            </a:r>
            <a:endParaRPr lang="en-US" altLang="zh-CN" sz="2400" dirty="0">
              <a:solidFill>
                <a:prstClr val="black"/>
              </a:solidFill>
              <a:latin typeface="Bodoni MT Black" pitchFamily="18" charset="0"/>
              <a:ea typeface="宋体" pitchFamily="2" charset="-122"/>
            </a:endParaRPr>
          </a:p>
          <a:p>
            <a:pPr marL="342900" indent="-342900" eaLnBrk="1" hangingPunct="1">
              <a:lnSpc>
                <a:spcPct val="125000"/>
              </a:lnSpc>
              <a:buFont typeface="Wingdings" panose="05000000000000000000" pitchFamily="2" charset="2"/>
              <a:buChar char="l"/>
              <a:defRPr/>
            </a:pPr>
            <a:r>
              <a:rPr lang="zh-CN" altLang="en-US" sz="2400" dirty="0">
                <a:solidFill>
                  <a:prstClr val="black"/>
                </a:solidFill>
                <a:latin typeface="Bodoni MT Black" pitchFamily="18" charset="0"/>
                <a:ea typeface="宋体" pitchFamily="2" charset="-122"/>
              </a:rPr>
              <a:t>据</a:t>
            </a:r>
            <a:r>
              <a:rPr lang="en-US" altLang="zh-CN" sz="2400" dirty="0" err="1">
                <a:solidFill>
                  <a:prstClr val="black"/>
                </a:solidFill>
                <a:latin typeface="Bodoni MT Black" pitchFamily="18" charset="0"/>
                <a:ea typeface="宋体" pitchFamily="2" charset="-122"/>
              </a:rPr>
              <a:t>Gausler</a:t>
            </a:r>
            <a:r>
              <a:rPr lang="zh-CN" altLang="en-US" sz="2400" dirty="0">
                <a:solidFill>
                  <a:prstClr val="black"/>
                </a:solidFill>
                <a:latin typeface="Bodoni MT Black" pitchFamily="18" charset="0"/>
                <a:ea typeface="宋体" pitchFamily="2" charset="-122"/>
              </a:rPr>
              <a:t>在</a:t>
            </a:r>
            <a:r>
              <a:rPr lang="en-US" altLang="zh-CN" sz="2400" dirty="0">
                <a:solidFill>
                  <a:prstClr val="black"/>
                </a:solidFill>
                <a:latin typeface="Bodoni MT Black" pitchFamily="18" charset="0"/>
                <a:ea typeface="宋体" pitchFamily="2" charset="-122"/>
              </a:rPr>
              <a:t>1976</a:t>
            </a:r>
            <a:r>
              <a:rPr lang="zh-CN" altLang="en-US" sz="2400" dirty="0">
                <a:solidFill>
                  <a:prstClr val="black"/>
                </a:solidFill>
                <a:latin typeface="Bodoni MT Black" pitchFamily="18" charset="0"/>
                <a:ea typeface="宋体" pitchFamily="2" charset="-122"/>
              </a:rPr>
              <a:t>年的报道，美国空军的飞行控制软件每条指令的开发成本是</a:t>
            </a:r>
            <a:r>
              <a:rPr lang="en-US" altLang="zh-CN" sz="2400" dirty="0">
                <a:solidFill>
                  <a:prstClr val="black"/>
                </a:solidFill>
                <a:latin typeface="Bodoni MT Black" pitchFamily="18" charset="0"/>
                <a:ea typeface="宋体" pitchFamily="2" charset="-122"/>
              </a:rPr>
              <a:t>75</a:t>
            </a:r>
            <a:r>
              <a:rPr lang="zh-CN" altLang="en-US" sz="2400" dirty="0">
                <a:solidFill>
                  <a:prstClr val="black"/>
                </a:solidFill>
                <a:latin typeface="Bodoni MT Black" pitchFamily="18" charset="0"/>
                <a:ea typeface="宋体" pitchFamily="2" charset="-122"/>
              </a:rPr>
              <a:t>美元，然而维护成本大约是每条指令</a:t>
            </a:r>
            <a:r>
              <a:rPr lang="en-US" altLang="zh-CN" sz="2400" dirty="0">
                <a:solidFill>
                  <a:prstClr val="black"/>
                </a:solidFill>
                <a:latin typeface="Bodoni MT Black" pitchFamily="18" charset="0"/>
                <a:ea typeface="宋体" pitchFamily="2" charset="-122"/>
              </a:rPr>
              <a:t>4000</a:t>
            </a:r>
            <a:r>
              <a:rPr lang="zh-CN" altLang="en-US" sz="2400" dirty="0">
                <a:solidFill>
                  <a:prstClr val="black"/>
                </a:solidFill>
                <a:latin typeface="Bodoni MT Black" pitchFamily="18" charset="0"/>
                <a:ea typeface="宋体" pitchFamily="2" charset="-122"/>
              </a:rPr>
              <a:t>美元</a:t>
            </a:r>
            <a:r>
              <a:rPr lang="zh-CN" altLang="en-US" sz="2400" dirty="0" smtClean="0">
                <a:solidFill>
                  <a:prstClr val="black"/>
                </a:solidFill>
                <a:latin typeface="Bodoni MT Black" pitchFamily="18" charset="0"/>
                <a:ea typeface="宋体" pitchFamily="2" charset="-122"/>
              </a:rPr>
              <a:t>，生产率</a:t>
            </a:r>
            <a:r>
              <a:rPr lang="zh-CN" altLang="en-US" sz="2400" dirty="0">
                <a:solidFill>
                  <a:prstClr val="black"/>
                </a:solidFill>
                <a:latin typeface="Bodoni MT Black" pitchFamily="18" charset="0"/>
                <a:ea typeface="宋体" pitchFamily="2" charset="-122"/>
              </a:rPr>
              <a:t>下降为约</a:t>
            </a:r>
            <a:r>
              <a:rPr lang="en-US" altLang="zh-CN" sz="2400" dirty="0">
                <a:solidFill>
                  <a:prstClr val="black"/>
                </a:solidFill>
                <a:latin typeface="Bodoni MT Black" pitchFamily="18" charset="0"/>
                <a:ea typeface="宋体" pitchFamily="2" charset="-122"/>
              </a:rPr>
              <a:t>1/50</a:t>
            </a:r>
            <a:r>
              <a:rPr lang="zh-CN" altLang="en-US" sz="2400" dirty="0" smtClean="0">
                <a:solidFill>
                  <a:prstClr val="black"/>
                </a:solidFill>
                <a:latin typeface="Bodoni MT Black" pitchFamily="18" charset="0"/>
                <a:ea typeface="宋体" pitchFamily="2" charset="-122"/>
              </a:rPr>
              <a:t>。</a:t>
            </a:r>
            <a:endParaRPr lang="en-US" altLang="zh-CN" sz="2400" dirty="0">
              <a:solidFill>
                <a:prstClr val="black"/>
              </a:solidFill>
              <a:latin typeface="Bodoni MT Black" pitchFamily="18" charset="0"/>
              <a:ea typeface="宋体" pitchFamily="2" charset="-122"/>
            </a:endParaRPr>
          </a:p>
          <a:p>
            <a:pPr eaLnBrk="1" hangingPunct="1">
              <a:defRPr/>
            </a:pPr>
            <a:endParaRPr lang="zh-CN" altLang="en-US" sz="2000" dirty="0">
              <a:solidFill>
                <a:prstClr val="black"/>
              </a:solidFill>
              <a:latin typeface="Bodoni MT Black" pitchFamily="18" charset="0"/>
              <a:ea typeface="宋体" pitchFamily="2" charset="-122"/>
            </a:endParaRPr>
          </a:p>
        </p:txBody>
      </p:sp>
      <p:sp>
        <p:nvSpPr>
          <p:cNvPr id="37893" name="文本框 2"/>
          <p:cNvSpPr txBox="1">
            <a:spLocks noChangeArrowheads="1"/>
          </p:cNvSpPr>
          <p:nvPr/>
        </p:nvSpPr>
        <p:spPr bwMode="auto">
          <a:xfrm>
            <a:off x="684213" y="1239838"/>
            <a:ext cx="3024187" cy="523875"/>
          </a:xfrm>
          <a:prstGeom prst="rect">
            <a:avLst/>
          </a:prstGeom>
          <a:noFill/>
          <a:ln w="9525">
            <a:noFill/>
            <a:miter lim="800000"/>
            <a:headEnd/>
            <a:tailEnd/>
          </a:ln>
        </p:spPr>
        <p:txBody>
          <a:bodyPr>
            <a:spAutoFit/>
          </a:bodyPr>
          <a:lstStyle/>
          <a:p>
            <a:pPr eaLnBrk="1" hangingPunct="1"/>
            <a:r>
              <a:rPr lang="zh-CN" altLang="en-US" sz="2800" b="1">
                <a:solidFill>
                  <a:srgbClr val="FF0000"/>
                </a:solidFill>
                <a:latin typeface="Bodoni MT Black" pitchFamily="18" charset="0"/>
              </a:rPr>
              <a:t>最后一个代价</a:t>
            </a:r>
          </a:p>
        </p:txBody>
      </p:sp>
      <p:sp>
        <p:nvSpPr>
          <p:cNvPr id="9" name="标题 3"/>
          <p:cNvSpPr txBox="1">
            <a:spLocks/>
          </p:cNvSpPr>
          <p:nvPr/>
        </p:nvSpPr>
        <p:spPr bwMode="auto">
          <a:xfrm>
            <a:off x="179388" y="25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8.2 </a:t>
            </a:r>
            <a:r>
              <a:rPr lang="zh-CN" altLang="en-US" b="1" smtClean="0">
                <a:latin typeface="Bodoni MT Black" pitchFamily="18" charset="0"/>
              </a:rPr>
              <a:t>软件维护的特点</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rPr>
              <a:t>8.2.2 </a:t>
            </a:r>
            <a:r>
              <a:rPr lang="zh-CN" altLang="en-US" sz="2400" dirty="0">
                <a:solidFill>
                  <a:srgbClr val="D9D9D9"/>
                </a:solidFill>
                <a:latin typeface="Bodoni MT Black" pitchFamily="18" charset="0"/>
              </a:rPr>
              <a:t>维护的代价高昂</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5" name="文本框 4"/>
          <p:cNvSpPr txBox="1"/>
          <p:nvPr/>
        </p:nvSpPr>
        <p:spPr>
          <a:xfrm>
            <a:off x="30154" y="1172621"/>
            <a:ext cx="3863975" cy="4708981"/>
          </a:xfrm>
          <a:prstGeom prst="rect">
            <a:avLst/>
          </a:prstGeom>
          <a:noFill/>
          <a:ln w="15875">
            <a:noFill/>
          </a:ln>
        </p:spPr>
        <p:txBody>
          <a:bodyPr>
            <a:spAutoFit/>
          </a:bodyPr>
          <a:lstStyle/>
          <a:p>
            <a:pPr eaLnBrk="1" hangingPunct="1">
              <a:lnSpc>
                <a:spcPct val="125000"/>
              </a:lnSpc>
              <a:defRPr/>
            </a:pPr>
            <a:r>
              <a:rPr lang="zh-CN" altLang="en-US" sz="2400" dirty="0">
                <a:solidFill>
                  <a:prstClr val="black"/>
                </a:solidFill>
                <a:latin typeface="Bodoni MT Black" pitchFamily="18" charset="0"/>
                <a:ea typeface="宋体" pitchFamily="2" charset="-122"/>
              </a:rPr>
              <a:t>用于维护工作的劳动可以分：</a:t>
            </a:r>
            <a:endParaRPr lang="en-US" altLang="zh-CN" sz="2400" dirty="0">
              <a:solidFill>
                <a:prstClr val="black"/>
              </a:solidFill>
              <a:latin typeface="Bodoni MT Black" pitchFamily="18" charset="0"/>
              <a:ea typeface="宋体" pitchFamily="2" charset="-122"/>
            </a:endParaRPr>
          </a:p>
          <a:p>
            <a:pPr marL="457200" indent="-457200" eaLnBrk="1" hangingPunct="1">
              <a:lnSpc>
                <a:spcPct val="125000"/>
              </a:lnSpc>
              <a:buFont typeface="+mj-lt"/>
              <a:buAutoNum type="alphaUcPeriod"/>
              <a:defRPr/>
            </a:pPr>
            <a:r>
              <a:rPr lang="zh-CN" altLang="en-US" sz="2400" dirty="0">
                <a:solidFill>
                  <a:srgbClr val="FF0000"/>
                </a:solidFill>
                <a:latin typeface="Bodoni MT Black" pitchFamily="18" charset="0"/>
                <a:ea typeface="宋体" pitchFamily="2" charset="-122"/>
              </a:rPr>
              <a:t>生产性活动</a:t>
            </a:r>
            <a:endParaRPr lang="en-US" altLang="zh-CN" sz="2400" dirty="0">
              <a:solidFill>
                <a:srgbClr val="FF0000"/>
              </a:solidFill>
              <a:latin typeface="Bodoni MT Black" pitchFamily="18" charset="0"/>
              <a:ea typeface="宋体" pitchFamily="2" charset="-122"/>
            </a:endParaRPr>
          </a:p>
          <a:p>
            <a:pPr marL="800100" lvl="1" indent="-342900" eaLnBrk="1" hangingPunct="1">
              <a:lnSpc>
                <a:spcPct val="125000"/>
              </a:lnSpc>
              <a:buFont typeface="Wingdings" panose="05000000000000000000" pitchFamily="2" charset="2"/>
              <a:buChar char="l"/>
              <a:defRPr/>
            </a:pPr>
            <a:r>
              <a:rPr lang="zh-CN" altLang="en-US" sz="2400" dirty="0">
                <a:solidFill>
                  <a:prstClr val="black"/>
                </a:solidFill>
                <a:latin typeface="Bodoni MT Black" pitchFamily="18" charset="0"/>
                <a:ea typeface="宋体" pitchFamily="2" charset="-122"/>
              </a:rPr>
              <a:t>分析评价</a:t>
            </a:r>
            <a:endParaRPr lang="en-US" altLang="zh-CN" sz="2400" dirty="0">
              <a:solidFill>
                <a:prstClr val="black"/>
              </a:solidFill>
              <a:latin typeface="Bodoni MT Black" pitchFamily="18" charset="0"/>
              <a:ea typeface="宋体" pitchFamily="2" charset="-122"/>
            </a:endParaRPr>
          </a:p>
          <a:p>
            <a:pPr marL="800100" lvl="1" indent="-342900" eaLnBrk="1" hangingPunct="1">
              <a:lnSpc>
                <a:spcPct val="125000"/>
              </a:lnSpc>
              <a:buFont typeface="Wingdings" panose="05000000000000000000" pitchFamily="2" charset="2"/>
              <a:buChar char="l"/>
              <a:defRPr/>
            </a:pPr>
            <a:r>
              <a:rPr lang="zh-CN" altLang="en-US" sz="2400" dirty="0">
                <a:solidFill>
                  <a:prstClr val="black"/>
                </a:solidFill>
                <a:latin typeface="Bodoni MT Black" pitchFamily="18" charset="0"/>
                <a:ea typeface="宋体" pitchFamily="2" charset="-122"/>
              </a:rPr>
              <a:t>修改设计</a:t>
            </a:r>
            <a:endParaRPr lang="en-US" altLang="zh-CN" sz="2400" dirty="0">
              <a:solidFill>
                <a:prstClr val="black"/>
              </a:solidFill>
              <a:latin typeface="Bodoni MT Black" pitchFamily="18" charset="0"/>
              <a:ea typeface="宋体" pitchFamily="2" charset="-122"/>
            </a:endParaRPr>
          </a:p>
          <a:p>
            <a:pPr marL="800100" lvl="1" indent="-342900" eaLnBrk="1" hangingPunct="1">
              <a:lnSpc>
                <a:spcPct val="125000"/>
              </a:lnSpc>
              <a:buFont typeface="Wingdings" panose="05000000000000000000" pitchFamily="2" charset="2"/>
              <a:buChar char="l"/>
              <a:defRPr/>
            </a:pPr>
            <a:r>
              <a:rPr lang="zh-CN" altLang="en-US" sz="2400" dirty="0">
                <a:solidFill>
                  <a:prstClr val="black"/>
                </a:solidFill>
                <a:latin typeface="Bodoni MT Black" pitchFamily="18" charset="0"/>
                <a:ea typeface="宋体" pitchFamily="2" charset="-122"/>
              </a:rPr>
              <a:t>编写程序代码</a:t>
            </a:r>
            <a:endParaRPr lang="en-US" altLang="zh-CN" sz="2400" dirty="0">
              <a:solidFill>
                <a:prstClr val="black"/>
              </a:solidFill>
              <a:latin typeface="Bodoni MT Black" pitchFamily="18" charset="0"/>
              <a:ea typeface="宋体" pitchFamily="2" charset="-122"/>
            </a:endParaRPr>
          </a:p>
          <a:p>
            <a:pPr marL="457200" indent="-457200" eaLnBrk="1" hangingPunct="1">
              <a:lnSpc>
                <a:spcPct val="125000"/>
              </a:lnSpc>
              <a:buFont typeface="+mj-lt"/>
              <a:buAutoNum type="alphaUcPeriod"/>
              <a:defRPr/>
            </a:pPr>
            <a:r>
              <a:rPr lang="zh-CN" altLang="en-US" sz="2400" dirty="0">
                <a:solidFill>
                  <a:srgbClr val="FF0000"/>
                </a:solidFill>
                <a:latin typeface="Bodoni MT Black" pitchFamily="18" charset="0"/>
                <a:ea typeface="宋体" pitchFamily="2" charset="-122"/>
              </a:rPr>
              <a:t>非生产性活动</a:t>
            </a:r>
            <a:endParaRPr lang="en-US" altLang="zh-CN" sz="2400" dirty="0">
              <a:solidFill>
                <a:srgbClr val="FF0000"/>
              </a:solidFill>
              <a:latin typeface="Bodoni MT Black" pitchFamily="18" charset="0"/>
              <a:ea typeface="宋体" pitchFamily="2" charset="-122"/>
            </a:endParaRPr>
          </a:p>
          <a:p>
            <a:pPr marL="800100" lvl="1" indent="-342900" eaLnBrk="1" hangingPunct="1">
              <a:lnSpc>
                <a:spcPct val="125000"/>
              </a:lnSpc>
              <a:buFont typeface="Wingdings" panose="05000000000000000000" pitchFamily="2" charset="2"/>
              <a:buChar char="l"/>
              <a:defRPr/>
            </a:pPr>
            <a:r>
              <a:rPr lang="zh-CN" altLang="en-US" sz="2400" dirty="0">
                <a:solidFill>
                  <a:prstClr val="black"/>
                </a:solidFill>
                <a:latin typeface="Bodoni MT Black" pitchFamily="18" charset="0"/>
                <a:ea typeface="宋体" pitchFamily="2" charset="-122"/>
              </a:rPr>
              <a:t>理解程序代码的功能</a:t>
            </a:r>
            <a:endParaRPr lang="en-US" altLang="zh-CN" sz="2400" dirty="0">
              <a:solidFill>
                <a:prstClr val="black"/>
              </a:solidFill>
              <a:latin typeface="Bodoni MT Black" pitchFamily="18" charset="0"/>
              <a:ea typeface="宋体" pitchFamily="2" charset="-122"/>
            </a:endParaRPr>
          </a:p>
          <a:p>
            <a:pPr marL="800100" lvl="1" indent="-342900" eaLnBrk="1" hangingPunct="1">
              <a:lnSpc>
                <a:spcPct val="125000"/>
              </a:lnSpc>
              <a:buFont typeface="Wingdings" panose="05000000000000000000" pitchFamily="2" charset="2"/>
              <a:buChar char="l"/>
              <a:defRPr/>
            </a:pPr>
            <a:r>
              <a:rPr lang="zh-CN" altLang="en-US" sz="2400" dirty="0">
                <a:solidFill>
                  <a:prstClr val="black"/>
                </a:solidFill>
                <a:latin typeface="Bodoni MT Black" pitchFamily="18" charset="0"/>
                <a:ea typeface="宋体" pitchFamily="2" charset="-122"/>
              </a:rPr>
              <a:t>解释数据结构</a:t>
            </a:r>
            <a:endParaRPr lang="en-US" altLang="zh-CN" sz="2400" dirty="0">
              <a:solidFill>
                <a:prstClr val="black"/>
              </a:solidFill>
              <a:latin typeface="Bodoni MT Black" pitchFamily="18" charset="0"/>
              <a:ea typeface="宋体" pitchFamily="2" charset="-122"/>
            </a:endParaRPr>
          </a:p>
          <a:p>
            <a:pPr marL="800100" lvl="1" indent="-342900" eaLnBrk="1" hangingPunct="1">
              <a:lnSpc>
                <a:spcPct val="125000"/>
              </a:lnSpc>
              <a:buFont typeface="Wingdings" panose="05000000000000000000" pitchFamily="2" charset="2"/>
              <a:buChar char="l"/>
              <a:defRPr/>
            </a:pPr>
            <a:r>
              <a:rPr lang="zh-CN" altLang="en-US" sz="2400" dirty="0">
                <a:solidFill>
                  <a:prstClr val="black"/>
                </a:solidFill>
                <a:latin typeface="Bodoni MT Black" pitchFamily="18" charset="0"/>
                <a:ea typeface="宋体" pitchFamily="2" charset="-122"/>
              </a:rPr>
              <a:t>接口特点</a:t>
            </a:r>
            <a:endParaRPr lang="en-US" altLang="zh-CN" sz="2400" dirty="0">
              <a:solidFill>
                <a:prstClr val="black"/>
              </a:solidFill>
              <a:latin typeface="Bodoni MT Black" pitchFamily="18" charset="0"/>
              <a:ea typeface="宋体" pitchFamily="2" charset="-122"/>
            </a:endParaRPr>
          </a:p>
          <a:p>
            <a:pPr marL="800100" lvl="1" indent="-342900" eaLnBrk="1" hangingPunct="1">
              <a:lnSpc>
                <a:spcPct val="125000"/>
              </a:lnSpc>
              <a:buFont typeface="Wingdings" panose="05000000000000000000" pitchFamily="2" charset="2"/>
              <a:buChar char="l"/>
              <a:defRPr/>
            </a:pPr>
            <a:r>
              <a:rPr lang="zh-CN" altLang="en-US" sz="2400" dirty="0">
                <a:solidFill>
                  <a:prstClr val="black"/>
                </a:solidFill>
                <a:latin typeface="Bodoni MT Black" pitchFamily="18" charset="0"/>
                <a:ea typeface="宋体" pitchFamily="2" charset="-122"/>
              </a:rPr>
              <a:t>性能限度</a:t>
            </a:r>
            <a:endParaRPr lang="en-US" altLang="zh-CN" sz="2400" dirty="0">
              <a:solidFill>
                <a:prstClr val="black"/>
              </a:solidFill>
              <a:latin typeface="Bodoni MT Black" pitchFamily="18" charset="0"/>
              <a:ea typeface="宋体" pitchFamily="2" charset="-122"/>
            </a:endParaRPr>
          </a:p>
        </p:txBody>
      </p:sp>
      <p:sp>
        <p:nvSpPr>
          <p:cNvPr id="39941" name="文本框 1"/>
          <p:cNvSpPr txBox="1">
            <a:spLocks noChangeArrowheads="1"/>
          </p:cNvSpPr>
          <p:nvPr/>
        </p:nvSpPr>
        <p:spPr bwMode="auto">
          <a:xfrm>
            <a:off x="4071948" y="1052736"/>
            <a:ext cx="4946650" cy="5123647"/>
          </a:xfrm>
          <a:prstGeom prst="rect">
            <a:avLst/>
          </a:prstGeom>
          <a:noFill/>
          <a:ln w="15875">
            <a:noFill/>
            <a:miter lim="800000"/>
            <a:headEnd/>
            <a:tailEnd/>
          </a:ln>
        </p:spPr>
        <p:txBody>
          <a:bodyPr>
            <a:spAutoFit/>
          </a:bodyPr>
          <a:lstStyle/>
          <a:p>
            <a:pPr eaLnBrk="1" hangingPunct="1">
              <a:lnSpc>
                <a:spcPct val="125000"/>
              </a:lnSpc>
            </a:pPr>
            <a:r>
              <a:rPr lang="zh-CN" altLang="en-US" sz="2400" dirty="0">
                <a:latin typeface="Bodoni MT Black" pitchFamily="18" charset="0"/>
              </a:rPr>
              <a:t>下述表达式给出维护工作量的一个模型：</a:t>
            </a:r>
            <a:r>
              <a:rPr lang="en-US" altLang="zh-CN" sz="2400" dirty="0">
                <a:solidFill>
                  <a:srgbClr val="FF0000"/>
                </a:solidFill>
                <a:latin typeface="Bodoni MT Black" pitchFamily="18" charset="0"/>
              </a:rPr>
              <a:t>M=</a:t>
            </a:r>
            <a:r>
              <a:rPr lang="en-US" altLang="zh-CN" sz="2400" dirty="0" err="1">
                <a:solidFill>
                  <a:srgbClr val="FF0000"/>
                </a:solidFill>
                <a:latin typeface="Bodoni MT Black" pitchFamily="18" charset="0"/>
              </a:rPr>
              <a:t>P+K×exp</a:t>
            </a:r>
            <a:r>
              <a:rPr lang="en-US" altLang="zh-CN" sz="2400" dirty="0">
                <a:solidFill>
                  <a:srgbClr val="FF0000"/>
                </a:solidFill>
                <a:latin typeface="Bodoni MT Black" pitchFamily="18" charset="0"/>
              </a:rPr>
              <a:t>(c-d)</a:t>
            </a:r>
            <a:r>
              <a:rPr lang="zh-CN" altLang="en-US" sz="2400" dirty="0">
                <a:latin typeface="Bodoni MT Black" pitchFamily="18" charset="0"/>
              </a:rPr>
              <a:t>，其中：</a:t>
            </a:r>
            <a:endParaRPr lang="en-US" altLang="zh-CN" sz="2400" dirty="0">
              <a:latin typeface="Bodoni MT Black" pitchFamily="18" charset="0"/>
            </a:endParaRPr>
          </a:p>
          <a:p>
            <a:pPr lvl="1" eaLnBrk="1" hangingPunct="1">
              <a:lnSpc>
                <a:spcPct val="125000"/>
              </a:lnSpc>
            </a:pPr>
            <a:r>
              <a:rPr lang="en-US" altLang="zh-CN" sz="2400" dirty="0">
                <a:latin typeface="Bodoni MT Black" pitchFamily="18" charset="0"/>
              </a:rPr>
              <a:t>M</a:t>
            </a:r>
            <a:r>
              <a:rPr lang="zh-CN" altLang="en-US" sz="2400" dirty="0">
                <a:latin typeface="Bodoni MT Black" pitchFamily="18" charset="0"/>
              </a:rPr>
              <a:t>：维护用的总工作量</a:t>
            </a:r>
            <a:endParaRPr lang="en-US" altLang="zh-CN" sz="2400" dirty="0">
              <a:latin typeface="Bodoni MT Black" pitchFamily="18" charset="0"/>
            </a:endParaRPr>
          </a:p>
          <a:p>
            <a:pPr lvl="1" eaLnBrk="1" hangingPunct="1">
              <a:lnSpc>
                <a:spcPct val="125000"/>
              </a:lnSpc>
            </a:pPr>
            <a:r>
              <a:rPr lang="en-US" altLang="zh-CN" sz="2400" dirty="0">
                <a:latin typeface="Bodoni MT Black" pitchFamily="18" charset="0"/>
              </a:rPr>
              <a:t>P</a:t>
            </a:r>
            <a:r>
              <a:rPr lang="zh-CN" altLang="en-US" sz="2400" dirty="0">
                <a:latin typeface="Bodoni MT Black" pitchFamily="18" charset="0"/>
              </a:rPr>
              <a:t>：生产性工作量</a:t>
            </a:r>
            <a:endParaRPr lang="en-US" altLang="zh-CN" sz="2400" dirty="0">
              <a:latin typeface="Bodoni MT Black" pitchFamily="18" charset="0"/>
            </a:endParaRPr>
          </a:p>
          <a:p>
            <a:pPr lvl="1" eaLnBrk="1" hangingPunct="1">
              <a:lnSpc>
                <a:spcPct val="125000"/>
              </a:lnSpc>
            </a:pPr>
            <a:r>
              <a:rPr lang="en-US" altLang="zh-CN" sz="2400" dirty="0">
                <a:latin typeface="Bodoni MT Black" pitchFamily="18" charset="0"/>
              </a:rPr>
              <a:t>K</a:t>
            </a:r>
            <a:r>
              <a:rPr lang="zh-CN" altLang="en-US" sz="2400" dirty="0">
                <a:latin typeface="Bodoni MT Black" pitchFamily="18" charset="0"/>
              </a:rPr>
              <a:t>：经验常数</a:t>
            </a:r>
            <a:endParaRPr lang="en-US" altLang="zh-CN" sz="2400" dirty="0">
              <a:latin typeface="Bodoni MT Black" pitchFamily="18" charset="0"/>
            </a:endParaRPr>
          </a:p>
          <a:p>
            <a:pPr lvl="1" eaLnBrk="1" hangingPunct="1">
              <a:lnSpc>
                <a:spcPct val="125000"/>
              </a:lnSpc>
            </a:pPr>
            <a:r>
              <a:rPr lang="en-US" altLang="zh-CN" sz="2400" dirty="0">
                <a:latin typeface="Bodoni MT Black" pitchFamily="18" charset="0"/>
              </a:rPr>
              <a:t>c</a:t>
            </a:r>
            <a:r>
              <a:rPr lang="zh-CN" altLang="en-US" sz="2400" dirty="0">
                <a:latin typeface="Bodoni MT Black" pitchFamily="18" charset="0"/>
              </a:rPr>
              <a:t>：复杂程度</a:t>
            </a:r>
            <a:endParaRPr lang="en-US" altLang="zh-CN" sz="2400" dirty="0">
              <a:latin typeface="Bodoni MT Black" pitchFamily="18" charset="0"/>
            </a:endParaRPr>
          </a:p>
          <a:p>
            <a:pPr lvl="1" eaLnBrk="1" hangingPunct="1">
              <a:lnSpc>
                <a:spcPct val="125000"/>
              </a:lnSpc>
            </a:pPr>
            <a:r>
              <a:rPr lang="en-US" altLang="zh-CN" sz="2400" dirty="0">
                <a:latin typeface="Bodoni MT Black" pitchFamily="18" charset="0"/>
              </a:rPr>
              <a:t>d</a:t>
            </a:r>
            <a:r>
              <a:rPr lang="zh-CN" altLang="en-US" sz="2400" dirty="0">
                <a:latin typeface="Bodoni MT Black" pitchFamily="18" charset="0"/>
              </a:rPr>
              <a:t>：维护人员对软件的熟悉程度</a:t>
            </a:r>
          </a:p>
          <a:p>
            <a:pPr eaLnBrk="1" hangingPunct="1">
              <a:lnSpc>
                <a:spcPct val="125000"/>
              </a:lnSpc>
            </a:pPr>
            <a:r>
              <a:rPr lang="zh-CN" altLang="en-US" sz="2400" dirty="0" smtClean="0">
                <a:latin typeface="Bodoni MT Black" pitchFamily="18" charset="0"/>
              </a:rPr>
              <a:t>      上面</a:t>
            </a:r>
            <a:r>
              <a:rPr lang="zh-CN" altLang="en-US" sz="2400" dirty="0">
                <a:latin typeface="Bodoni MT Black" pitchFamily="18" charset="0"/>
              </a:rPr>
              <a:t>的模型表明，如果软件的开发途径不好，而且原来的开发人员不能参加维护工作，那么维护工作量和费用将指数地增加。</a:t>
            </a:r>
          </a:p>
        </p:txBody>
      </p:sp>
      <p:cxnSp>
        <p:nvCxnSpPr>
          <p:cNvPr id="4" name="直接连接符 3"/>
          <p:cNvCxnSpPr/>
          <p:nvPr/>
        </p:nvCxnSpPr>
        <p:spPr>
          <a:xfrm>
            <a:off x="3983038" y="1425575"/>
            <a:ext cx="0" cy="4156075"/>
          </a:xfrm>
          <a:prstGeom prst="line">
            <a:avLst/>
          </a:prstGeom>
        </p:spPr>
        <p:style>
          <a:lnRef idx="1">
            <a:schemeClr val="accent1"/>
          </a:lnRef>
          <a:fillRef idx="0">
            <a:schemeClr val="accent1"/>
          </a:fillRef>
          <a:effectRef idx="0">
            <a:schemeClr val="accent1"/>
          </a:effectRef>
          <a:fontRef idx="minor">
            <a:schemeClr val="tx1"/>
          </a:fontRef>
        </p:style>
      </p:cxnSp>
      <p:sp>
        <p:nvSpPr>
          <p:cNvPr id="12" name="标题 3"/>
          <p:cNvSpPr txBox="1">
            <a:spLocks/>
          </p:cNvSpPr>
          <p:nvPr/>
        </p:nvSpPr>
        <p:spPr bwMode="auto">
          <a:xfrm>
            <a:off x="179388" y="25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dirty="0" smtClean="0">
                <a:latin typeface="Bodoni MT Black" pitchFamily="18" charset="0"/>
                <a:ea typeface="+mn-ea"/>
              </a:rPr>
              <a:t>8.2 </a:t>
            </a:r>
            <a:r>
              <a:rPr lang="zh-CN" altLang="en-US" b="1" dirty="0" smtClean="0">
                <a:latin typeface="Bodoni MT Black" pitchFamily="18" charset="0"/>
              </a:rPr>
              <a:t>软件维护的特点</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8.2.3 </a:t>
            </a:r>
            <a:r>
              <a:rPr lang="zh-CN" altLang="en-US" sz="2400" dirty="0">
                <a:solidFill>
                  <a:srgbClr val="D9D9D9"/>
                </a:solidFill>
                <a:latin typeface="Bodoni MT Black" pitchFamily="18" charset="0"/>
                <a:ea typeface="+mn-ea"/>
              </a:rPr>
              <a:t>维护的问题很多</a:t>
            </a:r>
          </a:p>
        </p:txBody>
      </p:sp>
      <p:sp>
        <p:nvSpPr>
          <p:cNvPr id="11" name="内容占位符 4"/>
          <p:cNvSpPr txBox="1">
            <a:spLocks/>
          </p:cNvSpPr>
          <p:nvPr/>
        </p:nvSpPr>
        <p:spPr bwMode="auto">
          <a:xfrm>
            <a:off x="549275" y="1052736"/>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b="1" dirty="0" smtClean="0">
                <a:latin typeface="Bodoni MT Black" pitchFamily="18" charset="0"/>
              </a:rPr>
              <a:t>8.2.3</a:t>
            </a:r>
            <a:r>
              <a:rPr lang="en-US" altLang="zh-CN" b="1" dirty="0" smtClean="0">
                <a:solidFill>
                  <a:prstClr val="black"/>
                </a:solidFill>
                <a:latin typeface="Bodoni MT Black" pitchFamily="18" charset="0"/>
              </a:rPr>
              <a:t> </a:t>
            </a:r>
            <a:r>
              <a:rPr lang="zh-CN" altLang="en-US" b="1" dirty="0" smtClean="0">
                <a:solidFill>
                  <a:prstClr val="black"/>
                </a:solidFill>
                <a:latin typeface="Bodoni MT Black" pitchFamily="18" charset="0"/>
              </a:rPr>
              <a:t>维护的问题很多</a:t>
            </a:r>
          </a:p>
        </p:txBody>
      </p:sp>
      <p:sp>
        <p:nvSpPr>
          <p:cNvPr id="41988" name="文本框 2"/>
          <p:cNvSpPr txBox="1">
            <a:spLocks noChangeArrowheads="1"/>
          </p:cNvSpPr>
          <p:nvPr/>
        </p:nvSpPr>
        <p:spPr bwMode="auto">
          <a:xfrm>
            <a:off x="477838" y="1705693"/>
            <a:ext cx="8126610" cy="3600986"/>
          </a:xfrm>
          <a:prstGeom prst="rect">
            <a:avLst/>
          </a:prstGeom>
          <a:noFill/>
          <a:ln w="9525">
            <a:noFill/>
            <a:miter lim="800000"/>
            <a:headEnd/>
            <a:tailEnd/>
          </a:ln>
        </p:spPr>
        <p:txBody>
          <a:bodyPr wrap="square">
            <a:spAutoFit/>
          </a:bodyPr>
          <a:lstStyle/>
          <a:p>
            <a:pPr eaLnBrk="1" hangingPunct="1">
              <a:lnSpc>
                <a:spcPct val="125000"/>
              </a:lnSpc>
            </a:pPr>
            <a:r>
              <a:rPr lang="zh-CN" altLang="en-US" sz="2400" dirty="0">
                <a:latin typeface="Bodoni MT Black" pitchFamily="18" charset="0"/>
              </a:rPr>
              <a:t>下面列出和软件维护有关的部分问题：</a:t>
            </a:r>
            <a:endParaRPr lang="en-US" altLang="zh-CN" sz="2400" dirty="0">
              <a:latin typeface="Bodoni MT Black" pitchFamily="18" charset="0"/>
            </a:endParaRPr>
          </a:p>
          <a:p>
            <a:pPr eaLnBrk="1" hangingPunct="1">
              <a:lnSpc>
                <a:spcPct val="125000"/>
              </a:lnSpc>
            </a:pPr>
            <a:r>
              <a:rPr lang="zh-CN" altLang="en-US" sz="2400" dirty="0" smtClean="0">
                <a:latin typeface="Bodoni MT Black" pitchFamily="18" charset="0"/>
              </a:rPr>
              <a:t>① 理解</a:t>
            </a:r>
            <a:r>
              <a:rPr lang="zh-CN" altLang="en-US" sz="2400" dirty="0">
                <a:latin typeface="Bodoni MT Black" pitchFamily="18" charset="0"/>
              </a:rPr>
              <a:t>别人写的程序通常非常困难，而且困难程度随着软件配置成分的减少而迅速增加。如果仅有程序代码没有说明文档，则会出现严重的问题。</a:t>
            </a:r>
          </a:p>
          <a:p>
            <a:pPr eaLnBrk="1" hangingPunct="1">
              <a:lnSpc>
                <a:spcPct val="125000"/>
              </a:lnSpc>
            </a:pPr>
            <a:r>
              <a:rPr lang="zh-CN" altLang="en-US" sz="2400" dirty="0" smtClean="0">
                <a:latin typeface="Bodoni MT Black" pitchFamily="18" charset="0"/>
              </a:rPr>
              <a:t>② 需要</a:t>
            </a:r>
            <a:r>
              <a:rPr lang="zh-CN" altLang="en-US" sz="2400" dirty="0">
                <a:latin typeface="Bodoni MT Black" pitchFamily="18" charset="0"/>
              </a:rPr>
              <a:t>维护的软件往往没有合格的文档，或者文档资料显著不足。认识到软件必须有文档仅仅是第一步，容易理解的并且和程序代码完全一致的文档才真正有价值。</a:t>
            </a:r>
          </a:p>
          <a:p>
            <a:pPr eaLnBrk="1" hangingPunct="1"/>
            <a:endParaRPr lang="zh-CN" altLang="en-US" dirty="0">
              <a:latin typeface="Bodoni MT Black" pitchFamily="18" charset="0"/>
            </a:endParaRPr>
          </a:p>
        </p:txBody>
      </p:sp>
      <p:sp>
        <p:nvSpPr>
          <p:cNvPr id="7" name="标题 3"/>
          <p:cNvSpPr txBox="1">
            <a:spLocks/>
          </p:cNvSpPr>
          <p:nvPr/>
        </p:nvSpPr>
        <p:spPr bwMode="auto">
          <a:xfrm>
            <a:off x="179388" y="25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8.2 </a:t>
            </a:r>
            <a:r>
              <a:rPr lang="zh-CN" altLang="en-US" b="1" smtClean="0">
                <a:latin typeface="Bodoni MT Black" pitchFamily="18" charset="0"/>
              </a:rPr>
              <a:t>软件维护的特点</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rPr>
              <a:t>8.2.3 </a:t>
            </a:r>
            <a:r>
              <a:rPr lang="zh-CN" altLang="en-US" sz="2400" dirty="0">
                <a:solidFill>
                  <a:srgbClr val="D9D9D9"/>
                </a:solidFill>
                <a:latin typeface="Bodoni MT Black" pitchFamily="18" charset="0"/>
              </a:rPr>
              <a:t>维护的问题很多</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44036" name="文本框 2"/>
          <p:cNvSpPr txBox="1">
            <a:spLocks noChangeArrowheads="1"/>
          </p:cNvSpPr>
          <p:nvPr/>
        </p:nvSpPr>
        <p:spPr bwMode="auto">
          <a:xfrm>
            <a:off x="395536" y="980728"/>
            <a:ext cx="8321675" cy="5632311"/>
          </a:xfrm>
          <a:prstGeom prst="rect">
            <a:avLst/>
          </a:prstGeom>
          <a:noFill/>
          <a:ln w="9525">
            <a:noFill/>
            <a:miter lim="800000"/>
            <a:headEnd/>
            <a:tailEnd/>
          </a:ln>
        </p:spPr>
        <p:txBody>
          <a:bodyPr>
            <a:spAutoFit/>
          </a:bodyPr>
          <a:lstStyle/>
          <a:p>
            <a:pPr eaLnBrk="1" hangingPunct="1">
              <a:lnSpc>
                <a:spcPct val="125000"/>
              </a:lnSpc>
            </a:pPr>
            <a:r>
              <a:rPr lang="zh-CN" altLang="en-US" sz="2400" dirty="0" smtClean="0">
                <a:solidFill>
                  <a:srgbClr val="000000"/>
                </a:solidFill>
                <a:latin typeface="Bodoni MT Black" pitchFamily="18" charset="0"/>
              </a:rPr>
              <a:t>③ 当</a:t>
            </a:r>
            <a:r>
              <a:rPr lang="zh-CN" altLang="en-US" sz="2400" dirty="0">
                <a:solidFill>
                  <a:srgbClr val="000000"/>
                </a:solidFill>
                <a:latin typeface="Bodoni MT Black" pitchFamily="18" charset="0"/>
              </a:rPr>
              <a:t>要求对软件进行维护时，不能指望由开发人员给人们仔细说明软件。由于维护阶段持续的时间很长，因此，当需要解释软件时，往往原来写程序的人已经不在附近了。</a:t>
            </a:r>
          </a:p>
          <a:p>
            <a:pPr eaLnBrk="1" hangingPunct="1">
              <a:lnSpc>
                <a:spcPct val="125000"/>
              </a:lnSpc>
            </a:pPr>
            <a:r>
              <a:rPr lang="zh-CN" altLang="en-US" sz="2400" dirty="0" smtClean="0">
                <a:solidFill>
                  <a:srgbClr val="000000"/>
                </a:solidFill>
                <a:latin typeface="Bodoni MT Black" pitchFamily="18" charset="0"/>
              </a:rPr>
              <a:t>④ 绝大多数</a:t>
            </a:r>
            <a:r>
              <a:rPr lang="zh-CN" altLang="en-US" sz="2400" dirty="0">
                <a:solidFill>
                  <a:srgbClr val="000000"/>
                </a:solidFill>
                <a:latin typeface="Bodoni MT Black" pitchFamily="18" charset="0"/>
              </a:rPr>
              <a:t>软件在设计时没有考虑将来的修改。除非使用强调</a:t>
            </a:r>
            <a:r>
              <a:rPr lang="zh-CN" altLang="en-US" sz="2400" dirty="0">
                <a:solidFill>
                  <a:srgbClr val="FF0000"/>
                </a:solidFill>
                <a:latin typeface="Bodoni MT Black" pitchFamily="18" charset="0"/>
              </a:rPr>
              <a:t>模块独立原理</a:t>
            </a:r>
            <a:r>
              <a:rPr lang="zh-CN" altLang="en-US" sz="2400" dirty="0">
                <a:solidFill>
                  <a:srgbClr val="000000"/>
                </a:solidFill>
                <a:latin typeface="Bodoni MT Black" pitchFamily="18" charset="0"/>
              </a:rPr>
              <a:t>的设计方法学，否则修改软件既困难又容易发生差错。</a:t>
            </a:r>
          </a:p>
          <a:p>
            <a:pPr eaLnBrk="1" hangingPunct="1">
              <a:lnSpc>
                <a:spcPct val="125000"/>
              </a:lnSpc>
            </a:pPr>
            <a:r>
              <a:rPr lang="zh-CN" altLang="en-US" sz="2400" dirty="0" smtClean="0">
                <a:solidFill>
                  <a:srgbClr val="000000"/>
                </a:solidFill>
                <a:latin typeface="Bodoni MT Black" pitchFamily="18" charset="0"/>
              </a:rPr>
              <a:t>⑤ 软件维护</a:t>
            </a:r>
            <a:r>
              <a:rPr lang="zh-CN" altLang="en-US" sz="2400" dirty="0">
                <a:solidFill>
                  <a:srgbClr val="000000"/>
                </a:solidFill>
                <a:latin typeface="Bodoni MT Black" pitchFamily="18" charset="0"/>
              </a:rPr>
              <a:t>不是一项吸引人的工作。形成这种观念很大程度上是因为维护工作经常遭受挫折。</a:t>
            </a:r>
            <a:endParaRPr lang="en-US" altLang="zh-CN" sz="2400" dirty="0">
              <a:solidFill>
                <a:srgbClr val="000000"/>
              </a:solidFill>
              <a:latin typeface="Bodoni MT Black" pitchFamily="18" charset="0"/>
            </a:endParaRPr>
          </a:p>
          <a:p>
            <a:pPr eaLnBrk="1" hangingPunct="1">
              <a:lnSpc>
                <a:spcPct val="125000"/>
              </a:lnSpc>
            </a:pPr>
            <a:r>
              <a:rPr lang="zh-CN" altLang="en-US" sz="2400" dirty="0" smtClean="0">
                <a:solidFill>
                  <a:srgbClr val="000000"/>
                </a:solidFill>
                <a:latin typeface="Bodoni MT Black" pitchFamily="18" charset="0"/>
              </a:rPr>
              <a:t>      上述</a:t>
            </a:r>
            <a:r>
              <a:rPr lang="zh-CN" altLang="en-US" sz="2400" dirty="0">
                <a:solidFill>
                  <a:srgbClr val="000000"/>
                </a:solidFill>
                <a:latin typeface="Bodoni MT Black" pitchFamily="18" charset="0"/>
              </a:rPr>
              <a:t>种种问题在现有的没采用软件工程思想开发出来的软件</a:t>
            </a:r>
            <a:r>
              <a:rPr lang="zh-CN" altLang="en-US" sz="2400" dirty="0" smtClean="0">
                <a:solidFill>
                  <a:srgbClr val="000000"/>
                </a:solidFill>
                <a:latin typeface="Bodoni MT Black" pitchFamily="18" charset="0"/>
              </a:rPr>
              <a:t>中都</a:t>
            </a:r>
            <a:r>
              <a:rPr lang="zh-CN" altLang="en-US" sz="2400" dirty="0">
                <a:solidFill>
                  <a:srgbClr val="000000"/>
                </a:solidFill>
                <a:latin typeface="Bodoni MT Black" pitchFamily="18" charset="0"/>
              </a:rPr>
              <a:t>或多或少地存在着</a:t>
            </a:r>
            <a:r>
              <a:rPr lang="zh-CN" altLang="en-US" sz="2400" dirty="0" smtClean="0">
                <a:solidFill>
                  <a:srgbClr val="000000"/>
                </a:solidFill>
                <a:latin typeface="Bodoni MT Black" pitchFamily="18" charset="0"/>
              </a:rPr>
              <a:t>。软件工程</a:t>
            </a:r>
            <a:r>
              <a:rPr lang="zh-CN" altLang="en-US" sz="2400" dirty="0">
                <a:solidFill>
                  <a:srgbClr val="000000"/>
                </a:solidFill>
                <a:latin typeface="Bodoni MT Black" pitchFamily="18" charset="0"/>
              </a:rPr>
              <a:t>至少部分地解决了与维护有关的每一个问题。</a:t>
            </a:r>
            <a:endParaRPr lang="en-US" altLang="zh-CN" sz="2400" dirty="0">
              <a:solidFill>
                <a:srgbClr val="000000"/>
              </a:solidFill>
              <a:latin typeface="Bodoni MT Black" pitchFamily="18" charset="0"/>
            </a:endParaRPr>
          </a:p>
          <a:p>
            <a:pPr eaLnBrk="1" hangingPunct="1">
              <a:lnSpc>
                <a:spcPct val="125000"/>
              </a:lnSpc>
            </a:pPr>
            <a:endParaRPr lang="zh-CN" altLang="en-US" sz="2400" dirty="0">
              <a:solidFill>
                <a:srgbClr val="000000"/>
              </a:solidFill>
              <a:latin typeface="Bodoni MT Black" pitchFamily="18" charset="0"/>
            </a:endParaRPr>
          </a:p>
        </p:txBody>
      </p:sp>
      <p:sp>
        <p:nvSpPr>
          <p:cNvPr id="6" name="标题 3"/>
          <p:cNvSpPr txBox="1">
            <a:spLocks/>
          </p:cNvSpPr>
          <p:nvPr/>
        </p:nvSpPr>
        <p:spPr bwMode="auto">
          <a:xfrm>
            <a:off x="179388" y="25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8.2 </a:t>
            </a:r>
            <a:r>
              <a:rPr lang="zh-CN" altLang="en-US" b="1" smtClean="0">
                <a:latin typeface="Bodoni MT Black" pitchFamily="18" charset="0"/>
              </a:rPr>
              <a:t>软件维护的特点</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44450"/>
            <a:ext cx="8229600" cy="1143000"/>
          </a:xfrm>
        </p:spPr>
        <p:txBody>
          <a:bodyPr/>
          <a:lstStyle/>
          <a:p>
            <a:pPr eaLnBrk="1" hangingPunct="1">
              <a:defRPr/>
            </a:pPr>
            <a:r>
              <a:rPr lang="zh-CN" altLang="en-US" b="1" dirty="0" smtClean="0">
                <a:latin typeface="Bodoni MT Black" pitchFamily="18" charset="0"/>
              </a:rPr>
              <a:t>第</a:t>
            </a:r>
            <a:r>
              <a:rPr lang="en-US" altLang="zh-CN" b="1" dirty="0" smtClean="0">
                <a:latin typeface="Bodoni MT Black" pitchFamily="18" charset="0"/>
              </a:rPr>
              <a:t>8</a:t>
            </a:r>
            <a:r>
              <a:rPr lang="zh-CN" altLang="en-US" b="1" dirty="0" smtClean="0">
                <a:latin typeface="Bodoni MT Black" pitchFamily="18" charset="0"/>
              </a:rPr>
              <a:t>章 维护</a:t>
            </a:r>
            <a:endParaRPr lang="en-US" altLang="zh-CN" b="1" dirty="0">
              <a:latin typeface="Bodoni MT Black" pitchFamily="18" charset="0"/>
            </a:endParaRPr>
          </a:p>
        </p:txBody>
      </p:sp>
      <p:sp>
        <p:nvSpPr>
          <p:cNvPr id="3" name="内容占位符 2"/>
          <p:cNvSpPr>
            <a:spLocks noGrp="1"/>
          </p:cNvSpPr>
          <p:nvPr>
            <p:ph idx="4294967295"/>
          </p:nvPr>
        </p:nvSpPr>
        <p:spPr>
          <a:xfrm>
            <a:off x="395536" y="1484313"/>
            <a:ext cx="8137277" cy="3662362"/>
          </a:xfrm>
        </p:spPr>
        <p:txBody>
          <a:bodyPr/>
          <a:lstStyle/>
          <a:p>
            <a:pPr marL="0" indent="0">
              <a:lnSpc>
                <a:spcPct val="125000"/>
              </a:lnSpc>
              <a:spcBef>
                <a:spcPts val="0"/>
              </a:spcBef>
              <a:buFont typeface="Arial" charset="0"/>
              <a:buNone/>
              <a:defRPr/>
            </a:pPr>
            <a:r>
              <a:rPr lang="zh-CN" altLang="en-US" sz="2400" dirty="0" smtClean="0">
                <a:latin typeface="Bodoni MT Black" pitchFamily="18" charset="0"/>
              </a:rPr>
              <a:t>       在</a:t>
            </a:r>
            <a:r>
              <a:rPr lang="zh-CN" altLang="en-US" sz="2400" dirty="0">
                <a:latin typeface="Bodoni MT Black" pitchFamily="18" charset="0"/>
              </a:rPr>
              <a:t>软件产品被开发出来并交付用户使用之后，就进入了软件的运行维护阶段。这个阶段是软件生命周期的最后一个阶段，其基本任务是保证软件在一个相当长的时期能够正常运行</a:t>
            </a:r>
            <a:r>
              <a:rPr lang="zh-CN" altLang="en-US" sz="2400" dirty="0" smtClean="0">
                <a:latin typeface="Bodoni MT Black" pitchFamily="18" charset="0"/>
              </a:rPr>
              <a:t>。</a:t>
            </a:r>
            <a:endParaRPr lang="en-US" altLang="zh-CN" sz="2400" dirty="0" smtClean="0">
              <a:latin typeface="Bodoni MT Black" pitchFamily="18" charset="0"/>
            </a:endParaRPr>
          </a:p>
          <a:p>
            <a:pPr marL="0" indent="0">
              <a:lnSpc>
                <a:spcPct val="125000"/>
              </a:lnSpc>
              <a:spcBef>
                <a:spcPts val="0"/>
              </a:spcBef>
              <a:buFont typeface="Arial" charset="0"/>
              <a:buNone/>
              <a:defRPr/>
            </a:pPr>
            <a:r>
              <a:rPr lang="zh-CN" altLang="en-US" sz="2400" dirty="0" smtClean="0">
                <a:latin typeface="Bodoni MT Black" pitchFamily="18" charset="0"/>
              </a:rPr>
              <a:t>       软件维护</a:t>
            </a:r>
            <a:r>
              <a:rPr lang="zh-CN" altLang="en-US" sz="2400" dirty="0">
                <a:latin typeface="Bodoni MT Black" pitchFamily="18" charset="0"/>
              </a:rPr>
              <a:t>需要的工作量很大，平均说来，大型软件的维护成本高达开发成本的</a:t>
            </a:r>
            <a:r>
              <a:rPr lang="en-US" altLang="zh-CN" sz="2400" dirty="0">
                <a:solidFill>
                  <a:srgbClr val="FF0000"/>
                </a:solidFill>
                <a:latin typeface="Bodoni MT Black" pitchFamily="18" charset="0"/>
              </a:rPr>
              <a:t>4</a:t>
            </a:r>
            <a:r>
              <a:rPr lang="zh-CN" altLang="en-US" sz="2400" dirty="0">
                <a:solidFill>
                  <a:srgbClr val="FF0000"/>
                </a:solidFill>
                <a:latin typeface="Bodoni MT Black" pitchFamily="18" charset="0"/>
              </a:rPr>
              <a:t>倍</a:t>
            </a:r>
            <a:r>
              <a:rPr lang="zh-CN" altLang="en-US" sz="2400" dirty="0">
                <a:latin typeface="Bodoni MT Black" pitchFamily="18" charset="0"/>
              </a:rPr>
              <a:t>左右</a:t>
            </a:r>
            <a:r>
              <a:rPr lang="zh-CN" altLang="en-US" sz="2400" dirty="0" smtClean="0">
                <a:latin typeface="Bodoni MT Black" pitchFamily="18" charset="0"/>
              </a:rPr>
              <a:t>。</a:t>
            </a:r>
            <a:endParaRPr lang="en-US" altLang="zh-CN" sz="2400" dirty="0" smtClean="0">
              <a:latin typeface="Bodoni MT Black" pitchFamily="18" charset="0"/>
            </a:endParaRPr>
          </a:p>
          <a:p>
            <a:pPr marL="0" indent="0">
              <a:lnSpc>
                <a:spcPct val="125000"/>
              </a:lnSpc>
              <a:spcBef>
                <a:spcPts val="0"/>
              </a:spcBef>
              <a:buFont typeface="Arial" charset="0"/>
              <a:buNone/>
              <a:defRPr/>
            </a:pPr>
            <a:r>
              <a:rPr lang="zh-CN" altLang="en-US" sz="2400" dirty="0" smtClean="0">
                <a:latin typeface="Bodoni MT Black" pitchFamily="18" charset="0"/>
              </a:rPr>
              <a:t>       软件工程</a:t>
            </a:r>
            <a:r>
              <a:rPr lang="zh-CN" altLang="en-US" sz="2400" dirty="0">
                <a:latin typeface="Bodoni MT Black" pitchFamily="18" charset="0"/>
              </a:rPr>
              <a:t>的主要目的就是要</a:t>
            </a:r>
            <a:r>
              <a:rPr lang="zh-CN" altLang="en-US" sz="2400" dirty="0">
                <a:solidFill>
                  <a:srgbClr val="FF0000"/>
                </a:solidFill>
                <a:latin typeface="Bodoni MT Black" pitchFamily="18" charset="0"/>
              </a:rPr>
              <a:t>提高软件的可维护性，减少软件维护所需要的工作量，降低软件系统的总成本。</a:t>
            </a:r>
          </a:p>
        </p:txBody>
      </p:sp>
      <p:sp>
        <p:nvSpPr>
          <p:cNvPr id="12292" name="1 Título"/>
          <p:cNvSpPr txBox="1">
            <a:spLocks/>
          </p:cNvSpPr>
          <p:nvPr/>
        </p:nvSpPr>
        <p:spPr bwMode="auto">
          <a:xfrm>
            <a:off x="2843213" y="6234113"/>
            <a:ext cx="3743325"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引言</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pic>
        <p:nvPicPr>
          <p:cNvPr id="46083"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46084"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46085"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46086"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46087"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46088"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34" name="Rectangle 3"/>
          <p:cNvSpPr txBox="1">
            <a:spLocks noChangeArrowheads="1"/>
          </p:cNvSpPr>
          <p:nvPr/>
        </p:nvSpPr>
        <p:spPr bwMode="auto">
          <a:xfrm>
            <a:off x="539750" y="1203325"/>
            <a:ext cx="8229600"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800" b="1" dirty="0" smtClean="0">
                <a:solidFill>
                  <a:srgbClr val="9999CC">
                    <a:lumMod val="50000"/>
                  </a:srgbClr>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.1   </a:t>
            </a:r>
            <a:r>
              <a:rPr kumimoji="1" lang="zh-CN" altLang="en-US" sz="2800" b="1" dirty="0" smtClean="0">
                <a:solidFill>
                  <a:prstClr val="black"/>
                </a:solidFill>
                <a:latin typeface="Bodoni MT Black" pitchFamily="18" charset="0"/>
              </a:rPr>
              <a:t>软件维护的定义</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8.2   </a:t>
            </a:r>
            <a:r>
              <a:rPr kumimoji="1" lang="zh-CN" altLang="en-US" sz="2800" b="1" dirty="0" smtClean="0">
                <a:solidFill>
                  <a:prstClr val="black"/>
                </a:solidFill>
                <a:latin typeface="Bodoni MT Black" pitchFamily="18" charset="0"/>
              </a:rPr>
              <a:t>软件维护的特点</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.3   </a:t>
            </a:r>
            <a:r>
              <a:rPr kumimoji="1" lang="zh-CN" altLang="en-US" sz="2800" b="1" dirty="0" smtClean="0">
                <a:solidFill>
                  <a:prstClr val="black"/>
                </a:solidFill>
                <a:latin typeface="Bodoni MT Black" pitchFamily="18" charset="0"/>
              </a:rPr>
              <a:t>软件维护过程</a:t>
            </a: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.4   </a:t>
            </a:r>
            <a:r>
              <a:rPr kumimoji="1" lang="zh-CN" altLang="en-US" sz="2800" b="1" dirty="0" smtClean="0">
                <a:solidFill>
                  <a:prstClr val="black"/>
                </a:solidFill>
                <a:latin typeface="Bodoni MT Black" pitchFamily="18" charset="0"/>
              </a:rPr>
              <a:t>软件的可维护性</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.5   </a:t>
            </a:r>
            <a:r>
              <a:rPr kumimoji="1" lang="zh-CN" altLang="en-US" sz="2800" b="1" dirty="0" smtClean="0">
                <a:solidFill>
                  <a:prstClr val="black"/>
                </a:solidFill>
                <a:latin typeface="Bodoni MT Black" pitchFamily="18" charset="0"/>
              </a:rPr>
              <a:t>预防性维护</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.6   </a:t>
            </a:r>
            <a:r>
              <a:rPr kumimoji="1" lang="zh-CN" altLang="en-US" sz="2800" b="1" dirty="0" smtClean="0">
                <a:solidFill>
                  <a:prstClr val="black"/>
                </a:solidFill>
                <a:latin typeface="Bodoni MT Black" pitchFamily="18" charset="0"/>
              </a:rPr>
              <a:t>软件再工程过程</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000" b="1" dirty="0" smtClean="0">
                <a:solidFill>
                  <a:prstClr val="black"/>
                </a:solidFill>
                <a:latin typeface="Bodoni MT Black" pitchFamily="18" charset="0"/>
              </a:rPr>
              <a:t>   </a:t>
            </a:r>
          </a:p>
          <a:p>
            <a:pPr marL="0" indent="0" eaLnBrk="1" hangingPunct="1">
              <a:lnSpc>
                <a:spcPct val="250000"/>
              </a:lnSpc>
              <a:spcBef>
                <a:spcPct val="50000"/>
              </a:spcBef>
              <a:buClrTx/>
              <a:buSzTx/>
              <a:buFont typeface="Wingdings" pitchFamily="2" charset="2"/>
              <a:buNone/>
              <a:defRPr/>
            </a:pPr>
            <a:endParaRPr kumimoji="1" lang="zh-CN" altLang="en-US" sz="2400" b="1" dirty="0" smtClean="0">
              <a:solidFill>
                <a:prstClr val="black"/>
              </a:solidFill>
              <a:latin typeface="Bodoni MT Black" pitchFamily="18" charset="0"/>
            </a:endParaRPr>
          </a:p>
          <a:p>
            <a:pPr marL="0" indent="0" eaLnBrk="1" hangingPunct="1">
              <a:lnSpc>
                <a:spcPct val="120000"/>
              </a:lnSpc>
              <a:spcBef>
                <a:spcPct val="50000"/>
              </a:spcBef>
              <a:buClrTx/>
              <a:buSzTx/>
              <a:buFont typeface="Wingdings" pitchFamily="2" charset="2"/>
              <a:buNone/>
              <a:defRPr/>
            </a:pPr>
            <a:r>
              <a:rPr kumimoji="1" lang="en-US" altLang="zh-CN" sz="2400" b="1" dirty="0" smtClean="0">
                <a:solidFill>
                  <a:srgbClr val="9999CC">
                    <a:lumMod val="50000"/>
                  </a:srgbClr>
                </a:solidFill>
                <a:latin typeface="Bodoni MT Black" pitchFamily="18" charset="0"/>
              </a:rPr>
              <a:t>      </a:t>
            </a:r>
            <a:endParaRPr kumimoji="1" lang="zh-CN" altLang="en-US" sz="2400" b="1" dirty="0" smtClean="0">
              <a:solidFill>
                <a:srgbClr val="9999CC">
                  <a:lumMod val="50000"/>
                </a:srgbClr>
              </a:solidFill>
              <a:latin typeface="Bodoni MT Black" pitchFamily="18" charset="0"/>
            </a:endParaRPr>
          </a:p>
          <a:p>
            <a:pPr eaLnBrk="1" hangingPunct="1">
              <a:buClr>
                <a:srgbClr val="00007D"/>
              </a:buClr>
              <a:defRPr/>
            </a:pPr>
            <a:endParaRPr lang="zh-CN" altLang="zh-CN" b="1" kern="0" dirty="0">
              <a:solidFill>
                <a:srgbClr val="000000"/>
              </a:solidFill>
              <a:latin typeface="Bodoni MT Black" pitchFamily="18" charset="0"/>
            </a:endParaRPr>
          </a:p>
        </p:txBody>
      </p:sp>
      <p:sp>
        <p:nvSpPr>
          <p:cNvPr id="13" name="1 Título"/>
          <p:cNvSpPr txBox="1">
            <a:spLocks/>
          </p:cNvSpPr>
          <p:nvPr/>
        </p:nvSpPr>
        <p:spPr>
          <a:xfrm>
            <a:off x="984250" y="215900"/>
            <a:ext cx="73485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solidFill>
                  <a:prstClr val="black"/>
                </a:solidFill>
                <a:latin typeface="Bodoni MT Black" pitchFamily="18" charset="0"/>
              </a:rPr>
              <a:t>主要内容</a:t>
            </a:r>
            <a:endParaRPr lang="es-HN" b="1" dirty="0">
              <a:solidFill>
                <a:prstClr val="black"/>
              </a:solidFill>
              <a:latin typeface="Bodoni MT Black" pitchFamily="18" charset="0"/>
              <a:ea typeface="+mn-ea"/>
            </a:endParaRPr>
          </a:p>
        </p:txBody>
      </p:sp>
      <p:sp>
        <p:nvSpPr>
          <p:cNvPr id="14" name="矩形 13"/>
          <p:cNvSpPr/>
          <p:nvPr/>
        </p:nvSpPr>
        <p:spPr>
          <a:xfrm>
            <a:off x="862013" y="24971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
        <p:nvSpPr>
          <p:cNvPr id="15" name="等腰三角形 14"/>
          <p:cNvSpPr/>
          <p:nvPr/>
        </p:nvSpPr>
        <p:spPr>
          <a:xfrm rot="5400000">
            <a:off x="269875" y="2582863"/>
            <a:ext cx="538163"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
        <p:nvSpPr>
          <p:cNvPr id="46093"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spcBef>
                <a:spcPct val="50000"/>
              </a:spcBef>
              <a:buFont typeface="Wingdings" pitchFamily="2" charset="2"/>
              <a:buNone/>
            </a:pPr>
            <a:r>
              <a:rPr kumimoji="1" lang="en-US" altLang="zh-CN" sz="2400" dirty="0">
                <a:solidFill>
                  <a:srgbClr val="FFFFFF"/>
                </a:solidFill>
                <a:latin typeface="Bodoni MT Black" pitchFamily="18" charset="0"/>
              </a:rPr>
              <a:t>8.3 </a:t>
            </a:r>
            <a:r>
              <a:rPr kumimoji="1" lang="en-US" altLang="zh-CN" sz="2400" dirty="0" smtClean="0">
                <a:solidFill>
                  <a:srgbClr val="FFFFFF"/>
                </a:solidFill>
                <a:latin typeface="Bodoni MT Black" pitchFamily="18" charset="0"/>
              </a:rPr>
              <a:t> </a:t>
            </a:r>
            <a:r>
              <a:rPr kumimoji="1" lang="zh-CN" altLang="en-US" sz="2400" dirty="0" smtClean="0">
                <a:solidFill>
                  <a:srgbClr val="FFFFFF"/>
                </a:solidFill>
                <a:latin typeface="Bodoni MT Black" pitchFamily="18" charset="0"/>
              </a:rPr>
              <a:t>软件维护</a:t>
            </a:r>
            <a:r>
              <a:rPr kumimoji="1" lang="zh-CN" altLang="en-US" sz="2400" dirty="0">
                <a:solidFill>
                  <a:srgbClr val="FFFFFF"/>
                </a:solidFill>
                <a:latin typeface="Bodoni MT Black" pitchFamily="18" charset="0"/>
              </a:rPr>
              <a:t>过程</a:t>
            </a:r>
            <a:endParaRPr kumimoji="1" lang="en-US" altLang="zh-CN" sz="2400" dirty="0">
              <a:solidFill>
                <a:srgbClr val="FFFFFF"/>
              </a:solidFill>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8.3 </a:t>
            </a:r>
            <a:r>
              <a:rPr lang="zh-CN" altLang="en-US" sz="2400" dirty="0">
                <a:solidFill>
                  <a:srgbClr val="D9D9D9"/>
                </a:solidFill>
                <a:latin typeface="Bodoni MT Black" pitchFamily="18" charset="0"/>
                <a:ea typeface="+mn-ea"/>
              </a:rPr>
              <a:t>软件维护的过程</a:t>
            </a:r>
          </a:p>
        </p:txBody>
      </p:sp>
      <p:sp>
        <p:nvSpPr>
          <p:cNvPr id="13316" name="标题 3"/>
          <p:cNvSpPr>
            <a:spLocks noGrp="1"/>
          </p:cNvSpPr>
          <p:nvPr>
            <p:ph type="title" idx="4294967295"/>
          </p:nvPr>
        </p:nvSpPr>
        <p:spPr>
          <a:xfrm>
            <a:off x="250825" y="28575"/>
            <a:ext cx="8229600" cy="1143000"/>
          </a:xfrm>
        </p:spPr>
        <p:txBody>
          <a:bodyPr/>
          <a:lstStyle/>
          <a:p>
            <a:pPr>
              <a:defRPr/>
            </a:pPr>
            <a:r>
              <a:rPr lang="en-US" altLang="zh-CN" b="1" dirty="0" smtClean="0">
                <a:latin typeface="Bodoni MT Black" pitchFamily="18" charset="0"/>
                <a:ea typeface="+mn-ea"/>
              </a:rPr>
              <a:t>8.3</a:t>
            </a:r>
            <a:r>
              <a:rPr lang="en-US" altLang="zh-CN" b="1" dirty="0" smtClean="0">
                <a:latin typeface="Bodoni MT Black" pitchFamily="18" charset="0"/>
              </a:rPr>
              <a:t> </a:t>
            </a:r>
            <a:r>
              <a:rPr lang="zh-CN" altLang="en-US" b="1" dirty="0" smtClean="0">
                <a:latin typeface="Bodoni MT Black" pitchFamily="18" charset="0"/>
              </a:rPr>
              <a:t>软件维护的过程</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2" name="文本框 1"/>
          <p:cNvSpPr txBox="1"/>
          <p:nvPr/>
        </p:nvSpPr>
        <p:spPr>
          <a:xfrm>
            <a:off x="438363" y="1700808"/>
            <a:ext cx="8291513" cy="3785652"/>
          </a:xfrm>
          <a:prstGeom prst="rect">
            <a:avLst/>
          </a:prstGeom>
          <a:noFill/>
        </p:spPr>
        <p:txBody>
          <a:bodyPr>
            <a:spAutoFit/>
          </a:bodyPr>
          <a:lstStyle/>
          <a:p>
            <a:pPr eaLnBrk="1" hangingPunct="1">
              <a:lnSpc>
                <a:spcPct val="125000"/>
              </a:lnSpc>
              <a:defRPr/>
            </a:pPr>
            <a:r>
              <a:rPr lang="zh-CN" altLang="en-US" sz="2400" dirty="0">
                <a:latin typeface="Bodoni MT Black" pitchFamily="18" charset="0"/>
                <a:ea typeface="宋体" pitchFamily="2" charset="-122"/>
              </a:rPr>
              <a:t>     </a:t>
            </a:r>
            <a:r>
              <a:rPr lang="zh-CN" altLang="en-US" sz="2400" dirty="0" smtClean="0">
                <a:latin typeface="Bodoni MT Black" pitchFamily="18" charset="0"/>
                <a:ea typeface="宋体" pitchFamily="2" charset="-122"/>
              </a:rPr>
              <a:t>维护</a:t>
            </a:r>
            <a:r>
              <a:rPr lang="zh-CN" altLang="en-US" sz="2400" dirty="0">
                <a:latin typeface="Bodoni MT Black" pitchFamily="18" charset="0"/>
                <a:ea typeface="宋体" pitchFamily="2" charset="-122"/>
              </a:rPr>
              <a:t>过程本质上是</a:t>
            </a:r>
            <a:r>
              <a:rPr lang="zh-CN" altLang="en-US" sz="2400" dirty="0">
                <a:solidFill>
                  <a:srgbClr val="FF0000"/>
                </a:solidFill>
                <a:latin typeface="Bodoni MT Black" pitchFamily="18" charset="0"/>
                <a:ea typeface="宋体" pitchFamily="2" charset="-122"/>
              </a:rPr>
              <a:t>修改和压缩了的软件定义和开发过程</a:t>
            </a:r>
            <a:r>
              <a:rPr lang="zh-CN" altLang="en-US" sz="2400" dirty="0">
                <a:latin typeface="Bodoni MT Black" pitchFamily="18" charset="0"/>
                <a:ea typeface="宋体" pitchFamily="2" charset="-122"/>
              </a:rPr>
              <a:t>，而且事实上远在提出一项维护要求之前，与软件维护有关的工作已经开始了。</a:t>
            </a:r>
            <a:endParaRPr lang="en-US" altLang="zh-CN" sz="2400" dirty="0">
              <a:latin typeface="Bodoni MT Black" pitchFamily="18" charset="0"/>
              <a:ea typeface="宋体" pitchFamily="2" charset="-122"/>
            </a:endParaRPr>
          </a:p>
          <a:p>
            <a:pPr marL="342900" indent="-342900" eaLnBrk="1" hangingPunct="1">
              <a:lnSpc>
                <a:spcPct val="125000"/>
              </a:lnSpc>
              <a:buSzPct val="100000"/>
              <a:buFont typeface="Wingdings" panose="05000000000000000000" pitchFamily="2" charset="2"/>
              <a:buChar char="l"/>
              <a:defRPr/>
            </a:pPr>
            <a:r>
              <a:rPr lang="zh-CN" altLang="en-US" sz="2400" dirty="0">
                <a:latin typeface="Bodoni MT Black" pitchFamily="18" charset="0"/>
                <a:ea typeface="宋体" pitchFamily="2" charset="-122"/>
              </a:rPr>
              <a:t>首先必须建立一个</a:t>
            </a:r>
            <a:r>
              <a:rPr lang="zh-CN" altLang="en-US" sz="2400" dirty="0">
                <a:solidFill>
                  <a:srgbClr val="FF0000"/>
                </a:solidFill>
                <a:latin typeface="Bodoni MT Black" pitchFamily="18" charset="0"/>
                <a:ea typeface="宋体" pitchFamily="2" charset="-122"/>
              </a:rPr>
              <a:t>维护</a:t>
            </a:r>
            <a:r>
              <a:rPr lang="zh-CN" altLang="en-US" sz="2400" dirty="0" smtClean="0">
                <a:solidFill>
                  <a:srgbClr val="FF0000"/>
                </a:solidFill>
                <a:latin typeface="Bodoni MT Black" pitchFamily="18" charset="0"/>
                <a:ea typeface="宋体" pitchFamily="2" charset="-122"/>
              </a:rPr>
              <a:t>组织</a:t>
            </a:r>
            <a:r>
              <a:rPr lang="zh-CN" altLang="en-US" sz="2400" dirty="0" smtClean="0">
                <a:latin typeface="Bodoni MT Black" pitchFamily="18" charset="0"/>
                <a:ea typeface="宋体" pitchFamily="2" charset="-122"/>
              </a:rPr>
              <a:t>；</a:t>
            </a:r>
            <a:endParaRPr lang="en-US" altLang="zh-CN" sz="2400" dirty="0" smtClean="0">
              <a:latin typeface="Bodoni MT Black" pitchFamily="18" charset="0"/>
              <a:ea typeface="宋体" pitchFamily="2" charset="-122"/>
            </a:endParaRPr>
          </a:p>
          <a:p>
            <a:pPr marL="342900" indent="-342900" eaLnBrk="1" hangingPunct="1">
              <a:lnSpc>
                <a:spcPct val="125000"/>
              </a:lnSpc>
              <a:buSzPct val="100000"/>
              <a:buFont typeface="Wingdings" panose="05000000000000000000" pitchFamily="2" charset="2"/>
              <a:buChar char="l"/>
              <a:defRPr/>
            </a:pPr>
            <a:r>
              <a:rPr lang="zh-CN" altLang="en-US" sz="2400" dirty="0" smtClean="0">
                <a:latin typeface="Bodoni MT Black" pitchFamily="18" charset="0"/>
                <a:ea typeface="宋体" pitchFamily="2" charset="-122"/>
              </a:rPr>
              <a:t>随后</a:t>
            </a:r>
            <a:r>
              <a:rPr lang="zh-CN" altLang="en-US" sz="2400" dirty="0">
                <a:latin typeface="Bodoni MT Black" pitchFamily="18" charset="0"/>
                <a:ea typeface="宋体" pitchFamily="2" charset="-122"/>
              </a:rPr>
              <a:t>必须确定</a:t>
            </a:r>
            <a:r>
              <a:rPr lang="zh-CN" altLang="en-US" sz="2400" dirty="0">
                <a:solidFill>
                  <a:srgbClr val="FF0000"/>
                </a:solidFill>
                <a:latin typeface="Bodoni MT Black" pitchFamily="18" charset="0"/>
                <a:ea typeface="宋体" pitchFamily="2" charset="-122"/>
              </a:rPr>
              <a:t>报告</a:t>
            </a:r>
            <a:r>
              <a:rPr lang="zh-CN" altLang="en-US" sz="2400" dirty="0">
                <a:latin typeface="Bodoni MT Black" pitchFamily="18" charset="0"/>
                <a:ea typeface="宋体" pitchFamily="2" charset="-122"/>
              </a:rPr>
              <a:t>和</a:t>
            </a:r>
            <a:r>
              <a:rPr lang="zh-CN" altLang="en-US" sz="2400" dirty="0">
                <a:solidFill>
                  <a:srgbClr val="FF0000"/>
                </a:solidFill>
                <a:latin typeface="Bodoni MT Black" pitchFamily="18" charset="0"/>
                <a:ea typeface="宋体" pitchFamily="2" charset="-122"/>
              </a:rPr>
              <a:t>评价</a:t>
            </a:r>
            <a:r>
              <a:rPr lang="zh-CN" altLang="en-US" sz="2400" dirty="0">
                <a:latin typeface="Bodoni MT Black" pitchFamily="18" charset="0"/>
                <a:ea typeface="宋体" pitchFamily="2" charset="-122"/>
              </a:rPr>
              <a:t>的</a:t>
            </a:r>
            <a:r>
              <a:rPr lang="zh-CN" altLang="en-US" sz="2400" dirty="0" smtClean="0">
                <a:latin typeface="Bodoni MT Black" pitchFamily="18" charset="0"/>
                <a:ea typeface="宋体" pitchFamily="2" charset="-122"/>
              </a:rPr>
              <a:t>过程；</a:t>
            </a:r>
            <a:endParaRPr lang="en-US" altLang="zh-CN" sz="2400" dirty="0" smtClean="0">
              <a:latin typeface="Bodoni MT Black" pitchFamily="18" charset="0"/>
              <a:ea typeface="宋体" pitchFamily="2" charset="-122"/>
            </a:endParaRPr>
          </a:p>
          <a:p>
            <a:pPr marL="342900" indent="-342900" eaLnBrk="1" hangingPunct="1">
              <a:lnSpc>
                <a:spcPct val="125000"/>
              </a:lnSpc>
              <a:buSzPct val="100000"/>
              <a:buFont typeface="Wingdings" panose="05000000000000000000" pitchFamily="2" charset="2"/>
              <a:buChar char="l"/>
              <a:defRPr/>
            </a:pPr>
            <a:r>
              <a:rPr lang="zh-CN" altLang="en-US" sz="2400" dirty="0" smtClean="0">
                <a:latin typeface="Bodoni MT Black" pitchFamily="18" charset="0"/>
                <a:ea typeface="宋体" pitchFamily="2" charset="-122"/>
              </a:rPr>
              <a:t>而且</a:t>
            </a:r>
            <a:r>
              <a:rPr lang="zh-CN" altLang="en-US" sz="2400" dirty="0">
                <a:latin typeface="Bodoni MT Black" pitchFamily="18" charset="0"/>
                <a:ea typeface="宋体" pitchFamily="2" charset="-122"/>
              </a:rPr>
              <a:t>必须为每个维护要求规定一个</a:t>
            </a:r>
            <a:r>
              <a:rPr lang="zh-CN" altLang="en-US" sz="2400" dirty="0">
                <a:solidFill>
                  <a:srgbClr val="FF0000"/>
                </a:solidFill>
                <a:latin typeface="Bodoni MT Black" pitchFamily="18" charset="0"/>
                <a:ea typeface="宋体" pitchFamily="2" charset="-122"/>
              </a:rPr>
              <a:t>标准化的事件</a:t>
            </a:r>
            <a:r>
              <a:rPr lang="zh-CN" altLang="en-US" sz="2400" dirty="0" smtClean="0">
                <a:solidFill>
                  <a:srgbClr val="FF0000"/>
                </a:solidFill>
                <a:latin typeface="Bodoni MT Black" pitchFamily="18" charset="0"/>
                <a:ea typeface="宋体" pitchFamily="2" charset="-122"/>
              </a:rPr>
              <a:t>序列</a:t>
            </a:r>
            <a:r>
              <a:rPr lang="zh-CN" altLang="en-US" sz="2400" dirty="0" smtClean="0">
                <a:latin typeface="Bodoni MT Black" pitchFamily="18" charset="0"/>
                <a:ea typeface="宋体" pitchFamily="2" charset="-122"/>
              </a:rPr>
              <a:t>。</a:t>
            </a:r>
            <a:endParaRPr lang="en-US" altLang="zh-CN" sz="2400" dirty="0">
              <a:latin typeface="Bodoni MT Black" pitchFamily="18" charset="0"/>
              <a:ea typeface="宋体" pitchFamily="2" charset="-122"/>
            </a:endParaRPr>
          </a:p>
          <a:p>
            <a:pPr eaLnBrk="1" hangingPunct="1">
              <a:lnSpc>
                <a:spcPct val="125000"/>
              </a:lnSpc>
              <a:defRPr/>
            </a:pPr>
            <a:r>
              <a:rPr lang="zh-CN" altLang="en-US" sz="2400" dirty="0">
                <a:latin typeface="Bodoni MT Black" pitchFamily="18" charset="0"/>
                <a:ea typeface="宋体" pitchFamily="2" charset="-122"/>
              </a:rPr>
              <a:t>      </a:t>
            </a:r>
            <a:r>
              <a:rPr lang="zh-CN" altLang="en-US" sz="2400" dirty="0" smtClean="0">
                <a:latin typeface="Bodoni MT Black" pitchFamily="18" charset="0"/>
                <a:ea typeface="宋体" pitchFamily="2" charset="-122"/>
              </a:rPr>
              <a:t>此外</a:t>
            </a:r>
            <a:r>
              <a:rPr lang="zh-CN" altLang="en-US" sz="2400" dirty="0">
                <a:latin typeface="Bodoni MT Black" pitchFamily="18" charset="0"/>
                <a:ea typeface="宋体" pitchFamily="2" charset="-122"/>
              </a:rPr>
              <a:t>，还应该建立一个适用于</a:t>
            </a:r>
            <a:r>
              <a:rPr lang="zh-CN" altLang="en-US" sz="2400" dirty="0">
                <a:solidFill>
                  <a:srgbClr val="FF0000"/>
                </a:solidFill>
                <a:latin typeface="Bodoni MT Black" pitchFamily="18" charset="0"/>
                <a:ea typeface="宋体" pitchFamily="2" charset="-122"/>
              </a:rPr>
              <a:t>维护活动的记录保管过程</a:t>
            </a:r>
            <a:r>
              <a:rPr lang="zh-CN" altLang="en-US" sz="2400" dirty="0">
                <a:latin typeface="Bodoni MT Black" pitchFamily="18" charset="0"/>
                <a:ea typeface="宋体" pitchFamily="2" charset="-122"/>
              </a:rPr>
              <a:t>，并且</a:t>
            </a:r>
            <a:r>
              <a:rPr lang="zh-CN" altLang="en-US" sz="2400" dirty="0">
                <a:solidFill>
                  <a:srgbClr val="FF0000"/>
                </a:solidFill>
                <a:latin typeface="Bodoni MT Black" pitchFamily="18" charset="0"/>
                <a:ea typeface="宋体" pitchFamily="2" charset="-122"/>
              </a:rPr>
              <a:t>规定复审标准</a:t>
            </a:r>
            <a:r>
              <a:rPr lang="zh-CN" altLang="en-US" sz="2400" dirty="0">
                <a:latin typeface="Bodoni MT Black" pitchFamily="18" charset="0"/>
                <a:ea typeface="宋体" pitchFamily="2" charset="-122"/>
              </a:rPr>
              <a:t>。</a:t>
            </a:r>
          </a:p>
        </p:txBody>
      </p:sp>
      <p:sp>
        <p:nvSpPr>
          <p:cNvPr id="48134" name="文本框 3"/>
          <p:cNvSpPr txBox="1">
            <a:spLocks noChangeArrowheads="1"/>
          </p:cNvSpPr>
          <p:nvPr/>
        </p:nvSpPr>
        <p:spPr bwMode="auto">
          <a:xfrm>
            <a:off x="457200" y="1094537"/>
            <a:ext cx="3600450" cy="523875"/>
          </a:xfrm>
          <a:prstGeom prst="rect">
            <a:avLst/>
          </a:prstGeom>
          <a:noFill/>
          <a:ln w="9525">
            <a:noFill/>
            <a:miter lim="800000"/>
            <a:headEnd/>
            <a:tailEnd/>
          </a:ln>
        </p:spPr>
        <p:txBody>
          <a:bodyPr>
            <a:spAutoFit/>
          </a:bodyPr>
          <a:lstStyle/>
          <a:p>
            <a:pPr eaLnBrk="1" hangingPunct="1"/>
            <a:r>
              <a:rPr lang="zh-CN" altLang="en-US" sz="2800" b="1" dirty="0">
                <a:solidFill>
                  <a:srgbClr val="FF0000"/>
                </a:solidFill>
                <a:latin typeface="Bodoni MT Black" pitchFamily="18" charset="0"/>
              </a:rPr>
              <a:t>维护过程的本质</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rPr>
              <a:t>8.3 </a:t>
            </a:r>
            <a:r>
              <a:rPr lang="zh-CN" altLang="en-US" sz="2400" dirty="0">
                <a:solidFill>
                  <a:srgbClr val="D9D9D9"/>
                </a:solidFill>
                <a:latin typeface="Bodoni MT Black" pitchFamily="18" charset="0"/>
              </a:rPr>
              <a:t>软件维护的过程</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11" name="内容占位符 4"/>
          <p:cNvSpPr txBox="1">
            <a:spLocks/>
          </p:cNvSpPr>
          <p:nvPr/>
        </p:nvSpPr>
        <p:spPr bwMode="auto">
          <a:xfrm>
            <a:off x="315913" y="1100714"/>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b="1" dirty="0">
                <a:latin typeface="Bodoni MT Black" pitchFamily="18" charset="0"/>
              </a:rPr>
              <a:t>1. </a:t>
            </a:r>
            <a:r>
              <a:rPr lang="zh-CN" altLang="en-US" b="1" dirty="0" smtClean="0">
                <a:solidFill>
                  <a:prstClr val="black"/>
                </a:solidFill>
                <a:latin typeface="Bodoni MT Black" pitchFamily="18" charset="0"/>
              </a:rPr>
              <a:t>维护组织</a:t>
            </a:r>
          </a:p>
        </p:txBody>
      </p:sp>
      <p:sp>
        <p:nvSpPr>
          <p:cNvPr id="50181" name="文本框 2"/>
          <p:cNvSpPr txBox="1">
            <a:spLocks noChangeArrowheads="1"/>
          </p:cNvSpPr>
          <p:nvPr/>
        </p:nvSpPr>
        <p:spPr bwMode="auto">
          <a:xfrm>
            <a:off x="168401" y="1745456"/>
            <a:ext cx="4654424" cy="3785652"/>
          </a:xfrm>
          <a:prstGeom prst="rect">
            <a:avLst/>
          </a:prstGeom>
          <a:noFill/>
          <a:ln w="15875">
            <a:noFill/>
            <a:miter lim="800000"/>
            <a:headEnd/>
            <a:tailEnd/>
          </a:ln>
        </p:spPr>
        <p:txBody>
          <a:bodyPr wrap="square">
            <a:spAutoFit/>
          </a:bodyPr>
          <a:lstStyle/>
          <a:p>
            <a:pPr eaLnBrk="1" hangingPunct="1">
              <a:lnSpc>
                <a:spcPct val="125000"/>
              </a:lnSpc>
            </a:pPr>
            <a:r>
              <a:rPr lang="zh-CN" altLang="en-US" sz="2400" dirty="0" smtClean="0">
                <a:solidFill>
                  <a:srgbClr val="000000"/>
                </a:solidFill>
                <a:latin typeface="Bodoni MT Black" pitchFamily="18" charset="0"/>
              </a:rPr>
              <a:t>      每个</a:t>
            </a:r>
            <a:r>
              <a:rPr lang="zh-CN" altLang="en-US" sz="2400" dirty="0">
                <a:solidFill>
                  <a:srgbClr val="000000"/>
                </a:solidFill>
                <a:latin typeface="Bodoni MT Black" pitchFamily="18" charset="0"/>
              </a:rPr>
              <a:t>维护要求都通过</a:t>
            </a:r>
            <a:r>
              <a:rPr lang="zh-CN" altLang="en-US" sz="2400" dirty="0">
                <a:solidFill>
                  <a:srgbClr val="FF0000"/>
                </a:solidFill>
                <a:latin typeface="Bodoni MT Black" pitchFamily="18" charset="0"/>
              </a:rPr>
              <a:t>维护管理员</a:t>
            </a:r>
            <a:r>
              <a:rPr lang="zh-CN" altLang="en-US" sz="2400" dirty="0">
                <a:solidFill>
                  <a:srgbClr val="000000"/>
                </a:solidFill>
                <a:latin typeface="Bodoni MT Black" pitchFamily="18" charset="0"/>
              </a:rPr>
              <a:t>转交给熟悉该产品的</a:t>
            </a:r>
            <a:r>
              <a:rPr lang="zh-CN" altLang="en-US" sz="2400" dirty="0">
                <a:solidFill>
                  <a:srgbClr val="FF0000"/>
                </a:solidFill>
                <a:latin typeface="Bodoni MT Black" pitchFamily="18" charset="0"/>
              </a:rPr>
              <a:t>系统管理员</a:t>
            </a:r>
            <a:r>
              <a:rPr lang="zh-CN" altLang="en-US" sz="2400" dirty="0">
                <a:solidFill>
                  <a:srgbClr val="000000"/>
                </a:solidFill>
                <a:latin typeface="Bodoni MT Black" pitchFamily="18" charset="0"/>
              </a:rPr>
              <a:t>去评价。系统管理员是被指定去熟悉一小部分产品</a:t>
            </a:r>
            <a:r>
              <a:rPr lang="zh-CN" altLang="en-US" sz="2400" dirty="0">
                <a:solidFill>
                  <a:srgbClr val="FF0000"/>
                </a:solidFill>
                <a:latin typeface="Bodoni MT Black" pitchFamily="18" charset="0"/>
              </a:rPr>
              <a:t>程序的技术人员</a:t>
            </a:r>
            <a:r>
              <a:rPr lang="zh-CN" altLang="en-US" sz="2400" dirty="0">
                <a:solidFill>
                  <a:srgbClr val="000000"/>
                </a:solidFill>
                <a:latin typeface="Bodoni MT Black" pitchFamily="18" charset="0"/>
              </a:rPr>
              <a:t>。系统管理员对维护任务做出评价之后，由</a:t>
            </a:r>
            <a:r>
              <a:rPr lang="zh-CN" altLang="en-US" sz="2400" dirty="0">
                <a:solidFill>
                  <a:srgbClr val="FF0000"/>
                </a:solidFill>
                <a:latin typeface="Bodoni MT Black" pitchFamily="18" charset="0"/>
              </a:rPr>
              <a:t>变化授权人</a:t>
            </a:r>
            <a:r>
              <a:rPr lang="zh-CN" altLang="en-US" sz="2400" dirty="0">
                <a:solidFill>
                  <a:srgbClr val="000000"/>
                </a:solidFill>
                <a:latin typeface="Bodoni MT Black" pitchFamily="18" charset="0"/>
              </a:rPr>
              <a:t>决定应该进行的活动。</a:t>
            </a:r>
          </a:p>
          <a:p>
            <a:pPr eaLnBrk="1" hangingPunct="1">
              <a:lnSpc>
                <a:spcPct val="125000"/>
              </a:lnSpc>
            </a:pPr>
            <a:r>
              <a:rPr lang="zh-CN" altLang="en-US" sz="2400" dirty="0" smtClean="0">
                <a:solidFill>
                  <a:srgbClr val="000000"/>
                </a:solidFill>
                <a:latin typeface="Bodoni MT Black" pitchFamily="18" charset="0"/>
              </a:rPr>
              <a:t>     </a:t>
            </a:r>
            <a:endParaRPr lang="zh-CN" altLang="en-US" sz="2400" dirty="0">
              <a:solidFill>
                <a:srgbClr val="000000"/>
              </a:solidFill>
              <a:latin typeface="Bodoni MT Black" pitchFamily="18" charset="0"/>
            </a:endParaRPr>
          </a:p>
        </p:txBody>
      </p:sp>
      <p:grpSp>
        <p:nvGrpSpPr>
          <p:cNvPr id="50182" name="组合 20"/>
          <p:cNvGrpSpPr>
            <a:grpSpLocks/>
          </p:cNvGrpSpPr>
          <p:nvPr/>
        </p:nvGrpSpPr>
        <p:grpSpPr bwMode="auto">
          <a:xfrm>
            <a:off x="4910138" y="2138363"/>
            <a:ext cx="4233862" cy="2803525"/>
            <a:chOff x="4910881" y="1417638"/>
            <a:chExt cx="4233119" cy="2803450"/>
          </a:xfrm>
        </p:grpSpPr>
        <p:sp>
          <p:nvSpPr>
            <p:cNvPr id="6" name="圆角矩形 5"/>
            <p:cNvSpPr/>
            <p:nvPr/>
          </p:nvSpPr>
          <p:spPr>
            <a:xfrm>
              <a:off x="4931514" y="1417638"/>
              <a:ext cx="1584047" cy="4079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latin typeface="Bodoni MT Black" pitchFamily="18" charset="0"/>
                </a:rPr>
                <a:t>维护管理员</a:t>
              </a:r>
            </a:p>
          </p:txBody>
        </p:sp>
        <p:sp>
          <p:nvSpPr>
            <p:cNvPr id="15" name="圆角矩形 14"/>
            <p:cNvSpPr/>
            <p:nvPr/>
          </p:nvSpPr>
          <p:spPr>
            <a:xfrm>
              <a:off x="4910881" y="2565369"/>
              <a:ext cx="1584047" cy="407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latin typeface="Bodoni MT Black" pitchFamily="18" charset="0"/>
                </a:rPr>
                <a:t>系统管理员</a:t>
              </a:r>
            </a:p>
          </p:txBody>
        </p:sp>
        <p:sp>
          <p:nvSpPr>
            <p:cNvPr id="16" name="圆角矩形 15"/>
            <p:cNvSpPr/>
            <p:nvPr/>
          </p:nvSpPr>
          <p:spPr>
            <a:xfrm>
              <a:off x="4931514" y="3813111"/>
              <a:ext cx="1604681" cy="407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latin typeface="Bodoni MT Black" pitchFamily="18" charset="0"/>
                </a:rPr>
                <a:t>程序技术人员</a:t>
              </a:r>
            </a:p>
          </p:txBody>
        </p:sp>
        <p:sp>
          <p:nvSpPr>
            <p:cNvPr id="17" name="圆角矩形 16"/>
            <p:cNvSpPr/>
            <p:nvPr/>
          </p:nvSpPr>
          <p:spPr>
            <a:xfrm>
              <a:off x="7559953" y="2603468"/>
              <a:ext cx="1584047" cy="407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latin typeface="Bodoni MT Black" pitchFamily="18" charset="0"/>
                </a:rPr>
                <a:t>变化授权人</a:t>
              </a:r>
            </a:p>
          </p:txBody>
        </p:sp>
        <p:sp>
          <p:nvSpPr>
            <p:cNvPr id="18" name="下箭头 17"/>
            <p:cNvSpPr/>
            <p:nvPr/>
          </p:nvSpPr>
          <p:spPr>
            <a:xfrm>
              <a:off x="5652113" y="1873238"/>
              <a:ext cx="215862" cy="631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23" name="下箭头 22"/>
            <p:cNvSpPr/>
            <p:nvPr/>
          </p:nvSpPr>
          <p:spPr>
            <a:xfrm>
              <a:off x="5652113" y="3071769"/>
              <a:ext cx="215862" cy="7175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50190" name="文本框 18"/>
            <p:cNvSpPr txBox="1">
              <a:spLocks noChangeArrowheads="1"/>
            </p:cNvSpPr>
            <p:nvPr/>
          </p:nvSpPr>
          <p:spPr bwMode="auto">
            <a:xfrm>
              <a:off x="5774394" y="1937361"/>
              <a:ext cx="1322177" cy="307777"/>
            </a:xfrm>
            <a:prstGeom prst="rect">
              <a:avLst/>
            </a:prstGeom>
            <a:noFill/>
            <a:ln w="9525">
              <a:noFill/>
              <a:miter lim="800000"/>
              <a:headEnd/>
              <a:tailEnd/>
            </a:ln>
          </p:spPr>
          <p:txBody>
            <a:bodyPr>
              <a:spAutoFit/>
            </a:bodyPr>
            <a:lstStyle/>
            <a:p>
              <a:pPr eaLnBrk="1" hangingPunct="1"/>
              <a:r>
                <a:rPr lang="zh-CN" altLang="en-US" sz="1400">
                  <a:latin typeface="Bodoni MT Black" pitchFamily="18" charset="0"/>
                </a:rPr>
                <a:t>转交维护要求</a:t>
              </a:r>
            </a:p>
          </p:txBody>
        </p:sp>
        <p:sp>
          <p:nvSpPr>
            <p:cNvPr id="50191" name="文本框 26"/>
            <p:cNvSpPr txBox="1">
              <a:spLocks noChangeArrowheads="1"/>
            </p:cNvSpPr>
            <p:nvPr/>
          </p:nvSpPr>
          <p:spPr bwMode="auto">
            <a:xfrm>
              <a:off x="5855127" y="3264113"/>
              <a:ext cx="1322177" cy="307777"/>
            </a:xfrm>
            <a:prstGeom prst="rect">
              <a:avLst/>
            </a:prstGeom>
            <a:noFill/>
            <a:ln w="9525">
              <a:noFill/>
              <a:miter lim="800000"/>
              <a:headEnd/>
              <a:tailEnd/>
            </a:ln>
          </p:spPr>
          <p:txBody>
            <a:bodyPr>
              <a:spAutoFit/>
            </a:bodyPr>
            <a:lstStyle/>
            <a:p>
              <a:pPr eaLnBrk="1" hangingPunct="1"/>
              <a:r>
                <a:rPr lang="zh-CN" altLang="en-US" sz="1400">
                  <a:latin typeface="Bodoni MT Black" pitchFamily="18" charset="0"/>
                </a:rPr>
                <a:t>指定维护人员</a:t>
              </a:r>
            </a:p>
          </p:txBody>
        </p:sp>
        <p:sp>
          <p:nvSpPr>
            <p:cNvPr id="20" name="右箭头 19"/>
            <p:cNvSpPr/>
            <p:nvPr/>
          </p:nvSpPr>
          <p:spPr>
            <a:xfrm>
              <a:off x="6659999" y="2708240"/>
              <a:ext cx="792023" cy="2270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50193" name="文本框 28"/>
            <p:cNvSpPr txBox="1">
              <a:spLocks noChangeArrowheads="1"/>
            </p:cNvSpPr>
            <p:nvPr/>
          </p:nvSpPr>
          <p:spPr bwMode="auto">
            <a:xfrm>
              <a:off x="6395187" y="2201927"/>
              <a:ext cx="1322177" cy="523220"/>
            </a:xfrm>
            <a:prstGeom prst="rect">
              <a:avLst/>
            </a:prstGeom>
            <a:noFill/>
            <a:ln w="9525">
              <a:noFill/>
              <a:miter lim="800000"/>
              <a:headEnd/>
              <a:tailEnd/>
            </a:ln>
          </p:spPr>
          <p:txBody>
            <a:bodyPr>
              <a:spAutoFit/>
            </a:bodyPr>
            <a:lstStyle/>
            <a:p>
              <a:pPr eaLnBrk="1" hangingPunct="1"/>
              <a:r>
                <a:rPr lang="zh-CN" altLang="en-US" sz="1400">
                  <a:latin typeface="Bodoni MT Black" pitchFamily="18" charset="0"/>
                </a:rPr>
                <a:t>评价后上交，促成决定活动</a:t>
              </a:r>
            </a:p>
          </p:txBody>
        </p:sp>
      </p:grpSp>
      <p:sp>
        <p:nvSpPr>
          <p:cNvPr id="22" name="标题 3"/>
          <p:cNvSpPr txBox="1">
            <a:spLocks/>
          </p:cNvSpPr>
          <p:nvPr/>
        </p:nvSpPr>
        <p:spPr bwMode="auto">
          <a:xfrm>
            <a:off x="250825" y="285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8.3</a:t>
            </a:r>
            <a:r>
              <a:rPr lang="en-US" altLang="zh-CN" b="1" smtClean="0">
                <a:latin typeface="Bodoni MT Black" pitchFamily="18" charset="0"/>
              </a:rPr>
              <a:t> </a:t>
            </a:r>
            <a:r>
              <a:rPr lang="zh-CN" altLang="en-US" b="1" smtClean="0">
                <a:latin typeface="Bodoni MT Black" pitchFamily="18" charset="0"/>
              </a:rPr>
              <a:t>软件维护的过程</a:t>
            </a:r>
            <a:endParaRPr lang="zh-CN" altLang="en-US" b="1" dirty="0" smtClean="0">
              <a:latin typeface="Bodoni MT Black" pitchFamily="18" charset="0"/>
            </a:endParaRPr>
          </a:p>
        </p:txBody>
      </p:sp>
      <p:sp>
        <p:nvSpPr>
          <p:cNvPr id="2" name="矩形 1"/>
          <p:cNvSpPr/>
          <p:nvPr/>
        </p:nvSpPr>
        <p:spPr>
          <a:xfrm>
            <a:off x="168400" y="5039488"/>
            <a:ext cx="8796087" cy="1015663"/>
          </a:xfrm>
          <a:prstGeom prst="rect">
            <a:avLst/>
          </a:prstGeom>
        </p:spPr>
        <p:txBody>
          <a:bodyPr wrap="square">
            <a:spAutoFit/>
          </a:bodyPr>
          <a:lstStyle/>
          <a:p>
            <a:pPr eaLnBrk="1" hangingPunct="1">
              <a:lnSpc>
                <a:spcPct val="125000"/>
              </a:lnSpc>
            </a:pPr>
            <a:r>
              <a:rPr lang="zh-CN" altLang="en-US" sz="2400" dirty="0">
                <a:solidFill>
                  <a:srgbClr val="000000"/>
                </a:solidFill>
                <a:latin typeface="Bodoni MT Black" pitchFamily="18" charset="0"/>
              </a:rPr>
              <a:t>在维护活动开始之前就明确维护责任是十分必要的，这样做可以大大减少维护过程中可能出现的混乱。</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rPr>
              <a:t>8.3 </a:t>
            </a:r>
            <a:r>
              <a:rPr lang="zh-CN" altLang="en-US" sz="2400" dirty="0">
                <a:solidFill>
                  <a:srgbClr val="D9D9D9"/>
                </a:solidFill>
                <a:latin typeface="Bodoni MT Black" pitchFamily="18" charset="0"/>
              </a:rPr>
              <a:t>软件维护的过程</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11" name="内容占位符 4"/>
          <p:cNvSpPr txBox="1">
            <a:spLocks/>
          </p:cNvSpPr>
          <p:nvPr/>
        </p:nvSpPr>
        <p:spPr bwMode="auto">
          <a:xfrm>
            <a:off x="246724" y="1209211"/>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b="1" dirty="0" smtClean="0">
                <a:latin typeface="Bodoni MT Black" pitchFamily="18" charset="0"/>
              </a:rPr>
              <a:t>2</a:t>
            </a:r>
            <a:r>
              <a:rPr lang="en-US" altLang="zh-CN" b="1" dirty="0" smtClean="0">
                <a:solidFill>
                  <a:prstClr val="black"/>
                </a:solidFill>
                <a:latin typeface="Bodoni MT Black" pitchFamily="18" charset="0"/>
              </a:rPr>
              <a:t>. </a:t>
            </a:r>
            <a:r>
              <a:rPr lang="zh-CN" altLang="en-US" b="1" dirty="0" smtClean="0">
                <a:solidFill>
                  <a:prstClr val="black"/>
                </a:solidFill>
                <a:latin typeface="Bodoni MT Black" pitchFamily="18" charset="0"/>
              </a:rPr>
              <a:t>维护报告</a:t>
            </a:r>
          </a:p>
        </p:txBody>
      </p:sp>
      <p:sp>
        <p:nvSpPr>
          <p:cNvPr id="52229" name="文本框 2"/>
          <p:cNvSpPr txBox="1">
            <a:spLocks noChangeArrowheads="1"/>
          </p:cNvSpPr>
          <p:nvPr/>
        </p:nvSpPr>
        <p:spPr bwMode="auto">
          <a:xfrm>
            <a:off x="250825" y="1844824"/>
            <a:ext cx="8641656" cy="3785652"/>
          </a:xfrm>
          <a:prstGeom prst="rect">
            <a:avLst/>
          </a:prstGeom>
          <a:noFill/>
          <a:ln w="9525">
            <a:noFill/>
            <a:miter lim="800000"/>
            <a:headEnd/>
            <a:tailEnd/>
          </a:ln>
        </p:spPr>
        <p:txBody>
          <a:bodyPr wrap="square">
            <a:spAutoFit/>
          </a:bodyPr>
          <a:lstStyle/>
          <a:p>
            <a:pPr eaLnBrk="1" hangingPunct="1">
              <a:lnSpc>
                <a:spcPct val="125000"/>
              </a:lnSpc>
            </a:pPr>
            <a:r>
              <a:rPr lang="zh-CN" altLang="en-US" sz="2400" dirty="0">
                <a:solidFill>
                  <a:srgbClr val="000000"/>
                </a:solidFill>
                <a:latin typeface="Bodoni MT Black" pitchFamily="18" charset="0"/>
              </a:rPr>
              <a:t>     </a:t>
            </a:r>
            <a:r>
              <a:rPr lang="zh-CN" altLang="en-US" sz="2400" dirty="0" smtClean="0">
                <a:solidFill>
                  <a:srgbClr val="000000"/>
                </a:solidFill>
                <a:latin typeface="Bodoni MT Black" pitchFamily="18" charset="0"/>
              </a:rPr>
              <a:t>  应该</a:t>
            </a:r>
            <a:r>
              <a:rPr lang="zh-CN" altLang="en-US" sz="2400" dirty="0">
                <a:solidFill>
                  <a:srgbClr val="000000"/>
                </a:solidFill>
                <a:latin typeface="Bodoni MT Black" pitchFamily="18" charset="0"/>
              </a:rPr>
              <a:t>用</a:t>
            </a:r>
            <a:r>
              <a:rPr lang="zh-CN" altLang="en-US" sz="2400" dirty="0">
                <a:solidFill>
                  <a:srgbClr val="FF0000"/>
                </a:solidFill>
                <a:latin typeface="Bodoni MT Black" pitchFamily="18" charset="0"/>
              </a:rPr>
              <a:t>标准化的格式</a:t>
            </a:r>
            <a:r>
              <a:rPr lang="zh-CN" altLang="en-US" sz="2400" dirty="0">
                <a:solidFill>
                  <a:srgbClr val="000000"/>
                </a:solidFill>
                <a:latin typeface="Bodoni MT Black" pitchFamily="18" charset="0"/>
              </a:rPr>
              <a:t>表达所有</a:t>
            </a:r>
            <a:r>
              <a:rPr lang="zh-CN" altLang="en-US" sz="2400" dirty="0">
                <a:solidFill>
                  <a:srgbClr val="FF0000"/>
                </a:solidFill>
                <a:latin typeface="Bodoni MT Black" pitchFamily="18" charset="0"/>
              </a:rPr>
              <a:t>软件维护要求</a:t>
            </a:r>
            <a:r>
              <a:rPr lang="zh-CN" altLang="en-US" sz="2400" dirty="0">
                <a:solidFill>
                  <a:srgbClr val="000000"/>
                </a:solidFill>
                <a:latin typeface="Bodoni MT Black" pitchFamily="18" charset="0"/>
              </a:rPr>
              <a:t>。</a:t>
            </a:r>
            <a:endParaRPr lang="en-US" altLang="zh-CN" sz="2400" dirty="0">
              <a:solidFill>
                <a:srgbClr val="000000"/>
              </a:solidFill>
              <a:latin typeface="Bodoni MT Black" pitchFamily="18" charset="0"/>
            </a:endParaRPr>
          </a:p>
          <a:p>
            <a:pPr eaLnBrk="1" hangingPunct="1">
              <a:lnSpc>
                <a:spcPct val="125000"/>
              </a:lnSpc>
            </a:pPr>
            <a:r>
              <a:rPr lang="zh-CN" altLang="en-US" sz="2400" dirty="0">
                <a:solidFill>
                  <a:srgbClr val="000000"/>
                </a:solidFill>
                <a:latin typeface="Bodoni MT Black" pitchFamily="18" charset="0"/>
              </a:rPr>
              <a:t>   </a:t>
            </a:r>
            <a:r>
              <a:rPr lang="zh-CN" altLang="en-US" sz="2400" dirty="0" smtClean="0">
                <a:solidFill>
                  <a:srgbClr val="000000"/>
                </a:solidFill>
                <a:latin typeface="Bodoni MT Black" pitchFamily="18" charset="0"/>
              </a:rPr>
              <a:t>    软件维护</a:t>
            </a:r>
            <a:r>
              <a:rPr lang="zh-CN" altLang="en-US" sz="2400" dirty="0">
                <a:solidFill>
                  <a:srgbClr val="000000"/>
                </a:solidFill>
                <a:latin typeface="Bodoni MT Black" pitchFamily="18" charset="0"/>
              </a:rPr>
              <a:t>人员通常给用户提供空白的</a:t>
            </a:r>
            <a:r>
              <a:rPr lang="zh-CN" altLang="en-US" sz="2400" dirty="0">
                <a:solidFill>
                  <a:srgbClr val="FF0000"/>
                </a:solidFill>
                <a:latin typeface="Bodoni MT Black" pitchFamily="18" charset="0"/>
              </a:rPr>
              <a:t>维护要求表</a:t>
            </a:r>
            <a:r>
              <a:rPr lang="en-US" altLang="zh-CN" sz="2400" dirty="0">
                <a:solidFill>
                  <a:srgbClr val="000000"/>
                </a:solidFill>
                <a:latin typeface="Bodoni MT Black" pitchFamily="18" charset="0"/>
              </a:rPr>
              <a:t>——</a:t>
            </a:r>
            <a:r>
              <a:rPr lang="zh-CN" altLang="en-US" sz="2400" dirty="0">
                <a:solidFill>
                  <a:srgbClr val="000000"/>
                </a:solidFill>
                <a:latin typeface="Bodoni MT Black" pitchFamily="18" charset="0"/>
              </a:rPr>
              <a:t>有时称为软件问题报告表，这个表格由</a:t>
            </a:r>
            <a:r>
              <a:rPr lang="zh-CN" altLang="en-US" sz="2400" dirty="0" smtClean="0">
                <a:solidFill>
                  <a:srgbClr val="FF0000"/>
                </a:solidFill>
                <a:latin typeface="Bodoni MT Black" pitchFamily="18" charset="0"/>
              </a:rPr>
              <a:t>要求维护</a:t>
            </a:r>
            <a:r>
              <a:rPr lang="zh-CN" altLang="en-US" sz="2400" dirty="0">
                <a:solidFill>
                  <a:srgbClr val="FF0000"/>
                </a:solidFill>
                <a:latin typeface="Bodoni MT Black" pitchFamily="18" charset="0"/>
              </a:rPr>
              <a:t>活动的用户</a:t>
            </a:r>
            <a:r>
              <a:rPr lang="zh-CN" altLang="en-US" sz="2400" dirty="0">
                <a:solidFill>
                  <a:srgbClr val="000000"/>
                </a:solidFill>
                <a:latin typeface="Bodoni MT Black" pitchFamily="18" charset="0"/>
              </a:rPr>
              <a:t>填写。如果遇到了一个错误，那么必须完整描述导致出现错误的</a:t>
            </a:r>
            <a:r>
              <a:rPr lang="zh-CN" altLang="en-US" sz="2400" dirty="0" smtClean="0">
                <a:solidFill>
                  <a:srgbClr val="000000"/>
                </a:solidFill>
                <a:latin typeface="Bodoni MT Black" pitchFamily="18" charset="0"/>
              </a:rPr>
              <a:t>环境（包括</a:t>
            </a:r>
            <a:r>
              <a:rPr lang="zh-CN" altLang="en-US" sz="2400" dirty="0">
                <a:solidFill>
                  <a:srgbClr val="000000"/>
                </a:solidFill>
                <a:latin typeface="Bodoni MT Black" pitchFamily="18" charset="0"/>
              </a:rPr>
              <a:t>输入数据、全部输出数据以及其他有关</a:t>
            </a:r>
            <a:r>
              <a:rPr lang="zh-CN" altLang="en-US" sz="2400" dirty="0" smtClean="0">
                <a:solidFill>
                  <a:srgbClr val="000000"/>
                </a:solidFill>
                <a:latin typeface="Bodoni MT Black" pitchFamily="18" charset="0"/>
              </a:rPr>
              <a:t>信息）。</a:t>
            </a:r>
            <a:endParaRPr lang="en-US" altLang="zh-CN" sz="2400" dirty="0">
              <a:solidFill>
                <a:srgbClr val="000000"/>
              </a:solidFill>
              <a:latin typeface="Bodoni MT Black" pitchFamily="18" charset="0"/>
            </a:endParaRPr>
          </a:p>
          <a:p>
            <a:pPr eaLnBrk="1" hangingPunct="1">
              <a:lnSpc>
                <a:spcPct val="125000"/>
              </a:lnSpc>
            </a:pPr>
            <a:r>
              <a:rPr lang="zh-CN" altLang="en-US" sz="2400" dirty="0">
                <a:solidFill>
                  <a:srgbClr val="000000"/>
                </a:solidFill>
                <a:latin typeface="Bodoni MT Black" pitchFamily="18" charset="0"/>
              </a:rPr>
              <a:t>     </a:t>
            </a:r>
            <a:r>
              <a:rPr lang="zh-CN" altLang="en-US" sz="2400" dirty="0" smtClean="0">
                <a:solidFill>
                  <a:srgbClr val="000000"/>
                </a:solidFill>
                <a:latin typeface="Bodoni MT Black" pitchFamily="18" charset="0"/>
              </a:rPr>
              <a:t>  对于</a:t>
            </a:r>
            <a:r>
              <a:rPr lang="zh-CN" altLang="en-US" sz="2400" dirty="0">
                <a:solidFill>
                  <a:srgbClr val="000000"/>
                </a:solidFill>
                <a:latin typeface="Bodoni MT Black" pitchFamily="18" charset="0"/>
              </a:rPr>
              <a:t>适应性或完善性的维护要求，应该提出一个简短的需求说明书</a:t>
            </a:r>
            <a:r>
              <a:rPr lang="zh-CN" altLang="en-US" sz="2400" dirty="0" smtClean="0">
                <a:solidFill>
                  <a:srgbClr val="000000"/>
                </a:solidFill>
                <a:latin typeface="Bodoni MT Black" pitchFamily="18" charset="0"/>
              </a:rPr>
              <a:t>。由</a:t>
            </a:r>
            <a:r>
              <a:rPr lang="zh-CN" altLang="en-US" sz="2400" dirty="0">
                <a:solidFill>
                  <a:srgbClr val="000000"/>
                </a:solidFill>
                <a:latin typeface="Bodoni MT Black" pitchFamily="18" charset="0"/>
              </a:rPr>
              <a:t>维护管理员和系统管理员评价用户提交的维护要求表。</a:t>
            </a:r>
          </a:p>
        </p:txBody>
      </p:sp>
      <p:sp>
        <p:nvSpPr>
          <p:cNvPr id="8" name="标题 3"/>
          <p:cNvSpPr txBox="1">
            <a:spLocks/>
          </p:cNvSpPr>
          <p:nvPr/>
        </p:nvSpPr>
        <p:spPr bwMode="auto">
          <a:xfrm>
            <a:off x="250825" y="285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8.3</a:t>
            </a:r>
            <a:r>
              <a:rPr lang="en-US" altLang="zh-CN" b="1" smtClean="0">
                <a:latin typeface="Bodoni MT Black" pitchFamily="18" charset="0"/>
              </a:rPr>
              <a:t> </a:t>
            </a:r>
            <a:r>
              <a:rPr lang="zh-CN" altLang="en-US" b="1" smtClean="0">
                <a:latin typeface="Bodoni MT Black" pitchFamily="18" charset="0"/>
              </a:rPr>
              <a:t>软件维护的过程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rPr>
              <a:t>8.3 </a:t>
            </a:r>
            <a:r>
              <a:rPr lang="zh-CN" altLang="en-US" sz="2400" dirty="0">
                <a:solidFill>
                  <a:srgbClr val="D9D9D9"/>
                </a:solidFill>
                <a:latin typeface="Bodoni MT Black" pitchFamily="18" charset="0"/>
              </a:rPr>
              <a:t>软件维护的过程</a:t>
            </a:r>
          </a:p>
        </p:txBody>
      </p:sp>
      <p:sp>
        <p:nvSpPr>
          <p:cNvPr id="54275" name="文本框 2"/>
          <p:cNvSpPr txBox="1">
            <a:spLocks noChangeArrowheads="1"/>
          </p:cNvSpPr>
          <p:nvPr/>
        </p:nvSpPr>
        <p:spPr bwMode="auto">
          <a:xfrm>
            <a:off x="519084" y="1268760"/>
            <a:ext cx="8301387" cy="4247317"/>
          </a:xfrm>
          <a:prstGeom prst="rect">
            <a:avLst/>
          </a:prstGeom>
          <a:noFill/>
          <a:ln w="9525">
            <a:noFill/>
            <a:miter lim="800000"/>
            <a:headEnd/>
            <a:tailEnd/>
          </a:ln>
        </p:spPr>
        <p:txBody>
          <a:bodyPr wrap="square">
            <a:spAutoFit/>
          </a:bodyPr>
          <a:lstStyle/>
          <a:p>
            <a:pPr eaLnBrk="1" hangingPunct="1">
              <a:lnSpc>
                <a:spcPct val="125000"/>
              </a:lnSpc>
            </a:pPr>
            <a:r>
              <a:rPr lang="zh-CN" altLang="en-US" sz="2400" dirty="0">
                <a:solidFill>
                  <a:srgbClr val="000000"/>
                </a:solidFill>
                <a:latin typeface="Bodoni MT Black" pitchFamily="18" charset="0"/>
              </a:rPr>
              <a:t>    </a:t>
            </a:r>
            <a:r>
              <a:rPr lang="zh-CN" altLang="en-US" sz="2400" dirty="0" smtClean="0">
                <a:solidFill>
                  <a:srgbClr val="000000"/>
                </a:solidFill>
                <a:latin typeface="Bodoni MT Black" pitchFamily="18" charset="0"/>
              </a:rPr>
              <a:t> </a:t>
            </a:r>
            <a:r>
              <a:rPr lang="zh-CN" altLang="en-US" sz="2400" dirty="0">
                <a:solidFill>
                  <a:srgbClr val="FF0000"/>
                </a:solidFill>
                <a:latin typeface="Bodoni MT Black" pitchFamily="18" charset="0"/>
              </a:rPr>
              <a:t>维护要求表</a:t>
            </a:r>
            <a:r>
              <a:rPr lang="zh-CN" altLang="en-US" sz="2400" dirty="0">
                <a:solidFill>
                  <a:srgbClr val="000000"/>
                </a:solidFill>
                <a:latin typeface="Bodoni MT Black" pitchFamily="18" charset="0"/>
              </a:rPr>
              <a:t>是一个</a:t>
            </a:r>
            <a:r>
              <a:rPr lang="zh-CN" altLang="en-US" sz="2400" dirty="0">
                <a:solidFill>
                  <a:srgbClr val="FF0000"/>
                </a:solidFill>
                <a:latin typeface="Bodoni MT Black" pitchFamily="18" charset="0"/>
              </a:rPr>
              <a:t>外部</a:t>
            </a:r>
            <a:r>
              <a:rPr lang="zh-CN" altLang="en-US" sz="2400" dirty="0">
                <a:solidFill>
                  <a:srgbClr val="000000"/>
                </a:solidFill>
                <a:latin typeface="Bodoni MT Black" pitchFamily="18" charset="0"/>
              </a:rPr>
              <a:t>产生的文件，它是计划维护活动的基础。软件组织</a:t>
            </a:r>
            <a:r>
              <a:rPr lang="zh-CN" altLang="en-US" sz="2400" dirty="0">
                <a:solidFill>
                  <a:srgbClr val="FF0000"/>
                </a:solidFill>
                <a:latin typeface="Bodoni MT Black" pitchFamily="18" charset="0"/>
              </a:rPr>
              <a:t>内部</a:t>
            </a:r>
            <a:r>
              <a:rPr lang="zh-CN" altLang="en-US" sz="2400" dirty="0">
                <a:solidFill>
                  <a:srgbClr val="000000"/>
                </a:solidFill>
                <a:latin typeface="Bodoni MT Black" pitchFamily="18" charset="0"/>
              </a:rPr>
              <a:t>应该制定出一个</a:t>
            </a:r>
            <a:r>
              <a:rPr lang="zh-CN" altLang="en-US" sz="2400" dirty="0">
                <a:solidFill>
                  <a:srgbClr val="FF0000"/>
                </a:solidFill>
                <a:latin typeface="Bodoni MT Black" pitchFamily="18" charset="0"/>
              </a:rPr>
              <a:t>软件修改报告</a:t>
            </a:r>
            <a:r>
              <a:rPr lang="zh-CN" altLang="en-US" sz="2400" dirty="0">
                <a:solidFill>
                  <a:srgbClr val="000000"/>
                </a:solidFill>
                <a:latin typeface="Bodoni MT Black" pitchFamily="18" charset="0"/>
              </a:rPr>
              <a:t>，它给出下述信息。</a:t>
            </a:r>
          </a:p>
          <a:p>
            <a:pPr eaLnBrk="1" hangingPunct="1">
              <a:lnSpc>
                <a:spcPct val="125000"/>
              </a:lnSpc>
            </a:pPr>
            <a:r>
              <a:rPr lang="zh-CN" altLang="en-US" sz="2400" dirty="0" smtClean="0">
                <a:solidFill>
                  <a:srgbClr val="000000"/>
                </a:solidFill>
                <a:latin typeface="Bodoni MT Black" pitchFamily="18" charset="0"/>
              </a:rPr>
              <a:t>① 满足</a:t>
            </a:r>
            <a:r>
              <a:rPr lang="zh-CN" altLang="en-US" sz="2400" dirty="0">
                <a:solidFill>
                  <a:srgbClr val="000000"/>
                </a:solidFill>
                <a:latin typeface="Bodoni MT Black" pitchFamily="18" charset="0"/>
              </a:rPr>
              <a:t>维护要求表中提出的要求所需要的</a:t>
            </a:r>
            <a:r>
              <a:rPr lang="zh-CN" altLang="en-US" sz="2400" dirty="0" smtClean="0">
                <a:solidFill>
                  <a:srgbClr val="FF0000"/>
                </a:solidFill>
                <a:latin typeface="Bodoni MT Black" pitchFamily="18" charset="0"/>
              </a:rPr>
              <a:t>工作量</a:t>
            </a:r>
            <a:r>
              <a:rPr lang="zh-CN" altLang="en-US" sz="2400" dirty="0" smtClean="0">
                <a:solidFill>
                  <a:srgbClr val="000000"/>
                </a:solidFill>
                <a:latin typeface="Bodoni MT Black" pitchFamily="18" charset="0"/>
              </a:rPr>
              <a:t>；</a:t>
            </a:r>
            <a:endParaRPr lang="zh-CN" altLang="en-US" sz="2400" dirty="0">
              <a:solidFill>
                <a:srgbClr val="000000"/>
              </a:solidFill>
              <a:latin typeface="Bodoni MT Black" pitchFamily="18" charset="0"/>
            </a:endParaRPr>
          </a:p>
          <a:p>
            <a:pPr eaLnBrk="1" hangingPunct="1">
              <a:lnSpc>
                <a:spcPct val="125000"/>
              </a:lnSpc>
            </a:pPr>
            <a:r>
              <a:rPr lang="zh-CN" altLang="en-US" sz="2400" dirty="0" smtClean="0">
                <a:solidFill>
                  <a:srgbClr val="000000"/>
                </a:solidFill>
                <a:latin typeface="Bodoni MT Black" pitchFamily="18" charset="0"/>
              </a:rPr>
              <a:t>② 维护</a:t>
            </a:r>
            <a:r>
              <a:rPr lang="zh-CN" altLang="en-US" sz="2400" dirty="0">
                <a:solidFill>
                  <a:srgbClr val="000000"/>
                </a:solidFill>
                <a:latin typeface="Bodoni MT Black" pitchFamily="18" charset="0"/>
              </a:rPr>
              <a:t>要求的</a:t>
            </a:r>
            <a:r>
              <a:rPr lang="zh-CN" altLang="en-US" sz="2400" dirty="0" smtClean="0">
                <a:solidFill>
                  <a:srgbClr val="FF0000"/>
                </a:solidFill>
                <a:latin typeface="Bodoni MT Black" pitchFamily="18" charset="0"/>
              </a:rPr>
              <a:t>性质</a:t>
            </a:r>
            <a:r>
              <a:rPr lang="zh-CN" altLang="en-US" sz="2400" dirty="0" smtClean="0">
                <a:solidFill>
                  <a:srgbClr val="000000"/>
                </a:solidFill>
                <a:latin typeface="Bodoni MT Black" pitchFamily="18" charset="0"/>
              </a:rPr>
              <a:t>；</a:t>
            </a:r>
            <a:endParaRPr lang="zh-CN" altLang="en-US" sz="2400" dirty="0">
              <a:solidFill>
                <a:srgbClr val="000000"/>
              </a:solidFill>
              <a:latin typeface="Bodoni MT Black" pitchFamily="18" charset="0"/>
            </a:endParaRPr>
          </a:p>
          <a:p>
            <a:pPr eaLnBrk="1" hangingPunct="1">
              <a:lnSpc>
                <a:spcPct val="125000"/>
              </a:lnSpc>
            </a:pPr>
            <a:r>
              <a:rPr lang="zh-CN" altLang="en-US" sz="2400" dirty="0" smtClean="0">
                <a:solidFill>
                  <a:srgbClr val="000000"/>
                </a:solidFill>
                <a:latin typeface="Bodoni MT Black" pitchFamily="18" charset="0"/>
              </a:rPr>
              <a:t>③ 这</a:t>
            </a:r>
            <a:r>
              <a:rPr lang="zh-CN" altLang="en-US" sz="2400" dirty="0">
                <a:solidFill>
                  <a:srgbClr val="000000"/>
                </a:solidFill>
                <a:latin typeface="Bodoni MT Black" pitchFamily="18" charset="0"/>
              </a:rPr>
              <a:t>项要求的</a:t>
            </a:r>
            <a:r>
              <a:rPr lang="zh-CN" altLang="en-US" sz="2400" dirty="0" smtClean="0">
                <a:solidFill>
                  <a:srgbClr val="FF0000"/>
                </a:solidFill>
                <a:latin typeface="Bodoni MT Black" pitchFamily="18" charset="0"/>
              </a:rPr>
              <a:t>优先次序</a:t>
            </a:r>
            <a:r>
              <a:rPr lang="zh-CN" altLang="en-US" sz="2400" dirty="0" smtClean="0">
                <a:solidFill>
                  <a:srgbClr val="000000"/>
                </a:solidFill>
                <a:latin typeface="Bodoni MT Black" pitchFamily="18" charset="0"/>
              </a:rPr>
              <a:t>；</a:t>
            </a:r>
            <a:endParaRPr lang="zh-CN" altLang="en-US" sz="2400" dirty="0">
              <a:solidFill>
                <a:srgbClr val="000000"/>
              </a:solidFill>
              <a:latin typeface="Bodoni MT Black" pitchFamily="18" charset="0"/>
            </a:endParaRPr>
          </a:p>
          <a:p>
            <a:pPr eaLnBrk="1" hangingPunct="1">
              <a:lnSpc>
                <a:spcPct val="125000"/>
              </a:lnSpc>
            </a:pPr>
            <a:r>
              <a:rPr lang="zh-CN" altLang="en-US" sz="2400" dirty="0">
                <a:solidFill>
                  <a:srgbClr val="000000"/>
                </a:solidFill>
                <a:latin typeface="Bodoni MT Black" pitchFamily="18" charset="0"/>
              </a:rPr>
              <a:t>④</a:t>
            </a:r>
            <a:r>
              <a:rPr lang="en-US" altLang="zh-CN" sz="2400" dirty="0" smtClean="0">
                <a:solidFill>
                  <a:srgbClr val="000000"/>
                </a:solidFill>
                <a:latin typeface="Bodoni MT Black" pitchFamily="18" charset="0"/>
              </a:rPr>
              <a:t> </a:t>
            </a:r>
            <a:r>
              <a:rPr lang="zh-CN" altLang="en-US" sz="2400" dirty="0">
                <a:solidFill>
                  <a:srgbClr val="000000"/>
                </a:solidFill>
                <a:latin typeface="Bodoni MT Black" pitchFamily="18" charset="0"/>
              </a:rPr>
              <a:t>与修改有关的</a:t>
            </a:r>
            <a:r>
              <a:rPr lang="zh-CN" altLang="en-US" sz="2400" dirty="0">
                <a:solidFill>
                  <a:srgbClr val="FF0000"/>
                </a:solidFill>
                <a:latin typeface="Bodoni MT Black" pitchFamily="18" charset="0"/>
              </a:rPr>
              <a:t>事后</a:t>
            </a:r>
            <a:r>
              <a:rPr lang="zh-CN" altLang="en-US" sz="2400" dirty="0" smtClean="0">
                <a:solidFill>
                  <a:srgbClr val="FF0000"/>
                </a:solidFill>
                <a:latin typeface="Bodoni MT Black" pitchFamily="18" charset="0"/>
              </a:rPr>
              <a:t>数据</a:t>
            </a:r>
            <a:r>
              <a:rPr lang="zh-CN" altLang="en-US" sz="2400" dirty="0" smtClean="0">
                <a:solidFill>
                  <a:srgbClr val="000000"/>
                </a:solidFill>
                <a:latin typeface="Bodoni MT Black" pitchFamily="18" charset="0"/>
              </a:rPr>
              <a:t>。</a:t>
            </a:r>
            <a:endParaRPr lang="zh-CN" altLang="en-US" sz="2400" dirty="0">
              <a:solidFill>
                <a:srgbClr val="000000"/>
              </a:solidFill>
              <a:latin typeface="Bodoni MT Black" pitchFamily="18" charset="0"/>
            </a:endParaRPr>
          </a:p>
          <a:p>
            <a:pPr eaLnBrk="1" hangingPunct="1">
              <a:lnSpc>
                <a:spcPct val="125000"/>
              </a:lnSpc>
            </a:pPr>
            <a:r>
              <a:rPr lang="zh-CN" altLang="en-US" sz="2400" dirty="0" smtClean="0">
                <a:solidFill>
                  <a:srgbClr val="000000"/>
                </a:solidFill>
                <a:latin typeface="Bodoni MT Black" pitchFamily="18" charset="0"/>
              </a:rPr>
              <a:t>      在</a:t>
            </a:r>
            <a:r>
              <a:rPr lang="zh-CN" altLang="en-US" sz="2400" dirty="0">
                <a:solidFill>
                  <a:srgbClr val="000000"/>
                </a:solidFill>
                <a:latin typeface="Bodoni MT Black" pitchFamily="18" charset="0"/>
              </a:rPr>
              <a:t>拟定进一步的维护计划之前，把软件修改报告提交给变化授权人审查批准。</a:t>
            </a:r>
          </a:p>
        </p:txBody>
      </p:sp>
      <p:sp>
        <p:nvSpPr>
          <p:cNvPr id="6" name="标题 3"/>
          <p:cNvSpPr txBox="1">
            <a:spLocks/>
          </p:cNvSpPr>
          <p:nvPr/>
        </p:nvSpPr>
        <p:spPr bwMode="auto">
          <a:xfrm>
            <a:off x="250825" y="285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8.3</a:t>
            </a:r>
            <a:r>
              <a:rPr lang="en-US" altLang="zh-CN" b="1" smtClean="0">
                <a:latin typeface="Bodoni MT Black" pitchFamily="18" charset="0"/>
              </a:rPr>
              <a:t> </a:t>
            </a:r>
            <a:r>
              <a:rPr lang="zh-CN" altLang="en-US" b="1" smtClean="0">
                <a:latin typeface="Bodoni MT Black" pitchFamily="18" charset="0"/>
              </a:rPr>
              <a:t>软件维护的过程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916238" y="6300788"/>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rPr>
              <a:t>8.3 </a:t>
            </a:r>
            <a:r>
              <a:rPr lang="zh-CN" altLang="en-US" sz="2400" dirty="0">
                <a:solidFill>
                  <a:srgbClr val="D9D9D9"/>
                </a:solidFill>
                <a:latin typeface="Bodoni MT Black" pitchFamily="18" charset="0"/>
              </a:rPr>
              <a:t>软件维护的过程</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11" name="内容占位符 4"/>
          <p:cNvSpPr txBox="1">
            <a:spLocks/>
          </p:cNvSpPr>
          <p:nvPr/>
        </p:nvSpPr>
        <p:spPr bwMode="auto">
          <a:xfrm>
            <a:off x="250825" y="1055032"/>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b="1" dirty="0" smtClean="0">
                <a:latin typeface="Bodoni MT Black" pitchFamily="18" charset="0"/>
              </a:rPr>
              <a:t>3</a:t>
            </a:r>
            <a:r>
              <a:rPr lang="en-US" altLang="zh-CN" b="1" dirty="0" smtClean="0">
                <a:solidFill>
                  <a:prstClr val="black"/>
                </a:solidFill>
                <a:latin typeface="Bodoni MT Black" pitchFamily="18" charset="0"/>
              </a:rPr>
              <a:t>. </a:t>
            </a:r>
            <a:r>
              <a:rPr lang="zh-CN" altLang="en-US" b="1" dirty="0" smtClean="0">
                <a:solidFill>
                  <a:prstClr val="black"/>
                </a:solidFill>
                <a:latin typeface="Bodoni MT Black" pitchFamily="18" charset="0"/>
              </a:rPr>
              <a:t>维护的事件流</a:t>
            </a:r>
          </a:p>
        </p:txBody>
      </p:sp>
      <p:pic>
        <p:nvPicPr>
          <p:cNvPr id="56325" name="图片 1"/>
          <p:cNvPicPr>
            <a:picLocks noChangeAspect="1"/>
          </p:cNvPicPr>
          <p:nvPr/>
        </p:nvPicPr>
        <p:blipFill>
          <a:blip r:embed="rId3" cstate="print"/>
          <a:srcRect/>
          <a:stretch>
            <a:fillRect/>
          </a:stretch>
        </p:blipFill>
        <p:spPr bwMode="auto">
          <a:xfrm>
            <a:off x="4225051" y="1975151"/>
            <a:ext cx="4813300" cy="3343275"/>
          </a:xfrm>
          <a:prstGeom prst="rect">
            <a:avLst/>
          </a:prstGeom>
          <a:noFill/>
          <a:ln w="9525">
            <a:noFill/>
            <a:miter lim="800000"/>
            <a:headEnd/>
            <a:tailEnd/>
          </a:ln>
        </p:spPr>
      </p:pic>
      <p:sp>
        <p:nvSpPr>
          <p:cNvPr id="56326" name="文本框 3"/>
          <p:cNvSpPr txBox="1">
            <a:spLocks noChangeArrowheads="1"/>
          </p:cNvSpPr>
          <p:nvPr/>
        </p:nvSpPr>
        <p:spPr bwMode="auto">
          <a:xfrm>
            <a:off x="180672" y="1679197"/>
            <a:ext cx="3863707" cy="3857979"/>
          </a:xfrm>
          <a:prstGeom prst="rect">
            <a:avLst/>
          </a:prstGeom>
          <a:noFill/>
          <a:ln w="15875">
            <a:noFill/>
            <a:miter lim="800000"/>
            <a:headEnd/>
            <a:tailEnd/>
          </a:ln>
        </p:spPr>
        <p:txBody>
          <a:bodyPr wrap="square">
            <a:spAutoFit/>
          </a:bodyPr>
          <a:lstStyle/>
          <a:p>
            <a:pPr eaLnBrk="1" hangingPunct="1">
              <a:lnSpc>
                <a:spcPct val="125000"/>
              </a:lnSpc>
            </a:pPr>
            <a:r>
              <a:rPr lang="zh-CN" altLang="en-US" sz="2200" dirty="0">
                <a:latin typeface="Bodoni MT Black" pitchFamily="18" charset="0"/>
              </a:rPr>
              <a:t>右</a:t>
            </a:r>
            <a:r>
              <a:rPr lang="zh-CN" altLang="en-US" sz="2200" dirty="0" smtClean="0">
                <a:latin typeface="Bodoni MT Black" pitchFamily="18" charset="0"/>
              </a:rPr>
              <a:t>图描绘</a:t>
            </a:r>
            <a:r>
              <a:rPr lang="zh-CN" altLang="en-US" sz="2200" dirty="0">
                <a:latin typeface="Bodoni MT Black" pitchFamily="18" charset="0"/>
              </a:rPr>
              <a:t>了一项维护要求而引出的一串事件。</a:t>
            </a:r>
            <a:endParaRPr lang="en-US" altLang="zh-CN" sz="2200" dirty="0">
              <a:latin typeface="Bodoni MT Black" pitchFamily="18" charset="0"/>
            </a:endParaRPr>
          </a:p>
          <a:p>
            <a:pPr eaLnBrk="1" hangingPunct="1">
              <a:lnSpc>
                <a:spcPct val="125000"/>
              </a:lnSpc>
            </a:pPr>
            <a:r>
              <a:rPr lang="zh-CN" altLang="en-US" sz="2200" dirty="0" smtClean="0">
                <a:latin typeface="Bodoni MT Black" pitchFamily="18" charset="0"/>
              </a:rPr>
              <a:t>先应确定</a:t>
            </a:r>
            <a:r>
              <a:rPr lang="zh-CN" altLang="en-US" sz="2200" dirty="0">
                <a:latin typeface="Bodoni MT Black" pitchFamily="18" charset="0"/>
              </a:rPr>
              <a:t>要求进行的</a:t>
            </a:r>
            <a:r>
              <a:rPr lang="zh-CN" altLang="en-US" sz="2200" dirty="0">
                <a:solidFill>
                  <a:srgbClr val="FF0000"/>
                </a:solidFill>
                <a:latin typeface="Bodoni MT Black" pitchFamily="18" charset="0"/>
              </a:rPr>
              <a:t>维护的类型</a:t>
            </a:r>
            <a:r>
              <a:rPr lang="zh-CN" altLang="en-US" sz="2200" dirty="0">
                <a:latin typeface="Bodoni MT Black" pitchFamily="18" charset="0"/>
              </a:rPr>
              <a:t>。</a:t>
            </a:r>
            <a:r>
              <a:rPr lang="zh-CN" altLang="en-US" sz="2200" dirty="0">
                <a:solidFill>
                  <a:srgbClr val="FF0000"/>
                </a:solidFill>
                <a:latin typeface="Bodoni MT Black" pitchFamily="18" charset="0"/>
              </a:rPr>
              <a:t>用户</a:t>
            </a:r>
            <a:r>
              <a:rPr lang="zh-CN" altLang="en-US" sz="2200" dirty="0">
                <a:latin typeface="Bodoni MT Black" pitchFamily="18" charset="0"/>
              </a:rPr>
              <a:t>常常把一项要求看作是为了改正软件的</a:t>
            </a:r>
            <a:r>
              <a:rPr lang="zh-CN" altLang="en-US" sz="2200" dirty="0" smtClean="0">
                <a:latin typeface="Bodoni MT Black" pitchFamily="18" charset="0"/>
              </a:rPr>
              <a:t>错误（</a:t>
            </a:r>
            <a:r>
              <a:rPr lang="zh-CN" altLang="en-US" sz="2200" dirty="0" smtClean="0">
                <a:solidFill>
                  <a:srgbClr val="FF0000"/>
                </a:solidFill>
                <a:latin typeface="Bodoni MT Black" pitchFamily="18" charset="0"/>
              </a:rPr>
              <a:t>改正性维护</a:t>
            </a:r>
            <a:r>
              <a:rPr lang="zh-CN" altLang="en-US" sz="2200" dirty="0" smtClean="0">
                <a:latin typeface="Bodoni MT Black" pitchFamily="18" charset="0"/>
              </a:rPr>
              <a:t>），</a:t>
            </a:r>
            <a:r>
              <a:rPr lang="zh-CN" altLang="en-US" sz="2200" dirty="0">
                <a:latin typeface="Bodoni MT Black" pitchFamily="18" charset="0"/>
              </a:rPr>
              <a:t>而</a:t>
            </a:r>
            <a:r>
              <a:rPr lang="zh-CN" altLang="en-US" sz="2200" dirty="0">
                <a:solidFill>
                  <a:srgbClr val="FF0000"/>
                </a:solidFill>
                <a:latin typeface="Bodoni MT Black" pitchFamily="18" charset="0"/>
              </a:rPr>
              <a:t>开发人员</a:t>
            </a:r>
            <a:r>
              <a:rPr lang="zh-CN" altLang="en-US" sz="2200" dirty="0">
                <a:latin typeface="Bodoni MT Black" pitchFamily="18" charset="0"/>
              </a:rPr>
              <a:t>可能把同一项要求看作是</a:t>
            </a:r>
            <a:r>
              <a:rPr lang="zh-CN" altLang="en-US" sz="2200" dirty="0">
                <a:solidFill>
                  <a:srgbClr val="FF0000"/>
                </a:solidFill>
                <a:latin typeface="Bodoni MT Black" pitchFamily="18" charset="0"/>
              </a:rPr>
              <a:t>适应性或完善性维护</a:t>
            </a:r>
            <a:r>
              <a:rPr lang="zh-CN" altLang="en-US" sz="2200" dirty="0">
                <a:latin typeface="Bodoni MT Black" pitchFamily="18" charset="0"/>
              </a:rPr>
              <a:t>。当存在不同意见时必须协商解决。</a:t>
            </a:r>
          </a:p>
        </p:txBody>
      </p:sp>
      <p:sp>
        <p:nvSpPr>
          <p:cNvPr id="10" name="标题 3"/>
          <p:cNvSpPr txBox="1">
            <a:spLocks/>
          </p:cNvSpPr>
          <p:nvPr/>
        </p:nvSpPr>
        <p:spPr bwMode="auto">
          <a:xfrm>
            <a:off x="250825" y="285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8.3</a:t>
            </a:r>
            <a:r>
              <a:rPr lang="en-US" altLang="zh-CN" b="1" smtClean="0">
                <a:latin typeface="Bodoni MT Black" pitchFamily="18" charset="0"/>
              </a:rPr>
              <a:t> </a:t>
            </a:r>
            <a:r>
              <a:rPr lang="zh-CN" altLang="en-US" b="1" smtClean="0">
                <a:latin typeface="Bodoni MT Black" pitchFamily="18" charset="0"/>
              </a:rPr>
              <a:t>软件维护的过程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8.3</a:t>
            </a:r>
            <a:r>
              <a:rPr lang="en-US" altLang="zh-CN" sz="2400" dirty="0" smtClean="0">
                <a:solidFill>
                  <a:srgbClr val="D9D9D9"/>
                </a:solidFill>
                <a:latin typeface="Bodoni MT Black" pitchFamily="18" charset="0"/>
                <a:ea typeface="隶书" pitchFamily="49" charset="-122"/>
              </a:rPr>
              <a:t> </a:t>
            </a:r>
            <a:r>
              <a:rPr lang="zh-CN" altLang="en-US" sz="2400" dirty="0">
                <a:solidFill>
                  <a:srgbClr val="D9D9D9"/>
                </a:solidFill>
                <a:latin typeface="Bodoni MT Black" pitchFamily="18" charset="0"/>
                <a:ea typeface="+mn-ea"/>
              </a:rPr>
              <a:t>软件维护的过程</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58372" name="文本框 2"/>
          <p:cNvSpPr txBox="1">
            <a:spLocks noChangeArrowheads="1"/>
          </p:cNvSpPr>
          <p:nvPr/>
        </p:nvSpPr>
        <p:spPr bwMode="auto">
          <a:xfrm>
            <a:off x="395536" y="1194822"/>
            <a:ext cx="8173442" cy="4247317"/>
          </a:xfrm>
          <a:prstGeom prst="rect">
            <a:avLst/>
          </a:prstGeom>
          <a:noFill/>
          <a:ln w="9525">
            <a:noFill/>
            <a:miter lim="800000"/>
            <a:headEnd/>
            <a:tailEnd/>
          </a:ln>
        </p:spPr>
        <p:txBody>
          <a:bodyPr wrap="square">
            <a:spAutoFit/>
          </a:bodyPr>
          <a:lstStyle/>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  由</a:t>
            </a:r>
            <a:r>
              <a:rPr lang="zh-CN" altLang="en-US" sz="2400" dirty="0">
                <a:latin typeface="Bodoni MT Black" pitchFamily="18" charset="0"/>
              </a:rPr>
              <a:t>上图可知，对一项改正性维护</a:t>
            </a:r>
            <a:r>
              <a:rPr lang="zh-CN" altLang="en-US" sz="2400" dirty="0" smtClean="0">
                <a:latin typeface="Bodoni MT Black" pitchFamily="18" charset="0"/>
              </a:rPr>
              <a:t>要求（图</a:t>
            </a:r>
            <a:r>
              <a:rPr lang="zh-CN" altLang="en-US" sz="2400" dirty="0">
                <a:latin typeface="Bodoni MT Black" pitchFamily="18" charset="0"/>
              </a:rPr>
              <a:t>中“错误”</a:t>
            </a:r>
            <a:r>
              <a:rPr lang="zh-CN" altLang="en-US" sz="2400" dirty="0" smtClean="0">
                <a:latin typeface="Bodoni MT Black" pitchFamily="18" charset="0"/>
              </a:rPr>
              <a:t>通路）的</a:t>
            </a:r>
            <a:r>
              <a:rPr lang="zh-CN" altLang="en-US" sz="2400" dirty="0">
                <a:latin typeface="Bodoni MT Black" pitchFamily="18" charset="0"/>
              </a:rPr>
              <a:t>处理，从</a:t>
            </a:r>
            <a:r>
              <a:rPr lang="zh-CN" altLang="en-US" sz="2400" dirty="0">
                <a:solidFill>
                  <a:srgbClr val="FF0000"/>
                </a:solidFill>
                <a:latin typeface="Bodoni MT Black" pitchFamily="18" charset="0"/>
              </a:rPr>
              <a:t>估量错误的严重程度</a:t>
            </a:r>
            <a:r>
              <a:rPr lang="zh-CN" altLang="en-US" sz="2400" dirty="0">
                <a:latin typeface="Bodoni MT Black" pitchFamily="18" charset="0"/>
              </a:rPr>
              <a:t>开始。如果是一个严重的错误，则在系统管理员的指导下分派人员，并且立即开始问题分析过程。如果错误并不严重，那么改正性的维护和其他要求软件开发资源的任务一起统筹安排。</a:t>
            </a:r>
            <a:endParaRPr lang="en-US" altLang="zh-CN" sz="2400" dirty="0">
              <a:latin typeface="Bodoni MT Black" pitchFamily="18" charset="0"/>
            </a:endParaRPr>
          </a:p>
          <a:p>
            <a:pPr eaLnBrk="1" hangingPunct="1">
              <a:lnSpc>
                <a:spcPct val="125000"/>
              </a:lnSpc>
            </a:pPr>
            <a:r>
              <a:rPr lang="en-US" altLang="zh-CN" sz="2400" dirty="0">
                <a:latin typeface="Bodoni MT Black" pitchFamily="18" charset="0"/>
              </a:rPr>
              <a:t>    </a:t>
            </a:r>
            <a:r>
              <a:rPr lang="en-US" altLang="zh-CN" sz="2400" dirty="0" smtClean="0">
                <a:latin typeface="Bodoni MT Black" pitchFamily="18" charset="0"/>
              </a:rPr>
              <a:t>   </a:t>
            </a:r>
            <a:r>
              <a:rPr lang="zh-CN" altLang="en-US" sz="2400" dirty="0" smtClean="0">
                <a:latin typeface="Bodoni MT Black" pitchFamily="18" charset="0"/>
              </a:rPr>
              <a:t>适应性维护</a:t>
            </a:r>
            <a:r>
              <a:rPr lang="zh-CN" altLang="en-US" sz="2400" dirty="0">
                <a:latin typeface="Bodoni MT Black" pitchFamily="18" charset="0"/>
              </a:rPr>
              <a:t>和完善性维护的要求沿着相同的事件流通路前进。应该</a:t>
            </a:r>
            <a:r>
              <a:rPr lang="zh-CN" altLang="en-US" sz="2400" dirty="0">
                <a:solidFill>
                  <a:srgbClr val="FF0000"/>
                </a:solidFill>
                <a:latin typeface="Bodoni MT Black" pitchFamily="18" charset="0"/>
              </a:rPr>
              <a:t>确定每个维护要求的优先次序</a:t>
            </a:r>
            <a:r>
              <a:rPr lang="zh-CN" altLang="en-US" sz="2400" dirty="0">
                <a:latin typeface="Bodoni MT Black" pitchFamily="18" charset="0"/>
              </a:rPr>
              <a:t>，并且安排要求的工作时间，就好像它是另一个开发任务一样。如果一项维护要求的优先次序非常高，可能立即开始维护工作。</a:t>
            </a:r>
          </a:p>
        </p:txBody>
      </p:sp>
      <p:sp>
        <p:nvSpPr>
          <p:cNvPr id="7" name="标题 3"/>
          <p:cNvSpPr txBox="1">
            <a:spLocks/>
          </p:cNvSpPr>
          <p:nvPr/>
        </p:nvSpPr>
        <p:spPr bwMode="auto">
          <a:xfrm>
            <a:off x="250825" y="285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8.3</a:t>
            </a:r>
            <a:r>
              <a:rPr lang="en-US" altLang="zh-CN" b="1" smtClean="0">
                <a:latin typeface="Bodoni MT Black" pitchFamily="18" charset="0"/>
              </a:rPr>
              <a:t> </a:t>
            </a:r>
            <a:r>
              <a:rPr lang="zh-CN" altLang="en-US" b="1" smtClean="0">
                <a:latin typeface="Bodoni MT Black" pitchFamily="18" charset="0"/>
              </a:rPr>
              <a:t>软件维护的过程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8.3</a:t>
            </a:r>
            <a:r>
              <a:rPr lang="en-US" altLang="zh-CN" sz="2400" dirty="0" smtClean="0">
                <a:solidFill>
                  <a:srgbClr val="D9D9D9"/>
                </a:solidFill>
                <a:latin typeface="Bodoni MT Black" pitchFamily="18" charset="0"/>
                <a:ea typeface="隶书" pitchFamily="49" charset="-122"/>
              </a:rPr>
              <a:t> </a:t>
            </a:r>
            <a:r>
              <a:rPr lang="zh-CN" altLang="en-US" sz="2400" dirty="0">
                <a:solidFill>
                  <a:srgbClr val="D9D9D9"/>
                </a:solidFill>
                <a:latin typeface="Bodoni MT Black" pitchFamily="18" charset="0"/>
                <a:ea typeface="+mn-ea"/>
              </a:rPr>
              <a:t>软件维护的过程</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60420" name="文本框 2"/>
          <p:cNvSpPr txBox="1">
            <a:spLocks noChangeArrowheads="1"/>
          </p:cNvSpPr>
          <p:nvPr/>
        </p:nvSpPr>
        <p:spPr bwMode="auto">
          <a:xfrm>
            <a:off x="323528" y="1484784"/>
            <a:ext cx="8568951" cy="3785652"/>
          </a:xfrm>
          <a:prstGeom prst="rect">
            <a:avLst/>
          </a:prstGeom>
          <a:noFill/>
          <a:ln w="9525">
            <a:noFill/>
            <a:miter lim="800000"/>
            <a:headEnd/>
            <a:tailEnd/>
          </a:ln>
        </p:spPr>
        <p:txBody>
          <a:bodyPr wrap="square">
            <a:spAutoFit/>
          </a:bodyPr>
          <a:lstStyle/>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   不管</a:t>
            </a:r>
            <a:r>
              <a:rPr lang="zh-CN" altLang="en-US" sz="2400" dirty="0">
                <a:latin typeface="Bodoni MT Black" pitchFamily="18" charset="0"/>
              </a:rPr>
              <a:t>维护类型如何，都需要进行同样的技术工作。</a:t>
            </a:r>
            <a:r>
              <a:rPr lang="zh-CN" altLang="en-US" sz="2400" dirty="0" smtClean="0">
                <a:latin typeface="Bodoni MT Black" pitchFamily="18" charset="0"/>
              </a:rPr>
              <a:t>包括</a:t>
            </a:r>
            <a:r>
              <a:rPr lang="zh-CN" altLang="en-US" sz="2400" dirty="0">
                <a:latin typeface="Bodoni MT Black" pitchFamily="18" charset="0"/>
              </a:rPr>
              <a:t>：</a:t>
            </a:r>
            <a:r>
              <a:rPr lang="zh-CN" altLang="en-US" sz="2400" dirty="0" smtClean="0">
                <a:solidFill>
                  <a:srgbClr val="FF0000"/>
                </a:solidFill>
                <a:latin typeface="Bodoni MT Black" pitchFamily="18" charset="0"/>
              </a:rPr>
              <a:t>修改</a:t>
            </a:r>
            <a:r>
              <a:rPr lang="zh-CN" altLang="en-US" sz="2400" dirty="0">
                <a:solidFill>
                  <a:srgbClr val="FF0000"/>
                </a:solidFill>
                <a:latin typeface="Bodoni MT Black" pitchFamily="18" charset="0"/>
              </a:rPr>
              <a:t>软件</a:t>
            </a:r>
            <a:r>
              <a:rPr lang="zh-CN" altLang="en-US" sz="2400" dirty="0" smtClean="0">
                <a:solidFill>
                  <a:srgbClr val="FF0000"/>
                </a:solidFill>
                <a:latin typeface="Bodoni MT Black" pitchFamily="18" charset="0"/>
              </a:rPr>
              <a:t>设计 → 复查 → 必要</a:t>
            </a:r>
            <a:r>
              <a:rPr lang="zh-CN" altLang="en-US" sz="2400" dirty="0">
                <a:solidFill>
                  <a:srgbClr val="FF0000"/>
                </a:solidFill>
                <a:latin typeface="Bodoni MT Black" pitchFamily="18" charset="0"/>
              </a:rPr>
              <a:t>的代码</a:t>
            </a:r>
            <a:r>
              <a:rPr lang="zh-CN" altLang="en-US" sz="2400" dirty="0" smtClean="0">
                <a:solidFill>
                  <a:srgbClr val="FF0000"/>
                </a:solidFill>
                <a:latin typeface="Bodoni MT Black" pitchFamily="18" charset="0"/>
              </a:rPr>
              <a:t>修改 → 单元测试 → 集成测试（包括</a:t>
            </a:r>
            <a:r>
              <a:rPr lang="zh-CN" altLang="en-US" sz="2400" dirty="0">
                <a:solidFill>
                  <a:srgbClr val="FF0000"/>
                </a:solidFill>
                <a:latin typeface="Bodoni MT Black" pitchFamily="18" charset="0"/>
              </a:rPr>
              <a:t>使用以前的测试方案的</a:t>
            </a:r>
            <a:r>
              <a:rPr lang="zh-CN" altLang="en-US" sz="2400" dirty="0" smtClean="0">
                <a:solidFill>
                  <a:srgbClr val="FF0000"/>
                </a:solidFill>
                <a:latin typeface="Bodoni MT Black" pitchFamily="18" charset="0"/>
              </a:rPr>
              <a:t>回归测试）→ 验收测试</a:t>
            </a:r>
            <a:r>
              <a:rPr lang="zh-CN" altLang="en-US" sz="2400" dirty="0">
                <a:solidFill>
                  <a:srgbClr val="FF0000"/>
                </a:solidFill>
                <a:latin typeface="Bodoni MT Black" pitchFamily="18" charset="0"/>
              </a:rPr>
              <a:t>和复审。</a:t>
            </a:r>
            <a:endParaRPr lang="en-US" altLang="zh-CN" sz="2400" dirty="0">
              <a:solidFill>
                <a:srgbClr val="FF0000"/>
              </a:solidFill>
              <a:latin typeface="Bodoni MT Black" pitchFamily="18" charset="0"/>
            </a:endParaRPr>
          </a:p>
          <a:p>
            <a:pPr eaLnBrk="1" hangingPunct="1">
              <a:lnSpc>
                <a:spcPct val="125000"/>
              </a:lnSpc>
            </a:pPr>
            <a:r>
              <a:rPr lang="zh-CN" altLang="en-US" sz="2400" dirty="0" smtClean="0">
                <a:latin typeface="Bodoni MT Black" pitchFamily="18" charset="0"/>
              </a:rPr>
              <a:t>       不同</a:t>
            </a:r>
            <a:r>
              <a:rPr lang="zh-CN" altLang="en-US" sz="2400" dirty="0">
                <a:latin typeface="Bodoni MT Black" pitchFamily="18" charset="0"/>
              </a:rPr>
              <a:t>类型的维护强调的重点不同，但是基本途径是相同的。维护事件流中最后一个事件是复审，它再次检验软件配置的所有成分的有效性，并且保证事实上满足了维护要求表中的要求。</a:t>
            </a:r>
            <a:endParaRPr lang="en-US" altLang="zh-CN" sz="2400" dirty="0">
              <a:latin typeface="Bodoni MT Black" pitchFamily="18" charset="0"/>
            </a:endParaRPr>
          </a:p>
          <a:p>
            <a:pPr eaLnBrk="1" hangingPunct="1">
              <a:lnSpc>
                <a:spcPct val="125000"/>
              </a:lnSpc>
            </a:pPr>
            <a:r>
              <a:rPr lang="zh-CN" altLang="en-US" sz="2400" dirty="0">
                <a:latin typeface="Bodoni MT Black" pitchFamily="18" charset="0"/>
              </a:rPr>
              <a:t>         </a:t>
            </a:r>
          </a:p>
        </p:txBody>
      </p:sp>
      <p:sp>
        <p:nvSpPr>
          <p:cNvPr id="8" name="标题 3"/>
          <p:cNvSpPr txBox="1">
            <a:spLocks/>
          </p:cNvSpPr>
          <p:nvPr/>
        </p:nvSpPr>
        <p:spPr bwMode="auto">
          <a:xfrm>
            <a:off x="250825" y="285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8.3</a:t>
            </a:r>
            <a:r>
              <a:rPr lang="en-US" altLang="zh-CN" b="1" smtClean="0">
                <a:latin typeface="Bodoni MT Black" pitchFamily="18" charset="0"/>
              </a:rPr>
              <a:t> </a:t>
            </a:r>
            <a:r>
              <a:rPr lang="zh-CN" altLang="en-US" b="1" smtClean="0">
                <a:latin typeface="Bodoni MT Black" pitchFamily="18" charset="0"/>
              </a:rPr>
              <a:t>软件维护的过程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8.3</a:t>
            </a:r>
            <a:r>
              <a:rPr lang="en-US" altLang="zh-CN" sz="2400" dirty="0" smtClean="0">
                <a:solidFill>
                  <a:srgbClr val="D9D9D9"/>
                </a:solidFill>
                <a:latin typeface="Bodoni MT Black" pitchFamily="18" charset="0"/>
                <a:ea typeface="隶书" pitchFamily="49" charset="-122"/>
              </a:rPr>
              <a:t> </a:t>
            </a:r>
            <a:r>
              <a:rPr lang="zh-CN" altLang="en-US" sz="2400" dirty="0">
                <a:solidFill>
                  <a:srgbClr val="D9D9D9"/>
                </a:solidFill>
                <a:latin typeface="Bodoni MT Black" pitchFamily="18" charset="0"/>
                <a:ea typeface="+mn-ea"/>
              </a:rPr>
              <a:t>软件维护的过程</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3" name="文本框 2"/>
          <p:cNvSpPr txBox="1"/>
          <p:nvPr/>
        </p:nvSpPr>
        <p:spPr>
          <a:xfrm>
            <a:off x="258763" y="1412776"/>
            <a:ext cx="8417693" cy="4247317"/>
          </a:xfrm>
          <a:prstGeom prst="rect">
            <a:avLst/>
          </a:prstGeom>
          <a:noFill/>
        </p:spPr>
        <p:txBody>
          <a:bodyPr wrap="square">
            <a:spAutoFit/>
          </a:bodyPr>
          <a:lstStyle/>
          <a:p>
            <a:pPr eaLnBrk="1" hangingPunct="1">
              <a:lnSpc>
                <a:spcPct val="125000"/>
              </a:lnSpc>
              <a:defRPr/>
            </a:pPr>
            <a:r>
              <a:rPr lang="zh-CN" altLang="en-US" sz="2400" dirty="0">
                <a:latin typeface="Bodoni MT Black" pitchFamily="18" charset="0"/>
                <a:ea typeface="宋体" pitchFamily="2" charset="-122"/>
              </a:rPr>
              <a:t>    </a:t>
            </a:r>
            <a:r>
              <a:rPr lang="zh-CN" altLang="en-US" sz="2400" dirty="0" smtClean="0">
                <a:latin typeface="Bodoni MT Black" pitchFamily="18" charset="0"/>
                <a:ea typeface="宋体" pitchFamily="2" charset="-122"/>
              </a:rPr>
              <a:t>  在</a:t>
            </a:r>
            <a:r>
              <a:rPr lang="zh-CN" altLang="en-US" sz="2400" dirty="0">
                <a:latin typeface="Bodoni MT Black" pitchFamily="18" charset="0"/>
                <a:ea typeface="宋体" pitchFamily="2" charset="-122"/>
              </a:rPr>
              <a:t>完成软件维护任务之后，进行</a:t>
            </a:r>
            <a:r>
              <a:rPr lang="zh-CN" altLang="en-US" sz="2400" dirty="0">
                <a:solidFill>
                  <a:srgbClr val="FF0000"/>
                </a:solidFill>
                <a:latin typeface="Bodoni MT Black" pitchFamily="18" charset="0"/>
                <a:ea typeface="宋体" pitchFamily="2" charset="-122"/>
              </a:rPr>
              <a:t>处境复查</a:t>
            </a:r>
            <a:r>
              <a:rPr lang="zh-CN" altLang="en-US" sz="2400" dirty="0">
                <a:latin typeface="Bodoni MT Black" pitchFamily="18" charset="0"/>
                <a:ea typeface="宋体" pitchFamily="2" charset="-122"/>
              </a:rPr>
              <a:t>常常是有好处的。一般说来，这种复查试图回答下述问题。</a:t>
            </a:r>
          </a:p>
          <a:p>
            <a:pPr marL="342900" indent="-342900" eaLnBrk="1" hangingPunct="1">
              <a:lnSpc>
                <a:spcPct val="125000"/>
              </a:lnSpc>
              <a:buSzPct val="100000"/>
              <a:buFont typeface="Wingdings" panose="05000000000000000000" pitchFamily="2" charset="2"/>
              <a:buChar char="l"/>
              <a:defRPr/>
            </a:pPr>
            <a:r>
              <a:rPr lang="zh-CN" altLang="en-US" sz="2400" dirty="0">
                <a:latin typeface="Bodoni MT Black" pitchFamily="18" charset="0"/>
                <a:ea typeface="宋体" pitchFamily="2" charset="-122"/>
              </a:rPr>
              <a:t>在当前处境下设计、编码或测试的哪些方面能用不同方法进行</a:t>
            </a:r>
            <a:r>
              <a:rPr lang="en-US" altLang="zh-CN" sz="2400" dirty="0" smtClean="0">
                <a:latin typeface="Bodoni MT Black" pitchFamily="18" charset="0"/>
                <a:ea typeface="宋体" pitchFamily="2" charset="-122"/>
              </a:rPr>
              <a:t>?</a:t>
            </a:r>
          </a:p>
          <a:p>
            <a:pPr marL="342900" indent="-342900" eaLnBrk="1" hangingPunct="1">
              <a:lnSpc>
                <a:spcPct val="125000"/>
              </a:lnSpc>
              <a:buSzPct val="100000"/>
              <a:buFont typeface="Wingdings" panose="05000000000000000000" pitchFamily="2" charset="2"/>
              <a:buChar char="l"/>
              <a:defRPr/>
            </a:pPr>
            <a:r>
              <a:rPr lang="zh-CN" altLang="en-US" sz="2400" dirty="0" smtClean="0">
                <a:latin typeface="Bodoni MT Black" pitchFamily="18" charset="0"/>
                <a:ea typeface="宋体" pitchFamily="2" charset="-122"/>
              </a:rPr>
              <a:t>哪些</a:t>
            </a:r>
            <a:r>
              <a:rPr lang="zh-CN" altLang="en-US" sz="2400" dirty="0">
                <a:latin typeface="Bodoni MT Black" pitchFamily="18" charset="0"/>
                <a:ea typeface="宋体" pitchFamily="2" charset="-122"/>
              </a:rPr>
              <a:t>维护资源是应该有而事实上却没有的</a:t>
            </a:r>
            <a:r>
              <a:rPr lang="en-US" altLang="zh-CN" sz="2400" dirty="0" smtClean="0">
                <a:latin typeface="Bodoni MT Black" pitchFamily="18" charset="0"/>
                <a:ea typeface="宋体" pitchFamily="2" charset="-122"/>
              </a:rPr>
              <a:t>?</a:t>
            </a:r>
          </a:p>
          <a:p>
            <a:pPr marL="342900" indent="-342900" eaLnBrk="1" hangingPunct="1">
              <a:lnSpc>
                <a:spcPct val="125000"/>
              </a:lnSpc>
              <a:buSzPct val="100000"/>
              <a:buFont typeface="Wingdings" panose="05000000000000000000" pitchFamily="2" charset="2"/>
              <a:buChar char="l"/>
              <a:defRPr/>
            </a:pPr>
            <a:r>
              <a:rPr lang="zh-CN" altLang="en-US" sz="2400" dirty="0" smtClean="0">
                <a:latin typeface="Bodoni MT Black" pitchFamily="18" charset="0"/>
                <a:ea typeface="宋体" pitchFamily="2" charset="-122"/>
              </a:rPr>
              <a:t>对于</a:t>
            </a:r>
            <a:r>
              <a:rPr lang="zh-CN" altLang="en-US" sz="2400" dirty="0">
                <a:latin typeface="Bodoni MT Black" pitchFamily="18" charset="0"/>
                <a:ea typeface="宋体" pitchFamily="2" charset="-122"/>
              </a:rPr>
              <a:t>这项维护工作什么是主要</a:t>
            </a:r>
            <a:r>
              <a:rPr lang="zh-CN" altLang="en-US" sz="2400" dirty="0" smtClean="0">
                <a:latin typeface="Bodoni MT Black" pitchFamily="18" charset="0"/>
                <a:ea typeface="宋体" pitchFamily="2" charset="-122"/>
              </a:rPr>
              <a:t>的（以及</a:t>
            </a:r>
            <a:r>
              <a:rPr lang="zh-CN" altLang="en-US" sz="2400" dirty="0">
                <a:latin typeface="Bodoni MT Black" pitchFamily="18" charset="0"/>
                <a:ea typeface="宋体" pitchFamily="2" charset="-122"/>
              </a:rPr>
              <a:t>次要</a:t>
            </a:r>
            <a:r>
              <a:rPr lang="zh-CN" altLang="en-US" sz="2400" dirty="0" smtClean="0">
                <a:latin typeface="Bodoni MT Black" pitchFamily="18" charset="0"/>
                <a:ea typeface="宋体" pitchFamily="2" charset="-122"/>
              </a:rPr>
              <a:t>的</a:t>
            </a:r>
            <a:r>
              <a:rPr lang="zh-CN" altLang="en-US" sz="2400" dirty="0">
                <a:latin typeface="Bodoni MT Black" pitchFamily="18" charset="0"/>
                <a:ea typeface="宋体" pitchFamily="2" charset="-122"/>
              </a:rPr>
              <a:t>）</a:t>
            </a:r>
            <a:r>
              <a:rPr lang="zh-CN" altLang="en-US" sz="2400" dirty="0" smtClean="0">
                <a:latin typeface="Bodoni MT Black" pitchFamily="18" charset="0"/>
                <a:ea typeface="宋体" pitchFamily="2" charset="-122"/>
              </a:rPr>
              <a:t>障碍</a:t>
            </a:r>
            <a:r>
              <a:rPr lang="en-US" altLang="zh-CN" sz="2400" dirty="0" smtClean="0">
                <a:latin typeface="Bodoni MT Black" pitchFamily="18" charset="0"/>
                <a:ea typeface="宋体" pitchFamily="2" charset="-122"/>
              </a:rPr>
              <a:t>?</a:t>
            </a:r>
          </a:p>
          <a:p>
            <a:pPr marL="342900" indent="-342900" eaLnBrk="1" hangingPunct="1">
              <a:lnSpc>
                <a:spcPct val="125000"/>
              </a:lnSpc>
              <a:buSzPct val="100000"/>
              <a:buFont typeface="Wingdings" panose="05000000000000000000" pitchFamily="2" charset="2"/>
              <a:buChar char="l"/>
              <a:defRPr/>
            </a:pPr>
            <a:r>
              <a:rPr lang="zh-CN" altLang="en-US" sz="2400" dirty="0" smtClean="0">
                <a:latin typeface="Bodoni MT Black" pitchFamily="18" charset="0"/>
                <a:ea typeface="宋体" pitchFamily="2" charset="-122"/>
              </a:rPr>
              <a:t>要求</a:t>
            </a:r>
            <a:r>
              <a:rPr lang="zh-CN" altLang="en-US" sz="2400" dirty="0">
                <a:latin typeface="Bodoni MT Black" pitchFamily="18" charset="0"/>
                <a:ea typeface="宋体" pitchFamily="2" charset="-122"/>
              </a:rPr>
              <a:t>的维护类型中有预防性维护吗</a:t>
            </a:r>
            <a:r>
              <a:rPr lang="en-US" altLang="zh-CN" sz="2400" dirty="0">
                <a:latin typeface="Bodoni MT Black" pitchFamily="18" charset="0"/>
                <a:ea typeface="宋体" pitchFamily="2" charset="-122"/>
              </a:rPr>
              <a:t>?</a:t>
            </a:r>
          </a:p>
          <a:p>
            <a:pPr eaLnBrk="1" hangingPunct="1">
              <a:lnSpc>
                <a:spcPct val="125000"/>
              </a:lnSpc>
              <a:defRPr/>
            </a:pPr>
            <a:r>
              <a:rPr lang="zh-CN" altLang="en-US" sz="2400" dirty="0" smtClean="0">
                <a:latin typeface="Bodoni MT Black" pitchFamily="18" charset="0"/>
                <a:ea typeface="宋体" pitchFamily="2" charset="-122"/>
              </a:rPr>
              <a:t>       处境</a:t>
            </a:r>
            <a:r>
              <a:rPr lang="zh-CN" altLang="en-US" sz="2400" dirty="0">
                <a:latin typeface="Bodoni MT Black" pitchFamily="18" charset="0"/>
                <a:ea typeface="宋体" pitchFamily="2" charset="-122"/>
              </a:rPr>
              <a:t>复查对将来维护工作的进行有重要影响，而且所提供的反馈信息对有效地管理软件组织十分重要。</a:t>
            </a:r>
          </a:p>
        </p:txBody>
      </p:sp>
      <p:sp>
        <p:nvSpPr>
          <p:cNvPr id="7" name="标题 3"/>
          <p:cNvSpPr txBox="1">
            <a:spLocks/>
          </p:cNvSpPr>
          <p:nvPr/>
        </p:nvSpPr>
        <p:spPr bwMode="auto">
          <a:xfrm>
            <a:off x="250825" y="285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8.3</a:t>
            </a:r>
            <a:r>
              <a:rPr lang="en-US" altLang="zh-CN" b="1" smtClean="0">
                <a:latin typeface="Bodoni MT Black" pitchFamily="18" charset="0"/>
              </a:rPr>
              <a:t> </a:t>
            </a:r>
            <a:r>
              <a:rPr lang="zh-CN" altLang="en-US" b="1" smtClean="0">
                <a:latin typeface="Bodoni MT Black" pitchFamily="18" charset="0"/>
              </a:rPr>
              <a:t>软件维护的过程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8.3</a:t>
            </a:r>
            <a:r>
              <a:rPr lang="en-US" altLang="zh-CN" sz="2400" dirty="0" smtClean="0">
                <a:solidFill>
                  <a:srgbClr val="D9D9D9"/>
                </a:solidFill>
                <a:latin typeface="Bodoni MT Black" pitchFamily="18" charset="0"/>
                <a:ea typeface="隶书" pitchFamily="49" charset="-122"/>
              </a:rPr>
              <a:t> </a:t>
            </a:r>
            <a:r>
              <a:rPr lang="zh-CN" altLang="en-US" sz="2400" dirty="0">
                <a:solidFill>
                  <a:srgbClr val="D9D9D9"/>
                </a:solidFill>
                <a:latin typeface="Bodoni MT Black" pitchFamily="18" charset="0"/>
                <a:ea typeface="+mn-ea"/>
              </a:rPr>
              <a:t>软件维护的过程</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11" name="内容占位符 4"/>
          <p:cNvSpPr txBox="1">
            <a:spLocks/>
          </p:cNvSpPr>
          <p:nvPr/>
        </p:nvSpPr>
        <p:spPr bwMode="auto">
          <a:xfrm>
            <a:off x="250825" y="1007436"/>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b="1" dirty="0">
                <a:latin typeface="Bodoni MT Black" pitchFamily="18" charset="0"/>
              </a:rPr>
              <a:t>4. </a:t>
            </a:r>
            <a:r>
              <a:rPr lang="zh-CN" altLang="en-US" b="1" dirty="0" smtClean="0">
                <a:solidFill>
                  <a:prstClr val="black"/>
                </a:solidFill>
                <a:latin typeface="Bodoni MT Black" pitchFamily="18" charset="0"/>
              </a:rPr>
              <a:t>保护维护记录</a:t>
            </a:r>
          </a:p>
        </p:txBody>
      </p:sp>
      <p:sp>
        <p:nvSpPr>
          <p:cNvPr id="64518" name="文本框 2"/>
          <p:cNvSpPr txBox="1">
            <a:spLocks noChangeArrowheads="1"/>
          </p:cNvSpPr>
          <p:nvPr/>
        </p:nvSpPr>
        <p:spPr bwMode="auto">
          <a:xfrm>
            <a:off x="332420" y="1988840"/>
            <a:ext cx="3888432" cy="3939540"/>
          </a:xfrm>
          <a:prstGeom prst="rect">
            <a:avLst/>
          </a:prstGeom>
          <a:noFill/>
          <a:ln w="15875">
            <a:noFill/>
            <a:miter lim="800000"/>
            <a:headEnd/>
            <a:tailEnd/>
          </a:ln>
        </p:spPr>
        <p:txBody>
          <a:bodyPr wrap="square">
            <a:spAutoFit/>
          </a:bodyPr>
          <a:lstStyle/>
          <a:p>
            <a:pPr eaLnBrk="1" hangingPunct="1">
              <a:lnSpc>
                <a:spcPct val="125000"/>
              </a:lnSpc>
            </a:pPr>
            <a:r>
              <a:rPr lang="en-US" altLang="zh-CN" sz="2000" dirty="0" smtClean="0">
                <a:latin typeface="Bodoni MT Black" pitchFamily="18" charset="0"/>
              </a:rPr>
              <a:t>1</a:t>
            </a:r>
            <a:r>
              <a:rPr lang="en-US" altLang="zh-CN" sz="2000" dirty="0">
                <a:latin typeface="Bodoni MT Black" pitchFamily="18" charset="0"/>
              </a:rPr>
              <a:t>.</a:t>
            </a:r>
            <a:r>
              <a:rPr lang="zh-CN" altLang="en-US" sz="2000" dirty="0" smtClean="0">
                <a:latin typeface="Bodoni MT Black" pitchFamily="18" charset="0"/>
              </a:rPr>
              <a:t>程序</a:t>
            </a:r>
            <a:r>
              <a:rPr lang="zh-CN" altLang="en-US" sz="2000" dirty="0">
                <a:latin typeface="Bodoni MT Black" pitchFamily="18" charset="0"/>
              </a:rPr>
              <a:t>标识</a:t>
            </a:r>
            <a:r>
              <a:rPr lang="zh-CN" altLang="en-US" sz="2000" dirty="0" smtClean="0">
                <a:latin typeface="Bodoni MT Black" pitchFamily="18" charset="0"/>
              </a:rPr>
              <a:t>；</a:t>
            </a:r>
            <a:endParaRPr lang="en-US" altLang="zh-CN" sz="2000" dirty="0" smtClean="0">
              <a:latin typeface="Bodoni MT Black" pitchFamily="18" charset="0"/>
            </a:endParaRPr>
          </a:p>
          <a:p>
            <a:pPr eaLnBrk="1" hangingPunct="1">
              <a:lnSpc>
                <a:spcPct val="125000"/>
              </a:lnSpc>
            </a:pPr>
            <a:r>
              <a:rPr lang="en-US" altLang="zh-CN" sz="2000" dirty="0" smtClean="0">
                <a:latin typeface="Bodoni MT Black" pitchFamily="18" charset="0"/>
              </a:rPr>
              <a:t>2.</a:t>
            </a:r>
            <a:r>
              <a:rPr lang="zh-CN" altLang="en-US" sz="2000" dirty="0" smtClean="0">
                <a:latin typeface="Bodoni MT Black" pitchFamily="18" charset="0"/>
              </a:rPr>
              <a:t>源</a:t>
            </a:r>
            <a:r>
              <a:rPr lang="zh-CN" altLang="en-US" sz="2000" dirty="0">
                <a:latin typeface="Bodoni MT Black" pitchFamily="18" charset="0"/>
              </a:rPr>
              <a:t>语句数</a:t>
            </a:r>
            <a:r>
              <a:rPr lang="zh-CN" altLang="en-US" sz="2000" dirty="0" smtClean="0">
                <a:latin typeface="Bodoni MT Black" pitchFamily="18" charset="0"/>
              </a:rPr>
              <a:t>；</a:t>
            </a:r>
            <a:endParaRPr lang="en-US" altLang="zh-CN" sz="2000" dirty="0" smtClean="0">
              <a:latin typeface="Bodoni MT Black" pitchFamily="18" charset="0"/>
            </a:endParaRPr>
          </a:p>
          <a:p>
            <a:pPr eaLnBrk="1" hangingPunct="1">
              <a:lnSpc>
                <a:spcPct val="125000"/>
              </a:lnSpc>
            </a:pPr>
            <a:r>
              <a:rPr lang="en-US" altLang="zh-CN" sz="2000" dirty="0" smtClean="0">
                <a:latin typeface="Bodoni MT Black" pitchFamily="18" charset="0"/>
              </a:rPr>
              <a:t>3.</a:t>
            </a:r>
            <a:r>
              <a:rPr lang="zh-CN" altLang="en-US" sz="2000" dirty="0" smtClean="0">
                <a:latin typeface="Bodoni MT Black" pitchFamily="18" charset="0"/>
              </a:rPr>
              <a:t>机器指令</a:t>
            </a:r>
            <a:r>
              <a:rPr lang="zh-CN" altLang="en-US" sz="2000" dirty="0">
                <a:latin typeface="Bodoni MT Black" pitchFamily="18" charset="0"/>
              </a:rPr>
              <a:t>条数</a:t>
            </a:r>
            <a:r>
              <a:rPr lang="zh-CN" altLang="en-US" sz="2000" dirty="0" smtClean="0">
                <a:latin typeface="Bodoni MT Black" pitchFamily="18" charset="0"/>
              </a:rPr>
              <a:t>；</a:t>
            </a:r>
            <a:endParaRPr lang="en-US" altLang="zh-CN" sz="2000" dirty="0" smtClean="0">
              <a:latin typeface="Bodoni MT Black" pitchFamily="18" charset="0"/>
            </a:endParaRPr>
          </a:p>
          <a:p>
            <a:pPr eaLnBrk="1" hangingPunct="1">
              <a:lnSpc>
                <a:spcPct val="125000"/>
              </a:lnSpc>
            </a:pPr>
            <a:r>
              <a:rPr lang="en-US" altLang="zh-CN" sz="2000" dirty="0" smtClean="0">
                <a:latin typeface="Bodoni MT Black" pitchFamily="18" charset="0"/>
              </a:rPr>
              <a:t>4.</a:t>
            </a:r>
            <a:r>
              <a:rPr lang="zh-CN" altLang="en-US" sz="2000" dirty="0" smtClean="0">
                <a:latin typeface="Bodoni MT Black" pitchFamily="18" charset="0"/>
              </a:rPr>
              <a:t>使用</a:t>
            </a:r>
            <a:r>
              <a:rPr lang="zh-CN" altLang="en-US" sz="2000" dirty="0">
                <a:latin typeface="Bodoni MT Black" pitchFamily="18" charset="0"/>
              </a:rPr>
              <a:t>的程序设计语言</a:t>
            </a:r>
            <a:r>
              <a:rPr lang="zh-CN" altLang="en-US" sz="2000" dirty="0" smtClean="0">
                <a:latin typeface="Bodoni MT Black" pitchFamily="18" charset="0"/>
              </a:rPr>
              <a:t>；</a:t>
            </a:r>
            <a:endParaRPr lang="en-US" altLang="zh-CN" sz="2000" dirty="0" smtClean="0">
              <a:latin typeface="Bodoni MT Black" pitchFamily="18" charset="0"/>
            </a:endParaRPr>
          </a:p>
          <a:p>
            <a:pPr eaLnBrk="1" hangingPunct="1">
              <a:lnSpc>
                <a:spcPct val="125000"/>
              </a:lnSpc>
            </a:pPr>
            <a:r>
              <a:rPr lang="en-US" altLang="zh-CN" sz="2000" dirty="0" smtClean="0">
                <a:latin typeface="Bodoni MT Black" pitchFamily="18" charset="0"/>
              </a:rPr>
              <a:t>5.</a:t>
            </a:r>
            <a:r>
              <a:rPr lang="zh-CN" altLang="en-US" sz="2000" dirty="0" smtClean="0">
                <a:latin typeface="Bodoni MT Black" pitchFamily="18" charset="0"/>
              </a:rPr>
              <a:t>程序</a:t>
            </a:r>
            <a:r>
              <a:rPr lang="zh-CN" altLang="en-US" sz="2000" dirty="0">
                <a:latin typeface="Bodoni MT Black" pitchFamily="18" charset="0"/>
              </a:rPr>
              <a:t>安装的日期</a:t>
            </a:r>
            <a:r>
              <a:rPr lang="zh-CN" altLang="en-US" sz="2000" dirty="0" smtClean="0">
                <a:latin typeface="Bodoni MT Black" pitchFamily="18" charset="0"/>
              </a:rPr>
              <a:t>；</a:t>
            </a:r>
            <a:endParaRPr lang="en-US" altLang="zh-CN" sz="2000" dirty="0" smtClean="0">
              <a:latin typeface="Bodoni MT Black" pitchFamily="18" charset="0"/>
            </a:endParaRPr>
          </a:p>
          <a:p>
            <a:pPr eaLnBrk="1" hangingPunct="1">
              <a:lnSpc>
                <a:spcPct val="125000"/>
              </a:lnSpc>
            </a:pPr>
            <a:r>
              <a:rPr lang="en-US" altLang="zh-CN" sz="2000" dirty="0" smtClean="0">
                <a:latin typeface="Bodoni MT Black" pitchFamily="18" charset="0"/>
              </a:rPr>
              <a:t>6.</a:t>
            </a:r>
            <a:r>
              <a:rPr lang="zh-CN" altLang="en-US" sz="2000" dirty="0" smtClean="0">
                <a:latin typeface="Bodoni MT Black" pitchFamily="18" charset="0"/>
              </a:rPr>
              <a:t>自从</a:t>
            </a:r>
            <a:r>
              <a:rPr lang="zh-CN" altLang="en-US" sz="2000" dirty="0">
                <a:latin typeface="Bodoni MT Black" pitchFamily="18" charset="0"/>
              </a:rPr>
              <a:t>安装以来程序运行的次数</a:t>
            </a:r>
            <a:r>
              <a:rPr lang="zh-CN" altLang="en-US" sz="2000" dirty="0" smtClean="0">
                <a:latin typeface="Bodoni MT Black" pitchFamily="18" charset="0"/>
              </a:rPr>
              <a:t>；</a:t>
            </a:r>
            <a:endParaRPr lang="en-US" altLang="zh-CN" sz="2000" dirty="0" smtClean="0">
              <a:latin typeface="Bodoni MT Black" pitchFamily="18" charset="0"/>
            </a:endParaRPr>
          </a:p>
          <a:p>
            <a:pPr eaLnBrk="1" hangingPunct="1">
              <a:lnSpc>
                <a:spcPct val="125000"/>
              </a:lnSpc>
            </a:pPr>
            <a:r>
              <a:rPr lang="en-US" altLang="zh-CN" sz="2000" dirty="0" smtClean="0">
                <a:latin typeface="Bodoni MT Black" pitchFamily="18" charset="0"/>
              </a:rPr>
              <a:t>7.</a:t>
            </a:r>
            <a:r>
              <a:rPr lang="zh-CN" altLang="en-US" sz="2000" dirty="0" smtClean="0">
                <a:latin typeface="Bodoni MT Black" pitchFamily="18" charset="0"/>
              </a:rPr>
              <a:t>自从</a:t>
            </a:r>
            <a:r>
              <a:rPr lang="zh-CN" altLang="en-US" sz="2000" dirty="0">
                <a:latin typeface="Bodoni MT Black" pitchFamily="18" charset="0"/>
              </a:rPr>
              <a:t>安装以来程序失效的次数；</a:t>
            </a:r>
            <a:r>
              <a:rPr lang="en-US" altLang="zh-CN" sz="2000" dirty="0" smtClean="0">
                <a:latin typeface="Bodoni MT Black" pitchFamily="18" charset="0"/>
              </a:rPr>
              <a:t>8.</a:t>
            </a:r>
            <a:r>
              <a:rPr lang="zh-CN" altLang="en-US" sz="2000" dirty="0" smtClean="0">
                <a:latin typeface="Bodoni MT Black" pitchFamily="18" charset="0"/>
              </a:rPr>
              <a:t>程序</a:t>
            </a:r>
            <a:r>
              <a:rPr lang="zh-CN" altLang="en-US" sz="2000" dirty="0">
                <a:latin typeface="Bodoni MT Black" pitchFamily="18" charset="0"/>
              </a:rPr>
              <a:t>变动的层次和标识</a:t>
            </a:r>
            <a:r>
              <a:rPr lang="zh-CN" altLang="en-US" sz="2000" dirty="0" smtClean="0">
                <a:latin typeface="Bodoni MT Black" pitchFamily="18" charset="0"/>
              </a:rPr>
              <a:t>；</a:t>
            </a:r>
            <a:endParaRPr lang="en-US" altLang="zh-CN" sz="2000" dirty="0" smtClean="0">
              <a:latin typeface="Bodoni MT Black" pitchFamily="18" charset="0"/>
            </a:endParaRPr>
          </a:p>
          <a:p>
            <a:pPr eaLnBrk="1" hangingPunct="1">
              <a:lnSpc>
                <a:spcPct val="125000"/>
              </a:lnSpc>
            </a:pPr>
            <a:r>
              <a:rPr lang="en-US" altLang="zh-CN" sz="2000" dirty="0" smtClean="0">
                <a:latin typeface="Bodoni MT Black" pitchFamily="18" charset="0"/>
              </a:rPr>
              <a:t>9.</a:t>
            </a:r>
            <a:r>
              <a:rPr lang="zh-CN" altLang="en-US" sz="2000" dirty="0" smtClean="0">
                <a:latin typeface="Bodoni MT Black" pitchFamily="18" charset="0"/>
              </a:rPr>
              <a:t>因</a:t>
            </a:r>
            <a:r>
              <a:rPr lang="zh-CN" altLang="en-US" sz="2000" dirty="0">
                <a:latin typeface="Bodoni MT Black" pitchFamily="18" charset="0"/>
              </a:rPr>
              <a:t>程序变动而增加的源语句数；</a:t>
            </a:r>
          </a:p>
          <a:p>
            <a:pPr eaLnBrk="1" hangingPunct="1">
              <a:lnSpc>
                <a:spcPct val="125000"/>
              </a:lnSpc>
            </a:pPr>
            <a:endParaRPr lang="zh-CN" altLang="en-US" sz="2000" dirty="0">
              <a:latin typeface="Bodoni MT Black" pitchFamily="18" charset="0"/>
            </a:endParaRPr>
          </a:p>
        </p:txBody>
      </p:sp>
      <p:sp>
        <p:nvSpPr>
          <p:cNvPr id="64519" name="文本框 4"/>
          <p:cNvSpPr txBox="1">
            <a:spLocks noChangeArrowheads="1"/>
          </p:cNvSpPr>
          <p:nvPr/>
        </p:nvSpPr>
        <p:spPr bwMode="auto">
          <a:xfrm>
            <a:off x="335642" y="5455218"/>
            <a:ext cx="8472663" cy="553998"/>
          </a:xfrm>
          <a:prstGeom prst="rect">
            <a:avLst/>
          </a:prstGeom>
          <a:noFill/>
          <a:ln w="9525">
            <a:noFill/>
            <a:miter lim="800000"/>
            <a:headEnd/>
            <a:tailEnd/>
          </a:ln>
        </p:spPr>
        <p:txBody>
          <a:bodyPr wrap="square">
            <a:spAutoFit/>
          </a:bodyPr>
          <a:lstStyle/>
          <a:p>
            <a:pPr eaLnBrk="1" hangingPunct="1">
              <a:lnSpc>
                <a:spcPct val="125000"/>
              </a:lnSpc>
            </a:pPr>
            <a:r>
              <a:rPr lang="zh-CN" altLang="en-US" sz="2400" dirty="0" smtClean="0">
                <a:latin typeface="Bodoni MT Black" pitchFamily="18" charset="0"/>
              </a:rPr>
              <a:t>可以</a:t>
            </a:r>
            <a:r>
              <a:rPr lang="zh-CN" altLang="en-US" sz="2400" dirty="0">
                <a:latin typeface="Bodoni MT Black" pitchFamily="18" charset="0"/>
              </a:rPr>
              <a:t>利用这些数据构成一个</a:t>
            </a:r>
            <a:r>
              <a:rPr lang="zh-CN" altLang="en-US" sz="2400" dirty="0">
                <a:solidFill>
                  <a:srgbClr val="FF0000"/>
                </a:solidFill>
                <a:latin typeface="Bodoni MT Black" pitchFamily="18" charset="0"/>
              </a:rPr>
              <a:t>维护数据库</a:t>
            </a:r>
            <a:r>
              <a:rPr lang="zh-CN" altLang="en-US" sz="2400" dirty="0">
                <a:latin typeface="Bodoni MT Black" pitchFamily="18" charset="0"/>
              </a:rPr>
              <a:t>的基础。</a:t>
            </a:r>
          </a:p>
        </p:txBody>
      </p:sp>
      <p:sp>
        <p:nvSpPr>
          <p:cNvPr id="64520" name="文本框 5"/>
          <p:cNvSpPr txBox="1">
            <a:spLocks noChangeArrowheads="1"/>
          </p:cNvSpPr>
          <p:nvPr/>
        </p:nvSpPr>
        <p:spPr bwMode="auto">
          <a:xfrm>
            <a:off x="314519" y="1612273"/>
            <a:ext cx="8002587" cy="461665"/>
          </a:xfrm>
          <a:prstGeom prst="rect">
            <a:avLst/>
          </a:prstGeom>
          <a:noFill/>
          <a:ln w="9525">
            <a:noFill/>
            <a:miter lim="800000"/>
            <a:headEnd/>
            <a:tailEnd/>
          </a:ln>
        </p:spPr>
        <p:txBody>
          <a:bodyPr>
            <a:spAutoFit/>
          </a:bodyPr>
          <a:lstStyle/>
          <a:p>
            <a:pPr eaLnBrk="1" hangingPunct="1"/>
            <a:r>
              <a:rPr lang="zh-CN" altLang="en-US" sz="2400" dirty="0">
                <a:solidFill>
                  <a:srgbClr val="FF0000"/>
                </a:solidFill>
                <a:latin typeface="Bodoni MT Black" pitchFamily="18" charset="0"/>
              </a:rPr>
              <a:t>哪些数据是值得记录的？</a:t>
            </a:r>
          </a:p>
        </p:txBody>
      </p:sp>
      <p:sp>
        <p:nvSpPr>
          <p:cNvPr id="12" name="标题 3"/>
          <p:cNvSpPr txBox="1">
            <a:spLocks/>
          </p:cNvSpPr>
          <p:nvPr/>
        </p:nvSpPr>
        <p:spPr bwMode="auto">
          <a:xfrm>
            <a:off x="250825" y="285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8.3</a:t>
            </a:r>
            <a:r>
              <a:rPr lang="en-US" altLang="zh-CN" b="1" smtClean="0">
                <a:latin typeface="Bodoni MT Black" pitchFamily="18" charset="0"/>
              </a:rPr>
              <a:t> </a:t>
            </a:r>
            <a:r>
              <a:rPr lang="zh-CN" altLang="en-US" b="1" smtClean="0">
                <a:latin typeface="Bodoni MT Black" pitchFamily="18" charset="0"/>
              </a:rPr>
              <a:t>软件维护的过程</a:t>
            </a:r>
            <a:endParaRPr lang="zh-CN" altLang="en-US" b="1" dirty="0" smtClean="0">
              <a:latin typeface="Bodoni MT Black" pitchFamily="18" charset="0"/>
            </a:endParaRPr>
          </a:p>
        </p:txBody>
      </p:sp>
      <p:sp>
        <p:nvSpPr>
          <p:cNvPr id="2" name="矩形 1"/>
          <p:cNvSpPr/>
          <p:nvPr/>
        </p:nvSpPr>
        <p:spPr>
          <a:xfrm>
            <a:off x="4365625" y="2078236"/>
            <a:ext cx="4572000" cy="3515642"/>
          </a:xfrm>
          <a:prstGeom prst="rect">
            <a:avLst/>
          </a:prstGeom>
        </p:spPr>
        <p:txBody>
          <a:bodyPr>
            <a:spAutoFit/>
          </a:bodyPr>
          <a:lstStyle/>
          <a:p>
            <a:pPr eaLnBrk="1" hangingPunct="1">
              <a:lnSpc>
                <a:spcPct val="125000"/>
              </a:lnSpc>
            </a:pPr>
            <a:r>
              <a:rPr lang="en-US" altLang="zh-CN" sz="2000" dirty="0" smtClean="0">
                <a:latin typeface="Bodoni MT Black" pitchFamily="18" charset="0"/>
              </a:rPr>
              <a:t>10.</a:t>
            </a:r>
            <a:r>
              <a:rPr lang="zh-CN" altLang="en-US" sz="2000" dirty="0" smtClean="0">
                <a:latin typeface="Bodoni MT Black" pitchFamily="18" charset="0"/>
              </a:rPr>
              <a:t>因</a:t>
            </a:r>
            <a:r>
              <a:rPr lang="zh-CN" altLang="en-US" sz="2000" dirty="0">
                <a:latin typeface="Bodoni MT Black" pitchFamily="18" charset="0"/>
              </a:rPr>
              <a:t>程序变动而删除的源语句数</a:t>
            </a:r>
            <a:r>
              <a:rPr lang="zh-CN" altLang="en-US" sz="2000" dirty="0" smtClean="0">
                <a:latin typeface="Bodoni MT Black" pitchFamily="18" charset="0"/>
              </a:rPr>
              <a:t>；</a:t>
            </a:r>
            <a:endParaRPr lang="en-US" altLang="zh-CN" sz="2000" dirty="0" smtClean="0">
              <a:latin typeface="Bodoni MT Black" pitchFamily="18" charset="0"/>
            </a:endParaRPr>
          </a:p>
          <a:p>
            <a:pPr eaLnBrk="1" hangingPunct="1">
              <a:lnSpc>
                <a:spcPct val="125000"/>
              </a:lnSpc>
            </a:pPr>
            <a:r>
              <a:rPr lang="en-US" altLang="zh-CN" sz="2000" dirty="0" smtClean="0">
                <a:latin typeface="Bodoni MT Black" pitchFamily="18" charset="0"/>
              </a:rPr>
              <a:t>11.</a:t>
            </a:r>
            <a:r>
              <a:rPr lang="zh-CN" altLang="en-US" sz="2000" dirty="0" smtClean="0">
                <a:latin typeface="Bodoni MT Black" pitchFamily="18" charset="0"/>
              </a:rPr>
              <a:t>每个</a:t>
            </a:r>
            <a:r>
              <a:rPr lang="zh-CN" altLang="en-US" sz="2000" dirty="0">
                <a:latin typeface="Bodoni MT Black" pitchFamily="18" charset="0"/>
              </a:rPr>
              <a:t>改动耗费的人时数</a:t>
            </a:r>
            <a:r>
              <a:rPr lang="zh-CN" altLang="en-US" sz="2000" dirty="0" smtClean="0">
                <a:latin typeface="Bodoni MT Black" pitchFamily="18" charset="0"/>
              </a:rPr>
              <a:t>；</a:t>
            </a:r>
            <a:endParaRPr lang="en-US" altLang="zh-CN" sz="2000" dirty="0" smtClean="0">
              <a:latin typeface="Bodoni MT Black" pitchFamily="18" charset="0"/>
            </a:endParaRPr>
          </a:p>
          <a:p>
            <a:pPr eaLnBrk="1" hangingPunct="1">
              <a:lnSpc>
                <a:spcPct val="125000"/>
              </a:lnSpc>
            </a:pPr>
            <a:r>
              <a:rPr lang="en-US" altLang="zh-CN" sz="2000" dirty="0" smtClean="0">
                <a:latin typeface="Bodoni MT Black" pitchFamily="18" charset="0"/>
              </a:rPr>
              <a:t>12.</a:t>
            </a:r>
            <a:r>
              <a:rPr lang="zh-CN" altLang="en-US" sz="2000" dirty="0" smtClean="0">
                <a:latin typeface="Bodoni MT Black" pitchFamily="18" charset="0"/>
              </a:rPr>
              <a:t>程序</a:t>
            </a:r>
            <a:r>
              <a:rPr lang="zh-CN" altLang="en-US" sz="2000" dirty="0">
                <a:latin typeface="Bodoni MT Black" pitchFamily="18" charset="0"/>
              </a:rPr>
              <a:t>改动的日期</a:t>
            </a:r>
            <a:r>
              <a:rPr lang="zh-CN" altLang="en-US" sz="2000" dirty="0" smtClean="0">
                <a:latin typeface="Bodoni MT Black" pitchFamily="18" charset="0"/>
              </a:rPr>
              <a:t>；</a:t>
            </a:r>
            <a:endParaRPr lang="en-US" altLang="zh-CN" sz="2000" dirty="0" smtClean="0">
              <a:latin typeface="Bodoni MT Black" pitchFamily="18" charset="0"/>
            </a:endParaRPr>
          </a:p>
          <a:p>
            <a:pPr eaLnBrk="1" hangingPunct="1">
              <a:lnSpc>
                <a:spcPct val="125000"/>
              </a:lnSpc>
            </a:pPr>
            <a:r>
              <a:rPr lang="en-US" altLang="zh-CN" sz="2000" dirty="0" smtClean="0">
                <a:latin typeface="Bodoni MT Black" pitchFamily="18" charset="0"/>
              </a:rPr>
              <a:t>13.</a:t>
            </a:r>
            <a:r>
              <a:rPr lang="zh-CN" altLang="en-US" sz="2000" dirty="0" smtClean="0">
                <a:latin typeface="Bodoni MT Black" pitchFamily="18" charset="0"/>
              </a:rPr>
              <a:t>软件工程</a:t>
            </a:r>
            <a:r>
              <a:rPr lang="zh-CN" altLang="en-US" sz="2000" dirty="0">
                <a:latin typeface="Bodoni MT Black" pitchFamily="18" charset="0"/>
              </a:rPr>
              <a:t>师的名字</a:t>
            </a:r>
            <a:r>
              <a:rPr lang="zh-CN" altLang="en-US" sz="2000" dirty="0" smtClean="0">
                <a:latin typeface="Bodoni MT Black" pitchFamily="18" charset="0"/>
              </a:rPr>
              <a:t>；</a:t>
            </a:r>
            <a:endParaRPr lang="en-US" altLang="zh-CN" sz="2000" dirty="0" smtClean="0">
              <a:latin typeface="Bodoni MT Black" pitchFamily="18" charset="0"/>
            </a:endParaRPr>
          </a:p>
          <a:p>
            <a:pPr eaLnBrk="1" hangingPunct="1">
              <a:lnSpc>
                <a:spcPct val="125000"/>
              </a:lnSpc>
            </a:pPr>
            <a:r>
              <a:rPr lang="en-US" altLang="zh-CN" sz="2000" dirty="0" smtClean="0">
                <a:latin typeface="Bodoni MT Black" pitchFamily="18" charset="0"/>
              </a:rPr>
              <a:t>14.</a:t>
            </a:r>
            <a:r>
              <a:rPr lang="zh-CN" altLang="en-US" sz="2000" dirty="0" smtClean="0">
                <a:latin typeface="Bodoni MT Black" pitchFamily="18" charset="0"/>
              </a:rPr>
              <a:t>维护</a:t>
            </a:r>
            <a:r>
              <a:rPr lang="zh-CN" altLang="en-US" sz="2000" dirty="0">
                <a:latin typeface="Bodoni MT Black" pitchFamily="18" charset="0"/>
              </a:rPr>
              <a:t>要求表的标识</a:t>
            </a:r>
            <a:r>
              <a:rPr lang="zh-CN" altLang="en-US" sz="2000" dirty="0" smtClean="0">
                <a:latin typeface="Bodoni MT Black" pitchFamily="18" charset="0"/>
              </a:rPr>
              <a:t>；</a:t>
            </a:r>
            <a:endParaRPr lang="en-US" altLang="zh-CN" sz="2000" dirty="0" smtClean="0">
              <a:latin typeface="Bodoni MT Black" pitchFamily="18" charset="0"/>
            </a:endParaRPr>
          </a:p>
          <a:p>
            <a:pPr eaLnBrk="1" hangingPunct="1">
              <a:lnSpc>
                <a:spcPct val="125000"/>
              </a:lnSpc>
            </a:pPr>
            <a:r>
              <a:rPr lang="en-US" altLang="zh-CN" sz="2000" dirty="0" smtClean="0">
                <a:latin typeface="Bodoni MT Black" pitchFamily="18" charset="0"/>
              </a:rPr>
              <a:t>15.</a:t>
            </a:r>
            <a:r>
              <a:rPr lang="zh-CN" altLang="en-US" sz="2000" dirty="0" smtClean="0">
                <a:latin typeface="Bodoni MT Black" pitchFamily="18" charset="0"/>
              </a:rPr>
              <a:t>维护</a:t>
            </a:r>
            <a:r>
              <a:rPr lang="zh-CN" altLang="en-US" sz="2000" dirty="0">
                <a:latin typeface="Bodoni MT Black" pitchFamily="18" charset="0"/>
              </a:rPr>
              <a:t>类型</a:t>
            </a:r>
            <a:r>
              <a:rPr lang="zh-CN" altLang="en-US" sz="2000" dirty="0" smtClean="0">
                <a:latin typeface="Bodoni MT Black" pitchFamily="18" charset="0"/>
              </a:rPr>
              <a:t>；</a:t>
            </a:r>
            <a:endParaRPr lang="en-US" altLang="zh-CN" sz="2000" dirty="0" smtClean="0">
              <a:latin typeface="Bodoni MT Black" pitchFamily="18" charset="0"/>
            </a:endParaRPr>
          </a:p>
          <a:p>
            <a:pPr eaLnBrk="1" hangingPunct="1">
              <a:lnSpc>
                <a:spcPct val="125000"/>
              </a:lnSpc>
            </a:pPr>
            <a:r>
              <a:rPr lang="en-US" altLang="zh-CN" sz="2000" dirty="0" smtClean="0">
                <a:latin typeface="Bodoni MT Black" pitchFamily="18" charset="0"/>
              </a:rPr>
              <a:t>16.</a:t>
            </a:r>
            <a:r>
              <a:rPr lang="zh-CN" altLang="en-US" sz="2000" dirty="0" smtClean="0">
                <a:latin typeface="Bodoni MT Black" pitchFamily="18" charset="0"/>
              </a:rPr>
              <a:t>维护</a:t>
            </a:r>
            <a:r>
              <a:rPr lang="zh-CN" altLang="en-US" sz="2000" dirty="0">
                <a:latin typeface="Bodoni MT Black" pitchFamily="18" charset="0"/>
              </a:rPr>
              <a:t>开始和完成的日期</a:t>
            </a:r>
            <a:r>
              <a:rPr lang="zh-CN" altLang="en-US" sz="2000" dirty="0" smtClean="0">
                <a:latin typeface="Bodoni MT Black" pitchFamily="18" charset="0"/>
              </a:rPr>
              <a:t>；</a:t>
            </a:r>
            <a:endParaRPr lang="en-US" altLang="zh-CN" sz="2000" dirty="0" smtClean="0">
              <a:latin typeface="Bodoni MT Black" pitchFamily="18" charset="0"/>
            </a:endParaRPr>
          </a:p>
          <a:p>
            <a:pPr eaLnBrk="1" hangingPunct="1">
              <a:lnSpc>
                <a:spcPct val="125000"/>
              </a:lnSpc>
            </a:pPr>
            <a:r>
              <a:rPr lang="en-US" altLang="zh-CN" sz="2000" dirty="0" smtClean="0">
                <a:latin typeface="Bodoni MT Black" pitchFamily="18" charset="0"/>
              </a:rPr>
              <a:t>17.</a:t>
            </a:r>
            <a:r>
              <a:rPr lang="zh-CN" altLang="en-US" sz="2000" dirty="0" smtClean="0">
                <a:latin typeface="Bodoni MT Black" pitchFamily="18" charset="0"/>
              </a:rPr>
              <a:t>累计</a:t>
            </a:r>
            <a:r>
              <a:rPr lang="zh-CN" altLang="en-US" sz="2000" dirty="0">
                <a:latin typeface="Bodoni MT Black" pitchFamily="18" charset="0"/>
              </a:rPr>
              <a:t>用于维护的人时数</a:t>
            </a:r>
            <a:r>
              <a:rPr lang="zh-CN" altLang="en-US" sz="2000" dirty="0" smtClean="0">
                <a:latin typeface="Bodoni MT Black" pitchFamily="18" charset="0"/>
              </a:rPr>
              <a:t>；</a:t>
            </a:r>
            <a:endParaRPr lang="en-US" altLang="zh-CN" sz="2000" dirty="0" smtClean="0">
              <a:latin typeface="Bodoni MT Black" pitchFamily="18" charset="0"/>
            </a:endParaRPr>
          </a:p>
          <a:p>
            <a:pPr eaLnBrk="1" hangingPunct="1">
              <a:lnSpc>
                <a:spcPct val="125000"/>
              </a:lnSpc>
            </a:pPr>
            <a:r>
              <a:rPr lang="en-US" altLang="zh-CN" sz="2000" dirty="0" smtClean="0">
                <a:latin typeface="Bodoni MT Black" pitchFamily="18" charset="0"/>
              </a:rPr>
              <a:t>18.</a:t>
            </a:r>
            <a:r>
              <a:rPr lang="zh-CN" altLang="en-US" sz="2000" dirty="0" smtClean="0">
                <a:latin typeface="Bodoni MT Black" pitchFamily="18" charset="0"/>
              </a:rPr>
              <a:t>与</a:t>
            </a:r>
            <a:r>
              <a:rPr lang="zh-CN" altLang="en-US" sz="2000" dirty="0">
                <a:latin typeface="Bodoni MT Black" pitchFamily="18" charset="0"/>
              </a:rPr>
              <a:t>完成的维护相联系的纯效益。</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pic>
        <p:nvPicPr>
          <p:cNvPr id="13315"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13316"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13317"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13318"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13319"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13320"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34" name="Rectangle 3"/>
          <p:cNvSpPr txBox="1">
            <a:spLocks noChangeArrowheads="1"/>
          </p:cNvSpPr>
          <p:nvPr/>
        </p:nvSpPr>
        <p:spPr bwMode="auto">
          <a:xfrm>
            <a:off x="539750" y="1203325"/>
            <a:ext cx="8229600"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800" b="1" dirty="0" smtClean="0">
                <a:solidFill>
                  <a:srgbClr val="9999CC">
                    <a:lumMod val="50000"/>
                  </a:srgbClr>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.1   </a:t>
            </a:r>
            <a:r>
              <a:rPr kumimoji="1" lang="zh-CN" altLang="en-US" sz="2800" b="1" dirty="0" smtClean="0">
                <a:solidFill>
                  <a:prstClr val="black"/>
                </a:solidFill>
                <a:latin typeface="Bodoni MT Black" pitchFamily="18" charset="0"/>
              </a:rPr>
              <a:t>软件维护的定义</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8.2   </a:t>
            </a:r>
            <a:r>
              <a:rPr kumimoji="1" lang="zh-CN" altLang="en-US" sz="2800" b="1" dirty="0" smtClean="0">
                <a:solidFill>
                  <a:prstClr val="black"/>
                </a:solidFill>
                <a:latin typeface="Bodoni MT Black" pitchFamily="18" charset="0"/>
              </a:rPr>
              <a:t>软件维护的特点</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.3   </a:t>
            </a:r>
            <a:r>
              <a:rPr kumimoji="1" lang="zh-CN" altLang="en-US" sz="2800" b="1" dirty="0" smtClean="0">
                <a:solidFill>
                  <a:prstClr val="black"/>
                </a:solidFill>
                <a:latin typeface="Bodoni MT Black" pitchFamily="18" charset="0"/>
              </a:rPr>
              <a:t>软件维护过程</a:t>
            </a: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.4   </a:t>
            </a:r>
            <a:r>
              <a:rPr kumimoji="1" lang="zh-CN" altLang="en-US" sz="2800" b="1" dirty="0" smtClean="0">
                <a:solidFill>
                  <a:prstClr val="black"/>
                </a:solidFill>
                <a:latin typeface="Bodoni MT Black" pitchFamily="18" charset="0"/>
              </a:rPr>
              <a:t>软件的可维护性</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.5   </a:t>
            </a:r>
            <a:r>
              <a:rPr kumimoji="1" lang="zh-CN" altLang="en-US" sz="2800" b="1" dirty="0" smtClean="0">
                <a:solidFill>
                  <a:prstClr val="black"/>
                </a:solidFill>
                <a:latin typeface="Bodoni MT Black" pitchFamily="18" charset="0"/>
              </a:rPr>
              <a:t>预防性维护</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.6   </a:t>
            </a:r>
            <a:r>
              <a:rPr kumimoji="1" lang="zh-CN" altLang="en-US" sz="2800" b="1" dirty="0" smtClean="0">
                <a:solidFill>
                  <a:prstClr val="black"/>
                </a:solidFill>
                <a:latin typeface="Bodoni MT Black" pitchFamily="18" charset="0"/>
              </a:rPr>
              <a:t>软件再工程过程</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000" b="1" dirty="0" smtClean="0">
                <a:solidFill>
                  <a:prstClr val="black"/>
                </a:solidFill>
                <a:latin typeface="Bodoni MT Black" pitchFamily="18" charset="0"/>
              </a:rPr>
              <a:t>   </a:t>
            </a:r>
          </a:p>
          <a:p>
            <a:pPr marL="0" indent="0" eaLnBrk="1" hangingPunct="1">
              <a:lnSpc>
                <a:spcPct val="250000"/>
              </a:lnSpc>
              <a:spcBef>
                <a:spcPct val="50000"/>
              </a:spcBef>
              <a:buClrTx/>
              <a:buSzTx/>
              <a:buFont typeface="Wingdings" pitchFamily="2" charset="2"/>
              <a:buNone/>
              <a:defRPr/>
            </a:pPr>
            <a:endParaRPr kumimoji="1" lang="zh-CN" altLang="en-US" sz="2400" b="1" dirty="0" smtClean="0">
              <a:solidFill>
                <a:prstClr val="black"/>
              </a:solidFill>
              <a:latin typeface="Bodoni MT Black" pitchFamily="18" charset="0"/>
            </a:endParaRPr>
          </a:p>
          <a:p>
            <a:pPr marL="0" indent="0" eaLnBrk="1" hangingPunct="1">
              <a:lnSpc>
                <a:spcPct val="120000"/>
              </a:lnSpc>
              <a:spcBef>
                <a:spcPct val="50000"/>
              </a:spcBef>
              <a:buClrTx/>
              <a:buSzTx/>
              <a:buFont typeface="Wingdings" pitchFamily="2" charset="2"/>
              <a:buNone/>
              <a:defRPr/>
            </a:pPr>
            <a:r>
              <a:rPr kumimoji="1" lang="en-US" altLang="zh-CN" sz="2400" b="1" dirty="0" smtClean="0">
                <a:solidFill>
                  <a:srgbClr val="9999CC">
                    <a:lumMod val="50000"/>
                  </a:srgbClr>
                </a:solidFill>
                <a:latin typeface="Bodoni MT Black" pitchFamily="18" charset="0"/>
              </a:rPr>
              <a:t>      </a:t>
            </a:r>
            <a:endParaRPr kumimoji="1" lang="zh-CN" altLang="en-US" sz="2400" b="1" dirty="0" smtClean="0">
              <a:solidFill>
                <a:srgbClr val="9999CC">
                  <a:lumMod val="50000"/>
                </a:srgbClr>
              </a:solidFill>
              <a:latin typeface="Bodoni MT Black" pitchFamily="18" charset="0"/>
            </a:endParaRPr>
          </a:p>
          <a:p>
            <a:pPr eaLnBrk="1" hangingPunct="1">
              <a:buClr>
                <a:srgbClr val="00007D"/>
              </a:buClr>
              <a:defRPr/>
            </a:pPr>
            <a:endParaRPr lang="zh-CN" altLang="zh-CN" b="1" kern="0" dirty="0">
              <a:solidFill>
                <a:srgbClr val="000000"/>
              </a:solidFill>
              <a:latin typeface="Bodoni MT Black" pitchFamily="18" charset="0"/>
            </a:endParaRPr>
          </a:p>
        </p:txBody>
      </p:sp>
      <p:sp>
        <p:nvSpPr>
          <p:cNvPr id="13" name="1 Título"/>
          <p:cNvSpPr txBox="1">
            <a:spLocks/>
          </p:cNvSpPr>
          <p:nvPr/>
        </p:nvSpPr>
        <p:spPr>
          <a:xfrm>
            <a:off x="984250" y="215900"/>
            <a:ext cx="73485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solidFill>
                  <a:prstClr val="black"/>
                </a:solidFill>
                <a:latin typeface="Bodoni MT Black" pitchFamily="18" charset="0"/>
              </a:rPr>
              <a:t>主要内容</a:t>
            </a:r>
            <a:endParaRPr lang="es-HN" b="1" dirty="0">
              <a:solidFill>
                <a:prstClr val="black"/>
              </a:solidFill>
              <a:latin typeface="Bodoni MT Black" pitchFamily="18" charset="0"/>
              <a:ea typeface="+mn-ea"/>
            </a:endParaRPr>
          </a:p>
        </p:txBody>
      </p:sp>
      <p:sp>
        <p:nvSpPr>
          <p:cNvPr id="17" name="1 Título"/>
          <p:cNvSpPr txBox="1">
            <a:spLocks/>
          </p:cNvSpPr>
          <p:nvPr/>
        </p:nvSpPr>
        <p:spPr bwMode="auto">
          <a:xfrm>
            <a:off x="2628900" y="62341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主要内容</a:t>
            </a:r>
            <a:endParaRPr lang="zh-CN" altLang="en-US" sz="2400" dirty="0">
              <a:solidFill>
                <a:srgbClr val="D9D9D9"/>
              </a:solidFill>
              <a:latin typeface="Bodoni MT Black" pitchFamily="18" charset="0"/>
              <a:ea typeface="+mn-ea"/>
            </a:endParaRP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8.3 </a:t>
            </a:r>
            <a:r>
              <a:rPr lang="zh-CN" altLang="en-US" sz="2400" dirty="0">
                <a:solidFill>
                  <a:srgbClr val="D9D9D9"/>
                </a:solidFill>
                <a:latin typeface="Bodoni MT Black" pitchFamily="18" charset="0"/>
                <a:ea typeface="+mn-ea"/>
              </a:rPr>
              <a:t>软件维护的过程</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11" name="内容占位符 4"/>
          <p:cNvSpPr txBox="1">
            <a:spLocks/>
          </p:cNvSpPr>
          <p:nvPr/>
        </p:nvSpPr>
        <p:spPr bwMode="auto">
          <a:xfrm>
            <a:off x="322263" y="1171575"/>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b="1" dirty="0">
                <a:latin typeface="Bodoni MT Black" pitchFamily="18" charset="0"/>
              </a:rPr>
              <a:t>5. </a:t>
            </a:r>
            <a:r>
              <a:rPr lang="zh-CN" altLang="en-US" b="1" dirty="0" smtClean="0">
                <a:solidFill>
                  <a:prstClr val="black"/>
                </a:solidFill>
                <a:latin typeface="Bodoni MT Black" pitchFamily="18" charset="0"/>
              </a:rPr>
              <a:t>评价维护活动</a:t>
            </a:r>
          </a:p>
        </p:txBody>
      </p:sp>
      <p:sp>
        <p:nvSpPr>
          <p:cNvPr id="66565" name="文本框 1"/>
          <p:cNvSpPr txBox="1">
            <a:spLocks noChangeArrowheads="1"/>
          </p:cNvSpPr>
          <p:nvPr/>
        </p:nvSpPr>
        <p:spPr bwMode="auto">
          <a:xfrm>
            <a:off x="322263" y="1842250"/>
            <a:ext cx="8640762" cy="461963"/>
          </a:xfrm>
          <a:prstGeom prst="rect">
            <a:avLst/>
          </a:prstGeom>
          <a:noFill/>
          <a:ln w="9525">
            <a:noFill/>
            <a:miter lim="800000"/>
            <a:headEnd/>
            <a:tailEnd/>
          </a:ln>
        </p:spPr>
        <p:txBody>
          <a:bodyPr>
            <a:spAutoFit/>
          </a:bodyPr>
          <a:lstStyle/>
          <a:p>
            <a:pPr eaLnBrk="1" hangingPunct="1"/>
            <a:r>
              <a:rPr lang="zh-CN" altLang="en-US" sz="2400" dirty="0">
                <a:latin typeface="Bodoni MT Black" pitchFamily="18" charset="0"/>
              </a:rPr>
              <a:t>可以从下述</a:t>
            </a:r>
            <a:r>
              <a:rPr lang="en-US" altLang="zh-CN" sz="2400" dirty="0">
                <a:solidFill>
                  <a:srgbClr val="FF0000"/>
                </a:solidFill>
                <a:latin typeface="Bodoni MT Black" pitchFamily="18" charset="0"/>
              </a:rPr>
              <a:t>7</a:t>
            </a:r>
            <a:r>
              <a:rPr lang="zh-CN" altLang="en-US" sz="2400" dirty="0">
                <a:latin typeface="Bodoni MT Black" pitchFamily="18" charset="0"/>
              </a:rPr>
              <a:t>个方面度量维护工作。</a:t>
            </a:r>
          </a:p>
        </p:txBody>
      </p:sp>
      <p:sp>
        <p:nvSpPr>
          <p:cNvPr id="66566" name="文本框 2"/>
          <p:cNvSpPr txBox="1">
            <a:spLocks noChangeArrowheads="1"/>
          </p:cNvSpPr>
          <p:nvPr/>
        </p:nvSpPr>
        <p:spPr bwMode="auto">
          <a:xfrm>
            <a:off x="394841" y="2370334"/>
            <a:ext cx="8495605" cy="3323987"/>
          </a:xfrm>
          <a:prstGeom prst="rect">
            <a:avLst/>
          </a:prstGeom>
          <a:noFill/>
          <a:ln w="15875">
            <a:noFill/>
            <a:miter lim="800000"/>
            <a:headEnd/>
            <a:tailEnd/>
          </a:ln>
        </p:spPr>
        <p:txBody>
          <a:bodyPr wrap="square">
            <a:spAutoFit/>
          </a:bodyPr>
          <a:lstStyle/>
          <a:p>
            <a:pPr eaLnBrk="1" hangingPunct="1">
              <a:lnSpc>
                <a:spcPct val="125000"/>
              </a:lnSpc>
            </a:pPr>
            <a:r>
              <a:rPr lang="zh-CN" altLang="en-US" sz="2400" dirty="0" smtClean="0">
                <a:latin typeface="Bodoni MT Black" pitchFamily="18" charset="0"/>
              </a:rPr>
              <a:t>① 每次</a:t>
            </a:r>
            <a:r>
              <a:rPr lang="zh-CN" altLang="en-US" sz="2400" dirty="0">
                <a:latin typeface="Bodoni MT Black" pitchFamily="18" charset="0"/>
              </a:rPr>
              <a:t>程序运行平均失效的</a:t>
            </a:r>
            <a:r>
              <a:rPr lang="zh-CN" altLang="en-US" sz="2400" dirty="0" smtClean="0">
                <a:latin typeface="Bodoni MT Black" pitchFamily="18" charset="0"/>
              </a:rPr>
              <a:t>次数；</a:t>
            </a:r>
            <a:endParaRPr lang="zh-CN" altLang="en-US" sz="2400" dirty="0">
              <a:latin typeface="Bodoni MT Black" pitchFamily="18" charset="0"/>
            </a:endParaRPr>
          </a:p>
          <a:p>
            <a:pPr eaLnBrk="1" hangingPunct="1">
              <a:lnSpc>
                <a:spcPct val="125000"/>
              </a:lnSpc>
            </a:pPr>
            <a:r>
              <a:rPr lang="zh-CN" altLang="en-US" sz="2400" dirty="0">
                <a:latin typeface="Bodoni MT Black" pitchFamily="18" charset="0"/>
              </a:rPr>
              <a:t>②</a:t>
            </a:r>
            <a:r>
              <a:rPr lang="en-US" altLang="zh-CN" sz="2400" dirty="0" smtClean="0">
                <a:latin typeface="Bodoni MT Black" pitchFamily="18" charset="0"/>
              </a:rPr>
              <a:t> </a:t>
            </a:r>
            <a:r>
              <a:rPr lang="zh-CN" altLang="en-US" sz="2400" dirty="0">
                <a:latin typeface="Bodoni MT Black" pitchFamily="18" charset="0"/>
              </a:rPr>
              <a:t>用于每一类维护活动的总人时</a:t>
            </a:r>
            <a:r>
              <a:rPr lang="zh-CN" altLang="en-US" sz="2400" dirty="0" smtClean="0">
                <a:latin typeface="Bodoni MT Black" pitchFamily="18" charset="0"/>
              </a:rPr>
              <a:t>数；</a:t>
            </a:r>
            <a:endParaRPr lang="zh-CN" altLang="en-US" sz="2400" dirty="0">
              <a:latin typeface="Bodoni MT Black" pitchFamily="18" charset="0"/>
            </a:endParaRPr>
          </a:p>
          <a:p>
            <a:pPr eaLnBrk="1" hangingPunct="1">
              <a:lnSpc>
                <a:spcPct val="125000"/>
              </a:lnSpc>
            </a:pPr>
            <a:r>
              <a:rPr lang="zh-CN" altLang="en-US" sz="2400" dirty="0">
                <a:latin typeface="Bodoni MT Black" pitchFamily="18" charset="0"/>
              </a:rPr>
              <a:t>③</a:t>
            </a:r>
            <a:r>
              <a:rPr lang="en-US" altLang="zh-CN" sz="2400" dirty="0" smtClean="0">
                <a:latin typeface="Bodoni MT Black" pitchFamily="18" charset="0"/>
              </a:rPr>
              <a:t> </a:t>
            </a:r>
            <a:r>
              <a:rPr lang="zh-CN" altLang="en-US" sz="2400" dirty="0">
                <a:latin typeface="Bodoni MT Black" pitchFamily="18" charset="0"/>
              </a:rPr>
              <a:t>平均每个程序、每种语言、每种维护类型所做的程序变动</a:t>
            </a:r>
            <a:r>
              <a:rPr lang="zh-CN" altLang="en-US" sz="2400" dirty="0" smtClean="0">
                <a:latin typeface="Bodoni MT Black" pitchFamily="18" charset="0"/>
              </a:rPr>
              <a:t>数；</a:t>
            </a:r>
            <a:endParaRPr lang="zh-CN" altLang="en-US" sz="2400" dirty="0">
              <a:latin typeface="Bodoni MT Black" pitchFamily="18" charset="0"/>
            </a:endParaRPr>
          </a:p>
          <a:p>
            <a:pPr eaLnBrk="1" hangingPunct="1">
              <a:lnSpc>
                <a:spcPct val="125000"/>
              </a:lnSpc>
            </a:pPr>
            <a:r>
              <a:rPr lang="zh-CN" altLang="en-US" sz="2400" dirty="0">
                <a:latin typeface="Bodoni MT Black" pitchFamily="18" charset="0"/>
              </a:rPr>
              <a:t>④</a:t>
            </a:r>
            <a:r>
              <a:rPr lang="en-US" altLang="zh-CN" sz="2400" dirty="0" smtClean="0">
                <a:latin typeface="Bodoni MT Black" pitchFamily="18" charset="0"/>
              </a:rPr>
              <a:t> </a:t>
            </a:r>
            <a:r>
              <a:rPr lang="zh-CN" altLang="en-US" sz="2400" dirty="0">
                <a:latin typeface="Bodoni MT Black" pitchFamily="18" charset="0"/>
              </a:rPr>
              <a:t>维护过程中增加或删除一个源语句平均花费的人时</a:t>
            </a:r>
            <a:r>
              <a:rPr lang="zh-CN" altLang="en-US" sz="2400" dirty="0" smtClean="0">
                <a:latin typeface="Bodoni MT Black" pitchFamily="18" charset="0"/>
              </a:rPr>
              <a:t>数；</a:t>
            </a:r>
            <a:endParaRPr lang="zh-CN" altLang="en-US" sz="2400" dirty="0">
              <a:latin typeface="Bodoni MT Black" pitchFamily="18" charset="0"/>
            </a:endParaRPr>
          </a:p>
          <a:p>
            <a:pPr eaLnBrk="1" hangingPunct="1">
              <a:lnSpc>
                <a:spcPct val="125000"/>
              </a:lnSpc>
            </a:pPr>
            <a:r>
              <a:rPr lang="zh-CN" altLang="en-US" sz="2400" dirty="0" smtClean="0">
                <a:latin typeface="Bodoni MT Black" pitchFamily="18" charset="0"/>
              </a:rPr>
              <a:t>⑤</a:t>
            </a:r>
            <a:r>
              <a:rPr lang="en-US" altLang="zh-CN" sz="2400" dirty="0" smtClean="0">
                <a:latin typeface="Bodoni MT Black" pitchFamily="18" charset="0"/>
              </a:rPr>
              <a:t> </a:t>
            </a:r>
            <a:r>
              <a:rPr lang="zh-CN" altLang="en-US" sz="2400" dirty="0">
                <a:latin typeface="Bodoni MT Black" pitchFamily="18" charset="0"/>
              </a:rPr>
              <a:t>维护每种语言平均花费的人时</a:t>
            </a:r>
            <a:r>
              <a:rPr lang="zh-CN" altLang="en-US" sz="2400" dirty="0" smtClean="0">
                <a:latin typeface="Bodoni MT Black" pitchFamily="18" charset="0"/>
              </a:rPr>
              <a:t>数；</a:t>
            </a:r>
            <a:endParaRPr lang="en-US" altLang="zh-CN" sz="2400" dirty="0" smtClean="0">
              <a:latin typeface="Bodoni MT Black" pitchFamily="18" charset="0"/>
            </a:endParaRPr>
          </a:p>
          <a:p>
            <a:pPr eaLnBrk="1" hangingPunct="1">
              <a:lnSpc>
                <a:spcPct val="125000"/>
              </a:lnSpc>
            </a:pPr>
            <a:r>
              <a:rPr lang="zh-CN" altLang="en-US" sz="2400" dirty="0" smtClean="0">
                <a:latin typeface="Bodoni MT Black" pitchFamily="18" charset="0"/>
              </a:rPr>
              <a:t>⑥</a:t>
            </a:r>
            <a:r>
              <a:rPr lang="en-US" altLang="zh-CN" sz="2400" dirty="0" smtClean="0">
                <a:latin typeface="Bodoni MT Black" pitchFamily="18" charset="0"/>
              </a:rPr>
              <a:t> </a:t>
            </a:r>
            <a:r>
              <a:rPr lang="zh-CN" altLang="en-US" sz="2400" dirty="0">
                <a:latin typeface="Bodoni MT Black" pitchFamily="18" charset="0"/>
              </a:rPr>
              <a:t>一张维护要求表的平均</a:t>
            </a:r>
            <a:r>
              <a:rPr lang="zh-CN" altLang="en-US" sz="2400" dirty="0" smtClean="0">
                <a:latin typeface="Bodoni MT Black" pitchFamily="18" charset="0"/>
              </a:rPr>
              <a:t>周转时间；</a:t>
            </a:r>
            <a:endParaRPr lang="en-US" altLang="zh-CN" sz="2400" dirty="0" smtClean="0">
              <a:latin typeface="Bodoni MT Black" pitchFamily="18" charset="0"/>
            </a:endParaRPr>
          </a:p>
          <a:p>
            <a:pPr eaLnBrk="1" hangingPunct="1">
              <a:lnSpc>
                <a:spcPct val="125000"/>
              </a:lnSpc>
            </a:pPr>
            <a:r>
              <a:rPr lang="zh-CN" altLang="en-US" sz="2400" dirty="0" smtClean="0">
                <a:latin typeface="Bodoni MT Black" pitchFamily="18" charset="0"/>
              </a:rPr>
              <a:t>⑦</a:t>
            </a:r>
            <a:r>
              <a:rPr lang="en-US" altLang="zh-CN" sz="2400" dirty="0" smtClean="0">
                <a:latin typeface="Bodoni MT Black" pitchFamily="18" charset="0"/>
              </a:rPr>
              <a:t> </a:t>
            </a:r>
            <a:r>
              <a:rPr lang="zh-CN" altLang="en-US" sz="2400" dirty="0">
                <a:latin typeface="Bodoni MT Black" pitchFamily="18" charset="0"/>
              </a:rPr>
              <a:t>不同维护类型所占的百分比。</a:t>
            </a:r>
            <a:endParaRPr lang="en-US" altLang="zh-CN" sz="2400" dirty="0">
              <a:latin typeface="Bodoni MT Black" pitchFamily="18" charset="0"/>
            </a:endParaRPr>
          </a:p>
        </p:txBody>
      </p:sp>
      <p:sp>
        <p:nvSpPr>
          <p:cNvPr id="9" name="标题 3"/>
          <p:cNvSpPr txBox="1">
            <a:spLocks/>
          </p:cNvSpPr>
          <p:nvPr/>
        </p:nvSpPr>
        <p:spPr bwMode="auto">
          <a:xfrm>
            <a:off x="250825" y="285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8.3</a:t>
            </a:r>
            <a:r>
              <a:rPr lang="en-US" altLang="zh-CN" b="1" smtClean="0">
                <a:latin typeface="Bodoni MT Black" pitchFamily="18" charset="0"/>
              </a:rPr>
              <a:t> </a:t>
            </a:r>
            <a:r>
              <a:rPr lang="zh-CN" altLang="en-US" b="1" smtClean="0">
                <a:latin typeface="Bodoni MT Black" pitchFamily="18" charset="0"/>
              </a:rPr>
              <a:t>软件维护的过程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pic>
        <p:nvPicPr>
          <p:cNvPr id="68611"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68612"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68613"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68614"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68615"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68616"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34" name="Rectangle 3"/>
          <p:cNvSpPr txBox="1">
            <a:spLocks noChangeArrowheads="1"/>
          </p:cNvSpPr>
          <p:nvPr/>
        </p:nvSpPr>
        <p:spPr bwMode="auto">
          <a:xfrm>
            <a:off x="539750" y="1203325"/>
            <a:ext cx="8229600"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800" b="1" dirty="0" smtClean="0">
                <a:solidFill>
                  <a:srgbClr val="9999CC">
                    <a:lumMod val="50000"/>
                  </a:srgbClr>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.1   </a:t>
            </a:r>
            <a:r>
              <a:rPr kumimoji="1" lang="zh-CN" altLang="en-US" sz="2800" b="1" dirty="0" smtClean="0">
                <a:solidFill>
                  <a:prstClr val="black"/>
                </a:solidFill>
                <a:latin typeface="Bodoni MT Black" pitchFamily="18" charset="0"/>
              </a:rPr>
              <a:t>软件维护的定义</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8.2   </a:t>
            </a:r>
            <a:r>
              <a:rPr kumimoji="1" lang="zh-CN" altLang="en-US" sz="2800" b="1" dirty="0" smtClean="0">
                <a:solidFill>
                  <a:prstClr val="black"/>
                </a:solidFill>
                <a:latin typeface="Bodoni MT Black" pitchFamily="18" charset="0"/>
              </a:rPr>
              <a:t>软件维护的特点</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.3   </a:t>
            </a:r>
            <a:r>
              <a:rPr kumimoji="1" lang="zh-CN" altLang="en-US" sz="2800" b="1" dirty="0" smtClean="0">
                <a:solidFill>
                  <a:prstClr val="black"/>
                </a:solidFill>
                <a:latin typeface="Bodoni MT Black" pitchFamily="18" charset="0"/>
              </a:rPr>
              <a:t>软件维护过程</a:t>
            </a: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.4   </a:t>
            </a:r>
            <a:r>
              <a:rPr kumimoji="1" lang="zh-CN" altLang="en-US" sz="2800" b="1" dirty="0" smtClean="0">
                <a:solidFill>
                  <a:prstClr val="black"/>
                </a:solidFill>
                <a:latin typeface="Bodoni MT Black" pitchFamily="18" charset="0"/>
              </a:rPr>
              <a:t>软件的可维护性</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.5   </a:t>
            </a:r>
            <a:r>
              <a:rPr kumimoji="1" lang="zh-CN" altLang="en-US" sz="2800" b="1" dirty="0" smtClean="0">
                <a:solidFill>
                  <a:prstClr val="black"/>
                </a:solidFill>
                <a:latin typeface="Bodoni MT Black" pitchFamily="18" charset="0"/>
              </a:rPr>
              <a:t>预防性维护</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.6   </a:t>
            </a:r>
            <a:r>
              <a:rPr kumimoji="1" lang="zh-CN" altLang="en-US" sz="2800" b="1" dirty="0" smtClean="0">
                <a:solidFill>
                  <a:prstClr val="black"/>
                </a:solidFill>
                <a:latin typeface="Bodoni MT Black" pitchFamily="18" charset="0"/>
              </a:rPr>
              <a:t>软件再工程过程</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000" b="1" dirty="0" smtClean="0">
                <a:solidFill>
                  <a:prstClr val="black"/>
                </a:solidFill>
                <a:latin typeface="Bodoni MT Black" pitchFamily="18" charset="0"/>
              </a:rPr>
              <a:t>   </a:t>
            </a:r>
          </a:p>
          <a:p>
            <a:pPr marL="0" indent="0" eaLnBrk="1" hangingPunct="1">
              <a:lnSpc>
                <a:spcPct val="250000"/>
              </a:lnSpc>
              <a:spcBef>
                <a:spcPct val="50000"/>
              </a:spcBef>
              <a:buClrTx/>
              <a:buSzTx/>
              <a:buFont typeface="Wingdings" pitchFamily="2" charset="2"/>
              <a:buNone/>
              <a:defRPr/>
            </a:pPr>
            <a:endParaRPr kumimoji="1" lang="zh-CN" altLang="en-US" sz="2400" b="1" dirty="0" smtClean="0">
              <a:solidFill>
                <a:prstClr val="black"/>
              </a:solidFill>
              <a:latin typeface="Bodoni MT Black" pitchFamily="18" charset="0"/>
            </a:endParaRPr>
          </a:p>
          <a:p>
            <a:pPr marL="0" indent="0" eaLnBrk="1" hangingPunct="1">
              <a:lnSpc>
                <a:spcPct val="120000"/>
              </a:lnSpc>
              <a:spcBef>
                <a:spcPct val="50000"/>
              </a:spcBef>
              <a:buClrTx/>
              <a:buSzTx/>
              <a:buFont typeface="Wingdings" pitchFamily="2" charset="2"/>
              <a:buNone/>
              <a:defRPr/>
            </a:pPr>
            <a:r>
              <a:rPr kumimoji="1" lang="en-US" altLang="zh-CN" sz="2400" b="1" dirty="0" smtClean="0">
                <a:solidFill>
                  <a:srgbClr val="9999CC">
                    <a:lumMod val="50000"/>
                  </a:srgbClr>
                </a:solidFill>
                <a:latin typeface="Bodoni MT Black" pitchFamily="18" charset="0"/>
              </a:rPr>
              <a:t>      </a:t>
            </a:r>
            <a:endParaRPr kumimoji="1" lang="zh-CN" altLang="en-US" sz="2400" b="1" dirty="0" smtClean="0">
              <a:solidFill>
                <a:srgbClr val="9999CC">
                  <a:lumMod val="50000"/>
                </a:srgbClr>
              </a:solidFill>
              <a:latin typeface="Bodoni MT Black" pitchFamily="18" charset="0"/>
            </a:endParaRPr>
          </a:p>
          <a:p>
            <a:pPr eaLnBrk="1" hangingPunct="1">
              <a:buClr>
                <a:srgbClr val="00007D"/>
              </a:buClr>
              <a:defRPr/>
            </a:pPr>
            <a:endParaRPr lang="zh-CN" altLang="zh-CN" b="1" kern="0" dirty="0">
              <a:solidFill>
                <a:srgbClr val="000000"/>
              </a:solidFill>
              <a:latin typeface="Bodoni MT Black" pitchFamily="18" charset="0"/>
            </a:endParaRPr>
          </a:p>
        </p:txBody>
      </p:sp>
      <p:sp>
        <p:nvSpPr>
          <p:cNvPr id="13" name="1 Título"/>
          <p:cNvSpPr txBox="1">
            <a:spLocks/>
          </p:cNvSpPr>
          <p:nvPr/>
        </p:nvSpPr>
        <p:spPr>
          <a:xfrm>
            <a:off x="984250" y="215900"/>
            <a:ext cx="73485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solidFill>
                  <a:prstClr val="black"/>
                </a:solidFill>
                <a:latin typeface="Bodoni MT Black" pitchFamily="18" charset="0"/>
              </a:rPr>
              <a:t>主要内容</a:t>
            </a:r>
            <a:endParaRPr lang="es-HN" b="1" dirty="0">
              <a:solidFill>
                <a:prstClr val="black"/>
              </a:solidFill>
              <a:latin typeface="Bodoni MT Black" pitchFamily="18" charset="0"/>
              <a:ea typeface="+mn-ea"/>
            </a:endParaRPr>
          </a:p>
        </p:txBody>
      </p:sp>
      <p:sp>
        <p:nvSpPr>
          <p:cNvPr id="14" name="矩形 13"/>
          <p:cNvSpPr/>
          <p:nvPr/>
        </p:nvSpPr>
        <p:spPr>
          <a:xfrm>
            <a:off x="862013" y="30686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
        <p:nvSpPr>
          <p:cNvPr id="15" name="等腰三角形 14"/>
          <p:cNvSpPr/>
          <p:nvPr/>
        </p:nvSpPr>
        <p:spPr>
          <a:xfrm rot="5400000">
            <a:off x="269875" y="3154363"/>
            <a:ext cx="538163"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
        <p:nvSpPr>
          <p:cNvPr id="68621"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spcBef>
                <a:spcPct val="50000"/>
              </a:spcBef>
              <a:buFont typeface="Wingdings" pitchFamily="2" charset="2"/>
              <a:buNone/>
            </a:pPr>
            <a:r>
              <a:rPr kumimoji="1" lang="en-US" altLang="zh-CN" sz="2400">
                <a:solidFill>
                  <a:srgbClr val="FFFFFF"/>
                </a:solidFill>
                <a:latin typeface="Bodoni MT Black" pitchFamily="18" charset="0"/>
              </a:rPr>
              <a:t>8.4   </a:t>
            </a:r>
            <a:r>
              <a:rPr kumimoji="1" lang="zh-CN" altLang="en-US" sz="2400">
                <a:solidFill>
                  <a:srgbClr val="FFFFFF"/>
                </a:solidFill>
                <a:latin typeface="Bodoni MT Black" pitchFamily="18" charset="0"/>
              </a:rPr>
              <a:t>软件的可维护性</a:t>
            </a:r>
            <a:endParaRPr kumimoji="1" lang="en-US" altLang="zh-CN" sz="2400">
              <a:solidFill>
                <a:srgbClr val="FFFFFF"/>
              </a:solidFill>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8.4 </a:t>
            </a:r>
            <a:r>
              <a:rPr lang="zh-CN" altLang="en-US" sz="2400" dirty="0">
                <a:solidFill>
                  <a:srgbClr val="D9D9D9"/>
                </a:solidFill>
                <a:latin typeface="Bodoni MT Black" pitchFamily="18" charset="0"/>
                <a:ea typeface="+mn-ea"/>
              </a:rPr>
              <a:t>软件的可维护性</a:t>
            </a:r>
          </a:p>
        </p:txBody>
      </p:sp>
      <p:sp>
        <p:nvSpPr>
          <p:cNvPr id="13316" name="标题 3"/>
          <p:cNvSpPr>
            <a:spLocks noGrp="1"/>
          </p:cNvSpPr>
          <p:nvPr>
            <p:ph type="title" idx="4294967295"/>
          </p:nvPr>
        </p:nvSpPr>
        <p:spPr>
          <a:xfrm>
            <a:off x="0" y="274638"/>
            <a:ext cx="8229600" cy="1143000"/>
          </a:xfrm>
        </p:spPr>
        <p:txBody>
          <a:bodyPr/>
          <a:lstStyle/>
          <a:p>
            <a:pPr>
              <a:defRPr/>
            </a:pPr>
            <a:r>
              <a:rPr lang="en-US" altLang="zh-CN" b="1" dirty="0" smtClean="0">
                <a:latin typeface="Bodoni MT Black" pitchFamily="18" charset="0"/>
                <a:ea typeface="+mn-ea"/>
              </a:rPr>
              <a:t>8.4</a:t>
            </a:r>
            <a:r>
              <a:rPr lang="en-US" altLang="zh-CN" b="1" dirty="0" smtClean="0">
                <a:latin typeface="Bodoni MT Black" pitchFamily="18" charset="0"/>
              </a:rPr>
              <a:t> </a:t>
            </a:r>
            <a:r>
              <a:rPr lang="zh-CN" altLang="en-US" b="1" dirty="0" smtClean="0">
                <a:latin typeface="Bodoni MT Black" pitchFamily="18" charset="0"/>
              </a:rPr>
              <a:t>软件的可维护性</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70661" name="文本框 2"/>
          <p:cNvSpPr txBox="1">
            <a:spLocks noChangeArrowheads="1"/>
          </p:cNvSpPr>
          <p:nvPr/>
        </p:nvSpPr>
        <p:spPr bwMode="auto">
          <a:xfrm>
            <a:off x="500034" y="2205038"/>
            <a:ext cx="8176421" cy="1015663"/>
          </a:xfrm>
          <a:prstGeom prst="rect">
            <a:avLst/>
          </a:prstGeom>
          <a:noFill/>
          <a:ln w="9525">
            <a:noFill/>
            <a:miter lim="800000"/>
            <a:headEnd/>
            <a:tailEnd/>
          </a:ln>
        </p:spPr>
        <p:txBody>
          <a:bodyPr wrap="square">
            <a:spAutoFit/>
          </a:bodyPr>
          <a:lstStyle/>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  可以</a:t>
            </a:r>
            <a:r>
              <a:rPr lang="zh-CN" altLang="en-US" sz="2400" dirty="0">
                <a:latin typeface="Bodoni MT Black" pitchFamily="18" charset="0"/>
              </a:rPr>
              <a:t>把软件的</a:t>
            </a:r>
            <a:r>
              <a:rPr lang="zh-CN" altLang="en-US" sz="2400" dirty="0">
                <a:solidFill>
                  <a:srgbClr val="FF0000"/>
                </a:solidFill>
                <a:latin typeface="Bodoni MT Black" pitchFamily="18" charset="0"/>
              </a:rPr>
              <a:t>可维护性</a:t>
            </a:r>
            <a:r>
              <a:rPr lang="zh-CN" altLang="en-US" sz="2400" dirty="0">
                <a:latin typeface="Bodoni MT Black" pitchFamily="18" charset="0"/>
              </a:rPr>
              <a:t>定性地定义为： </a:t>
            </a:r>
            <a:r>
              <a:rPr lang="zh-CN" altLang="en-US" sz="2400" dirty="0">
                <a:solidFill>
                  <a:srgbClr val="FF0000"/>
                </a:solidFill>
                <a:latin typeface="Bodoni MT Black" pitchFamily="18" charset="0"/>
              </a:rPr>
              <a:t>维护人员理解、改正、改动或改进这个软件的难易程度</a:t>
            </a:r>
            <a:r>
              <a:rPr lang="zh-CN" altLang="en-US" sz="2400" dirty="0">
                <a:latin typeface="Bodoni MT Black" pitchFamily="18" charset="0"/>
              </a:rPr>
              <a:t>。</a:t>
            </a:r>
            <a:endParaRPr lang="en-US" altLang="zh-CN" sz="2400" dirty="0">
              <a:latin typeface="Bodoni MT Black" pitchFamily="18" charset="0"/>
            </a:endParaRPr>
          </a:p>
        </p:txBody>
      </p:sp>
      <p:sp>
        <p:nvSpPr>
          <p:cNvPr id="70662" name="文本框 3"/>
          <p:cNvSpPr txBox="1">
            <a:spLocks noChangeArrowheads="1"/>
          </p:cNvSpPr>
          <p:nvPr/>
        </p:nvSpPr>
        <p:spPr bwMode="auto">
          <a:xfrm>
            <a:off x="500035" y="3224213"/>
            <a:ext cx="8176420" cy="1107996"/>
          </a:xfrm>
          <a:prstGeom prst="rect">
            <a:avLst/>
          </a:prstGeom>
          <a:noFill/>
          <a:ln w="9525">
            <a:noFill/>
            <a:miter lim="800000"/>
            <a:headEnd/>
            <a:tailEnd/>
          </a:ln>
        </p:spPr>
        <p:txBody>
          <a:bodyPr wrap="square">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   </a:t>
            </a:r>
            <a:r>
              <a:rPr lang="zh-CN" altLang="en-US" sz="2400" b="1" dirty="0" smtClean="0">
                <a:solidFill>
                  <a:srgbClr val="FF0000"/>
                </a:solidFill>
                <a:latin typeface="Bodoni MT Black" pitchFamily="18" charset="0"/>
              </a:rPr>
              <a:t>提高</a:t>
            </a:r>
            <a:r>
              <a:rPr lang="zh-CN" altLang="en-US" sz="2400" b="1" dirty="0">
                <a:solidFill>
                  <a:srgbClr val="FF0000"/>
                </a:solidFill>
                <a:latin typeface="Bodoni MT Black" pitchFamily="18" charset="0"/>
              </a:rPr>
              <a:t>可维护性是支配软件工程方法学所有步骤的关键目标！</a:t>
            </a:r>
          </a:p>
          <a:p>
            <a:pPr eaLnBrk="1" hangingPunct="1"/>
            <a:endParaRPr lang="zh-CN" altLang="en-US" dirty="0">
              <a:latin typeface="Bodoni MT Black"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627313" y="6291263"/>
            <a:ext cx="39084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8.4.1 </a:t>
            </a:r>
            <a:r>
              <a:rPr lang="zh-CN" altLang="en-US" sz="2400" dirty="0" smtClean="0">
                <a:solidFill>
                  <a:srgbClr val="D9D9D9"/>
                </a:solidFill>
                <a:latin typeface="Bodoni MT Black" pitchFamily="18" charset="0"/>
                <a:ea typeface="+mn-ea"/>
              </a:rPr>
              <a:t>决定</a:t>
            </a:r>
            <a:r>
              <a:rPr lang="zh-CN" altLang="en-US" sz="2400" dirty="0">
                <a:solidFill>
                  <a:srgbClr val="D9D9D9"/>
                </a:solidFill>
                <a:latin typeface="Bodoni MT Black" pitchFamily="18" charset="0"/>
                <a:ea typeface="+mn-ea"/>
              </a:rPr>
              <a:t>软件可维护性的因素</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11" name="内容占位符 4"/>
          <p:cNvSpPr txBox="1">
            <a:spLocks/>
          </p:cNvSpPr>
          <p:nvPr/>
        </p:nvSpPr>
        <p:spPr bwMode="auto">
          <a:xfrm>
            <a:off x="467544" y="1208088"/>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b="1" dirty="0" smtClean="0">
                <a:latin typeface="Bodoni MT Black" pitchFamily="18" charset="0"/>
              </a:rPr>
              <a:t>8.4.1</a:t>
            </a:r>
            <a:r>
              <a:rPr lang="en-US" altLang="zh-CN" b="1" dirty="0" smtClean="0">
                <a:solidFill>
                  <a:prstClr val="black"/>
                </a:solidFill>
                <a:latin typeface="Bodoni MT Black" pitchFamily="18" charset="0"/>
              </a:rPr>
              <a:t> </a:t>
            </a:r>
            <a:r>
              <a:rPr lang="zh-CN" altLang="en-US" b="1" dirty="0" smtClean="0">
                <a:solidFill>
                  <a:prstClr val="black"/>
                </a:solidFill>
                <a:latin typeface="Bodoni MT Black" pitchFamily="18" charset="0"/>
              </a:rPr>
              <a:t>决定软件可维护性的因素</a:t>
            </a:r>
          </a:p>
        </p:txBody>
      </p:sp>
      <p:sp>
        <p:nvSpPr>
          <p:cNvPr id="3" name="文本框 2"/>
          <p:cNvSpPr txBox="1"/>
          <p:nvPr/>
        </p:nvSpPr>
        <p:spPr>
          <a:xfrm>
            <a:off x="395288" y="1871663"/>
            <a:ext cx="8641208" cy="4247317"/>
          </a:xfrm>
          <a:prstGeom prst="rect">
            <a:avLst/>
          </a:prstGeom>
          <a:noFill/>
        </p:spPr>
        <p:txBody>
          <a:bodyPr wrap="square">
            <a:spAutoFit/>
          </a:bodyPr>
          <a:lstStyle/>
          <a:p>
            <a:pPr eaLnBrk="1" hangingPunct="1">
              <a:lnSpc>
                <a:spcPct val="125000"/>
              </a:lnSpc>
              <a:defRPr/>
            </a:pPr>
            <a:r>
              <a:rPr lang="zh-CN" altLang="en-US" sz="2400" dirty="0">
                <a:latin typeface="Bodoni MT Black" pitchFamily="18" charset="0"/>
                <a:ea typeface="宋体" pitchFamily="2" charset="-122"/>
              </a:rPr>
              <a:t>维护就是在软件交付使用后进行的修改，</a:t>
            </a:r>
            <a:r>
              <a:rPr lang="zh-CN" altLang="en-US" sz="2400" dirty="0">
                <a:solidFill>
                  <a:srgbClr val="FF0000"/>
                </a:solidFill>
                <a:latin typeface="Bodoni MT Black" pitchFamily="18" charset="0"/>
                <a:ea typeface="宋体" pitchFamily="2" charset="-122"/>
              </a:rPr>
              <a:t>修改之前必须理解待修改的对象，修改之后应该进行必要的测试</a:t>
            </a:r>
            <a:r>
              <a:rPr lang="zh-CN" altLang="en-US" sz="2400" dirty="0">
                <a:latin typeface="Bodoni MT Black" pitchFamily="18" charset="0"/>
                <a:ea typeface="宋体" pitchFamily="2" charset="-122"/>
              </a:rPr>
              <a:t>，以保证所做的修改是正确的。如果是改正性维护，还必须预先进行调试以确定错误的具体位置</a:t>
            </a:r>
            <a:r>
              <a:rPr lang="zh-CN" altLang="en-US" sz="2400" dirty="0" smtClean="0">
                <a:latin typeface="Bodoni MT Black" pitchFamily="18" charset="0"/>
                <a:ea typeface="宋体" pitchFamily="2" charset="-122"/>
              </a:rPr>
              <a:t>。决定</a:t>
            </a:r>
            <a:r>
              <a:rPr lang="zh-CN" altLang="en-US" sz="2400" dirty="0">
                <a:latin typeface="Bodoni MT Black" pitchFamily="18" charset="0"/>
                <a:ea typeface="宋体" pitchFamily="2" charset="-122"/>
              </a:rPr>
              <a:t>软件可维护性的因素主要有下述</a:t>
            </a:r>
            <a:r>
              <a:rPr lang="en-US" altLang="zh-CN" sz="2400" dirty="0">
                <a:solidFill>
                  <a:srgbClr val="FF0000"/>
                </a:solidFill>
                <a:latin typeface="Bodoni MT Black" pitchFamily="18" charset="0"/>
                <a:ea typeface="宋体" pitchFamily="2" charset="-122"/>
              </a:rPr>
              <a:t>5</a:t>
            </a:r>
            <a:r>
              <a:rPr lang="zh-CN" altLang="en-US" sz="2400" dirty="0" smtClean="0">
                <a:latin typeface="Bodoni MT Black" pitchFamily="18" charset="0"/>
                <a:ea typeface="宋体" pitchFamily="2" charset="-122"/>
              </a:rPr>
              <a:t>个：</a:t>
            </a:r>
            <a:endParaRPr lang="en-US" altLang="zh-CN" sz="2400" dirty="0">
              <a:latin typeface="Bodoni MT Black" pitchFamily="18" charset="0"/>
              <a:ea typeface="宋体" pitchFamily="2" charset="-122"/>
            </a:endParaRPr>
          </a:p>
          <a:p>
            <a:pPr eaLnBrk="1" hangingPunct="1">
              <a:lnSpc>
                <a:spcPct val="125000"/>
              </a:lnSpc>
              <a:defRPr/>
            </a:pPr>
            <a:r>
              <a:rPr lang="zh-CN" altLang="en-US" sz="2400" dirty="0" smtClean="0">
                <a:latin typeface="Bodoni MT Black" pitchFamily="18" charset="0"/>
                <a:ea typeface="宋体" pitchFamily="2" charset="-122"/>
              </a:rPr>
              <a:t>① 可理解性</a:t>
            </a:r>
            <a:endParaRPr lang="en-US" altLang="zh-CN" sz="2400" dirty="0">
              <a:latin typeface="Bodoni MT Black" pitchFamily="18" charset="0"/>
              <a:ea typeface="宋体" pitchFamily="2" charset="-122"/>
            </a:endParaRPr>
          </a:p>
          <a:p>
            <a:pPr eaLnBrk="1" hangingPunct="1">
              <a:lnSpc>
                <a:spcPct val="125000"/>
              </a:lnSpc>
              <a:defRPr/>
            </a:pPr>
            <a:r>
              <a:rPr lang="zh-CN" altLang="en-US" sz="2400" dirty="0" smtClean="0">
                <a:latin typeface="Bodoni MT Black" pitchFamily="18" charset="0"/>
                <a:ea typeface="宋体" pitchFamily="2" charset="-122"/>
              </a:rPr>
              <a:t>② 可测试性</a:t>
            </a:r>
            <a:endParaRPr lang="en-US" altLang="zh-CN" sz="2400" dirty="0">
              <a:latin typeface="Bodoni MT Black" pitchFamily="18" charset="0"/>
              <a:ea typeface="宋体" pitchFamily="2" charset="-122"/>
            </a:endParaRPr>
          </a:p>
          <a:p>
            <a:pPr eaLnBrk="1" hangingPunct="1">
              <a:lnSpc>
                <a:spcPct val="125000"/>
              </a:lnSpc>
              <a:defRPr/>
            </a:pPr>
            <a:r>
              <a:rPr lang="zh-CN" altLang="en-US" sz="2400" dirty="0" smtClean="0">
                <a:latin typeface="Bodoni MT Black" pitchFamily="18" charset="0"/>
                <a:ea typeface="宋体" pitchFamily="2" charset="-122"/>
              </a:rPr>
              <a:t>③ 可修改性</a:t>
            </a:r>
            <a:endParaRPr lang="en-US" altLang="zh-CN" sz="2400" dirty="0">
              <a:latin typeface="Bodoni MT Black" pitchFamily="18" charset="0"/>
              <a:ea typeface="宋体" pitchFamily="2" charset="-122"/>
            </a:endParaRPr>
          </a:p>
          <a:p>
            <a:pPr eaLnBrk="1" hangingPunct="1">
              <a:lnSpc>
                <a:spcPct val="125000"/>
              </a:lnSpc>
              <a:defRPr/>
            </a:pPr>
            <a:r>
              <a:rPr lang="zh-CN" altLang="en-US" sz="2400" dirty="0" smtClean="0">
                <a:latin typeface="Bodoni MT Black" pitchFamily="18" charset="0"/>
                <a:ea typeface="宋体" pitchFamily="2" charset="-122"/>
              </a:rPr>
              <a:t>④ 可移植性</a:t>
            </a:r>
            <a:endParaRPr lang="en-US" altLang="zh-CN" sz="2400" dirty="0">
              <a:latin typeface="Bodoni MT Black" pitchFamily="18" charset="0"/>
              <a:ea typeface="宋体" pitchFamily="2" charset="-122"/>
            </a:endParaRPr>
          </a:p>
          <a:p>
            <a:pPr eaLnBrk="1" hangingPunct="1">
              <a:lnSpc>
                <a:spcPct val="125000"/>
              </a:lnSpc>
              <a:defRPr/>
            </a:pPr>
            <a:r>
              <a:rPr lang="zh-CN" altLang="en-US" sz="2400" dirty="0" smtClean="0">
                <a:latin typeface="Bodoni MT Black" pitchFamily="18" charset="0"/>
                <a:ea typeface="宋体" pitchFamily="2" charset="-122"/>
              </a:rPr>
              <a:t>⑤ 可</a:t>
            </a:r>
            <a:r>
              <a:rPr lang="zh-CN" altLang="en-US" sz="2400" dirty="0">
                <a:latin typeface="Bodoni MT Black" pitchFamily="18" charset="0"/>
                <a:ea typeface="宋体" pitchFamily="2" charset="-122"/>
              </a:rPr>
              <a:t>重用性</a:t>
            </a:r>
            <a:endParaRPr lang="en-US" altLang="zh-CN" sz="2400" dirty="0">
              <a:latin typeface="Bodoni MT Black" pitchFamily="18" charset="0"/>
              <a:ea typeface="宋体" pitchFamily="2" charset="-122"/>
            </a:endParaRPr>
          </a:p>
        </p:txBody>
      </p:sp>
      <p:sp>
        <p:nvSpPr>
          <p:cNvPr id="9" name="标题 3"/>
          <p:cNvSpPr txBox="1">
            <a:spLocks/>
          </p:cNvSpPr>
          <p:nvPr/>
        </p:nvSpPr>
        <p:spPr bwMode="auto">
          <a:xfrm>
            <a:off x="395288" y="349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dirty="0" smtClean="0">
                <a:latin typeface="Bodoni MT Black" pitchFamily="18" charset="0"/>
                <a:ea typeface="+mn-ea"/>
              </a:rPr>
              <a:t>8.4</a:t>
            </a:r>
            <a:r>
              <a:rPr lang="en-US" altLang="zh-CN" b="1" dirty="0" smtClean="0">
                <a:latin typeface="Bodoni MT Black" pitchFamily="18" charset="0"/>
              </a:rPr>
              <a:t> </a:t>
            </a:r>
            <a:r>
              <a:rPr lang="zh-CN" altLang="en-US" b="1" dirty="0" smtClean="0">
                <a:latin typeface="Bodoni MT Black" pitchFamily="18" charset="0"/>
              </a:rPr>
              <a:t>软件的可维护性</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rPr>
              <a:t>8.4.1 </a:t>
            </a:r>
            <a:r>
              <a:rPr lang="zh-CN" altLang="en-US" sz="2400" dirty="0" smtClean="0">
                <a:solidFill>
                  <a:srgbClr val="D9D9D9"/>
                </a:solidFill>
                <a:latin typeface="Bodoni MT Black" pitchFamily="18" charset="0"/>
              </a:rPr>
              <a:t>决定</a:t>
            </a:r>
            <a:r>
              <a:rPr lang="zh-CN" altLang="en-US" sz="2400" dirty="0">
                <a:solidFill>
                  <a:srgbClr val="D9D9D9"/>
                </a:solidFill>
                <a:latin typeface="Bodoni MT Black" pitchFamily="18" charset="0"/>
              </a:rPr>
              <a:t>软件可维护性的因素</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11" name="内容占位符 4"/>
          <p:cNvSpPr txBox="1">
            <a:spLocks/>
          </p:cNvSpPr>
          <p:nvPr/>
        </p:nvSpPr>
        <p:spPr bwMode="auto">
          <a:xfrm>
            <a:off x="549275" y="1455738"/>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zh-CN" altLang="en-US" sz="2400" dirty="0" smtClean="0">
                <a:solidFill>
                  <a:srgbClr val="FF0000"/>
                </a:solidFill>
                <a:latin typeface="Bodoni MT Black" pitchFamily="18" charset="0"/>
              </a:rPr>
              <a:t>① 可理解性</a:t>
            </a:r>
            <a:endParaRPr lang="zh-CN" altLang="en-US" sz="2400" dirty="0">
              <a:solidFill>
                <a:srgbClr val="FF0000"/>
              </a:solidFill>
              <a:latin typeface="Bodoni MT Black" pitchFamily="18" charset="0"/>
            </a:endParaRPr>
          </a:p>
        </p:txBody>
      </p:sp>
      <p:sp>
        <p:nvSpPr>
          <p:cNvPr id="74757" name="文本框 2"/>
          <p:cNvSpPr txBox="1">
            <a:spLocks noChangeArrowheads="1"/>
          </p:cNvSpPr>
          <p:nvPr/>
        </p:nvSpPr>
        <p:spPr bwMode="auto">
          <a:xfrm>
            <a:off x="413181" y="2178084"/>
            <a:ext cx="8104233" cy="2400657"/>
          </a:xfrm>
          <a:prstGeom prst="rect">
            <a:avLst/>
          </a:prstGeom>
          <a:noFill/>
          <a:ln w="9525">
            <a:noFill/>
            <a:miter lim="800000"/>
            <a:headEnd/>
            <a:tailEnd/>
          </a:ln>
        </p:spPr>
        <p:txBody>
          <a:bodyPr wrap="square">
            <a:spAutoFit/>
          </a:bodyPr>
          <a:lstStyle/>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 软件</a:t>
            </a:r>
            <a:r>
              <a:rPr lang="zh-CN" altLang="en-US" sz="2400" dirty="0">
                <a:latin typeface="Bodoni MT Black" pitchFamily="18" charset="0"/>
              </a:rPr>
              <a:t>可理解性表现为外来</a:t>
            </a:r>
            <a:r>
              <a:rPr lang="zh-CN" altLang="en-US" sz="2400" dirty="0">
                <a:solidFill>
                  <a:srgbClr val="FF0000"/>
                </a:solidFill>
                <a:latin typeface="Bodoni MT Black" pitchFamily="18" charset="0"/>
              </a:rPr>
              <a:t>读者理解软件的结构、功能、接口和内部处理过程的难易程度</a:t>
            </a:r>
            <a:r>
              <a:rPr lang="zh-CN" altLang="en-US" sz="2400" dirty="0">
                <a:latin typeface="Bodoni MT Black" pitchFamily="18" charset="0"/>
              </a:rPr>
              <a:t>。</a:t>
            </a:r>
            <a:endParaRPr lang="en-US" altLang="zh-CN" sz="2400" dirty="0">
              <a:latin typeface="Bodoni MT Black" pitchFamily="18" charset="0"/>
            </a:endParaRPr>
          </a:p>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 模块化</a:t>
            </a:r>
            <a:r>
              <a:rPr lang="zh-CN" altLang="en-US" sz="2400" dirty="0">
                <a:latin typeface="Bodoni MT Black" pitchFamily="18" charset="0"/>
              </a:rPr>
              <a:t>（模块结构良好，高内聚，松耦合）、详细的设计文档、结构化设计、程序内部的文档和良好的高级程序设计语言等，都对提高软件的可理解性有重要贡献。 </a:t>
            </a:r>
            <a:endParaRPr lang="en-US" altLang="zh-CN" sz="2400" dirty="0">
              <a:latin typeface="Bodoni MT Black" pitchFamily="18" charset="0"/>
            </a:endParaRPr>
          </a:p>
        </p:txBody>
      </p:sp>
      <p:sp>
        <p:nvSpPr>
          <p:cNvPr id="8" name="标题 3"/>
          <p:cNvSpPr txBox="1">
            <a:spLocks/>
          </p:cNvSpPr>
          <p:nvPr/>
        </p:nvSpPr>
        <p:spPr bwMode="auto">
          <a:xfrm>
            <a:off x="395288" y="349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8.4</a:t>
            </a:r>
            <a:r>
              <a:rPr lang="en-US" altLang="zh-CN" b="1" smtClean="0">
                <a:latin typeface="Bodoni MT Black" pitchFamily="18" charset="0"/>
              </a:rPr>
              <a:t> </a:t>
            </a:r>
            <a:r>
              <a:rPr lang="zh-CN" altLang="en-US" b="1" smtClean="0">
                <a:latin typeface="Bodoni MT Black" pitchFamily="18" charset="0"/>
              </a:rPr>
              <a:t>软件的可维护性</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rPr>
              <a:t>8.4.1 </a:t>
            </a:r>
            <a:r>
              <a:rPr lang="zh-CN" altLang="en-US" sz="2400" dirty="0">
                <a:solidFill>
                  <a:srgbClr val="D9D9D9"/>
                </a:solidFill>
                <a:latin typeface="Bodoni MT Black" pitchFamily="18" charset="0"/>
              </a:rPr>
              <a:t>决定软件可维护性的因素</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11" name="内容占位符 4"/>
          <p:cNvSpPr txBox="1">
            <a:spLocks/>
          </p:cNvSpPr>
          <p:nvPr/>
        </p:nvSpPr>
        <p:spPr bwMode="auto">
          <a:xfrm>
            <a:off x="424432" y="1084308"/>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zh-CN" altLang="en-US" sz="2400" dirty="0" smtClean="0">
                <a:solidFill>
                  <a:srgbClr val="FF0000"/>
                </a:solidFill>
                <a:latin typeface="Bodoni MT Black" pitchFamily="18" charset="0"/>
              </a:rPr>
              <a:t>② 可测试性</a:t>
            </a:r>
          </a:p>
        </p:txBody>
      </p:sp>
      <p:sp>
        <p:nvSpPr>
          <p:cNvPr id="3" name="文本框 2"/>
          <p:cNvSpPr txBox="1"/>
          <p:nvPr/>
        </p:nvSpPr>
        <p:spPr>
          <a:xfrm>
            <a:off x="395288" y="1595529"/>
            <a:ext cx="8425184" cy="4247317"/>
          </a:xfrm>
          <a:prstGeom prst="rect">
            <a:avLst/>
          </a:prstGeom>
          <a:noFill/>
        </p:spPr>
        <p:txBody>
          <a:bodyPr wrap="square">
            <a:spAutoFit/>
          </a:bodyPr>
          <a:lstStyle/>
          <a:p>
            <a:pPr eaLnBrk="1" hangingPunct="1">
              <a:lnSpc>
                <a:spcPct val="125000"/>
              </a:lnSpc>
              <a:defRPr/>
            </a:pPr>
            <a:r>
              <a:rPr lang="zh-CN" altLang="en-US" sz="2400" dirty="0">
                <a:solidFill>
                  <a:srgbClr val="FF0000"/>
                </a:solidFill>
                <a:latin typeface="Bodoni MT Black" pitchFamily="18" charset="0"/>
                <a:ea typeface="宋体" pitchFamily="2" charset="-122"/>
              </a:rPr>
              <a:t>诊断和测试的容易程度</a:t>
            </a:r>
            <a:r>
              <a:rPr lang="zh-CN" altLang="en-US" sz="2400" dirty="0">
                <a:latin typeface="Bodoni MT Black" pitchFamily="18" charset="0"/>
                <a:ea typeface="宋体" pitchFamily="2" charset="-122"/>
              </a:rPr>
              <a:t>取决于软件容易理解的程度。</a:t>
            </a:r>
            <a:endParaRPr lang="en-US" altLang="zh-CN" sz="2400" dirty="0">
              <a:latin typeface="Bodoni MT Black" pitchFamily="18" charset="0"/>
              <a:ea typeface="宋体" pitchFamily="2" charset="-122"/>
            </a:endParaRPr>
          </a:p>
          <a:p>
            <a:pPr marL="342900" indent="-342900" eaLnBrk="1" hangingPunct="1">
              <a:lnSpc>
                <a:spcPct val="125000"/>
              </a:lnSpc>
              <a:buSzPct val="100000"/>
              <a:buFont typeface="Wingdings" panose="05000000000000000000" pitchFamily="2" charset="2"/>
              <a:buChar char="l"/>
              <a:defRPr/>
            </a:pPr>
            <a:r>
              <a:rPr lang="zh-CN" altLang="en-US" sz="2400" dirty="0">
                <a:latin typeface="Bodoni MT Black" pitchFamily="18" charset="0"/>
                <a:ea typeface="宋体" pitchFamily="2" charset="-122"/>
              </a:rPr>
              <a:t>良好的</a:t>
            </a:r>
            <a:r>
              <a:rPr lang="zh-CN" altLang="en-US" sz="2400" dirty="0" smtClean="0">
                <a:latin typeface="Bodoni MT Black" pitchFamily="18" charset="0"/>
                <a:ea typeface="宋体" pitchFamily="2" charset="-122"/>
              </a:rPr>
              <a:t>文档和软件结构；</a:t>
            </a:r>
            <a:endParaRPr lang="en-US" altLang="zh-CN" sz="2400" dirty="0" smtClean="0">
              <a:latin typeface="Bodoni MT Black" pitchFamily="18" charset="0"/>
              <a:ea typeface="宋体" pitchFamily="2" charset="-122"/>
            </a:endParaRPr>
          </a:p>
          <a:p>
            <a:pPr marL="342900" indent="-342900" eaLnBrk="1" hangingPunct="1">
              <a:lnSpc>
                <a:spcPct val="125000"/>
              </a:lnSpc>
              <a:buSzPct val="100000"/>
              <a:buFont typeface="Wingdings" panose="05000000000000000000" pitchFamily="2" charset="2"/>
              <a:buChar char="l"/>
              <a:defRPr/>
            </a:pPr>
            <a:r>
              <a:rPr lang="zh-CN" altLang="en-US" sz="2400" dirty="0" smtClean="0">
                <a:latin typeface="Bodoni MT Black" pitchFamily="18" charset="0"/>
                <a:ea typeface="宋体" pitchFamily="2" charset="-122"/>
              </a:rPr>
              <a:t>可用</a:t>
            </a:r>
            <a:r>
              <a:rPr lang="zh-CN" altLang="en-US" sz="2400" dirty="0">
                <a:latin typeface="Bodoni MT Black" pitchFamily="18" charset="0"/>
                <a:ea typeface="宋体" pitchFamily="2" charset="-122"/>
              </a:rPr>
              <a:t>的测试</a:t>
            </a:r>
            <a:r>
              <a:rPr lang="zh-CN" altLang="en-US" sz="2400" dirty="0" smtClean="0">
                <a:latin typeface="Bodoni MT Black" pitchFamily="18" charset="0"/>
                <a:ea typeface="宋体" pitchFamily="2" charset="-122"/>
              </a:rPr>
              <a:t>工具和调试工具；</a:t>
            </a:r>
            <a:endParaRPr lang="en-US" altLang="zh-CN" sz="2400" dirty="0" smtClean="0">
              <a:latin typeface="Bodoni MT Black" pitchFamily="18" charset="0"/>
              <a:ea typeface="宋体" pitchFamily="2" charset="-122"/>
            </a:endParaRPr>
          </a:p>
          <a:p>
            <a:pPr marL="342900" indent="-342900" eaLnBrk="1" hangingPunct="1">
              <a:lnSpc>
                <a:spcPct val="125000"/>
              </a:lnSpc>
              <a:buSzPct val="100000"/>
              <a:buFont typeface="Wingdings" panose="05000000000000000000" pitchFamily="2" charset="2"/>
              <a:buChar char="l"/>
              <a:defRPr/>
            </a:pPr>
            <a:r>
              <a:rPr lang="zh-CN" altLang="en-US" sz="2400" dirty="0" smtClean="0">
                <a:latin typeface="Bodoni MT Black" pitchFamily="18" charset="0"/>
                <a:ea typeface="宋体" pitchFamily="2" charset="-122"/>
              </a:rPr>
              <a:t>以前</a:t>
            </a:r>
            <a:r>
              <a:rPr lang="zh-CN" altLang="en-US" sz="2400" dirty="0">
                <a:latin typeface="Bodoni MT Black" pitchFamily="18" charset="0"/>
                <a:ea typeface="宋体" pitchFamily="2" charset="-122"/>
              </a:rPr>
              <a:t>设计的测试</a:t>
            </a:r>
            <a:r>
              <a:rPr lang="zh-CN" altLang="en-US" sz="2400" dirty="0" smtClean="0">
                <a:latin typeface="Bodoni MT Black" pitchFamily="18" charset="0"/>
                <a:ea typeface="宋体" pitchFamily="2" charset="-122"/>
              </a:rPr>
              <a:t>过程；</a:t>
            </a:r>
            <a:endParaRPr lang="en-US" altLang="zh-CN" sz="2400" dirty="0" smtClean="0">
              <a:latin typeface="Bodoni MT Black" pitchFamily="18" charset="0"/>
              <a:ea typeface="宋体" pitchFamily="2" charset="-122"/>
            </a:endParaRPr>
          </a:p>
          <a:p>
            <a:pPr marL="342900" indent="-342900" eaLnBrk="1" hangingPunct="1">
              <a:lnSpc>
                <a:spcPct val="125000"/>
              </a:lnSpc>
              <a:buSzPct val="100000"/>
              <a:buFont typeface="Wingdings" panose="05000000000000000000" pitchFamily="2" charset="2"/>
              <a:buChar char="l"/>
              <a:defRPr/>
            </a:pPr>
            <a:r>
              <a:rPr lang="zh-CN" altLang="en-US" sz="2400" dirty="0" smtClean="0">
                <a:latin typeface="Bodoni MT Black" pitchFamily="18" charset="0"/>
                <a:ea typeface="宋体" pitchFamily="2" charset="-122"/>
              </a:rPr>
              <a:t>开发</a:t>
            </a:r>
            <a:r>
              <a:rPr lang="zh-CN" altLang="en-US" sz="2400" dirty="0">
                <a:latin typeface="Bodoni MT Black" pitchFamily="18" charset="0"/>
                <a:ea typeface="宋体" pitchFamily="2" charset="-122"/>
              </a:rPr>
              <a:t>阶段用过的测试方案，以便维护人员进行</a:t>
            </a:r>
            <a:r>
              <a:rPr lang="zh-CN" altLang="en-US" sz="2400" dirty="0" smtClean="0">
                <a:latin typeface="Bodoni MT Black" pitchFamily="18" charset="0"/>
                <a:ea typeface="宋体" pitchFamily="2" charset="-122"/>
              </a:rPr>
              <a:t>回归测试；</a:t>
            </a:r>
            <a:endParaRPr lang="en-US" altLang="zh-CN" sz="2400" dirty="0" smtClean="0">
              <a:latin typeface="Bodoni MT Black" pitchFamily="18" charset="0"/>
              <a:ea typeface="宋体" pitchFamily="2" charset="-122"/>
            </a:endParaRPr>
          </a:p>
          <a:p>
            <a:pPr marL="342900" indent="-342900" eaLnBrk="1" hangingPunct="1">
              <a:lnSpc>
                <a:spcPct val="125000"/>
              </a:lnSpc>
              <a:buSzPct val="100000"/>
              <a:buFont typeface="Wingdings" panose="05000000000000000000" pitchFamily="2" charset="2"/>
              <a:buChar char="l"/>
              <a:defRPr/>
            </a:pPr>
            <a:r>
              <a:rPr lang="zh-CN" altLang="en-US" sz="2400" dirty="0" smtClean="0">
                <a:latin typeface="Bodoni MT Black" pitchFamily="18" charset="0"/>
                <a:ea typeface="宋体" pitchFamily="2" charset="-122"/>
              </a:rPr>
              <a:t>在设计阶段应该尽力把软件设计成容易测试和容易诊断的。</a:t>
            </a:r>
          </a:p>
          <a:p>
            <a:pPr eaLnBrk="1" hangingPunct="1">
              <a:lnSpc>
                <a:spcPct val="125000"/>
              </a:lnSpc>
              <a:defRPr/>
            </a:pPr>
            <a:r>
              <a:rPr lang="zh-CN" altLang="en-US" sz="2400" dirty="0" smtClean="0">
                <a:latin typeface="Bodoni MT Black" pitchFamily="18" charset="0"/>
                <a:ea typeface="宋体" pitchFamily="2" charset="-122"/>
              </a:rPr>
              <a:t>     对于</a:t>
            </a:r>
            <a:r>
              <a:rPr lang="zh-CN" altLang="en-US" sz="2400" dirty="0">
                <a:latin typeface="Bodoni MT Black" pitchFamily="18" charset="0"/>
                <a:ea typeface="宋体" pitchFamily="2" charset="-122"/>
              </a:rPr>
              <a:t>程序模块来说，可以用</a:t>
            </a:r>
            <a:r>
              <a:rPr lang="zh-CN" altLang="en-US" sz="2400" dirty="0">
                <a:solidFill>
                  <a:srgbClr val="FF0000"/>
                </a:solidFill>
                <a:latin typeface="Bodoni MT Black" pitchFamily="18" charset="0"/>
                <a:ea typeface="宋体" pitchFamily="2" charset="-122"/>
              </a:rPr>
              <a:t>程序复杂度</a:t>
            </a:r>
            <a:r>
              <a:rPr lang="zh-CN" altLang="en-US" sz="2400" dirty="0">
                <a:latin typeface="Bodoni MT Black" pitchFamily="18" charset="0"/>
                <a:ea typeface="宋体" pitchFamily="2" charset="-122"/>
              </a:rPr>
              <a:t>来度量它的可测试性。模块的环形复杂度越大，可执行的路径就越多，因此，全面测试它的难度就越高。</a:t>
            </a:r>
            <a:endParaRPr lang="en-US" altLang="zh-CN" sz="2400" dirty="0">
              <a:latin typeface="Bodoni MT Black" pitchFamily="18" charset="0"/>
              <a:ea typeface="宋体" pitchFamily="2" charset="-122"/>
            </a:endParaRPr>
          </a:p>
        </p:txBody>
      </p:sp>
      <p:sp>
        <p:nvSpPr>
          <p:cNvPr id="8" name="标题 3"/>
          <p:cNvSpPr txBox="1">
            <a:spLocks/>
          </p:cNvSpPr>
          <p:nvPr/>
        </p:nvSpPr>
        <p:spPr bwMode="auto">
          <a:xfrm>
            <a:off x="395288" y="349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8.4</a:t>
            </a:r>
            <a:r>
              <a:rPr lang="en-US" altLang="zh-CN" b="1" smtClean="0">
                <a:latin typeface="Bodoni MT Black" pitchFamily="18" charset="0"/>
              </a:rPr>
              <a:t> </a:t>
            </a:r>
            <a:r>
              <a:rPr lang="zh-CN" altLang="en-US" b="1" smtClean="0">
                <a:latin typeface="Bodoni MT Black" pitchFamily="18" charset="0"/>
              </a:rPr>
              <a:t>软件的可维护性</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rPr>
              <a:t>8.4.1 </a:t>
            </a:r>
            <a:r>
              <a:rPr lang="zh-CN" altLang="en-US" sz="2400" dirty="0">
                <a:solidFill>
                  <a:srgbClr val="D9D9D9"/>
                </a:solidFill>
                <a:latin typeface="Bodoni MT Black" pitchFamily="18" charset="0"/>
              </a:rPr>
              <a:t>决定软件可维护性的因素</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11" name="内容占位符 4"/>
          <p:cNvSpPr txBox="1">
            <a:spLocks/>
          </p:cNvSpPr>
          <p:nvPr/>
        </p:nvSpPr>
        <p:spPr bwMode="auto">
          <a:xfrm>
            <a:off x="291307" y="1249649"/>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zh-CN" altLang="en-US" sz="2400" dirty="0" smtClean="0">
                <a:solidFill>
                  <a:srgbClr val="FF0000"/>
                </a:solidFill>
                <a:latin typeface="Bodoni MT Black" pitchFamily="18" charset="0"/>
              </a:rPr>
              <a:t>③ 可修改性</a:t>
            </a:r>
          </a:p>
        </p:txBody>
      </p:sp>
      <p:sp>
        <p:nvSpPr>
          <p:cNvPr id="78853" name="文本框 2"/>
          <p:cNvSpPr txBox="1">
            <a:spLocks noChangeArrowheads="1"/>
          </p:cNvSpPr>
          <p:nvPr/>
        </p:nvSpPr>
        <p:spPr bwMode="auto">
          <a:xfrm>
            <a:off x="291307" y="1700808"/>
            <a:ext cx="8437562" cy="1477328"/>
          </a:xfrm>
          <a:prstGeom prst="rect">
            <a:avLst/>
          </a:prstGeom>
          <a:noFill/>
          <a:ln w="9525">
            <a:noFill/>
            <a:miter lim="800000"/>
            <a:headEnd/>
            <a:tailEnd/>
          </a:ln>
        </p:spPr>
        <p:txBody>
          <a:bodyPr wrap="square">
            <a:spAutoFit/>
          </a:bodyPr>
          <a:lstStyle/>
          <a:p>
            <a:pPr eaLnBrk="1" hangingPunct="1">
              <a:lnSpc>
                <a:spcPct val="125000"/>
              </a:lnSpc>
            </a:pPr>
            <a:r>
              <a:rPr lang="zh-CN" altLang="en-US" sz="2400" dirty="0">
                <a:latin typeface="Bodoni MT Black" pitchFamily="18" charset="0"/>
              </a:rPr>
              <a:t>      </a:t>
            </a:r>
            <a:r>
              <a:rPr lang="zh-CN" altLang="en-US" sz="2400" dirty="0" smtClean="0">
                <a:solidFill>
                  <a:srgbClr val="FF0000"/>
                </a:solidFill>
                <a:latin typeface="Bodoni MT Black" pitchFamily="18" charset="0"/>
              </a:rPr>
              <a:t>软件</a:t>
            </a:r>
            <a:r>
              <a:rPr lang="zh-CN" altLang="en-US" sz="2400" dirty="0">
                <a:solidFill>
                  <a:srgbClr val="FF0000"/>
                </a:solidFill>
                <a:latin typeface="Bodoni MT Black" pitchFamily="18" charset="0"/>
              </a:rPr>
              <a:t>容易修改的程度</a:t>
            </a:r>
            <a:r>
              <a:rPr lang="zh-CN" altLang="en-US" sz="2400" dirty="0" smtClean="0">
                <a:latin typeface="Bodoni MT Black" pitchFamily="18" charset="0"/>
              </a:rPr>
              <a:t>和第</a:t>
            </a:r>
            <a:r>
              <a:rPr lang="en-US" altLang="zh-CN" sz="2400" dirty="0">
                <a:latin typeface="Bodoni MT Black" pitchFamily="18" charset="0"/>
              </a:rPr>
              <a:t>5</a:t>
            </a:r>
            <a:r>
              <a:rPr lang="zh-CN" altLang="en-US" sz="2400" dirty="0">
                <a:latin typeface="Bodoni MT Black" pitchFamily="18" charset="0"/>
              </a:rPr>
              <a:t>章讲过的</a:t>
            </a:r>
            <a:r>
              <a:rPr lang="zh-CN" altLang="en-US" sz="2400" dirty="0">
                <a:solidFill>
                  <a:srgbClr val="FF0000"/>
                </a:solidFill>
                <a:latin typeface="Bodoni MT Black" pitchFamily="18" charset="0"/>
              </a:rPr>
              <a:t>设计原理</a:t>
            </a:r>
            <a:r>
              <a:rPr lang="zh-CN" altLang="en-US" sz="2400" dirty="0">
                <a:latin typeface="Bodoni MT Black" pitchFamily="18" charset="0"/>
              </a:rPr>
              <a:t>和</a:t>
            </a:r>
            <a:r>
              <a:rPr lang="zh-CN" altLang="en-US" sz="2400" dirty="0">
                <a:solidFill>
                  <a:srgbClr val="FF0000"/>
                </a:solidFill>
                <a:latin typeface="Bodoni MT Black" pitchFamily="18" charset="0"/>
              </a:rPr>
              <a:t>启发规则</a:t>
            </a:r>
            <a:r>
              <a:rPr lang="zh-CN" altLang="en-US" sz="2400" dirty="0">
                <a:latin typeface="Bodoni MT Black" pitchFamily="18" charset="0"/>
              </a:rPr>
              <a:t>直接有关。耦合、内聚、信息隐藏、局部化、控制域与作用域的关系等，都影响软件的可修改性。</a:t>
            </a:r>
            <a:endParaRPr lang="en-US" altLang="zh-CN" sz="2400" dirty="0">
              <a:latin typeface="Bodoni MT Black" pitchFamily="18" charset="0"/>
            </a:endParaRPr>
          </a:p>
        </p:txBody>
      </p:sp>
      <p:sp>
        <p:nvSpPr>
          <p:cNvPr id="8" name="内容占位符 4"/>
          <p:cNvSpPr txBox="1">
            <a:spLocks/>
          </p:cNvSpPr>
          <p:nvPr/>
        </p:nvSpPr>
        <p:spPr bwMode="auto">
          <a:xfrm>
            <a:off x="291307" y="3284984"/>
            <a:ext cx="82296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zh-CN" altLang="en-US" sz="2400" dirty="0" smtClean="0">
                <a:solidFill>
                  <a:srgbClr val="FF0000"/>
                </a:solidFill>
                <a:latin typeface="Bodoni MT Black" pitchFamily="18" charset="0"/>
              </a:rPr>
              <a:t>④ 可移植性</a:t>
            </a:r>
          </a:p>
        </p:txBody>
      </p:sp>
      <p:sp>
        <p:nvSpPr>
          <p:cNvPr id="78855" name="文本框 9"/>
          <p:cNvSpPr txBox="1">
            <a:spLocks noChangeArrowheads="1"/>
          </p:cNvSpPr>
          <p:nvPr/>
        </p:nvSpPr>
        <p:spPr bwMode="auto">
          <a:xfrm>
            <a:off x="300848" y="3704519"/>
            <a:ext cx="8521005" cy="2400657"/>
          </a:xfrm>
          <a:prstGeom prst="rect">
            <a:avLst/>
          </a:prstGeom>
          <a:noFill/>
          <a:ln w="9525">
            <a:noFill/>
            <a:miter lim="800000"/>
            <a:headEnd/>
            <a:tailEnd/>
          </a:ln>
        </p:spPr>
        <p:txBody>
          <a:bodyPr wrap="square">
            <a:spAutoFit/>
          </a:bodyPr>
          <a:lstStyle/>
          <a:p>
            <a:pPr eaLnBrk="1" hangingPunct="1">
              <a:lnSpc>
                <a:spcPct val="125000"/>
              </a:lnSpc>
            </a:pPr>
            <a:r>
              <a:rPr lang="zh-CN" altLang="en-US" sz="2400" dirty="0">
                <a:latin typeface="Bodoni MT Black" pitchFamily="18" charset="0"/>
              </a:rPr>
              <a:t>       软件</a:t>
            </a:r>
            <a:r>
              <a:rPr lang="zh-CN" altLang="en-US" sz="2400" dirty="0" smtClean="0">
                <a:latin typeface="Bodoni MT Black" pitchFamily="18" charset="0"/>
              </a:rPr>
              <a:t>可移植性是指，</a:t>
            </a:r>
            <a:r>
              <a:rPr lang="zh-CN" altLang="en-US" sz="2400" dirty="0">
                <a:latin typeface="Bodoni MT Black" pitchFamily="18" charset="0"/>
              </a:rPr>
              <a:t>把程序从一种计算环境（硬件配置和操作系统）</a:t>
            </a:r>
            <a:r>
              <a:rPr lang="zh-CN" altLang="en-US" sz="2400" dirty="0">
                <a:solidFill>
                  <a:srgbClr val="FF0000"/>
                </a:solidFill>
                <a:latin typeface="Bodoni MT Black" pitchFamily="18" charset="0"/>
              </a:rPr>
              <a:t>转移</a:t>
            </a:r>
            <a:r>
              <a:rPr lang="zh-CN" altLang="en-US" sz="2400" dirty="0">
                <a:latin typeface="Bodoni MT Black" pitchFamily="18" charset="0"/>
              </a:rPr>
              <a:t>到另一种计算环境的难易程度。</a:t>
            </a:r>
            <a:r>
              <a:rPr lang="zh-CN" altLang="en-US" sz="2400" dirty="0">
                <a:solidFill>
                  <a:srgbClr val="FF0000"/>
                </a:solidFill>
                <a:latin typeface="Bodoni MT Black" pitchFamily="18" charset="0"/>
              </a:rPr>
              <a:t>把与硬件、操作系统以及其他外部设备有关的程序代码集中放到特定的程序模块中</a:t>
            </a:r>
            <a:r>
              <a:rPr lang="zh-CN" altLang="en-US" sz="2400" dirty="0">
                <a:latin typeface="Bodoni MT Black" pitchFamily="18" charset="0"/>
              </a:rPr>
              <a:t>，可以把因环境变化而必须修改的程序局限在少数程序模块中，从而降低修改的难度。</a:t>
            </a:r>
            <a:endParaRPr lang="en-US" altLang="zh-CN" sz="2400" dirty="0">
              <a:latin typeface="Bodoni MT Black" pitchFamily="18" charset="0"/>
            </a:endParaRPr>
          </a:p>
        </p:txBody>
      </p:sp>
      <p:sp>
        <p:nvSpPr>
          <p:cNvPr id="12" name="标题 3"/>
          <p:cNvSpPr txBox="1">
            <a:spLocks/>
          </p:cNvSpPr>
          <p:nvPr/>
        </p:nvSpPr>
        <p:spPr bwMode="auto">
          <a:xfrm>
            <a:off x="395288" y="349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8.4</a:t>
            </a:r>
            <a:r>
              <a:rPr lang="en-US" altLang="zh-CN" b="1" smtClean="0">
                <a:latin typeface="Bodoni MT Black" pitchFamily="18" charset="0"/>
              </a:rPr>
              <a:t> </a:t>
            </a:r>
            <a:r>
              <a:rPr lang="zh-CN" altLang="en-US" b="1" smtClean="0">
                <a:latin typeface="Bodoni MT Black" pitchFamily="18" charset="0"/>
              </a:rPr>
              <a:t>软件的可维护性</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rPr>
              <a:t>8.4.1 </a:t>
            </a:r>
            <a:r>
              <a:rPr lang="zh-CN" altLang="en-US" sz="2400" dirty="0" smtClean="0">
                <a:solidFill>
                  <a:srgbClr val="D9D9D9"/>
                </a:solidFill>
                <a:latin typeface="Bodoni MT Black" pitchFamily="18" charset="0"/>
              </a:rPr>
              <a:t>决定</a:t>
            </a:r>
            <a:r>
              <a:rPr lang="zh-CN" altLang="en-US" sz="2400" dirty="0">
                <a:solidFill>
                  <a:srgbClr val="D9D9D9"/>
                </a:solidFill>
                <a:latin typeface="Bodoni MT Black" pitchFamily="18" charset="0"/>
              </a:rPr>
              <a:t>软件可维护性的因素</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11" name="内容占位符 4"/>
          <p:cNvSpPr txBox="1">
            <a:spLocks/>
          </p:cNvSpPr>
          <p:nvPr/>
        </p:nvSpPr>
        <p:spPr bwMode="auto">
          <a:xfrm>
            <a:off x="245677" y="1071959"/>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zh-CN" altLang="en-US" sz="2400" dirty="0" smtClean="0">
                <a:solidFill>
                  <a:srgbClr val="FF0000"/>
                </a:solidFill>
                <a:latin typeface="Bodoni MT Black" pitchFamily="18" charset="0"/>
              </a:rPr>
              <a:t>⑤ 可重用性</a:t>
            </a:r>
          </a:p>
        </p:txBody>
      </p:sp>
      <p:sp>
        <p:nvSpPr>
          <p:cNvPr id="80901" name="文本框 1"/>
          <p:cNvSpPr txBox="1">
            <a:spLocks noChangeArrowheads="1"/>
          </p:cNvSpPr>
          <p:nvPr/>
        </p:nvSpPr>
        <p:spPr bwMode="auto">
          <a:xfrm>
            <a:off x="251520" y="1556792"/>
            <a:ext cx="8544818" cy="4708981"/>
          </a:xfrm>
          <a:prstGeom prst="rect">
            <a:avLst/>
          </a:prstGeom>
          <a:noFill/>
          <a:ln w="9525">
            <a:noFill/>
            <a:miter lim="800000"/>
            <a:headEnd/>
            <a:tailEnd/>
          </a:ln>
        </p:spPr>
        <p:txBody>
          <a:bodyPr wrap="square">
            <a:spAutoFit/>
          </a:bodyPr>
          <a:lstStyle/>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 重用是</a:t>
            </a:r>
            <a:r>
              <a:rPr lang="zh-CN" altLang="en-US" sz="2400" dirty="0">
                <a:latin typeface="Bodoni MT Black" pitchFamily="18" charset="0"/>
              </a:rPr>
              <a:t>指</a:t>
            </a:r>
            <a:r>
              <a:rPr lang="zh-CN" altLang="en-US" sz="2400" dirty="0">
                <a:solidFill>
                  <a:srgbClr val="FF0000"/>
                </a:solidFill>
                <a:latin typeface="Bodoni MT Black" pitchFamily="18" charset="0"/>
              </a:rPr>
              <a:t>同一事物不做修改或稍加改动就在不同环境中多次重复使用</a:t>
            </a:r>
            <a:r>
              <a:rPr lang="zh-CN" altLang="en-US" sz="2400" dirty="0">
                <a:latin typeface="Bodoni MT Black" pitchFamily="18" charset="0"/>
              </a:rPr>
              <a:t>。大量使用可重用的软件构件来开发软件</a:t>
            </a:r>
            <a:r>
              <a:rPr lang="zh-CN" altLang="en-US" sz="2400" dirty="0" smtClean="0">
                <a:latin typeface="Bodoni MT Black" pitchFamily="18" charset="0"/>
              </a:rPr>
              <a:t>，可从两方面</a:t>
            </a:r>
            <a:r>
              <a:rPr lang="zh-CN" altLang="en-US" sz="2400" dirty="0">
                <a:latin typeface="Bodoni MT Black" pitchFamily="18" charset="0"/>
              </a:rPr>
              <a:t>提高软件的可维护性。</a:t>
            </a:r>
          </a:p>
          <a:p>
            <a:pPr marL="342900" indent="-342900" eaLnBrk="1" hangingPunct="1">
              <a:lnSpc>
                <a:spcPct val="125000"/>
              </a:lnSpc>
              <a:buFont typeface="Wingdings" panose="05000000000000000000" pitchFamily="2" charset="2"/>
              <a:buChar char="l"/>
            </a:pPr>
            <a:r>
              <a:rPr lang="zh-CN" altLang="en-US" sz="2400" dirty="0" smtClean="0">
                <a:latin typeface="Bodoni MT Black" pitchFamily="18" charset="0"/>
              </a:rPr>
              <a:t>可</a:t>
            </a:r>
            <a:r>
              <a:rPr lang="zh-CN" altLang="en-US" sz="2400" dirty="0">
                <a:latin typeface="Bodoni MT Black" pitchFamily="18" charset="0"/>
              </a:rPr>
              <a:t>重用的软件构件在开发时都</a:t>
            </a:r>
            <a:r>
              <a:rPr lang="zh-CN" altLang="en-US" sz="2400" dirty="0" smtClean="0">
                <a:latin typeface="Bodoni MT Black" pitchFamily="18" charset="0"/>
              </a:rPr>
              <a:t>经过严格测试</a:t>
            </a:r>
            <a:r>
              <a:rPr lang="zh-CN" altLang="en-US" sz="2400" dirty="0">
                <a:latin typeface="Bodoni MT Black" pitchFamily="18" charset="0"/>
              </a:rPr>
              <a:t>，可靠性比较高，且在每次重用过程中都会发现并清除一些错误，随着时间推移，这样的构件将变成实质上无错误的</a:t>
            </a:r>
            <a:r>
              <a:rPr lang="zh-CN" altLang="en-US" sz="2400" dirty="0" smtClean="0">
                <a:latin typeface="Bodoni MT Black" pitchFamily="18" charset="0"/>
              </a:rPr>
              <a:t>。故软件</a:t>
            </a:r>
            <a:r>
              <a:rPr lang="zh-CN" altLang="en-US" sz="2400" dirty="0">
                <a:latin typeface="Bodoni MT Black" pitchFamily="18" charset="0"/>
              </a:rPr>
              <a:t>中</a:t>
            </a:r>
            <a:r>
              <a:rPr lang="zh-CN" altLang="en-US" sz="2400" dirty="0">
                <a:solidFill>
                  <a:srgbClr val="FF0000"/>
                </a:solidFill>
                <a:latin typeface="Bodoni MT Black" pitchFamily="18" charset="0"/>
              </a:rPr>
              <a:t>使用的可重用构件越多，</a:t>
            </a:r>
            <a:r>
              <a:rPr lang="zh-CN" altLang="en-US" sz="2400" dirty="0" smtClean="0">
                <a:solidFill>
                  <a:srgbClr val="FF0000"/>
                </a:solidFill>
                <a:latin typeface="Bodoni MT Black" pitchFamily="18" charset="0"/>
              </a:rPr>
              <a:t>软件可靠性</a:t>
            </a:r>
            <a:r>
              <a:rPr lang="zh-CN" altLang="en-US" sz="2400" dirty="0">
                <a:solidFill>
                  <a:srgbClr val="FF0000"/>
                </a:solidFill>
                <a:latin typeface="Bodoni MT Black" pitchFamily="18" charset="0"/>
              </a:rPr>
              <a:t>越高，改正性维护需求就越少</a:t>
            </a:r>
            <a:r>
              <a:rPr lang="zh-CN" altLang="en-US" sz="2400" dirty="0" smtClean="0">
                <a:solidFill>
                  <a:srgbClr val="FF0000"/>
                </a:solidFill>
                <a:latin typeface="Bodoni MT Black" pitchFamily="18" charset="0"/>
              </a:rPr>
              <a:t>。</a:t>
            </a:r>
            <a:endParaRPr lang="en-US" altLang="zh-CN" sz="2400" dirty="0" smtClean="0">
              <a:solidFill>
                <a:srgbClr val="FF0000"/>
              </a:solidFill>
              <a:latin typeface="Bodoni MT Black" pitchFamily="18" charset="0"/>
            </a:endParaRPr>
          </a:p>
          <a:p>
            <a:pPr marL="342900" indent="-342900" eaLnBrk="1" hangingPunct="1">
              <a:lnSpc>
                <a:spcPct val="125000"/>
              </a:lnSpc>
              <a:buFont typeface="Wingdings" panose="05000000000000000000" pitchFamily="2" charset="2"/>
              <a:buChar char="l"/>
            </a:pPr>
            <a:r>
              <a:rPr lang="zh-CN" altLang="en-US" sz="2400" dirty="0" smtClean="0">
                <a:latin typeface="Bodoni MT Black" pitchFamily="18" charset="0"/>
              </a:rPr>
              <a:t>很</a:t>
            </a:r>
            <a:r>
              <a:rPr lang="zh-CN" altLang="en-US" sz="2400" dirty="0">
                <a:latin typeface="Bodoni MT Black" pitchFamily="18" charset="0"/>
              </a:rPr>
              <a:t>容易修改可重用的软件构件使之再次应用在新环境中</a:t>
            </a:r>
            <a:r>
              <a:rPr lang="zh-CN" altLang="en-US" sz="2400" dirty="0" smtClean="0">
                <a:latin typeface="Bodoni MT Black" pitchFamily="18" charset="0"/>
              </a:rPr>
              <a:t>，故软件</a:t>
            </a:r>
            <a:r>
              <a:rPr lang="zh-CN" altLang="en-US" sz="2400" dirty="0">
                <a:latin typeface="Bodoni MT Black" pitchFamily="18" charset="0"/>
              </a:rPr>
              <a:t>中使用的</a:t>
            </a:r>
            <a:r>
              <a:rPr lang="zh-CN" altLang="en-US" sz="2400" dirty="0">
                <a:solidFill>
                  <a:srgbClr val="FF0000"/>
                </a:solidFill>
                <a:latin typeface="Bodoni MT Black" pitchFamily="18" charset="0"/>
              </a:rPr>
              <a:t>可重用构件越多，适应性和完善性维护也就越容易。</a:t>
            </a:r>
          </a:p>
        </p:txBody>
      </p:sp>
      <p:sp>
        <p:nvSpPr>
          <p:cNvPr id="8" name="标题 3"/>
          <p:cNvSpPr txBox="1">
            <a:spLocks/>
          </p:cNvSpPr>
          <p:nvPr/>
        </p:nvSpPr>
        <p:spPr bwMode="auto">
          <a:xfrm>
            <a:off x="395288" y="349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8.4</a:t>
            </a:r>
            <a:r>
              <a:rPr lang="en-US" altLang="zh-CN" b="1" smtClean="0">
                <a:latin typeface="Bodoni MT Black" pitchFamily="18" charset="0"/>
              </a:rPr>
              <a:t> </a:t>
            </a:r>
            <a:r>
              <a:rPr lang="zh-CN" altLang="en-US" b="1" smtClean="0">
                <a:latin typeface="Bodoni MT Black" pitchFamily="18" charset="0"/>
              </a:rPr>
              <a:t>软件的可维护性</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8.4.2 </a:t>
            </a:r>
            <a:r>
              <a:rPr lang="zh-CN" altLang="en-US" sz="2400" dirty="0" smtClean="0">
                <a:solidFill>
                  <a:srgbClr val="D9D9D9"/>
                </a:solidFill>
                <a:latin typeface="Bodoni MT Black" pitchFamily="18" charset="0"/>
                <a:ea typeface="+mn-ea"/>
              </a:rPr>
              <a:t>文档</a:t>
            </a:r>
            <a:endParaRPr lang="zh-CN" altLang="en-US" sz="2400" dirty="0">
              <a:solidFill>
                <a:srgbClr val="D9D9D9"/>
              </a:solidFill>
              <a:latin typeface="Bodoni MT Black" pitchFamily="18" charset="0"/>
              <a:ea typeface="+mn-ea"/>
            </a:endParaRP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11" name="内容占位符 4"/>
          <p:cNvSpPr txBox="1">
            <a:spLocks/>
          </p:cNvSpPr>
          <p:nvPr/>
        </p:nvSpPr>
        <p:spPr bwMode="auto">
          <a:xfrm>
            <a:off x="362551" y="1334294"/>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b="1" dirty="0" smtClean="0">
                <a:solidFill>
                  <a:prstClr val="black"/>
                </a:solidFill>
                <a:latin typeface="Bodoni MT Black" pitchFamily="18" charset="0"/>
              </a:rPr>
              <a:t>8.4.2 </a:t>
            </a:r>
            <a:r>
              <a:rPr lang="zh-CN" altLang="en-US" b="1" dirty="0" smtClean="0">
                <a:solidFill>
                  <a:prstClr val="black"/>
                </a:solidFill>
                <a:latin typeface="Bodoni MT Black" pitchFamily="18" charset="0"/>
              </a:rPr>
              <a:t>文档</a:t>
            </a:r>
          </a:p>
        </p:txBody>
      </p:sp>
      <p:sp>
        <p:nvSpPr>
          <p:cNvPr id="2" name="文本框 1"/>
          <p:cNvSpPr txBox="1"/>
          <p:nvPr/>
        </p:nvSpPr>
        <p:spPr>
          <a:xfrm>
            <a:off x="323528" y="2005013"/>
            <a:ext cx="8568952" cy="3785652"/>
          </a:xfrm>
          <a:prstGeom prst="rect">
            <a:avLst/>
          </a:prstGeom>
          <a:noFill/>
        </p:spPr>
        <p:txBody>
          <a:bodyPr wrap="square">
            <a:spAutoFit/>
          </a:bodyPr>
          <a:lstStyle/>
          <a:p>
            <a:pPr eaLnBrk="1" hangingPunct="1">
              <a:lnSpc>
                <a:spcPct val="125000"/>
              </a:lnSpc>
              <a:defRPr/>
            </a:pPr>
            <a:r>
              <a:rPr lang="zh-CN" altLang="en-US" sz="2400" dirty="0">
                <a:latin typeface="Bodoni MT Black" pitchFamily="18" charset="0"/>
                <a:ea typeface="宋体" pitchFamily="2" charset="-122"/>
              </a:rPr>
              <a:t>     </a:t>
            </a:r>
            <a:r>
              <a:rPr lang="zh-CN" altLang="en-US" sz="2400" dirty="0" smtClean="0">
                <a:latin typeface="Bodoni MT Black" pitchFamily="18" charset="0"/>
                <a:ea typeface="宋体" pitchFamily="2" charset="-122"/>
              </a:rPr>
              <a:t> </a:t>
            </a:r>
            <a:r>
              <a:rPr lang="zh-CN" altLang="en-US" sz="2400" dirty="0" smtClean="0">
                <a:solidFill>
                  <a:srgbClr val="FF0000"/>
                </a:solidFill>
                <a:latin typeface="Bodoni MT Black" pitchFamily="18" charset="0"/>
                <a:ea typeface="宋体" pitchFamily="2" charset="-122"/>
              </a:rPr>
              <a:t>文档</a:t>
            </a:r>
            <a:r>
              <a:rPr lang="zh-CN" altLang="en-US" sz="2400" dirty="0">
                <a:latin typeface="Bodoni MT Black" pitchFamily="18" charset="0"/>
                <a:ea typeface="宋体" pitchFamily="2" charset="-122"/>
              </a:rPr>
              <a:t>是影响软件可维护性的决定因素。由于长期使用的大型软件系统在使用过程中必然会经受多次修改，所以</a:t>
            </a:r>
            <a:r>
              <a:rPr lang="zh-CN" altLang="en-US" sz="2400" dirty="0">
                <a:solidFill>
                  <a:srgbClr val="FF0000"/>
                </a:solidFill>
                <a:latin typeface="Bodoni MT Black" pitchFamily="18" charset="0"/>
                <a:ea typeface="宋体" pitchFamily="2" charset="-122"/>
              </a:rPr>
              <a:t>文档比程序代码更重要</a:t>
            </a:r>
            <a:r>
              <a:rPr lang="zh-CN" altLang="en-US" sz="2400" dirty="0" smtClean="0">
                <a:solidFill>
                  <a:srgbClr val="FF0000"/>
                </a:solidFill>
                <a:latin typeface="Bodoni MT Black" pitchFamily="18" charset="0"/>
                <a:ea typeface="宋体" pitchFamily="2" charset="-122"/>
              </a:rPr>
              <a:t>。</a:t>
            </a:r>
            <a:r>
              <a:rPr lang="zh-CN" altLang="en-US" sz="2400" dirty="0" smtClean="0">
                <a:latin typeface="Bodoni MT Black" pitchFamily="18" charset="0"/>
                <a:ea typeface="宋体" pitchFamily="2" charset="-122"/>
              </a:rPr>
              <a:t>软件</a:t>
            </a:r>
            <a:r>
              <a:rPr lang="zh-CN" altLang="en-US" sz="2400" dirty="0">
                <a:latin typeface="Bodoni MT Black" pitchFamily="18" charset="0"/>
                <a:ea typeface="宋体" pitchFamily="2" charset="-122"/>
              </a:rPr>
              <a:t>文档应该满足下述要求：</a:t>
            </a:r>
          </a:p>
          <a:p>
            <a:pPr marL="342900" indent="-342900" eaLnBrk="1" hangingPunct="1">
              <a:lnSpc>
                <a:spcPct val="125000"/>
              </a:lnSpc>
              <a:buFont typeface="Wingdings" panose="05000000000000000000" pitchFamily="2" charset="2"/>
              <a:buChar char="l"/>
              <a:defRPr/>
            </a:pPr>
            <a:r>
              <a:rPr lang="zh-CN" altLang="en-US" sz="2400" dirty="0">
                <a:latin typeface="Bodoni MT Black" pitchFamily="18" charset="0"/>
                <a:ea typeface="宋体" pitchFamily="2" charset="-122"/>
              </a:rPr>
              <a:t>必须描述如何使用这个系统，没有这种描述时即使是</a:t>
            </a:r>
            <a:r>
              <a:rPr lang="zh-CN" altLang="en-US" sz="2400" dirty="0" smtClean="0">
                <a:latin typeface="Bodoni MT Black" pitchFamily="18" charset="0"/>
                <a:ea typeface="宋体" pitchFamily="2" charset="-122"/>
              </a:rPr>
              <a:t>最简单</a:t>
            </a:r>
            <a:r>
              <a:rPr lang="zh-CN" altLang="en-US" sz="2400" dirty="0">
                <a:latin typeface="Bodoni MT Black" pitchFamily="18" charset="0"/>
                <a:ea typeface="宋体" pitchFamily="2" charset="-122"/>
              </a:rPr>
              <a:t>的系统也无法</a:t>
            </a:r>
            <a:r>
              <a:rPr lang="zh-CN" altLang="en-US" sz="2400" dirty="0" smtClean="0">
                <a:latin typeface="Bodoni MT Black" pitchFamily="18" charset="0"/>
                <a:ea typeface="宋体" pitchFamily="2" charset="-122"/>
              </a:rPr>
              <a:t>使用；</a:t>
            </a:r>
            <a:endParaRPr lang="en-US" altLang="zh-CN" sz="2400" dirty="0" smtClean="0">
              <a:latin typeface="Bodoni MT Black" pitchFamily="18" charset="0"/>
              <a:ea typeface="宋体" pitchFamily="2" charset="-122"/>
            </a:endParaRPr>
          </a:p>
          <a:p>
            <a:pPr marL="342900" indent="-342900" eaLnBrk="1" hangingPunct="1">
              <a:lnSpc>
                <a:spcPct val="125000"/>
              </a:lnSpc>
              <a:buFont typeface="Wingdings" panose="05000000000000000000" pitchFamily="2" charset="2"/>
              <a:buChar char="l"/>
              <a:defRPr/>
            </a:pPr>
            <a:r>
              <a:rPr lang="zh-CN" altLang="en-US" sz="2400" dirty="0" smtClean="0">
                <a:latin typeface="Bodoni MT Black" pitchFamily="18" charset="0"/>
                <a:ea typeface="宋体" pitchFamily="2" charset="-122"/>
              </a:rPr>
              <a:t>必须</a:t>
            </a:r>
            <a:r>
              <a:rPr lang="zh-CN" altLang="en-US" sz="2400" dirty="0">
                <a:latin typeface="Bodoni MT Black" pitchFamily="18" charset="0"/>
                <a:ea typeface="宋体" pitchFamily="2" charset="-122"/>
              </a:rPr>
              <a:t>描述怎样安装和管理这个</a:t>
            </a:r>
            <a:r>
              <a:rPr lang="zh-CN" altLang="en-US" sz="2400" dirty="0" smtClean="0">
                <a:latin typeface="Bodoni MT Black" pitchFamily="18" charset="0"/>
                <a:ea typeface="宋体" pitchFamily="2" charset="-122"/>
              </a:rPr>
              <a:t>系统；</a:t>
            </a:r>
            <a:endParaRPr lang="en-US" altLang="zh-CN" sz="2400" dirty="0" smtClean="0">
              <a:latin typeface="Bodoni MT Black" pitchFamily="18" charset="0"/>
              <a:ea typeface="宋体" pitchFamily="2" charset="-122"/>
            </a:endParaRPr>
          </a:p>
          <a:p>
            <a:pPr marL="342900" indent="-342900" eaLnBrk="1" hangingPunct="1">
              <a:lnSpc>
                <a:spcPct val="125000"/>
              </a:lnSpc>
              <a:buFont typeface="Wingdings" panose="05000000000000000000" pitchFamily="2" charset="2"/>
              <a:buChar char="l"/>
              <a:defRPr/>
            </a:pPr>
            <a:r>
              <a:rPr lang="zh-CN" altLang="en-US" sz="2400" dirty="0" smtClean="0">
                <a:latin typeface="Bodoni MT Black" pitchFamily="18" charset="0"/>
                <a:ea typeface="宋体" pitchFamily="2" charset="-122"/>
              </a:rPr>
              <a:t>必须</a:t>
            </a:r>
            <a:r>
              <a:rPr lang="zh-CN" altLang="en-US" sz="2400" dirty="0">
                <a:latin typeface="Bodoni MT Black" pitchFamily="18" charset="0"/>
                <a:ea typeface="宋体" pitchFamily="2" charset="-122"/>
              </a:rPr>
              <a:t>描述系统需求和</a:t>
            </a:r>
            <a:r>
              <a:rPr lang="zh-CN" altLang="en-US" sz="2400" dirty="0" smtClean="0">
                <a:latin typeface="Bodoni MT Black" pitchFamily="18" charset="0"/>
                <a:ea typeface="宋体" pitchFamily="2" charset="-122"/>
              </a:rPr>
              <a:t>设计；</a:t>
            </a:r>
            <a:endParaRPr lang="en-US" altLang="zh-CN" sz="2400" dirty="0" smtClean="0">
              <a:latin typeface="Bodoni MT Black" pitchFamily="18" charset="0"/>
              <a:ea typeface="宋体" pitchFamily="2" charset="-122"/>
            </a:endParaRPr>
          </a:p>
          <a:p>
            <a:pPr marL="342900" indent="-342900" eaLnBrk="1" hangingPunct="1">
              <a:lnSpc>
                <a:spcPct val="125000"/>
              </a:lnSpc>
              <a:buFont typeface="Wingdings" panose="05000000000000000000" pitchFamily="2" charset="2"/>
              <a:buChar char="l"/>
              <a:defRPr/>
            </a:pPr>
            <a:r>
              <a:rPr lang="zh-CN" altLang="en-US" sz="2400" dirty="0" smtClean="0">
                <a:latin typeface="Bodoni MT Black" pitchFamily="18" charset="0"/>
                <a:ea typeface="宋体" pitchFamily="2" charset="-122"/>
              </a:rPr>
              <a:t>必须</a:t>
            </a:r>
            <a:r>
              <a:rPr lang="zh-CN" altLang="en-US" sz="2400" dirty="0">
                <a:latin typeface="Bodoni MT Black" pitchFamily="18" charset="0"/>
                <a:ea typeface="宋体" pitchFamily="2" charset="-122"/>
              </a:rPr>
              <a:t>描述系统的实现和测试，以便使系统成为可维护的。</a:t>
            </a:r>
            <a:endParaRPr lang="en-US" altLang="zh-CN" sz="2400" dirty="0">
              <a:latin typeface="Bodoni MT Black" pitchFamily="18" charset="0"/>
              <a:ea typeface="宋体" pitchFamily="2" charset="-122"/>
            </a:endParaRPr>
          </a:p>
        </p:txBody>
      </p:sp>
      <p:sp>
        <p:nvSpPr>
          <p:cNvPr id="8" name="标题 3"/>
          <p:cNvSpPr txBox="1">
            <a:spLocks/>
          </p:cNvSpPr>
          <p:nvPr/>
        </p:nvSpPr>
        <p:spPr bwMode="auto">
          <a:xfrm>
            <a:off x="395288" y="349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smtClean="0">
                <a:latin typeface="Bodoni MT Black" pitchFamily="18" charset="0"/>
                <a:ea typeface="+mn-ea"/>
              </a:rPr>
              <a:t>8.4</a:t>
            </a:r>
            <a:r>
              <a:rPr lang="en-US" altLang="zh-CN" smtClean="0">
                <a:latin typeface="Bodoni MT Black" pitchFamily="18" charset="0"/>
              </a:rPr>
              <a:t> </a:t>
            </a:r>
            <a:r>
              <a:rPr lang="zh-CN" altLang="en-US" smtClean="0">
                <a:latin typeface="Bodoni MT Black" pitchFamily="18" charset="0"/>
              </a:rPr>
              <a:t>软件的可维护性</a:t>
            </a:r>
            <a:endParaRPr lang="zh-CN" altLang="en-US" dirty="0" smtClean="0">
              <a:latin typeface="Bodoni MT Black"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rPr>
              <a:t>8.4.2 </a:t>
            </a:r>
            <a:r>
              <a:rPr lang="zh-CN" altLang="en-US" sz="2400" dirty="0" smtClean="0">
                <a:solidFill>
                  <a:srgbClr val="D9D9D9"/>
                </a:solidFill>
                <a:latin typeface="Bodoni MT Black" pitchFamily="18" charset="0"/>
              </a:rPr>
              <a:t>文档</a:t>
            </a:r>
            <a:endParaRPr lang="zh-CN" altLang="en-US" sz="2400" dirty="0">
              <a:solidFill>
                <a:srgbClr val="D9D9D9"/>
              </a:solidFill>
              <a:latin typeface="Bodoni MT Black" pitchFamily="18" charset="0"/>
            </a:endParaRP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11" name="内容占位符 4"/>
          <p:cNvSpPr txBox="1">
            <a:spLocks/>
          </p:cNvSpPr>
          <p:nvPr/>
        </p:nvSpPr>
        <p:spPr bwMode="auto">
          <a:xfrm>
            <a:off x="549275" y="1196975"/>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b="1" dirty="0" smtClean="0">
                <a:solidFill>
                  <a:prstClr val="black"/>
                </a:solidFill>
                <a:latin typeface="Bodoni MT Black" pitchFamily="18" charset="0"/>
              </a:rPr>
              <a:t>8.4.2 </a:t>
            </a:r>
            <a:r>
              <a:rPr lang="zh-CN" altLang="en-US" b="1" dirty="0" smtClean="0">
                <a:solidFill>
                  <a:prstClr val="black"/>
                </a:solidFill>
                <a:latin typeface="Bodoni MT Black" pitchFamily="18" charset="0"/>
              </a:rPr>
              <a:t>文档</a:t>
            </a:r>
          </a:p>
        </p:txBody>
      </p:sp>
      <p:sp>
        <p:nvSpPr>
          <p:cNvPr id="2" name="文本框 1"/>
          <p:cNvSpPr txBox="1"/>
          <p:nvPr/>
        </p:nvSpPr>
        <p:spPr>
          <a:xfrm>
            <a:off x="549275" y="1809453"/>
            <a:ext cx="8229600" cy="4247317"/>
          </a:xfrm>
          <a:prstGeom prst="rect">
            <a:avLst/>
          </a:prstGeom>
          <a:noFill/>
        </p:spPr>
        <p:txBody>
          <a:bodyPr>
            <a:spAutoFit/>
          </a:bodyPr>
          <a:lstStyle/>
          <a:p>
            <a:pPr eaLnBrk="1" hangingPunct="1">
              <a:lnSpc>
                <a:spcPct val="125000"/>
              </a:lnSpc>
              <a:defRPr/>
            </a:pPr>
            <a:r>
              <a:rPr lang="zh-CN" altLang="en-US" sz="2400" dirty="0">
                <a:latin typeface="Bodoni MT Black" pitchFamily="18" charset="0"/>
                <a:ea typeface="宋体" pitchFamily="2" charset="-122"/>
              </a:rPr>
              <a:t>文档可以分为</a:t>
            </a:r>
            <a:r>
              <a:rPr lang="zh-CN" altLang="en-US" sz="2400" dirty="0">
                <a:solidFill>
                  <a:srgbClr val="FF0000"/>
                </a:solidFill>
                <a:latin typeface="Bodoni MT Black" pitchFamily="18" charset="0"/>
                <a:ea typeface="宋体" pitchFamily="2" charset="-122"/>
              </a:rPr>
              <a:t>用户文档</a:t>
            </a:r>
            <a:r>
              <a:rPr lang="zh-CN" altLang="en-US" sz="2400" dirty="0">
                <a:latin typeface="Bodoni MT Black" pitchFamily="18" charset="0"/>
                <a:ea typeface="宋体" pitchFamily="2" charset="-122"/>
              </a:rPr>
              <a:t>和</a:t>
            </a:r>
            <a:r>
              <a:rPr lang="zh-CN" altLang="en-US" sz="2400" dirty="0">
                <a:solidFill>
                  <a:srgbClr val="FF0000"/>
                </a:solidFill>
                <a:latin typeface="Bodoni MT Black" pitchFamily="18" charset="0"/>
                <a:ea typeface="宋体" pitchFamily="2" charset="-122"/>
              </a:rPr>
              <a:t>系统文档</a:t>
            </a:r>
            <a:r>
              <a:rPr lang="zh-CN" altLang="en-US" sz="2400" dirty="0">
                <a:latin typeface="Bodoni MT Black" pitchFamily="18" charset="0"/>
                <a:ea typeface="宋体" pitchFamily="2" charset="-122"/>
              </a:rPr>
              <a:t>两类。</a:t>
            </a:r>
            <a:endParaRPr lang="en-US" altLang="zh-CN" sz="2400" dirty="0">
              <a:latin typeface="Bodoni MT Black" pitchFamily="18" charset="0"/>
              <a:ea typeface="宋体" pitchFamily="2" charset="-122"/>
            </a:endParaRPr>
          </a:p>
          <a:p>
            <a:pPr eaLnBrk="1" hangingPunct="1">
              <a:lnSpc>
                <a:spcPct val="125000"/>
              </a:lnSpc>
              <a:defRPr/>
            </a:pPr>
            <a:r>
              <a:rPr lang="en-US" altLang="zh-CN" sz="2400" b="1" dirty="0">
                <a:latin typeface="Bodoni MT Black" pitchFamily="18" charset="0"/>
                <a:ea typeface="+mn-ea"/>
              </a:rPr>
              <a:t>1</a:t>
            </a:r>
            <a:r>
              <a:rPr lang="en-US" altLang="zh-CN" sz="2400" b="1" dirty="0" smtClean="0">
                <a:latin typeface="Bodoni MT Black" pitchFamily="18" charset="0"/>
                <a:ea typeface="+mn-ea"/>
              </a:rPr>
              <a:t>. </a:t>
            </a:r>
            <a:r>
              <a:rPr lang="zh-CN" altLang="en-US" sz="2400" b="1" dirty="0" smtClean="0">
                <a:latin typeface="Bodoni MT Black" pitchFamily="18" charset="0"/>
                <a:ea typeface="宋体" pitchFamily="2" charset="-122"/>
              </a:rPr>
              <a:t>用户</a:t>
            </a:r>
            <a:r>
              <a:rPr lang="zh-CN" altLang="en-US" sz="2400" b="1" dirty="0">
                <a:latin typeface="Bodoni MT Black" pitchFamily="18" charset="0"/>
                <a:ea typeface="宋体" pitchFamily="2" charset="-122"/>
              </a:rPr>
              <a:t>文档</a:t>
            </a:r>
            <a:endParaRPr lang="en-US" altLang="zh-CN" sz="2400" b="1" dirty="0">
              <a:latin typeface="Bodoni MT Black" pitchFamily="18" charset="0"/>
              <a:ea typeface="宋体" pitchFamily="2" charset="-122"/>
            </a:endParaRPr>
          </a:p>
          <a:p>
            <a:pPr eaLnBrk="1" hangingPunct="1">
              <a:lnSpc>
                <a:spcPct val="125000"/>
              </a:lnSpc>
              <a:defRPr/>
            </a:pPr>
            <a:r>
              <a:rPr lang="zh-CN" altLang="en-US" sz="2400" dirty="0" smtClean="0">
                <a:solidFill>
                  <a:srgbClr val="FF0000"/>
                </a:solidFill>
                <a:latin typeface="Bodoni MT Black" pitchFamily="18" charset="0"/>
                <a:ea typeface="宋体" pitchFamily="2" charset="-122"/>
              </a:rPr>
              <a:t>      用户</a:t>
            </a:r>
            <a:r>
              <a:rPr lang="zh-CN" altLang="en-US" sz="2400" dirty="0">
                <a:solidFill>
                  <a:srgbClr val="FF0000"/>
                </a:solidFill>
                <a:latin typeface="Bodoni MT Black" pitchFamily="18" charset="0"/>
                <a:ea typeface="宋体" pitchFamily="2" charset="-122"/>
              </a:rPr>
              <a:t>文档</a:t>
            </a:r>
            <a:r>
              <a:rPr lang="zh-CN" altLang="en-US" sz="2400" dirty="0">
                <a:latin typeface="Bodoni MT Black" pitchFamily="18" charset="0"/>
                <a:ea typeface="宋体" pitchFamily="2" charset="-122"/>
              </a:rPr>
              <a:t>是用户了解系统的第一步，它应该能使用户获得对系统的准确的初步印象。</a:t>
            </a:r>
            <a:endParaRPr lang="en-US" altLang="zh-CN" sz="2400" dirty="0">
              <a:latin typeface="Bodoni MT Black" pitchFamily="18" charset="0"/>
              <a:ea typeface="宋体" pitchFamily="2" charset="-122"/>
            </a:endParaRPr>
          </a:p>
          <a:p>
            <a:pPr eaLnBrk="1" hangingPunct="1">
              <a:lnSpc>
                <a:spcPct val="125000"/>
              </a:lnSpc>
              <a:defRPr/>
            </a:pPr>
            <a:r>
              <a:rPr lang="zh-CN" altLang="en-US" sz="2400" dirty="0" smtClean="0">
                <a:latin typeface="Bodoni MT Black" pitchFamily="18" charset="0"/>
                <a:ea typeface="宋体" pitchFamily="2" charset="-122"/>
              </a:rPr>
              <a:t>① 功能</a:t>
            </a:r>
            <a:r>
              <a:rPr lang="zh-CN" altLang="en-US" sz="2400" dirty="0">
                <a:latin typeface="Bodoni MT Black" pitchFamily="18" charset="0"/>
                <a:ea typeface="宋体" pitchFamily="2" charset="-122"/>
              </a:rPr>
              <a:t>描述</a:t>
            </a:r>
          </a:p>
          <a:p>
            <a:pPr eaLnBrk="1" hangingPunct="1">
              <a:lnSpc>
                <a:spcPct val="125000"/>
              </a:lnSpc>
              <a:defRPr/>
            </a:pPr>
            <a:r>
              <a:rPr lang="zh-CN" altLang="en-US" sz="2400" dirty="0" smtClean="0">
                <a:latin typeface="Bodoni MT Black" pitchFamily="18" charset="0"/>
                <a:ea typeface="宋体" pitchFamily="2" charset="-122"/>
              </a:rPr>
              <a:t>② 安装</a:t>
            </a:r>
            <a:r>
              <a:rPr lang="zh-CN" altLang="en-US" sz="2400" dirty="0">
                <a:latin typeface="Bodoni MT Black" pitchFamily="18" charset="0"/>
                <a:ea typeface="宋体" pitchFamily="2" charset="-122"/>
              </a:rPr>
              <a:t>文档</a:t>
            </a:r>
            <a:endParaRPr lang="en-US" altLang="zh-CN" sz="2400" dirty="0">
              <a:latin typeface="Bodoni MT Black" pitchFamily="18" charset="0"/>
              <a:ea typeface="宋体" pitchFamily="2" charset="-122"/>
            </a:endParaRPr>
          </a:p>
          <a:p>
            <a:pPr eaLnBrk="1" hangingPunct="1">
              <a:lnSpc>
                <a:spcPct val="125000"/>
              </a:lnSpc>
              <a:defRPr/>
            </a:pPr>
            <a:r>
              <a:rPr lang="zh-CN" altLang="en-US" sz="2400" dirty="0" smtClean="0">
                <a:latin typeface="Bodoni MT Black" pitchFamily="18" charset="0"/>
                <a:ea typeface="宋体" pitchFamily="2" charset="-122"/>
              </a:rPr>
              <a:t>③ 使用</a:t>
            </a:r>
            <a:r>
              <a:rPr lang="zh-CN" altLang="en-US" sz="2400" dirty="0">
                <a:latin typeface="Bodoni MT Black" pitchFamily="18" charset="0"/>
                <a:ea typeface="宋体" pitchFamily="2" charset="-122"/>
              </a:rPr>
              <a:t>手册</a:t>
            </a:r>
            <a:endParaRPr lang="en-US" altLang="zh-CN" sz="2400" dirty="0">
              <a:latin typeface="Bodoni MT Black" pitchFamily="18" charset="0"/>
              <a:ea typeface="宋体" pitchFamily="2" charset="-122"/>
            </a:endParaRPr>
          </a:p>
          <a:p>
            <a:pPr eaLnBrk="1" hangingPunct="1">
              <a:lnSpc>
                <a:spcPct val="125000"/>
              </a:lnSpc>
              <a:defRPr/>
            </a:pPr>
            <a:r>
              <a:rPr lang="zh-CN" altLang="en-US" sz="2400" dirty="0" smtClean="0">
                <a:latin typeface="Bodoni MT Black" pitchFamily="18" charset="0"/>
                <a:ea typeface="宋体" pitchFamily="2" charset="-122"/>
              </a:rPr>
              <a:t>④ 参考</a:t>
            </a:r>
            <a:r>
              <a:rPr lang="zh-CN" altLang="en-US" sz="2400" dirty="0">
                <a:latin typeface="Bodoni MT Black" pitchFamily="18" charset="0"/>
                <a:ea typeface="宋体" pitchFamily="2" charset="-122"/>
              </a:rPr>
              <a:t>手册（要完整）</a:t>
            </a:r>
            <a:endParaRPr lang="en-US" altLang="zh-CN" sz="2400" dirty="0">
              <a:latin typeface="Bodoni MT Black" pitchFamily="18" charset="0"/>
              <a:ea typeface="宋体" pitchFamily="2" charset="-122"/>
            </a:endParaRPr>
          </a:p>
          <a:p>
            <a:pPr eaLnBrk="1" hangingPunct="1">
              <a:lnSpc>
                <a:spcPct val="125000"/>
              </a:lnSpc>
              <a:defRPr/>
            </a:pPr>
            <a:r>
              <a:rPr lang="zh-CN" altLang="en-US" sz="2400" dirty="0" smtClean="0">
                <a:latin typeface="Bodoni MT Black" pitchFamily="18" charset="0"/>
                <a:ea typeface="宋体" pitchFamily="2" charset="-122"/>
              </a:rPr>
              <a:t>⑤ 操作员指南（</a:t>
            </a:r>
            <a:r>
              <a:rPr lang="zh-CN" altLang="en-US" sz="2400" dirty="0">
                <a:latin typeface="Bodoni MT Black" pitchFamily="18" charset="0"/>
                <a:ea typeface="宋体" pitchFamily="2" charset="-122"/>
              </a:rPr>
              <a:t>如果需要有系统操作员的话</a:t>
            </a:r>
            <a:r>
              <a:rPr lang="zh-CN" altLang="en-US" sz="2400" dirty="0" smtClean="0">
                <a:latin typeface="Bodoni MT Black" pitchFamily="18" charset="0"/>
                <a:ea typeface="宋体" pitchFamily="2" charset="-122"/>
              </a:rPr>
              <a:t>）</a:t>
            </a:r>
            <a:endParaRPr lang="zh-CN" altLang="en-US" sz="2400" dirty="0">
              <a:latin typeface="Bodoni MT Black" pitchFamily="18" charset="0"/>
              <a:ea typeface="宋体" pitchFamily="2" charset="-122"/>
            </a:endParaRPr>
          </a:p>
        </p:txBody>
      </p:sp>
      <p:sp>
        <p:nvSpPr>
          <p:cNvPr id="8" name="标题 3"/>
          <p:cNvSpPr txBox="1">
            <a:spLocks/>
          </p:cNvSpPr>
          <p:nvPr/>
        </p:nvSpPr>
        <p:spPr bwMode="auto">
          <a:xfrm>
            <a:off x="395288" y="349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8.4</a:t>
            </a:r>
            <a:r>
              <a:rPr lang="en-US" altLang="zh-CN" b="1" smtClean="0">
                <a:latin typeface="Bodoni MT Black" pitchFamily="18" charset="0"/>
              </a:rPr>
              <a:t> </a:t>
            </a:r>
            <a:r>
              <a:rPr lang="zh-CN" altLang="en-US" b="1" smtClean="0">
                <a:latin typeface="Bodoni MT Black" pitchFamily="18" charset="0"/>
              </a:rPr>
              <a:t>软件的可维护性</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pic>
        <p:nvPicPr>
          <p:cNvPr id="15363"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15364"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15365"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15366"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15367"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15368"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34" name="Rectangle 3"/>
          <p:cNvSpPr txBox="1">
            <a:spLocks noChangeArrowheads="1"/>
          </p:cNvSpPr>
          <p:nvPr/>
        </p:nvSpPr>
        <p:spPr bwMode="auto">
          <a:xfrm>
            <a:off x="539750" y="1203325"/>
            <a:ext cx="8229600"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800" b="1" dirty="0" smtClean="0">
                <a:solidFill>
                  <a:srgbClr val="9999CC">
                    <a:lumMod val="50000"/>
                  </a:srgbClr>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.1   </a:t>
            </a:r>
            <a:r>
              <a:rPr kumimoji="1" lang="zh-CN" altLang="en-US" sz="2800" b="1" dirty="0" smtClean="0">
                <a:solidFill>
                  <a:prstClr val="black"/>
                </a:solidFill>
                <a:latin typeface="Bodoni MT Black" pitchFamily="18" charset="0"/>
              </a:rPr>
              <a:t>软件维护的定义</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8.2   </a:t>
            </a:r>
            <a:r>
              <a:rPr kumimoji="1" lang="zh-CN" altLang="en-US" sz="2800" b="1" dirty="0" smtClean="0">
                <a:solidFill>
                  <a:prstClr val="black"/>
                </a:solidFill>
                <a:latin typeface="Bodoni MT Black" pitchFamily="18" charset="0"/>
              </a:rPr>
              <a:t>软件维护的特点</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.3   </a:t>
            </a:r>
            <a:r>
              <a:rPr kumimoji="1" lang="zh-CN" altLang="en-US" sz="2800" b="1" dirty="0" smtClean="0">
                <a:solidFill>
                  <a:prstClr val="black"/>
                </a:solidFill>
                <a:latin typeface="Bodoni MT Black" pitchFamily="18" charset="0"/>
              </a:rPr>
              <a:t>软件维护过程</a:t>
            </a: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.4   </a:t>
            </a:r>
            <a:r>
              <a:rPr kumimoji="1" lang="zh-CN" altLang="en-US" sz="2800" b="1" dirty="0" smtClean="0">
                <a:solidFill>
                  <a:prstClr val="black"/>
                </a:solidFill>
                <a:latin typeface="Bodoni MT Black" pitchFamily="18" charset="0"/>
              </a:rPr>
              <a:t>软件的可维护性</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.5   </a:t>
            </a:r>
            <a:r>
              <a:rPr kumimoji="1" lang="zh-CN" altLang="en-US" sz="2800" b="1" dirty="0" smtClean="0">
                <a:solidFill>
                  <a:prstClr val="black"/>
                </a:solidFill>
                <a:latin typeface="Bodoni MT Black" pitchFamily="18" charset="0"/>
              </a:rPr>
              <a:t>预防性维护</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.6   </a:t>
            </a:r>
            <a:r>
              <a:rPr kumimoji="1" lang="zh-CN" altLang="en-US" sz="2800" b="1" dirty="0" smtClean="0">
                <a:solidFill>
                  <a:prstClr val="black"/>
                </a:solidFill>
                <a:latin typeface="Bodoni MT Black" pitchFamily="18" charset="0"/>
              </a:rPr>
              <a:t>软件再工程过程</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000" b="1" dirty="0" smtClean="0">
                <a:solidFill>
                  <a:prstClr val="black"/>
                </a:solidFill>
                <a:latin typeface="Bodoni MT Black" pitchFamily="18" charset="0"/>
              </a:rPr>
              <a:t>   </a:t>
            </a:r>
          </a:p>
          <a:p>
            <a:pPr marL="0" indent="0" eaLnBrk="1" hangingPunct="1">
              <a:lnSpc>
                <a:spcPct val="250000"/>
              </a:lnSpc>
              <a:spcBef>
                <a:spcPct val="50000"/>
              </a:spcBef>
              <a:buClrTx/>
              <a:buSzTx/>
              <a:buFont typeface="Wingdings" pitchFamily="2" charset="2"/>
              <a:buNone/>
              <a:defRPr/>
            </a:pPr>
            <a:endParaRPr kumimoji="1" lang="zh-CN" altLang="en-US" sz="2400" b="1" dirty="0" smtClean="0">
              <a:solidFill>
                <a:prstClr val="black"/>
              </a:solidFill>
              <a:latin typeface="Bodoni MT Black" pitchFamily="18" charset="0"/>
            </a:endParaRPr>
          </a:p>
          <a:p>
            <a:pPr marL="0" indent="0" eaLnBrk="1" hangingPunct="1">
              <a:lnSpc>
                <a:spcPct val="120000"/>
              </a:lnSpc>
              <a:spcBef>
                <a:spcPct val="50000"/>
              </a:spcBef>
              <a:buClrTx/>
              <a:buSzTx/>
              <a:buFont typeface="Wingdings" pitchFamily="2" charset="2"/>
              <a:buNone/>
              <a:defRPr/>
            </a:pPr>
            <a:r>
              <a:rPr kumimoji="1" lang="en-US" altLang="zh-CN" sz="2400" b="1" dirty="0" smtClean="0">
                <a:solidFill>
                  <a:srgbClr val="9999CC">
                    <a:lumMod val="50000"/>
                  </a:srgbClr>
                </a:solidFill>
                <a:latin typeface="Bodoni MT Black" pitchFamily="18" charset="0"/>
              </a:rPr>
              <a:t>      </a:t>
            </a:r>
            <a:endParaRPr kumimoji="1" lang="zh-CN" altLang="en-US" sz="2400" b="1" dirty="0" smtClean="0">
              <a:solidFill>
                <a:srgbClr val="9999CC">
                  <a:lumMod val="50000"/>
                </a:srgbClr>
              </a:solidFill>
              <a:latin typeface="Bodoni MT Black" pitchFamily="18" charset="0"/>
            </a:endParaRPr>
          </a:p>
          <a:p>
            <a:pPr eaLnBrk="1" hangingPunct="1">
              <a:buClr>
                <a:srgbClr val="00007D"/>
              </a:buClr>
              <a:defRPr/>
            </a:pPr>
            <a:endParaRPr lang="zh-CN" altLang="zh-CN" b="1" kern="0" dirty="0">
              <a:solidFill>
                <a:srgbClr val="000000"/>
              </a:solidFill>
              <a:latin typeface="Bodoni MT Black" pitchFamily="18" charset="0"/>
            </a:endParaRPr>
          </a:p>
        </p:txBody>
      </p:sp>
      <p:sp>
        <p:nvSpPr>
          <p:cNvPr id="13" name="1 Título"/>
          <p:cNvSpPr txBox="1">
            <a:spLocks/>
          </p:cNvSpPr>
          <p:nvPr/>
        </p:nvSpPr>
        <p:spPr>
          <a:xfrm>
            <a:off x="984250" y="215900"/>
            <a:ext cx="73485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solidFill>
                  <a:prstClr val="black"/>
                </a:solidFill>
                <a:latin typeface="Bodoni MT Black" pitchFamily="18" charset="0"/>
              </a:rPr>
              <a:t>主要内容</a:t>
            </a:r>
            <a:endParaRPr lang="es-HN" b="1" dirty="0">
              <a:solidFill>
                <a:prstClr val="black"/>
              </a:solidFill>
              <a:latin typeface="Bodoni MT Black" pitchFamily="18" charset="0"/>
              <a:ea typeface="+mn-ea"/>
            </a:endParaRPr>
          </a:p>
        </p:txBody>
      </p:sp>
      <p:sp>
        <p:nvSpPr>
          <p:cNvPr id="14" name="矩形 13"/>
          <p:cNvSpPr/>
          <p:nvPr/>
        </p:nvSpPr>
        <p:spPr>
          <a:xfrm>
            <a:off x="862013" y="119697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
        <p:nvSpPr>
          <p:cNvPr id="15" name="等腰三角形 14"/>
          <p:cNvSpPr/>
          <p:nvPr/>
        </p:nvSpPr>
        <p:spPr>
          <a:xfrm rot="5400000">
            <a:off x="269876" y="1282700"/>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
        <p:nvSpPr>
          <p:cNvPr id="15373"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spcBef>
                <a:spcPct val="50000"/>
              </a:spcBef>
              <a:buFont typeface="Wingdings" pitchFamily="2" charset="2"/>
              <a:buNone/>
            </a:pPr>
            <a:r>
              <a:rPr kumimoji="1" lang="en-US" altLang="zh-CN" sz="2400">
                <a:solidFill>
                  <a:srgbClr val="FFFFFF"/>
                </a:solidFill>
                <a:latin typeface="Bodoni MT Black" pitchFamily="18" charset="0"/>
              </a:rPr>
              <a:t>8.1   </a:t>
            </a:r>
            <a:r>
              <a:rPr kumimoji="1" lang="zh-CN" altLang="en-US" sz="2400">
                <a:solidFill>
                  <a:srgbClr val="FFFFFF"/>
                </a:solidFill>
                <a:latin typeface="Bodoni MT Black" pitchFamily="18" charset="0"/>
              </a:rPr>
              <a:t>软件维护的定义</a:t>
            </a:r>
            <a:endParaRPr kumimoji="1" lang="en-US" altLang="zh-CN" sz="2400">
              <a:solidFill>
                <a:srgbClr val="FFFFFF"/>
              </a:solidFill>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rPr>
              <a:t>8.4.2 </a:t>
            </a:r>
            <a:r>
              <a:rPr lang="zh-CN" altLang="en-US" sz="2400" dirty="0" smtClean="0">
                <a:solidFill>
                  <a:srgbClr val="D9D9D9"/>
                </a:solidFill>
                <a:latin typeface="Bodoni MT Black" pitchFamily="18" charset="0"/>
              </a:rPr>
              <a:t>文档</a:t>
            </a:r>
            <a:endParaRPr lang="zh-CN" altLang="en-US" sz="2400" dirty="0">
              <a:solidFill>
                <a:srgbClr val="D9D9D9"/>
              </a:solidFill>
              <a:latin typeface="Bodoni MT Black" pitchFamily="18" charset="0"/>
            </a:endParaRP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11" name="内容占位符 4"/>
          <p:cNvSpPr txBox="1">
            <a:spLocks/>
          </p:cNvSpPr>
          <p:nvPr/>
        </p:nvSpPr>
        <p:spPr bwMode="auto">
          <a:xfrm>
            <a:off x="549275" y="1196975"/>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b="1" dirty="0" smtClean="0">
                <a:solidFill>
                  <a:prstClr val="black"/>
                </a:solidFill>
                <a:latin typeface="Bodoni MT Black" pitchFamily="18" charset="0"/>
              </a:rPr>
              <a:t>8.4.2 </a:t>
            </a:r>
            <a:r>
              <a:rPr lang="zh-CN" altLang="en-US" b="1" dirty="0" smtClean="0">
                <a:solidFill>
                  <a:prstClr val="black"/>
                </a:solidFill>
                <a:latin typeface="Bodoni MT Black" pitchFamily="18" charset="0"/>
              </a:rPr>
              <a:t>文档</a:t>
            </a:r>
          </a:p>
        </p:txBody>
      </p:sp>
      <p:sp>
        <p:nvSpPr>
          <p:cNvPr id="2" name="文本框 1"/>
          <p:cNvSpPr txBox="1"/>
          <p:nvPr/>
        </p:nvSpPr>
        <p:spPr>
          <a:xfrm>
            <a:off x="549275" y="1907045"/>
            <a:ext cx="8229600" cy="461962"/>
          </a:xfrm>
          <a:prstGeom prst="rect">
            <a:avLst/>
          </a:prstGeom>
          <a:noFill/>
        </p:spPr>
        <p:txBody>
          <a:bodyPr>
            <a:spAutoFit/>
          </a:bodyPr>
          <a:lstStyle/>
          <a:p>
            <a:pPr eaLnBrk="1" hangingPunct="1">
              <a:defRPr/>
            </a:pPr>
            <a:r>
              <a:rPr lang="en-US" altLang="zh-CN" sz="2400" b="1" dirty="0">
                <a:latin typeface="Bodoni MT Black" pitchFamily="18" charset="0"/>
                <a:ea typeface="+mn-ea"/>
              </a:rPr>
              <a:t>2</a:t>
            </a:r>
            <a:r>
              <a:rPr lang="en-US" altLang="zh-CN" sz="2400" b="1" dirty="0" smtClean="0">
                <a:latin typeface="Bodoni MT Black" pitchFamily="18" charset="0"/>
                <a:ea typeface="+mn-ea"/>
              </a:rPr>
              <a:t>. </a:t>
            </a:r>
            <a:r>
              <a:rPr lang="zh-CN" altLang="en-US" sz="2400" b="1" dirty="0" smtClean="0">
                <a:latin typeface="Bodoni MT Black" pitchFamily="18" charset="0"/>
                <a:ea typeface="宋体" pitchFamily="2" charset="-122"/>
              </a:rPr>
              <a:t>系统</a:t>
            </a:r>
            <a:r>
              <a:rPr lang="zh-CN" altLang="en-US" sz="2400" b="1" dirty="0">
                <a:latin typeface="Bodoni MT Black" pitchFamily="18" charset="0"/>
                <a:ea typeface="宋体" pitchFamily="2" charset="-122"/>
              </a:rPr>
              <a:t>文档</a:t>
            </a:r>
            <a:endParaRPr lang="en-US" altLang="zh-CN" sz="2400" b="1" dirty="0">
              <a:latin typeface="Bodoni MT Black" pitchFamily="18" charset="0"/>
              <a:ea typeface="宋体" pitchFamily="2" charset="-122"/>
            </a:endParaRPr>
          </a:p>
        </p:txBody>
      </p:sp>
      <p:sp>
        <p:nvSpPr>
          <p:cNvPr id="87046" name="文本框 2"/>
          <p:cNvSpPr txBox="1">
            <a:spLocks noChangeArrowheads="1"/>
          </p:cNvSpPr>
          <p:nvPr/>
        </p:nvSpPr>
        <p:spPr bwMode="auto">
          <a:xfrm>
            <a:off x="395288" y="2495550"/>
            <a:ext cx="8229600" cy="2862322"/>
          </a:xfrm>
          <a:prstGeom prst="rect">
            <a:avLst/>
          </a:prstGeom>
          <a:noFill/>
          <a:ln w="9525">
            <a:noFill/>
            <a:miter lim="800000"/>
            <a:headEnd/>
            <a:tailEnd/>
          </a:ln>
        </p:spPr>
        <p:txBody>
          <a:bodyPr wrap="square">
            <a:spAutoFit/>
          </a:bodyPr>
          <a:lstStyle/>
          <a:p>
            <a:pPr eaLnBrk="1" hangingPunct="1">
              <a:lnSpc>
                <a:spcPct val="125000"/>
              </a:lnSpc>
            </a:pPr>
            <a:r>
              <a:rPr lang="zh-CN" altLang="en-US" dirty="0">
                <a:latin typeface="Bodoni MT Black" pitchFamily="18" charset="0"/>
              </a:rPr>
              <a:t>       </a:t>
            </a:r>
            <a:r>
              <a:rPr lang="zh-CN" altLang="en-US" dirty="0" smtClean="0">
                <a:latin typeface="Bodoni MT Black" pitchFamily="18" charset="0"/>
              </a:rPr>
              <a:t>  </a:t>
            </a:r>
            <a:r>
              <a:rPr lang="zh-CN" altLang="en-US" sz="2400" dirty="0" smtClean="0">
                <a:solidFill>
                  <a:srgbClr val="FF0000"/>
                </a:solidFill>
                <a:latin typeface="Bodoni MT Black" pitchFamily="18" charset="0"/>
              </a:rPr>
              <a:t>系统</a:t>
            </a:r>
            <a:r>
              <a:rPr lang="zh-CN" altLang="en-US" sz="2400" dirty="0">
                <a:solidFill>
                  <a:srgbClr val="FF0000"/>
                </a:solidFill>
                <a:latin typeface="Bodoni MT Black" pitchFamily="18" charset="0"/>
              </a:rPr>
              <a:t>文档</a:t>
            </a:r>
            <a:r>
              <a:rPr lang="zh-CN" altLang="en-US" sz="2400" dirty="0">
                <a:latin typeface="Bodoni MT Black" pitchFamily="18" charset="0"/>
              </a:rPr>
              <a:t>指从</a:t>
            </a:r>
            <a:r>
              <a:rPr lang="zh-CN" altLang="en-US" sz="2400" dirty="0">
                <a:solidFill>
                  <a:srgbClr val="FF0000"/>
                </a:solidFill>
                <a:latin typeface="Bodoni MT Black" pitchFamily="18" charset="0"/>
              </a:rPr>
              <a:t>问题定义</a:t>
            </a:r>
            <a:r>
              <a:rPr lang="zh-CN" altLang="en-US" sz="2400" dirty="0">
                <a:latin typeface="Bodoni MT Black" pitchFamily="18" charset="0"/>
              </a:rPr>
              <a:t>、</a:t>
            </a:r>
            <a:r>
              <a:rPr lang="zh-CN" altLang="en-US" sz="2400" dirty="0">
                <a:solidFill>
                  <a:srgbClr val="FF0000"/>
                </a:solidFill>
                <a:latin typeface="Bodoni MT Black" pitchFamily="18" charset="0"/>
              </a:rPr>
              <a:t>需求说明</a:t>
            </a:r>
            <a:r>
              <a:rPr lang="zh-CN" altLang="en-US" sz="2400" dirty="0">
                <a:latin typeface="Bodoni MT Black" pitchFamily="18" charset="0"/>
              </a:rPr>
              <a:t>到</a:t>
            </a:r>
            <a:r>
              <a:rPr lang="zh-CN" altLang="en-US" sz="2400" dirty="0">
                <a:solidFill>
                  <a:srgbClr val="FF0000"/>
                </a:solidFill>
                <a:latin typeface="Bodoni MT Black" pitchFamily="18" charset="0"/>
              </a:rPr>
              <a:t>验收测试计划</a:t>
            </a:r>
            <a:r>
              <a:rPr lang="zh-CN" altLang="en-US" sz="2400" dirty="0">
                <a:latin typeface="Bodoni MT Black" pitchFamily="18" charset="0"/>
              </a:rPr>
              <a:t>这样一系列和系统实现有关的文档。描述系统设计、实现和测试的文档对于理解程序和维护程序来说是极端重要的。</a:t>
            </a:r>
            <a:endParaRPr lang="en-US" altLang="zh-CN" sz="2400" dirty="0">
              <a:latin typeface="Bodoni MT Black" pitchFamily="18" charset="0"/>
            </a:endParaRPr>
          </a:p>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  和</a:t>
            </a:r>
            <a:r>
              <a:rPr lang="zh-CN" altLang="en-US" sz="2400" dirty="0">
                <a:latin typeface="Bodoni MT Black" pitchFamily="18" charset="0"/>
              </a:rPr>
              <a:t>用户文档类似，系统文档的结构也应该能把读者从对系统概貌的了解，引导到对系统每个方面每个特点的更形式化更具体的认识</a:t>
            </a:r>
            <a:r>
              <a:rPr lang="zh-CN" altLang="en-US" sz="2400" dirty="0" smtClean="0">
                <a:latin typeface="Bodoni MT Black" pitchFamily="18" charset="0"/>
              </a:rPr>
              <a:t>。</a:t>
            </a:r>
            <a:endParaRPr lang="zh-CN" altLang="en-US" sz="1600" dirty="0">
              <a:latin typeface="Bodoni MT Black" pitchFamily="18" charset="0"/>
            </a:endParaRPr>
          </a:p>
        </p:txBody>
      </p:sp>
      <p:sp>
        <p:nvSpPr>
          <p:cNvPr id="9" name="标题 3"/>
          <p:cNvSpPr txBox="1">
            <a:spLocks/>
          </p:cNvSpPr>
          <p:nvPr/>
        </p:nvSpPr>
        <p:spPr bwMode="auto">
          <a:xfrm>
            <a:off x="395288" y="349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8.4</a:t>
            </a:r>
            <a:r>
              <a:rPr lang="en-US" altLang="zh-CN" b="1" smtClean="0">
                <a:latin typeface="Bodoni MT Black" pitchFamily="18" charset="0"/>
              </a:rPr>
              <a:t> </a:t>
            </a:r>
            <a:r>
              <a:rPr lang="zh-CN" altLang="en-US" b="1" smtClean="0">
                <a:latin typeface="Bodoni MT Black" pitchFamily="18" charset="0"/>
              </a:rPr>
              <a:t>软件的可维护性</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8.4.3 </a:t>
            </a:r>
            <a:r>
              <a:rPr lang="zh-CN" altLang="en-US" sz="2400" dirty="0" smtClean="0">
                <a:solidFill>
                  <a:srgbClr val="D9D9D9"/>
                </a:solidFill>
                <a:latin typeface="Bodoni MT Black" pitchFamily="18" charset="0"/>
                <a:ea typeface="+mn-ea"/>
              </a:rPr>
              <a:t>可维护性</a:t>
            </a:r>
            <a:r>
              <a:rPr lang="zh-CN" altLang="en-US" sz="2400" dirty="0">
                <a:solidFill>
                  <a:srgbClr val="D9D9D9"/>
                </a:solidFill>
                <a:latin typeface="Bodoni MT Black" pitchFamily="18" charset="0"/>
                <a:ea typeface="+mn-ea"/>
              </a:rPr>
              <a:t>复审</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11" name="内容占位符 4"/>
          <p:cNvSpPr txBox="1">
            <a:spLocks/>
          </p:cNvSpPr>
          <p:nvPr/>
        </p:nvSpPr>
        <p:spPr bwMode="auto">
          <a:xfrm>
            <a:off x="467544" y="981075"/>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b="1" dirty="0" smtClean="0">
                <a:solidFill>
                  <a:prstClr val="black"/>
                </a:solidFill>
                <a:latin typeface="Bodoni MT Black" pitchFamily="18" charset="0"/>
              </a:rPr>
              <a:t>8.4.3 </a:t>
            </a:r>
            <a:r>
              <a:rPr lang="zh-CN" altLang="en-US" b="1" dirty="0" smtClean="0">
                <a:solidFill>
                  <a:prstClr val="black"/>
                </a:solidFill>
                <a:latin typeface="Bodoni MT Black" pitchFamily="18" charset="0"/>
              </a:rPr>
              <a:t>可维护性复审</a:t>
            </a:r>
          </a:p>
        </p:txBody>
      </p:sp>
      <p:sp>
        <p:nvSpPr>
          <p:cNvPr id="89093" name="文本框 3"/>
          <p:cNvSpPr txBox="1">
            <a:spLocks noChangeArrowheads="1"/>
          </p:cNvSpPr>
          <p:nvPr/>
        </p:nvSpPr>
        <p:spPr bwMode="auto">
          <a:xfrm>
            <a:off x="395288" y="1568345"/>
            <a:ext cx="8312150" cy="4708981"/>
          </a:xfrm>
          <a:prstGeom prst="rect">
            <a:avLst/>
          </a:prstGeom>
          <a:noFill/>
          <a:ln w="9525">
            <a:noFill/>
            <a:miter lim="800000"/>
            <a:headEnd/>
            <a:tailEnd/>
          </a:ln>
        </p:spPr>
        <p:txBody>
          <a:bodyPr>
            <a:spAutoFit/>
          </a:bodyPr>
          <a:lstStyle/>
          <a:p>
            <a:pPr marL="342900" indent="-342900" eaLnBrk="1" hangingPunct="1">
              <a:lnSpc>
                <a:spcPct val="125000"/>
              </a:lnSpc>
              <a:buSzPct val="100000"/>
              <a:buFont typeface="Wingdings" pitchFamily="2" charset="2"/>
              <a:buChar char="l"/>
            </a:pPr>
            <a:r>
              <a:rPr lang="zh-CN" altLang="en-US" sz="2400" dirty="0">
                <a:solidFill>
                  <a:srgbClr val="FF0000"/>
                </a:solidFill>
                <a:latin typeface="Bodoni MT Black" pitchFamily="18" charset="0"/>
              </a:rPr>
              <a:t>可维护性</a:t>
            </a:r>
            <a:r>
              <a:rPr lang="zh-CN" altLang="en-US" sz="2400" dirty="0">
                <a:latin typeface="Bodoni MT Black" pitchFamily="18" charset="0"/>
              </a:rPr>
              <a:t>是所有软件都应该具备的基本特点，必须在</a:t>
            </a:r>
            <a:r>
              <a:rPr lang="zh-CN" altLang="en-US" sz="2400" dirty="0">
                <a:solidFill>
                  <a:srgbClr val="FF0000"/>
                </a:solidFill>
                <a:latin typeface="Bodoni MT Black" pitchFamily="18" charset="0"/>
              </a:rPr>
              <a:t>开发阶段</a:t>
            </a:r>
            <a:r>
              <a:rPr lang="zh-CN" altLang="en-US" sz="2400" dirty="0">
                <a:latin typeface="Bodoni MT Black" pitchFamily="18" charset="0"/>
              </a:rPr>
              <a:t>保证软件</a:t>
            </a:r>
            <a:r>
              <a:rPr lang="zh-CN" altLang="en-US" sz="2400" dirty="0" smtClean="0">
                <a:latin typeface="Bodoni MT Black" pitchFamily="18" charset="0"/>
              </a:rPr>
              <a:t>具有的可</a:t>
            </a:r>
            <a:r>
              <a:rPr lang="zh-CN" altLang="en-US" sz="2400" dirty="0">
                <a:latin typeface="Bodoni MT Black" pitchFamily="18" charset="0"/>
              </a:rPr>
              <a:t>维护</a:t>
            </a:r>
            <a:r>
              <a:rPr lang="zh-CN" altLang="en-US" sz="2400" dirty="0" smtClean="0">
                <a:latin typeface="Bodoni MT Black" pitchFamily="18" charset="0"/>
              </a:rPr>
              <a:t>因素；</a:t>
            </a:r>
            <a:endParaRPr lang="en-US" altLang="zh-CN" sz="2400" dirty="0" smtClean="0">
              <a:latin typeface="Bodoni MT Black" pitchFamily="18" charset="0"/>
            </a:endParaRPr>
          </a:p>
          <a:p>
            <a:pPr marL="342900" indent="-342900" eaLnBrk="1" hangingPunct="1">
              <a:lnSpc>
                <a:spcPct val="125000"/>
              </a:lnSpc>
              <a:buSzPct val="100000"/>
              <a:buFont typeface="Wingdings" pitchFamily="2" charset="2"/>
              <a:buChar char="l"/>
            </a:pPr>
            <a:r>
              <a:rPr lang="zh-CN" altLang="en-US" sz="2400" dirty="0" smtClean="0">
                <a:latin typeface="Bodoni MT Black" pitchFamily="18" charset="0"/>
              </a:rPr>
              <a:t>在</a:t>
            </a:r>
            <a:r>
              <a:rPr lang="zh-CN" altLang="en-US" sz="2400" dirty="0">
                <a:latin typeface="Bodoni MT Black" pitchFamily="18" charset="0"/>
              </a:rPr>
              <a:t>完成了每项维护工作之后，都应该对软件维护本身进行仔细认真的</a:t>
            </a:r>
            <a:r>
              <a:rPr lang="zh-CN" altLang="en-US" sz="2400" dirty="0" smtClean="0">
                <a:solidFill>
                  <a:srgbClr val="FF0000"/>
                </a:solidFill>
                <a:latin typeface="Bodoni MT Black" pitchFamily="18" charset="0"/>
              </a:rPr>
              <a:t>复审</a:t>
            </a:r>
            <a:r>
              <a:rPr lang="zh-CN" altLang="en-US" sz="2400" dirty="0" smtClean="0">
                <a:latin typeface="Bodoni MT Black" pitchFamily="18" charset="0"/>
              </a:rPr>
              <a:t>；</a:t>
            </a:r>
            <a:endParaRPr lang="en-US" altLang="zh-CN" sz="2400" dirty="0" smtClean="0">
              <a:latin typeface="Bodoni MT Black" pitchFamily="18" charset="0"/>
            </a:endParaRPr>
          </a:p>
          <a:p>
            <a:pPr marL="342900" indent="-342900" eaLnBrk="1" hangingPunct="1">
              <a:lnSpc>
                <a:spcPct val="125000"/>
              </a:lnSpc>
              <a:buSzPct val="100000"/>
              <a:buFont typeface="Wingdings" pitchFamily="2" charset="2"/>
              <a:buChar char="l"/>
            </a:pPr>
            <a:r>
              <a:rPr lang="zh-CN" altLang="en-US" sz="2400" dirty="0" smtClean="0">
                <a:latin typeface="Bodoni MT Black" pitchFamily="18" charset="0"/>
              </a:rPr>
              <a:t>不能</a:t>
            </a:r>
            <a:r>
              <a:rPr lang="zh-CN" altLang="en-US" sz="2400" dirty="0">
                <a:latin typeface="Bodoni MT Black" pitchFamily="18" charset="0"/>
              </a:rPr>
              <a:t>准确反映软件当前状态的设计文档可能比完全没有文档更</a:t>
            </a:r>
            <a:r>
              <a:rPr lang="zh-CN" altLang="en-US" sz="2400" dirty="0" smtClean="0">
                <a:latin typeface="Bodoni MT Black" pitchFamily="18" charset="0"/>
              </a:rPr>
              <a:t>坏；</a:t>
            </a:r>
            <a:endParaRPr lang="en-US" altLang="zh-CN" sz="2400" dirty="0" smtClean="0">
              <a:latin typeface="Bodoni MT Black" pitchFamily="18" charset="0"/>
            </a:endParaRPr>
          </a:p>
          <a:p>
            <a:pPr marL="342900" indent="-342900" eaLnBrk="1" hangingPunct="1">
              <a:lnSpc>
                <a:spcPct val="125000"/>
              </a:lnSpc>
              <a:buSzPct val="100000"/>
              <a:buFont typeface="Wingdings" pitchFamily="2" charset="2"/>
              <a:buChar char="l"/>
            </a:pPr>
            <a:r>
              <a:rPr lang="zh-CN" altLang="en-US" sz="2400" dirty="0" smtClean="0">
                <a:latin typeface="Bodoni MT Black" pitchFamily="18" charset="0"/>
              </a:rPr>
              <a:t>如果</a:t>
            </a:r>
            <a:r>
              <a:rPr lang="zh-CN" altLang="en-US" sz="2400" dirty="0">
                <a:latin typeface="Bodoni MT Black" pitchFamily="18" charset="0"/>
              </a:rPr>
              <a:t>对软件的可执行部分的修改没有及时反映在用户文档中，则必然会使用户因为受挫折而产生</a:t>
            </a:r>
            <a:r>
              <a:rPr lang="zh-CN" altLang="en-US" sz="2400" dirty="0" smtClean="0">
                <a:latin typeface="Bodoni MT Black" pitchFamily="18" charset="0"/>
              </a:rPr>
              <a:t>不满；</a:t>
            </a:r>
            <a:endParaRPr lang="en-US" altLang="zh-CN" sz="2400" dirty="0" smtClean="0">
              <a:latin typeface="Bodoni MT Black" pitchFamily="18" charset="0"/>
            </a:endParaRPr>
          </a:p>
          <a:p>
            <a:pPr marL="342900" indent="-342900" eaLnBrk="1" hangingPunct="1">
              <a:lnSpc>
                <a:spcPct val="125000"/>
              </a:lnSpc>
              <a:buSzPct val="100000"/>
              <a:buFont typeface="Wingdings" pitchFamily="2" charset="2"/>
              <a:buChar char="l"/>
            </a:pPr>
            <a:r>
              <a:rPr lang="zh-CN" altLang="en-US" sz="2400" dirty="0">
                <a:latin typeface="Bodoni MT Black" pitchFamily="18" charset="0"/>
              </a:rPr>
              <a:t>在软件再次交付使用之前，对</a:t>
            </a:r>
            <a:r>
              <a:rPr lang="zh-CN" altLang="en-US" sz="2400" dirty="0">
                <a:solidFill>
                  <a:srgbClr val="FF0000"/>
                </a:solidFill>
                <a:latin typeface="Bodoni MT Black" pitchFamily="18" charset="0"/>
              </a:rPr>
              <a:t>软件配置</a:t>
            </a:r>
            <a:r>
              <a:rPr lang="zh-CN" altLang="en-US" sz="2400" dirty="0">
                <a:latin typeface="Bodoni MT Black" pitchFamily="18" charset="0"/>
              </a:rPr>
              <a:t>进行严格的复审，则可大大减少文档的问题</a:t>
            </a:r>
            <a:r>
              <a:rPr lang="zh-CN" altLang="en-US" sz="2400" dirty="0" smtClean="0">
                <a:latin typeface="Bodoni MT Black" pitchFamily="18" charset="0"/>
              </a:rPr>
              <a:t>。</a:t>
            </a:r>
            <a:endParaRPr lang="en-US" altLang="zh-CN" sz="2400" dirty="0">
              <a:latin typeface="Bodoni MT Black" pitchFamily="18" charset="0"/>
            </a:endParaRPr>
          </a:p>
        </p:txBody>
      </p:sp>
      <p:sp>
        <p:nvSpPr>
          <p:cNvPr id="9" name="标题 3"/>
          <p:cNvSpPr txBox="1">
            <a:spLocks/>
          </p:cNvSpPr>
          <p:nvPr/>
        </p:nvSpPr>
        <p:spPr bwMode="auto">
          <a:xfrm>
            <a:off x="395288" y="349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8.4</a:t>
            </a:r>
            <a:r>
              <a:rPr lang="en-US" altLang="zh-CN" b="1" smtClean="0">
                <a:latin typeface="Bodoni MT Black" pitchFamily="18" charset="0"/>
              </a:rPr>
              <a:t> </a:t>
            </a:r>
            <a:r>
              <a:rPr lang="zh-CN" altLang="en-US" b="1" smtClean="0">
                <a:latin typeface="Bodoni MT Black" pitchFamily="18" charset="0"/>
              </a:rPr>
              <a:t>软件的可维护性</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rPr>
              <a:t>8.4.3 </a:t>
            </a:r>
            <a:r>
              <a:rPr lang="zh-CN" altLang="en-US" sz="2400" dirty="0" smtClean="0">
                <a:solidFill>
                  <a:srgbClr val="D9D9D9"/>
                </a:solidFill>
                <a:latin typeface="Bodoni MT Black" pitchFamily="18" charset="0"/>
              </a:rPr>
              <a:t>可维护性</a:t>
            </a:r>
            <a:r>
              <a:rPr lang="zh-CN" altLang="en-US" sz="2400" dirty="0">
                <a:solidFill>
                  <a:srgbClr val="D9D9D9"/>
                </a:solidFill>
                <a:latin typeface="Bodoni MT Black" pitchFamily="18" charset="0"/>
              </a:rPr>
              <a:t>复审</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91140" name="文本框 3"/>
          <p:cNvSpPr txBox="1">
            <a:spLocks noChangeArrowheads="1"/>
          </p:cNvSpPr>
          <p:nvPr/>
        </p:nvSpPr>
        <p:spPr bwMode="auto">
          <a:xfrm>
            <a:off x="361169" y="1412776"/>
            <a:ext cx="8387295" cy="4247317"/>
          </a:xfrm>
          <a:prstGeom prst="rect">
            <a:avLst/>
          </a:prstGeom>
          <a:noFill/>
          <a:ln w="9525">
            <a:noFill/>
            <a:miter lim="800000"/>
            <a:headEnd/>
            <a:tailEnd/>
          </a:ln>
        </p:spPr>
        <p:txBody>
          <a:bodyPr wrap="square">
            <a:spAutoFit/>
          </a:bodyPr>
          <a:lstStyle/>
          <a:p>
            <a:pPr marL="342900" indent="-342900" eaLnBrk="1" hangingPunct="1">
              <a:lnSpc>
                <a:spcPct val="125000"/>
              </a:lnSpc>
              <a:buSzPct val="100000"/>
              <a:buFont typeface="Wingdings" pitchFamily="2" charset="2"/>
              <a:buChar char="l"/>
            </a:pPr>
            <a:r>
              <a:rPr lang="zh-CN" altLang="en-US" sz="2400" b="1" dirty="0" smtClean="0">
                <a:latin typeface="Bodoni MT Black" pitchFamily="18" charset="0"/>
              </a:rPr>
              <a:t>在</a:t>
            </a:r>
            <a:r>
              <a:rPr lang="zh-CN" altLang="en-US" sz="2400" b="1" dirty="0">
                <a:solidFill>
                  <a:srgbClr val="FF0000"/>
                </a:solidFill>
                <a:latin typeface="Bodoni MT Black" pitchFamily="18" charset="0"/>
              </a:rPr>
              <a:t>需求分析阶段的复审过程</a:t>
            </a:r>
            <a:r>
              <a:rPr lang="zh-CN" altLang="en-US" sz="2400" b="1" dirty="0">
                <a:latin typeface="Bodoni MT Black" pitchFamily="18" charset="0"/>
              </a:rPr>
              <a:t>中</a:t>
            </a:r>
            <a:r>
              <a:rPr lang="zh-CN" altLang="en-US" sz="2400" dirty="0">
                <a:latin typeface="Bodoni MT Black" pitchFamily="18" charset="0"/>
              </a:rPr>
              <a:t>，应该对将来要改进的部分和可能会修改的部分加以注意并指明；应该讨论</a:t>
            </a:r>
            <a:r>
              <a:rPr lang="zh-CN" altLang="en-US" sz="2400" dirty="0">
                <a:solidFill>
                  <a:srgbClr val="FF0000"/>
                </a:solidFill>
                <a:latin typeface="Bodoni MT Black" pitchFamily="18" charset="0"/>
              </a:rPr>
              <a:t>软件的可移植性问题</a:t>
            </a:r>
            <a:r>
              <a:rPr lang="zh-CN" altLang="en-US" sz="2400" dirty="0">
                <a:latin typeface="Bodoni MT Black" pitchFamily="18" charset="0"/>
              </a:rPr>
              <a:t>，并且考虑可能影响软件维护的</a:t>
            </a:r>
            <a:r>
              <a:rPr lang="zh-CN" altLang="en-US" sz="2400" dirty="0">
                <a:solidFill>
                  <a:srgbClr val="FF0000"/>
                </a:solidFill>
                <a:latin typeface="Bodoni MT Black" pitchFamily="18" charset="0"/>
              </a:rPr>
              <a:t>系统</a:t>
            </a:r>
            <a:r>
              <a:rPr lang="zh-CN" altLang="en-US" sz="2400" dirty="0" smtClean="0">
                <a:solidFill>
                  <a:srgbClr val="FF0000"/>
                </a:solidFill>
                <a:latin typeface="Bodoni MT Black" pitchFamily="18" charset="0"/>
              </a:rPr>
              <a:t>界面</a:t>
            </a:r>
            <a:r>
              <a:rPr lang="zh-CN" altLang="en-US" sz="2400" dirty="0" smtClean="0">
                <a:latin typeface="Bodoni MT Black" pitchFamily="18" charset="0"/>
              </a:rPr>
              <a:t>；</a:t>
            </a:r>
            <a:endParaRPr lang="en-US" altLang="zh-CN" sz="2400" dirty="0" smtClean="0">
              <a:latin typeface="Bodoni MT Black" pitchFamily="18" charset="0"/>
            </a:endParaRPr>
          </a:p>
          <a:p>
            <a:pPr marL="342900" indent="-342900" eaLnBrk="1" hangingPunct="1">
              <a:lnSpc>
                <a:spcPct val="125000"/>
              </a:lnSpc>
              <a:buSzPct val="100000"/>
              <a:buFont typeface="Wingdings" pitchFamily="2" charset="2"/>
              <a:buChar char="l"/>
            </a:pPr>
            <a:r>
              <a:rPr lang="zh-CN" altLang="en-US" sz="2400" b="1" dirty="0" smtClean="0">
                <a:latin typeface="Bodoni MT Black" pitchFamily="18" charset="0"/>
              </a:rPr>
              <a:t>在</a:t>
            </a:r>
            <a:r>
              <a:rPr lang="zh-CN" altLang="en-US" sz="2400" b="1" dirty="0">
                <a:latin typeface="Bodoni MT Black" pitchFamily="18" charset="0"/>
              </a:rPr>
              <a:t>正式的和非正式的</a:t>
            </a:r>
            <a:r>
              <a:rPr lang="zh-CN" altLang="en-US" sz="2400" b="1" dirty="0">
                <a:solidFill>
                  <a:srgbClr val="FF0000"/>
                </a:solidFill>
                <a:latin typeface="Bodoni MT Black" pitchFamily="18" charset="0"/>
              </a:rPr>
              <a:t>设计复审</a:t>
            </a:r>
            <a:r>
              <a:rPr lang="zh-CN" altLang="en-US" sz="2400" b="1" dirty="0">
                <a:latin typeface="Bodoni MT Black" pitchFamily="18" charset="0"/>
              </a:rPr>
              <a:t>期间</a:t>
            </a:r>
            <a:r>
              <a:rPr lang="zh-CN" altLang="en-US" sz="2400" dirty="0">
                <a:latin typeface="Bodoni MT Black" pitchFamily="18" charset="0"/>
              </a:rPr>
              <a:t>，应该从容易修改、模块化和功能独立的目标出发，评价</a:t>
            </a:r>
            <a:r>
              <a:rPr lang="zh-CN" altLang="en-US" sz="2400" dirty="0">
                <a:solidFill>
                  <a:srgbClr val="FF0000"/>
                </a:solidFill>
                <a:latin typeface="Bodoni MT Black" pitchFamily="18" charset="0"/>
              </a:rPr>
              <a:t>软件的结构和过程</a:t>
            </a:r>
            <a:r>
              <a:rPr lang="zh-CN" altLang="en-US" sz="2400" dirty="0">
                <a:latin typeface="Bodoni MT Black" pitchFamily="18" charset="0"/>
              </a:rPr>
              <a:t>；设计中应该对将来可能修改的部分预</a:t>
            </a:r>
            <a:r>
              <a:rPr lang="zh-CN" altLang="en-US" sz="2400" dirty="0" smtClean="0">
                <a:latin typeface="Bodoni MT Black" pitchFamily="18" charset="0"/>
              </a:rPr>
              <a:t>作准备；</a:t>
            </a:r>
            <a:endParaRPr lang="en-US" altLang="zh-CN" sz="2400" dirty="0" smtClean="0">
              <a:latin typeface="Bodoni MT Black" pitchFamily="18" charset="0"/>
            </a:endParaRPr>
          </a:p>
          <a:p>
            <a:pPr marL="342900" indent="-342900" eaLnBrk="1" hangingPunct="1">
              <a:lnSpc>
                <a:spcPct val="125000"/>
              </a:lnSpc>
              <a:buSzPct val="100000"/>
              <a:buFont typeface="Wingdings" pitchFamily="2" charset="2"/>
              <a:buChar char="l"/>
            </a:pPr>
            <a:r>
              <a:rPr lang="zh-CN" altLang="en-US" sz="2400" b="1" dirty="0" smtClean="0">
                <a:solidFill>
                  <a:srgbClr val="FF0000"/>
                </a:solidFill>
                <a:latin typeface="Bodoni MT Black" pitchFamily="18" charset="0"/>
              </a:rPr>
              <a:t>代码</a:t>
            </a:r>
            <a:r>
              <a:rPr lang="zh-CN" altLang="en-US" sz="2400" b="1" dirty="0">
                <a:solidFill>
                  <a:srgbClr val="FF0000"/>
                </a:solidFill>
                <a:latin typeface="Bodoni MT Black" pitchFamily="18" charset="0"/>
              </a:rPr>
              <a:t>复审</a:t>
            </a:r>
            <a:r>
              <a:rPr lang="zh-CN" altLang="en-US" sz="2400" dirty="0">
                <a:latin typeface="Bodoni MT Black" pitchFamily="18" charset="0"/>
              </a:rPr>
              <a:t>应该强调</a:t>
            </a:r>
            <a:r>
              <a:rPr lang="zh-CN" altLang="en-US" sz="2400" dirty="0">
                <a:solidFill>
                  <a:srgbClr val="FF0000"/>
                </a:solidFill>
                <a:latin typeface="Bodoni MT Black" pitchFamily="18" charset="0"/>
              </a:rPr>
              <a:t>编码风格</a:t>
            </a:r>
            <a:r>
              <a:rPr lang="zh-CN" altLang="en-US" sz="2400" dirty="0">
                <a:latin typeface="Bodoni MT Black" pitchFamily="18" charset="0"/>
              </a:rPr>
              <a:t>和</a:t>
            </a:r>
            <a:r>
              <a:rPr lang="zh-CN" altLang="en-US" sz="2400" dirty="0">
                <a:solidFill>
                  <a:srgbClr val="FF0000"/>
                </a:solidFill>
                <a:latin typeface="Bodoni MT Black" pitchFamily="18" charset="0"/>
              </a:rPr>
              <a:t>内部说明文档</a:t>
            </a:r>
            <a:r>
              <a:rPr lang="zh-CN" altLang="en-US" sz="2400" dirty="0">
                <a:latin typeface="Bodoni MT Black" pitchFamily="18" charset="0"/>
              </a:rPr>
              <a:t>这两个影响可维护性的因素。</a:t>
            </a:r>
            <a:endParaRPr lang="en-US" altLang="zh-CN" sz="2400" dirty="0">
              <a:latin typeface="Bodoni MT Black" pitchFamily="18" charset="0"/>
            </a:endParaRPr>
          </a:p>
          <a:p>
            <a:pPr marL="342900" indent="-342900" eaLnBrk="1" hangingPunct="1">
              <a:lnSpc>
                <a:spcPct val="125000"/>
              </a:lnSpc>
              <a:buSzPct val="70000"/>
              <a:buFont typeface="Wingdings" pitchFamily="2" charset="2"/>
              <a:buChar char="l"/>
            </a:pPr>
            <a:endParaRPr lang="zh-CN" altLang="en-US" sz="2400" dirty="0">
              <a:latin typeface="Bodoni MT Black" pitchFamily="18" charset="0"/>
            </a:endParaRPr>
          </a:p>
        </p:txBody>
      </p:sp>
      <p:sp>
        <p:nvSpPr>
          <p:cNvPr id="7" name="标题 3"/>
          <p:cNvSpPr txBox="1">
            <a:spLocks/>
          </p:cNvSpPr>
          <p:nvPr/>
        </p:nvSpPr>
        <p:spPr bwMode="auto">
          <a:xfrm>
            <a:off x="395288" y="349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8.4</a:t>
            </a:r>
            <a:r>
              <a:rPr lang="en-US" altLang="zh-CN" b="1" smtClean="0">
                <a:latin typeface="Bodoni MT Black" pitchFamily="18" charset="0"/>
              </a:rPr>
              <a:t> </a:t>
            </a:r>
            <a:r>
              <a:rPr lang="zh-CN" altLang="en-US" b="1" smtClean="0">
                <a:latin typeface="Bodoni MT Black" pitchFamily="18" charset="0"/>
              </a:rPr>
              <a:t>软件的可维护性</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rPr>
              <a:t>8.4.3 </a:t>
            </a:r>
            <a:r>
              <a:rPr lang="zh-CN" altLang="en-US" sz="2400" dirty="0" smtClean="0">
                <a:solidFill>
                  <a:srgbClr val="D9D9D9"/>
                </a:solidFill>
                <a:latin typeface="Bodoni MT Black" pitchFamily="18" charset="0"/>
              </a:rPr>
              <a:t>可维护性</a:t>
            </a:r>
            <a:r>
              <a:rPr lang="zh-CN" altLang="en-US" sz="2400" dirty="0">
                <a:solidFill>
                  <a:srgbClr val="D9D9D9"/>
                </a:solidFill>
                <a:latin typeface="Bodoni MT Black" pitchFamily="18" charset="0"/>
              </a:rPr>
              <a:t>复审</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93188" name="文本框 3"/>
          <p:cNvSpPr txBox="1">
            <a:spLocks noChangeArrowheads="1"/>
          </p:cNvSpPr>
          <p:nvPr/>
        </p:nvSpPr>
        <p:spPr bwMode="auto">
          <a:xfrm>
            <a:off x="395288" y="1570038"/>
            <a:ext cx="8425183" cy="2862322"/>
          </a:xfrm>
          <a:prstGeom prst="rect">
            <a:avLst/>
          </a:prstGeom>
          <a:noFill/>
          <a:ln w="9525">
            <a:noFill/>
            <a:miter lim="800000"/>
            <a:headEnd/>
            <a:tailEnd/>
          </a:ln>
        </p:spPr>
        <p:txBody>
          <a:bodyPr wrap="square">
            <a:spAutoFit/>
          </a:bodyPr>
          <a:lstStyle/>
          <a:p>
            <a:pPr marL="342900" indent="-342900" eaLnBrk="1" hangingPunct="1">
              <a:lnSpc>
                <a:spcPct val="125000"/>
              </a:lnSpc>
              <a:buSzPct val="100000"/>
              <a:buFont typeface="Wingdings" pitchFamily="2" charset="2"/>
              <a:buChar char="l"/>
            </a:pPr>
            <a:r>
              <a:rPr lang="zh-CN" altLang="en-US" sz="2400" b="1" dirty="0" smtClean="0">
                <a:latin typeface="Bodoni MT Black" pitchFamily="18" charset="0"/>
              </a:rPr>
              <a:t>在</a:t>
            </a:r>
            <a:r>
              <a:rPr lang="zh-CN" altLang="en-US" sz="2400" b="1" dirty="0">
                <a:solidFill>
                  <a:srgbClr val="FF0000"/>
                </a:solidFill>
                <a:latin typeface="Bodoni MT Black" pitchFamily="18" charset="0"/>
              </a:rPr>
              <a:t>设计和编码过程</a:t>
            </a:r>
            <a:r>
              <a:rPr lang="zh-CN" altLang="en-US" sz="2400" b="1" dirty="0">
                <a:latin typeface="Bodoni MT Black" pitchFamily="18" charset="0"/>
              </a:rPr>
              <a:t>中</a:t>
            </a:r>
            <a:r>
              <a:rPr lang="zh-CN" altLang="en-US" sz="2400" dirty="0">
                <a:latin typeface="Bodoni MT Black" pitchFamily="18" charset="0"/>
              </a:rPr>
              <a:t>应该尽量使用</a:t>
            </a:r>
            <a:r>
              <a:rPr lang="zh-CN" altLang="en-US" sz="2400" dirty="0">
                <a:solidFill>
                  <a:srgbClr val="FF0000"/>
                </a:solidFill>
                <a:latin typeface="Bodoni MT Black" pitchFamily="18" charset="0"/>
              </a:rPr>
              <a:t>可重用的软件构件</a:t>
            </a:r>
            <a:r>
              <a:rPr lang="zh-CN" altLang="en-US" sz="2400" dirty="0">
                <a:latin typeface="Bodoni MT Black" pitchFamily="18" charset="0"/>
              </a:rPr>
              <a:t>，如果需要开发新的构件，也应该注意提高构件的可重用</a:t>
            </a:r>
            <a:r>
              <a:rPr lang="zh-CN" altLang="en-US" sz="2400" dirty="0" smtClean="0">
                <a:latin typeface="Bodoni MT Black" pitchFamily="18" charset="0"/>
              </a:rPr>
              <a:t>性；</a:t>
            </a:r>
            <a:endParaRPr lang="en-US" altLang="zh-CN" sz="2400" dirty="0" smtClean="0">
              <a:latin typeface="Bodoni MT Black" pitchFamily="18" charset="0"/>
            </a:endParaRPr>
          </a:p>
          <a:p>
            <a:pPr marL="342900" indent="-342900" eaLnBrk="1" hangingPunct="1">
              <a:lnSpc>
                <a:spcPct val="125000"/>
              </a:lnSpc>
              <a:buSzPct val="100000"/>
              <a:buFont typeface="Wingdings" pitchFamily="2" charset="2"/>
              <a:buChar char="l"/>
            </a:pPr>
            <a:r>
              <a:rPr lang="zh-CN" altLang="en-US" sz="2400" b="1" dirty="0" smtClean="0">
                <a:latin typeface="Bodoni MT Black" pitchFamily="18" charset="0"/>
              </a:rPr>
              <a:t>在</a:t>
            </a:r>
            <a:r>
              <a:rPr lang="zh-CN" altLang="en-US" sz="2400" b="1" dirty="0">
                <a:solidFill>
                  <a:srgbClr val="FF0000"/>
                </a:solidFill>
                <a:latin typeface="Bodoni MT Black" pitchFamily="18" charset="0"/>
              </a:rPr>
              <a:t>测试结束时</a:t>
            </a:r>
            <a:r>
              <a:rPr lang="zh-CN" altLang="en-US" sz="2400" dirty="0">
                <a:latin typeface="Bodoni MT Black" pitchFamily="18" charset="0"/>
              </a:rPr>
              <a:t>进行</a:t>
            </a:r>
            <a:r>
              <a:rPr lang="zh-CN" altLang="en-US" sz="2400" dirty="0">
                <a:solidFill>
                  <a:srgbClr val="FF0000"/>
                </a:solidFill>
                <a:latin typeface="Bodoni MT Black" pitchFamily="18" charset="0"/>
              </a:rPr>
              <a:t>最正式的可维护性复审</a:t>
            </a:r>
            <a:r>
              <a:rPr lang="zh-CN" altLang="en-US" sz="2400" dirty="0">
                <a:latin typeface="Bodoni MT Black" pitchFamily="18" charset="0"/>
              </a:rPr>
              <a:t>，这个复审称为</a:t>
            </a:r>
            <a:r>
              <a:rPr lang="zh-CN" altLang="en-US" sz="2400" b="1" dirty="0">
                <a:solidFill>
                  <a:srgbClr val="FF0000"/>
                </a:solidFill>
                <a:latin typeface="Bodoni MT Black" pitchFamily="18" charset="0"/>
              </a:rPr>
              <a:t>配置复审</a:t>
            </a:r>
            <a:r>
              <a:rPr lang="zh-CN" altLang="en-US" sz="2400" dirty="0">
                <a:latin typeface="Bodoni MT Black" pitchFamily="18" charset="0"/>
              </a:rPr>
              <a:t>。配置复审的目的是保证软件配置的所有成分是完整的、一致的和可理解的，而且为了便于修改和管理已经</a:t>
            </a:r>
            <a:r>
              <a:rPr lang="zh-CN" altLang="en-US" sz="2400" dirty="0" smtClean="0">
                <a:latin typeface="Bodoni MT Black" pitchFamily="18" charset="0"/>
              </a:rPr>
              <a:t>编目的归档内容。</a:t>
            </a:r>
            <a:endParaRPr lang="zh-CN" altLang="en-US" sz="2400" dirty="0">
              <a:latin typeface="Bodoni MT Black" pitchFamily="18" charset="0"/>
            </a:endParaRPr>
          </a:p>
        </p:txBody>
      </p:sp>
      <p:sp>
        <p:nvSpPr>
          <p:cNvPr id="7" name="标题 3"/>
          <p:cNvSpPr txBox="1">
            <a:spLocks/>
          </p:cNvSpPr>
          <p:nvPr/>
        </p:nvSpPr>
        <p:spPr bwMode="auto">
          <a:xfrm>
            <a:off x="395288" y="349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8.4</a:t>
            </a:r>
            <a:r>
              <a:rPr lang="en-US" altLang="zh-CN" b="1" smtClean="0">
                <a:latin typeface="Bodoni MT Black" pitchFamily="18" charset="0"/>
              </a:rPr>
              <a:t> </a:t>
            </a:r>
            <a:r>
              <a:rPr lang="zh-CN" altLang="en-US" b="1" smtClean="0">
                <a:latin typeface="Bodoni MT Black" pitchFamily="18" charset="0"/>
              </a:rPr>
              <a:t>软件的可维护性</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pic>
        <p:nvPicPr>
          <p:cNvPr id="95235"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95236"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95237"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95238"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95239"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95240"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34" name="Rectangle 3"/>
          <p:cNvSpPr txBox="1">
            <a:spLocks noChangeArrowheads="1"/>
          </p:cNvSpPr>
          <p:nvPr/>
        </p:nvSpPr>
        <p:spPr bwMode="auto">
          <a:xfrm>
            <a:off x="539750" y="1203325"/>
            <a:ext cx="8229600"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800" b="1" dirty="0" smtClean="0">
                <a:solidFill>
                  <a:srgbClr val="9999CC">
                    <a:lumMod val="50000"/>
                  </a:srgbClr>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.1   </a:t>
            </a:r>
            <a:r>
              <a:rPr kumimoji="1" lang="zh-CN" altLang="en-US" sz="2800" b="1" dirty="0" smtClean="0">
                <a:solidFill>
                  <a:prstClr val="black"/>
                </a:solidFill>
                <a:latin typeface="Bodoni MT Black" pitchFamily="18" charset="0"/>
              </a:rPr>
              <a:t>软件维护的定义</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8.2   </a:t>
            </a:r>
            <a:r>
              <a:rPr kumimoji="1" lang="zh-CN" altLang="en-US" sz="2800" b="1" dirty="0" smtClean="0">
                <a:solidFill>
                  <a:prstClr val="black"/>
                </a:solidFill>
                <a:latin typeface="Bodoni MT Black" pitchFamily="18" charset="0"/>
              </a:rPr>
              <a:t>软件维护的特点</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.3   </a:t>
            </a:r>
            <a:r>
              <a:rPr kumimoji="1" lang="zh-CN" altLang="en-US" sz="2800" b="1" dirty="0" smtClean="0">
                <a:solidFill>
                  <a:prstClr val="black"/>
                </a:solidFill>
                <a:latin typeface="Bodoni MT Black" pitchFamily="18" charset="0"/>
              </a:rPr>
              <a:t>软件维护过程</a:t>
            </a: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.4   </a:t>
            </a:r>
            <a:r>
              <a:rPr kumimoji="1" lang="zh-CN" altLang="en-US" sz="2800" b="1" dirty="0" smtClean="0">
                <a:solidFill>
                  <a:prstClr val="black"/>
                </a:solidFill>
                <a:latin typeface="Bodoni MT Black" pitchFamily="18" charset="0"/>
              </a:rPr>
              <a:t>软件的可维护性</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.5   </a:t>
            </a:r>
            <a:r>
              <a:rPr kumimoji="1" lang="zh-CN" altLang="en-US" sz="2800" b="1" dirty="0" smtClean="0">
                <a:solidFill>
                  <a:prstClr val="black"/>
                </a:solidFill>
                <a:latin typeface="Bodoni MT Black" pitchFamily="18" charset="0"/>
              </a:rPr>
              <a:t>预防性维护</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.6   </a:t>
            </a:r>
            <a:r>
              <a:rPr kumimoji="1" lang="zh-CN" altLang="en-US" sz="2800" b="1" dirty="0" smtClean="0">
                <a:solidFill>
                  <a:prstClr val="black"/>
                </a:solidFill>
                <a:latin typeface="Bodoni MT Black" pitchFamily="18" charset="0"/>
              </a:rPr>
              <a:t>软件再工程过程</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000" b="1" dirty="0" smtClean="0">
                <a:solidFill>
                  <a:prstClr val="black"/>
                </a:solidFill>
                <a:latin typeface="Bodoni MT Black" pitchFamily="18" charset="0"/>
              </a:rPr>
              <a:t>   </a:t>
            </a:r>
          </a:p>
          <a:p>
            <a:pPr marL="0" indent="0" eaLnBrk="1" hangingPunct="1">
              <a:lnSpc>
                <a:spcPct val="250000"/>
              </a:lnSpc>
              <a:spcBef>
                <a:spcPct val="50000"/>
              </a:spcBef>
              <a:buClrTx/>
              <a:buSzTx/>
              <a:buFont typeface="Wingdings" pitchFamily="2" charset="2"/>
              <a:buNone/>
              <a:defRPr/>
            </a:pPr>
            <a:endParaRPr kumimoji="1" lang="zh-CN" altLang="en-US" sz="2400" b="1" dirty="0" smtClean="0">
              <a:solidFill>
                <a:prstClr val="black"/>
              </a:solidFill>
              <a:latin typeface="Bodoni MT Black" pitchFamily="18" charset="0"/>
            </a:endParaRPr>
          </a:p>
          <a:p>
            <a:pPr marL="0" indent="0" eaLnBrk="1" hangingPunct="1">
              <a:lnSpc>
                <a:spcPct val="120000"/>
              </a:lnSpc>
              <a:spcBef>
                <a:spcPct val="50000"/>
              </a:spcBef>
              <a:buClrTx/>
              <a:buSzTx/>
              <a:buFont typeface="Wingdings" pitchFamily="2" charset="2"/>
              <a:buNone/>
              <a:defRPr/>
            </a:pPr>
            <a:r>
              <a:rPr kumimoji="1" lang="en-US" altLang="zh-CN" sz="2400" b="1" dirty="0" smtClean="0">
                <a:solidFill>
                  <a:srgbClr val="9999CC">
                    <a:lumMod val="50000"/>
                  </a:srgbClr>
                </a:solidFill>
                <a:latin typeface="Bodoni MT Black" pitchFamily="18" charset="0"/>
              </a:rPr>
              <a:t>      </a:t>
            </a:r>
            <a:endParaRPr kumimoji="1" lang="zh-CN" altLang="en-US" sz="2400" b="1" dirty="0" smtClean="0">
              <a:solidFill>
                <a:srgbClr val="9999CC">
                  <a:lumMod val="50000"/>
                </a:srgbClr>
              </a:solidFill>
              <a:latin typeface="Bodoni MT Black" pitchFamily="18" charset="0"/>
            </a:endParaRPr>
          </a:p>
          <a:p>
            <a:pPr eaLnBrk="1" hangingPunct="1">
              <a:buClr>
                <a:srgbClr val="00007D"/>
              </a:buClr>
              <a:defRPr/>
            </a:pPr>
            <a:endParaRPr lang="zh-CN" altLang="zh-CN" b="1" kern="0" dirty="0">
              <a:solidFill>
                <a:srgbClr val="000000"/>
              </a:solidFill>
              <a:latin typeface="Bodoni MT Black" pitchFamily="18" charset="0"/>
            </a:endParaRPr>
          </a:p>
        </p:txBody>
      </p:sp>
      <p:sp>
        <p:nvSpPr>
          <p:cNvPr id="13" name="1 Título"/>
          <p:cNvSpPr txBox="1">
            <a:spLocks/>
          </p:cNvSpPr>
          <p:nvPr/>
        </p:nvSpPr>
        <p:spPr>
          <a:xfrm>
            <a:off x="984250" y="215900"/>
            <a:ext cx="73485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solidFill>
                  <a:prstClr val="black"/>
                </a:solidFill>
                <a:latin typeface="Bodoni MT Black" pitchFamily="18" charset="0"/>
              </a:rPr>
              <a:t>主要内容</a:t>
            </a:r>
            <a:endParaRPr lang="es-HN" b="1" dirty="0">
              <a:solidFill>
                <a:prstClr val="black"/>
              </a:solidFill>
              <a:latin typeface="Bodoni MT Black" pitchFamily="18" charset="0"/>
              <a:ea typeface="+mn-ea"/>
            </a:endParaRPr>
          </a:p>
        </p:txBody>
      </p:sp>
      <p:sp>
        <p:nvSpPr>
          <p:cNvPr id="14" name="矩形 13"/>
          <p:cNvSpPr/>
          <p:nvPr/>
        </p:nvSpPr>
        <p:spPr>
          <a:xfrm>
            <a:off x="862013" y="37163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
        <p:nvSpPr>
          <p:cNvPr id="15" name="等腰三角形 14"/>
          <p:cNvSpPr/>
          <p:nvPr/>
        </p:nvSpPr>
        <p:spPr>
          <a:xfrm rot="5400000">
            <a:off x="269875" y="3802063"/>
            <a:ext cx="538163"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
        <p:nvSpPr>
          <p:cNvPr id="95245"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spcBef>
                <a:spcPct val="50000"/>
              </a:spcBef>
              <a:buFont typeface="Wingdings" pitchFamily="2" charset="2"/>
              <a:buNone/>
            </a:pPr>
            <a:r>
              <a:rPr kumimoji="1" lang="en-US" altLang="zh-CN" sz="2400">
                <a:solidFill>
                  <a:srgbClr val="FFFFFF"/>
                </a:solidFill>
                <a:latin typeface="Bodoni MT Black" pitchFamily="18" charset="0"/>
              </a:rPr>
              <a:t>8.4   </a:t>
            </a:r>
            <a:r>
              <a:rPr kumimoji="1" lang="zh-CN" altLang="en-US" sz="2400">
                <a:solidFill>
                  <a:srgbClr val="FFFFFF"/>
                </a:solidFill>
                <a:latin typeface="Bodoni MT Black" pitchFamily="18" charset="0"/>
              </a:rPr>
              <a:t>预防性维护</a:t>
            </a:r>
            <a:endParaRPr kumimoji="1" lang="en-US" altLang="zh-CN" sz="2400">
              <a:solidFill>
                <a:srgbClr val="FFFFFF"/>
              </a:solidFill>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8.5</a:t>
            </a:r>
            <a:r>
              <a:rPr lang="en-US" altLang="zh-CN" sz="2400" dirty="0" smtClean="0">
                <a:solidFill>
                  <a:srgbClr val="D9D9D9"/>
                </a:solidFill>
                <a:latin typeface="Bodoni MT Black" pitchFamily="18" charset="0"/>
                <a:ea typeface="隶书" pitchFamily="49" charset="-122"/>
              </a:rPr>
              <a:t> </a:t>
            </a:r>
            <a:r>
              <a:rPr lang="zh-CN" altLang="en-US" sz="2400" dirty="0">
                <a:solidFill>
                  <a:srgbClr val="D9D9D9"/>
                </a:solidFill>
                <a:latin typeface="Bodoni MT Black" pitchFamily="18" charset="0"/>
                <a:ea typeface="+mn-ea"/>
              </a:rPr>
              <a:t>预防性维护</a:t>
            </a:r>
          </a:p>
        </p:txBody>
      </p:sp>
      <p:sp>
        <p:nvSpPr>
          <p:cNvPr id="13316" name="标题 3"/>
          <p:cNvSpPr>
            <a:spLocks noGrp="1"/>
          </p:cNvSpPr>
          <p:nvPr>
            <p:ph type="title" idx="4294967295"/>
          </p:nvPr>
        </p:nvSpPr>
        <p:spPr>
          <a:xfrm>
            <a:off x="250825" y="19050"/>
            <a:ext cx="8229600" cy="1143000"/>
          </a:xfrm>
        </p:spPr>
        <p:txBody>
          <a:bodyPr/>
          <a:lstStyle/>
          <a:p>
            <a:pPr>
              <a:defRPr/>
            </a:pPr>
            <a:r>
              <a:rPr lang="en-US" altLang="zh-CN" b="1" dirty="0" smtClean="0">
                <a:latin typeface="Bodoni MT Black" pitchFamily="18" charset="0"/>
                <a:ea typeface="+mn-ea"/>
              </a:rPr>
              <a:t>8.5</a:t>
            </a:r>
            <a:r>
              <a:rPr lang="en-US" altLang="zh-CN" b="1" dirty="0" smtClean="0">
                <a:latin typeface="Bodoni MT Black" pitchFamily="18" charset="0"/>
              </a:rPr>
              <a:t> </a:t>
            </a:r>
            <a:r>
              <a:rPr lang="zh-CN" altLang="en-US" b="1" dirty="0" smtClean="0">
                <a:latin typeface="Bodoni MT Black" pitchFamily="18" charset="0"/>
              </a:rPr>
              <a:t>预防性维护</a:t>
            </a:r>
          </a:p>
        </p:txBody>
      </p:sp>
      <p:sp>
        <p:nvSpPr>
          <p:cNvPr id="5" name="文本框 4"/>
          <p:cNvSpPr txBox="1">
            <a:spLocks noChangeArrowheads="1"/>
          </p:cNvSpPr>
          <p:nvPr/>
        </p:nvSpPr>
        <p:spPr bwMode="auto">
          <a:xfrm>
            <a:off x="5294685" y="708571"/>
            <a:ext cx="3849315" cy="1131079"/>
          </a:xfrm>
          <a:prstGeom prst="rect">
            <a:avLst/>
          </a:prstGeom>
          <a:noFill/>
          <a:ln w="15875">
            <a:solidFill>
              <a:schemeClr val="accent1"/>
            </a:solidFill>
            <a:miter lim="800000"/>
            <a:headEnd/>
            <a:tailEnd/>
          </a:ln>
        </p:spPr>
        <p:txBody>
          <a:bodyPr wrap="square">
            <a:spAutoFit/>
          </a:bodyPr>
          <a:lstStyle/>
          <a:p>
            <a:pPr eaLnBrk="1" hangingPunct="1">
              <a:lnSpc>
                <a:spcPct val="125000"/>
              </a:lnSpc>
            </a:pPr>
            <a:r>
              <a:rPr lang="zh-CN" altLang="en-US" dirty="0">
                <a:latin typeface="Bodoni MT Black" pitchFamily="18" charset="0"/>
              </a:rPr>
              <a:t>这些程序的体系结构和数据结构都很差，文档不全甚至完全没有文档，对曾经做过的修改也没有完整的记录。</a:t>
            </a:r>
          </a:p>
        </p:txBody>
      </p:sp>
      <p:sp>
        <p:nvSpPr>
          <p:cNvPr id="6" name="文本框 5"/>
          <p:cNvSpPr txBox="1">
            <a:spLocks noChangeArrowheads="1"/>
          </p:cNvSpPr>
          <p:nvPr/>
        </p:nvSpPr>
        <p:spPr bwMode="auto">
          <a:xfrm>
            <a:off x="324661" y="1755919"/>
            <a:ext cx="8403258" cy="4247317"/>
          </a:xfrm>
          <a:prstGeom prst="rect">
            <a:avLst/>
          </a:prstGeom>
          <a:noFill/>
          <a:ln w="15875">
            <a:noFill/>
            <a:miter lim="800000"/>
            <a:headEnd/>
            <a:tailEnd/>
          </a:ln>
        </p:spPr>
        <p:txBody>
          <a:bodyPr wrap="square">
            <a:spAutoFit/>
          </a:bodyPr>
          <a:lstStyle/>
          <a:p>
            <a:pPr eaLnBrk="1" hangingPunct="1">
              <a:lnSpc>
                <a:spcPct val="125000"/>
              </a:lnSpc>
            </a:pPr>
            <a:r>
              <a:rPr lang="zh-CN" altLang="en-US" sz="2400" dirty="0" smtClean="0">
                <a:latin typeface="Bodoni MT Black" pitchFamily="18" charset="0"/>
              </a:rPr>
              <a:t>① 反复</a:t>
            </a:r>
            <a:r>
              <a:rPr lang="zh-CN" altLang="en-US" sz="2400" dirty="0">
                <a:latin typeface="Bodoni MT Black" pitchFamily="18" charset="0"/>
              </a:rPr>
              <a:t>多次地做修改程序的尝试，与不可见的设计及源代码“顽强战斗”，以实现所要求的修改。</a:t>
            </a:r>
          </a:p>
          <a:p>
            <a:pPr eaLnBrk="1" hangingPunct="1">
              <a:lnSpc>
                <a:spcPct val="125000"/>
              </a:lnSpc>
            </a:pPr>
            <a:r>
              <a:rPr lang="zh-CN" altLang="en-US" sz="2400" dirty="0" smtClean="0">
                <a:latin typeface="Bodoni MT Black" pitchFamily="18" charset="0"/>
              </a:rPr>
              <a:t>② 通过</a:t>
            </a:r>
            <a:r>
              <a:rPr lang="zh-CN" altLang="en-US" sz="2400" dirty="0">
                <a:latin typeface="Bodoni MT Black" pitchFamily="18" charset="0"/>
              </a:rPr>
              <a:t>仔细分析程序尽可能多地掌握程序的内部工作细节，以便更有效地修改它。</a:t>
            </a:r>
          </a:p>
          <a:p>
            <a:pPr eaLnBrk="1" hangingPunct="1">
              <a:lnSpc>
                <a:spcPct val="125000"/>
              </a:lnSpc>
            </a:pPr>
            <a:r>
              <a:rPr lang="zh-CN" altLang="en-US" sz="2400" dirty="0" smtClean="0">
                <a:latin typeface="Bodoni MT Black" pitchFamily="18" charset="0"/>
              </a:rPr>
              <a:t>③ 在</a:t>
            </a:r>
            <a:r>
              <a:rPr lang="zh-CN" altLang="en-US" sz="2400" dirty="0">
                <a:latin typeface="Bodoni MT Black" pitchFamily="18" charset="0"/>
              </a:rPr>
              <a:t>深入理解原有设计的基础上，用</a:t>
            </a:r>
            <a:r>
              <a:rPr lang="zh-CN" altLang="en-US" sz="2400" dirty="0">
                <a:solidFill>
                  <a:srgbClr val="FF0000"/>
                </a:solidFill>
                <a:latin typeface="Bodoni MT Black" pitchFamily="18" charset="0"/>
              </a:rPr>
              <a:t>软件工程方法重新设计、重新编码和测试那些需要变更的软件部分</a:t>
            </a:r>
            <a:r>
              <a:rPr lang="zh-CN" altLang="en-US" sz="2400" dirty="0">
                <a:latin typeface="Bodoni MT Black" pitchFamily="18" charset="0"/>
              </a:rPr>
              <a:t>。</a:t>
            </a:r>
          </a:p>
          <a:p>
            <a:pPr eaLnBrk="1" hangingPunct="1">
              <a:lnSpc>
                <a:spcPct val="125000"/>
              </a:lnSpc>
            </a:pPr>
            <a:r>
              <a:rPr lang="zh-CN" altLang="en-US" sz="2400" dirty="0" smtClean="0">
                <a:latin typeface="Bodoni MT Black" pitchFamily="18" charset="0"/>
              </a:rPr>
              <a:t>④ 以</a:t>
            </a:r>
            <a:r>
              <a:rPr lang="zh-CN" altLang="en-US" sz="2400" dirty="0">
                <a:solidFill>
                  <a:srgbClr val="FF0000"/>
                </a:solidFill>
                <a:latin typeface="Bodoni MT Black" pitchFamily="18" charset="0"/>
              </a:rPr>
              <a:t>软件工程方法学</a:t>
            </a:r>
            <a:r>
              <a:rPr lang="zh-CN" altLang="en-US" sz="2400" dirty="0">
                <a:latin typeface="Bodoni MT Black" pitchFamily="18" charset="0"/>
              </a:rPr>
              <a:t>为指导，</a:t>
            </a:r>
            <a:r>
              <a:rPr lang="zh-CN" altLang="en-US" sz="2400" dirty="0">
                <a:solidFill>
                  <a:srgbClr val="FF0000"/>
                </a:solidFill>
                <a:latin typeface="Bodoni MT Black" pitchFamily="18" charset="0"/>
              </a:rPr>
              <a:t>对程序</a:t>
            </a:r>
            <a:r>
              <a:rPr lang="zh-CN" altLang="en-US" sz="2400" b="1" dirty="0">
                <a:solidFill>
                  <a:srgbClr val="FF0000"/>
                </a:solidFill>
                <a:latin typeface="Bodoni MT Black" pitchFamily="18" charset="0"/>
              </a:rPr>
              <a:t>全部</a:t>
            </a:r>
            <a:r>
              <a:rPr lang="zh-CN" altLang="en-US" sz="2400" dirty="0">
                <a:solidFill>
                  <a:srgbClr val="FF0000"/>
                </a:solidFill>
                <a:latin typeface="Bodoni MT Black" pitchFamily="18" charset="0"/>
              </a:rPr>
              <a:t>重新设计、重新编码和测试，</a:t>
            </a:r>
            <a:r>
              <a:rPr lang="zh-CN" altLang="en-US" sz="2400" dirty="0">
                <a:latin typeface="Bodoni MT Black" pitchFamily="18" charset="0"/>
              </a:rPr>
              <a:t>为此可以使用</a:t>
            </a:r>
            <a:r>
              <a:rPr lang="en-US" altLang="zh-CN" sz="2400" dirty="0">
                <a:latin typeface="Bodoni MT Black" pitchFamily="18" charset="0"/>
              </a:rPr>
              <a:t>CASE</a:t>
            </a:r>
            <a:r>
              <a:rPr lang="zh-CN" altLang="en-US" sz="2400" dirty="0">
                <a:latin typeface="Bodoni MT Black" pitchFamily="18" charset="0"/>
              </a:rPr>
              <a:t>工具（逆向工程和再工程工具）来帮助理解原有的</a:t>
            </a:r>
            <a:r>
              <a:rPr lang="zh-CN" altLang="en-US" sz="2400" dirty="0" smtClean="0">
                <a:latin typeface="Bodoni MT Black" pitchFamily="18" charset="0"/>
              </a:rPr>
              <a:t>设计。</a:t>
            </a:r>
            <a:endParaRPr lang="zh-CN" altLang="en-US" sz="2400" dirty="0">
              <a:latin typeface="Bodoni MT Black" pitchFamily="18" charset="0"/>
            </a:endParaRPr>
          </a:p>
        </p:txBody>
      </p:sp>
      <p:sp>
        <p:nvSpPr>
          <p:cNvPr id="97286" name="文本框 2"/>
          <p:cNvSpPr txBox="1">
            <a:spLocks noChangeArrowheads="1"/>
          </p:cNvSpPr>
          <p:nvPr/>
        </p:nvSpPr>
        <p:spPr bwMode="auto">
          <a:xfrm>
            <a:off x="346075" y="1196975"/>
            <a:ext cx="5738813" cy="461963"/>
          </a:xfrm>
          <a:prstGeom prst="rect">
            <a:avLst/>
          </a:prstGeom>
          <a:noFill/>
          <a:ln w="9525">
            <a:noFill/>
            <a:miter lim="800000"/>
            <a:headEnd/>
            <a:tailEnd/>
          </a:ln>
        </p:spPr>
        <p:txBody>
          <a:bodyPr>
            <a:spAutoFit/>
          </a:bodyPr>
          <a:lstStyle/>
          <a:p>
            <a:pPr eaLnBrk="1" hangingPunct="1"/>
            <a:r>
              <a:rPr lang="zh-CN" altLang="en-US" sz="2400" dirty="0">
                <a:solidFill>
                  <a:srgbClr val="FF0000"/>
                </a:solidFill>
                <a:latin typeface="Bodoni MT Black" pitchFamily="18" charset="0"/>
              </a:rPr>
              <a:t>怎样满足用户对老程序的维护要求？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隶书" pitchFamily="49" charset="-122"/>
              </a:rPr>
              <a:t>8.5 </a:t>
            </a:r>
            <a:r>
              <a:rPr lang="zh-CN" altLang="en-US" sz="2400" dirty="0" smtClean="0">
                <a:solidFill>
                  <a:srgbClr val="D9D9D9"/>
                </a:solidFill>
                <a:latin typeface="Bodoni MT Black" pitchFamily="18" charset="0"/>
                <a:ea typeface="+mn-ea"/>
              </a:rPr>
              <a:t>预防性维护</a:t>
            </a:r>
            <a:endParaRPr lang="zh-CN" altLang="en-US" sz="2400" dirty="0">
              <a:solidFill>
                <a:srgbClr val="D9D9D9"/>
              </a:solidFill>
              <a:latin typeface="Bodoni MT Black" pitchFamily="18" charset="0"/>
              <a:ea typeface="+mn-ea"/>
            </a:endParaRP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99332" name="文本框 3"/>
          <p:cNvSpPr txBox="1">
            <a:spLocks noChangeArrowheads="1"/>
          </p:cNvSpPr>
          <p:nvPr/>
        </p:nvSpPr>
        <p:spPr bwMode="auto">
          <a:xfrm>
            <a:off x="312165" y="2062003"/>
            <a:ext cx="8580315" cy="3785652"/>
          </a:xfrm>
          <a:prstGeom prst="rect">
            <a:avLst/>
          </a:prstGeom>
          <a:noFill/>
          <a:ln w="9525">
            <a:noFill/>
            <a:miter lim="800000"/>
            <a:headEnd/>
            <a:tailEnd/>
          </a:ln>
        </p:spPr>
        <p:txBody>
          <a:bodyPr wrap="square">
            <a:spAutoFit/>
          </a:bodyPr>
          <a:lstStyle/>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 在</a:t>
            </a:r>
            <a:r>
              <a:rPr lang="zh-CN" altLang="en-US" sz="2400" dirty="0">
                <a:latin typeface="Bodoni MT Black" pitchFamily="18" charset="0"/>
              </a:rPr>
              <a:t>一个正在工作的程序版本已经存在的情况下重新开发一个大型程序，似乎是一种浪费。其实不然，下述</a:t>
            </a:r>
            <a:r>
              <a:rPr lang="zh-CN" altLang="en-US" sz="2400" dirty="0" smtClean="0">
                <a:latin typeface="Bodoni MT Black" pitchFamily="18" charset="0"/>
              </a:rPr>
              <a:t>事实能</a:t>
            </a:r>
            <a:r>
              <a:rPr lang="zh-CN" altLang="en-US" sz="2400" dirty="0">
                <a:latin typeface="Bodoni MT Black" pitchFamily="18" charset="0"/>
              </a:rPr>
              <a:t>说明问题。</a:t>
            </a:r>
          </a:p>
          <a:p>
            <a:pPr eaLnBrk="1" hangingPunct="1">
              <a:lnSpc>
                <a:spcPct val="125000"/>
              </a:lnSpc>
            </a:pPr>
            <a:r>
              <a:rPr lang="zh-CN" altLang="en-US" sz="2400" dirty="0" smtClean="0">
                <a:latin typeface="Bodoni MT Black" pitchFamily="18" charset="0"/>
              </a:rPr>
              <a:t>① 维护</a:t>
            </a:r>
            <a:r>
              <a:rPr lang="zh-CN" altLang="en-US" sz="2400" dirty="0">
                <a:latin typeface="Bodoni MT Black" pitchFamily="18" charset="0"/>
              </a:rPr>
              <a:t>一行源代码的代价可能是最初开发该行源代码</a:t>
            </a:r>
            <a:r>
              <a:rPr lang="zh-CN" altLang="en-US" sz="2400" dirty="0" smtClean="0">
                <a:latin typeface="Bodoni MT Black" pitchFamily="18" charset="0"/>
              </a:rPr>
              <a:t>代价的</a:t>
            </a:r>
            <a:r>
              <a:rPr lang="en-US" altLang="zh-CN" sz="2400" dirty="0">
                <a:latin typeface="Bodoni MT Black" pitchFamily="18" charset="0"/>
              </a:rPr>
              <a:t>14~40</a:t>
            </a:r>
            <a:r>
              <a:rPr lang="zh-CN" altLang="en-US" sz="2400" dirty="0" smtClean="0">
                <a:latin typeface="Bodoni MT Black" pitchFamily="18" charset="0"/>
              </a:rPr>
              <a:t>倍；</a:t>
            </a:r>
            <a:endParaRPr lang="zh-CN" altLang="en-US" sz="2400" dirty="0">
              <a:latin typeface="Bodoni MT Black" pitchFamily="18" charset="0"/>
            </a:endParaRPr>
          </a:p>
          <a:p>
            <a:pPr eaLnBrk="1" hangingPunct="1">
              <a:lnSpc>
                <a:spcPct val="125000"/>
              </a:lnSpc>
            </a:pPr>
            <a:r>
              <a:rPr lang="zh-CN" altLang="en-US" sz="2400" dirty="0" smtClean="0">
                <a:latin typeface="Bodoni MT Black" pitchFamily="18" charset="0"/>
              </a:rPr>
              <a:t>② </a:t>
            </a:r>
            <a:r>
              <a:rPr lang="zh-CN" altLang="en-US" sz="2400" dirty="0" smtClean="0">
                <a:solidFill>
                  <a:srgbClr val="FF0000"/>
                </a:solidFill>
                <a:latin typeface="Bodoni MT Black" pitchFamily="18" charset="0"/>
              </a:rPr>
              <a:t>重新</a:t>
            </a:r>
            <a:r>
              <a:rPr lang="zh-CN" altLang="en-US" sz="2400" dirty="0">
                <a:solidFill>
                  <a:srgbClr val="FF0000"/>
                </a:solidFill>
                <a:latin typeface="Bodoni MT Black" pitchFamily="18" charset="0"/>
              </a:rPr>
              <a:t>设计软件体系结构</a:t>
            </a:r>
            <a:r>
              <a:rPr lang="zh-CN" altLang="en-US" sz="2400" dirty="0">
                <a:latin typeface="Bodoni MT Black" pitchFamily="18" charset="0"/>
              </a:rPr>
              <a:t>（程序及数据结构）时使用了</a:t>
            </a:r>
            <a:r>
              <a:rPr lang="zh-CN" altLang="en-US" sz="2400" dirty="0" smtClean="0">
                <a:latin typeface="Bodoni MT Black" pitchFamily="18" charset="0"/>
              </a:rPr>
              <a:t>现代</a:t>
            </a:r>
            <a:r>
              <a:rPr lang="zh-CN" altLang="en-US" sz="2400" dirty="0">
                <a:latin typeface="Bodoni MT Black" pitchFamily="18" charset="0"/>
              </a:rPr>
              <a:t>设计概念，它对将来的维护可能有很大的</a:t>
            </a:r>
            <a:r>
              <a:rPr lang="zh-CN" altLang="en-US" sz="2400" dirty="0" smtClean="0">
                <a:latin typeface="Bodoni MT Black" pitchFamily="18" charset="0"/>
              </a:rPr>
              <a:t>帮助；</a:t>
            </a:r>
            <a:endParaRPr lang="zh-CN" altLang="en-US" sz="2400" dirty="0">
              <a:latin typeface="Bodoni MT Black" pitchFamily="18" charset="0"/>
            </a:endParaRPr>
          </a:p>
          <a:p>
            <a:pPr eaLnBrk="1" hangingPunct="1">
              <a:lnSpc>
                <a:spcPct val="125000"/>
              </a:lnSpc>
            </a:pPr>
            <a:r>
              <a:rPr lang="zh-CN" altLang="en-US" sz="2400" dirty="0" smtClean="0">
                <a:latin typeface="Bodoni MT Black" pitchFamily="18" charset="0"/>
              </a:rPr>
              <a:t>③ 由于</a:t>
            </a:r>
            <a:r>
              <a:rPr lang="zh-CN" altLang="en-US" sz="2400" dirty="0">
                <a:latin typeface="Bodoni MT Black" pitchFamily="18" charset="0"/>
              </a:rPr>
              <a:t>现有的程序版本可作为</a:t>
            </a:r>
            <a:r>
              <a:rPr lang="zh-CN" altLang="en-US" sz="2400" dirty="0">
                <a:solidFill>
                  <a:srgbClr val="FF0000"/>
                </a:solidFill>
                <a:latin typeface="Bodoni MT Black" pitchFamily="18" charset="0"/>
              </a:rPr>
              <a:t>软件原型</a:t>
            </a:r>
            <a:r>
              <a:rPr lang="zh-CN" altLang="en-US" sz="2400" dirty="0">
                <a:latin typeface="Bodoni MT Black" pitchFamily="18" charset="0"/>
              </a:rPr>
              <a:t>使用，开发</a:t>
            </a:r>
            <a:r>
              <a:rPr lang="zh-CN" altLang="en-US" sz="2400" dirty="0" smtClean="0">
                <a:latin typeface="Bodoni MT Black" pitchFamily="18" charset="0"/>
              </a:rPr>
              <a:t>生产率可</a:t>
            </a:r>
            <a:r>
              <a:rPr lang="zh-CN" altLang="en-US" sz="2400" dirty="0">
                <a:latin typeface="Bodoni MT Black" pitchFamily="18" charset="0"/>
              </a:rPr>
              <a:t>大大高于平均</a:t>
            </a:r>
            <a:r>
              <a:rPr lang="zh-CN" altLang="en-US" sz="2400" dirty="0" smtClean="0">
                <a:latin typeface="Bodoni MT Black" pitchFamily="18" charset="0"/>
              </a:rPr>
              <a:t>水平；</a:t>
            </a:r>
            <a:endParaRPr lang="zh-CN" altLang="en-US" sz="2400" dirty="0">
              <a:latin typeface="Bodoni MT Black" pitchFamily="18" charset="0"/>
            </a:endParaRPr>
          </a:p>
        </p:txBody>
      </p:sp>
      <p:sp>
        <p:nvSpPr>
          <p:cNvPr id="99333" name="文本框 1"/>
          <p:cNvSpPr txBox="1">
            <a:spLocks noChangeArrowheads="1"/>
          </p:cNvSpPr>
          <p:nvPr/>
        </p:nvSpPr>
        <p:spPr bwMode="auto">
          <a:xfrm>
            <a:off x="312165" y="978694"/>
            <a:ext cx="8508307" cy="968663"/>
          </a:xfrm>
          <a:prstGeom prst="rect">
            <a:avLst/>
          </a:prstGeom>
          <a:noFill/>
          <a:ln w="15875">
            <a:solidFill>
              <a:srgbClr val="FF0000"/>
            </a:solidFill>
            <a:miter lim="800000"/>
            <a:headEnd/>
            <a:tailEnd/>
          </a:ln>
        </p:spPr>
        <p:txBody>
          <a:bodyPr wrap="square">
            <a:spAutoFit/>
          </a:bodyPr>
          <a:lstStyle/>
          <a:p>
            <a:pPr eaLnBrk="1" hangingPunct="1">
              <a:lnSpc>
                <a:spcPct val="125000"/>
              </a:lnSpc>
            </a:pPr>
            <a:r>
              <a:rPr lang="zh-CN" altLang="en-US" sz="2400" b="1" dirty="0">
                <a:solidFill>
                  <a:srgbClr val="000000"/>
                </a:solidFill>
                <a:latin typeface="Bodoni MT Black" pitchFamily="18" charset="0"/>
              </a:rPr>
              <a:t>    </a:t>
            </a:r>
            <a:r>
              <a:rPr lang="zh-CN" altLang="en-US" sz="2400" b="1" dirty="0" smtClean="0">
                <a:solidFill>
                  <a:srgbClr val="000000"/>
                </a:solidFill>
                <a:latin typeface="Bodoni MT Black" pitchFamily="18" charset="0"/>
              </a:rPr>
              <a:t> </a:t>
            </a:r>
            <a:r>
              <a:rPr lang="zh-CN" altLang="en-US" sz="2400" b="1" dirty="0">
                <a:solidFill>
                  <a:srgbClr val="000000"/>
                </a:solidFill>
                <a:latin typeface="Bodoni MT Black" pitchFamily="18" charset="0"/>
              </a:rPr>
              <a:t>预防性维护方法是由</a:t>
            </a:r>
            <a:r>
              <a:rPr lang="en-US" altLang="zh-CN" sz="2400" b="1" dirty="0">
                <a:solidFill>
                  <a:srgbClr val="000000"/>
                </a:solidFill>
                <a:latin typeface="Bodoni MT Black" pitchFamily="18" charset="0"/>
              </a:rPr>
              <a:t>Miller</a:t>
            </a:r>
            <a:r>
              <a:rPr lang="zh-CN" altLang="en-US" sz="2400" b="1" dirty="0">
                <a:solidFill>
                  <a:srgbClr val="000000"/>
                </a:solidFill>
                <a:latin typeface="Bodoni MT Black" pitchFamily="18" charset="0"/>
              </a:rPr>
              <a:t>提出来的，他把这种方法定义为：“</a:t>
            </a:r>
            <a:r>
              <a:rPr lang="zh-CN" altLang="en-US" sz="2400" b="1" dirty="0">
                <a:solidFill>
                  <a:srgbClr val="FF0000"/>
                </a:solidFill>
                <a:latin typeface="Bodoni MT Black" pitchFamily="18" charset="0"/>
              </a:rPr>
              <a:t>把今天的方法学应用到昨天的系统上，以支持明天的需求。</a:t>
            </a:r>
            <a:r>
              <a:rPr lang="zh-CN" altLang="en-US" sz="2400" b="1" dirty="0">
                <a:solidFill>
                  <a:srgbClr val="000000"/>
                </a:solidFill>
                <a:latin typeface="Bodoni MT Black" pitchFamily="18" charset="0"/>
              </a:rPr>
              <a:t>”</a:t>
            </a:r>
          </a:p>
        </p:txBody>
      </p:sp>
      <p:sp>
        <p:nvSpPr>
          <p:cNvPr id="8" name="标题 3"/>
          <p:cNvSpPr txBox="1">
            <a:spLocks/>
          </p:cNvSpPr>
          <p:nvPr/>
        </p:nvSpPr>
        <p:spPr bwMode="auto">
          <a:xfrm>
            <a:off x="250825" y="190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8.5</a:t>
            </a:r>
            <a:r>
              <a:rPr lang="en-US" altLang="zh-CN" b="1" smtClean="0">
                <a:latin typeface="Bodoni MT Black" pitchFamily="18" charset="0"/>
              </a:rPr>
              <a:t> </a:t>
            </a:r>
            <a:r>
              <a:rPr lang="zh-CN" altLang="en-US" b="1" smtClean="0">
                <a:latin typeface="Bodoni MT Black" pitchFamily="18" charset="0"/>
              </a:rPr>
              <a:t>预防性维护</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隶书" pitchFamily="49" charset="-122"/>
              </a:rPr>
              <a:t>8.5 </a:t>
            </a:r>
            <a:r>
              <a:rPr lang="zh-CN" altLang="en-US" sz="2400" dirty="0" smtClean="0">
                <a:solidFill>
                  <a:srgbClr val="D9D9D9"/>
                </a:solidFill>
                <a:latin typeface="Bodoni MT Black" pitchFamily="18" charset="0"/>
                <a:ea typeface="+mn-ea"/>
              </a:rPr>
              <a:t>预防性维护</a:t>
            </a:r>
            <a:endParaRPr lang="zh-CN" altLang="en-US" sz="2400" dirty="0">
              <a:solidFill>
                <a:srgbClr val="D9D9D9"/>
              </a:solidFill>
              <a:latin typeface="Bodoni MT Black" pitchFamily="18" charset="0"/>
              <a:ea typeface="+mn-ea"/>
            </a:endParaRP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101380" name="文本框 3"/>
          <p:cNvSpPr txBox="1">
            <a:spLocks noChangeArrowheads="1"/>
          </p:cNvSpPr>
          <p:nvPr/>
        </p:nvSpPr>
        <p:spPr bwMode="auto">
          <a:xfrm>
            <a:off x="323528" y="1570038"/>
            <a:ext cx="8640959" cy="3323987"/>
          </a:xfrm>
          <a:prstGeom prst="rect">
            <a:avLst/>
          </a:prstGeom>
          <a:noFill/>
          <a:ln w="9525">
            <a:noFill/>
            <a:miter lim="800000"/>
            <a:headEnd/>
            <a:tailEnd/>
          </a:ln>
        </p:spPr>
        <p:txBody>
          <a:bodyPr wrap="square">
            <a:spAutoFit/>
          </a:bodyPr>
          <a:lstStyle/>
          <a:p>
            <a:pPr eaLnBrk="1" hangingPunct="1">
              <a:lnSpc>
                <a:spcPct val="125000"/>
              </a:lnSpc>
            </a:pPr>
            <a:r>
              <a:rPr lang="zh-CN" altLang="en-US" sz="2400" dirty="0" smtClean="0">
                <a:latin typeface="Bodoni MT Black" pitchFamily="18" charset="0"/>
              </a:rPr>
              <a:t>④ 用户</a:t>
            </a:r>
            <a:r>
              <a:rPr lang="zh-CN" altLang="en-US" sz="2400" dirty="0">
                <a:latin typeface="Bodoni MT Black" pitchFamily="18" charset="0"/>
              </a:rPr>
              <a:t>具有较多使用该软件的经验，因此，能够很</a:t>
            </a:r>
            <a:r>
              <a:rPr lang="zh-CN" altLang="en-US" sz="2400" dirty="0" smtClean="0">
                <a:latin typeface="Bodoni MT Black" pitchFamily="18" charset="0"/>
              </a:rPr>
              <a:t>容易地</a:t>
            </a:r>
            <a:r>
              <a:rPr lang="zh-CN" altLang="en-US" sz="2400" dirty="0">
                <a:latin typeface="Bodoni MT Black" pitchFamily="18" charset="0"/>
              </a:rPr>
              <a:t>搞清晰的</a:t>
            </a:r>
            <a:r>
              <a:rPr lang="zh-CN" altLang="en-US" sz="2400" dirty="0">
                <a:solidFill>
                  <a:srgbClr val="FF0000"/>
                </a:solidFill>
                <a:latin typeface="Bodoni MT Black" pitchFamily="18" charset="0"/>
              </a:rPr>
              <a:t>变更需求</a:t>
            </a:r>
            <a:r>
              <a:rPr lang="zh-CN" altLang="en-US" sz="2400" dirty="0">
                <a:latin typeface="Bodoni MT Black" pitchFamily="18" charset="0"/>
              </a:rPr>
              <a:t>和</a:t>
            </a:r>
            <a:r>
              <a:rPr lang="zh-CN" altLang="en-US" sz="2400" dirty="0">
                <a:solidFill>
                  <a:srgbClr val="FF0000"/>
                </a:solidFill>
                <a:latin typeface="Bodoni MT Black" pitchFamily="18" charset="0"/>
              </a:rPr>
              <a:t>变更的</a:t>
            </a:r>
            <a:r>
              <a:rPr lang="zh-CN" altLang="en-US" sz="2400" dirty="0" smtClean="0">
                <a:solidFill>
                  <a:srgbClr val="FF0000"/>
                </a:solidFill>
                <a:latin typeface="Bodoni MT Black" pitchFamily="18" charset="0"/>
              </a:rPr>
              <a:t>范围</a:t>
            </a:r>
            <a:r>
              <a:rPr lang="zh-CN" altLang="en-US" sz="2400" dirty="0" smtClean="0">
                <a:latin typeface="Bodoni MT Black" pitchFamily="18" charset="0"/>
              </a:rPr>
              <a:t>；</a:t>
            </a:r>
            <a:endParaRPr lang="zh-CN" altLang="en-US" sz="2400" dirty="0">
              <a:latin typeface="Bodoni MT Black" pitchFamily="18" charset="0"/>
            </a:endParaRPr>
          </a:p>
          <a:p>
            <a:pPr eaLnBrk="1" hangingPunct="1">
              <a:lnSpc>
                <a:spcPct val="125000"/>
              </a:lnSpc>
            </a:pPr>
            <a:r>
              <a:rPr lang="zh-CN" altLang="en-US" sz="2400" dirty="0" smtClean="0">
                <a:latin typeface="Bodoni MT Black" pitchFamily="18" charset="0"/>
              </a:rPr>
              <a:t>⑤ 利用</a:t>
            </a:r>
            <a:r>
              <a:rPr lang="zh-CN" altLang="en-US" sz="2400" dirty="0">
                <a:solidFill>
                  <a:srgbClr val="FF0000"/>
                </a:solidFill>
                <a:latin typeface="Bodoni MT Black" pitchFamily="18" charset="0"/>
              </a:rPr>
              <a:t>逆向工程</a:t>
            </a:r>
            <a:r>
              <a:rPr lang="zh-CN" altLang="en-US" sz="2400" dirty="0">
                <a:latin typeface="Bodoni MT Black" pitchFamily="18" charset="0"/>
              </a:rPr>
              <a:t>和</a:t>
            </a:r>
            <a:r>
              <a:rPr lang="zh-CN" altLang="en-US" sz="2400" dirty="0">
                <a:solidFill>
                  <a:srgbClr val="FF0000"/>
                </a:solidFill>
                <a:latin typeface="Bodoni MT Black" pitchFamily="18" charset="0"/>
              </a:rPr>
              <a:t>再工程</a:t>
            </a:r>
            <a:r>
              <a:rPr lang="zh-CN" altLang="en-US" sz="2400" dirty="0">
                <a:latin typeface="Bodoni MT Black" pitchFamily="18" charset="0"/>
              </a:rPr>
              <a:t>的工具，可以使一部分工作</a:t>
            </a:r>
            <a:r>
              <a:rPr lang="zh-CN" altLang="en-US" sz="2400" dirty="0" smtClean="0">
                <a:latin typeface="Bodoni MT Black" pitchFamily="18" charset="0"/>
              </a:rPr>
              <a:t>自动化；</a:t>
            </a:r>
            <a:endParaRPr lang="zh-CN" altLang="en-US" sz="2400" dirty="0">
              <a:latin typeface="Bodoni MT Black" pitchFamily="18" charset="0"/>
            </a:endParaRPr>
          </a:p>
          <a:p>
            <a:pPr eaLnBrk="1" hangingPunct="1">
              <a:lnSpc>
                <a:spcPct val="125000"/>
              </a:lnSpc>
            </a:pPr>
            <a:r>
              <a:rPr lang="zh-CN" altLang="en-US" sz="2400" dirty="0" smtClean="0">
                <a:latin typeface="Bodoni MT Black" pitchFamily="18" charset="0"/>
              </a:rPr>
              <a:t>⑥ 在</a:t>
            </a:r>
            <a:r>
              <a:rPr lang="zh-CN" altLang="en-US" sz="2400" dirty="0">
                <a:latin typeface="Bodoni MT Black" pitchFamily="18" charset="0"/>
              </a:rPr>
              <a:t>完成预防性维护的过程中可以建立起</a:t>
            </a:r>
            <a:r>
              <a:rPr lang="zh-CN" altLang="en-US" sz="2400" dirty="0">
                <a:solidFill>
                  <a:srgbClr val="FF0000"/>
                </a:solidFill>
                <a:latin typeface="Bodoni MT Black" pitchFamily="18" charset="0"/>
              </a:rPr>
              <a:t>完整的软件</a:t>
            </a:r>
            <a:r>
              <a:rPr lang="zh-CN" altLang="en-US" sz="2400" dirty="0" smtClean="0">
                <a:solidFill>
                  <a:srgbClr val="FF0000"/>
                </a:solidFill>
                <a:latin typeface="Bodoni MT Black" pitchFamily="18" charset="0"/>
              </a:rPr>
              <a:t>配置</a:t>
            </a:r>
            <a:r>
              <a:rPr lang="zh-CN" altLang="en-US" sz="2400" dirty="0">
                <a:latin typeface="Bodoni MT Black" pitchFamily="18" charset="0"/>
              </a:rPr>
              <a:t>。</a:t>
            </a:r>
            <a:endParaRPr lang="en-US" altLang="zh-CN" sz="2400" dirty="0">
              <a:latin typeface="Bodoni MT Black" pitchFamily="18" charset="0"/>
            </a:endParaRPr>
          </a:p>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  虽然</a:t>
            </a:r>
            <a:r>
              <a:rPr lang="zh-CN" altLang="en-US" sz="2400" dirty="0">
                <a:latin typeface="Bodoni MT Black" pitchFamily="18" charset="0"/>
              </a:rPr>
              <a:t>由于条件所限，目前预防性维护在全部维护活动中仅占很小比例，</a:t>
            </a:r>
            <a:r>
              <a:rPr lang="zh-CN" altLang="en-US" sz="2400" dirty="0" smtClean="0">
                <a:latin typeface="Bodoni MT Black" pitchFamily="18" charset="0"/>
              </a:rPr>
              <a:t>但是不</a:t>
            </a:r>
            <a:r>
              <a:rPr lang="zh-CN" altLang="en-US" sz="2400" dirty="0">
                <a:latin typeface="Bodoni MT Black" pitchFamily="18" charset="0"/>
              </a:rPr>
              <a:t>应该忽视这类维护，在条件具备时应该主动地进行预防性维护。</a:t>
            </a:r>
          </a:p>
        </p:txBody>
      </p:sp>
      <p:sp>
        <p:nvSpPr>
          <p:cNvPr id="7" name="标题 3"/>
          <p:cNvSpPr txBox="1">
            <a:spLocks/>
          </p:cNvSpPr>
          <p:nvPr/>
        </p:nvSpPr>
        <p:spPr bwMode="auto">
          <a:xfrm>
            <a:off x="250825" y="190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8.5</a:t>
            </a:r>
            <a:r>
              <a:rPr lang="en-US" altLang="zh-CN" b="1" smtClean="0">
                <a:latin typeface="Bodoni MT Black" pitchFamily="18" charset="0"/>
              </a:rPr>
              <a:t> </a:t>
            </a:r>
            <a:r>
              <a:rPr lang="zh-CN" altLang="en-US" b="1" smtClean="0">
                <a:latin typeface="Bodoni MT Black" pitchFamily="18" charset="0"/>
              </a:rPr>
              <a:t>预防性维护</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pic>
        <p:nvPicPr>
          <p:cNvPr id="103427"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103428"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103429"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103430"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103431"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103432"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34" name="Rectangle 3"/>
          <p:cNvSpPr txBox="1">
            <a:spLocks noChangeArrowheads="1"/>
          </p:cNvSpPr>
          <p:nvPr/>
        </p:nvSpPr>
        <p:spPr bwMode="auto">
          <a:xfrm>
            <a:off x="539750" y="1203325"/>
            <a:ext cx="8229600"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800" b="1" dirty="0" smtClean="0">
                <a:solidFill>
                  <a:srgbClr val="9999CC">
                    <a:lumMod val="50000"/>
                  </a:srgbClr>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.1   </a:t>
            </a:r>
            <a:r>
              <a:rPr kumimoji="1" lang="zh-CN" altLang="en-US" sz="2800" b="1" dirty="0" smtClean="0">
                <a:solidFill>
                  <a:prstClr val="black"/>
                </a:solidFill>
                <a:latin typeface="Bodoni MT Black" pitchFamily="18" charset="0"/>
              </a:rPr>
              <a:t>软件维护的定义</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8.2   </a:t>
            </a:r>
            <a:r>
              <a:rPr kumimoji="1" lang="zh-CN" altLang="en-US" sz="2800" b="1" dirty="0" smtClean="0">
                <a:solidFill>
                  <a:prstClr val="black"/>
                </a:solidFill>
                <a:latin typeface="Bodoni MT Black" pitchFamily="18" charset="0"/>
              </a:rPr>
              <a:t>软件维护的特点</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.3   </a:t>
            </a:r>
            <a:r>
              <a:rPr kumimoji="1" lang="zh-CN" altLang="en-US" sz="2800" b="1" dirty="0" smtClean="0">
                <a:solidFill>
                  <a:prstClr val="black"/>
                </a:solidFill>
                <a:latin typeface="Bodoni MT Black" pitchFamily="18" charset="0"/>
              </a:rPr>
              <a:t>软件维护过程</a:t>
            </a: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.4   </a:t>
            </a:r>
            <a:r>
              <a:rPr kumimoji="1" lang="zh-CN" altLang="en-US" sz="2800" b="1" dirty="0" smtClean="0">
                <a:solidFill>
                  <a:prstClr val="black"/>
                </a:solidFill>
                <a:latin typeface="Bodoni MT Black" pitchFamily="18" charset="0"/>
              </a:rPr>
              <a:t>软件的可维护性</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.5   </a:t>
            </a:r>
            <a:r>
              <a:rPr kumimoji="1" lang="zh-CN" altLang="en-US" sz="2800" b="1" dirty="0" smtClean="0">
                <a:solidFill>
                  <a:prstClr val="black"/>
                </a:solidFill>
                <a:latin typeface="Bodoni MT Black" pitchFamily="18" charset="0"/>
              </a:rPr>
              <a:t>预防性维护</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.6   </a:t>
            </a:r>
            <a:r>
              <a:rPr kumimoji="1" lang="zh-CN" altLang="en-US" sz="2800" b="1" dirty="0" smtClean="0">
                <a:solidFill>
                  <a:prstClr val="black"/>
                </a:solidFill>
                <a:latin typeface="Bodoni MT Black" pitchFamily="18" charset="0"/>
              </a:rPr>
              <a:t>软件再工程过程</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000" b="1" dirty="0" smtClean="0">
                <a:solidFill>
                  <a:prstClr val="black"/>
                </a:solidFill>
                <a:latin typeface="Bodoni MT Black" pitchFamily="18" charset="0"/>
              </a:rPr>
              <a:t>   </a:t>
            </a:r>
          </a:p>
          <a:p>
            <a:pPr marL="0" indent="0" eaLnBrk="1" hangingPunct="1">
              <a:lnSpc>
                <a:spcPct val="250000"/>
              </a:lnSpc>
              <a:spcBef>
                <a:spcPct val="50000"/>
              </a:spcBef>
              <a:buClrTx/>
              <a:buSzTx/>
              <a:buFont typeface="Wingdings" pitchFamily="2" charset="2"/>
              <a:buNone/>
              <a:defRPr/>
            </a:pPr>
            <a:endParaRPr kumimoji="1" lang="zh-CN" altLang="en-US" sz="2400" b="1" dirty="0" smtClean="0">
              <a:solidFill>
                <a:prstClr val="black"/>
              </a:solidFill>
              <a:latin typeface="Bodoni MT Black" pitchFamily="18" charset="0"/>
            </a:endParaRPr>
          </a:p>
          <a:p>
            <a:pPr marL="0" indent="0" eaLnBrk="1" hangingPunct="1">
              <a:lnSpc>
                <a:spcPct val="120000"/>
              </a:lnSpc>
              <a:spcBef>
                <a:spcPct val="50000"/>
              </a:spcBef>
              <a:buClrTx/>
              <a:buSzTx/>
              <a:buFont typeface="Wingdings" pitchFamily="2" charset="2"/>
              <a:buNone/>
              <a:defRPr/>
            </a:pPr>
            <a:r>
              <a:rPr kumimoji="1" lang="en-US" altLang="zh-CN" sz="2400" b="1" dirty="0" smtClean="0">
                <a:solidFill>
                  <a:srgbClr val="9999CC">
                    <a:lumMod val="50000"/>
                  </a:srgbClr>
                </a:solidFill>
                <a:latin typeface="Bodoni MT Black" pitchFamily="18" charset="0"/>
              </a:rPr>
              <a:t>      </a:t>
            </a:r>
            <a:endParaRPr kumimoji="1" lang="zh-CN" altLang="en-US" sz="2400" b="1" dirty="0" smtClean="0">
              <a:solidFill>
                <a:srgbClr val="9999CC">
                  <a:lumMod val="50000"/>
                </a:srgbClr>
              </a:solidFill>
              <a:latin typeface="Bodoni MT Black" pitchFamily="18" charset="0"/>
            </a:endParaRPr>
          </a:p>
          <a:p>
            <a:pPr eaLnBrk="1" hangingPunct="1">
              <a:buClr>
                <a:srgbClr val="00007D"/>
              </a:buClr>
              <a:defRPr/>
            </a:pPr>
            <a:endParaRPr lang="zh-CN" altLang="zh-CN" b="1" kern="0" dirty="0">
              <a:solidFill>
                <a:srgbClr val="000000"/>
              </a:solidFill>
              <a:latin typeface="Bodoni MT Black" pitchFamily="18" charset="0"/>
            </a:endParaRPr>
          </a:p>
        </p:txBody>
      </p:sp>
      <p:sp>
        <p:nvSpPr>
          <p:cNvPr id="13" name="1 Título"/>
          <p:cNvSpPr txBox="1">
            <a:spLocks/>
          </p:cNvSpPr>
          <p:nvPr/>
        </p:nvSpPr>
        <p:spPr>
          <a:xfrm>
            <a:off x="984250" y="215900"/>
            <a:ext cx="73485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solidFill>
                  <a:prstClr val="black"/>
                </a:solidFill>
                <a:latin typeface="Bodoni MT Black" pitchFamily="18" charset="0"/>
              </a:rPr>
              <a:t>主要内容</a:t>
            </a:r>
            <a:endParaRPr lang="es-HN" b="1" dirty="0">
              <a:solidFill>
                <a:prstClr val="black"/>
              </a:solidFill>
              <a:latin typeface="Bodoni MT Black" pitchFamily="18" charset="0"/>
              <a:ea typeface="+mn-ea"/>
            </a:endParaRPr>
          </a:p>
        </p:txBody>
      </p:sp>
      <p:sp>
        <p:nvSpPr>
          <p:cNvPr id="14" name="矩形 13"/>
          <p:cNvSpPr/>
          <p:nvPr/>
        </p:nvSpPr>
        <p:spPr>
          <a:xfrm>
            <a:off x="862013" y="437038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
        <p:nvSpPr>
          <p:cNvPr id="15" name="等腰三角形 14"/>
          <p:cNvSpPr/>
          <p:nvPr/>
        </p:nvSpPr>
        <p:spPr>
          <a:xfrm rot="5400000">
            <a:off x="269082" y="4455319"/>
            <a:ext cx="539750"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
        <p:nvSpPr>
          <p:cNvPr id="103437"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spcBef>
                <a:spcPct val="50000"/>
              </a:spcBef>
              <a:buFont typeface="Wingdings" pitchFamily="2" charset="2"/>
              <a:buNone/>
            </a:pPr>
            <a:r>
              <a:rPr kumimoji="1" lang="en-US" altLang="zh-CN" sz="2400">
                <a:solidFill>
                  <a:srgbClr val="FFFFFF"/>
                </a:solidFill>
                <a:latin typeface="Bodoni MT Black" pitchFamily="18" charset="0"/>
              </a:rPr>
              <a:t>8.6   </a:t>
            </a:r>
            <a:r>
              <a:rPr kumimoji="1" lang="zh-CN" altLang="en-US" sz="2400">
                <a:solidFill>
                  <a:srgbClr val="FFFFFF"/>
                </a:solidFill>
                <a:latin typeface="Bodoni MT Black" pitchFamily="18" charset="0"/>
              </a:rPr>
              <a:t>软件再工程过程</a:t>
            </a:r>
            <a:endParaRPr kumimoji="1" lang="en-US" altLang="zh-CN" sz="2400">
              <a:solidFill>
                <a:srgbClr val="FFFFFF"/>
              </a:solidFill>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8.6 </a:t>
            </a:r>
            <a:r>
              <a:rPr lang="zh-CN" altLang="en-US" sz="2400" dirty="0">
                <a:solidFill>
                  <a:srgbClr val="D9D9D9"/>
                </a:solidFill>
                <a:latin typeface="Bodoni MT Black" pitchFamily="18" charset="0"/>
                <a:ea typeface="+mn-ea"/>
              </a:rPr>
              <a:t>软件再工程过程</a:t>
            </a:r>
          </a:p>
        </p:txBody>
      </p:sp>
      <p:sp>
        <p:nvSpPr>
          <p:cNvPr id="13316" name="标题 3"/>
          <p:cNvSpPr>
            <a:spLocks noGrp="1"/>
          </p:cNvSpPr>
          <p:nvPr>
            <p:ph type="title" idx="4294967295"/>
          </p:nvPr>
        </p:nvSpPr>
        <p:spPr>
          <a:xfrm>
            <a:off x="323850" y="1588"/>
            <a:ext cx="8229600" cy="1143000"/>
          </a:xfrm>
        </p:spPr>
        <p:txBody>
          <a:bodyPr/>
          <a:lstStyle/>
          <a:p>
            <a:pPr>
              <a:defRPr/>
            </a:pPr>
            <a:r>
              <a:rPr lang="en-US" altLang="zh-CN" b="1" dirty="0" smtClean="0">
                <a:latin typeface="Bodoni MT Black" pitchFamily="18" charset="0"/>
                <a:ea typeface="+mn-ea"/>
              </a:rPr>
              <a:t>8.6</a:t>
            </a:r>
            <a:r>
              <a:rPr lang="en-US" altLang="zh-CN" b="1" dirty="0" smtClean="0">
                <a:latin typeface="Bodoni MT Black" pitchFamily="18" charset="0"/>
              </a:rPr>
              <a:t> </a:t>
            </a:r>
            <a:r>
              <a:rPr lang="zh-CN" altLang="en-US" b="1" dirty="0" smtClean="0">
                <a:latin typeface="Bodoni MT Black" pitchFamily="18" charset="0"/>
              </a:rPr>
              <a:t>软件再工程过程</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105477" name="文本框 3"/>
          <p:cNvSpPr txBox="1">
            <a:spLocks noChangeArrowheads="1"/>
          </p:cNvSpPr>
          <p:nvPr/>
        </p:nvSpPr>
        <p:spPr bwMode="auto">
          <a:xfrm>
            <a:off x="395537" y="1268413"/>
            <a:ext cx="8610352" cy="1891993"/>
          </a:xfrm>
          <a:prstGeom prst="rect">
            <a:avLst/>
          </a:prstGeom>
          <a:noFill/>
          <a:ln w="9525">
            <a:noFill/>
            <a:miter lim="800000"/>
            <a:headEnd/>
            <a:tailEnd/>
          </a:ln>
        </p:spPr>
        <p:txBody>
          <a:bodyPr wrap="square">
            <a:spAutoFit/>
          </a:bodyPr>
          <a:lstStyle/>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典型</a:t>
            </a:r>
            <a:r>
              <a:rPr lang="zh-CN" altLang="en-US" sz="2400" dirty="0">
                <a:latin typeface="Bodoni MT Black" pitchFamily="18" charset="0"/>
              </a:rPr>
              <a:t>的</a:t>
            </a:r>
            <a:r>
              <a:rPr lang="zh-CN" altLang="en-US" sz="2400" dirty="0">
                <a:solidFill>
                  <a:srgbClr val="FF0000"/>
                </a:solidFill>
                <a:latin typeface="Bodoni MT Black" pitchFamily="18" charset="0"/>
              </a:rPr>
              <a:t>软件再工程过程模型</a:t>
            </a:r>
            <a:r>
              <a:rPr lang="zh-CN" altLang="en-US" sz="2400" dirty="0">
                <a:latin typeface="Bodoni MT Black" pitchFamily="18" charset="0"/>
              </a:rPr>
              <a:t>如下图所示。在某些情况下这些活动以线性顺序发生，但也并非总是这样。例如，为了理解某个程序的内部工作原理，可能在文档重构开始之前必须先进行逆向工程。</a:t>
            </a:r>
          </a:p>
        </p:txBody>
      </p:sp>
      <p:pic>
        <p:nvPicPr>
          <p:cNvPr id="105478" name="图片 1"/>
          <p:cNvPicPr>
            <a:picLocks noChangeAspect="1"/>
          </p:cNvPicPr>
          <p:nvPr/>
        </p:nvPicPr>
        <p:blipFill>
          <a:blip r:embed="rId3" cstate="print"/>
          <a:srcRect/>
          <a:stretch>
            <a:fillRect/>
          </a:stretch>
        </p:blipFill>
        <p:spPr bwMode="auto">
          <a:xfrm>
            <a:off x="3286125" y="2647950"/>
            <a:ext cx="3014663" cy="330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8.1</a:t>
            </a:r>
            <a:r>
              <a:rPr lang="en-US" altLang="zh-CN" sz="2400" dirty="0" smtClean="0">
                <a:solidFill>
                  <a:srgbClr val="D9D9D9"/>
                </a:solidFill>
                <a:latin typeface="Bodoni MT Black" pitchFamily="18" charset="0"/>
                <a:ea typeface="隶书" pitchFamily="49" charset="-122"/>
              </a:rPr>
              <a:t> </a:t>
            </a:r>
            <a:r>
              <a:rPr lang="zh-CN" altLang="en-US" sz="2400" dirty="0">
                <a:solidFill>
                  <a:srgbClr val="D9D9D9"/>
                </a:solidFill>
                <a:latin typeface="Bodoni MT Black" pitchFamily="18" charset="0"/>
                <a:ea typeface="+mn-ea"/>
              </a:rPr>
              <a:t>软件维护的定义</a:t>
            </a:r>
          </a:p>
        </p:txBody>
      </p:sp>
      <p:sp>
        <p:nvSpPr>
          <p:cNvPr id="26628" name="标题 3"/>
          <p:cNvSpPr>
            <a:spLocks noGrp="1"/>
          </p:cNvSpPr>
          <p:nvPr>
            <p:ph type="title" idx="4294967295"/>
          </p:nvPr>
        </p:nvSpPr>
        <p:spPr>
          <a:xfrm>
            <a:off x="107950" y="0"/>
            <a:ext cx="8229600" cy="1143000"/>
          </a:xfrm>
        </p:spPr>
        <p:txBody>
          <a:bodyPr/>
          <a:lstStyle/>
          <a:p>
            <a:pPr>
              <a:defRPr/>
            </a:pPr>
            <a:r>
              <a:rPr lang="en-US" altLang="zh-CN" b="1" dirty="0">
                <a:latin typeface="Bodoni MT Black" pitchFamily="18" charset="0"/>
                <a:ea typeface="+mn-ea"/>
              </a:rPr>
              <a:t>8.1</a:t>
            </a:r>
            <a:r>
              <a:rPr lang="en-US" altLang="zh-CN" b="1" dirty="0" smtClean="0">
                <a:latin typeface="Bodoni MT Black" pitchFamily="18" charset="0"/>
              </a:rPr>
              <a:t> </a:t>
            </a:r>
            <a:r>
              <a:rPr lang="zh-CN" altLang="en-US" b="1" dirty="0" smtClean="0">
                <a:latin typeface="Bodoni MT Black" pitchFamily="18" charset="0"/>
              </a:rPr>
              <a:t>软件维护的定义</a:t>
            </a:r>
          </a:p>
        </p:txBody>
      </p:sp>
      <p:sp>
        <p:nvSpPr>
          <p:cNvPr id="26629" name="内容占位符 4"/>
          <p:cNvSpPr>
            <a:spLocks noGrp="1"/>
          </p:cNvSpPr>
          <p:nvPr>
            <p:ph idx="4294967295"/>
          </p:nvPr>
        </p:nvSpPr>
        <p:spPr>
          <a:xfrm>
            <a:off x="468313" y="1417638"/>
            <a:ext cx="8229600" cy="604837"/>
          </a:xfrm>
        </p:spPr>
        <p:txBody>
          <a:bodyPr/>
          <a:lstStyle/>
          <a:p>
            <a:pPr marL="0" indent="0">
              <a:buFont typeface="Arial" charset="0"/>
              <a:buNone/>
              <a:defRPr/>
            </a:pPr>
            <a:r>
              <a:rPr lang="en-US" altLang="zh-CN" b="1" dirty="0" smtClean="0">
                <a:latin typeface="Bodoni MT Black" pitchFamily="18" charset="0"/>
              </a:rPr>
              <a:t>8.1 </a:t>
            </a:r>
            <a:r>
              <a:rPr lang="zh-CN" altLang="en-US" b="1" dirty="0" smtClean="0">
                <a:latin typeface="Bodoni MT Black" pitchFamily="18" charset="0"/>
              </a:rPr>
              <a:t>软件</a:t>
            </a:r>
            <a:r>
              <a:rPr lang="zh-CN" altLang="en-US" b="1" dirty="0">
                <a:latin typeface="Bodoni MT Black" pitchFamily="18" charset="0"/>
              </a:rPr>
              <a:t>维护</a:t>
            </a:r>
            <a:r>
              <a:rPr lang="zh-CN" altLang="en-US" b="1" dirty="0" smtClean="0">
                <a:latin typeface="Bodoni MT Black" pitchFamily="18" charset="0"/>
              </a:rPr>
              <a:t>的定义</a:t>
            </a:r>
          </a:p>
        </p:txBody>
      </p:sp>
      <p:sp>
        <p:nvSpPr>
          <p:cNvPr id="17413" name="文本框 1"/>
          <p:cNvSpPr txBox="1">
            <a:spLocks noChangeArrowheads="1"/>
          </p:cNvSpPr>
          <p:nvPr/>
        </p:nvSpPr>
        <p:spPr bwMode="auto">
          <a:xfrm>
            <a:off x="539552" y="2411413"/>
            <a:ext cx="7992888" cy="1477328"/>
          </a:xfrm>
          <a:prstGeom prst="rect">
            <a:avLst/>
          </a:prstGeom>
          <a:noFill/>
          <a:ln w="9525">
            <a:noFill/>
            <a:miter lim="800000"/>
            <a:headEnd/>
            <a:tailEnd/>
          </a:ln>
        </p:spPr>
        <p:txBody>
          <a:bodyPr wrap="square">
            <a:spAutoFit/>
          </a:bodyPr>
          <a:lstStyle/>
          <a:p>
            <a:pPr eaLnBrk="1" hangingPunct="1">
              <a:lnSpc>
                <a:spcPct val="125000"/>
              </a:lnSpc>
            </a:pPr>
            <a:r>
              <a:rPr lang="zh-CN" altLang="en-US" sz="2400" dirty="0">
                <a:solidFill>
                  <a:srgbClr val="FF0000"/>
                </a:solidFill>
                <a:latin typeface="Bodoni MT Black" pitchFamily="18" charset="0"/>
              </a:rPr>
              <a:t>      </a:t>
            </a:r>
            <a:r>
              <a:rPr lang="zh-CN" altLang="en-US" sz="2400" dirty="0" smtClean="0">
                <a:latin typeface="Bodoni MT Black" pitchFamily="18" charset="0"/>
              </a:rPr>
              <a:t>所谓</a:t>
            </a:r>
            <a:r>
              <a:rPr lang="zh-CN" altLang="en-US" sz="2400" dirty="0">
                <a:solidFill>
                  <a:srgbClr val="FF0000"/>
                </a:solidFill>
                <a:latin typeface="Bodoni MT Black" pitchFamily="18" charset="0"/>
              </a:rPr>
              <a:t>软件维护</a:t>
            </a:r>
            <a:r>
              <a:rPr lang="zh-CN" altLang="en-US" sz="2400" dirty="0">
                <a:latin typeface="Bodoni MT Black" pitchFamily="18" charset="0"/>
              </a:rPr>
              <a:t>就是在软件已经交付使用之后，为了</a:t>
            </a:r>
            <a:r>
              <a:rPr lang="zh-CN" altLang="en-US" sz="2400" dirty="0">
                <a:solidFill>
                  <a:srgbClr val="FF0000"/>
                </a:solidFill>
                <a:latin typeface="Bodoni MT Black" pitchFamily="18" charset="0"/>
              </a:rPr>
              <a:t>改正错误或满足新的需要而修改软件的过程</a:t>
            </a:r>
            <a:r>
              <a:rPr lang="zh-CN" altLang="en-US" sz="2400" dirty="0">
                <a:latin typeface="Bodoni MT Black" pitchFamily="18" charset="0"/>
              </a:rPr>
              <a:t>。可以通过描述软件交付使用后可能进行的</a:t>
            </a:r>
            <a:r>
              <a:rPr lang="en-US" altLang="zh-CN" sz="2400" dirty="0">
                <a:solidFill>
                  <a:srgbClr val="FF0000"/>
                </a:solidFill>
                <a:latin typeface="Bodoni MT Black" pitchFamily="18" charset="0"/>
              </a:rPr>
              <a:t>4</a:t>
            </a:r>
            <a:r>
              <a:rPr lang="zh-CN" altLang="en-US" sz="2400" dirty="0">
                <a:latin typeface="Bodoni MT Black" pitchFamily="18" charset="0"/>
              </a:rPr>
              <a:t>项活动，具体地定义软件维护。</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8.6 </a:t>
            </a:r>
            <a:r>
              <a:rPr lang="zh-CN" altLang="en-US" sz="2400" dirty="0">
                <a:solidFill>
                  <a:srgbClr val="D9D9D9"/>
                </a:solidFill>
                <a:latin typeface="Bodoni MT Black" pitchFamily="18" charset="0"/>
                <a:ea typeface="+mn-ea"/>
              </a:rPr>
              <a:t>软件再工程过程</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8" name="内容占位符 4"/>
          <p:cNvSpPr txBox="1">
            <a:spLocks/>
          </p:cNvSpPr>
          <p:nvPr/>
        </p:nvSpPr>
        <p:spPr bwMode="auto">
          <a:xfrm>
            <a:off x="312738" y="947399"/>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400" b="1" dirty="0">
                <a:latin typeface="Bodoni MT Black" pitchFamily="18" charset="0"/>
              </a:rPr>
              <a:t>1</a:t>
            </a:r>
            <a:r>
              <a:rPr lang="en-US" altLang="zh-CN" sz="2400" b="1" dirty="0" smtClean="0">
                <a:latin typeface="Bodoni MT Black" pitchFamily="18" charset="0"/>
              </a:rPr>
              <a:t>. </a:t>
            </a:r>
            <a:r>
              <a:rPr lang="zh-CN" altLang="en-US" sz="2400" b="1" dirty="0" smtClean="0">
                <a:solidFill>
                  <a:prstClr val="black"/>
                </a:solidFill>
                <a:latin typeface="Bodoni MT Black" pitchFamily="18" charset="0"/>
              </a:rPr>
              <a:t>库存目录分析</a:t>
            </a:r>
          </a:p>
        </p:txBody>
      </p:sp>
      <p:sp>
        <p:nvSpPr>
          <p:cNvPr id="107525" name="文本框 2"/>
          <p:cNvSpPr txBox="1">
            <a:spLocks noChangeArrowheads="1"/>
          </p:cNvSpPr>
          <p:nvPr/>
        </p:nvSpPr>
        <p:spPr bwMode="auto">
          <a:xfrm>
            <a:off x="323850" y="1483973"/>
            <a:ext cx="8352606" cy="1015663"/>
          </a:xfrm>
          <a:prstGeom prst="rect">
            <a:avLst/>
          </a:prstGeom>
          <a:noFill/>
          <a:ln w="9525">
            <a:noFill/>
            <a:miter lim="800000"/>
            <a:headEnd/>
            <a:tailEnd/>
          </a:ln>
        </p:spPr>
        <p:txBody>
          <a:bodyPr wrap="square">
            <a:spAutoFit/>
          </a:bodyPr>
          <a:lstStyle/>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每个</a:t>
            </a:r>
            <a:r>
              <a:rPr lang="zh-CN" altLang="en-US" sz="2400" dirty="0">
                <a:latin typeface="Bodoni MT Black" pitchFamily="18" charset="0"/>
              </a:rPr>
              <a:t>软件组织都应该保存其拥有的所有应用系统的</a:t>
            </a:r>
            <a:r>
              <a:rPr lang="zh-CN" altLang="en-US" sz="2400" dirty="0">
                <a:solidFill>
                  <a:srgbClr val="FF0000"/>
                </a:solidFill>
                <a:latin typeface="Bodoni MT Black" pitchFamily="18" charset="0"/>
              </a:rPr>
              <a:t>库存目录</a:t>
            </a:r>
            <a:r>
              <a:rPr lang="zh-CN" altLang="en-US" sz="2400" dirty="0">
                <a:latin typeface="Bodoni MT Black" pitchFamily="18" charset="0"/>
              </a:rPr>
              <a:t>。该目录包含关于每个应用系统的基本</a:t>
            </a:r>
            <a:r>
              <a:rPr lang="zh-CN" altLang="en-US" sz="2400" dirty="0" smtClean="0">
                <a:latin typeface="Bodoni MT Black" pitchFamily="18" charset="0"/>
              </a:rPr>
              <a:t>信息。</a:t>
            </a:r>
            <a:endParaRPr lang="en-US" altLang="zh-CN" sz="2400" dirty="0">
              <a:latin typeface="Bodoni MT Black" pitchFamily="18" charset="0"/>
            </a:endParaRPr>
          </a:p>
        </p:txBody>
      </p:sp>
      <p:sp>
        <p:nvSpPr>
          <p:cNvPr id="107526" name="文本框 3"/>
          <p:cNvSpPr txBox="1">
            <a:spLocks noChangeArrowheads="1"/>
          </p:cNvSpPr>
          <p:nvPr/>
        </p:nvSpPr>
        <p:spPr bwMode="auto">
          <a:xfrm>
            <a:off x="323850" y="3933056"/>
            <a:ext cx="8363718" cy="1938992"/>
          </a:xfrm>
          <a:prstGeom prst="rect">
            <a:avLst/>
          </a:prstGeom>
          <a:noFill/>
          <a:ln w="9525">
            <a:noFill/>
            <a:miter lim="800000"/>
            <a:headEnd/>
            <a:tailEnd/>
          </a:ln>
        </p:spPr>
        <p:txBody>
          <a:bodyPr wrap="square">
            <a:spAutoFit/>
          </a:bodyPr>
          <a:lstStyle/>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应该</a:t>
            </a:r>
            <a:r>
              <a:rPr lang="zh-CN" altLang="en-US" sz="2400" dirty="0">
                <a:latin typeface="Bodoni MT Black" pitchFamily="18" charset="0"/>
              </a:rPr>
              <a:t>仔细分析库存目录，按照业务重要程度、寿命、当前可维护性、预期的修改次数等标准，把库中的应用系统</a:t>
            </a:r>
            <a:r>
              <a:rPr lang="zh-CN" altLang="en-US" sz="2400" dirty="0">
                <a:solidFill>
                  <a:srgbClr val="FF0000"/>
                </a:solidFill>
                <a:latin typeface="Bodoni MT Black" pitchFamily="18" charset="0"/>
              </a:rPr>
              <a:t>排序</a:t>
            </a:r>
            <a:r>
              <a:rPr lang="zh-CN" altLang="en-US" sz="2400" dirty="0">
                <a:latin typeface="Bodoni MT Black" pitchFamily="18" charset="0"/>
              </a:rPr>
              <a:t>，从中</a:t>
            </a:r>
            <a:r>
              <a:rPr lang="zh-CN" altLang="en-US" sz="2400" dirty="0">
                <a:solidFill>
                  <a:srgbClr val="FF0000"/>
                </a:solidFill>
                <a:latin typeface="Bodoni MT Black" pitchFamily="18" charset="0"/>
              </a:rPr>
              <a:t>选出再工程的候选者</a:t>
            </a:r>
            <a:r>
              <a:rPr lang="zh-CN" altLang="en-US" sz="2400" dirty="0">
                <a:latin typeface="Bodoni MT Black" pitchFamily="18" charset="0"/>
              </a:rPr>
              <a:t>，然后明智地分配再工程所需要的资源。</a:t>
            </a:r>
            <a:endParaRPr lang="en-US" altLang="zh-CN" sz="2400" dirty="0">
              <a:latin typeface="Bodoni MT Black" pitchFamily="18" charset="0"/>
            </a:endParaRPr>
          </a:p>
        </p:txBody>
      </p:sp>
      <p:sp>
        <p:nvSpPr>
          <p:cNvPr id="107527" name="文本框 4"/>
          <p:cNvSpPr txBox="1">
            <a:spLocks noChangeArrowheads="1"/>
          </p:cNvSpPr>
          <p:nvPr/>
        </p:nvSpPr>
        <p:spPr bwMode="auto">
          <a:xfrm>
            <a:off x="520602" y="2593098"/>
            <a:ext cx="8039744" cy="1246495"/>
          </a:xfrm>
          <a:prstGeom prst="rect">
            <a:avLst/>
          </a:prstGeom>
          <a:noFill/>
          <a:ln w="15875">
            <a:solidFill>
              <a:srgbClr val="FF0000"/>
            </a:solidFill>
            <a:miter lim="800000"/>
            <a:headEnd/>
            <a:tailEnd/>
          </a:ln>
        </p:spPr>
        <p:txBody>
          <a:bodyPr wrap="square">
            <a:spAutoFit/>
          </a:bodyPr>
          <a:lstStyle/>
          <a:p>
            <a:pPr eaLnBrk="1" hangingPunct="1">
              <a:lnSpc>
                <a:spcPct val="125000"/>
              </a:lnSpc>
            </a:pPr>
            <a:r>
              <a:rPr lang="zh-CN" altLang="en-US" dirty="0" smtClean="0">
                <a:latin typeface="Bodoni MT Black" pitchFamily="18" charset="0"/>
              </a:rPr>
              <a:t>应用</a:t>
            </a:r>
            <a:r>
              <a:rPr lang="zh-CN" altLang="en-US" dirty="0">
                <a:latin typeface="Bodoni MT Black" pitchFamily="18" charset="0"/>
              </a:rPr>
              <a:t>系统的名字，最初构建它的日期，已做过的实质性修改次数，过去</a:t>
            </a:r>
            <a:r>
              <a:rPr lang="en-US" altLang="zh-CN" dirty="0">
                <a:latin typeface="Bodoni MT Black" pitchFamily="18" charset="0"/>
              </a:rPr>
              <a:t>18</a:t>
            </a:r>
            <a:r>
              <a:rPr lang="zh-CN" altLang="en-US" dirty="0">
                <a:latin typeface="Bodoni MT Black" pitchFamily="18" charset="0"/>
              </a:rPr>
              <a:t>个月报告的错误，用户数量，安装它的机器数量，它的复杂程度，文档质量，</a:t>
            </a:r>
            <a:r>
              <a:rPr lang="zh-CN" altLang="en-US" dirty="0" smtClean="0">
                <a:latin typeface="Bodoni MT Black" pitchFamily="18" charset="0"/>
              </a:rPr>
              <a:t>整体可维护性</a:t>
            </a:r>
            <a:r>
              <a:rPr lang="zh-CN" altLang="en-US" dirty="0">
                <a:latin typeface="Bodoni MT Black" pitchFamily="18" charset="0"/>
              </a:rPr>
              <a:t>等级，预期寿命，在未来</a:t>
            </a:r>
            <a:r>
              <a:rPr lang="en-US" altLang="zh-CN" dirty="0">
                <a:latin typeface="Bodoni MT Black" pitchFamily="18" charset="0"/>
              </a:rPr>
              <a:t>36</a:t>
            </a:r>
            <a:r>
              <a:rPr lang="zh-CN" altLang="en-US" dirty="0">
                <a:latin typeface="Bodoni MT Black" pitchFamily="18" charset="0"/>
              </a:rPr>
              <a:t>个月内的预期修改次数，业务重要程度</a:t>
            </a:r>
            <a:r>
              <a:rPr lang="zh-CN" altLang="en-US" dirty="0" smtClean="0">
                <a:latin typeface="Bodoni MT Black" pitchFamily="18" charset="0"/>
              </a:rPr>
              <a:t>等</a:t>
            </a:r>
            <a:endParaRPr lang="en-US" altLang="zh-CN" sz="2400" dirty="0">
              <a:latin typeface="Bodoni MT Black" pitchFamily="18" charset="0"/>
            </a:endParaRPr>
          </a:p>
        </p:txBody>
      </p:sp>
      <p:sp>
        <p:nvSpPr>
          <p:cNvPr id="10" name="标题 3"/>
          <p:cNvSpPr txBox="1">
            <a:spLocks/>
          </p:cNvSpPr>
          <p:nvPr/>
        </p:nvSpPr>
        <p:spPr bwMode="auto">
          <a:xfrm>
            <a:off x="323850" y="1588"/>
            <a:ext cx="82296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8.6</a:t>
            </a:r>
            <a:r>
              <a:rPr lang="en-US" altLang="zh-CN" b="1" smtClean="0">
                <a:latin typeface="Bodoni MT Black" pitchFamily="18" charset="0"/>
              </a:rPr>
              <a:t> </a:t>
            </a:r>
            <a:r>
              <a:rPr lang="zh-CN" altLang="en-US" b="1" smtClean="0">
                <a:latin typeface="Bodoni MT Black" pitchFamily="18" charset="0"/>
              </a:rPr>
              <a:t>软件再工程过程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8.6 </a:t>
            </a:r>
            <a:r>
              <a:rPr lang="zh-CN" altLang="en-US" sz="2400" dirty="0">
                <a:solidFill>
                  <a:srgbClr val="D9D9D9"/>
                </a:solidFill>
                <a:latin typeface="Bodoni MT Black" pitchFamily="18" charset="0"/>
                <a:ea typeface="+mn-ea"/>
              </a:rPr>
              <a:t>软件再工程过程</a:t>
            </a:r>
          </a:p>
        </p:txBody>
      </p:sp>
      <p:sp>
        <p:nvSpPr>
          <p:cNvPr id="8" name="内容占位符 4"/>
          <p:cNvSpPr txBox="1">
            <a:spLocks/>
          </p:cNvSpPr>
          <p:nvPr/>
        </p:nvSpPr>
        <p:spPr bwMode="auto">
          <a:xfrm>
            <a:off x="409575" y="996156"/>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400" b="1" dirty="0">
                <a:latin typeface="Bodoni MT Black" pitchFamily="18" charset="0"/>
              </a:rPr>
              <a:t>2</a:t>
            </a:r>
            <a:r>
              <a:rPr lang="en-US" altLang="zh-CN" sz="2400" b="1" dirty="0" smtClean="0">
                <a:latin typeface="Bodoni MT Black" pitchFamily="18" charset="0"/>
              </a:rPr>
              <a:t>. </a:t>
            </a:r>
            <a:r>
              <a:rPr lang="zh-CN" altLang="en-US" sz="2400" b="1" dirty="0" smtClean="0">
                <a:solidFill>
                  <a:prstClr val="black"/>
                </a:solidFill>
                <a:latin typeface="Bodoni MT Black" pitchFamily="18" charset="0"/>
              </a:rPr>
              <a:t>文档重构</a:t>
            </a:r>
          </a:p>
        </p:txBody>
      </p:sp>
      <p:sp>
        <p:nvSpPr>
          <p:cNvPr id="3" name="文本框 2"/>
          <p:cNvSpPr txBox="1"/>
          <p:nvPr/>
        </p:nvSpPr>
        <p:spPr>
          <a:xfrm>
            <a:off x="275903" y="1484784"/>
            <a:ext cx="8496944" cy="4708981"/>
          </a:xfrm>
          <a:prstGeom prst="rect">
            <a:avLst/>
          </a:prstGeom>
          <a:noFill/>
        </p:spPr>
        <p:txBody>
          <a:bodyPr wrap="square">
            <a:spAutoFit/>
          </a:bodyPr>
          <a:lstStyle/>
          <a:p>
            <a:pPr eaLnBrk="1" hangingPunct="1">
              <a:lnSpc>
                <a:spcPct val="125000"/>
              </a:lnSpc>
              <a:defRPr/>
            </a:pPr>
            <a:r>
              <a:rPr lang="zh-CN" altLang="en-US" sz="2400" dirty="0" smtClean="0">
                <a:latin typeface="Bodoni MT Black" pitchFamily="18" charset="0"/>
                <a:ea typeface="宋体" pitchFamily="2" charset="-122"/>
              </a:rPr>
              <a:t>      老</a:t>
            </a:r>
            <a:r>
              <a:rPr lang="zh-CN" altLang="en-US" sz="2400" dirty="0">
                <a:latin typeface="Bodoni MT Black" pitchFamily="18" charset="0"/>
                <a:ea typeface="宋体" pitchFamily="2" charset="-122"/>
              </a:rPr>
              <a:t>程序固有的特点是缺乏文档</a:t>
            </a:r>
            <a:r>
              <a:rPr lang="zh-CN" altLang="en-US" sz="2400" dirty="0" smtClean="0">
                <a:latin typeface="Bodoni MT Black" pitchFamily="18" charset="0"/>
                <a:ea typeface="宋体" pitchFamily="2" charset="-122"/>
              </a:rPr>
              <a:t>。建立</a:t>
            </a:r>
            <a:r>
              <a:rPr lang="zh-CN" altLang="en-US" sz="2400" dirty="0">
                <a:latin typeface="Bodoni MT Black" pitchFamily="18" charset="0"/>
                <a:ea typeface="宋体" pitchFamily="2" charset="-122"/>
              </a:rPr>
              <a:t>文档非常耗费时间，不可能为数百个程序都重</a:t>
            </a:r>
            <a:r>
              <a:rPr lang="zh-CN" altLang="en-US" sz="2400" dirty="0" smtClean="0">
                <a:latin typeface="Bodoni MT Black" pitchFamily="18" charset="0"/>
                <a:ea typeface="宋体" pitchFamily="2" charset="-122"/>
              </a:rPr>
              <a:t>新建立</a:t>
            </a:r>
            <a:r>
              <a:rPr lang="zh-CN" altLang="en-US" sz="2400" dirty="0">
                <a:latin typeface="Bodoni MT Black" pitchFamily="18" charset="0"/>
                <a:ea typeface="宋体" pitchFamily="2" charset="-122"/>
              </a:rPr>
              <a:t>文档。具体情况不同，</a:t>
            </a:r>
            <a:r>
              <a:rPr lang="zh-CN" altLang="en-US" sz="2400" dirty="0" smtClean="0">
                <a:latin typeface="Bodoni MT Black" pitchFamily="18" charset="0"/>
                <a:ea typeface="宋体" pitchFamily="2" charset="-122"/>
              </a:rPr>
              <a:t>处理问题</a:t>
            </a:r>
            <a:r>
              <a:rPr lang="zh-CN" altLang="en-US" sz="2400" dirty="0">
                <a:latin typeface="Bodoni MT Black" pitchFamily="18" charset="0"/>
                <a:ea typeface="宋体" pitchFamily="2" charset="-122"/>
              </a:rPr>
              <a:t>的方法也不同。</a:t>
            </a:r>
          </a:p>
          <a:p>
            <a:pPr marL="342900" indent="-342900" eaLnBrk="1" hangingPunct="1">
              <a:lnSpc>
                <a:spcPct val="125000"/>
              </a:lnSpc>
              <a:buFont typeface="Wingdings" panose="05000000000000000000" pitchFamily="2" charset="2"/>
              <a:buChar char="l"/>
              <a:defRPr/>
            </a:pPr>
            <a:r>
              <a:rPr lang="zh-CN" altLang="en-US" sz="2400" dirty="0" smtClean="0">
                <a:latin typeface="Bodoni MT Black" pitchFamily="18" charset="0"/>
                <a:ea typeface="宋体" pitchFamily="2" charset="-122"/>
              </a:rPr>
              <a:t>如果</a:t>
            </a:r>
            <a:r>
              <a:rPr lang="zh-CN" altLang="en-US" sz="2400" dirty="0">
                <a:latin typeface="Bodoni MT Black" pitchFamily="18" charset="0"/>
                <a:ea typeface="宋体" pitchFamily="2" charset="-122"/>
              </a:rPr>
              <a:t>一个</a:t>
            </a:r>
            <a:r>
              <a:rPr lang="zh-CN" altLang="en-US" sz="2400" dirty="0" smtClean="0">
                <a:latin typeface="Bodoni MT Black" pitchFamily="18" charset="0"/>
                <a:ea typeface="宋体" pitchFamily="2" charset="-122"/>
              </a:rPr>
              <a:t>程序相对稳定，</a:t>
            </a:r>
            <a:r>
              <a:rPr lang="zh-CN" altLang="en-US" sz="2400" dirty="0">
                <a:latin typeface="Bodoni MT Black" pitchFamily="18" charset="0"/>
                <a:ea typeface="宋体" pitchFamily="2" charset="-122"/>
              </a:rPr>
              <a:t>正在走向其</a:t>
            </a:r>
            <a:r>
              <a:rPr lang="zh-CN" altLang="en-US" sz="2400" dirty="0" smtClean="0">
                <a:latin typeface="Bodoni MT Black" pitchFamily="18" charset="0"/>
                <a:ea typeface="宋体" pitchFamily="2" charset="-122"/>
              </a:rPr>
              <a:t>有用生命</a:t>
            </a:r>
            <a:r>
              <a:rPr lang="zh-CN" altLang="en-US" sz="2400" dirty="0">
                <a:latin typeface="Bodoni MT Black" pitchFamily="18" charset="0"/>
                <a:ea typeface="宋体" pitchFamily="2" charset="-122"/>
              </a:rPr>
              <a:t>的终点</a:t>
            </a:r>
            <a:r>
              <a:rPr lang="zh-CN" altLang="en-US" sz="2400" dirty="0" smtClean="0">
                <a:latin typeface="Bodoni MT Black" pitchFamily="18" charset="0"/>
                <a:ea typeface="宋体" pitchFamily="2" charset="-122"/>
              </a:rPr>
              <a:t>，且</a:t>
            </a:r>
            <a:r>
              <a:rPr lang="zh-CN" altLang="en-US" sz="2400" dirty="0">
                <a:latin typeface="Bodoni MT Black" pitchFamily="18" charset="0"/>
                <a:ea typeface="宋体" pitchFamily="2" charset="-122"/>
              </a:rPr>
              <a:t>可能不会再经历什么变化</a:t>
            </a:r>
            <a:r>
              <a:rPr lang="zh-CN" altLang="en-US" sz="2400" dirty="0" smtClean="0">
                <a:latin typeface="Bodoni MT Black" pitchFamily="18" charset="0"/>
                <a:ea typeface="宋体" pitchFamily="2" charset="-122"/>
              </a:rPr>
              <a:t>，则让它</a:t>
            </a:r>
            <a:r>
              <a:rPr lang="zh-CN" altLang="en-US" sz="2400" dirty="0">
                <a:solidFill>
                  <a:srgbClr val="FF0000"/>
                </a:solidFill>
                <a:latin typeface="Bodoni MT Black" pitchFamily="18" charset="0"/>
                <a:ea typeface="宋体" pitchFamily="2" charset="-122"/>
              </a:rPr>
              <a:t>保持现状</a:t>
            </a:r>
            <a:r>
              <a:rPr lang="zh-CN" altLang="en-US" sz="2400" dirty="0">
                <a:latin typeface="Bodoni MT Black" pitchFamily="18" charset="0"/>
                <a:ea typeface="宋体" pitchFamily="2" charset="-122"/>
              </a:rPr>
              <a:t>是一个明智的选择</a:t>
            </a:r>
            <a:r>
              <a:rPr lang="zh-CN" altLang="en-US" sz="2400" dirty="0" smtClean="0">
                <a:latin typeface="Bodoni MT Black" pitchFamily="18" charset="0"/>
                <a:ea typeface="宋体" pitchFamily="2" charset="-122"/>
              </a:rPr>
              <a:t>。</a:t>
            </a:r>
            <a:endParaRPr lang="en-US" altLang="zh-CN" sz="2400" dirty="0" smtClean="0">
              <a:latin typeface="Bodoni MT Black" pitchFamily="18" charset="0"/>
              <a:ea typeface="宋体" pitchFamily="2" charset="-122"/>
            </a:endParaRPr>
          </a:p>
          <a:p>
            <a:pPr marL="342900" indent="-342900" eaLnBrk="1" hangingPunct="1">
              <a:lnSpc>
                <a:spcPct val="125000"/>
              </a:lnSpc>
              <a:buFont typeface="Wingdings" panose="05000000000000000000" pitchFamily="2" charset="2"/>
              <a:buChar char="l"/>
              <a:defRPr/>
            </a:pPr>
            <a:r>
              <a:rPr lang="zh-CN" altLang="en-US" sz="2400" dirty="0" smtClean="0">
                <a:latin typeface="Bodoni MT Black" pitchFamily="18" charset="0"/>
                <a:ea typeface="宋体" pitchFamily="2" charset="-122"/>
              </a:rPr>
              <a:t>为了</a:t>
            </a:r>
            <a:r>
              <a:rPr lang="zh-CN" altLang="en-US" sz="2400" dirty="0">
                <a:latin typeface="Bodoni MT Black" pitchFamily="18" charset="0"/>
                <a:ea typeface="宋体" pitchFamily="2" charset="-122"/>
              </a:rPr>
              <a:t>便于今后的维护，必须更新文档，但是由于资源</a:t>
            </a:r>
            <a:r>
              <a:rPr lang="zh-CN" altLang="en-US" sz="2400" dirty="0" smtClean="0">
                <a:latin typeface="Bodoni MT Black" pitchFamily="18" charset="0"/>
                <a:ea typeface="宋体" pitchFamily="2" charset="-122"/>
              </a:rPr>
              <a:t>有限</a:t>
            </a:r>
            <a:r>
              <a:rPr lang="zh-CN" altLang="en-US" sz="2400" dirty="0">
                <a:latin typeface="Bodoni MT Black" pitchFamily="18" charset="0"/>
                <a:ea typeface="宋体" pitchFamily="2" charset="-122"/>
              </a:rPr>
              <a:t>，应采用“</a:t>
            </a:r>
            <a:r>
              <a:rPr lang="zh-CN" altLang="en-US" sz="2400" dirty="0">
                <a:solidFill>
                  <a:srgbClr val="FF0000"/>
                </a:solidFill>
                <a:latin typeface="Bodoni MT Black" pitchFamily="18" charset="0"/>
                <a:ea typeface="宋体" pitchFamily="2" charset="-122"/>
              </a:rPr>
              <a:t>使用时建文档</a:t>
            </a:r>
            <a:r>
              <a:rPr lang="zh-CN" altLang="en-US" sz="2400" dirty="0">
                <a:latin typeface="Bodoni MT Black" pitchFamily="18" charset="0"/>
                <a:ea typeface="宋体" pitchFamily="2" charset="-122"/>
              </a:rPr>
              <a:t>”的</a:t>
            </a:r>
            <a:r>
              <a:rPr lang="zh-CN" altLang="en-US" sz="2400" dirty="0" smtClean="0">
                <a:latin typeface="Bodoni MT Black" pitchFamily="18" charset="0"/>
                <a:ea typeface="宋体" pitchFamily="2" charset="-122"/>
              </a:rPr>
              <a:t>方法，对</a:t>
            </a:r>
            <a:r>
              <a:rPr lang="zh-CN" altLang="en-US" sz="2400" dirty="0" smtClean="0">
                <a:solidFill>
                  <a:srgbClr val="FF0000"/>
                </a:solidFill>
                <a:latin typeface="Bodoni MT Black" pitchFamily="18" charset="0"/>
                <a:ea typeface="宋体" pitchFamily="2" charset="-122"/>
              </a:rPr>
              <a:t>正在修改的部分</a:t>
            </a:r>
            <a:r>
              <a:rPr lang="zh-CN" altLang="en-US" sz="2400" dirty="0" smtClean="0">
                <a:latin typeface="Bodoni MT Black" pitchFamily="18" charset="0"/>
                <a:ea typeface="宋体" pitchFamily="2" charset="-122"/>
              </a:rPr>
              <a:t>建立完整文档。</a:t>
            </a:r>
            <a:endParaRPr lang="en-US" altLang="zh-CN" sz="2400" dirty="0" smtClean="0">
              <a:latin typeface="Bodoni MT Black" pitchFamily="18" charset="0"/>
              <a:ea typeface="宋体" pitchFamily="2" charset="-122"/>
            </a:endParaRPr>
          </a:p>
          <a:p>
            <a:pPr marL="342900" indent="-342900" eaLnBrk="1" hangingPunct="1">
              <a:lnSpc>
                <a:spcPct val="125000"/>
              </a:lnSpc>
              <a:buFont typeface="Wingdings" panose="05000000000000000000" pitchFamily="2" charset="2"/>
              <a:buChar char="l"/>
              <a:defRPr/>
            </a:pPr>
            <a:r>
              <a:rPr lang="zh-CN" altLang="en-US" sz="2400" dirty="0" smtClean="0">
                <a:latin typeface="Bodoni MT Black" pitchFamily="18" charset="0"/>
                <a:ea typeface="宋体" pitchFamily="2" charset="-122"/>
              </a:rPr>
              <a:t>如果</a:t>
            </a:r>
            <a:r>
              <a:rPr lang="zh-CN" altLang="en-US" sz="2400" dirty="0">
                <a:latin typeface="Bodoni MT Black" pitchFamily="18" charset="0"/>
                <a:ea typeface="宋体" pitchFamily="2" charset="-122"/>
              </a:rPr>
              <a:t>某应用系统是完成业务工作的关键，而且必须</a:t>
            </a:r>
            <a:r>
              <a:rPr lang="zh-CN" altLang="en-US" sz="2400" dirty="0" smtClean="0">
                <a:solidFill>
                  <a:srgbClr val="FF0000"/>
                </a:solidFill>
                <a:latin typeface="Bodoni MT Black" pitchFamily="18" charset="0"/>
                <a:ea typeface="宋体" pitchFamily="2" charset="-122"/>
              </a:rPr>
              <a:t>重构全部</a:t>
            </a:r>
            <a:r>
              <a:rPr lang="zh-CN" altLang="en-US" sz="2400" dirty="0">
                <a:solidFill>
                  <a:srgbClr val="FF0000"/>
                </a:solidFill>
                <a:latin typeface="Bodoni MT Black" pitchFamily="18" charset="0"/>
                <a:ea typeface="宋体" pitchFamily="2" charset="-122"/>
              </a:rPr>
              <a:t>文档</a:t>
            </a:r>
            <a:r>
              <a:rPr lang="zh-CN" altLang="en-US" sz="2400" dirty="0">
                <a:latin typeface="Bodoni MT Black" pitchFamily="18" charset="0"/>
                <a:ea typeface="宋体" pitchFamily="2" charset="-122"/>
              </a:rPr>
              <a:t>，则仍然应该设法把文档工作减少到必需的</a:t>
            </a:r>
            <a:r>
              <a:rPr lang="zh-CN" altLang="en-US" sz="2400" dirty="0" smtClean="0">
                <a:latin typeface="Bodoni MT Black" pitchFamily="18" charset="0"/>
                <a:ea typeface="宋体" pitchFamily="2" charset="-122"/>
              </a:rPr>
              <a:t>最小量</a:t>
            </a:r>
            <a:r>
              <a:rPr lang="zh-CN" altLang="en-US" sz="2400" dirty="0">
                <a:latin typeface="Bodoni MT Black" pitchFamily="18" charset="0"/>
                <a:ea typeface="宋体" pitchFamily="2" charset="-122"/>
              </a:rPr>
              <a:t>。</a:t>
            </a:r>
          </a:p>
        </p:txBody>
      </p:sp>
      <p:sp>
        <p:nvSpPr>
          <p:cNvPr id="7" name="标题 3"/>
          <p:cNvSpPr txBox="1">
            <a:spLocks/>
          </p:cNvSpPr>
          <p:nvPr/>
        </p:nvSpPr>
        <p:spPr bwMode="auto">
          <a:xfrm>
            <a:off x="323850" y="15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8.6</a:t>
            </a:r>
            <a:r>
              <a:rPr lang="en-US" altLang="zh-CN" b="1" smtClean="0">
                <a:latin typeface="Bodoni MT Black" pitchFamily="18" charset="0"/>
              </a:rPr>
              <a:t> </a:t>
            </a:r>
            <a:r>
              <a:rPr lang="zh-CN" altLang="en-US" b="1" smtClean="0">
                <a:latin typeface="Bodoni MT Black" pitchFamily="18" charset="0"/>
              </a:rPr>
              <a:t>软件再工程过程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8.6 </a:t>
            </a:r>
            <a:r>
              <a:rPr lang="zh-CN" altLang="en-US" sz="2400" dirty="0">
                <a:solidFill>
                  <a:srgbClr val="D9D9D9"/>
                </a:solidFill>
                <a:latin typeface="Bodoni MT Black" pitchFamily="18" charset="0"/>
                <a:ea typeface="+mn-ea"/>
              </a:rPr>
              <a:t>软件再工程过程</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8" name="内容占位符 4"/>
          <p:cNvSpPr txBox="1">
            <a:spLocks/>
          </p:cNvSpPr>
          <p:nvPr/>
        </p:nvSpPr>
        <p:spPr bwMode="auto">
          <a:xfrm>
            <a:off x="549275" y="1301205"/>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400" b="1" dirty="0">
                <a:latin typeface="Bodoni MT Black" pitchFamily="18" charset="0"/>
              </a:rPr>
              <a:t>3</a:t>
            </a:r>
            <a:r>
              <a:rPr lang="en-US" altLang="zh-CN" sz="2400" b="1" dirty="0" smtClean="0">
                <a:latin typeface="Bodoni MT Black" pitchFamily="18" charset="0"/>
              </a:rPr>
              <a:t>. </a:t>
            </a:r>
            <a:r>
              <a:rPr lang="zh-CN" altLang="en-US" sz="2400" b="1" dirty="0" smtClean="0">
                <a:solidFill>
                  <a:prstClr val="black"/>
                </a:solidFill>
                <a:latin typeface="Bodoni MT Black" pitchFamily="18" charset="0"/>
              </a:rPr>
              <a:t>逆向工程</a:t>
            </a:r>
          </a:p>
        </p:txBody>
      </p:sp>
      <p:sp>
        <p:nvSpPr>
          <p:cNvPr id="111621" name="文本框 2"/>
          <p:cNvSpPr txBox="1">
            <a:spLocks noChangeArrowheads="1"/>
          </p:cNvSpPr>
          <p:nvPr/>
        </p:nvSpPr>
        <p:spPr bwMode="auto">
          <a:xfrm>
            <a:off x="443844" y="2204864"/>
            <a:ext cx="8085906" cy="1938992"/>
          </a:xfrm>
          <a:prstGeom prst="rect">
            <a:avLst/>
          </a:prstGeom>
          <a:noFill/>
          <a:ln w="9525">
            <a:noFill/>
            <a:miter lim="800000"/>
            <a:headEnd/>
            <a:tailEnd/>
          </a:ln>
        </p:spPr>
        <p:txBody>
          <a:bodyPr wrap="square">
            <a:spAutoFit/>
          </a:bodyPr>
          <a:lstStyle/>
          <a:p>
            <a:pPr eaLnBrk="1" hangingPunct="1">
              <a:lnSpc>
                <a:spcPct val="125000"/>
              </a:lnSpc>
            </a:pPr>
            <a:r>
              <a:rPr lang="zh-CN" altLang="en-US" sz="2400" dirty="0" smtClean="0">
                <a:latin typeface="Bodoni MT Black" pitchFamily="18" charset="0"/>
              </a:rPr>
              <a:t>      软件</a:t>
            </a:r>
            <a:r>
              <a:rPr lang="zh-CN" altLang="en-US" sz="2400" dirty="0">
                <a:latin typeface="Bodoni MT Black" pitchFamily="18" charset="0"/>
              </a:rPr>
              <a:t>的</a:t>
            </a:r>
            <a:r>
              <a:rPr lang="zh-CN" altLang="en-US" sz="2400" dirty="0">
                <a:solidFill>
                  <a:srgbClr val="FF0000"/>
                </a:solidFill>
                <a:latin typeface="Bodoni MT Black" pitchFamily="18" charset="0"/>
              </a:rPr>
              <a:t>逆向工程</a:t>
            </a:r>
            <a:r>
              <a:rPr lang="zh-CN" altLang="en-US" sz="2400" dirty="0">
                <a:latin typeface="Bodoni MT Black" pitchFamily="18" charset="0"/>
              </a:rPr>
              <a:t>是分析程序以便在比源代码更高的抽象层次上创建出程序的某种表示的过程，也就是说，逆向工程是</a:t>
            </a:r>
            <a:r>
              <a:rPr lang="zh-CN" altLang="en-US" sz="2400" dirty="0">
                <a:solidFill>
                  <a:srgbClr val="FF0000"/>
                </a:solidFill>
                <a:latin typeface="Bodoni MT Black" pitchFamily="18" charset="0"/>
              </a:rPr>
              <a:t>一个恢复设计结果的过程</a:t>
            </a:r>
            <a:r>
              <a:rPr lang="zh-CN" altLang="en-US" sz="2400" dirty="0">
                <a:latin typeface="Bodoni MT Black" pitchFamily="18" charset="0"/>
              </a:rPr>
              <a:t>，</a:t>
            </a:r>
            <a:r>
              <a:rPr lang="zh-CN" altLang="en-US" sz="2400" dirty="0">
                <a:solidFill>
                  <a:srgbClr val="FF0000"/>
                </a:solidFill>
                <a:latin typeface="Bodoni MT Black" pitchFamily="18" charset="0"/>
              </a:rPr>
              <a:t>逆向工程工具从现存的程序代码中抽取有关数据、体系结构和处理过程的设计信息。</a:t>
            </a:r>
          </a:p>
        </p:txBody>
      </p:sp>
      <p:sp>
        <p:nvSpPr>
          <p:cNvPr id="9" name="标题 3"/>
          <p:cNvSpPr txBox="1">
            <a:spLocks/>
          </p:cNvSpPr>
          <p:nvPr/>
        </p:nvSpPr>
        <p:spPr bwMode="auto">
          <a:xfrm>
            <a:off x="323850" y="15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8.6</a:t>
            </a:r>
            <a:r>
              <a:rPr lang="en-US" altLang="zh-CN" b="1" smtClean="0">
                <a:latin typeface="Bodoni MT Black" pitchFamily="18" charset="0"/>
              </a:rPr>
              <a:t> </a:t>
            </a:r>
            <a:r>
              <a:rPr lang="zh-CN" altLang="en-US" b="1" smtClean="0">
                <a:latin typeface="Bodoni MT Black" pitchFamily="18" charset="0"/>
              </a:rPr>
              <a:t>软件再工程过程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8.6 </a:t>
            </a:r>
            <a:r>
              <a:rPr lang="zh-CN" altLang="en-US" sz="2400" dirty="0">
                <a:solidFill>
                  <a:srgbClr val="D9D9D9"/>
                </a:solidFill>
                <a:latin typeface="Bodoni MT Black" pitchFamily="18" charset="0"/>
                <a:ea typeface="+mn-ea"/>
              </a:rPr>
              <a:t>软件再工程过程</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8" name="内容占位符 4"/>
          <p:cNvSpPr txBox="1">
            <a:spLocks/>
          </p:cNvSpPr>
          <p:nvPr/>
        </p:nvSpPr>
        <p:spPr bwMode="auto">
          <a:xfrm>
            <a:off x="491024" y="1243597"/>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400" b="1" dirty="0">
                <a:latin typeface="Bodoni MT Black" pitchFamily="18" charset="0"/>
              </a:rPr>
              <a:t>4</a:t>
            </a:r>
            <a:r>
              <a:rPr lang="en-US" altLang="zh-CN" sz="2400" b="1" dirty="0" smtClean="0">
                <a:latin typeface="Bodoni MT Black" pitchFamily="18" charset="0"/>
              </a:rPr>
              <a:t>. </a:t>
            </a:r>
            <a:r>
              <a:rPr lang="zh-CN" altLang="en-US" sz="2400" b="1" dirty="0" smtClean="0">
                <a:solidFill>
                  <a:prstClr val="black"/>
                </a:solidFill>
                <a:latin typeface="Bodoni MT Black" pitchFamily="18" charset="0"/>
              </a:rPr>
              <a:t>代码重构</a:t>
            </a:r>
          </a:p>
        </p:txBody>
      </p:sp>
      <p:sp>
        <p:nvSpPr>
          <p:cNvPr id="3" name="文本框 2"/>
          <p:cNvSpPr txBox="1"/>
          <p:nvPr/>
        </p:nvSpPr>
        <p:spPr>
          <a:xfrm>
            <a:off x="450158" y="1861834"/>
            <a:ext cx="8311331" cy="3785652"/>
          </a:xfrm>
          <a:prstGeom prst="rect">
            <a:avLst/>
          </a:prstGeom>
          <a:noFill/>
        </p:spPr>
        <p:txBody>
          <a:bodyPr wrap="square">
            <a:spAutoFit/>
          </a:bodyPr>
          <a:lstStyle/>
          <a:p>
            <a:pPr eaLnBrk="1" hangingPunct="1">
              <a:lnSpc>
                <a:spcPct val="125000"/>
              </a:lnSpc>
              <a:defRPr/>
            </a:pPr>
            <a:r>
              <a:rPr lang="zh-CN" altLang="en-US" sz="2400" dirty="0" smtClean="0">
                <a:solidFill>
                  <a:srgbClr val="FF0000"/>
                </a:solidFill>
                <a:latin typeface="Bodoni MT Black" pitchFamily="18" charset="0"/>
                <a:ea typeface="宋体" pitchFamily="2" charset="-122"/>
              </a:rPr>
              <a:t>      代码</a:t>
            </a:r>
            <a:r>
              <a:rPr lang="zh-CN" altLang="en-US" sz="2400" dirty="0">
                <a:solidFill>
                  <a:srgbClr val="FF0000"/>
                </a:solidFill>
                <a:latin typeface="Bodoni MT Black" pitchFamily="18" charset="0"/>
                <a:ea typeface="宋体" pitchFamily="2" charset="-122"/>
              </a:rPr>
              <a:t>重构</a:t>
            </a:r>
            <a:r>
              <a:rPr lang="zh-CN" altLang="en-US" sz="2400" dirty="0">
                <a:latin typeface="Bodoni MT Black" pitchFamily="18" charset="0"/>
                <a:ea typeface="宋体" pitchFamily="2" charset="-122"/>
              </a:rPr>
              <a:t>是最常见的</a:t>
            </a:r>
            <a:r>
              <a:rPr lang="zh-CN" altLang="en-US" sz="2400" dirty="0">
                <a:solidFill>
                  <a:srgbClr val="FF0000"/>
                </a:solidFill>
                <a:latin typeface="Bodoni MT Black" pitchFamily="18" charset="0"/>
                <a:ea typeface="宋体" pitchFamily="2" charset="-122"/>
              </a:rPr>
              <a:t>再工程活动</a:t>
            </a:r>
            <a:r>
              <a:rPr lang="zh-CN" altLang="en-US" sz="2400" dirty="0">
                <a:latin typeface="Bodoni MT Black" pitchFamily="18" charset="0"/>
                <a:ea typeface="宋体" pitchFamily="2" charset="-122"/>
              </a:rPr>
              <a:t>。某些老程序具有比较完整、合理的体系结构，</a:t>
            </a:r>
            <a:r>
              <a:rPr lang="zh-CN" altLang="en-US" sz="2400" dirty="0" smtClean="0">
                <a:latin typeface="Bodoni MT Black" pitchFamily="18" charset="0"/>
                <a:ea typeface="宋体" pitchFamily="2" charset="-122"/>
              </a:rPr>
              <a:t>但个体</a:t>
            </a:r>
            <a:r>
              <a:rPr lang="zh-CN" altLang="en-US" sz="2400" dirty="0">
                <a:latin typeface="Bodoni MT Black" pitchFamily="18" charset="0"/>
                <a:ea typeface="宋体" pitchFamily="2" charset="-122"/>
              </a:rPr>
              <a:t>模块的编码方式却是难于理解、测试和维护的。在这种情况下，可以重构可疑模块的代码。</a:t>
            </a:r>
            <a:endParaRPr lang="en-US" altLang="zh-CN" sz="2400" dirty="0">
              <a:latin typeface="Bodoni MT Black" pitchFamily="18" charset="0"/>
              <a:ea typeface="宋体" pitchFamily="2" charset="-122"/>
            </a:endParaRPr>
          </a:p>
          <a:p>
            <a:pPr marL="342900" indent="-342900" eaLnBrk="1" hangingPunct="1">
              <a:lnSpc>
                <a:spcPct val="125000"/>
              </a:lnSpc>
              <a:buFont typeface="Wingdings" panose="05000000000000000000" pitchFamily="2" charset="2"/>
              <a:buChar char="l"/>
              <a:defRPr/>
            </a:pPr>
            <a:r>
              <a:rPr lang="zh-CN" altLang="en-US" sz="2400" dirty="0" smtClean="0">
                <a:latin typeface="Bodoni MT Black" pitchFamily="18" charset="0"/>
                <a:ea typeface="宋体" pitchFamily="2" charset="-122"/>
              </a:rPr>
              <a:t>用</a:t>
            </a:r>
            <a:r>
              <a:rPr lang="zh-CN" altLang="en-US" sz="2400" dirty="0">
                <a:latin typeface="Bodoni MT Black" pitchFamily="18" charset="0"/>
                <a:ea typeface="宋体" pitchFamily="2" charset="-122"/>
              </a:rPr>
              <a:t>重构工具分析源代码，标注出和结构化程序设计概念相违背的</a:t>
            </a:r>
            <a:r>
              <a:rPr lang="zh-CN" altLang="en-US" sz="2400" dirty="0" smtClean="0">
                <a:latin typeface="Bodoni MT Black" pitchFamily="18" charset="0"/>
                <a:ea typeface="宋体" pitchFamily="2" charset="-122"/>
              </a:rPr>
              <a:t>部分；</a:t>
            </a:r>
            <a:endParaRPr lang="en-US" altLang="zh-CN" sz="2400" dirty="0">
              <a:latin typeface="Bodoni MT Black" pitchFamily="18" charset="0"/>
              <a:ea typeface="宋体" pitchFamily="2" charset="-122"/>
            </a:endParaRPr>
          </a:p>
          <a:p>
            <a:pPr marL="342900" indent="-342900" eaLnBrk="1" hangingPunct="1">
              <a:lnSpc>
                <a:spcPct val="125000"/>
              </a:lnSpc>
              <a:buFont typeface="Wingdings" panose="05000000000000000000" pitchFamily="2" charset="2"/>
              <a:buChar char="l"/>
              <a:defRPr/>
            </a:pPr>
            <a:r>
              <a:rPr lang="zh-CN" altLang="en-US" sz="2400" dirty="0" smtClean="0">
                <a:latin typeface="Bodoni MT Black" pitchFamily="18" charset="0"/>
                <a:ea typeface="宋体" pitchFamily="2" charset="-122"/>
              </a:rPr>
              <a:t>重构</a:t>
            </a:r>
            <a:r>
              <a:rPr lang="zh-CN" altLang="en-US" sz="2400" dirty="0">
                <a:latin typeface="Bodoni MT Black" pitchFamily="18" charset="0"/>
                <a:ea typeface="宋体" pitchFamily="2" charset="-122"/>
              </a:rPr>
              <a:t>有问题的代码（此项工作可自动进行</a:t>
            </a:r>
            <a:r>
              <a:rPr lang="zh-CN" altLang="en-US" sz="2400" dirty="0" smtClean="0">
                <a:latin typeface="Bodoni MT Black" pitchFamily="18" charset="0"/>
                <a:ea typeface="宋体" pitchFamily="2" charset="-122"/>
              </a:rPr>
              <a:t>）；</a:t>
            </a:r>
            <a:endParaRPr lang="en-US" altLang="zh-CN" sz="2400" dirty="0">
              <a:latin typeface="Bodoni MT Black" pitchFamily="18" charset="0"/>
              <a:ea typeface="宋体" pitchFamily="2" charset="-122"/>
            </a:endParaRPr>
          </a:p>
          <a:p>
            <a:pPr marL="342900" indent="-342900" eaLnBrk="1" hangingPunct="1">
              <a:lnSpc>
                <a:spcPct val="125000"/>
              </a:lnSpc>
              <a:buFont typeface="Wingdings" panose="05000000000000000000" pitchFamily="2" charset="2"/>
              <a:buChar char="l"/>
              <a:defRPr/>
            </a:pPr>
            <a:r>
              <a:rPr lang="zh-CN" altLang="en-US" sz="2400" dirty="0" smtClean="0">
                <a:latin typeface="Bodoni MT Black" pitchFamily="18" charset="0"/>
                <a:ea typeface="宋体" pitchFamily="2" charset="-122"/>
              </a:rPr>
              <a:t>复审</a:t>
            </a:r>
            <a:r>
              <a:rPr lang="zh-CN" altLang="en-US" sz="2400" dirty="0">
                <a:latin typeface="Bodoni MT Black" pitchFamily="18" charset="0"/>
                <a:ea typeface="宋体" pitchFamily="2" charset="-122"/>
              </a:rPr>
              <a:t>和测试生成的重构代码（以保证没有引入异常）并更新代码文档。</a:t>
            </a:r>
          </a:p>
        </p:txBody>
      </p:sp>
      <p:sp>
        <p:nvSpPr>
          <p:cNvPr id="9" name="标题 3"/>
          <p:cNvSpPr txBox="1">
            <a:spLocks/>
          </p:cNvSpPr>
          <p:nvPr/>
        </p:nvSpPr>
        <p:spPr bwMode="auto">
          <a:xfrm>
            <a:off x="323850" y="15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8.6</a:t>
            </a:r>
            <a:r>
              <a:rPr lang="en-US" altLang="zh-CN" b="1" smtClean="0">
                <a:latin typeface="Bodoni MT Black" pitchFamily="18" charset="0"/>
              </a:rPr>
              <a:t> </a:t>
            </a:r>
            <a:r>
              <a:rPr lang="zh-CN" altLang="en-US" b="1" smtClean="0">
                <a:latin typeface="Bodoni MT Black" pitchFamily="18" charset="0"/>
              </a:rPr>
              <a:t>软件再工程过程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8.6 </a:t>
            </a:r>
            <a:r>
              <a:rPr lang="zh-CN" altLang="en-US" sz="2400" dirty="0">
                <a:solidFill>
                  <a:srgbClr val="D9D9D9"/>
                </a:solidFill>
                <a:latin typeface="Bodoni MT Black" pitchFamily="18" charset="0"/>
                <a:ea typeface="+mn-ea"/>
              </a:rPr>
              <a:t>软件再工程过程</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8" name="内容占位符 4"/>
          <p:cNvSpPr txBox="1">
            <a:spLocks/>
          </p:cNvSpPr>
          <p:nvPr/>
        </p:nvSpPr>
        <p:spPr bwMode="auto">
          <a:xfrm>
            <a:off x="549275" y="1236663"/>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400" b="1" dirty="0">
                <a:latin typeface="Bodoni MT Black" pitchFamily="18" charset="0"/>
              </a:rPr>
              <a:t>5</a:t>
            </a:r>
            <a:r>
              <a:rPr lang="en-US" altLang="zh-CN" sz="2400" b="1" dirty="0" smtClean="0">
                <a:latin typeface="Bodoni MT Black" pitchFamily="18" charset="0"/>
              </a:rPr>
              <a:t>. </a:t>
            </a:r>
            <a:r>
              <a:rPr lang="zh-CN" altLang="en-US" sz="2400" b="1" dirty="0" smtClean="0">
                <a:solidFill>
                  <a:prstClr val="black"/>
                </a:solidFill>
                <a:latin typeface="Bodoni MT Black" pitchFamily="18" charset="0"/>
              </a:rPr>
              <a:t>数据重构</a:t>
            </a:r>
          </a:p>
        </p:txBody>
      </p:sp>
      <p:sp>
        <p:nvSpPr>
          <p:cNvPr id="115717" name="文本框 2"/>
          <p:cNvSpPr txBox="1">
            <a:spLocks noChangeArrowheads="1"/>
          </p:cNvSpPr>
          <p:nvPr/>
        </p:nvSpPr>
        <p:spPr bwMode="auto">
          <a:xfrm>
            <a:off x="395536" y="1933575"/>
            <a:ext cx="8157913" cy="3785652"/>
          </a:xfrm>
          <a:prstGeom prst="rect">
            <a:avLst/>
          </a:prstGeom>
          <a:noFill/>
          <a:ln w="9525">
            <a:noFill/>
            <a:miter lim="800000"/>
            <a:headEnd/>
            <a:tailEnd/>
          </a:ln>
        </p:spPr>
        <p:txBody>
          <a:bodyPr wrap="square">
            <a:spAutoFit/>
          </a:bodyPr>
          <a:lstStyle/>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与</a:t>
            </a:r>
            <a:r>
              <a:rPr lang="zh-CN" altLang="en-US" sz="2400" dirty="0">
                <a:latin typeface="Bodoni MT Black" pitchFamily="18" charset="0"/>
              </a:rPr>
              <a:t>代码重构不同，</a:t>
            </a:r>
            <a:r>
              <a:rPr lang="zh-CN" altLang="en-US" sz="2400" dirty="0">
                <a:solidFill>
                  <a:srgbClr val="FF0000"/>
                </a:solidFill>
                <a:latin typeface="Bodoni MT Black" pitchFamily="18" charset="0"/>
              </a:rPr>
              <a:t>数据重构</a:t>
            </a:r>
            <a:r>
              <a:rPr lang="zh-CN" altLang="en-US" sz="2400" dirty="0">
                <a:latin typeface="Bodoni MT Black" pitchFamily="18" charset="0"/>
              </a:rPr>
              <a:t>发生在相当</a:t>
            </a:r>
            <a:r>
              <a:rPr lang="zh-CN" altLang="en-US" sz="2400" dirty="0">
                <a:solidFill>
                  <a:srgbClr val="FF0000"/>
                </a:solidFill>
                <a:latin typeface="Bodoni MT Black" pitchFamily="18" charset="0"/>
              </a:rPr>
              <a:t>低的抽象层次</a:t>
            </a:r>
            <a:r>
              <a:rPr lang="zh-CN" altLang="en-US" sz="2400" dirty="0">
                <a:latin typeface="Bodoni MT Black" pitchFamily="18" charset="0"/>
              </a:rPr>
              <a:t>上，它是一种</a:t>
            </a:r>
            <a:r>
              <a:rPr lang="zh-CN" altLang="en-US" sz="2400" dirty="0">
                <a:solidFill>
                  <a:srgbClr val="FF0000"/>
                </a:solidFill>
                <a:latin typeface="Bodoni MT Black" pitchFamily="18" charset="0"/>
              </a:rPr>
              <a:t>全范围</a:t>
            </a:r>
            <a:r>
              <a:rPr lang="zh-CN" altLang="en-US" sz="2400" dirty="0">
                <a:latin typeface="Bodoni MT Black" pitchFamily="18" charset="0"/>
              </a:rPr>
              <a:t>的再工程活动</a:t>
            </a:r>
            <a:r>
              <a:rPr lang="en-US" altLang="zh-CN" sz="2400" dirty="0">
                <a:latin typeface="Bodoni MT Black" pitchFamily="18" charset="0"/>
              </a:rPr>
              <a:t>——</a:t>
            </a:r>
            <a:r>
              <a:rPr lang="zh-CN" altLang="en-US" sz="2400" dirty="0">
                <a:solidFill>
                  <a:srgbClr val="FF0000"/>
                </a:solidFill>
                <a:latin typeface="Bodoni MT Black" pitchFamily="18" charset="0"/>
              </a:rPr>
              <a:t>对数据的修改必然会导致体系结构或代码层的改变</a:t>
            </a:r>
            <a:r>
              <a:rPr lang="zh-CN" altLang="en-US" sz="2400" dirty="0">
                <a:latin typeface="Bodoni MT Black" pitchFamily="18" charset="0"/>
              </a:rPr>
              <a:t>。在大多数情况下，</a:t>
            </a:r>
            <a:r>
              <a:rPr lang="zh-CN" altLang="en-US" sz="2400" dirty="0">
                <a:solidFill>
                  <a:srgbClr val="FF0000"/>
                </a:solidFill>
                <a:latin typeface="Bodoni MT Black" pitchFamily="18" charset="0"/>
              </a:rPr>
              <a:t>数据重构始于逆向工程活动</a:t>
            </a:r>
            <a:r>
              <a:rPr lang="zh-CN" altLang="en-US" sz="2400" dirty="0">
                <a:latin typeface="Bodoni MT Black" pitchFamily="18" charset="0"/>
              </a:rPr>
              <a:t>，分解当前使用的数据体系结构，必要时定义数据模型，标识数据对象和属性，并从软件质量的角度复审现存的数据结构。</a:t>
            </a:r>
            <a:endParaRPr lang="en-US" altLang="zh-CN" sz="2400" dirty="0">
              <a:latin typeface="Bodoni MT Black" pitchFamily="18" charset="0"/>
            </a:endParaRPr>
          </a:p>
          <a:p>
            <a:pPr eaLnBrk="1" hangingPunct="1">
              <a:lnSpc>
                <a:spcPct val="125000"/>
              </a:lnSpc>
            </a:pPr>
            <a:r>
              <a:rPr lang="zh-CN" altLang="en-US" sz="2400" dirty="0">
                <a:latin typeface="Bodoni MT Black" pitchFamily="18" charset="0"/>
              </a:rPr>
              <a:t>     </a:t>
            </a:r>
            <a:r>
              <a:rPr lang="zh-CN" altLang="en-US" sz="2400" dirty="0" smtClean="0">
                <a:latin typeface="Bodoni MT Black" pitchFamily="18" charset="0"/>
              </a:rPr>
              <a:t>当</a:t>
            </a:r>
            <a:r>
              <a:rPr lang="zh-CN" altLang="en-US" sz="2400" dirty="0">
                <a:latin typeface="Bodoni MT Black" pitchFamily="18" charset="0"/>
              </a:rPr>
              <a:t>数据结构较差时</a:t>
            </a:r>
            <a:r>
              <a:rPr lang="zh-CN" altLang="en-US" sz="2400" dirty="0" smtClean="0">
                <a:latin typeface="Bodoni MT Black" pitchFamily="18" charset="0"/>
              </a:rPr>
              <a:t>（如</a:t>
            </a:r>
            <a:r>
              <a:rPr lang="zh-CN" altLang="en-US" sz="2400" dirty="0">
                <a:latin typeface="Bodoni MT Black" pitchFamily="18" charset="0"/>
              </a:rPr>
              <a:t>在关系型方法可大大简化处理的情况下却使用</a:t>
            </a:r>
            <a:r>
              <a:rPr lang="zh-CN" altLang="en-US" sz="2400" dirty="0" smtClean="0">
                <a:latin typeface="Bodoni MT Black" pitchFamily="18" charset="0"/>
              </a:rPr>
              <a:t>平坦文件实现），</a:t>
            </a:r>
            <a:r>
              <a:rPr lang="zh-CN" altLang="en-US" sz="2400" dirty="0">
                <a:latin typeface="Bodoni MT Black" pitchFamily="18" charset="0"/>
              </a:rPr>
              <a:t>应该对数据进行再工程。</a:t>
            </a:r>
            <a:endParaRPr lang="en-US" altLang="zh-CN" sz="2400" dirty="0">
              <a:latin typeface="Bodoni MT Black" pitchFamily="18" charset="0"/>
            </a:endParaRPr>
          </a:p>
        </p:txBody>
      </p:sp>
      <p:sp>
        <p:nvSpPr>
          <p:cNvPr id="9" name="标题 3"/>
          <p:cNvSpPr txBox="1">
            <a:spLocks/>
          </p:cNvSpPr>
          <p:nvPr/>
        </p:nvSpPr>
        <p:spPr bwMode="auto">
          <a:xfrm>
            <a:off x="323850" y="15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8.6</a:t>
            </a:r>
            <a:r>
              <a:rPr lang="en-US" altLang="zh-CN" b="1" smtClean="0">
                <a:latin typeface="Bodoni MT Black" pitchFamily="18" charset="0"/>
              </a:rPr>
              <a:t> </a:t>
            </a:r>
            <a:r>
              <a:rPr lang="zh-CN" altLang="en-US" b="1" smtClean="0">
                <a:latin typeface="Bodoni MT Black" pitchFamily="18" charset="0"/>
              </a:rPr>
              <a:t>软件再工程过程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8.6 </a:t>
            </a:r>
            <a:r>
              <a:rPr lang="zh-CN" altLang="en-US" sz="2400" dirty="0">
                <a:solidFill>
                  <a:srgbClr val="D9D9D9"/>
                </a:solidFill>
                <a:latin typeface="Bodoni MT Black" pitchFamily="18" charset="0"/>
                <a:ea typeface="+mn-ea"/>
              </a:rPr>
              <a:t>软件再工程过程</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8" name="内容占位符 4"/>
          <p:cNvSpPr txBox="1">
            <a:spLocks/>
          </p:cNvSpPr>
          <p:nvPr/>
        </p:nvSpPr>
        <p:spPr bwMode="auto">
          <a:xfrm>
            <a:off x="549275" y="1595183"/>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400" b="1" dirty="0">
                <a:latin typeface="Bodoni MT Black" pitchFamily="18" charset="0"/>
              </a:rPr>
              <a:t>6</a:t>
            </a:r>
            <a:r>
              <a:rPr lang="en-US" altLang="zh-CN" sz="2400" b="1" dirty="0" smtClean="0">
                <a:latin typeface="Bodoni MT Black" pitchFamily="18" charset="0"/>
              </a:rPr>
              <a:t>. </a:t>
            </a:r>
            <a:r>
              <a:rPr lang="zh-CN" altLang="en-US" sz="2400" b="1" dirty="0" smtClean="0">
                <a:solidFill>
                  <a:prstClr val="black"/>
                </a:solidFill>
                <a:latin typeface="Bodoni MT Black" pitchFamily="18" charset="0"/>
              </a:rPr>
              <a:t>正向工程</a:t>
            </a:r>
          </a:p>
        </p:txBody>
      </p:sp>
      <p:sp>
        <p:nvSpPr>
          <p:cNvPr id="117765" name="文本框 2"/>
          <p:cNvSpPr txBox="1">
            <a:spLocks noChangeArrowheads="1"/>
          </p:cNvSpPr>
          <p:nvPr/>
        </p:nvSpPr>
        <p:spPr bwMode="auto">
          <a:xfrm>
            <a:off x="395536" y="2290763"/>
            <a:ext cx="8280920" cy="1477328"/>
          </a:xfrm>
          <a:prstGeom prst="rect">
            <a:avLst/>
          </a:prstGeom>
          <a:noFill/>
          <a:ln w="9525">
            <a:noFill/>
            <a:miter lim="800000"/>
            <a:headEnd/>
            <a:tailEnd/>
          </a:ln>
        </p:spPr>
        <p:txBody>
          <a:bodyPr wrap="square">
            <a:spAutoFit/>
          </a:bodyPr>
          <a:lstStyle/>
          <a:p>
            <a:pPr eaLnBrk="1" hangingPunct="1">
              <a:lnSpc>
                <a:spcPct val="125000"/>
              </a:lnSpc>
            </a:pPr>
            <a:r>
              <a:rPr lang="zh-CN" altLang="en-US" sz="2400" dirty="0" smtClean="0">
                <a:solidFill>
                  <a:srgbClr val="FF0000"/>
                </a:solidFill>
                <a:latin typeface="Bodoni MT Black" pitchFamily="18" charset="0"/>
              </a:rPr>
              <a:t>     正向</a:t>
            </a:r>
            <a:r>
              <a:rPr lang="zh-CN" altLang="en-US" sz="2400" dirty="0">
                <a:solidFill>
                  <a:srgbClr val="FF0000"/>
                </a:solidFill>
                <a:latin typeface="Bodoni MT Black" pitchFamily="18" charset="0"/>
              </a:rPr>
              <a:t>工程</a:t>
            </a:r>
            <a:r>
              <a:rPr lang="zh-CN" altLang="en-US" sz="2400" dirty="0">
                <a:latin typeface="Bodoni MT Black" pitchFamily="18" charset="0"/>
              </a:rPr>
              <a:t>也称为革新或改造，这项活动不仅从现有程序中恢复设计信息，而且使用该信息去改变或重构现有系统，以提高其整体质量。</a:t>
            </a:r>
            <a:endParaRPr lang="en-US" altLang="zh-CN" sz="2400" dirty="0">
              <a:latin typeface="Bodoni MT Black" pitchFamily="18" charset="0"/>
            </a:endParaRPr>
          </a:p>
        </p:txBody>
      </p:sp>
      <p:sp>
        <p:nvSpPr>
          <p:cNvPr id="9" name="标题 3"/>
          <p:cNvSpPr txBox="1">
            <a:spLocks/>
          </p:cNvSpPr>
          <p:nvPr/>
        </p:nvSpPr>
        <p:spPr bwMode="auto">
          <a:xfrm>
            <a:off x="323850" y="15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8.6</a:t>
            </a:r>
            <a:r>
              <a:rPr lang="en-US" altLang="zh-CN" b="1" smtClean="0">
                <a:latin typeface="Bodoni MT Black" pitchFamily="18" charset="0"/>
              </a:rPr>
              <a:t> </a:t>
            </a:r>
            <a:r>
              <a:rPr lang="zh-CN" altLang="en-US" b="1" smtClean="0">
                <a:latin typeface="Bodoni MT Black" pitchFamily="18" charset="0"/>
              </a:rPr>
              <a:t>软件再工程过程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p:cNvSpPr>
            <a:spLocks noGrp="1"/>
          </p:cNvSpPr>
          <p:nvPr>
            <p:ph type="title" idx="4294967295"/>
          </p:nvPr>
        </p:nvSpPr>
        <p:spPr>
          <a:xfrm>
            <a:off x="179388" y="-26988"/>
            <a:ext cx="8229600" cy="1143001"/>
          </a:xfrm>
        </p:spPr>
        <p:txBody>
          <a:bodyPr/>
          <a:lstStyle/>
          <a:p>
            <a:r>
              <a:rPr lang="zh-CN" altLang="en-US" b="1" smtClean="0">
                <a:latin typeface="Bodoni MT Black" pitchFamily="18" charset="0"/>
              </a:rPr>
              <a:t>本章小结</a:t>
            </a:r>
          </a:p>
        </p:txBody>
      </p:sp>
      <p:sp>
        <p:nvSpPr>
          <p:cNvPr id="3" name="内容占位符 2"/>
          <p:cNvSpPr>
            <a:spLocks noGrp="1"/>
          </p:cNvSpPr>
          <p:nvPr>
            <p:ph idx="4294967295"/>
          </p:nvPr>
        </p:nvSpPr>
        <p:spPr>
          <a:xfrm>
            <a:off x="323528" y="1312935"/>
            <a:ext cx="8424936" cy="4824413"/>
          </a:xfrm>
        </p:spPr>
        <p:txBody>
          <a:bodyPr/>
          <a:lstStyle/>
          <a:p>
            <a:pPr marL="457200" indent="-457200">
              <a:lnSpc>
                <a:spcPct val="125000"/>
              </a:lnSpc>
              <a:spcBef>
                <a:spcPts val="0"/>
              </a:spcBef>
              <a:buFont typeface="+mj-lt"/>
              <a:buAutoNum type="arabicPeriod"/>
              <a:defRPr/>
            </a:pPr>
            <a:r>
              <a:rPr lang="zh-CN" altLang="en-US" sz="2400" dirty="0" smtClean="0">
                <a:solidFill>
                  <a:srgbClr val="FF0000"/>
                </a:solidFill>
                <a:latin typeface="Bodoni MT Black" pitchFamily="18" charset="0"/>
              </a:rPr>
              <a:t>维护</a:t>
            </a:r>
            <a:r>
              <a:rPr lang="zh-CN" altLang="en-US" sz="2400" dirty="0">
                <a:latin typeface="Bodoni MT Black" pitchFamily="18" charset="0"/>
              </a:rPr>
              <a:t>是软件生命周期的最后一个阶段，也是</a:t>
            </a:r>
            <a:r>
              <a:rPr lang="zh-CN" altLang="en-US" sz="2400" dirty="0">
                <a:solidFill>
                  <a:srgbClr val="FF0000"/>
                </a:solidFill>
                <a:latin typeface="Bodoni MT Black" pitchFamily="18" charset="0"/>
              </a:rPr>
              <a:t>持续时间最长、代价最大</a:t>
            </a:r>
            <a:r>
              <a:rPr lang="zh-CN" altLang="en-US" sz="2400" dirty="0">
                <a:latin typeface="Bodoni MT Black" pitchFamily="18" charset="0"/>
              </a:rPr>
              <a:t>的一个阶段。软件工程学的主要目的就是提高软件的可维护性，降低维护的代价。</a:t>
            </a:r>
            <a:endParaRPr lang="en-US" altLang="zh-CN" sz="2400" dirty="0" smtClean="0">
              <a:latin typeface="Bodoni MT Black" pitchFamily="18" charset="0"/>
            </a:endParaRPr>
          </a:p>
          <a:p>
            <a:pPr marL="457200" indent="-457200">
              <a:lnSpc>
                <a:spcPct val="125000"/>
              </a:lnSpc>
              <a:spcBef>
                <a:spcPts val="0"/>
              </a:spcBef>
              <a:buFont typeface="+mj-lt"/>
              <a:buAutoNum type="arabicPeriod"/>
              <a:defRPr/>
            </a:pPr>
            <a:r>
              <a:rPr lang="zh-CN" altLang="en-US" sz="2400" dirty="0" smtClean="0">
                <a:latin typeface="Bodoni MT Black" pitchFamily="18" charset="0"/>
              </a:rPr>
              <a:t>软件维护的</a:t>
            </a:r>
            <a:r>
              <a:rPr lang="en-US" altLang="zh-CN" sz="2400" dirty="0" smtClean="0">
                <a:solidFill>
                  <a:srgbClr val="FF0000"/>
                </a:solidFill>
                <a:latin typeface="Bodoni MT Black" pitchFamily="18" charset="0"/>
              </a:rPr>
              <a:t>4</a:t>
            </a:r>
            <a:r>
              <a:rPr lang="zh-CN" altLang="en-US" sz="2400" dirty="0">
                <a:latin typeface="Bodoni MT Black" pitchFamily="18" charset="0"/>
              </a:rPr>
              <a:t>类活动</a:t>
            </a:r>
            <a:r>
              <a:rPr lang="zh-CN" altLang="en-US" sz="2400" dirty="0" smtClean="0">
                <a:latin typeface="Bodoni MT Black" pitchFamily="18" charset="0"/>
              </a:rPr>
              <a:t>：</a:t>
            </a:r>
            <a:r>
              <a:rPr lang="zh-CN" altLang="en-US" sz="2400" dirty="0" smtClean="0">
                <a:solidFill>
                  <a:srgbClr val="FF0000"/>
                </a:solidFill>
                <a:latin typeface="Bodoni MT Black" pitchFamily="18" charset="0"/>
              </a:rPr>
              <a:t>改正性</a:t>
            </a:r>
            <a:r>
              <a:rPr lang="zh-CN" altLang="en-US" sz="2400" dirty="0" smtClean="0">
                <a:latin typeface="Bodoni MT Black" pitchFamily="18" charset="0"/>
              </a:rPr>
              <a:t>、</a:t>
            </a:r>
            <a:r>
              <a:rPr lang="zh-CN" altLang="en-US" sz="2400" dirty="0" smtClean="0">
                <a:solidFill>
                  <a:srgbClr val="FF0000"/>
                </a:solidFill>
                <a:latin typeface="Bodoni MT Black" pitchFamily="18" charset="0"/>
              </a:rPr>
              <a:t>适应性</a:t>
            </a:r>
            <a:r>
              <a:rPr lang="zh-CN" altLang="en-US" sz="2400" dirty="0" smtClean="0">
                <a:latin typeface="Bodoni MT Black" pitchFamily="18" charset="0"/>
              </a:rPr>
              <a:t>、</a:t>
            </a:r>
            <a:r>
              <a:rPr lang="zh-CN" altLang="en-US" sz="2400" dirty="0" smtClean="0">
                <a:solidFill>
                  <a:srgbClr val="FF0000"/>
                </a:solidFill>
                <a:latin typeface="Bodoni MT Black" pitchFamily="18" charset="0"/>
              </a:rPr>
              <a:t>完善性</a:t>
            </a:r>
            <a:r>
              <a:rPr lang="zh-CN" altLang="en-US" sz="2400" dirty="0" smtClean="0">
                <a:latin typeface="Bodoni MT Black" pitchFamily="18" charset="0"/>
              </a:rPr>
              <a:t>、</a:t>
            </a:r>
            <a:r>
              <a:rPr lang="zh-CN" altLang="en-US" sz="2400" dirty="0" smtClean="0">
                <a:solidFill>
                  <a:srgbClr val="FF0000"/>
                </a:solidFill>
                <a:latin typeface="Bodoni MT Black" pitchFamily="18" charset="0"/>
              </a:rPr>
              <a:t>预防性</a:t>
            </a:r>
            <a:r>
              <a:rPr lang="zh-CN" altLang="en-US" sz="2400" dirty="0" smtClean="0">
                <a:latin typeface="Bodoni MT Black" pitchFamily="18" charset="0"/>
              </a:rPr>
              <a:t>。</a:t>
            </a:r>
            <a:endParaRPr lang="en-US" altLang="zh-CN" sz="2400" dirty="0" smtClean="0">
              <a:latin typeface="Bodoni MT Black" pitchFamily="18" charset="0"/>
            </a:endParaRPr>
          </a:p>
          <a:p>
            <a:pPr marL="457200" indent="-457200">
              <a:lnSpc>
                <a:spcPct val="125000"/>
              </a:lnSpc>
              <a:spcBef>
                <a:spcPts val="0"/>
              </a:spcBef>
              <a:buFont typeface="+mj-lt"/>
              <a:buAutoNum type="arabicPeriod"/>
              <a:defRPr/>
            </a:pPr>
            <a:r>
              <a:rPr lang="zh-CN" altLang="en-US" sz="2400" dirty="0" smtClean="0">
                <a:latin typeface="Bodoni MT Black" pitchFamily="18" charset="0"/>
              </a:rPr>
              <a:t>软件</a:t>
            </a:r>
            <a:r>
              <a:rPr lang="zh-CN" altLang="en-US" sz="2400" dirty="0">
                <a:latin typeface="Bodoni MT Black" pitchFamily="18" charset="0"/>
              </a:rPr>
              <a:t>的</a:t>
            </a:r>
            <a:r>
              <a:rPr lang="zh-CN" altLang="en-US" sz="2400" dirty="0">
                <a:solidFill>
                  <a:srgbClr val="FF0000"/>
                </a:solidFill>
                <a:latin typeface="Bodoni MT Black" pitchFamily="18" charset="0"/>
              </a:rPr>
              <a:t>可理解性</a:t>
            </a:r>
            <a:r>
              <a:rPr lang="zh-CN" altLang="en-US" sz="2400" dirty="0">
                <a:latin typeface="Bodoni MT Black" pitchFamily="18" charset="0"/>
              </a:rPr>
              <a:t>、</a:t>
            </a:r>
            <a:r>
              <a:rPr lang="zh-CN" altLang="en-US" sz="2400" dirty="0">
                <a:solidFill>
                  <a:srgbClr val="FF0000"/>
                </a:solidFill>
                <a:latin typeface="Bodoni MT Black" pitchFamily="18" charset="0"/>
              </a:rPr>
              <a:t>可测试性</a:t>
            </a:r>
            <a:r>
              <a:rPr lang="zh-CN" altLang="en-US" sz="2400" dirty="0">
                <a:latin typeface="Bodoni MT Black" pitchFamily="18" charset="0"/>
              </a:rPr>
              <a:t>、</a:t>
            </a:r>
            <a:r>
              <a:rPr lang="zh-CN" altLang="en-US" sz="2400" dirty="0">
                <a:solidFill>
                  <a:srgbClr val="FF0000"/>
                </a:solidFill>
                <a:latin typeface="Bodoni MT Black" pitchFamily="18" charset="0"/>
              </a:rPr>
              <a:t>可修改性</a:t>
            </a:r>
            <a:r>
              <a:rPr lang="zh-CN" altLang="en-US" sz="2400" dirty="0">
                <a:latin typeface="Bodoni MT Black" pitchFamily="18" charset="0"/>
              </a:rPr>
              <a:t>、</a:t>
            </a:r>
            <a:r>
              <a:rPr lang="zh-CN" altLang="en-US" sz="2400" dirty="0">
                <a:solidFill>
                  <a:srgbClr val="FF0000"/>
                </a:solidFill>
                <a:latin typeface="Bodoni MT Black" pitchFamily="18" charset="0"/>
              </a:rPr>
              <a:t>可移植性</a:t>
            </a:r>
            <a:r>
              <a:rPr lang="zh-CN" altLang="en-US" sz="2400" dirty="0">
                <a:latin typeface="Bodoni MT Black" pitchFamily="18" charset="0"/>
              </a:rPr>
              <a:t>和</a:t>
            </a:r>
            <a:r>
              <a:rPr lang="zh-CN" altLang="en-US" sz="2400" dirty="0">
                <a:solidFill>
                  <a:srgbClr val="FF0000"/>
                </a:solidFill>
                <a:latin typeface="Bodoni MT Black" pitchFamily="18" charset="0"/>
              </a:rPr>
              <a:t>可重用</a:t>
            </a:r>
            <a:r>
              <a:rPr lang="zh-CN" altLang="en-US" sz="2400" dirty="0" smtClean="0">
                <a:solidFill>
                  <a:srgbClr val="FF0000"/>
                </a:solidFill>
                <a:latin typeface="Bodoni MT Black" pitchFamily="18" charset="0"/>
              </a:rPr>
              <a:t>性</a:t>
            </a:r>
            <a:r>
              <a:rPr lang="zh-CN" altLang="en-US" sz="2400" dirty="0" smtClean="0">
                <a:latin typeface="Bodoni MT Black" pitchFamily="18" charset="0"/>
              </a:rPr>
              <a:t>是</a:t>
            </a:r>
            <a:r>
              <a:rPr lang="zh-CN" altLang="en-US" sz="2400" dirty="0">
                <a:latin typeface="Bodoni MT Black" pitchFamily="18" charset="0"/>
              </a:rPr>
              <a:t>决定软件可维护性的基本</a:t>
            </a:r>
            <a:r>
              <a:rPr lang="zh-CN" altLang="en-US" sz="2400" dirty="0" smtClean="0">
                <a:latin typeface="Bodoni MT Black" pitchFamily="18" charset="0"/>
              </a:rPr>
              <a:t>因素。</a:t>
            </a:r>
            <a:endParaRPr lang="en-US" altLang="zh-CN" sz="2400" dirty="0" smtClean="0">
              <a:latin typeface="Bodoni MT Black" pitchFamily="18" charset="0"/>
            </a:endParaRPr>
          </a:p>
          <a:p>
            <a:pPr marL="457200" indent="-457200">
              <a:lnSpc>
                <a:spcPct val="125000"/>
              </a:lnSpc>
              <a:spcBef>
                <a:spcPts val="0"/>
              </a:spcBef>
              <a:buFont typeface="+mj-lt"/>
              <a:buAutoNum type="arabicPeriod"/>
              <a:defRPr/>
            </a:pPr>
            <a:r>
              <a:rPr lang="zh-CN" altLang="en-US" sz="2400" dirty="0" smtClean="0">
                <a:solidFill>
                  <a:srgbClr val="FF0000"/>
                </a:solidFill>
                <a:latin typeface="Bodoni MT Black" pitchFamily="18" charset="0"/>
              </a:rPr>
              <a:t>在</a:t>
            </a:r>
            <a:r>
              <a:rPr lang="zh-CN" altLang="en-US" sz="2400" dirty="0">
                <a:solidFill>
                  <a:srgbClr val="FF0000"/>
                </a:solidFill>
                <a:latin typeface="Bodoni MT Black" pitchFamily="18" charset="0"/>
              </a:rPr>
              <a:t>软件生命周期的每个阶段都必须充分考虑维护问题，并且为软件维护预做</a:t>
            </a:r>
            <a:r>
              <a:rPr lang="zh-CN" altLang="en-US" sz="2400" dirty="0" smtClean="0">
                <a:solidFill>
                  <a:srgbClr val="FF0000"/>
                </a:solidFill>
                <a:latin typeface="Bodoni MT Black" pitchFamily="18" charset="0"/>
              </a:rPr>
              <a:t>准备</a:t>
            </a:r>
            <a:r>
              <a:rPr lang="zh-CN" altLang="en-US" sz="2400" dirty="0" smtClean="0">
                <a:solidFill>
                  <a:srgbClr val="FF0000"/>
                </a:solidFill>
                <a:latin typeface="Bodoni MT Black" pitchFamily="18" charset="0"/>
              </a:rPr>
              <a:t>。</a:t>
            </a:r>
            <a:r>
              <a:rPr lang="zh-CN" altLang="en-US" sz="2400" dirty="0">
                <a:latin typeface="Bodoni MT Black" pitchFamily="18" charset="0"/>
              </a:rPr>
              <a:t>测试结束时进行最正式的可维护性复审，这个复审称为</a:t>
            </a:r>
            <a:r>
              <a:rPr lang="zh-CN" altLang="en-US" sz="2400" dirty="0">
                <a:solidFill>
                  <a:srgbClr val="FF0000"/>
                </a:solidFill>
                <a:latin typeface="Bodoni MT Black" pitchFamily="18" charset="0"/>
              </a:rPr>
              <a:t>配置复审</a:t>
            </a:r>
            <a:r>
              <a:rPr lang="zh-CN" altLang="en-US" sz="2400" dirty="0">
                <a:latin typeface="Bodoni MT Black" pitchFamily="18" charset="0"/>
              </a:rPr>
              <a:t>。</a:t>
            </a:r>
            <a:endParaRPr lang="en-US" altLang="zh-CN" sz="2400" dirty="0" smtClean="0">
              <a:solidFill>
                <a:srgbClr val="FF0000"/>
              </a:solidFill>
              <a:latin typeface="Bodoni MT Black" pitchFamily="18" charset="0"/>
            </a:endParaRPr>
          </a:p>
        </p:txBody>
      </p:sp>
      <p:sp>
        <p:nvSpPr>
          <p:cNvPr id="119812"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本章小结</a:t>
            </a:r>
          </a:p>
        </p:txBody>
      </p:sp>
    </p:spTree>
    <p:extLst>
      <p:ext uri="{BB962C8B-B14F-4D97-AF65-F5344CB8AC3E}">
        <p14:creationId xmlns:p14="http://schemas.microsoft.com/office/powerpoint/2010/main" val="33735621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p:cNvSpPr>
            <a:spLocks noGrp="1"/>
          </p:cNvSpPr>
          <p:nvPr>
            <p:ph type="title" idx="4294967295"/>
          </p:nvPr>
        </p:nvSpPr>
        <p:spPr>
          <a:xfrm>
            <a:off x="179388" y="-26988"/>
            <a:ext cx="8229600" cy="1143001"/>
          </a:xfrm>
        </p:spPr>
        <p:txBody>
          <a:bodyPr/>
          <a:lstStyle/>
          <a:p>
            <a:r>
              <a:rPr lang="zh-CN" altLang="en-US" b="1" smtClean="0">
                <a:latin typeface="Bodoni MT Black" pitchFamily="18" charset="0"/>
              </a:rPr>
              <a:t>本章小结</a:t>
            </a:r>
          </a:p>
        </p:txBody>
      </p:sp>
      <p:sp>
        <p:nvSpPr>
          <p:cNvPr id="3" name="内容占位符 2"/>
          <p:cNvSpPr>
            <a:spLocks noGrp="1"/>
          </p:cNvSpPr>
          <p:nvPr>
            <p:ph idx="4294967295"/>
          </p:nvPr>
        </p:nvSpPr>
        <p:spPr>
          <a:xfrm>
            <a:off x="323528" y="1772816"/>
            <a:ext cx="8424936" cy="2466206"/>
          </a:xfrm>
        </p:spPr>
        <p:txBody>
          <a:bodyPr/>
          <a:lstStyle/>
          <a:p>
            <a:pPr marL="457200" indent="-457200">
              <a:lnSpc>
                <a:spcPct val="125000"/>
              </a:lnSpc>
              <a:spcBef>
                <a:spcPts val="0"/>
              </a:spcBef>
              <a:buFont typeface="+mj-lt"/>
              <a:buAutoNum type="arabicPeriod" startAt="5"/>
              <a:defRPr/>
            </a:pPr>
            <a:r>
              <a:rPr lang="zh-CN" altLang="en-US" sz="2400" dirty="0" smtClean="0">
                <a:solidFill>
                  <a:srgbClr val="FF0000"/>
                </a:solidFill>
                <a:latin typeface="Bodoni MT Black" pitchFamily="18" charset="0"/>
              </a:rPr>
              <a:t>文档</a:t>
            </a:r>
            <a:r>
              <a:rPr lang="zh-CN" altLang="en-US" sz="2400" dirty="0">
                <a:latin typeface="Bodoni MT Black" pitchFamily="18" charset="0"/>
              </a:rPr>
              <a:t>是影响软件可维护性的决定</a:t>
            </a:r>
            <a:r>
              <a:rPr lang="zh-CN" altLang="en-US" sz="2400" dirty="0" smtClean="0">
                <a:latin typeface="Bodoni MT Black" pitchFamily="18" charset="0"/>
              </a:rPr>
              <a:t>因素。</a:t>
            </a:r>
            <a:endParaRPr lang="en-US" altLang="zh-CN" sz="2400" dirty="0" smtClean="0">
              <a:latin typeface="Bodoni MT Black" pitchFamily="18" charset="0"/>
            </a:endParaRPr>
          </a:p>
          <a:p>
            <a:pPr marL="457200" indent="-457200">
              <a:lnSpc>
                <a:spcPct val="125000"/>
              </a:lnSpc>
              <a:spcBef>
                <a:spcPts val="0"/>
              </a:spcBef>
              <a:buFont typeface="+mj-lt"/>
              <a:buAutoNum type="arabicPeriod" startAt="5"/>
              <a:defRPr/>
            </a:pPr>
            <a:r>
              <a:rPr lang="zh-CN" altLang="en-US" sz="2400" dirty="0" smtClean="0">
                <a:latin typeface="Bodoni MT Black" pitchFamily="18" charset="0"/>
              </a:rPr>
              <a:t>在</a:t>
            </a:r>
            <a:r>
              <a:rPr lang="zh-CN" altLang="en-US" sz="2400" dirty="0">
                <a:latin typeface="Bodoni MT Black" pitchFamily="18" charset="0"/>
              </a:rPr>
              <a:t>条件具备时应该主动地进行</a:t>
            </a:r>
            <a:r>
              <a:rPr lang="zh-CN" altLang="en-US" sz="2400" dirty="0" smtClean="0">
                <a:solidFill>
                  <a:srgbClr val="FF0000"/>
                </a:solidFill>
                <a:latin typeface="Bodoni MT Black" pitchFamily="18" charset="0"/>
              </a:rPr>
              <a:t>预防性维护</a:t>
            </a:r>
            <a:r>
              <a:rPr lang="zh-CN" altLang="en-US" sz="2400" dirty="0" smtClean="0">
                <a:latin typeface="Bodoni MT Black" pitchFamily="18" charset="0"/>
              </a:rPr>
              <a:t>。</a:t>
            </a:r>
            <a:endParaRPr lang="en-US" altLang="zh-CN" sz="2400" dirty="0" smtClean="0">
              <a:latin typeface="Bodoni MT Black" pitchFamily="18" charset="0"/>
            </a:endParaRPr>
          </a:p>
          <a:p>
            <a:pPr marL="457200" indent="-457200">
              <a:lnSpc>
                <a:spcPct val="125000"/>
              </a:lnSpc>
              <a:spcBef>
                <a:spcPts val="0"/>
              </a:spcBef>
              <a:buFont typeface="+mj-lt"/>
              <a:buAutoNum type="arabicPeriod" startAt="5"/>
              <a:defRPr/>
            </a:pPr>
            <a:r>
              <a:rPr lang="zh-CN" altLang="en-US" sz="2400" dirty="0" smtClean="0">
                <a:latin typeface="Bodoni MT Black" pitchFamily="18" charset="0"/>
              </a:rPr>
              <a:t>预防性维护</a:t>
            </a:r>
            <a:r>
              <a:rPr lang="zh-CN" altLang="en-US" sz="2400" dirty="0">
                <a:latin typeface="Bodoni MT Black" pitchFamily="18" charset="0"/>
              </a:rPr>
              <a:t>实质上是</a:t>
            </a:r>
            <a:r>
              <a:rPr lang="zh-CN" altLang="en-US" sz="2400" dirty="0">
                <a:solidFill>
                  <a:srgbClr val="FF0000"/>
                </a:solidFill>
                <a:latin typeface="Bodoni MT Black" pitchFamily="18" charset="0"/>
              </a:rPr>
              <a:t>软件再工程</a:t>
            </a:r>
            <a:r>
              <a:rPr lang="zh-CN" altLang="en-US" sz="2400" dirty="0">
                <a:latin typeface="Bodoni MT Black" pitchFamily="18" charset="0"/>
              </a:rPr>
              <a:t>。典型的软件再工程过程模型定义了库存目录分析、文档重构、逆向工程、代码重构、数据重构和正向工程</a:t>
            </a:r>
            <a:r>
              <a:rPr lang="en-US" altLang="zh-CN" sz="2400" dirty="0">
                <a:solidFill>
                  <a:srgbClr val="FF0000"/>
                </a:solidFill>
                <a:latin typeface="Bodoni MT Black" pitchFamily="18" charset="0"/>
              </a:rPr>
              <a:t>6</a:t>
            </a:r>
            <a:r>
              <a:rPr lang="zh-CN" altLang="en-US" sz="2400" dirty="0">
                <a:latin typeface="Bodoni MT Black" pitchFamily="18" charset="0"/>
              </a:rPr>
              <a:t>类活动。</a:t>
            </a:r>
            <a:endParaRPr lang="en-US" altLang="zh-CN" sz="2400" dirty="0" smtClean="0">
              <a:latin typeface="Bodoni MT Black" pitchFamily="18" charset="0"/>
            </a:endParaRPr>
          </a:p>
        </p:txBody>
      </p:sp>
      <p:sp>
        <p:nvSpPr>
          <p:cNvPr id="119812"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本章小结</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Box 2"/>
          <p:cNvSpPr txBox="1">
            <a:spLocks noChangeArrowheads="1"/>
          </p:cNvSpPr>
          <p:nvPr/>
        </p:nvSpPr>
        <p:spPr bwMode="auto">
          <a:xfrm>
            <a:off x="971550" y="2349500"/>
            <a:ext cx="6985000" cy="922338"/>
          </a:xfrm>
          <a:prstGeom prst="rect">
            <a:avLst/>
          </a:prstGeom>
          <a:noFill/>
          <a:ln w="9525">
            <a:noFill/>
            <a:miter lim="800000"/>
            <a:headEnd/>
            <a:tailEnd/>
          </a:ln>
        </p:spPr>
        <p:txBody>
          <a:bodyPr>
            <a:spAutoFit/>
          </a:bodyPr>
          <a:lstStyle/>
          <a:p>
            <a:pPr algn="ctr" eaLnBrk="1" hangingPunct="1"/>
            <a:r>
              <a:rPr lang="zh-CN" altLang="en-US" sz="5400" b="1">
                <a:solidFill>
                  <a:srgbClr val="000000"/>
                </a:solidFill>
              </a:rPr>
              <a:t>本章结束</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8.1.1 </a:t>
            </a:r>
            <a:r>
              <a:rPr lang="zh-CN" altLang="en-US" sz="2400" dirty="0" smtClean="0">
                <a:solidFill>
                  <a:srgbClr val="D9D9D9"/>
                </a:solidFill>
                <a:latin typeface="Bodoni MT Black" pitchFamily="18" charset="0"/>
                <a:ea typeface="+mn-ea"/>
              </a:rPr>
              <a:t>改正性维护</a:t>
            </a:r>
            <a:endParaRPr lang="zh-CN" altLang="en-US" sz="2400" dirty="0">
              <a:solidFill>
                <a:srgbClr val="D9D9D9"/>
              </a:solidFill>
              <a:latin typeface="Bodoni MT Black" pitchFamily="18" charset="0"/>
              <a:ea typeface="+mn-ea"/>
            </a:endParaRPr>
          </a:p>
        </p:txBody>
      </p:sp>
      <p:sp>
        <p:nvSpPr>
          <p:cNvPr id="26629" name="内容占位符 4"/>
          <p:cNvSpPr>
            <a:spLocks noGrp="1"/>
          </p:cNvSpPr>
          <p:nvPr>
            <p:ph idx="4294967295"/>
          </p:nvPr>
        </p:nvSpPr>
        <p:spPr>
          <a:xfrm>
            <a:off x="589280" y="1423276"/>
            <a:ext cx="8229600" cy="604837"/>
          </a:xfrm>
        </p:spPr>
        <p:txBody>
          <a:bodyPr/>
          <a:lstStyle/>
          <a:p>
            <a:pPr marL="0" indent="0">
              <a:lnSpc>
                <a:spcPct val="125000"/>
              </a:lnSpc>
              <a:buFont typeface="Arial" charset="0"/>
              <a:buNone/>
              <a:defRPr/>
            </a:pPr>
            <a:r>
              <a:rPr lang="en-US" altLang="zh-CN" b="1" dirty="0" smtClean="0">
                <a:latin typeface="Bodoni MT Black" pitchFamily="18" charset="0"/>
              </a:rPr>
              <a:t>8.1.1 </a:t>
            </a:r>
            <a:r>
              <a:rPr lang="zh-CN" altLang="en-US" b="1" dirty="0" smtClean="0">
                <a:latin typeface="Bodoni MT Black" pitchFamily="18" charset="0"/>
              </a:rPr>
              <a:t>改正性维护</a:t>
            </a:r>
            <a:endParaRPr lang="en-US" altLang="zh-CN" b="1" dirty="0">
              <a:latin typeface="Bodoni MT Black" pitchFamily="18" charset="0"/>
            </a:endParaRPr>
          </a:p>
        </p:txBody>
      </p:sp>
      <p:sp>
        <p:nvSpPr>
          <p:cNvPr id="19460" name="文本框 2"/>
          <p:cNvSpPr txBox="1">
            <a:spLocks noChangeArrowheads="1"/>
          </p:cNvSpPr>
          <p:nvPr/>
        </p:nvSpPr>
        <p:spPr bwMode="auto">
          <a:xfrm>
            <a:off x="554038" y="2411413"/>
            <a:ext cx="8035925" cy="2714461"/>
          </a:xfrm>
          <a:prstGeom prst="rect">
            <a:avLst/>
          </a:prstGeom>
          <a:noFill/>
          <a:ln w="9525">
            <a:noFill/>
            <a:miter lim="800000"/>
            <a:headEnd/>
            <a:tailEnd/>
          </a:ln>
        </p:spPr>
        <p:txBody>
          <a:bodyPr>
            <a:spAutoFit/>
          </a:bodyPr>
          <a:lstStyle/>
          <a:p>
            <a:pPr eaLnBrk="1" hangingPunct="1">
              <a:lnSpc>
                <a:spcPct val="125000"/>
              </a:lnSpc>
            </a:pPr>
            <a:r>
              <a:rPr lang="zh-CN" altLang="en-US" sz="2400" dirty="0">
                <a:latin typeface="Bodoni MT Black" pitchFamily="18" charset="0"/>
              </a:rPr>
              <a:t>       因为软件测试不可能暴露出一个大型软件系统中所有潜藏的错误，所以必然会有第一项维护活动：</a:t>
            </a:r>
          </a:p>
          <a:p>
            <a:pPr eaLnBrk="1" hangingPunct="1">
              <a:lnSpc>
                <a:spcPct val="125000"/>
              </a:lnSpc>
            </a:pPr>
            <a:r>
              <a:rPr lang="zh-CN" altLang="en-US" sz="2400" dirty="0">
                <a:latin typeface="Bodoni MT Black" pitchFamily="18" charset="0"/>
              </a:rPr>
              <a:t>       在任何大型程序的使用期间，用户必然会发现程序错误，并且把他们遇到的问题报告给维护人员。把</a:t>
            </a:r>
            <a:r>
              <a:rPr lang="zh-CN" altLang="en-US" sz="2400" dirty="0">
                <a:solidFill>
                  <a:srgbClr val="FF0000"/>
                </a:solidFill>
                <a:latin typeface="Bodoni MT Black" pitchFamily="18" charset="0"/>
              </a:rPr>
              <a:t>诊断和改正错误的过程</a:t>
            </a:r>
            <a:r>
              <a:rPr lang="zh-CN" altLang="en-US" sz="2400" dirty="0">
                <a:latin typeface="Bodoni MT Black" pitchFamily="18" charset="0"/>
              </a:rPr>
              <a:t>称为</a:t>
            </a:r>
            <a:r>
              <a:rPr lang="zh-CN" altLang="en-US" sz="2400" dirty="0">
                <a:solidFill>
                  <a:srgbClr val="FF0000"/>
                </a:solidFill>
                <a:latin typeface="Bodoni MT Black" pitchFamily="18" charset="0"/>
              </a:rPr>
              <a:t>改正性维护</a:t>
            </a:r>
            <a:r>
              <a:rPr lang="zh-CN" altLang="en-US" sz="2400" dirty="0">
                <a:latin typeface="Bodoni MT Black" pitchFamily="18" charset="0"/>
              </a:rPr>
              <a:t>。</a:t>
            </a:r>
          </a:p>
          <a:p>
            <a:pPr eaLnBrk="1" hangingPunct="1">
              <a:lnSpc>
                <a:spcPct val="125000"/>
              </a:lnSpc>
            </a:pPr>
            <a:endParaRPr lang="zh-CN" altLang="en-US" dirty="0">
              <a:latin typeface="Bodoni MT Black" pitchFamily="18" charset="0"/>
            </a:endParaRPr>
          </a:p>
        </p:txBody>
      </p:sp>
      <p:sp>
        <p:nvSpPr>
          <p:cNvPr id="7" name="标题 3"/>
          <p:cNvSpPr txBox="1">
            <a:spLocks/>
          </p:cNvSpPr>
          <p:nvPr/>
        </p:nvSpPr>
        <p:spPr bwMode="auto">
          <a:xfrm>
            <a:off x="10795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8.1</a:t>
            </a:r>
            <a:r>
              <a:rPr lang="en-US" altLang="zh-CN" b="1" smtClean="0">
                <a:latin typeface="Bodoni MT Black" pitchFamily="18" charset="0"/>
              </a:rPr>
              <a:t> </a:t>
            </a:r>
            <a:r>
              <a:rPr lang="zh-CN" altLang="en-US" b="1" smtClean="0">
                <a:latin typeface="Bodoni MT Black" pitchFamily="18" charset="0"/>
              </a:rPr>
              <a:t>软件维护的定义</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89238" y="62658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8.1.2 </a:t>
            </a:r>
            <a:r>
              <a:rPr lang="zh-CN" altLang="en-US" sz="2400" dirty="0" smtClean="0">
                <a:solidFill>
                  <a:srgbClr val="D9D9D9"/>
                </a:solidFill>
                <a:latin typeface="Bodoni MT Black" pitchFamily="18" charset="0"/>
                <a:ea typeface="+mn-ea"/>
              </a:rPr>
              <a:t>适应性维护</a:t>
            </a:r>
            <a:endParaRPr lang="zh-CN" altLang="en-US" sz="2400" dirty="0">
              <a:solidFill>
                <a:srgbClr val="D9D9D9"/>
              </a:solidFill>
              <a:latin typeface="Bodoni MT Black" pitchFamily="18" charset="0"/>
              <a:ea typeface="+mn-ea"/>
            </a:endParaRPr>
          </a:p>
        </p:txBody>
      </p:sp>
      <p:sp>
        <p:nvSpPr>
          <p:cNvPr id="7" name="TextBox 5"/>
          <p:cNvSpPr txBox="1"/>
          <p:nvPr/>
        </p:nvSpPr>
        <p:spPr>
          <a:xfrm>
            <a:off x="566738" y="1357313"/>
            <a:ext cx="8037512" cy="645177"/>
          </a:xfrm>
          <a:prstGeom prst="rect">
            <a:avLst/>
          </a:prstGeom>
          <a:noFill/>
          <a:ln>
            <a:noFill/>
          </a:ln>
        </p:spPr>
        <p:txBody>
          <a:bodyPr>
            <a:spAutoFit/>
          </a:bodyPr>
          <a:lstStyle/>
          <a:p>
            <a:pPr eaLnBrk="1" hangingPunct="1">
              <a:lnSpc>
                <a:spcPct val="125000"/>
              </a:lnSpc>
              <a:defRPr/>
            </a:pPr>
            <a:r>
              <a:rPr lang="en-US" altLang="zh-CN" sz="3200" b="1" dirty="0" smtClean="0">
                <a:latin typeface="Bodoni MT Black" pitchFamily="18" charset="0"/>
                <a:ea typeface="+mn-ea"/>
              </a:rPr>
              <a:t>8.1.2</a:t>
            </a:r>
            <a:r>
              <a:rPr lang="en-US" altLang="zh-CN" sz="3200" b="1" dirty="0" smtClean="0">
                <a:solidFill>
                  <a:prstClr val="black"/>
                </a:solidFill>
                <a:latin typeface="Bodoni MT Black" pitchFamily="18" charset="0"/>
                <a:ea typeface="+mn-ea"/>
              </a:rPr>
              <a:t> </a:t>
            </a:r>
            <a:r>
              <a:rPr lang="en-US" altLang="zh-CN" sz="3200" b="1" dirty="0" smtClean="0">
                <a:solidFill>
                  <a:prstClr val="black"/>
                </a:solidFill>
                <a:latin typeface="Bodoni MT Black" pitchFamily="18" charset="0"/>
              </a:rPr>
              <a:t> </a:t>
            </a:r>
            <a:r>
              <a:rPr lang="zh-CN" altLang="en-US" sz="3200" b="1" dirty="0" smtClean="0">
                <a:solidFill>
                  <a:prstClr val="black"/>
                </a:solidFill>
                <a:latin typeface="Bodoni MT Black" pitchFamily="18" charset="0"/>
              </a:rPr>
              <a:t>适应性维护</a:t>
            </a:r>
            <a:endParaRPr lang="en-US" altLang="zh-CN" sz="3200" dirty="0">
              <a:solidFill>
                <a:srgbClr val="FF0000"/>
              </a:solidFill>
              <a:latin typeface="Bodoni MT Black" pitchFamily="18" charset="0"/>
            </a:endParaRPr>
          </a:p>
        </p:txBody>
      </p:sp>
      <p:sp>
        <p:nvSpPr>
          <p:cNvPr id="21508" name="文本框 2"/>
          <p:cNvSpPr txBox="1">
            <a:spLocks noChangeArrowheads="1"/>
          </p:cNvSpPr>
          <p:nvPr/>
        </p:nvSpPr>
        <p:spPr bwMode="auto">
          <a:xfrm>
            <a:off x="3803242" y="3650424"/>
            <a:ext cx="5061357" cy="3139321"/>
          </a:xfrm>
          <a:prstGeom prst="rect">
            <a:avLst/>
          </a:prstGeom>
          <a:noFill/>
          <a:ln w="9525">
            <a:noFill/>
            <a:miter lim="800000"/>
            <a:headEnd/>
            <a:tailEnd/>
          </a:ln>
        </p:spPr>
        <p:txBody>
          <a:bodyPr wrap="square">
            <a:spAutoFit/>
          </a:bodyPr>
          <a:lstStyle/>
          <a:p>
            <a:pPr eaLnBrk="1" hangingPunct="1"/>
            <a:endParaRPr lang="en-US" altLang="zh-CN">
              <a:solidFill>
                <a:srgbClr val="000000"/>
              </a:solidFill>
              <a:latin typeface="Bodoni MT Black" pitchFamily="18" charset="0"/>
            </a:endParaRPr>
          </a:p>
          <a:p>
            <a:pPr eaLnBrk="1" hangingPunct="1"/>
            <a:endParaRPr lang="en-US" altLang="zh-CN">
              <a:solidFill>
                <a:srgbClr val="000000"/>
              </a:solidFill>
              <a:latin typeface="Bodoni MT Black" pitchFamily="18" charset="0"/>
            </a:endParaRPr>
          </a:p>
          <a:p>
            <a:pPr eaLnBrk="1" hangingPunct="1"/>
            <a:endParaRPr lang="en-US" altLang="zh-CN">
              <a:solidFill>
                <a:srgbClr val="000000"/>
              </a:solidFill>
              <a:latin typeface="Bodoni MT Black" pitchFamily="18" charset="0"/>
            </a:endParaRPr>
          </a:p>
          <a:p>
            <a:pPr eaLnBrk="1" hangingPunct="1"/>
            <a:endParaRPr lang="en-US" altLang="zh-CN">
              <a:solidFill>
                <a:srgbClr val="000000"/>
              </a:solidFill>
              <a:latin typeface="Bodoni MT Black" pitchFamily="18" charset="0"/>
            </a:endParaRPr>
          </a:p>
          <a:p>
            <a:pPr eaLnBrk="1" hangingPunct="1"/>
            <a:endParaRPr lang="en-US" altLang="zh-CN">
              <a:solidFill>
                <a:srgbClr val="000000"/>
              </a:solidFill>
              <a:latin typeface="Bodoni MT Black" pitchFamily="18" charset="0"/>
            </a:endParaRPr>
          </a:p>
          <a:p>
            <a:pPr eaLnBrk="1" hangingPunct="1"/>
            <a:endParaRPr lang="en-US" altLang="zh-CN">
              <a:solidFill>
                <a:srgbClr val="000000"/>
              </a:solidFill>
              <a:latin typeface="Bodoni MT Black" pitchFamily="18" charset="0"/>
            </a:endParaRPr>
          </a:p>
          <a:p>
            <a:pPr eaLnBrk="1" hangingPunct="1"/>
            <a:endParaRPr lang="en-US" altLang="zh-CN">
              <a:solidFill>
                <a:srgbClr val="000000"/>
              </a:solidFill>
              <a:latin typeface="Bodoni MT Black" pitchFamily="18" charset="0"/>
            </a:endParaRPr>
          </a:p>
          <a:p>
            <a:pPr eaLnBrk="1" hangingPunct="1"/>
            <a:endParaRPr lang="en-US" altLang="zh-CN">
              <a:solidFill>
                <a:srgbClr val="000000"/>
              </a:solidFill>
              <a:latin typeface="Bodoni MT Black" pitchFamily="18" charset="0"/>
            </a:endParaRPr>
          </a:p>
          <a:p>
            <a:pPr eaLnBrk="1" hangingPunct="1"/>
            <a:endParaRPr lang="en-US" altLang="zh-CN">
              <a:solidFill>
                <a:srgbClr val="000000"/>
              </a:solidFill>
              <a:latin typeface="Bodoni MT Black" pitchFamily="18" charset="0"/>
            </a:endParaRPr>
          </a:p>
          <a:p>
            <a:pPr eaLnBrk="1" hangingPunct="1"/>
            <a:endParaRPr lang="en-US" altLang="zh-CN">
              <a:solidFill>
                <a:srgbClr val="000000"/>
              </a:solidFill>
              <a:latin typeface="Bodoni MT Black" pitchFamily="18" charset="0"/>
            </a:endParaRPr>
          </a:p>
          <a:p>
            <a:pPr eaLnBrk="1" hangingPunct="1"/>
            <a:endParaRPr lang="zh-CN" altLang="en-US">
              <a:solidFill>
                <a:srgbClr val="000000"/>
              </a:solidFill>
              <a:latin typeface="Bodoni MT Black" pitchFamily="18" charset="0"/>
            </a:endParaRPr>
          </a:p>
        </p:txBody>
      </p:sp>
      <p:graphicFrame>
        <p:nvGraphicFramePr>
          <p:cNvPr id="4" name="图示 3"/>
          <p:cNvGraphicFramePr/>
          <p:nvPr>
            <p:extLst>
              <p:ext uri="{D42A27DB-BD31-4B8C-83A1-F6EECF244321}">
                <p14:modId xmlns:p14="http://schemas.microsoft.com/office/powerpoint/2010/main" val="2707000563"/>
              </p:ext>
            </p:extLst>
          </p:nvPr>
        </p:nvGraphicFramePr>
        <p:xfrm>
          <a:off x="5768244" y="3652186"/>
          <a:ext cx="2354099" cy="17930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上箭头 5"/>
          <p:cNvSpPr/>
          <p:nvPr/>
        </p:nvSpPr>
        <p:spPr>
          <a:xfrm>
            <a:off x="5940152" y="4077072"/>
            <a:ext cx="172981" cy="795650"/>
          </a:xfrm>
          <a:prstGeom prst="upArrow">
            <a:avLst/>
          </a:prstGeom>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graphicFrame>
        <p:nvGraphicFramePr>
          <p:cNvPr id="10" name="图示 9"/>
          <p:cNvGraphicFramePr/>
          <p:nvPr>
            <p:extLst>
              <p:ext uri="{D42A27DB-BD31-4B8C-83A1-F6EECF244321}">
                <p14:modId xmlns:p14="http://schemas.microsoft.com/office/powerpoint/2010/main" val="2359156005"/>
              </p:ext>
            </p:extLst>
          </p:nvPr>
        </p:nvGraphicFramePr>
        <p:xfrm>
          <a:off x="1403648" y="3284984"/>
          <a:ext cx="2831976" cy="224758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 name="标题 3"/>
          <p:cNvSpPr txBox="1">
            <a:spLocks/>
          </p:cNvSpPr>
          <p:nvPr/>
        </p:nvSpPr>
        <p:spPr bwMode="auto">
          <a:xfrm>
            <a:off x="10795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8.1</a:t>
            </a:r>
            <a:r>
              <a:rPr lang="en-US" altLang="zh-CN" b="1" smtClean="0">
                <a:latin typeface="Bodoni MT Black" pitchFamily="18" charset="0"/>
              </a:rPr>
              <a:t> </a:t>
            </a:r>
            <a:r>
              <a:rPr lang="zh-CN" altLang="en-US" b="1" smtClean="0">
                <a:latin typeface="Bodoni MT Black" pitchFamily="18" charset="0"/>
              </a:rPr>
              <a:t>软件维护的定义</a:t>
            </a:r>
            <a:endParaRPr lang="zh-CN" altLang="en-US" b="1" dirty="0" smtClean="0">
              <a:latin typeface="Bodoni MT Black" pitchFamily="18" charset="0"/>
            </a:endParaRPr>
          </a:p>
        </p:txBody>
      </p:sp>
      <p:sp>
        <p:nvSpPr>
          <p:cNvPr id="3" name="矩形 2"/>
          <p:cNvSpPr/>
          <p:nvPr/>
        </p:nvSpPr>
        <p:spPr>
          <a:xfrm>
            <a:off x="467544" y="2130749"/>
            <a:ext cx="8280920" cy="1477328"/>
          </a:xfrm>
          <a:prstGeom prst="rect">
            <a:avLst/>
          </a:prstGeom>
        </p:spPr>
        <p:txBody>
          <a:bodyPr wrap="square">
            <a:spAutoFit/>
          </a:bodyPr>
          <a:lstStyle/>
          <a:p>
            <a:pPr eaLnBrk="1" hangingPunct="1">
              <a:lnSpc>
                <a:spcPct val="125000"/>
              </a:lnSpc>
              <a:defRPr/>
            </a:pPr>
            <a:r>
              <a:rPr lang="zh-CN" altLang="en-US" sz="2400" dirty="0" smtClean="0">
                <a:latin typeface="Bodoni MT Black" pitchFamily="18" charset="0"/>
              </a:rPr>
              <a:t>      </a:t>
            </a:r>
            <a:r>
              <a:rPr lang="zh-CN" altLang="en-US" sz="2400" dirty="0" smtClean="0">
                <a:solidFill>
                  <a:srgbClr val="FF0000"/>
                </a:solidFill>
                <a:latin typeface="Bodoni MT Black" pitchFamily="18" charset="0"/>
              </a:rPr>
              <a:t>适应性维护</a:t>
            </a:r>
            <a:r>
              <a:rPr lang="zh-CN" altLang="en-US" sz="2400" dirty="0" smtClean="0">
                <a:latin typeface="Bodoni MT Black" pitchFamily="18" charset="0"/>
              </a:rPr>
              <a:t>是</a:t>
            </a:r>
            <a:r>
              <a:rPr lang="zh-CN" altLang="en-US" sz="2400" dirty="0">
                <a:latin typeface="Bodoni MT Black" pitchFamily="18" charset="0"/>
              </a:rPr>
              <a:t>第二项维护</a:t>
            </a:r>
            <a:r>
              <a:rPr lang="zh-CN" altLang="en-US" sz="2400" dirty="0" smtClean="0">
                <a:latin typeface="Bodoni MT Black" pitchFamily="18" charset="0"/>
              </a:rPr>
              <a:t>活动，为了</a:t>
            </a:r>
            <a:r>
              <a:rPr lang="zh-CN" altLang="en-US" sz="2400" dirty="0">
                <a:latin typeface="Bodoni MT Black" pitchFamily="18" charset="0"/>
              </a:rPr>
              <a:t>和</a:t>
            </a:r>
            <a:r>
              <a:rPr lang="zh-CN" altLang="en-US" sz="2400" dirty="0">
                <a:solidFill>
                  <a:srgbClr val="FF0000"/>
                </a:solidFill>
                <a:latin typeface="Bodoni MT Black" pitchFamily="18" charset="0"/>
              </a:rPr>
              <a:t>变化了的环境</a:t>
            </a:r>
            <a:r>
              <a:rPr lang="zh-CN" altLang="en-US" sz="2400" dirty="0">
                <a:latin typeface="Bodoni MT Black" pitchFamily="18" charset="0"/>
              </a:rPr>
              <a:t>适当地配合而进行的</a:t>
            </a:r>
            <a:r>
              <a:rPr lang="zh-CN" altLang="en-US" sz="2400" dirty="0">
                <a:solidFill>
                  <a:srgbClr val="FF0000"/>
                </a:solidFill>
                <a:latin typeface="Bodoni MT Black" pitchFamily="18" charset="0"/>
              </a:rPr>
              <a:t>修改软件</a:t>
            </a:r>
            <a:r>
              <a:rPr lang="zh-CN" altLang="en-US" sz="2400" dirty="0">
                <a:latin typeface="Bodoni MT Black" pitchFamily="18" charset="0"/>
              </a:rPr>
              <a:t>的活动，是既必要又经常的维护活动。</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8.1.3 </a:t>
            </a:r>
            <a:r>
              <a:rPr lang="zh-CN" altLang="en-US" sz="2400" dirty="0" smtClean="0">
                <a:solidFill>
                  <a:srgbClr val="D9D9D9"/>
                </a:solidFill>
                <a:latin typeface="Bodoni MT Black" pitchFamily="18" charset="0"/>
                <a:ea typeface="+mn-ea"/>
              </a:rPr>
              <a:t>完善</a:t>
            </a:r>
            <a:r>
              <a:rPr lang="zh-CN" altLang="en-US" sz="2400" dirty="0">
                <a:solidFill>
                  <a:srgbClr val="D9D9D9"/>
                </a:solidFill>
                <a:latin typeface="Bodoni MT Black" pitchFamily="18" charset="0"/>
                <a:ea typeface="+mn-ea"/>
              </a:rPr>
              <a:t>性维护</a:t>
            </a:r>
          </a:p>
        </p:txBody>
      </p:sp>
      <p:sp>
        <p:nvSpPr>
          <p:cNvPr id="26629" name="内容占位符 4"/>
          <p:cNvSpPr>
            <a:spLocks noGrp="1"/>
          </p:cNvSpPr>
          <p:nvPr>
            <p:ph idx="4294967295"/>
          </p:nvPr>
        </p:nvSpPr>
        <p:spPr>
          <a:xfrm>
            <a:off x="457200" y="1503363"/>
            <a:ext cx="8229600" cy="604837"/>
          </a:xfrm>
        </p:spPr>
        <p:txBody>
          <a:bodyPr/>
          <a:lstStyle/>
          <a:p>
            <a:pPr marL="0" indent="0">
              <a:buFont typeface="Arial" charset="0"/>
              <a:buNone/>
              <a:defRPr/>
            </a:pPr>
            <a:r>
              <a:rPr lang="en-US" altLang="zh-CN" b="1" dirty="0" smtClean="0">
                <a:latin typeface="Bodoni MT Black" pitchFamily="18" charset="0"/>
              </a:rPr>
              <a:t>8.1.3 </a:t>
            </a:r>
            <a:r>
              <a:rPr lang="zh-CN" altLang="en-US" b="1" dirty="0" smtClean="0">
                <a:latin typeface="Bodoni MT Black" pitchFamily="18" charset="0"/>
              </a:rPr>
              <a:t>完善</a:t>
            </a:r>
            <a:r>
              <a:rPr lang="zh-CN" altLang="en-US" b="1" dirty="0">
                <a:latin typeface="Bodoni MT Black" pitchFamily="18" charset="0"/>
              </a:rPr>
              <a:t>性维护</a:t>
            </a:r>
          </a:p>
        </p:txBody>
      </p:sp>
      <p:sp>
        <p:nvSpPr>
          <p:cNvPr id="23556" name="文本框 2"/>
          <p:cNvSpPr txBox="1">
            <a:spLocks noChangeArrowheads="1"/>
          </p:cNvSpPr>
          <p:nvPr/>
        </p:nvSpPr>
        <p:spPr bwMode="auto">
          <a:xfrm>
            <a:off x="457200" y="2420938"/>
            <a:ext cx="8132763" cy="2353658"/>
          </a:xfrm>
          <a:prstGeom prst="rect">
            <a:avLst/>
          </a:prstGeom>
          <a:noFill/>
          <a:ln w="9525">
            <a:noFill/>
            <a:miter lim="800000"/>
            <a:headEnd/>
            <a:tailEnd/>
          </a:ln>
        </p:spPr>
        <p:txBody>
          <a:bodyPr wrap="square">
            <a:spAutoFit/>
          </a:bodyPr>
          <a:lstStyle/>
          <a:p>
            <a:pPr eaLnBrk="1" hangingPunct="1">
              <a:lnSpc>
                <a:spcPct val="125000"/>
              </a:lnSpc>
            </a:pPr>
            <a:r>
              <a:rPr lang="zh-CN" altLang="en-US" sz="2400" dirty="0">
                <a:solidFill>
                  <a:srgbClr val="000000"/>
                </a:solidFill>
                <a:latin typeface="Bodoni MT Black" pitchFamily="18" charset="0"/>
              </a:rPr>
              <a:t>       当一个软件系统顺利地运行时，常常出现</a:t>
            </a:r>
            <a:r>
              <a:rPr lang="zh-CN" altLang="en-US" sz="2400" dirty="0">
                <a:latin typeface="Bodoni MT Black" pitchFamily="18" charset="0"/>
              </a:rPr>
              <a:t>第三项维护活动：</a:t>
            </a:r>
            <a:r>
              <a:rPr lang="zh-CN" altLang="en-US" sz="2400" dirty="0">
                <a:solidFill>
                  <a:srgbClr val="000000"/>
                </a:solidFill>
                <a:latin typeface="Bodoni MT Black" pitchFamily="18" charset="0"/>
              </a:rPr>
              <a:t>在使用软件的过程中用户往往提出</a:t>
            </a:r>
            <a:r>
              <a:rPr lang="zh-CN" altLang="en-US" sz="2400" dirty="0">
                <a:solidFill>
                  <a:srgbClr val="FF0000"/>
                </a:solidFill>
                <a:latin typeface="Bodoni MT Black" pitchFamily="18" charset="0"/>
              </a:rPr>
              <a:t>增加新功能或修改已有功能</a:t>
            </a:r>
            <a:r>
              <a:rPr lang="zh-CN" altLang="en-US" sz="2400" dirty="0">
                <a:latin typeface="Bodoni MT Black" pitchFamily="18" charset="0"/>
              </a:rPr>
              <a:t>的建议</a:t>
            </a:r>
            <a:r>
              <a:rPr lang="zh-CN" altLang="en-US" sz="2400" dirty="0">
                <a:solidFill>
                  <a:srgbClr val="000000"/>
                </a:solidFill>
                <a:latin typeface="Bodoni MT Black" pitchFamily="18" charset="0"/>
              </a:rPr>
              <a:t>，还可能提出一般性的改进意见。为了满足这类要求，需要进行</a:t>
            </a:r>
            <a:r>
              <a:rPr lang="zh-CN" altLang="en-US" sz="2400" dirty="0">
                <a:solidFill>
                  <a:srgbClr val="FF0000"/>
                </a:solidFill>
                <a:latin typeface="Bodoni MT Black" pitchFamily="18" charset="0"/>
              </a:rPr>
              <a:t>完善性维护</a:t>
            </a:r>
            <a:r>
              <a:rPr lang="zh-CN" altLang="en-US" sz="2400" dirty="0">
                <a:solidFill>
                  <a:srgbClr val="000000"/>
                </a:solidFill>
                <a:latin typeface="Bodoni MT Black" pitchFamily="18" charset="0"/>
              </a:rPr>
              <a:t>。这项维护活动通常占软件维护工作的</a:t>
            </a:r>
            <a:r>
              <a:rPr lang="zh-CN" altLang="en-US" sz="2400" dirty="0">
                <a:solidFill>
                  <a:srgbClr val="FF0000"/>
                </a:solidFill>
                <a:latin typeface="Bodoni MT Black" pitchFamily="18" charset="0"/>
              </a:rPr>
              <a:t>大部分</a:t>
            </a:r>
            <a:r>
              <a:rPr lang="zh-CN" altLang="en-US" sz="2400" dirty="0">
                <a:solidFill>
                  <a:srgbClr val="000000"/>
                </a:solidFill>
                <a:latin typeface="Bodoni MT Black" pitchFamily="18" charset="0"/>
              </a:rPr>
              <a:t>。</a:t>
            </a:r>
            <a:endParaRPr lang="zh-CN" altLang="en-US" dirty="0">
              <a:solidFill>
                <a:srgbClr val="000000"/>
              </a:solidFill>
              <a:latin typeface="Bodoni MT Black" pitchFamily="18" charset="0"/>
            </a:endParaRPr>
          </a:p>
        </p:txBody>
      </p:sp>
      <p:sp>
        <p:nvSpPr>
          <p:cNvPr id="7" name="标题 3"/>
          <p:cNvSpPr txBox="1">
            <a:spLocks/>
          </p:cNvSpPr>
          <p:nvPr/>
        </p:nvSpPr>
        <p:spPr bwMode="auto">
          <a:xfrm>
            <a:off x="10795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8.1</a:t>
            </a:r>
            <a:r>
              <a:rPr lang="en-US" altLang="zh-CN" b="1" smtClean="0">
                <a:latin typeface="Bodoni MT Black" pitchFamily="18" charset="0"/>
              </a:rPr>
              <a:t> </a:t>
            </a:r>
            <a:r>
              <a:rPr lang="zh-CN" altLang="en-US" b="1" smtClean="0">
                <a:latin typeface="Bodoni MT Black" pitchFamily="18" charset="0"/>
              </a:rPr>
              <a:t>软件维护的定义</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8.1.4 </a:t>
            </a:r>
            <a:r>
              <a:rPr lang="zh-CN" altLang="en-US" sz="2400" dirty="0" smtClean="0">
                <a:solidFill>
                  <a:srgbClr val="D9D9D9"/>
                </a:solidFill>
                <a:latin typeface="Bodoni MT Black" pitchFamily="18" charset="0"/>
                <a:ea typeface="+mn-ea"/>
              </a:rPr>
              <a:t>预防性维护</a:t>
            </a:r>
            <a:endParaRPr lang="zh-CN" altLang="en-US" sz="2400" dirty="0">
              <a:solidFill>
                <a:srgbClr val="D9D9D9"/>
              </a:solidFill>
              <a:latin typeface="Bodoni MT Black" pitchFamily="18" charset="0"/>
              <a:ea typeface="+mn-ea"/>
            </a:endParaRPr>
          </a:p>
        </p:txBody>
      </p:sp>
      <p:sp>
        <p:nvSpPr>
          <p:cNvPr id="26629" name="内容占位符 4"/>
          <p:cNvSpPr>
            <a:spLocks noGrp="1"/>
          </p:cNvSpPr>
          <p:nvPr>
            <p:ph idx="4294967295"/>
          </p:nvPr>
        </p:nvSpPr>
        <p:spPr>
          <a:xfrm>
            <a:off x="457200" y="1457325"/>
            <a:ext cx="8229600" cy="604838"/>
          </a:xfrm>
        </p:spPr>
        <p:txBody>
          <a:bodyPr/>
          <a:lstStyle/>
          <a:p>
            <a:pPr marL="0" indent="0">
              <a:buFont typeface="Arial" charset="0"/>
              <a:buNone/>
              <a:defRPr/>
            </a:pPr>
            <a:r>
              <a:rPr lang="en-US" altLang="zh-CN" b="1" dirty="0" smtClean="0">
                <a:latin typeface="Bodoni MT Black" pitchFamily="18" charset="0"/>
              </a:rPr>
              <a:t>8.1.4 </a:t>
            </a:r>
            <a:r>
              <a:rPr lang="zh-CN" altLang="en-US" b="1" dirty="0" smtClean="0">
                <a:latin typeface="Bodoni MT Black" pitchFamily="18" charset="0"/>
              </a:rPr>
              <a:t>预防性维护</a:t>
            </a:r>
            <a:endParaRPr lang="zh-CN" altLang="en-US" b="1" dirty="0">
              <a:latin typeface="Bodoni MT Black" pitchFamily="18" charset="0"/>
            </a:endParaRPr>
          </a:p>
        </p:txBody>
      </p:sp>
      <p:sp>
        <p:nvSpPr>
          <p:cNvPr id="25604" name="文本框 2"/>
          <p:cNvSpPr txBox="1">
            <a:spLocks noChangeArrowheads="1"/>
          </p:cNvSpPr>
          <p:nvPr/>
        </p:nvSpPr>
        <p:spPr bwMode="auto">
          <a:xfrm>
            <a:off x="554038" y="2513013"/>
            <a:ext cx="8035925" cy="1891993"/>
          </a:xfrm>
          <a:prstGeom prst="rect">
            <a:avLst/>
          </a:prstGeom>
          <a:noFill/>
          <a:ln w="9525">
            <a:noFill/>
            <a:miter lim="800000"/>
            <a:headEnd/>
            <a:tailEnd/>
          </a:ln>
        </p:spPr>
        <p:txBody>
          <a:bodyPr>
            <a:spAutoFit/>
          </a:bodyPr>
          <a:lstStyle/>
          <a:p>
            <a:pPr eaLnBrk="1" hangingPunct="1">
              <a:lnSpc>
                <a:spcPct val="125000"/>
              </a:lnSpc>
            </a:pPr>
            <a:r>
              <a:rPr lang="zh-CN" altLang="en-US" sz="2400" dirty="0">
                <a:solidFill>
                  <a:srgbClr val="000000"/>
                </a:solidFill>
                <a:latin typeface="Bodoni MT Black" pitchFamily="18" charset="0"/>
              </a:rPr>
              <a:t>       当为了改进未来的</a:t>
            </a:r>
            <a:r>
              <a:rPr lang="zh-CN" altLang="en-US" sz="2400" dirty="0">
                <a:solidFill>
                  <a:srgbClr val="FF0000"/>
                </a:solidFill>
                <a:latin typeface="Bodoni MT Black" pitchFamily="18" charset="0"/>
              </a:rPr>
              <a:t>可维护性</a:t>
            </a:r>
            <a:r>
              <a:rPr lang="zh-CN" altLang="en-US" sz="2400" dirty="0">
                <a:solidFill>
                  <a:srgbClr val="000000"/>
                </a:solidFill>
                <a:latin typeface="Bodoni MT Black" pitchFamily="18" charset="0"/>
              </a:rPr>
              <a:t>或</a:t>
            </a:r>
            <a:r>
              <a:rPr lang="zh-CN" altLang="en-US" sz="2400" dirty="0">
                <a:solidFill>
                  <a:srgbClr val="FF0000"/>
                </a:solidFill>
                <a:latin typeface="Bodoni MT Black" pitchFamily="18" charset="0"/>
              </a:rPr>
              <a:t>可靠性</a:t>
            </a:r>
            <a:r>
              <a:rPr lang="zh-CN" altLang="en-US" sz="2400" dirty="0">
                <a:solidFill>
                  <a:srgbClr val="000000"/>
                </a:solidFill>
                <a:latin typeface="Bodoni MT Black" pitchFamily="18" charset="0"/>
              </a:rPr>
              <a:t>，或为了给</a:t>
            </a:r>
            <a:r>
              <a:rPr lang="zh-CN" altLang="en-US" sz="2400" dirty="0">
                <a:solidFill>
                  <a:srgbClr val="FF0000"/>
                </a:solidFill>
                <a:latin typeface="Bodoni MT Black" pitchFamily="18" charset="0"/>
              </a:rPr>
              <a:t>未来的改进</a:t>
            </a:r>
            <a:r>
              <a:rPr lang="zh-CN" altLang="en-US" sz="2400" dirty="0">
                <a:solidFill>
                  <a:srgbClr val="000000"/>
                </a:solidFill>
                <a:latin typeface="Bodoni MT Black" pitchFamily="18" charset="0"/>
              </a:rPr>
              <a:t>奠定更好的基础而修改软件时，出现了</a:t>
            </a:r>
            <a:r>
              <a:rPr lang="zh-CN" altLang="en-US" sz="2400" dirty="0">
                <a:latin typeface="Bodoni MT Black" pitchFamily="18" charset="0"/>
              </a:rPr>
              <a:t>第四项维护活动。这项维护活动通常称为</a:t>
            </a:r>
            <a:r>
              <a:rPr lang="zh-CN" altLang="en-US" sz="2400" dirty="0">
                <a:solidFill>
                  <a:srgbClr val="FF0000"/>
                </a:solidFill>
                <a:latin typeface="Bodoni MT Black" pitchFamily="18" charset="0"/>
              </a:rPr>
              <a:t>预防性维护</a:t>
            </a:r>
            <a:r>
              <a:rPr lang="zh-CN" altLang="en-US" sz="2400" dirty="0">
                <a:latin typeface="Bodoni MT Black" pitchFamily="18" charset="0"/>
              </a:rPr>
              <a:t>，</a:t>
            </a:r>
            <a:r>
              <a:rPr lang="zh-CN" altLang="en-US" sz="2400" dirty="0">
                <a:solidFill>
                  <a:srgbClr val="000000"/>
                </a:solidFill>
                <a:latin typeface="Bodoni MT Black" pitchFamily="18" charset="0"/>
              </a:rPr>
              <a:t>目前这项维护活动相对比较少。</a:t>
            </a:r>
            <a:endParaRPr lang="zh-CN" altLang="en-US" dirty="0">
              <a:solidFill>
                <a:srgbClr val="000000"/>
              </a:solidFill>
              <a:latin typeface="Bodoni MT Black" pitchFamily="18" charset="0"/>
            </a:endParaRPr>
          </a:p>
        </p:txBody>
      </p:sp>
      <p:sp>
        <p:nvSpPr>
          <p:cNvPr id="7" name="标题 3"/>
          <p:cNvSpPr txBox="1">
            <a:spLocks/>
          </p:cNvSpPr>
          <p:nvPr/>
        </p:nvSpPr>
        <p:spPr bwMode="auto">
          <a:xfrm>
            <a:off x="10795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8.1</a:t>
            </a:r>
            <a:r>
              <a:rPr lang="en-US" altLang="zh-CN" b="1" smtClean="0">
                <a:latin typeface="Bodoni MT Black" pitchFamily="18" charset="0"/>
              </a:rPr>
              <a:t> </a:t>
            </a:r>
            <a:r>
              <a:rPr lang="zh-CN" altLang="en-US" b="1" smtClean="0">
                <a:latin typeface="Bodoni MT Black" pitchFamily="18" charset="0"/>
              </a:rPr>
              <a:t>软件维护的定义</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b="1" dirty="0">
            <a:solidFill>
              <a:prstClr val="black"/>
            </a:solidFill>
          </a:defRPr>
        </a:defPPr>
      </a:lstStyle>
    </a:txDef>
  </a:objectDefaults>
  <a:extraClrSchemeLst/>
</a:theme>
</file>

<file path=ppt/theme/theme2.xml><?xml version="1.0" encoding="utf-8"?>
<a:theme xmlns:a="http://schemas.openxmlformats.org/drawingml/2006/main" name="2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6129</TotalTime>
  <Words>5770</Words>
  <Application>Microsoft Office PowerPoint</Application>
  <PresentationFormat>全屏显示(4:3)</PresentationFormat>
  <Paragraphs>493</Paragraphs>
  <Slides>58</Slides>
  <Notes>53</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1</vt:i4>
      </vt:variant>
      <vt:variant>
        <vt:lpstr>幻灯片标题</vt:lpstr>
      </vt:variant>
      <vt:variant>
        <vt:i4>58</vt:i4>
      </vt:variant>
    </vt:vector>
  </HeadingPairs>
  <TitlesOfParts>
    <vt:vector size="68" baseType="lpstr">
      <vt:lpstr>Bodoni MT Black</vt:lpstr>
      <vt:lpstr>华文琥珀</vt:lpstr>
      <vt:lpstr>隶书</vt:lpstr>
      <vt:lpstr>宋体</vt:lpstr>
      <vt:lpstr>Arial</vt:lpstr>
      <vt:lpstr>Calibri</vt:lpstr>
      <vt:lpstr>Wingdings</vt:lpstr>
      <vt:lpstr>1_Tema de Office</vt:lpstr>
      <vt:lpstr>2_Tema de Office</vt:lpstr>
      <vt:lpstr>图表</vt:lpstr>
      <vt:lpstr>PowerPoint 演示文稿</vt:lpstr>
      <vt:lpstr>第8章 维护</vt:lpstr>
      <vt:lpstr>PowerPoint 演示文稿</vt:lpstr>
      <vt:lpstr>PowerPoint 演示文稿</vt:lpstr>
      <vt:lpstr>8.1 软件维护的定义</vt:lpstr>
      <vt:lpstr>PowerPoint 演示文稿</vt:lpstr>
      <vt:lpstr>PowerPoint 演示文稿</vt:lpstr>
      <vt:lpstr>PowerPoint 演示文稿</vt:lpstr>
      <vt:lpstr>PowerPoint 演示文稿</vt:lpstr>
      <vt:lpstr>PowerPoint 演示文稿</vt:lpstr>
      <vt:lpstr>PowerPoint 演示文稿</vt:lpstr>
      <vt:lpstr>8.2 软件维护的特点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8.3 软件维护的过程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8.4 软件的可维护性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8.5 预防性维护</vt:lpstr>
      <vt:lpstr>PowerPoint 演示文稿</vt:lpstr>
      <vt:lpstr>PowerPoint 演示文稿</vt:lpstr>
      <vt:lpstr>PowerPoint 演示文稿</vt:lpstr>
      <vt:lpstr>8.6 软件再工程过程</vt:lpstr>
      <vt:lpstr>PowerPoint 演示文稿</vt:lpstr>
      <vt:lpstr>PowerPoint 演示文稿</vt:lpstr>
      <vt:lpstr>PowerPoint 演示文稿</vt:lpstr>
      <vt:lpstr>PowerPoint 演示文稿</vt:lpstr>
      <vt:lpstr>PowerPoint 演示文稿</vt:lpstr>
      <vt:lpstr>PowerPoint 演示文稿</vt:lpstr>
      <vt:lpstr>本章小结</vt:lpstr>
      <vt:lpstr>本章小结</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©MediaInteractive</dc:title>
  <dc:creator>Design</dc:creator>
  <cp:lastModifiedBy>Leeyoungae</cp:lastModifiedBy>
  <cp:revision>965</cp:revision>
  <dcterms:created xsi:type="dcterms:W3CDTF">2010-06-24T19:27:56Z</dcterms:created>
  <dcterms:modified xsi:type="dcterms:W3CDTF">2020-05-11T14:27:14Z</dcterms:modified>
</cp:coreProperties>
</file>