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84"/>
  </p:notesMasterIdLst>
  <p:sldIdLst>
    <p:sldId id="635" r:id="rId2"/>
    <p:sldId id="644" r:id="rId3"/>
    <p:sldId id="645" r:id="rId4"/>
    <p:sldId id="557" r:id="rId5"/>
    <p:sldId id="633" r:id="rId6"/>
    <p:sldId id="577" r:id="rId7"/>
    <p:sldId id="578" r:id="rId8"/>
    <p:sldId id="646" r:id="rId9"/>
    <p:sldId id="579" r:id="rId10"/>
    <p:sldId id="580" r:id="rId11"/>
    <p:sldId id="647" r:id="rId12"/>
    <p:sldId id="581" r:id="rId13"/>
    <p:sldId id="648" r:id="rId14"/>
    <p:sldId id="636" r:id="rId15"/>
    <p:sldId id="582" r:id="rId16"/>
    <p:sldId id="583" r:id="rId17"/>
    <p:sldId id="649" r:id="rId18"/>
    <p:sldId id="584" r:id="rId19"/>
    <p:sldId id="585" r:id="rId20"/>
    <p:sldId id="586" r:id="rId21"/>
    <p:sldId id="587" r:id="rId22"/>
    <p:sldId id="588" r:id="rId23"/>
    <p:sldId id="589" r:id="rId24"/>
    <p:sldId id="590" r:id="rId25"/>
    <p:sldId id="591" r:id="rId26"/>
    <p:sldId id="592" r:id="rId27"/>
    <p:sldId id="593" r:id="rId28"/>
    <p:sldId id="651" r:id="rId29"/>
    <p:sldId id="594" r:id="rId30"/>
    <p:sldId id="595" r:id="rId31"/>
    <p:sldId id="652" r:id="rId32"/>
    <p:sldId id="637" r:id="rId33"/>
    <p:sldId id="596" r:id="rId34"/>
    <p:sldId id="597" r:id="rId35"/>
    <p:sldId id="638" r:id="rId36"/>
    <p:sldId id="598" r:id="rId37"/>
    <p:sldId id="661" r:id="rId38"/>
    <p:sldId id="662" r:id="rId39"/>
    <p:sldId id="663" r:id="rId40"/>
    <p:sldId id="599" r:id="rId41"/>
    <p:sldId id="600" r:id="rId42"/>
    <p:sldId id="653" r:id="rId43"/>
    <p:sldId id="602" r:id="rId44"/>
    <p:sldId id="604" r:id="rId45"/>
    <p:sldId id="605" r:id="rId46"/>
    <p:sldId id="606" r:id="rId47"/>
    <p:sldId id="607" r:id="rId48"/>
    <p:sldId id="608" r:id="rId49"/>
    <p:sldId id="609" r:id="rId50"/>
    <p:sldId id="610" r:id="rId51"/>
    <p:sldId id="611" r:id="rId52"/>
    <p:sldId id="612" r:id="rId53"/>
    <p:sldId id="613" r:id="rId54"/>
    <p:sldId id="614" r:id="rId55"/>
    <p:sldId id="615" r:id="rId56"/>
    <p:sldId id="616" r:id="rId57"/>
    <p:sldId id="617" r:id="rId58"/>
    <p:sldId id="639" r:id="rId59"/>
    <p:sldId id="618" r:id="rId60"/>
    <p:sldId id="619" r:id="rId61"/>
    <p:sldId id="640" r:id="rId62"/>
    <p:sldId id="620" r:id="rId63"/>
    <p:sldId id="654" r:id="rId64"/>
    <p:sldId id="621" r:id="rId65"/>
    <p:sldId id="622" r:id="rId66"/>
    <p:sldId id="655" r:id="rId67"/>
    <p:sldId id="623" r:id="rId68"/>
    <p:sldId id="624" r:id="rId69"/>
    <p:sldId id="625" r:id="rId70"/>
    <p:sldId id="656" r:id="rId71"/>
    <p:sldId id="626" r:id="rId72"/>
    <p:sldId id="627" r:id="rId73"/>
    <p:sldId id="657" r:id="rId74"/>
    <p:sldId id="628" r:id="rId75"/>
    <p:sldId id="629" r:id="rId76"/>
    <p:sldId id="641" r:id="rId77"/>
    <p:sldId id="630" r:id="rId78"/>
    <p:sldId id="658" r:id="rId79"/>
    <p:sldId id="631" r:id="rId80"/>
    <p:sldId id="642" r:id="rId81"/>
    <p:sldId id="659" r:id="rId82"/>
    <p:sldId id="643" r:id="rId8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8649" autoAdjust="0"/>
  </p:normalViewPr>
  <p:slideViewPr>
    <p:cSldViewPr>
      <p:cViewPr varScale="1">
        <p:scale>
          <a:sx n="76" d="100"/>
          <a:sy n="76" d="100"/>
        </p:scale>
        <p:origin x="1656"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48268310-F56B-4839-87B5-808B93C57668}" type="datetimeFigureOut">
              <a:rPr lang="zh-CN" altLang="en-US"/>
              <a:pPr>
                <a:defRPr/>
              </a:pPr>
              <a:t>2020/6/18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4DFADA9-4D3C-4D8E-A24D-112072878C20}" type="slidenum">
              <a:rPr lang="zh-CN" altLang="en-US"/>
              <a:pPr/>
              <a:t>‹#›</a:t>
            </a:fld>
            <a:endParaRPr lang="zh-CN" altLang="en-US"/>
          </a:p>
        </p:txBody>
      </p:sp>
    </p:spTree>
    <p:extLst>
      <p:ext uri="{BB962C8B-B14F-4D97-AF65-F5344CB8AC3E}">
        <p14:creationId xmlns:p14="http://schemas.microsoft.com/office/powerpoint/2010/main" val="248888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p:spPr>
      </p:sp>
      <p:sp>
        <p:nvSpPr>
          <p:cNvPr id="71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172" name="灯片编号占位符 3"/>
          <p:cNvSpPr>
            <a:spLocks noGrp="1"/>
          </p:cNvSpPr>
          <p:nvPr>
            <p:ph type="sldNum" sz="quarter" idx="5"/>
          </p:nvPr>
        </p:nvSpPr>
        <p:spPr bwMode="auto">
          <a:noFill/>
          <a:ln>
            <a:miter lim="800000"/>
            <a:headEnd/>
            <a:tailEnd/>
          </a:ln>
        </p:spPr>
        <p:txBody>
          <a:bodyPr/>
          <a:lstStyle/>
          <a:p>
            <a:fld id="{F9E394DB-FF08-435E-B0F3-EB3FE1DCD0B1}" type="slidenum">
              <a:rPr lang="zh-CN" altLang="en-US"/>
              <a:pPr/>
              <a:t>0</a:t>
            </a:fld>
            <a:endParaRPr lang="zh-CN" altLang="en-US"/>
          </a:p>
        </p:txBody>
      </p:sp>
    </p:spTree>
    <p:extLst>
      <p:ext uri="{BB962C8B-B14F-4D97-AF65-F5344CB8AC3E}">
        <p14:creationId xmlns:p14="http://schemas.microsoft.com/office/powerpoint/2010/main" val="15392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en-US" b="1"/>
              <a:t>可维护性好</a:t>
            </a:r>
            <a:r>
              <a:rPr lang="en-US" altLang="zh-CN" b="1"/>
              <a:t>—</a:t>
            </a:r>
            <a:r>
              <a:rPr lang="zh-CN" altLang="en-US" b="1"/>
              <a:t>比较容易理解</a:t>
            </a:r>
            <a:r>
              <a:rPr lang="zh-CN" altLang="en-US"/>
              <a:t>：</a:t>
            </a:r>
            <a:r>
              <a:rPr lang="zh-CN" altLang="zh-CN"/>
              <a:t>面向对象的软件技术符合人们习惯的思维方式，用这种方法所建立的软件系统的结构与问题空间的结构基本一致。因此，面向对象的软件系统比较容易理解。</a:t>
            </a:r>
            <a:endParaRPr lang="en-US" altLang="zh-CN"/>
          </a:p>
          <a:p>
            <a:r>
              <a:rPr lang="en-US" altLang="zh-CN"/>
              <a:t>2</a:t>
            </a:r>
            <a:r>
              <a:rPr lang="zh-CN" altLang="en-US"/>
              <a:t>、</a:t>
            </a:r>
            <a:r>
              <a:rPr lang="zh-CN" altLang="en-US" b="1"/>
              <a:t>可维护性好</a:t>
            </a:r>
            <a:r>
              <a:rPr lang="en-US" altLang="zh-CN" b="1"/>
              <a:t>—</a:t>
            </a:r>
            <a:r>
              <a:rPr lang="zh-CN" altLang="en-US" b="1"/>
              <a:t>易于测试和调试</a:t>
            </a:r>
            <a:r>
              <a:rPr lang="zh-CN" altLang="en-US"/>
              <a:t>：</a:t>
            </a:r>
            <a:r>
              <a:rPr lang="zh-CN" altLang="zh-CN"/>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a:p>
        </p:txBody>
      </p:sp>
      <p:sp>
        <p:nvSpPr>
          <p:cNvPr id="21508" name="灯片编号占位符 3"/>
          <p:cNvSpPr>
            <a:spLocks noGrp="1"/>
          </p:cNvSpPr>
          <p:nvPr>
            <p:ph type="sldNum" sz="quarter" idx="5"/>
          </p:nvPr>
        </p:nvSpPr>
        <p:spPr bwMode="auto">
          <a:noFill/>
          <a:ln>
            <a:miter lim="800000"/>
            <a:headEnd/>
            <a:tailEnd/>
          </a:ln>
        </p:spPr>
        <p:txBody>
          <a:bodyPr/>
          <a:lstStyle/>
          <a:p>
            <a:fld id="{42C56B41-4B44-4152-8AEB-B5943CC8E444}" type="slidenum">
              <a:rPr lang="zh-CN" altLang="en-US"/>
              <a:pPr/>
              <a:t>12</a:t>
            </a:fld>
            <a:endParaRPr lang="zh-CN" altLang="en-US"/>
          </a:p>
        </p:txBody>
      </p:sp>
    </p:spTree>
    <p:extLst>
      <p:ext uri="{BB962C8B-B14F-4D97-AF65-F5344CB8AC3E}">
        <p14:creationId xmlns:p14="http://schemas.microsoft.com/office/powerpoint/2010/main" val="205514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ln>
            <a:miter lim="800000"/>
            <a:headEnd/>
            <a:tailEnd/>
          </a:ln>
        </p:spPr>
        <p:txBody>
          <a:bodyPr/>
          <a:lstStyle/>
          <a:p>
            <a:fld id="{90999B62-4439-4648-B52D-E396C5DEF8BB}" type="slidenum">
              <a:rPr lang="zh-CN" altLang="en-US"/>
              <a:pPr/>
              <a:t>13</a:t>
            </a:fld>
            <a:endParaRPr lang="zh-CN" altLang="en-US"/>
          </a:p>
        </p:txBody>
      </p:sp>
    </p:spTree>
    <p:extLst>
      <p:ext uri="{BB962C8B-B14F-4D97-AF65-F5344CB8AC3E}">
        <p14:creationId xmlns:p14="http://schemas.microsoft.com/office/powerpoint/2010/main" val="35845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604" name="灯片编号占位符 3"/>
          <p:cNvSpPr>
            <a:spLocks noGrp="1"/>
          </p:cNvSpPr>
          <p:nvPr>
            <p:ph type="sldNum" sz="quarter" idx="5"/>
          </p:nvPr>
        </p:nvSpPr>
        <p:spPr bwMode="auto">
          <a:noFill/>
          <a:ln>
            <a:miter lim="800000"/>
            <a:headEnd/>
            <a:tailEnd/>
          </a:ln>
        </p:spPr>
        <p:txBody>
          <a:bodyPr/>
          <a:lstStyle/>
          <a:p>
            <a:fld id="{D6D08CF1-E19E-4908-9FC3-D280456571B5}" type="slidenum">
              <a:rPr lang="zh-CN" altLang="en-US"/>
              <a:pPr/>
              <a:t>14</a:t>
            </a:fld>
            <a:endParaRPr lang="zh-CN" altLang="en-US"/>
          </a:p>
        </p:txBody>
      </p:sp>
    </p:spTree>
    <p:extLst>
      <p:ext uri="{BB962C8B-B14F-4D97-AF65-F5344CB8AC3E}">
        <p14:creationId xmlns:p14="http://schemas.microsoft.com/office/powerpoint/2010/main" val="237546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7652" name="灯片编号占位符 3"/>
          <p:cNvSpPr>
            <a:spLocks noGrp="1"/>
          </p:cNvSpPr>
          <p:nvPr>
            <p:ph type="sldNum" sz="quarter" idx="5"/>
          </p:nvPr>
        </p:nvSpPr>
        <p:spPr bwMode="auto">
          <a:noFill/>
          <a:ln>
            <a:miter lim="800000"/>
            <a:headEnd/>
            <a:tailEnd/>
          </a:ln>
        </p:spPr>
        <p:txBody>
          <a:bodyPr/>
          <a:lstStyle/>
          <a:p>
            <a:fld id="{40BCB1C4-1854-4195-8D3A-E25424B0CB3F}" type="slidenum">
              <a:rPr lang="zh-CN" altLang="en-US"/>
              <a:pPr/>
              <a:t>15</a:t>
            </a:fld>
            <a:endParaRPr lang="zh-CN" altLang="en-US"/>
          </a:p>
        </p:txBody>
      </p:sp>
    </p:spTree>
    <p:extLst>
      <p:ext uri="{BB962C8B-B14F-4D97-AF65-F5344CB8AC3E}">
        <p14:creationId xmlns:p14="http://schemas.microsoft.com/office/powerpoint/2010/main" val="409878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p:spPr>
      </p:sp>
      <p:sp>
        <p:nvSpPr>
          <p:cNvPr id="276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7652" name="灯片编号占位符 3"/>
          <p:cNvSpPr>
            <a:spLocks noGrp="1"/>
          </p:cNvSpPr>
          <p:nvPr>
            <p:ph type="sldNum" sz="quarter" idx="5"/>
          </p:nvPr>
        </p:nvSpPr>
        <p:spPr bwMode="auto">
          <a:noFill/>
          <a:ln>
            <a:miter lim="800000"/>
            <a:headEnd/>
            <a:tailEnd/>
          </a:ln>
        </p:spPr>
        <p:txBody>
          <a:bodyPr/>
          <a:lstStyle/>
          <a:p>
            <a:fld id="{40BCB1C4-1854-4195-8D3A-E25424B0CB3F}" type="slidenum">
              <a:rPr lang="zh-CN" altLang="en-US"/>
              <a:pPr/>
              <a:t>16</a:t>
            </a:fld>
            <a:endParaRPr lang="zh-CN" altLang="en-US"/>
          </a:p>
        </p:txBody>
      </p:sp>
    </p:spTree>
    <p:extLst>
      <p:ext uri="{BB962C8B-B14F-4D97-AF65-F5344CB8AC3E}">
        <p14:creationId xmlns:p14="http://schemas.microsoft.com/office/powerpoint/2010/main" val="1877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9700" name="灯片编号占位符 3"/>
          <p:cNvSpPr>
            <a:spLocks noGrp="1"/>
          </p:cNvSpPr>
          <p:nvPr>
            <p:ph type="sldNum" sz="quarter" idx="5"/>
          </p:nvPr>
        </p:nvSpPr>
        <p:spPr bwMode="auto">
          <a:noFill/>
          <a:ln>
            <a:miter lim="800000"/>
            <a:headEnd/>
            <a:tailEnd/>
          </a:ln>
        </p:spPr>
        <p:txBody>
          <a:bodyPr/>
          <a:lstStyle/>
          <a:p>
            <a:fld id="{8B1669D8-B097-47C6-9A8F-C3FFE0EE1505}" type="slidenum">
              <a:rPr lang="zh-CN" altLang="en-US"/>
              <a:pPr/>
              <a:t>17</a:t>
            </a:fld>
            <a:endParaRPr lang="zh-CN" altLang="en-US"/>
          </a:p>
        </p:txBody>
      </p:sp>
    </p:spTree>
    <p:extLst>
      <p:ext uri="{BB962C8B-B14F-4D97-AF65-F5344CB8AC3E}">
        <p14:creationId xmlns:p14="http://schemas.microsoft.com/office/powerpoint/2010/main" val="17178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p:spPr>
      </p:sp>
      <p:sp>
        <p:nvSpPr>
          <p:cNvPr id="317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1748" name="灯片编号占位符 3"/>
          <p:cNvSpPr>
            <a:spLocks noGrp="1"/>
          </p:cNvSpPr>
          <p:nvPr>
            <p:ph type="sldNum" sz="quarter" idx="5"/>
          </p:nvPr>
        </p:nvSpPr>
        <p:spPr bwMode="auto">
          <a:noFill/>
          <a:ln>
            <a:miter lim="800000"/>
            <a:headEnd/>
            <a:tailEnd/>
          </a:ln>
        </p:spPr>
        <p:txBody>
          <a:bodyPr/>
          <a:lstStyle/>
          <a:p>
            <a:fld id="{F8459E6C-F9BF-4A71-8649-13B52455D4AB}" type="slidenum">
              <a:rPr lang="zh-CN" altLang="en-US"/>
              <a:pPr/>
              <a:t>18</a:t>
            </a:fld>
            <a:endParaRPr lang="zh-CN" altLang="en-US"/>
          </a:p>
        </p:txBody>
      </p:sp>
    </p:spTree>
    <p:extLst>
      <p:ext uri="{BB962C8B-B14F-4D97-AF65-F5344CB8AC3E}">
        <p14:creationId xmlns:p14="http://schemas.microsoft.com/office/powerpoint/2010/main" val="939940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3796" name="灯片编号占位符 3"/>
          <p:cNvSpPr>
            <a:spLocks noGrp="1"/>
          </p:cNvSpPr>
          <p:nvPr>
            <p:ph type="sldNum" sz="quarter" idx="5"/>
          </p:nvPr>
        </p:nvSpPr>
        <p:spPr bwMode="auto">
          <a:noFill/>
          <a:ln>
            <a:miter lim="800000"/>
            <a:headEnd/>
            <a:tailEnd/>
          </a:ln>
        </p:spPr>
        <p:txBody>
          <a:bodyPr/>
          <a:lstStyle/>
          <a:p>
            <a:fld id="{E3C2FB7A-FDFB-4104-91CF-BC45C82BBCF4}" type="slidenum">
              <a:rPr lang="zh-CN" altLang="en-US"/>
              <a:pPr/>
              <a:t>19</a:t>
            </a:fld>
            <a:endParaRPr lang="zh-CN" altLang="en-US"/>
          </a:p>
        </p:txBody>
      </p:sp>
    </p:spTree>
    <p:extLst>
      <p:ext uri="{BB962C8B-B14F-4D97-AF65-F5344CB8AC3E}">
        <p14:creationId xmlns:p14="http://schemas.microsoft.com/office/powerpoint/2010/main" val="2150327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p:spPr>
      </p:sp>
      <p:sp>
        <p:nvSpPr>
          <p:cNvPr id="358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5844" name="灯片编号占位符 3"/>
          <p:cNvSpPr>
            <a:spLocks noGrp="1"/>
          </p:cNvSpPr>
          <p:nvPr>
            <p:ph type="sldNum" sz="quarter" idx="5"/>
          </p:nvPr>
        </p:nvSpPr>
        <p:spPr bwMode="auto">
          <a:noFill/>
          <a:ln>
            <a:miter lim="800000"/>
            <a:headEnd/>
            <a:tailEnd/>
          </a:ln>
        </p:spPr>
        <p:txBody>
          <a:bodyPr/>
          <a:lstStyle/>
          <a:p>
            <a:fld id="{3E498B4B-A0F0-4954-AEB1-E7897C1FA969}" type="slidenum">
              <a:rPr lang="zh-CN" altLang="en-US"/>
              <a:pPr/>
              <a:t>20</a:t>
            </a:fld>
            <a:endParaRPr lang="zh-CN" altLang="en-US"/>
          </a:p>
        </p:txBody>
      </p:sp>
    </p:spTree>
    <p:extLst>
      <p:ext uri="{BB962C8B-B14F-4D97-AF65-F5344CB8AC3E}">
        <p14:creationId xmlns:p14="http://schemas.microsoft.com/office/powerpoint/2010/main" val="346635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p:spPr>
      </p:sp>
      <p:sp>
        <p:nvSpPr>
          <p:cNvPr id="378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7892" name="灯片编号占位符 3"/>
          <p:cNvSpPr>
            <a:spLocks noGrp="1"/>
          </p:cNvSpPr>
          <p:nvPr>
            <p:ph type="sldNum" sz="quarter" idx="5"/>
          </p:nvPr>
        </p:nvSpPr>
        <p:spPr bwMode="auto">
          <a:noFill/>
          <a:ln>
            <a:miter lim="800000"/>
            <a:headEnd/>
            <a:tailEnd/>
          </a:ln>
        </p:spPr>
        <p:txBody>
          <a:bodyPr/>
          <a:lstStyle/>
          <a:p>
            <a:fld id="{98150C8C-3F60-458F-A6C6-FC65F478B7F9}" type="slidenum">
              <a:rPr lang="zh-CN" altLang="en-US"/>
              <a:pPr/>
              <a:t>21</a:t>
            </a:fld>
            <a:endParaRPr lang="zh-CN" altLang="en-US"/>
          </a:p>
        </p:txBody>
      </p:sp>
    </p:spTree>
    <p:extLst>
      <p:ext uri="{BB962C8B-B14F-4D97-AF65-F5344CB8AC3E}">
        <p14:creationId xmlns:p14="http://schemas.microsoft.com/office/powerpoint/2010/main" val="341102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ln>
            <a:miter lim="800000"/>
            <a:headEnd/>
            <a:tailEnd/>
          </a:ln>
        </p:spPr>
        <p:txBody>
          <a:bodyPr/>
          <a:lstStyle/>
          <a:p>
            <a:fld id="{30F3B135-6CC2-4C4A-BDFB-A031867202F5}" type="slidenum">
              <a:rPr lang="zh-CN" altLang="en-US"/>
              <a:pPr/>
              <a:t>3</a:t>
            </a:fld>
            <a:endParaRPr lang="zh-CN" altLang="en-US"/>
          </a:p>
        </p:txBody>
      </p:sp>
    </p:spTree>
    <p:extLst>
      <p:ext uri="{BB962C8B-B14F-4D97-AF65-F5344CB8AC3E}">
        <p14:creationId xmlns:p14="http://schemas.microsoft.com/office/powerpoint/2010/main" val="526421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p:spPr>
      </p:sp>
      <p:sp>
        <p:nvSpPr>
          <p:cNvPr id="399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9940" name="灯片编号占位符 3"/>
          <p:cNvSpPr>
            <a:spLocks noGrp="1"/>
          </p:cNvSpPr>
          <p:nvPr>
            <p:ph type="sldNum" sz="quarter" idx="5"/>
          </p:nvPr>
        </p:nvSpPr>
        <p:spPr bwMode="auto">
          <a:noFill/>
          <a:ln>
            <a:miter lim="800000"/>
            <a:headEnd/>
            <a:tailEnd/>
          </a:ln>
        </p:spPr>
        <p:txBody>
          <a:bodyPr/>
          <a:lstStyle/>
          <a:p>
            <a:fld id="{DBA58CE1-B3AB-48E8-B22A-AA50C02368A6}" type="slidenum">
              <a:rPr lang="zh-CN" altLang="en-US"/>
              <a:pPr/>
              <a:t>22</a:t>
            </a:fld>
            <a:endParaRPr lang="zh-CN" altLang="en-US"/>
          </a:p>
        </p:txBody>
      </p:sp>
    </p:spTree>
    <p:extLst>
      <p:ext uri="{BB962C8B-B14F-4D97-AF65-F5344CB8AC3E}">
        <p14:creationId xmlns:p14="http://schemas.microsoft.com/office/powerpoint/2010/main" val="209780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1988" name="灯片编号占位符 3"/>
          <p:cNvSpPr>
            <a:spLocks noGrp="1"/>
          </p:cNvSpPr>
          <p:nvPr>
            <p:ph type="sldNum" sz="quarter" idx="5"/>
          </p:nvPr>
        </p:nvSpPr>
        <p:spPr bwMode="auto">
          <a:noFill/>
          <a:ln>
            <a:miter lim="800000"/>
            <a:headEnd/>
            <a:tailEnd/>
          </a:ln>
        </p:spPr>
        <p:txBody>
          <a:bodyPr/>
          <a:lstStyle/>
          <a:p>
            <a:fld id="{55A0A59F-ABC6-41BA-91EE-16F86A471928}" type="slidenum">
              <a:rPr lang="zh-CN" altLang="en-US"/>
              <a:pPr/>
              <a:t>23</a:t>
            </a:fld>
            <a:endParaRPr lang="zh-CN" altLang="en-US"/>
          </a:p>
        </p:txBody>
      </p:sp>
    </p:spTree>
    <p:extLst>
      <p:ext uri="{BB962C8B-B14F-4D97-AF65-F5344CB8AC3E}">
        <p14:creationId xmlns:p14="http://schemas.microsoft.com/office/powerpoint/2010/main" val="3421516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4036" name="灯片编号占位符 3"/>
          <p:cNvSpPr>
            <a:spLocks noGrp="1"/>
          </p:cNvSpPr>
          <p:nvPr>
            <p:ph type="sldNum" sz="quarter" idx="5"/>
          </p:nvPr>
        </p:nvSpPr>
        <p:spPr bwMode="auto">
          <a:noFill/>
          <a:ln>
            <a:miter lim="800000"/>
            <a:headEnd/>
            <a:tailEnd/>
          </a:ln>
        </p:spPr>
        <p:txBody>
          <a:bodyPr/>
          <a:lstStyle/>
          <a:p>
            <a:fld id="{585EFDB3-E20B-4864-A442-04265364B50A}" type="slidenum">
              <a:rPr lang="zh-CN" altLang="en-US"/>
              <a:pPr/>
              <a:t>24</a:t>
            </a:fld>
            <a:endParaRPr lang="zh-CN" altLang="en-US"/>
          </a:p>
        </p:txBody>
      </p:sp>
    </p:spTree>
    <p:extLst>
      <p:ext uri="{BB962C8B-B14F-4D97-AF65-F5344CB8AC3E}">
        <p14:creationId xmlns:p14="http://schemas.microsoft.com/office/powerpoint/2010/main" val="104556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6084" name="灯片编号占位符 3"/>
          <p:cNvSpPr>
            <a:spLocks noGrp="1"/>
          </p:cNvSpPr>
          <p:nvPr>
            <p:ph type="sldNum" sz="quarter" idx="5"/>
          </p:nvPr>
        </p:nvSpPr>
        <p:spPr bwMode="auto">
          <a:noFill/>
          <a:ln>
            <a:miter lim="800000"/>
            <a:headEnd/>
            <a:tailEnd/>
          </a:ln>
        </p:spPr>
        <p:txBody>
          <a:bodyPr/>
          <a:lstStyle/>
          <a:p>
            <a:fld id="{7886B256-B08E-4C91-8AE8-CCFB1358EC0F}" type="slidenum">
              <a:rPr lang="zh-CN" altLang="en-US"/>
              <a:pPr/>
              <a:t>25</a:t>
            </a:fld>
            <a:endParaRPr lang="zh-CN" altLang="en-US"/>
          </a:p>
        </p:txBody>
      </p:sp>
    </p:spTree>
    <p:extLst>
      <p:ext uri="{BB962C8B-B14F-4D97-AF65-F5344CB8AC3E}">
        <p14:creationId xmlns:p14="http://schemas.microsoft.com/office/powerpoint/2010/main" val="1611749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p:spPr>
      </p:sp>
      <p:sp>
        <p:nvSpPr>
          <p:cNvPr id="4813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zh-CN"/>
              <a:t>当创建</a:t>
            </a:r>
            <a:r>
              <a:rPr lang="en-US" altLang="zh-CN"/>
              <a:t>A</a:t>
            </a:r>
            <a:r>
              <a:rPr lang="zh-CN" altLang="zh-CN"/>
              <a:t>类的实例</a:t>
            </a:r>
            <a:r>
              <a:rPr lang="en-US" altLang="zh-CN"/>
              <a:t>a1</a:t>
            </a:r>
            <a:r>
              <a:rPr lang="zh-CN" altLang="zh-CN"/>
              <a:t>的时候，</a:t>
            </a:r>
            <a:r>
              <a:rPr lang="en-US" altLang="zh-CN"/>
              <a:t>a1</a:t>
            </a:r>
            <a:r>
              <a:rPr lang="zh-CN" altLang="zh-CN"/>
              <a:t>以</a:t>
            </a:r>
            <a:r>
              <a:rPr lang="en-US" altLang="zh-CN"/>
              <a:t>A</a:t>
            </a:r>
            <a:r>
              <a:rPr lang="zh-CN" altLang="zh-CN"/>
              <a:t>类为样板建立实例变量</a:t>
            </a:r>
            <a:r>
              <a:rPr lang="en-US" altLang="zh-CN"/>
              <a:t>(</a:t>
            </a:r>
            <a:r>
              <a:rPr lang="zh-CN" altLang="zh-CN"/>
              <a:t>在内存中分配所需要的空间</a:t>
            </a:r>
            <a:r>
              <a:rPr lang="en-US" altLang="zh-CN"/>
              <a:t>)</a:t>
            </a:r>
            <a:r>
              <a:rPr lang="zh-CN" altLang="zh-CN"/>
              <a:t>，但是它并不从</a:t>
            </a:r>
            <a:r>
              <a:rPr lang="en-US" altLang="zh-CN"/>
              <a:t>A</a:t>
            </a:r>
            <a:r>
              <a:rPr lang="zh-CN" altLang="zh-CN"/>
              <a:t>类中复制所定义的方法。</a:t>
            </a:r>
          </a:p>
          <a:p>
            <a:r>
              <a:rPr lang="en-US" altLang="zh-CN"/>
              <a:t>2</a:t>
            </a:r>
            <a:r>
              <a:rPr lang="zh-CN" altLang="en-US"/>
              <a:t>、</a:t>
            </a:r>
            <a:r>
              <a:rPr lang="zh-CN" altLang="zh-CN"/>
              <a:t>当创建</a:t>
            </a:r>
            <a:r>
              <a:rPr lang="en-US" altLang="zh-CN"/>
              <a:t>B</a:t>
            </a:r>
            <a:r>
              <a:rPr lang="zh-CN" altLang="zh-CN"/>
              <a:t>类的实例</a:t>
            </a:r>
            <a:r>
              <a:rPr lang="en-US" altLang="zh-CN"/>
              <a:t>b1</a:t>
            </a:r>
            <a:r>
              <a:rPr lang="zh-CN" altLang="zh-CN"/>
              <a:t>的时候，</a:t>
            </a:r>
            <a:r>
              <a:rPr lang="en-US" altLang="zh-CN"/>
              <a:t>b1</a:t>
            </a:r>
            <a:r>
              <a:rPr lang="zh-CN" altLang="zh-CN"/>
              <a:t>既要以</a:t>
            </a:r>
            <a:r>
              <a:rPr lang="en-US" altLang="zh-CN"/>
              <a:t>B</a:t>
            </a:r>
            <a:r>
              <a:rPr lang="zh-CN" altLang="zh-CN"/>
              <a:t>类为样板建立实例变量，又要以</a:t>
            </a:r>
            <a:r>
              <a:rPr lang="en-US" altLang="zh-CN"/>
              <a:t>A</a:t>
            </a:r>
            <a:r>
              <a:rPr lang="zh-CN" altLang="zh-CN"/>
              <a:t>类为样板建立实例变量，</a:t>
            </a:r>
            <a:r>
              <a:rPr lang="en-US" altLang="zh-CN"/>
              <a:t>b1</a:t>
            </a:r>
            <a:r>
              <a:rPr lang="zh-CN" altLang="zh-CN"/>
              <a:t>所能执行的操作既有</a:t>
            </a:r>
            <a:r>
              <a:rPr lang="en-US" altLang="zh-CN"/>
              <a:t>B</a:t>
            </a:r>
            <a:r>
              <a:rPr lang="zh-CN" altLang="zh-CN"/>
              <a:t>类中定义的方法，又有</a:t>
            </a:r>
            <a:r>
              <a:rPr lang="en-US" altLang="zh-CN"/>
              <a:t>A</a:t>
            </a:r>
            <a:r>
              <a:rPr lang="zh-CN" altLang="zh-CN"/>
              <a:t>类中定义的方法，这就是继承。当然，如果</a:t>
            </a:r>
            <a:r>
              <a:rPr lang="en-US" altLang="zh-CN"/>
              <a:t>B</a:t>
            </a:r>
            <a:r>
              <a:rPr lang="zh-CN" altLang="zh-CN"/>
              <a:t>类中又定义了和</a:t>
            </a:r>
            <a:r>
              <a:rPr lang="en-US" altLang="zh-CN"/>
              <a:t>A</a:t>
            </a:r>
            <a:r>
              <a:rPr lang="zh-CN" altLang="zh-CN"/>
              <a:t>类中同名的数据或操作，则</a:t>
            </a:r>
            <a:r>
              <a:rPr lang="en-US" altLang="zh-CN"/>
              <a:t>b1</a:t>
            </a:r>
            <a:r>
              <a:rPr lang="zh-CN" altLang="zh-CN"/>
              <a:t>仅使用</a:t>
            </a:r>
            <a:r>
              <a:rPr lang="en-US" altLang="zh-CN"/>
              <a:t>B</a:t>
            </a:r>
            <a:r>
              <a:rPr lang="zh-CN" altLang="zh-CN"/>
              <a:t>类中定义的这个数据或操作，除非采用特别措施，否则</a:t>
            </a:r>
            <a:r>
              <a:rPr lang="en-US" altLang="zh-CN"/>
              <a:t>A</a:t>
            </a:r>
            <a:r>
              <a:rPr lang="zh-CN" altLang="zh-CN"/>
              <a:t>类中与之同名的数据或操作在</a:t>
            </a:r>
            <a:r>
              <a:rPr lang="en-US" altLang="zh-CN"/>
              <a:t>b1</a:t>
            </a:r>
            <a:r>
              <a:rPr lang="zh-CN" altLang="zh-CN"/>
              <a:t>中就不能使用。</a:t>
            </a:r>
            <a:endParaRPr lang="zh-CN" altLang="en-US"/>
          </a:p>
        </p:txBody>
      </p:sp>
      <p:sp>
        <p:nvSpPr>
          <p:cNvPr id="48132" name="灯片编号占位符 3"/>
          <p:cNvSpPr>
            <a:spLocks noGrp="1"/>
          </p:cNvSpPr>
          <p:nvPr>
            <p:ph type="sldNum" sz="quarter" idx="5"/>
          </p:nvPr>
        </p:nvSpPr>
        <p:spPr bwMode="auto">
          <a:noFill/>
          <a:ln>
            <a:miter lim="800000"/>
            <a:headEnd/>
            <a:tailEnd/>
          </a:ln>
        </p:spPr>
        <p:txBody>
          <a:bodyPr/>
          <a:lstStyle/>
          <a:p>
            <a:fld id="{8D945F64-785A-4998-8496-B8DAC5156F46}" type="slidenum">
              <a:rPr lang="zh-CN" altLang="en-US"/>
              <a:pPr/>
              <a:t>26</a:t>
            </a:fld>
            <a:endParaRPr lang="zh-CN" altLang="en-US"/>
          </a:p>
        </p:txBody>
      </p:sp>
    </p:spTree>
    <p:extLst>
      <p:ext uri="{BB962C8B-B14F-4D97-AF65-F5344CB8AC3E}">
        <p14:creationId xmlns:p14="http://schemas.microsoft.com/office/powerpoint/2010/main" val="1188203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0180" name="灯片编号占位符 3"/>
          <p:cNvSpPr>
            <a:spLocks noGrp="1"/>
          </p:cNvSpPr>
          <p:nvPr>
            <p:ph type="sldNum" sz="quarter" idx="5"/>
          </p:nvPr>
        </p:nvSpPr>
        <p:spPr bwMode="auto">
          <a:noFill/>
          <a:ln>
            <a:miter lim="800000"/>
            <a:headEnd/>
            <a:tailEnd/>
          </a:ln>
        </p:spPr>
        <p:txBody>
          <a:bodyPr/>
          <a:lstStyle/>
          <a:p>
            <a:fld id="{B795C6C2-704E-4E44-8C3C-9EC9A4A6275F}" type="slidenum">
              <a:rPr lang="zh-CN" altLang="en-US"/>
              <a:pPr/>
              <a:t>27</a:t>
            </a:fld>
            <a:endParaRPr lang="zh-CN" altLang="en-US"/>
          </a:p>
        </p:txBody>
      </p:sp>
    </p:spTree>
    <p:extLst>
      <p:ext uri="{BB962C8B-B14F-4D97-AF65-F5344CB8AC3E}">
        <p14:creationId xmlns:p14="http://schemas.microsoft.com/office/powerpoint/2010/main" val="2811433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0180" name="灯片编号占位符 3"/>
          <p:cNvSpPr>
            <a:spLocks noGrp="1"/>
          </p:cNvSpPr>
          <p:nvPr>
            <p:ph type="sldNum" sz="quarter" idx="5"/>
          </p:nvPr>
        </p:nvSpPr>
        <p:spPr bwMode="auto">
          <a:noFill/>
          <a:ln>
            <a:miter lim="800000"/>
            <a:headEnd/>
            <a:tailEnd/>
          </a:ln>
        </p:spPr>
        <p:txBody>
          <a:bodyPr/>
          <a:lstStyle/>
          <a:p>
            <a:fld id="{B795C6C2-704E-4E44-8C3C-9EC9A4A6275F}" type="slidenum">
              <a:rPr lang="zh-CN" altLang="en-US"/>
              <a:pPr/>
              <a:t>28</a:t>
            </a:fld>
            <a:endParaRPr lang="zh-CN" altLang="en-US"/>
          </a:p>
        </p:txBody>
      </p:sp>
    </p:spTree>
    <p:extLst>
      <p:ext uri="{BB962C8B-B14F-4D97-AF65-F5344CB8AC3E}">
        <p14:creationId xmlns:p14="http://schemas.microsoft.com/office/powerpoint/2010/main" val="2907027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1</a:t>
            </a:r>
            <a:r>
              <a:rPr lang="zh-CN" altLang="en-US" dirty="0"/>
              <a:t>、</a:t>
            </a:r>
            <a:r>
              <a:rPr lang="zh-CN" altLang="en-US" b="1" dirty="0"/>
              <a:t>多态性：</a:t>
            </a:r>
            <a:r>
              <a:rPr lang="zh-CN" altLang="zh-CN" dirty="0"/>
              <a:t>在</a:t>
            </a:r>
            <a:r>
              <a:rPr lang="en-US" altLang="zh-CN" dirty="0"/>
              <a:t>C++</a:t>
            </a:r>
            <a:r>
              <a:rPr lang="zh-CN" altLang="zh-CN" dirty="0"/>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dirty="0"/>
          </a:p>
          <a:p>
            <a:r>
              <a:rPr lang="en-US" altLang="zh-CN" dirty="0"/>
              <a:t>2</a:t>
            </a:r>
            <a:r>
              <a:rPr lang="zh-CN" altLang="en-US" dirty="0"/>
              <a:t>、</a:t>
            </a:r>
            <a:r>
              <a:rPr lang="zh-CN" altLang="en-US" b="1" dirty="0"/>
              <a:t>重载：</a:t>
            </a:r>
            <a:r>
              <a:rPr lang="zh-CN" altLang="zh-CN" dirty="0"/>
              <a:t>在</a:t>
            </a:r>
            <a:r>
              <a:rPr lang="en-US" altLang="zh-CN" dirty="0"/>
              <a:t>C++</a:t>
            </a:r>
            <a:r>
              <a:rPr lang="zh-CN" altLang="zh-CN" dirty="0"/>
              <a:t>语言中函数重载是通过静态联编</a:t>
            </a:r>
            <a:r>
              <a:rPr lang="en-US" altLang="zh-CN" dirty="0"/>
              <a:t>(</a:t>
            </a:r>
            <a:r>
              <a:rPr lang="zh-CN" altLang="zh-CN" dirty="0"/>
              <a:t>也叫先前联编</a:t>
            </a:r>
            <a:r>
              <a:rPr lang="en-US" altLang="zh-CN" dirty="0"/>
              <a:t>)</a:t>
            </a:r>
            <a:r>
              <a:rPr lang="zh-CN" altLang="zh-CN" dirty="0"/>
              <a:t>实现的，也就是在编译时根据函数变元的个数和类型，决定到底使用函数的哪个实现代码；对于重载的运算符，同样是在编译时根据被操作数的类型，决定使用该算符的哪种语义。</a:t>
            </a:r>
            <a:endParaRPr lang="zh-CN" altLang="en-US" b="1" dirty="0"/>
          </a:p>
        </p:txBody>
      </p:sp>
      <p:sp>
        <p:nvSpPr>
          <p:cNvPr id="52228" name="灯片编号占位符 3"/>
          <p:cNvSpPr>
            <a:spLocks noGrp="1"/>
          </p:cNvSpPr>
          <p:nvPr>
            <p:ph type="sldNum" sz="quarter" idx="5"/>
          </p:nvPr>
        </p:nvSpPr>
        <p:spPr bwMode="auto">
          <a:noFill/>
          <a:ln>
            <a:miter lim="800000"/>
            <a:headEnd/>
            <a:tailEnd/>
          </a:ln>
        </p:spPr>
        <p:txBody>
          <a:bodyPr/>
          <a:lstStyle/>
          <a:p>
            <a:fld id="{A0CBF179-4BDF-4FC3-8B9F-203F67C8EA24}" type="slidenum">
              <a:rPr lang="zh-CN" altLang="en-US"/>
              <a:pPr/>
              <a:t>29</a:t>
            </a:fld>
            <a:endParaRPr lang="zh-CN" altLang="en-US"/>
          </a:p>
        </p:txBody>
      </p:sp>
    </p:spTree>
    <p:extLst>
      <p:ext uri="{BB962C8B-B14F-4D97-AF65-F5344CB8AC3E}">
        <p14:creationId xmlns:p14="http://schemas.microsoft.com/office/powerpoint/2010/main" val="1051802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dirty="0"/>
              <a:t>1</a:t>
            </a:r>
            <a:r>
              <a:rPr lang="zh-CN" altLang="en-US" dirty="0"/>
              <a:t>、</a:t>
            </a:r>
            <a:r>
              <a:rPr lang="zh-CN" altLang="en-US" b="1" dirty="0"/>
              <a:t>多态性：</a:t>
            </a:r>
            <a:r>
              <a:rPr lang="zh-CN" altLang="zh-CN" dirty="0"/>
              <a:t>在</a:t>
            </a:r>
            <a:r>
              <a:rPr lang="en-US" altLang="zh-CN" dirty="0"/>
              <a:t>C++</a:t>
            </a:r>
            <a:r>
              <a:rPr lang="zh-CN" altLang="zh-CN" dirty="0"/>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dirty="0"/>
          </a:p>
          <a:p>
            <a:r>
              <a:rPr lang="en-US" altLang="zh-CN" dirty="0"/>
              <a:t>2</a:t>
            </a:r>
            <a:r>
              <a:rPr lang="zh-CN" altLang="en-US" dirty="0"/>
              <a:t>、</a:t>
            </a:r>
            <a:r>
              <a:rPr lang="zh-CN" altLang="en-US" b="1" dirty="0"/>
              <a:t>重载：</a:t>
            </a:r>
            <a:r>
              <a:rPr lang="zh-CN" altLang="zh-CN" dirty="0"/>
              <a:t>在</a:t>
            </a:r>
            <a:r>
              <a:rPr lang="en-US" altLang="zh-CN" dirty="0"/>
              <a:t>C++</a:t>
            </a:r>
            <a:r>
              <a:rPr lang="zh-CN" altLang="zh-CN" dirty="0"/>
              <a:t>语言中函数重载是通过静态联编</a:t>
            </a:r>
            <a:r>
              <a:rPr lang="en-US" altLang="zh-CN" dirty="0"/>
              <a:t>(</a:t>
            </a:r>
            <a:r>
              <a:rPr lang="zh-CN" altLang="zh-CN" dirty="0"/>
              <a:t>也叫先前联编</a:t>
            </a:r>
            <a:r>
              <a:rPr lang="en-US" altLang="zh-CN" dirty="0"/>
              <a:t>)</a:t>
            </a:r>
            <a:r>
              <a:rPr lang="zh-CN" altLang="zh-CN" dirty="0"/>
              <a:t>实现的，也就是在编译时根据函数变元的个数和类型，决定到底使用函数的哪个实现代码；对于重载的运算符，同样是在编译时根据被操作数的类型，决定使用该算符的哪种语义。</a:t>
            </a:r>
            <a:endParaRPr lang="zh-CN" altLang="en-US" b="1" dirty="0"/>
          </a:p>
        </p:txBody>
      </p:sp>
      <p:sp>
        <p:nvSpPr>
          <p:cNvPr id="52228" name="灯片编号占位符 3"/>
          <p:cNvSpPr>
            <a:spLocks noGrp="1"/>
          </p:cNvSpPr>
          <p:nvPr>
            <p:ph type="sldNum" sz="quarter" idx="5"/>
          </p:nvPr>
        </p:nvSpPr>
        <p:spPr bwMode="auto">
          <a:noFill/>
          <a:ln>
            <a:miter lim="800000"/>
            <a:headEnd/>
            <a:tailEnd/>
          </a:ln>
        </p:spPr>
        <p:txBody>
          <a:bodyPr/>
          <a:lstStyle/>
          <a:p>
            <a:fld id="{A0CBF179-4BDF-4FC3-8B9F-203F67C8EA24}" type="slidenum">
              <a:rPr lang="zh-CN" altLang="en-US"/>
              <a:pPr/>
              <a:t>30</a:t>
            </a:fld>
            <a:endParaRPr lang="zh-CN" altLang="en-US"/>
          </a:p>
        </p:txBody>
      </p:sp>
    </p:spTree>
    <p:extLst>
      <p:ext uri="{BB962C8B-B14F-4D97-AF65-F5344CB8AC3E}">
        <p14:creationId xmlns:p14="http://schemas.microsoft.com/office/powerpoint/2010/main" val="685276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ln>
            <a:miter lim="800000"/>
            <a:headEnd/>
            <a:tailEnd/>
          </a:ln>
        </p:spPr>
        <p:txBody>
          <a:bodyPr/>
          <a:lstStyle/>
          <a:p>
            <a:fld id="{22EF268E-31A3-4CB7-A7CA-B86D626721B2}" type="slidenum">
              <a:rPr lang="zh-CN" altLang="en-US"/>
              <a:pPr/>
              <a:t>31</a:t>
            </a:fld>
            <a:endParaRPr lang="zh-CN" altLang="en-US"/>
          </a:p>
        </p:txBody>
      </p:sp>
    </p:spTree>
    <p:extLst>
      <p:ext uri="{BB962C8B-B14F-4D97-AF65-F5344CB8AC3E}">
        <p14:creationId xmlns:p14="http://schemas.microsoft.com/office/powerpoint/2010/main" val="160370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2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ln>
            <a:miter lim="800000"/>
            <a:headEnd/>
            <a:tailEnd/>
          </a:ln>
        </p:spPr>
        <p:txBody>
          <a:bodyPr/>
          <a:lstStyle/>
          <a:p>
            <a:fld id="{645D9B43-0D23-4410-9E4C-31FC57F900AB}" type="slidenum">
              <a:rPr lang="zh-CN" altLang="en-US"/>
              <a:pPr/>
              <a:t>4</a:t>
            </a:fld>
            <a:endParaRPr lang="zh-CN" altLang="en-US"/>
          </a:p>
        </p:txBody>
      </p:sp>
    </p:spTree>
    <p:extLst>
      <p:ext uri="{BB962C8B-B14F-4D97-AF65-F5344CB8AC3E}">
        <p14:creationId xmlns:p14="http://schemas.microsoft.com/office/powerpoint/2010/main" val="42643056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p:spPr>
      </p:sp>
      <p:sp>
        <p:nvSpPr>
          <p:cNvPr id="563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56324" name="灯片编号占位符 3"/>
          <p:cNvSpPr>
            <a:spLocks noGrp="1"/>
          </p:cNvSpPr>
          <p:nvPr>
            <p:ph type="sldNum" sz="quarter" idx="5"/>
          </p:nvPr>
        </p:nvSpPr>
        <p:spPr bwMode="auto">
          <a:noFill/>
          <a:ln>
            <a:miter lim="800000"/>
            <a:headEnd/>
            <a:tailEnd/>
          </a:ln>
        </p:spPr>
        <p:txBody>
          <a:bodyPr/>
          <a:lstStyle/>
          <a:p>
            <a:fld id="{D9813167-F226-4E00-B565-B945C0B08E0D}" type="slidenum">
              <a:rPr lang="zh-CN" altLang="en-US"/>
              <a:pPr/>
              <a:t>32</a:t>
            </a:fld>
            <a:endParaRPr lang="zh-CN" altLang="en-US"/>
          </a:p>
        </p:txBody>
      </p:sp>
    </p:spTree>
    <p:extLst>
      <p:ext uri="{BB962C8B-B14F-4D97-AF65-F5344CB8AC3E}">
        <p14:creationId xmlns:p14="http://schemas.microsoft.com/office/powerpoint/2010/main" val="25841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58372" name="灯片编号占位符 3"/>
          <p:cNvSpPr>
            <a:spLocks noGrp="1"/>
          </p:cNvSpPr>
          <p:nvPr>
            <p:ph type="sldNum" sz="quarter" idx="5"/>
          </p:nvPr>
        </p:nvSpPr>
        <p:spPr bwMode="auto">
          <a:noFill/>
          <a:ln>
            <a:miter lim="800000"/>
            <a:headEnd/>
            <a:tailEnd/>
          </a:ln>
        </p:spPr>
        <p:txBody>
          <a:bodyPr/>
          <a:lstStyle/>
          <a:p>
            <a:fld id="{890352C9-7D21-4E91-B5DC-7771C71D0386}" type="slidenum">
              <a:rPr lang="zh-CN" altLang="en-US"/>
              <a:pPr/>
              <a:t>33</a:t>
            </a:fld>
            <a:endParaRPr lang="zh-CN" altLang="en-US"/>
          </a:p>
        </p:txBody>
      </p:sp>
    </p:spTree>
    <p:extLst>
      <p:ext uri="{BB962C8B-B14F-4D97-AF65-F5344CB8AC3E}">
        <p14:creationId xmlns:p14="http://schemas.microsoft.com/office/powerpoint/2010/main" val="3599554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p:spPr>
      </p:sp>
      <p:sp>
        <p:nvSpPr>
          <p:cNvPr id="604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noFill/>
          <a:ln>
            <a:miter lim="800000"/>
            <a:headEnd/>
            <a:tailEnd/>
          </a:ln>
        </p:spPr>
        <p:txBody>
          <a:bodyPr/>
          <a:lstStyle/>
          <a:p>
            <a:fld id="{CCA0B34B-A8B6-42DD-9C89-E0AD4A434FCE}" type="slidenum">
              <a:rPr lang="zh-CN" altLang="en-US"/>
              <a:pPr/>
              <a:t>34</a:t>
            </a:fld>
            <a:endParaRPr lang="zh-CN" altLang="en-US"/>
          </a:p>
        </p:txBody>
      </p:sp>
    </p:spTree>
    <p:extLst>
      <p:ext uri="{BB962C8B-B14F-4D97-AF65-F5344CB8AC3E}">
        <p14:creationId xmlns:p14="http://schemas.microsoft.com/office/powerpoint/2010/main" val="3344561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B1C3A70C-FED8-49F3-80D8-80AA027D07C0}" type="slidenum">
              <a:rPr lang="zh-CN" altLang="en-US"/>
              <a:pPr/>
              <a:t>35</a:t>
            </a:fld>
            <a:endParaRPr lang="zh-CN" altLang="en-US"/>
          </a:p>
        </p:txBody>
      </p:sp>
    </p:spTree>
    <p:extLst>
      <p:ext uri="{BB962C8B-B14F-4D97-AF65-F5344CB8AC3E}">
        <p14:creationId xmlns:p14="http://schemas.microsoft.com/office/powerpoint/2010/main" val="242164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B1C3A70C-FED8-49F3-80D8-80AA027D07C0}" type="slidenum">
              <a:rPr lang="zh-CN" altLang="en-US"/>
              <a:pPr/>
              <a:t>36</a:t>
            </a:fld>
            <a:endParaRPr lang="zh-CN" altLang="en-US"/>
          </a:p>
        </p:txBody>
      </p:sp>
    </p:spTree>
    <p:extLst>
      <p:ext uri="{BB962C8B-B14F-4D97-AF65-F5344CB8AC3E}">
        <p14:creationId xmlns:p14="http://schemas.microsoft.com/office/powerpoint/2010/main" val="2402980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B1C3A70C-FED8-49F3-80D8-80AA027D07C0}" type="slidenum">
              <a:rPr lang="zh-CN" altLang="en-US"/>
              <a:pPr/>
              <a:t>37</a:t>
            </a:fld>
            <a:endParaRPr lang="zh-CN" altLang="en-US"/>
          </a:p>
        </p:txBody>
      </p:sp>
    </p:spTree>
    <p:extLst>
      <p:ext uri="{BB962C8B-B14F-4D97-AF65-F5344CB8AC3E}">
        <p14:creationId xmlns:p14="http://schemas.microsoft.com/office/powerpoint/2010/main" val="4485963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2468" name="灯片编号占位符 3"/>
          <p:cNvSpPr>
            <a:spLocks noGrp="1"/>
          </p:cNvSpPr>
          <p:nvPr>
            <p:ph type="sldNum" sz="quarter" idx="5"/>
          </p:nvPr>
        </p:nvSpPr>
        <p:spPr bwMode="auto">
          <a:noFill/>
          <a:ln>
            <a:miter lim="800000"/>
            <a:headEnd/>
            <a:tailEnd/>
          </a:ln>
        </p:spPr>
        <p:txBody>
          <a:bodyPr/>
          <a:lstStyle/>
          <a:p>
            <a:fld id="{B1C3A70C-FED8-49F3-80D8-80AA027D07C0}" type="slidenum">
              <a:rPr lang="zh-CN" altLang="en-US"/>
              <a:pPr/>
              <a:t>38</a:t>
            </a:fld>
            <a:endParaRPr lang="zh-CN" altLang="en-US"/>
          </a:p>
        </p:txBody>
      </p:sp>
    </p:spTree>
    <p:extLst>
      <p:ext uri="{BB962C8B-B14F-4D97-AF65-F5344CB8AC3E}">
        <p14:creationId xmlns:p14="http://schemas.microsoft.com/office/powerpoint/2010/main" val="1670894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p:spPr>
      </p:sp>
      <p:sp>
        <p:nvSpPr>
          <p:cNvPr id="6451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类的</a:t>
            </a:r>
            <a:r>
              <a:rPr lang="zh-CN" altLang="zh-CN"/>
              <a:t>名字应该是富于描述性的、简洁的而且无二义性的。</a:t>
            </a:r>
          </a:p>
          <a:p>
            <a:endParaRPr lang="zh-CN" altLang="en-US"/>
          </a:p>
        </p:txBody>
      </p:sp>
      <p:sp>
        <p:nvSpPr>
          <p:cNvPr id="64516" name="灯片编号占位符 3"/>
          <p:cNvSpPr>
            <a:spLocks noGrp="1"/>
          </p:cNvSpPr>
          <p:nvPr>
            <p:ph type="sldNum" sz="quarter" idx="5"/>
          </p:nvPr>
        </p:nvSpPr>
        <p:spPr bwMode="auto">
          <a:noFill/>
          <a:ln>
            <a:miter lim="800000"/>
            <a:headEnd/>
            <a:tailEnd/>
          </a:ln>
        </p:spPr>
        <p:txBody>
          <a:bodyPr/>
          <a:lstStyle/>
          <a:p>
            <a:fld id="{04EF703E-517D-4450-BC3A-23068A132137}" type="slidenum">
              <a:rPr lang="zh-CN" altLang="en-US"/>
              <a:pPr/>
              <a:t>39</a:t>
            </a:fld>
            <a:endParaRPr lang="zh-CN" altLang="en-US"/>
          </a:p>
        </p:txBody>
      </p:sp>
    </p:spTree>
    <p:extLst>
      <p:ext uri="{BB962C8B-B14F-4D97-AF65-F5344CB8AC3E}">
        <p14:creationId xmlns:p14="http://schemas.microsoft.com/office/powerpoint/2010/main" val="2990767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p:spPr>
      </p:sp>
      <p:sp>
        <p:nvSpPr>
          <p:cNvPr id="665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6564" name="灯片编号占位符 3"/>
          <p:cNvSpPr>
            <a:spLocks noGrp="1"/>
          </p:cNvSpPr>
          <p:nvPr>
            <p:ph type="sldNum" sz="quarter" idx="5"/>
          </p:nvPr>
        </p:nvSpPr>
        <p:spPr bwMode="auto">
          <a:noFill/>
          <a:ln>
            <a:miter lim="800000"/>
            <a:headEnd/>
            <a:tailEnd/>
          </a:ln>
        </p:spPr>
        <p:txBody>
          <a:bodyPr/>
          <a:lstStyle/>
          <a:p>
            <a:fld id="{95BFC93B-EACE-4921-86C1-F9CCCD187D6A}" type="slidenum">
              <a:rPr lang="zh-CN" altLang="en-US"/>
              <a:pPr/>
              <a:t>40</a:t>
            </a:fld>
            <a:endParaRPr lang="zh-CN" altLang="en-US"/>
          </a:p>
        </p:txBody>
      </p:sp>
    </p:spTree>
    <p:extLst>
      <p:ext uri="{BB962C8B-B14F-4D97-AF65-F5344CB8AC3E}">
        <p14:creationId xmlns:p14="http://schemas.microsoft.com/office/powerpoint/2010/main" val="12253936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headEnd/>
            <a:tailEnd/>
          </a:ln>
        </p:spPr>
      </p:sp>
      <p:sp>
        <p:nvSpPr>
          <p:cNvPr id="686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68612" name="灯片编号占位符 3"/>
          <p:cNvSpPr>
            <a:spLocks noGrp="1"/>
          </p:cNvSpPr>
          <p:nvPr>
            <p:ph type="sldNum" sz="quarter" idx="5"/>
          </p:nvPr>
        </p:nvSpPr>
        <p:spPr bwMode="auto">
          <a:noFill/>
          <a:ln>
            <a:miter lim="800000"/>
            <a:headEnd/>
            <a:tailEnd/>
          </a:ln>
        </p:spPr>
        <p:txBody>
          <a:bodyPr/>
          <a:lstStyle/>
          <a:p>
            <a:fld id="{330CEAE5-AC33-4280-BD78-7BCE7B97C37A}" type="slidenum">
              <a:rPr lang="zh-CN" altLang="en-US"/>
              <a:pPr/>
              <a:t>41</a:t>
            </a:fld>
            <a:endParaRPr lang="zh-CN" altLang="en-US"/>
          </a:p>
        </p:txBody>
      </p:sp>
    </p:spTree>
    <p:extLst>
      <p:ext uri="{BB962C8B-B14F-4D97-AF65-F5344CB8AC3E}">
        <p14:creationId xmlns:p14="http://schemas.microsoft.com/office/powerpoint/2010/main" val="19593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zh-CN"/>
              <a:t>面向对象方法用对象分解取代了传统方法的功能分解。</a:t>
            </a:r>
            <a:endParaRPr lang="en-US" altLang="zh-CN"/>
          </a:p>
          <a:p>
            <a:r>
              <a:rPr lang="en-US" altLang="zh-CN"/>
              <a:t>2</a:t>
            </a:r>
            <a:r>
              <a:rPr lang="zh-CN" altLang="en-US"/>
              <a:t>、</a:t>
            </a:r>
            <a:r>
              <a:rPr lang="zh-CN" altLang="zh-CN"/>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a:p>
          <a:p>
            <a:r>
              <a:rPr lang="en-US" altLang="zh-CN"/>
              <a:t>3</a:t>
            </a:r>
            <a:r>
              <a:rPr lang="zh-CN" altLang="en-US"/>
              <a:t>、</a:t>
            </a:r>
            <a:r>
              <a:rPr lang="zh-CN" altLang="zh-CN"/>
              <a:t>在这种层次结构中，通常下层的派生类自动具有和上层的基类相同的特性</a:t>
            </a:r>
            <a:r>
              <a:rPr lang="en-US" altLang="zh-CN"/>
              <a:t>(</a:t>
            </a:r>
            <a:r>
              <a:rPr lang="zh-CN" altLang="zh-CN"/>
              <a:t>包括数据和方法</a:t>
            </a:r>
            <a:r>
              <a:rPr lang="en-US" altLang="zh-CN"/>
              <a:t>)</a:t>
            </a:r>
            <a:r>
              <a:rPr lang="zh-CN" altLang="zh-CN"/>
              <a:t>，这种现象称为继承</a:t>
            </a:r>
            <a:r>
              <a:rPr lang="en-US" altLang="zh-CN"/>
              <a:t>(inheritance)</a:t>
            </a:r>
            <a:r>
              <a:rPr lang="zh-CN" altLang="zh-CN"/>
              <a:t>。但是，如果在派生类中对某些特性又做了重新描述，则在派生类中的这些特性将以新描述为准，也就是说，低层的特性将屏蔽高层的同名特性。</a:t>
            </a:r>
            <a:endParaRPr lang="en-US" altLang="zh-CN"/>
          </a:p>
          <a:p>
            <a:r>
              <a:rPr lang="en-US" altLang="zh-CN"/>
              <a:t>4</a:t>
            </a:r>
            <a:r>
              <a:rPr lang="zh-CN" altLang="en-US"/>
              <a:t>、</a:t>
            </a:r>
            <a:r>
              <a:rPr lang="zh-CN" altLang="zh-CN"/>
              <a:t>一切局部于该对象的私有信息，都被封装在该对象类的定义中，就好像装在一个不透明的黑盒子中一样，在外界是看不见的，更不能直接使用，这就是“封装性”。</a:t>
            </a:r>
            <a:endParaRPr lang="zh-CN" altLang="en-US"/>
          </a:p>
        </p:txBody>
      </p:sp>
      <p:sp>
        <p:nvSpPr>
          <p:cNvPr id="15364" name="灯片编号占位符 3"/>
          <p:cNvSpPr>
            <a:spLocks noGrp="1"/>
          </p:cNvSpPr>
          <p:nvPr>
            <p:ph type="sldNum" sz="quarter" idx="5"/>
          </p:nvPr>
        </p:nvSpPr>
        <p:spPr bwMode="auto">
          <a:noFill/>
          <a:ln>
            <a:miter lim="800000"/>
            <a:headEnd/>
            <a:tailEnd/>
          </a:ln>
        </p:spPr>
        <p:txBody>
          <a:bodyPr/>
          <a:lstStyle/>
          <a:p>
            <a:fld id="{FEB19E71-3AB5-4350-A00E-5792A1ACE40F}" type="slidenum">
              <a:rPr lang="zh-CN" altLang="en-US"/>
              <a:pPr/>
              <a:t>6</a:t>
            </a:fld>
            <a:endParaRPr lang="zh-CN" altLang="en-US"/>
          </a:p>
        </p:txBody>
      </p:sp>
    </p:spTree>
    <p:extLst>
      <p:ext uri="{BB962C8B-B14F-4D97-AF65-F5344CB8AC3E}">
        <p14:creationId xmlns:p14="http://schemas.microsoft.com/office/powerpoint/2010/main" val="11490035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p:spPr>
      </p:sp>
      <p:sp>
        <p:nvSpPr>
          <p:cNvPr id="706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0660" name="灯片编号占位符 3"/>
          <p:cNvSpPr>
            <a:spLocks noGrp="1"/>
          </p:cNvSpPr>
          <p:nvPr>
            <p:ph type="sldNum" sz="quarter" idx="5"/>
          </p:nvPr>
        </p:nvSpPr>
        <p:spPr bwMode="auto">
          <a:noFill/>
          <a:ln>
            <a:miter lim="800000"/>
            <a:headEnd/>
            <a:tailEnd/>
          </a:ln>
        </p:spPr>
        <p:txBody>
          <a:bodyPr/>
          <a:lstStyle/>
          <a:p>
            <a:fld id="{28CC601A-581C-47FC-A38F-CED42C3A29D1}" type="slidenum">
              <a:rPr lang="zh-CN" altLang="en-US"/>
              <a:pPr/>
              <a:t>42</a:t>
            </a:fld>
            <a:endParaRPr lang="zh-CN" altLang="en-US"/>
          </a:p>
        </p:txBody>
      </p:sp>
    </p:spTree>
    <p:extLst>
      <p:ext uri="{BB962C8B-B14F-4D97-AF65-F5344CB8AC3E}">
        <p14:creationId xmlns:p14="http://schemas.microsoft.com/office/powerpoint/2010/main" val="3843742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p:spPr>
      </p:sp>
      <p:sp>
        <p:nvSpPr>
          <p:cNvPr id="727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en-US" b="1"/>
              <a:t>关联</a:t>
            </a:r>
            <a:r>
              <a:rPr lang="en-US" altLang="zh-CN"/>
              <a:t>---</a:t>
            </a:r>
            <a:r>
              <a:rPr lang="zh-CN" altLang="zh-CN"/>
              <a:t>例如，作家使用计算机，人们就认为在作家和计算机之间存在某种语义连接，因此，在类图中应该在作家类和计算机类之间建立关联关系。</a:t>
            </a:r>
            <a:endParaRPr lang="zh-CN" altLang="en-US"/>
          </a:p>
        </p:txBody>
      </p:sp>
      <p:sp>
        <p:nvSpPr>
          <p:cNvPr id="72708" name="灯片编号占位符 3"/>
          <p:cNvSpPr>
            <a:spLocks noGrp="1"/>
          </p:cNvSpPr>
          <p:nvPr>
            <p:ph type="sldNum" sz="quarter" idx="5"/>
          </p:nvPr>
        </p:nvSpPr>
        <p:spPr bwMode="auto">
          <a:noFill/>
          <a:ln>
            <a:miter lim="800000"/>
            <a:headEnd/>
            <a:tailEnd/>
          </a:ln>
        </p:spPr>
        <p:txBody>
          <a:bodyPr/>
          <a:lstStyle/>
          <a:p>
            <a:fld id="{D312411F-2D65-4432-B492-CF06162A830E}" type="slidenum">
              <a:rPr lang="zh-CN" altLang="en-US"/>
              <a:pPr/>
              <a:t>43</a:t>
            </a:fld>
            <a:endParaRPr lang="zh-CN" altLang="en-US"/>
          </a:p>
        </p:txBody>
      </p:sp>
    </p:spTree>
    <p:extLst>
      <p:ext uri="{BB962C8B-B14F-4D97-AF65-F5344CB8AC3E}">
        <p14:creationId xmlns:p14="http://schemas.microsoft.com/office/powerpoint/2010/main" val="3351865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4756" name="灯片编号占位符 3"/>
          <p:cNvSpPr>
            <a:spLocks noGrp="1"/>
          </p:cNvSpPr>
          <p:nvPr>
            <p:ph type="sldNum" sz="quarter" idx="5"/>
          </p:nvPr>
        </p:nvSpPr>
        <p:spPr bwMode="auto">
          <a:noFill/>
          <a:ln>
            <a:miter lim="800000"/>
            <a:headEnd/>
            <a:tailEnd/>
          </a:ln>
        </p:spPr>
        <p:txBody>
          <a:bodyPr/>
          <a:lstStyle/>
          <a:p>
            <a:fld id="{C75EE672-B03D-44AF-9684-B3E963A4C62C}" type="slidenum">
              <a:rPr lang="zh-CN" altLang="en-US"/>
              <a:pPr/>
              <a:t>44</a:t>
            </a:fld>
            <a:endParaRPr lang="zh-CN" altLang="en-US"/>
          </a:p>
        </p:txBody>
      </p:sp>
    </p:spTree>
    <p:extLst>
      <p:ext uri="{BB962C8B-B14F-4D97-AF65-F5344CB8AC3E}">
        <p14:creationId xmlns:p14="http://schemas.microsoft.com/office/powerpoint/2010/main" val="25547655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6804" name="灯片编号占位符 3"/>
          <p:cNvSpPr>
            <a:spLocks noGrp="1"/>
          </p:cNvSpPr>
          <p:nvPr>
            <p:ph type="sldNum" sz="quarter" idx="5"/>
          </p:nvPr>
        </p:nvSpPr>
        <p:spPr bwMode="auto">
          <a:noFill/>
          <a:ln>
            <a:miter lim="800000"/>
            <a:headEnd/>
            <a:tailEnd/>
          </a:ln>
        </p:spPr>
        <p:txBody>
          <a:bodyPr/>
          <a:lstStyle/>
          <a:p>
            <a:fld id="{8166327E-224A-49B7-8DD4-9691557FFAF9}" type="slidenum">
              <a:rPr lang="zh-CN" altLang="en-US"/>
              <a:pPr/>
              <a:t>45</a:t>
            </a:fld>
            <a:endParaRPr lang="zh-CN" altLang="en-US"/>
          </a:p>
        </p:txBody>
      </p:sp>
    </p:spTree>
    <p:extLst>
      <p:ext uri="{BB962C8B-B14F-4D97-AF65-F5344CB8AC3E}">
        <p14:creationId xmlns:p14="http://schemas.microsoft.com/office/powerpoint/2010/main" val="2091186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在上图中，</a:t>
            </a:r>
            <a:r>
              <a:rPr lang="zh-CN" altLang="zh-CN"/>
              <a:t>查找一个文件的方法就是，首先定下目录，然后在该目录内查找指定的文件名。</a:t>
            </a:r>
            <a:endParaRPr lang="zh-CN" altLang="en-US"/>
          </a:p>
        </p:txBody>
      </p:sp>
      <p:sp>
        <p:nvSpPr>
          <p:cNvPr id="78852" name="灯片编号占位符 3"/>
          <p:cNvSpPr>
            <a:spLocks noGrp="1"/>
          </p:cNvSpPr>
          <p:nvPr>
            <p:ph type="sldNum" sz="quarter" idx="5"/>
          </p:nvPr>
        </p:nvSpPr>
        <p:spPr bwMode="auto">
          <a:noFill/>
          <a:ln>
            <a:miter lim="800000"/>
            <a:headEnd/>
            <a:tailEnd/>
          </a:ln>
        </p:spPr>
        <p:txBody>
          <a:bodyPr/>
          <a:lstStyle/>
          <a:p>
            <a:fld id="{EF942F8C-A06F-40FD-9C64-EFCADE25E6AA}" type="slidenum">
              <a:rPr lang="zh-CN" altLang="en-US"/>
              <a:pPr/>
              <a:t>46</a:t>
            </a:fld>
            <a:endParaRPr lang="zh-CN" altLang="en-US"/>
          </a:p>
        </p:txBody>
      </p:sp>
    </p:spTree>
    <p:extLst>
      <p:ext uri="{BB962C8B-B14F-4D97-AF65-F5344CB8AC3E}">
        <p14:creationId xmlns:p14="http://schemas.microsoft.com/office/powerpoint/2010/main" val="2636175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0900" name="灯片编号占位符 3"/>
          <p:cNvSpPr>
            <a:spLocks noGrp="1"/>
          </p:cNvSpPr>
          <p:nvPr>
            <p:ph type="sldNum" sz="quarter" idx="5"/>
          </p:nvPr>
        </p:nvSpPr>
        <p:spPr bwMode="auto">
          <a:noFill/>
          <a:ln>
            <a:miter lim="800000"/>
            <a:headEnd/>
            <a:tailEnd/>
          </a:ln>
        </p:spPr>
        <p:txBody>
          <a:bodyPr/>
          <a:lstStyle/>
          <a:p>
            <a:fld id="{68B0F854-BD4D-47F8-A909-A04FCA438D22}" type="slidenum">
              <a:rPr lang="zh-CN" altLang="en-US"/>
              <a:pPr/>
              <a:t>47</a:t>
            </a:fld>
            <a:endParaRPr lang="zh-CN" altLang="en-US"/>
          </a:p>
        </p:txBody>
      </p:sp>
    </p:spTree>
    <p:extLst>
      <p:ext uri="{BB962C8B-B14F-4D97-AF65-F5344CB8AC3E}">
        <p14:creationId xmlns:p14="http://schemas.microsoft.com/office/powerpoint/2010/main" val="2277893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2948" name="灯片编号占位符 3"/>
          <p:cNvSpPr>
            <a:spLocks noGrp="1"/>
          </p:cNvSpPr>
          <p:nvPr>
            <p:ph type="sldNum" sz="quarter" idx="5"/>
          </p:nvPr>
        </p:nvSpPr>
        <p:spPr bwMode="auto">
          <a:noFill/>
          <a:ln>
            <a:miter lim="800000"/>
            <a:headEnd/>
            <a:tailEnd/>
          </a:ln>
        </p:spPr>
        <p:txBody>
          <a:bodyPr/>
          <a:lstStyle/>
          <a:p>
            <a:fld id="{ACF755CA-411F-4E5D-896B-1183FC14B79C}" type="slidenum">
              <a:rPr lang="zh-CN" altLang="en-US"/>
              <a:pPr/>
              <a:t>48</a:t>
            </a:fld>
            <a:endParaRPr lang="zh-CN" altLang="en-US"/>
          </a:p>
        </p:txBody>
      </p:sp>
    </p:spTree>
    <p:extLst>
      <p:ext uri="{BB962C8B-B14F-4D97-AF65-F5344CB8AC3E}">
        <p14:creationId xmlns:p14="http://schemas.microsoft.com/office/powerpoint/2010/main" val="3576791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4996" name="灯片编号占位符 3"/>
          <p:cNvSpPr>
            <a:spLocks noGrp="1"/>
          </p:cNvSpPr>
          <p:nvPr>
            <p:ph type="sldNum" sz="quarter" idx="5"/>
          </p:nvPr>
        </p:nvSpPr>
        <p:spPr bwMode="auto">
          <a:noFill/>
          <a:ln>
            <a:miter lim="800000"/>
            <a:headEnd/>
            <a:tailEnd/>
          </a:ln>
        </p:spPr>
        <p:txBody>
          <a:bodyPr/>
          <a:lstStyle/>
          <a:p>
            <a:fld id="{4FD52AEE-24DD-4AF0-8D52-DC666EC170A3}" type="slidenum">
              <a:rPr lang="zh-CN" altLang="en-US"/>
              <a:pPr/>
              <a:t>49</a:t>
            </a:fld>
            <a:endParaRPr lang="zh-CN" altLang="en-US"/>
          </a:p>
        </p:txBody>
      </p:sp>
    </p:spTree>
    <p:extLst>
      <p:ext uri="{BB962C8B-B14F-4D97-AF65-F5344CB8AC3E}">
        <p14:creationId xmlns:p14="http://schemas.microsoft.com/office/powerpoint/2010/main" val="1451404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zh-CN" altLang="zh-CN" dirty="0">
                <a:latin typeface="+mn-ea"/>
              </a:rPr>
              <a:t>普通泛化与</a:t>
            </a:r>
            <a:r>
              <a:rPr lang="en-US" altLang="zh-CN" dirty="0">
                <a:latin typeface="+mn-ea"/>
              </a:rPr>
              <a:t>9.2.2</a:t>
            </a:r>
            <a:r>
              <a:rPr lang="zh-CN" altLang="zh-CN" dirty="0">
                <a:latin typeface="+mn-ea"/>
              </a:rPr>
              <a:t>节中讲过的继承基本相同</a:t>
            </a:r>
            <a:r>
              <a:rPr lang="zh-CN" altLang="en-US" dirty="0">
                <a:latin typeface="+mn-ea"/>
              </a:rPr>
              <a:t>。</a:t>
            </a:r>
            <a:endParaRPr lang="en-US" altLang="zh-CN" dirty="0">
              <a:latin typeface="+mn-ea"/>
            </a:endParaRPr>
          </a:p>
          <a:p>
            <a:pPr>
              <a:defRPr/>
            </a:pPr>
            <a:endParaRPr lang="zh-CN" altLang="en-US" dirty="0"/>
          </a:p>
        </p:txBody>
      </p:sp>
      <p:sp>
        <p:nvSpPr>
          <p:cNvPr id="87044" name="灯片编号占位符 3"/>
          <p:cNvSpPr>
            <a:spLocks noGrp="1"/>
          </p:cNvSpPr>
          <p:nvPr>
            <p:ph type="sldNum" sz="quarter" idx="5"/>
          </p:nvPr>
        </p:nvSpPr>
        <p:spPr bwMode="auto">
          <a:noFill/>
          <a:ln>
            <a:miter lim="800000"/>
            <a:headEnd/>
            <a:tailEnd/>
          </a:ln>
        </p:spPr>
        <p:txBody>
          <a:bodyPr/>
          <a:lstStyle/>
          <a:p>
            <a:fld id="{538EFEBF-9632-4DC9-A35F-D4E7BE29FE6F}" type="slidenum">
              <a:rPr lang="zh-CN" altLang="en-US"/>
              <a:pPr/>
              <a:t>50</a:t>
            </a:fld>
            <a:endParaRPr lang="zh-CN" altLang="en-US"/>
          </a:p>
        </p:txBody>
      </p:sp>
    </p:spTree>
    <p:extLst>
      <p:ext uri="{BB962C8B-B14F-4D97-AF65-F5344CB8AC3E}">
        <p14:creationId xmlns:p14="http://schemas.microsoft.com/office/powerpoint/2010/main" val="1961270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89092" name="灯片编号占位符 3"/>
          <p:cNvSpPr>
            <a:spLocks noGrp="1"/>
          </p:cNvSpPr>
          <p:nvPr>
            <p:ph type="sldNum" sz="quarter" idx="5"/>
          </p:nvPr>
        </p:nvSpPr>
        <p:spPr bwMode="auto">
          <a:noFill/>
          <a:ln>
            <a:miter lim="800000"/>
            <a:headEnd/>
            <a:tailEnd/>
          </a:ln>
        </p:spPr>
        <p:txBody>
          <a:bodyPr/>
          <a:lstStyle/>
          <a:p>
            <a:fld id="{201718E8-A9C4-4E81-9F3C-E3A02FC24D52}" type="slidenum">
              <a:rPr lang="zh-CN" altLang="en-US"/>
              <a:pPr/>
              <a:t>51</a:t>
            </a:fld>
            <a:endParaRPr lang="zh-CN" altLang="en-US"/>
          </a:p>
        </p:txBody>
      </p:sp>
    </p:spTree>
    <p:extLst>
      <p:ext uri="{BB962C8B-B14F-4D97-AF65-F5344CB8AC3E}">
        <p14:creationId xmlns:p14="http://schemas.microsoft.com/office/powerpoint/2010/main" val="35623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p:spPr>
      </p:sp>
      <p:sp>
        <p:nvSpPr>
          <p:cNvPr id="15363"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zh-CN"/>
              <a:t>面向对象方法用对象分解取代了传统方法的功能分解。</a:t>
            </a:r>
            <a:endParaRPr lang="en-US" altLang="zh-CN"/>
          </a:p>
          <a:p>
            <a:r>
              <a:rPr lang="en-US" altLang="zh-CN"/>
              <a:t>2</a:t>
            </a:r>
            <a:r>
              <a:rPr lang="zh-CN" altLang="en-US"/>
              <a:t>、</a:t>
            </a:r>
            <a:r>
              <a:rPr lang="zh-CN" altLang="zh-CN"/>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a:p>
          <a:p>
            <a:r>
              <a:rPr lang="en-US" altLang="zh-CN"/>
              <a:t>3</a:t>
            </a:r>
            <a:r>
              <a:rPr lang="zh-CN" altLang="en-US"/>
              <a:t>、</a:t>
            </a:r>
            <a:r>
              <a:rPr lang="zh-CN" altLang="zh-CN"/>
              <a:t>在这种层次结构中，通常下层的派生类自动具有和上层的基类相同的特性</a:t>
            </a:r>
            <a:r>
              <a:rPr lang="en-US" altLang="zh-CN"/>
              <a:t>(</a:t>
            </a:r>
            <a:r>
              <a:rPr lang="zh-CN" altLang="zh-CN"/>
              <a:t>包括数据和方法</a:t>
            </a:r>
            <a:r>
              <a:rPr lang="en-US" altLang="zh-CN"/>
              <a:t>)</a:t>
            </a:r>
            <a:r>
              <a:rPr lang="zh-CN" altLang="zh-CN"/>
              <a:t>，这种现象称为继承</a:t>
            </a:r>
            <a:r>
              <a:rPr lang="en-US" altLang="zh-CN"/>
              <a:t>(inheritance)</a:t>
            </a:r>
            <a:r>
              <a:rPr lang="zh-CN" altLang="zh-CN"/>
              <a:t>。但是，如果在派生类中对某些特性又做了重新描述，则在派生类中的这些特性将以新描述为准，也就是说，低层的特性将屏蔽高层的同名特性。</a:t>
            </a:r>
            <a:endParaRPr lang="en-US" altLang="zh-CN"/>
          </a:p>
          <a:p>
            <a:r>
              <a:rPr lang="en-US" altLang="zh-CN"/>
              <a:t>4</a:t>
            </a:r>
            <a:r>
              <a:rPr lang="zh-CN" altLang="en-US"/>
              <a:t>、</a:t>
            </a:r>
            <a:r>
              <a:rPr lang="zh-CN" altLang="zh-CN"/>
              <a:t>一切局部于该对象的私有信息，都被封装在该对象类的定义中，就好像装在一个不透明的黑盒子中一样，在外界是看不见的，更不能直接使用，这就是“封装性”。</a:t>
            </a:r>
            <a:endParaRPr lang="zh-CN" altLang="en-US"/>
          </a:p>
        </p:txBody>
      </p:sp>
      <p:sp>
        <p:nvSpPr>
          <p:cNvPr id="15364" name="灯片编号占位符 3"/>
          <p:cNvSpPr>
            <a:spLocks noGrp="1"/>
          </p:cNvSpPr>
          <p:nvPr>
            <p:ph type="sldNum" sz="quarter" idx="5"/>
          </p:nvPr>
        </p:nvSpPr>
        <p:spPr bwMode="auto">
          <a:noFill/>
          <a:ln>
            <a:miter lim="800000"/>
            <a:headEnd/>
            <a:tailEnd/>
          </a:ln>
        </p:spPr>
        <p:txBody>
          <a:bodyPr/>
          <a:lstStyle/>
          <a:p>
            <a:fld id="{FEB19E71-3AB5-4350-A00E-5792A1ACE40F}" type="slidenum">
              <a:rPr lang="zh-CN" altLang="en-US"/>
              <a:pPr/>
              <a:t>7</a:t>
            </a:fld>
            <a:endParaRPr lang="zh-CN" altLang="en-US"/>
          </a:p>
        </p:txBody>
      </p:sp>
    </p:spTree>
    <p:extLst>
      <p:ext uri="{BB962C8B-B14F-4D97-AF65-F5344CB8AC3E}">
        <p14:creationId xmlns:p14="http://schemas.microsoft.com/office/powerpoint/2010/main" val="2069753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上图</a:t>
            </a:r>
            <a:r>
              <a:rPr lang="zh-CN" altLang="zh-CN"/>
              <a:t>给出一个比较复杂的类图示例，这个例子综合应用了前面讲过的许多概念和图示符号。</a:t>
            </a:r>
            <a:r>
              <a:rPr lang="zh-CN" altLang="en-US"/>
              <a:t>上图</a:t>
            </a:r>
            <a:r>
              <a:rPr lang="zh-CN" altLang="zh-CN"/>
              <a:t>表明，一幅工程蓝图由许多图形组成，图形可以是直线、圆、多边形或组合图，而多边形由直线组成，组合图由各种线型混合而成。</a:t>
            </a:r>
            <a:endParaRPr lang="zh-CN" altLang="en-US"/>
          </a:p>
        </p:txBody>
      </p:sp>
      <p:sp>
        <p:nvSpPr>
          <p:cNvPr id="91140" name="灯片编号占位符 3"/>
          <p:cNvSpPr>
            <a:spLocks noGrp="1"/>
          </p:cNvSpPr>
          <p:nvPr>
            <p:ph type="sldNum" sz="quarter" idx="5"/>
          </p:nvPr>
        </p:nvSpPr>
        <p:spPr bwMode="auto">
          <a:noFill/>
          <a:ln>
            <a:miter lim="800000"/>
            <a:headEnd/>
            <a:tailEnd/>
          </a:ln>
        </p:spPr>
        <p:txBody>
          <a:bodyPr/>
          <a:lstStyle/>
          <a:p>
            <a:fld id="{7A9DD302-E716-4813-ADBE-EDDB1DAB5396}" type="slidenum">
              <a:rPr lang="zh-CN" altLang="en-US"/>
              <a:pPr/>
              <a:t>52</a:t>
            </a:fld>
            <a:endParaRPr lang="zh-CN" altLang="en-US"/>
          </a:p>
        </p:txBody>
      </p:sp>
    </p:spTree>
    <p:extLst>
      <p:ext uri="{BB962C8B-B14F-4D97-AF65-F5344CB8AC3E}">
        <p14:creationId xmlns:p14="http://schemas.microsoft.com/office/powerpoint/2010/main" val="2203563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3188" name="灯片编号占位符 3"/>
          <p:cNvSpPr>
            <a:spLocks noGrp="1"/>
          </p:cNvSpPr>
          <p:nvPr>
            <p:ph type="sldNum" sz="quarter" idx="5"/>
          </p:nvPr>
        </p:nvSpPr>
        <p:spPr bwMode="auto">
          <a:noFill/>
          <a:ln>
            <a:miter lim="800000"/>
            <a:headEnd/>
            <a:tailEnd/>
          </a:ln>
        </p:spPr>
        <p:txBody>
          <a:bodyPr/>
          <a:lstStyle/>
          <a:p>
            <a:fld id="{DBE75903-611A-4748-A78E-E247B23E674E}" type="slidenum">
              <a:rPr lang="zh-CN" altLang="en-US"/>
              <a:pPr/>
              <a:t>53</a:t>
            </a:fld>
            <a:endParaRPr lang="zh-CN" altLang="en-US"/>
          </a:p>
        </p:txBody>
      </p:sp>
    </p:spTree>
    <p:extLst>
      <p:ext uri="{BB962C8B-B14F-4D97-AF65-F5344CB8AC3E}">
        <p14:creationId xmlns:p14="http://schemas.microsoft.com/office/powerpoint/2010/main" val="33574284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5236" name="灯片编号占位符 3"/>
          <p:cNvSpPr>
            <a:spLocks noGrp="1"/>
          </p:cNvSpPr>
          <p:nvPr>
            <p:ph type="sldNum" sz="quarter" idx="5"/>
          </p:nvPr>
        </p:nvSpPr>
        <p:spPr bwMode="auto">
          <a:noFill/>
          <a:ln>
            <a:miter lim="800000"/>
            <a:headEnd/>
            <a:tailEnd/>
          </a:ln>
        </p:spPr>
        <p:txBody>
          <a:bodyPr/>
          <a:lstStyle/>
          <a:p>
            <a:fld id="{CA6FAC51-448E-4EAB-976E-D7A96DE41249}" type="slidenum">
              <a:rPr lang="zh-CN" altLang="en-US"/>
              <a:pPr/>
              <a:t>54</a:t>
            </a:fld>
            <a:endParaRPr lang="zh-CN" altLang="en-US"/>
          </a:p>
        </p:txBody>
      </p:sp>
    </p:spTree>
    <p:extLst>
      <p:ext uri="{BB962C8B-B14F-4D97-AF65-F5344CB8AC3E}">
        <p14:creationId xmlns:p14="http://schemas.microsoft.com/office/powerpoint/2010/main" val="5335574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a:t>依赖关系：</a:t>
            </a:r>
            <a:r>
              <a:rPr lang="zh-CN" altLang="zh-CN"/>
              <a:t>例如，一个类使用另一个类的对象作为操作的参数，一个类用另一个类的对象作为它的数据成员，一个类向另一个类发消息等，这样的两个类之间都存在依赖关系。</a:t>
            </a:r>
            <a:endParaRPr lang="zh-CN" altLang="en-US"/>
          </a:p>
        </p:txBody>
      </p:sp>
      <p:sp>
        <p:nvSpPr>
          <p:cNvPr id="97284" name="灯片编号占位符 3"/>
          <p:cNvSpPr>
            <a:spLocks noGrp="1"/>
          </p:cNvSpPr>
          <p:nvPr>
            <p:ph type="sldNum" sz="quarter" idx="5"/>
          </p:nvPr>
        </p:nvSpPr>
        <p:spPr bwMode="auto">
          <a:noFill/>
          <a:ln>
            <a:miter lim="800000"/>
            <a:headEnd/>
            <a:tailEnd/>
          </a:ln>
        </p:spPr>
        <p:txBody>
          <a:bodyPr/>
          <a:lstStyle/>
          <a:p>
            <a:fld id="{4ED5AF71-29CB-4BF3-9735-23DE825EC421}" type="slidenum">
              <a:rPr lang="zh-CN" altLang="en-US"/>
              <a:pPr/>
              <a:t>55</a:t>
            </a:fld>
            <a:endParaRPr lang="zh-CN" altLang="en-US"/>
          </a:p>
        </p:txBody>
      </p:sp>
    </p:spTree>
    <p:extLst>
      <p:ext uri="{BB962C8B-B14F-4D97-AF65-F5344CB8AC3E}">
        <p14:creationId xmlns:p14="http://schemas.microsoft.com/office/powerpoint/2010/main" val="40777655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99332" name="灯片编号占位符 3"/>
          <p:cNvSpPr>
            <a:spLocks noGrp="1"/>
          </p:cNvSpPr>
          <p:nvPr>
            <p:ph type="sldNum" sz="quarter" idx="5"/>
          </p:nvPr>
        </p:nvSpPr>
        <p:spPr bwMode="auto">
          <a:noFill/>
          <a:ln>
            <a:miter lim="800000"/>
            <a:headEnd/>
            <a:tailEnd/>
          </a:ln>
        </p:spPr>
        <p:txBody>
          <a:bodyPr/>
          <a:lstStyle/>
          <a:p>
            <a:fld id="{AEA77D8E-6382-4841-86FC-3F3AD5DC7373}" type="slidenum">
              <a:rPr lang="zh-CN" altLang="en-US"/>
              <a:pPr/>
              <a:t>56</a:t>
            </a:fld>
            <a:endParaRPr lang="zh-CN" altLang="en-US"/>
          </a:p>
        </p:txBody>
      </p:sp>
    </p:spTree>
    <p:extLst>
      <p:ext uri="{BB962C8B-B14F-4D97-AF65-F5344CB8AC3E}">
        <p14:creationId xmlns:p14="http://schemas.microsoft.com/office/powerpoint/2010/main" val="28049101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1380" name="灯片编号占位符 3"/>
          <p:cNvSpPr>
            <a:spLocks noGrp="1"/>
          </p:cNvSpPr>
          <p:nvPr>
            <p:ph type="sldNum" sz="quarter" idx="5"/>
          </p:nvPr>
        </p:nvSpPr>
        <p:spPr bwMode="auto">
          <a:noFill/>
          <a:ln>
            <a:miter lim="800000"/>
            <a:headEnd/>
            <a:tailEnd/>
          </a:ln>
        </p:spPr>
        <p:txBody>
          <a:bodyPr/>
          <a:lstStyle/>
          <a:p>
            <a:fld id="{CDA34CEF-C7F0-48AE-AC1B-52375E626864}" type="slidenum">
              <a:rPr lang="zh-CN" altLang="en-US"/>
              <a:pPr/>
              <a:t>57</a:t>
            </a:fld>
            <a:endParaRPr lang="zh-CN" altLang="en-US"/>
          </a:p>
        </p:txBody>
      </p:sp>
    </p:spTree>
    <p:extLst>
      <p:ext uri="{BB962C8B-B14F-4D97-AF65-F5344CB8AC3E}">
        <p14:creationId xmlns:p14="http://schemas.microsoft.com/office/powerpoint/2010/main" val="2533847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3428" name="灯片编号占位符 3"/>
          <p:cNvSpPr>
            <a:spLocks noGrp="1"/>
          </p:cNvSpPr>
          <p:nvPr>
            <p:ph type="sldNum" sz="quarter" idx="5"/>
          </p:nvPr>
        </p:nvSpPr>
        <p:spPr bwMode="auto">
          <a:noFill/>
          <a:ln>
            <a:miter lim="800000"/>
            <a:headEnd/>
            <a:tailEnd/>
          </a:ln>
        </p:spPr>
        <p:txBody>
          <a:bodyPr/>
          <a:lstStyle/>
          <a:p>
            <a:fld id="{86AC00BF-3F6B-418A-A83B-A05A1515A4CE}" type="slidenum">
              <a:rPr lang="zh-CN" altLang="en-US"/>
              <a:pPr/>
              <a:t>58</a:t>
            </a:fld>
            <a:endParaRPr lang="zh-CN" altLang="en-US"/>
          </a:p>
        </p:txBody>
      </p:sp>
    </p:spTree>
    <p:extLst>
      <p:ext uri="{BB962C8B-B14F-4D97-AF65-F5344CB8AC3E}">
        <p14:creationId xmlns:p14="http://schemas.microsoft.com/office/powerpoint/2010/main" val="17783098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5476" name="灯片编号占位符 3"/>
          <p:cNvSpPr>
            <a:spLocks noGrp="1"/>
          </p:cNvSpPr>
          <p:nvPr>
            <p:ph type="sldNum" sz="quarter" idx="5"/>
          </p:nvPr>
        </p:nvSpPr>
        <p:spPr bwMode="auto">
          <a:noFill/>
          <a:ln>
            <a:miter lim="800000"/>
            <a:headEnd/>
            <a:tailEnd/>
          </a:ln>
        </p:spPr>
        <p:txBody>
          <a:bodyPr/>
          <a:lstStyle/>
          <a:p>
            <a:fld id="{C7F53647-9D31-4D2F-912E-C4B0876F8E40}" type="slidenum">
              <a:rPr lang="zh-CN" altLang="en-US"/>
              <a:pPr/>
              <a:t>59</a:t>
            </a:fld>
            <a:endParaRPr lang="zh-CN" altLang="en-US"/>
          </a:p>
        </p:txBody>
      </p:sp>
    </p:spTree>
    <p:extLst>
      <p:ext uri="{BB962C8B-B14F-4D97-AF65-F5344CB8AC3E}">
        <p14:creationId xmlns:p14="http://schemas.microsoft.com/office/powerpoint/2010/main" val="23651058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7524" name="灯片编号占位符 3"/>
          <p:cNvSpPr>
            <a:spLocks noGrp="1"/>
          </p:cNvSpPr>
          <p:nvPr>
            <p:ph type="sldNum" sz="quarter" idx="5"/>
          </p:nvPr>
        </p:nvSpPr>
        <p:spPr bwMode="auto">
          <a:noFill/>
          <a:ln>
            <a:miter lim="800000"/>
            <a:headEnd/>
            <a:tailEnd/>
          </a:ln>
        </p:spPr>
        <p:txBody>
          <a:bodyPr/>
          <a:lstStyle/>
          <a:p>
            <a:fld id="{A9945495-1F20-47E9-877A-23F87C0BF674}" type="slidenum">
              <a:rPr lang="zh-CN" altLang="en-US"/>
              <a:pPr/>
              <a:t>60</a:t>
            </a:fld>
            <a:endParaRPr lang="zh-CN" altLang="en-US"/>
          </a:p>
        </p:txBody>
      </p:sp>
    </p:spTree>
    <p:extLst>
      <p:ext uri="{BB962C8B-B14F-4D97-AF65-F5344CB8AC3E}">
        <p14:creationId xmlns:p14="http://schemas.microsoft.com/office/powerpoint/2010/main" val="2560382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9572" name="灯片编号占位符 3"/>
          <p:cNvSpPr>
            <a:spLocks noGrp="1"/>
          </p:cNvSpPr>
          <p:nvPr>
            <p:ph type="sldNum" sz="quarter" idx="5"/>
          </p:nvPr>
        </p:nvSpPr>
        <p:spPr bwMode="auto">
          <a:noFill/>
          <a:ln>
            <a:miter lim="800000"/>
            <a:headEnd/>
            <a:tailEnd/>
          </a:ln>
        </p:spPr>
        <p:txBody>
          <a:bodyPr/>
          <a:lstStyle/>
          <a:p>
            <a:fld id="{9A9D4A0A-22FF-45F9-A4D8-890C31FE142C}" type="slidenum">
              <a:rPr lang="zh-CN" altLang="en-US"/>
              <a:pPr/>
              <a:t>61</a:t>
            </a:fld>
            <a:endParaRPr lang="zh-CN" altLang="en-US"/>
          </a:p>
        </p:txBody>
      </p:sp>
    </p:spTree>
    <p:extLst>
      <p:ext uri="{BB962C8B-B14F-4D97-AF65-F5344CB8AC3E}">
        <p14:creationId xmlns:p14="http://schemas.microsoft.com/office/powerpoint/2010/main" val="396916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zh-CN"/>
              <a:t>传统的程序设计技术忽略了数据和操作之间的内在联系，用这种方法所设计出来的软件系统其解空间与问题空间并不一致，令人感到难于理解。</a:t>
            </a: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777BD458-7B40-4FC6-AC5E-ED8B05E96BAA}" type="slidenum">
              <a:rPr lang="zh-CN" altLang="en-US"/>
              <a:pPr/>
              <a:t>8</a:t>
            </a:fld>
            <a:endParaRPr lang="zh-CN" altLang="en-US"/>
          </a:p>
        </p:txBody>
      </p:sp>
    </p:spTree>
    <p:extLst>
      <p:ext uri="{BB962C8B-B14F-4D97-AF65-F5344CB8AC3E}">
        <p14:creationId xmlns:p14="http://schemas.microsoft.com/office/powerpoint/2010/main" val="2770159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09572" name="灯片编号占位符 3"/>
          <p:cNvSpPr>
            <a:spLocks noGrp="1"/>
          </p:cNvSpPr>
          <p:nvPr>
            <p:ph type="sldNum" sz="quarter" idx="5"/>
          </p:nvPr>
        </p:nvSpPr>
        <p:spPr bwMode="auto">
          <a:noFill/>
          <a:ln>
            <a:miter lim="800000"/>
            <a:headEnd/>
            <a:tailEnd/>
          </a:ln>
        </p:spPr>
        <p:txBody>
          <a:bodyPr/>
          <a:lstStyle/>
          <a:p>
            <a:fld id="{9A9D4A0A-22FF-45F9-A4D8-890C31FE142C}" type="slidenum">
              <a:rPr lang="zh-CN" altLang="en-US"/>
              <a:pPr/>
              <a:t>62</a:t>
            </a:fld>
            <a:endParaRPr lang="zh-CN" altLang="en-US"/>
          </a:p>
        </p:txBody>
      </p:sp>
    </p:spTree>
    <p:extLst>
      <p:ext uri="{BB962C8B-B14F-4D97-AF65-F5344CB8AC3E}">
        <p14:creationId xmlns:p14="http://schemas.microsoft.com/office/powerpoint/2010/main" val="1636658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ln>
            <a:miter lim="800000"/>
            <a:headEnd/>
            <a:tailEnd/>
          </a:ln>
        </p:spPr>
        <p:txBody>
          <a:bodyPr/>
          <a:lstStyle/>
          <a:p>
            <a:fld id="{21B04C9A-C5FC-437F-9699-515C3C4235CE}" type="slidenum">
              <a:rPr lang="zh-CN" altLang="en-US"/>
              <a:pPr/>
              <a:t>63</a:t>
            </a:fld>
            <a:endParaRPr lang="zh-CN" altLang="en-US"/>
          </a:p>
        </p:txBody>
      </p:sp>
    </p:spTree>
    <p:extLst>
      <p:ext uri="{BB962C8B-B14F-4D97-AF65-F5344CB8AC3E}">
        <p14:creationId xmlns:p14="http://schemas.microsoft.com/office/powerpoint/2010/main" val="20668230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4E3E0F86-9DDC-4996-9EDB-AA8FC141AA52}" type="slidenum">
              <a:rPr lang="zh-CN" altLang="en-US"/>
              <a:pPr/>
              <a:t>64</a:t>
            </a:fld>
            <a:endParaRPr lang="zh-CN" altLang="en-US"/>
          </a:p>
        </p:txBody>
      </p:sp>
    </p:spTree>
    <p:extLst>
      <p:ext uri="{BB962C8B-B14F-4D97-AF65-F5344CB8AC3E}">
        <p14:creationId xmlns:p14="http://schemas.microsoft.com/office/powerpoint/2010/main" val="28605677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4E3E0F86-9DDC-4996-9EDB-AA8FC141AA52}" type="slidenum">
              <a:rPr lang="zh-CN" altLang="en-US"/>
              <a:pPr/>
              <a:t>65</a:t>
            </a:fld>
            <a:endParaRPr lang="zh-CN" altLang="en-US"/>
          </a:p>
        </p:txBody>
      </p:sp>
    </p:spTree>
    <p:extLst>
      <p:ext uri="{BB962C8B-B14F-4D97-AF65-F5344CB8AC3E}">
        <p14:creationId xmlns:p14="http://schemas.microsoft.com/office/powerpoint/2010/main" val="2266045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a:lstStyle/>
          <a:p>
            <a:fld id="{AED256FF-8D82-4185-87C2-0F5EE2CFC252}" type="slidenum">
              <a:rPr lang="zh-CN" altLang="en-US"/>
              <a:pPr/>
              <a:t>66</a:t>
            </a:fld>
            <a:endParaRPr lang="zh-CN" altLang="en-US"/>
          </a:p>
        </p:txBody>
      </p:sp>
    </p:spTree>
    <p:extLst>
      <p:ext uri="{BB962C8B-B14F-4D97-AF65-F5344CB8AC3E}">
        <p14:creationId xmlns:p14="http://schemas.microsoft.com/office/powerpoint/2010/main" val="17207199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a:defRPr/>
            </a:pPr>
            <a:r>
              <a:rPr lang="en-US" altLang="zh-CN" dirty="0">
                <a:latin typeface="+mn-ea"/>
              </a:rPr>
              <a:t>1</a:t>
            </a:r>
            <a:r>
              <a:rPr lang="zh-CN" altLang="en-US" dirty="0">
                <a:latin typeface="+mn-ea"/>
              </a:rPr>
              <a:t>、</a:t>
            </a:r>
            <a:r>
              <a:rPr lang="zh-CN" altLang="zh-CN" b="1" dirty="0">
                <a:solidFill>
                  <a:srgbClr val="C00000"/>
                </a:solidFill>
                <a:latin typeface="+mn-ea"/>
              </a:rPr>
              <a:t>行为者</a:t>
            </a:r>
            <a:r>
              <a:rPr lang="zh-CN" altLang="zh-CN" b="1" dirty="0">
                <a:latin typeface="+mn-ea"/>
              </a:rPr>
              <a:t>代表一种角色</a:t>
            </a:r>
            <a:r>
              <a:rPr lang="en-US" altLang="zh-CN" dirty="0">
                <a:latin typeface="+mn-ea"/>
              </a:rPr>
              <a:t>—</a:t>
            </a:r>
            <a:r>
              <a:rPr lang="zh-CN" altLang="zh-CN" dirty="0">
                <a:latin typeface="+mn-ea"/>
              </a:rPr>
              <a:t>例如，在自动售货机系统中，使用售货功能的人既可以是张三（买矿泉水）也可以是李四（买可乐），但是不能把张三或李四这样的个体对象称为行为者。</a:t>
            </a:r>
            <a:endParaRPr lang="en-US" altLang="zh-CN" dirty="0">
              <a:latin typeface="+mn-ea"/>
            </a:endParaRPr>
          </a:p>
          <a:p>
            <a:pPr>
              <a:defRPr/>
            </a:pPr>
            <a:r>
              <a:rPr lang="en-US" altLang="zh-CN" dirty="0">
                <a:latin typeface="+mn-ea"/>
              </a:rPr>
              <a:t>2</a:t>
            </a:r>
            <a:r>
              <a:rPr lang="zh-CN" altLang="en-US" dirty="0">
                <a:latin typeface="+mn-ea"/>
              </a:rPr>
              <a:t>、</a:t>
            </a:r>
            <a:r>
              <a:rPr lang="zh-CN" altLang="zh-CN" b="1" dirty="0">
                <a:latin typeface="+mn-ea"/>
              </a:rPr>
              <a:t>一个具体的人可以充当多种不同角色</a:t>
            </a:r>
            <a:r>
              <a:rPr lang="en-US" altLang="zh-CN" dirty="0">
                <a:latin typeface="+mn-ea"/>
              </a:rPr>
              <a:t>—</a:t>
            </a:r>
            <a:r>
              <a:rPr lang="zh-CN" altLang="zh-CN" dirty="0">
                <a:latin typeface="+mn-ea"/>
              </a:rPr>
              <a:t>例如，某个人既可以为售货机添加商品（执行供货功能），又可以把售货机中的钱取走（执行取货款功能）。</a:t>
            </a:r>
          </a:p>
          <a:p>
            <a:pPr>
              <a:defRPr/>
            </a:pPr>
            <a:endParaRPr lang="zh-CN" altLang="en-US" dirty="0"/>
          </a:p>
        </p:txBody>
      </p:sp>
      <p:sp>
        <p:nvSpPr>
          <p:cNvPr id="117764" name="灯片编号占位符 3"/>
          <p:cNvSpPr>
            <a:spLocks noGrp="1"/>
          </p:cNvSpPr>
          <p:nvPr>
            <p:ph type="sldNum" sz="quarter" idx="5"/>
          </p:nvPr>
        </p:nvSpPr>
        <p:spPr bwMode="auto">
          <a:noFill/>
          <a:ln>
            <a:miter lim="800000"/>
            <a:headEnd/>
            <a:tailEnd/>
          </a:ln>
        </p:spPr>
        <p:txBody>
          <a:bodyPr/>
          <a:lstStyle/>
          <a:p>
            <a:fld id="{97D269E9-1F5F-4F11-BE98-4B1EAF960CBF}" type="slidenum">
              <a:rPr lang="zh-CN" altLang="en-US"/>
              <a:pPr/>
              <a:t>67</a:t>
            </a:fld>
            <a:endParaRPr lang="zh-CN" altLang="en-US"/>
          </a:p>
        </p:txBody>
      </p:sp>
    </p:spTree>
    <p:extLst>
      <p:ext uri="{BB962C8B-B14F-4D97-AF65-F5344CB8AC3E}">
        <p14:creationId xmlns:p14="http://schemas.microsoft.com/office/powerpoint/2010/main" val="34461257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19812" name="灯片编号占位符 3"/>
          <p:cNvSpPr>
            <a:spLocks noGrp="1"/>
          </p:cNvSpPr>
          <p:nvPr>
            <p:ph type="sldNum" sz="quarter" idx="5"/>
          </p:nvPr>
        </p:nvSpPr>
        <p:spPr bwMode="auto">
          <a:noFill/>
          <a:ln>
            <a:miter lim="800000"/>
            <a:headEnd/>
            <a:tailEnd/>
          </a:ln>
        </p:spPr>
        <p:txBody>
          <a:bodyPr/>
          <a:lstStyle/>
          <a:p>
            <a:fld id="{4C9D3649-E6D7-4008-BC1B-16451FD0F5D8}" type="slidenum">
              <a:rPr lang="zh-CN" altLang="en-US"/>
              <a:pPr/>
              <a:t>68</a:t>
            </a:fld>
            <a:endParaRPr lang="zh-CN" altLang="en-US"/>
          </a:p>
        </p:txBody>
      </p:sp>
    </p:spTree>
    <p:extLst>
      <p:ext uri="{BB962C8B-B14F-4D97-AF65-F5344CB8AC3E}">
        <p14:creationId xmlns:p14="http://schemas.microsoft.com/office/powerpoint/2010/main" val="15610377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9812" name="灯片编号占位符 3"/>
          <p:cNvSpPr>
            <a:spLocks noGrp="1"/>
          </p:cNvSpPr>
          <p:nvPr>
            <p:ph type="sldNum" sz="quarter" idx="5"/>
          </p:nvPr>
        </p:nvSpPr>
        <p:spPr bwMode="auto">
          <a:noFill/>
          <a:ln>
            <a:miter lim="800000"/>
            <a:headEnd/>
            <a:tailEnd/>
          </a:ln>
        </p:spPr>
        <p:txBody>
          <a:bodyPr/>
          <a:lstStyle/>
          <a:p>
            <a:fld id="{4C9D3649-E6D7-4008-BC1B-16451FD0F5D8}" type="slidenum">
              <a:rPr lang="zh-CN" altLang="en-US"/>
              <a:pPr/>
              <a:t>69</a:t>
            </a:fld>
            <a:endParaRPr lang="zh-CN" altLang="en-US"/>
          </a:p>
        </p:txBody>
      </p:sp>
    </p:spTree>
    <p:extLst>
      <p:ext uri="{BB962C8B-B14F-4D97-AF65-F5344CB8AC3E}">
        <p14:creationId xmlns:p14="http://schemas.microsoft.com/office/powerpoint/2010/main" val="840076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1860" name="灯片编号占位符 3"/>
          <p:cNvSpPr>
            <a:spLocks noGrp="1"/>
          </p:cNvSpPr>
          <p:nvPr>
            <p:ph type="sldNum" sz="quarter" idx="5"/>
          </p:nvPr>
        </p:nvSpPr>
        <p:spPr bwMode="auto">
          <a:noFill/>
          <a:ln>
            <a:miter lim="800000"/>
            <a:headEnd/>
            <a:tailEnd/>
          </a:ln>
        </p:spPr>
        <p:txBody>
          <a:bodyPr/>
          <a:lstStyle/>
          <a:p>
            <a:fld id="{9EC408D6-69F8-4026-AF85-6FF894949CD2}" type="slidenum">
              <a:rPr lang="zh-CN" altLang="en-US"/>
              <a:pPr/>
              <a:t>70</a:t>
            </a:fld>
            <a:endParaRPr lang="zh-CN" altLang="en-US"/>
          </a:p>
        </p:txBody>
      </p:sp>
    </p:spTree>
    <p:extLst>
      <p:ext uri="{BB962C8B-B14F-4D97-AF65-F5344CB8AC3E}">
        <p14:creationId xmlns:p14="http://schemas.microsoft.com/office/powerpoint/2010/main" val="41711166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3908" name="灯片编号占位符 3"/>
          <p:cNvSpPr>
            <a:spLocks noGrp="1"/>
          </p:cNvSpPr>
          <p:nvPr>
            <p:ph type="sldNum" sz="quarter" idx="5"/>
          </p:nvPr>
        </p:nvSpPr>
        <p:spPr bwMode="auto">
          <a:noFill/>
          <a:ln>
            <a:miter lim="800000"/>
            <a:headEnd/>
            <a:tailEnd/>
          </a:ln>
        </p:spPr>
        <p:txBody>
          <a:bodyPr/>
          <a:lstStyle/>
          <a:p>
            <a:fld id="{EAE0E18E-5333-4A7C-AB64-51FDC4C89770}" type="slidenum">
              <a:rPr lang="zh-CN" altLang="en-US"/>
              <a:pPr/>
              <a:t>71</a:t>
            </a:fld>
            <a:endParaRPr lang="zh-CN" altLang="en-US"/>
          </a:p>
        </p:txBody>
      </p:sp>
    </p:spTree>
    <p:extLst>
      <p:ext uri="{BB962C8B-B14F-4D97-AF65-F5344CB8AC3E}">
        <p14:creationId xmlns:p14="http://schemas.microsoft.com/office/powerpoint/2010/main" val="856229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、稳定性：</a:t>
            </a:r>
            <a:r>
              <a:rPr lang="zh-CN" altLang="zh-CN"/>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a:p>
          <a:p>
            <a:r>
              <a:rPr lang="en-US" altLang="zh-CN"/>
              <a:t>2</a:t>
            </a:r>
            <a:r>
              <a:rPr lang="zh-CN" altLang="en-US"/>
              <a:t>、可重用性：</a:t>
            </a:r>
            <a:r>
              <a:rPr lang="zh-CN" altLang="zh-CN"/>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a:p>
          <a:p>
            <a:r>
              <a:rPr lang="en-US" altLang="zh-CN"/>
              <a:t>3</a:t>
            </a:r>
            <a:r>
              <a:rPr lang="zh-CN" altLang="en-US"/>
              <a:t>、可重用性：</a:t>
            </a:r>
            <a:r>
              <a:rPr lang="zh-CN" altLang="zh-CN"/>
              <a:t>继承性机制使得子类不仅可以重用其父类的数据结构和程序代码，而且可以在父类代码的基础上方便地修改和扩充，这种修改并不影响对原有类的使用。</a:t>
            </a:r>
            <a:endParaRPr lang="zh-CN" altLang="en-US"/>
          </a:p>
        </p:txBody>
      </p:sp>
      <p:sp>
        <p:nvSpPr>
          <p:cNvPr id="19460" name="灯片编号占位符 3"/>
          <p:cNvSpPr>
            <a:spLocks noGrp="1"/>
          </p:cNvSpPr>
          <p:nvPr>
            <p:ph type="sldNum" sz="quarter" idx="5"/>
          </p:nvPr>
        </p:nvSpPr>
        <p:spPr bwMode="auto">
          <a:noFill/>
          <a:ln>
            <a:miter lim="800000"/>
            <a:headEnd/>
            <a:tailEnd/>
          </a:ln>
        </p:spPr>
        <p:txBody>
          <a:bodyPr/>
          <a:lstStyle/>
          <a:p>
            <a:fld id="{65095522-246E-4C5D-AF5A-A6ED91F8B06E}" type="slidenum">
              <a:rPr lang="zh-CN" altLang="en-US"/>
              <a:pPr/>
              <a:t>9</a:t>
            </a:fld>
            <a:endParaRPr lang="zh-CN" altLang="en-US"/>
          </a:p>
        </p:txBody>
      </p:sp>
    </p:spTree>
    <p:extLst>
      <p:ext uri="{BB962C8B-B14F-4D97-AF65-F5344CB8AC3E}">
        <p14:creationId xmlns:p14="http://schemas.microsoft.com/office/powerpoint/2010/main" val="475365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3908" name="灯片编号占位符 3"/>
          <p:cNvSpPr>
            <a:spLocks noGrp="1"/>
          </p:cNvSpPr>
          <p:nvPr>
            <p:ph type="sldNum" sz="quarter" idx="5"/>
          </p:nvPr>
        </p:nvSpPr>
        <p:spPr bwMode="auto">
          <a:noFill/>
          <a:ln>
            <a:miter lim="800000"/>
            <a:headEnd/>
            <a:tailEnd/>
          </a:ln>
        </p:spPr>
        <p:txBody>
          <a:bodyPr/>
          <a:lstStyle/>
          <a:p>
            <a:fld id="{EAE0E18E-5333-4A7C-AB64-51FDC4C89770}" type="slidenum">
              <a:rPr lang="zh-CN" altLang="en-US"/>
              <a:pPr/>
              <a:t>72</a:t>
            </a:fld>
            <a:endParaRPr lang="zh-CN" altLang="en-US"/>
          </a:p>
        </p:txBody>
      </p:sp>
    </p:spTree>
    <p:extLst>
      <p:ext uri="{BB962C8B-B14F-4D97-AF65-F5344CB8AC3E}">
        <p14:creationId xmlns:p14="http://schemas.microsoft.com/office/powerpoint/2010/main" val="22851497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5956" name="灯片编号占位符 3"/>
          <p:cNvSpPr>
            <a:spLocks noGrp="1"/>
          </p:cNvSpPr>
          <p:nvPr>
            <p:ph type="sldNum" sz="quarter" idx="5"/>
          </p:nvPr>
        </p:nvSpPr>
        <p:spPr bwMode="auto">
          <a:noFill/>
          <a:ln>
            <a:miter lim="800000"/>
            <a:headEnd/>
            <a:tailEnd/>
          </a:ln>
        </p:spPr>
        <p:txBody>
          <a:bodyPr/>
          <a:lstStyle/>
          <a:p>
            <a:fld id="{31793A5E-6FFC-4E37-B8DC-10D669C2619A}" type="slidenum">
              <a:rPr lang="zh-CN" altLang="en-US"/>
              <a:pPr/>
              <a:t>73</a:t>
            </a:fld>
            <a:endParaRPr lang="zh-CN" altLang="en-US"/>
          </a:p>
        </p:txBody>
      </p:sp>
    </p:spTree>
    <p:extLst>
      <p:ext uri="{BB962C8B-B14F-4D97-AF65-F5344CB8AC3E}">
        <p14:creationId xmlns:p14="http://schemas.microsoft.com/office/powerpoint/2010/main" val="40974679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8004" name="灯片编号占位符 3"/>
          <p:cNvSpPr>
            <a:spLocks noGrp="1"/>
          </p:cNvSpPr>
          <p:nvPr>
            <p:ph type="sldNum" sz="quarter" idx="5"/>
          </p:nvPr>
        </p:nvSpPr>
        <p:spPr bwMode="auto">
          <a:noFill/>
          <a:ln>
            <a:miter lim="800000"/>
            <a:headEnd/>
            <a:tailEnd/>
          </a:ln>
        </p:spPr>
        <p:txBody>
          <a:bodyPr/>
          <a:lstStyle/>
          <a:p>
            <a:fld id="{50046DB7-0C00-4048-81B8-32794082CF86}" type="slidenum">
              <a:rPr lang="zh-CN" altLang="en-US"/>
              <a:pPr/>
              <a:t>74</a:t>
            </a:fld>
            <a:endParaRPr lang="zh-CN" altLang="en-US"/>
          </a:p>
        </p:txBody>
      </p:sp>
    </p:spTree>
    <p:extLst>
      <p:ext uri="{BB962C8B-B14F-4D97-AF65-F5344CB8AC3E}">
        <p14:creationId xmlns:p14="http://schemas.microsoft.com/office/powerpoint/2010/main" val="1597495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30052" name="灯片编号占位符 3"/>
          <p:cNvSpPr>
            <a:spLocks noGrp="1"/>
          </p:cNvSpPr>
          <p:nvPr>
            <p:ph type="sldNum" sz="quarter" idx="5"/>
          </p:nvPr>
        </p:nvSpPr>
        <p:spPr bwMode="auto">
          <a:noFill/>
          <a:ln>
            <a:miter lim="800000"/>
            <a:headEnd/>
            <a:tailEnd/>
          </a:ln>
        </p:spPr>
        <p:txBody>
          <a:bodyPr/>
          <a:lstStyle/>
          <a:p>
            <a:fld id="{328D40E2-ED8E-4525-9C88-8F0DD7CB9A7F}" type="slidenum">
              <a:rPr lang="zh-CN" altLang="en-US"/>
              <a:pPr/>
              <a:t>75</a:t>
            </a:fld>
            <a:endParaRPr lang="zh-CN" altLang="en-US"/>
          </a:p>
        </p:txBody>
      </p:sp>
    </p:spTree>
    <p:extLst>
      <p:ext uri="{BB962C8B-B14F-4D97-AF65-F5344CB8AC3E}">
        <p14:creationId xmlns:p14="http://schemas.microsoft.com/office/powerpoint/2010/main" val="635396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32100" name="灯片编号占位符 3"/>
          <p:cNvSpPr>
            <a:spLocks noGrp="1"/>
          </p:cNvSpPr>
          <p:nvPr>
            <p:ph type="sldNum" sz="quarter" idx="5"/>
          </p:nvPr>
        </p:nvSpPr>
        <p:spPr bwMode="auto">
          <a:noFill/>
          <a:ln>
            <a:miter lim="800000"/>
            <a:headEnd/>
            <a:tailEnd/>
          </a:ln>
        </p:spPr>
        <p:txBody>
          <a:bodyPr/>
          <a:lstStyle/>
          <a:p>
            <a:fld id="{2E137A2B-96F8-4E52-A01E-4BD7B718C96C}" type="slidenum">
              <a:rPr lang="zh-CN" altLang="en-US"/>
              <a:pPr/>
              <a:t>76</a:t>
            </a:fld>
            <a:endParaRPr lang="zh-CN" altLang="en-US"/>
          </a:p>
        </p:txBody>
      </p:sp>
    </p:spTree>
    <p:extLst>
      <p:ext uri="{BB962C8B-B14F-4D97-AF65-F5344CB8AC3E}">
        <p14:creationId xmlns:p14="http://schemas.microsoft.com/office/powerpoint/2010/main" val="1323812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32100" name="灯片编号占位符 3"/>
          <p:cNvSpPr>
            <a:spLocks noGrp="1"/>
          </p:cNvSpPr>
          <p:nvPr>
            <p:ph type="sldNum" sz="quarter" idx="5"/>
          </p:nvPr>
        </p:nvSpPr>
        <p:spPr bwMode="auto">
          <a:noFill/>
          <a:ln>
            <a:miter lim="800000"/>
            <a:headEnd/>
            <a:tailEnd/>
          </a:ln>
        </p:spPr>
        <p:txBody>
          <a:bodyPr/>
          <a:lstStyle/>
          <a:p>
            <a:fld id="{2E137A2B-96F8-4E52-A01E-4BD7B718C96C}" type="slidenum">
              <a:rPr lang="zh-CN" altLang="en-US"/>
              <a:pPr/>
              <a:t>77</a:t>
            </a:fld>
            <a:endParaRPr lang="zh-CN" altLang="en-US"/>
          </a:p>
        </p:txBody>
      </p:sp>
    </p:spTree>
    <p:extLst>
      <p:ext uri="{BB962C8B-B14F-4D97-AF65-F5344CB8AC3E}">
        <p14:creationId xmlns:p14="http://schemas.microsoft.com/office/powerpoint/2010/main" val="22799426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34148" name="灯片编号占位符 3"/>
          <p:cNvSpPr>
            <a:spLocks noGrp="1"/>
          </p:cNvSpPr>
          <p:nvPr>
            <p:ph type="sldNum" sz="quarter" idx="5"/>
          </p:nvPr>
        </p:nvSpPr>
        <p:spPr bwMode="auto">
          <a:noFill/>
          <a:ln>
            <a:miter lim="800000"/>
            <a:headEnd/>
            <a:tailEnd/>
          </a:ln>
        </p:spPr>
        <p:txBody>
          <a:bodyPr/>
          <a:lstStyle/>
          <a:p>
            <a:fld id="{C5601004-4E49-4344-BFE2-2EB5D0BA5D94}" type="slidenum">
              <a:rPr lang="zh-CN" altLang="en-US"/>
              <a:pPr/>
              <a:t>78</a:t>
            </a:fld>
            <a:endParaRPr lang="zh-CN" altLang="en-US"/>
          </a:p>
        </p:txBody>
      </p:sp>
    </p:spTree>
    <p:extLst>
      <p:ext uri="{BB962C8B-B14F-4D97-AF65-F5344CB8AC3E}">
        <p14:creationId xmlns:p14="http://schemas.microsoft.com/office/powerpoint/2010/main" val="27262037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37220" name="灯片编号占位符 3"/>
          <p:cNvSpPr>
            <a:spLocks noGrp="1"/>
          </p:cNvSpPr>
          <p:nvPr>
            <p:ph type="sldNum" sz="quarter" idx="5"/>
          </p:nvPr>
        </p:nvSpPr>
        <p:spPr bwMode="auto">
          <a:noFill/>
          <a:ln>
            <a:miter lim="800000"/>
            <a:headEnd/>
            <a:tailEnd/>
          </a:ln>
        </p:spPr>
        <p:txBody>
          <a:bodyPr/>
          <a:lstStyle/>
          <a:p>
            <a:fld id="{355ADA35-EA2B-4E90-9B19-8841CD60BFB8}" type="slidenum">
              <a:rPr lang="zh-CN" altLang="en-US">
                <a:solidFill>
                  <a:srgbClr val="000000"/>
                </a:solidFill>
              </a:rPr>
              <a:pPr/>
              <a:t>81</a:t>
            </a:fld>
            <a:endParaRPr lang="zh-CN" altLang="en-US">
              <a:solidFill>
                <a:srgbClr val="000000"/>
              </a:solidFill>
            </a:endParaRPr>
          </a:p>
        </p:txBody>
      </p:sp>
    </p:spTree>
    <p:extLst>
      <p:ext uri="{BB962C8B-B14F-4D97-AF65-F5344CB8AC3E}">
        <p14:creationId xmlns:p14="http://schemas.microsoft.com/office/powerpoint/2010/main" val="166055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、稳定性：</a:t>
            </a:r>
            <a:r>
              <a:rPr lang="zh-CN" altLang="zh-CN"/>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a:p>
          <a:p>
            <a:r>
              <a:rPr lang="en-US" altLang="zh-CN"/>
              <a:t>2</a:t>
            </a:r>
            <a:r>
              <a:rPr lang="zh-CN" altLang="en-US"/>
              <a:t>、可重用性：</a:t>
            </a:r>
            <a:r>
              <a:rPr lang="zh-CN" altLang="zh-CN"/>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a:p>
          <a:p>
            <a:r>
              <a:rPr lang="en-US" altLang="zh-CN"/>
              <a:t>3</a:t>
            </a:r>
            <a:r>
              <a:rPr lang="zh-CN" altLang="en-US"/>
              <a:t>、可重用性：</a:t>
            </a:r>
            <a:r>
              <a:rPr lang="zh-CN" altLang="zh-CN"/>
              <a:t>继承性机制使得子类不仅可以重用其父类的数据结构和程序代码，而且可以在父类代码的基础上方便地修改和扩充，这种修改并不影响对原有类的使用。</a:t>
            </a:r>
            <a:endParaRPr lang="zh-CN" altLang="en-US"/>
          </a:p>
        </p:txBody>
      </p:sp>
      <p:sp>
        <p:nvSpPr>
          <p:cNvPr id="19460" name="灯片编号占位符 3"/>
          <p:cNvSpPr>
            <a:spLocks noGrp="1"/>
          </p:cNvSpPr>
          <p:nvPr>
            <p:ph type="sldNum" sz="quarter" idx="5"/>
          </p:nvPr>
        </p:nvSpPr>
        <p:spPr bwMode="auto">
          <a:noFill/>
          <a:ln>
            <a:miter lim="800000"/>
            <a:headEnd/>
            <a:tailEnd/>
          </a:ln>
        </p:spPr>
        <p:txBody>
          <a:bodyPr/>
          <a:lstStyle/>
          <a:p>
            <a:fld id="{65095522-246E-4C5D-AF5A-A6ED91F8B06E}" type="slidenum">
              <a:rPr lang="zh-CN" altLang="en-US"/>
              <a:pPr/>
              <a:t>10</a:t>
            </a:fld>
            <a:endParaRPr lang="zh-CN" altLang="en-US"/>
          </a:p>
        </p:txBody>
      </p:sp>
    </p:spTree>
    <p:extLst>
      <p:ext uri="{BB962C8B-B14F-4D97-AF65-F5344CB8AC3E}">
        <p14:creationId xmlns:p14="http://schemas.microsoft.com/office/powerpoint/2010/main" val="253512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p:spPr>
      </p:sp>
      <p:sp>
        <p:nvSpPr>
          <p:cNvPr id="2150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a:t>1</a:t>
            </a:r>
            <a:r>
              <a:rPr lang="zh-CN" altLang="en-US"/>
              <a:t>、</a:t>
            </a:r>
            <a:r>
              <a:rPr lang="zh-CN" altLang="en-US" b="1"/>
              <a:t>可维护性好</a:t>
            </a:r>
            <a:r>
              <a:rPr lang="en-US" altLang="zh-CN" b="1"/>
              <a:t>—</a:t>
            </a:r>
            <a:r>
              <a:rPr lang="zh-CN" altLang="en-US" b="1"/>
              <a:t>比较容易理解</a:t>
            </a:r>
            <a:r>
              <a:rPr lang="zh-CN" altLang="en-US"/>
              <a:t>：</a:t>
            </a:r>
            <a:r>
              <a:rPr lang="zh-CN" altLang="zh-CN"/>
              <a:t>面向对象的软件技术符合人们习惯的思维方式，用这种方法所建立的软件系统的结构与问题空间的结构基本一致。因此，面向对象的软件系统比较容易理解。</a:t>
            </a:r>
            <a:endParaRPr lang="en-US" altLang="zh-CN"/>
          </a:p>
          <a:p>
            <a:r>
              <a:rPr lang="en-US" altLang="zh-CN"/>
              <a:t>2</a:t>
            </a:r>
            <a:r>
              <a:rPr lang="zh-CN" altLang="en-US"/>
              <a:t>、</a:t>
            </a:r>
            <a:r>
              <a:rPr lang="zh-CN" altLang="en-US" b="1"/>
              <a:t>可维护性好</a:t>
            </a:r>
            <a:r>
              <a:rPr lang="en-US" altLang="zh-CN" b="1"/>
              <a:t>—</a:t>
            </a:r>
            <a:r>
              <a:rPr lang="zh-CN" altLang="en-US" b="1"/>
              <a:t>易于测试和调试</a:t>
            </a:r>
            <a:r>
              <a:rPr lang="zh-CN" altLang="en-US"/>
              <a:t>：</a:t>
            </a:r>
            <a:r>
              <a:rPr lang="zh-CN" altLang="zh-CN"/>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a:p>
        </p:txBody>
      </p:sp>
      <p:sp>
        <p:nvSpPr>
          <p:cNvPr id="21508" name="灯片编号占位符 3"/>
          <p:cNvSpPr>
            <a:spLocks noGrp="1"/>
          </p:cNvSpPr>
          <p:nvPr>
            <p:ph type="sldNum" sz="quarter" idx="5"/>
          </p:nvPr>
        </p:nvSpPr>
        <p:spPr bwMode="auto">
          <a:noFill/>
          <a:ln>
            <a:miter lim="800000"/>
            <a:headEnd/>
            <a:tailEnd/>
          </a:ln>
        </p:spPr>
        <p:txBody>
          <a:bodyPr/>
          <a:lstStyle/>
          <a:p>
            <a:fld id="{42C56B41-4B44-4152-8AEB-B5943CC8E444}" type="slidenum">
              <a:rPr lang="zh-CN" altLang="en-US"/>
              <a:pPr/>
              <a:t>11</a:t>
            </a:fld>
            <a:endParaRPr lang="zh-CN" altLang="en-US"/>
          </a:p>
        </p:txBody>
      </p:sp>
    </p:spTree>
    <p:extLst>
      <p:ext uri="{BB962C8B-B14F-4D97-AF65-F5344CB8AC3E}">
        <p14:creationId xmlns:p14="http://schemas.microsoft.com/office/powerpoint/2010/main" val="2406644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E02D7FEF-CFBC-4CFE-B101-E7186780D9C2}" type="datetime1">
              <a:rPr lang="es-ES" altLang="zh-CN"/>
              <a:pPr>
                <a:defRPr/>
              </a:pPr>
              <a:t>18/06/2020</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A094290-40DC-493A-A2C0-700420BC3EE6}" type="slidenum">
              <a:rPr lang="es-ES" altLang="zh-CN"/>
              <a:pPr/>
              <a:t>‹#›</a:t>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61D68A94-7477-43B9-9921-8402D7B2353A}"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2F0C89F3-9C4F-422C-ADF7-0B40CACFE24F}" type="datetime1">
              <a:rPr lang="es-ES" altLang="zh-CN"/>
              <a:pPr>
                <a:defRPr/>
              </a:pPr>
              <a:t>18/06/2020</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hangjie">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4263E9A5-2A9C-4100-ACE9-36F371E20AE5}" type="slidenum">
              <a:rPr lang="es-ES" altLang="zh-CN" sz="2000" b="1">
                <a:solidFill>
                  <a:schemeClr val="bg1"/>
                </a:solidFill>
                <a:latin typeface="Calibri" pitchFamily="34" charset="0"/>
              </a:rPr>
              <a:pPr algn="r" eaLnBrk="1" hangingPunct="1"/>
              <a:t>‹#›</a:t>
            </a:fld>
            <a:endParaRPr lang="es-ES" altLang="zh-CN" sz="2000" b="1">
              <a:solidFill>
                <a:schemeClr val="bg1"/>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矩形 11"/>
          <p:cNvSpPr>
            <a:spLocks noChangeArrowheads="1"/>
          </p:cNvSpPr>
          <p:nvPr userDrawn="1"/>
        </p:nvSpPr>
        <p:spPr bwMode="auto">
          <a:xfrm>
            <a:off x="-19050" y="6059488"/>
            <a:ext cx="2955925" cy="831850"/>
          </a:xfrm>
          <a:prstGeom prst="rect">
            <a:avLst/>
          </a:prstGeom>
          <a:noFill/>
          <a:ln w="9525">
            <a:noFill/>
            <a:miter lim="800000"/>
            <a:headEnd/>
            <a:tailEnd/>
          </a:ln>
        </p:spPr>
        <p:txBody>
          <a:bodyPr wrap="none">
            <a:spAutoFit/>
          </a:bodyPr>
          <a:lstStyle/>
          <a:p>
            <a:pPr algn="ctr" eaLnBrk="1" hangingPunct="1"/>
            <a:r>
              <a:rPr lang="zh-CN" altLang="en-US" sz="2400">
                <a:solidFill>
                  <a:srgbClr val="D9D9D9"/>
                </a:solidFill>
                <a:latin typeface="宋体" pitchFamily="2" charset="-122"/>
              </a:rPr>
              <a:t> 第</a:t>
            </a:r>
            <a:r>
              <a:rPr lang="en-US" altLang="zh-CN" sz="2400">
                <a:solidFill>
                  <a:srgbClr val="D9D9D9"/>
                </a:solidFill>
                <a:latin typeface="宋体" pitchFamily="2" charset="-122"/>
              </a:rPr>
              <a:t>9</a:t>
            </a:r>
            <a:r>
              <a:rPr lang="zh-CN" altLang="en-US" sz="2400">
                <a:solidFill>
                  <a:srgbClr val="D9D9D9"/>
                </a:solidFill>
                <a:latin typeface="宋体" pitchFamily="2" charset="-122"/>
              </a:rPr>
              <a:t>章　</a:t>
            </a:r>
            <a:endParaRPr lang="en-US" altLang="zh-CN" sz="2400">
              <a:solidFill>
                <a:srgbClr val="D9D9D9"/>
              </a:solidFill>
              <a:latin typeface="宋体" pitchFamily="2" charset="-122"/>
            </a:endParaRPr>
          </a:p>
          <a:p>
            <a:pPr algn="ctr" eaLnBrk="1" hangingPunct="1"/>
            <a:r>
              <a:rPr lang="zh-CN" altLang="en-US" sz="2400">
                <a:solidFill>
                  <a:srgbClr val="D9D9D9"/>
                </a:solidFill>
                <a:latin typeface="宋体" pitchFamily="2" charset="-122"/>
              </a:rPr>
              <a:t>面向对象方法学引论</a:t>
            </a:r>
          </a:p>
        </p:txBody>
      </p:sp>
      <p:sp>
        <p:nvSpPr>
          <p:cNvPr id="6"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A1E34ABD-F6AD-4F6B-9002-B1B87F97189B}" type="datetime1">
              <a:rPr lang="es-ES" altLang="zh-CN"/>
              <a:pPr>
                <a:defRPr/>
              </a:pPr>
              <a:t>18/06/2020</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2F750770-BC50-4AD2-AC2D-DA897B71B6B3}" type="slidenum">
              <a:rPr lang="es-ES" altLang="zh-CN"/>
              <a:pPr/>
              <a:t>‹#›</a:t>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slide" Target="slide19.xml"/><Relationship Id="rId5" Type="http://schemas.openxmlformats.org/officeDocument/2006/relationships/slide" Target="slide4.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a:solidFill>
                  <a:schemeClr val="tx1"/>
                </a:solidFill>
                <a:latin typeface="Bodoni MT Black" pitchFamily="18" charset="0"/>
              </a:rPr>
              <a:t>软件工程导论（第</a:t>
            </a:r>
            <a:r>
              <a:rPr lang="en-US" altLang="zh-CN" sz="5400" b="1" dirty="0">
                <a:solidFill>
                  <a:schemeClr val="tx1"/>
                </a:solidFill>
                <a:latin typeface="Bodoni MT Black" pitchFamily="18" charset="0"/>
              </a:rPr>
              <a:t>6</a:t>
            </a:r>
            <a:r>
              <a:rPr lang="zh-CN" altLang="en-US" sz="5400" b="1" dirty="0">
                <a:solidFill>
                  <a:schemeClr val="tx1"/>
                </a:solidFill>
                <a:latin typeface="Bodoni MT Black" pitchFamily="18" charset="0"/>
              </a:rPr>
              <a:t>版）</a:t>
            </a:r>
            <a:endParaRPr lang="es-ES" altLang="zh-CN" sz="5400" dirty="0">
              <a:solidFill>
                <a:schemeClr val="tx1"/>
              </a:solidFill>
              <a:latin typeface="Bodoni MT Black" pitchFamily="18" charset="0"/>
            </a:endParaRPr>
          </a:p>
        </p:txBody>
      </p:sp>
      <p:sp>
        <p:nvSpPr>
          <p:cNvPr id="6147"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a:latin typeface="Bodoni MT Black" pitchFamily="18" charset="0"/>
                <a:ea typeface="+mn-ea"/>
              </a:rPr>
              <a:t>9</a:t>
            </a:r>
            <a:r>
              <a:rPr lang="zh-CN" altLang="en-US" sz="4000" b="1" dirty="0">
                <a:latin typeface="Bodoni MT Black" pitchFamily="18" charset="0"/>
                <a:ea typeface="+mn-ea"/>
              </a:rPr>
              <a:t>章  面向对象方法学引论</a:t>
            </a:r>
            <a:endParaRPr lang="en-US" altLang="zh-CN" sz="4000" b="1" dirty="0">
              <a:latin typeface="Bodoni MT Black" pitchFamily="18" charset="0"/>
              <a:ea typeface="+mn-ea"/>
            </a:endParaRPr>
          </a:p>
        </p:txBody>
      </p:sp>
      <p:sp>
        <p:nvSpPr>
          <p:cNvPr id="5"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“十二五”普通高等教育本科国家级规划教材</a:t>
            </a: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chemeClr val="bg1"/>
                </a:solidFill>
                <a:latin typeface="Bodoni MT Black" pitchFamily="18" charset="0"/>
              </a:rPr>
              <a:t>张海藩，牟永敏编著</a:t>
            </a:r>
          </a:p>
        </p:txBody>
      </p:sp>
      <p:sp>
        <p:nvSpPr>
          <p:cNvPr id="7" name="1 Título"/>
          <p:cNvSpPr txBox="1">
            <a:spLocks/>
          </p:cNvSpPr>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000" dirty="0">
                <a:latin typeface="Bodoni MT Black" pitchFamily="18" charset="0"/>
                <a:ea typeface="+mn-ea"/>
              </a:rPr>
              <a:t>北京高等教育精品教材</a:t>
            </a:r>
          </a:p>
        </p:txBody>
      </p:sp>
      <p:sp>
        <p:nvSpPr>
          <p:cNvPr id="8" name="1 Título"/>
          <p:cNvSpPr txBox="1">
            <a:spLocks/>
          </p:cNvSpPr>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C00000"/>
                </a:solidFill>
                <a:latin typeface="Bodoni MT Black" pitchFamily="18" charset="0"/>
                <a:ea typeface="+mn-ea"/>
              </a:rPr>
              <a:t>21</a:t>
            </a:r>
            <a:r>
              <a:rPr lang="zh-CN" altLang="en-US" sz="2400" dirty="0">
                <a:solidFill>
                  <a:srgbClr val="C00000"/>
                </a:solidFill>
                <a:latin typeface="Bodoni MT Black" pitchFamily="18" charset="0"/>
                <a:ea typeface="+mn-ea"/>
              </a:rPr>
              <a:t>世纪软件工程专业规划教材</a:t>
            </a: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32775" name="TextBox 7"/>
          <p:cNvSpPr txBox="1">
            <a:spLocks noChangeArrowheads="1"/>
          </p:cNvSpPr>
          <p:nvPr/>
        </p:nvSpPr>
        <p:spPr bwMode="auto">
          <a:xfrm>
            <a:off x="251520" y="1556792"/>
            <a:ext cx="8785349"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800"/>
              </a:lnSpc>
              <a:spcAft>
                <a:spcPts val="600"/>
              </a:spcAft>
              <a:defRPr/>
            </a:pPr>
            <a:r>
              <a:rPr lang="en-US" altLang="zh-CN" sz="2400" b="1" dirty="0">
                <a:latin typeface="Bodoni MT Black" pitchFamily="18" charset="0"/>
                <a:ea typeface="+mn-ea"/>
              </a:rPr>
              <a:t>2. </a:t>
            </a:r>
            <a:r>
              <a:rPr lang="zh-CN" altLang="en-US" sz="2400" b="1" dirty="0">
                <a:latin typeface="Bodoni MT Black" pitchFamily="18" charset="0"/>
                <a:ea typeface="+mn-ea"/>
              </a:rPr>
              <a:t>稳定性好</a:t>
            </a:r>
            <a:endParaRPr lang="en-US" altLang="zh-CN" sz="2400" b="1" dirty="0">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ea typeface="+mn-ea"/>
              </a:rPr>
              <a:t>      </a:t>
            </a:r>
            <a:r>
              <a:rPr lang="zh-CN" altLang="zh-CN" sz="2300" dirty="0">
                <a:latin typeface="Bodoni MT Black" pitchFamily="18" charset="0"/>
                <a:ea typeface="+mn-ea"/>
              </a:rPr>
              <a:t>面向对象的软件系统的结构是根据问题领域的模型建立起来的，而不是基于对系统应完成的功能的分解，所以，当对系统的功能需求变化时并不会引起软件结构的整体变化，往往仅需要作一些局部性的修改。由于现实世界中的实体是相对稳定的，因此，</a:t>
            </a:r>
            <a:r>
              <a:rPr lang="zh-CN" altLang="zh-CN" sz="2300" dirty="0">
                <a:solidFill>
                  <a:srgbClr val="FF0000"/>
                </a:solidFill>
                <a:latin typeface="Bodoni MT Black" pitchFamily="18" charset="0"/>
                <a:ea typeface="+mn-ea"/>
              </a:rPr>
              <a:t>以对象为中心构造的软件系统</a:t>
            </a:r>
            <a:r>
              <a:rPr lang="zh-CN" altLang="zh-CN" sz="2300" dirty="0">
                <a:latin typeface="Bodoni MT Black" pitchFamily="18" charset="0"/>
                <a:ea typeface="+mn-ea"/>
              </a:rPr>
              <a:t>也是比较</a:t>
            </a:r>
            <a:r>
              <a:rPr lang="zh-CN" altLang="zh-CN" sz="2300" b="1" dirty="0">
                <a:solidFill>
                  <a:srgbClr val="FF0000"/>
                </a:solidFill>
                <a:latin typeface="Bodoni MT Black" pitchFamily="18" charset="0"/>
                <a:ea typeface="+mn-ea"/>
              </a:rPr>
              <a:t>稳定</a:t>
            </a:r>
            <a:r>
              <a:rPr lang="zh-CN" altLang="zh-CN" sz="2300" dirty="0">
                <a:latin typeface="Bodoni MT Black" pitchFamily="18" charset="0"/>
                <a:ea typeface="+mn-ea"/>
              </a:rPr>
              <a:t>的。</a:t>
            </a:r>
            <a:endParaRPr lang="en-US" altLang="zh-CN" sz="2300" dirty="0">
              <a:latin typeface="Bodoni MT Black" pitchFamily="18" charset="0"/>
              <a:ea typeface="+mn-ea"/>
            </a:endParaRPr>
          </a:p>
        </p:txBody>
      </p:sp>
      <p:sp>
        <p:nvSpPr>
          <p:cNvPr id="11" name="1 Título"/>
          <p:cNvSpPr txBox="1">
            <a:spLocks/>
          </p:cNvSpPr>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9.1.2 </a:t>
            </a:r>
            <a:r>
              <a:rPr lang="zh-CN" altLang="en-US" sz="2400" dirty="0">
                <a:solidFill>
                  <a:srgbClr val="D9D9D9"/>
                </a:solidFill>
                <a:latin typeface="Bodoni MT Black" pitchFamily="18" charset="0"/>
                <a:ea typeface="+mn-ea"/>
              </a:rPr>
              <a:t>面向对象方法学的优点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2" name="文本框 1"/>
          <p:cNvSpPr txBox="1"/>
          <p:nvPr/>
        </p:nvSpPr>
        <p:spPr>
          <a:xfrm>
            <a:off x="323528" y="1340768"/>
            <a:ext cx="8424862" cy="3760004"/>
          </a:xfrm>
          <a:prstGeom prst="rect">
            <a:avLst/>
          </a:prstGeom>
          <a:noFill/>
        </p:spPr>
        <p:txBody>
          <a:bodyPr>
            <a:spAutoFit/>
          </a:bodyPr>
          <a:lstStyle/>
          <a:p>
            <a:pPr eaLnBrk="1" hangingPunct="1">
              <a:lnSpc>
                <a:spcPts val="2800"/>
              </a:lnSpc>
              <a:spcBef>
                <a:spcPts val="600"/>
              </a:spcBef>
              <a:spcAft>
                <a:spcPts val="600"/>
              </a:spcAft>
              <a:defRPr/>
            </a:pPr>
            <a:r>
              <a:rPr lang="en-US" altLang="zh-CN" sz="2400" b="1" dirty="0">
                <a:latin typeface="Bodoni MT Black" pitchFamily="18" charset="0"/>
                <a:ea typeface="+mn-ea"/>
              </a:rPr>
              <a:t>3. </a:t>
            </a:r>
            <a:r>
              <a:rPr lang="zh-CN" altLang="en-US" sz="2400" b="1" dirty="0">
                <a:latin typeface="Bodoni MT Black" pitchFamily="18" charset="0"/>
                <a:ea typeface="+mn-ea"/>
              </a:rPr>
              <a:t>可重用性好</a:t>
            </a:r>
            <a:endParaRPr lang="en-US" altLang="zh-CN" sz="2400" b="1" dirty="0">
              <a:latin typeface="Bodoni MT Black" pitchFamily="18" charset="0"/>
              <a:ea typeface="+mn-ea"/>
            </a:endParaRPr>
          </a:p>
          <a:p>
            <a:pPr eaLnBrk="1" hangingPunct="1">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对象固有的</a:t>
            </a:r>
            <a:r>
              <a:rPr lang="zh-CN" altLang="zh-CN" sz="2400" dirty="0">
                <a:solidFill>
                  <a:srgbClr val="FF0000"/>
                </a:solidFill>
                <a:latin typeface="Bodoni MT Black" pitchFamily="18" charset="0"/>
                <a:ea typeface="+mn-ea"/>
              </a:rPr>
              <a:t>封装性</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信息隐藏机制</a:t>
            </a:r>
            <a:r>
              <a:rPr lang="zh-CN" altLang="zh-CN" sz="2400" dirty="0">
                <a:latin typeface="Bodoni MT Black" pitchFamily="18" charset="0"/>
                <a:ea typeface="+mn-ea"/>
              </a:rPr>
              <a:t>，使得对象的内部实现与外界隔离，具有较强的独立性。对象是比较理想的模块和可重用的软件成分。</a:t>
            </a:r>
            <a:endParaRPr lang="en-US" altLang="zh-CN" sz="2400" dirty="0">
              <a:latin typeface="Bodoni MT Black" pitchFamily="18" charset="0"/>
              <a:ea typeface="+mn-ea"/>
            </a:endParaRPr>
          </a:p>
          <a:p>
            <a:pPr eaLnBrk="1" hangingPunct="1">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面向对象的软件技术在利用</a:t>
            </a:r>
            <a:r>
              <a:rPr lang="zh-CN" altLang="zh-CN" sz="2400" dirty="0">
                <a:solidFill>
                  <a:srgbClr val="FF0000"/>
                </a:solidFill>
                <a:latin typeface="Bodoni MT Black" pitchFamily="18" charset="0"/>
                <a:ea typeface="+mn-ea"/>
              </a:rPr>
              <a:t>可重用的软件成分</a:t>
            </a:r>
            <a:r>
              <a:rPr lang="zh-CN" altLang="zh-CN" sz="2400" dirty="0">
                <a:latin typeface="Bodoni MT Black" pitchFamily="18" charset="0"/>
                <a:ea typeface="+mn-ea"/>
              </a:rPr>
              <a:t>构造新的软件系统时，有很大的灵活性。有两种方法可以重复使用一个对象类：</a:t>
            </a:r>
            <a:r>
              <a:rPr lang="zh-CN" altLang="zh-CN" sz="2400" dirty="0">
                <a:solidFill>
                  <a:srgbClr val="FF0000"/>
                </a:solidFill>
                <a:latin typeface="Bodoni MT Black" pitchFamily="18" charset="0"/>
                <a:ea typeface="+mn-ea"/>
              </a:rPr>
              <a:t>一种方法是创建该类的实例</a:t>
            </a:r>
            <a:r>
              <a:rPr lang="zh-CN" altLang="zh-CN" sz="2400" dirty="0">
                <a:latin typeface="Bodoni MT Black" pitchFamily="18" charset="0"/>
                <a:ea typeface="+mn-ea"/>
              </a:rPr>
              <a:t>，从而直接使用它；另一种方法是</a:t>
            </a:r>
            <a:r>
              <a:rPr lang="zh-CN" altLang="zh-CN" sz="2400" dirty="0">
                <a:solidFill>
                  <a:srgbClr val="FF0000"/>
                </a:solidFill>
                <a:latin typeface="Bodoni MT Black" pitchFamily="18" charset="0"/>
                <a:ea typeface="+mn-ea"/>
              </a:rPr>
              <a:t>从它派生出一个满足当前需要的新类</a:t>
            </a:r>
            <a:r>
              <a:rPr lang="zh-CN" altLang="zh-CN" sz="2400" dirty="0">
                <a:latin typeface="Bodoni MT Black" pitchFamily="18" charset="0"/>
                <a:ea typeface="+mn-ea"/>
              </a:rPr>
              <a:t>。</a:t>
            </a:r>
            <a:endParaRPr lang="en-US" altLang="zh-CN" sz="2400" b="1" dirty="0">
              <a:latin typeface="Bodoni MT Black" pitchFamily="18" charset="0"/>
              <a:ea typeface="+mn-ea"/>
            </a:endParaRPr>
          </a:p>
        </p:txBody>
      </p:sp>
      <p:sp>
        <p:nvSpPr>
          <p:cNvPr id="11" name="1 Título"/>
          <p:cNvSpPr txBox="1">
            <a:spLocks/>
          </p:cNvSpPr>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9.1.2 </a:t>
            </a:r>
            <a:r>
              <a:rPr lang="zh-CN" altLang="en-US" sz="2400" dirty="0">
                <a:solidFill>
                  <a:srgbClr val="D9D9D9"/>
                </a:solidFill>
                <a:latin typeface="Bodoni MT Black" pitchFamily="18" charset="0"/>
                <a:ea typeface="+mn-ea"/>
              </a:rPr>
              <a:t>面向对象方法学的优点</a:t>
            </a:r>
          </a:p>
        </p:txBody>
      </p:sp>
    </p:spTree>
    <p:extLst>
      <p:ext uri="{BB962C8B-B14F-4D97-AF65-F5344CB8AC3E}">
        <p14:creationId xmlns:p14="http://schemas.microsoft.com/office/powerpoint/2010/main" val="292418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a:latin typeface="Bodoni MT Black" pitchFamily="18" charset="0"/>
                <a:ea typeface="+mn-ea"/>
              </a:rPr>
              <a:t>9.1 </a:t>
            </a:r>
            <a:r>
              <a:rPr lang="zh-CN" altLang="en-US" b="1" dirty="0">
                <a:latin typeface="Bodoni MT Black" pitchFamily="18" charset="0"/>
              </a:rPr>
              <a:t>面向对象方法学概述</a:t>
            </a:r>
          </a:p>
        </p:txBody>
      </p:sp>
      <p:sp>
        <p:nvSpPr>
          <p:cNvPr id="32775" name="TextBox 7"/>
          <p:cNvSpPr txBox="1">
            <a:spLocks noChangeArrowheads="1"/>
          </p:cNvSpPr>
          <p:nvPr/>
        </p:nvSpPr>
        <p:spPr bwMode="auto">
          <a:xfrm>
            <a:off x="395536" y="1628800"/>
            <a:ext cx="83534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Bodoni MT Black" pitchFamily="18" charset="0"/>
                <a:ea typeface="+mn-ea"/>
              </a:rPr>
              <a:t>4. </a:t>
            </a:r>
            <a:r>
              <a:rPr lang="zh-CN" altLang="en-US" sz="2400" b="1" dirty="0">
                <a:latin typeface="Bodoni MT Black" pitchFamily="18" charset="0"/>
                <a:ea typeface="+mn-ea"/>
              </a:rPr>
              <a:t>较易开发大型软件产品</a:t>
            </a:r>
            <a:endParaRPr lang="en-US" altLang="zh-CN" sz="2400" b="1" dirty="0">
              <a:latin typeface="Bodoni MT Black" pitchFamily="18" charset="0"/>
              <a:ea typeface="+mn-ea"/>
            </a:endParaRPr>
          </a:p>
          <a:p>
            <a:pPr marL="0" indent="0" eaLnBrk="1" hangingPunct="1">
              <a:lnSpc>
                <a:spcPct val="125000"/>
              </a:lnSpc>
              <a:defRPr/>
            </a:pPr>
            <a:r>
              <a:rPr lang="en-US" altLang="zh-CN" sz="2000" dirty="0">
                <a:latin typeface="Bodoni MT Black" pitchFamily="18" charset="0"/>
              </a:rPr>
              <a:t>       </a:t>
            </a:r>
            <a:r>
              <a:rPr lang="zh-CN" altLang="zh-CN" sz="2400" dirty="0">
                <a:latin typeface="Bodoni MT Black" pitchFamily="18" charset="0"/>
              </a:rPr>
              <a:t>用面向对象方法学开发软件时，构成软件系统的</a:t>
            </a:r>
            <a:r>
              <a:rPr lang="zh-CN" altLang="zh-CN" sz="2400" dirty="0">
                <a:solidFill>
                  <a:srgbClr val="FF0000"/>
                </a:solidFill>
                <a:latin typeface="Bodoni MT Black" pitchFamily="18" charset="0"/>
              </a:rPr>
              <a:t>每个对象</a:t>
            </a:r>
            <a:r>
              <a:rPr lang="zh-CN" altLang="zh-CN" sz="2400" dirty="0">
                <a:latin typeface="Bodoni MT Black" pitchFamily="18" charset="0"/>
              </a:rPr>
              <a:t>就像一个微型程序，</a:t>
            </a:r>
            <a:r>
              <a:rPr lang="zh-CN" altLang="zh-CN" sz="2400" dirty="0">
                <a:solidFill>
                  <a:srgbClr val="FF0000"/>
                </a:solidFill>
                <a:latin typeface="Bodoni MT Black" pitchFamily="18" charset="0"/>
              </a:rPr>
              <a:t>有自己的数据、操作、功能和用途</a:t>
            </a:r>
            <a:r>
              <a:rPr lang="zh-CN" altLang="zh-CN" sz="2400" dirty="0">
                <a:latin typeface="Bodoni MT Black" pitchFamily="18" charset="0"/>
              </a:rPr>
              <a:t>，因此，可以把一个大型软件产品分解成一系列本质上相互独立的小产品来处理，这就不仅降低了开发的技术难度，而且也使得对开发工作的管理</a:t>
            </a:r>
            <a:r>
              <a:rPr lang="zh-CN" altLang="en-US" sz="2400" dirty="0">
                <a:latin typeface="Bodoni MT Black" pitchFamily="18" charset="0"/>
              </a:rPr>
              <a:t>比较</a:t>
            </a:r>
            <a:r>
              <a:rPr lang="zh-CN" altLang="zh-CN" sz="2400" dirty="0">
                <a:latin typeface="Bodoni MT Black" pitchFamily="18" charset="0"/>
              </a:rPr>
              <a:t>容易。</a:t>
            </a:r>
            <a:endParaRPr lang="en-US" altLang="zh-CN" sz="2400" dirty="0">
              <a:latin typeface="Bodoni MT Black" pitchFamily="18" charset="0"/>
            </a:endParaRPr>
          </a:p>
        </p:txBody>
      </p:sp>
      <p:sp>
        <p:nvSpPr>
          <p:cNvPr id="11" name="1 Título"/>
          <p:cNvSpPr txBox="1">
            <a:spLocks/>
          </p:cNvSpPr>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9.1.2 </a:t>
            </a:r>
            <a:r>
              <a:rPr lang="zh-CN" altLang="en-US" sz="2400" dirty="0">
                <a:solidFill>
                  <a:srgbClr val="D9D9D9"/>
                </a:solidFill>
                <a:latin typeface="Bodoni MT Black" pitchFamily="18" charset="0"/>
                <a:ea typeface="+mn-ea"/>
              </a:rPr>
              <a:t>面向对象方法学的优点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a:latin typeface="Bodoni MT Black" pitchFamily="18" charset="0"/>
                <a:ea typeface="+mn-ea"/>
              </a:rPr>
              <a:t>9.1 </a:t>
            </a:r>
            <a:r>
              <a:rPr lang="zh-CN" altLang="en-US" b="1" dirty="0">
                <a:latin typeface="Bodoni MT Black" pitchFamily="18" charset="0"/>
              </a:rPr>
              <a:t>面向对象方法学概述</a:t>
            </a:r>
          </a:p>
        </p:txBody>
      </p:sp>
      <p:sp>
        <p:nvSpPr>
          <p:cNvPr id="7" name="TextBox 7"/>
          <p:cNvSpPr txBox="1">
            <a:spLocks noChangeArrowheads="1"/>
          </p:cNvSpPr>
          <p:nvPr/>
        </p:nvSpPr>
        <p:spPr bwMode="auto">
          <a:xfrm>
            <a:off x="467544" y="1556792"/>
            <a:ext cx="8208912"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400" b="1" dirty="0">
                <a:latin typeface="Bodoni MT Black" pitchFamily="18" charset="0"/>
                <a:ea typeface="+mn-ea"/>
              </a:rPr>
              <a:t>5. </a:t>
            </a:r>
            <a:r>
              <a:rPr lang="zh-CN" altLang="en-US" sz="2400" b="1" dirty="0">
                <a:latin typeface="Bodoni MT Black" pitchFamily="18" charset="0"/>
                <a:ea typeface="+mn-ea"/>
              </a:rPr>
              <a:t>可维护性好</a:t>
            </a:r>
            <a:endParaRPr lang="en-US" altLang="zh-CN" sz="2400" b="1" dirty="0">
              <a:latin typeface="Bodoni MT Black" pitchFamily="18" charset="0"/>
              <a:ea typeface="+mn-ea"/>
            </a:endParaRPr>
          </a:p>
          <a:p>
            <a:pPr marL="226800" indent="0" eaLnBrk="1" hangingPunct="1">
              <a:lnSpc>
                <a:spcPct val="125000"/>
              </a:lnSpc>
              <a:spcAft>
                <a:spcPts val="600"/>
              </a:spcAft>
              <a:defRPr/>
            </a:pPr>
            <a:r>
              <a:rPr lang="zh-CN" altLang="en-US" sz="2400" dirty="0">
                <a:latin typeface="Bodoni MT Black" pitchFamily="18" charset="0"/>
                <a:ea typeface="+mn-ea"/>
              </a:rPr>
              <a:t>① </a:t>
            </a:r>
            <a:r>
              <a:rPr lang="zh-CN" altLang="zh-CN" sz="2400" dirty="0">
                <a:latin typeface="Bodoni MT Black" pitchFamily="18" charset="0"/>
                <a:ea typeface="+mn-ea"/>
              </a:rPr>
              <a:t>面向对象的软件稳定性比较好。</a:t>
            </a:r>
            <a:endParaRPr lang="en-US" altLang="zh-CN" sz="2400" dirty="0">
              <a:latin typeface="Bodoni MT Black" pitchFamily="18" charset="0"/>
              <a:ea typeface="+mn-ea"/>
            </a:endParaRPr>
          </a:p>
          <a:p>
            <a:pPr marL="226800" indent="0" eaLnBrk="1" hangingPunct="1">
              <a:lnSpc>
                <a:spcPct val="125000"/>
              </a:lnSpc>
              <a:spcAft>
                <a:spcPts val="600"/>
              </a:spcAft>
              <a:defRPr/>
            </a:pPr>
            <a:r>
              <a:rPr lang="zh-CN" altLang="en-US" sz="2400" dirty="0">
                <a:latin typeface="Bodoni MT Black" pitchFamily="18" charset="0"/>
                <a:ea typeface="+mn-ea"/>
              </a:rPr>
              <a:t>② </a:t>
            </a:r>
            <a:r>
              <a:rPr lang="zh-CN" altLang="zh-CN" sz="2400" dirty="0">
                <a:latin typeface="Bodoni MT Black" pitchFamily="18" charset="0"/>
                <a:ea typeface="+mn-ea"/>
              </a:rPr>
              <a:t>面向对象的软件比较容易修改。</a:t>
            </a:r>
            <a:endParaRPr lang="en-US" altLang="zh-CN" sz="2400" dirty="0">
              <a:latin typeface="Bodoni MT Black" pitchFamily="18" charset="0"/>
              <a:ea typeface="+mn-ea"/>
            </a:endParaRPr>
          </a:p>
          <a:p>
            <a:pPr marL="226800" indent="0" eaLnBrk="1" hangingPunct="1">
              <a:lnSpc>
                <a:spcPct val="125000"/>
              </a:lnSpc>
              <a:spcAft>
                <a:spcPts val="600"/>
              </a:spcAft>
              <a:defRPr/>
            </a:pPr>
            <a:r>
              <a:rPr lang="zh-CN" altLang="en-US" sz="2400" dirty="0">
                <a:latin typeface="Bodoni MT Black" pitchFamily="18" charset="0"/>
                <a:ea typeface="+mn-ea"/>
              </a:rPr>
              <a:t>③ </a:t>
            </a:r>
            <a:r>
              <a:rPr lang="zh-CN" altLang="zh-CN" sz="2400" dirty="0">
                <a:latin typeface="Bodoni MT Black" pitchFamily="18" charset="0"/>
                <a:ea typeface="+mn-ea"/>
              </a:rPr>
              <a:t>面向对象的软件比较容易理解。</a:t>
            </a:r>
            <a:endParaRPr lang="en-US" altLang="zh-CN" sz="2400" dirty="0">
              <a:latin typeface="Bodoni MT Black" pitchFamily="18" charset="0"/>
              <a:ea typeface="+mn-ea"/>
            </a:endParaRPr>
          </a:p>
          <a:p>
            <a:pPr marL="226800" indent="0" eaLnBrk="1" hangingPunct="1">
              <a:lnSpc>
                <a:spcPct val="125000"/>
              </a:lnSpc>
              <a:spcAft>
                <a:spcPts val="600"/>
              </a:spcAft>
              <a:defRPr/>
            </a:pPr>
            <a:r>
              <a:rPr lang="zh-CN" altLang="en-US" sz="2400" dirty="0">
                <a:latin typeface="Bodoni MT Black" pitchFamily="18" charset="0"/>
                <a:ea typeface="+mn-ea"/>
              </a:rPr>
              <a:t>④ </a:t>
            </a:r>
            <a:r>
              <a:rPr lang="zh-CN" altLang="zh-CN" sz="2400" dirty="0">
                <a:latin typeface="Bodoni MT Black" pitchFamily="18" charset="0"/>
                <a:ea typeface="+mn-ea"/>
              </a:rPr>
              <a:t>易于测试和调试。</a:t>
            </a:r>
            <a:endParaRPr lang="en-US" altLang="zh-CN" sz="2400" b="1" dirty="0">
              <a:latin typeface="Bodoni MT Black" pitchFamily="18" charset="0"/>
              <a:ea typeface="+mn-ea"/>
            </a:endParaRPr>
          </a:p>
        </p:txBody>
      </p:sp>
      <p:sp>
        <p:nvSpPr>
          <p:cNvPr id="11" name="1 Título"/>
          <p:cNvSpPr txBox="1">
            <a:spLocks/>
          </p:cNvSpPr>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9.1.2 </a:t>
            </a:r>
            <a:r>
              <a:rPr lang="zh-CN" altLang="en-US" sz="2400" dirty="0">
                <a:solidFill>
                  <a:srgbClr val="D9D9D9"/>
                </a:solidFill>
                <a:latin typeface="Bodoni MT Black" pitchFamily="18" charset="0"/>
                <a:ea typeface="+mn-ea"/>
              </a:rPr>
              <a:t>面向对象方法学的优点</a:t>
            </a:r>
          </a:p>
        </p:txBody>
      </p:sp>
    </p:spTree>
    <p:extLst>
      <p:ext uri="{BB962C8B-B14F-4D97-AF65-F5344CB8AC3E}">
        <p14:creationId xmlns:p14="http://schemas.microsoft.com/office/powerpoint/2010/main" val="102887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67394" y="491083"/>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2253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253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253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2534" name="TextBox 3">
            <a:hlinkClick r:id="rId5" action="ppaction://hlinksldjump"/>
          </p:cNvPr>
          <p:cNvSpPr txBox="1">
            <a:spLocks noChangeArrowheads="1"/>
          </p:cNvSpPr>
          <p:nvPr/>
        </p:nvSpPr>
        <p:spPr bwMode="auto">
          <a:xfrm>
            <a:off x="999182" y="1880146"/>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535" name="TextBox 4">
            <a:hlinkClick r:id="rId6" action="ppaction://hlinksldjump"/>
          </p:cNvPr>
          <p:cNvSpPr txBox="1">
            <a:spLocks noChangeArrowheads="1"/>
          </p:cNvSpPr>
          <p:nvPr/>
        </p:nvSpPr>
        <p:spPr bwMode="auto">
          <a:xfrm>
            <a:off x="927744" y="25230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536" name="TextBox 5"/>
          <p:cNvSpPr txBox="1">
            <a:spLocks noChangeArrowheads="1"/>
          </p:cNvSpPr>
          <p:nvPr/>
        </p:nvSpPr>
        <p:spPr bwMode="auto">
          <a:xfrm>
            <a:off x="927744" y="30945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22537" name="TextBox 6"/>
          <p:cNvSpPr txBox="1">
            <a:spLocks noChangeArrowheads="1"/>
          </p:cNvSpPr>
          <p:nvPr/>
        </p:nvSpPr>
        <p:spPr bwMode="auto">
          <a:xfrm>
            <a:off x="927744" y="36660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70557" y="1627733"/>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 </a:t>
            </a:r>
            <a:r>
              <a:rPr lang="zh-CN" altLang="en-US" sz="2400" dirty="0">
                <a:solidFill>
                  <a:srgbClr val="D9D9D9"/>
                </a:solidFill>
                <a:latin typeface="Bodoni MT Black" pitchFamily="18" charset="0"/>
                <a:ea typeface="+mn-ea"/>
              </a:rPr>
              <a:t>面向对象的概念</a:t>
            </a:r>
          </a:p>
        </p:txBody>
      </p:sp>
      <p:sp>
        <p:nvSpPr>
          <p:cNvPr id="14" name="矩形 13"/>
          <p:cNvSpPr/>
          <p:nvPr/>
        </p:nvSpPr>
        <p:spPr>
          <a:xfrm>
            <a:off x="854719" y="216113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3376" y="2247652"/>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26629" name="内容占位符 4"/>
          <p:cNvSpPr>
            <a:spLocks noGrp="1"/>
          </p:cNvSpPr>
          <p:nvPr>
            <p:ph idx="4294967295"/>
          </p:nvPr>
        </p:nvSpPr>
        <p:spPr>
          <a:xfrm>
            <a:off x="395288" y="1116013"/>
            <a:ext cx="8229600" cy="603250"/>
          </a:xfrm>
        </p:spPr>
        <p:txBody>
          <a:bodyPr/>
          <a:lstStyle/>
          <a:p>
            <a:pPr marL="0" indent="0">
              <a:buFont typeface="Arial" charset="0"/>
              <a:buNone/>
              <a:defRPr/>
            </a:pPr>
            <a:r>
              <a:rPr lang="en-US" altLang="zh-CN" b="1" dirty="0">
                <a:latin typeface="Bodoni MT Black" pitchFamily="18" charset="0"/>
              </a:rPr>
              <a:t>9.2.1 </a:t>
            </a:r>
            <a:r>
              <a:rPr lang="zh-CN" altLang="en-US" b="1" dirty="0">
                <a:latin typeface="Bodoni MT Black" pitchFamily="18" charset="0"/>
              </a:rPr>
              <a:t>对象</a:t>
            </a:r>
          </a:p>
        </p:txBody>
      </p:sp>
      <p:sp>
        <p:nvSpPr>
          <p:cNvPr id="32775" name="TextBox 7"/>
          <p:cNvSpPr txBox="1">
            <a:spLocks noChangeArrowheads="1"/>
          </p:cNvSpPr>
          <p:nvPr/>
        </p:nvSpPr>
        <p:spPr bwMode="auto">
          <a:xfrm>
            <a:off x="343595" y="2204864"/>
            <a:ext cx="8640960" cy="18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000" dirty="0">
                <a:latin typeface="Bodoni MT Black" pitchFamily="18" charset="0"/>
              </a:rPr>
              <a:t>       </a:t>
            </a:r>
            <a:r>
              <a:rPr lang="zh-CN" altLang="zh-CN" sz="2400" dirty="0">
                <a:latin typeface="Bodoni MT Black" pitchFamily="18" charset="0"/>
                <a:ea typeface="+mn-ea"/>
              </a:rPr>
              <a:t>面向对象方法学中的</a:t>
            </a:r>
            <a:r>
              <a:rPr lang="zh-CN" altLang="zh-CN" sz="2400" b="1" dirty="0">
                <a:solidFill>
                  <a:srgbClr val="C00000"/>
                </a:solidFill>
                <a:latin typeface="Bodoni MT Black" pitchFamily="18" charset="0"/>
                <a:ea typeface="+mn-ea"/>
              </a:rPr>
              <a:t>对象</a:t>
            </a:r>
            <a:r>
              <a:rPr lang="zh-CN" altLang="zh-CN" sz="2400" dirty="0">
                <a:latin typeface="Bodoni MT Black" pitchFamily="18" charset="0"/>
                <a:ea typeface="+mn-ea"/>
              </a:rPr>
              <a:t>是由描述</a:t>
            </a:r>
            <a:r>
              <a:rPr lang="zh-CN" altLang="zh-CN" sz="2400" dirty="0">
                <a:solidFill>
                  <a:srgbClr val="FF0000"/>
                </a:solidFill>
                <a:latin typeface="Bodoni MT Black" pitchFamily="18" charset="0"/>
                <a:ea typeface="+mn-ea"/>
              </a:rPr>
              <a:t>该对象属性的数据以及可以对这些数据施加的所有操作封装在一起构成的统一体</a:t>
            </a:r>
            <a:r>
              <a:rPr lang="zh-CN" altLang="zh-CN" sz="2400" dirty="0">
                <a:latin typeface="Bodoni MT Black" pitchFamily="18" charset="0"/>
                <a:ea typeface="+mn-ea"/>
              </a:rPr>
              <a:t>。对象可以作的操作表示它的动态行为，在面向对象分析和面向对象设计中，通常把对象的操作称为</a:t>
            </a:r>
            <a:r>
              <a:rPr lang="zh-CN" altLang="zh-CN" sz="2400" dirty="0">
                <a:solidFill>
                  <a:srgbClr val="FF0000"/>
                </a:solidFill>
                <a:latin typeface="Bodoni MT Black" pitchFamily="18" charset="0"/>
                <a:ea typeface="+mn-ea"/>
              </a:rPr>
              <a:t>服务</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方法</a:t>
            </a:r>
            <a:r>
              <a:rPr lang="zh-CN" altLang="zh-CN" sz="2400" dirty="0">
                <a:latin typeface="Bodoni MT Black" pitchFamily="18" charset="0"/>
                <a:ea typeface="+mn-ea"/>
              </a:rPr>
              <a:t>。</a:t>
            </a:r>
            <a:endParaRPr lang="en-US" altLang="zh-CN" sz="2400" dirty="0">
              <a:latin typeface="Bodoni MT Black" pitchFamily="18" charset="0"/>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536" y="977239"/>
            <a:ext cx="8352928"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400" b="1" dirty="0">
                <a:latin typeface="Bodoni MT Black" pitchFamily="18" charset="0"/>
                <a:ea typeface="+mn-ea"/>
              </a:rPr>
              <a:t>1. </a:t>
            </a:r>
            <a:r>
              <a:rPr lang="zh-CN" altLang="en-US" sz="2400" b="1" dirty="0">
                <a:latin typeface="Bodoni MT Black" pitchFamily="18" charset="0"/>
                <a:ea typeface="+mn-ea"/>
              </a:rPr>
              <a:t>对象的形象表示</a:t>
            </a:r>
            <a:endParaRPr lang="en-US" altLang="zh-CN" sz="2400" b="1" dirty="0">
              <a:latin typeface="Bodoni MT Black" pitchFamily="18" charset="0"/>
              <a:ea typeface="+mn-ea"/>
            </a:endParaRPr>
          </a:p>
          <a:p>
            <a:pPr marL="0" eaLnBrk="1" hangingPunct="1">
              <a:lnSpc>
                <a:spcPct val="125000"/>
              </a:lnSpc>
              <a:defRPr/>
            </a:pPr>
            <a:r>
              <a:rPr lang="zh-CN" altLang="en-US" sz="2400" dirty="0">
                <a:latin typeface="Bodoni MT Black" pitchFamily="18" charset="0"/>
                <a:ea typeface="+mn-ea"/>
              </a:rPr>
              <a:t>      </a:t>
            </a:r>
            <a:r>
              <a:rPr lang="zh-CN" altLang="en-US" sz="2200" dirty="0">
                <a:latin typeface="Bodoni MT Black" pitchFamily="18" charset="0"/>
                <a:ea typeface="+mn-ea"/>
              </a:rPr>
              <a:t>下图为对象的形象表示，形象地描绘了具有</a:t>
            </a:r>
            <a:r>
              <a:rPr lang="en-US" altLang="zh-CN" sz="2200" dirty="0">
                <a:latin typeface="Bodoni MT Black" pitchFamily="18" charset="0"/>
                <a:ea typeface="+mn-ea"/>
              </a:rPr>
              <a:t>3</a:t>
            </a:r>
            <a:r>
              <a:rPr lang="zh-CN" altLang="en-US" sz="2200" dirty="0">
                <a:latin typeface="Bodoni MT Black" pitchFamily="18" charset="0"/>
                <a:ea typeface="+mn-ea"/>
              </a:rPr>
              <a:t>个操作的对象。</a:t>
            </a:r>
            <a:r>
              <a:rPr lang="zh-CN" altLang="zh-CN" sz="2200" dirty="0">
                <a:latin typeface="Bodoni MT Black" pitchFamily="18" charset="0"/>
                <a:ea typeface="+mn-ea"/>
              </a:rPr>
              <a:t>一个对象很像一台录音机。实现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endParaRPr lang="en-US" altLang="zh-CN" sz="2200" dirty="0">
              <a:latin typeface="Bodoni MT Black" pitchFamily="18" charset="0"/>
              <a:ea typeface="+mn-ea"/>
            </a:endParaRPr>
          </a:p>
          <a:p>
            <a:pPr marL="0" indent="0" eaLnBrk="1" hangingPunct="1">
              <a:lnSpc>
                <a:spcPct val="125000"/>
              </a:lnSpc>
              <a:spcAft>
                <a:spcPts val="600"/>
              </a:spcAft>
              <a:defRPr/>
            </a:pPr>
            <a:r>
              <a:rPr lang="en-US" altLang="zh-CN" sz="2400" dirty="0">
                <a:latin typeface="Bodoni MT Black" pitchFamily="18" charset="0"/>
                <a:ea typeface="+mn-ea"/>
              </a:rPr>
              <a:t>      </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pic>
        <p:nvPicPr>
          <p:cNvPr id="5" name="图片 1"/>
          <p:cNvPicPr>
            <a:picLocks noChangeAspect="1"/>
          </p:cNvPicPr>
          <p:nvPr/>
        </p:nvPicPr>
        <p:blipFill>
          <a:blip r:embed="rId3" cstate="print"/>
          <a:srcRect/>
          <a:stretch>
            <a:fillRect/>
          </a:stretch>
        </p:blipFill>
        <p:spPr bwMode="auto">
          <a:xfrm>
            <a:off x="2483768" y="3933056"/>
            <a:ext cx="3806825" cy="14874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467544" y="980728"/>
            <a:ext cx="8352928" cy="340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400" b="1" dirty="0">
                <a:latin typeface="Bodoni MT Black" pitchFamily="18" charset="0"/>
                <a:ea typeface="+mn-ea"/>
              </a:rPr>
              <a:t>1. </a:t>
            </a:r>
            <a:r>
              <a:rPr lang="zh-CN" altLang="en-US" sz="2400" b="1" dirty="0">
                <a:latin typeface="Bodoni MT Black" pitchFamily="18" charset="0"/>
                <a:ea typeface="+mn-ea"/>
              </a:rPr>
              <a:t>对象的形象表示</a:t>
            </a:r>
            <a:endParaRPr lang="en-US" altLang="zh-CN" sz="2400" b="1" dirty="0">
              <a:latin typeface="Bodoni MT Black" pitchFamily="18" charset="0"/>
              <a:ea typeface="+mn-ea"/>
            </a:endParaRPr>
          </a:p>
          <a:p>
            <a:pPr marL="0" eaLnBrk="1" hangingPunct="1">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使用对象时</a:t>
            </a:r>
            <a:r>
              <a:rPr lang="zh-CN" altLang="zh-CN" sz="2400" dirty="0">
                <a:solidFill>
                  <a:srgbClr val="FF0000"/>
                </a:solidFill>
                <a:latin typeface="Bodoni MT Black" pitchFamily="18" charset="0"/>
                <a:ea typeface="+mn-ea"/>
              </a:rPr>
              <a:t>只需知道它向外界提供的接口形式</a:t>
            </a:r>
            <a:r>
              <a:rPr lang="zh-CN" altLang="zh-CN" sz="2400" dirty="0">
                <a:latin typeface="Bodoni MT Black" pitchFamily="18" charset="0"/>
                <a:ea typeface="+mn-ea"/>
              </a:rPr>
              <a:t>而无须知道它的内部实现算法，不仅使得对象的使用变得非常简单、方便，而且具有很高的安全性和可靠性。</a:t>
            </a:r>
            <a:endParaRPr lang="en-US" altLang="zh-CN" sz="2400" dirty="0">
              <a:latin typeface="Bodoni MT Black" pitchFamily="18" charset="0"/>
              <a:ea typeface="+mn-ea"/>
            </a:endParaRPr>
          </a:p>
          <a:p>
            <a:pPr marL="0" indent="0" eaLnBrk="1" hangingPunct="1">
              <a:lnSpc>
                <a:spcPct val="125000"/>
              </a:lnSpc>
              <a:spcAft>
                <a:spcPts val="600"/>
              </a:spcAft>
              <a:defRPr/>
            </a:pPr>
            <a:r>
              <a:rPr lang="en-US" altLang="zh-CN" sz="2400" dirty="0">
                <a:latin typeface="Bodoni MT Black" pitchFamily="18" charset="0"/>
                <a:ea typeface="+mn-ea"/>
              </a:rPr>
              <a:t>      </a:t>
            </a:r>
            <a:r>
              <a:rPr lang="zh-CN" altLang="zh-CN" sz="2400" dirty="0">
                <a:latin typeface="Bodoni MT Black" pitchFamily="18" charset="0"/>
                <a:ea typeface="+mn-ea"/>
              </a:rPr>
              <a:t>对象内部的数据只能通过</a:t>
            </a:r>
            <a:r>
              <a:rPr lang="zh-CN" altLang="zh-CN" sz="2400" dirty="0">
                <a:solidFill>
                  <a:srgbClr val="FF0000"/>
                </a:solidFill>
                <a:latin typeface="Bodoni MT Black" pitchFamily="18" charset="0"/>
                <a:ea typeface="+mn-ea"/>
              </a:rPr>
              <a:t>对象的公有方法</a:t>
            </a:r>
            <a:r>
              <a:rPr lang="zh-CN" altLang="en-US" sz="2400" dirty="0">
                <a:latin typeface="Bodoni MT Black" pitchFamily="18" charset="0"/>
                <a:ea typeface="+mn-ea"/>
              </a:rPr>
              <a:t>（</a:t>
            </a:r>
            <a:r>
              <a:rPr lang="zh-CN" altLang="zh-CN" sz="2400" dirty="0">
                <a:latin typeface="Bodoni MT Black" pitchFamily="18" charset="0"/>
                <a:ea typeface="+mn-ea"/>
              </a:rPr>
              <a:t>如</a:t>
            </a:r>
            <a:r>
              <a:rPr lang="en-US" altLang="zh-CN" sz="2400" dirty="0">
                <a:latin typeface="Bodoni MT Black" pitchFamily="18" charset="0"/>
                <a:ea typeface="+mn-ea"/>
              </a:rPr>
              <a:t>C++</a:t>
            </a:r>
            <a:r>
              <a:rPr lang="zh-CN" altLang="zh-CN" sz="2400" dirty="0">
                <a:latin typeface="Bodoni MT Black" pitchFamily="18" charset="0"/>
                <a:ea typeface="+mn-ea"/>
              </a:rPr>
              <a:t>的公有成员函数</a:t>
            </a:r>
            <a:r>
              <a:rPr lang="zh-CN" altLang="en-US" sz="2400" dirty="0">
                <a:latin typeface="Bodoni MT Black" pitchFamily="18" charset="0"/>
              </a:rPr>
              <a:t>）</a:t>
            </a:r>
            <a:r>
              <a:rPr lang="zh-CN" altLang="zh-CN" sz="2400" dirty="0">
                <a:latin typeface="Bodoni MT Black" pitchFamily="18" charset="0"/>
                <a:ea typeface="+mn-ea"/>
              </a:rPr>
              <a:t>来访问或处理，这就保证了对这些数据的访问或处理，在任何时候都是使用统一的方法进行的</a:t>
            </a:r>
            <a:r>
              <a:rPr lang="zh-CN" altLang="en-US" sz="2400" dirty="0">
                <a:latin typeface="Bodoni MT Black" pitchFamily="18" charset="0"/>
                <a:ea typeface="+mn-ea"/>
              </a:rPr>
              <a:t>。  </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Tree>
    <p:extLst>
      <p:ext uri="{BB962C8B-B14F-4D97-AF65-F5344CB8AC3E}">
        <p14:creationId xmlns:p14="http://schemas.microsoft.com/office/powerpoint/2010/main" val="292313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23528" y="1116013"/>
            <a:ext cx="864096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Bodoni MT Black" pitchFamily="18" charset="0"/>
                <a:ea typeface="+mn-ea"/>
              </a:rPr>
              <a:t>2. </a:t>
            </a:r>
            <a:r>
              <a:rPr lang="zh-CN" altLang="en-US" sz="2400" b="1" dirty="0">
                <a:latin typeface="Bodoni MT Black" pitchFamily="18" charset="0"/>
                <a:ea typeface="+mn-ea"/>
              </a:rPr>
              <a:t>对象的定义</a:t>
            </a:r>
            <a:endParaRPr lang="en-US" altLang="zh-CN" sz="2400" b="1" dirty="0">
              <a:latin typeface="Bodoni MT Black" pitchFamily="18" charset="0"/>
              <a:ea typeface="+mn-ea"/>
            </a:endParaRPr>
          </a:p>
          <a:p>
            <a:pPr marL="0" indent="0" eaLnBrk="1" hangingPunct="1">
              <a:lnSpc>
                <a:spcPct val="125000"/>
              </a:lnSpc>
              <a:spcAft>
                <a:spcPts val="0"/>
              </a:spcAft>
              <a:defRPr/>
            </a:pPr>
            <a:r>
              <a:rPr lang="zh-CN" altLang="zh-CN" sz="2400" dirty="0">
                <a:latin typeface="Bodoni MT Black" pitchFamily="18" charset="0"/>
                <a:ea typeface="+mn-ea"/>
              </a:rPr>
              <a:t>从不同角度给出对象的不同定义</a:t>
            </a:r>
            <a:r>
              <a:rPr lang="zh-CN" altLang="en-US" sz="2400" dirty="0">
                <a:latin typeface="Bodoni MT Black" pitchFamily="18" charset="0"/>
                <a:ea typeface="+mn-ea"/>
              </a:rPr>
              <a:t>如下：（</a:t>
            </a:r>
            <a:r>
              <a:rPr lang="zh-CN" altLang="en-US" sz="2400" dirty="0">
                <a:latin typeface="Bodoni MT Black" pitchFamily="18" charset="0"/>
                <a:ea typeface="+mn-ea"/>
                <a:sym typeface="Wingdings" panose="05000000000000000000" pitchFamily="2" charset="2"/>
              </a:rPr>
              <a:t>含义相同</a:t>
            </a:r>
            <a:r>
              <a:rPr lang="zh-CN" altLang="en-US" sz="2400" dirty="0">
                <a:latin typeface="Bodoni MT Black" pitchFamily="18" charset="0"/>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latin typeface="Bodoni MT Black" pitchFamily="18" charset="0"/>
                <a:ea typeface="+mn-ea"/>
              </a:rPr>
              <a:t>定义</a:t>
            </a:r>
            <a:r>
              <a:rPr lang="en-US" altLang="zh-CN" sz="2400" b="1" dirty="0">
                <a:latin typeface="Bodoni MT Black" pitchFamily="18" charset="0"/>
                <a:ea typeface="+mn-ea"/>
              </a:rPr>
              <a:t>1</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对象是具有相同状态的一组操作的集合</a:t>
            </a:r>
            <a:r>
              <a:rPr lang="zh-CN" altLang="zh-CN" sz="2400" dirty="0">
                <a:latin typeface="Bodoni MT Black" pitchFamily="18" charset="0"/>
                <a:ea typeface="+mn-ea"/>
              </a:rPr>
              <a:t>。</a:t>
            </a:r>
          </a:p>
          <a:p>
            <a:pPr marL="0" indent="0">
              <a:lnSpc>
                <a:spcPct val="125000"/>
              </a:lnSpc>
              <a:defRPr/>
            </a:pPr>
            <a:r>
              <a:rPr lang="en-US" altLang="zh-CN" sz="2400" dirty="0">
                <a:latin typeface="Bodoni MT Black" pitchFamily="18" charset="0"/>
                <a:ea typeface="+mn-ea"/>
              </a:rPr>
              <a:t>     </a:t>
            </a:r>
            <a:r>
              <a:rPr lang="zh-CN" altLang="en-US" sz="2400" dirty="0">
                <a:latin typeface="Bodoni MT Black" pitchFamily="18" charset="0"/>
                <a:ea typeface="+mn-ea"/>
              </a:rPr>
              <a:t>此定义</a:t>
            </a:r>
            <a:r>
              <a:rPr lang="zh-CN" altLang="zh-CN" sz="2400" dirty="0">
                <a:latin typeface="Bodoni MT Black" pitchFamily="18" charset="0"/>
                <a:ea typeface="+mn-ea"/>
              </a:rPr>
              <a:t>主要是从</a:t>
            </a:r>
            <a:r>
              <a:rPr lang="zh-CN" altLang="zh-CN" sz="2400" dirty="0">
                <a:solidFill>
                  <a:srgbClr val="FF0000"/>
                </a:solidFill>
                <a:latin typeface="Bodoni MT Black" pitchFamily="18" charset="0"/>
                <a:ea typeface="+mn-ea"/>
              </a:rPr>
              <a:t>面向对象程序设计</a:t>
            </a:r>
            <a:r>
              <a:rPr lang="zh-CN" altLang="zh-CN" sz="2400" dirty="0">
                <a:latin typeface="Bodoni MT Black" pitchFamily="18" charset="0"/>
                <a:ea typeface="+mn-ea"/>
              </a:rPr>
              <a:t>的角度看“对象”。</a:t>
            </a:r>
          </a:p>
          <a:p>
            <a:pPr>
              <a:lnSpc>
                <a:spcPct val="125000"/>
              </a:lnSpc>
              <a:buFont typeface="Wingdings" panose="05000000000000000000" pitchFamily="2" charset="2"/>
              <a:buChar char="l"/>
              <a:defRPr/>
            </a:pPr>
            <a:r>
              <a:rPr lang="zh-CN" altLang="zh-CN" sz="2400" b="1" dirty="0">
                <a:latin typeface="Bodoni MT Black" pitchFamily="18" charset="0"/>
                <a:ea typeface="+mn-ea"/>
              </a:rPr>
              <a:t>定义</a:t>
            </a:r>
            <a:r>
              <a:rPr lang="en-US" altLang="zh-CN" sz="2400" b="1" dirty="0">
                <a:latin typeface="Bodoni MT Black" pitchFamily="18" charset="0"/>
                <a:ea typeface="+mn-ea"/>
              </a:rPr>
              <a:t>2</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对象是对问题域中某个东西的抽象</a:t>
            </a:r>
            <a:r>
              <a:rPr lang="zh-CN" altLang="zh-CN" sz="2400" dirty="0">
                <a:latin typeface="Bodoni MT Black" pitchFamily="18" charset="0"/>
                <a:ea typeface="+mn-ea"/>
              </a:rPr>
              <a:t>，这种抽象反映了系统保存有关这个东西的信息或与它交互的能力。也就是说，对象是对</a:t>
            </a:r>
            <a:r>
              <a:rPr lang="zh-CN" altLang="zh-CN" sz="2400" dirty="0">
                <a:solidFill>
                  <a:srgbClr val="FF0000"/>
                </a:solidFill>
                <a:latin typeface="Bodoni MT Black" pitchFamily="18" charset="0"/>
                <a:ea typeface="+mn-ea"/>
              </a:rPr>
              <a:t>属性值</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操作</a:t>
            </a:r>
            <a:r>
              <a:rPr lang="zh-CN" altLang="zh-CN" sz="2400" dirty="0">
                <a:latin typeface="Bodoni MT Black" pitchFamily="18" charset="0"/>
                <a:ea typeface="+mn-ea"/>
              </a:rPr>
              <a:t>的封装。</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这个定义着重从</a:t>
            </a:r>
            <a:r>
              <a:rPr lang="zh-CN" altLang="zh-CN" sz="2400" dirty="0">
                <a:solidFill>
                  <a:srgbClr val="FF0000"/>
                </a:solidFill>
                <a:latin typeface="Bodoni MT Black" pitchFamily="18" charset="0"/>
                <a:ea typeface="+mn-ea"/>
              </a:rPr>
              <a:t>信息模拟</a:t>
            </a:r>
            <a:r>
              <a:rPr lang="zh-CN" altLang="zh-CN" sz="2400" dirty="0">
                <a:latin typeface="Bodoni MT Black" pitchFamily="18" charset="0"/>
                <a:ea typeface="+mn-ea"/>
              </a:rPr>
              <a:t>的角度看待“对象”。</a:t>
            </a:r>
          </a:p>
          <a:p>
            <a:pPr>
              <a:lnSpc>
                <a:spcPct val="125000"/>
              </a:lnSpc>
              <a:buFont typeface="Wingdings" panose="05000000000000000000" pitchFamily="2" charset="2"/>
              <a:buChar char="l"/>
              <a:defRPr/>
            </a:pPr>
            <a:r>
              <a:rPr lang="zh-CN" altLang="zh-CN" sz="2400" b="1" dirty="0">
                <a:latin typeface="Bodoni MT Black" pitchFamily="18" charset="0"/>
                <a:ea typeface="+mn-ea"/>
              </a:rPr>
              <a:t>定义</a:t>
            </a:r>
            <a:r>
              <a:rPr lang="en-US" altLang="zh-CN" sz="2400" b="1" dirty="0">
                <a:latin typeface="Bodoni MT Black" pitchFamily="18" charset="0"/>
                <a:ea typeface="+mn-ea"/>
              </a:rPr>
              <a:t>3</a:t>
            </a:r>
            <a:r>
              <a:rPr lang="zh-CN" altLang="zh-CN" sz="2400" dirty="0">
                <a:latin typeface="Bodoni MT Black" pitchFamily="18" charset="0"/>
                <a:ea typeface="+mn-ea"/>
              </a:rPr>
              <a:t>：</a:t>
            </a:r>
            <a:r>
              <a:rPr lang="zh-CN" altLang="zh-CN" sz="2400" b="1" dirty="0">
                <a:solidFill>
                  <a:srgbClr val="FF0000"/>
                </a:solidFill>
                <a:latin typeface="Bodoni MT Black" pitchFamily="18" charset="0"/>
                <a:ea typeface="+mn-ea"/>
              </a:rPr>
              <a:t>对象</a:t>
            </a:r>
            <a:r>
              <a:rPr lang="en-US" altLang="zh-CN" sz="2400" b="1" dirty="0">
                <a:solidFill>
                  <a:srgbClr val="FF0000"/>
                </a:solidFill>
                <a:latin typeface="Bodoni MT Black" pitchFamily="18" charset="0"/>
                <a:ea typeface="+mn-ea"/>
              </a:rPr>
              <a:t>::=&lt;ID,MS,DS,MI&gt;</a:t>
            </a:r>
            <a:r>
              <a:rPr lang="zh-CN" altLang="zh-CN" sz="2400" dirty="0">
                <a:latin typeface="Bodoni MT Black" pitchFamily="18" charset="0"/>
                <a:ea typeface="+mn-ea"/>
              </a:rPr>
              <a:t>。</a:t>
            </a:r>
            <a:r>
              <a:rPr lang="en-US" altLang="zh-CN" sz="2400" dirty="0">
                <a:latin typeface="Bodoni MT Black" pitchFamily="18" charset="0"/>
                <a:ea typeface="+mn-ea"/>
              </a:rPr>
              <a:t>ID</a:t>
            </a:r>
            <a:r>
              <a:rPr lang="zh-CN" altLang="zh-CN" sz="2400" dirty="0">
                <a:latin typeface="Bodoni MT Black" pitchFamily="18" charset="0"/>
                <a:ea typeface="+mn-ea"/>
              </a:rPr>
              <a:t>是对象的标识或名字，</a:t>
            </a:r>
            <a:r>
              <a:rPr lang="en-US" altLang="zh-CN" sz="2400" dirty="0">
                <a:latin typeface="Bodoni MT Black" pitchFamily="18" charset="0"/>
                <a:ea typeface="+mn-ea"/>
              </a:rPr>
              <a:t>MS</a:t>
            </a:r>
            <a:r>
              <a:rPr lang="zh-CN" altLang="zh-CN" sz="2400" dirty="0">
                <a:latin typeface="Bodoni MT Black" pitchFamily="18" charset="0"/>
                <a:ea typeface="+mn-ea"/>
              </a:rPr>
              <a:t>是对象中的操作集合，</a:t>
            </a:r>
            <a:r>
              <a:rPr lang="en-US" altLang="zh-CN" sz="2400" dirty="0">
                <a:latin typeface="Bodoni MT Black" pitchFamily="18" charset="0"/>
                <a:ea typeface="+mn-ea"/>
              </a:rPr>
              <a:t>DS</a:t>
            </a:r>
            <a:r>
              <a:rPr lang="zh-CN" altLang="zh-CN" sz="2400" dirty="0">
                <a:latin typeface="Bodoni MT Black" pitchFamily="18" charset="0"/>
                <a:ea typeface="+mn-ea"/>
              </a:rPr>
              <a:t>是对象的数据结构，</a:t>
            </a:r>
            <a:r>
              <a:rPr lang="en-US" altLang="zh-CN" sz="2400" dirty="0">
                <a:latin typeface="Bodoni MT Black" pitchFamily="18" charset="0"/>
                <a:ea typeface="+mn-ea"/>
              </a:rPr>
              <a:t>MI</a:t>
            </a:r>
            <a:r>
              <a:rPr lang="zh-CN" altLang="zh-CN" sz="2400" dirty="0">
                <a:latin typeface="Bodoni MT Black" pitchFamily="18" charset="0"/>
                <a:ea typeface="+mn-ea"/>
              </a:rPr>
              <a:t>是对象受理的消息名集合</a:t>
            </a:r>
            <a:r>
              <a:rPr lang="zh-CN" altLang="en-US" sz="2400" dirty="0">
                <a:latin typeface="Bodoni MT Black" pitchFamily="18" charset="0"/>
                <a:ea typeface="+mn-ea"/>
              </a:rPr>
              <a:t>（</a:t>
            </a:r>
            <a:r>
              <a:rPr lang="zh-CN" altLang="zh-CN" sz="2400" dirty="0">
                <a:latin typeface="Bodoni MT Black" pitchFamily="18" charset="0"/>
                <a:ea typeface="+mn-ea"/>
              </a:rPr>
              <a:t>即对外接口</a:t>
            </a:r>
            <a:r>
              <a:rPr lang="zh-CN" altLang="en-US" sz="2400" dirty="0">
                <a:latin typeface="Bodoni MT Black" pitchFamily="18" charset="0"/>
              </a:rPr>
              <a:t>）</a:t>
            </a:r>
            <a:r>
              <a:rPr lang="zh-CN" altLang="zh-CN" sz="2400" dirty="0">
                <a:latin typeface="Bodoni MT Black" pitchFamily="18" charset="0"/>
                <a:ea typeface="+mn-ea"/>
              </a:rPr>
              <a:t>。</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23528" y="964644"/>
            <a:ext cx="842493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Bodoni MT Black" pitchFamily="18" charset="0"/>
                <a:ea typeface="+mn-ea"/>
              </a:rPr>
              <a:t>2. </a:t>
            </a:r>
            <a:r>
              <a:rPr lang="zh-CN" altLang="en-US" sz="2400" b="1" dirty="0">
                <a:latin typeface="Bodoni MT Black" pitchFamily="18" charset="0"/>
                <a:ea typeface="+mn-ea"/>
              </a:rPr>
              <a:t>对象的定义</a:t>
            </a:r>
            <a:endParaRPr lang="en-US" altLang="zh-CN" sz="2400" b="1" dirty="0">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对象是封装了</a:t>
            </a:r>
            <a:r>
              <a:rPr lang="zh-CN" altLang="zh-CN" sz="2400" dirty="0">
                <a:solidFill>
                  <a:srgbClr val="FF0000"/>
                </a:solidFill>
                <a:latin typeface="Bodoni MT Black" pitchFamily="18" charset="0"/>
                <a:ea typeface="+mn-ea"/>
              </a:rPr>
              <a:t>数据结构</a:t>
            </a:r>
            <a:r>
              <a:rPr lang="zh-CN" altLang="zh-CN" sz="2400" dirty="0">
                <a:latin typeface="Bodoni MT Black" pitchFamily="18" charset="0"/>
                <a:ea typeface="+mn-ea"/>
              </a:rPr>
              <a:t>及可以施加在这些数据结构上的</a:t>
            </a:r>
            <a:r>
              <a:rPr lang="zh-CN" altLang="zh-CN" sz="2400" dirty="0">
                <a:solidFill>
                  <a:srgbClr val="FF0000"/>
                </a:solidFill>
                <a:latin typeface="Bodoni MT Black" pitchFamily="18" charset="0"/>
                <a:ea typeface="+mn-ea"/>
              </a:rPr>
              <a:t>操作</a:t>
            </a:r>
            <a:r>
              <a:rPr lang="zh-CN" altLang="zh-CN" sz="2400" dirty="0">
                <a:latin typeface="Bodoni MT Black" pitchFamily="18" charset="0"/>
                <a:ea typeface="+mn-ea"/>
              </a:rPr>
              <a:t>的封装体，这个封装体有可以唯一地标识它的名字，而且向外界提供一组</a:t>
            </a:r>
            <a:r>
              <a:rPr lang="zh-CN" altLang="zh-CN" sz="2400" dirty="0">
                <a:solidFill>
                  <a:srgbClr val="FF0000"/>
                </a:solidFill>
                <a:latin typeface="Bodoni MT Black" pitchFamily="18" charset="0"/>
                <a:ea typeface="+mn-ea"/>
              </a:rPr>
              <a:t>服务</a:t>
            </a:r>
            <a:r>
              <a:rPr lang="zh-CN" altLang="en-US" sz="2400" dirty="0">
                <a:latin typeface="Bodoni MT Black" pitchFamily="18" charset="0"/>
                <a:ea typeface="+mn-ea"/>
              </a:rPr>
              <a:t>（</a:t>
            </a:r>
            <a:r>
              <a:rPr lang="zh-CN" altLang="zh-CN" sz="2400" dirty="0">
                <a:latin typeface="Bodoni MT Black" pitchFamily="18" charset="0"/>
                <a:ea typeface="+mn-ea"/>
              </a:rPr>
              <a:t>即公有操作</a:t>
            </a:r>
            <a:r>
              <a:rPr lang="zh-CN" altLang="en-US" sz="2400" dirty="0">
                <a:latin typeface="Bodoni MT Black" pitchFamily="18" charset="0"/>
              </a:rPr>
              <a:t>）</a:t>
            </a:r>
            <a:r>
              <a:rPr lang="zh-CN" altLang="zh-CN" sz="2400" dirty="0">
                <a:latin typeface="Bodoni MT Black" pitchFamily="18" charset="0"/>
                <a:ea typeface="+mn-ea"/>
              </a:rPr>
              <a:t>。对象中的数据表示对象的状态，一个对象的状态只能由该对象的操作来改变。</a:t>
            </a:r>
            <a:endParaRPr lang="en-US" altLang="zh-CN" sz="2400" b="1" dirty="0">
              <a:latin typeface="Bodoni MT Black" pitchFamily="18" charset="0"/>
              <a:ea typeface="+mn-ea"/>
            </a:endParaRPr>
          </a:p>
        </p:txBody>
      </p:sp>
      <p:pic>
        <p:nvPicPr>
          <p:cNvPr id="30724" name="图片 1"/>
          <p:cNvPicPr>
            <a:picLocks noChangeAspect="1"/>
          </p:cNvPicPr>
          <p:nvPr/>
        </p:nvPicPr>
        <p:blipFill>
          <a:blip r:embed="rId3" cstate="print"/>
          <a:srcRect/>
          <a:stretch>
            <a:fillRect/>
          </a:stretch>
        </p:blipFill>
        <p:spPr bwMode="auto">
          <a:xfrm>
            <a:off x="5219700" y="3832225"/>
            <a:ext cx="3384550" cy="1684338"/>
          </a:xfrm>
          <a:prstGeom prst="rect">
            <a:avLst/>
          </a:prstGeom>
          <a:noFill/>
          <a:ln w="9525">
            <a:noFill/>
            <a:miter lim="800000"/>
            <a:headEnd/>
            <a:tailEnd/>
          </a:ln>
        </p:spPr>
      </p:pic>
      <p:sp>
        <p:nvSpPr>
          <p:cNvPr id="3" name="文本框 2"/>
          <p:cNvSpPr txBox="1"/>
          <p:nvPr/>
        </p:nvSpPr>
        <p:spPr>
          <a:xfrm>
            <a:off x="467544" y="3380193"/>
            <a:ext cx="4464050" cy="2588401"/>
          </a:xfrm>
          <a:prstGeom prst="rect">
            <a:avLst/>
          </a:prstGeom>
          <a:noFill/>
        </p:spPr>
        <p:txBody>
          <a:bodyPr>
            <a:spAutoFit/>
          </a:bodyPr>
          <a:lstStyle/>
          <a:p>
            <a:pPr eaLnBrk="1" hangingPunct="1">
              <a:lnSpc>
                <a:spcPct val="125000"/>
              </a:lnSpc>
              <a:defRPr/>
            </a:pPr>
            <a:r>
              <a:rPr lang="zh-CN" altLang="zh-CN" sz="2200" dirty="0">
                <a:latin typeface="Bodoni MT Black" pitchFamily="18" charset="0"/>
                <a:ea typeface="+mn-ea"/>
              </a:rPr>
              <a:t>从动态角度或对象的实现机制来看，对象是一台自动机。具有内部状态</a:t>
            </a:r>
            <a:r>
              <a:rPr lang="en-US" altLang="zh-CN" sz="2200" i="1" dirty="0">
                <a:latin typeface="Bodoni MT Black" pitchFamily="18" charset="0"/>
                <a:ea typeface="+mn-ea"/>
                <a:cs typeface="Times New Roman" panose="02020603050405020304" pitchFamily="18" charset="0"/>
              </a:rPr>
              <a:t>S</a:t>
            </a:r>
            <a:r>
              <a:rPr lang="zh-CN" altLang="zh-CN" sz="2200" dirty="0">
                <a:latin typeface="Bodoni MT Black" pitchFamily="18" charset="0"/>
                <a:ea typeface="+mn-ea"/>
              </a:rPr>
              <a:t>，</a:t>
            </a:r>
            <a:r>
              <a:rPr lang="zh-CN" altLang="zh-CN" sz="2200" dirty="0">
                <a:solidFill>
                  <a:srgbClr val="FF0000"/>
                </a:solidFill>
                <a:latin typeface="Bodoni MT Black" pitchFamily="18" charset="0"/>
                <a:ea typeface="+mn-ea"/>
              </a:rPr>
              <a:t>操作</a:t>
            </a:r>
            <a:r>
              <a:rPr lang="en-US" altLang="zh-CN" sz="2200" i="1" dirty="0" err="1">
                <a:solidFill>
                  <a:srgbClr val="FF0000"/>
                </a:solidFill>
                <a:latin typeface="Bodoni MT Black" pitchFamily="18" charset="0"/>
                <a:ea typeface="+mn-ea"/>
                <a:cs typeface="Times New Roman" panose="02020603050405020304" pitchFamily="18" charset="0"/>
              </a:rPr>
              <a:t>f</a:t>
            </a:r>
            <a:r>
              <a:rPr lang="en-US" altLang="zh-CN" sz="2200" i="1" baseline="-25000" dirty="0" err="1">
                <a:solidFill>
                  <a:srgbClr val="FF0000"/>
                </a:solidFill>
                <a:latin typeface="Bodoni MT Black" pitchFamily="18" charset="0"/>
                <a:ea typeface="+mn-ea"/>
                <a:cs typeface="Times New Roman" panose="02020603050405020304" pitchFamily="18" charset="0"/>
              </a:rPr>
              <a:t>i</a:t>
            </a:r>
            <a:r>
              <a:rPr lang="en-US" altLang="zh-CN" sz="2200" i="1" baseline="-25000" dirty="0">
                <a:solidFill>
                  <a:srgbClr val="FF0000"/>
                </a:solidFill>
                <a:latin typeface="Bodoni MT Black" pitchFamily="18" charset="0"/>
                <a:ea typeface="+mn-ea"/>
                <a:cs typeface="Times New Roman" panose="02020603050405020304" pitchFamily="18" charset="0"/>
              </a:rPr>
              <a:t> </a:t>
            </a:r>
            <a:r>
              <a:rPr lang="en-US" altLang="zh-CN" sz="2200" dirty="0">
                <a:latin typeface="Bodoni MT Black" pitchFamily="18" charset="0"/>
                <a:ea typeface="+mn-ea"/>
                <a:cs typeface="Times New Roman" panose="02020603050405020304" pitchFamily="18" charset="0"/>
              </a:rPr>
              <a:t>(</a:t>
            </a:r>
            <a:r>
              <a:rPr lang="en-US" altLang="zh-CN" sz="2200" i="1" dirty="0" err="1">
                <a:latin typeface="Bodoni MT Black" pitchFamily="18" charset="0"/>
                <a:ea typeface="+mn-ea"/>
                <a:cs typeface="Times New Roman" panose="02020603050405020304" pitchFamily="18" charset="0"/>
              </a:rPr>
              <a:t>i</a:t>
            </a:r>
            <a:r>
              <a:rPr lang="en-US" altLang="zh-CN" sz="2200" i="1" dirty="0">
                <a:latin typeface="Bodoni MT Black" pitchFamily="18" charset="0"/>
                <a:ea typeface="+mn-ea"/>
                <a:cs typeface="Times New Roman" panose="02020603050405020304" pitchFamily="18" charset="0"/>
              </a:rPr>
              <a:t>=1,2,</a:t>
            </a:r>
            <a:r>
              <a:rPr lang="zh-CN" altLang="zh-CN" sz="2200" i="1" dirty="0">
                <a:latin typeface="Bodoni MT Black" pitchFamily="18" charset="0"/>
                <a:ea typeface="+mn-ea"/>
                <a:cs typeface="Times New Roman" panose="02020603050405020304" pitchFamily="18" charset="0"/>
              </a:rPr>
              <a:t>…</a:t>
            </a:r>
            <a:r>
              <a:rPr lang="en-US" altLang="zh-CN" sz="2200" i="1" dirty="0">
                <a:latin typeface="Bodoni MT Black" pitchFamily="18" charset="0"/>
                <a:ea typeface="+mn-ea"/>
                <a:cs typeface="Times New Roman" panose="02020603050405020304" pitchFamily="18" charset="0"/>
              </a:rPr>
              <a:t>,n</a:t>
            </a:r>
            <a:r>
              <a:rPr lang="en-US" altLang="zh-CN" sz="2200" dirty="0">
                <a:latin typeface="Bodoni MT Black" pitchFamily="18" charset="0"/>
                <a:ea typeface="+mn-ea"/>
                <a:cs typeface="Times New Roman" panose="02020603050405020304" pitchFamily="18" charset="0"/>
              </a:rPr>
              <a:t>)</a:t>
            </a:r>
            <a:r>
              <a:rPr lang="zh-CN" altLang="zh-CN" sz="2200" dirty="0">
                <a:latin typeface="Bodoni MT Black" pitchFamily="18" charset="0"/>
                <a:ea typeface="+mn-ea"/>
              </a:rPr>
              <a:t>，且与操作</a:t>
            </a:r>
            <a:r>
              <a:rPr lang="en-US" altLang="zh-CN" sz="2200" i="1" dirty="0">
                <a:latin typeface="Bodoni MT Black" pitchFamily="18" charset="0"/>
                <a:ea typeface="+mn-ea"/>
                <a:cs typeface="Times New Roman" panose="02020603050405020304" pitchFamily="18" charset="0"/>
              </a:rPr>
              <a:t>f</a:t>
            </a:r>
            <a:r>
              <a:rPr lang="en-US" altLang="zh-CN" sz="2200" i="1" baseline="-25000" dirty="0">
                <a:latin typeface="Bodoni MT Black" pitchFamily="18" charset="0"/>
                <a:ea typeface="+mn-ea"/>
                <a:cs typeface="Times New Roman" panose="02020603050405020304" pitchFamily="18" charset="0"/>
              </a:rPr>
              <a:t>i</a:t>
            </a:r>
            <a:r>
              <a:rPr lang="zh-CN" altLang="zh-CN" sz="2200" dirty="0">
                <a:latin typeface="Bodoni MT Black" pitchFamily="18" charset="0"/>
                <a:ea typeface="+mn-ea"/>
              </a:rPr>
              <a:t>对应的</a:t>
            </a:r>
            <a:r>
              <a:rPr lang="zh-CN" altLang="zh-CN" sz="2200" dirty="0">
                <a:solidFill>
                  <a:srgbClr val="FF0000"/>
                </a:solidFill>
                <a:latin typeface="Bodoni MT Black" pitchFamily="18" charset="0"/>
                <a:ea typeface="+mn-ea"/>
              </a:rPr>
              <a:t>状态转换函数</a:t>
            </a:r>
            <a:r>
              <a:rPr lang="zh-CN" altLang="zh-CN" sz="2200" dirty="0">
                <a:latin typeface="Bodoni MT Black" pitchFamily="18" charset="0"/>
                <a:ea typeface="+mn-ea"/>
              </a:rPr>
              <a:t>为</a:t>
            </a:r>
            <a:r>
              <a:rPr lang="en-US" altLang="zh-CN" sz="2200" i="1" dirty="0" err="1">
                <a:solidFill>
                  <a:srgbClr val="FF0000"/>
                </a:solidFill>
                <a:latin typeface="Bodoni MT Black" pitchFamily="18" charset="0"/>
                <a:ea typeface="+mn-ea"/>
                <a:cs typeface="Times New Roman" panose="02020603050405020304" pitchFamily="18" charset="0"/>
              </a:rPr>
              <a:t>g</a:t>
            </a:r>
            <a:r>
              <a:rPr lang="en-US" altLang="zh-CN" sz="2200" i="1" baseline="-25000" dirty="0" err="1">
                <a:solidFill>
                  <a:srgbClr val="FF0000"/>
                </a:solidFill>
                <a:latin typeface="Bodoni MT Black" pitchFamily="18" charset="0"/>
                <a:ea typeface="+mn-ea"/>
                <a:cs typeface="Times New Roman" panose="02020603050405020304" pitchFamily="18" charset="0"/>
              </a:rPr>
              <a:t>i</a:t>
            </a:r>
            <a:r>
              <a:rPr lang="en-US" altLang="zh-CN" sz="2200" i="1" baseline="-25000" dirty="0">
                <a:solidFill>
                  <a:srgbClr val="FF0000"/>
                </a:solidFill>
                <a:latin typeface="Bodoni MT Black" pitchFamily="18" charset="0"/>
                <a:ea typeface="+mn-ea"/>
                <a:cs typeface="Times New Roman" panose="02020603050405020304" pitchFamily="18" charset="0"/>
              </a:rPr>
              <a:t> </a:t>
            </a:r>
            <a:r>
              <a:rPr lang="en-US" altLang="zh-CN" sz="2200" dirty="0">
                <a:latin typeface="Bodoni MT Black" pitchFamily="18" charset="0"/>
                <a:ea typeface="+mn-ea"/>
                <a:cs typeface="Times New Roman" panose="02020603050405020304" pitchFamily="18" charset="0"/>
              </a:rPr>
              <a:t>(</a:t>
            </a:r>
            <a:r>
              <a:rPr lang="en-US" altLang="zh-CN" sz="2200" i="1" dirty="0" err="1">
                <a:latin typeface="Bodoni MT Black" pitchFamily="18" charset="0"/>
                <a:ea typeface="+mn-ea"/>
                <a:cs typeface="Times New Roman" panose="02020603050405020304" pitchFamily="18" charset="0"/>
              </a:rPr>
              <a:t>i</a:t>
            </a:r>
            <a:r>
              <a:rPr lang="en-US" altLang="zh-CN" sz="2200" i="1" dirty="0">
                <a:latin typeface="Bodoni MT Black" pitchFamily="18" charset="0"/>
                <a:ea typeface="+mn-ea"/>
                <a:cs typeface="Times New Roman" panose="02020603050405020304" pitchFamily="18" charset="0"/>
              </a:rPr>
              <a:t>=1,2,</a:t>
            </a:r>
            <a:r>
              <a:rPr lang="zh-CN" altLang="zh-CN" sz="2200" i="1" dirty="0">
                <a:latin typeface="Bodoni MT Black" pitchFamily="18" charset="0"/>
                <a:ea typeface="+mn-ea"/>
                <a:cs typeface="Times New Roman" panose="02020603050405020304" pitchFamily="18" charset="0"/>
              </a:rPr>
              <a:t>…</a:t>
            </a:r>
            <a:r>
              <a:rPr lang="en-US" altLang="zh-CN" sz="2200" i="1" dirty="0">
                <a:latin typeface="Bodoni MT Black" pitchFamily="18" charset="0"/>
                <a:ea typeface="+mn-ea"/>
                <a:cs typeface="Times New Roman" panose="02020603050405020304" pitchFamily="18" charset="0"/>
              </a:rPr>
              <a:t>,n</a:t>
            </a:r>
            <a:r>
              <a:rPr lang="en-US" altLang="zh-CN" sz="2200" dirty="0">
                <a:latin typeface="Bodoni MT Black" pitchFamily="18" charset="0"/>
                <a:ea typeface="+mn-ea"/>
                <a:cs typeface="Times New Roman" panose="02020603050405020304" pitchFamily="18" charset="0"/>
              </a:rPr>
              <a:t>)</a:t>
            </a:r>
            <a:r>
              <a:rPr lang="zh-CN" altLang="zh-CN" sz="2200" dirty="0">
                <a:latin typeface="Bodoni MT Black" pitchFamily="18" charset="0"/>
                <a:ea typeface="+mn-ea"/>
              </a:rPr>
              <a:t>的一个对象，可用</a:t>
            </a:r>
            <a:r>
              <a:rPr lang="zh-CN" altLang="en-US" sz="2200" dirty="0">
                <a:latin typeface="Bodoni MT Black" pitchFamily="18" charset="0"/>
                <a:ea typeface="+mn-ea"/>
              </a:rPr>
              <a:t>右图</a:t>
            </a:r>
            <a:r>
              <a:rPr lang="zh-CN" altLang="zh-CN" sz="2200" dirty="0">
                <a:latin typeface="Bodoni MT Black" pitchFamily="18" charset="0"/>
                <a:ea typeface="+mn-ea"/>
              </a:rPr>
              <a:t>所示的自动机来模拟。</a:t>
            </a:r>
            <a:endParaRPr lang="zh-CN" altLang="en-US" sz="2200" dirty="0">
              <a:latin typeface="Bodoni MT Black" pitchFamily="18" charset="0"/>
              <a:ea typeface="+mn-ea"/>
            </a:endParaRPr>
          </a:p>
        </p:txBody>
      </p:sp>
      <p:sp>
        <p:nvSpPr>
          <p:cNvPr id="11"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7038" y="41275"/>
            <a:ext cx="8229600" cy="1143000"/>
          </a:xfrm>
        </p:spPr>
        <p:txBody>
          <a:bodyPr/>
          <a:lstStyle/>
          <a:p>
            <a:pPr eaLnBrk="1" hangingPunct="1">
              <a:defRPr/>
            </a:pPr>
            <a:r>
              <a:rPr lang="zh-CN" altLang="en-US" b="1" dirty="0">
                <a:latin typeface="Bodoni MT Black" pitchFamily="18" charset="0"/>
              </a:rPr>
              <a:t>第</a:t>
            </a:r>
            <a:r>
              <a:rPr lang="en-US" altLang="zh-CN" b="1" dirty="0">
                <a:latin typeface="Bodoni MT Black" pitchFamily="18" charset="0"/>
              </a:rPr>
              <a:t>9</a:t>
            </a:r>
            <a:r>
              <a:rPr lang="zh-CN" altLang="en-US" b="1" dirty="0">
                <a:latin typeface="Bodoni MT Black" pitchFamily="18" charset="0"/>
              </a:rPr>
              <a:t>章 面向对象方法学引论</a:t>
            </a:r>
            <a:endParaRPr lang="en-US" altLang="zh-CN" b="1" dirty="0">
              <a:latin typeface="Bodoni MT Black" pitchFamily="18" charset="0"/>
            </a:endParaRPr>
          </a:p>
        </p:txBody>
      </p:sp>
      <p:sp>
        <p:nvSpPr>
          <p:cNvPr id="3" name="内容占位符 2"/>
          <p:cNvSpPr>
            <a:spLocks noGrp="1"/>
          </p:cNvSpPr>
          <p:nvPr>
            <p:ph idx="4294967295"/>
          </p:nvPr>
        </p:nvSpPr>
        <p:spPr>
          <a:xfrm>
            <a:off x="251520" y="1708151"/>
            <a:ext cx="8712968" cy="2872978"/>
          </a:xfrm>
        </p:spPr>
        <p:txBody>
          <a:bodyPr/>
          <a:lstStyle/>
          <a:p>
            <a:pPr marL="0" indent="0">
              <a:lnSpc>
                <a:spcPct val="125000"/>
              </a:lnSpc>
              <a:spcBef>
                <a:spcPts val="0"/>
              </a:spcBef>
              <a:buFont typeface="Arial" charset="0"/>
              <a:buNone/>
              <a:defRPr/>
            </a:pPr>
            <a:r>
              <a:rPr lang="zh-CN" altLang="en-US" sz="2400" dirty="0">
                <a:latin typeface="Bodoni MT Black" pitchFamily="18" charset="0"/>
              </a:rPr>
              <a:t>      面向对象技术强调在软件开发过程中</a:t>
            </a:r>
            <a:r>
              <a:rPr lang="zh-CN" altLang="en-US" sz="2400" dirty="0">
                <a:solidFill>
                  <a:srgbClr val="FF0000"/>
                </a:solidFill>
                <a:latin typeface="Bodoni MT Black" pitchFamily="18" charset="0"/>
              </a:rPr>
              <a:t>面向客观世界或问题域中的事物</a:t>
            </a:r>
            <a:r>
              <a:rPr lang="zh-CN" altLang="en-US" sz="2400" dirty="0">
                <a:latin typeface="Bodoni MT Black" pitchFamily="18" charset="0"/>
              </a:rPr>
              <a:t>，采用人类在认识客观世界的过程中普遍运用的思维方法，直观、自然地描述客观世界中的有关事物。</a:t>
            </a:r>
            <a:endParaRPr lang="en-US" altLang="zh-CN" sz="2400" dirty="0">
              <a:latin typeface="Bodoni MT Black" pitchFamily="18" charset="0"/>
            </a:endParaRPr>
          </a:p>
          <a:p>
            <a:pPr marL="0" indent="0">
              <a:lnSpc>
                <a:spcPct val="125000"/>
              </a:lnSpc>
              <a:spcBef>
                <a:spcPts val="0"/>
              </a:spcBef>
              <a:buFont typeface="Arial" charset="0"/>
              <a:buNone/>
              <a:defRPr/>
            </a:pPr>
            <a:r>
              <a:rPr lang="zh-CN" altLang="en-US" sz="2400" dirty="0">
                <a:latin typeface="Bodoni MT Black" pitchFamily="18" charset="0"/>
              </a:rPr>
              <a:t>      </a:t>
            </a:r>
            <a:r>
              <a:rPr lang="zh-CN" altLang="en-US" sz="2400" dirty="0">
                <a:solidFill>
                  <a:srgbClr val="FF0000"/>
                </a:solidFill>
                <a:latin typeface="Bodoni MT Black" pitchFamily="18" charset="0"/>
              </a:rPr>
              <a:t>面向对象的分析方法</a:t>
            </a:r>
            <a:r>
              <a:rPr lang="zh-CN" altLang="en-US" sz="2400" dirty="0">
                <a:latin typeface="Bodoni MT Black" pitchFamily="18" charset="0"/>
              </a:rPr>
              <a:t>是利用面向对象的信息建模概念，如</a:t>
            </a:r>
            <a:r>
              <a:rPr lang="zh-CN" altLang="en-US" sz="2400" dirty="0">
                <a:solidFill>
                  <a:srgbClr val="FF0000"/>
                </a:solidFill>
                <a:latin typeface="Bodoni MT Black" pitchFamily="18" charset="0"/>
              </a:rPr>
              <a:t>实体</a:t>
            </a:r>
            <a:r>
              <a:rPr lang="zh-CN" altLang="en-US" sz="2400" dirty="0">
                <a:latin typeface="Bodoni MT Black" pitchFamily="18" charset="0"/>
              </a:rPr>
              <a:t>、</a:t>
            </a:r>
            <a:r>
              <a:rPr lang="zh-CN" altLang="en-US" sz="2400" dirty="0">
                <a:solidFill>
                  <a:srgbClr val="FF0000"/>
                </a:solidFill>
                <a:latin typeface="Bodoni MT Black" pitchFamily="18" charset="0"/>
              </a:rPr>
              <a:t>关系</a:t>
            </a:r>
            <a:r>
              <a:rPr lang="zh-CN" altLang="en-US" sz="2400" dirty="0">
                <a:latin typeface="Bodoni MT Black" pitchFamily="18" charset="0"/>
              </a:rPr>
              <a:t>、</a:t>
            </a:r>
            <a:r>
              <a:rPr lang="zh-CN" altLang="en-US" sz="2400" dirty="0">
                <a:solidFill>
                  <a:srgbClr val="FF0000"/>
                </a:solidFill>
                <a:latin typeface="Bodoni MT Black" pitchFamily="18" charset="0"/>
              </a:rPr>
              <a:t>属性</a:t>
            </a:r>
            <a:r>
              <a:rPr lang="zh-CN" altLang="en-US" sz="2400" dirty="0">
                <a:latin typeface="Bodoni MT Black" pitchFamily="18" charset="0"/>
              </a:rPr>
              <a:t>等，同时运用</a:t>
            </a:r>
            <a:r>
              <a:rPr lang="zh-CN" altLang="en-US" sz="2400" dirty="0">
                <a:solidFill>
                  <a:srgbClr val="FF0000"/>
                </a:solidFill>
                <a:latin typeface="Bodoni MT Black" pitchFamily="18" charset="0"/>
              </a:rPr>
              <a:t>封装</a:t>
            </a:r>
            <a:r>
              <a:rPr lang="zh-CN" altLang="en-US" sz="2400" dirty="0">
                <a:latin typeface="Bodoni MT Black" pitchFamily="18" charset="0"/>
              </a:rPr>
              <a:t>、</a:t>
            </a:r>
            <a:r>
              <a:rPr lang="zh-CN" altLang="en-US" sz="2400" dirty="0">
                <a:solidFill>
                  <a:srgbClr val="FF0000"/>
                </a:solidFill>
                <a:latin typeface="Bodoni MT Black" pitchFamily="18" charset="0"/>
              </a:rPr>
              <a:t>继承</a:t>
            </a:r>
            <a:r>
              <a:rPr lang="zh-CN" altLang="en-US" sz="2400" dirty="0">
                <a:latin typeface="Bodoni MT Black" pitchFamily="18" charset="0"/>
              </a:rPr>
              <a:t>、</a:t>
            </a:r>
            <a:r>
              <a:rPr lang="zh-CN" altLang="en-US" sz="2400" dirty="0">
                <a:solidFill>
                  <a:srgbClr val="FF0000"/>
                </a:solidFill>
                <a:latin typeface="Bodoni MT Black" pitchFamily="18" charset="0"/>
              </a:rPr>
              <a:t>多态</a:t>
            </a:r>
            <a:r>
              <a:rPr lang="zh-CN" altLang="en-US" sz="2400" dirty="0">
                <a:latin typeface="Bodoni MT Black" pitchFamily="18" charset="0"/>
              </a:rPr>
              <a:t>等机制来构造模拟现实系统的方法。      </a:t>
            </a:r>
          </a:p>
        </p:txBody>
      </p:sp>
      <p:sp>
        <p:nvSpPr>
          <p:cNvPr id="5"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4662"/>
            <a:ext cx="8229600" cy="1143000"/>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23529" y="1118338"/>
            <a:ext cx="8589490" cy="4738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400" b="1" dirty="0">
                <a:latin typeface="Bodoni MT Black" pitchFamily="18" charset="0"/>
                <a:ea typeface="+mn-ea"/>
              </a:rPr>
              <a:t>3. </a:t>
            </a:r>
            <a:r>
              <a:rPr lang="zh-CN" altLang="en-US" sz="2400" b="1" dirty="0">
                <a:latin typeface="Bodoni MT Black" pitchFamily="18" charset="0"/>
                <a:ea typeface="+mn-ea"/>
              </a:rPr>
              <a:t>对象的特点</a:t>
            </a:r>
            <a:endParaRPr lang="en-US" altLang="zh-CN" sz="2400" b="1"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solidFill>
                  <a:srgbClr val="FF0000"/>
                </a:solidFill>
                <a:latin typeface="Bodoni MT Black" pitchFamily="18" charset="0"/>
                <a:ea typeface="+mn-ea"/>
              </a:rPr>
              <a:t>以数据为中心</a:t>
            </a:r>
            <a:r>
              <a:rPr lang="zh-CN" altLang="zh-CN" sz="2400" dirty="0">
                <a:latin typeface="Bodoni MT Black" pitchFamily="18" charset="0"/>
                <a:ea typeface="+mn-ea"/>
              </a:rPr>
              <a:t>。操作围绕对其数据所需要做的处理来设置，不设置与这些数据无关的操作，而且操作的结果往往与当时所处的状态</a:t>
            </a:r>
            <a:r>
              <a:rPr lang="zh-CN" altLang="en-US" sz="2400" dirty="0">
                <a:latin typeface="Bodoni MT Black" pitchFamily="18" charset="0"/>
                <a:ea typeface="+mn-ea"/>
              </a:rPr>
              <a:t>（</a:t>
            </a:r>
            <a:r>
              <a:rPr lang="zh-CN" altLang="zh-CN" sz="2400" dirty="0">
                <a:latin typeface="Bodoni MT Black" pitchFamily="18" charset="0"/>
                <a:ea typeface="+mn-ea"/>
              </a:rPr>
              <a:t>数据的值</a:t>
            </a:r>
            <a:r>
              <a:rPr lang="zh-CN" altLang="en-US" sz="2400" dirty="0">
                <a:latin typeface="Bodoni MT Black" pitchFamily="18" charset="0"/>
              </a:rPr>
              <a:t>）</a:t>
            </a:r>
            <a:r>
              <a:rPr lang="zh-CN" altLang="zh-CN" sz="2400" dirty="0">
                <a:latin typeface="Bodoni MT Black" pitchFamily="18" charset="0"/>
                <a:ea typeface="+mn-ea"/>
              </a:rPr>
              <a:t>有关。</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solidFill>
                  <a:srgbClr val="FF0000"/>
                </a:solidFill>
                <a:latin typeface="Bodoni MT Black" pitchFamily="18" charset="0"/>
                <a:ea typeface="+mn-ea"/>
              </a:rPr>
              <a:t>对象是主动的</a:t>
            </a:r>
            <a:r>
              <a:rPr lang="zh-CN" altLang="zh-CN" sz="2400" dirty="0">
                <a:latin typeface="Bodoni MT Black" pitchFamily="18" charset="0"/>
                <a:ea typeface="+mn-ea"/>
              </a:rPr>
              <a:t>。它是进行处理的主体。不能从外部直接加工它的私有数据，必须通过它的公有接口向对象发消息，请求它执行它的某个操作，处理它的私有数据。</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solidFill>
                  <a:srgbClr val="FF0000"/>
                </a:solidFill>
                <a:latin typeface="Bodoni MT Black" pitchFamily="18" charset="0"/>
                <a:ea typeface="+mn-ea"/>
              </a:rPr>
              <a:t>实现了数据封装</a:t>
            </a:r>
            <a:r>
              <a:rPr lang="zh-CN" altLang="zh-CN" sz="2400" dirty="0">
                <a:latin typeface="Bodoni MT Black" pitchFamily="18" charset="0"/>
                <a:ea typeface="+mn-ea"/>
              </a:rPr>
              <a:t>。对象好像是一只黑盒子，它的私有数据完全被封装在盒子内部，对外是隐藏的、不可见的，对私有数据的访问或处理只能通过公有的操作进行。</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a:latin typeface="Bodoni MT Black" pitchFamily="18" charset="0"/>
                <a:ea typeface="+mn-ea"/>
              </a:rPr>
              <a:t>9.2</a:t>
            </a:r>
            <a:r>
              <a:rPr lang="en-US" altLang="zh-CN" b="1" dirty="0">
                <a:latin typeface="Bodoni MT Black" pitchFamily="18" charset="0"/>
              </a:rPr>
              <a:t>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536" y="1340768"/>
            <a:ext cx="827938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Aft>
                <a:spcPts val="0"/>
              </a:spcAft>
              <a:buFont typeface="Wingdings" panose="05000000000000000000" pitchFamily="2" charset="2"/>
              <a:buChar char="l"/>
              <a:defRPr/>
            </a:pPr>
            <a:r>
              <a:rPr lang="zh-CN" altLang="zh-CN" sz="2400" b="1" dirty="0">
                <a:solidFill>
                  <a:srgbClr val="FF0000"/>
                </a:solidFill>
                <a:latin typeface="Bodoni MT Black" pitchFamily="18" charset="0"/>
                <a:ea typeface="+mn-ea"/>
              </a:rPr>
              <a:t>本质上具有并行性</a:t>
            </a:r>
            <a:r>
              <a:rPr lang="zh-CN" altLang="zh-CN" sz="2400" dirty="0">
                <a:latin typeface="Bodoni MT Black" pitchFamily="18" charset="0"/>
                <a:ea typeface="+mn-ea"/>
              </a:rPr>
              <a:t>。对象是描述其内部状态的数据及可以对这些数据施加的全部操作的集合。不同对象各自独立地处理自身的数据，彼此通过发消息传递信息完成通信。</a:t>
            </a:r>
            <a:endParaRPr lang="en-US" altLang="zh-CN" sz="2400" dirty="0">
              <a:latin typeface="Bodoni MT Black" pitchFamily="18" charset="0"/>
              <a:ea typeface="+mn-ea"/>
            </a:endParaRPr>
          </a:p>
          <a:p>
            <a:pPr eaLnBrk="1" hangingPunct="1">
              <a:lnSpc>
                <a:spcPct val="125000"/>
              </a:lnSpc>
              <a:spcAft>
                <a:spcPts val="0"/>
              </a:spcAft>
              <a:buFont typeface="Wingdings" panose="05000000000000000000" pitchFamily="2" charset="2"/>
              <a:buChar char="l"/>
              <a:defRPr/>
            </a:pPr>
            <a:r>
              <a:rPr lang="zh-CN" altLang="zh-CN" sz="2400" b="1" dirty="0">
                <a:solidFill>
                  <a:srgbClr val="FF0000"/>
                </a:solidFill>
                <a:latin typeface="Bodoni MT Black" pitchFamily="18" charset="0"/>
                <a:ea typeface="+mn-ea"/>
              </a:rPr>
              <a:t>模块独立性好</a:t>
            </a:r>
            <a:r>
              <a:rPr lang="zh-CN" altLang="zh-CN" sz="2400" dirty="0">
                <a:latin typeface="Bodoni MT Black" pitchFamily="18" charset="0"/>
                <a:ea typeface="+mn-ea"/>
              </a:rPr>
              <a:t>。对象内部各种元素彼此结合得很紧密，内聚性相当强。由于完成对象功能所需要的元素</a:t>
            </a:r>
            <a:r>
              <a:rPr lang="zh-CN" altLang="en-US" sz="2400" dirty="0">
                <a:latin typeface="Bodoni MT Black" pitchFamily="18" charset="0"/>
                <a:ea typeface="+mn-ea"/>
              </a:rPr>
              <a:t>（</a:t>
            </a:r>
            <a:r>
              <a:rPr lang="zh-CN" altLang="zh-CN" sz="2400" dirty="0">
                <a:latin typeface="Bodoni MT Black" pitchFamily="18" charset="0"/>
                <a:ea typeface="+mn-ea"/>
              </a:rPr>
              <a:t>数据和方法</a:t>
            </a:r>
            <a:r>
              <a:rPr lang="zh-CN" altLang="en-US" sz="2400" dirty="0">
                <a:latin typeface="Bodoni MT Black" pitchFamily="18" charset="0"/>
              </a:rPr>
              <a:t>）</a:t>
            </a:r>
            <a:r>
              <a:rPr lang="zh-CN" altLang="zh-CN" sz="2400" dirty="0">
                <a:latin typeface="Bodoni MT Black" pitchFamily="18" charset="0"/>
                <a:ea typeface="+mn-ea"/>
              </a:rPr>
              <a:t>基本上都被封装在对象内部，它与外界的联系自然就比较少，因此，对象之间的耦合通常比较松。</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9.2.1 </a:t>
            </a:r>
            <a:r>
              <a:rPr lang="zh-CN" altLang="en-US" sz="2400" dirty="0">
                <a:solidFill>
                  <a:srgbClr val="D9D9D9"/>
                </a:solidFill>
                <a:latin typeface="Bodoni MT Black" pitchFamily="18" charset="0"/>
                <a:ea typeface="+mn-ea"/>
              </a:rPr>
              <a:t>对象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ea typeface="+mn-ea"/>
              </a:rPr>
              <a:t>面向对象的概念</a:t>
            </a:r>
          </a:p>
        </p:txBody>
      </p:sp>
      <p:sp>
        <p:nvSpPr>
          <p:cNvPr id="26629" name="内容占位符 4"/>
          <p:cNvSpPr>
            <a:spLocks noGrp="1"/>
          </p:cNvSpPr>
          <p:nvPr>
            <p:ph idx="4294967295"/>
          </p:nvPr>
        </p:nvSpPr>
        <p:spPr>
          <a:xfrm>
            <a:off x="189856" y="972682"/>
            <a:ext cx="8229600" cy="603250"/>
          </a:xfrm>
        </p:spPr>
        <p:txBody>
          <a:bodyPr/>
          <a:lstStyle/>
          <a:p>
            <a:pPr marL="0" indent="0">
              <a:buFont typeface="Arial" charset="0"/>
              <a:buNone/>
              <a:defRPr/>
            </a:pPr>
            <a:r>
              <a:rPr lang="en-US" altLang="zh-CN" b="1" dirty="0">
                <a:latin typeface="Bodoni MT Black" pitchFamily="18" charset="0"/>
              </a:rPr>
              <a:t>9.2.2 </a:t>
            </a:r>
            <a:r>
              <a:rPr lang="zh-CN" altLang="en-US" b="1" dirty="0">
                <a:latin typeface="Bodoni MT Black" pitchFamily="18" charset="0"/>
              </a:rPr>
              <a:t>其他概念</a:t>
            </a:r>
          </a:p>
        </p:txBody>
      </p:sp>
      <p:sp>
        <p:nvSpPr>
          <p:cNvPr id="32775" name="TextBox 7"/>
          <p:cNvSpPr txBox="1">
            <a:spLocks noChangeArrowheads="1"/>
          </p:cNvSpPr>
          <p:nvPr/>
        </p:nvSpPr>
        <p:spPr bwMode="auto">
          <a:xfrm>
            <a:off x="395536" y="1484784"/>
            <a:ext cx="8352928"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en-US" altLang="zh-CN" sz="2400" b="1" dirty="0">
                <a:solidFill>
                  <a:srgbClr val="FF0000"/>
                </a:solidFill>
                <a:latin typeface="Bodoni MT Black" pitchFamily="18" charset="0"/>
                <a:ea typeface="+mn-ea"/>
              </a:rPr>
              <a:t>1. </a:t>
            </a:r>
            <a:r>
              <a:rPr lang="zh-CN" altLang="en-US" sz="2400" b="1" dirty="0">
                <a:solidFill>
                  <a:srgbClr val="FF0000"/>
                </a:solidFill>
                <a:latin typeface="Bodoni MT Black" pitchFamily="18" charset="0"/>
                <a:ea typeface="+mn-ea"/>
              </a:rPr>
              <a:t>类（</a:t>
            </a:r>
            <a:r>
              <a:rPr lang="en-US" altLang="zh-CN" sz="2400" b="1" dirty="0">
                <a:solidFill>
                  <a:srgbClr val="FF0000"/>
                </a:solidFill>
                <a:latin typeface="Bodoni MT Black" pitchFamily="18" charset="0"/>
                <a:ea typeface="+mn-ea"/>
              </a:rPr>
              <a:t>class</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eaLnBrk="1" hangingPunct="1">
              <a:lnSpc>
                <a:spcPct val="125000"/>
              </a:lnSpc>
              <a:spcAft>
                <a:spcPts val="600"/>
              </a:spcAft>
              <a:defRPr/>
            </a:pPr>
            <a:r>
              <a:rPr lang="en-US" altLang="zh-CN" sz="2400" dirty="0">
                <a:latin typeface="Bodoni MT Black" pitchFamily="18" charset="0"/>
              </a:rPr>
              <a:t>      </a:t>
            </a:r>
            <a:r>
              <a:rPr lang="zh-CN" altLang="zh-CN" sz="2400" dirty="0">
                <a:latin typeface="Bodoni MT Black" pitchFamily="18" charset="0"/>
              </a:rPr>
              <a:t>在面向对象的软件技术中，“</a:t>
            </a:r>
            <a:r>
              <a:rPr lang="zh-CN" altLang="zh-CN" sz="2400" b="1" dirty="0">
                <a:solidFill>
                  <a:srgbClr val="C00000"/>
                </a:solidFill>
                <a:latin typeface="Bodoni MT Black" pitchFamily="18" charset="0"/>
              </a:rPr>
              <a:t>类</a:t>
            </a:r>
            <a:r>
              <a:rPr lang="zh-CN" altLang="zh-CN" sz="2400" dirty="0">
                <a:latin typeface="Bodoni MT Black" pitchFamily="18" charset="0"/>
              </a:rPr>
              <a:t>”就是对具有相同数据和相同操作的一组</a:t>
            </a:r>
            <a:r>
              <a:rPr lang="zh-CN" altLang="zh-CN" sz="2400" dirty="0">
                <a:solidFill>
                  <a:srgbClr val="FF0000"/>
                </a:solidFill>
                <a:latin typeface="Bodoni MT Black" pitchFamily="18" charset="0"/>
              </a:rPr>
              <a:t>相似对象</a:t>
            </a:r>
            <a:r>
              <a:rPr lang="zh-CN" altLang="zh-CN" sz="2400" dirty="0">
                <a:latin typeface="Bodoni MT Black" pitchFamily="18" charset="0"/>
              </a:rPr>
              <a:t>的定义，也就是说，类是对具有</a:t>
            </a:r>
            <a:r>
              <a:rPr lang="zh-CN" altLang="zh-CN" sz="2400" dirty="0">
                <a:solidFill>
                  <a:srgbClr val="FF0000"/>
                </a:solidFill>
                <a:latin typeface="Bodoni MT Black" pitchFamily="18" charset="0"/>
              </a:rPr>
              <a:t>相同属性和行为</a:t>
            </a:r>
            <a:r>
              <a:rPr lang="zh-CN" altLang="zh-CN" sz="2400" dirty="0">
                <a:latin typeface="Bodoni MT Black" pitchFamily="18" charset="0"/>
              </a:rPr>
              <a:t>的一个或多个对象的描述，通常在这种描述中也包括对怎样创建该类的新对象的说明。</a:t>
            </a:r>
            <a:endParaRPr lang="en-US" altLang="zh-CN" sz="2400" b="1" dirty="0">
              <a:latin typeface="Bodoni MT Black" pitchFamily="18" charset="0"/>
              <a:ea typeface="+mn-ea"/>
            </a:endParaRPr>
          </a:p>
        </p:txBody>
      </p:sp>
      <p:sp>
        <p:nvSpPr>
          <p:cNvPr id="2" name="流程图: 联系 1"/>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8" name="流程图: 联系 7"/>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itchFamily="18" charset="0"/>
            </a:endParaRPr>
          </a:p>
        </p:txBody>
      </p:sp>
      <p:sp>
        <p:nvSpPr>
          <p:cNvPr id="9" name="流程图: 联系 8"/>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itchFamily="18" charset="0"/>
            </a:endParaRPr>
          </a:p>
        </p:txBody>
      </p:sp>
      <p:sp>
        <p:nvSpPr>
          <p:cNvPr id="3" name="文本框 2"/>
          <p:cNvSpPr txBox="1"/>
          <p:nvPr/>
        </p:nvSpPr>
        <p:spPr>
          <a:xfrm>
            <a:off x="3898900" y="3886200"/>
            <a:ext cx="4993580" cy="2208297"/>
          </a:xfrm>
          <a:prstGeom prst="rect">
            <a:avLst/>
          </a:prstGeom>
          <a:noFill/>
        </p:spPr>
        <p:txBody>
          <a:bodyPr wrap="square">
            <a:spAutoFit/>
          </a:bodyPr>
          <a:lstStyle/>
          <a:p>
            <a:pPr eaLnBrk="1" hangingPunct="1">
              <a:lnSpc>
                <a:spcPct val="125000"/>
              </a:lnSpc>
              <a:defRPr/>
            </a:pPr>
            <a:r>
              <a:rPr lang="zh-CN" altLang="en-US" sz="2200" dirty="0">
                <a:latin typeface="Bodoni MT Black" pitchFamily="18" charset="0"/>
                <a:ea typeface="+mn-ea"/>
              </a:rPr>
              <a:t>左图是</a:t>
            </a:r>
            <a:r>
              <a:rPr lang="en-US" altLang="zh-CN" sz="2200" dirty="0">
                <a:latin typeface="Bodoni MT Black" pitchFamily="18" charset="0"/>
                <a:ea typeface="+mn-ea"/>
              </a:rPr>
              <a:t>3</a:t>
            </a:r>
            <a:r>
              <a:rPr lang="zh-CN" altLang="zh-CN" sz="2200" dirty="0">
                <a:latin typeface="Bodoni MT Black" pitchFamily="18" charset="0"/>
                <a:ea typeface="+mn-ea"/>
              </a:rPr>
              <a:t>个圆心位置、半径大小和颜色均不相同的圆，是</a:t>
            </a:r>
            <a:r>
              <a:rPr lang="en-US" altLang="zh-CN" sz="2200" dirty="0">
                <a:latin typeface="Bodoni MT Black" pitchFamily="18" charset="0"/>
                <a:ea typeface="+mn-ea"/>
              </a:rPr>
              <a:t>3</a:t>
            </a:r>
            <a:r>
              <a:rPr lang="zh-CN" altLang="zh-CN" sz="2200" dirty="0">
                <a:latin typeface="Bodoni MT Black" pitchFamily="18" charset="0"/>
                <a:ea typeface="+mn-ea"/>
              </a:rPr>
              <a:t>个不同的对象。但是，它们都有相同的数据</a:t>
            </a:r>
            <a:r>
              <a:rPr lang="zh-CN" altLang="en-US" sz="2200" b="1" dirty="0">
                <a:solidFill>
                  <a:srgbClr val="0070C0"/>
                </a:solidFill>
                <a:latin typeface="Bodoni MT Black" pitchFamily="18" charset="0"/>
              </a:rPr>
              <a:t>（</a:t>
            </a:r>
            <a:r>
              <a:rPr lang="zh-CN" altLang="zh-CN" sz="2200" dirty="0">
                <a:solidFill>
                  <a:srgbClr val="0070C0"/>
                </a:solidFill>
                <a:latin typeface="Bodoni MT Black" pitchFamily="18" charset="0"/>
                <a:ea typeface="+mn-ea"/>
              </a:rPr>
              <a:t>圆心坐标、半径、颜色</a:t>
            </a:r>
            <a:r>
              <a:rPr lang="zh-CN" altLang="en-US" sz="2200" b="1" dirty="0">
                <a:solidFill>
                  <a:srgbClr val="0070C0"/>
                </a:solidFill>
                <a:latin typeface="Bodoni MT Black" pitchFamily="18" charset="0"/>
              </a:rPr>
              <a:t>）</a:t>
            </a:r>
            <a:r>
              <a:rPr lang="zh-CN" altLang="zh-CN" sz="2200" dirty="0">
                <a:latin typeface="Bodoni MT Black" pitchFamily="18" charset="0"/>
                <a:ea typeface="+mn-ea"/>
              </a:rPr>
              <a:t>和相同操作。因此，它们是同一类事物，可</a:t>
            </a:r>
            <a:r>
              <a:rPr lang="zh-CN" altLang="en-US" sz="2200" dirty="0">
                <a:latin typeface="Bodoni MT Black" pitchFamily="18" charset="0"/>
                <a:ea typeface="+mn-ea"/>
              </a:rPr>
              <a:t>定义为</a:t>
            </a:r>
            <a:r>
              <a:rPr lang="zh-CN" altLang="zh-CN" sz="2200" dirty="0">
                <a:latin typeface="Bodoni MT Black" pitchFamily="18" charset="0"/>
                <a:ea typeface="+mn-ea"/>
              </a:rPr>
              <a:t>“</a:t>
            </a:r>
            <a:r>
              <a:rPr lang="en-US" altLang="zh-CN" sz="2200" dirty="0">
                <a:latin typeface="Bodoni MT Black" pitchFamily="18" charset="0"/>
                <a:ea typeface="+mn-ea"/>
              </a:rPr>
              <a:t>Circle</a:t>
            </a:r>
            <a:r>
              <a:rPr lang="zh-CN" altLang="zh-CN" sz="2200" dirty="0">
                <a:latin typeface="Bodoni MT Black" pitchFamily="18" charset="0"/>
                <a:ea typeface="+mn-ea"/>
              </a:rPr>
              <a:t>类”。</a:t>
            </a:r>
            <a:endParaRPr lang="zh-CN" altLang="en-US" sz="2200"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488156" y="1340768"/>
            <a:ext cx="8351837"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60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实例（</a:t>
            </a:r>
            <a:r>
              <a:rPr lang="en-US" altLang="zh-CN" sz="2400" b="1" dirty="0">
                <a:solidFill>
                  <a:srgbClr val="FF0000"/>
                </a:solidFill>
                <a:latin typeface="Bodoni MT Black" pitchFamily="18" charset="0"/>
                <a:ea typeface="+mn-ea"/>
              </a:rPr>
              <a:t>instance</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eaLnBrk="1" hangingPunct="1">
              <a:lnSpc>
                <a:spcPct val="125000"/>
              </a:lnSpc>
              <a:spcBef>
                <a:spcPts val="0"/>
              </a:spcBef>
              <a:spcAft>
                <a:spcPts val="600"/>
              </a:spcAft>
              <a:defRPr/>
            </a:pPr>
            <a:r>
              <a:rPr lang="en-US" altLang="zh-CN" sz="2400" b="1" dirty="0">
                <a:solidFill>
                  <a:srgbClr val="FF0000"/>
                </a:solidFill>
                <a:latin typeface="Bodoni MT Black" pitchFamily="18" charset="0"/>
                <a:ea typeface="+mn-ea"/>
              </a:rPr>
              <a:t>      </a:t>
            </a:r>
            <a:r>
              <a:rPr lang="zh-CN" altLang="zh-CN" sz="2400" b="1" dirty="0">
                <a:solidFill>
                  <a:srgbClr val="C00000"/>
                </a:solidFill>
                <a:latin typeface="Bodoni MT Black" pitchFamily="18" charset="0"/>
                <a:ea typeface="+mn-ea"/>
              </a:rPr>
              <a:t>实例</a:t>
            </a:r>
            <a:r>
              <a:rPr lang="zh-CN" altLang="zh-CN" sz="2400" dirty="0">
                <a:latin typeface="Bodoni MT Black" pitchFamily="18" charset="0"/>
                <a:ea typeface="+mn-ea"/>
              </a:rPr>
              <a:t>就是由某个特定的类所描述的一个具体的对象</a:t>
            </a:r>
            <a:r>
              <a:rPr lang="zh-CN" altLang="en-US" sz="2400" dirty="0">
                <a:latin typeface="Bodoni MT Black" pitchFamily="18" charset="0"/>
                <a:ea typeface="+mn-ea"/>
              </a:rPr>
              <a:t>。</a:t>
            </a:r>
            <a:r>
              <a:rPr lang="zh-CN" altLang="zh-CN" sz="2400" dirty="0">
                <a:latin typeface="Bodoni MT Black" pitchFamily="18" charset="0"/>
                <a:ea typeface="+mn-ea"/>
              </a:rPr>
              <a:t>“对象” 既可以指一个具体的对象，也可以泛指一般的对象，但是，“实例”必然是指一个具体的对象。</a:t>
            </a:r>
            <a:endParaRPr lang="en-US" altLang="zh-CN" sz="2400" b="1" dirty="0">
              <a:latin typeface="Bodoni MT Black" pitchFamily="18" charset="0"/>
              <a:ea typeface="+mn-ea"/>
            </a:endParaRPr>
          </a:p>
          <a:p>
            <a:pPr marL="0" indent="0" eaLnBrk="1" hangingPunct="1">
              <a:lnSpc>
                <a:spcPct val="125000"/>
              </a:lnSpc>
              <a:spcBef>
                <a:spcPts val="0"/>
              </a:spcBef>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消息（</a:t>
            </a:r>
            <a:r>
              <a:rPr lang="en-US" altLang="zh-CN" sz="2400" b="1" dirty="0">
                <a:solidFill>
                  <a:srgbClr val="FF0000"/>
                </a:solidFill>
                <a:latin typeface="Bodoni MT Black" pitchFamily="18" charset="0"/>
                <a:ea typeface="+mn-ea"/>
              </a:rPr>
              <a:t>message</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spcBef>
                <a:spcPts val="0"/>
              </a:spcBef>
              <a:spcAft>
                <a:spcPts val="0"/>
              </a:spcAft>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消息</a:t>
            </a:r>
            <a:r>
              <a:rPr lang="zh-CN" altLang="zh-CN" sz="2400" dirty="0">
                <a:latin typeface="Bodoni MT Black" pitchFamily="18" charset="0"/>
                <a:ea typeface="+mn-ea"/>
              </a:rPr>
              <a:t>就是要求某个对象执行在定义它的那个类中所定义的某个操作的规格说明。通常，一个消息由接收消息的</a:t>
            </a:r>
            <a:r>
              <a:rPr lang="zh-CN" altLang="zh-CN" sz="2400" dirty="0">
                <a:solidFill>
                  <a:srgbClr val="FF0000"/>
                </a:solidFill>
                <a:latin typeface="Bodoni MT Black" pitchFamily="18" charset="0"/>
                <a:ea typeface="+mn-ea"/>
              </a:rPr>
              <a:t>对象</a:t>
            </a:r>
            <a:r>
              <a:rPr lang="zh-CN" altLang="en-US" sz="2400" dirty="0">
                <a:latin typeface="Bodoni MT Black" pitchFamily="18" charset="0"/>
                <a:ea typeface="+mn-ea"/>
              </a:rPr>
              <a:t>、</a:t>
            </a:r>
            <a:r>
              <a:rPr lang="zh-CN" altLang="zh-CN" sz="2400" dirty="0">
                <a:solidFill>
                  <a:srgbClr val="FF0000"/>
                </a:solidFill>
                <a:latin typeface="Bodoni MT Black" pitchFamily="18" charset="0"/>
                <a:ea typeface="+mn-ea"/>
              </a:rPr>
              <a:t>消息选择符</a:t>
            </a:r>
            <a:r>
              <a:rPr lang="zh-CN" altLang="en-US" sz="2400" dirty="0">
                <a:latin typeface="Bodoni MT Black" pitchFamily="18" charset="0"/>
                <a:ea typeface="+mn-ea"/>
              </a:rPr>
              <a:t>（</a:t>
            </a:r>
            <a:r>
              <a:rPr lang="zh-CN" altLang="zh-CN" sz="2400" dirty="0">
                <a:latin typeface="Bodoni MT Black" pitchFamily="18" charset="0"/>
              </a:rPr>
              <a:t>也称消息名</a:t>
            </a:r>
            <a:r>
              <a:rPr lang="zh-CN" altLang="en-US" sz="2400" dirty="0">
                <a:latin typeface="Bodoni MT Black" pitchFamily="18" charset="0"/>
                <a:ea typeface="+mn-ea"/>
              </a:rPr>
              <a:t>）、</a:t>
            </a:r>
            <a:r>
              <a:rPr lang="zh-CN" altLang="zh-CN" sz="2400" dirty="0">
                <a:latin typeface="Bodoni MT Black" pitchFamily="18" charset="0"/>
                <a:ea typeface="+mn-ea"/>
              </a:rPr>
              <a:t> 零个或多个</a:t>
            </a:r>
            <a:r>
              <a:rPr lang="zh-CN" altLang="zh-CN" sz="2400" dirty="0">
                <a:solidFill>
                  <a:srgbClr val="FF0000"/>
                </a:solidFill>
                <a:latin typeface="Bodoni MT Black" pitchFamily="18" charset="0"/>
                <a:ea typeface="+mn-ea"/>
              </a:rPr>
              <a:t>变元</a:t>
            </a:r>
            <a:r>
              <a:rPr lang="en-US" altLang="zh-CN" sz="2400" dirty="0">
                <a:latin typeface="Bodoni MT Black" pitchFamily="18" charset="0"/>
                <a:ea typeface="+mn-ea"/>
              </a:rPr>
              <a:t>3</a:t>
            </a:r>
            <a:r>
              <a:rPr lang="zh-CN" altLang="zh-CN" sz="2400" dirty="0">
                <a:latin typeface="Bodoni MT Black" pitchFamily="18" charset="0"/>
                <a:ea typeface="+mn-ea"/>
              </a:rPr>
              <a:t>部分组成。</a:t>
            </a:r>
            <a:endParaRPr lang="en-US" altLang="zh-CN" sz="24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7463"/>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536" y="1484313"/>
            <a:ext cx="8352928"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消息（</a:t>
            </a:r>
            <a:r>
              <a:rPr lang="en-US" altLang="zh-CN" sz="2400" b="1" dirty="0">
                <a:solidFill>
                  <a:srgbClr val="FF0000"/>
                </a:solidFill>
                <a:latin typeface="Bodoni MT Black" pitchFamily="18" charset="0"/>
                <a:ea typeface="+mn-ea"/>
              </a:rPr>
              <a:t>message</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200" dirty="0">
                <a:latin typeface="Bodoni MT Black" pitchFamily="18" charset="0"/>
                <a:ea typeface="+mn-ea"/>
              </a:rPr>
              <a:t>例如，</a:t>
            </a:r>
            <a:r>
              <a:rPr lang="en-US" altLang="zh-CN" sz="2200" dirty="0" err="1">
                <a:latin typeface="Bodoni MT Black" pitchFamily="18" charset="0"/>
                <a:ea typeface="+mn-ea"/>
              </a:rPr>
              <a:t>MyCircle</a:t>
            </a:r>
            <a:r>
              <a:rPr lang="zh-CN" altLang="zh-CN" sz="2200" dirty="0">
                <a:latin typeface="Bodoni MT Black" pitchFamily="18" charset="0"/>
                <a:ea typeface="+mn-ea"/>
              </a:rPr>
              <a:t>是一个半径为</a:t>
            </a:r>
            <a:r>
              <a:rPr lang="en-US" altLang="zh-CN" sz="2200" dirty="0">
                <a:latin typeface="Bodoni MT Black" pitchFamily="18" charset="0"/>
                <a:ea typeface="+mn-ea"/>
              </a:rPr>
              <a:t>4cm</a:t>
            </a:r>
            <a:r>
              <a:rPr lang="zh-CN" altLang="zh-CN" sz="2200" dirty="0">
                <a:latin typeface="Bodoni MT Black" pitchFamily="18" charset="0"/>
                <a:ea typeface="+mn-ea"/>
              </a:rPr>
              <a:t>、圆心位于</a:t>
            </a:r>
            <a:r>
              <a:rPr lang="en-US" altLang="zh-CN" sz="2200" dirty="0">
                <a:latin typeface="Bodoni MT Black" pitchFamily="18" charset="0"/>
                <a:ea typeface="+mn-ea"/>
              </a:rPr>
              <a:t>(100,200)</a:t>
            </a:r>
            <a:r>
              <a:rPr lang="zh-CN" altLang="zh-CN" sz="2200" dirty="0">
                <a:latin typeface="Bodoni MT Black" pitchFamily="18" charset="0"/>
                <a:ea typeface="+mn-ea"/>
              </a:rPr>
              <a:t>的</a:t>
            </a:r>
            <a:r>
              <a:rPr lang="en-US" altLang="zh-CN" sz="2200" dirty="0">
                <a:latin typeface="Bodoni MT Black" pitchFamily="18" charset="0"/>
                <a:ea typeface="+mn-ea"/>
              </a:rPr>
              <a:t>Circle</a:t>
            </a:r>
            <a:r>
              <a:rPr lang="zh-CN" altLang="zh-CN" sz="2200" dirty="0">
                <a:latin typeface="Bodoni MT Black" pitchFamily="18" charset="0"/>
                <a:ea typeface="+mn-ea"/>
              </a:rPr>
              <a:t>类的对象，也就是</a:t>
            </a:r>
            <a:r>
              <a:rPr lang="en-US" altLang="zh-CN" sz="2200" dirty="0">
                <a:latin typeface="Bodoni MT Black" pitchFamily="18" charset="0"/>
                <a:ea typeface="+mn-ea"/>
              </a:rPr>
              <a:t>Circle</a:t>
            </a:r>
            <a:r>
              <a:rPr lang="zh-CN" altLang="zh-CN" sz="2200" dirty="0">
                <a:latin typeface="Bodoni MT Black" pitchFamily="18" charset="0"/>
                <a:ea typeface="+mn-ea"/>
              </a:rPr>
              <a:t>类的一个</a:t>
            </a:r>
            <a:r>
              <a:rPr lang="zh-CN" altLang="zh-CN" sz="2200" b="1" dirty="0">
                <a:solidFill>
                  <a:srgbClr val="C00000"/>
                </a:solidFill>
                <a:latin typeface="Bodoni MT Black" pitchFamily="18" charset="0"/>
                <a:ea typeface="+mn-ea"/>
              </a:rPr>
              <a:t>实例</a:t>
            </a:r>
            <a:r>
              <a:rPr lang="zh-CN" altLang="zh-CN" sz="2200" dirty="0">
                <a:latin typeface="Bodoni MT Black" pitchFamily="18" charset="0"/>
                <a:ea typeface="+mn-ea"/>
              </a:rPr>
              <a:t>，当要求它以绿颜色在屏幕上显示自己时，在</a:t>
            </a:r>
            <a:r>
              <a:rPr lang="en-US" altLang="zh-CN" sz="2200" dirty="0">
                <a:latin typeface="Bodoni MT Black" pitchFamily="18" charset="0"/>
                <a:ea typeface="+mn-ea"/>
              </a:rPr>
              <a:t>C++</a:t>
            </a:r>
            <a:r>
              <a:rPr lang="zh-CN" altLang="zh-CN" sz="2200" dirty="0">
                <a:latin typeface="Bodoni MT Black" pitchFamily="18" charset="0"/>
                <a:ea typeface="+mn-ea"/>
              </a:rPr>
              <a:t>语言中应该向它发下列</a:t>
            </a:r>
            <a:r>
              <a:rPr lang="zh-CN" altLang="zh-CN" sz="2200" b="1" dirty="0">
                <a:solidFill>
                  <a:srgbClr val="C00000"/>
                </a:solidFill>
                <a:latin typeface="Bodoni MT Black" pitchFamily="18" charset="0"/>
                <a:ea typeface="+mn-ea"/>
              </a:rPr>
              <a:t>消息</a:t>
            </a:r>
            <a:r>
              <a:rPr lang="zh-CN" altLang="zh-CN" sz="2200" dirty="0">
                <a:latin typeface="Bodoni MT Black" pitchFamily="18" charset="0"/>
                <a:ea typeface="+mn-ea"/>
              </a:rPr>
              <a:t>：</a:t>
            </a:r>
          </a:p>
          <a:p>
            <a:pPr marL="0" indent="0">
              <a:lnSpc>
                <a:spcPct val="125000"/>
              </a:lnSpc>
              <a:defRPr/>
            </a:pPr>
            <a:r>
              <a:rPr lang="en-US" altLang="zh-CN" sz="2200" dirty="0">
                <a:latin typeface="Bodoni MT Black" pitchFamily="18" charset="0"/>
                <a:ea typeface="+mn-ea"/>
              </a:rPr>
              <a:t>                              </a:t>
            </a:r>
            <a:r>
              <a:rPr lang="en-US" altLang="zh-CN" sz="2200" dirty="0" err="1">
                <a:solidFill>
                  <a:srgbClr val="FF0000"/>
                </a:solidFill>
                <a:effectLst>
                  <a:outerShdw blurRad="38100" dist="38100" dir="2700000" algn="tl">
                    <a:srgbClr val="000000">
                      <a:alpha val="43137"/>
                    </a:srgbClr>
                  </a:outerShdw>
                </a:effectLst>
                <a:latin typeface="Bodoni MT Black" pitchFamily="18" charset="0"/>
                <a:ea typeface="+mn-ea"/>
              </a:rPr>
              <a:t>MyCircle.Show</a:t>
            </a:r>
            <a:r>
              <a:rPr lang="en-US" altLang="zh-CN" sz="2200" dirty="0">
                <a:solidFill>
                  <a:srgbClr val="FF0000"/>
                </a:solidFill>
                <a:effectLst>
                  <a:outerShdw blurRad="38100" dist="38100" dir="2700000" algn="tl">
                    <a:srgbClr val="000000">
                      <a:alpha val="43137"/>
                    </a:srgbClr>
                  </a:outerShdw>
                </a:effectLst>
                <a:latin typeface="Bodoni MT Black" pitchFamily="18" charset="0"/>
                <a:ea typeface="+mn-ea"/>
              </a:rPr>
              <a:t>(GREEN)</a:t>
            </a:r>
            <a:r>
              <a:rPr lang="zh-CN" altLang="zh-CN" sz="2200" dirty="0">
                <a:solidFill>
                  <a:srgbClr val="FF0000"/>
                </a:solidFill>
                <a:latin typeface="Bodoni MT Black" pitchFamily="18" charset="0"/>
                <a:ea typeface="+mn-ea"/>
              </a:rPr>
              <a:t>；</a:t>
            </a:r>
            <a:endParaRPr lang="en-US" altLang="zh-CN" sz="2200" dirty="0">
              <a:solidFill>
                <a:srgbClr val="FF0000"/>
              </a:solidFill>
              <a:latin typeface="Bodoni MT Black" pitchFamily="18" charset="0"/>
              <a:ea typeface="+mn-ea"/>
            </a:endParaRPr>
          </a:p>
          <a:p>
            <a:pPr marL="0" indent="0">
              <a:lnSpc>
                <a:spcPct val="125000"/>
              </a:lnSpc>
              <a:defRPr/>
            </a:pPr>
            <a:r>
              <a:rPr lang="en-US" altLang="zh-CN" sz="2200" dirty="0">
                <a:latin typeface="Bodoni MT Black" pitchFamily="18" charset="0"/>
                <a:ea typeface="+mn-ea"/>
              </a:rPr>
              <a:t>    </a:t>
            </a:r>
            <a:r>
              <a:rPr lang="zh-CN" altLang="zh-CN" sz="2200" dirty="0">
                <a:latin typeface="Bodoni MT Black" pitchFamily="18" charset="0"/>
                <a:ea typeface="+mn-ea"/>
              </a:rPr>
              <a:t>其中</a:t>
            </a:r>
            <a:r>
              <a:rPr lang="zh-CN" altLang="en-US" sz="2200" dirty="0">
                <a:latin typeface="Bodoni MT Black" pitchFamily="18" charset="0"/>
                <a:ea typeface="+mn-ea"/>
              </a:rPr>
              <a:t>，</a:t>
            </a:r>
            <a:r>
              <a:rPr lang="en-US" altLang="zh-CN" sz="2200" dirty="0" err="1">
                <a:latin typeface="Bodoni MT Black" pitchFamily="18" charset="0"/>
                <a:ea typeface="+mn-ea"/>
              </a:rPr>
              <a:t>MyCircle</a:t>
            </a:r>
            <a:r>
              <a:rPr lang="zh-CN" altLang="zh-CN" sz="2200" dirty="0">
                <a:latin typeface="Bodoni MT Black" pitchFamily="18" charset="0"/>
                <a:ea typeface="+mn-ea"/>
              </a:rPr>
              <a:t>是接收消息的对象的名字</a:t>
            </a:r>
            <a:r>
              <a:rPr lang="zh-CN" altLang="en-US" sz="2200" dirty="0">
                <a:latin typeface="Bodoni MT Black" pitchFamily="18" charset="0"/>
                <a:ea typeface="+mn-ea"/>
              </a:rPr>
              <a:t>，</a:t>
            </a:r>
            <a:r>
              <a:rPr lang="en-US" altLang="zh-CN" sz="2200" dirty="0">
                <a:latin typeface="Bodoni MT Black" pitchFamily="18" charset="0"/>
                <a:ea typeface="+mn-ea"/>
              </a:rPr>
              <a:t>Show</a:t>
            </a:r>
            <a:r>
              <a:rPr lang="zh-CN" altLang="zh-CN" sz="2200" dirty="0">
                <a:latin typeface="Bodoni MT Black" pitchFamily="18" charset="0"/>
                <a:ea typeface="+mn-ea"/>
              </a:rPr>
              <a:t>是消息选择符</a:t>
            </a:r>
            <a:r>
              <a:rPr lang="zh-CN" altLang="en-US" sz="2200" dirty="0">
                <a:latin typeface="Bodoni MT Black" pitchFamily="18" charset="0"/>
                <a:ea typeface="+mn-ea"/>
              </a:rPr>
              <a:t>（</a:t>
            </a:r>
            <a:r>
              <a:rPr lang="zh-CN" altLang="zh-CN" sz="2200" dirty="0">
                <a:latin typeface="Bodoni MT Black" pitchFamily="18" charset="0"/>
                <a:ea typeface="+mn-ea"/>
              </a:rPr>
              <a:t>即消息名</a:t>
            </a:r>
            <a:r>
              <a:rPr lang="zh-CN" altLang="en-US" sz="2200" dirty="0">
                <a:latin typeface="Bodoni MT Black" pitchFamily="18" charset="0"/>
              </a:rPr>
              <a:t>）</a:t>
            </a:r>
            <a:r>
              <a:rPr lang="zh-CN" altLang="zh-CN" sz="2200" dirty="0">
                <a:latin typeface="Bodoni MT Black" pitchFamily="18" charset="0"/>
                <a:ea typeface="+mn-ea"/>
              </a:rPr>
              <a:t>，圆括号内的</a:t>
            </a:r>
            <a:r>
              <a:rPr lang="en-US" altLang="zh-CN" sz="2200" dirty="0">
                <a:latin typeface="Bodoni MT Black" pitchFamily="18" charset="0"/>
                <a:ea typeface="+mn-ea"/>
              </a:rPr>
              <a:t>GREEN</a:t>
            </a:r>
            <a:r>
              <a:rPr lang="zh-CN" altLang="zh-CN" sz="2200" dirty="0">
                <a:latin typeface="Bodoni MT Black" pitchFamily="18" charset="0"/>
                <a:ea typeface="+mn-ea"/>
              </a:rPr>
              <a:t>是消息的变元。当</a:t>
            </a:r>
            <a:r>
              <a:rPr lang="en-US" altLang="zh-CN" sz="2200" dirty="0" err="1">
                <a:latin typeface="Bodoni MT Black" pitchFamily="18" charset="0"/>
                <a:ea typeface="+mn-ea"/>
              </a:rPr>
              <a:t>MyCircle</a:t>
            </a:r>
            <a:r>
              <a:rPr lang="zh-CN" altLang="zh-CN" sz="2200" dirty="0">
                <a:latin typeface="Bodoni MT Black" pitchFamily="18" charset="0"/>
                <a:ea typeface="+mn-ea"/>
              </a:rPr>
              <a:t>接收到这个消息后，将执行在</a:t>
            </a:r>
            <a:r>
              <a:rPr lang="en-US" altLang="zh-CN" sz="2200" dirty="0">
                <a:latin typeface="Bodoni MT Black" pitchFamily="18" charset="0"/>
                <a:ea typeface="+mn-ea"/>
              </a:rPr>
              <a:t>Circle</a:t>
            </a:r>
            <a:r>
              <a:rPr lang="zh-CN" altLang="zh-CN" sz="2200" dirty="0">
                <a:latin typeface="Bodoni MT Black" pitchFamily="18" charset="0"/>
                <a:ea typeface="+mn-ea"/>
              </a:rPr>
              <a:t>类中所定义的</a:t>
            </a:r>
            <a:r>
              <a:rPr lang="en-US" altLang="zh-CN" sz="2200" dirty="0">
                <a:latin typeface="Bodoni MT Black" pitchFamily="18" charset="0"/>
                <a:ea typeface="+mn-ea"/>
              </a:rPr>
              <a:t>Show</a:t>
            </a:r>
            <a:r>
              <a:rPr lang="zh-CN" altLang="zh-CN" sz="2200" dirty="0">
                <a:latin typeface="Bodoni MT Black" pitchFamily="18" charset="0"/>
                <a:ea typeface="+mn-ea"/>
              </a:rPr>
              <a:t>操作。</a:t>
            </a:r>
            <a:endParaRPr lang="en-US" altLang="zh-CN" sz="22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536" y="1116013"/>
            <a:ext cx="8496944"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spcAft>
                <a:spcPts val="120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方法（</a:t>
            </a:r>
            <a:r>
              <a:rPr lang="en-US" altLang="zh-CN" sz="2400" b="1" dirty="0">
                <a:solidFill>
                  <a:srgbClr val="FF0000"/>
                </a:solidFill>
                <a:latin typeface="Bodoni MT Black" pitchFamily="18" charset="0"/>
                <a:ea typeface="+mn-ea"/>
              </a:rPr>
              <a:t>method</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方法</a:t>
            </a:r>
            <a:r>
              <a:rPr lang="zh-CN" altLang="zh-CN" sz="2400" dirty="0">
                <a:latin typeface="Bodoni MT Black" pitchFamily="18" charset="0"/>
                <a:ea typeface="+mn-ea"/>
              </a:rPr>
              <a:t>就是对象所能执行的</a:t>
            </a:r>
            <a:r>
              <a:rPr lang="zh-CN" altLang="zh-CN" sz="2400" dirty="0">
                <a:solidFill>
                  <a:srgbClr val="FF0000"/>
                </a:solidFill>
                <a:latin typeface="Bodoni MT Black" pitchFamily="18" charset="0"/>
                <a:ea typeface="+mn-ea"/>
              </a:rPr>
              <a:t>操作</a:t>
            </a:r>
            <a:r>
              <a:rPr lang="zh-CN" altLang="zh-CN" sz="2400" dirty="0">
                <a:latin typeface="Bodoni MT Black" pitchFamily="18" charset="0"/>
                <a:ea typeface="+mn-ea"/>
              </a:rPr>
              <a:t>，也就是类中所定义的</a:t>
            </a:r>
            <a:r>
              <a:rPr lang="zh-CN" altLang="zh-CN" sz="2400" dirty="0">
                <a:solidFill>
                  <a:srgbClr val="FF0000"/>
                </a:solidFill>
                <a:latin typeface="Bodoni MT Black" pitchFamily="18" charset="0"/>
                <a:ea typeface="+mn-ea"/>
              </a:rPr>
              <a:t>服务</a:t>
            </a:r>
            <a:r>
              <a:rPr lang="zh-CN" altLang="zh-CN" sz="2400" dirty="0">
                <a:latin typeface="Bodoni MT Black" pitchFamily="18" charset="0"/>
                <a:ea typeface="+mn-ea"/>
              </a:rPr>
              <a:t>。方法描述了对象执行操作的算法，响应消息的方法。在</a:t>
            </a:r>
            <a:r>
              <a:rPr lang="en-US" altLang="zh-CN" sz="2400" dirty="0">
                <a:latin typeface="Bodoni MT Black" pitchFamily="18" charset="0"/>
                <a:ea typeface="+mn-ea"/>
              </a:rPr>
              <a:t>C++</a:t>
            </a:r>
            <a:r>
              <a:rPr lang="zh-CN" altLang="zh-CN" sz="2400" dirty="0">
                <a:latin typeface="Bodoni MT Black" pitchFamily="18" charset="0"/>
                <a:ea typeface="+mn-ea"/>
              </a:rPr>
              <a:t>语言中把方法称为</a:t>
            </a:r>
            <a:r>
              <a:rPr lang="zh-CN" altLang="zh-CN" sz="2400" dirty="0">
                <a:solidFill>
                  <a:srgbClr val="FF0000"/>
                </a:solidFill>
                <a:latin typeface="Bodoni MT Black" pitchFamily="18" charset="0"/>
                <a:ea typeface="+mn-ea"/>
              </a:rPr>
              <a:t>成员函数</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a:lnSpc>
                <a:spcPts val="3000"/>
              </a:lnSpc>
              <a:spcBef>
                <a:spcPts val="1200"/>
              </a:spcBef>
              <a:spcAft>
                <a:spcPts val="1200"/>
              </a:spcAft>
              <a:defRPr/>
            </a:pPr>
            <a:r>
              <a:rPr lang="en-US" altLang="zh-CN" sz="2400" b="1" dirty="0">
                <a:solidFill>
                  <a:srgbClr val="FF0000"/>
                </a:solidFill>
                <a:latin typeface="Bodoni MT Black" pitchFamily="18" charset="0"/>
                <a:ea typeface="+mn-ea"/>
              </a:rPr>
              <a:t>5. </a:t>
            </a:r>
            <a:r>
              <a:rPr lang="zh-CN" altLang="en-US" sz="2400" b="1" dirty="0">
                <a:solidFill>
                  <a:srgbClr val="FF0000"/>
                </a:solidFill>
                <a:latin typeface="Bodoni MT Black" pitchFamily="18" charset="0"/>
                <a:ea typeface="+mn-ea"/>
              </a:rPr>
              <a:t>属性（</a:t>
            </a:r>
            <a:r>
              <a:rPr lang="en-US" altLang="zh-CN" sz="2400" b="1" dirty="0">
                <a:solidFill>
                  <a:srgbClr val="FF0000"/>
                </a:solidFill>
                <a:latin typeface="Bodoni MT Black" pitchFamily="18" charset="0"/>
                <a:ea typeface="+mn-ea"/>
              </a:rPr>
              <a:t>attribute</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属性</a:t>
            </a:r>
            <a:r>
              <a:rPr lang="zh-CN" altLang="zh-CN" sz="2400" dirty="0">
                <a:latin typeface="Bodoni MT Black" pitchFamily="18" charset="0"/>
                <a:ea typeface="+mn-ea"/>
              </a:rPr>
              <a:t>就是类中所定义的</a:t>
            </a:r>
            <a:r>
              <a:rPr lang="zh-CN" altLang="zh-CN" sz="2400" dirty="0">
                <a:solidFill>
                  <a:srgbClr val="FF0000"/>
                </a:solidFill>
                <a:latin typeface="Bodoni MT Black" pitchFamily="18" charset="0"/>
                <a:ea typeface="+mn-ea"/>
              </a:rPr>
              <a:t>数据</a:t>
            </a:r>
            <a:r>
              <a:rPr lang="zh-CN" altLang="zh-CN" sz="2400" dirty="0">
                <a:latin typeface="Bodoni MT Black" pitchFamily="18" charset="0"/>
                <a:ea typeface="+mn-ea"/>
              </a:rPr>
              <a:t>，它是对客观世界实体所具有的性质的抽象。类的每个实例都有自己特有的属性值。在</a:t>
            </a:r>
            <a:r>
              <a:rPr lang="en-US" altLang="zh-CN" sz="2400" dirty="0">
                <a:latin typeface="Bodoni MT Black" pitchFamily="18" charset="0"/>
                <a:ea typeface="+mn-ea"/>
              </a:rPr>
              <a:t>C++</a:t>
            </a:r>
            <a:r>
              <a:rPr lang="zh-CN" altLang="zh-CN" sz="2400" dirty="0">
                <a:latin typeface="Bodoni MT Black" pitchFamily="18" charset="0"/>
                <a:ea typeface="+mn-ea"/>
              </a:rPr>
              <a:t>语言中把属性称为</a:t>
            </a:r>
            <a:r>
              <a:rPr lang="zh-CN" altLang="zh-CN" sz="2400" dirty="0">
                <a:solidFill>
                  <a:srgbClr val="FF0000"/>
                </a:solidFill>
                <a:latin typeface="Bodoni MT Black" pitchFamily="18" charset="0"/>
                <a:ea typeface="+mn-ea"/>
              </a:rPr>
              <a:t>数据成员</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en-US" altLang="zh-CN" sz="2200" dirty="0">
                <a:latin typeface="Bodoni MT Black" pitchFamily="18" charset="0"/>
                <a:ea typeface="+mn-ea"/>
              </a:rPr>
              <a:t>       </a:t>
            </a:r>
            <a:r>
              <a:rPr lang="zh-CN" altLang="zh-CN" sz="2200" dirty="0">
                <a:latin typeface="Bodoni MT Black" pitchFamily="18" charset="0"/>
                <a:ea typeface="+mn-ea"/>
              </a:rPr>
              <a:t>例如，</a:t>
            </a:r>
            <a:r>
              <a:rPr lang="en-US" altLang="zh-CN" sz="2200" dirty="0">
                <a:latin typeface="Bodoni MT Black" pitchFamily="18" charset="0"/>
                <a:ea typeface="+mn-ea"/>
              </a:rPr>
              <a:t>Circle</a:t>
            </a:r>
            <a:r>
              <a:rPr lang="zh-CN" altLang="zh-CN" sz="2200" dirty="0">
                <a:latin typeface="Bodoni MT Black" pitchFamily="18" charset="0"/>
                <a:ea typeface="+mn-ea"/>
              </a:rPr>
              <a:t>类中定义的代表圆心坐标、半径、颜色等的数据成员，就是圆的属性。</a:t>
            </a:r>
            <a:endParaRPr lang="en-US" altLang="zh-CN" sz="22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523875" y="1116013"/>
            <a:ext cx="82804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ea typeface="+mn-ea"/>
              </a:rPr>
              <a:t>6. </a:t>
            </a:r>
            <a:r>
              <a:rPr lang="zh-CN" altLang="en-US" sz="2400" b="1" dirty="0">
                <a:solidFill>
                  <a:srgbClr val="FF0000"/>
                </a:solidFill>
                <a:latin typeface="Bodoni MT Black" pitchFamily="18" charset="0"/>
                <a:ea typeface="+mn-ea"/>
              </a:rPr>
              <a:t>封装（</a:t>
            </a:r>
            <a:r>
              <a:rPr lang="en-US" altLang="zh-CN" sz="2400" b="1" dirty="0">
                <a:solidFill>
                  <a:srgbClr val="FF0000"/>
                </a:solidFill>
                <a:latin typeface="Bodoni MT Black" pitchFamily="18" charset="0"/>
                <a:ea typeface="+mn-ea"/>
              </a:rPr>
              <a:t>encapsulation</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在面向对象的程序中，</a:t>
            </a:r>
            <a:r>
              <a:rPr lang="zh-CN" altLang="en-US" sz="2400" b="1" dirty="0">
                <a:solidFill>
                  <a:srgbClr val="C00000"/>
                </a:solidFill>
                <a:latin typeface="Bodoni MT Black" pitchFamily="18" charset="0"/>
                <a:ea typeface="+mn-ea"/>
              </a:rPr>
              <a:t>封装</a:t>
            </a:r>
            <a:r>
              <a:rPr lang="zh-CN" altLang="en-US" sz="2400" dirty="0">
                <a:latin typeface="Bodoni MT Black" pitchFamily="18" charset="0"/>
                <a:ea typeface="+mn-ea"/>
              </a:rPr>
              <a:t>是指</a:t>
            </a:r>
            <a:r>
              <a:rPr lang="zh-CN" altLang="zh-CN" sz="2400" dirty="0">
                <a:latin typeface="Bodoni MT Black" pitchFamily="18" charset="0"/>
                <a:ea typeface="+mn-ea"/>
              </a:rPr>
              <a:t>把数据和实现操作的代码集中起来放在对象内部。对象具有封装性的条件如下：</a:t>
            </a:r>
          </a:p>
          <a:p>
            <a:pPr>
              <a:lnSpc>
                <a:spcPct val="125000"/>
              </a:lnSpc>
              <a:buFont typeface="Wingdings" panose="05000000000000000000" pitchFamily="2" charset="2"/>
              <a:buChar char="l"/>
              <a:defRPr/>
            </a:pPr>
            <a:r>
              <a:rPr lang="zh-CN" altLang="zh-CN" sz="2400" dirty="0">
                <a:solidFill>
                  <a:srgbClr val="FF0000"/>
                </a:solidFill>
                <a:latin typeface="Bodoni MT Black" pitchFamily="18" charset="0"/>
                <a:ea typeface="+mn-ea"/>
              </a:rPr>
              <a:t>有一个清晰的边界。</a:t>
            </a:r>
            <a:r>
              <a:rPr lang="zh-CN" altLang="zh-CN" sz="2400" dirty="0">
                <a:latin typeface="Bodoni MT Black" pitchFamily="18" charset="0"/>
                <a:ea typeface="+mn-ea"/>
              </a:rPr>
              <a:t>所有私有数据和实现操作的代码都被封装在这个边界内，从外面看不见更不能直接访问。</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solidFill>
                  <a:srgbClr val="FF0000"/>
                </a:solidFill>
                <a:latin typeface="Bodoni MT Black" pitchFamily="18" charset="0"/>
                <a:ea typeface="+mn-ea"/>
              </a:rPr>
              <a:t>有确定的接口（即协议）。</a:t>
            </a:r>
            <a:r>
              <a:rPr lang="zh-CN" altLang="zh-CN" sz="2400" dirty="0">
                <a:latin typeface="Bodoni MT Black" pitchFamily="18" charset="0"/>
                <a:ea typeface="+mn-ea"/>
              </a:rPr>
              <a:t>这些接口就是对象可以接受的消息，只能通过向对象发送消息来使用它。</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solidFill>
                  <a:srgbClr val="FF0000"/>
                </a:solidFill>
                <a:latin typeface="Bodoni MT Black" pitchFamily="18" charset="0"/>
                <a:ea typeface="+mn-ea"/>
              </a:rPr>
              <a:t>受保护的内部实现。</a:t>
            </a:r>
            <a:r>
              <a:rPr lang="zh-CN" altLang="zh-CN" sz="2400" dirty="0">
                <a:latin typeface="Bodoni MT Black" pitchFamily="18" charset="0"/>
                <a:ea typeface="+mn-ea"/>
              </a:rPr>
              <a:t>实现对象功能的细节（私有数据和代码）不能在定义该对象的类的范围外访问。</a:t>
            </a:r>
            <a:endParaRPr lang="en-US" altLang="zh-CN" sz="2400" dirty="0">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封装</a:t>
            </a:r>
            <a:r>
              <a:rPr lang="zh-CN" altLang="en-US" sz="2400" dirty="0">
                <a:latin typeface="Bodoni MT Black" pitchFamily="18" charset="0"/>
                <a:ea typeface="+mn-ea"/>
              </a:rPr>
              <a:t>就是</a:t>
            </a:r>
            <a:r>
              <a:rPr lang="zh-CN" altLang="zh-CN" sz="2400" dirty="0">
                <a:solidFill>
                  <a:srgbClr val="FF0000"/>
                </a:solidFill>
                <a:latin typeface="Bodoni MT Black" pitchFamily="18" charset="0"/>
                <a:ea typeface="+mn-ea"/>
              </a:rPr>
              <a:t>信息隐藏</a:t>
            </a:r>
            <a:r>
              <a:rPr lang="zh-CN" altLang="zh-CN" sz="2400" dirty="0">
                <a:latin typeface="Bodoni MT Black" pitchFamily="18" charset="0"/>
                <a:ea typeface="+mn-ea"/>
              </a:rPr>
              <a:t>，通过封装对外界隐藏对象实现细节。</a:t>
            </a:r>
            <a:r>
              <a:rPr lang="en-US" altLang="zh-CN" sz="2400" b="1" dirty="0">
                <a:solidFill>
                  <a:srgbClr val="C00000"/>
                </a:solidFill>
                <a:latin typeface="Bodoni MT Black" pitchFamily="18" charset="0"/>
                <a:ea typeface="+mn-ea"/>
              </a:rPr>
              <a:t>     </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288" y="1196975"/>
            <a:ext cx="842486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ea typeface="+mn-ea"/>
              </a:rPr>
              <a:t>7. </a:t>
            </a:r>
            <a:r>
              <a:rPr lang="zh-CN" altLang="en-US" sz="2400" b="1" dirty="0">
                <a:solidFill>
                  <a:srgbClr val="FF0000"/>
                </a:solidFill>
                <a:latin typeface="Bodoni MT Black" pitchFamily="18" charset="0"/>
                <a:ea typeface="+mn-ea"/>
              </a:rPr>
              <a:t>继承（</a:t>
            </a:r>
            <a:r>
              <a:rPr lang="en-US" altLang="zh-CN" sz="2400" b="1" dirty="0">
                <a:solidFill>
                  <a:srgbClr val="FF0000"/>
                </a:solidFill>
                <a:latin typeface="Bodoni MT Black" pitchFamily="18" charset="0"/>
                <a:ea typeface="+mn-ea"/>
              </a:rPr>
              <a:t>inheritance</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继承</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子类自动地共享基类中定义的数据和方法的机制</a:t>
            </a:r>
            <a:r>
              <a:rPr lang="zh-CN" altLang="zh-CN" sz="2400" dirty="0">
                <a:latin typeface="Bodoni MT Black" pitchFamily="18" charset="0"/>
                <a:ea typeface="+mn-ea"/>
              </a:rPr>
              <a:t>。面向对象软件技术把类组成一个</a:t>
            </a:r>
            <a:r>
              <a:rPr lang="zh-CN" altLang="zh-CN" sz="2400" dirty="0">
                <a:solidFill>
                  <a:srgbClr val="FF0000"/>
                </a:solidFill>
                <a:latin typeface="Bodoni MT Black" pitchFamily="18" charset="0"/>
                <a:ea typeface="+mn-ea"/>
              </a:rPr>
              <a:t>层次结构</a:t>
            </a:r>
            <a:r>
              <a:rPr lang="zh-CN" altLang="zh-CN" sz="2400" dirty="0">
                <a:latin typeface="Bodoni MT Black" pitchFamily="18" charset="0"/>
                <a:ea typeface="+mn-ea"/>
              </a:rPr>
              <a:t>的系统</a:t>
            </a:r>
            <a:r>
              <a:rPr lang="zh-CN" altLang="en-US" sz="2400" dirty="0">
                <a:latin typeface="Bodoni MT Black" pitchFamily="18" charset="0"/>
                <a:ea typeface="+mn-ea"/>
              </a:rPr>
              <a:t>（</a:t>
            </a:r>
            <a:r>
              <a:rPr lang="zh-CN" altLang="zh-CN" sz="2400" dirty="0">
                <a:latin typeface="Bodoni MT Black" pitchFamily="18" charset="0"/>
                <a:ea typeface="+mn-ea"/>
              </a:rPr>
              <a:t>类等级</a:t>
            </a:r>
            <a:r>
              <a:rPr lang="zh-CN" altLang="en-US" sz="2400" dirty="0">
                <a:latin typeface="Bodoni MT Black" pitchFamily="18" charset="0"/>
              </a:rPr>
              <a:t>）</a:t>
            </a:r>
            <a:r>
              <a:rPr lang="zh-CN" altLang="zh-CN" sz="2400" dirty="0">
                <a:latin typeface="Bodoni MT Black" pitchFamily="18" charset="0"/>
                <a:ea typeface="+mn-ea"/>
              </a:rPr>
              <a:t>：一个类的上层可以有父类，下层可以有子类。这种层次结构系统的一个重要性质是继承性，一个类直接继承其父类的全部描述</a:t>
            </a:r>
            <a:r>
              <a:rPr lang="zh-CN" altLang="en-US" sz="2400" dirty="0">
                <a:latin typeface="Bodoni MT Black" pitchFamily="18" charset="0"/>
              </a:rPr>
              <a:t>（</a:t>
            </a:r>
            <a:r>
              <a:rPr lang="zh-CN" altLang="zh-CN" sz="2400" dirty="0">
                <a:latin typeface="Bodoni MT Black" pitchFamily="18" charset="0"/>
                <a:ea typeface="+mn-ea"/>
              </a:rPr>
              <a:t>数据和操作</a:t>
            </a:r>
            <a:r>
              <a:rPr lang="zh-CN" altLang="en-US" sz="2400" dirty="0">
                <a:latin typeface="Bodoni MT Black" pitchFamily="18" charset="0"/>
              </a:rPr>
              <a:t>） </a:t>
            </a:r>
            <a:r>
              <a:rPr lang="zh-CN" altLang="zh-CN" sz="2400" dirty="0">
                <a:latin typeface="Bodoni MT Black" pitchFamily="18" charset="0"/>
                <a:ea typeface="+mn-ea"/>
              </a:rPr>
              <a:t>。</a:t>
            </a:r>
            <a:endParaRPr lang="en-US" altLang="zh-CN" sz="2400" b="1" dirty="0">
              <a:latin typeface="Bodoni MT Black" pitchFamily="18" charset="0"/>
              <a:ea typeface="+mn-ea"/>
            </a:endParaRPr>
          </a:p>
        </p:txBody>
      </p:sp>
      <p:pic>
        <p:nvPicPr>
          <p:cNvPr id="47108" name="图片 1"/>
          <p:cNvPicPr>
            <a:picLocks noChangeAspect="1"/>
          </p:cNvPicPr>
          <p:nvPr/>
        </p:nvPicPr>
        <p:blipFill>
          <a:blip r:embed="rId3" cstate="print"/>
          <a:srcRect/>
          <a:stretch>
            <a:fillRect/>
          </a:stretch>
        </p:blipFill>
        <p:spPr bwMode="auto">
          <a:xfrm>
            <a:off x="5239902" y="3758179"/>
            <a:ext cx="3796593" cy="2375305"/>
          </a:xfrm>
          <a:prstGeom prst="rect">
            <a:avLst/>
          </a:prstGeom>
          <a:noFill/>
          <a:ln w="9525">
            <a:noFill/>
            <a:miter lim="800000"/>
            <a:headEnd/>
            <a:tailEnd/>
          </a:ln>
        </p:spPr>
      </p:pic>
      <p:sp>
        <p:nvSpPr>
          <p:cNvPr id="3" name="文本框 2"/>
          <p:cNvSpPr txBox="1"/>
          <p:nvPr/>
        </p:nvSpPr>
        <p:spPr>
          <a:xfrm>
            <a:off x="417581" y="3942117"/>
            <a:ext cx="4835525" cy="2165208"/>
          </a:xfrm>
          <a:prstGeom prst="rect">
            <a:avLst/>
          </a:prstGeom>
          <a:noFill/>
        </p:spPr>
        <p:txBody>
          <a:bodyPr>
            <a:spAutoFit/>
          </a:bodyPr>
          <a:lstStyle/>
          <a:p>
            <a:pPr eaLnBrk="1" hangingPunct="1">
              <a:lnSpc>
                <a:spcPct val="125000"/>
              </a:lnSpc>
              <a:defRPr/>
            </a:pPr>
            <a:r>
              <a:rPr lang="zh-CN" altLang="en-US" sz="2200" dirty="0">
                <a:latin typeface="Bodoni MT Black" pitchFamily="18" charset="0"/>
                <a:ea typeface="+mn-ea"/>
              </a:rPr>
              <a:t>右图为</a:t>
            </a:r>
            <a:r>
              <a:rPr lang="zh-CN" altLang="zh-CN" sz="2200" dirty="0">
                <a:latin typeface="Bodoni MT Black" pitchFamily="18" charset="0"/>
                <a:ea typeface="+mn-ea"/>
              </a:rPr>
              <a:t>实现继承机制的原理</a:t>
            </a:r>
            <a:r>
              <a:rPr lang="zh-CN" altLang="en-US" sz="2200" dirty="0">
                <a:latin typeface="Bodoni MT Black" pitchFamily="18" charset="0"/>
                <a:ea typeface="+mn-ea"/>
              </a:rPr>
              <a:t>，</a:t>
            </a:r>
            <a:r>
              <a:rPr lang="zh-CN" altLang="zh-CN" sz="2200" dirty="0">
                <a:latin typeface="Bodoni MT Black" pitchFamily="18" charset="0"/>
                <a:ea typeface="+mn-ea"/>
              </a:rPr>
              <a:t>图中以</a:t>
            </a:r>
            <a:r>
              <a:rPr lang="en-US" altLang="zh-CN" sz="2200" dirty="0">
                <a:latin typeface="Bodoni MT Black" pitchFamily="18" charset="0"/>
                <a:ea typeface="+mn-ea"/>
              </a:rPr>
              <a:t>A</a:t>
            </a:r>
            <a:r>
              <a:rPr lang="zh-CN" altLang="zh-CN" sz="2200" dirty="0">
                <a:latin typeface="Bodoni MT Black" pitchFamily="18" charset="0"/>
                <a:ea typeface="+mn-ea"/>
              </a:rPr>
              <a:t>、</a:t>
            </a:r>
            <a:r>
              <a:rPr lang="en-US" altLang="zh-CN" sz="2200" dirty="0">
                <a:latin typeface="Bodoni MT Black" pitchFamily="18" charset="0"/>
                <a:ea typeface="+mn-ea"/>
              </a:rPr>
              <a:t>B</a:t>
            </a:r>
            <a:r>
              <a:rPr lang="zh-CN" altLang="zh-CN" sz="2200" dirty="0">
                <a:latin typeface="Bodoni MT Black" pitchFamily="18" charset="0"/>
                <a:ea typeface="+mn-ea"/>
              </a:rPr>
              <a:t>两个类为例，其中</a:t>
            </a:r>
            <a:r>
              <a:rPr lang="en-US" altLang="zh-CN" sz="2200" dirty="0">
                <a:latin typeface="Bodoni MT Black" pitchFamily="18" charset="0"/>
                <a:ea typeface="+mn-ea"/>
              </a:rPr>
              <a:t>B</a:t>
            </a:r>
            <a:r>
              <a:rPr lang="zh-CN" altLang="zh-CN" sz="2200" dirty="0">
                <a:latin typeface="Bodoni MT Black" pitchFamily="18" charset="0"/>
                <a:ea typeface="+mn-ea"/>
              </a:rPr>
              <a:t>类是从</a:t>
            </a:r>
            <a:r>
              <a:rPr lang="en-US" altLang="zh-CN" sz="2200" dirty="0">
                <a:latin typeface="Bodoni MT Black" pitchFamily="18" charset="0"/>
                <a:ea typeface="+mn-ea"/>
              </a:rPr>
              <a:t>A</a:t>
            </a:r>
            <a:r>
              <a:rPr lang="zh-CN" altLang="zh-CN" sz="2200" dirty="0">
                <a:latin typeface="Bodoni MT Black" pitchFamily="18" charset="0"/>
                <a:ea typeface="+mn-ea"/>
              </a:rPr>
              <a:t>类派生出来的子类，它除了具有自己定义的特性</a:t>
            </a:r>
            <a:r>
              <a:rPr lang="zh-CN" altLang="en-US" sz="2200" dirty="0">
                <a:latin typeface="Bodoni MT Black" pitchFamily="18" charset="0"/>
              </a:rPr>
              <a:t>（</a:t>
            </a:r>
            <a:r>
              <a:rPr lang="zh-CN" altLang="zh-CN" sz="2200" dirty="0">
                <a:latin typeface="Bodoni MT Black" pitchFamily="18" charset="0"/>
                <a:ea typeface="+mn-ea"/>
              </a:rPr>
              <a:t>数据和操作</a:t>
            </a:r>
            <a:r>
              <a:rPr lang="zh-CN" altLang="en-US" sz="2200" dirty="0">
                <a:latin typeface="Bodoni MT Black" pitchFamily="18" charset="0"/>
              </a:rPr>
              <a:t>）</a:t>
            </a:r>
            <a:r>
              <a:rPr lang="zh-CN" altLang="zh-CN" sz="2200" dirty="0">
                <a:latin typeface="Bodoni MT Black" pitchFamily="18" charset="0"/>
                <a:ea typeface="+mn-ea"/>
              </a:rPr>
              <a:t>之外，还从父类</a:t>
            </a:r>
            <a:r>
              <a:rPr lang="en-US" altLang="zh-CN" sz="2200" dirty="0">
                <a:latin typeface="Bodoni MT Black" pitchFamily="18" charset="0"/>
                <a:ea typeface="+mn-ea"/>
              </a:rPr>
              <a:t>A</a:t>
            </a:r>
            <a:r>
              <a:rPr lang="zh-CN" altLang="zh-CN" sz="2200" dirty="0">
                <a:latin typeface="Bodoni MT Black" pitchFamily="18" charset="0"/>
                <a:ea typeface="+mn-ea"/>
              </a:rPr>
              <a:t>继承特性。</a:t>
            </a:r>
            <a:endParaRPr lang="zh-CN" altLang="en-US" sz="2200" dirty="0">
              <a:latin typeface="Bodoni MT Black" pitchFamily="18" charset="0"/>
              <a:ea typeface="+mn-ea"/>
            </a:endParaRP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323850" y="11113"/>
            <a:ext cx="8229600" cy="1143000"/>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288" y="1052513"/>
            <a:ext cx="85693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rPr>
              <a:t>7. </a:t>
            </a:r>
            <a:r>
              <a:rPr lang="zh-CN" altLang="en-US" sz="2400" b="1" dirty="0">
                <a:solidFill>
                  <a:srgbClr val="FF0000"/>
                </a:solidFill>
                <a:latin typeface="Bodoni MT Black" pitchFamily="18" charset="0"/>
              </a:rPr>
              <a:t>继承（</a:t>
            </a:r>
            <a:r>
              <a:rPr lang="en-US" altLang="zh-CN" sz="2400" b="1" dirty="0">
                <a:solidFill>
                  <a:srgbClr val="FF0000"/>
                </a:solidFill>
                <a:latin typeface="Bodoni MT Black" pitchFamily="18" charset="0"/>
              </a:rPr>
              <a:t>inheritance</a:t>
            </a:r>
            <a:r>
              <a:rPr lang="zh-CN" altLang="en-US" sz="2400" b="1" dirty="0">
                <a:solidFill>
                  <a:srgbClr val="FF0000"/>
                </a:solidFill>
                <a:latin typeface="Bodoni MT Black" pitchFamily="18" charset="0"/>
              </a:rPr>
              <a:t>）</a:t>
            </a:r>
            <a:endParaRPr lang="en-US" altLang="zh-CN" sz="2400" b="1" dirty="0">
              <a:solidFill>
                <a:srgbClr val="FF0000"/>
              </a:solidFill>
              <a:latin typeface="Bodoni MT Black" pitchFamily="18" charset="0"/>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继承具有</a:t>
            </a:r>
            <a:r>
              <a:rPr lang="zh-CN" altLang="zh-CN" sz="2400" dirty="0">
                <a:solidFill>
                  <a:srgbClr val="FF0000"/>
                </a:solidFill>
                <a:latin typeface="Bodoni MT Black" pitchFamily="18" charset="0"/>
                <a:ea typeface="+mn-ea"/>
              </a:rPr>
              <a:t>传递性</a:t>
            </a:r>
            <a:r>
              <a:rPr lang="zh-CN" altLang="zh-CN" sz="2400" dirty="0">
                <a:latin typeface="Bodoni MT Black" pitchFamily="18" charset="0"/>
                <a:ea typeface="+mn-ea"/>
              </a:rPr>
              <a:t>，</a:t>
            </a:r>
            <a:r>
              <a:rPr lang="zh-CN" altLang="en-US" sz="2400" dirty="0">
                <a:latin typeface="Bodoni MT Black" pitchFamily="18" charset="0"/>
                <a:ea typeface="+mn-ea"/>
              </a:rPr>
              <a:t>即</a:t>
            </a:r>
            <a:r>
              <a:rPr lang="zh-CN" altLang="zh-CN" sz="2400" dirty="0">
                <a:latin typeface="Bodoni MT Black" pitchFamily="18" charset="0"/>
                <a:ea typeface="+mn-ea"/>
              </a:rPr>
              <a:t>一个类实际上继承了它所在的类等级中在它上层的全部基类的所有描述</a:t>
            </a:r>
            <a:r>
              <a:rPr lang="zh-CN" altLang="en-US" sz="2400" dirty="0">
                <a:latin typeface="Bodoni MT Black" pitchFamily="18" charset="0"/>
                <a:ea typeface="+mn-ea"/>
              </a:rPr>
              <a:t>。</a:t>
            </a:r>
            <a:endParaRPr lang="en-US" altLang="zh-CN" sz="2400" dirty="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当类等级为</a:t>
            </a:r>
            <a:r>
              <a:rPr lang="zh-CN" altLang="zh-CN" sz="2400" dirty="0">
                <a:solidFill>
                  <a:srgbClr val="FF0000"/>
                </a:solidFill>
                <a:latin typeface="Bodoni MT Black" pitchFamily="18" charset="0"/>
                <a:ea typeface="+mn-ea"/>
              </a:rPr>
              <a:t>树形结构</a:t>
            </a:r>
            <a:r>
              <a:rPr lang="zh-CN" altLang="zh-CN" sz="2400" dirty="0">
                <a:latin typeface="Bodoni MT Black" pitchFamily="18" charset="0"/>
                <a:ea typeface="+mn-ea"/>
              </a:rPr>
              <a:t>时，类的继承是</a:t>
            </a:r>
            <a:r>
              <a:rPr lang="zh-CN" altLang="zh-CN" sz="2400" dirty="0">
                <a:solidFill>
                  <a:srgbClr val="FF0000"/>
                </a:solidFill>
                <a:latin typeface="Bodoni MT Black" pitchFamily="18" charset="0"/>
                <a:ea typeface="+mn-ea"/>
              </a:rPr>
              <a:t>单继承</a:t>
            </a:r>
            <a:r>
              <a:rPr lang="zh-CN" altLang="zh-CN" sz="2400" dirty="0">
                <a:latin typeface="Bodoni MT Black" pitchFamily="18" charset="0"/>
                <a:ea typeface="+mn-ea"/>
              </a:rPr>
              <a:t>；当允许一个</a:t>
            </a:r>
            <a:r>
              <a:rPr lang="zh-CN" altLang="zh-CN" sz="2400" dirty="0">
                <a:solidFill>
                  <a:srgbClr val="FF0000"/>
                </a:solidFill>
                <a:latin typeface="Bodoni MT Black" pitchFamily="18" charset="0"/>
                <a:ea typeface="+mn-ea"/>
              </a:rPr>
              <a:t>类有多个父类</a:t>
            </a:r>
            <a:r>
              <a:rPr lang="zh-CN" altLang="zh-CN" sz="2400" dirty="0">
                <a:latin typeface="Bodoni MT Black" pitchFamily="18" charset="0"/>
                <a:ea typeface="+mn-ea"/>
              </a:rPr>
              <a:t>时，类的继承是</a:t>
            </a:r>
            <a:r>
              <a:rPr lang="zh-CN" altLang="zh-CN" sz="2400" dirty="0">
                <a:solidFill>
                  <a:srgbClr val="FF0000"/>
                </a:solidFill>
                <a:latin typeface="Bodoni MT Black" pitchFamily="18" charset="0"/>
                <a:ea typeface="+mn-ea"/>
              </a:rPr>
              <a:t>多重继承</a:t>
            </a:r>
            <a:r>
              <a:rPr lang="zh-CN" altLang="zh-CN" sz="2400" dirty="0">
                <a:latin typeface="Bodoni MT Black" pitchFamily="18" charset="0"/>
                <a:ea typeface="+mn-ea"/>
              </a:rPr>
              <a:t>。多重继承的类可以组合多个父类的性质构成所需的性质，使用多重继承时要注意避免二义性。</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extLst>
      <p:ext uri="{BB962C8B-B14F-4D97-AF65-F5344CB8AC3E}">
        <p14:creationId xmlns:p14="http://schemas.microsoft.com/office/powerpoint/2010/main" val="3395562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323850" y="11113"/>
            <a:ext cx="8229600" cy="1143000"/>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395288" y="1052513"/>
            <a:ext cx="85693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rPr>
              <a:t>7. </a:t>
            </a:r>
            <a:r>
              <a:rPr lang="zh-CN" altLang="en-US" sz="2400" b="1" dirty="0">
                <a:solidFill>
                  <a:srgbClr val="FF0000"/>
                </a:solidFill>
                <a:latin typeface="Bodoni MT Black" pitchFamily="18" charset="0"/>
              </a:rPr>
              <a:t>继承（</a:t>
            </a:r>
            <a:r>
              <a:rPr lang="en-US" altLang="zh-CN" sz="2400" b="1" dirty="0">
                <a:solidFill>
                  <a:srgbClr val="FF0000"/>
                </a:solidFill>
                <a:latin typeface="Bodoni MT Black" pitchFamily="18" charset="0"/>
              </a:rPr>
              <a:t>inheritance</a:t>
            </a:r>
            <a:r>
              <a:rPr lang="zh-CN" altLang="en-US" sz="2400" b="1" dirty="0">
                <a:solidFill>
                  <a:srgbClr val="FF0000"/>
                </a:solidFill>
                <a:latin typeface="Bodoni MT Black" pitchFamily="18" charset="0"/>
              </a:rPr>
              <a:t>）</a:t>
            </a:r>
            <a:endParaRPr lang="en-US" altLang="zh-CN" sz="2400" b="1" dirty="0">
              <a:solidFill>
                <a:srgbClr val="FF0000"/>
              </a:solidFill>
              <a:latin typeface="Bodoni MT Black" pitchFamily="18" charset="0"/>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当需要扩充原有的功能时，派生类的方法可以调用其基类的方法，并在此基础上增加必要的程序代码；当需要完全改变原有操作的算法时，</a:t>
            </a:r>
            <a:r>
              <a:rPr lang="zh-CN" altLang="zh-CN" sz="2400" dirty="0">
                <a:solidFill>
                  <a:srgbClr val="FF0000"/>
                </a:solidFill>
                <a:latin typeface="Bodoni MT Black" pitchFamily="18" charset="0"/>
                <a:ea typeface="+mn-ea"/>
              </a:rPr>
              <a:t>可以在派生类中实现一个与基类方法同名而算法不同的方法</a:t>
            </a:r>
            <a:r>
              <a:rPr lang="zh-CN" altLang="zh-CN" sz="2400" dirty="0">
                <a:latin typeface="Bodoni MT Black" pitchFamily="18" charset="0"/>
                <a:ea typeface="+mn-ea"/>
              </a:rPr>
              <a:t>；当需要增加新的功能时，可以在派生类中实现一个新的方法。</a:t>
            </a:r>
            <a:endParaRPr lang="en-US" altLang="zh-CN" sz="2400" dirty="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有了继承性可以用把已有的一般性的解加以具体化的办法，来达到</a:t>
            </a:r>
            <a:r>
              <a:rPr lang="zh-CN" altLang="zh-CN" sz="2400" dirty="0">
                <a:solidFill>
                  <a:srgbClr val="FF0000"/>
                </a:solidFill>
                <a:latin typeface="Bodoni MT Black" pitchFamily="18" charset="0"/>
                <a:ea typeface="+mn-ea"/>
              </a:rPr>
              <a:t>软件重用</a:t>
            </a:r>
            <a:r>
              <a:rPr lang="zh-CN" altLang="zh-CN" sz="2400" dirty="0">
                <a:latin typeface="Bodoni MT Black" pitchFamily="18" charset="0"/>
                <a:ea typeface="+mn-ea"/>
              </a:rPr>
              <a:t>的目的</a:t>
            </a:r>
            <a:r>
              <a:rPr lang="zh-CN" altLang="en-US" sz="2400" dirty="0">
                <a:latin typeface="Bodoni MT Black" pitchFamily="18" charset="0"/>
                <a:ea typeface="+mn-ea"/>
              </a:rPr>
              <a:t>。</a:t>
            </a:r>
            <a:endParaRPr lang="en-US" altLang="zh-CN" sz="2400" b="1"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7038" y="41275"/>
            <a:ext cx="8229600" cy="1143000"/>
          </a:xfrm>
        </p:spPr>
        <p:txBody>
          <a:bodyPr/>
          <a:lstStyle/>
          <a:p>
            <a:pPr eaLnBrk="1" hangingPunct="1">
              <a:defRPr/>
            </a:pPr>
            <a:r>
              <a:rPr lang="zh-CN" altLang="en-US" b="1" dirty="0">
                <a:latin typeface="Bodoni MT Black" pitchFamily="18" charset="0"/>
              </a:rPr>
              <a:t>第</a:t>
            </a:r>
            <a:r>
              <a:rPr lang="en-US" altLang="zh-CN" b="1" dirty="0">
                <a:latin typeface="Bodoni MT Black" pitchFamily="18" charset="0"/>
              </a:rPr>
              <a:t>9</a:t>
            </a:r>
            <a:r>
              <a:rPr lang="zh-CN" altLang="en-US" b="1" dirty="0">
                <a:latin typeface="Bodoni MT Black" pitchFamily="18" charset="0"/>
              </a:rPr>
              <a:t>章 面向对象方法学引论</a:t>
            </a:r>
            <a:endParaRPr lang="en-US" altLang="zh-CN" b="1" dirty="0">
              <a:latin typeface="Bodoni MT Black" pitchFamily="18" charset="0"/>
            </a:endParaRPr>
          </a:p>
        </p:txBody>
      </p:sp>
      <p:sp>
        <p:nvSpPr>
          <p:cNvPr id="3" name="内容占位符 2"/>
          <p:cNvSpPr>
            <a:spLocks noGrp="1"/>
          </p:cNvSpPr>
          <p:nvPr>
            <p:ph idx="4294967295"/>
          </p:nvPr>
        </p:nvSpPr>
        <p:spPr>
          <a:xfrm>
            <a:off x="260283" y="1446212"/>
            <a:ext cx="8563110" cy="4525963"/>
          </a:xfrm>
        </p:spPr>
        <p:txBody>
          <a:bodyPr/>
          <a:lstStyle/>
          <a:p>
            <a:pPr marL="0" indent="0">
              <a:lnSpc>
                <a:spcPct val="125000"/>
              </a:lnSpc>
              <a:spcBef>
                <a:spcPts val="0"/>
              </a:spcBef>
              <a:buFont typeface="Arial" charset="0"/>
              <a:buNone/>
              <a:defRPr/>
            </a:pPr>
            <a:r>
              <a:rPr lang="zh-CN" altLang="en-US" sz="2400" dirty="0">
                <a:solidFill>
                  <a:srgbClr val="FF0000"/>
                </a:solidFill>
                <a:latin typeface="Bodoni MT Black" pitchFamily="18" charset="0"/>
              </a:rPr>
              <a:t>       传统的结构化设计方法</a:t>
            </a:r>
            <a:r>
              <a:rPr lang="zh-CN" altLang="en-US" sz="2400" dirty="0">
                <a:latin typeface="Bodoni MT Black" pitchFamily="18" charset="0"/>
              </a:rPr>
              <a:t>的基本点是</a:t>
            </a:r>
            <a:r>
              <a:rPr lang="zh-CN" altLang="en-US" sz="2400" dirty="0">
                <a:solidFill>
                  <a:srgbClr val="FF0000"/>
                </a:solidFill>
                <a:latin typeface="Bodoni MT Black" pitchFamily="18" charset="0"/>
              </a:rPr>
              <a:t>面向过程</a:t>
            </a:r>
            <a:r>
              <a:rPr lang="zh-CN" altLang="en-US" sz="2400" dirty="0">
                <a:latin typeface="Bodoni MT Black" pitchFamily="18" charset="0"/>
              </a:rPr>
              <a:t>，系统被分解成若干个过程。</a:t>
            </a:r>
            <a:endParaRPr lang="en-US" altLang="zh-CN" sz="2400" dirty="0">
              <a:latin typeface="Bodoni MT Black" pitchFamily="18" charset="0"/>
            </a:endParaRPr>
          </a:p>
          <a:p>
            <a:pPr marL="0" indent="0">
              <a:lnSpc>
                <a:spcPct val="125000"/>
              </a:lnSpc>
              <a:spcBef>
                <a:spcPts val="0"/>
              </a:spcBef>
              <a:buFont typeface="Arial" charset="0"/>
              <a:buNone/>
              <a:defRPr/>
            </a:pPr>
            <a:r>
              <a:rPr lang="en-US" altLang="zh-CN" sz="2400" dirty="0">
                <a:latin typeface="Bodoni MT Black" pitchFamily="18" charset="0"/>
              </a:rPr>
              <a:t>       </a:t>
            </a:r>
            <a:r>
              <a:rPr lang="zh-CN" altLang="en-US" sz="2400" dirty="0">
                <a:solidFill>
                  <a:srgbClr val="FF0000"/>
                </a:solidFill>
                <a:latin typeface="Bodoni MT Black" pitchFamily="18" charset="0"/>
              </a:rPr>
              <a:t>面向对象的方法</a:t>
            </a:r>
            <a:r>
              <a:rPr lang="zh-CN" altLang="en-US" sz="2400" dirty="0">
                <a:latin typeface="Bodoni MT Black" pitchFamily="18" charset="0"/>
              </a:rPr>
              <a:t>是采用</a:t>
            </a:r>
            <a:r>
              <a:rPr lang="zh-CN" altLang="en-US" sz="2400" dirty="0">
                <a:solidFill>
                  <a:srgbClr val="FF0000"/>
                </a:solidFill>
                <a:latin typeface="Bodoni MT Black" pitchFamily="18" charset="0"/>
              </a:rPr>
              <a:t>构造模型</a:t>
            </a:r>
            <a:r>
              <a:rPr lang="zh-CN" altLang="en-US" sz="2400" dirty="0">
                <a:latin typeface="Bodoni MT Black" pitchFamily="18" charset="0"/>
              </a:rPr>
              <a:t>的观点，在系统的开发过程中，</a:t>
            </a:r>
            <a:r>
              <a:rPr lang="zh-CN" altLang="en-US" sz="2400" dirty="0">
                <a:solidFill>
                  <a:srgbClr val="FF0000"/>
                </a:solidFill>
                <a:latin typeface="Bodoni MT Black" pitchFamily="18" charset="0"/>
              </a:rPr>
              <a:t>各个步骤的共同的目标是建造一个问题域的模型</a:t>
            </a:r>
            <a:r>
              <a:rPr lang="zh-CN" altLang="en-US" sz="2400" dirty="0">
                <a:latin typeface="Bodoni MT Black" pitchFamily="18" charset="0"/>
              </a:rPr>
              <a:t>。</a:t>
            </a:r>
            <a:endParaRPr lang="en-US" altLang="zh-CN" sz="2400" dirty="0">
              <a:latin typeface="Bodoni MT Black" pitchFamily="18" charset="0"/>
            </a:endParaRPr>
          </a:p>
          <a:p>
            <a:pPr marL="0" indent="0">
              <a:lnSpc>
                <a:spcPct val="125000"/>
              </a:lnSpc>
              <a:spcBef>
                <a:spcPts val="0"/>
              </a:spcBef>
              <a:buFont typeface="Arial" charset="0"/>
              <a:buNone/>
              <a:defRPr/>
            </a:pPr>
            <a:r>
              <a:rPr lang="en-US" altLang="zh-CN" sz="2400" dirty="0">
                <a:latin typeface="Bodoni MT Black" pitchFamily="18" charset="0"/>
              </a:rPr>
              <a:t>       </a:t>
            </a:r>
            <a:r>
              <a:rPr lang="zh-CN" altLang="en-US" sz="2400" dirty="0">
                <a:latin typeface="Bodoni MT Black" pitchFamily="18" charset="0"/>
              </a:rPr>
              <a:t>在</a:t>
            </a:r>
            <a:r>
              <a:rPr lang="zh-CN" altLang="en-US" sz="2400" dirty="0">
                <a:solidFill>
                  <a:srgbClr val="FF0000"/>
                </a:solidFill>
                <a:latin typeface="Bodoni MT Black" pitchFamily="18" charset="0"/>
              </a:rPr>
              <a:t>面向对象的设计</a:t>
            </a:r>
            <a:r>
              <a:rPr lang="zh-CN" altLang="en-US" sz="2400" dirty="0">
                <a:latin typeface="Bodoni MT Black" pitchFamily="18" charset="0"/>
              </a:rPr>
              <a:t>中，初始元素是</a:t>
            </a:r>
            <a:r>
              <a:rPr lang="zh-CN" altLang="en-US" sz="2400" dirty="0">
                <a:solidFill>
                  <a:srgbClr val="FF0000"/>
                </a:solidFill>
                <a:latin typeface="Bodoni MT Black" pitchFamily="18" charset="0"/>
              </a:rPr>
              <a:t>对象</a:t>
            </a:r>
            <a:r>
              <a:rPr lang="zh-CN" altLang="en-US" sz="2400" dirty="0">
                <a:latin typeface="Bodoni MT Black" pitchFamily="18" charset="0"/>
              </a:rPr>
              <a:t>，然后将具有共同特征的对象归纳成</a:t>
            </a:r>
            <a:r>
              <a:rPr lang="zh-CN" altLang="en-US" sz="2400" dirty="0">
                <a:solidFill>
                  <a:srgbClr val="FF0000"/>
                </a:solidFill>
                <a:latin typeface="Bodoni MT Black" pitchFamily="18" charset="0"/>
              </a:rPr>
              <a:t>类</a:t>
            </a:r>
            <a:r>
              <a:rPr lang="zh-CN" altLang="en-US" sz="2400" dirty="0">
                <a:latin typeface="Bodoni MT Black" pitchFamily="18" charset="0"/>
              </a:rPr>
              <a:t>，组织类之间的</a:t>
            </a:r>
            <a:r>
              <a:rPr lang="zh-CN" altLang="en-US" sz="2400" dirty="0">
                <a:solidFill>
                  <a:srgbClr val="FF0000"/>
                </a:solidFill>
                <a:latin typeface="Bodoni MT Black" pitchFamily="18" charset="0"/>
              </a:rPr>
              <a:t>等级关系</a:t>
            </a:r>
            <a:r>
              <a:rPr lang="zh-CN" altLang="en-US" sz="2400" dirty="0">
                <a:latin typeface="Bodoni MT Black" pitchFamily="18" charset="0"/>
              </a:rPr>
              <a:t>，构造</a:t>
            </a:r>
            <a:r>
              <a:rPr lang="zh-CN" altLang="en-US" sz="2400" dirty="0">
                <a:solidFill>
                  <a:srgbClr val="FF0000"/>
                </a:solidFill>
                <a:latin typeface="Bodoni MT Black" pitchFamily="18" charset="0"/>
              </a:rPr>
              <a:t>类库</a:t>
            </a:r>
            <a:r>
              <a:rPr lang="zh-CN" altLang="en-US" sz="2400" dirty="0">
                <a:latin typeface="Bodoni MT Black" pitchFamily="18" charset="0"/>
              </a:rPr>
              <a:t>。在应用时，在类库中选择相应的类。</a:t>
            </a:r>
          </a:p>
        </p:txBody>
      </p:sp>
      <p:sp>
        <p:nvSpPr>
          <p:cNvPr id="5"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引言</a:t>
            </a:r>
          </a:p>
        </p:txBody>
      </p:sp>
    </p:spTree>
    <p:extLst>
      <p:ext uri="{BB962C8B-B14F-4D97-AF65-F5344CB8AC3E}">
        <p14:creationId xmlns:p14="http://schemas.microsoft.com/office/powerpoint/2010/main" val="39681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447675" y="1114425"/>
            <a:ext cx="8372475" cy="500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600"/>
              </a:lnSpc>
              <a:spcAft>
                <a:spcPts val="600"/>
              </a:spcAft>
              <a:defRPr/>
            </a:pPr>
            <a:r>
              <a:rPr lang="en-US" altLang="zh-CN" sz="2400" b="1" dirty="0">
                <a:solidFill>
                  <a:srgbClr val="FF0000"/>
                </a:solidFill>
                <a:latin typeface="Bodoni MT Black" pitchFamily="18" charset="0"/>
                <a:ea typeface="+mn-ea"/>
              </a:rPr>
              <a:t>8. </a:t>
            </a:r>
            <a:r>
              <a:rPr lang="zh-CN" altLang="en-US" sz="2400" b="1" dirty="0">
                <a:solidFill>
                  <a:srgbClr val="FF0000"/>
                </a:solidFill>
                <a:latin typeface="Bodoni MT Black" pitchFamily="18" charset="0"/>
                <a:ea typeface="+mn-ea"/>
              </a:rPr>
              <a:t>多态性（</a:t>
            </a:r>
            <a:r>
              <a:rPr lang="en-US" altLang="zh-CN" sz="2400" b="1" dirty="0">
                <a:solidFill>
                  <a:srgbClr val="FF0000"/>
                </a:solidFill>
                <a:latin typeface="Bodoni MT Black" pitchFamily="18" charset="0"/>
                <a:ea typeface="+mn-ea"/>
              </a:rPr>
              <a:t>polymorphism</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300" b="1" dirty="0">
                <a:solidFill>
                  <a:srgbClr val="C00000"/>
                </a:solidFill>
                <a:latin typeface="Bodoni MT Black" pitchFamily="18" charset="0"/>
                <a:ea typeface="+mn-ea"/>
              </a:rPr>
              <a:t>      </a:t>
            </a:r>
            <a:r>
              <a:rPr lang="zh-CN" altLang="zh-CN" sz="2300" b="1" dirty="0">
                <a:solidFill>
                  <a:srgbClr val="C00000"/>
                </a:solidFill>
                <a:latin typeface="Bodoni MT Black" pitchFamily="18" charset="0"/>
                <a:ea typeface="+mn-ea"/>
              </a:rPr>
              <a:t>多态性</a:t>
            </a:r>
            <a:r>
              <a:rPr lang="zh-CN" altLang="zh-CN" sz="2300" dirty="0">
                <a:latin typeface="Bodoni MT Black" pitchFamily="18" charset="0"/>
                <a:ea typeface="+mn-ea"/>
              </a:rPr>
              <a:t>是指子类对象可以像父类对象那样使用，同样的消息既可以发送给父类对象也可以发送给子类对象。</a:t>
            </a:r>
            <a:r>
              <a:rPr lang="zh-CN" altLang="en-US" sz="2300" dirty="0">
                <a:latin typeface="Bodoni MT Black" pitchFamily="18" charset="0"/>
                <a:ea typeface="+mn-ea"/>
              </a:rPr>
              <a:t>即</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在类等级的不同层次中可以共享</a:t>
            </a:r>
            <a:r>
              <a:rPr lang="zh-CN" altLang="en-US" sz="2300" dirty="0">
                <a:solidFill>
                  <a:srgbClr val="FF0000"/>
                </a:solidFill>
                <a:latin typeface="Bodoni MT Black" pitchFamily="18" charset="0"/>
                <a:ea typeface="+mn-ea"/>
              </a:rPr>
              <a:t>（</a:t>
            </a:r>
            <a:r>
              <a:rPr lang="zh-CN" altLang="zh-CN" sz="2300" dirty="0">
                <a:solidFill>
                  <a:srgbClr val="FF0000"/>
                </a:solidFill>
                <a:latin typeface="Bodoni MT Black" pitchFamily="18" charset="0"/>
                <a:ea typeface="+mn-ea"/>
              </a:rPr>
              <a:t>公用</a:t>
            </a:r>
            <a:r>
              <a:rPr lang="zh-CN" altLang="en-US" sz="2300" dirty="0">
                <a:solidFill>
                  <a:srgbClr val="FF0000"/>
                </a:solidFill>
                <a:latin typeface="Bodoni MT Black" pitchFamily="18" charset="0"/>
              </a:rPr>
              <a:t>）</a:t>
            </a:r>
            <a:r>
              <a:rPr lang="zh-CN" altLang="zh-CN" sz="2300" dirty="0">
                <a:solidFill>
                  <a:srgbClr val="FF0000"/>
                </a:solidFill>
                <a:latin typeface="Bodoni MT Black" pitchFamily="18" charset="0"/>
                <a:ea typeface="+mn-ea"/>
              </a:rPr>
              <a:t>一个行为</a:t>
            </a:r>
            <a:r>
              <a:rPr lang="zh-CN" altLang="en-US" sz="2300" dirty="0">
                <a:solidFill>
                  <a:srgbClr val="FF0000"/>
                </a:solidFill>
                <a:latin typeface="Bodoni MT Black" pitchFamily="18" charset="0"/>
                <a:ea typeface="+mn-ea"/>
              </a:rPr>
              <a:t>（</a:t>
            </a:r>
            <a:r>
              <a:rPr lang="zh-CN" altLang="zh-CN" sz="2300" dirty="0">
                <a:solidFill>
                  <a:srgbClr val="FF0000"/>
                </a:solidFill>
                <a:latin typeface="Bodoni MT Black" pitchFamily="18" charset="0"/>
                <a:ea typeface="+mn-ea"/>
              </a:rPr>
              <a:t>方法</a:t>
            </a:r>
            <a:r>
              <a:rPr lang="zh-CN" altLang="en-US" sz="2300" dirty="0">
                <a:solidFill>
                  <a:srgbClr val="FF0000"/>
                </a:solidFill>
                <a:latin typeface="Bodoni MT Black" pitchFamily="18" charset="0"/>
              </a:rPr>
              <a:t>）</a:t>
            </a:r>
            <a:r>
              <a:rPr lang="zh-CN" altLang="zh-CN" sz="2300" dirty="0">
                <a:solidFill>
                  <a:srgbClr val="FF0000"/>
                </a:solidFill>
                <a:latin typeface="Bodoni MT Black" pitchFamily="18" charset="0"/>
                <a:ea typeface="+mn-ea"/>
              </a:rPr>
              <a:t>的名字，然而不同层次中的每个类却各自按自己的需要来实现这个行为</a:t>
            </a:r>
            <a:r>
              <a:rPr lang="zh-CN" altLang="zh-CN" sz="2300" dirty="0">
                <a:latin typeface="Bodoni MT Black" pitchFamily="18" charset="0"/>
                <a:ea typeface="+mn-ea"/>
              </a:rPr>
              <a:t>。</a:t>
            </a:r>
            <a:endParaRPr lang="en-US" altLang="zh-CN" sz="2300" dirty="0">
              <a:latin typeface="Bodoni MT Black" pitchFamily="18" charset="0"/>
              <a:ea typeface="+mn-ea"/>
            </a:endParaRPr>
          </a:p>
          <a:p>
            <a:pPr marL="0" indent="0">
              <a:lnSpc>
                <a:spcPct val="125000"/>
              </a:lnSpc>
              <a:defRPr/>
            </a:pPr>
            <a:r>
              <a:rPr lang="en-US" altLang="zh-CN" sz="2300" dirty="0">
                <a:latin typeface="Bodoni MT Black" pitchFamily="18" charset="0"/>
                <a:ea typeface="+mn-ea"/>
              </a:rPr>
              <a:t>      </a:t>
            </a:r>
            <a:r>
              <a:rPr lang="zh-CN" altLang="zh-CN" sz="2300" dirty="0">
                <a:latin typeface="Bodoni MT Black" pitchFamily="18" charset="0"/>
                <a:ea typeface="+mn-ea"/>
              </a:rPr>
              <a:t>多态性机制不仅增加了面向对象软件系统的灵活性，进一步减少了信息冗余，而且显著提高了软件的可重用性和可扩充性。</a:t>
            </a:r>
            <a:r>
              <a:rPr lang="zh-CN" altLang="zh-CN" sz="2400" dirty="0"/>
              <a:t>在</a:t>
            </a:r>
            <a:r>
              <a:rPr lang="en-US" altLang="zh-CN" sz="2400" dirty="0"/>
              <a:t>C++</a:t>
            </a:r>
            <a:r>
              <a:rPr lang="zh-CN" altLang="zh-CN" sz="2400" dirty="0"/>
              <a:t>语言中，多态性是通过</a:t>
            </a:r>
            <a:r>
              <a:rPr lang="zh-CN" altLang="zh-CN" sz="2400" dirty="0">
                <a:solidFill>
                  <a:srgbClr val="FF0000"/>
                </a:solidFill>
              </a:rPr>
              <a:t>虚函数</a:t>
            </a:r>
            <a:r>
              <a:rPr lang="zh-CN" altLang="zh-CN" sz="2400" dirty="0"/>
              <a:t>实现的</a:t>
            </a:r>
            <a:r>
              <a:rPr lang="zh-CN" altLang="en-US" sz="2400" dirty="0"/>
              <a:t>，</a:t>
            </a:r>
            <a:r>
              <a:rPr lang="zh-CN" altLang="zh-CN" sz="2400" dirty="0"/>
              <a:t>虚函数机制使得程序员能在一个类等级中使用相同函数的多个不同版本，在</a:t>
            </a:r>
            <a:r>
              <a:rPr lang="zh-CN" altLang="en-US" sz="2400" dirty="0">
                <a:solidFill>
                  <a:srgbClr val="FF0000"/>
                </a:solidFill>
              </a:rPr>
              <a:t>程序</a:t>
            </a:r>
            <a:r>
              <a:rPr lang="zh-CN" altLang="zh-CN" sz="2400" dirty="0">
                <a:solidFill>
                  <a:srgbClr val="FF0000"/>
                </a:solidFill>
              </a:rPr>
              <a:t>运行时刻</a:t>
            </a:r>
            <a:r>
              <a:rPr lang="zh-CN" altLang="zh-CN" sz="2400" dirty="0"/>
              <a:t>才根据接收消息的对象</a:t>
            </a:r>
            <a:r>
              <a:rPr lang="zh-CN" altLang="en-US" sz="2400" dirty="0"/>
              <a:t>确定</a:t>
            </a:r>
            <a:r>
              <a:rPr lang="zh-CN" altLang="zh-CN" sz="2400" dirty="0"/>
              <a:t>所属于的类</a:t>
            </a:r>
            <a:r>
              <a:rPr lang="zh-CN" altLang="en-US" sz="2400" dirty="0"/>
              <a:t>，</a:t>
            </a:r>
            <a:r>
              <a:rPr lang="zh-CN" altLang="zh-CN" sz="2400" dirty="0"/>
              <a:t>称为</a:t>
            </a:r>
            <a:r>
              <a:rPr lang="zh-CN" altLang="zh-CN" sz="2400" dirty="0">
                <a:solidFill>
                  <a:srgbClr val="FF0000"/>
                </a:solidFill>
              </a:rPr>
              <a:t>动态联编</a:t>
            </a:r>
            <a:r>
              <a:rPr lang="zh-CN" altLang="en-US" sz="2400" dirty="0"/>
              <a:t>。</a:t>
            </a:r>
            <a:endParaRPr lang="en-US" altLang="zh-CN" sz="23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9.2 </a:t>
            </a:r>
            <a:r>
              <a:rPr lang="zh-CN" altLang="en-US" b="1" dirty="0">
                <a:latin typeface="Bodoni MT Black" pitchFamily="18" charset="0"/>
              </a:rPr>
              <a:t>面向对象的概念</a:t>
            </a:r>
          </a:p>
        </p:txBody>
      </p:sp>
      <p:sp>
        <p:nvSpPr>
          <p:cNvPr id="32775" name="TextBox 7"/>
          <p:cNvSpPr txBox="1">
            <a:spLocks noChangeArrowheads="1"/>
          </p:cNvSpPr>
          <p:nvPr/>
        </p:nvSpPr>
        <p:spPr bwMode="auto">
          <a:xfrm>
            <a:off x="447675" y="1114425"/>
            <a:ext cx="8372475" cy="4580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600"/>
              </a:lnSpc>
              <a:spcBef>
                <a:spcPts val="600"/>
              </a:spcBef>
              <a:spcAft>
                <a:spcPts val="600"/>
              </a:spcAft>
              <a:defRPr/>
            </a:pPr>
            <a:r>
              <a:rPr lang="en-US" altLang="zh-CN" sz="2400" b="1" dirty="0">
                <a:solidFill>
                  <a:srgbClr val="FF0000"/>
                </a:solidFill>
                <a:latin typeface="Bodoni MT Black" pitchFamily="18" charset="0"/>
                <a:ea typeface="+mn-ea"/>
              </a:rPr>
              <a:t>9. </a:t>
            </a:r>
            <a:r>
              <a:rPr lang="zh-CN" altLang="zh-CN" sz="2400" b="1" dirty="0">
                <a:solidFill>
                  <a:srgbClr val="FF0000"/>
                </a:solidFill>
                <a:latin typeface="Bodoni MT Black" pitchFamily="18" charset="0"/>
                <a:ea typeface="+mn-ea"/>
              </a:rPr>
              <a:t>重载</a:t>
            </a:r>
            <a:r>
              <a:rPr lang="zh-CN" altLang="en-US" sz="2400" b="1" dirty="0">
                <a:solidFill>
                  <a:srgbClr val="FF0000"/>
                </a:solidFill>
                <a:latin typeface="Bodoni MT Black" pitchFamily="18" charset="0"/>
                <a:ea typeface="+mn-ea"/>
              </a:rPr>
              <a:t>（</a:t>
            </a:r>
            <a:r>
              <a:rPr lang="en-US" altLang="zh-CN" sz="2400" b="1" dirty="0">
                <a:solidFill>
                  <a:srgbClr val="FF0000"/>
                </a:solidFill>
                <a:latin typeface="Bodoni MT Black" pitchFamily="18" charset="0"/>
                <a:ea typeface="+mn-ea"/>
              </a:rPr>
              <a:t>overloading</a:t>
            </a:r>
            <a:r>
              <a:rPr lang="zh-CN" altLang="en-US" sz="2400" b="1" dirty="0">
                <a:solidFill>
                  <a:srgbClr val="FF0000"/>
                </a:solidFill>
                <a:latin typeface="Bodoni MT Black" pitchFamily="18" charset="0"/>
                <a:ea typeface="+mn-ea"/>
              </a:rPr>
              <a:t>）</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000" dirty="0">
                <a:latin typeface="Bodoni MT Black" pitchFamily="18" charset="0"/>
              </a:rPr>
              <a:t>       </a:t>
            </a:r>
            <a:r>
              <a:rPr lang="zh-CN" altLang="zh-CN" sz="2300" dirty="0">
                <a:latin typeface="Bodoni MT Black" pitchFamily="18" charset="0"/>
                <a:ea typeface="+mn-ea"/>
              </a:rPr>
              <a:t>有两种</a:t>
            </a:r>
            <a:r>
              <a:rPr lang="zh-CN" altLang="zh-CN" sz="2300" b="1" dirty="0">
                <a:solidFill>
                  <a:srgbClr val="C00000"/>
                </a:solidFill>
                <a:latin typeface="Bodoni MT Black" pitchFamily="18" charset="0"/>
                <a:ea typeface="+mn-ea"/>
              </a:rPr>
              <a:t>重载</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函数重载</a:t>
            </a:r>
            <a:r>
              <a:rPr lang="zh-CN" altLang="zh-CN" sz="2300" dirty="0">
                <a:latin typeface="Bodoni MT Black" pitchFamily="18" charset="0"/>
                <a:ea typeface="+mn-ea"/>
              </a:rPr>
              <a:t>是指在同一作用域内的</a:t>
            </a:r>
            <a:r>
              <a:rPr lang="zh-CN" altLang="zh-CN" sz="2300" dirty="0">
                <a:solidFill>
                  <a:srgbClr val="FF0000"/>
                </a:solidFill>
                <a:latin typeface="Bodoni MT Black" pitchFamily="18" charset="0"/>
                <a:ea typeface="+mn-ea"/>
              </a:rPr>
              <a:t>若干个参数特征不同的函数</a:t>
            </a:r>
            <a:r>
              <a:rPr lang="zh-CN" altLang="zh-CN" sz="2300" dirty="0">
                <a:latin typeface="Bodoni MT Black" pitchFamily="18" charset="0"/>
                <a:ea typeface="+mn-ea"/>
              </a:rPr>
              <a:t>可以使用相同的函数名字；</a:t>
            </a:r>
            <a:r>
              <a:rPr lang="zh-CN" altLang="zh-CN" sz="2300" dirty="0">
                <a:solidFill>
                  <a:srgbClr val="FF0000"/>
                </a:solidFill>
                <a:latin typeface="Bodoni MT Black" pitchFamily="18" charset="0"/>
                <a:ea typeface="+mn-ea"/>
              </a:rPr>
              <a:t>运算符重载</a:t>
            </a:r>
            <a:r>
              <a:rPr lang="zh-CN" altLang="zh-CN" sz="2300" dirty="0">
                <a:latin typeface="Bodoni MT Black" pitchFamily="18" charset="0"/>
                <a:ea typeface="+mn-ea"/>
              </a:rPr>
              <a:t>是指同一个运算符可以施加于</a:t>
            </a:r>
            <a:r>
              <a:rPr lang="zh-CN" altLang="zh-CN" sz="2300" dirty="0">
                <a:solidFill>
                  <a:srgbClr val="FF0000"/>
                </a:solidFill>
                <a:latin typeface="Bodoni MT Black" pitchFamily="18" charset="0"/>
                <a:ea typeface="+mn-ea"/>
              </a:rPr>
              <a:t>不同类型的操作数</a:t>
            </a:r>
            <a:r>
              <a:rPr lang="zh-CN" altLang="zh-CN" sz="2300" dirty="0">
                <a:latin typeface="Bodoni MT Black" pitchFamily="18" charset="0"/>
                <a:ea typeface="+mn-ea"/>
              </a:rPr>
              <a:t>上面。</a:t>
            </a:r>
            <a:endParaRPr lang="en-US" altLang="zh-CN" sz="2300" dirty="0">
              <a:latin typeface="Bodoni MT Black" pitchFamily="18" charset="0"/>
              <a:ea typeface="+mn-ea"/>
            </a:endParaRPr>
          </a:p>
          <a:p>
            <a:pPr marL="0" indent="0">
              <a:lnSpc>
                <a:spcPct val="125000"/>
              </a:lnSpc>
              <a:defRPr/>
            </a:pPr>
            <a:r>
              <a:rPr lang="en-US" altLang="zh-CN" sz="2300" dirty="0">
                <a:latin typeface="Bodoni MT Black" pitchFamily="18" charset="0"/>
                <a:ea typeface="+mn-ea"/>
              </a:rPr>
              <a:t>      </a:t>
            </a:r>
            <a:r>
              <a:rPr lang="zh-CN" altLang="zh-CN" sz="2300" dirty="0">
                <a:latin typeface="Bodoni MT Black" pitchFamily="18" charset="0"/>
                <a:ea typeface="+mn-ea"/>
              </a:rPr>
              <a:t>重载进一步提高了面向对象系统的灵活性和可读性。</a:t>
            </a:r>
            <a:r>
              <a:rPr lang="zh-CN" altLang="zh-CN" sz="2400" dirty="0"/>
              <a:t>在</a:t>
            </a:r>
            <a:r>
              <a:rPr lang="en-US" altLang="zh-CN" sz="2400" dirty="0"/>
              <a:t>C++</a:t>
            </a:r>
            <a:r>
              <a:rPr lang="zh-CN" altLang="zh-CN" sz="2400" dirty="0"/>
              <a:t>语言中函数重载是通过</a:t>
            </a:r>
            <a:r>
              <a:rPr lang="zh-CN" altLang="zh-CN" sz="2400" dirty="0">
                <a:solidFill>
                  <a:srgbClr val="FF0000"/>
                </a:solidFill>
              </a:rPr>
              <a:t>静态联编</a:t>
            </a:r>
            <a:r>
              <a:rPr lang="zh-CN" altLang="zh-CN" sz="2400" dirty="0"/>
              <a:t>实现的，也就是在编译时根据函数变元的个数和类型，决定到底使用函数的哪个实现代码</a:t>
            </a:r>
            <a:r>
              <a:rPr lang="zh-CN" altLang="en-US" sz="2400" dirty="0"/>
              <a:t>，</a:t>
            </a:r>
            <a:r>
              <a:rPr lang="zh-CN" altLang="zh-CN" sz="2400" dirty="0"/>
              <a:t>同样是在编译时根据被操作数的类型，决定使用该算符的哪种语义。</a:t>
            </a:r>
            <a:r>
              <a:rPr lang="zh-CN" altLang="en-US" sz="2400" dirty="0"/>
              <a:t>它是在</a:t>
            </a:r>
            <a:r>
              <a:rPr lang="zh-CN" altLang="en-US" sz="2400" dirty="0">
                <a:solidFill>
                  <a:srgbClr val="FF0000"/>
                </a:solidFill>
              </a:rPr>
              <a:t>程序编译连接阶段</a:t>
            </a:r>
            <a:r>
              <a:rPr lang="zh-CN" altLang="en-US" sz="2400" dirty="0"/>
              <a:t>进行联编的。</a:t>
            </a:r>
            <a:endParaRPr lang="zh-CN" altLang="en-US" sz="2400" b="1" dirty="0"/>
          </a:p>
          <a:p>
            <a:pPr marL="0" indent="0">
              <a:lnSpc>
                <a:spcPct val="125000"/>
              </a:lnSpc>
              <a:defRPr/>
            </a:pPr>
            <a:endParaRPr lang="en-US" altLang="zh-CN" sz="23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9.2.2 </a:t>
            </a:r>
            <a:r>
              <a:rPr lang="zh-CN" altLang="en-US" sz="2400" dirty="0">
                <a:solidFill>
                  <a:srgbClr val="D9D9D9"/>
                </a:solidFill>
                <a:latin typeface="Bodoni MT Black" pitchFamily="18" charset="0"/>
                <a:ea typeface="+mn-ea"/>
              </a:rPr>
              <a:t>其他概念</a:t>
            </a:r>
          </a:p>
        </p:txBody>
      </p:sp>
    </p:spTree>
    <p:extLst>
      <p:ext uri="{BB962C8B-B14F-4D97-AF65-F5344CB8AC3E}">
        <p14:creationId xmlns:p14="http://schemas.microsoft.com/office/powerpoint/2010/main" val="252915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02358" y="404664"/>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53251"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53252"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53253"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53254" name="TextBox 3">
            <a:hlinkClick r:id="rId5" action="ppaction://hlinksldjump"/>
          </p:cNvPr>
          <p:cNvSpPr txBox="1">
            <a:spLocks noChangeArrowheads="1"/>
          </p:cNvSpPr>
          <p:nvPr/>
        </p:nvSpPr>
        <p:spPr bwMode="auto">
          <a:xfrm>
            <a:off x="934146" y="1793727"/>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3255" name="TextBox 4">
            <a:hlinkClick r:id="rId6" action="ppaction://hlinksldjump"/>
          </p:cNvPr>
          <p:cNvSpPr txBox="1">
            <a:spLocks noChangeArrowheads="1"/>
          </p:cNvSpPr>
          <p:nvPr/>
        </p:nvSpPr>
        <p:spPr bwMode="auto">
          <a:xfrm>
            <a:off x="862708" y="243666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3256" name="TextBox 5"/>
          <p:cNvSpPr txBox="1">
            <a:spLocks noChangeArrowheads="1"/>
          </p:cNvSpPr>
          <p:nvPr/>
        </p:nvSpPr>
        <p:spPr bwMode="auto">
          <a:xfrm>
            <a:off x="862708" y="300816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3257" name="TextBox 6"/>
          <p:cNvSpPr txBox="1">
            <a:spLocks noChangeArrowheads="1"/>
          </p:cNvSpPr>
          <p:nvPr/>
        </p:nvSpPr>
        <p:spPr bwMode="auto">
          <a:xfrm>
            <a:off x="862708" y="357966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05521" y="1541314"/>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9.3 </a:t>
            </a:r>
            <a:r>
              <a:rPr lang="zh-CN" altLang="en-US" sz="2400" dirty="0">
                <a:solidFill>
                  <a:srgbClr val="D9D9D9"/>
                </a:solidFill>
                <a:latin typeface="Bodoni MT Black" pitchFamily="18" charset="0"/>
                <a:ea typeface="+mn-ea"/>
              </a:rPr>
              <a:t>面向对象模型</a:t>
            </a:r>
          </a:p>
        </p:txBody>
      </p:sp>
      <p:sp>
        <p:nvSpPr>
          <p:cNvPr id="14" name="矩形 13"/>
          <p:cNvSpPr/>
          <p:nvPr/>
        </p:nvSpPr>
        <p:spPr>
          <a:xfrm>
            <a:off x="789683" y="2574777"/>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198339" y="2661296"/>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9.3 </a:t>
            </a:r>
            <a:r>
              <a:rPr lang="zh-CN" altLang="en-US" sz="2400" dirty="0">
                <a:solidFill>
                  <a:srgbClr val="D9D9D9"/>
                </a:solidFill>
                <a:latin typeface="Bodoni MT Black" pitchFamily="18" charset="0"/>
                <a:ea typeface="+mn-ea"/>
              </a:rPr>
              <a:t>面向对象建模</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9.3 </a:t>
            </a:r>
            <a:r>
              <a:rPr lang="zh-CN" altLang="en-US" b="1" dirty="0">
                <a:latin typeface="Bodoni MT Black" pitchFamily="18" charset="0"/>
              </a:rPr>
              <a:t>面向对象建模</a:t>
            </a:r>
          </a:p>
        </p:txBody>
      </p:sp>
      <p:sp>
        <p:nvSpPr>
          <p:cNvPr id="32775" name="TextBox 7"/>
          <p:cNvSpPr txBox="1">
            <a:spLocks noChangeArrowheads="1"/>
          </p:cNvSpPr>
          <p:nvPr/>
        </p:nvSpPr>
        <p:spPr bwMode="auto">
          <a:xfrm>
            <a:off x="323528" y="908720"/>
            <a:ext cx="8640960" cy="512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所谓</a:t>
            </a:r>
            <a:r>
              <a:rPr lang="zh-CN" altLang="zh-CN" sz="2400" b="1" dirty="0">
                <a:solidFill>
                  <a:srgbClr val="C00000"/>
                </a:solidFill>
                <a:latin typeface="Bodoni MT Black" pitchFamily="18" charset="0"/>
                <a:ea typeface="+mn-ea"/>
              </a:rPr>
              <a:t>模型</a:t>
            </a:r>
            <a:r>
              <a:rPr lang="zh-CN" altLang="zh-CN" sz="2400" dirty="0">
                <a:latin typeface="Bodoni MT Black" pitchFamily="18" charset="0"/>
                <a:ea typeface="+mn-ea"/>
              </a:rPr>
              <a:t>，就是为了理解事物而对事物作出的一种抽象，是对事物的一种无歧义的书面描述。模型由一组</a:t>
            </a:r>
            <a:r>
              <a:rPr lang="zh-CN" altLang="zh-CN" sz="2400" dirty="0">
                <a:solidFill>
                  <a:srgbClr val="FF0000"/>
                </a:solidFill>
                <a:latin typeface="Bodoni MT Black" pitchFamily="18" charset="0"/>
                <a:ea typeface="+mn-ea"/>
              </a:rPr>
              <a:t>图示符号和组织这些符号的规则组成</a:t>
            </a:r>
            <a:r>
              <a:rPr lang="zh-CN" altLang="zh-CN" sz="2400" dirty="0">
                <a:latin typeface="Bodoni MT Black" pitchFamily="18" charset="0"/>
                <a:ea typeface="+mn-ea"/>
              </a:rPr>
              <a:t>，利用它们来定义和描述问题域中的术语和概念。</a:t>
            </a:r>
            <a:r>
              <a:rPr lang="en-US" altLang="zh-CN" sz="2400" dirty="0">
                <a:latin typeface="Bodoni MT Black" pitchFamily="18" charset="0"/>
                <a:ea typeface="+mn-ea"/>
              </a:rPr>
              <a:t> </a:t>
            </a: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模型可以帮助人们思考问题、定义术语、在选择术语时作出适当的假设，并且有助于保持定义和假设的一致性。</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对于因过分复杂而不能直接理解的系统，特别需要建立模型，建模的目的主要是为了减少复杂性。</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面向对象方法最基本的原则，是</a:t>
            </a:r>
            <a:r>
              <a:rPr lang="zh-CN" altLang="zh-CN" sz="2400" dirty="0">
                <a:solidFill>
                  <a:srgbClr val="FF0000"/>
                </a:solidFill>
                <a:latin typeface="Bodoni MT Black" pitchFamily="18" charset="0"/>
                <a:ea typeface="+mn-ea"/>
              </a:rPr>
              <a:t>按照人们习惯的思维方式，用面向对象观点建立问题域的模型，开发出尽可能自然地表现求解方法的软件。</a:t>
            </a:r>
            <a:endParaRPr lang="en-US" altLang="zh-CN" sz="2300" b="1" dirty="0">
              <a:solidFill>
                <a:srgbClr val="FF0000"/>
              </a:solidFill>
              <a:latin typeface="Bodoni MT Black" pitchFamily="18" charset="0"/>
              <a:ea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9.3 </a:t>
            </a:r>
            <a:r>
              <a:rPr lang="zh-CN" altLang="en-US" sz="2400" dirty="0">
                <a:solidFill>
                  <a:srgbClr val="D9D9D9"/>
                </a:solidFill>
                <a:latin typeface="Bodoni MT Black" pitchFamily="18" charset="0"/>
                <a:ea typeface="+mn-ea"/>
              </a:rPr>
              <a:t>面向对象建模</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9.3 </a:t>
            </a:r>
            <a:r>
              <a:rPr lang="zh-CN" altLang="en-US" b="1" dirty="0">
                <a:latin typeface="Bodoni MT Black" pitchFamily="18" charset="0"/>
              </a:rPr>
              <a:t>面向对象建模</a:t>
            </a:r>
          </a:p>
        </p:txBody>
      </p:sp>
      <p:sp>
        <p:nvSpPr>
          <p:cNvPr id="32775" name="TextBox 7"/>
          <p:cNvSpPr txBox="1">
            <a:spLocks noChangeArrowheads="1"/>
          </p:cNvSpPr>
          <p:nvPr/>
        </p:nvSpPr>
        <p:spPr bwMode="auto">
          <a:xfrm>
            <a:off x="251520" y="1052513"/>
            <a:ext cx="8568952"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用面向对象方法开发软件，通常需要建立</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种形式的模型，它们分别是描述系统数据结构的</a:t>
            </a:r>
            <a:r>
              <a:rPr lang="zh-CN" altLang="zh-CN" sz="2400" b="1" dirty="0">
                <a:solidFill>
                  <a:srgbClr val="C00000"/>
                </a:solidFill>
                <a:latin typeface="Bodoni MT Black" pitchFamily="18" charset="0"/>
                <a:ea typeface="+mn-ea"/>
              </a:rPr>
              <a:t>对象模型</a:t>
            </a:r>
            <a:r>
              <a:rPr lang="zh-CN" altLang="zh-CN" sz="2400" dirty="0">
                <a:latin typeface="Bodoni MT Black" pitchFamily="18" charset="0"/>
                <a:ea typeface="+mn-ea"/>
              </a:rPr>
              <a:t>，描述系统控制结构的</a:t>
            </a:r>
            <a:r>
              <a:rPr lang="zh-CN" altLang="zh-CN" sz="2400" b="1" dirty="0">
                <a:solidFill>
                  <a:srgbClr val="C00000"/>
                </a:solidFill>
                <a:latin typeface="Bodoni MT Black" pitchFamily="18" charset="0"/>
                <a:ea typeface="+mn-ea"/>
              </a:rPr>
              <a:t>动态模型</a:t>
            </a:r>
            <a:r>
              <a:rPr lang="zh-CN" altLang="zh-CN" sz="2400" dirty="0">
                <a:latin typeface="Bodoni MT Black" pitchFamily="18" charset="0"/>
                <a:ea typeface="+mn-ea"/>
              </a:rPr>
              <a:t>和描述系统功能的</a:t>
            </a:r>
            <a:r>
              <a:rPr lang="zh-CN" altLang="zh-CN" sz="2400" b="1" dirty="0">
                <a:solidFill>
                  <a:srgbClr val="C00000"/>
                </a:solidFill>
                <a:latin typeface="Bodoni MT Black" pitchFamily="18" charset="0"/>
                <a:ea typeface="+mn-ea"/>
              </a:rPr>
              <a:t>功能模型</a:t>
            </a:r>
            <a:r>
              <a:rPr lang="zh-CN" altLang="zh-CN"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一个典型的软件系统使用</a:t>
            </a:r>
            <a:r>
              <a:rPr lang="zh-CN" altLang="zh-CN" sz="2400" dirty="0">
                <a:solidFill>
                  <a:srgbClr val="FF0000"/>
                </a:solidFill>
                <a:latin typeface="Bodoni MT Black" pitchFamily="18" charset="0"/>
                <a:ea typeface="+mn-ea"/>
              </a:rPr>
              <a:t>数据结构</a:t>
            </a:r>
            <a:r>
              <a:rPr lang="zh-CN" altLang="en-US" sz="2400" dirty="0">
                <a:latin typeface="Bodoni MT Black" pitchFamily="18" charset="0"/>
                <a:ea typeface="+mn-ea"/>
              </a:rPr>
              <a:t>（</a:t>
            </a:r>
            <a:r>
              <a:rPr lang="zh-CN" altLang="zh-CN" sz="2400" dirty="0">
                <a:latin typeface="Bodoni MT Black" pitchFamily="18" charset="0"/>
                <a:ea typeface="+mn-ea"/>
              </a:rPr>
              <a:t>对象模型</a:t>
            </a:r>
            <a:r>
              <a:rPr lang="zh-CN" altLang="en-US" sz="2400" dirty="0">
                <a:latin typeface="Bodoni MT Black" pitchFamily="18" charset="0"/>
              </a:rPr>
              <a:t>）</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执行操作</a:t>
            </a:r>
            <a:r>
              <a:rPr lang="zh-CN" altLang="en-US" sz="2400" dirty="0">
                <a:latin typeface="Bodoni MT Black" pitchFamily="18" charset="0"/>
              </a:rPr>
              <a:t>（</a:t>
            </a:r>
            <a:r>
              <a:rPr lang="zh-CN" altLang="zh-CN" sz="2400" dirty="0">
                <a:latin typeface="Bodoni MT Black" pitchFamily="18" charset="0"/>
                <a:ea typeface="+mn-ea"/>
              </a:rPr>
              <a:t>动态模型</a:t>
            </a:r>
            <a:r>
              <a:rPr lang="zh-CN" altLang="en-US" sz="2400" dirty="0">
                <a:latin typeface="Bodoni MT Black" pitchFamily="18" charset="0"/>
              </a:rPr>
              <a:t>）</a:t>
            </a:r>
            <a:r>
              <a:rPr lang="zh-CN" altLang="zh-CN" sz="2400" dirty="0">
                <a:latin typeface="Bodoni MT Black" pitchFamily="18" charset="0"/>
                <a:ea typeface="+mn-ea"/>
              </a:rPr>
              <a:t>，并且完成</a:t>
            </a:r>
            <a:r>
              <a:rPr lang="zh-CN" altLang="zh-CN" sz="2400" dirty="0">
                <a:solidFill>
                  <a:srgbClr val="FF0000"/>
                </a:solidFill>
                <a:latin typeface="Bodoni MT Black" pitchFamily="18" charset="0"/>
                <a:ea typeface="+mn-ea"/>
              </a:rPr>
              <a:t>数据值的变化</a:t>
            </a:r>
            <a:r>
              <a:rPr lang="zh-CN" altLang="en-US" sz="2400" dirty="0">
                <a:latin typeface="Bodoni MT Black" pitchFamily="18" charset="0"/>
              </a:rPr>
              <a:t>（</a:t>
            </a:r>
            <a:r>
              <a:rPr lang="zh-CN" altLang="zh-CN" sz="2400" dirty="0">
                <a:latin typeface="Bodoni MT Black" pitchFamily="18" charset="0"/>
                <a:ea typeface="+mn-ea"/>
              </a:rPr>
              <a:t>功能模型</a:t>
            </a:r>
            <a:r>
              <a:rPr lang="zh-CN" altLang="en-US" sz="2400" dirty="0">
                <a:latin typeface="Bodoni MT Black" pitchFamily="18" charset="0"/>
              </a:rPr>
              <a:t>）</a:t>
            </a:r>
            <a:r>
              <a:rPr lang="zh-CN" altLang="zh-CN"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对任何大系统来说，上述</a:t>
            </a:r>
            <a:r>
              <a:rPr lang="en-US" altLang="zh-CN" sz="2400" dirty="0">
                <a:latin typeface="Bodoni MT Black" pitchFamily="18" charset="0"/>
                <a:ea typeface="+mn-ea"/>
              </a:rPr>
              <a:t>3</a:t>
            </a:r>
            <a:r>
              <a:rPr lang="zh-CN" altLang="zh-CN" sz="2400" dirty="0">
                <a:latin typeface="Bodoni MT Black" pitchFamily="18" charset="0"/>
                <a:ea typeface="+mn-ea"/>
              </a:rPr>
              <a:t>种模型都是必不可少的</a:t>
            </a:r>
            <a:r>
              <a:rPr lang="zh-CN" altLang="en-US" sz="2400" dirty="0">
                <a:latin typeface="Bodoni MT Black" pitchFamily="18" charset="0"/>
                <a:ea typeface="+mn-ea"/>
              </a:rPr>
              <a:t>。</a:t>
            </a:r>
            <a:r>
              <a:rPr lang="zh-CN" altLang="zh-CN" sz="2400" dirty="0">
                <a:latin typeface="Bodoni MT Black" pitchFamily="18" charset="0"/>
                <a:ea typeface="+mn-ea"/>
              </a:rPr>
              <a:t>在任何情况下，</a:t>
            </a:r>
            <a:r>
              <a:rPr lang="zh-CN" altLang="zh-CN" sz="2400" dirty="0">
                <a:solidFill>
                  <a:srgbClr val="FF0000"/>
                </a:solidFill>
                <a:latin typeface="Bodoni MT Black" pitchFamily="18" charset="0"/>
                <a:ea typeface="+mn-ea"/>
              </a:rPr>
              <a:t>对象模型</a:t>
            </a:r>
            <a:r>
              <a:rPr lang="zh-CN" altLang="zh-CN" sz="2400" dirty="0">
                <a:latin typeface="Bodoni MT Black" pitchFamily="18" charset="0"/>
                <a:ea typeface="+mn-ea"/>
              </a:rPr>
              <a:t>始终都是最重要、最基本、最核心的。</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面向对象分析过程</a:t>
            </a:r>
            <a:r>
              <a:rPr lang="zh-CN" altLang="zh-CN" sz="2400" dirty="0">
                <a:latin typeface="Bodoni MT Black" pitchFamily="18" charset="0"/>
                <a:ea typeface="+mn-ea"/>
              </a:rPr>
              <a:t>中，构造出完全独立于实现的</a:t>
            </a:r>
            <a:r>
              <a:rPr lang="zh-CN" altLang="zh-CN" sz="2400" dirty="0">
                <a:solidFill>
                  <a:srgbClr val="FF0000"/>
                </a:solidFill>
                <a:latin typeface="Bodoni MT Black" pitchFamily="18" charset="0"/>
                <a:ea typeface="+mn-ea"/>
              </a:rPr>
              <a:t>应用域模型</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面向对象设计过程</a:t>
            </a:r>
            <a:r>
              <a:rPr lang="zh-CN" altLang="zh-CN" sz="2400" dirty="0">
                <a:latin typeface="Bodoni MT Black" pitchFamily="18" charset="0"/>
                <a:ea typeface="+mn-ea"/>
              </a:rPr>
              <a:t>中，把</a:t>
            </a:r>
            <a:r>
              <a:rPr lang="zh-CN" altLang="zh-CN" sz="2400" dirty="0">
                <a:solidFill>
                  <a:srgbClr val="FF0000"/>
                </a:solidFill>
                <a:latin typeface="Bodoni MT Black" pitchFamily="18" charset="0"/>
                <a:ea typeface="+mn-ea"/>
              </a:rPr>
              <a:t>求解域</a:t>
            </a:r>
            <a:r>
              <a:rPr lang="zh-CN" altLang="zh-CN" sz="2400" dirty="0">
                <a:latin typeface="Bodoni MT Black" pitchFamily="18" charset="0"/>
                <a:ea typeface="+mn-ea"/>
              </a:rPr>
              <a:t>的结构逐渐加入到模型中；在</a:t>
            </a:r>
            <a:r>
              <a:rPr lang="zh-CN" altLang="zh-CN" sz="2400" dirty="0">
                <a:solidFill>
                  <a:srgbClr val="FF0000"/>
                </a:solidFill>
                <a:latin typeface="Bodoni MT Black" pitchFamily="18" charset="0"/>
                <a:ea typeface="+mn-ea"/>
              </a:rPr>
              <a:t>实现</a:t>
            </a:r>
            <a:r>
              <a:rPr lang="zh-CN" altLang="zh-CN" sz="2400" dirty="0">
                <a:latin typeface="Bodoni MT Black" pitchFamily="18" charset="0"/>
                <a:ea typeface="+mn-ea"/>
              </a:rPr>
              <a:t>阶段，把</a:t>
            </a:r>
            <a:r>
              <a:rPr lang="zh-CN" altLang="zh-CN" sz="2400" dirty="0">
                <a:solidFill>
                  <a:srgbClr val="FF0000"/>
                </a:solidFill>
                <a:latin typeface="Bodoni MT Black" pitchFamily="18" charset="0"/>
                <a:ea typeface="+mn-ea"/>
              </a:rPr>
              <a:t>应用域和求解域</a:t>
            </a:r>
            <a:r>
              <a:rPr lang="zh-CN" altLang="zh-CN" sz="2400" dirty="0">
                <a:latin typeface="Bodoni MT Black" pitchFamily="18" charset="0"/>
                <a:ea typeface="+mn-ea"/>
              </a:rPr>
              <a:t>的结构都编成程序代码并进行严格的测试验证。</a:t>
            </a:r>
            <a:endParaRPr lang="en-US" altLang="zh-CN" sz="2400" b="1" dirty="0">
              <a:latin typeface="Bodoni MT Black" pitchFamily="18" charset="0"/>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02358" y="476672"/>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59395"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59396"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59397"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59398" name="TextBox 3">
            <a:hlinkClick r:id="rId5" action="ppaction://hlinksldjump"/>
          </p:cNvPr>
          <p:cNvSpPr txBox="1">
            <a:spLocks noChangeArrowheads="1"/>
          </p:cNvSpPr>
          <p:nvPr/>
        </p:nvSpPr>
        <p:spPr bwMode="auto">
          <a:xfrm>
            <a:off x="934146" y="1865735"/>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9399" name="TextBox 4">
            <a:hlinkClick r:id="rId6" action="ppaction://hlinksldjump"/>
          </p:cNvPr>
          <p:cNvSpPr txBox="1">
            <a:spLocks noChangeArrowheads="1"/>
          </p:cNvSpPr>
          <p:nvPr/>
        </p:nvSpPr>
        <p:spPr bwMode="auto">
          <a:xfrm>
            <a:off x="862708" y="25086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9400" name="TextBox 5"/>
          <p:cNvSpPr txBox="1">
            <a:spLocks noChangeArrowheads="1"/>
          </p:cNvSpPr>
          <p:nvPr/>
        </p:nvSpPr>
        <p:spPr bwMode="auto">
          <a:xfrm>
            <a:off x="862708" y="30801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59401" name="TextBox 6"/>
          <p:cNvSpPr txBox="1">
            <a:spLocks noChangeArrowheads="1"/>
          </p:cNvSpPr>
          <p:nvPr/>
        </p:nvSpPr>
        <p:spPr bwMode="auto">
          <a:xfrm>
            <a:off x="862708" y="36516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05521" y="1613322"/>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 </a:t>
            </a:r>
            <a:r>
              <a:rPr lang="zh-CN" altLang="en-US" sz="2400" dirty="0">
                <a:solidFill>
                  <a:srgbClr val="D9D9D9"/>
                </a:solidFill>
                <a:latin typeface="Bodoni MT Black" pitchFamily="18" charset="0"/>
                <a:ea typeface="+mn-ea"/>
              </a:rPr>
              <a:t>对象模型</a:t>
            </a:r>
          </a:p>
        </p:txBody>
      </p:sp>
      <p:sp>
        <p:nvSpPr>
          <p:cNvPr id="14" name="矩形 13"/>
          <p:cNvSpPr/>
          <p:nvPr/>
        </p:nvSpPr>
        <p:spPr>
          <a:xfrm>
            <a:off x="789683" y="322781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198339" y="3314329"/>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 </a:t>
            </a:r>
            <a:r>
              <a:rPr lang="zh-CN" altLang="en-US" sz="2400" dirty="0">
                <a:solidFill>
                  <a:srgbClr val="D9D9D9"/>
                </a:solidFill>
                <a:latin typeface="Bodoni MT Black" pitchFamily="18" charset="0"/>
                <a:ea typeface="+mn-ea"/>
              </a:rPr>
              <a:t>对象模型</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1520" y="1168563"/>
            <a:ext cx="856895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Aft>
                <a:spcPts val="0"/>
              </a:spcAft>
              <a:buSzPct val="100000"/>
              <a:buFont typeface="Wingdings" panose="05000000000000000000" pitchFamily="2" charset="2"/>
              <a:buChar char="l"/>
              <a:defRPr/>
            </a:pPr>
            <a:r>
              <a:rPr lang="zh-CN" altLang="zh-CN" sz="2400" dirty="0">
                <a:solidFill>
                  <a:srgbClr val="FF0000"/>
                </a:solidFill>
                <a:latin typeface="Bodoni MT Black" pitchFamily="18" charset="0"/>
                <a:ea typeface="+mn-ea"/>
              </a:rPr>
              <a:t>对象模型</a:t>
            </a:r>
            <a:r>
              <a:rPr lang="zh-CN" altLang="zh-CN" sz="2400" dirty="0">
                <a:latin typeface="Bodoni MT Black" pitchFamily="18" charset="0"/>
                <a:ea typeface="+mn-ea"/>
              </a:rPr>
              <a:t>表示</a:t>
            </a:r>
            <a:r>
              <a:rPr lang="zh-CN" altLang="zh-CN" sz="2400" dirty="0">
                <a:solidFill>
                  <a:srgbClr val="FF0000"/>
                </a:solidFill>
                <a:latin typeface="Bodoni MT Black" pitchFamily="18" charset="0"/>
                <a:ea typeface="+mn-ea"/>
              </a:rPr>
              <a:t>静态的、结构化的</a:t>
            </a:r>
            <a:r>
              <a:rPr lang="zh-CN" altLang="zh-CN" sz="2400" dirty="0">
                <a:latin typeface="Bodoni MT Black" pitchFamily="18" charset="0"/>
                <a:ea typeface="+mn-ea"/>
              </a:rPr>
              <a:t>系统的</a:t>
            </a:r>
            <a:r>
              <a:rPr lang="zh-CN" altLang="zh-CN" sz="2400" dirty="0">
                <a:solidFill>
                  <a:srgbClr val="FF0000"/>
                </a:solidFill>
                <a:latin typeface="Bodoni MT Black" pitchFamily="18" charset="0"/>
                <a:ea typeface="+mn-ea"/>
              </a:rPr>
              <a:t>“数据”</a:t>
            </a:r>
            <a:r>
              <a:rPr lang="zh-CN" altLang="zh-CN" sz="2400" dirty="0">
                <a:latin typeface="Bodoni MT Black" pitchFamily="18" charset="0"/>
                <a:ea typeface="+mn-ea"/>
              </a:rPr>
              <a:t>性质。它是对模拟客观世界实体的对象以及对象彼此间的关系的映射，描述了系统的</a:t>
            </a:r>
            <a:r>
              <a:rPr lang="zh-CN" altLang="zh-CN" sz="2400" dirty="0">
                <a:solidFill>
                  <a:srgbClr val="FF0000"/>
                </a:solidFill>
                <a:latin typeface="Bodoni MT Black" pitchFamily="18" charset="0"/>
                <a:ea typeface="+mn-ea"/>
              </a:rPr>
              <a:t>静态结构</a:t>
            </a:r>
            <a:r>
              <a:rPr lang="zh-CN" altLang="zh-CN"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对象模型为建立动态模型和功能模型，提供了实质性的框架。</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建立对象模型，需要用适当的建模语言来表达模型，建模语言由</a:t>
            </a:r>
            <a:r>
              <a:rPr lang="zh-CN" altLang="zh-CN" sz="2400" dirty="0">
                <a:solidFill>
                  <a:srgbClr val="FF0000"/>
                </a:solidFill>
                <a:latin typeface="Bodoni MT Black" pitchFamily="18" charset="0"/>
                <a:ea typeface="+mn-ea"/>
              </a:rPr>
              <a:t>记号（即模型中使用的符号）</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使用记号的规则（语法、语义和语用）</a:t>
            </a:r>
            <a:r>
              <a:rPr lang="zh-CN" altLang="zh-CN" sz="2400" dirty="0">
                <a:latin typeface="Bodoni MT Black" pitchFamily="18" charset="0"/>
                <a:ea typeface="+mn-ea"/>
              </a:rPr>
              <a:t>组成。</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en-US" altLang="zh-CN" sz="2400" dirty="0">
                <a:latin typeface="Bodoni MT Black" pitchFamily="18" charset="0"/>
                <a:ea typeface="+mn-ea"/>
              </a:rPr>
              <a:t>1997</a:t>
            </a:r>
            <a:r>
              <a:rPr lang="zh-CN" altLang="zh-CN" sz="2400" dirty="0">
                <a:latin typeface="Bodoni MT Black" pitchFamily="18" charset="0"/>
                <a:ea typeface="+mn-ea"/>
              </a:rPr>
              <a:t>年</a:t>
            </a:r>
            <a:r>
              <a:rPr lang="en-US" altLang="zh-CN" sz="2400" dirty="0">
                <a:latin typeface="Bodoni MT Black" pitchFamily="18" charset="0"/>
                <a:ea typeface="+mn-ea"/>
              </a:rPr>
              <a:t>11</a:t>
            </a:r>
            <a:r>
              <a:rPr lang="zh-CN" altLang="zh-CN" sz="2400" dirty="0">
                <a:latin typeface="Bodoni MT Black" pitchFamily="18" charset="0"/>
                <a:ea typeface="+mn-ea"/>
              </a:rPr>
              <a:t>月，国际对象管理组织</a:t>
            </a:r>
            <a:r>
              <a:rPr lang="en-US" altLang="zh-CN" sz="2400" dirty="0">
                <a:latin typeface="Bodoni MT Black" pitchFamily="18" charset="0"/>
                <a:ea typeface="+mn-ea"/>
              </a:rPr>
              <a:t>OMG</a:t>
            </a:r>
            <a:r>
              <a:rPr lang="zh-CN" altLang="zh-CN" sz="2400" dirty="0">
                <a:latin typeface="Bodoni MT Black" pitchFamily="18" charset="0"/>
                <a:ea typeface="+mn-ea"/>
              </a:rPr>
              <a:t>批准把</a:t>
            </a:r>
            <a:r>
              <a:rPr lang="en-US" altLang="zh-CN" sz="2400" b="1" dirty="0">
                <a:solidFill>
                  <a:srgbClr val="FF0000"/>
                </a:solidFill>
                <a:latin typeface="Bodoni MT Black" pitchFamily="18" charset="0"/>
                <a:ea typeface="+mn-ea"/>
              </a:rPr>
              <a:t>UML 1.1</a:t>
            </a:r>
            <a:r>
              <a:rPr lang="zh-CN" altLang="zh-CN" sz="2400" dirty="0">
                <a:latin typeface="Bodoni MT Black" pitchFamily="18" charset="0"/>
                <a:ea typeface="+mn-ea"/>
              </a:rPr>
              <a:t>作为基于面向对象技术的标准建模语言</a:t>
            </a:r>
            <a:r>
              <a:rPr lang="zh-CN" altLang="en-US"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通常使用</a:t>
            </a: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a:t>
            </a:r>
            <a:r>
              <a:rPr lang="zh-CN" altLang="zh-CN" sz="2400" dirty="0">
                <a:solidFill>
                  <a:srgbClr val="FF0000"/>
                </a:solidFill>
                <a:latin typeface="Bodoni MT Black" pitchFamily="18" charset="0"/>
                <a:ea typeface="+mn-ea"/>
              </a:rPr>
              <a:t>类图</a:t>
            </a:r>
            <a:r>
              <a:rPr lang="zh-CN" altLang="zh-CN" sz="2400" dirty="0">
                <a:latin typeface="Bodoni MT Black" pitchFamily="18" charset="0"/>
                <a:ea typeface="+mn-ea"/>
              </a:rPr>
              <a:t>来建立</a:t>
            </a:r>
            <a:r>
              <a:rPr lang="zh-CN" altLang="zh-CN" sz="2400" dirty="0">
                <a:solidFill>
                  <a:srgbClr val="FF0000"/>
                </a:solidFill>
                <a:latin typeface="Bodoni MT Black" pitchFamily="18" charset="0"/>
                <a:ea typeface="+mn-ea"/>
              </a:rPr>
              <a:t>对象模型</a:t>
            </a:r>
            <a:r>
              <a:rPr lang="zh-CN" altLang="zh-CN" sz="2400" dirty="0">
                <a:latin typeface="Bodoni MT Black" pitchFamily="18" charset="0"/>
                <a:ea typeface="+mn-ea"/>
              </a:rPr>
              <a:t>。</a:t>
            </a:r>
            <a:endParaRPr lang="en-US" altLang="zh-CN" sz="2300" b="1" dirty="0">
              <a:latin typeface="Bodoni MT Black" pitchFamily="18" charset="0"/>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 </a:t>
            </a:r>
            <a:r>
              <a:rPr lang="zh-CN" altLang="en-US" sz="2400" dirty="0">
                <a:solidFill>
                  <a:srgbClr val="D9D9D9"/>
                </a:solidFill>
                <a:latin typeface="Bodoni MT Black" pitchFamily="18" charset="0"/>
                <a:ea typeface="+mn-ea"/>
              </a:rPr>
              <a:t>对象模型</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2" name="矩形 1"/>
          <p:cNvSpPr/>
          <p:nvPr/>
        </p:nvSpPr>
        <p:spPr>
          <a:xfrm>
            <a:off x="179512" y="3209771"/>
            <a:ext cx="8712968" cy="2400657"/>
          </a:xfrm>
          <a:prstGeom prst="rect">
            <a:avLst/>
          </a:prstGeom>
        </p:spPr>
        <p:txBody>
          <a:bodyPr wrap="square">
            <a:spAutoFit/>
          </a:bodyPr>
          <a:lstStyle/>
          <a:p>
            <a:pPr marL="342900" indent="-342900">
              <a:lnSpc>
                <a:spcPct val="125000"/>
              </a:lnSpc>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UML</a:t>
            </a:r>
            <a:r>
              <a:rPr lang="zh-CN" altLang="en-US" sz="2400" dirty="0">
                <a:latin typeface="Times New Roman" panose="02020603050405020304" pitchFamily="18" charset="0"/>
                <a:cs typeface="Times New Roman" panose="02020603050405020304" pitchFamily="18" charset="0"/>
              </a:rPr>
              <a:t>优势</a:t>
            </a:r>
            <a:endParaRPr lang="en-US" altLang="zh-CN" sz="2400" dirty="0">
              <a:latin typeface="Times New Roman" panose="02020603050405020304" pitchFamily="18" charset="0"/>
              <a:cs typeface="Times New Roman" panose="02020603050405020304" pitchFamily="18" charset="0"/>
            </a:endParaRPr>
          </a:p>
          <a:p>
            <a:pPr>
              <a:lnSpc>
                <a:spcPct val="125000"/>
              </a:lnSpc>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① 改善软件生产流程、提高质量、降低成本并缩短产品上市时间。技术包括</a:t>
            </a:r>
            <a:r>
              <a:rPr lang="zh-CN" altLang="en-US" sz="2400" dirty="0">
                <a:solidFill>
                  <a:srgbClr val="FF0000"/>
                </a:solidFill>
                <a:latin typeface="Times New Roman" panose="02020603050405020304" pitchFamily="18" charset="0"/>
                <a:cs typeface="Times New Roman" panose="02020603050405020304" pitchFamily="18" charset="0"/>
              </a:rPr>
              <a:t>组件技术</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可视化编程</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模式</a:t>
            </a:r>
            <a:r>
              <a:rPr lang="zh-CN" altLang="en-US" sz="2400" dirty="0">
                <a:latin typeface="Times New Roman" panose="02020603050405020304" pitchFamily="18" charset="0"/>
                <a:cs typeface="Times New Roman" panose="02020603050405020304" pitchFamily="18" charset="0"/>
              </a:rPr>
              <a:t>和</a:t>
            </a:r>
            <a:r>
              <a:rPr lang="zh-CN" altLang="en-US" sz="2400" dirty="0">
                <a:solidFill>
                  <a:srgbClr val="FF0000"/>
                </a:solidFill>
                <a:latin typeface="Times New Roman" panose="02020603050405020304" pitchFamily="18" charset="0"/>
                <a:cs typeface="Times New Roman" panose="02020603050405020304" pitchFamily="18" charset="0"/>
              </a:rPr>
              <a:t>框架</a:t>
            </a:r>
            <a:r>
              <a:rPr lang="zh-CN" altLang="en-US" sz="2400" dirty="0">
                <a:latin typeface="Times New Roman" panose="02020603050405020304" pitchFamily="18" charset="0"/>
                <a:cs typeface="Times New Roman" panose="02020603050405020304" pitchFamily="18" charset="0"/>
              </a:rPr>
              <a:t>的应用。</a:t>
            </a:r>
            <a:endParaRPr lang="en-US" altLang="zh-CN" sz="2400" dirty="0">
              <a:latin typeface="Times New Roman" panose="02020603050405020304" pitchFamily="18" charset="0"/>
              <a:cs typeface="Times New Roman" panose="02020603050405020304" pitchFamily="18" charset="0"/>
            </a:endParaRPr>
          </a:p>
          <a:p>
            <a:pPr>
              <a:lnSpc>
                <a:spcPct val="125000"/>
              </a:lnSpc>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② 解决周期性的</a:t>
            </a:r>
            <a:r>
              <a:rPr lang="zh-CN" altLang="en-US" sz="2400" dirty="0">
                <a:solidFill>
                  <a:srgbClr val="FF0000"/>
                </a:solidFill>
                <a:latin typeface="Times New Roman" panose="02020603050405020304" pitchFamily="18" charset="0"/>
                <a:cs typeface="Times New Roman" panose="02020603050405020304" pitchFamily="18" charset="0"/>
              </a:rPr>
              <a:t>体系结构问题</a:t>
            </a:r>
            <a:r>
              <a:rPr lang="zh-CN" altLang="en-US" sz="2400" dirty="0">
                <a:latin typeface="Times New Roman" panose="02020603050405020304" pitchFamily="18" charset="0"/>
                <a:cs typeface="Times New Roman" panose="02020603050405020304" pitchFamily="18" charset="0"/>
              </a:rPr>
              <a:t>，如</a:t>
            </a:r>
            <a:r>
              <a:rPr lang="zh-CN" altLang="en-US" sz="2400" dirty="0">
                <a:solidFill>
                  <a:srgbClr val="FF0000"/>
                </a:solidFill>
                <a:latin typeface="Times New Roman" panose="02020603050405020304" pitchFamily="18" charset="0"/>
                <a:cs typeface="Times New Roman" panose="02020603050405020304" pitchFamily="18" charset="0"/>
              </a:rPr>
              <a:t>物理分布</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并发性</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复制</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安全性</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负载平衡</a:t>
            </a:r>
            <a:r>
              <a:rPr lang="zh-CN" altLang="en-US" sz="2400" dirty="0">
                <a:latin typeface="Times New Roman" panose="02020603050405020304" pitchFamily="18" charset="0"/>
                <a:cs typeface="Times New Roman" panose="02020603050405020304" pitchFamily="18" charset="0"/>
              </a:rPr>
              <a:t>和</a:t>
            </a:r>
            <a:r>
              <a:rPr lang="zh-CN" altLang="en-US" sz="2400" dirty="0">
                <a:solidFill>
                  <a:srgbClr val="FF0000"/>
                </a:solidFill>
                <a:latin typeface="Times New Roman" panose="02020603050405020304" pitchFamily="18" charset="0"/>
                <a:cs typeface="Times New Roman" panose="02020603050405020304" pitchFamily="18" charset="0"/>
              </a:rPr>
              <a:t>容错性</a:t>
            </a:r>
            <a:r>
              <a:rPr lang="zh-CN" altLang="en-US" sz="2400" dirty="0">
                <a:latin typeface="Times New Roman" panose="02020603050405020304" pitchFamily="18" charset="0"/>
                <a:cs typeface="Times New Roman" panose="02020603050405020304" pitchFamily="18" charset="0"/>
              </a:rPr>
              <a:t>。</a:t>
            </a:r>
          </a:p>
        </p:txBody>
      </p:sp>
      <p:sp>
        <p:nvSpPr>
          <p:cNvPr id="4" name="矩形 3"/>
          <p:cNvSpPr/>
          <p:nvPr/>
        </p:nvSpPr>
        <p:spPr>
          <a:xfrm>
            <a:off x="251520" y="1222057"/>
            <a:ext cx="8640960" cy="1938992"/>
          </a:xfrm>
          <a:prstGeom prst="rect">
            <a:avLst/>
          </a:prstGeom>
        </p:spPr>
        <p:txBody>
          <a:bodyPr wrap="square">
            <a:spAutoFit/>
          </a:bodyPr>
          <a:lstStyle/>
          <a:p>
            <a:pPr marL="342900" indent="-342900">
              <a:lnSpc>
                <a:spcPct val="125000"/>
              </a:lnSpc>
              <a:buFont typeface="Wingdings" panose="05000000000000000000" pitchFamily="2" charset="2"/>
              <a:buChar char="l"/>
            </a:pPr>
            <a:r>
              <a:rPr lang="zh-CN" altLang="en-US" sz="2400" dirty="0">
                <a:solidFill>
                  <a:srgbClr val="FF0000"/>
                </a:solidFill>
                <a:latin typeface="Times New Roman" panose="02020603050405020304" pitchFamily="18" charset="0"/>
                <a:cs typeface="Times New Roman" panose="02020603050405020304" pitchFamily="18" charset="0"/>
              </a:rPr>
              <a:t>统一建模语言</a:t>
            </a:r>
            <a:r>
              <a:rPr lang="en-US" altLang="zh-CN" sz="2400" dirty="0">
                <a:solidFill>
                  <a:srgbClr val="FF0000"/>
                </a:solidFill>
                <a:latin typeface="Times New Roman" panose="02020603050405020304" pitchFamily="18" charset="0"/>
                <a:cs typeface="Times New Roman" panose="02020603050405020304" pitchFamily="18" charset="0"/>
              </a:rPr>
              <a:t>(Unified Modeling Language, UML)</a:t>
            </a:r>
            <a:r>
              <a:rPr lang="zh-CN" altLang="en-US" sz="2400" dirty="0">
                <a:latin typeface="Times New Roman" panose="02020603050405020304" pitchFamily="18" charset="0"/>
                <a:cs typeface="Times New Roman" panose="02020603050405020304" pitchFamily="18" charset="0"/>
              </a:rPr>
              <a:t>是一种为面向对象系统的产品进行</a:t>
            </a:r>
            <a:r>
              <a:rPr lang="zh-CN" altLang="en-US" sz="2400" dirty="0">
                <a:solidFill>
                  <a:srgbClr val="FF0000"/>
                </a:solidFill>
                <a:latin typeface="Times New Roman" panose="02020603050405020304" pitchFamily="18" charset="0"/>
                <a:cs typeface="Times New Roman" panose="02020603050405020304" pitchFamily="18" charset="0"/>
              </a:rPr>
              <a:t>说明</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可视化</a:t>
            </a:r>
            <a:r>
              <a:rPr lang="zh-CN" altLang="en-US" sz="2400" dirty="0">
                <a:latin typeface="Times New Roman" panose="02020603050405020304" pitchFamily="18" charset="0"/>
                <a:cs typeface="Times New Roman" panose="02020603050405020304" pitchFamily="18" charset="0"/>
              </a:rPr>
              <a:t>和</a:t>
            </a:r>
            <a:r>
              <a:rPr lang="zh-CN" altLang="en-US" sz="2400" dirty="0">
                <a:solidFill>
                  <a:srgbClr val="FF0000"/>
                </a:solidFill>
                <a:latin typeface="Times New Roman" panose="02020603050405020304" pitchFamily="18" charset="0"/>
                <a:cs typeface="Times New Roman" panose="02020603050405020304" pitchFamily="18" charset="0"/>
              </a:rPr>
              <a:t>编制文档</a:t>
            </a:r>
            <a:r>
              <a:rPr lang="zh-CN" altLang="en-US" sz="2400" dirty="0">
                <a:latin typeface="Times New Roman" panose="02020603050405020304" pitchFamily="18" charset="0"/>
                <a:cs typeface="Times New Roman" panose="02020603050405020304" pitchFamily="18" charset="0"/>
              </a:rPr>
              <a:t>的一种标准语言，是非专利的第三代建模和规约语言。</a:t>
            </a:r>
            <a:r>
              <a:rPr lang="en-US" altLang="zh-CN" sz="2400" dirty="0">
                <a:latin typeface="Times New Roman" panose="02020603050405020304" pitchFamily="18" charset="0"/>
                <a:cs typeface="Times New Roman" panose="02020603050405020304" pitchFamily="18" charset="0"/>
              </a:rPr>
              <a:t>UML</a:t>
            </a:r>
            <a:r>
              <a:rPr lang="zh-CN" altLang="en-US" sz="2400" dirty="0">
                <a:latin typeface="Times New Roman" panose="02020603050405020304" pitchFamily="18" charset="0"/>
                <a:cs typeface="Times New Roman" panose="02020603050405020304" pitchFamily="18" charset="0"/>
              </a:rPr>
              <a:t>是面向对象设计的建模工具，独立于任何具体程序设计语言。</a:t>
            </a:r>
          </a:p>
        </p:txBody>
      </p:sp>
      <p:grpSp>
        <p:nvGrpSpPr>
          <p:cNvPr id="6" name="组合 5"/>
          <p:cNvGrpSpPr/>
          <p:nvPr/>
        </p:nvGrpSpPr>
        <p:grpSpPr>
          <a:xfrm>
            <a:off x="2922939" y="3161049"/>
            <a:ext cx="5994756" cy="2776025"/>
            <a:chOff x="5868144" y="4244533"/>
            <a:chExt cx="5994756" cy="2776025"/>
          </a:xfrm>
        </p:grpSpPr>
        <p:pic>
          <p:nvPicPr>
            <p:cNvPr id="5" name="图片 4"/>
            <p:cNvPicPr>
              <a:picLocks noChangeAspect="1"/>
            </p:cNvPicPr>
            <p:nvPr/>
          </p:nvPicPr>
          <p:blipFill>
            <a:blip r:embed="rId3"/>
            <a:stretch>
              <a:fillRect/>
            </a:stretch>
          </p:blipFill>
          <p:spPr>
            <a:xfrm>
              <a:off x="5868144" y="4244533"/>
              <a:ext cx="5994756" cy="2776025"/>
            </a:xfrm>
            <a:prstGeom prst="rect">
              <a:avLst/>
            </a:prstGeom>
          </p:spPr>
        </p:pic>
        <p:sp>
          <p:nvSpPr>
            <p:cNvPr id="3" name="文本框 2"/>
            <p:cNvSpPr txBox="1"/>
            <p:nvPr/>
          </p:nvSpPr>
          <p:spPr>
            <a:xfrm>
              <a:off x="9756576" y="6258866"/>
              <a:ext cx="1595309" cy="369332"/>
            </a:xfrm>
            <a:prstGeom prst="rect">
              <a:avLst/>
            </a:prstGeom>
            <a:noFill/>
          </p:spPr>
          <p:txBody>
            <a:bodyPr wrap="none" rtlCol="0">
              <a:spAutoFit/>
            </a:bodyPr>
            <a:lstStyle/>
            <a:p>
              <a:r>
                <a:rPr lang="en-US" altLang="zh-CN" dirty="0">
                  <a:solidFill>
                    <a:srgbClr val="0070C0"/>
                  </a:solidFill>
                </a:rPr>
                <a:t>UML</a:t>
              </a:r>
              <a:r>
                <a:rPr lang="zh-CN" altLang="en-US" dirty="0">
                  <a:solidFill>
                    <a:srgbClr val="0070C0"/>
                  </a:solidFill>
                </a:rPr>
                <a:t>发展简史</a:t>
              </a:r>
            </a:p>
          </p:txBody>
        </p:sp>
      </p:grpSp>
    </p:spTree>
    <p:extLst>
      <p:ext uri="{BB962C8B-B14F-4D97-AF65-F5344CB8AC3E}">
        <p14:creationId xmlns:p14="http://schemas.microsoft.com/office/powerpoint/2010/main" val="31979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 </a:t>
            </a:r>
            <a:r>
              <a:rPr lang="zh-CN" altLang="en-US" sz="2400" dirty="0">
                <a:solidFill>
                  <a:srgbClr val="D9D9D9"/>
                </a:solidFill>
                <a:latin typeface="Bodoni MT Black" pitchFamily="18" charset="0"/>
                <a:ea typeface="+mn-ea"/>
              </a:rPr>
              <a:t>对象模型</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4" name="矩形 3"/>
          <p:cNvSpPr/>
          <p:nvPr/>
        </p:nvSpPr>
        <p:spPr>
          <a:xfrm>
            <a:off x="304876" y="2697301"/>
            <a:ext cx="8136904" cy="3323987"/>
          </a:xfrm>
          <a:prstGeom prst="rect">
            <a:avLst/>
          </a:prstGeom>
        </p:spPr>
        <p:txBody>
          <a:bodyPr wrap="square">
            <a:spAutoFit/>
          </a:bodyPr>
          <a:lstStyle/>
          <a:p>
            <a:pPr>
              <a:lnSpc>
                <a:spcPct val="125000"/>
              </a:lnSpc>
            </a:pPr>
            <a:r>
              <a:rPr lang="zh-CN" altLang="en-US" sz="2400" dirty="0">
                <a:solidFill>
                  <a:srgbClr val="FF0000"/>
                </a:solidFill>
                <a:latin typeface="Times New Roman" panose="02020603050405020304" pitchFamily="18" charset="0"/>
                <a:cs typeface="Times New Roman" panose="02020603050405020304" pitchFamily="18" charset="0"/>
              </a:rPr>
              <a:t>① 类图 </a:t>
            </a:r>
            <a:r>
              <a:rPr lang="en-US" altLang="zh-CN" sz="2400" dirty="0">
                <a:solidFill>
                  <a:srgbClr val="FF0000"/>
                </a:solidFill>
                <a:latin typeface="Times New Roman" panose="02020603050405020304" pitchFamily="18" charset="0"/>
                <a:cs typeface="Times New Roman" panose="02020603050405020304" pitchFamily="18" charset="0"/>
              </a:rPr>
              <a:t>(Class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② 组件图 </a:t>
            </a:r>
            <a:r>
              <a:rPr lang="en-US" altLang="zh-CN" sz="2400" dirty="0">
                <a:solidFill>
                  <a:srgbClr val="0070C0"/>
                </a:solidFill>
                <a:latin typeface="Times New Roman" panose="02020603050405020304" pitchFamily="18" charset="0"/>
                <a:cs typeface="Times New Roman" panose="02020603050405020304" pitchFamily="18" charset="0"/>
              </a:rPr>
              <a:t>(Component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③ 部署图 </a:t>
            </a:r>
            <a:r>
              <a:rPr lang="en-US" altLang="zh-CN" sz="2400" dirty="0">
                <a:solidFill>
                  <a:srgbClr val="0070C0"/>
                </a:solidFill>
                <a:latin typeface="Times New Roman" panose="02020603050405020304" pitchFamily="18" charset="0"/>
                <a:cs typeface="Times New Roman" panose="02020603050405020304" pitchFamily="18" charset="0"/>
              </a:rPr>
              <a:t>(Deployment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④ 对象图 </a:t>
            </a:r>
            <a:r>
              <a:rPr lang="en-US" altLang="zh-CN" sz="2400" dirty="0">
                <a:solidFill>
                  <a:srgbClr val="0070C0"/>
                </a:solidFill>
                <a:latin typeface="Times New Roman" panose="02020603050405020304" pitchFamily="18" charset="0"/>
                <a:cs typeface="Times New Roman" panose="02020603050405020304" pitchFamily="18" charset="0"/>
              </a:rPr>
              <a:t>(Object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⑤ 包图 </a:t>
            </a:r>
            <a:r>
              <a:rPr lang="en-US" altLang="zh-CN" sz="2400" dirty="0">
                <a:solidFill>
                  <a:srgbClr val="0070C0"/>
                </a:solidFill>
                <a:latin typeface="Times New Roman" panose="02020603050405020304" pitchFamily="18" charset="0"/>
                <a:cs typeface="Times New Roman" panose="02020603050405020304" pitchFamily="18" charset="0"/>
              </a:rPr>
              <a:t>(Package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⑥ 复合结构图 </a:t>
            </a:r>
            <a:r>
              <a:rPr lang="en-US" altLang="zh-CN" sz="2400" dirty="0">
                <a:solidFill>
                  <a:srgbClr val="0070C0"/>
                </a:solidFill>
                <a:latin typeface="Times New Roman" panose="02020603050405020304" pitchFamily="18" charset="0"/>
                <a:cs typeface="Times New Roman" panose="02020603050405020304" pitchFamily="18" charset="0"/>
              </a:rPr>
              <a:t>(Composite Structure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⑦ 轮廓图 </a:t>
            </a:r>
            <a:r>
              <a:rPr lang="en-US" altLang="zh-CN" sz="2400" dirty="0">
                <a:solidFill>
                  <a:srgbClr val="0070C0"/>
                </a:solidFill>
                <a:latin typeface="Times New Roman" panose="02020603050405020304" pitchFamily="18" charset="0"/>
                <a:cs typeface="Times New Roman" panose="02020603050405020304" pitchFamily="18" charset="0"/>
              </a:rPr>
              <a:t>(Profile Diagram)</a:t>
            </a:r>
            <a:endParaRPr lang="en-US" altLang="zh-CN" sz="2400" b="0" i="0" dirty="0">
              <a:solidFill>
                <a:srgbClr val="0070C0"/>
              </a:solidFill>
              <a:effectLst/>
              <a:latin typeface="Times New Roman" panose="02020603050405020304" pitchFamily="18" charset="0"/>
              <a:cs typeface="Times New Roman" panose="02020603050405020304" pitchFamily="18" charset="0"/>
            </a:endParaRPr>
          </a:p>
        </p:txBody>
      </p:sp>
      <p:sp>
        <p:nvSpPr>
          <p:cNvPr id="6" name="矩形 5"/>
          <p:cNvSpPr/>
          <p:nvPr/>
        </p:nvSpPr>
        <p:spPr>
          <a:xfrm>
            <a:off x="304876" y="1700808"/>
            <a:ext cx="8443588" cy="966996"/>
          </a:xfrm>
          <a:prstGeom prst="rect">
            <a:avLst/>
          </a:prstGeom>
        </p:spPr>
        <p:txBody>
          <a:bodyPr wrap="square">
            <a:spAutoFit/>
          </a:bodyPr>
          <a:lstStyle/>
          <a:p>
            <a:pPr marL="342900" indent="-342900">
              <a:lnSpc>
                <a:spcPct val="125000"/>
              </a:lnSpc>
              <a:buFont typeface="Wingdings" panose="05000000000000000000" pitchFamily="2" charset="2"/>
              <a:buChar char="l"/>
            </a:pPr>
            <a:r>
              <a:rPr lang="zh-CN" altLang="en-US" sz="2400" dirty="0">
                <a:solidFill>
                  <a:srgbClr val="FF0000"/>
                </a:solidFill>
                <a:latin typeface="Open Sans"/>
              </a:rPr>
              <a:t>结构性图表</a:t>
            </a:r>
            <a:r>
              <a:rPr lang="zh-CN" altLang="en-US" sz="2400" dirty="0">
                <a:latin typeface="Open Sans"/>
              </a:rPr>
              <a:t>显示了系统在不同抽象层次和实现层次上的静态结构以及它们之间的相互关系。</a:t>
            </a:r>
            <a:endParaRPr lang="zh-CN" altLang="en-US" sz="2400" dirty="0"/>
          </a:p>
        </p:txBody>
      </p:sp>
      <p:grpSp>
        <p:nvGrpSpPr>
          <p:cNvPr id="15" name="组合 14"/>
          <p:cNvGrpSpPr/>
          <p:nvPr/>
        </p:nvGrpSpPr>
        <p:grpSpPr>
          <a:xfrm>
            <a:off x="3374930" y="395195"/>
            <a:ext cx="5635524" cy="2514051"/>
            <a:chOff x="3278152" y="309847"/>
            <a:chExt cx="5635524" cy="2514051"/>
          </a:xfrm>
        </p:grpSpPr>
        <p:pic>
          <p:nvPicPr>
            <p:cNvPr id="7" name="图片 6"/>
            <p:cNvPicPr>
              <a:picLocks noChangeAspect="1"/>
            </p:cNvPicPr>
            <p:nvPr/>
          </p:nvPicPr>
          <p:blipFill>
            <a:blip r:embed="rId3"/>
            <a:stretch>
              <a:fillRect/>
            </a:stretch>
          </p:blipFill>
          <p:spPr>
            <a:xfrm>
              <a:off x="3278152" y="309847"/>
              <a:ext cx="5635524" cy="2514051"/>
            </a:xfrm>
            <a:prstGeom prst="rect">
              <a:avLst/>
            </a:prstGeom>
          </p:spPr>
        </p:pic>
        <p:sp>
          <p:nvSpPr>
            <p:cNvPr id="14" name="文本框 13"/>
            <p:cNvSpPr txBox="1"/>
            <p:nvPr/>
          </p:nvSpPr>
          <p:spPr>
            <a:xfrm>
              <a:off x="7759496" y="1752005"/>
              <a:ext cx="646331" cy="369332"/>
            </a:xfrm>
            <a:prstGeom prst="rect">
              <a:avLst/>
            </a:prstGeom>
            <a:noFill/>
          </p:spPr>
          <p:txBody>
            <a:bodyPr wrap="none" rtlCol="0">
              <a:spAutoFit/>
            </a:bodyPr>
            <a:lstStyle/>
            <a:p>
              <a:r>
                <a:rPr lang="zh-CN" altLang="en-US" dirty="0">
                  <a:solidFill>
                    <a:srgbClr val="FF0000"/>
                  </a:solidFill>
                </a:rPr>
                <a:t>类图</a:t>
              </a:r>
            </a:p>
          </p:txBody>
        </p:sp>
      </p:grpSp>
      <p:grpSp>
        <p:nvGrpSpPr>
          <p:cNvPr id="13" name="组合 12"/>
          <p:cNvGrpSpPr/>
          <p:nvPr/>
        </p:nvGrpSpPr>
        <p:grpSpPr>
          <a:xfrm>
            <a:off x="3508564" y="597224"/>
            <a:ext cx="5388687" cy="2560170"/>
            <a:chOff x="3755313" y="692696"/>
            <a:chExt cx="5388687" cy="2560170"/>
          </a:xfrm>
        </p:grpSpPr>
        <p:pic>
          <p:nvPicPr>
            <p:cNvPr id="8" name="图片 7"/>
            <p:cNvPicPr>
              <a:picLocks noChangeAspect="1"/>
            </p:cNvPicPr>
            <p:nvPr/>
          </p:nvPicPr>
          <p:blipFill>
            <a:blip r:embed="rId4"/>
            <a:stretch>
              <a:fillRect/>
            </a:stretch>
          </p:blipFill>
          <p:spPr>
            <a:xfrm>
              <a:off x="3755313" y="692696"/>
              <a:ext cx="5388687" cy="2560170"/>
            </a:xfrm>
            <a:prstGeom prst="rect">
              <a:avLst/>
            </a:prstGeom>
          </p:spPr>
        </p:pic>
        <p:sp>
          <p:nvSpPr>
            <p:cNvPr id="12" name="文本框 11"/>
            <p:cNvSpPr txBox="1"/>
            <p:nvPr/>
          </p:nvSpPr>
          <p:spPr>
            <a:xfrm>
              <a:off x="7915727" y="2781095"/>
              <a:ext cx="877163" cy="369332"/>
            </a:xfrm>
            <a:prstGeom prst="rect">
              <a:avLst/>
            </a:prstGeom>
            <a:noFill/>
          </p:spPr>
          <p:txBody>
            <a:bodyPr wrap="none" rtlCol="0">
              <a:spAutoFit/>
            </a:bodyPr>
            <a:lstStyle/>
            <a:p>
              <a:r>
                <a:rPr lang="zh-CN" altLang="en-US" dirty="0">
                  <a:solidFill>
                    <a:srgbClr val="FF0000"/>
                  </a:solidFill>
                </a:rPr>
                <a:t>组件图</a:t>
              </a:r>
            </a:p>
          </p:txBody>
        </p:sp>
      </p:grpSp>
      <p:grpSp>
        <p:nvGrpSpPr>
          <p:cNvPr id="11" name="组合 10"/>
          <p:cNvGrpSpPr/>
          <p:nvPr/>
        </p:nvGrpSpPr>
        <p:grpSpPr>
          <a:xfrm>
            <a:off x="4114800" y="1059436"/>
            <a:ext cx="4837842" cy="3056466"/>
            <a:chOff x="4030735" y="1134211"/>
            <a:chExt cx="4837842" cy="3056466"/>
          </a:xfrm>
        </p:grpSpPr>
        <p:pic>
          <p:nvPicPr>
            <p:cNvPr id="9" name="图片 8"/>
            <p:cNvPicPr>
              <a:picLocks noChangeAspect="1"/>
            </p:cNvPicPr>
            <p:nvPr/>
          </p:nvPicPr>
          <p:blipFill>
            <a:blip r:embed="rId5"/>
            <a:stretch>
              <a:fillRect/>
            </a:stretch>
          </p:blipFill>
          <p:spPr>
            <a:xfrm>
              <a:off x="4030735" y="1134211"/>
              <a:ext cx="4837842" cy="3056466"/>
            </a:xfrm>
            <a:prstGeom prst="rect">
              <a:avLst/>
            </a:prstGeom>
          </p:spPr>
        </p:pic>
        <p:sp>
          <p:nvSpPr>
            <p:cNvPr id="10" name="文本框 9"/>
            <p:cNvSpPr txBox="1"/>
            <p:nvPr/>
          </p:nvSpPr>
          <p:spPr>
            <a:xfrm>
              <a:off x="7884368" y="3648964"/>
              <a:ext cx="877163" cy="369332"/>
            </a:xfrm>
            <a:prstGeom prst="rect">
              <a:avLst/>
            </a:prstGeom>
            <a:noFill/>
          </p:spPr>
          <p:txBody>
            <a:bodyPr wrap="none" rtlCol="0">
              <a:spAutoFit/>
            </a:bodyPr>
            <a:lstStyle/>
            <a:p>
              <a:r>
                <a:rPr lang="zh-CN" altLang="en-US" dirty="0">
                  <a:solidFill>
                    <a:srgbClr val="FF0000"/>
                  </a:solidFill>
                </a:rPr>
                <a:t>部署图</a:t>
              </a:r>
            </a:p>
          </p:txBody>
        </p:sp>
      </p:grpSp>
      <p:grpSp>
        <p:nvGrpSpPr>
          <p:cNvPr id="18" name="组合 17"/>
          <p:cNvGrpSpPr/>
          <p:nvPr/>
        </p:nvGrpSpPr>
        <p:grpSpPr>
          <a:xfrm>
            <a:off x="4603985" y="1987854"/>
            <a:ext cx="3971429" cy="2695238"/>
            <a:chOff x="4603985" y="1987854"/>
            <a:chExt cx="3971429" cy="2695238"/>
          </a:xfrm>
        </p:grpSpPr>
        <p:pic>
          <p:nvPicPr>
            <p:cNvPr id="16" name="图片 15"/>
            <p:cNvPicPr>
              <a:picLocks noChangeAspect="1"/>
            </p:cNvPicPr>
            <p:nvPr/>
          </p:nvPicPr>
          <p:blipFill>
            <a:blip r:embed="rId6"/>
            <a:stretch>
              <a:fillRect/>
            </a:stretch>
          </p:blipFill>
          <p:spPr>
            <a:xfrm>
              <a:off x="4603985" y="1987854"/>
              <a:ext cx="3971429" cy="2695238"/>
            </a:xfrm>
            <a:prstGeom prst="rect">
              <a:avLst/>
            </a:prstGeom>
          </p:spPr>
        </p:pic>
        <p:sp>
          <p:nvSpPr>
            <p:cNvPr id="17" name="文本框 16"/>
            <p:cNvSpPr txBox="1"/>
            <p:nvPr/>
          </p:nvSpPr>
          <p:spPr>
            <a:xfrm>
              <a:off x="7371130" y="3205456"/>
              <a:ext cx="877163" cy="369332"/>
            </a:xfrm>
            <a:prstGeom prst="rect">
              <a:avLst/>
            </a:prstGeom>
            <a:noFill/>
          </p:spPr>
          <p:txBody>
            <a:bodyPr wrap="none" rtlCol="0">
              <a:spAutoFit/>
            </a:bodyPr>
            <a:lstStyle/>
            <a:p>
              <a:r>
                <a:rPr lang="zh-CN" altLang="en-US" dirty="0">
                  <a:solidFill>
                    <a:srgbClr val="FF0000"/>
                  </a:solidFill>
                </a:rPr>
                <a:t>对象图</a:t>
              </a:r>
            </a:p>
          </p:txBody>
        </p:sp>
      </p:grpSp>
      <p:grpSp>
        <p:nvGrpSpPr>
          <p:cNvPr id="21" name="组合 20"/>
          <p:cNvGrpSpPr/>
          <p:nvPr/>
        </p:nvGrpSpPr>
        <p:grpSpPr>
          <a:xfrm>
            <a:off x="3698060" y="2400711"/>
            <a:ext cx="5312394" cy="2345551"/>
            <a:chOff x="3584857" y="2584456"/>
            <a:chExt cx="5312394" cy="2345551"/>
          </a:xfrm>
        </p:grpSpPr>
        <p:pic>
          <p:nvPicPr>
            <p:cNvPr id="19" name="图片 18"/>
            <p:cNvPicPr>
              <a:picLocks noChangeAspect="1"/>
            </p:cNvPicPr>
            <p:nvPr/>
          </p:nvPicPr>
          <p:blipFill>
            <a:blip r:embed="rId7"/>
            <a:stretch>
              <a:fillRect/>
            </a:stretch>
          </p:blipFill>
          <p:spPr>
            <a:xfrm>
              <a:off x="3584857" y="2584456"/>
              <a:ext cx="5312394" cy="2345551"/>
            </a:xfrm>
            <a:prstGeom prst="rect">
              <a:avLst/>
            </a:prstGeom>
          </p:spPr>
        </p:pic>
        <p:sp>
          <p:nvSpPr>
            <p:cNvPr id="20" name="文本框 19"/>
            <p:cNvSpPr txBox="1"/>
            <p:nvPr/>
          </p:nvSpPr>
          <p:spPr>
            <a:xfrm>
              <a:off x="6533721" y="4530732"/>
              <a:ext cx="646331" cy="369332"/>
            </a:xfrm>
            <a:prstGeom prst="rect">
              <a:avLst/>
            </a:prstGeom>
            <a:noFill/>
          </p:spPr>
          <p:txBody>
            <a:bodyPr wrap="none" rtlCol="0">
              <a:spAutoFit/>
            </a:bodyPr>
            <a:lstStyle/>
            <a:p>
              <a:r>
                <a:rPr lang="zh-CN" altLang="en-US" dirty="0">
                  <a:solidFill>
                    <a:srgbClr val="FF0000"/>
                  </a:solidFill>
                </a:rPr>
                <a:t>包图</a:t>
              </a:r>
            </a:p>
          </p:txBody>
        </p:sp>
      </p:grpSp>
      <p:grpSp>
        <p:nvGrpSpPr>
          <p:cNvPr id="24" name="组合 23"/>
          <p:cNvGrpSpPr/>
          <p:nvPr/>
        </p:nvGrpSpPr>
        <p:grpSpPr>
          <a:xfrm>
            <a:off x="3933190" y="3091003"/>
            <a:ext cx="4904518" cy="1632770"/>
            <a:chOff x="3933190" y="3091003"/>
            <a:chExt cx="4904518" cy="1632770"/>
          </a:xfrm>
        </p:grpSpPr>
        <p:pic>
          <p:nvPicPr>
            <p:cNvPr id="22" name="图片 21"/>
            <p:cNvPicPr>
              <a:picLocks noChangeAspect="1"/>
            </p:cNvPicPr>
            <p:nvPr/>
          </p:nvPicPr>
          <p:blipFill>
            <a:blip r:embed="rId8"/>
            <a:stretch>
              <a:fillRect/>
            </a:stretch>
          </p:blipFill>
          <p:spPr>
            <a:xfrm>
              <a:off x="3933190" y="3091003"/>
              <a:ext cx="4904518" cy="1573897"/>
            </a:xfrm>
            <a:prstGeom prst="rect">
              <a:avLst/>
            </a:prstGeom>
          </p:spPr>
        </p:pic>
        <p:sp>
          <p:nvSpPr>
            <p:cNvPr id="23" name="文本框 22"/>
            <p:cNvSpPr txBox="1"/>
            <p:nvPr/>
          </p:nvSpPr>
          <p:spPr>
            <a:xfrm>
              <a:off x="7426082" y="4354441"/>
              <a:ext cx="1338828" cy="369332"/>
            </a:xfrm>
            <a:prstGeom prst="rect">
              <a:avLst/>
            </a:prstGeom>
            <a:noFill/>
          </p:spPr>
          <p:txBody>
            <a:bodyPr wrap="none" rtlCol="0">
              <a:spAutoFit/>
            </a:bodyPr>
            <a:lstStyle/>
            <a:p>
              <a:r>
                <a:rPr lang="zh-CN" altLang="en-US" dirty="0">
                  <a:solidFill>
                    <a:srgbClr val="FF0000"/>
                  </a:solidFill>
                </a:rPr>
                <a:t>复合结构图</a:t>
              </a:r>
            </a:p>
          </p:txBody>
        </p:sp>
      </p:grpSp>
      <p:grpSp>
        <p:nvGrpSpPr>
          <p:cNvPr id="27" name="组合 26"/>
          <p:cNvGrpSpPr/>
          <p:nvPr/>
        </p:nvGrpSpPr>
        <p:grpSpPr>
          <a:xfrm>
            <a:off x="3700418" y="2477525"/>
            <a:ext cx="5445375" cy="3753832"/>
            <a:chOff x="3700418" y="2477525"/>
            <a:chExt cx="5445375" cy="3753832"/>
          </a:xfrm>
        </p:grpSpPr>
        <p:pic>
          <p:nvPicPr>
            <p:cNvPr id="25" name="图片 24"/>
            <p:cNvPicPr>
              <a:picLocks noChangeAspect="1"/>
            </p:cNvPicPr>
            <p:nvPr/>
          </p:nvPicPr>
          <p:blipFill>
            <a:blip r:embed="rId9"/>
            <a:stretch>
              <a:fillRect/>
            </a:stretch>
          </p:blipFill>
          <p:spPr>
            <a:xfrm>
              <a:off x="3700418" y="2477525"/>
              <a:ext cx="5445375" cy="3753832"/>
            </a:xfrm>
            <a:prstGeom prst="rect">
              <a:avLst/>
            </a:prstGeom>
          </p:spPr>
        </p:pic>
        <p:sp>
          <p:nvSpPr>
            <p:cNvPr id="26" name="文本框 25"/>
            <p:cNvSpPr txBox="1"/>
            <p:nvPr/>
          </p:nvSpPr>
          <p:spPr>
            <a:xfrm>
              <a:off x="8079548" y="5081478"/>
              <a:ext cx="877163" cy="369332"/>
            </a:xfrm>
            <a:prstGeom prst="rect">
              <a:avLst/>
            </a:prstGeom>
            <a:noFill/>
          </p:spPr>
          <p:txBody>
            <a:bodyPr wrap="none" rtlCol="0">
              <a:spAutoFit/>
            </a:bodyPr>
            <a:lstStyle/>
            <a:p>
              <a:r>
                <a:rPr lang="zh-CN" altLang="en-US" dirty="0">
                  <a:solidFill>
                    <a:srgbClr val="FF0000"/>
                  </a:solidFill>
                </a:rPr>
                <a:t>轮廓图</a:t>
              </a:r>
            </a:p>
          </p:txBody>
        </p:sp>
      </p:grpSp>
      <p:sp>
        <p:nvSpPr>
          <p:cNvPr id="28" name="文本框 27"/>
          <p:cNvSpPr txBox="1"/>
          <p:nvPr/>
        </p:nvSpPr>
        <p:spPr>
          <a:xfrm>
            <a:off x="395536" y="1130684"/>
            <a:ext cx="219854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UML</a:t>
            </a:r>
            <a:r>
              <a:rPr lang="zh-CN" altLang="en-US" sz="2800" b="1" dirty="0">
                <a:latin typeface="Times New Roman" panose="02020603050405020304" pitchFamily="18" charset="0"/>
                <a:cs typeface="Times New Roman" panose="02020603050405020304" pitchFamily="18" charset="0"/>
              </a:rPr>
              <a:t>图表</a:t>
            </a:r>
          </a:p>
        </p:txBody>
      </p:sp>
    </p:spTree>
    <p:extLst>
      <p:ext uri="{BB962C8B-B14F-4D97-AF65-F5344CB8AC3E}">
        <p14:creationId xmlns:p14="http://schemas.microsoft.com/office/powerpoint/2010/main" val="383244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 </a:t>
            </a:r>
            <a:r>
              <a:rPr lang="zh-CN" altLang="en-US" sz="2400" dirty="0">
                <a:solidFill>
                  <a:srgbClr val="D9D9D9"/>
                </a:solidFill>
                <a:latin typeface="Bodoni MT Black" pitchFamily="18" charset="0"/>
                <a:ea typeface="+mn-ea"/>
              </a:rPr>
              <a:t>对象模型</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4" name="矩形 3"/>
          <p:cNvSpPr/>
          <p:nvPr/>
        </p:nvSpPr>
        <p:spPr>
          <a:xfrm>
            <a:off x="304876" y="2625293"/>
            <a:ext cx="8136904" cy="3323987"/>
          </a:xfrm>
          <a:prstGeom prst="rect">
            <a:avLst/>
          </a:prstGeom>
        </p:spPr>
        <p:txBody>
          <a:bodyPr wrap="square">
            <a:spAutoFit/>
          </a:bodyPr>
          <a:lstStyle/>
          <a:p>
            <a:pPr>
              <a:lnSpc>
                <a:spcPct val="125000"/>
              </a:lnSpc>
            </a:pPr>
            <a:r>
              <a:rPr lang="zh-CN" altLang="en-US" sz="2400" dirty="0">
                <a:solidFill>
                  <a:srgbClr val="FF0000"/>
                </a:solidFill>
                <a:latin typeface="Times New Roman" panose="02020603050405020304" pitchFamily="18" charset="0"/>
                <a:cs typeface="Times New Roman" panose="02020603050405020304" pitchFamily="18" charset="0"/>
              </a:rPr>
              <a:t>① 用例图 </a:t>
            </a:r>
            <a:r>
              <a:rPr lang="en-US" altLang="zh-CN" sz="2400" dirty="0">
                <a:solidFill>
                  <a:srgbClr val="FF0000"/>
                </a:solidFill>
                <a:latin typeface="Times New Roman" panose="02020603050405020304" pitchFamily="18" charset="0"/>
                <a:cs typeface="Times New Roman" panose="02020603050405020304" pitchFamily="18" charset="0"/>
              </a:rPr>
              <a:t>(Use Case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② 活动图 </a:t>
            </a:r>
            <a:r>
              <a:rPr lang="en-US" altLang="zh-CN" sz="2400" dirty="0">
                <a:solidFill>
                  <a:srgbClr val="0070C0"/>
                </a:solidFill>
                <a:latin typeface="Times New Roman" panose="02020603050405020304" pitchFamily="18" charset="0"/>
                <a:cs typeface="Times New Roman" panose="02020603050405020304" pitchFamily="18" charset="0"/>
              </a:rPr>
              <a:t>(Activity Diagram)</a:t>
            </a:r>
          </a:p>
          <a:p>
            <a:pPr>
              <a:lnSpc>
                <a:spcPct val="125000"/>
              </a:lnSpc>
            </a:pPr>
            <a:r>
              <a:rPr lang="zh-CN" altLang="en-US" sz="2400" dirty="0">
                <a:solidFill>
                  <a:srgbClr val="FF0000"/>
                </a:solidFill>
                <a:latin typeface="Times New Roman" panose="02020603050405020304" pitchFamily="18" charset="0"/>
                <a:cs typeface="Times New Roman" panose="02020603050405020304" pitchFamily="18" charset="0"/>
              </a:rPr>
              <a:t>③ 状态机图 </a:t>
            </a:r>
            <a:r>
              <a:rPr lang="en-US" altLang="zh-CN" sz="2400" dirty="0">
                <a:solidFill>
                  <a:srgbClr val="FF0000"/>
                </a:solidFill>
                <a:latin typeface="Times New Roman" panose="02020603050405020304" pitchFamily="18" charset="0"/>
                <a:cs typeface="Times New Roman" panose="02020603050405020304" pitchFamily="18" charset="0"/>
              </a:rPr>
              <a:t>(State Machine Diagram)</a:t>
            </a:r>
          </a:p>
          <a:p>
            <a:pPr>
              <a:lnSpc>
                <a:spcPct val="125000"/>
              </a:lnSpc>
            </a:pPr>
            <a:r>
              <a:rPr lang="zh-CN" altLang="en-US" sz="2400" dirty="0">
                <a:solidFill>
                  <a:srgbClr val="FF0000"/>
                </a:solidFill>
                <a:latin typeface="Times New Roman" panose="02020603050405020304" pitchFamily="18" charset="0"/>
                <a:cs typeface="Times New Roman" panose="02020603050405020304" pitchFamily="18" charset="0"/>
              </a:rPr>
              <a:t>④ 序列图 </a:t>
            </a:r>
            <a:r>
              <a:rPr lang="en-US" altLang="zh-CN" sz="2400" dirty="0">
                <a:solidFill>
                  <a:srgbClr val="FF0000"/>
                </a:solidFill>
                <a:latin typeface="Times New Roman" panose="02020603050405020304" pitchFamily="18" charset="0"/>
                <a:cs typeface="Times New Roman" panose="02020603050405020304" pitchFamily="18" charset="0"/>
              </a:rPr>
              <a:t>(Sequence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⑤ 通讯图 </a:t>
            </a:r>
            <a:r>
              <a:rPr lang="en-US" altLang="zh-CN" sz="2400" dirty="0">
                <a:solidFill>
                  <a:srgbClr val="0070C0"/>
                </a:solidFill>
                <a:latin typeface="Times New Roman" panose="02020603050405020304" pitchFamily="18" charset="0"/>
                <a:cs typeface="Times New Roman" panose="02020603050405020304" pitchFamily="18" charset="0"/>
              </a:rPr>
              <a:t>(Communication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⑥ 交互概述图 </a:t>
            </a:r>
            <a:r>
              <a:rPr lang="en-US" altLang="zh-CN" sz="2400" dirty="0">
                <a:solidFill>
                  <a:srgbClr val="0070C0"/>
                </a:solidFill>
                <a:latin typeface="Times New Roman" panose="02020603050405020304" pitchFamily="18" charset="0"/>
                <a:cs typeface="Times New Roman" panose="02020603050405020304" pitchFamily="18" charset="0"/>
              </a:rPr>
              <a:t>(Interaction Overview Diagram)</a:t>
            </a:r>
          </a:p>
          <a:p>
            <a:pPr>
              <a:lnSpc>
                <a:spcPct val="125000"/>
              </a:lnSpc>
            </a:pPr>
            <a:r>
              <a:rPr lang="zh-CN" altLang="en-US" sz="2400" dirty="0">
                <a:solidFill>
                  <a:srgbClr val="0070C0"/>
                </a:solidFill>
                <a:latin typeface="Times New Roman" panose="02020603050405020304" pitchFamily="18" charset="0"/>
                <a:cs typeface="Times New Roman" panose="02020603050405020304" pitchFamily="18" charset="0"/>
              </a:rPr>
              <a:t>⑦ 时序图 </a:t>
            </a:r>
            <a:r>
              <a:rPr lang="en-US" altLang="zh-CN" sz="2400" dirty="0">
                <a:solidFill>
                  <a:srgbClr val="0070C0"/>
                </a:solidFill>
                <a:latin typeface="Times New Roman" panose="02020603050405020304" pitchFamily="18" charset="0"/>
                <a:cs typeface="Times New Roman" panose="02020603050405020304" pitchFamily="18" charset="0"/>
              </a:rPr>
              <a:t>(Timing Diagram)</a:t>
            </a:r>
          </a:p>
        </p:txBody>
      </p:sp>
      <p:sp>
        <p:nvSpPr>
          <p:cNvPr id="6" name="矩形 5"/>
          <p:cNvSpPr/>
          <p:nvPr/>
        </p:nvSpPr>
        <p:spPr>
          <a:xfrm>
            <a:off x="304876" y="1556792"/>
            <a:ext cx="8443588" cy="966996"/>
          </a:xfrm>
          <a:prstGeom prst="rect">
            <a:avLst/>
          </a:prstGeom>
        </p:spPr>
        <p:txBody>
          <a:bodyPr wrap="square">
            <a:spAutoFit/>
          </a:bodyPr>
          <a:lstStyle/>
          <a:p>
            <a:pPr marL="342900" indent="-342900">
              <a:lnSpc>
                <a:spcPct val="125000"/>
              </a:lnSpc>
              <a:buFont typeface="Wingdings" panose="05000000000000000000" pitchFamily="2" charset="2"/>
              <a:buChar char="l"/>
            </a:pPr>
            <a:r>
              <a:rPr lang="zh-CN" altLang="en-US" sz="2400" dirty="0">
                <a:solidFill>
                  <a:srgbClr val="FF0000"/>
                </a:solidFill>
              </a:rPr>
              <a:t>行为性图表</a:t>
            </a:r>
            <a:r>
              <a:rPr lang="zh-CN" altLang="en-US" sz="2400" dirty="0"/>
              <a:t>显示了系统中对象的动态行为 ，可用以表达系统随时间的变化。</a:t>
            </a:r>
          </a:p>
        </p:txBody>
      </p:sp>
      <p:grpSp>
        <p:nvGrpSpPr>
          <p:cNvPr id="5" name="组合 4"/>
          <p:cNvGrpSpPr/>
          <p:nvPr/>
        </p:nvGrpSpPr>
        <p:grpSpPr>
          <a:xfrm>
            <a:off x="3059832" y="790350"/>
            <a:ext cx="5827222" cy="3460139"/>
            <a:chOff x="3059832" y="790350"/>
            <a:chExt cx="5827222" cy="3460139"/>
          </a:xfrm>
        </p:grpSpPr>
        <p:pic>
          <p:nvPicPr>
            <p:cNvPr id="2" name="图片 1"/>
            <p:cNvPicPr>
              <a:picLocks noChangeAspect="1"/>
            </p:cNvPicPr>
            <p:nvPr/>
          </p:nvPicPr>
          <p:blipFill>
            <a:blip r:embed="rId3"/>
            <a:stretch>
              <a:fillRect/>
            </a:stretch>
          </p:blipFill>
          <p:spPr>
            <a:xfrm>
              <a:off x="3059832" y="790350"/>
              <a:ext cx="5827222" cy="3460139"/>
            </a:xfrm>
            <a:prstGeom prst="rect">
              <a:avLst/>
            </a:prstGeom>
          </p:spPr>
        </p:pic>
        <p:sp>
          <p:nvSpPr>
            <p:cNvPr id="3" name="文本框 2"/>
            <p:cNvSpPr txBox="1"/>
            <p:nvPr/>
          </p:nvSpPr>
          <p:spPr>
            <a:xfrm>
              <a:off x="7681164" y="1148308"/>
              <a:ext cx="877163" cy="369332"/>
            </a:xfrm>
            <a:prstGeom prst="rect">
              <a:avLst/>
            </a:prstGeom>
            <a:noFill/>
          </p:spPr>
          <p:txBody>
            <a:bodyPr wrap="none" rtlCol="0">
              <a:spAutoFit/>
            </a:bodyPr>
            <a:lstStyle/>
            <a:p>
              <a:r>
                <a:rPr lang="zh-CN" altLang="en-US" dirty="0">
                  <a:solidFill>
                    <a:srgbClr val="FF0000"/>
                  </a:solidFill>
                </a:rPr>
                <a:t>用例图</a:t>
              </a:r>
            </a:p>
          </p:txBody>
        </p:sp>
      </p:grpSp>
      <p:grpSp>
        <p:nvGrpSpPr>
          <p:cNvPr id="31" name="组合 30"/>
          <p:cNvGrpSpPr/>
          <p:nvPr/>
        </p:nvGrpSpPr>
        <p:grpSpPr>
          <a:xfrm>
            <a:off x="3321791" y="1405054"/>
            <a:ext cx="5702938" cy="2867800"/>
            <a:chOff x="3321791" y="1405054"/>
            <a:chExt cx="5702938" cy="2867800"/>
          </a:xfrm>
        </p:grpSpPr>
        <p:pic>
          <p:nvPicPr>
            <p:cNvPr id="29" name="图片 28"/>
            <p:cNvPicPr>
              <a:picLocks noChangeAspect="1"/>
            </p:cNvPicPr>
            <p:nvPr/>
          </p:nvPicPr>
          <p:blipFill>
            <a:blip r:embed="rId4"/>
            <a:stretch>
              <a:fillRect/>
            </a:stretch>
          </p:blipFill>
          <p:spPr>
            <a:xfrm>
              <a:off x="3321791" y="1405054"/>
              <a:ext cx="5702938" cy="2867800"/>
            </a:xfrm>
            <a:prstGeom prst="rect">
              <a:avLst/>
            </a:prstGeom>
          </p:spPr>
        </p:pic>
        <p:sp>
          <p:nvSpPr>
            <p:cNvPr id="30" name="文本框 29"/>
            <p:cNvSpPr txBox="1"/>
            <p:nvPr/>
          </p:nvSpPr>
          <p:spPr>
            <a:xfrm>
              <a:off x="7777822" y="1648109"/>
              <a:ext cx="877163" cy="369332"/>
            </a:xfrm>
            <a:prstGeom prst="rect">
              <a:avLst/>
            </a:prstGeom>
            <a:noFill/>
          </p:spPr>
          <p:txBody>
            <a:bodyPr wrap="none" rtlCol="0">
              <a:spAutoFit/>
            </a:bodyPr>
            <a:lstStyle/>
            <a:p>
              <a:r>
                <a:rPr lang="zh-CN" altLang="en-US" dirty="0">
                  <a:solidFill>
                    <a:srgbClr val="FF0000"/>
                  </a:solidFill>
                </a:rPr>
                <a:t>活动图</a:t>
              </a:r>
            </a:p>
          </p:txBody>
        </p:sp>
      </p:grpSp>
      <p:grpSp>
        <p:nvGrpSpPr>
          <p:cNvPr id="26625" name="组合 26624"/>
          <p:cNvGrpSpPr/>
          <p:nvPr/>
        </p:nvGrpSpPr>
        <p:grpSpPr>
          <a:xfrm>
            <a:off x="3736064" y="1909919"/>
            <a:ext cx="5219827" cy="3363559"/>
            <a:chOff x="3736064" y="2031861"/>
            <a:chExt cx="5219827" cy="3363559"/>
          </a:xfrm>
        </p:grpSpPr>
        <p:pic>
          <p:nvPicPr>
            <p:cNvPr id="28" name="图片 27"/>
            <p:cNvPicPr>
              <a:picLocks noChangeAspect="1"/>
            </p:cNvPicPr>
            <p:nvPr/>
          </p:nvPicPr>
          <p:blipFill>
            <a:blip r:embed="rId5"/>
            <a:stretch>
              <a:fillRect/>
            </a:stretch>
          </p:blipFill>
          <p:spPr>
            <a:xfrm>
              <a:off x="3736064" y="2031861"/>
              <a:ext cx="5219827" cy="3363559"/>
            </a:xfrm>
            <a:prstGeom prst="rect">
              <a:avLst/>
            </a:prstGeom>
          </p:spPr>
        </p:pic>
        <p:sp>
          <p:nvSpPr>
            <p:cNvPr id="26624" name="文本框 26623"/>
            <p:cNvSpPr txBox="1"/>
            <p:nvPr/>
          </p:nvSpPr>
          <p:spPr>
            <a:xfrm>
              <a:off x="7681164" y="2325673"/>
              <a:ext cx="1107996" cy="369332"/>
            </a:xfrm>
            <a:prstGeom prst="rect">
              <a:avLst/>
            </a:prstGeom>
            <a:noFill/>
          </p:spPr>
          <p:txBody>
            <a:bodyPr wrap="none" rtlCol="0">
              <a:spAutoFit/>
            </a:bodyPr>
            <a:lstStyle/>
            <a:p>
              <a:r>
                <a:rPr lang="zh-CN" altLang="en-US" dirty="0">
                  <a:solidFill>
                    <a:srgbClr val="FF0000"/>
                  </a:solidFill>
                </a:rPr>
                <a:t>状态机图</a:t>
              </a:r>
            </a:p>
          </p:txBody>
        </p:sp>
      </p:grpSp>
      <p:grpSp>
        <p:nvGrpSpPr>
          <p:cNvPr id="26630" name="组合 26629"/>
          <p:cNvGrpSpPr/>
          <p:nvPr/>
        </p:nvGrpSpPr>
        <p:grpSpPr>
          <a:xfrm>
            <a:off x="2921665" y="1733738"/>
            <a:ext cx="6103555" cy="4795650"/>
            <a:chOff x="2921665" y="1733738"/>
            <a:chExt cx="6103555" cy="4795650"/>
          </a:xfrm>
        </p:grpSpPr>
        <p:pic>
          <p:nvPicPr>
            <p:cNvPr id="26626" name="图片 26625"/>
            <p:cNvPicPr>
              <a:picLocks noChangeAspect="1"/>
            </p:cNvPicPr>
            <p:nvPr/>
          </p:nvPicPr>
          <p:blipFill>
            <a:blip r:embed="rId6"/>
            <a:stretch>
              <a:fillRect/>
            </a:stretch>
          </p:blipFill>
          <p:spPr>
            <a:xfrm>
              <a:off x="2921665" y="1733738"/>
              <a:ext cx="6103555" cy="4795650"/>
            </a:xfrm>
            <a:prstGeom prst="rect">
              <a:avLst/>
            </a:prstGeom>
          </p:spPr>
        </p:pic>
        <p:sp>
          <p:nvSpPr>
            <p:cNvPr id="26629" name="文本框 26628"/>
            <p:cNvSpPr txBox="1"/>
            <p:nvPr/>
          </p:nvSpPr>
          <p:spPr>
            <a:xfrm>
              <a:off x="7978890" y="5031789"/>
              <a:ext cx="877163" cy="369332"/>
            </a:xfrm>
            <a:prstGeom prst="rect">
              <a:avLst/>
            </a:prstGeom>
            <a:noFill/>
          </p:spPr>
          <p:txBody>
            <a:bodyPr wrap="none" rtlCol="0">
              <a:spAutoFit/>
            </a:bodyPr>
            <a:lstStyle/>
            <a:p>
              <a:r>
                <a:rPr lang="zh-CN" altLang="en-US" dirty="0">
                  <a:solidFill>
                    <a:srgbClr val="FF0000"/>
                  </a:solidFill>
                </a:rPr>
                <a:t>序列图</a:t>
              </a:r>
            </a:p>
          </p:txBody>
        </p:sp>
      </p:grpSp>
      <p:grpSp>
        <p:nvGrpSpPr>
          <p:cNvPr id="26633" name="组合 26632"/>
          <p:cNvGrpSpPr/>
          <p:nvPr/>
        </p:nvGrpSpPr>
        <p:grpSpPr>
          <a:xfrm>
            <a:off x="2051720" y="2065972"/>
            <a:ext cx="7365328" cy="3955780"/>
            <a:chOff x="2051720" y="2065972"/>
            <a:chExt cx="7365328" cy="3955780"/>
          </a:xfrm>
        </p:grpSpPr>
        <p:pic>
          <p:nvPicPr>
            <p:cNvPr id="26631" name="图片 26630"/>
            <p:cNvPicPr>
              <a:picLocks noChangeAspect="1"/>
            </p:cNvPicPr>
            <p:nvPr/>
          </p:nvPicPr>
          <p:blipFill>
            <a:blip r:embed="rId7"/>
            <a:stretch>
              <a:fillRect/>
            </a:stretch>
          </p:blipFill>
          <p:spPr>
            <a:xfrm>
              <a:off x="2051720" y="2065972"/>
              <a:ext cx="7365328" cy="3955780"/>
            </a:xfrm>
            <a:prstGeom prst="rect">
              <a:avLst/>
            </a:prstGeom>
          </p:spPr>
        </p:pic>
        <p:sp>
          <p:nvSpPr>
            <p:cNvPr id="26632" name="文本框 26631"/>
            <p:cNvSpPr txBox="1"/>
            <p:nvPr/>
          </p:nvSpPr>
          <p:spPr>
            <a:xfrm>
              <a:off x="7869426" y="5558193"/>
              <a:ext cx="877163" cy="369332"/>
            </a:xfrm>
            <a:prstGeom prst="rect">
              <a:avLst/>
            </a:prstGeom>
            <a:noFill/>
          </p:spPr>
          <p:txBody>
            <a:bodyPr wrap="none" rtlCol="0">
              <a:spAutoFit/>
            </a:bodyPr>
            <a:lstStyle/>
            <a:p>
              <a:r>
                <a:rPr lang="zh-CN" altLang="en-US" dirty="0">
                  <a:solidFill>
                    <a:srgbClr val="FF0000"/>
                  </a:solidFill>
                </a:rPr>
                <a:t>通讯图</a:t>
              </a:r>
            </a:p>
          </p:txBody>
        </p:sp>
      </p:grpSp>
      <p:grpSp>
        <p:nvGrpSpPr>
          <p:cNvPr id="26636" name="组合 26635"/>
          <p:cNvGrpSpPr/>
          <p:nvPr/>
        </p:nvGrpSpPr>
        <p:grpSpPr>
          <a:xfrm>
            <a:off x="1776017" y="2200570"/>
            <a:ext cx="7232701" cy="4019925"/>
            <a:chOff x="1776017" y="2200570"/>
            <a:chExt cx="7232701" cy="4019925"/>
          </a:xfrm>
        </p:grpSpPr>
        <p:pic>
          <p:nvPicPr>
            <p:cNvPr id="26634" name="图片 26633"/>
            <p:cNvPicPr>
              <a:picLocks noChangeAspect="1"/>
            </p:cNvPicPr>
            <p:nvPr/>
          </p:nvPicPr>
          <p:blipFill>
            <a:blip r:embed="rId8"/>
            <a:stretch>
              <a:fillRect/>
            </a:stretch>
          </p:blipFill>
          <p:spPr>
            <a:xfrm>
              <a:off x="1776017" y="2200570"/>
              <a:ext cx="7232701" cy="4019925"/>
            </a:xfrm>
            <a:prstGeom prst="rect">
              <a:avLst/>
            </a:prstGeom>
          </p:spPr>
        </p:pic>
        <p:sp>
          <p:nvSpPr>
            <p:cNvPr id="26635" name="文本框 26634"/>
            <p:cNvSpPr txBox="1"/>
            <p:nvPr/>
          </p:nvSpPr>
          <p:spPr>
            <a:xfrm>
              <a:off x="7092280" y="3114976"/>
              <a:ext cx="1338828" cy="369332"/>
            </a:xfrm>
            <a:prstGeom prst="rect">
              <a:avLst/>
            </a:prstGeom>
            <a:noFill/>
          </p:spPr>
          <p:txBody>
            <a:bodyPr wrap="none" rtlCol="0">
              <a:spAutoFit/>
            </a:bodyPr>
            <a:lstStyle/>
            <a:p>
              <a:r>
                <a:rPr lang="zh-CN" altLang="en-US" dirty="0">
                  <a:solidFill>
                    <a:srgbClr val="FF0000"/>
                  </a:solidFill>
                </a:rPr>
                <a:t>交互概述图</a:t>
              </a:r>
            </a:p>
          </p:txBody>
        </p:sp>
      </p:grpSp>
      <p:grpSp>
        <p:nvGrpSpPr>
          <p:cNvPr id="26639" name="组合 26638"/>
          <p:cNvGrpSpPr/>
          <p:nvPr/>
        </p:nvGrpSpPr>
        <p:grpSpPr>
          <a:xfrm>
            <a:off x="3599993" y="2379661"/>
            <a:ext cx="5459646" cy="4110209"/>
            <a:chOff x="3599993" y="2379661"/>
            <a:chExt cx="5459646" cy="4110209"/>
          </a:xfrm>
        </p:grpSpPr>
        <p:pic>
          <p:nvPicPr>
            <p:cNvPr id="26637" name="图片 26636"/>
            <p:cNvPicPr>
              <a:picLocks noChangeAspect="1"/>
            </p:cNvPicPr>
            <p:nvPr/>
          </p:nvPicPr>
          <p:blipFill>
            <a:blip r:embed="rId9"/>
            <a:stretch>
              <a:fillRect/>
            </a:stretch>
          </p:blipFill>
          <p:spPr>
            <a:xfrm>
              <a:off x="3599993" y="2379661"/>
              <a:ext cx="5459646" cy="4110209"/>
            </a:xfrm>
            <a:prstGeom prst="rect">
              <a:avLst/>
            </a:prstGeom>
          </p:spPr>
        </p:pic>
        <p:sp>
          <p:nvSpPr>
            <p:cNvPr id="26638" name="文本框 26637"/>
            <p:cNvSpPr txBox="1"/>
            <p:nvPr/>
          </p:nvSpPr>
          <p:spPr>
            <a:xfrm>
              <a:off x="7101727" y="5872470"/>
              <a:ext cx="877163" cy="369332"/>
            </a:xfrm>
            <a:prstGeom prst="rect">
              <a:avLst/>
            </a:prstGeom>
            <a:noFill/>
          </p:spPr>
          <p:txBody>
            <a:bodyPr wrap="none" rtlCol="0">
              <a:spAutoFit/>
            </a:bodyPr>
            <a:lstStyle/>
            <a:p>
              <a:r>
                <a:rPr lang="zh-CN" altLang="en-US" dirty="0">
                  <a:solidFill>
                    <a:srgbClr val="FF0000"/>
                  </a:solidFill>
                </a:rPr>
                <a:t>时序图</a:t>
              </a:r>
            </a:p>
          </p:txBody>
        </p:sp>
      </p:grpSp>
      <p:sp>
        <p:nvSpPr>
          <p:cNvPr id="48" name="文本框 47"/>
          <p:cNvSpPr txBox="1"/>
          <p:nvPr/>
        </p:nvSpPr>
        <p:spPr>
          <a:xfrm>
            <a:off x="304876" y="1043601"/>
            <a:ext cx="219854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UML</a:t>
            </a:r>
            <a:r>
              <a:rPr lang="zh-CN" altLang="en-US" sz="2800" b="1" dirty="0">
                <a:latin typeface="Times New Roman" panose="02020603050405020304" pitchFamily="18" charset="0"/>
                <a:cs typeface="Times New Roman" panose="02020603050405020304" pitchFamily="18" charset="0"/>
              </a:rPr>
              <a:t>图表</a:t>
            </a:r>
          </a:p>
        </p:txBody>
      </p:sp>
    </p:spTree>
    <p:extLst>
      <p:ext uri="{BB962C8B-B14F-4D97-AF65-F5344CB8AC3E}">
        <p14:creationId xmlns:p14="http://schemas.microsoft.com/office/powerpoint/2010/main" val="349136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739775" y="404664"/>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921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sp>
        <p:nvSpPr>
          <p:cNvPr id="717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主要内容</a:t>
            </a:r>
          </a:p>
        </p:txBody>
      </p:sp>
      <p:pic>
        <p:nvPicPr>
          <p:cNvPr id="9221"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222"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9223" name="TextBox 3">
            <a:hlinkClick r:id="rId5" action="ppaction://hlinksldjump"/>
          </p:cNvPr>
          <p:cNvSpPr txBox="1">
            <a:spLocks noChangeArrowheads="1"/>
          </p:cNvSpPr>
          <p:nvPr/>
        </p:nvSpPr>
        <p:spPr bwMode="auto">
          <a:xfrm>
            <a:off x="1071563" y="1737197"/>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224" name="TextBox 4">
            <a:hlinkClick r:id="rId6" action="ppaction://hlinksldjump"/>
          </p:cNvPr>
          <p:cNvSpPr txBox="1">
            <a:spLocks noChangeArrowheads="1"/>
          </p:cNvSpPr>
          <p:nvPr/>
        </p:nvSpPr>
        <p:spPr bwMode="auto">
          <a:xfrm>
            <a:off x="1000125" y="238013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225" name="TextBox 5"/>
          <p:cNvSpPr txBox="1">
            <a:spLocks noChangeArrowheads="1"/>
          </p:cNvSpPr>
          <p:nvPr/>
        </p:nvSpPr>
        <p:spPr bwMode="auto">
          <a:xfrm>
            <a:off x="1000125" y="295163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9226" name="TextBox 6"/>
          <p:cNvSpPr txBox="1">
            <a:spLocks noChangeArrowheads="1"/>
          </p:cNvSpPr>
          <p:nvPr/>
        </p:nvSpPr>
        <p:spPr bwMode="auto">
          <a:xfrm>
            <a:off x="1000125" y="3523134"/>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95536" y="1484784"/>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6" name="内容占位符 4"/>
          <p:cNvSpPr>
            <a:spLocks noGrp="1"/>
          </p:cNvSpPr>
          <p:nvPr>
            <p:ph idx="4294967295"/>
          </p:nvPr>
        </p:nvSpPr>
        <p:spPr>
          <a:xfrm>
            <a:off x="250825" y="971550"/>
            <a:ext cx="8229600" cy="604838"/>
          </a:xfrm>
        </p:spPr>
        <p:txBody>
          <a:bodyPr/>
          <a:lstStyle/>
          <a:p>
            <a:pPr marL="0" indent="0">
              <a:buFont typeface="Arial" charset="0"/>
              <a:buNone/>
              <a:defRPr/>
            </a:pPr>
            <a:r>
              <a:rPr lang="en-US" altLang="zh-CN" b="1" dirty="0">
                <a:latin typeface="Bodoni MT Black" pitchFamily="18" charset="0"/>
              </a:rPr>
              <a:t>9.4.1 </a:t>
            </a:r>
            <a:r>
              <a:rPr lang="zh-CN" altLang="en-US" b="1" dirty="0">
                <a:latin typeface="Bodoni MT Black" pitchFamily="18" charset="0"/>
              </a:rPr>
              <a:t>类图的基本符号</a:t>
            </a:r>
          </a:p>
        </p:txBody>
      </p:sp>
      <p:sp>
        <p:nvSpPr>
          <p:cNvPr id="32775" name="TextBox 7"/>
          <p:cNvSpPr txBox="1">
            <a:spLocks noChangeArrowheads="1"/>
          </p:cNvSpPr>
          <p:nvPr/>
        </p:nvSpPr>
        <p:spPr bwMode="auto">
          <a:xfrm>
            <a:off x="395536" y="1628775"/>
            <a:ext cx="8424936"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0"/>
              </a:spcAft>
              <a:defRPr/>
            </a:pPr>
            <a:r>
              <a:rPr lang="en-US" altLang="zh-CN" sz="2400" dirty="0">
                <a:latin typeface="Bodoni MT Black" pitchFamily="18" charset="0"/>
              </a:rPr>
              <a:t>      </a:t>
            </a:r>
            <a:r>
              <a:rPr lang="zh-CN" altLang="zh-CN" sz="2400" dirty="0">
                <a:solidFill>
                  <a:srgbClr val="FF0000"/>
                </a:solidFill>
                <a:latin typeface="Bodoni MT Black" pitchFamily="18" charset="0"/>
                <a:ea typeface="+mn-ea"/>
              </a:rPr>
              <a:t>类图</a:t>
            </a:r>
            <a:r>
              <a:rPr lang="zh-CN" altLang="zh-CN" sz="2400" dirty="0">
                <a:latin typeface="Bodoni MT Black" pitchFamily="18" charset="0"/>
                <a:ea typeface="+mn-ea"/>
              </a:rPr>
              <a:t>描述类及类与类之间的静态关系。类图是一种静态模型，它是创建其他</a:t>
            </a:r>
            <a:r>
              <a:rPr lang="en-US" altLang="zh-CN" sz="2400" dirty="0">
                <a:latin typeface="Bodoni MT Black" pitchFamily="18" charset="0"/>
                <a:ea typeface="+mn-ea"/>
              </a:rPr>
              <a:t>UML</a:t>
            </a:r>
            <a:r>
              <a:rPr lang="zh-CN" altLang="zh-CN" sz="2400" dirty="0">
                <a:latin typeface="Bodoni MT Black" pitchFamily="18" charset="0"/>
                <a:ea typeface="+mn-ea"/>
              </a:rPr>
              <a:t>图的基础。一个系统可以由多张类图来描述，一个类也可以出现在几张类图中。</a:t>
            </a:r>
            <a:endParaRPr lang="en-US" altLang="zh-CN" sz="2400" dirty="0">
              <a:latin typeface="Bodoni MT Black" pitchFamily="18" charset="0"/>
              <a:ea typeface="+mn-ea"/>
            </a:endParaRPr>
          </a:p>
          <a:p>
            <a:pPr marL="0" indent="0" eaLnBrk="1" hangingPunct="1">
              <a:lnSpc>
                <a:spcPct val="125000"/>
              </a:lnSpc>
              <a:spcBef>
                <a:spcPts val="600"/>
              </a:spcBef>
              <a:spcAft>
                <a:spcPts val="600"/>
              </a:spcAft>
              <a:defRPr/>
            </a:pPr>
            <a:r>
              <a:rPr lang="en-US" altLang="zh-CN" sz="2400" b="1" dirty="0">
                <a:latin typeface="Bodoni MT Black" pitchFamily="18" charset="0"/>
                <a:ea typeface="+mn-ea"/>
              </a:rPr>
              <a:t>1. </a:t>
            </a:r>
            <a:r>
              <a:rPr lang="zh-CN" altLang="en-US" sz="2400" b="1" dirty="0">
                <a:latin typeface="Bodoni MT Black" pitchFamily="18" charset="0"/>
                <a:ea typeface="+mn-ea"/>
              </a:rPr>
              <a:t>定义类</a:t>
            </a:r>
            <a:endParaRPr lang="en-US" altLang="zh-CN" sz="2400" b="1" dirty="0">
              <a:latin typeface="Bodoni MT Black" pitchFamily="18" charset="0"/>
              <a:ea typeface="+mn-ea"/>
            </a:endParaRPr>
          </a:p>
          <a:p>
            <a:pPr marL="612000" indent="0" eaLnBrk="1" hangingPunct="1">
              <a:lnSpc>
                <a:spcPct val="125000"/>
              </a:lnSpc>
              <a:spcAft>
                <a:spcPts val="0"/>
              </a:spcAft>
              <a:defRPr/>
            </a:pPr>
            <a:r>
              <a:rPr lang="zh-CN" altLang="zh-CN" sz="2400" dirty="0">
                <a:latin typeface="Bodoni MT Black" pitchFamily="18" charset="0"/>
                <a:ea typeface="+mn-ea"/>
              </a:rPr>
              <a:t>为类命名时应该遵守以下几条准则</a:t>
            </a:r>
            <a:r>
              <a:rPr lang="zh-CN" altLang="en-US" sz="2400" dirty="0">
                <a:latin typeface="Bodoni MT Black" pitchFamily="18" charset="0"/>
                <a:ea typeface="+mn-ea"/>
              </a:rPr>
              <a:t>：</a:t>
            </a:r>
            <a:endParaRPr lang="en-US" altLang="zh-CN" sz="2400" dirty="0">
              <a:latin typeface="Bodoni MT Black" pitchFamily="18" charset="0"/>
              <a:ea typeface="+mn-ea"/>
            </a:endParaRPr>
          </a:p>
          <a:p>
            <a:pPr marL="972000"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使用标准术语</a:t>
            </a:r>
            <a:r>
              <a:rPr lang="zh-CN" altLang="en-US" sz="2400" dirty="0">
                <a:latin typeface="Bodoni MT Black" pitchFamily="18" charset="0"/>
                <a:ea typeface="+mn-ea"/>
              </a:rPr>
              <a:t>；</a:t>
            </a:r>
            <a:endParaRPr lang="en-US" altLang="zh-CN" sz="2400" dirty="0">
              <a:latin typeface="Bodoni MT Black" pitchFamily="18" charset="0"/>
              <a:ea typeface="+mn-ea"/>
            </a:endParaRPr>
          </a:p>
          <a:p>
            <a:pPr marL="972000"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使用具有确切含义的名词</a:t>
            </a:r>
            <a:r>
              <a:rPr lang="zh-CN" altLang="en-US" sz="2400" dirty="0">
                <a:latin typeface="Bodoni MT Black" pitchFamily="18" charset="0"/>
                <a:ea typeface="+mn-ea"/>
              </a:rPr>
              <a:t>；</a:t>
            </a:r>
            <a:endParaRPr lang="en-US" altLang="zh-CN" sz="2400" dirty="0">
              <a:latin typeface="Bodoni MT Black" pitchFamily="18" charset="0"/>
              <a:ea typeface="+mn-ea"/>
            </a:endParaRPr>
          </a:p>
          <a:p>
            <a:pPr marL="972000" eaLnBrk="1" hangingPunct="1">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必要时用名词短语作名字。</a:t>
            </a:r>
            <a:endParaRPr lang="en-US" altLang="zh-CN" sz="2400" b="1" dirty="0">
              <a:latin typeface="Bodoni MT Black" pitchFamily="18" charset="0"/>
              <a:ea typeface="+mn-ea"/>
            </a:endParaRPr>
          </a:p>
        </p:txBody>
      </p:sp>
      <p:pic>
        <p:nvPicPr>
          <p:cNvPr id="63493" name="图片 1"/>
          <p:cNvPicPr>
            <a:picLocks noChangeAspect="1"/>
          </p:cNvPicPr>
          <p:nvPr/>
        </p:nvPicPr>
        <p:blipFill>
          <a:blip r:embed="rId3" cstate="print"/>
          <a:srcRect/>
          <a:stretch>
            <a:fillRect/>
          </a:stretch>
        </p:blipFill>
        <p:spPr bwMode="auto">
          <a:xfrm>
            <a:off x="6929454" y="3786190"/>
            <a:ext cx="1368741" cy="1691769"/>
          </a:xfrm>
          <a:prstGeom prst="rect">
            <a:avLst/>
          </a:prstGeom>
          <a:noFill/>
          <a:ln w="9525">
            <a:noFill/>
            <a:miter lim="800000"/>
            <a:headEnd/>
            <a:tailEnd/>
          </a:ln>
        </p:spPr>
      </p:pic>
      <p:sp>
        <p:nvSpPr>
          <p:cNvPr id="63494" name="文本框 2"/>
          <p:cNvSpPr txBox="1">
            <a:spLocks noChangeArrowheads="1"/>
          </p:cNvSpPr>
          <p:nvPr/>
        </p:nvSpPr>
        <p:spPr bwMode="auto">
          <a:xfrm>
            <a:off x="6680200" y="5478222"/>
            <a:ext cx="3600450" cy="430887"/>
          </a:xfrm>
          <a:prstGeom prst="rect">
            <a:avLst/>
          </a:prstGeom>
          <a:noFill/>
          <a:ln w="28575">
            <a:noFill/>
            <a:miter lim="800000"/>
            <a:headEnd/>
            <a:tailEnd/>
          </a:ln>
        </p:spPr>
        <p:txBody>
          <a:bodyPr>
            <a:spAutoFit/>
          </a:bodyPr>
          <a:lstStyle/>
          <a:p>
            <a:pPr eaLnBrk="1" hangingPunct="1"/>
            <a:r>
              <a:rPr lang="zh-CN" altLang="en-US" sz="2200" dirty="0">
                <a:solidFill>
                  <a:srgbClr val="0070C0"/>
                </a:solidFill>
                <a:latin typeface="Bodoni MT Black" pitchFamily="18" charset="0"/>
              </a:rPr>
              <a:t>类的图形符号</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9.4.1 </a:t>
            </a:r>
            <a:r>
              <a:rPr lang="zh-CN" altLang="en-US" sz="2400" dirty="0">
                <a:solidFill>
                  <a:srgbClr val="D9D9D9"/>
                </a:solidFill>
                <a:latin typeface="Bodoni MT Black" pitchFamily="18" charset="0"/>
                <a:ea typeface="+mn-ea"/>
              </a:rPr>
              <a:t>类图的基本符号</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1520" y="1052513"/>
            <a:ext cx="8640960" cy="515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en-US" altLang="zh-CN" sz="2400" b="1" dirty="0">
                <a:latin typeface="Bodoni MT Black" pitchFamily="18" charset="0"/>
                <a:ea typeface="+mn-ea"/>
              </a:rPr>
              <a:t>2. </a:t>
            </a:r>
            <a:r>
              <a:rPr lang="zh-CN" altLang="en-US" sz="2400" b="1" dirty="0">
                <a:latin typeface="Bodoni MT Black" pitchFamily="18" charset="0"/>
                <a:ea typeface="+mn-ea"/>
              </a:rPr>
              <a:t>定义属性</a:t>
            </a:r>
            <a:endParaRPr lang="en-US" altLang="zh-CN" sz="2400" b="1" dirty="0">
              <a:latin typeface="Bodoni MT Black" pitchFamily="18" charset="0"/>
              <a:ea typeface="+mn-ea"/>
            </a:endParaRPr>
          </a:p>
          <a:p>
            <a:pPr>
              <a:lnSpc>
                <a:spcPct val="125000"/>
              </a:lnSpc>
              <a:spcAft>
                <a:spcPts val="0"/>
              </a:spcAft>
              <a:defRPr/>
            </a:pPr>
            <a:r>
              <a:rPr lang="en-US" altLang="zh-CN" sz="2400" dirty="0">
                <a:latin typeface="Bodoni MT Black" pitchFamily="18" charset="0"/>
                <a:ea typeface="+mn-ea"/>
              </a:rPr>
              <a:t>UML</a:t>
            </a:r>
            <a:r>
              <a:rPr lang="zh-CN" altLang="zh-CN" sz="2400" dirty="0">
                <a:latin typeface="Bodoni MT Black" pitchFamily="18" charset="0"/>
                <a:ea typeface="+mn-ea"/>
              </a:rPr>
              <a:t>描述属性的语法格式如下：</a:t>
            </a:r>
          </a:p>
          <a:p>
            <a:pPr algn="ctr">
              <a:lnSpc>
                <a:spcPct val="125000"/>
              </a:lnSpc>
              <a:spcAft>
                <a:spcPts val="0"/>
              </a:spcAft>
              <a:defRPr/>
            </a:pP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可见性</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属性名</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类型名</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初值</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性质串</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endPar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属性的可见性通常有</a:t>
            </a:r>
            <a:r>
              <a:rPr lang="en-US" altLang="zh-CN" sz="2400" dirty="0">
                <a:latin typeface="Bodoni MT Black" pitchFamily="18" charset="0"/>
                <a:ea typeface="+mn-ea"/>
              </a:rPr>
              <a:t>3</a:t>
            </a:r>
            <a:r>
              <a:rPr lang="zh-CN" altLang="zh-CN" sz="2400" dirty="0">
                <a:latin typeface="Bodoni MT Black" pitchFamily="18" charset="0"/>
                <a:ea typeface="+mn-ea"/>
              </a:rPr>
              <a:t>种：</a:t>
            </a:r>
            <a:r>
              <a:rPr lang="zh-CN" altLang="zh-CN" sz="2400" dirty="0">
                <a:solidFill>
                  <a:srgbClr val="FF0000"/>
                </a:solidFill>
                <a:latin typeface="Bodoni MT Black" pitchFamily="18" charset="0"/>
                <a:ea typeface="+mn-ea"/>
              </a:rPr>
              <a:t>公有</a:t>
            </a:r>
            <a:r>
              <a:rPr lang="zh-CN" altLang="en-US" sz="2400" dirty="0">
                <a:latin typeface="Bodoni MT Black" pitchFamily="18" charset="0"/>
                <a:ea typeface="+mn-ea"/>
              </a:rPr>
              <a:t>（</a:t>
            </a:r>
            <a:r>
              <a:rPr lang="en-US" altLang="zh-CN" sz="2400" dirty="0">
                <a:latin typeface="Bodoni MT Black" pitchFamily="18" charset="0"/>
              </a:rPr>
              <a:t> public</a:t>
            </a:r>
            <a:r>
              <a:rPr lang="zh-CN" altLang="en-US" sz="2400" dirty="0">
                <a:latin typeface="Bodoni MT Black" pitchFamily="18" charset="0"/>
                <a:ea typeface="+mn-ea"/>
              </a:rPr>
              <a:t>）</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私有</a:t>
            </a:r>
            <a:r>
              <a:rPr lang="zh-CN" altLang="en-US" sz="2400" dirty="0">
                <a:latin typeface="Bodoni MT Black" pitchFamily="18" charset="0"/>
              </a:rPr>
              <a:t>（</a:t>
            </a:r>
            <a:r>
              <a:rPr lang="en-US" altLang="zh-CN" sz="2400" dirty="0">
                <a:latin typeface="Bodoni MT Black" pitchFamily="18" charset="0"/>
                <a:ea typeface="+mn-ea"/>
              </a:rPr>
              <a:t>private</a:t>
            </a:r>
            <a:r>
              <a:rPr lang="zh-CN" altLang="en-US" sz="2400" dirty="0">
                <a:latin typeface="Bodoni MT Black" pitchFamily="18" charset="0"/>
              </a:rPr>
              <a:t>）</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保护</a:t>
            </a:r>
            <a:r>
              <a:rPr lang="zh-CN" altLang="en-US" sz="2400" dirty="0">
                <a:latin typeface="Bodoni MT Black" pitchFamily="18" charset="0"/>
                <a:ea typeface="+mn-ea"/>
              </a:rPr>
              <a:t>（</a:t>
            </a:r>
            <a:r>
              <a:rPr lang="en-US" altLang="zh-CN" sz="2400" dirty="0">
                <a:latin typeface="Bodoni MT Black" pitchFamily="18" charset="0"/>
                <a:ea typeface="+mn-ea"/>
              </a:rPr>
              <a:t>protected</a:t>
            </a:r>
            <a:r>
              <a:rPr lang="zh-CN" altLang="en-US" sz="2400" dirty="0">
                <a:latin typeface="Bodoni MT Black" pitchFamily="18" charset="0"/>
              </a:rPr>
              <a:t>）</a:t>
            </a:r>
            <a:r>
              <a:rPr lang="zh-CN" altLang="zh-CN" sz="2400" dirty="0">
                <a:latin typeface="Bodoni MT Black" pitchFamily="18" charset="0"/>
                <a:ea typeface="+mn-ea"/>
              </a:rPr>
              <a:t>，分别用加号</a:t>
            </a:r>
            <a:r>
              <a:rPr lang="en-US" altLang="zh-CN" sz="2400" dirty="0">
                <a:latin typeface="Bodoni MT Black" pitchFamily="18" charset="0"/>
                <a:ea typeface="+mn-ea"/>
              </a:rPr>
              <a:t>(+)</a:t>
            </a:r>
            <a:r>
              <a:rPr lang="zh-CN" altLang="zh-CN" sz="2400" dirty="0">
                <a:latin typeface="Bodoni MT Black" pitchFamily="18" charset="0"/>
                <a:ea typeface="+mn-ea"/>
              </a:rPr>
              <a:t>、减号</a:t>
            </a:r>
            <a:r>
              <a:rPr lang="en-US" altLang="zh-CN" sz="2400" dirty="0">
                <a:latin typeface="Bodoni MT Black" pitchFamily="18" charset="0"/>
                <a:ea typeface="+mn-ea"/>
              </a:rPr>
              <a:t>(-)</a:t>
            </a:r>
            <a:r>
              <a:rPr lang="zh-CN" altLang="zh-CN" sz="2400" dirty="0">
                <a:latin typeface="Bodoni MT Black" pitchFamily="18" charset="0"/>
                <a:ea typeface="+mn-ea"/>
              </a:rPr>
              <a:t>和井号</a:t>
            </a:r>
            <a:r>
              <a:rPr lang="en-US" altLang="zh-CN" sz="2400" dirty="0">
                <a:latin typeface="Bodoni MT Black" pitchFamily="18" charset="0"/>
                <a:ea typeface="+mn-ea"/>
              </a:rPr>
              <a:t>(#)</a:t>
            </a:r>
            <a:r>
              <a:rPr lang="zh-CN" altLang="zh-CN" sz="2400" dirty="0">
                <a:latin typeface="Bodoni MT Black" pitchFamily="18" charset="0"/>
                <a:ea typeface="+mn-ea"/>
              </a:rPr>
              <a:t>表示。</a:t>
            </a:r>
            <a:r>
              <a:rPr lang="zh-CN" altLang="zh-CN" sz="2400" b="1" dirty="0">
                <a:solidFill>
                  <a:srgbClr val="C00000"/>
                </a:solidFill>
                <a:latin typeface="Bodoni MT Black" pitchFamily="18" charset="0"/>
                <a:ea typeface="+mn-ea"/>
              </a:rPr>
              <a:t>注意，没有默认的可见性。</a:t>
            </a:r>
            <a:endParaRPr lang="en-US" altLang="zh-CN" sz="2400" b="1" dirty="0">
              <a:solidFill>
                <a:srgbClr val="C00000"/>
              </a:solidFill>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属性名和类型名之间用</a:t>
            </a:r>
            <a:r>
              <a:rPr lang="zh-CN" altLang="zh-CN" sz="2400" dirty="0">
                <a:solidFill>
                  <a:srgbClr val="FF0000"/>
                </a:solidFill>
                <a:latin typeface="Bodoni MT Black" pitchFamily="18" charset="0"/>
                <a:ea typeface="+mn-ea"/>
              </a:rPr>
              <a:t>冒号</a:t>
            </a:r>
            <a:r>
              <a:rPr lang="zh-CN" altLang="zh-CN" sz="2400" dirty="0">
                <a:latin typeface="Bodoni MT Black" pitchFamily="18" charset="0"/>
                <a:ea typeface="+mn-ea"/>
              </a:rPr>
              <a:t>分隔。类型名表示该属性的数据类型，它可以是基本数据类型，也可以是用户自定义类型。</a:t>
            </a:r>
            <a:endParaRPr lang="en-US" altLang="zh-CN" sz="2400" dirty="0">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在创建类的实例时应给其属性赋值，如果给某个属性定义了初值，则该初值可作为创建实例时这个属性的默认值。类型名和初值之间用</a:t>
            </a:r>
            <a:r>
              <a:rPr lang="zh-CN" altLang="zh-CN" sz="2400" dirty="0">
                <a:solidFill>
                  <a:srgbClr val="FF0000"/>
                </a:solidFill>
                <a:latin typeface="Bodoni MT Black" pitchFamily="18" charset="0"/>
                <a:ea typeface="+mn-ea"/>
              </a:rPr>
              <a:t>等号</a:t>
            </a:r>
            <a:r>
              <a:rPr lang="zh-CN" altLang="zh-CN" sz="2400" dirty="0">
                <a:latin typeface="Bodoni MT Black" pitchFamily="18" charset="0"/>
                <a:ea typeface="+mn-ea"/>
              </a:rPr>
              <a:t>隔开。</a:t>
            </a:r>
            <a:endParaRPr lang="en-US" altLang="zh-CN" sz="24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9.4.1 </a:t>
            </a:r>
            <a:r>
              <a:rPr lang="zh-CN" altLang="en-US" sz="2400" dirty="0">
                <a:solidFill>
                  <a:srgbClr val="D9D9D9"/>
                </a:solidFill>
                <a:latin typeface="Bodoni MT Black" pitchFamily="18" charset="0"/>
                <a:ea typeface="+mn-ea"/>
              </a:rPr>
              <a:t>类图的基本符号</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95288" y="981075"/>
            <a:ext cx="8497887"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en-US" altLang="zh-CN" sz="2400" b="1" dirty="0">
                <a:latin typeface="Bodoni MT Black" pitchFamily="18" charset="0"/>
                <a:ea typeface="+mn-ea"/>
              </a:rPr>
              <a:t>2. </a:t>
            </a:r>
            <a:r>
              <a:rPr lang="zh-CN" altLang="en-US" sz="2400" b="1" dirty="0">
                <a:latin typeface="Bodoni MT Black" pitchFamily="18" charset="0"/>
                <a:ea typeface="+mn-ea"/>
              </a:rPr>
              <a:t>定义属性</a:t>
            </a:r>
            <a:endParaRPr lang="en-US" altLang="zh-CN" sz="2400" b="1" dirty="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用</a:t>
            </a:r>
            <a:r>
              <a:rPr lang="zh-CN" altLang="zh-CN" sz="2400" dirty="0">
                <a:solidFill>
                  <a:srgbClr val="FF0000"/>
                </a:solidFill>
                <a:latin typeface="Bodoni MT Black" pitchFamily="18" charset="0"/>
                <a:ea typeface="+mn-ea"/>
              </a:rPr>
              <a:t>花括号</a:t>
            </a:r>
            <a:r>
              <a:rPr lang="zh-CN" altLang="zh-CN" sz="2400" dirty="0">
                <a:latin typeface="Bodoni MT Black" pitchFamily="18" charset="0"/>
                <a:ea typeface="+mn-ea"/>
              </a:rPr>
              <a:t>括起来的性质串明确地列出该属性所有可能的取值。</a:t>
            </a:r>
            <a:r>
              <a:rPr lang="zh-CN" altLang="zh-CN" sz="2400" dirty="0">
                <a:solidFill>
                  <a:srgbClr val="FF0000"/>
                </a:solidFill>
                <a:latin typeface="Bodoni MT Black" pitchFamily="18" charset="0"/>
                <a:ea typeface="+mn-ea"/>
              </a:rPr>
              <a:t>枚举类型</a:t>
            </a:r>
            <a:r>
              <a:rPr lang="zh-CN" altLang="zh-CN" sz="2400" dirty="0">
                <a:latin typeface="Bodoni MT Black" pitchFamily="18" charset="0"/>
                <a:ea typeface="+mn-ea"/>
              </a:rPr>
              <a:t>的属性往往用</a:t>
            </a:r>
            <a:r>
              <a:rPr lang="zh-CN" altLang="zh-CN" sz="2400" dirty="0">
                <a:solidFill>
                  <a:srgbClr val="FF0000"/>
                </a:solidFill>
                <a:latin typeface="Bodoni MT Black" pitchFamily="18" charset="0"/>
                <a:ea typeface="+mn-ea"/>
              </a:rPr>
              <a:t>性质串</a:t>
            </a:r>
            <a:r>
              <a:rPr lang="zh-CN" altLang="zh-CN" sz="2400" dirty="0">
                <a:latin typeface="Bodoni MT Black" pitchFamily="18" charset="0"/>
                <a:ea typeface="+mn-ea"/>
              </a:rPr>
              <a:t>列出可以选用的枚举值，不同枚举值之间用</a:t>
            </a:r>
            <a:r>
              <a:rPr lang="zh-CN" altLang="zh-CN" sz="2400" dirty="0">
                <a:solidFill>
                  <a:srgbClr val="FF0000"/>
                </a:solidFill>
                <a:latin typeface="Bodoni MT Black" pitchFamily="18" charset="0"/>
                <a:ea typeface="+mn-ea"/>
              </a:rPr>
              <a:t>逗号</a:t>
            </a:r>
            <a:r>
              <a:rPr lang="zh-CN" altLang="zh-CN" sz="2400" dirty="0">
                <a:latin typeface="Bodoni MT Black" pitchFamily="18" charset="0"/>
                <a:ea typeface="+mn-ea"/>
              </a:rPr>
              <a:t>分隔。</a:t>
            </a:r>
            <a:endParaRPr lang="en-US" altLang="zh-CN" sz="2400"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9.4.1 </a:t>
            </a:r>
            <a:r>
              <a:rPr lang="zh-CN" altLang="en-US" sz="2400" dirty="0">
                <a:solidFill>
                  <a:srgbClr val="D9D9D9"/>
                </a:solidFill>
                <a:latin typeface="Bodoni MT Black" pitchFamily="18" charset="0"/>
                <a:ea typeface="+mn-ea"/>
              </a:rPr>
              <a:t>类图的基本符号</a:t>
            </a:r>
          </a:p>
        </p:txBody>
      </p:sp>
      <p:sp>
        <p:nvSpPr>
          <p:cNvPr id="3" name="矩形 2"/>
          <p:cNvSpPr/>
          <p:nvPr/>
        </p:nvSpPr>
        <p:spPr>
          <a:xfrm>
            <a:off x="784399" y="2818628"/>
            <a:ext cx="7719664" cy="938719"/>
          </a:xfrm>
          <a:prstGeom prst="rect">
            <a:avLst/>
          </a:prstGeom>
        </p:spPr>
        <p:txBody>
          <a:bodyPr wrap="square">
            <a:spAutoFit/>
          </a:bodyPr>
          <a:lstStyle/>
          <a:p>
            <a:pPr marL="0" indent="0">
              <a:lnSpc>
                <a:spcPct val="125000"/>
              </a:lnSpc>
              <a:buSzPct val="100000"/>
              <a:defRPr/>
            </a:pPr>
            <a:r>
              <a:rPr lang="zh-CN" altLang="zh-CN" sz="2200" dirty="0">
                <a:latin typeface="Bodoni MT Black" pitchFamily="18" charset="0"/>
              </a:rPr>
              <a:t>“发货单”类的属性</a:t>
            </a:r>
            <a:r>
              <a:rPr lang="zh-CN" altLang="zh-CN" sz="2200" dirty="0">
                <a:solidFill>
                  <a:srgbClr val="0070C0"/>
                </a:solidFill>
                <a:latin typeface="Bodoni MT Black" pitchFamily="18" charset="0"/>
              </a:rPr>
              <a:t>“管理员”</a:t>
            </a:r>
            <a:r>
              <a:rPr lang="zh-CN" altLang="zh-CN" sz="2200" dirty="0">
                <a:latin typeface="Bodoni MT Black" pitchFamily="18" charset="0"/>
              </a:rPr>
              <a:t>，在</a:t>
            </a:r>
            <a:r>
              <a:rPr lang="en-US" altLang="zh-CN" sz="2200" dirty="0">
                <a:latin typeface="Bodoni MT Black" pitchFamily="18" charset="0"/>
              </a:rPr>
              <a:t>UML</a:t>
            </a:r>
            <a:r>
              <a:rPr lang="zh-CN" altLang="zh-CN" sz="2200" dirty="0">
                <a:latin typeface="Bodoni MT Black" pitchFamily="18" charset="0"/>
              </a:rPr>
              <a:t>类图中描述</a:t>
            </a:r>
            <a:r>
              <a:rPr lang="zh-CN" altLang="en-US" sz="2200" dirty="0">
                <a:latin typeface="Bodoni MT Black" pitchFamily="18" charset="0"/>
              </a:rPr>
              <a:t>如</a:t>
            </a:r>
            <a:r>
              <a:rPr lang="zh-CN" altLang="zh-CN" sz="2200" dirty="0">
                <a:latin typeface="Bodoni MT Black" pitchFamily="18" charset="0"/>
              </a:rPr>
              <a:t>下：</a:t>
            </a:r>
          </a:p>
          <a:p>
            <a:pPr marL="0" indent="0" algn="ctr">
              <a:lnSpc>
                <a:spcPct val="125000"/>
              </a:lnSpc>
              <a:defRPr/>
            </a:pPr>
            <a:r>
              <a:rPr lang="en-US" altLang="zh-CN" sz="2200" dirty="0">
                <a:latin typeface="Bodoni MT Black" pitchFamily="18" charset="0"/>
              </a:rPr>
              <a:t>-</a:t>
            </a:r>
            <a:r>
              <a:rPr lang="zh-CN" altLang="zh-CN" sz="2200" dirty="0">
                <a:solidFill>
                  <a:srgbClr val="0070C0"/>
                </a:solidFill>
                <a:latin typeface="Bodoni MT Black" pitchFamily="18" charset="0"/>
              </a:rPr>
              <a:t>管理员</a:t>
            </a:r>
            <a:r>
              <a:rPr lang="en-US" altLang="zh-CN" sz="2200" dirty="0">
                <a:solidFill>
                  <a:srgbClr val="0070C0"/>
                </a:solidFill>
                <a:latin typeface="Bodoni MT Black" pitchFamily="18" charset="0"/>
              </a:rPr>
              <a:t>: String=“</a:t>
            </a:r>
            <a:r>
              <a:rPr lang="zh-CN" altLang="zh-CN" sz="2200" dirty="0">
                <a:solidFill>
                  <a:srgbClr val="0070C0"/>
                </a:solidFill>
                <a:latin typeface="Bodoni MT Black" pitchFamily="18" charset="0"/>
              </a:rPr>
              <a:t>未定</a:t>
            </a:r>
            <a:r>
              <a:rPr lang="en-US" altLang="zh-CN" sz="2200" dirty="0">
                <a:solidFill>
                  <a:srgbClr val="0070C0"/>
                </a:solidFill>
                <a:latin typeface="Bodoni MT Black" pitchFamily="18" charset="0"/>
              </a:rPr>
              <a:t>”</a:t>
            </a:r>
            <a:endParaRPr lang="zh-CN" altLang="zh-CN" sz="2200" dirty="0">
              <a:solidFill>
                <a:srgbClr val="0070C0"/>
              </a:solidFill>
              <a:latin typeface="Bodoni MT Black" pitchFamily="18" charset="0"/>
            </a:endParaRPr>
          </a:p>
        </p:txBody>
      </p:sp>
      <p:sp>
        <p:nvSpPr>
          <p:cNvPr id="7" name="文本框 6"/>
          <p:cNvSpPr txBox="1"/>
          <p:nvPr/>
        </p:nvSpPr>
        <p:spPr>
          <a:xfrm>
            <a:off x="468313" y="3714752"/>
            <a:ext cx="8280151" cy="2342949"/>
          </a:xfrm>
          <a:prstGeom prst="rect">
            <a:avLst/>
          </a:prstGeom>
          <a:noFill/>
        </p:spPr>
        <p:txBody>
          <a:bodyPr wrap="square">
            <a:spAutoFit/>
          </a:bodyPr>
          <a:lstStyle/>
          <a:p>
            <a:pPr marL="342900" indent="-342900" eaLnBrk="1" hangingPunct="1">
              <a:lnSpc>
                <a:spcPct val="125000"/>
              </a:lnSpc>
              <a:buFont typeface="Wingdings" panose="05000000000000000000" pitchFamily="2" charset="2"/>
              <a:buChar char="l"/>
              <a:defRPr/>
            </a:pPr>
            <a:r>
              <a:rPr lang="zh-CN" altLang="zh-CN" sz="2400" dirty="0">
                <a:latin typeface="Bodoni MT Black" pitchFamily="18" charset="0"/>
                <a:ea typeface="+mn-ea"/>
              </a:rPr>
              <a:t>类的属性能被</a:t>
            </a:r>
            <a:r>
              <a:rPr lang="zh-CN" altLang="zh-CN" sz="2400" dirty="0">
                <a:solidFill>
                  <a:srgbClr val="FF0000"/>
                </a:solidFill>
                <a:latin typeface="Bodoni MT Black" pitchFamily="18" charset="0"/>
                <a:ea typeface="+mn-ea"/>
              </a:rPr>
              <a:t>该类所有对象共享的属性</a:t>
            </a:r>
            <a:r>
              <a:rPr lang="zh-CN" altLang="zh-CN" sz="2400" dirty="0">
                <a:latin typeface="Bodoni MT Black" pitchFamily="18" charset="0"/>
                <a:ea typeface="+mn-ea"/>
              </a:rPr>
              <a:t>，称为</a:t>
            </a:r>
            <a:r>
              <a:rPr lang="zh-CN" altLang="zh-CN" sz="2400" dirty="0">
                <a:solidFill>
                  <a:srgbClr val="FF0000"/>
                </a:solidFill>
                <a:latin typeface="Bodoni MT Black" pitchFamily="18" charset="0"/>
                <a:ea typeface="+mn-ea"/>
              </a:rPr>
              <a:t>类的作用域属性</a:t>
            </a:r>
            <a:r>
              <a:rPr lang="zh-CN" altLang="zh-CN" sz="2400" dirty="0">
                <a:latin typeface="Bodoni MT Black" pitchFamily="18" charset="0"/>
                <a:ea typeface="+mn-ea"/>
              </a:rPr>
              <a:t>，也称为</a:t>
            </a:r>
            <a:r>
              <a:rPr lang="zh-CN" altLang="zh-CN" sz="2400" dirty="0">
                <a:solidFill>
                  <a:srgbClr val="FF0000"/>
                </a:solidFill>
                <a:latin typeface="Bodoni MT Black" pitchFamily="18" charset="0"/>
                <a:ea typeface="+mn-ea"/>
              </a:rPr>
              <a:t>类变量</a:t>
            </a:r>
            <a:r>
              <a:rPr lang="zh-CN" altLang="zh-CN" sz="2400" dirty="0">
                <a:latin typeface="Bodoni MT Black" pitchFamily="18" charset="0"/>
                <a:ea typeface="+mn-ea"/>
              </a:rPr>
              <a:t>。类变量在类图中表示为</a:t>
            </a:r>
            <a:r>
              <a:rPr lang="zh-CN" altLang="zh-CN" sz="2400" dirty="0">
                <a:solidFill>
                  <a:srgbClr val="FF0000"/>
                </a:solidFill>
                <a:latin typeface="Bodoni MT Black" pitchFamily="18" charset="0"/>
                <a:ea typeface="+mn-ea"/>
              </a:rPr>
              <a:t>带下划线</a:t>
            </a:r>
            <a:r>
              <a:rPr lang="zh-CN" altLang="zh-CN" sz="2400" dirty="0">
                <a:latin typeface="Bodoni MT Black" pitchFamily="18" charset="0"/>
                <a:ea typeface="+mn-ea"/>
              </a:rPr>
              <a:t>的属性</a:t>
            </a:r>
            <a:r>
              <a:rPr lang="zh-CN" altLang="en-US" sz="2400" dirty="0">
                <a:latin typeface="Bodoni MT Black" pitchFamily="18" charset="0"/>
                <a:ea typeface="+mn-ea"/>
              </a:rPr>
              <a:t>。</a:t>
            </a:r>
            <a:endParaRPr lang="en-US" altLang="zh-CN" sz="2400" dirty="0">
              <a:latin typeface="Bodoni MT Black" pitchFamily="18" charset="0"/>
              <a:ea typeface="+mn-ea"/>
            </a:endParaRPr>
          </a:p>
          <a:p>
            <a:pPr eaLnBrk="1" hangingPunct="1">
              <a:lnSpc>
                <a:spcPct val="125000"/>
              </a:lnSpc>
              <a:defRPr/>
            </a:pPr>
            <a:r>
              <a:rPr lang="en-US" altLang="zh-CN" sz="2300" dirty="0">
                <a:latin typeface="Bodoni MT Black" pitchFamily="18" charset="0"/>
                <a:ea typeface="+mn-ea"/>
              </a:rPr>
              <a:t>     </a:t>
            </a:r>
            <a:r>
              <a:rPr lang="zh-CN" altLang="en-US" sz="2300" dirty="0">
                <a:latin typeface="Bodoni MT Black" pitchFamily="18" charset="0"/>
                <a:ea typeface="+mn-ea"/>
              </a:rPr>
              <a:t>“</a:t>
            </a:r>
            <a:r>
              <a:rPr lang="zh-CN" altLang="zh-CN" sz="2200" dirty="0">
                <a:latin typeface="Bodoni MT Black" pitchFamily="18" charset="0"/>
                <a:ea typeface="+mn-ea"/>
              </a:rPr>
              <a:t>发货单</a:t>
            </a:r>
            <a:r>
              <a:rPr lang="zh-CN" altLang="en-US" sz="2000" dirty="0">
                <a:latin typeface="Bodoni MT Black" pitchFamily="18" charset="0"/>
              </a:rPr>
              <a:t>”</a:t>
            </a:r>
            <a:r>
              <a:rPr lang="zh-CN" altLang="zh-CN" sz="2200" dirty="0">
                <a:latin typeface="Bodoni MT Black" pitchFamily="18" charset="0"/>
                <a:ea typeface="+mn-ea"/>
              </a:rPr>
              <a:t>类的</a:t>
            </a:r>
            <a:r>
              <a:rPr lang="zh-CN" altLang="en-US" sz="2200" dirty="0">
                <a:latin typeface="Bodoni MT Black" pitchFamily="18" charset="0"/>
                <a:ea typeface="+mn-ea"/>
              </a:rPr>
              <a:t>属性</a:t>
            </a:r>
            <a:r>
              <a:rPr lang="zh-CN" altLang="zh-CN" sz="2200" dirty="0">
                <a:solidFill>
                  <a:srgbClr val="0070C0"/>
                </a:solidFill>
                <a:latin typeface="Bodoni MT Black" pitchFamily="18" charset="0"/>
                <a:ea typeface="+mn-ea"/>
              </a:rPr>
              <a:t>“货单数”</a:t>
            </a:r>
            <a:r>
              <a:rPr lang="zh-CN" altLang="zh-CN" sz="2200" dirty="0">
                <a:latin typeface="Bodoni MT Black" pitchFamily="18" charset="0"/>
                <a:ea typeface="+mn-ea"/>
              </a:rPr>
              <a:t> </a:t>
            </a:r>
            <a:r>
              <a:rPr lang="zh-CN" altLang="en-US" sz="2200" dirty="0">
                <a:latin typeface="Bodoni MT Black" pitchFamily="18" charset="0"/>
                <a:ea typeface="+mn-ea"/>
              </a:rPr>
              <a:t>被所有对象共享，描述如下：</a:t>
            </a:r>
            <a:endParaRPr lang="en-US" altLang="zh-CN" sz="2200" dirty="0">
              <a:latin typeface="Bodoni MT Black" pitchFamily="18" charset="0"/>
              <a:ea typeface="+mn-ea"/>
            </a:endParaRPr>
          </a:p>
          <a:p>
            <a:pPr eaLnBrk="1" hangingPunct="1">
              <a:lnSpc>
                <a:spcPct val="125000"/>
              </a:lnSpc>
              <a:defRPr/>
            </a:pPr>
            <a:r>
              <a:rPr lang="en-US" altLang="zh-CN" sz="2200" dirty="0">
                <a:latin typeface="Bodoni MT Black" pitchFamily="18" charset="0"/>
                <a:ea typeface="+mn-ea"/>
              </a:rPr>
              <a:t>                                       -</a:t>
            </a:r>
            <a:r>
              <a:rPr lang="zh-CN" altLang="zh-CN" sz="2200" u="sng" dirty="0">
                <a:solidFill>
                  <a:srgbClr val="0070C0"/>
                </a:solidFill>
                <a:latin typeface="Bodoni MT Black" pitchFamily="18" charset="0"/>
                <a:ea typeface="+mn-ea"/>
              </a:rPr>
              <a:t>货单数</a:t>
            </a:r>
            <a:r>
              <a:rPr lang="en-US" altLang="zh-CN" sz="2200" u="sng" dirty="0">
                <a:solidFill>
                  <a:srgbClr val="0070C0"/>
                </a:solidFill>
                <a:latin typeface="Bodoni MT Black" pitchFamily="18" charset="0"/>
                <a:ea typeface="+mn-ea"/>
              </a:rPr>
              <a:t>: Integer</a:t>
            </a:r>
            <a:endParaRPr lang="en-US" altLang="zh-CN" sz="2200" b="1" u="sng" dirty="0">
              <a:solidFill>
                <a:srgbClr val="0070C0"/>
              </a:solidFill>
              <a:latin typeface="Bodoni MT Black" pitchFamily="18" charset="0"/>
              <a:ea typeface="+mn-ea"/>
            </a:endParaRPr>
          </a:p>
        </p:txBody>
      </p:sp>
    </p:spTree>
    <p:extLst>
      <p:ext uri="{BB962C8B-B14F-4D97-AF65-F5344CB8AC3E}">
        <p14:creationId xmlns:p14="http://schemas.microsoft.com/office/powerpoint/2010/main" val="1643492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95536" y="980728"/>
            <a:ext cx="8424936" cy="515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en-US" altLang="zh-CN" sz="2400" b="1" dirty="0">
                <a:latin typeface="Bodoni MT Black" pitchFamily="18" charset="0"/>
                <a:ea typeface="+mn-ea"/>
              </a:rPr>
              <a:t>3. </a:t>
            </a:r>
            <a:r>
              <a:rPr lang="zh-CN" altLang="en-US" sz="2400" b="1" dirty="0">
                <a:latin typeface="Bodoni MT Black" pitchFamily="18" charset="0"/>
                <a:ea typeface="+mn-ea"/>
              </a:rPr>
              <a:t>定义服务</a:t>
            </a:r>
            <a:endParaRPr lang="en-US" altLang="zh-CN" sz="2400" b="1" dirty="0">
              <a:latin typeface="Bodoni MT Black" pitchFamily="18" charset="0"/>
              <a:ea typeface="+mn-ea"/>
            </a:endParaRPr>
          </a:p>
          <a:p>
            <a:pPr marL="0" indent="0">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服务也就是操作，</a:t>
            </a:r>
            <a:r>
              <a:rPr lang="en-US" altLang="zh-CN" sz="2400" dirty="0">
                <a:latin typeface="Bodoni MT Black" pitchFamily="18" charset="0"/>
                <a:ea typeface="+mn-ea"/>
              </a:rPr>
              <a:t>UML</a:t>
            </a:r>
            <a:r>
              <a:rPr lang="zh-CN" altLang="zh-CN" sz="2400" dirty="0">
                <a:latin typeface="Bodoni MT Black" pitchFamily="18" charset="0"/>
                <a:ea typeface="+mn-ea"/>
              </a:rPr>
              <a:t>描述操作的语法格式如下：</a:t>
            </a:r>
            <a:endParaRPr lang="en-US" altLang="zh-CN" sz="2400" dirty="0">
              <a:latin typeface="Bodoni MT Black" pitchFamily="18" charset="0"/>
              <a:ea typeface="+mn-ea"/>
            </a:endParaRPr>
          </a:p>
          <a:p>
            <a:pPr marL="0" indent="0">
              <a:lnSpc>
                <a:spcPct val="125000"/>
              </a:lnSpc>
              <a:spcAft>
                <a:spcPts val="0"/>
              </a:spcAft>
              <a:defRPr/>
            </a:pPr>
            <a:r>
              <a:rPr lang="en-US" altLang="zh-CN" sz="2400" dirty="0">
                <a:latin typeface="Bodoni MT Black" pitchFamily="18" charset="0"/>
                <a:ea typeface="+mn-ea"/>
              </a:rPr>
              <a:t>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可见性</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操作名</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参数表</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返回值类型</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性质串</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a:t>
            </a:r>
            <a:endPar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操作可见性的定义方法与属性相同。</a:t>
            </a:r>
            <a:endParaRPr lang="en-US" altLang="zh-CN" sz="2400" dirty="0">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参数表是用逗号分隔的形式参数的序列。描述一个参数的语法如下</a:t>
            </a:r>
            <a:r>
              <a:rPr lang="zh-CN" altLang="en-US" sz="2400" dirty="0">
                <a:latin typeface="Bodoni MT Black" pitchFamily="18" charset="0"/>
                <a:ea typeface="+mn-ea"/>
              </a:rPr>
              <a:t>，</a:t>
            </a:r>
            <a:r>
              <a:rPr lang="zh-CN" altLang="zh-CN" sz="2400" dirty="0">
                <a:latin typeface="Bodoni MT Black" pitchFamily="18" charset="0"/>
              </a:rPr>
              <a:t>当操作的调用者未提供实在参数时，该参数就使用默认值</a:t>
            </a:r>
            <a:r>
              <a:rPr lang="zh-CN" altLang="en-US" sz="2400" dirty="0">
                <a:latin typeface="Bodoni MT Black" pitchFamily="18" charset="0"/>
              </a:rPr>
              <a:t>。</a:t>
            </a:r>
            <a:endParaRPr lang="zh-CN" altLang="zh-CN" sz="2400" dirty="0">
              <a:latin typeface="Bodoni MT Black" pitchFamily="18" charset="0"/>
              <a:ea typeface="+mn-ea"/>
            </a:endParaRPr>
          </a:p>
          <a:p>
            <a:pPr marL="0" indent="0" algn="ctr">
              <a:lnSpc>
                <a:spcPct val="125000"/>
              </a:lnSpc>
              <a:spcAft>
                <a:spcPts val="0"/>
              </a:spcAft>
              <a:defRPr/>
            </a:pP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参数名</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类型名</a:t>
            </a:r>
            <a:r>
              <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rPr>
              <a:t> = </a:t>
            </a:r>
            <a:r>
              <a:rPr lang="zh-CN" altLang="zh-CN" sz="2400" b="1" dirty="0">
                <a:solidFill>
                  <a:srgbClr val="FF0000"/>
                </a:solidFill>
                <a:effectLst>
                  <a:outerShdw blurRad="38100" dist="38100" dir="2700000" algn="tl">
                    <a:srgbClr val="000000">
                      <a:alpha val="43137"/>
                    </a:srgbClr>
                  </a:outerShdw>
                </a:effectLst>
                <a:latin typeface="Bodoni MT Black" pitchFamily="18" charset="0"/>
                <a:ea typeface="+mn-ea"/>
              </a:rPr>
              <a:t>默认值</a:t>
            </a:r>
            <a:endParaRPr lang="en-US" altLang="zh-CN" sz="2400" b="1" dirty="0">
              <a:solidFill>
                <a:srgbClr val="FF0000"/>
              </a:solidFill>
              <a:effectLst>
                <a:outerShdw blurRad="38100" dist="38100" dir="2700000" algn="tl">
                  <a:srgbClr val="000000">
                    <a:alpha val="43137"/>
                  </a:srgbClr>
                </a:outerShdw>
              </a:effectLst>
              <a:latin typeface="Bodoni MT Black" pitchFamily="18" charset="0"/>
              <a:ea typeface="+mn-ea"/>
            </a:endParaRPr>
          </a:p>
          <a:p>
            <a:pPr>
              <a:lnSpc>
                <a:spcPct val="125000"/>
              </a:lnSpc>
              <a:spcAft>
                <a:spcPts val="0"/>
              </a:spcAft>
              <a:buSzPct val="100000"/>
              <a:buFont typeface="Wingdings" panose="05000000000000000000" pitchFamily="2" charset="2"/>
              <a:buChar char="l"/>
              <a:defRPr/>
            </a:pPr>
            <a:r>
              <a:rPr lang="zh-CN" altLang="zh-CN" sz="2400" dirty="0">
                <a:latin typeface="Bodoni MT Black" pitchFamily="18" charset="0"/>
                <a:ea typeface="+mn-ea"/>
              </a:rPr>
              <a:t>与属性类似，在类中可定义</a:t>
            </a:r>
            <a:r>
              <a:rPr lang="zh-CN" altLang="zh-CN" sz="2400" dirty="0">
                <a:solidFill>
                  <a:srgbClr val="FF0000"/>
                </a:solidFill>
                <a:latin typeface="Bodoni MT Black" pitchFamily="18" charset="0"/>
                <a:ea typeface="+mn-ea"/>
              </a:rPr>
              <a:t>类作用域操作</a:t>
            </a:r>
            <a:r>
              <a:rPr lang="zh-CN" altLang="zh-CN" sz="2400" dirty="0">
                <a:latin typeface="Bodoni MT Black" pitchFamily="18" charset="0"/>
                <a:ea typeface="+mn-ea"/>
              </a:rPr>
              <a:t>，在类图中表示为</a:t>
            </a:r>
            <a:r>
              <a:rPr lang="zh-CN" altLang="zh-CN" sz="2400" dirty="0">
                <a:solidFill>
                  <a:srgbClr val="FF0000"/>
                </a:solidFill>
                <a:latin typeface="Bodoni MT Black" pitchFamily="18" charset="0"/>
                <a:ea typeface="+mn-ea"/>
              </a:rPr>
              <a:t>带下划线</a:t>
            </a:r>
            <a:r>
              <a:rPr lang="zh-CN" altLang="zh-CN" sz="2400" dirty="0">
                <a:latin typeface="Bodoni MT Black" pitchFamily="18" charset="0"/>
                <a:ea typeface="+mn-ea"/>
              </a:rPr>
              <a:t>的操作。这种操作只能存</a:t>
            </a:r>
            <a:r>
              <a:rPr lang="zh-CN" altLang="en-US" sz="2400" dirty="0">
                <a:latin typeface="Bodoni MT Black" pitchFamily="18" charset="0"/>
                <a:ea typeface="+mn-ea"/>
              </a:rPr>
              <a:t>在于</a:t>
            </a:r>
            <a:r>
              <a:rPr lang="zh-CN" altLang="zh-CN" sz="2400" dirty="0">
                <a:latin typeface="Bodoni MT Black" pitchFamily="18" charset="0"/>
                <a:ea typeface="+mn-ea"/>
              </a:rPr>
              <a:t>本类的类作用域属性。</a:t>
            </a:r>
            <a:endParaRPr lang="en-US" altLang="zh-CN" sz="22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9.4.1 </a:t>
            </a:r>
            <a:r>
              <a:rPr lang="zh-CN" altLang="en-US" sz="2400" dirty="0">
                <a:solidFill>
                  <a:srgbClr val="D9D9D9"/>
                </a:solidFill>
                <a:latin typeface="Bodoni MT Black" pitchFamily="18" charset="0"/>
                <a:ea typeface="+mn-ea"/>
              </a:rPr>
              <a:t>类图的基本符号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6" name="内容占位符 4"/>
          <p:cNvSpPr>
            <a:spLocks noGrp="1"/>
          </p:cNvSpPr>
          <p:nvPr>
            <p:ph idx="4294967295"/>
          </p:nvPr>
        </p:nvSpPr>
        <p:spPr>
          <a:xfrm>
            <a:off x="250825" y="977900"/>
            <a:ext cx="8229600" cy="604838"/>
          </a:xfrm>
        </p:spPr>
        <p:txBody>
          <a:bodyPr/>
          <a:lstStyle/>
          <a:p>
            <a:pPr marL="0" indent="0">
              <a:buFont typeface="Arial" charset="0"/>
              <a:buNone/>
              <a:defRPr/>
            </a:pPr>
            <a:r>
              <a:rPr lang="en-US" altLang="zh-CN" b="1" dirty="0">
                <a:latin typeface="Bodoni MT Black" pitchFamily="18" charset="0"/>
              </a:rPr>
              <a:t>9.4.2 </a:t>
            </a:r>
            <a:r>
              <a:rPr lang="zh-CN" altLang="en-US" b="1" dirty="0">
                <a:latin typeface="Bodoni MT Black" pitchFamily="18" charset="0"/>
              </a:rPr>
              <a:t>表示关系的符号</a:t>
            </a:r>
          </a:p>
        </p:txBody>
      </p:sp>
      <p:sp>
        <p:nvSpPr>
          <p:cNvPr id="32775" name="TextBox 7"/>
          <p:cNvSpPr txBox="1">
            <a:spLocks noChangeArrowheads="1"/>
          </p:cNvSpPr>
          <p:nvPr/>
        </p:nvSpPr>
        <p:spPr bwMode="auto">
          <a:xfrm>
            <a:off x="323528" y="1582738"/>
            <a:ext cx="864096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0"/>
              </a:spcAft>
              <a:defRPr/>
            </a:pPr>
            <a:r>
              <a:rPr lang="zh-CN" altLang="zh-CN" sz="2400" dirty="0">
                <a:latin typeface="Bodoni MT Black" pitchFamily="18" charset="0"/>
              </a:rPr>
              <a:t>类与类之间有</a:t>
            </a:r>
            <a:r>
              <a:rPr lang="zh-CN" altLang="zh-CN" sz="2400" dirty="0">
                <a:solidFill>
                  <a:srgbClr val="FF0000"/>
                </a:solidFill>
                <a:latin typeface="Bodoni MT Black" pitchFamily="18" charset="0"/>
              </a:rPr>
              <a:t>关联</a:t>
            </a:r>
            <a:r>
              <a:rPr lang="zh-CN" altLang="zh-CN" sz="2400" dirty="0">
                <a:latin typeface="Bodoni MT Black" pitchFamily="18" charset="0"/>
              </a:rPr>
              <a:t>、</a:t>
            </a:r>
            <a:r>
              <a:rPr lang="zh-CN" altLang="en-US" sz="2400" dirty="0">
                <a:solidFill>
                  <a:srgbClr val="FF0000"/>
                </a:solidFill>
                <a:latin typeface="Bodoni MT Black" pitchFamily="18" charset="0"/>
              </a:rPr>
              <a:t>聚集</a:t>
            </a:r>
            <a:r>
              <a:rPr lang="zh-CN" altLang="en-US" sz="2400" dirty="0">
                <a:latin typeface="Bodoni MT Black" pitchFamily="18" charset="0"/>
              </a:rPr>
              <a:t>、</a:t>
            </a:r>
            <a:r>
              <a:rPr lang="zh-CN" altLang="zh-CN" sz="2400" dirty="0">
                <a:solidFill>
                  <a:srgbClr val="FF0000"/>
                </a:solidFill>
                <a:latin typeface="Bodoni MT Black" pitchFamily="18" charset="0"/>
              </a:rPr>
              <a:t>泛化</a:t>
            </a:r>
            <a:r>
              <a:rPr lang="zh-CN" altLang="en-US" sz="2400" dirty="0">
                <a:solidFill>
                  <a:srgbClr val="FF0000"/>
                </a:solidFill>
                <a:latin typeface="Bodoni MT Black" pitchFamily="18" charset="0"/>
              </a:rPr>
              <a:t>（</a:t>
            </a:r>
            <a:r>
              <a:rPr lang="zh-CN" altLang="zh-CN" sz="2400" dirty="0">
                <a:solidFill>
                  <a:srgbClr val="FF0000"/>
                </a:solidFill>
                <a:latin typeface="Bodoni MT Black" pitchFamily="18" charset="0"/>
              </a:rPr>
              <a:t>继承</a:t>
            </a:r>
            <a:r>
              <a:rPr lang="zh-CN" altLang="en-US" sz="2400" dirty="0">
                <a:solidFill>
                  <a:srgbClr val="FF0000"/>
                </a:solidFill>
                <a:latin typeface="Bodoni MT Black" pitchFamily="18" charset="0"/>
              </a:rPr>
              <a:t>）</a:t>
            </a:r>
            <a:r>
              <a:rPr lang="zh-CN" altLang="zh-CN" sz="2400" dirty="0">
                <a:latin typeface="Bodoni MT Black" pitchFamily="18" charset="0"/>
              </a:rPr>
              <a:t>、</a:t>
            </a:r>
            <a:r>
              <a:rPr lang="zh-CN" altLang="zh-CN" sz="2400" dirty="0">
                <a:solidFill>
                  <a:srgbClr val="FF0000"/>
                </a:solidFill>
                <a:latin typeface="Bodoni MT Black" pitchFamily="18" charset="0"/>
              </a:rPr>
              <a:t>依赖和细化</a:t>
            </a:r>
            <a:r>
              <a:rPr lang="en-US" altLang="zh-CN" sz="2400" dirty="0">
                <a:solidFill>
                  <a:srgbClr val="FF0000"/>
                </a:solidFill>
                <a:latin typeface="Bodoni MT Black" pitchFamily="18" charset="0"/>
              </a:rPr>
              <a:t>4</a:t>
            </a:r>
            <a:r>
              <a:rPr lang="zh-CN" altLang="zh-CN" sz="2400" dirty="0">
                <a:latin typeface="Bodoni MT Black" pitchFamily="18" charset="0"/>
              </a:rPr>
              <a:t>种关系。</a:t>
            </a:r>
            <a:endParaRPr lang="en-US" altLang="zh-CN" sz="2400" b="1" dirty="0">
              <a:latin typeface="Bodoni MT Black" pitchFamily="18" charset="0"/>
              <a:ea typeface="+mn-ea"/>
            </a:endParaRPr>
          </a:p>
          <a:p>
            <a:pPr marL="0" indent="0" eaLnBrk="1" hangingPunct="1">
              <a:lnSpc>
                <a:spcPct val="125000"/>
              </a:lnSpc>
              <a:spcAft>
                <a:spcPts val="0"/>
              </a:spcAft>
              <a:defRPr/>
            </a:pPr>
            <a:r>
              <a:rPr lang="en-US" altLang="zh-CN" sz="2400" b="1" dirty="0">
                <a:solidFill>
                  <a:srgbClr val="FF0000"/>
                </a:solidFill>
                <a:latin typeface="Bodoni MT Black" pitchFamily="18" charset="0"/>
                <a:ea typeface="+mn-ea"/>
              </a:rPr>
              <a:t>1. </a:t>
            </a:r>
            <a:r>
              <a:rPr lang="zh-CN" altLang="en-US" sz="2400" b="1" dirty="0">
                <a:solidFill>
                  <a:srgbClr val="FF0000"/>
                </a:solidFill>
                <a:latin typeface="Bodoni MT Black" pitchFamily="18" charset="0"/>
                <a:ea typeface="+mn-ea"/>
              </a:rPr>
              <a:t>关联</a:t>
            </a:r>
            <a:endParaRPr lang="en-US" altLang="zh-CN" sz="2400" b="1"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b="1" dirty="0">
                <a:solidFill>
                  <a:srgbClr val="C00000"/>
                </a:solidFill>
                <a:latin typeface="Bodoni MT Black" pitchFamily="18" charset="0"/>
              </a:rPr>
              <a:t>      </a:t>
            </a:r>
            <a:r>
              <a:rPr lang="zh-CN" altLang="zh-CN" sz="2400" b="1" dirty="0">
                <a:solidFill>
                  <a:srgbClr val="C00000"/>
                </a:solidFill>
                <a:latin typeface="Bodoni MT Black" pitchFamily="18" charset="0"/>
              </a:rPr>
              <a:t>关联</a:t>
            </a:r>
            <a:r>
              <a:rPr lang="zh-CN" altLang="zh-CN" sz="2400" dirty="0">
                <a:latin typeface="Bodoni MT Black" pitchFamily="18" charset="0"/>
              </a:rPr>
              <a:t>表示两个类的对象之间存在某种语义上的联系。</a:t>
            </a:r>
            <a:endParaRPr lang="en-US" altLang="zh-CN" sz="2400" dirty="0">
              <a:latin typeface="Bodoni MT Black" pitchFamily="18" charset="0"/>
            </a:endParaRPr>
          </a:p>
          <a:p>
            <a:pPr marL="0" indent="0" eaLnBrk="1" hangingPunct="1">
              <a:lnSpc>
                <a:spcPct val="125000"/>
              </a:lnSpc>
              <a:spcAft>
                <a:spcPts val="0"/>
              </a:spcAft>
              <a:defRPr/>
            </a:pPr>
            <a:r>
              <a:rPr lang="zh-CN" altLang="en-US" sz="2400" dirty="0">
                <a:solidFill>
                  <a:srgbClr val="FF0000"/>
                </a:solidFill>
                <a:latin typeface="Bodoni MT Black" pitchFamily="18" charset="0"/>
                <a:ea typeface="+mn-ea"/>
              </a:rPr>
              <a:t>①</a:t>
            </a:r>
            <a:r>
              <a:rPr lang="zh-CN" altLang="en-US" sz="2400" b="1" dirty="0">
                <a:latin typeface="Bodoni MT Black" pitchFamily="18" charset="0"/>
                <a:ea typeface="+mn-ea"/>
              </a:rPr>
              <a:t> </a:t>
            </a:r>
            <a:r>
              <a:rPr lang="zh-CN" altLang="en-US" sz="2400" dirty="0">
                <a:solidFill>
                  <a:srgbClr val="FF0000"/>
                </a:solidFill>
                <a:latin typeface="Bodoni MT Black" pitchFamily="18" charset="0"/>
                <a:ea typeface="+mn-ea"/>
              </a:rPr>
              <a:t>普通关联</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rPr>
              <a:t>       </a:t>
            </a:r>
            <a:r>
              <a:rPr lang="zh-CN" altLang="zh-CN" sz="2400" dirty="0">
                <a:latin typeface="Bodoni MT Black" pitchFamily="18" charset="0"/>
              </a:rPr>
              <a:t>只要在类与类之间存在连接关系就可以用普通关联表示。普通关联的图示符号是连接两个类之间的</a:t>
            </a:r>
            <a:r>
              <a:rPr lang="zh-CN" altLang="zh-CN" sz="2400" dirty="0">
                <a:solidFill>
                  <a:srgbClr val="0070C0"/>
                </a:solidFill>
                <a:latin typeface="Bodoni MT Black" pitchFamily="18" charset="0"/>
              </a:rPr>
              <a:t>直线</a:t>
            </a:r>
            <a:r>
              <a:rPr lang="zh-CN" altLang="zh-CN" sz="2400" dirty="0">
                <a:latin typeface="Bodoni MT Black" pitchFamily="18" charset="0"/>
              </a:rPr>
              <a:t>，如</a:t>
            </a:r>
            <a:r>
              <a:rPr lang="zh-CN" altLang="en-US" sz="2400" dirty="0">
                <a:latin typeface="Bodoni MT Black" pitchFamily="18" charset="0"/>
              </a:rPr>
              <a:t>下图</a:t>
            </a:r>
            <a:r>
              <a:rPr lang="zh-CN" altLang="zh-CN" sz="2400" dirty="0">
                <a:latin typeface="Bodoni MT Black" pitchFamily="18" charset="0"/>
              </a:rPr>
              <a:t>所示。</a:t>
            </a:r>
            <a:endParaRPr lang="en-US" altLang="zh-CN" sz="2400" b="1" dirty="0">
              <a:latin typeface="Bodoni MT Black" pitchFamily="18" charset="0"/>
              <a:ea typeface="+mn-ea"/>
            </a:endParaRPr>
          </a:p>
        </p:txBody>
      </p:sp>
      <p:pic>
        <p:nvPicPr>
          <p:cNvPr id="71686" name="图片 2"/>
          <p:cNvPicPr>
            <a:picLocks noChangeAspect="1"/>
          </p:cNvPicPr>
          <p:nvPr/>
        </p:nvPicPr>
        <p:blipFill>
          <a:blip r:embed="rId3" cstate="print"/>
          <a:srcRect/>
          <a:stretch>
            <a:fillRect/>
          </a:stretch>
        </p:blipFill>
        <p:spPr bwMode="auto">
          <a:xfrm>
            <a:off x="1822431" y="4359091"/>
            <a:ext cx="5572163" cy="733425"/>
          </a:xfrm>
          <a:prstGeom prst="rect">
            <a:avLst/>
          </a:prstGeom>
          <a:noFill/>
          <a:ln w="9525">
            <a:noFill/>
            <a:miter lim="800000"/>
            <a:headEnd/>
            <a:tailEnd/>
          </a:ln>
        </p:spPr>
      </p:pic>
      <p:sp>
        <p:nvSpPr>
          <p:cNvPr id="4" name="文本框 3"/>
          <p:cNvSpPr txBox="1"/>
          <p:nvPr/>
        </p:nvSpPr>
        <p:spPr>
          <a:xfrm>
            <a:off x="468312" y="5049898"/>
            <a:ext cx="8280400" cy="968663"/>
          </a:xfrm>
          <a:prstGeom prst="rect">
            <a:avLst/>
          </a:prstGeom>
          <a:noFill/>
        </p:spPr>
        <p:txBody>
          <a:bodyPr>
            <a:spAutoFit/>
          </a:bodyPr>
          <a:lstStyle/>
          <a:p>
            <a:pPr eaLnBrk="1" hangingPunct="1">
              <a:lnSpc>
                <a:spcPct val="125000"/>
              </a:lnSpc>
              <a:defRPr/>
            </a:pPr>
            <a:r>
              <a:rPr lang="zh-CN" altLang="zh-CN" sz="2400" dirty="0">
                <a:latin typeface="Bodoni MT Black" pitchFamily="18" charset="0"/>
                <a:ea typeface="+mn-ea"/>
              </a:rPr>
              <a:t>关联是双向的，可在</a:t>
            </a:r>
            <a:r>
              <a:rPr lang="zh-CN" altLang="en-US" sz="2400" dirty="0">
                <a:latin typeface="Bodoni MT Black" pitchFamily="18" charset="0"/>
                <a:ea typeface="+mn-ea"/>
              </a:rPr>
              <a:t>每</a:t>
            </a:r>
            <a:r>
              <a:rPr lang="zh-CN" altLang="zh-CN" sz="2400" dirty="0">
                <a:latin typeface="Bodoni MT Black" pitchFamily="18" charset="0"/>
                <a:ea typeface="+mn-ea"/>
              </a:rPr>
              <a:t>一个方向上为关联起一个名字。为避免混淆，在名字前（或后）加一个表示关联方向的</a:t>
            </a:r>
            <a:r>
              <a:rPr lang="zh-CN" altLang="zh-CN" sz="2400" dirty="0">
                <a:solidFill>
                  <a:srgbClr val="0070C0"/>
                </a:solidFill>
                <a:latin typeface="Bodoni MT Black" pitchFamily="18" charset="0"/>
                <a:ea typeface="+mn-ea"/>
              </a:rPr>
              <a:t>黑三角</a:t>
            </a:r>
            <a:r>
              <a:rPr lang="zh-CN" altLang="zh-CN" sz="2400" dirty="0">
                <a:latin typeface="Bodoni MT Black" pitchFamily="18" charset="0"/>
                <a:ea typeface="+mn-ea"/>
              </a:rPr>
              <a:t>。</a:t>
            </a:r>
            <a:endParaRPr lang="zh-CN" altLang="en-US" sz="2400" dirty="0">
              <a:latin typeface="Bodoni MT Black" pitchFamily="18" charset="0"/>
              <a:ea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0825" y="1125538"/>
            <a:ext cx="8642350"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zh-CN" altLang="en-US" sz="2400" dirty="0">
                <a:solidFill>
                  <a:srgbClr val="FF0000"/>
                </a:solidFill>
                <a:latin typeface="Bodoni MT Black" pitchFamily="18" charset="0"/>
                <a:ea typeface="+mn-ea"/>
              </a:rPr>
              <a:t>① 普通关联</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000" dirty="0">
                <a:latin typeface="Bodoni MT Black" pitchFamily="18" charset="0"/>
              </a:rPr>
              <a:t>       </a:t>
            </a:r>
            <a:r>
              <a:rPr lang="zh-CN" altLang="zh-CN" sz="2400" dirty="0">
                <a:latin typeface="Bodoni MT Black" pitchFamily="18" charset="0"/>
                <a:ea typeface="+mn-ea"/>
              </a:rPr>
              <a:t>在表示关联的直线两端可以写上</a:t>
            </a:r>
            <a:r>
              <a:rPr lang="zh-CN" altLang="zh-CN" sz="2400" dirty="0">
                <a:solidFill>
                  <a:srgbClr val="0070C0"/>
                </a:solidFill>
                <a:latin typeface="Bodoni MT Black" pitchFamily="18" charset="0"/>
                <a:ea typeface="+mn-ea"/>
              </a:rPr>
              <a:t>重数</a:t>
            </a:r>
            <a:r>
              <a:rPr lang="zh-CN" altLang="zh-CN" sz="2400" dirty="0">
                <a:latin typeface="Bodoni MT Black" pitchFamily="18" charset="0"/>
                <a:ea typeface="+mn-ea"/>
              </a:rPr>
              <a:t>（</a:t>
            </a:r>
            <a:r>
              <a:rPr lang="en-US" altLang="zh-CN" sz="2400" dirty="0">
                <a:latin typeface="Bodoni MT Black" pitchFamily="18" charset="0"/>
                <a:ea typeface="+mn-ea"/>
              </a:rPr>
              <a:t>multiplicity</a:t>
            </a:r>
            <a:r>
              <a:rPr lang="zh-CN" altLang="zh-CN" sz="2400" dirty="0">
                <a:latin typeface="Bodoni MT Black" pitchFamily="18" charset="0"/>
                <a:ea typeface="+mn-ea"/>
              </a:rPr>
              <a:t>），它表示该类有多少个对象与对方的一个对象连接。重数的表示方法通常有：</a:t>
            </a:r>
            <a:endParaRPr lang="en-US" altLang="zh-CN" sz="2400" b="1" dirty="0">
              <a:latin typeface="Bodoni MT Black" pitchFamily="18" charset="0"/>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1890417101"/>
              </p:ext>
            </p:extLst>
          </p:nvPr>
        </p:nvGraphicFramePr>
        <p:xfrm>
          <a:off x="3751241" y="3568404"/>
          <a:ext cx="4896544" cy="219456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tblGrid>
              <a:tr h="360040">
                <a:tc>
                  <a:txBody>
                    <a:bodyPr/>
                    <a:lstStyle/>
                    <a:p>
                      <a:pPr algn="ctr"/>
                      <a:r>
                        <a:rPr lang="zh-CN" altLang="en-US" dirty="0"/>
                        <a:t>重数</a:t>
                      </a:r>
                    </a:p>
                  </a:txBody>
                  <a:tcPr/>
                </a:tc>
                <a:tc>
                  <a:txBody>
                    <a:bodyPr/>
                    <a:lstStyle/>
                    <a:p>
                      <a:pPr algn="ctr"/>
                      <a:r>
                        <a:rPr lang="zh-CN" altLang="en-US" dirty="0"/>
                        <a:t>表示</a:t>
                      </a:r>
                    </a:p>
                  </a:txBody>
                  <a:tcPr/>
                </a:tc>
                <a:extLst>
                  <a:ext uri="{0D108BD9-81ED-4DB2-BD59-A6C34878D82A}">
                    <a16:rowId xmlns:a16="http://schemas.microsoft.com/office/drawing/2014/main" val="10000"/>
                  </a:ext>
                </a:extLst>
              </a:tr>
              <a:tr h="360040">
                <a:tc>
                  <a:txBody>
                    <a:bodyPr/>
                    <a:lstStyle/>
                    <a:p>
                      <a:pPr algn="ctr"/>
                      <a:r>
                        <a:rPr lang="en-US" altLang="zh-CN" sz="1800" kern="1200" dirty="0">
                          <a:solidFill>
                            <a:schemeClr val="dk1"/>
                          </a:solidFill>
                          <a:effectLst/>
                          <a:latin typeface="+mn-lt"/>
                          <a:ea typeface="+mn-ea"/>
                          <a:cs typeface="+mn-cs"/>
                        </a:rPr>
                        <a:t>0 </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1</a:t>
                      </a:r>
                      <a:endParaRPr lang="zh-CN" altLang="en-US" dirty="0"/>
                    </a:p>
                  </a:txBody>
                  <a:tcPr/>
                </a:tc>
                <a:tc>
                  <a:txBody>
                    <a:bodyPr/>
                    <a:lstStyle/>
                    <a:p>
                      <a:pPr algn="ctr"/>
                      <a:r>
                        <a:rPr lang="en-US" altLang="zh-CN" sz="1800" kern="1200" dirty="0">
                          <a:solidFill>
                            <a:schemeClr val="dk1"/>
                          </a:solidFill>
                          <a:effectLst/>
                          <a:latin typeface="+mn-lt"/>
                          <a:ea typeface="+mn-ea"/>
                          <a:cs typeface="+mn-cs"/>
                        </a:rPr>
                        <a:t>0</a:t>
                      </a:r>
                      <a:r>
                        <a:rPr lang="zh-CN" altLang="zh-CN" sz="1800" kern="1200" dirty="0">
                          <a:solidFill>
                            <a:schemeClr val="dk1"/>
                          </a:solidFill>
                          <a:effectLst/>
                          <a:latin typeface="+mn-lt"/>
                          <a:ea typeface="+mn-ea"/>
                          <a:cs typeface="+mn-cs"/>
                        </a:rPr>
                        <a:t>到</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个对象</a:t>
                      </a:r>
                      <a:endParaRPr lang="zh-CN" altLang="en-US" dirty="0"/>
                    </a:p>
                  </a:txBody>
                  <a:tcPr/>
                </a:tc>
                <a:extLst>
                  <a:ext uri="{0D108BD9-81ED-4DB2-BD59-A6C34878D82A}">
                    <a16:rowId xmlns:a16="http://schemas.microsoft.com/office/drawing/2014/main" val="10001"/>
                  </a:ext>
                </a:extLst>
              </a:tr>
              <a:tr h="360040">
                <a:tc>
                  <a:txBody>
                    <a:bodyPr/>
                    <a:lstStyle/>
                    <a:p>
                      <a:pPr algn="ctr"/>
                      <a:r>
                        <a:rPr lang="en-US" altLang="zh-CN" sz="1800" kern="1200" dirty="0">
                          <a:solidFill>
                            <a:schemeClr val="dk1"/>
                          </a:solidFill>
                          <a:effectLst/>
                          <a:latin typeface="+mn-lt"/>
                          <a:ea typeface="+mn-ea"/>
                          <a:cs typeface="+mn-cs"/>
                        </a:rPr>
                        <a:t>0 </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或</a:t>
                      </a:r>
                      <a:r>
                        <a:rPr lang="en-US" altLang="zh-CN" sz="1800" kern="1200" baseline="0" dirty="0">
                          <a:solidFill>
                            <a:schemeClr val="dk1"/>
                          </a:solidFill>
                          <a:effectLst/>
                          <a:latin typeface="+mn-lt"/>
                          <a:ea typeface="+mn-ea"/>
                          <a:cs typeface="+mn-cs"/>
                        </a:rPr>
                        <a:t> </a:t>
                      </a:r>
                      <a:r>
                        <a:rPr lang="zh-CN" altLang="en-US" sz="1800" kern="1200" baseline="0" dirty="0">
                          <a:solidFill>
                            <a:schemeClr val="dk1"/>
                          </a:solidFill>
                          <a:effectLst/>
                          <a:latin typeface="+mn-lt"/>
                          <a:ea typeface="+mn-ea"/>
                          <a:cs typeface="+mn-cs"/>
                        </a:rPr>
                        <a:t>*</a:t>
                      </a:r>
                      <a:endParaRPr lang="zh-CN" altLang="en-US" dirty="0"/>
                    </a:p>
                  </a:txBody>
                  <a:tcPr/>
                </a:tc>
                <a:tc>
                  <a:txBody>
                    <a:bodyPr/>
                    <a:lstStyle/>
                    <a:p>
                      <a:pPr algn="ctr"/>
                      <a:r>
                        <a:rPr lang="en-US" altLang="zh-CN" sz="1800" kern="1200" dirty="0">
                          <a:solidFill>
                            <a:schemeClr val="dk1"/>
                          </a:solidFill>
                          <a:effectLst/>
                          <a:latin typeface="+mn-lt"/>
                          <a:ea typeface="+mn-ea"/>
                          <a:cs typeface="+mn-cs"/>
                        </a:rPr>
                        <a:t>0</a:t>
                      </a:r>
                      <a:r>
                        <a:rPr lang="zh-CN" altLang="zh-CN" sz="1800" kern="1200" dirty="0">
                          <a:solidFill>
                            <a:schemeClr val="dk1"/>
                          </a:solidFill>
                          <a:effectLst/>
                          <a:latin typeface="+mn-lt"/>
                          <a:ea typeface="+mn-ea"/>
                          <a:cs typeface="+mn-cs"/>
                        </a:rPr>
                        <a:t>到多个对象</a:t>
                      </a:r>
                      <a:endParaRPr lang="zh-CN" altLang="en-US" dirty="0"/>
                    </a:p>
                  </a:txBody>
                  <a:tcPr/>
                </a:tc>
                <a:extLst>
                  <a:ext uri="{0D108BD9-81ED-4DB2-BD59-A6C34878D82A}">
                    <a16:rowId xmlns:a16="http://schemas.microsoft.com/office/drawing/2014/main" val="10002"/>
                  </a:ext>
                </a:extLst>
              </a:tr>
              <a:tr h="360040">
                <a:tc>
                  <a:txBody>
                    <a:bodyPr/>
                    <a:lstStyle/>
                    <a:p>
                      <a:pPr algn="ctr"/>
                      <a:r>
                        <a:rPr lang="en-US" altLang="zh-CN" sz="1800" kern="1200" dirty="0">
                          <a:solidFill>
                            <a:schemeClr val="dk1"/>
                          </a:solidFill>
                          <a:effectLst/>
                          <a:latin typeface="+mn-lt"/>
                          <a:ea typeface="+mn-ea"/>
                          <a:cs typeface="+mn-cs"/>
                        </a:rPr>
                        <a:t>1 + </a:t>
                      </a:r>
                      <a:r>
                        <a:rPr lang="zh-CN" altLang="zh-CN" sz="1800" kern="1200" dirty="0">
                          <a:solidFill>
                            <a:schemeClr val="dk1"/>
                          </a:solidFill>
                          <a:effectLst/>
                          <a:latin typeface="+mn-lt"/>
                          <a:ea typeface="+mn-ea"/>
                          <a:cs typeface="+mn-cs"/>
                        </a:rPr>
                        <a:t>或</a:t>
                      </a:r>
                      <a:r>
                        <a:rPr lang="en-US" altLang="zh-CN" sz="1800" kern="1200" dirty="0">
                          <a:solidFill>
                            <a:schemeClr val="dk1"/>
                          </a:solidFill>
                          <a:effectLst/>
                          <a:latin typeface="+mn-lt"/>
                          <a:ea typeface="+mn-ea"/>
                          <a:cs typeface="+mn-cs"/>
                        </a:rPr>
                        <a:t>1 </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en-US" sz="1800" kern="1200" dirty="0">
                          <a:solidFill>
                            <a:schemeClr val="dk1"/>
                          </a:solidFill>
                          <a:effectLst/>
                          <a:latin typeface="+mn-lt"/>
                          <a:ea typeface="+mn-ea"/>
                          <a:cs typeface="+mn-cs"/>
                        </a:rPr>
                        <a:t>*</a:t>
                      </a:r>
                      <a:endParaRPr lang="zh-CN" altLang="en-US" dirty="0"/>
                    </a:p>
                  </a:txBody>
                  <a:tcPr/>
                </a:tc>
                <a:tc>
                  <a:txBody>
                    <a:bodyPr/>
                    <a:lstStyle/>
                    <a:p>
                      <a:pPr algn="ct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到多个对象</a:t>
                      </a:r>
                      <a:endParaRPr lang="zh-CN" altLang="en-US" dirty="0"/>
                    </a:p>
                  </a:txBody>
                  <a:tcPr/>
                </a:tc>
                <a:extLst>
                  <a:ext uri="{0D108BD9-81ED-4DB2-BD59-A6C34878D82A}">
                    <a16:rowId xmlns:a16="http://schemas.microsoft.com/office/drawing/2014/main" val="10003"/>
                  </a:ext>
                </a:extLst>
              </a:tr>
              <a:tr h="360040">
                <a:tc>
                  <a:txBody>
                    <a:bodyPr/>
                    <a:lstStyle/>
                    <a:p>
                      <a:pPr algn="ctr"/>
                      <a:r>
                        <a:rPr lang="en-US" altLang="zh-CN" sz="1800" kern="1200" dirty="0">
                          <a:solidFill>
                            <a:schemeClr val="dk1"/>
                          </a:solidFill>
                          <a:effectLst/>
                          <a:latin typeface="+mn-lt"/>
                          <a:ea typeface="+mn-ea"/>
                          <a:cs typeface="+mn-cs"/>
                        </a:rPr>
                        <a:t>1 </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15</a:t>
                      </a:r>
                      <a:endParaRPr lang="zh-CN" altLang="en-US" dirty="0"/>
                    </a:p>
                  </a:txBody>
                  <a:tcPr/>
                </a:tc>
                <a:tc>
                  <a:txBody>
                    <a:bodyPr/>
                    <a:lstStyle/>
                    <a:p>
                      <a:pPr algn="ct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到</a:t>
                      </a:r>
                      <a:r>
                        <a:rPr lang="en-US" altLang="zh-CN" sz="1800" kern="1200" dirty="0">
                          <a:solidFill>
                            <a:schemeClr val="dk1"/>
                          </a:solidFill>
                          <a:effectLst/>
                          <a:latin typeface="+mn-lt"/>
                          <a:ea typeface="+mn-ea"/>
                          <a:cs typeface="+mn-cs"/>
                        </a:rPr>
                        <a:t>15</a:t>
                      </a:r>
                      <a:r>
                        <a:rPr lang="zh-CN" altLang="zh-CN" sz="1800" kern="1200" dirty="0">
                          <a:solidFill>
                            <a:schemeClr val="dk1"/>
                          </a:solidFill>
                          <a:effectLst/>
                          <a:latin typeface="+mn-lt"/>
                          <a:ea typeface="+mn-ea"/>
                          <a:cs typeface="+mn-cs"/>
                        </a:rPr>
                        <a:t>个对象</a:t>
                      </a:r>
                      <a:endParaRPr lang="zh-CN" altLang="en-US" dirty="0"/>
                    </a:p>
                  </a:txBody>
                  <a:tcPr/>
                </a:tc>
                <a:extLst>
                  <a:ext uri="{0D108BD9-81ED-4DB2-BD59-A6C34878D82A}">
                    <a16:rowId xmlns:a16="http://schemas.microsoft.com/office/drawing/2014/main" val="10004"/>
                  </a:ext>
                </a:extLst>
              </a:tr>
              <a:tr h="360040">
                <a:tc>
                  <a:txBody>
                    <a:bodyPr/>
                    <a:lstStyle/>
                    <a:p>
                      <a:pPr algn="ctr"/>
                      <a:r>
                        <a:rPr lang="en-US" altLang="zh-CN" sz="1800" kern="1200" dirty="0">
                          <a:solidFill>
                            <a:schemeClr val="dk1"/>
                          </a:solidFill>
                          <a:effectLst/>
                          <a:latin typeface="+mn-lt"/>
                          <a:ea typeface="+mn-ea"/>
                          <a:cs typeface="+mn-cs"/>
                        </a:rPr>
                        <a:t>3</a:t>
                      </a:r>
                      <a:endParaRPr lang="zh-CN" altLang="en-US" dirty="0"/>
                    </a:p>
                  </a:txBody>
                  <a:tcPr/>
                </a:tc>
                <a:tc>
                  <a:txBody>
                    <a:bodyPr/>
                    <a:lstStyle/>
                    <a:p>
                      <a:pPr algn="ctr"/>
                      <a:r>
                        <a:rPr lang="en-US" altLang="zh-CN" sz="1800" kern="1200" dirty="0">
                          <a:solidFill>
                            <a:schemeClr val="dk1"/>
                          </a:solidFill>
                          <a:effectLst/>
                          <a:latin typeface="+mn-lt"/>
                          <a:ea typeface="+mn-ea"/>
                          <a:cs typeface="+mn-cs"/>
                        </a:rPr>
                        <a:t>3</a:t>
                      </a:r>
                      <a:r>
                        <a:rPr lang="zh-CN" altLang="zh-CN" sz="1800" kern="1200" dirty="0">
                          <a:solidFill>
                            <a:schemeClr val="dk1"/>
                          </a:solidFill>
                          <a:effectLst/>
                          <a:latin typeface="+mn-lt"/>
                          <a:ea typeface="+mn-ea"/>
                          <a:cs typeface="+mn-cs"/>
                        </a:rPr>
                        <a:t>个对象</a:t>
                      </a:r>
                      <a:endParaRPr lang="zh-CN" altLang="en-US" dirty="0"/>
                    </a:p>
                  </a:txBody>
                  <a:tcPr/>
                </a:tc>
                <a:extLst>
                  <a:ext uri="{0D108BD9-81ED-4DB2-BD59-A6C34878D82A}">
                    <a16:rowId xmlns:a16="http://schemas.microsoft.com/office/drawing/2014/main" val="10005"/>
                  </a:ext>
                </a:extLst>
              </a:tr>
            </a:tbl>
          </a:graphicData>
        </a:graphic>
      </p:graphicFrame>
      <p:sp>
        <p:nvSpPr>
          <p:cNvPr id="5" name="文本框 4"/>
          <p:cNvSpPr txBox="1"/>
          <p:nvPr/>
        </p:nvSpPr>
        <p:spPr>
          <a:xfrm>
            <a:off x="315397" y="3284984"/>
            <a:ext cx="2984500" cy="2588401"/>
          </a:xfrm>
          <a:prstGeom prst="rect">
            <a:avLst/>
          </a:prstGeom>
          <a:noFill/>
        </p:spPr>
        <p:txBody>
          <a:bodyPr>
            <a:spAutoFit/>
          </a:bodyPr>
          <a:lstStyle/>
          <a:p>
            <a:pPr eaLnBrk="1" hangingPunct="1">
              <a:lnSpc>
                <a:spcPct val="125000"/>
              </a:lnSpc>
              <a:defRPr/>
            </a:pPr>
            <a:r>
              <a:rPr lang="zh-CN" altLang="zh-CN" sz="2200" dirty="0">
                <a:latin typeface="Bodoni MT Black" pitchFamily="18" charset="0"/>
                <a:ea typeface="+mn-ea"/>
              </a:rPr>
              <a:t>如果图中未明确标出关联的重数，则默认重数是</a:t>
            </a:r>
            <a:r>
              <a:rPr lang="en-US" altLang="zh-CN" sz="2200" dirty="0">
                <a:latin typeface="Bodoni MT Black" pitchFamily="18" charset="0"/>
                <a:ea typeface="+mn-ea"/>
              </a:rPr>
              <a:t>1</a:t>
            </a:r>
            <a:r>
              <a:rPr lang="zh-CN" altLang="zh-CN" sz="2200" dirty="0">
                <a:latin typeface="Bodoni MT Black" pitchFamily="18" charset="0"/>
                <a:ea typeface="+mn-ea"/>
              </a:rPr>
              <a:t>。</a:t>
            </a:r>
            <a:r>
              <a:rPr lang="zh-CN" altLang="en-US" sz="2200" dirty="0">
                <a:latin typeface="Bodoni MT Black" pitchFamily="18" charset="0"/>
                <a:ea typeface="+mn-ea"/>
              </a:rPr>
              <a:t>上图</a:t>
            </a:r>
            <a:r>
              <a:rPr lang="zh-CN" altLang="zh-CN" sz="2200" dirty="0">
                <a:latin typeface="Bodoni MT Black" pitchFamily="18" charset="0"/>
                <a:ea typeface="+mn-ea"/>
              </a:rPr>
              <a:t>表示，一个作家可以使用</a:t>
            </a:r>
            <a:r>
              <a:rPr lang="en-US" altLang="zh-CN" sz="2200" dirty="0">
                <a:latin typeface="Bodoni MT Black" pitchFamily="18" charset="0"/>
                <a:ea typeface="+mn-ea"/>
              </a:rPr>
              <a:t>1</a:t>
            </a:r>
            <a:r>
              <a:rPr lang="zh-CN" altLang="zh-CN" sz="2200" dirty="0">
                <a:latin typeface="Bodoni MT Black" pitchFamily="18" charset="0"/>
                <a:ea typeface="+mn-ea"/>
              </a:rPr>
              <a:t>到多台计算机，一台计算机可被</a:t>
            </a:r>
            <a:r>
              <a:rPr lang="en-US" altLang="zh-CN" sz="2200" dirty="0">
                <a:latin typeface="Bodoni MT Black" pitchFamily="18" charset="0"/>
                <a:ea typeface="+mn-ea"/>
              </a:rPr>
              <a:t>0</a:t>
            </a:r>
            <a:r>
              <a:rPr lang="zh-CN" altLang="zh-CN" sz="2200" dirty="0">
                <a:latin typeface="Bodoni MT Black" pitchFamily="18" charset="0"/>
                <a:ea typeface="+mn-ea"/>
              </a:rPr>
              <a:t>至多个作家使用。</a:t>
            </a:r>
            <a:endParaRPr lang="zh-CN" altLang="en-US" sz="2200" dirty="0">
              <a:latin typeface="Bodoni MT Black" pitchFamily="18" charset="0"/>
              <a:ea typeface="+mn-ea"/>
            </a:endParaRPr>
          </a:p>
        </p:txBody>
      </p:sp>
      <p:sp>
        <p:nvSpPr>
          <p:cNvPr id="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pic>
        <p:nvPicPr>
          <p:cNvPr id="7" name="图片 2"/>
          <p:cNvPicPr>
            <a:picLocks noChangeAspect="1"/>
          </p:cNvPicPr>
          <p:nvPr/>
        </p:nvPicPr>
        <p:blipFill>
          <a:blip r:embed="rId3" cstate="print"/>
          <a:srcRect/>
          <a:stretch>
            <a:fillRect/>
          </a:stretch>
        </p:blipFill>
        <p:spPr bwMode="auto">
          <a:xfrm>
            <a:off x="3321012" y="2684993"/>
            <a:ext cx="5572163" cy="7334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23528" y="1172370"/>
            <a:ext cx="8424936"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zh-CN" altLang="en-US" sz="2400" dirty="0">
                <a:solidFill>
                  <a:srgbClr val="FF0000"/>
                </a:solidFill>
                <a:latin typeface="Bodoni MT Black" pitchFamily="18" charset="0"/>
                <a:ea typeface="+mn-ea"/>
              </a:rPr>
              <a:t>② 关联的角色</a:t>
            </a:r>
            <a:endParaRPr lang="en-US" altLang="zh-CN" sz="2400" dirty="0">
              <a:solidFill>
                <a:srgbClr val="FF0000"/>
              </a:solidFill>
              <a:latin typeface="Bodoni MT Black" pitchFamily="18" charset="0"/>
              <a:ea typeface="+mn-ea"/>
            </a:endParaRPr>
          </a:p>
          <a:p>
            <a:pPr marL="0" indent="0" eaLnBrk="1" hangingPunct="1">
              <a:lnSpc>
                <a:spcPct val="125000"/>
              </a:lnSpc>
              <a:spcAft>
                <a:spcPts val="600"/>
              </a:spcAft>
              <a:defRPr/>
            </a:pPr>
            <a:r>
              <a:rPr lang="en-US" altLang="zh-CN" sz="2000" dirty="0">
                <a:latin typeface="Bodoni MT Black" pitchFamily="18" charset="0"/>
              </a:rPr>
              <a:t>        </a:t>
            </a:r>
            <a:r>
              <a:rPr lang="zh-CN" altLang="zh-CN" sz="2400" dirty="0">
                <a:latin typeface="Bodoni MT Black" pitchFamily="18" charset="0"/>
              </a:rPr>
              <a:t>在任何关联中都会涉及参与此关联的对象所扮演的角色（即起的作用），在某些情况下显式标明角色名有助于别人理解类图。</a:t>
            </a:r>
            <a:endParaRPr lang="en-US" altLang="zh-CN" sz="2400" b="1" dirty="0">
              <a:latin typeface="Bodoni MT Black" pitchFamily="18" charset="0"/>
              <a:ea typeface="+mn-ea"/>
            </a:endParaRPr>
          </a:p>
        </p:txBody>
      </p:sp>
      <p:pic>
        <p:nvPicPr>
          <p:cNvPr id="75780" name="图片 2"/>
          <p:cNvPicPr>
            <a:picLocks noChangeAspect="1"/>
          </p:cNvPicPr>
          <p:nvPr/>
        </p:nvPicPr>
        <p:blipFill>
          <a:blip r:embed="rId3" cstate="print"/>
          <a:srcRect/>
          <a:stretch>
            <a:fillRect/>
          </a:stretch>
        </p:blipFill>
        <p:spPr bwMode="auto">
          <a:xfrm>
            <a:off x="5421362" y="3257597"/>
            <a:ext cx="2808238" cy="2102281"/>
          </a:xfrm>
          <a:prstGeom prst="rect">
            <a:avLst/>
          </a:prstGeom>
          <a:noFill/>
          <a:ln w="9525">
            <a:noFill/>
            <a:miter lim="800000"/>
            <a:headEnd/>
            <a:tailEnd/>
          </a:ln>
        </p:spPr>
      </p:pic>
      <p:sp>
        <p:nvSpPr>
          <p:cNvPr id="75781" name="文本框 3"/>
          <p:cNvSpPr txBox="1">
            <a:spLocks noChangeArrowheads="1"/>
          </p:cNvSpPr>
          <p:nvPr/>
        </p:nvSpPr>
        <p:spPr bwMode="auto">
          <a:xfrm>
            <a:off x="467544" y="3154895"/>
            <a:ext cx="4402137" cy="2588401"/>
          </a:xfrm>
          <a:prstGeom prst="rect">
            <a:avLst/>
          </a:prstGeom>
          <a:noFill/>
          <a:ln w="9525">
            <a:noFill/>
            <a:miter lim="800000"/>
            <a:headEnd/>
            <a:tailEnd/>
          </a:ln>
        </p:spPr>
        <p:txBody>
          <a:bodyPr>
            <a:spAutoFit/>
          </a:bodyPr>
          <a:lstStyle/>
          <a:p>
            <a:pPr eaLnBrk="1" hangingPunct="1">
              <a:lnSpc>
                <a:spcPct val="125000"/>
              </a:lnSpc>
            </a:pPr>
            <a:r>
              <a:rPr lang="zh-CN" altLang="en-US" sz="2200" dirty="0">
                <a:latin typeface="Bodoni MT Black" pitchFamily="18" charset="0"/>
              </a:rPr>
              <a:t>右图</a:t>
            </a:r>
            <a:r>
              <a:rPr lang="zh-CN" altLang="zh-CN" sz="2200" dirty="0">
                <a:latin typeface="Bodoni MT Black" pitchFamily="18" charset="0"/>
              </a:rPr>
              <a:t>是一个递归关联（即一个类与它本身有关联关系）的例子。一个人与另一个人结婚，必然一个人扮演丈夫的角色，另一个人扮演妻子的角色。如果没有显式标出角色名，则意味着用</a:t>
            </a:r>
            <a:r>
              <a:rPr lang="zh-CN" altLang="zh-CN" sz="2200" dirty="0">
                <a:solidFill>
                  <a:srgbClr val="FF0000"/>
                </a:solidFill>
                <a:latin typeface="Bodoni MT Black" pitchFamily="18" charset="0"/>
              </a:rPr>
              <a:t>类名作为角色名</a:t>
            </a:r>
            <a:r>
              <a:rPr lang="zh-CN" altLang="zh-CN" sz="2200" dirty="0">
                <a:latin typeface="Bodoni MT Black" pitchFamily="18" charset="0"/>
              </a:rPr>
              <a:t>。</a:t>
            </a:r>
            <a:endParaRPr lang="zh-CN" altLang="en-US" sz="2200" dirty="0">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95536" y="1012939"/>
            <a:ext cx="8249872" cy="192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zh-CN" altLang="en-US" sz="2400" dirty="0">
                <a:solidFill>
                  <a:srgbClr val="FF0000"/>
                </a:solidFill>
                <a:latin typeface="Bodoni MT Black" pitchFamily="18" charset="0"/>
                <a:ea typeface="+mn-ea"/>
              </a:rPr>
              <a:t>③ 限定关联</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rPr>
              <a:t>       </a:t>
            </a:r>
            <a:r>
              <a:rPr lang="zh-CN" altLang="zh-CN" sz="2400" b="1" dirty="0">
                <a:solidFill>
                  <a:srgbClr val="C00000"/>
                </a:solidFill>
                <a:latin typeface="Bodoni MT Black" pitchFamily="18" charset="0"/>
              </a:rPr>
              <a:t>限定关联</a:t>
            </a:r>
            <a:r>
              <a:rPr lang="zh-CN" altLang="zh-CN" sz="2400" dirty="0">
                <a:latin typeface="Bodoni MT Black" pitchFamily="18" charset="0"/>
              </a:rPr>
              <a:t>通常用在一对多或多对多的关联关系中，可以把模型中的重数从</a:t>
            </a:r>
            <a:r>
              <a:rPr lang="zh-CN" altLang="zh-CN" sz="2400" dirty="0">
                <a:solidFill>
                  <a:srgbClr val="FF0000"/>
                </a:solidFill>
                <a:latin typeface="Bodoni MT Black" pitchFamily="18" charset="0"/>
              </a:rPr>
              <a:t>一对多变成一对一</a:t>
            </a:r>
            <a:r>
              <a:rPr lang="zh-CN" altLang="zh-CN" sz="2400" dirty="0">
                <a:latin typeface="Bodoni MT Black" pitchFamily="18" charset="0"/>
              </a:rPr>
              <a:t>，或从多对多简化成多对一。在类图中把限定词放在</a:t>
            </a:r>
            <a:r>
              <a:rPr lang="zh-CN" altLang="zh-CN" sz="2400" dirty="0">
                <a:solidFill>
                  <a:srgbClr val="0070C0"/>
                </a:solidFill>
                <a:latin typeface="Bodoni MT Black" pitchFamily="18" charset="0"/>
              </a:rPr>
              <a:t>关联关系末端的一个小方框内</a:t>
            </a:r>
            <a:r>
              <a:rPr lang="zh-CN" altLang="zh-CN" sz="2400" dirty="0">
                <a:latin typeface="Bodoni MT Black" pitchFamily="18" charset="0"/>
              </a:rPr>
              <a:t>。</a:t>
            </a:r>
            <a:endParaRPr lang="en-US" altLang="zh-CN" sz="2400" b="1" dirty="0">
              <a:latin typeface="Bodoni MT Black" pitchFamily="18" charset="0"/>
              <a:ea typeface="+mn-ea"/>
            </a:endParaRPr>
          </a:p>
        </p:txBody>
      </p:sp>
      <p:sp>
        <p:nvSpPr>
          <p:cNvPr id="77828" name="文本框 3"/>
          <p:cNvSpPr txBox="1">
            <a:spLocks noChangeArrowheads="1"/>
          </p:cNvSpPr>
          <p:nvPr/>
        </p:nvSpPr>
        <p:spPr bwMode="auto">
          <a:xfrm>
            <a:off x="567804" y="4152635"/>
            <a:ext cx="8135938" cy="1742015"/>
          </a:xfrm>
          <a:prstGeom prst="rect">
            <a:avLst/>
          </a:prstGeom>
          <a:noFill/>
          <a:ln w="9525">
            <a:noFill/>
            <a:miter lim="800000"/>
            <a:headEnd/>
            <a:tailEnd/>
          </a:ln>
        </p:spPr>
        <p:txBody>
          <a:bodyPr>
            <a:spAutoFit/>
          </a:bodyPr>
          <a:lstStyle/>
          <a:p>
            <a:pPr eaLnBrk="1" hangingPunct="1">
              <a:lnSpc>
                <a:spcPct val="125000"/>
              </a:lnSpc>
            </a:pPr>
            <a:r>
              <a:rPr lang="zh-CN" altLang="en-US" sz="2200" dirty="0">
                <a:latin typeface="Bodoni MT Black" pitchFamily="18" charset="0"/>
              </a:rPr>
              <a:t> 上图</a:t>
            </a:r>
            <a:r>
              <a:rPr lang="zh-CN" altLang="zh-CN" sz="2200" dirty="0">
                <a:latin typeface="Bodoni MT Black" pitchFamily="18" charset="0"/>
              </a:rPr>
              <a:t>利用限定词“文件名”表示了目录与文件之间的关系，可见，利用限定词把一对多关系简化成了一对一关系</a:t>
            </a:r>
            <a:r>
              <a:rPr lang="zh-CN" altLang="en-US" sz="2200" dirty="0">
                <a:latin typeface="Bodoni MT Black" pitchFamily="18" charset="0"/>
              </a:rPr>
              <a:t>。上图</a:t>
            </a:r>
            <a:r>
              <a:rPr lang="zh-CN" altLang="zh-CN" sz="2200" dirty="0">
                <a:latin typeface="Bodoni MT Black" pitchFamily="18" charset="0"/>
              </a:rPr>
              <a:t>一个受限的关联限定提高了语义精确性，增强了查询能力。限定的语法表明，文件名在其目录内是唯一的。</a:t>
            </a:r>
            <a:endParaRPr lang="zh-CN" altLang="en-US" sz="2200" dirty="0">
              <a:latin typeface="Bodoni MT Black" pitchFamily="18" charset="0"/>
            </a:endParaRPr>
          </a:p>
        </p:txBody>
      </p:sp>
      <p:pic>
        <p:nvPicPr>
          <p:cNvPr id="77829" name="图片 1"/>
          <p:cNvPicPr>
            <a:picLocks noChangeAspect="1"/>
          </p:cNvPicPr>
          <p:nvPr/>
        </p:nvPicPr>
        <p:blipFill>
          <a:blip r:embed="rId3" cstate="print"/>
          <a:srcRect/>
          <a:stretch>
            <a:fillRect/>
          </a:stretch>
        </p:blipFill>
        <p:spPr bwMode="auto">
          <a:xfrm>
            <a:off x="1979712" y="3090714"/>
            <a:ext cx="5312122" cy="910314"/>
          </a:xfrm>
          <a:prstGeom prst="rect">
            <a:avLst/>
          </a:prstGeom>
          <a:noFill/>
          <a:ln w="9525">
            <a:noFill/>
            <a:miter lim="800000"/>
            <a:headEnd/>
            <a:tailEnd/>
          </a:ln>
        </p:spPr>
      </p:pic>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1520" y="949224"/>
            <a:ext cx="8568952"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Aft>
                <a:spcPts val="600"/>
              </a:spcAft>
              <a:defRPr/>
            </a:pPr>
            <a:r>
              <a:rPr lang="zh-CN" altLang="en-US" sz="2400" dirty="0">
                <a:solidFill>
                  <a:srgbClr val="FF0000"/>
                </a:solidFill>
                <a:latin typeface="Bodoni MT Black" pitchFamily="18" charset="0"/>
                <a:ea typeface="+mn-ea"/>
              </a:rPr>
              <a:t>④ 关联类</a:t>
            </a:r>
            <a:endParaRPr lang="en-US" altLang="zh-CN" sz="2400" dirty="0">
              <a:solidFill>
                <a:srgbClr val="FF0000"/>
              </a:solidFill>
              <a:latin typeface="Bodoni MT Black" pitchFamily="18" charset="0"/>
              <a:ea typeface="+mn-ea"/>
            </a:endParaRPr>
          </a:p>
          <a:p>
            <a:pPr marL="0" indent="0" eaLnBrk="1" hangingPunct="1">
              <a:lnSpc>
                <a:spcPct val="125000"/>
              </a:lnSpc>
              <a:spcAft>
                <a:spcPts val="600"/>
              </a:spcAft>
              <a:defRPr/>
            </a:pPr>
            <a:r>
              <a:rPr lang="en-US" altLang="zh-CN" sz="2000" dirty="0">
                <a:latin typeface="Bodoni MT Black" pitchFamily="18" charset="0"/>
              </a:rPr>
              <a:t>       </a:t>
            </a:r>
            <a:r>
              <a:rPr lang="zh-CN" altLang="zh-CN" sz="2400" dirty="0">
                <a:latin typeface="Bodoni MT Black" pitchFamily="18" charset="0"/>
                <a:ea typeface="+mn-ea"/>
              </a:rPr>
              <a:t>为说明关联的性质，引入一个关联类来记录</a:t>
            </a:r>
            <a:r>
              <a:rPr lang="zh-CN" altLang="en-US" sz="2400" dirty="0">
                <a:latin typeface="Bodoni MT Black" pitchFamily="18" charset="0"/>
                <a:ea typeface="+mn-ea"/>
              </a:rPr>
              <a:t>附加信息</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关联中的每个连接与关联类的一个对象相联系</a:t>
            </a:r>
            <a:r>
              <a:rPr lang="zh-CN" altLang="zh-CN" sz="2400" dirty="0">
                <a:latin typeface="Bodoni MT Black" pitchFamily="18" charset="0"/>
                <a:ea typeface="+mn-ea"/>
              </a:rPr>
              <a:t>。关联类通过一条</a:t>
            </a:r>
            <a:r>
              <a:rPr lang="zh-CN" altLang="zh-CN" sz="2400" dirty="0">
                <a:solidFill>
                  <a:srgbClr val="0070C0"/>
                </a:solidFill>
                <a:latin typeface="Bodoni MT Black" pitchFamily="18" charset="0"/>
                <a:ea typeface="+mn-ea"/>
              </a:rPr>
              <a:t>虚线</a:t>
            </a:r>
            <a:r>
              <a:rPr lang="zh-CN" altLang="zh-CN" sz="2400" dirty="0">
                <a:latin typeface="Bodoni MT Black" pitchFamily="18" charset="0"/>
                <a:ea typeface="+mn-ea"/>
              </a:rPr>
              <a:t>与关联连接。关联类与一般类一样，也有属性、操作和关联。</a:t>
            </a:r>
            <a:endParaRPr lang="en-US" altLang="zh-CN" sz="2400" b="1" dirty="0">
              <a:latin typeface="Bodoni MT Black" pitchFamily="18" charset="0"/>
              <a:ea typeface="+mn-ea"/>
            </a:endParaRPr>
          </a:p>
        </p:txBody>
      </p:sp>
      <p:sp>
        <p:nvSpPr>
          <p:cNvPr id="4" name="文本框 3"/>
          <p:cNvSpPr txBox="1"/>
          <p:nvPr/>
        </p:nvSpPr>
        <p:spPr>
          <a:xfrm>
            <a:off x="303213" y="2968294"/>
            <a:ext cx="4978400" cy="3054682"/>
          </a:xfrm>
          <a:prstGeom prst="rect">
            <a:avLst/>
          </a:prstGeom>
          <a:noFill/>
        </p:spPr>
        <p:txBody>
          <a:bodyPr>
            <a:spAutoFit/>
          </a:bodyPr>
          <a:lstStyle/>
          <a:p>
            <a:pPr eaLnBrk="1" hangingPunct="1">
              <a:lnSpc>
                <a:spcPct val="125000"/>
              </a:lnSpc>
              <a:defRPr/>
            </a:pPr>
            <a:r>
              <a:rPr lang="zh-CN" altLang="en-US" sz="2200" dirty="0">
                <a:latin typeface="Bodoni MT Black" pitchFamily="18" charset="0"/>
                <a:ea typeface="+mn-ea"/>
              </a:rPr>
              <a:t>右图</a:t>
            </a:r>
            <a:r>
              <a:rPr lang="zh-CN" altLang="zh-CN" sz="2200" dirty="0">
                <a:latin typeface="Bodoni MT Black" pitchFamily="18" charset="0"/>
                <a:ea typeface="+mn-ea"/>
              </a:rPr>
              <a:t>是一个电梯系统的类模型，队列就是电梯控制器类与电梯类的关联关系上的关联类。一个电梯控制器控制着</a:t>
            </a:r>
            <a:r>
              <a:rPr lang="en-US" altLang="zh-CN" sz="2200" dirty="0">
                <a:latin typeface="Bodoni MT Black" pitchFamily="18" charset="0"/>
                <a:ea typeface="+mn-ea"/>
              </a:rPr>
              <a:t>4</a:t>
            </a:r>
            <a:r>
              <a:rPr lang="zh-CN" altLang="zh-CN" sz="2200" dirty="0">
                <a:latin typeface="Bodoni MT Black" pitchFamily="18" charset="0"/>
                <a:ea typeface="+mn-ea"/>
              </a:rPr>
              <a:t>台电梯，控制器和电梯之间的实际连接就有</a:t>
            </a:r>
            <a:r>
              <a:rPr lang="en-US" altLang="zh-CN" sz="2200" dirty="0">
                <a:latin typeface="Bodoni MT Black" pitchFamily="18" charset="0"/>
                <a:ea typeface="+mn-ea"/>
              </a:rPr>
              <a:t>4</a:t>
            </a:r>
            <a:r>
              <a:rPr lang="zh-CN" altLang="zh-CN" sz="2200" dirty="0">
                <a:latin typeface="Bodoni MT Black" pitchFamily="18" charset="0"/>
                <a:ea typeface="+mn-ea"/>
              </a:rPr>
              <a:t>个，每个连接都对应一个队列（对象），每个队列（对象）存储着来自控制器和电梯内部按钮的请求服务信息。</a:t>
            </a:r>
            <a:endParaRPr lang="zh-CN" altLang="en-US" sz="2200" dirty="0">
              <a:latin typeface="Bodoni MT Black" pitchFamily="18" charset="0"/>
              <a:ea typeface="+mn-ea"/>
            </a:endParaRPr>
          </a:p>
        </p:txBody>
      </p:sp>
      <p:pic>
        <p:nvPicPr>
          <p:cNvPr id="79877" name="图片 2"/>
          <p:cNvPicPr>
            <a:picLocks noChangeAspect="1"/>
          </p:cNvPicPr>
          <p:nvPr/>
        </p:nvPicPr>
        <p:blipFill>
          <a:blip r:embed="rId3" cstate="print"/>
          <a:srcRect/>
          <a:stretch>
            <a:fillRect/>
          </a:stretch>
        </p:blipFill>
        <p:spPr bwMode="auto">
          <a:xfrm>
            <a:off x="5638799" y="3356992"/>
            <a:ext cx="3176103" cy="2397696"/>
          </a:xfrm>
          <a:prstGeom prst="rect">
            <a:avLst/>
          </a:prstGeom>
          <a:noFill/>
          <a:ln w="9525">
            <a:noFill/>
            <a:miter lim="800000"/>
            <a:headEnd/>
            <a:tailEnd/>
          </a:ln>
        </p:spPr>
      </p:pic>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
        <p:nvSpPr>
          <p:cNvPr id="2" name="矩形 1"/>
          <p:cNvSpPr/>
          <p:nvPr/>
        </p:nvSpPr>
        <p:spPr>
          <a:xfrm>
            <a:off x="6732240" y="3356992"/>
            <a:ext cx="10081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937739" y="3572040"/>
            <a:ext cx="877163" cy="369332"/>
          </a:xfrm>
          <a:prstGeom prst="rect">
            <a:avLst/>
          </a:prstGeom>
          <a:noFill/>
        </p:spPr>
        <p:txBody>
          <a:bodyPr wrap="none" rtlCol="0">
            <a:spAutoFit/>
          </a:bodyPr>
          <a:lstStyle/>
          <a:p>
            <a:r>
              <a:rPr lang="zh-CN" altLang="en-US" dirty="0">
                <a:solidFill>
                  <a:srgbClr val="FF0000"/>
                </a:solidFill>
              </a:rPr>
              <a:t>关联类</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23528" y="944234"/>
            <a:ext cx="8424935"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聚集</a:t>
            </a:r>
            <a:endParaRPr lang="en-US" altLang="zh-CN" sz="2400" b="1"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聚集</a:t>
            </a:r>
            <a:r>
              <a:rPr lang="zh-CN" altLang="zh-CN" sz="2400" dirty="0">
                <a:latin typeface="Bodoni MT Black" pitchFamily="18" charset="0"/>
                <a:ea typeface="+mn-ea"/>
              </a:rPr>
              <a:t>也称为聚合，是关联的特例。聚集表示类与类之间的关系是</a:t>
            </a:r>
            <a:r>
              <a:rPr lang="zh-CN" altLang="zh-CN" sz="2400" dirty="0">
                <a:solidFill>
                  <a:srgbClr val="FF0000"/>
                </a:solidFill>
                <a:latin typeface="Bodoni MT Black" pitchFamily="18" charset="0"/>
                <a:ea typeface="+mn-ea"/>
              </a:rPr>
              <a:t>整体与部分</a:t>
            </a:r>
            <a:r>
              <a:rPr lang="zh-CN" altLang="zh-CN" sz="2400" dirty="0">
                <a:latin typeface="Bodoni MT Black" pitchFamily="18" charset="0"/>
                <a:ea typeface="+mn-ea"/>
              </a:rPr>
              <a:t>的关系。使用的“包含”、“组成”、“分为…部分”等字句，意味着存在聚集关系。有</a:t>
            </a:r>
            <a:r>
              <a:rPr lang="zh-CN" altLang="zh-CN" sz="2400" dirty="0">
                <a:solidFill>
                  <a:srgbClr val="FF0000"/>
                </a:solidFill>
                <a:latin typeface="Bodoni MT Black" pitchFamily="18" charset="0"/>
                <a:ea typeface="+mn-ea"/>
              </a:rPr>
              <a:t>共享聚集</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组合聚集</a:t>
            </a:r>
            <a:r>
              <a:rPr lang="zh-CN" altLang="zh-CN" sz="2400" dirty="0">
                <a:latin typeface="Bodoni MT Black" pitchFamily="18" charset="0"/>
                <a:ea typeface="+mn-ea"/>
              </a:rPr>
              <a:t>两种特殊的聚集关系。</a:t>
            </a:r>
            <a:endParaRPr lang="en-US" altLang="zh-CN" sz="2400" dirty="0">
              <a:latin typeface="Bodoni MT Black" pitchFamily="18" charset="0"/>
              <a:ea typeface="+mn-ea"/>
            </a:endParaRPr>
          </a:p>
          <a:p>
            <a:pPr marL="0" indent="0" eaLnBrk="1" hangingPunct="1">
              <a:lnSpc>
                <a:spcPct val="125000"/>
              </a:lnSpc>
              <a:spcAft>
                <a:spcPts val="0"/>
              </a:spcAft>
              <a:defRPr/>
            </a:pPr>
            <a:r>
              <a:rPr lang="zh-CN" altLang="en-US" sz="2400" dirty="0">
                <a:solidFill>
                  <a:srgbClr val="FF0000"/>
                </a:solidFill>
                <a:latin typeface="Bodoni MT Black" pitchFamily="18" charset="0"/>
                <a:ea typeface="+mn-ea"/>
              </a:rPr>
              <a:t>① 共享聚集</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如果在聚集关系中处于部分方的对象可同时参与</a:t>
            </a:r>
            <a:r>
              <a:rPr lang="zh-CN" altLang="zh-CN" sz="2400" dirty="0">
                <a:solidFill>
                  <a:srgbClr val="FF0000"/>
                </a:solidFill>
                <a:latin typeface="Bodoni MT Black" pitchFamily="18" charset="0"/>
                <a:ea typeface="+mn-ea"/>
              </a:rPr>
              <a:t>多个</a:t>
            </a:r>
            <a:r>
              <a:rPr lang="zh-CN" altLang="zh-CN" sz="2400" dirty="0">
                <a:latin typeface="Bodoni MT Black" pitchFamily="18" charset="0"/>
                <a:ea typeface="+mn-ea"/>
              </a:rPr>
              <a:t>处于整体方对象的构成，则该聚集称为</a:t>
            </a:r>
            <a:r>
              <a:rPr lang="zh-CN" altLang="zh-CN" sz="2400" b="1" dirty="0">
                <a:solidFill>
                  <a:srgbClr val="C00000"/>
                </a:solidFill>
                <a:latin typeface="Bodoni MT Black" pitchFamily="18" charset="0"/>
                <a:ea typeface="+mn-ea"/>
              </a:rPr>
              <a:t>共享聚集</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eaLnBrk="1" hangingPunct="1">
              <a:lnSpc>
                <a:spcPct val="125000"/>
              </a:lnSpc>
              <a:spcAft>
                <a:spcPts val="0"/>
              </a:spcAft>
              <a:defRPr/>
            </a:pPr>
            <a:r>
              <a:rPr lang="zh-CN" altLang="en-US" sz="2200" dirty="0">
                <a:latin typeface="Bodoni MT Black" pitchFamily="18" charset="0"/>
                <a:ea typeface="+mn-ea"/>
              </a:rPr>
              <a:t>下图中</a:t>
            </a:r>
            <a:r>
              <a:rPr lang="zh-CN" altLang="zh-CN" sz="2200" dirty="0">
                <a:latin typeface="Bodoni MT Black" pitchFamily="18" charset="0"/>
                <a:ea typeface="+mn-ea"/>
              </a:rPr>
              <a:t>一个课题组包含许多成员，每个成员又可以是另一个课题组的成员，则课题组和成员之间是共享聚集关系</a:t>
            </a:r>
            <a:r>
              <a:rPr lang="zh-CN" altLang="en-US" sz="2200" dirty="0">
                <a:latin typeface="Bodoni MT Black" pitchFamily="18" charset="0"/>
                <a:ea typeface="+mn-ea"/>
              </a:rPr>
              <a:t>，用</a:t>
            </a:r>
            <a:r>
              <a:rPr lang="zh-CN" altLang="zh-CN" sz="2200" dirty="0">
                <a:solidFill>
                  <a:srgbClr val="0070C0"/>
                </a:solidFill>
                <a:latin typeface="Bodoni MT Black" pitchFamily="18" charset="0"/>
                <a:ea typeface="+mn-ea"/>
              </a:rPr>
              <a:t>空心菱形</a:t>
            </a:r>
            <a:r>
              <a:rPr lang="zh-CN" altLang="en-US" sz="2200" dirty="0">
                <a:latin typeface="Bodoni MT Black" pitchFamily="18" charset="0"/>
                <a:ea typeface="+mn-ea"/>
              </a:rPr>
              <a:t>表示</a:t>
            </a:r>
            <a:r>
              <a:rPr lang="zh-CN" altLang="zh-CN" sz="2200" dirty="0">
                <a:latin typeface="Bodoni MT Black" pitchFamily="18" charset="0"/>
                <a:ea typeface="+mn-ea"/>
              </a:rPr>
              <a:t>。</a:t>
            </a:r>
            <a:endParaRPr lang="en-US" altLang="zh-CN" sz="2200" b="1" dirty="0">
              <a:latin typeface="Bodoni MT Black" pitchFamily="18" charset="0"/>
              <a:ea typeface="+mn-ea"/>
            </a:endParaRPr>
          </a:p>
        </p:txBody>
      </p:sp>
      <p:pic>
        <p:nvPicPr>
          <p:cNvPr id="81924" name="图片 1"/>
          <p:cNvPicPr>
            <a:picLocks noChangeAspect="1"/>
          </p:cNvPicPr>
          <p:nvPr/>
        </p:nvPicPr>
        <p:blipFill>
          <a:blip r:embed="rId3" cstate="print"/>
          <a:srcRect/>
          <a:stretch>
            <a:fillRect/>
          </a:stretch>
        </p:blipFill>
        <p:spPr bwMode="auto">
          <a:xfrm>
            <a:off x="1979712" y="5573405"/>
            <a:ext cx="5905500" cy="720725"/>
          </a:xfrm>
          <a:prstGeom prst="rect">
            <a:avLst/>
          </a:prstGeom>
          <a:noFill/>
          <a:ln w="9525">
            <a:noFill/>
            <a:miter lim="800000"/>
            <a:headEnd/>
            <a:tailEnd/>
          </a:ln>
        </p:spPr>
      </p:pic>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530350" y="332656"/>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11267"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1268"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126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1270" name="TextBox 3">
            <a:hlinkClick r:id="rId5" action="ppaction://hlinksldjump"/>
          </p:cNvPr>
          <p:cNvSpPr txBox="1">
            <a:spLocks noChangeArrowheads="1"/>
          </p:cNvSpPr>
          <p:nvPr/>
        </p:nvSpPr>
        <p:spPr bwMode="auto">
          <a:xfrm>
            <a:off x="862138" y="1721719"/>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271" name="TextBox 4">
            <a:hlinkClick r:id="rId6" action="ppaction://hlinksldjump"/>
          </p:cNvPr>
          <p:cNvSpPr txBox="1">
            <a:spLocks noChangeArrowheads="1"/>
          </p:cNvSpPr>
          <p:nvPr/>
        </p:nvSpPr>
        <p:spPr bwMode="auto">
          <a:xfrm>
            <a:off x="790700" y="2364656"/>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272" name="TextBox 5"/>
          <p:cNvSpPr txBox="1">
            <a:spLocks noChangeArrowheads="1"/>
          </p:cNvSpPr>
          <p:nvPr/>
        </p:nvSpPr>
        <p:spPr bwMode="auto">
          <a:xfrm>
            <a:off x="790700" y="2936156"/>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1273" name="TextBox 6"/>
          <p:cNvSpPr txBox="1">
            <a:spLocks noChangeArrowheads="1"/>
          </p:cNvSpPr>
          <p:nvPr/>
        </p:nvSpPr>
        <p:spPr bwMode="auto">
          <a:xfrm>
            <a:off x="790700" y="3507656"/>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433513" y="1469306"/>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 </a:t>
            </a:r>
            <a:r>
              <a:rPr lang="zh-CN" altLang="en-US" sz="2400" dirty="0">
                <a:solidFill>
                  <a:srgbClr val="D9D9D9"/>
                </a:solidFill>
                <a:latin typeface="Bodoni MT Black" pitchFamily="18" charset="0"/>
                <a:ea typeface="+mn-ea"/>
              </a:rPr>
              <a:t>面向对象方法学概述</a:t>
            </a:r>
          </a:p>
        </p:txBody>
      </p:sp>
      <p:sp>
        <p:nvSpPr>
          <p:cNvPr id="14" name="矩形 13"/>
          <p:cNvSpPr/>
          <p:nvPr/>
        </p:nvSpPr>
        <p:spPr>
          <a:xfrm>
            <a:off x="717675" y="1423269"/>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126331" y="1509788"/>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95536" y="923926"/>
            <a:ext cx="842493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聚集</a:t>
            </a:r>
            <a:endParaRPr lang="en-US" altLang="zh-CN" sz="2400" b="1" dirty="0">
              <a:solidFill>
                <a:srgbClr val="FF0000"/>
              </a:solidFill>
              <a:latin typeface="Bodoni MT Black" pitchFamily="18" charset="0"/>
              <a:ea typeface="+mn-ea"/>
            </a:endParaRPr>
          </a:p>
          <a:p>
            <a:pPr marL="0" indent="0" eaLnBrk="1" hangingPunct="1">
              <a:lnSpc>
                <a:spcPts val="3000"/>
              </a:lnSpc>
              <a:spcAft>
                <a:spcPts val="600"/>
              </a:spcAft>
              <a:defRPr/>
            </a:pPr>
            <a:r>
              <a:rPr lang="zh-CN" altLang="en-US" sz="2400" dirty="0">
                <a:solidFill>
                  <a:srgbClr val="FF0000"/>
                </a:solidFill>
                <a:latin typeface="Bodoni MT Black" pitchFamily="18" charset="0"/>
                <a:ea typeface="+mn-ea"/>
              </a:rPr>
              <a:t>② 组合聚集</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如果部分类完全隶属于整体类，部分与整体共存，整体不存在了部分也会随之消失（或失去存在价值了），则该聚集称为</a:t>
            </a:r>
            <a:r>
              <a:rPr lang="zh-CN" altLang="zh-CN" sz="2400" b="1" dirty="0">
                <a:solidFill>
                  <a:srgbClr val="C00000"/>
                </a:solidFill>
                <a:latin typeface="Bodoni MT Black" pitchFamily="18" charset="0"/>
                <a:ea typeface="+mn-ea"/>
              </a:rPr>
              <a:t>组合聚集</a:t>
            </a:r>
            <a:r>
              <a:rPr lang="zh-CN" altLang="zh-CN" sz="2400" dirty="0">
                <a:latin typeface="Bodoni MT Black" pitchFamily="18" charset="0"/>
                <a:ea typeface="+mn-ea"/>
              </a:rPr>
              <a:t>（简称为组成）。</a:t>
            </a:r>
            <a:endParaRPr lang="en-US" altLang="zh-CN" sz="2400" b="1" dirty="0">
              <a:latin typeface="Bodoni MT Black" pitchFamily="18" charset="0"/>
              <a:ea typeface="+mn-ea"/>
            </a:endParaRPr>
          </a:p>
        </p:txBody>
      </p:sp>
      <p:pic>
        <p:nvPicPr>
          <p:cNvPr id="83972" name="图片 2"/>
          <p:cNvPicPr>
            <a:picLocks noChangeAspect="1"/>
          </p:cNvPicPr>
          <p:nvPr/>
        </p:nvPicPr>
        <p:blipFill>
          <a:blip r:embed="rId3" cstate="print"/>
          <a:srcRect/>
          <a:stretch>
            <a:fillRect/>
          </a:stretch>
        </p:blipFill>
        <p:spPr bwMode="auto">
          <a:xfrm>
            <a:off x="5338514" y="3500438"/>
            <a:ext cx="3409950" cy="2241550"/>
          </a:xfrm>
          <a:prstGeom prst="rect">
            <a:avLst/>
          </a:prstGeom>
          <a:noFill/>
          <a:ln w="9525">
            <a:noFill/>
            <a:miter lim="800000"/>
            <a:headEnd/>
            <a:tailEnd/>
          </a:ln>
        </p:spPr>
      </p:pic>
      <p:sp>
        <p:nvSpPr>
          <p:cNvPr id="83973" name="文本框 4"/>
          <p:cNvSpPr txBox="1">
            <a:spLocks noChangeArrowheads="1"/>
          </p:cNvSpPr>
          <p:nvPr/>
        </p:nvSpPr>
        <p:spPr bwMode="auto">
          <a:xfrm>
            <a:off x="382634" y="3324583"/>
            <a:ext cx="4837438" cy="2631490"/>
          </a:xfrm>
          <a:prstGeom prst="rect">
            <a:avLst/>
          </a:prstGeom>
          <a:noFill/>
          <a:ln w="9525">
            <a:noFill/>
            <a:miter lim="800000"/>
            <a:headEnd/>
            <a:tailEnd/>
          </a:ln>
        </p:spPr>
        <p:txBody>
          <a:bodyPr wrap="square">
            <a:spAutoFit/>
          </a:bodyPr>
          <a:lstStyle/>
          <a:p>
            <a:pPr eaLnBrk="1" hangingPunct="1">
              <a:lnSpc>
                <a:spcPct val="125000"/>
              </a:lnSpc>
            </a:pPr>
            <a:r>
              <a:rPr lang="zh-CN" altLang="zh-CN" sz="2200" dirty="0">
                <a:latin typeface="Bodoni MT Black" pitchFamily="18" charset="0"/>
              </a:rPr>
              <a:t>在屏幕上打开一个窗口，它就由文本框、列表框、按钮和菜单组成，一旦关闭了窗口，各个组成部分也同时消失，窗口和它的组成部分之间存在着组合聚集关系。</a:t>
            </a:r>
            <a:r>
              <a:rPr lang="zh-CN" altLang="en-US" sz="2200" dirty="0">
                <a:latin typeface="Bodoni MT Black" pitchFamily="18" charset="0"/>
              </a:rPr>
              <a:t>右图</a:t>
            </a:r>
            <a:r>
              <a:rPr lang="zh-CN" altLang="zh-CN" sz="2200" dirty="0">
                <a:latin typeface="Bodoni MT Black" pitchFamily="18" charset="0"/>
              </a:rPr>
              <a:t>是窗口的组成，</a:t>
            </a:r>
            <a:r>
              <a:rPr lang="zh-CN" altLang="en-US" sz="2200" dirty="0">
                <a:latin typeface="Bodoni MT Black" pitchFamily="18" charset="0"/>
              </a:rPr>
              <a:t>组合聚集的</a:t>
            </a:r>
            <a:r>
              <a:rPr lang="zh-CN" altLang="zh-CN" sz="2200" dirty="0">
                <a:latin typeface="Bodoni MT Black" pitchFamily="18" charset="0"/>
              </a:rPr>
              <a:t>组成关系用</a:t>
            </a:r>
            <a:r>
              <a:rPr lang="zh-CN" altLang="zh-CN" sz="2200" dirty="0">
                <a:solidFill>
                  <a:srgbClr val="0070C0"/>
                </a:solidFill>
                <a:latin typeface="Bodoni MT Black" pitchFamily="18" charset="0"/>
              </a:rPr>
              <a:t>实心菱形</a:t>
            </a:r>
            <a:r>
              <a:rPr lang="zh-CN" altLang="zh-CN" sz="2200" dirty="0">
                <a:latin typeface="Bodoni MT Black" pitchFamily="18" charset="0"/>
              </a:rPr>
              <a:t>表示。</a:t>
            </a:r>
            <a:endParaRPr lang="zh-CN" altLang="en-US" sz="2200" dirty="0">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95536" y="980728"/>
            <a:ext cx="8496944" cy="377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泛化</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UML</a:t>
            </a:r>
            <a:r>
              <a:rPr lang="zh-CN" altLang="zh-CN" sz="2400" dirty="0">
                <a:latin typeface="Bodoni MT Black" pitchFamily="18" charset="0"/>
                <a:ea typeface="+mn-ea"/>
              </a:rPr>
              <a:t>中的泛化关系就是通常所说的</a:t>
            </a:r>
            <a:r>
              <a:rPr lang="zh-CN" altLang="zh-CN" sz="2400" dirty="0">
                <a:solidFill>
                  <a:srgbClr val="FF0000"/>
                </a:solidFill>
                <a:latin typeface="Bodoni MT Black" pitchFamily="18" charset="0"/>
                <a:ea typeface="+mn-ea"/>
              </a:rPr>
              <a:t>继承关系</a:t>
            </a:r>
            <a:r>
              <a:rPr lang="zh-CN" altLang="zh-CN" sz="2400" dirty="0">
                <a:latin typeface="Bodoni MT Black" pitchFamily="18" charset="0"/>
                <a:ea typeface="+mn-ea"/>
              </a:rPr>
              <a:t>，它是通用元素和具体元素之间的一种分类关系。具体元素完全拥有通用元素的信息，并且还可以附加一些其他信息。</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中，用一端为</a:t>
            </a:r>
            <a:r>
              <a:rPr lang="zh-CN" altLang="zh-CN" sz="2400" dirty="0">
                <a:solidFill>
                  <a:srgbClr val="0070C0"/>
                </a:solidFill>
                <a:latin typeface="Bodoni MT Black" pitchFamily="18" charset="0"/>
                <a:ea typeface="+mn-ea"/>
              </a:rPr>
              <a:t>空心三角形</a:t>
            </a:r>
            <a:r>
              <a:rPr lang="zh-CN" altLang="zh-CN" sz="2400" dirty="0">
                <a:latin typeface="Bodoni MT Black" pitchFamily="18" charset="0"/>
                <a:ea typeface="+mn-ea"/>
              </a:rPr>
              <a:t>的连线表示泛化关系，三角形的顶角紧挨着通用元素。</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泛化关系指出在类与类之间存在</a:t>
            </a:r>
            <a:r>
              <a:rPr lang="zh-CN" altLang="zh-CN" sz="2400" dirty="0">
                <a:solidFill>
                  <a:srgbClr val="FF0000"/>
                </a:solidFill>
                <a:latin typeface="Bodoni MT Black" pitchFamily="18" charset="0"/>
                <a:ea typeface="+mn-ea"/>
              </a:rPr>
              <a:t>“一般</a:t>
            </a:r>
            <a:r>
              <a:rPr lang="en-US" altLang="zh-CN" sz="2400" dirty="0">
                <a:solidFill>
                  <a:srgbClr val="FF0000"/>
                </a:solidFill>
                <a:latin typeface="Bodoni MT Black" pitchFamily="18" charset="0"/>
                <a:ea typeface="+mn-ea"/>
              </a:rPr>
              <a:t>--</a:t>
            </a:r>
            <a:r>
              <a:rPr lang="zh-CN" altLang="zh-CN" sz="2400" dirty="0">
                <a:solidFill>
                  <a:srgbClr val="FF0000"/>
                </a:solidFill>
                <a:latin typeface="Bodoni MT Black" pitchFamily="18" charset="0"/>
                <a:ea typeface="+mn-ea"/>
              </a:rPr>
              <a:t>特殊”</a:t>
            </a:r>
            <a:r>
              <a:rPr lang="zh-CN" altLang="zh-CN" sz="2400" dirty="0">
                <a:latin typeface="Bodoni MT Black" pitchFamily="18" charset="0"/>
                <a:ea typeface="+mn-ea"/>
              </a:rPr>
              <a:t>关系。泛化可进一步划分成</a:t>
            </a:r>
            <a:r>
              <a:rPr lang="zh-CN" altLang="zh-CN" sz="2400" dirty="0">
                <a:solidFill>
                  <a:srgbClr val="FF0000"/>
                </a:solidFill>
                <a:latin typeface="Bodoni MT Black" pitchFamily="18" charset="0"/>
                <a:ea typeface="+mn-ea"/>
              </a:rPr>
              <a:t>普通泛化</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受限泛化</a:t>
            </a:r>
            <a:r>
              <a:rPr lang="zh-CN" altLang="zh-CN" sz="2400" dirty="0">
                <a:latin typeface="Bodoni MT Black" pitchFamily="18" charset="0"/>
                <a:ea typeface="+mn-ea"/>
              </a:rPr>
              <a:t>。</a:t>
            </a:r>
            <a:endParaRPr lang="en-US" altLang="zh-CN" sz="24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23528" y="888246"/>
            <a:ext cx="8568952" cy="290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泛化</a:t>
            </a:r>
            <a:endParaRPr lang="en-US" altLang="zh-CN" sz="2400" b="1" dirty="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zh-CN" altLang="en-US" sz="2400" dirty="0">
                <a:solidFill>
                  <a:srgbClr val="FF0000"/>
                </a:solidFill>
                <a:latin typeface="Bodoni MT Black" pitchFamily="18" charset="0"/>
                <a:ea typeface="+mn-ea"/>
              </a:rPr>
              <a:t>① 普通泛化</a:t>
            </a:r>
            <a:endParaRPr lang="en-US" altLang="zh-CN" sz="2400" dirty="0">
              <a:solidFill>
                <a:srgbClr val="FF0000"/>
              </a:solidFill>
              <a:latin typeface="Bodoni MT Black" pitchFamily="18" charset="0"/>
              <a:ea typeface="+mn-ea"/>
            </a:endParaRPr>
          </a:p>
          <a:p>
            <a:pPr marL="0" indent="0" eaLnBrk="1" hangingPunct="1">
              <a:lnSpc>
                <a:spcPct val="125000"/>
              </a:lnSpc>
              <a:spcBef>
                <a:spcPts val="0"/>
              </a:spcBef>
              <a:spcAft>
                <a:spcPts val="0"/>
              </a:spcAft>
              <a:defRPr/>
            </a:pPr>
            <a:r>
              <a:rPr lang="zh-CN" altLang="zh-CN" sz="2400" dirty="0">
                <a:latin typeface="Bodoni MT Black" pitchFamily="18" charset="0"/>
              </a:rPr>
              <a:t>没有具体对象的类称为</a:t>
            </a:r>
            <a:r>
              <a:rPr lang="zh-CN" altLang="zh-CN" sz="2400" dirty="0">
                <a:solidFill>
                  <a:srgbClr val="FF0000"/>
                </a:solidFill>
                <a:latin typeface="Bodoni MT Black" pitchFamily="18" charset="0"/>
              </a:rPr>
              <a:t>抽象类</a:t>
            </a:r>
            <a:r>
              <a:rPr lang="zh-CN" altLang="zh-CN" sz="2400" dirty="0">
                <a:latin typeface="Bodoni MT Black" pitchFamily="18" charset="0"/>
              </a:rPr>
              <a:t>。抽象类通常作为父类，用于描述其他类（子类）的公共属性和行为。图示抽象类时，在类名下方附加一个标记值</a:t>
            </a:r>
            <a:r>
              <a:rPr lang="en-US" altLang="zh-CN" sz="2400" dirty="0">
                <a:solidFill>
                  <a:srgbClr val="FF0000"/>
                </a:solidFill>
                <a:latin typeface="Bodoni MT Black" pitchFamily="18" charset="0"/>
              </a:rPr>
              <a:t>{abstract}</a:t>
            </a:r>
            <a:r>
              <a:rPr lang="zh-CN" altLang="en-US" sz="2400" dirty="0">
                <a:latin typeface="Bodoni MT Black" pitchFamily="18" charset="0"/>
              </a:rPr>
              <a:t>。</a:t>
            </a:r>
            <a:endParaRPr lang="en-US" altLang="zh-CN" sz="2400" b="1" dirty="0">
              <a:latin typeface="Bodoni MT Black" pitchFamily="18" charset="0"/>
            </a:endParaRPr>
          </a:p>
          <a:p>
            <a:pPr marL="0" indent="0" eaLnBrk="1" hangingPunct="1">
              <a:lnSpc>
                <a:spcPts val="2900"/>
              </a:lnSpc>
              <a:spcBef>
                <a:spcPts val="600"/>
              </a:spcBef>
              <a:spcAft>
                <a:spcPts val="600"/>
              </a:spcAft>
              <a:defRPr/>
            </a:pPr>
            <a:endParaRPr lang="en-US" altLang="zh-CN" sz="2400" b="1" dirty="0">
              <a:solidFill>
                <a:srgbClr val="FF0000"/>
              </a:solidFill>
              <a:latin typeface="Bodoni MT Black" pitchFamily="18" charset="0"/>
              <a:ea typeface="+mn-ea"/>
            </a:endParaRPr>
          </a:p>
        </p:txBody>
      </p:sp>
      <p:pic>
        <p:nvPicPr>
          <p:cNvPr id="88068" name="图片 1"/>
          <p:cNvPicPr>
            <a:picLocks noChangeAspect="1"/>
          </p:cNvPicPr>
          <p:nvPr/>
        </p:nvPicPr>
        <p:blipFill>
          <a:blip r:embed="rId3" cstate="print"/>
          <a:srcRect/>
          <a:stretch>
            <a:fillRect/>
          </a:stretch>
        </p:blipFill>
        <p:spPr bwMode="auto">
          <a:xfrm>
            <a:off x="5111380" y="3068960"/>
            <a:ext cx="3840162" cy="3086100"/>
          </a:xfrm>
          <a:prstGeom prst="rect">
            <a:avLst/>
          </a:prstGeom>
          <a:noFill/>
          <a:ln w="9525">
            <a:noFill/>
            <a:miter lim="800000"/>
            <a:headEnd/>
            <a:tailEnd/>
          </a:ln>
        </p:spPr>
      </p:pic>
      <p:sp>
        <p:nvSpPr>
          <p:cNvPr id="3" name="文本框 2"/>
          <p:cNvSpPr txBox="1"/>
          <p:nvPr/>
        </p:nvSpPr>
        <p:spPr>
          <a:xfrm>
            <a:off x="323528" y="3236581"/>
            <a:ext cx="4846914" cy="3054682"/>
          </a:xfrm>
          <a:prstGeom prst="rect">
            <a:avLst/>
          </a:prstGeom>
          <a:noFill/>
        </p:spPr>
        <p:txBody>
          <a:bodyPr wrap="square">
            <a:spAutoFit/>
          </a:bodyPr>
          <a:lstStyle/>
          <a:p>
            <a:pPr eaLnBrk="1" hangingPunct="1">
              <a:lnSpc>
                <a:spcPct val="125000"/>
              </a:lnSpc>
              <a:defRPr/>
            </a:pPr>
            <a:r>
              <a:rPr lang="zh-CN" altLang="en-US" sz="2200" dirty="0">
                <a:latin typeface="Bodoni MT Black" pitchFamily="18" charset="0"/>
                <a:ea typeface="+mn-ea"/>
              </a:rPr>
              <a:t>右</a:t>
            </a:r>
            <a:r>
              <a:rPr lang="zh-CN" altLang="zh-CN" sz="2200" dirty="0">
                <a:latin typeface="Bodoni MT Black" pitchFamily="18" charset="0"/>
                <a:ea typeface="+mn-ea"/>
              </a:rPr>
              <a:t>图下方的两个</a:t>
            </a:r>
            <a:r>
              <a:rPr lang="zh-CN" altLang="zh-CN" sz="2200" dirty="0">
                <a:solidFill>
                  <a:srgbClr val="0070C0"/>
                </a:solidFill>
                <a:latin typeface="Bodoni MT Black" pitchFamily="18" charset="0"/>
                <a:ea typeface="+mn-ea"/>
              </a:rPr>
              <a:t>折角矩形</a:t>
            </a:r>
            <a:r>
              <a:rPr lang="zh-CN" altLang="zh-CN" sz="2200" dirty="0">
                <a:latin typeface="Bodoni MT Black" pitchFamily="18" charset="0"/>
                <a:ea typeface="+mn-ea"/>
              </a:rPr>
              <a:t>是模型元素“笔记”的符号，文字是注释，分别说明两个子类的操作</a:t>
            </a:r>
            <a:r>
              <a:rPr lang="en-US" altLang="zh-CN" sz="2200" dirty="0">
                <a:latin typeface="Bodoni MT Black" pitchFamily="18" charset="0"/>
                <a:ea typeface="+mn-ea"/>
              </a:rPr>
              <a:t>drive</a:t>
            </a:r>
            <a:r>
              <a:rPr lang="zh-CN" altLang="zh-CN" sz="2200" dirty="0">
                <a:latin typeface="Bodoni MT Black" pitchFamily="18" charset="0"/>
                <a:ea typeface="+mn-ea"/>
              </a:rPr>
              <a:t>的功能。抽象类通常都具有抽象操作。抽象操作仅用来指定该类的所有子类应具有哪些行为。抽象操作的图示方法与抽象类相似</a:t>
            </a:r>
            <a:r>
              <a:rPr lang="zh-CN" altLang="en-US" sz="2200" dirty="0">
                <a:latin typeface="Bodoni MT Black" pitchFamily="18" charset="0"/>
                <a:ea typeface="+mn-ea"/>
              </a:rPr>
              <a:t>。</a:t>
            </a:r>
          </a:p>
        </p:txBody>
      </p:sp>
      <p:sp>
        <p:nvSpPr>
          <p:cNvPr id="10"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323528" y="790640"/>
            <a:ext cx="8455025" cy="199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itchFamily="18" charset="0"/>
              </a:rPr>
              <a:t>3. </a:t>
            </a:r>
            <a:r>
              <a:rPr lang="zh-CN" altLang="en-US" sz="2400" b="1" dirty="0">
                <a:solidFill>
                  <a:srgbClr val="FF0000"/>
                </a:solidFill>
                <a:latin typeface="Bodoni MT Black" pitchFamily="18" charset="0"/>
              </a:rPr>
              <a:t>泛化</a:t>
            </a:r>
            <a:endParaRPr lang="en-US" altLang="zh-CN" sz="2400" b="1" dirty="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zh-CN" altLang="en-US" sz="2400" dirty="0">
                <a:solidFill>
                  <a:srgbClr val="FF0000"/>
                </a:solidFill>
                <a:latin typeface="Bodoni MT Black" pitchFamily="18" charset="0"/>
                <a:ea typeface="+mn-ea"/>
              </a:rPr>
              <a:t>① 普通泛化</a:t>
            </a:r>
            <a:endParaRPr lang="en-US" altLang="zh-CN" sz="2400" dirty="0">
              <a:solidFill>
                <a:srgbClr val="FF0000"/>
              </a:solidFill>
              <a:latin typeface="Bodoni MT Black" pitchFamily="18" charset="0"/>
              <a:ea typeface="+mn-ea"/>
            </a:endParaRPr>
          </a:p>
          <a:p>
            <a:pPr marL="0" indent="0" eaLnBrk="1" hangingPunct="1">
              <a:lnSpc>
                <a:spcPct val="125000"/>
              </a:lnSpc>
              <a:spcAft>
                <a:spcPts val="0"/>
              </a:spcAft>
              <a:defRPr/>
            </a:pPr>
            <a:r>
              <a:rPr lang="en-US" altLang="zh-CN" sz="2400" dirty="0">
                <a:latin typeface="Bodoni MT Black" pitchFamily="18" charset="0"/>
              </a:rPr>
              <a:t>      </a:t>
            </a:r>
            <a:r>
              <a:rPr lang="zh-CN" altLang="zh-CN" sz="2400" dirty="0">
                <a:latin typeface="Bodoni MT Black" pitchFamily="18" charset="0"/>
              </a:rPr>
              <a:t>与抽象类相反的类是具体类，具体类有自己的对象，并且该类的操作都有具体的实现方法。</a:t>
            </a:r>
            <a:endParaRPr lang="en-US" altLang="zh-CN" sz="2200" b="1" dirty="0">
              <a:latin typeface="Bodoni MT Black" pitchFamily="18" charset="0"/>
              <a:ea typeface="+mn-ea"/>
            </a:endParaRPr>
          </a:p>
        </p:txBody>
      </p:sp>
      <p:pic>
        <p:nvPicPr>
          <p:cNvPr id="90116" name="图片 3"/>
          <p:cNvPicPr>
            <a:picLocks noChangeAspect="1"/>
          </p:cNvPicPr>
          <p:nvPr/>
        </p:nvPicPr>
        <p:blipFill>
          <a:blip r:embed="rId3" cstate="print"/>
          <a:srcRect/>
          <a:stretch>
            <a:fillRect/>
          </a:stretch>
        </p:blipFill>
        <p:spPr bwMode="auto">
          <a:xfrm>
            <a:off x="254471" y="3069108"/>
            <a:ext cx="6981825" cy="3024188"/>
          </a:xfrm>
          <a:prstGeom prst="rect">
            <a:avLst/>
          </a:prstGeom>
          <a:noFill/>
          <a:ln w="9525">
            <a:noFill/>
            <a:miter lim="800000"/>
            <a:headEnd/>
            <a:tailEnd/>
          </a:ln>
        </p:spPr>
      </p:pic>
      <p:sp>
        <p:nvSpPr>
          <p:cNvPr id="5" name="文本框 4"/>
          <p:cNvSpPr txBox="1"/>
          <p:nvPr/>
        </p:nvSpPr>
        <p:spPr>
          <a:xfrm>
            <a:off x="3851275" y="2627313"/>
            <a:ext cx="5334000" cy="2208297"/>
          </a:xfrm>
          <a:prstGeom prst="rect">
            <a:avLst/>
          </a:prstGeom>
          <a:noFill/>
          <a:ln w="28575">
            <a:noFill/>
          </a:ln>
        </p:spPr>
        <p:txBody>
          <a:bodyPr wrap="square">
            <a:spAutoFit/>
          </a:bodyPr>
          <a:lstStyle/>
          <a:p>
            <a:pPr eaLnBrk="1" hangingPunct="1">
              <a:lnSpc>
                <a:spcPct val="125000"/>
              </a:lnSpc>
              <a:defRPr/>
            </a:pPr>
            <a:r>
              <a:rPr lang="zh-CN" altLang="zh-CN" sz="2200" dirty="0">
                <a:latin typeface="Bodoni MT Black" pitchFamily="18" charset="0"/>
                <a:ea typeface="+mn-ea"/>
              </a:rPr>
              <a:t>画一幅蓝图时，系统便通过蓝图与图形之间的</a:t>
            </a:r>
            <a:r>
              <a:rPr lang="zh-CN" altLang="zh-CN" sz="2200" dirty="0">
                <a:solidFill>
                  <a:srgbClr val="FF0000"/>
                </a:solidFill>
                <a:latin typeface="Bodoni MT Black" pitchFamily="18" charset="0"/>
                <a:ea typeface="+mn-ea"/>
              </a:rPr>
              <a:t>聚集关系</a:t>
            </a:r>
            <a:r>
              <a:rPr lang="zh-CN" altLang="zh-CN" sz="2200" dirty="0">
                <a:latin typeface="Bodoni MT Black" pitchFamily="18" charset="0"/>
                <a:ea typeface="+mn-ea"/>
              </a:rPr>
              <a:t>，由图形来完成画图工作，但是图形是抽象类，因此当涉及某种具体图形（如直线、圆等）时，便使用其相应子类中具体实现的</a:t>
            </a:r>
            <a:r>
              <a:rPr lang="en-US" altLang="zh-CN" sz="2200" dirty="0">
                <a:latin typeface="Bodoni MT Black" pitchFamily="18" charset="0"/>
                <a:ea typeface="+mn-ea"/>
              </a:rPr>
              <a:t>draw</a:t>
            </a:r>
            <a:r>
              <a:rPr lang="zh-CN" altLang="zh-CN" sz="2200" dirty="0">
                <a:latin typeface="Bodoni MT Black" pitchFamily="18" charset="0"/>
                <a:ea typeface="+mn-ea"/>
              </a:rPr>
              <a:t>功能完成绘图工作</a:t>
            </a:r>
            <a:r>
              <a:rPr lang="zh-CN" altLang="en-US" sz="2200" dirty="0">
                <a:latin typeface="Bodoni MT Black" pitchFamily="18" charset="0"/>
                <a:ea typeface="+mn-ea"/>
              </a:rPr>
              <a:t>。</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450974" y="815698"/>
            <a:ext cx="8426202" cy="291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泛化</a:t>
            </a:r>
            <a:endParaRPr lang="en-US" altLang="zh-CN" sz="2400" b="1" dirty="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zh-CN" altLang="en-US" sz="2400" dirty="0">
                <a:solidFill>
                  <a:srgbClr val="FF0000"/>
                </a:solidFill>
                <a:latin typeface="Bodoni MT Black" pitchFamily="18" charset="0"/>
                <a:ea typeface="+mn-ea"/>
              </a:rPr>
              <a:t>② 受限泛化</a:t>
            </a:r>
            <a:endParaRPr lang="en-US" altLang="zh-CN" sz="2400" dirty="0">
              <a:solidFill>
                <a:srgbClr val="FF0000"/>
              </a:solidFill>
              <a:latin typeface="Bodoni MT Black" pitchFamily="18" charset="0"/>
              <a:ea typeface="+mn-ea"/>
            </a:endParaRPr>
          </a:p>
          <a:p>
            <a:pPr marL="0" indent="0">
              <a:lnSpc>
                <a:spcPct val="125000"/>
              </a:lnSpc>
              <a:defRPr/>
            </a:pPr>
            <a:r>
              <a:rPr lang="en-US" altLang="zh-CN" sz="2200" dirty="0">
                <a:latin typeface="Bodoni MT Black" pitchFamily="18" charset="0"/>
                <a:ea typeface="+mn-ea"/>
              </a:rPr>
              <a:t>      </a:t>
            </a:r>
            <a:r>
              <a:rPr lang="zh-CN" altLang="zh-CN" sz="2400" dirty="0">
                <a:latin typeface="Bodoni MT Black" pitchFamily="18" charset="0"/>
                <a:ea typeface="+mn-ea"/>
              </a:rPr>
              <a:t>给泛化关系</a:t>
            </a:r>
            <a:r>
              <a:rPr lang="zh-CN" altLang="zh-CN" sz="2400" dirty="0">
                <a:solidFill>
                  <a:srgbClr val="FF0000"/>
                </a:solidFill>
                <a:latin typeface="Bodoni MT Black" pitchFamily="18" charset="0"/>
                <a:ea typeface="+mn-ea"/>
              </a:rPr>
              <a:t>附加约束条件</a:t>
            </a:r>
            <a:r>
              <a:rPr lang="zh-CN" altLang="zh-CN" sz="2400" dirty="0">
                <a:latin typeface="Bodoni MT Black" pitchFamily="18" charset="0"/>
                <a:ea typeface="+mn-ea"/>
              </a:rPr>
              <a:t>，以进一步说明该泛化关系的使用方法或扩充方法，这样的泛化关系称为受限泛化。预定义的约束有</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种：</a:t>
            </a:r>
            <a:r>
              <a:rPr lang="zh-CN" altLang="zh-CN" sz="2400" dirty="0">
                <a:solidFill>
                  <a:srgbClr val="FF0000"/>
                </a:solidFill>
                <a:latin typeface="Bodoni MT Black" pitchFamily="18" charset="0"/>
                <a:ea typeface="+mn-ea"/>
              </a:rPr>
              <a:t>多重</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不相交</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完全</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不完全</a:t>
            </a:r>
            <a:r>
              <a:rPr lang="zh-CN" altLang="zh-CN" sz="2400" dirty="0">
                <a:latin typeface="Bodoni MT Black" pitchFamily="18" charset="0"/>
                <a:ea typeface="+mn-ea"/>
              </a:rPr>
              <a:t>。这些约束都是语义约束。</a:t>
            </a:r>
          </a:p>
        </p:txBody>
      </p:sp>
      <p:pic>
        <p:nvPicPr>
          <p:cNvPr id="92164" name="图片 3"/>
          <p:cNvPicPr>
            <a:picLocks noChangeAspect="1"/>
          </p:cNvPicPr>
          <p:nvPr/>
        </p:nvPicPr>
        <p:blipFill>
          <a:blip r:embed="rId3" cstate="print"/>
          <a:srcRect/>
          <a:stretch>
            <a:fillRect/>
          </a:stretch>
        </p:blipFill>
        <p:spPr bwMode="auto">
          <a:xfrm>
            <a:off x="4284910" y="3399466"/>
            <a:ext cx="4478338" cy="2447925"/>
          </a:xfrm>
          <a:prstGeom prst="rect">
            <a:avLst/>
          </a:prstGeom>
          <a:noFill/>
          <a:ln w="9525">
            <a:noFill/>
            <a:miter lim="800000"/>
            <a:headEnd/>
            <a:tailEnd/>
          </a:ln>
        </p:spPr>
      </p:pic>
      <p:sp>
        <p:nvSpPr>
          <p:cNvPr id="5" name="文本框 4"/>
          <p:cNvSpPr txBox="1"/>
          <p:nvPr/>
        </p:nvSpPr>
        <p:spPr>
          <a:xfrm>
            <a:off x="450974" y="3795058"/>
            <a:ext cx="3382962" cy="1477328"/>
          </a:xfrm>
          <a:prstGeom prst="rect">
            <a:avLst/>
          </a:prstGeom>
          <a:noFill/>
        </p:spPr>
        <p:txBody>
          <a:bodyPr>
            <a:spAutoFit/>
          </a:bodyPr>
          <a:lstStyle/>
          <a:p>
            <a:pPr eaLnBrk="1" hangingPunct="1">
              <a:lnSpc>
                <a:spcPct val="125000"/>
              </a:lnSpc>
              <a:defRPr/>
            </a:pPr>
            <a:r>
              <a:rPr lang="zh-CN" altLang="zh-CN" sz="2400" dirty="0">
                <a:solidFill>
                  <a:srgbClr val="FF0000"/>
                </a:solidFill>
                <a:latin typeface="Bodoni MT Black" pitchFamily="18" charset="0"/>
                <a:ea typeface="+mn-ea"/>
              </a:rPr>
              <a:t>多重继承</a:t>
            </a:r>
            <a:r>
              <a:rPr lang="zh-CN" altLang="zh-CN" sz="2400" dirty="0">
                <a:latin typeface="Bodoni MT Black" pitchFamily="18" charset="0"/>
                <a:ea typeface="+mn-ea"/>
              </a:rPr>
              <a:t>指的是，一个子类可以</a:t>
            </a:r>
            <a:r>
              <a:rPr lang="zh-CN" altLang="zh-CN" sz="2400" dirty="0">
                <a:solidFill>
                  <a:srgbClr val="FF0000"/>
                </a:solidFill>
                <a:latin typeface="Bodoni MT Black" pitchFamily="18" charset="0"/>
                <a:ea typeface="+mn-ea"/>
              </a:rPr>
              <a:t>同时多次继承同一个上层基类</a:t>
            </a:r>
            <a:r>
              <a:rPr lang="zh-CN" altLang="en-US" sz="2400" dirty="0">
                <a:latin typeface="Bodoni MT Black" pitchFamily="18" charset="0"/>
                <a:ea typeface="+mn-ea"/>
              </a:rPr>
              <a:t>。</a:t>
            </a: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
        <p:nvSpPr>
          <p:cNvPr id="2" name="矩形 1"/>
          <p:cNvSpPr/>
          <p:nvPr/>
        </p:nvSpPr>
        <p:spPr>
          <a:xfrm>
            <a:off x="391756" y="5527294"/>
            <a:ext cx="5827236" cy="472437"/>
          </a:xfrm>
          <a:prstGeom prst="rect">
            <a:avLst/>
          </a:prstGeom>
        </p:spPr>
        <p:txBody>
          <a:bodyPr wrap="none">
            <a:spAutoFit/>
          </a:bodyPr>
          <a:lstStyle/>
          <a:p>
            <a:pPr eaLnBrk="1" hangingPunct="1">
              <a:lnSpc>
                <a:spcPct val="125000"/>
              </a:lnSpc>
              <a:defRPr/>
            </a:pPr>
            <a:r>
              <a:rPr lang="zh-CN" altLang="en-US" sz="2200" dirty="0">
                <a:latin typeface="Bodoni MT Black" pitchFamily="18" charset="0"/>
              </a:rPr>
              <a:t>右图</a:t>
            </a:r>
            <a:r>
              <a:rPr lang="zh-CN" altLang="zh-CN" sz="2200" dirty="0">
                <a:latin typeface="Bodoni MT Black" pitchFamily="18" charset="0"/>
              </a:rPr>
              <a:t>中的水陆两用类继承了两次交通工具类。</a:t>
            </a:r>
            <a:endParaRPr lang="zh-CN" altLang="en-US" sz="2200" dirty="0">
              <a:latin typeface="Bodoni MT Black" pitchFamily="18" charset="0"/>
            </a:endParaRPr>
          </a:p>
        </p:txBody>
      </p:sp>
      <p:sp>
        <p:nvSpPr>
          <p:cNvPr id="3" name="矩形 2"/>
          <p:cNvSpPr/>
          <p:nvPr/>
        </p:nvSpPr>
        <p:spPr>
          <a:xfrm>
            <a:off x="8229600" y="4077072"/>
            <a:ext cx="5336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1520" y="980728"/>
            <a:ext cx="8568952" cy="522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泛化</a:t>
            </a:r>
            <a:endParaRPr lang="en-US" altLang="zh-CN" sz="2400" b="1" dirty="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zh-CN" altLang="en-US" sz="2400" dirty="0">
                <a:solidFill>
                  <a:srgbClr val="FF0000"/>
                </a:solidFill>
                <a:latin typeface="Bodoni MT Black" pitchFamily="18" charset="0"/>
                <a:ea typeface="+mn-ea"/>
              </a:rPr>
              <a:t>② 受限泛化</a:t>
            </a:r>
            <a:endParaRPr lang="en-US" altLang="zh-CN" sz="2400"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与多重继承相反的是</a:t>
            </a:r>
            <a:r>
              <a:rPr lang="zh-CN" altLang="zh-CN" sz="2400" dirty="0">
                <a:solidFill>
                  <a:srgbClr val="FF0000"/>
                </a:solidFill>
                <a:latin typeface="Bodoni MT Black" pitchFamily="18" charset="0"/>
                <a:ea typeface="+mn-ea"/>
              </a:rPr>
              <a:t>不相交继承</a:t>
            </a:r>
            <a:r>
              <a:rPr lang="zh-CN" altLang="zh-CN" sz="2400" dirty="0">
                <a:latin typeface="Bodoni MT Black" pitchFamily="18" charset="0"/>
                <a:ea typeface="+mn-ea"/>
              </a:rPr>
              <a:t>，一个子类</a:t>
            </a:r>
            <a:r>
              <a:rPr lang="zh-CN" altLang="zh-CN" sz="2400" dirty="0">
                <a:solidFill>
                  <a:srgbClr val="FF0000"/>
                </a:solidFill>
                <a:latin typeface="Bodoni MT Black" pitchFamily="18" charset="0"/>
                <a:ea typeface="+mn-ea"/>
              </a:rPr>
              <a:t>不能多次继承同一个基类</a:t>
            </a:r>
            <a:r>
              <a:rPr lang="zh-CN" altLang="zh-CN" sz="2400" dirty="0">
                <a:latin typeface="Bodoni MT Black" pitchFamily="18" charset="0"/>
                <a:ea typeface="+mn-ea"/>
              </a:rPr>
              <a:t>（相当于</a:t>
            </a:r>
            <a:r>
              <a:rPr lang="en-US" altLang="zh-CN" sz="2400" dirty="0">
                <a:latin typeface="Bodoni MT Black" pitchFamily="18" charset="0"/>
                <a:ea typeface="+mn-ea"/>
              </a:rPr>
              <a:t>C++</a:t>
            </a:r>
            <a:r>
              <a:rPr lang="zh-CN" altLang="zh-CN" sz="2400" dirty="0">
                <a:latin typeface="Bodoni MT Black" pitchFamily="18" charset="0"/>
                <a:ea typeface="+mn-ea"/>
              </a:rPr>
              <a:t>语言中的</a:t>
            </a:r>
            <a:r>
              <a:rPr lang="zh-CN" altLang="zh-CN" sz="2400" dirty="0">
                <a:solidFill>
                  <a:srgbClr val="FF0000"/>
                </a:solidFill>
                <a:latin typeface="Bodoni MT Black" pitchFamily="18" charset="0"/>
                <a:ea typeface="+mn-ea"/>
              </a:rPr>
              <a:t>虚基类</a:t>
            </a:r>
            <a:r>
              <a:rPr lang="zh-CN" altLang="zh-CN" sz="2400" dirty="0">
                <a:latin typeface="Bodoni MT Black" pitchFamily="18" charset="0"/>
                <a:ea typeface="+mn-ea"/>
              </a:rPr>
              <a:t>）。如果图中没有指定</a:t>
            </a:r>
            <a:r>
              <a:rPr lang="en-US" altLang="zh-CN" sz="2400" dirty="0">
                <a:solidFill>
                  <a:srgbClr val="0070C0"/>
                </a:solidFill>
                <a:latin typeface="Bodoni MT Black" pitchFamily="18" charset="0"/>
                <a:ea typeface="+mn-ea"/>
              </a:rPr>
              <a:t>{</a:t>
            </a:r>
            <a:r>
              <a:rPr lang="zh-CN" altLang="zh-CN" sz="2400" dirty="0">
                <a:solidFill>
                  <a:srgbClr val="0070C0"/>
                </a:solidFill>
                <a:latin typeface="Bodoni MT Black" pitchFamily="18" charset="0"/>
                <a:ea typeface="+mn-ea"/>
              </a:rPr>
              <a:t>多重</a:t>
            </a:r>
            <a:r>
              <a:rPr lang="en-US" altLang="zh-CN" sz="2400" dirty="0">
                <a:solidFill>
                  <a:srgbClr val="0070C0"/>
                </a:solidFill>
                <a:latin typeface="Bodoni MT Black" pitchFamily="18" charset="0"/>
                <a:ea typeface="+mn-ea"/>
              </a:rPr>
              <a:t>}</a:t>
            </a:r>
            <a:r>
              <a:rPr lang="zh-CN" altLang="zh-CN" sz="2400" dirty="0">
                <a:latin typeface="Bodoni MT Black" pitchFamily="18" charset="0"/>
                <a:ea typeface="+mn-ea"/>
              </a:rPr>
              <a:t>约束，则是不相交继承，</a:t>
            </a:r>
            <a:r>
              <a:rPr lang="zh-CN" altLang="zh-CN" sz="2400" b="1" dirty="0">
                <a:solidFill>
                  <a:srgbClr val="C00000"/>
                </a:solidFill>
                <a:latin typeface="Bodoni MT Black" pitchFamily="18" charset="0"/>
                <a:ea typeface="+mn-ea"/>
              </a:rPr>
              <a:t>一般的继承都是不相交继承</a:t>
            </a:r>
            <a:r>
              <a:rPr lang="zh-CN" altLang="zh-CN" sz="2400" dirty="0">
                <a:latin typeface="Bodoni MT Black" pitchFamily="18" charset="0"/>
                <a:ea typeface="+mn-ea"/>
              </a:rPr>
              <a:t>。</a:t>
            </a:r>
          </a:p>
          <a:p>
            <a:pPr marL="0" indent="0">
              <a:lnSpc>
                <a:spcPct val="125000"/>
              </a:lnSpc>
              <a:defRPr/>
            </a:pPr>
            <a:r>
              <a:rPr lang="en-US" altLang="zh-CN" sz="2400" dirty="0">
                <a:latin typeface="Bodoni MT Black" pitchFamily="18" charset="0"/>
                <a:ea typeface="+mn-ea"/>
              </a:rPr>
              <a:t>      </a:t>
            </a:r>
            <a:r>
              <a:rPr lang="zh-CN" altLang="zh-CN" sz="2400" dirty="0">
                <a:solidFill>
                  <a:srgbClr val="FF0000"/>
                </a:solidFill>
                <a:latin typeface="Bodoni MT Black" pitchFamily="18" charset="0"/>
                <a:ea typeface="+mn-ea"/>
              </a:rPr>
              <a:t>完全继承</a:t>
            </a:r>
            <a:r>
              <a:rPr lang="zh-CN" altLang="zh-CN" sz="2400" dirty="0">
                <a:latin typeface="Bodoni MT Black" pitchFamily="18" charset="0"/>
                <a:ea typeface="+mn-ea"/>
              </a:rPr>
              <a:t>指的是父类的所有子类都已在类图中穷举出来了，图示符号是指定</a:t>
            </a:r>
            <a:r>
              <a:rPr lang="en-US" altLang="zh-CN" sz="2400" dirty="0">
                <a:solidFill>
                  <a:srgbClr val="0070C0"/>
                </a:solidFill>
                <a:latin typeface="Bodoni MT Black" pitchFamily="18" charset="0"/>
                <a:ea typeface="+mn-ea"/>
              </a:rPr>
              <a:t>{</a:t>
            </a:r>
            <a:r>
              <a:rPr lang="zh-CN" altLang="zh-CN" sz="2400" dirty="0">
                <a:solidFill>
                  <a:srgbClr val="0070C0"/>
                </a:solidFill>
                <a:latin typeface="Bodoni MT Black" pitchFamily="18" charset="0"/>
                <a:ea typeface="+mn-ea"/>
              </a:rPr>
              <a:t>完全</a:t>
            </a:r>
            <a:r>
              <a:rPr lang="en-US" altLang="zh-CN" sz="2400" dirty="0">
                <a:solidFill>
                  <a:srgbClr val="0070C0"/>
                </a:solidFill>
                <a:latin typeface="Bodoni MT Black" pitchFamily="18" charset="0"/>
                <a:ea typeface="+mn-ea"/>
              </a:rPr>
              <a:t>}</a:t>
            </a:r>
            <a:r>
              <a:rPr lang="zh-CN" altLang="zh-CN" sz="2400" dirty="0">
                <a:latin typeface="Bodoni MT Black" pitchFamily="18" charset="0"/>
                <a:ea typeface="+mn-ea"/>
              </a:rPr>
              <a:t>约束。</a:t>
            </a:r>
          </a:p>
          <a:p>
            <a:pPr marL="0" indent="0">
              <a:lnSpc>
                <a:spcPct val="125000"/>
              </a:lnSpc>
              <a:defRPr/>
            </a:pPr>
            <a:r>
              <a:rPr lang="en-US" altLang="zh-CN" sz="2400" dirty="0">
                <a:latin typeface="Bodoni MT Black" pitchFamily="18" charset="0"/>
                <a:ea typeface="+mn-ea"/>
              </a:rPr>
              <a:t>      </a:t>
            </a:r>
            <a:r>
              <a:rPr lang="zh-CN" altLang="zh-CN" sz="2400" dirty="0">
                <a:solidFill>
                  <a:srgbClr val="FF0000"/>
                </a:solidFill>
                <a:latin typeface="Bodoni MT Black" pitchFamily="18" charset="0"/>
                <a:ea typeface="+mn-ea"/>
              </a:rPr>
              <a:t>不完全继承</a:t>
            </a:r>
            <a:r>
              <a:rPr lang="zh-CN" altLang="zh-CN" sz="2400" dirty="0">
                <a:latin typeface="Bodoni MT Black" pitchFamily="18" charset="0"/>
                <a:ea typeface="+mn-ea"/>
              </a:rPr>
              <a:t>与完全继承相反，父类的子类并没有都穷举出来，随着对问题理解的深入，可不断补充和维护，这为日后系统的扩充和维护带来很大方便。</a:t>
            </a:r>
            <a:r>
              <a:rPr lang="zh-CN" altLang="zh-CN" sz="2400" b="1" dirty="0">
                <a:solidFill>
                  <a:srgbClr val="C00000"/>
                </a:solidFill>
                <a:latin typeface="Bodoni MT Black" pitchFamily="18" charset="0"/>
                <a:ea typeface="+mn-ea"/>
              </a:rPr>
              <a:t>不完全继承是一般情况下默认的继承关系</a:t>
            </a:r>
            <a:r>
              <a:rPr lang="zh-CN" altLang="zh-CN" sz="2400" dirty="0">
                <a:latin typeface="Bodoni MT Black" pitchFamily="18" charset="0"/>
                <a:ea typeface="+mn-ea"/>
              </a:rPr>
              <a:t>。</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51520" y="836712"/>
            <a:ext cx="8497887" cy="417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spcAft>
                <a:spcPts val="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依赖和细化</a:t>
            </a:r>
            <a:endParaRPr lang="en-US" altLang="zh-CN" sz="2400" b="1" dirty="0">
              <a:solidFill>
                <a:srgbClr val="FF0000"/>
              </a:solidFill>
              <a:latin typeface="Bodoni MT Black" pitchFamily="18" charset="0"/>
              <a:ea typeface="+mn-ea"/>
            </a:endParaRPr>
          </a:p>
          <a:p>
            <a:pPr marL="0" indent="0" eaLnBrk="1" hangingPunct="1">
              <a:lnSpc>
                <a:spcPts val="3000"/>
              </a:lnSpc>
              <a:spcBef>
                <a:spcPts val="600"/>
              </a:spcBef>
              <a:spcAft>
                <a:spcPts val="0"/>
              </a:spcAft>
              <a:defRPr/>
            </a:pPr>
            <a:r>
              <a:rPr lang="zh-CN" altLang="en-US" sz="2400" dirty="0">
                <a:solidFill>
                  <a:srgbClr val="FF0000"/>
                </a:solidFill>
                <a:latin typeface="Bodoni MT Black" pitchFamily="18" charset="0"/>
                <a:ea typeface="+mn-ea"/>
              </a:rPr>
              <a:t>① 依赖关系</a:t>
            </a:r>
            <a:endParaRPr lang="en-US" altLang="zh-CN" sz="2400" dirty="0">
              <a:solidFill>
                <a:srgbClr val="FF0000"/>
              </a:solidFill>
              <a:latin typeface="Bodoni MT Black" pitchFamily="18" charset="0"/>
              <a:ea typeface="+mn-ea"/>
            </a:endParaRPr>
          </a:p>
          <a:p>
            <a:pPr marL="0" indent="0" eaLnBrk="1" hangingPunct="1">
              <a:lnSpc>
                <a:spcPct val="125000"/>
              </a:lnSpc>
              <a:spcBef>
                <a:spcPts val="0"/>
              </a:spcBef>
              <a:spcAft>
                <a:spcPts val="0"/>
              </a:spcAft>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依赖关系</a:t>
            </a:r>
            <a:r>
              <a:rPr lang="zh-CN" altLang="zh-CN" sz="2400" dirty="0">
                <a:latin typeface="Bodoni MT Black" pitchFamily="18" charset="0"/>
                <a:ea typeface="+mn-ea"/>
              </a:rPr>
              <a:t>描述两个模型元素（类、用例等）之间的语义连接关系： 其中一个模型元素是独立的，另一个模型元素不是独立的，它依赖于独立的模型元素，如果独立的模型元素改变了，将影响依赖于它的模型元素。</a:t>
            </a:r>
            <a:endParaRPr lang="en-US" altLang="zh-CN" sz="2400" dirty="0">
              <a:latin typeface="Bodoni MT Black" pitchFamily="18" charset="0"/>
              <a:ea typeface="+mn-ea"/>
            </a:endParaRPr>
          </a:p>
          <a:p>
            <a:pPr marL="0" indent="0" eaLnBrk="1" hangingPunct="1">
              <a:lnSpc>
                <a:spcPct val="125000"/>
              </a:lnSpc>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的类图中，用</a:t>
            </a:r>
            <a:r>
              <a:rPr lang="zh-CN" altLang="zh-CN" sz="2400" dirty="0">
                <a:solidFill>
                  <a:srgbClr val="0070C0"/>
                </a:solidFill>
                <a:latin typeface="Bodoni MT Black" pitchFamily="18" charset="0"/>
                <a:ea typeface="+mn-ea"/>
              </a:rPr>
              <a:t>带箭头的虚线</a:t>
            </a:r>
            <a:r>
              <a:rPr lang="zh-CN" altLang="zh-CN" sz="2400" dirty="0">
                <a:latin typeface="Bodoni MT Black" pitchFamily="18" charset="0"/>
                <a:ea typeface="+mn-ea"/>
              </a:rPr>
              <a:t>连接有依赖关系的两个类，</a:t>
            </a:r>
            <a:r>
              <a:rPr lang="zh-CN" altLang="zh-CN" sz="2400" dirty="0">
                <a:solidFill>
                  <a:srgbClr val="0070C0"/>
                </a:solidFill>
                <a:latin typeface="Bodoni MT Black" pitchFamily="18" charset="0"/>
                <a:ea typeface="+mn-ea"/>
              </a:rPr>
              <a:t>箭头指向独立的类</a:t>
            </a:r>
            <a:r>
              <a:rPr lang="zh-CN" altLang="zh-CN" sz="2400" dirty="0">
                <a:latin typeface="Bodoni MT Black" pitchFamily="18" charset="0"/>
                <a:ea typeface="+mn-ea"/>
              </a:rPr>
              <a:t>。在虚线上可以带一个</a:t>
            </a:r>
            <a:r>
              <a:rPr lang="zh-CN" altLang="zh-CN" sz="2400" dirty="0">
                <a:solidFill>
                  <a:srgbClr val="0070C0"/>
                </a:solidFill>
                <a:latin typeface="Bodoni MT Black" pitchFamily="18" charset="0"/>
                <a:ea typeface="+mn-ea"/>
              </a:rPr>
              <a:t>版类标签</a:t>
            </a:r>
            <a:r>
              <a:rPr lang="zh-CN" altLang="zh-CN" sz="2400" dirty="0">
                <a:latin typeface="Bodoni MT Black" pitchFamily="18" charset="0"/>
                <a:ea typeface="+mn-ea"/>
              </a:rPr>
              <a:t>，具体说明依赖的种类</a:t>
            </a:r>
            <a:r>
              <a:rPr lang="zh-CN" altLang="en-US" sz="2400" dirty="0">
                <a:latin typeface="Bodoni MT Black" pitchFamily="18" charset="0"/>
                <a:ea typeface="+mn-ea"/>
              </a:rPr>
              <a:t>。</a:t>
            </a:r>
            <a:endParaRPr lang="zh-CN" altLang="zh-CN" sz="2400" b="1" dirty="0">
              <a:latin typeface="Bodoni MT Black" pitchFamily="18" charset="0"/>
              <a:ea typeface="+mn-ea"/>
            </a:endParaRPr>
          </a:p>
        </p:txBody>
      </p:sp>
      <p:pic>
        <p:nvPicPr>
          <p:cNvPr id="96260" name="图片 1"/>
          <p:cNvPicPr>
            <a:picLocks noChangeAspect="1"/>
          </p:cNvPicPr>
          <p:nvPr/>
        </p:nvPicPr>
        <p:blipFill>
          <a:blip r:embed="rId3" cstate="print"/>
          <a:srcRect/>
          <a:stretch>
            <a:fillRect/>
          </a:stretch>
        </p:blipFill>
        <p:spPr bwMode="auto">
          <a:xfrm>
            <a:off x="3734448" y="4628095"/>
            <a:ext cx="4489359" cy="634468"/>
          </a:xfrm>
          <a:prstGeom prst="rect">
            <a:avLst/>
          </a:prstGeom>
          <a:noFill/>
          <a:ln w="9525">
            <a:noFill/>
            <a:miter lim="800000"/>
            <a:headEnd/>
            <a:tailEnd/>
          </a:ln>
        </p:spPr>
      </p:pic>
      <p:sp>
        <p:nvSpPr>
          <p:cNvPr id="3" name="文本框 2"/>
          <p:cNvSpPr txBox="1"/>
          <p:nvPr/>
        </p:nvSpPr>
        <p:spPr>
          <a:xfrm>
            <a:off x="395288" y="5262563"/>
            <a:ext cx="8497887" cy="895630"/>
          </a:xfrm>
          <a:prstGeom prst="rect">
            <a:avLst/>
          </a:prstGeom>
          <a:noFill/>
        </p:spPr>
        <p:txBody>
          <a:bodyPr>
            <a:spAutoFit/>
          </a:bodyPr>
          <a:lstStyle/>
          <a:p>
            <a:pPr eaLnBrk="1" hangingPunct="1">
              <a:lnSpc>
                <a:spcPct val="125000"/>
              </a:lnSpc>
              <a:defRPr/>
            </a:pPr>
            <a:r>
              <a:rPr lang="zh-CN" altLang="en-US" sz="2200" dirty="0">
                <a:latin typeface="Bodoni MT Black" pitchFamily="18" charset="0"/>
                <a:ea typeface="+mn-ea"/>
              </a:rPr>
              <a:t>上图</a:t>
            </a:r>
            <a:r>
              <a:rPr lang="zh-CN" altLang="zh-CN" sz="2200" dirty="0">
                <a:latin typeface="Bodoni MT Black" pitchFamily="18" charset="0"/>
                <a:ea typeface="+mn-ea"/>
              </a:rPr>
              <a:t>表示一个友元依赖关系，该关系使得</a:t>
            </a:r>
            <a:r>
              <a:rPr lang="en-US" altLang="zh-CN" sz="2200" dirty="0">
                <a:latin typeface="Bodoni MT Black" pitchFamily="18" charset="0"/>
                <a:ea typeface="+mn-ea"/>
              </a:rPr>
              <a:t>B</a:t>
            </a:r>
            <a:r>
              <a:rPr lang="zh-CN" altLang="zh-CN" sz="2200" dirty="0">
                <a:latin typeface="Bodoni MT Black" pitchFamily="18" charset="0"/>
                <a:ea typeface="+mn-ea"/>
              </a:rPr>
              <a:t>类的操作可以使用</a:t>
            </a:r>
            <a:r>
              <a:rPr lang="en-US" altLang="zh-CN" sz="2200" dirty="0">
                <a:latin typeface="Bodoni MT Black" pitchFamily="18" charset="0"/>
                <a:ea typeface="+mn-ea"/>
              </a:rPr>
              <a:t>A</a:t>
            </a:r>
            <a:r>
              <a:rPr lang="zh-CN" altLang="zh-CN" sz="2200" dirty="0">
                <a:latin typeface="Bodoni MT Black" pitchFamily="18" charset="0"/>
                <a:ea typeface="+mn-ea"/>
              </a:rPr>
              <a:t>类中私有的或保护的成员。</a:t>
            </a:r>
            <a:endParaRPr lang="zh-CN" altLang="en-US" sz="22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
        <p:nvSpPr>
          <p:cNvPr id="2" name="文本框 1"/>
          <p:cNvSpPr txBox="1"/>
          <p:nvPr/>
        </p:nvSpPr>
        <p:spPr>
          <a:xfrm>
            <a:off x="4573741" y="5022339"/>
            <a:ext cx="881973" cy="369332"/>
          </a:xfrm>
          <a:prstGeom prst="rect">
            <a:avLst/>
          </a:prstGeom>
          <a:noFill/>
        </p:spPr>
        <p:txBody>
          <a:bodyPr wrap="none" rtlCol="0">
            <a:spAutoFit/>
          </a:bodyPr>
          <a:lstStyle/>
          <a:p>
            <a:r>
              <a:rPr lang="zh-CN" altLang="en-US" b="1" dirty="0">
                <a:solidFill>
                  <a:srgbClr val="FF0000"/>
                </a:solidFill>
              </a:rPr>
              <a:t>依赖方</a:t>
            </a:r>
          </a:p>
        </p:txBody>
      </p:sp>
      <p:sp>
        <p:nvSpPr>
          <p:cNvPr id="8" name="文本框 7"/>
          <p:cNvSpPr txBox="1"/>
          <p:nvPr/>
        </p:nvSpPr>
        <p:spPr>
          <a:xfrm>
            <a:off x="6732240" y="5024347"/>
            <a:ext cx="881973" cy="369332"/>
          </a:xfrm>
          <a:prstGeom prst="rect">
            <a:avLst/>
          </a:prstGeom>
          <a:noFill/>
        </p:spPr>
        <p:txBody>
          <a:bodyPr wrap="none" rtlCol="0">
            <a:spAutoFit/>
          </a:bodyPr>
          <a:lstStyle/>
          <a:p>
            <a:r>
              <a:rPr lang="zh-CN" altLang="en-US" b="1" dirty="0">
                <a:solidFill>
                  <a:srgbClr val="FF0000"/>
                </a:solidFill>
              </a:rPr>
              <a:t>独立方</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9.4 </a:t>
            </a:r>
            <a:r>
              <a:rPr lang="zh-CN" altLang="en-US" b="1" dirty="0">
                <a:latin typeface="Bodoni MT Black" pitchFamily="18" charset="0"/>
              </a:rPr>
              <a:t>对象模型</a:t>
            </a:r>
          </a:p>
        </p:txBody>
      </p:sp>
      <p:sp>
        <p:nvSpPr>
          <p:cNvPr id="32775" name="TextBox 7"/>
          <p:cNvSpPr txBox="1">
            <a:spLocks noChangeArrowheads="1"/>
          </p:cNvSpPr>
          <p:nvPr/>
        </p:nvSpPr>
        <p:spPr bwMode="auto">
          <a:xfrm>
            <a:off x="279399" y="826293"/>
            <a:ext cx="8353425" cy="37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依赖和细化</a:t>
            </a:r>
            <a:endParaRPr lang="en-US" altLang="zh-CN" sz="2400" b="1" dirty="0">
              <a:solidFill>
                <a:srgbClr val="FF0000"/>
              </a:solidFill>
              <a:latin typeface="Bodoni MT Black" pitchFamily="18" charset="0"/>
              <a:ea typeface="+mn-ea"/>
            </a:endParaRPr>
          </a:p>
          <a:p>
            <a:pPr marL="0" indent="0" eaLnBrk="1" hangingPunct="1">
              <a:lnSpc>
                <a:spcPct val="125000"/>
              </a:lnSpc>
              <a:spcBef>
                <a:spcPts val="0"/>
              </a:spcBef>
              <a:spcAft>
                <a:spcPts val="0"/>
              </a:spcAft>
              <a:defRPr/>
            </a:pPr>
            <a:r>
              <a:rPr lang="zh-CN" altLang="en-US" sz="2400" dirty="0">
                <a:solidFill>
                  <a:srgbClr val="FF0000"/>
                </a:solidFill>
                <a:latin typeface="Bodoni MT Black" pitchFamily="18" charset="0"/>
                <a:ea typeface="+mn-ea"/>
              </a:rPr>
              <a:t>② 细化关系</a:t>
            </a:r>
            <a:endParaRPr lang="en-US" altLang="zh-CN" sz="2400" dirty="0">
              <a:solidFill>
                <a:srgbClr val="FF0000"/>
              </a:solidFill>
              <a:latin typeface="Bodoni MT Black" pitchFamily="18" charset="0"/>
              <a:ea typeface="+mn-ea"/>
            </a:endParaRPr>
          </a:p>
          <a:p>
            <a:pPr marL="0" indent="0" eaLnBrk="1" hangingPunct="1">
              <a:lnSpc>
                <a:spcPct val="125000"/>
              </a:lnSpc>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当对同一个事物在不同抽象层次上描述时，这些描述之间具有</a:t>
            </a:r>
            <a:r>
              <a:rPr lang="zh-CN" altLang="zh-CN" sz="2400" b="1" dirty="0">
                <a:solidFill>
                  <a:srgbClr val="C00000"/>
                </a:solidFill>
                <a:latin typeface="Bodoni MT Black" pitchFamily="18" charset="0"/>
                <a:ea typeface="+mn-ea"/>
              </a:rPr>
              <a:t>细化关系</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eaLnBrk="1" hangingPunct="1">
              <a:lnSpc>
                <a:spcPct val="125000"/>
              </a:lnSpc>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假设两个模型元素</a:t>
            </a:r>
            <a:r>
              <a:rPr lang="en-US" altLang="zh-CN" sz="2400" dirty="0">
                <a:latin typeface="Bodoni MT Black" pitchFamily="18" charset="0"/>
                <a:ea typeface="+mn-ea"/>
              </a:rPr>
              <a:t>A</a:t>
            </a:r>
            <a:r>
              <a:rPr lang="zh-CN" altLang="zh-CN" sz="2400" dirty="0">
                <a:latin typeface="Bodoni MT Black" pitchFamily="18" charset="0"/>
                <a:ea typeface="+mn-ea"/>
              </a:rPr>
              <a:t>和</a:t>
            </a:r>
            <a:r>
              <a:rPr lang="en-US" altLang="zh-CN" sz="2400" dirty="0">
                <a:latin typeface="Bodoni MT Black" pitchFamily="18" charset="0"/>
                <a:ea typeface="+mn-ea"/>
              </a:rPr>
              <a:t>B</a:t>
            </a:r>
            <a:r>
              <a:rPr lang="zh-CN" altLang="zh-CN" sz="2400" dirty="0">
                <a:latin typeface="Bodoni MT Black" pitchFamily="18" charset="0"/>
                <a:ea typeface="+mn-ea"/>
              </a:rPr>
              <a:t>描述同一个事物，它们的区别是抽象层次不同，如果</a:t>
            </a:r>
            <a:r>
              <a:rPr lang="en-US" altLang="zh-CN" sz="2400" dirty="0">
                <a:latin typeface="Bodoni MT Black" pitchFamily="18" charset="0"/>
                <a:ea typeface="+mn-ea"/>
              </a:rPr>
              <a:t>B</a:t>
            </a:r>
            <a:r>
              <a:rPr lang="zh-CN" altLang="zh-CN" sz="2400" dirty="0">
                <a:latin typeface="Bodoni MT Black" pitchFamily="18" charset="0"/>
                <a:ea typeface="+mn-ea"/>
              </a:rPr>
              <a:t>是在</a:t>
            </a:r>
            <a:r>
              <a:rPr lang="en-US" altLang="zh-CN" sz="2400" dirty="0">
                <a:latin typeface="Bodoni MT Black" pitchFamily="18" charset="0"/>
                <a:ea typeface="+mn-ea"/>
              </a:rPr>
              <a:t>A</a:t>
            </a:r>
            <a:r>
              <a:rPr lang="zh-CN" altLang="zh-CN" sz="2400" dirty="0">
                <a:latin typeface="Bodoni MT Black" pitchFamily="18" charset="0"/>
                <a:ea typeface="+mn-ea"/>
              </a:rPr>
              <a:t>的基础上的更详细的描述，则称</a:t>
            </a:r>
            <a:r>
              <a:rPr lang="en-US" altLang="zh-CN" sz="2400" dirty="0">
                <a:latin typeface="Bodoni MT Black" pitchFamily="18" charset="0"/>
                <a:ea typeface="+mn-ea"/>
              </a:rPr>
              <a:t>B</a:t>
            </a:r>
            <a:r>
              <a:rPr lang="zh-CN" altLang="zh-CN" sz="2400" dirty="0">
                <a:latin typeface="Bodoni MT Black" pitchFamily="18" charset="0"/>
                <a:ea typeface="+mn-ea"/>
              </a:rPr>
              <a:t>细化了</a:t>
            </a:r>
            <a:r>
              <a:rPr lang="en-US" altLang="zh-CN" sz="2400" dirty="0">
                <a:latin typeface="Bodoni MT Black" pitchFamily="18" charset="0"/>
                <a:ea typeface="+mn-ea"/>
              </a:rPr>
              <a:t>A</a:t>
            </a:r>
            <a:r>
              <a:rPr lang="zh-CN" altLang="zh-CN" sz="2400" dirty="0">
                <a:latin typeface="Bodoni MT Black" pitchFamily="18" charset="0"/>
                <a:ea typeface="+mn-ea"/>
              </a:rPr>
              <a:t>，或称</a:t>
            </a:r>
            <a:r>
              <a:rPr lang="en-US" altLang="zh-CN" sz="2400" dirty="0">
                <a:latin typeface="Bodoni MT Black" pitchFamily="18" charset="0"/>
                <a:ea typeface="+mn-ea"/>
              </a:rPr>
              <a:t>A</a:t>
            </a:r>
            <a:r>
              <a:rPr lang="zh-CN" altLang="zh-CN" sz="2400" dirty="0">
                <a:latin typeface="Bodoni MT Black" pitchFamily="18" charset="0"/>
                <a:ea typeface="+mn-ea"/>
              </a:rPr>
              <a:t>细化成了</a:t>
            </a:r>
            <a:r>
              <a:rPr lang="en-US" altLang="zh-CN" sz="2400" dirty="0">
                <a:latin typeface="Bodoni MT Black" pitchFamily="18" charset="0"/>
                <a:ea typeface="+mn-ea"/>
              </a:rPr>
              <a:t>B</a:t>
            </a:r>
            <a:r>
              <a:rPr lang="zh-CN" altLang="zh-CN" sz="2400" dirty="0">
                <a:latin typeface="Bodoni MT Black" pitchFamily="18" charset="0"/>
                <a:ea typeface="+mn-ea"/>
              </a:rPr>
              <a:t>。细化的图示符号为由元素</a:t>
            </a:r>
            <a:r>
              <a:rPr lang="en-US" altLang="zh-CN" sz="2400" dirty="0">
                <a:latin typeface="Bodoni MT Black" pitchFamily="18" charset="0"/>
                <a:ea typeface="+mn-ea"/>
              </a:rPr>
              <a:t>B</a:t>
            </a:r>
            <a:r>
              <a:rPr lang="zh-CN" altLang="zh-CN" sz="2400" dirty="0">
                <a:latin typeface="Bodoni MT Black" pitchFamily="18" charset="0"/>
                <a:ea typeface="+mn-ea"/>
              </a:rPr>
              <a:t>指向元素</a:t>
            </a:r>
            <a:r>
              <a:rPr lang="en-US" altLang="zh-CN" sz="2400" dirty="0">
                <a:latin typeface="Bodoni MT Black" pitchFamily="18" charset="0"/>
                <a:ea typeface="+mn-ea"/>
              </a:rPr>
              <a:t>A</a:t>
            </a:r>
            <a:r>
              <a:rPr lang="zh-CN" altLang="zh-CN" sz="2400" dirty="0">
                <a:latin typeface="Bodoni MT Black" pitchFamily="18" charset="0"/>
                <a:ea typeface="+mn-ea"/>
              </a:rPr>
              <a:t>的、一端为</a:t>
            </a:r>
            <a:r>
              <a:rPr lang="zh-CN" altLang="zh-CN" sz="2400" dirty="0">
                <a:solidFill>
                  <a:srgbClr val="0070C0"/>
                </a:solidFill>
                <a:latin typeface="Bodoni MT Black" pitchFamily="18" charset="0"/>
                <a:ea typeface="+mn-ea"/>
              </a:rPr>
              <a:t>空心三角形的虚线</a:t>
            </a:r>
            <a:r>
              <a:rPr lang="zh-CN" altLang="zh-CN" sz="2400" dirty="0">
                <a:latin typeface="Bodoni MT Black" pitchFamily="18" charset="0"/>
                <a:ea typeface="+mn-ea"/>
              </a:rPr>
              <a:t>（</a:t>
            </a:r>
            <a:r>
              <a:rPr lang="zh-CN" altLang="zh-CN" sz="2400" b="1" dirty="0">
                <a:latin typeface="Bodoni MT Black" pitchFamily="18" charset="0"/>
                <a:ea typeface="+mn-ea"/>
              </a:rPr>
              <a:t>注意</a:t>
            </a:r>
            <a:r>
              <a:rPr lang="zh-CN" altLang="zh-CN" sz="2400" dirty="0">
                <a:latin typeface="Bodoni MT Black" pitchFamily="18" charset="0"/>
                <a:ea typeface="+mn-ea"/>
              </a:rPr>
              <a:t>，不是实线）</a:t>
            </a:r>
            <a:r>
              <a:rPr lang="zh-CN" altLang="en-US" sz="2400" dirty="0">
                <a:latin typeface="Bodoni MT Black" pitchFamily="18" charset="0"/>
                <a:ea typeface="+mn-ea"/>
              </a:rPr>
              <a:t>。</a:t>
            </a:r>
            <a:endParaRPr lang="zh-CN" altLang="zh-CN" sz="2400" b="1" dirty="0">
              <a:latin typeface="Bodoni MT Black" pitchFamily="18" charset="0"/>
              <a:ea typeface="+mn-ea"/>
            </a:endParaRPr>
          </a:p>
        </p:txBody>
      </p:sp>
      <p:pic>
        <p:nvPicPr>
          <p:cNvPr id="98308" name="图片 3"/>
          <p:cNvPicPr>
            <a:picLocks noChangeAspect="1"/>
          </p:cNvPicPr>
          <p:nvPr/>
        </p:nvPicPr>
        <p:blipFill>
          <a:blip r:embed="rId3" cstate="print"/>
          <a:srcRect/>
          <a:stretch>
            <a:fillRect/>
          </a:stretch>
        </p:blipFill>
        <p:spPr bwMode="auto">
          <a:xfrm>
            <a:off x="2094252" y="4542153"/>
            <a:ext cx="4809381" cy="737789"/>
          </a:xfrm>
          <a:prstGeom prst="rect">
            <a:avLst/>
          </a:prstGeom>
          <a:noFill/>
          <a:ln w="9525">
            <a:noFill/>
            <a:miter lim="800000"/>
            <a:headEnd/>
            <a:tailEnd/>
          </a:ln>
        </p:spPr>
      </p:pic>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9.4.2 </a:t>
            </a:r>
            <a:r>
              <a:rPr lang="zh-CN" altLang="en-US" sz="2400" dirty="0">
                <a:solidFill>
                  <a:srgbClr val="D9D9D9"/>
                </a:solidFill>
                <a:latin typeface="Bodoni MT Black" pitchFamily="18" charset="0"/>
                <a:ea typeface="+mn-ea"/>
              </a:rPr>
              <a:t>表示关系的符号</a:t>
            </a:r>
          </a:p>
        </p:txBody>
      </p:sp>
      <p:sp>
        <p:nvSpPr>
          <p:cNvPr id="2" name="矩形 1"/>
          <p:cNvSpPr/>
          <p:nvPr/>
        </p:nvSpPr>
        <p:spPr>
          <a:xfrm>
            <a:off x="395536" y="5292932"/>
            <a:ext cx="8496944" cy="938719"/>
          </a:xfrm>
          <a:prstGeom prst="rect">
            <a:avLst/>
          </a:prstGeom>
        </p:spPr>
        <p:txBody>
          <a:bodyPr wrap="square">
            <a:spAutoFit/>
          </a:bodyPr>
          <a:lstStyle/>
          <a:p>
            <a:pPr>
              <a:lnSpc>
                <a:spcPct val="125000"/>
              </a:lnSpc>
            </a:pPr>
            <a:r>
              <a:rPr lang="zh-CN" altLang="zh-CN" sz="2200" dirty="0">
                <a:latin typeface="Bodoni MT Black" pitchFamily="18" charset="0"/>
              </a:rPr>
              <a:t>如</a:t>
            </a:r>
            <a:r>
              <a:rPr lang="zh-CN" altLang="en-US" sz="2200" dirty="0">
                <a:latin typeface="Bodoni MT Black" pitchFamily="18" charset="0"/>
              </a:rPr>
              <a:t>上图</a:t>
            </a:r>
            <a:r>
              <a:rPr lang="zh-CN" altLang="zh-CN" sz="2200" dirty="0">
                <a:latin typeface="Bodoni MT Black" pitchFamily="18" charset="0"/>
              </a:rPr>
              <a:t>所示。细化用来协调不同阶段模型之间的关系，表示各开发阶段不同抽象层次模型之间的相关性，常常用于跟踪模型的演变。</a:t>
            </a:r>
            <a:endParaRPr lang="zh-CN" altLang="en-US" sz="2200" dirty="0"/>
          </a:p>
        </p:txBody>
      </p:sp>
      <p:sp>
        <p:nvSpPr>
          <p:cNvPr id="7" name="文本框 6"/>
          <p:cNvSpPr txBox="1"/>
          <p:nvPr/>
        </p:nvSpPr>
        <p:spPr>
          <a:xfrm>
            <a:off x="3131840" y="5048654"/>
            <a:ext cx="881973" cy="369332"/>
          </a:xfrm>
          <a:prstGeom prst="rect">
            <a:avLst/>
          </a:prstGeom>
          <a:noFill/>
        </p:spPr>
        <p:txBody>
          <a:bodyPr wrap="none" rtlCol="0">
            <a:spAutoFit/>
          </a:bodyPr>
          <a:lstStyle/>
          <a:p>
            <a:r>
              <a:rPr lang="zh-CN" altLang="en-US" b="1" dirty="0">
                <a:solidFill>
                  <a:srgbClr val="FF0000"/>
                </a:solidFill>
              </a:rPr>
              <a:t>抽象方</a:t>
            </a:r>
          </a:p>
        </p:txBody>
      </p:sp>
      <p:sp>
        <p:nvSpPr>
          <p:cNvPr id="8" name="文本框 7"/>
          <p:cNvSpPr txBox="1"/>
          <p:nvPr/>
        </p:nvSpPr>
        <p:spPr>
          <a:xfrm>
            <a:off x="5293821" y="5048654"/>
            <a:ext cx="881973" cy="369332"/>
          </a:xfrm>
          <a:prstGeom prst="rect">
            <a:avLst/>
          </a:prstGeom>
          <a:noFill/>
        </p:spPr>
        <p:txBody>
          <a:bodyPr wrap="none" rtlCol="0">
            <a:spAutoFit/>
          </a:bodyPr>
          <a:lstStyle/>
          <a:p>
            <a:r>
              <a:rPr lang="zh-CN" altLang="en-US" b="1" dirty="0">
                <a:solidFill>
                  <a:srgbClr val="FF0000"/>
                </a:solidFill>
              </a:rPr>
              <a:t>具体方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74365" y="491083"/>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pic>
        <p:nvPicPr>
          <p:cNvPr id="10035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035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0357" name="TextBox 3">
            <a:hlinkClick r:id="rId5" action="ppaction://hlinksldjump"/>
          </p:cNvPr>
          <p:cNvSpPr txBox="1">
            <a:spLocks noChangeArrowheads="1"/>
          </p:cNvSpPr>
          <p:nvPr/>
        </p:nvSpPr>
        <p:spPr bwMode="auto">
          <a:xfrm>
            <a:off x="1006153" y="1880146"/>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58" name="TextBox 4">
            <a:hlinkClick r:id="rId6" action="ppaction://hlinksldjump"/>
          </p:cNvPr>
          <p:cNvSpPr txBox="1">
            <a:spLocks noChangeArrowheads="1"/>
          </p:cNvSpPr>
          <p:nvPr/>
        </p:nvSpPr>
        <p:spPr bwMode="auto">
          <a:xfrm>
            <a:off x="934715" y="25230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59" name="TextBox 5"/>
          <p:cNvSpPr txBox="1">
            <a:spLocks noChangeArrowheads="1"/>
          </p:cNvSpPr>
          <p:nvPr/>
        </p:nvSpPr>
        <p:spPr bwMode="auto">
          <a:xfrm>
            <a:off x="934715" y="30945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0360" name="TextBox 6"/>
          <p:cNvSpPr txBox="1">
            <a:spLocks noChangeArrowheads="1"/>
          </p:cNvSpPr>
          <p:nvPr/>
        </p:nvSpPr>
        <p:spPr bwMode="auto">
          <a:xfrm>
            <a:off x="934715" y="3666083"/>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77528" y="1627733"/>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9.5 </a:t>
            </a:r>
            <a:r>
              <a:rPr lang="zh-CN" altLang="en-US" sz="2400" dirty="0">
                <a:solidFill>
                  <a:srgbClr val="D9D9D9"/>
                </a:solidFill>
                <a:latin typeface="Bodoni MT Black" pitchFamily="18" charset="0"/>
                <a:ea typeface="+mn-ea"/>
              </a:rPr>
              <a:t>动态模型</a:t>
            </a:r>
          </a:p>
        </p:txBody>
      </p:sp>
      <p:sp>
        <p:nvSpPr>
          <p:cNvPr id="14" name="矩形 13"/>
          <p:cNvSpPr/>
          <p:nvPr/>
        </p:nvSpPr>
        <p:spPr>
          <a:xfrm>
            <a:off x="861690" y="381848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70347" y="3905002"/>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250825" y="0"/>
            <a:ext cx="8229600" cy="1143000"/>
          </a:xfrm>
        </p:spPr>
        <p:txBody>
          <a:bodyPr/>
          <a:lstStyle/>
          <a:p>
            <a:pPr>
              <a:defRPr/>
            </a:pPr>
            <a:r>
              <a:rPr lang="en-US" altLang="zh-CN" b="1" dirty="0">
                <a:latin typeface="Bodoni MT Black" pitchFamily="18" charset="0"/>
                <a:ea typeface="+mn-ea"/>
              </a:rPr>
              <a:t>9.5 </a:t>
            </a:r>
            <a:r>
              <a:rPr lang="zh-CN" altLang="en-US" b="1" dirty="0">
                <a:latin typeface="Bodoni MT Black" pitchFamily="18" charset="0"/>
              </a:rPr>
              <a:t>动态模型</a:t>
            </a:r>
          </a:p>
        </p:txBody>
      </p:sp>
      <p:sp>
        <p:nvSpPr>
          <p:cNvPr id="32775" name="TextBox 7"/>
          <p:cNvSpPr txBox="1">
            <a:spLocks noChangeArrowheads="1"/>
          </p:cNvSpPr>
          <p:nvPr/>
        </p:nvSpPr>
        <p:spPr bwMode="auto">
          <a:xfrm>
            <a:off x="278986" y="1556792"/>
            <a:ext cx="8496944" cy="373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spcBef>
                <a:spcPts val="0"/>
              </a:spcBef>
              <a:spcAft>
                <a:spcPts val="0"/>
              </a:spcAft>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动态模型</a:t>
            </a:r>
            <a:r>
              <a:rPr lang="zh-CN" altLang="zh-CN" sz="2400" dirty="0">
                <a:latin typeface="Bodoni MT Black" pitchFamily="18" charset="0"/>
                <a:ea typeface="+mn-ea"/>
              </a:rPr>
              <a:t>表示</a:t>
            </a:r>
            <a:r>
              <a:rPr lang="zh-CN" altLang="zh-CN" sz="2400" dirty="0">
                <a:solidFill>
                  <a:srgbClr val="FF0000"/>
                </a:solidFill>
                <a:latin typeface="Bodoni MT Black" pitchFamily="18" charset="0"/>
                <a:ea typeface="+mn-ea"/>
              </a:rPr>
              <a:t>瞬时的、行为化</a:t>
            </a:r>
            <a:r>
              <a:rPr lang="zh-CN" altLang="zh-CN" sz="2400" dirty="0">
                <a:latin typeface="Bodoni MT Black" pitchFamily="18" charset="0"/>
                <a:ea typeface="+mn-ea"/>
              </a:rPr>
              <a:t>的系统的“控制”性质，它规定了对象模型中的对象的</a:t>
            </a:r>
            <a:r>
              <a:rPr lang="zh-CN" altLang="zh-CN" sz="2400" dirty="0">
                <a:solidFill>
                  <a:srgbClr val="FF0000"/>
                </a:solidFill>
                <a:latin typeface="Bodoni MT Black" pitchFamily="18" charset="0"/>
                <a:ea typeface="+mn-ea"/>
              </a:rPr>
              <a:t>合法变化序列</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a:lnSpc>
                <a:spcPct val="125000"/>
              </a:lnSpc>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所有对象都具有自己的生命周期（或称为运行周期）。生命周期中的阶段就是对象的状态。</a:t>
            </a:r>
            <a:r>
              <a:rPr lang="zh-CN" altLang="zh-CN" sz="2400" b="1" dirty="0">
                <a:solidFill>
                  <a:srgbClr val="FF0000"/>
                </a:solidFill>
                <a:latin typeface="Bodoni MT Black" pitchFamily="18" charset="0"/>
                <a:ea typeface="+mn-ea"/>
              </a:rPr>
              <a:t>状态</a:t>
            </a:r>
            <a:r>
              <a:rPr lang="zh-CN" altLang="zh-CN" sz="2400" dirty="0">
                <a:latin typeface="Bodoni MT Black" pitchFamily="18" charset="0"/>
                <a:ea typeface="+mn-ea"/>
              </a:rPr>
              <a:t>是对对象属性值的一种抽象。各对象之间相互触发（即作用）就形成了一系列的</a:t>
            </a:r>
            <a:r>
              <a:rPr lang="zh-CN" altLang="zh-CN" sz="2400" dirty="0">
                <a:solidFill>
                  <a:srgbClr val="FF0000"/>
                </a:solidFill>
                <a:latin typeface="Bodoni MT Black" pitchFamily="18" charset="0"/>
                <a:ea typeface="+mn-ea"/>
              </a:rPr>
              <a:t>状态变化</a:t>
            </a:r>
            <a:r>
              <a:rPr lang="zh-CN" altLang="zh-CN" sz="2400" dirty="0">
                <a:latin typeface="Bodoni MT Black" pitchFamily="18" charset="0"/>
                <a:ea typeface="+mn-ea"/>
              </a:rPr>
              <a:t>。人们把一个</a:t>
            </a:r>
            <a:r>
              <a:rPr lang="zh-CN" altLang="zh-CN" sz="2400" dirty="0">
                <a:solidFill>
                  <a:srgbClr val="FF0000"/>
                </a:solidFill>
                <a:latin typeface="Bodoni MT Black" pitchFamily="18" charset="0"/>
                <a:ea typeface="+mn-ea"/>
              </a:rPr>
              <a:t>触发行为</a:t>
            </a:r>
            <a:r>
              <a:rPr lang="zh-CN" altLang="zh-CN" sz="2400" dirty="0">
                <a:latin typeface="Bodoni MT Black" pitchFamily="18" charset="0"/>
                <a:ea typeface="+mn-ea"/>
              </a:rPr>
              <a:t>称作一个</a:t>
            </a:r>
            <a:r>
              <a:rPr lang="zh-CN" altLang="zh-CN" sz="2400" dirty="0">
                <a:solidFill>
                  <a:srgbClr val="FF0000"/>
                </a:solidFill>
                <a:latin typeface="Bodoni MT Black" pitchFamily="18" charset="0"/>
                <a:ea typeface="+mn-ea"/>
              </a:rPr>
              <a:t>事件</a:t>
            </a:r>
            <a:r>
              <a:rPr lang="zh-CN" altLang="zh-CN" sz="2400" dirty="0">
                <a:latin typeface="Bodoni MT Black" pitchFamily="18" charset="0"/>
                <a:ea typeface="+mn-ea"/>
              </a:rPr>
              <a:t>。对象对事件的响应，取决于接受该触发的对象当时所处的状态，响应包括改变自己的状态或者又形成一个新的触发行为。</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9.5 </a:t>
            </a:r>
            <a:r>
              <a:rPr lang="zh-CN" altLang="en-US" sz="2400" dirty="0">
                <a:solidFill>
                  <a:srgbClr val="D9D9D9"/>
                </a:solidFill>
                <a:latin typeface="Bodoni MT Black" pitchFamily="18" charset="0"/>
                <a:ea typeface="+mn-ea"/>
              </a:rPr>
              <a:t>动态模型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9.1.1 </a:t>
            </a:r>
            <a:r>
              <a:rPr lang="zh-CN" altLang="en-US" sz="2400" dirty="0">
                <a:solidFill>
                  <a:srgbClr val="D9D9D9"/>
                </a:solidFill>
                <a:latin typeface="Bodoni MT Black" pitchFamily="18" charset="0"/>
                <a:ea typeface="+mn-ea"/>
              </a:rPr>
              <a:t>面向对象方法学的要点</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26629" name="内容占位符 4"/>
          <p:cNvSpPr>
            <a:spLocks noGrp="1"/>
          </p:cNvSpPr>
          <p:nvPr>
            <p:ph idx="4294967295"/>
          </p:nvPr>
        </p:nvSpPr>
        <p:spPr>
          <a:xfrm>
            <a:off x="374650" y="981075"/>
            <a:ext cx="8229600" cy="604838"/>
          </a:xfrm>
        </p:spPr>
        <p:txBody>
          <a:bodyPr/>
          <a:lstStyle/>
          <a:p>
            <a:pPr marL="0" indent="0">
              <a:buFont typeface="Arial" charset="0"/>
              <a:buNone/>
              <a:defRPr/>
            </a:pPr>
            <a:r>
              <a:rPr lang="en-US" altLang="zh-CN" b="1" dirty="0">
                <a:latin typeface="Bodoni MT Black" pitchFamily="18" charset="0"/>
              </a:rPr>
              <a:t>9.1.1 </a:t>
            </a:r>
            <a:r>
              <a:rPr lang="zh-CN" altLang="en-US" b="1" dirty="0">
                <a:latin typeface="Bodoni MT Black" pitchFamily="18" charset="0"/>
              </a:rPr>
              <a:t>面向对象方法学的要点</a:t>
            </a:r>
          </a:p>
        </p:txBody>
      </p:sp>
      <p:sp>
        <p:nvSpPr>
          <p:cNvPr id="32775" name="TextBox 7"/>
          <p:cNvSpPr txBox="1">
            <a:spLocks noChangeArrowheads="1"/>
          </p:cNvSpPr>
          <p:nvPr/>
        </p:nvSpPr>
        <p:spPr bwMode="auto">
          <a:xfrm>
            <a:off x="313696" y="1557638"/>
            <a:ext cx="843476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面向对象方法学</a:t>
            </a:r>
            <a:r>
              <a:rPr lang="zh-CN" altLang="zh-CN" sz="2400" dirty="0">
                <a:latin typeface="Bodoni MT Black" pitchFamily="18" charset="0"/>
                <a:ea typeface="+mn-ea"/>
              </a:rPr>
              <a:t>的出发点和基本原则，是尽可能模拟人类习惯的思维方式，使开发软件的方法与过程尽可能接近人类认识世界解决问题的方法与过程，使描述问题的</a:t>
            </a:r>
            <a:r>
              <a:rPr lang="zh-CN" altLang="zh-CN" sz="2400" dirty="0">
                <a:solidFill>
                  <a:srgbClr val="FF0000"/>
                </a:solidFill>
                <a:latin typeface="Bodoni MT Black" pitchFamily="18" charset="0"/>
                <a:ea typeface="+mn-ea"/>
              </a:rPr>
              <a:t>问题空间</a:t>
            </a:r>
            <a:r>
              <a:rPr lang="zh-CN" altLang="en-US" sz="2400" dirty="0">
                <a:latin typeface="Bodoni MT Black" pitchFamily="18" charset="0"/>
                <a:ea typeface="+mn-ea"/>
              </a:rPr>
              <a:t>（</a:t>
            </a:r>
            <a:r>
              <a:rPr lang="zh-CN" altLang="zh-CN" sz="2400" dirty="0">
                <a:latin typeface="Bodoni MT Black" pitchFamily="18" charset="0"/>
                <a:ea typeface="+mn-ea"/>
              </a:rPr>
              <a:t>问题域</a:t>
            </a:r>
            <a:r>
              <a:rPr lang="zh-CN" altLang="en-US" sz="2400" dirty="0">
                <a:latin typeface="Bodoni MT Black" pitchFamily="18" charset="0"/>
              </a:rPr>
              <a:t>）</a:t>
            </a:r>
            <a:r>
              <a:rPr lang="zh-CN" altLang="zh-CN" sz="2400" dirty="0">
                <a:latin typeface="Bodoni MT Black" pitchFamily="18" charset="0"/>
                <a:ea typeface="+mn-ea"/>
              </a:rPr>
              <a:t>与实现解法的</a:t>
            </a:r>
            <a:r>
              <a:rPr lang="zh-CN" altLang="zh-CN" sz="2400" dirty="0">
                <a:solidFill>
                  <a:srgbClr val="FF0000"/>
                </a:solidFill>
                <a:latin typeface="Bodoni MT Black" pitchFamily="18" charset="0"/>
                <a:ea typeface="+mn-ea"/>
              </a:rPr>
              <a:t>解空间</a:t>
            </a:r>
            <a:r>
              <a:rPr lang="zh-CN" altLang="en-US" sz="2400" dirty="0">
                <a:latin typeface="Bodoni MT Black" pitchFamily="18" charset="0"/>
              </a:rPr>
              <a:t>（</a:t>
            </a:r>
            <a:r>
              <a:rPr lang="zh-CN" altLang="zh-CN" sz="2400" dirty="0">
                <a:latin typeface="Bodoni MT Black" pitchFamily="18" charset="0"/>
                <a:ea typeface="+mn-ea"/>
              </a:rPr>
              <a:t>求解域</a:t>
            </a:r>
            <a:r>
              <a:rPr lang="zh-CN" altLang="en-US" sz="2400" dirty="0">
                <a:latin typeface="Bodoni MT Black" pitchFamily="18" charset="0"/>
              </a:rPr>
              <a:t>）</a:t>
            </a:r>
            <a:r>
              <a:rPr lang="zh-CN" altLang="zh-CN" sz="2400" dirty="0">
                <a:solidFill>
                  <a:srgbClr val="FF0000"/>
                </a:solidFill>
                <a:latin typeface="Bodoni MT Black" pitchFamily="18" charset="0"/>
                <a:ea typeface="+mn-ea"/>
              </a:rPr>
              <a:t>在结构上尽可能一致</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eaLnBrk="1" hangingPunct="1">
              <a:lnSpc>
                <a:spcPct val="125000"/>
              </a:lnSpc>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面向对象方法</a:t>
            </a:r>
            <a:r>
              <a:rPr lang="zh-CN" altLang="zh-CN" sz="2400" dirty="0">
                <a:latin typeface="Bodoni MT Black" pitchFamily="18" charset="0"/>
                <a:ea typeface="+mn-ea"/>
              </a:rPr>
              <a:t>把对象作为由</a:t>
            </a:r>
            <a:r>
              <a:rPr lang="zh-CN" altLang="zh-CN" sz="2400" dirty="0">
                <a:solidFill>
                  <a:srgbClr val="FF0000"/>
                </a:solidFill>
                <a:latin typeface="Bodoni MT Black" pitchFamily="18" charset="0"/>
                <a:ea typeface="+mn-ea"/>
              </a:rPr>
              <a:t>数据</a:t>
            </a:r>
            <a:r>
              <a:rPr lang="zh-CN" altLang="zh-CN" sz="2400" dirty="0">
                <a:latin typeface="Bodoni MT Black" pitchFamily="18" charset="0"/>
                <a:ea typeface="+mn-ea"/>
              </a:rPr>
              <a:t>及可以</a:t>
            </a:r>
            <a:r>
              <a:rPr lang="zh-CN" altLang="zh-CN" sz="2400" dirty="0">
                <a:solidFill>
                  <a:srgbClr val="FF0000"/>
                </a:solidFill>
                <a:latin typeface="Bodoni MT Black" pitchFamily="18" charset="0"/>
                <a:ea typeface="+mn-ea"/>
              </a:rPr>
              <a:t>施加在这些数据上的操作</a:t>
            </a:r>
            <a:r>
              <a:rPr lang="zh-CN" altLang="zh-CN" sz="2400" dirty="0">
                <a:latin typeface="Bodoni MT Black" pitchFamily="18" charset="0"/>
                <a:ea typeface="+mn-ea"/>
              </a:rPr>
              <a:t>所构成的统一体。对象与传统的数据有本质区别，它不是被动地等待外界对它施加操作，相反，它是进行处理的主体。</a:t>
            </a:r>
            <a:r>
              <a:rPr lang="zh-CN" altLang="zh-CN" sz="2400" dirty="0">
                <a:solidFill>
                  <a:srgbClr val="FF0000"/>
                </a:solidFill>
                <a:latin typeface="Bodoni MT Black" pitchFamily="18" charset="0"/>
                <a:ea typeface="+mn-ea"/>
              </a:rPr>
              <a:t>必须发消息请求对象主动地执行它的某些操作，处理它的私有数据，而不能从外界直接对它的私有数据进行操作。</a:t>
            </a:r>
            <a:endParaRPr lang="zh-CN" altLang="en-US" sz="2400" dirty="0">
              <a:solidFill>
                <a:srgbClr val="FF0000"/>
              </a:solidFill>
              <a:latin typeface="Bodoni MT Black" pitchFamily="18" charset="0"/>
              <a:ea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9.5 </a:t>
            </a:r>
            <a:r>
              <a:rPr lang="zh-CN" altLang="en-US" b="1" dirty="0">
                <a:latin typeface="Bodoni MT Black" pitchFamily="18" charset="0"/>
              </a:rPr>
              <a:t>动态模型</a:t>
            </a:r>
          </a:p>
        </p:txBody>
      </p:sp>
      <p:sp>
        <p:nvSpPr>
          <p:cNvPr id="32775" name="TextBox 7"/>
          <p:cNvSpPr txBox="1">
            <a:spLocks noChangeArrowheads="1"/>
          </p:cNvSpPr>
          <p:nvPr/>
        </p:nvSpPr>
        <p:spPr bwMode="auto">
          <a:xfrm>
            <a:off x="395536" y="1412776"/>
            <a:ext cx="82804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a:solidFill>
                  <a:srgbClr val="FF0000"/>
                </a:solidFill>
                <a:latin typeface="Bodoni MT Black" pitchFamily="18" charset="0"/>
                <a:ea typeface="+mn-ea"/>
              </a:rPr>
              <a:t>      </a:t>
            </a:r>
            <a:r>
              <a:rPr lang="zh-CN" altLang="zh-CN" sz="2400" dirty="0">
                <a:solidFill>
                  <a:srgbClr val="FF0000"/>
                </a:solidFill>
                <a:latin typeface="Bodoni MT Black" pitchFamily="18" charset="0"/>
                <a:ea typeface="+mn-ea"/>
              </a:rPr>
              <a:t>状态有持续性</a:t>
            </a:r>
            <a:r>
              <a:rPr lang="zh-CN" altLang="zh-CN" sz="2400" dirty="0">
                <a:latin typeface="Bodoni MT Black" pitchFamily="18" charset="0"/>
                <a:ea typeface="+mn-ea"/>
              </a:rPr>
              <a:t>，它占用一段时间间隔。状态与事件密不可分，</a:t>
            </a:r>
            <a:r>
              <a:rPr lang="zh-CN" altLang="zh-CN" sz="2400" dirty="0">
                <a:solidFill>
                  <a:srgbClr val="0070C0"/>
                </a:solidFill>
                <a:latin typeface="Bodoni MT Black" pitchFamily="18" charset="0"/>
                <a:ea typeface="+mn-ea"/>
              </a:rPr>
              <a:t>一个事件分开两个状态，一个状态隔开两个事件</a:t>
            </a:r>
            <a:r>
              <a:rPr lang="zh-CN" altLang="zh-CN" sz="2400" dirty="0">
                <a:latin typeface="Bodoni MT Black" pitchFamily="18" charset="0"/>
                <a:ea typeface="+mn-ea"/>
              </a:rPr>
              <a:t>。事件表示时刻，状态代表时间间隔。</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通常用</a:t>
            </a: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a:t>
            </a:r>
            <a:r>
              <a:rPr lang="zh-CN" altLang="zh-CN" sz="2400" dirty="0">
                <a:solidFill>
                  <a:srgbClr val="FF0000"/>
                </a:solidFill>
                <a:latin typeface="Bodoni MT Black" pitchFamily="18" charset="0"/>
                <a:ea typeface="+mn-ea"/>
              </a:rPr>
              <a:t>状态图</a:t>
            </a:r>
            <a:r>
              <a:rPr lang="zh-CN" altLang="zh-CN" sz="2400" dirty="0">
                <a:latin typeface="Bodoni MT Black" pitchFamily="18" charset="0"/>
                <a:ea typeface="+mn-ea"/>
              </a:rPr>
              <a:t>来描绘</a:t>
            </a:r>
            <a:r>
              <a:rPr lang="zh-CN" altLang="zh-CN" sz="2400" dirty="0">
                <a:solidFill>
                  <a:srgbClr val="FF0000"/>
                </a:solidFill>
                <a:latin typeface="Bodoni MT Black" pitchFamily="18" charset="0"/>
                <a:ea typeface="+mn-ea"/>
              </a:rPr>
              <a:t>对象的状态</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触发状态转换的事件</a:t>
            </a:r>
            <a:r>
              <a:rPr lang="zh-CN" altLang="zh-CN" sz="2400" dirty="0">
                <a:latin typeface="Bodoni MT Black" pitchFamily="18" charset="0"/>
                <a:ea typeface="+mn-ea"/>
              </a:rPr>
              <a:t>以及</a:t>
            </a:r>
            <a:r>
              <a:rPr lang="zh-CN" altLang="zh-CN" sz="2400" dirty="0">
                <a:solidFill>
                  <a:srgbClr val="FF0000"/>
                </a:solidFill>
                <a:latin typeface="Bodoni MT Black" pitchFamily="18" charset="0"/>
                <a:ea typeface="+mn-ea"/>
              </a:rPr>
              <a:t>对象的行为</a:t>
            </a:r>
            <a:r>
              <a:rPr lang="zh-CN" altLang="zh-CN" sz="2400" dirty="0">
                <a:latin typeface="Bodoni MT Black" pitchFamily="18" charset="0"/>
                <a:ea typeface="+mn-ea"/>
              </a:rPr>
              <a:t>（对事件的响应）。</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每个类的动态行为用一张状态图来描绘，各个类的状态图通过共享事件合并起来，从而构成系统的动态模型。也就是说，</a:t>
            </a:r>
            <a:r>
              <a:rPr lang="zh-CN" altLang="zh-CN" sz="2400" dirty="0">
                <a:solidFill>
                  <a:srgbClr val="FF0000"/>
                </a:solidFill>
                <a:latin typeface="Bodoni MT Black" pitchFamily="18" charset="0"/>
                <a:ea typeface="+mn-ea"/>
              </a:rPr>
              <a:t>动态模型是基于事件共享而互相关联的一组状态图的集合。</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9.5 </a:t>
            </a:r>
            <a:r>
              <a:rPr lang="zh-CN" altLang="en-US" sz="2400" dirty="0">
                <a:solidFill>
                  <a:srgbClr val="D9D9D9"/>
                </a:solidFill>
                <a:latin typeface="Bodoni MT Black" pitchFamily="18" charset="0"/>
                <a:ea typeface="+mn-ea"/>
              </a:rPr>
              <a:t>动态模型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67394" y="476672"/>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106499"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06500"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6501"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6502" name="TextBox 3">
            <a:hlinkClick r:id="rId5" action="ppaction://hlinksldjump"/>
          </p:cNvPr>
          <p:cNvSpPr txBox="1">
            <a:spLocks noChangeArrowheads="1"/>
          </p:cNvSpPr>
          <p:nvPr/>
        </p:nvSpPr>
        <p:spPr bwMode="auto">
          <a:xfrm>
            <a:off x="999182" y="1865735"/>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6503" name="TextBox 4">
            <a:hlinkClick r:id="rId6" action="ppaction://hlinksldjump"/>
          </p:cNvPr>
          <p:cNvSpPr txBox="1">
            <a:spLocks noChangeArrowheads="1"/>
          </p:cNvSpPr>
          <p:nvPr/>
        </p:nvSpPr>
        <p:spPr bwMode="auto">
          <a:xfrm>
            <a:off x="927744" y="25086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6504" name="TextBox 5"/>
          <p:cNvSpPr txBox="1">
            <a:spLocks noChangeArrowheads="1"/>
          </p:cNvSpPr>
          <p:nvPr/>
        </p:nvSpPr>
        <p:spPr bwMode="auto">
          <a:xfrm>
            <a:off x="927744" y="30801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06505" name="TextBox 6"/>
          <p:cNvSpPr txBox="1">
            <a:spLocks noChangeArrowheads="1"/>
          </p:cNvSpPr>
          <p:nvPr/>
        </p:nvSpPr>
        <p:spPr bwMode="auto">
          <a:xfrm>
            <a:off x="927744" y="3651672"/>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70557" y="1613322"/>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 </a:t>
            </a:r>
            <a:r>
              <a:rPr lang="zh-CN" altLang="en-US" sz="2400" dirty="0">
                <a:solidFill>
                  <a:srgbClr val="D9D9D9"/>
                </a:solidFill>
                <a:latin typeface="Bodoni MT Black" pitchFamily="18" charset="0"/>
                <a:ea typeface="+mn-ea"/>
              </a:rPr>
              <a:t>功能模型</a:t>
            </a:r>
          </a:p>
        </p:txBody>
      </p:sp>
      <p:sp>
        <p:nvSpPr>
          <p:cNvPr id="14" name="矩形 13"/>
          <p:cNvSpPr/>
          <p:nvPr/>
        </p:nvSpPr>
        <p:spPr>
          <a:xfrm>
            <a:off x="854719" y="430731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3375" y="4393829"/>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251520" y="1556792"/>
            <a:ext cx="8640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b="1" dirty="0">
                <a:solidFill>
                  <a:srgbClr val="C00000"/>
                </a:solidFill>
                <a:latin typeface="Bodoni MT Black" pitchFamily="18" charset="0"/>
                <a:ea typeface="+mn-ea"/>
              </a:rPr>
              <a:t>功能模型</a:t>
            </a:r>
            <a:r>
              <a:rPr lang="zh-CN" altLang="zh-CN" sz="2400" dirty="0">
                <a:latin typeface="Bodoni MT Black" pitchFamily="18" charset="0"/>
                <a:ea typeface="+mn-ea"/>
              </a:rPr>
              <a:t>表示变化的系统的“功能”性质，它指明系统应该“做什么”，因此更直接地反映了用户对目标系统的需求。</a:t>
            </a:r>
            <a:endParaRPr lang="en-US" altLang="zh-CN" sz="2400" dirty="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b="1" dirty="0">
                <a:solidFill>
                  <a:srgbClr val="C00000"/>
                </a:solidFill>
                <a:latin typeface="Bodoni MT Black" pitchFamily="18" charset="0"/>
                <a:ea typeface="+mn-ea"/>
              </a:rPr>
              <a:t>功能模型</a:t>
            </a:r>
            <a:r>
              <a:rPr lang="zh-CN" altLang="zh-CN" sz="2400" dirty="0">
                <a:latin typeface="Bodoni MT Black" pitchFamily="18" charset="0"/>
                <a:ea typeface="+mn-ea"/>
              </a:rPr>
              <a:t>由一组</a:t>
            </a:r>
            <a:r>
              <a:rPr lang="zh-CN" altLang="zh-CN" sz="2400" dirty="0">
                <a:solidFill>
                  <a:srgbClr val="FF0000"/>
                </a:solidFill>
                <a:latin typeface="Bodoni MT Black" pitchFamily="18" charset="0"/>
                <a:ea typeface="+mn-ea"/>
              </a:rPr>
              <a:t>数据流图</a:t>
            </a:r>
            <a:r>
              <a:rPr lang="zh-CN" altLang="zh-CN" sz="2400" dirty="0">
                <a:latin typeface="Bodoni MT Black" pitchFamily="18" charset="0"/>
                <a:ea typeface="+mn-ea"/>
              </a:rPr>
              <a:t>组成。建立功能模型有助于软件开发人员更深入地理解问题域，改进和完善自己的设计。</a:t>
            </a:r>
            <a:endParaRPr lang="en-US" altLang="zh-CN" sz="2400" dirty="0">
              <a:latin typeface="Bodoni MT Black" pitchFamily="18" charset="0"/>
              <a:ea typeface="+mn-ea"/>
            </a:endParaRPr>
          </a:p>
          <a:p>
            <a:pPr>
              <a:lnSpc>
                <a:spcPct val="125000"/>
              </a:lnSpc>
              <a:buSzPct val="100000"/>
              <a:buFont typeface="Wingdings" panose="05000000000000000000" pitchFamily="2" charset="2"/>
              <a:buChar char="l"/>
              <a:defRPr/>
            </a:pP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a:t>
            </a:r>
            <a:r>
              <a:rPr lang="zh-CN" altLang="zh-CN" sz="2400" dirty="0">
                <a:solidFill>
                  <a:srgbClr val="FF0000"/>
                </a:solidFill>
                <a:latin typeface="Bodoni MT Black" pitchFamily="18" charset="0"/>
                <a:ea typeface="+mn-ea"/>
              </a:rPr>
              <a:t>用例图</a:t>
            </a:r>
            <a:r>
              <a:rPr lang="zh-CN" altLang="zh-CN" sz="2400" dirty="0">
                <a:latin typeface="Bodoni MT Black" pitchFamily="18" charset="0"/>
                <a:ea typeface="+mn-ea"/>
              </a:rPr>
              <a:t>是进行需求分析和建立功能模型的强有力工具。把用用例图建立起来的系统模型称为</a:t>
            </a:r>
            <a:r>
              <a:rPr lang="zh-CN" altLang="zh-CN" sz="2400" b="1" dirty="0">
                <a:solidFill>
                  <a:srgbClr val="FF0000"/>
                </a:solidFill>
                <a:latin typeface="Bodoni MT Black" pitchFamily="18" charset="0"/>
                <a:ea typeface="+mn-ea"/>
              </a:rPr>
              <a:t>用例模型</a:t>
            </a:r>
            <a:r>
              <a:rPr lang="zh-CN" altLang="zh-CN" sz="2400" dirty="0">
                <a:latin typeface="Bodoni MT Black" pitchFamily="18" charset="0"/>
                <a:ea typeface="+mn-ea"/>
              </a:rPr>
              <a:t>。</a:t>
            </a:r>
            <a:endParaRPr lang="en-US" altLang="zh-CN" sz="2400"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 </a:t>
            </a:r>
            <a:r>
              <a:rPr lang="zh-CN" altLang="en-US" sz="2400" dirty="0">
                <a:solidFill>
                  <a:srgbClr val="D9D9D9"/>
                </a:solidFill>
                <a:latin typeface="Bodoni MT Black" pitchFamily="18" charset="0"/>
                <a:ea typeface="+mn-ea"/>
              </a:rPr>
              <a:t>功能模型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251520" y="1772816"/>
            <a:ext cx="86407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使用</a:t>
            </a:r>
            <a:r>
              <a:rPr lang="zh-CN" altLang="zh-CN" sz="2400" b="1" dirty="0">
                <a:solidFill>
                  <a:srgbClr val="FF0000"/>
                </a:solidFill>
                <a:latin typeface="Bodoni MT Black" pitchFamily="18" charset="0"/>
                <a:ea typeface="+mn-ea"/>
              </a:rPr>
              <a:t>用例模型</a:t>
            </a:r>
            <a:r>
              <a:rPr lang="zh-CN" altLang="zh-CN" sz="2400" dirty="0">
                <a:latin typeface="Bodoni MT Black" pitchFamily="18" charset="0"/>
                <a:ea typeface="+mn-ea"/>
              </a:rPr>
              <a:t>代替传统的功能说明，往往能够更好地获取用户需求，它所回答的问题是“系统应该为每个（或每类）用户做什么”。</a:t>
            </a:r>
            <a:endParaRPr lang="en-US" altLang="zh-CN" sz="2400" dirty="0">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b="1" dirty="0">
                <a:solidFill>
                  <a:srgbClr val="FF0000"/>
                </a:solidFill>
                <a:latin typeface="Bodoni MT Black" pitchFamily="18" charset="0"/>
                <a:ea typeface="+mn-ea"/>
              </a:rPr>
              <a:t>用例模型</a:t>
            </a:r>
            <a:r>
              <a:rPr lang="zh-CN" altLang="zh-CN" sz="2400" dirty="0">
                <a:latin typeface="Bodoni MT Black" pitchFamily="18" charset="0"/>
                <a:ea typeface="+mn-ea"/>
              </a:rPr>
              <a:t>描述的是</a:t>
            </a:r>
            <a:r>
              <a:rPr lang="zh-CN" altLang="zh-CN" sz="2400" dirty="0">
                <a:solidFill>
                  <a:srgbClr val="FF0000"/>
                </a:solidFill>
                <a:latin typeface="Bodoni MT Black" pitchFamily="18" charset="0"/>
                <a:ea typeface="+mn-ea"/>
              </a:rPr>
              <a:t>外部行为者</a:t>
            </a:r>
            <a:r>
              <a:rPr lang="zh-CN" altLang="en-US" sz="2400" dirty="0">
                <a:solidFill>
                  <a:srgbClr val="FF0000"/>
                </a:solidFill>
                <a:latin typeface="Bodoni MT Black" pitchFamily="18" charset="0"/>
                <a:ea typeface="+mn-ea"/>
              </a:rPr>
              <a:t>（</a:t>
            </a:r>
            <a:r>
              <a:rPr lang="en-US" altLang="zh-CN" sz="2400" dirty="0">
                <a:solidFill>
                  <a:srgbClr val="FF0000"/>
                </a:solidFill>
                <a:latin typeface="Bodoni MT Black" pitchFamily="18" charset="0"/>
                <a:ea typeface="+mn-ea"/>
              </a:rPr>
              <a:t>actor</a:t>
            </a:r>
            <a:r>
              <a:rPr lang="zh-CN" altLang="zh-CN" sz="2400" dirty="0">
                <a:solidFill>
                  <a:srgbClr val="FF0000"/>
                </a:solidFill>
                <a:latin typeface="Bodoni MT Black" pitchFamily="18" charset="0"/>
                <a:ea typeface="+mn-ea"/>
              </a:rPr>
              <a:t>）所理解的系统功能</a:t>
            </a:r>
            <a:r>
              <a:rPr lang="zh-CN" altLang="zh-CN" sz="2400" dirty="0">
                <a:latin typeface="Bodoni MT Black" pitchFamily="18" charset="0"/>
                <a:ea typeface="+mn-ea"/>
              </a:rPr>
              <a:t>。用例模型的建立是系统开发者和用户反复讨论的结果，它描述了开发者和用户对需求规格所达成的共识。</a:t>
            </a: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 </a:t>
            </a:r>
            <a:r>
              <a:rPr lang="zh-CN" altLang="en-US" sz="2400" dirty="0">
                <a:solidFill>
                  <a:srgbClr val="D9D9D9"/>
                </a:solidFill>
                <a:latin typeface="Bodoni MT Black" pitchFamily="18" charset="0"/>
                <a:ea typeface="+mn-ea"/>
              </a:rPr>
              <a:t>功能模型</a:t>
            </a:r>
          </a:p>
        </p:txBody>
      </p:sp>
    </p:spTree>
    <p:extLst>
      <p:ext uri="{BB962C8B-B14F-4D97-AF65-F5344CB8AC3E}">
        <p14:creationId xmlns:p14="http://schemas.microsoft.com/office/powerpoint/2010/main" val="13928021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6" name="内容占位符 4"/>
          <p:cNvSpPr>
            <a:spLocks noGrp="1"/>
          </p:cNvSpPr>
          <p:nvPr>
            <p:ph idx="4294967295"/>
          </p:nvPr>
        </p:nvSpPr>
        <p:spPr>
          <a:xfrm>
            <a:off x="457200" y="1196975"/>
            <a:ext cx="8229600" cy="604838"/>
          </a:xfrm>
        </p:spPr>
        <p:txBody>
          <a:bodyPr/>
          <a:lstStyle/>
          <a:p>
            <a:pPr marL="0" indent="0">
              <a:buFont typeface="Arial" charset="0"/>
              <a:buNone/>
              <a:defRPr/>
            </a:pPr>
            <a:r>
              <a:rPr lang="en-US" altLang="zh-CN" b="1" dirty="0">
                <a:latin typeface="Bodoni MT Black" pitchFamily="18" charset="0"/>
              </a:rPr>
              <a:t>9.6.1 </a:t>
            </a:r>
            <a:r>
              <a:rPr lang="zh-CN" altLang="en-US" b="1" dirty="0">
                <a:latin typeface="Bodoni MT Black" pitchFamily="18" charset="0"/>
              </a:rPr>
              <a:t>用例图</a:t>
            </a:r>
          </a:p>
        </p:txBody>
      </p:sp>
      <p:sp>
        <p:nvSpPr>
          <p:cNvPr id="32775" name="TextBox 7"/>
          <p:cNvSpPr txBox="1">
            <a:spLocks noChangeArrowheads="1"/>
          </p:cNvSpPr>
          <p:nvPr/>
        </p:nvSpPr>
        <p:spPr bwMode="auto">
          <a:xfrm>
            <a:off x="359807" y="1907965"/>
            <a:ext cx="4186238" cy="14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一幅</a:t>
            </a:r>
            <a:r>
              <a:rPr lang="zh-CN" altLang="zh-CN" sz="2400" b="1" dirty="0">
                <a:solidFill>
                  <a:srgbClr val="C00000"/>
                </a:solidFill>
                <a:latin typeface="Bodoni MT Black" pitchFamily="18" charset="0"/>
                <a:ea typeface="+mn-ea"/>
              </a:rPr>
              <a:t>用例图</a:t>
            </a:r>
            <a:r>
              <a:rPr lang="zh-CN" altLang="zh-CN" sz="2400" dirty="0">
                <a:latin typeface="Bodoni MT Black" pitchFamily="18" charset="0"/>
                <a:ea typeface="+mn-ea"/>
              </a:rPr>
              <a:t>包含的模型元素有</a:t>
            </a:r>
            <a:r>
              <a:rPr lang="zh-CN" altLang="zh-CN" sz="2400" dirty="0">
                <a:solidFill>
                  <a:srgbClr val="FF0000"/>
                </a:solidFill>
                <a:latin typeface="Bodoni MT Black" pitchFamily="18" charset="0"/>
                <a:ea typeface="+mn-ea"/>
              </a:rPr>
              <a:t>系统</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行为者</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用例</a:t>
            </a:r>
            <a:r>
              <a:rPr lang="zh-CN" altLang="zh-CN" sz="2400" dirty="0">
                <a:latin typeface="Bodoni MT Black" pitchFamily="18" charset="0"/>
                <a:ea typeface="+mn-ea"/>
              </a:rPr>
              <a:t>及</a:t>
            </a:r>
            <a:r>
              <a:rPr lang="zh-CN" altLang="zh-CN" sz="2400" dirty="0">
                <a:solidFill>
                  <a:srgbClr val="FF0000"/>
                </a:solidFill>
                <a:latin typeface="Bodoni MT Black" pitchFamily="18" charset="0"/>
                <a:ea typeface="+mn-ea"/>
              </a:rPr>
              <a:t>用例之间的关系</a:t>
            </a:r>
            <a:r>
              <a:rPr lang="zh-CN" altLang="zh-CN" sz="2400" dirty="0">
                <a:latin typeface="Bodoni MT Black" pitchFamily="18" charset="0"/>
                <a:ea typeface="+mn-ea"/>
              </a:rPr>
              <a:t>。</a:t>
            </a:r>
          </a:p>
        </p:txBody>
      </p:sp>
      <p:pic>
        <p:nvPicPr>
          <p:cNvPr id="110598" name="图片 2"/>
          <p:cNvPicPr>
            <a:picLocks noChangeAspect="1"/>
          </p:cNvPicPr>
          <p:nvPr/>
        </p:nvPicPr>
        <p:blipFill>
          <a:blip r:embed="rId3" cstate="print"/>
          <a:srcRect/>
          <a:stretch>
            <a:fillRect/>
          </a:stretch>
        </p:blipFill>
        <p:spPr bwMode="auto">
          <a:xfrm>
            <a:off x="4938713" y="1412875"/>
            <a:ext cx="3594100" cy="4494213"/>
          </a:xfrm>
          <a:prstGeom prst="rect">
            <a:avLst/>
          </a:prstGeom>
          <a:noFill/>
          <a:ln w="9525">
            <a:noFill/>
            <a:miter lim="800000"/>
            <a:headEnd/>
            <a:tailEnd/>
          </a:ln>
        </p:spPr>
      </p:pic>
      <p:sp>
        <p:nvSpPr>
          <p:cNvPr id="2" name="矩形 1"/>
          <p:cNvSpPr/>
          <p:nvPr/>
        </p:nvSpPr>
        <p:spPr>
          <a:xfrm>
            <a:off x="359807" y="3383204"/>
            <a:ext cx="4572000" cy="2588401"/>
          </a:xfrm>
          <a:prstGeom prst="rect">
            <a:avLst/>
          </a:prstGeom>
        </p:spPr>
        <p:txBody>
          <a:bodyPr>
            <a:spAutoFit/>
          </a:bodyPr>
          <a:lstStyle/>
          <a:p>
            <a:pPr marL="0" indent="0">
              <a:lnSpc>
                <a:spcPct val="125000"/>
              </a:lnSpc>
              <a:defRPr/>
            </a:pPr>
            <a:r>
              <a:rPr lang="zh-CN" altLang="en-US" sz="2200" dirty="0">
                <a:latin typeface="Bodoni MT Black" pitchFamily="18" charset="0"/>
              </a:rPr>
              <a:t>右图</a:t>
            </a:r>
            <a:r>
              <a:rPr lang="zh-CN" altLang="zh-CN" sz="2200" dirty="0">
                <a:latin typeface="Bodoni MT Black" pitchFamily="18" charset="0"/>
              </a:rPr>
              <a:t>是自动售货机系统的用例图。图中的方框代表系统，椭圆代表用例（售货、供货和取货款是自动售货机系统的典型用例），线条人代表行为者，它们之间的连线表示关系。</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323528" y="980728"/>
            <a:ext cx="4464496" cy="515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900"/>
              </a:lnSpc>
              <a:spcAft>
                <a:spcPts val="600"/>
              </a:spcAft>
              <a:defRPr/>
            </a:pPr>
            <a:r>
              <a:rPr lang="en-US" altLang="zh-CN" sz="2400" b="1" dirty="0">
                <a:solidFill>
                  <a:srgbClr val="FF0000"/>
                </a:solidFill>
                <a:latin typeface="Bodoni MT Black" pitchFamily="18" charset="0"/>
                <a:ea typeface="+mn-ea"/>
              </a:rPr>
              <a:t>1. </a:t>
            </a:r>
            <a:r>
              <a:rPr lang="zh-CN" altLang="en-US" sz="2400" b="1" dirty="0">
                <a:solidFill>
                  <a:srgbClr val="FF0000"/>
                </a:solidFill>
                <a:latin typeface="Bodoni MT Black" pitchFamily="18" charset="0"/>
                <a:ea typeface="+mn-ea"/>
              </a:rPr>
              <a:t>系统</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系统</a:t>
            </a:r>
            <a:r>
              <a:rPr lang="zh-CN" altLang="zh-CN" sz="2400" dirty="0">
                <a:latin typeface="Bodoni MT Black" pitchFamily="18" charset="0"/>
                <a:ea typeface="+mn-ea"/>
              </a:rPr>
              <a:t>被看作是一个</a:t>
            </a:r>
            <a:r>
              <a:rPr lang="zh-CN" altLang="zh-CN" sz="2400" dirty="0">
                <a:solidFill>
                  <a:srgbClr val="FF0000"/>
                </a:solidFill>
                <a:latin typeface="Bodoni MT Black" pitchFamily="18" charset="0"/>
                <a:ea typeface="+mn-ea"/>
              </a:rPr>
              <a:t>提供用例的黑盒子</a:t>
            </a:r>
            <a:r>
              <a:rPr lang="zh-CN" altLang="zh-CN" sz="2400" dirty="0">
                <a:latin typeface="Bodoni MT Black" pitchFamily="18" charset="0"/>
                <a:ea typeface="+mn-ea"/>
              </a:rPr>
              <a:t>，内部如何工作、用例如何实现对于建立用例模型来说都是不重要的。</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代表</a:t>
            </a:r>
            <a:r>
              <a:rPr lang="zh-CN" altLang="zh-CN" sz="2400" b="1" dirty="0">
                <a:solidFill>
                  <a:srgbClr val="C00000"/>
                </a:solidFill>
                <a:latin typeface="Bodoni MT Black" pitchFamily="18" charset="0"/>
                <a:ea typeface="+mn-ea"/>
              </a:rPr>
              <a:t>系统</a:t>
            </a:r>
            <a:r>
              <a:rPr lang="zh-CN" altLang="zh-CN" sz="2400" dirty="0">
                <a:latin typeface="Bodoni MT Black" pitchFamily="18" charset="0"/>
                <a:ea typeface="+mn-ea"/>
              </a:rPr>
              <a:t>的方框的边线表示系统的边界，用于划定系统的功能范围，定义了系统所具有的功能。描述该系统功能的用例置于方框内，代表外部实体的行为者置于方框外。</a:t>
            </a:r>
            <a:endParaRPr lang="en-US" altLang="zh-CN" sz="2400"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pic>
        <p:nvPicPr>
          <p:cNvPr id="5" name="图片 2"/>
          <p:cNvPicPr>
            <a:picLocks noChangeAspect="1"/>
          </p:cNvPicPr>
          <p:nvPr/>
        </p:nvPicPr>
        <p:blipFill>
          <a:blip r:embed="rId3" cstate="print"/>
          <a:srcRect/>
          <a:stretch>
            <a:fillRect/>
          </a:stretch>
        </p:blipFill>
        <p:spPr bwMode="auto">
          <a:xfrm>
            <a:off x="5004048" y="1484784"/>
            <a:ext cx="3594100" cy="4494213"/>
          </a:xfrm>
          <a:prstGeom prst="rect">
            <a:avLst/>
          </a:prstGeom>
          <a:noFill/>
          <a:ln w="9525">
            <a:noFill/>
            <a:miter lim="800000"/>
            <a:headEnd/>
            <a:tailEnd/>
          </a:ln>
        </p:spPr>
      </p:pic>
      <p:sp>
        <p:nvSpPr>
          <p:cNvPr id="2" name="矩形 1"/>
          <p:cNvSpPr/>
          <p:nvPr/>
        </p:nvSpPr>
        <p:spPr>
          <a:xfrm>
            <a:off x="6535738" y="1484784"/>
            <a:ext cx="1996702" cy="4320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323528" y="1076325"/>
            <a:ext cx="4608513"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Bef>
                <a:spcPts val="600"/>
              </a:spcBef>
              <a:spcAft>
                <a:spcPts val="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用例</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一个</a:t>
            </a:r>
            <a:r>
              <a:rPr lang="zh-CN" altLang="zh-CN" sz="2400" b="1" dirty="0">
                <a:solidFill>
                  <a:srgbClr val="C00000"/>
                </a:solidFill>
                <a:latin typeface="Bodoni MT Black" pitchFamily="18" charset="0"/>
                <a:ea typeface="+mn-ea"/>
              </a:rPr>
              <a:t>用例</a:t>
            </a:r>
            <a:r>
              <a:rPr lang="zh-CN" altLang="zh-CN" sz="2400" dirty="0">
                <a:latin typeface="Bodoni MT Black" pitchFamily="18" charset="0"/>
                <a:ea typeface="+mn-ea"/>
              </a:rPr>
              <a:t>是可以</a:t>
            </a:r>
            <a:r>
              <a:rPr lang="zh-CN" altLang="zh-CN" sz="2400" dirty="0">
                <a:solidFill>
                  <a:srgbClr val="FF0000"/>
                </a:solidFill>
                <a:latin typeface="Bodoni MT Black" pitchFamily="18" charset="0"/>
                <a:ea typeface="+mn-ea"/>
              </a:rPr>
              <a:t>被行为者感受到的、系统的一个完整的功能</a:t>
            </a:r>
            <a:r>
              <a:rPr lang="zh-CN" altLang="zh-CN" sz="2400" dirty="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中把</a:t>
            </a:r>
            <a:r>
              <a:rPr lang="zh-CN" altLang="zh-CN" sz="2400" b="1" dirty="0">
                <a:solidFill>
                  <a:srgbClr val="C00000"/>
                </a:solidFill>
                <a:latin typeface="Bodoni MT Black" pitchFamily="18" charset="0"/>
                <a:ea typeface="+mn-ea"/>
              </a:rPr>
              <a:t>用例</a:t>
            </a:r>
            <a:r>
              <a:rPr lang="zh-CN" altLang="zh-CN" sz="2400" dirty="0">
                <a:latin typeface="Bodoni MT Black" pitchFamily="18" charset="0"/>
                <a:ea typeface="+mn-ea"/>
              </a:rPr>
              <a:t>定义成系统完成的</a:t>
            </a:r>
            <a:r>
              <a:rPr lang="zh-CN" altLang="zh-CN" sz="2400" dirty="0">
                <a:solidFill>
                  <a:srgbClr val="FF0000"/>
                </a:solidFill>
                <a:latin typeface="Bodoni MT Black" pitchFamily="18" charset="0"/>
                <a:ea typeface="+mn-ea"/>
              </a:rPr>
              <a:t>一系列动作</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动作的结果能被特定的行为者察觉到</a:t>
            </a:r>
            <a:r>
              <a:rPr lang="zh-CN" altLang="zh-CN" sz="2400" dirty="0">
                <a:latin typeface="Bodoni MT Black" pitchFamily="18" charset="0"/>
                <a:ea typeface="+mn-ea"/>
              </a:rPr>
              <a:t>。这些动作除了完成系统内部的计算与工作外，还包括与一些行为者的通信。</a:t>
            </a:r>
            <a:r>
              <a:rPr lang="zh-CN" altLang="zh-CN" sz="2400" dirty="0">
                <a:solidFill>
                  <a:srgbClr val="FF0000"/>
                </a:solidFill>
                <a:latin typeface="Bodoni MT Black" pitchFamily="18" charset="0"/>
                <a:ea typeface="+mn-ea"/>
              </a:rPr>
              <a:t>用例通过</a:t>
            </a:r>
            <a:r>
              <a:rPr lang="zh-CN" altLang="zh-CN" sz="2400" b="1" dirty="0">
                <a:solidFill>
                  <a:srgbClr val="FF0000"/>
                </a:solidFill>
                <a:latin typeface="Bodoni MT Black" pitchFamily="18" charset="0"/>
                <a:ea typeface="+mn-ea"/>
              </a:rPr>
              <a:t>关联</a:t>
            </a:r>
            <a:r>
              <a:rPr lang="zh-CN" altLang="zh-CN" sz="2400" dirty="0">
                <a:solidFill>
                  <a:srgbClr val="FF0000"/>
                </a:solidFill>
                <a:latin typeface="Bodoni MT Black" pitchFamily="18" charset="0"/>
                <a:ea typeface="+mn-ea"/>
              </a:rPr>
              <a:t>与行为者连接</a:t>
            </a:r>
            <a:r>
              <a:rPr lang="zh-CN" altLang="zh-CN" sz="2400" dirty="0">
                <a:latin typeface="Bodoni MT Black" pitchFamily="18" charset="0"/>
                <a:ea typeface="+mn-ea"/>
              </a:rPr>
              <a:t>，</a:t>
            </a:r>
            <a:r>
              <a:rPr lang="zh-CN" altLang="zh-CN" sz="2400" b="1" dirty="0">
                <a:latin typeface="Bodoni MT Black" pitchFamily="18" charset="0"/>
                <a:ea typeface="+mn-ea"/>
              </a:rPr>
              <a:t>关联</a:t>
            </a:r>
            <a:r>
              <a:rPr lang="zh-CN" altLang="zh-CN" sz="2400" dirty="0">
                <a:latin typeface="Bodoni MT Black" pitchFamily="18" charset="0"/>
                <a:ea typeface="+mn-ea"/>
              </a:rPr>
              <a:t>指出一个用例与哪些行为者交互，这种交互是双向的。</a:t>
            </a:r>
            <a:endParaRPr lang="en-US" altLang="zh-CN" sz="24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pic>
        <p:nvPicPr>
          <p:cNvPr id="5" name="图片 2"/>
          <p:cNvPicPr>
            <a:picLocks noChangeAspect="1"/>
          </p:cNvPicPr>
          <p:nvPr/>
        </p:nvPicPr>
        <p:blipFill>
          <a:blip r:embed="rId3" cstate="print"/>
          <a:srcRect/>
          <a:stretch>
            <a:fillRect/>
          </a:stretch>
        </p:blipFill>
        <p:spPr bwMode="auto">
          <a:xfrm>
            <a:off x="5076056" y="1376069"/>
            <a:ext cx="3594100" cy="4494213"/>
          </a:xfrm>
          <a:prstGeom prst="rect">
            <a:avLst/>
          </a:prstGeom>
          <a:noFill/>
          <a:ln w="9525">
            <a:noFill/>
            <a:miter lim="800000"/>
            <a:headEnd/>
            <a:tailEnd/>
          </a:ln>
        </p:spPr>
      </p:pic>
      <p:sp>
        <p:nvSpPr>
          <p:cNvPr id="2" name="椭圆 1"/>
          <p:cNvSpPr/>
          <p:nvPr/>
        </p:nvSpPr>
        <p:spPr>
          <a:xfrm>
            <a:off x="7164288" y="2060848"/>
            <a:ext cx="106531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092280" y="3340263"/>
            <a:ext cx="106531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21756" y="4767676"/>
            <a:ext cx="1065312"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s-E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3304679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271463" y="1116013"/>
            <a:ext cx="86930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用例</a:t>
            </a:r>
            <a:endParaRPr lang="en-US" altLang="zh-CN" sz="2400" b="1" dirty="0">
              <a:solidFill>
                <a:srgbClr val="FF0000"/>
              </a:solidFill>
              <a:latin typeface="Bodoni MT Black" pitchFamily="18" charset="0"/>
              <a:ea typeface="+mn-ea"/>
            </a:endParaRPr>
          </a:p>
          <a:p>
            <a:pPr>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用例具有下述特征。</a:t>
            </a:r>
            <a:endParaRPr lang="en-US" altLang="zh-CN" sz="2400" dirty="0">
              <a:latin typeface="Bodoni MT Black" pitchFamily="18" charset="0"/>
              <a:ea typeface="+mn-ea"/>
            </a:endParaRPr>
          </a:p>
          <a:p>
            <a:pPr>
              <a:lnSpc>
                <a:spcPct val="125000"/>
              </a:lnSpc>
              <a:defRPr/>
            </a:pPr>
            <a:r>
              <a:rPr lang="zh-CN" altLang="en-US" sz="2400" dirty="0">
                <a:latin typeface="Bodoni MT Black" pitchFamily="18" charset="0"/>
                <a:ea typeface="+mn-ea"/>
              </a:rPr>
              <a:t>① </a:t>
            </a:r>
            <a:r>
              <a:rPr lang="zh-CN" altLang="zh-CN" sz="2400" dirty="0">
                <a:latin typeface="Bodoni MT Black" pitchFamily="18" charset="0"/>
                <a:ea typeface="+mn-ea"/>
              </a:rPr>
              <a:t>用例代表某些</a:t>
            </a:r>
            <a:r>
              <a:rPr lang="zh-CN" altLang="zh-CN" sz="2400" dirty="0">
                <a:solidFill>
                  <a:srgbClr val="FF0000"/>
                </a:solidFill>
                <a:latin typeface="Bodoni MT Black" pitchFamily="18" charset="0"/>
                <a:ea typeface="+mn-ea"/>
              </a:rPr>
              <a:t>用户可见的功能</a:t>
            </a:r>
            <a:r>
              <a:rPr lang="zh-CN" altLang="zh-CN" sz="2400" dirty="0">
                <a:latin typeface="Bodoni MT Black" pitchFamily="18" charset="0"/>
                <a:ea typeface="+mn-ea"/>
              </a:rPr>
              <a:t>，实现一个具体的用户目标。</a:t>
            </a:r>
            <a:endParaRPr lang="en-US" altLang="zh-CN" sz="2400" dirty="0">
              <a:latin typeface="Bodoni MT Black" pitchFamily="18" charset="0"/>
              <a:ea typeface="+mn-ea"/>
            </a:endParaRPr>
          </a:p>
          <a:p>
            <a:pPr>
              <a:lnSpc>
                <a:spcPct val="125000"/>
              </a:lnSpc>
              <a:defRPr/>
            </a:pPr>
            <a:r>
              <a:rPr lang="zh-CN" altLang="en-US" sz="2400" dirty="0">
                <a:latin typeface="Bodoni MT Black" pitchFamily="18" charset="0"/>
                <a:ea typeface="+mn-ea"/>
              </a:rPr>
              <a:t>② </a:t>
            </a:r>
            <a:r>
              <a:rPr lang="zh-CN" altLang="zh-CN" sz="2400" dirty="0">
                <a:latin typeface="Bodoni MT Black" pitchFamily="18" charset="0"/>
                <a:ea typeface="+mn-ea"/>
              </a:rPr>
              <a:t>用例总是</a:t>
            </a:r>
            <a:r>
              <a:rPr lang="zh-CN" altLang="zh-CN" sz="2400" dirty="0">
                <a:solidFill>
                  <a:srgbClr val="FF0000"/>
                </a:solidFill>
                <a:latin typeface="Bodoni MT Black" pitchFamily="18" charset="0"/>
                <a:ea typeface="+mn-ea"/>
              </a:rPr>
              <a:t>被行为者启动</a:t>
            </a:r>
            <a:r>
              <a:rPr lang="zh-CN" altLang="zh-CN" sz="2400" dirty="0">
                <a:latin typeface="Bodoni MT Black" pitchFamily="18" charset="0"/>
                <a:ea typeface="+mn-ea"/>
              </a:rPr>
              <a:t>的，并向行为者提供可识别的值。</a:t>
            </a:r>
            <a:endParaRPr lang="en-US" altLang="zh-CN" sz="2400" dirty="0">
              <a:latin typeface="Bodoni MT Black" pitchFamily="18" charset="0"/>
              <a:ea typeface="+mn-ea"/>
            </a:endParaRPr>
          </a:p>
          <a:p>
            <a:pPr>
              <a:lnSpc>
                <a:spcPct val="125000"/>
              </a:lnSpc>
              <a:defRPr/>
            </a:pPr>
            <a:r>
              <a:rPr lang="zh-CN" altLang="en-US" sz="2400" dirty="0">
                <a:latin typeface="Bodoni MT Black" pitchFamily="18" charset="0"/>
                <a:ea typeface="+mn-ea"/>
              </a:rPr>
              <a:t>③ </a:t>
            </a:r>
            <a:r>
              <a:rPr lang="zh-CN" altLang="zh-CN" sz="2400" dirty="0">
                <a:latin typeface="Bodoni MT Black" pitchFamily="18" charset="0"/>
                <a:ea typeface="+mn-ea"/>
              </a:rPr>
              <a:t>用例必须是</a:t>
            </a:r>
            <a:r>
              <a:rPr lang="zh-CN" altLang="zh-CN" sz="2400" dirty="0">
                <a:solidFill>
                  <a:srgbClr val="FF0000"/>
                </a:solidFill>
                <a:latin typeface="Bodoni MT Black" pitchFamily="18" charset="0"/>
                <a:ea typeface="+mn-ea"/>
              </a:rPr>
              <a:t>完整</a:t>
            </a:r>
            <a:r>
              <a:rPr lang="zh-CN" altLang="zh-CN" sz="2400" dirty="0">
                <a:latin typeface="Bodoni MT Black" pitchFamily="18" charset="0"/>
                <a:ea typeface="+mn-ea"/>
              </a:rPr>
              <a:t>的。</a:t>
            </a:r>
          </a:p>
          <a:p>
            <a:pPr marL="0" indent="0">
              <a:lnSpc>
                <a:spcPct val="125000"/>
              </a:lnSpc>
              <a:defRPr/>
            </a:pPr>
            <a:r>
              <a:rPr lang="en-US" altLang="zh-CN" sz="2400" dirty="0">
                <a:latin typeface="Bodoni MT Black" pitchFamily="18" charset="0"/>
                <a:ea typeface="+mn-ea"/>
              </a:rPr>
              <a:t>      </a:t>
            </a:r>
            <a:r>
              <a:rPr lang="zh-CN" altLang="zh-CN" sz="2400" b="1" dirty="0">
                <a:latin typeface="Bodoni MT Black" pitchFamily="18" charset="0"/>
                <a:ea typeface="+mn-ea"/>
              </a:rPr>
              <a:t>注意</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用例是一个类</a:t>
            </a:r>
            <a:r>
              <a:rPr lang="zh-CN" altLang="zh-CN" sz="2400" dirty="0">
                <a:latin typeface="Bodoni MT Black" pitchFamily="18" charset="0"/>
                <a:ea typeface="+mn-ea"/>
              </a:rPr>
              <a:t>，它代表</a:t>
            </a:r>
            <a:r>
              <a:rPr lang="zh-CN" altLang="zh-CN" sz="2400" dirty="0">
                <a:solidFill>
                  <a:srgbClr val="FF0000"/>
                </a:solidFill>
                <a:latin typeface="Bodoni MT Black" pitchFamily="18" charset="0"/>
                <a:ea typeface="+mn-ea"/>
              </a:rPr>
              <a:t>一类功能</a:t>
            </a:r>
            <a:r>
              <a:rPr lang="zh-CN" altLang="zh-CN" sz="2400" dirty="0">
                <a:latin typeface="Bodoni MT Black" pitchFamily="18" charset="0"/>
                <a:ea typeface="+mn-ea"/>
              </a:rPr>
              <a:t>而不是使用该功能的某个具体实例。用例的实例是系统的一种实际使用方法，通常把</a:t>
            </a:r>
            <a:r>
              <a:rPr lang="zh-CN" altLang="zh-CN" sz="2400" dirty="0">
                <a:solidFill>
                  <a:srgbClr val="FF0000"/>
                </a:solidFill>
                <a:latin typeface="Bodoni MT Black" pitchFamily="18" charset="0"/>
                <a:ea typeface="+mn-ea"/>
              </a:rPr>
              <a:t>用例的实例</a:t>
            </a:r>
            <a:r>
              <a:rPr lang="zh-CN" altLang="zh-CN" sz="2400" dirty="0">
                <a:latin typeface="Bodoni MT Black" pitchFamily="18" charset="0"/>
                <a:ea typeface="+mn-ea"/>
              </a:rPr>
              <a:t>称为</a:t>
            </a:r>
            <a:r>
              <a:rPr lang="zh-CN" altLang="zh-CN" sz="2400" b="1" dirty="0">
                <a:solidFill>
                  <a:srgbClr val="FF0000"/>
                </a:solidFill>
                <a:latin typeface="Bodoni MT Black" pitchFamily="18" charset="0"/>
                <a:ea typeface="+mn-ea"/>
              </a:rPr>
              <a:t>脚本</a:t>
            </a:r>
            <a:r>
              <a:rPr lang="zh-CN" altLang="zh-CN" sz="2400" dirty="0">
                <a:latin typeface="Bodoni MT Black" pitchFamily="18" charset="0"/>
                <a:ea typeface="+mn-ea"/>
              </a:rPr>
              <a:t>。脚本是系统的一次具体执行过程</a:t>
            </a:r>
            <a:r>
              <a:rPr lang="zh-CN" altLang="en-US" sz="2400" dirty="0">
                <a:latin typeface="Bodoni MT Black" pitchFamily="18" charset="0"/>
                <a:ea typeface="+mn-ea"/>
              </a:rPr>
              <a:t>。</a:t>
            </a:r>
            <a:endParaRPr lang="en-US" altLang="zh-CN" sz="22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179512" y="980728"/>
            <a:ext cx="525658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solidFill>
                  <a:srgbClr val="FF0000"/>
                </a:solidFill>
                <a:latin typeface="Bodoni MT Black" pitchFamily="18" charset="0"/>
                <a:ea typeface="+mn-ea"/>
              </a:rPr>
              <a:t>3. </a:t>
            </a:r>
            <a:r>
              <a:rPr lang="zh-CN" altLang="en-US" sz="2400" b="1" dirty="0">
                <a:solidFill>
                  <a:srgbClr val="FF0000"/>
                </a:solidFill>
                <a:latin typeface="Bodoni MT Black" pitchFamily="18" charset="0"/>
                <a:ea typeface="+mn-ea"/>
              </a:rPr>
              <a:t>行为者</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b="1" dirty="0">
                <a:solidFill>
                  <a:srgbClr val="C00000"/>
                </a:solidFill>
                <a:latin typeface="Bodoni MT Black" pitchFamily="18" charset="0"/>
                <a:ea typeface="+mn-ea"/>
              </a:rPr>
              <a:t>     </a:t>
            </a:r>
            <a:r>
              <a:rPr lang="zh-CN" altLang="zh-CN" sz="2400" b="1" dirty="0">
                <a:solidFill>
                  <a:srgbClr val="C00000"/>
                </a:solidFill>
                <a:latin typeface="Bodoni MT Black" pitchFamily="18" charset="0"/>
                <a:ea typeface="+mn-ea"/>
              </a:rPr>
              <a:t>行为者</a:t>
            </a:r>
            <a:r>
              <a:rPr lang="zh-CN" altLang="zh-CN" sz="2400" dirty="0">
                <a:latin typeface="Bodoni MT Black" pitchFamily="18" charset="0"/>
                <a:ea typeface="+mn-ea"/>
              </a:rPr>
              <a:t>指与系统交互的人或其他系统，它代表外部实体。使用用例且与系统交互的任何人或物都是行为者。</a:t>
            </a:r>
          </a:p>
          <a:p>
            <a:pPr marL="0" indent="0">
              <a:lnSpc>
                <a:spcPct val="125000"/>
              </a:lnSpc>
              <a:defRPr/>
            </a:pPr>
            <a:r>
              <a:rPr lang="en-US" altLang="zh-CN" sz="2400" dirty="0">
                <a:latin typeface="Bodoni MT Black" pitchFamily="18" charset="0"/>
                <a:ea typeface="+mn-ea"/>
              </a:rPr>
              <a:t>     </a:t>
            </a:r>
            <a:r>
              <a:rPr lang="zh-CN" altLang="zh-CN" sz="2400" b="1" dirty="0">
                <a:solidFill>
                  <a:srgbClr val="C00000"/>
                </a:solidFill>
                <a:latin typeface="Bodoni MT Black" pitchFamily="18" charset="0"/>
                <a:ea typeface="+mn-ea"/>
              </a:rPr>
              <a:t>行为者</a:t>
            </a:r>
            <a:r>
              <a:rPr lang="zh-CN" altLang="zh-CN" sz="2400" dirty="0">
                <a:latin typeface="Bodoni MT Black" pitchFamily="18" charset="0"/>
                <a:ea typeface="+mn-ea"/>
              </a:rPr>
              <a:t>代表一种</a:t>
            </a:r>
            <a:r>
              <a:rPr lang="zh-CN" altLang="zh-CN" sz="2400" dirty="0">
                <a:solidFill>
                  <a:srgbClr val="FF0000"/>
                </a:solidFill>
                <a:latin typeface="Bodoni MT Black" pitchFamily="18" charset="0"/>
                <a:ea typeface="+mn-ea"/>
              </a:rPr>
              <a:t>角色</a:t>
            </a:r>
            <a:r>
              <a:rPr lang="zh-CN" altLang="zh-CN" sz="2400" dirty="0">
                <a:latin typeface="Bodoni MT Black" pitchFamily="18" charset="0"/>
                <a:ea typeface="+mn-ea"/>
              </a:rPr>
              <a:t>，在用例图中</a:t>
            </a:r>
            <a:r>
              <a:rPr lang="zh-CN" altLang="zh-CN" sz="2400" dirty="0">
                <a:solidFill>
                  <a:srgbClr val="FF0000"/>
                </a:solidFill>
                <a:latin typeface="Bodoni MT Black" pitchFamily="18" charset="0"/>
                <a:ea typeface="+mn-ea"/>
              </a:rPr>
              <a:t>用直线连接行为者和用例</a:t>
            </a:r>
            <a:r>
              <a:rPr lang="zh-CN" altLang="zh-CN" sz="2400" dirty="0">
                <a:latin typeface="Bodoni MT Black" pitchFamily="18" charset="0"/>
                <a:ea typeface="+mn-ea"/>
              </a:rPr>
              <a:t>，表示两者之间交换信息，称为</a:t>
            </a:r>
            <a:r>
              <a:rPr lang="zh-CN" altLang="zh-CN" sz="2400" b="1" dirty="0">
                <a:solidFill>
                  <a:srgbClr val="FF0000"/>
                </a:solidFill>
                <a:latin typeface="Bodoni MT Black" pitchFamily="18" charset="0"/>
                <a:ea typeface="+mn-ea"/>
              </a:rPr>
              <a:t>通信联系</a:t>
            </a:r>
            <a:r>
              <a:rPr lang="zh-CN" altLang="zh-CN" sz="2400" dirty="0">
                <a:latin typeface="Bodoni MT Black" pitchFamily="18" charset="0"/>
                <a:ea typeface="+mn-ea"/>
              </a:rPr>
              <a:t>。行为者触发用例，并与用例交换信息。</a:t>
            </a:r>
            <a:endParaRPr lang="en-US" altLang="zh-CN" sz="24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pic>
        <p:nvPicPr>
          <p:cNvPr id="5" name="图片 2"/>
          <p:cNvPicPr>
            <a:picLocks noChangeAspect="1"/>
          </p:cNvPicPr>
          <p:nvPr/>
        </p:nvPicPr>
        <p:blipFill>
          <a:blip r:embed="rId3" cstate="print"/>
          <a:srcRect/>
          <a:stretch>
            <a:fillRect/>
          </a:stretch>
        </p:blipFill>
        <p:spPr bwMode="auto">
          <a:xfrm>
            <a:off x="5514594" y="721244"/>
            <a:ext cx="3594100" cy="4494213"/>
          </a:xfrm>
          <a:prstGeom prst="rect">
            <a:avLst/>
          </a:prstGeom>
          <a:noFill/>
          <a:ln w="9525">
            <a:noFill/>
            <a:miter lim="800000"/>
            <a:headEnd/>
            <a:tailEnd/>
          </a:ln>
        </p:spPr>
      </p:pic>
      <p:sp>
        <p:nvSpPr>
          <p:cNvPr id="2" name="椭圆 1"/>
          <p:cNvSpPr/>
          <p:nvPr/>
        </p:nvSpPr>
        <p:spPr>
          <a:xfrm>
            <a:off x="5474867" y="969491"/>
            <a:ext cx="864097" cy="439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9512" y="4980292"/>
            <a:ext cx="6120680" cy="1361911"/>
          </a:xfrm>
          <a:prstGeom prst="rect">
            <a:avLst/>
          </a:prstGeom>
        </p:spPr>
        <p:txBody>
          <a:bodyPr wrap="square">
            <a:spAutoFit/>
          </a:bodyPr>
          <a:lstStyle/>
          <a:p>
            <a:pPr marL="0" indent="0">
              <a:lnSpc>
                <a:spcPct val="125000"/>
              </a:lnSpc>
              <a:defRPr/>
            </a:pPr>
            <a:r>
              <a:rPr lang="zh-CN" altLang="zh-CN" sz="2200" dirty="0">
                <a:latin typeface="Bodoni MT Black" pitchFamily="18" charset="0"/>
              </a:rPr>
              <a:t>单行为者可与多个用例联系；一个用例也可与多个行为者联系。可把行为者分成</a:t>
            </a:r>
            <a:r>
              <a:rPr lang="zh-CN" altLang="zh-CN" sz="2200" dirty="0">
                <a:solidFill>
                  <a:srgbClr val="FF0000"/>
                </a:solidFill>
                <a:latin typeface="Bodoni MT Black" pitchFamily="18" charset="0"/>
              </a:rPr>
              <a:t>主行为者</a:t>
            </a:r>
            <a:r>
              <a:rPr lang="zh-CN" altLang="zh-CN" sz="2200" dirty="0">
                <a:latin typeface="Bodoni MT Black" pitchFamily="18" charset="0"/>
              </a:rPr>
              <a:t>和</a:t>
            </a:r>
            <a:r>
              <a:rPr lang="zh-CN" altLang="zh-CN" sz="2200" dirty="0">
                <a:solidFill>
                  <a:srgbClr val="FF0000"/>
                </a:solidFill>
                <a:latin typeface="Bodoni MT Black" pitchFamily="18" charset="0"/>
              </a:rPr>
              <a:t>副行为者</a:t>
            </a:r>
            <a:r>
              <a:rPr lang="zh-CN" altLang="zh-CN" sz="2200" dirty="0">
                <a:latin typeface="Bodoni MT Black" pitchFamily="18" charset="0"/>
              </a:rPr>
              <a:t>，还可分成</a:t>
            </a:r>
            <a:r>
              <a:rPr lang="zh-CN" altLang="zh-CN" sz="2200" dirty="0">
                <a:solidFill>
                  <a:srgbClr val="FF0000"/>
                </a:solidFill>
                <a:latin typeface="Bodoni MT Black" pitchFamily="18" charset="0"/>
              </a:rPr>
              <a:t>主动行为者</a:t>
            </a:r>
            <a:r>
              <a:rPr lang="zh-CN" altLang="zh-CN" sz="2200" dirty="0">
                <a:latin typeface="Bodoni MT Black" pitchFamily="18" charset="0"/>
              </a:rPr>
              <a:t>和</a:t>
            </a:r>
            <a:r>
              <a:rPr lang="zh-CN" altLang="zh-CN" sz="2200" dirty="0">
                <a:solidFill>
                  <a:srgbClr val="FF0000"/>
                </a:solidFill>
                <a:latin typeface="Bodoni MT Black" pitchFamily="18" charset="0"/>
              </a:rPr>
              <a:t>被动行为者</a:t>
            </a:r>
            <a:r>
              <a:rPr lang="zh-CN" altLang="zh-CN" sz="2200" dirty="0">
                <a:latin typeface="Bodoni MT Black" pitchFamily="18" charset="0"/>
              </a:rPr>
              <a:t>。</a:t>
            </a:r>
            <a:endParaRPr lang="en-US" altLang="zh-CN" sz="2200" b="1" dirty="0">
              <a:latin typeface="Bodoni MT Black"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323528" y="980728"/>
            <a:ext cx="85074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Aft>
                <a:spcPts val="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用例之间的关系</a:t>
            </a:r>
            <a:endParaRPr lang="en-US" altLang="zh-CN" sz="2400" b="1" dirty="0">
              <a:solidFill>
                <a:srgbClr val="FF0000"/>
              </a:solidFill>
              <a:latin typeface="Bodoni MT Black" pitchFamily="18" charset="0"/>
              <a:ea typeface="+mn-ea"/>
            </a:endParaRPr>
          </a:p>
          <a:p>
            <a:pPr marL="0" indent="0">
              <a:lnSpc>
                <a:spcPct val="125000"/>
              </a:lnSpc>
              <a:spcAft>
                <a:spcPts val="0"/>
              </a:spcAft>
              <a:defRPr/>
            </a:pPr>
            <a:r>
              <a:rPr lang="en-US" altLang="zh-CN" sz="2400" b="1" dirty="0">
                <a:solidFill>
                  <a:srgbClr val="C00000"/>
                </a:solidFill>
                <a:latin typeface="Bodoni MT Black" pitchFamily="18" charset="0"/>
                <a:ea typeface="+mn-ea"/>
              </a:rPr>
              <a:t>      </a:t>
            </a:r>
            <a:r>
              <a:rPr lang="en-US" altLang="zh-CN" sz="2400" dirty="0">
                <a:latin typeface="Bodoni MT Black" pitchFamily="18" charset="0"/>
                <a:ea typeface="+mn-ea"/>
              </a:rPr>
              <a:t>UML</a:t>
            </a:r>
            <a:r>
              <a:rPr lang="zh-CN" altLang="zh-CN" sz="2400" dirty="0">
                <a:latin typeface="Bodoni MT Black" pitchFamily="18" charset="0"/>
                <a:ea typeface="+mn-ea"/>
              </a:rPr>
              <a:t>用例之间主要有</a:t>
            </a:r>
            <a:r>
              <a:rPr lang="zh-CN" altLang="zh-CN" sz="2400" dirty="0">
                <a:solidFill>
                  <a:srgbClr val="FF0000"/>
                </a:solidFill>
                <a:latin typeface="Bodoni MT Black" pitchFamily="18" charset="0"/>
                <a:ea typeface="+mn-ea"/>
              </a:rPr>
              <a:t>扩展</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a:t>
            </a:r>
            <a:r>
              <a:rPr lang="zh-CN" altLang="zh-CN" sz="2400" dirty="0">
                <a:latin typeface="Bodoni MT Black" pitchFamily="18" charset="0"/>
                <a:ea typeface="+mn-ea"/>
              </a:rPr>
              <a:t>两种关系，它们是泛化关系的两种不同形式。</a:t>
            </a:r>
            <a:endParaRPr lang="en-US" altLang="zh-CN" sz="2400" dirty="0">
              <a:latin typeface="Bodoni MT Black" pitchFamily="18" charset="0"/>
              <a:ea typeface="+mn-ea"/>
            </a:endParaRPr>
          </a:p>
          <a:p>
            <a:pPr marL="0" indent="0">
              <a:lnSpc>
                <a:spcPct val="125000"/>
              </a:lnSpc>
              <a:spcAft>
                <a:spcPts val="0"/>
              </a:spcAft>
              <a:defRPr/>
            </a:pPr>
            <a:endParaRPr lang="en-US" altLang="zh-CN" sz="2400"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pic>
        <p:nvPicPr>
          <p:cNvPr id="2" name="图片 1"/>
          <p:cNvPicPr>
            <a:picLocks noChangeAspect="1"/>
          </p:cNvPicPr>
          <p:nvPr/>
        </p:nvPicPr>
        <p:blipFill>
          <a:blip r:embed="rId3"/>
          <a:stretch>
            <a:fillRect/>
          </a:stretch>
        </p:blipFill>
        <p:spPr>
          <a:xfrm>
            <a:off x="4800698" y="1917359"/>
            <a:ext cx="4295131" cy="4391961"/>
          </a:xfrm>
          <a:prstGeom prst="rect">
            <a:avLst/>
          </a:prstGeom>
        </p:spPr>
      </p:pic>
      <p:sp>
        <p:nvSpPr>
          <p:cNvPr id="3" name="矩形 2"/>
          <p:cNvSpPr/>
          <p:nvPr/>
        </p:nvSpPr>
        <p:spPr>
          <a:xfrm>
            <a:off x="147192" y="2339887"/>
            <a:ext cx="4572000" cy="2862322"/>
          </a:xfrm>
          <a:prstGeom prst="rect">
            <a:avLst/>
          </a:prstGeom>
        </p:spPr>
        <p:txBody>
          <a:bodyPr>
            <a:spAutoFit/>
          </a:bodyPr>
          <a:lstStyle/>
          <a:p>
            <a:pPr marL="0" indent="0">
              <a:lnSpc>
                <a:spcPct val="125000"/>
              </a:lnSpc>
              <a:spcAft>
                <a:spcPts val="0"/>
              </a:spcAft>
              <a:defRPr/>
            </a:pPr>
            <a:r>
              <a:rPr lang="zh-CN" altLang="en-US" sz="2400" dirty="0">
                <a:solidFill>
                  <a:srgbClr val="FF0000"/>
                </a:solidFill>
                <a:latin typeface="Bodoni MT Black" pitchFamily="18" charset="0"/>
              </a:rPr>
              <a:t>① 扩展关系</a:t>
            </a:r>
            <a:endParaRPr lang="en-US" altLang="zh-CN" sz="2400" dirty="0">
              <a:solidFill>
                <a:srgbClr val="FF0000"/>
              </a:solidFill>
              <a:latin typeface="Bodoni MT Black" pitchFamily="18" charset="0"/>
            </a:endParaRPr>
          </a:p>
          <a:p>
            <a:pPr marL="0" indent="0">
              <a:lnSpc>
                <a:spcPct val="125000"/>
              </a:lnSpc>
              <a:spcAft>
                <a:spcPts val="0"/>
              </a:spcAft>
              <a:defRPr/>
            </a:pPr>
            <a:r>
              <a:rPr lang="en-US" altLang="zh-CN" sz="2400" dirty="0">
                <a:solidFill>
                  <a:srgbClr val="FF0000"/>
                </a:solidFill>
                <a:latin typeface="Bodoni MT Black" pitchFamily="18" charset="0"/>
              </a:rPr>
              <a:t>     </a:t>
            </a:r>
            <a:r>
              <a:rPr lang="zh-CN" altLang="zh-CN" sz="2400" dirty="0">
                <a:solidFill>
                  <a:srgbClr val="FF0000"/>
                </a:solidFill>
                <a:latin typeface="Bodoni MT Black" pitchFamily="18" charset="0"/>
              </a:rPr>
              <a:t>向一个用例中添加一些动作后构成了另一个用例</a:t>
            </a:r>
            <a:r>
              <a:rPr lang="zh-CN" altLang="zh-CN" sz="2400" dirty="0">
                <a:latin typeface="Bodoni MT Black" pitchFamily="18" charset="0"/>
              </a:rPr>
              <a:t>，这两个用例之间的关系是扩展关系，后者继承前者的一些行为，把后者称为</a:t>
            </a:r>
            <a:r>
              <a:rPr lang="zh-CN" altLang="zh-CN" sz="2400" dirty="0">
                <a:solidFill>
                  <a:srgbClr val="FF0000"/>
                </a:solidFill>
                <a:latin typeface="Bodoni MT Black" pitchFamily="18" charset="0"/>
              </a:rPr>
              <a:t>扩展用例</a:t>
            </a:r>
            <a:r>
              <a:rPr lang="zh-CN" altLang="zh-CN" sz="2400" dirty="0">
                <a:latin typeface="Bodoni MT Black" pitchFamily="18" charset="0"/>
              </a:rPr>
              <a:t>。</a:t>
            </a:r>
            <a:endParaRPr lang="zh-CN" altLang="en-US" sz="2400" dirty="0"/>
          </a:p>
        </p:txBody>
      </p:sp>
      <p:sp>
        <p:nvSpPr>
          <p:cNvPr id="4" name="文本框 3"/>
          <p:cNvSpPr txBox="1"/>
          <p:nvPr/>
        </p:nvSpPr>
        <p:spPr>
          <a:xfrm>
            <a:off x="40866" y="5153460"/>
            <a:ext cx="5827236" cy="769441"/>
          </a:xfrm>
          <a:prstGeom prst="rect">
            <a:avLst/>
          </a:prstGeom>
          <a:noFill/>
        </p:spPr>
        <p:txBody>
          <a:bodyPr wrap="none" rtlCol="0">
            <a:spAutoFit/>
          </a:bodyPr>
          <a:lstStyle/>
          <a:p>
            <a:r>
              <a:rPr lang="zh-CN" altLang="en-US" sz="2200" dirty="0"/>
              <a:t>扩展关系用例：售罐装饮料 → 售散装饮料，</a:t>
            </a:r>
            <a:endParaRPr lang="en-US" altLang="zh-CN" sz="2200" dirty="0"/>
          </a:p>
          <a:p>
            <a:r>
              <a:rPr lang="zh-CN" altLang="en-US" sz="2200" dirty="0"/>
              <a:t>扩展关系图示为</a:t>
            </a:r>
            <a:r>
              <a:rPr lang="zh-CN" altLang="en-US" sz="2200" dirty="0">
                <a:solidFill>
                  <a:srgbClr val="0070C0"/>
                </a:solidFill>
              </a:rPr>
              <a:t>带版类</a:t>
            </a:r>
            <a:r>
              <a:rPr lang="en-US" altLang="zh-CN" sz="2200" dirty="0">
                <a:solidFill>
                  <a:srgbClr val="0070C0"/>
                </a:solidFill>
              </a:rPr>
              <a:t>《</a:t>
            </a:r>
            <a:r>
              <a:rPr lang="zh-CN" altLang="en-US" sz="2200" dirty="0">
                <a:solidFill>
                  <a:srgbClr val="0070C0"/>
                </a:solidFill>
              </a:rPr>
              <a:t>扩展</a:t>
            </a:r>
            <a:r>
              <a:rPr lang="en-US" altLang="zh-CN" sz="2200" dirty="0">
                <a:solidFill>
                  <a:srgbClr val="0070C0"/>
                </a:solidFill>
              </a:rPr>
              <a:t>》</a:t>
            </a:r>
            <a:r>
              <a:rPr lang="zh-CN" altLang="en-US" sz="2200" dirty="0"/>
              <a:t>的泛化关系。</a:t>
            </a:r>
          </a:p>
        </p:txBody>
      </p:sp>
      <p:sp>
        <p:nvSpPr>
          <p:cNvPr id="5" name="椭圆 4"/>
          <p:cNvSpPr/>
          <p:nvPr/>
        </p:nvSpPr>
        <p:spPr>
          <a:xfrm>
            <a:off x="6948264" y="2492896"/>
            <a:ext cx="1728192"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32775" name="TextBox 7"/>
          <p:cNvSpPr txBox="1">
            <a:spLocks noChangeArrowheads="1"/>
          </p:cNvSpPr>
          <p:nvPr/>
        </p:nvSpPr>
        <p:spPr bwMode="auto">
          <a:xfrm>
            <a:off x="323529" y="1116013"/>
            <a:ext cx="842493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面向对象方法具有下述</a:t>
            </a:r>
            <a:r>
              <a:rPr lang="en-US" altLang="zh-CN" sz="2400" dirty="0">
                <a:latin typeface="Bodoni MT Black" pitchFamily="18" charset="0"/>
                <a:ea typeface="+mn-ea"/>
              </a:rPr>
              <a:t>4</a:t>
            </a:r>
            <a:r>
              <a:rPr lang="zh-CN" altLang="zh-CN" sz="2400" dirty="0">
                <a:latin typeface="Bodoni MT Black" pitchFamily="18" charset="0"/>
                <a:ea typeface="+mn-ea"/>
              </a:rPr>
              <a:t>个要点</a:t>
            </a:r>
            <a:r>
              <a:rPr lang="zh-CN" altLang="en-US" sz="2400" dirty="0">
                <a:latin typeface="Bodoni MT Black" pitchFamily="18" charset="0"/>
                <a:ea typeface="+mn-ea"/>
              </a:rPr>
              <a:t>：</a:t>
            </a:r>
            <a:endParaRPr lang="en-US" altLang="zh-CN" sz="2400" dirty="0">
              <a:latin typeface="Bodoni MT Black" pitchFamily="18" charset="0"/>
              <a:ea typeface="+mn-ea"/>
            </a:endParaRPr>
          </a:p>
          <a:p>
            <a:pPr marL="0" indent="0" eaLnBrk="1" hangingPunct="1">
              <a:lnSpc>
                <a:spcPct val="125000"/>
              </a:lnSpc>
              <a:defRPr/>
            </a:pPr>
            <a:r>
              <a:rPr lang="zh-CN" altLang="en-US" sz="2400" dirty="0">
                <a:latin typeface="Bodoni MT Black" pitchFamily="18" charset="0"/>
                <a:ea typeface="+mn-ea"/>
              </a:rPr>
              <a:t>① </a:t>
            </a:r>
            <a:r>
              <a:rPr lang="zh-CN" altLang="zh-CN" sz="2400" dirty="0">
                <a:latin typeface="Bodoni MT Black" pitchFamily="18" charset="0"/>
                <a:ea typeface="+mn-ea"/>
              </a:rPr>
              <a:t>面向对象的软件系统是由</a:t>
            </a:r>
            <a:r>
              <a:rPr lang="zh-CN" altLang="zh-CN" sz="2400" dirty="0">
                <a:solidFill>
                  <a:srgbClr val="FF0000"/>
                </a:solidFill>
                <a:latin typeface="Bodoni MT Black" pitchFamily="18" charset="0"/>
                <a:ea typeface="+mn-ea"/>
              </a:rPr>
              <a:t>对象</a:t>
            </a:r>
            <a:r>
              <a:rPr lang="zh-CN" altLang="zh-CN" sz="2400" dirty="0">
                <a:latin typeface="Bodoni MT Black" pitchFamily="18" charset="0"/>
                <a:ea typeface="+mn-ea"/>
              </a:rPr>
              <a:t>组成的，软件中的任何元素都是对象，复杂的软件对象由比较简单的对象组合而成。</a:t>
            </a:r>
            <a:endParaRPr lang="en-US" altLang="zh-CN" sz="2400" dirty="0">
              <a:latin typeface="Bodoni MT Black" pitchFamily="18" charset="0"/>
              <a:ea typeface="+mn-ea"/>
            </a:endParaRPr>
          </a:p>
          <a:p>
            <a:pPr marL="0" indent="0">
              <a:lnSpc>
                <a:spcPct val="125000"/>
              </a:lnSpc>
              <a:defRPr/>
            </a:pPr>
            <a:r>
              <a:rPr lang="zh-CN" altLang="en-US" sz="2400" dirty="0">
                <a:latin typeface="Bodoni MT Black" pitchFamily="18" charset="0"/>
                <a:ea typeface="+mn-ea"/>
              </a:rPr>
              <a:t>② </a:t>
            </a:r>
            <a:r>
              <a:rPr lang="zh-CN" altLang="zh-CN" sz="2400" dirty="0">
                <a:latin typeface="Bodoni MT Black" pitchFamily="18" charset="0"/>
                <a:ea typeface="+mn-ea"/>
              </a:rPr>
              <a:t>把所有对象都划分成各种</a:t>
            </a:r>
            <a:r>
              <a:rPr lang="zh-CN" altLang="zh-CN" sz="2400" dirty="0">
                <a:solidFill>
                  <a:srgbClr val="FF0000"/>
                </a:solidFill>
                <a:latin typeface="Bodoni MT Black" pitchFamily="18" charset="0"/>
                <a:ea typeface="+mn-ea"/>
              </a:rPr>
              <a:t>对象类</a:t>
            </a:r>
            <a:r>
              <a:rPr lang="zh-CN" altLang="en-US" sz="2400" dirty="0">
                <a:latin typeface="Bodoni MT Black" pitchFamily="18" charset="0"/>
                <a:ea typeface="+mn-ea"/>
              </a:rPr>
              <a:t>（</a:t>
            </a:r>
            <a:r>
              <a:rPr lang="zh-CN" altLang="zh-CN" sz="2400" dirty="0">
                <a:latin typeface="Bodoni MT Black" pitchFamily="18" charset="0"/>
                <a:ea typeface="+mn-ea"/>
              </a:rPr>
              <a:t>简称为</a:t>
            </a:r>
            <a:r>
              <a:rPr lang="zh-CN" altLang="zh-CN" sz="2400" dirty="0">
                <a:solidFill>
                  <a:srgbClr val="FF0000"/>
                </a:solidFill>
                <a:latin typeface="Bodoni MT Black" pitchFamily="18" charset="0"/>
                <a:ea typeface="+mn-ea"/>
              </a:rPr>
              <a:t>类</a:t>
            </a:r>
            <a:r>
              <a:rPr lang="zh-CN" altLang="en-US" sz="2400" dirty="0">
                <a:latin typeface="Bodoni MT Black" pitchFamily="18" charset="0"/>
              </a:rPr>
              <a:t>）</a:t>
            </a:r>
            <a:r>
              <a:rPr lang="zh-CN" altLang="zh-CN" sz="2400" dirty="0">
                <a:latin typeface="Bodoni MT Black" pitchFamily="18" charset="0"/>
                <a:ea typeface="+mn-ea"/>
              </a:rPr>
              <a:t>，每个对象类都定义了一组数据和一组方法。数据用于表示对象的</a:t>
            </a:r>
            <a:r>
              <a:rPr lang="zh-CN" altLang="zh-CN" sz="2400" dirty="0">
                <a:solidFill>
                  <a:srgbClr val="FF0000"/>
                </a:solidFill>
                <a:latin typeface="Bodoni MT Black" pitchFamily="18" charset="0"/>
                <a:ea typeface="+mn-ea"/>
              </a:rPr>
              <a:t>静态属性</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对象的状态信息</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en-US" sz="2400" dirty="0">
                <a:latin typeface="Bodoni MT Black" pitchFamily="18" charset="0"/>
                <a:ea typeface="+mn-ea"/>
              </a:rPr>
              <a:t>③ </a:t>
            </a:r>
            <a:r>
              <a:rPr lang="zh-CN" altLang="zh-CN" sz="2400" dirty="0">
                <a:latin typeface="Bodoni MT Black" pitchFamily="18" charset="0"/>
                <a:ea typeface="+mn-ea"/>
              </a:rPr>
              <a:t>按照</a:t>
            </a:r>
            <a:r>
              <a:rPr lang="zh-CN" altLang="zh-CN" sz="2400" dirty="0">
                <a:solidFill>
                  <a:srgbClr val="FF0000"/>
                </a:solidFill>
                <a:latin typeface="Bodoni MT Black" pitchFamily="18" charset="0"/>
                <a:ea typeface="+mn-ea"/>
              </a:rPr>
              <a:t>子类</a:t>
            </a:r>
            <a:r>
              <a:rPr lang="zh-CN" altLang="en-US" sz="2400" dirty="0">
                <a:latin typeface="Bodoni MT Black" pitchFamily="18" charset="0"/>
                <a:ea typeface="+mn-ea"/>
              </a:rPr>
              <a:t>（</a:t>
            </a:r>
            <a:r>
              <a:rPr lang="zh-CN" altLang="zh-CN" sz="2400" dirty="0">
                <a:latin typeface="Bodoni MT Black" pitchFamily="18" charset="0"/>
                <a:ea typeface="+mn-ea"/>
              </a:rPr>
              <a:t>或派生类</a:t>
            </a:r>
            <a:r>
              <a:rPr lang="zh-CN" altLang="en-US" sz="2400" dirty="0">
                <a:latin typeface="Bodoni MT Black" pitchFamily="18" charset="0"/>
              </a:rPr>
              <a:t>）</a:t>
            </a:r>
            <a:r>
              <a:rPr lang="zh-CN" altLang="zh-CN" sz="2400" dirty="0">
                <a:latin typeface="Bodoni MT Black" pitchFamily="18" charset="0"/>
                <a:ea typeface="+mn-ea"/>
              </a:rPr>
              <a:t>与</a:t>
            </a:r>
            <a:r>
              <a:rPr lang="zh-CN" altLang="zh-CN" sz="2400" dirty="0">
                <a:solidFill>
                  <a:srgbClr val="FF0000"/>
                </a:solidFill>
                <a:latin typeface="Bodoni MT Black" pitchFamily="18" charset="0"/>
                <a:ea typeface="+mn-ea"/>
              </a:rPr>
              <a:t>父类</a:t>
            </a:r>
            <a:r>
              <a:rPr lang="zh-CN" altLang="en-US" sz="2400" dirty="0">
                <a:latin typeface="Bodoni MT Black" pitchFamily="18" charset="0"/>
              </a:rPr>
              <a:t>（</a:t>
            </a:r>
            <a:r>
              <a:rPr lang="zh-CN" altLang="zh-CN" sz="2400" dirty="0">
                <a:latin typeface="Bodoni MT Black" pitchFamily="18" charset="0"/>
                <a:ea typeface="+mn-ea"/>
              </a:rPr>
              <a:t>或基类</a:t>
            </a:r>
            <a:r>
              <a:rPr lang="zh-CN" altLang="en-US" sz="2400" dirty="0">
                <a:latin typeface="Bodoni MT Black" pitchFamily="18" charset="0"/>
              </a:rPr>
              <a:t>）</a:t>
            </a:r>
            <a:r>
              <a:rPr lang="zh-CN" altLang="zh-CN" sz="2400" dirty="0">
                <a:latin typeface="Bodoni MT Black" pitchFamily="18" charset="0"/>
                <a:ea typeface="+mn-ea"/>
              </a:rPr>
              <a:t>的关系，把若干个对象类组成一个层次结构的系统</a:t>
            </a:r>
            <a:r>
              <a:rPr lang="zh-CN" altLang="en-US" sz="2400" dirty="0">
                <a:latin typeface="Bodoni MT Black" pitchFamily="18" charset="0"/>
                <a:ea typeface="+mn-ea"/>
              </a:rPr>
              <a:t>（</a:t>
            </a:r>
            <a:r>
              <a:rPr lang="zh-CN" altLang="zh-CN" sz="2400" dirty="0">
                <a:latin typeface="Bodoni MT Black" pitchFamily="18" charset="0"/>
                <a:ea typeface="+mn-ea"/>
              </a:rPr>
              <a:t>也称为</a:t>
            </a:r>
            <a:r>
              <a:rPr lang="zh-CN" altLang="zh-CN" sz="2400" dirty="0">
                <a:solidFill>
                  <a:srgbClr val="FF0000"/>
                </a:solidFill>
                <a:latin typeface="Bodoni MT Black" pitchFamily="18" charset="0"/>
                <a:ea typeface="+mn-ea"/>
              </a:rPr>
              <a:t>类等级</a:t>
            </a:r>
            <a:r>
              <a:rPr lang="zh-CN" altLang="en-US" sz="2400" dirty="0">
                <a:latin typeface="Bodoni MT Black" pitchFamily="18" charset="0"/>
              </a:rPr>
              <a:t>）</a:t>
            </a:r>
            <a:r>
              <a:rPr lang="zh-CN" altLang="zh-CN" sz="2400" dirty="0">
                <a:latin typeface="Bodoni MT Black" pitchFamily="18" charset="0"/>
                <a:ea typeface="+mn-ea"/>
              </a:rPr>
              <a:t>。</a:t>
            </a:r>
            <a:endParaRPr lang="en-US" altLang="zh-CN" sz="2400" dirty="0">
              <a:latin typeface="Bodoni MT Black" pitchFamily="18" charset="0"/>
              <a:ea typeface="+mn-ea"/>
            </a:endParaRPr>
          </a:p>
          <a:p>
            <a:pPr marL="0" indent="0">
              <a:lnSpc>
                <a:spcPct val="125000"/>
              </a:lnSpc>
              <a:defRPr/>
            </a:pPr>
            <a:r>
              <a:rPr lang="zh-CN" altLang="en-US" sz="2400" dirty="0">
                <a:latin typeface="Bodoni MT Black" pitchFamily="18" charset="0"/>
                <a:ea typeface="+mn-ea"/>
              </a:rPr>
              <a:t>④ </a:t>
            </a:r>
            <a:r>
              <a:rPr lang="zh-CN" altLang="zh-CN" sz="2400" dirty="0">
                <a:latin typeface="Bodoni MT Black" pitchFamily="18" charset="0"/>
                <a:ea typeface="+mn-ea"/>
              </a:rPr>
              <a:t>对象彼此之间仅能通过传递</a:t>
            </a:r>
            <a:r>
              <a:rPr lang="zh-CN" altLang="zh-CN" sz="2400" dirty="0">
                <a:solidFill>
                  <a:srgbClr val="FF0000"/>
                </a:solidFill>
                <a:latin typeface="Bodoni MT Black" pitchFamily="18" charset="0"/>
                <a:ea typeface="+mn-ea"/>
              </a:rPr>
              <a:t>消息</a:t>
            </a:r>
            <a:r>
              <a:rPr lang="zh-CN" altLang="zh-CN" sz="2400" dirty="0">
                <a:latin typeface="Bodoni MT Black" pitchFamily="18" charset="0"/>
                <a:ea typeface="+mn-ea"/>
              </a:rPr>
              <a:t>互相联系。</a:t>
            </a:r>
            <a:endParaRPr lang="en-US" altLang="zh-CN" sz="2400" dirty="0">
              <a:latin typeface="Bodoni MT Black" pitchFamily="18" charset="0"/>
              <a:ea typeface="+mn-ea"/>
            </a:endParaRPr>
          </a:p>
        </p:txBody>
      </p:sp>
      <p:sp>
        <p:nvSpPr>
          <p:cNvPr id="8" name="1 Título"/>
          <p:cNvSpPr txBox="1">
            <a:spLocks/>
          </p:cNvSpPr>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9.1.1 </a:t>
            </a:r>
            <a:r>
              <a:rPr lang="zh-CN" altLang="en-US" sz="2400" dirty="0">
                <a:solidFill>
                  <a:srgbClr val="D9D9D9"/>
                </a:solidFill>
                <a:latin typeface="Bodoni MT Black" pitchFamily="18" charset="0"/>
                <a:ea typeface="+mn-ea"/>
              </a:rPr>
              <a:t>面向对象方法学的要点</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323528" y="980728"/>
            <a:ext cx="8507412" cy="50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Aft>
                <a:spcPts val="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用例之间的关系</a:t>
            </a:r>
            <a:endParaRPr lang="en-US" altLang="zh-CN" sz="2400" b="1" dirty="0">
              <a:solidFill>
                <a:srgbClr val="FF0000"/>
              </a:solidFill>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sp>
        <p:nvSpPr>
          <p:cNvPr id="2" name="矩形 1"/>
          <p:cNvSpPr/>
          <p:nvPr/>
        </p:nvSpPr>
        <p:spPr>
          <a:xfrm>
            <a:off x="251520" y="1487726"/>
            <a:ext cx="4752528" cy="3785652"/>
          </a:xfrm>
          <a:prstGeom prst="rect">
            <a:avLst/>
          </a:prstGeom>
        </p:spPr>
        <p:txBody>
          <a:bodyPr wrap="square">
            <a:spAutoFit/>
          </a:bodyPr>
          <a:lstStyle/>
          <a:p>
            <a:pPr marL="0" indent="0">
              <a:lnSpc>
                <a:spcPct val="125000"/>
              </a:lnSpc>
              <a:spcAft>
                <a:spcPts val="0"/>
              </a:spcAft>
              <a:defRPr/>
            </a:pPr>
            <a:r>
              <a:rPr lang="zh-CN" altLang="en-US" sz="2400" dirty="0">
                <a:solidFill>
                  <a:srgbClr val="FF0000"/>
                </a:solidFill>
                <a:latin typeface="Bodoni MT Black" pitchFamily="18" charset="0"/>
              </a:rPr>
              <a:t>② 使用关系</a:t>
            </a:r>
            <a:endParaRPr lang="en-US" altLang="zh-CN" sz="2400" dirty="0">
              <a:solidFill>
                <a:srgbClr val="FF0000"/>
              </a:solidFill>
              <a:latin typeface="Bodoni MT Black" pitchFamily="18" charset="0"/>
            </a:endParaRPr>
          </a:p>
          <a:p>
            <a:pPr marL="0" indent="0">
              <a:lnSpc>
                <a:spcPct val="125000"/>
              </a:lnSpc>
              <a:spcAft>
                <a:spcPts val="0"/>
              </a:spcAft>
              <a:defRPr/>
            </a:pPr>
            <a:r>
              <a:rPr lang="en-US" altLang="zh-CN" sz="2400" dirty="0">
                <a:latin typeface="Bodoni MT Black" pitchFamily="18" charset="0"/>
              </a:rPr>
              <a:t>   </a:t>
            </a:r>
            <a:r>
              <a:rPr lang="zh-CN" altLang="zh-CN" sz="2400" dirty="0">
                <a:latin typeface="Bodoni MT Black" pitchFamily="18" charset="0"/>
              </a:rPr>
              <a:t>当</a:t>
            </a:r>
            <a:r>
              <a:rPr lang="zh-CN" altLang="zh-CN" sz="2400" dirty="0">
                <a:solidFill>
                  <a:srgbClr val="FF0000"/>
                </a:solidFill>
                <a:latin typeface="Bodoni MT Black" pitchFamily="18" charset="0"/>
              </a:rPr>
              <a:t>一个用例使用另一个用例</a:t>
            </a:r>
            <a:r>
              <a:rPr lang="zh-CN" altLang="zh-CN" sz="2400" dirty="0">
                <a:latin typeface="Bodoni MT Black" pitchFamily="18" charset="0"/>
              </a:rPr>
              <a:t>时，这两个用例之间构成</a:t>
            </a:r>
            <a:r>
              <a:rPr lang="zh-CN" altLang="zh-CN" sz="2400" dirty="0">
                <a:solidFill>
                  <a:srgbClr val="FF0000"/>
                </a:solidFill>
                <a:latin typeface="Bodoni MT Black" pitchFamily="18" charset="0"/>
              </a:rPr>
              <a:t>使用关系</a:t>
            </a:r>
            <a:r>
              <a:rPr lang="zh-CN" altLang="zh-CN" sz="2400" dirty="0">
                <a:latin typeface="Bodoni MT Black" pitchFamily="18" charset="0"/>
              </a:rPr>
              <a:t>。</a:t>
            </a:r>
            <a:r>
              <a:rPr lang="zh-CN" altLang="en-US" sz="2400" dirty="0">
                <a:latin typeface="Bodoni MT Black" pitchFamily="18" charset="0"/>
              </a:rPr>
              <a:t>若</a:t>
            </a:r>
            <a:r>
              <a:rPr lang="zh-CN" altLang="zh-CN" sz="2400" dirty="0">
                <a:latin typeface="Bodoni MT Black" pitchFamily="18" charset="0"/>
              </a:rPr>
              <a:t>在若干个用例中有某些相同动作，则可以把这些相同动作提取出来单独构成一个</a:t>
            </a:r>
            <a:r>
              <a:rPr lang="zh-CN" altLang="zh-CN" sz="2400" dirty="0">
                <a:solidFill>
                  <a:srgbClr val="FF0000"/>
                </a:solidFill>
                <a:latin typeface="Bodoni MT Black" pitchFamily="18" charset="0"/>
              </a:rPr>
              <a:t>抽象用例</a:t>
            </a:r>
            <a:r>
              <a:rPr lang="zh-CN" altLang="zh-CN" sz="2400" dirty="0">
                <a:latin typeface="Bodoni MT Black" pitchFamily="18" charset="0"/>
              </a:rPr>
              <a:t>。当某用例使用该抽象用例时，</a:t>
            </a:r>
            <a:r>
              <a:rPr lang="zh-CN" altLang="en-US" sz="2400" dirty="0">
                <a:latin typeface="Bodoni MT Black" pitchFamily="18" charset="0"/>
              </a:rPr>
              <a:t>此</a:t>
            </a:r>
            <a:r>
              <a:rPr lang="zh-CN" altLang="zh-CN" sz="2400" dirty="0">
                <a:latin typeface="Bodoni MT Black" pitchFamily="18" charset="0"/>
              </a:rPr>
              <a:t>用例包含了抽象用例中所有动作。</a:t>
            </a:r>
            <a:endParaRPr lang="en-US" altLang="zh-CN" sz="2400" b="1" dirty="0">
              <a:latin typeface="Bodoni MT Black" pitchFamily="18" charset="0"/>
            </a:endParaRPr>
          </a:p>
        </p:txBody>
      </p:sp>
      <p:pic>
        <p:nvPicPr>
          <p:cNvPr id="6" name="图片 5"/>
          <p:cNvPicPr>
            <a:picLocks noChangeAspect="1"/>
          </p:cNvPicPr>
          <p:nvPr/>
        </p:nvPicPr>
        <p:blipFill>
          <a:blip r:embed="rId3"/>
          <a:stretch>
            <a:fillRect/>
          </a:stretch>
        </p:blipFill>
        <p:spPr>
          <a:xfrm>
            <a:off x="4706058" y="1321801"/>
            <a:ext cx="4295131" cy="4391961"/>
          </a:xfrm>
          <a:prstGeom prst="rect">
            <a:avLst/>
          </a:prstGeom>
        </p:spPr>
      </p:pic>
      <p:sp>
        <p:nvSpPr>
          <p:cNvPr id="3" name="椭圆 2"/>
          <p:cNvSpPr/>
          <p:nvPr/>
        </p:nvSpPr>
        <p:spPr>
          <a:xfrm>
            <a:off x="6732240" y="2708920"/>
            <a:ext cx="2098700" cy="3096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859" y="5157192"/>
            <a:ext cx="5827236" cy="894091"/>
          </a:xfrm>
          <a:prstGeom prst="rect">
            <a:avLst/>
          </a:prstGeom>
          <a:noFill/>
        </p:spPr>
        <p:txBody>
          <a:bodyPr wrap="none" rtlCol="0">
            <a:spAutoFit/>
          </a:bodyPr>
          <a:lstStyle/>
          <a:p>
            <a:pPr>
              <a:lnSpc>
                <a:spcPct val="125000"/>
              </a:lnSpc>
            </a:pPr>
            <a:r>
              <a:rPr lang="zh-CN" altLang="en-US" sz="2200" dirty="0"/>
              <a:t>使用关系的抽象用例：打开机器、关闭机器，</a:t>
            </a:r>
            <a:endParaRPr lang="en-US" altLang="zh-CN" sz="2200" dirty="0"/>
          </a:p>
          <a:p>
            <a:pPr>
              <a:lnSpc>
                <a:spcPct val="125000"/>
              </a:lnSpc>
            </a:pPr>
            <a:r>
              <a:rPr lang="zh-CN" altLang="en-US" sz="2200" dirty="0"/>
              <a:t>使用关系图示为</a:t>
            </a:r>
            <a:r>
              <a:rPr lang="zh-CN" altLang="en-US" sz="2200" dirty="0">
                <a:solidFill>
                  <a:srgbClr val="0070C0"/>
                </a:solidFill>
              </a:rPr>
              <a:t>带版类</a:t>
            </a:r>
            <a:r>
              <a:rPr lang="en-US" altLang="zh-CN" sz="2200" dirty="0">
                <a:solidFill>
                  <a:srgbClr val="0070C0"/>
                </a:solidFill>
              </a:rPr>
              <a:t>《</a:t>
            </a:r>
            <a:r>
              <a:rPr lang="zh-CN" altLang="en-US" sz="2200" dirty="0">
                <a:solidFill>
                  <a:srgbClr val="0070C0"/>
                </a:solidFill>
              </a:rPr>
              <a:t>使用</a:t>
            </a:r>
            <a:r>
              <a:rPr lang="en-US" altLang="zh-CN" sz="2200" dirty="0">
                <a:solidFill>
                  <a:srgbClr val="0070C0"/>
                </a:solidFill>
              </a:rPr>
              <a:t>》</a:t>
            </a:r>
            <a:r>
              <a:rPr lang="zh-CN" altLang="en-US" sz="2200" dirty="0"/>
              <a:t>的泛化关系。</a:t>
            </a:r>
          </a:p>
        </p:txBody>
      </p:sp>
    </p:spTree>
    <p:extLst>
      <p:ext uri="{BB962C8B-B14F-4D97-AF65-F5344CB8AC3E}">
        <p14:creationId xmlns:p14="http://schemas.microsoft.com/office/powerpoint/2010/main" val="27919343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468313" y="1268413"/>
            <a:ext cx="8362950" cy="44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solidFill>
                  <a:srgbClr val="FF0000"/>
                </a:solidFill>
                <a:latin typeface="Bodoni MT Black" pitchFamily="18" charset="0"/>
                <a:ea typeface="+mn-ea"/>
              </a:rPr>
              <a:t>4. </a:t>
            </a:r>
            <a:r>
              <a:rPr lang="zh-CN" altLang="en-US" sz="2400" b="1" dirty="0">
                <a:solidFill>
                  <a:srgbClr val="FF0000"/>
                </a:solidFill>
                <a:latin typeface="Bodoni MT Black" pitchFamily="18" charset="0"/>
                <a:ea typeface="+mn-ea"/>
              </a:rPr>
              <a:t>用例之间的关系</a:t>
            </a:r>
            <a:endParaRPr lang="en-US" altLang="zh-CN" sz="2400" b="1" dirty="0">
              <a:solidFill>
                <a:srgbClr val="FF0000"/>
              </a:solidFill>
              <a:latin typeface="Bodoni MT Black" pitchFamily="18" charset="0"/>
              <a:ea typeface="+mn-ea"/>
            </a:endParaRPr>
          </a:p>
        </p:txBody>
      </p:sp>
      <p:sp>
        <p:nvSpPr>
          <p:cNvPr id="3" name="文本框 2"/>
          <p:cNvSpPr txBox="1"/>
          <p:nvPr/>
        </p:nvSpPr>
        <p:spPr>
          <a:xfrm>
            <a:off x="251520" y="1820987"/>
            <a:ext cx="4305300" cy="3785652"/>
          </a:xfrm>
          <a:prstGeom prst="rect">
            <a:avLst/>
          </a:prstGeom>
          <a:noFill/>
        </p:spPr>
        <p:txBody>
          <a:bodyPr wrap="square">
            <a:spAutoFit/>
          </a:bodyPr>
          <a:lstStyle/>
          <a:p>
            <a:pPr eaLnBrk="1" hangingPunct="1">
              <a:lnSpc>
                <a:spcPct val="125000"/>
              </a:lnSpc>
              <a:defRPr/>
            </a:pPr>
            <a:r>
              <a:rPr lang="en-US" altLang="zh-CN" sz="2400" dirty="0">
                <a:latin typeface="Bodoni MT Black" pitchFamily="18" charset="0"/>
              </a:rPr>
              <a:t>     </a:t>
            </a:r>
            <a:r>
              <a:rPr lang="zh-CN" altLang="zh-CN" sz="2400" b="1" dirty="0">
                <a:latin typeface="Bodoni MT Black" pitchFamily="18" charset="0"/>
                <a:ea typeface="+mn-ea"/>
              </a:rPr>
              <a:t>注意扩展与使用之间的</a:t>
            </a:r>
            <a:r>
              <a:rPr lang="zh-CN" altLang="zh-CN" sz="2400" b="1" dirty="0">
                <a:solidFill>
                  <a:srgbClr val="C00000"/>
                </a:solidFill>
                <a:latin typeface="Bodoni MT Black" pitchFamily="18" charset="0"/>
                <a:ea typeface="+mn-ea"/>
              </a:rPr>
              <a:t>异同</a:t>
            </a:r>
            <a:r>
              <a:rPr lang="zh-CN" altLang="zh-CN" sz="2400" dirty="0">
                <a:latin typeface="Bodoni MT Black" pitchFamily="18" charset="0"/>
                <a:ea typeface="+mn-ea"/>
              </a:rPr>
              <a:t>： 这两种关系都意味着从几个用例中抽取那些公共的行为并放入一个单独的用例中。通常</a:t>
            </a:r>
            <a:r>
              <a:rPr lang="zh-CN" altLang="zh-CN" sz="2400" dirty="0">
                <a:solidFill>
                  <a:srgbClr val="FF0000"/>
                </a:solidFill>
                <a:latin typeface="Bodoni MT Black" pitchFamily="18" charset="0"/>
                <a:ea typeface="+mn-ea"/>
              </a:rPr>
              <a:t>在描述一般行为的变化时采用扩展关系</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在两个或多个用例中出现重复描述又想避免这种重复时，可以采用使用关系</a:t>
            </a:r>
            <a:r>
              <a:rPr lang="zh-CN" altLang="zh-CN" sz="2400" dirty="0">
                <a:latin typeface="Bodoni MT Black" pitchFamily="18" charset="0"/>
                <a:ea typeface="+mn-ea"/>
              </a:rPr>
              <a:t>。</a:t>
            </a:r>
            <a:endParaRPr lang="zh-CN" altLang="en-US" sz="2400" dirty="0">
              <a:latin typeface="Bodoni MT Black" pitchFamily="18" charset="0"/>
              <a:ea typeface="+mn-ea"/>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9.6.1 </a:t>
            </a:r>
            <a:r>
              <a:rPr lang="zh-CN" altLang="en-US" sz="2400" dirty="0">
                <a:solidFill>
                  <a:srgbClr val="D9D9D9"/>
                </a:solidFill>
                <a:latin typeface="Bodoni MT Black" pitchFamily="18" charset="0"/>
                <a:ea typeface="+mn-ea"/>
              </a:rPr>
              <a:t>用例图</a:t>
            </a:r>
          </a:p>
        </p:txBody>
      </p:sp>
      <p:pic>
        <p:nvPicPr>
          <p:cNvPr id="7" name="图片 6"/>
          <p:cNvPicPr>
            <a:picLocks noChangeAspect="1"/>
          </p:cNvPicPr>
          <p:nvPr/>
        </p:nvPicPr>
        <p:blipFill>
          <a:blip r:embed="rId3"/>
          <a:stretch>
            <a:fillRect/>
          </a:stretch>
        </p:blipFill>
        <p:spPr>
          <a:xfrm>
            <a:off x="4649788" y="1317962"/>
            <a:ext cx="4295131" cy="439196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9.6.2 </a:t>
            </a:r>
            <a:r>
              <a:rPr lang="zh-CN" altLang="en-US" sz="2400" dirty="0">
                <a:solidFill>
                  <a:srgbClr val="D9D9D9"/>
                </a:solidFill>
                <a:latin typeface="Bodoni MT Black" pitchFamily="18" charset="0"/>
                <a:ea typeface="+mn-ea"/>
              </a:rPr>
              <a:t>用例建模</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6" name="内容占位符 4"/>
          <p:cNvSpPr>
            <a:spLocks noGrp="1"/>
          </p:cNvSpPr>
          <p:nvPr>
            <p:ph idx="4294967295"/>
          </p:nvPr>
        </p:nvSpPr>
        <p:spPr>
          <a:xfrm>
            <a:off x="395288" y="914400"/>
            <a:ext cx="8229600" cy="604838"/>
          </a:xfrm>
        </p:spPr>
        <p:txBody>
          <a:bodyPr/>
          <a:lstStyle/>
          <a:p>
            <a:pPr marL="0" indent="0">
              <a:buFont typeface="Arial" charset="0"/>
              <a:buNone/>
              <a:defRPr/>
            </a:pPr>
            <a:r>
              <a:rPr lang="en-US" altLang="zh-CN" b="1" dirty="0">
                <a:latin typeface="Bodoni MT Black" pitchFamily="18" charset="0"/>
              </a:rPr>
              <a:t>9.6.2 </a:t>
            </a:r>
            <a:r>
              <a:rPr lang="zh-CN" altLang="en-US" b="1" dirty="0">
                <a:latin typeface="Bodoni MT Black" pitchFamily="18" charset="0"/>
              </a:rPr>
              <a:t>用例建模</a:t>
            </a:r>
          </a:p>
        </p:txBody>
      </p:sp>
      <p:sp>
        <p:nvSpPr>
          <p:cNvPr id="32775" name="TextBox 7"/>
          <p:cNvSpPr txBox="1">
            <a:spLocks noChangeArrowheads="1"/>
          </p:cNvSpPr>
          <p:nvPr/>
        </p:nvSpPr>
        <p:spPr bwMode="auto">
          <a:xfrm>
            <a:off x="372706" y="1772816"/>
            <a:ext cx="84978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spcAft>
                <a:spcPts val="0"/>
              </a:spcAft>
              <a:defRPr/>
            </a:pPr>
            <a:r>
              <a:rPr lang="en-US" altLang="zh-CN" sz="2400" dirty="0">
                <a:latin typeface="Bodoni MT Black" pitchFamily="18" charset="0"/>
              </a:rPr>
              <a:t> </a:t>
            </a:r>
            <a:r>
              <a:rPr lang="zh-CN" altLang="zh-CN" sz="2400" dirty="0">
                <a:latin typeface="Bodoni MT Black" pitchFamily="18" charset="0"/>
                <a:ea typeface="+mn-ea"/>
              </a:rPr>
              <a:t>一个</a:t>
            </a:r>
            <a:r>
              <a:rPr lang="zh-CN" altLang="zh-CN" sz="2400" b="1" dirty="0">
                <a:solidFill>
                  <a:srgbClr val="C00000"/>
                </a:solidFill>
                <a:latin typeface="Bodoni MT Black" pitchFamily="18" charset="0"/>
                <a:ea typeface="+mn-ea"/>
              </a:rPr>
              <a:t>用例模型</a:t>
            </a:r>
            <a:r>
              <a:rPr lang="zh-CN" altLang="zh-CN" sz="2400" dirty="0">
                <a:latin typeface="Bodoni MT Black" pitchFamily="18" charset="0"/>
                <a:ea typeface="+mn-ea"/>
              </a:rPr>
              <a:t>由若干幅用例图组成。创建用例模型的工作包括</a:t>
            </a:r>
            <a:r>
              <a:rPr lang="zh-CN" altLang="en-US" sz="2400" dirty="0">
                <a:latin typeface="Bodoni MT Black" pitchFamily="18" charset="0"/>
                <a:ea typeface="+mn-ea"/>
              </a:rPr>
              <a:t>：</a:t>
            </a:r>
            <a:r>
              <a:rPr lang="zh-CN" altLang="zh-CN" sz="2400" dirty="0">
                <a:solidFill>
                  <a:srgbClr val="FF0000"/>
                </a:solidFill>
                <a:latin typeface="Bodoni MT Black" pitchFamily="18" charset="0"/>
                <a:ea typeface="+mn-ea"/>
              </a:rPr>
              <a:t>定义系统</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寻找行为者和用例</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描述用例</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定义用例之间的关系</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确认模型</a:t>
            </a:r>
            <a:r>
              <a:rPr lang="zh-CN" altLang="zh-CN" sz="2400" dirty="0">
                <a:latin typeface="Bodoni MT Black" pitchFamily="18" charset="0"/>
                <a:ea typeface="+mn-ea"/>
              </a:rPr>
              <a:t>。其中，寻找行为者和用例是关键。</a:t>
            </a:r>
            <a:endParaRPr lang="en-US" altLang="zh-CN" sz="2400" b="1" dirty="0">
              <a:latin typeface="Bodoni MT Black" pitchFamily="18" charset="0"/>
              <a:ea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9.6.2 </a:t>
            </a:r>
            <a:r>
              <a:rPr lang="zh-CN" altLang="en-US" sz="2400" dirty="0">
                <a:solidFill>
                  <a:srgbClr val="D9D9D9"/>
                </a:solidFill>
                <a:latin typeface="Bodoni MT Black" pitchFamily="18" charset="0"/>
                <a:ea typeface="+mn-ea"/>
              </a:rPr>
              <a:t>用例建模</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415131" y="1090974"/>
            <a:ext cx="849788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solidFill>
                  <a:srgbClr val="FF0000"/>
                </a:solidFill>
                <a:latin typeface="Bodoni MT Black" pitchFamily="18" charset="0"/>
                <a:ea typeface="+mn-ea"/>
              </a:rPr>
              <a:t>1. </a:t>
            </a:r>
            <a:r>
              <a:rPr lang="zh-CN" altLang="en-US" sz="2400" b="1" dirty="0">
                <a:solidFill>
                  <a:srgbClr val="FF0000"/>
                </a:solidFill>
                <a:latin typeface="Bodoni MT Black" pitchFamily="18" charset="0"/>
                <a:ea typeface="+mn-ea"/>
              </a:rPr>
              <a:t>寻找行为者</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rPr>
              <a:t>       </a:t>
            </a:r>
            <a:r>
              <a:rPr lang="zh-CN" altLang="zh-CN" sz="2400" dirty="0">
                <a:latin typeface="Bodoni MT Black" pitchFamily="18" charset="0"/>
              </a:rPr>
              <a:t>为获取用例首先要找出系统的行为者，可通过请系统的用户回答一些问题来发现行为者。下述问题有助于发现行为者。</a:t>
            </a:r>
          </a:p>
          <a:p>
            <a:pPr marL="0">
              <a:lnSpc>
                <a:spcPct val="125000"/>
              </a:lnSpc>
              <a:buSzPct val="100000"/>
              <a:buFont typeface="Wingdings" panose="05000000000000000000" pitchFamily="2" charset="2"/>
              <a:buChar char="l"/>
              <a:defRPr/>
            </a:pPr>
            <a:r>
              <a:rPr lang="zh-CN" altLang="zh-CN" sz="2400" dirty="0">
                <a:latin typeface="Bodoni MT Black" pitchFamily="18" charset="0"/>
              </a:rPr>
              <a:t>谁将使用系统的主要功能（主行为者）？</a:t>
            </a:r>
            <a:endParaRPr lang="en-US" altLang="zh-CN" sz="2400" dirty="0">
              <a:latin typeface="Bodoni MT Black" pitchFamily="18" charset="0"/>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rPr>
              <a:t>谁需要借助系统的支持来完成日常工作？</a:t>
            </a:r>
            <a:endParaRPr lang="en-US" altLang="zh-CN" sz="2400" dirty="0">
              <a:latin typeface="Bodoni MT Black" pitchFamily="18" charset="0"/>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rPr>
              <a:t>谁来维护和管理系统（副行为者）？</a:t>
            </a:r>
            <a:endParaRPr lang="en-US" altLang="zh-CN" sz="2400" dirty="0">
              <a:latin typeface="Bodoni MT Black" pitchFamily="18" charset="0"/>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rPr>
              <a:t>系统控制哪些硬件设备？</a:t>
            </a:r>
            <a:endParaRPr lang="en-US" altLang="zh-CN" sz="2400" dirty="0">
              <a:latin typeface="Bodoni MT Black" pitchFamily="18" charset="0"/>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rPr>
              <a:t>系统需要与哪些其他系统交互？</a:t>
            </a:r>
            <a:endParaRPr lang="en-US" altLang="zh-CN" sz="2400" dirty="0">
              <a:latin typeface="Bodoni MT Black" pitchFamily="18" charset="0"/>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rPr>
              <a:t>哪些人或系统对本系统产生的结果（值）感兴趣？</a:t>
            </a:r>
            <a:endParaRPr lang="en-US" altLang="zh-CN" sz="2400" b="1" dirty="0">
              <a:latin typeface="Bodoni MT Black" pitchFamily="18" charset="0"/>
              <a:ea typeface="+mn-ea"/>
            </a:endParaRPr>
          </a:p>
        </p:txBody>
      </p:sp>
    </p:spTree>
    <p:extLst>
      <p:ext uri="{BB962C8B-B14F-4D97-AF65-F5344CB8AC3E}">
        <p14:creationId xmlns:p14="http://schemas.microsoft.com/office/powerpoint/2010/main" val="12059092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457200" y="1235075"/>
            <a:ext cx="843597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寻找用例</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一旦找到了行为者，就可以通过请</a:t>
            </a:r>
            <a:r>
              <a:rPr lang="zh-CN" altLang="zh-CN" sz="2400" dirty="0">
                <a:solidFill>
                  <a:srgbClr val="FF0000"/>
                </a:solidFill>
                <a:latin typeface="Bodoni MT Black" pitchFamily="18" charset="0"/>
                <a:ea typeface="+mn-ea"/>
              </a:rPr>
              <a:t>每个行为者</a:t>
            </a:r>
            <a:r>
              <a:rPr lang="zh-CN" altLang="zh-CN" sz="2400" dirty="0">
                <a:latin typeface="Bodoni MT Black" pitchFamily="18" charset="0"/>
                <a:ea typeface="+mn-ea"/>
              </a:rPr>
              <a:t>回答下述问题来获取用例。</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ea typeface="+mn-ea"/>
              </a:rPr>
              <a:t>行为者需要系统提供哪些功能？行为者自身需要做什么</a:t>
            </a:r>
            <a:r>
              <a:rPr lang="zh-CN" altLang="en-US" sz="2400" dirty="0">
                <a:latin typeface="Bodoni MT Black" pitchFamily="18" charset="0"/>
                <a:ea typeface="+mn-ea"/>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ea typeface="+mn-ea"/>
              </a:rPr>
              <a:t>行为者是否需要读取、创建、删除、修改或存储系统中的某类信息？</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ea typeface="+mn-ea"/>
              </a:rPr>
              <a:t>系统中发生的事件需要通知行为者吗？行为者需要通知系统某些事情吗？从功能观点看，这些事件能做什么？</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ea typeface="+mn-ea"/>
              </a:rPr>
              <a:t>行为者的日常工作是否因为系统的新功能而被简化或提高了效率？</a:t>
            </a:r>
            <a:endParaRPr lang="en-US" altLang="zh-CN" sz="2400" b="1" dirty="0">
              <a:latin typeface="Bodoni MT Black" pitchFamily="18" charset="0"/>
              <a:ea typeface="+mn-ea"/>
            </a:endParaRPr>
          </a:p>
        </p:txBody>
      </p:sp>
      <p:sp>
        <p:nvSpPr>
          <p:cNvPr id="8"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9.6.2 </a:t>
            </a:r>
            <a:r>
              <a:rPr lang="zh-CN" altLang="en-US" sz="2400" dirty="0">
                <a:solidFill>
                  <a:srgbClr val="D9D9D9"/>
                </a:solidFill>
                <a:latin typeface="Bodoni MT Black" pitchFamily="18" charset="0"/>
                <a:ea typeface="+mn-ea"/>
              </a:rPr>
              <a:t>用例建模</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9.6 </a:t>
            </a:r>
            <a:r>
              <a:rPr lang="zh-CN" altLang="en-US" b="1" dirty="0">
                <a:latin typeface="Bodoni MT Black" pitchFamily="18" charset="0"/>
              </a:rPr>
              <a:t>功能模型</a:t>
            </a:r>
          </a:p>
        </p:txBody>
      </p:sp>
      <p:sp>
        <p:nvSpPr>
          <p:cNvPr id="32775" name="TextBox 7"/>
          <p:cNvSpPr txBox="1">
            <a:spLocks noChangeArrowheads="1"/>
          </p:cNvSpPr>
          <p:nvPr/>
        </p:nvSpPr>
        <p:spPr bwMode="auto">
          <a:xfrm>
            <a:off x="554037" y="1268760"/>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solidFill>
                  <a:srgbClr val="FF0000"/>
                </a:solidFill>
                <a:latin typeface="Bodoni MT Black" pitchFamily="18" charset="0"/>
                <a:ea typeface="+mn-ea"/>
              </a:rPr>
              <a:t>2. </a:t>
            </a:r>
            <a:r>
              <a:rPr lang="zh-CN" altLang="en-US" sz="2400" b="1" dirty="0">
                <a:solidFill>
                  <a:srgbClr val="FF0000"/>
                </a:solidFill>
                <a:latin typeface="Bodoni MT Black" pitchFamily="18" charset="0"/>
                <a:ea typeface="+mn-ea"/>
              </a:rPr>
              <a:t>寻找用例</a:t>
            </a:r>
            <a:endParaRPr lang="en-US" altLang="zh-CN" sz="2400" b="1" dirty="0">
              <a:solidFill>
                <a:srgbClr val="FF0000"/>
              </a:solidFill>
              <a:latin typeface="Bodoni MT Black" pitchFamily="18" charset="0"/>
              <a:ea typeface="+mn-ea"/>
            </a:endParaRP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还有一些不是针对具体行为者而是针对</a:t>
            </a:r>
            <a:r>
              <a:rPr lang="zh-CN" altLang="zh-CN" sz="2400" dirty="0">
                <a:solidFill>
                  <a:srgbClr val="FF0000"/>
                </a:solidFill>
                <a:latin typeface="Bodoni MT Black" pitchFamily="18" charset="0"/>
                <a:ea typeface="+mn-ea"/>
              </a:rPr>
              <a:t>整个系统</a:t>
            </a:r>
            <a:r>
              <a:rPr lang="zh-CN" altLang="zh-CN" sz="2400" dirty="0">
                <a:latin typeface="Bodoni MT Black" pitchFamily="18" charset="0"/>
                <a:ea typeface="+mn-ea"/>
              </a:rPr>
              <a:t>的问题，也能帮助建模者发现用例，例如：</a:t>
            </a:r>
          </a:p>
          <a:p>
            <a:pPr marL="0">
              <a:lnSpc>
                <a:spcPct val="125000"/>
              </a:lnSpc>
              <a:buSzPct val="100000"/>
              <a:buFont typeface="Wingdings" panose="05000000000000000000" pitchFamily="2" charset="2"/>
              <a:buChar char="l"/>
              <a:defRPr/>
            </a:pPr>
            <a:r>
              <a:rPr lang="zh-CN" altLang="zh-CN" sz="2400" dirty="0">
                <a:latin typeface="Bodoni MT Black" pitchFamily="18" charset="0"/>
                <a:ea typeface="+mn-ea"/>
              </a:rPr>
              <a:t>系统需要哪些输入输出？输入来自何处？输出到哪里去？</a:t>
            </a:r>
            <a:endParaRPr lang="en-US" altLang="zh-CN" sz="2400" dirty="0">
              <a:latin typeface="Bodoni MT Black" pitchFamily="18" charset="0"/>
              <a:ea typeface="+mn-ea"/>
            </a:endParaRPr>
          </a:p>
          <a:p>
            <a:pPr marL="0">
              <a:lnSpc>
                <a:spcPct val="125000"/>
              </a:lnSpc>
              <a:buSzPct val="100000"/>
              <a:buFont typeface="Wingdings" panose="05000000000000000000" pitchFamily="2" charset="2"/>
              <a:buChar char="l"/>
              <a:defRPr/>
            </a:pPr>
            <a:r>
              <a:rPr lang="zh-CN" altLang="zh-CN" sz="2400" dirty="0">
                <a:latin typeface="Bodoni MT Black" pitchFamily="18" charset="0"/>
                <a:ea typeface="+mn-ea"/>
              </a:rPr>
              <a:t>当前使用的系统（可能是人工系统）存在的主要问题是什么？</a:t>
            </a:r>
          </a:p>
        </p:txBody>
      </p:sp>
      <p:sp>
        <p:nvSpPr>
          <p:cNvPr id="3" name="文本框 2"/>
          <p:cNvSpPr txBox="1"/>
          <p:nvPr/>
        </p:nvSpPr>
        <p:spPr>
          <a:xfrm>
            <a:off x="554037" y="4131022"/>
            <a:ext cx="8158162" cy="1430328"/>
          </a:xfrm>
          <a:prstGeom prst="rect">
            <a:avLst/>
          </a:prstGeom>
          <a:noFill/>
          <a:ln w="25400">
            <a:solidFill>
              <a:srgbClr val="C00000"/>
            </a:solidFill>
          </a:ln>
        </p:spPr>
        <p:txBody>
          <a:bodyPr>
            <a:spAutoFit/>
          </a:bodyPr>
          <a:lstStyle/>
          <a:p>
            <a:pPr eaLnBrk="1" hangingPunct="1">
              <a:lnSpc>
                <a:spcPct val="125000"/>
              </a:lnSpc>
              <a:defRPr/>
            </a:pPr>
            <a:r>
              <a:rPr lang="en-US" altLang="zh-CN" sz="2400" dirty="0">
                <a:latin typeface="Bodoni MT Black" pitchFamily="18" charset="0"/>
              </a:rPr>
              <a:t>      </a:t>
            </a:r>
            <a:r>
              <a:rPr lang="zh-CN" altLang="zh-CN" sz="2400" dirty="0">
                <a:latin typeface="Bodoni MT Black" pitchFamily="18" charset="0"/>
              </a:rPr>
              <a:t>注意，最后这两个问题并不意味着没有行为者也可以有用例，只是在获取用例时还不知道行为者是谁。事实上，</a:t>
            </a:r>
            <a:r>
              <a:rPr lang="zh-CN" altLang="zh-CN" sz="2400" b="1" dirty="0">
                <a:solidFill>
                  <a:srgbClr val="FF0000"/>
                </a:solidFill>
                <a:latin typeface="Bodoni MT Black" pitchFamily="18" charset="0"/>
              </a:rPr>
              <a:t>一个用例必须至少与一个行为者相关联。</a:t>
            </a:r>
            <a:endParaRPr lang="en-US" altLang="zh-CN" sz="2400" b="1" dirty="0">
              <a:solidFill>
                <a:srgbClr val="FF0000"/>
              </a:solidFill>
              <a:latin typeface="Bodoni MT Black" pitchFamily="18" charset="0"/>
            </a:endParaRPr>
          </a:p>
        </p:txBody>
      </p:sp>
      <p:sp>
        <p:nvSpPr>
          <p:cNvPr id="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9.6.2 </a:t>
            </a:r>
            <a:r>
              <a:rPr lang="zh-CN" altLang="en-US" sz="2400" dirty="0">
                <a:solidFill>
                  <a:srgbClr val="D9D9D9"/>
                </a:solidFill>
                <a:latin typeface="Bodoni MT Black" pitchFamily="18" charset="0"/>
                <a:ea typeface="+mn-ea"/>
              </a:rPr>
              <a:t>用例建模</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674365" y="548680"/>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itchFamily="18" charset="0"/>
                <a:ea typeface="+mn-ea"/>
              </a:rPr>
              <a:t>主要内容</a:t>
            </a:r>
            <a:endParaRPr lang="es-HN" b="1" dirty="0">
              <a:latin typeface="Bodoni MT Black" pitchFamily="18" charset="0"/>
              <a:ea typeface="+mn-ea"/>
            </a:endParaRPr>
          </a:p>
        </p:txBody>
      </p:sp>
      <p:sp>
        <p:nvSpPr>
          <p:cNvPr id="129027" name="2 Subtítulo"/>
          <p:cNvSpPr txBox="1">
            <a:spLocks/>
          </p:cNvSpPr>
          <p:nvPr/>
        </p:nvSpPr>
        <p:spPr bwMode="auto">
          <a:xfrm>
            <a:off x="250825" y="6172176"/>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29028" name="Imagen 5" descr="C:\Users\Design\Documents\Edu\Product Launch\shadown.png"/>
          <p:cNvPicPr>
            <a:picLocks noChangeAspect="1" noChangeArrowheads="1"/>
          </p:cNvPicPr>
          <p:nvPr/>
        </p:nvPicPr>
        <p:blipFill>
          <a:blip r:embed="rId3"/>
          <a:srcRect/>
          <a:stretch>
            <a:fillRect/>
          </a:stretch>
        </p:blipFill>
        <p:spPr bwMode="auto">
          <a:xfrm>
            <a:off x="2411413" y="5813401"/>
            <a:ext cx="762000" cy="982662"/>
          </a:xfrm>
          <a:prstGeom prst="rect">
            <a:avLst/>
          </a:prstGeom>
          <a:noFill/>
          <a:ln w="9525">
            <a:noFill/>
            <a:miter lim="800000"/>
            <a:headEnd/>
            <a:tailEnd/>
          </a:ln>
        </p:spPr>
      </p:pic>
      <p:pic>
        <p:nvPicPr>
          <p:cNvPr id="129029"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29030" name="TextBox 3">
            <a:hlinkClick r:id="rId5" action="ppaction://hlinksldjump"/>
          </p:cNvPr>
          <p:cNvSpPr txBox="1">
            <a:spLocks noChangeArrowheads="1"/>
          </p:cNvSpPr>
          <p:nvPr/>
        </p:nvSpPr>
        <p:spPr bwMode="auto">
          <a:xfrm>
            <a:off x="1006153" y="1937743"/>
            <a:ext cx="1928812" cy="369887"/>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9031" name="TextBox 4">
            <a:hlinkClick r:id="rId6" action="ppaction://hlinksldjump"/>
          </p:cNvPr>
          <p:cNvSpPr txBox="1">
            <a:spLocks noChangeArrowheads="1"/>
          </p:cNvSpPr>
          <p:nvPr/>
        </p:nvSpPr>
        <p:spPr bwMode="auto">
          <a:xfrm>
            <a:off x="934715" y="258068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9032" name="TextBox 5"/>
          <p:cNvSpPr txBox="1">
            <a:spLocks noChangeArrowheads="1"/>
          </p:cNvSpPr>
          <p:nvPr/>
        </p:nvSpPr>
        <p:spPr bwMode="auto">
          <a:xfrm>
            <a:off x="934715" y="315218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129033" name="TextBox 6"/>
          <p:cNvSpPr txBox="1">
            <a:spLocks noChangeArrowheads="1"/>
          </p:cNvSpPr>
          <p:nvPr/>
        </p:nvSpPr>
        <p:spPr bwMode="auto">
          <a:xfrm>
            <a:off x="934715" y="3723680"/>
            <a:ext cx="2214563" cy="369888"/>
          </a:xfrm>
          <a:prstGeom prst="rect">
            <a:avLst/>
          </a:prstGeom>
          <a:noFill/>
          <a:ln w="9525">
            <a:noFill/>
            <a:miter lim="800000"/>
            <a:headEnd/>
            <a:tailEnd/>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77528" y="1685330"/>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Bodoni MT Black" pitchFamily="18" charset="0"/>
              </a:rPr>
              <a:t>   </a:t>
            </a:r>
            <a:r>
              <a:rPr kumimoji="1" lang="en-US" altLang="zh-CN" sz="2400" b="1" dirty="0">
                <a:latin typeface="Bodoni MT Black" pitchFamily="18" charset="0"/>
              </a:rPr>
              <a:t>9.1   </a:t>
            </a:r>
            <a:r>
              <a:rPr kumimoji="1" lang="zh-CN" altLang="en-US" sz="2400" b="1" dirty="0">
                <a:latin typeface="Bodoni MT Black" pitchFamily="18" charset="0"/>
              </a:rPr>
              <a:t>面向对象方法学概述</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9.2   </a:t>
            </a:r>
            <a:r>
              <a:rPr kumimoji="1" lang="zh-CN" altLang="en-US" sz="2400" b="1" dirty="0">
                <a:latin typeface="Bodoni MT Black" pitchFamily="18" charset="0"/>
              </a:rPr>
              <a:t>面向对象的概念</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9.3   </a:t>
            </a:r>
            <a:r>
              <a:rPr kumimoji="1" lang="zh-CN" altLang="en-US" sz="2400" b="1" dirty="0">
                <a:latin typeface="Bodoni MT Black" pitchFamily="18" charset="0"/>
              </a:rPr>
              <a:t>面向对象模型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9.4   </a:t>
            </a:r>
            <a:r>
              <a:rPr kumimoji="1" lang="zh-CN" altLang="en-US" sz="2400" b="1" dirty="0">
                <a:latin typeface="Bodoni MT Black" pitchFamily="18" charset="0"/>
              </a:rPr>
              <a:t>对象模型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9.5   </a:t>
            </a:r>
            <a:r>
              <a:rPr kumimoji="1" lang="zh-CN" altLang="en-US" sz="2400" b="1" dirty="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9.6   </a:t>
            </a:r>
            <a:r>
              <a:rPr kumimoji="1" lang="zh-CN" altLang="en-US" sz="2400" b="1" dirty="0">
                <a:latin typeface="Bodoni MT Black" pitchFamily="18" charset="0"/>
              </a:rPr>
              <a:t>功能模型</a:t>
            </a:r>
            <a:endParaRPr kumimoji="1" lang="en-US" altLang="zh-CN" sz="2400" b="1" dirty="0">
              <a:latin typeface="Bodoni MT Black" pitchFamily="18" charset="0"/>
            </a:endParaRPr>
          </a:p>
          <a:p>
            <a:pPr marL="0" indent="0" eaLnBrk="1" hangingPunct="1">
              <a:spcBef>
                <a:spcPct val="50000"/>
              </a:spcBef>
              <a:buClrTx/>
              <a:buSzTx/>
              <a:buFont typeface="Wingdings" pitchFamily="2" charset="2"/>
              <a:buNone/>
              <a:defRPr/>
            </a:pPr>
            <a:r>
              <a:rPr kumimoji="1" lang="en-US" altLang="zh-CN" sz="2400" b="1" dirty="0">
                <a:latin typeface="Bodoni MT Black" pitchFamily="18" charset="0"/>
              </a:rPr>
              <a:t>   9.7   3</a:t>
            </a:r>
            <a:r>
              <a:rPr kumimoji="1" lang="zh-CN" altLang="en-US" sz="2400" b="1" dirty="0">
                <a:latin typeface="Bodoni MT Black" pitchFamily="18" charset="0"/>
              </a:rPr>
              <a:t>种模型之间的关系</a:t>
            </a:r>
            <a:r>
              <a:rPr kumimoji="1" lang="en-US" altLang="zh-CN" sz="2400" b="1" dirty="0">
                <a:solidFill>
                  <a:srgbClr val="9999CC">
                    <a:lumMod val="50000"/>
                  </a:srgbClr>
                </a:solidFill>
                <a:latin typeface="Bodoni MT Black" pitchFamily="18" charset="0"/>
              </a:rPr>
              <a:t> </a:t>
            </a:r>
            <a:endParaRPr kumimoji="1" lang="zh-CN" altLang="en-US" sz="2400" b="1" dirty="0">
              <a:solidFill>
                <a:srgbClr val="9999CC">
                  <a:lumMod val="50000"/>
                </a:srgbClr>
              </a:solidFill>
              <a:latin typeface="Bodoni MT Black" pitchFamily="18" charset="0"/>
            </a:endParaRPr>
          </a:p>
        </p:txBody>
      </p:sp>
      <p:sp>
        <p:nvSpPr>
          <p:cNvPr id="13" name="1 Título"/>
          <p:cNvSpPr txBox="1">
            <a:spLocks/>
          </p:cNvSpPr>
          <p:nvPr/>
        </p:nvSpPr>
        <p:spPr bwMode="auto">
          <a:xfrm>
            <a:off x="2792413" y="6229326"/>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9.7 3</a:t>
            </a:r>
            <a:r>
              <a:rPr lang="zh-CN" altLang="en-US" sz="2400" dirty="0">
                <a:solidFill>
                  <a:srgbClr val="D9D9D9"/>
                </a:solidFill>
                <a:latin typeface="Bodoni MT Black" pitchFamily="18" charset="0"/>
                <a:ea typeface="+mn-ea"/>
              </a:rPr>
              <a:t>种模型之间的关系</a:t>
            </a:r>
          </a:p>
        </p:txBody>
      </p:sp>
      <p:sp>
        <p:nvSpPr>
          <p:cNvPr id="14" name="矩形 13"/>
          <p:cNvSpPr/>
          <p:nvPr/>
        </p:nvSpPr>
        <p:spPr>
          <a:xfrm>
            <a:off x="861690" y="495558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70347" y="504209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9.7 3</a:t>
            </a:r>
            <a:r>
              <a:rPr lang="zh-CN" altLang="en-US" sz="2400" dirty="0">
                <a:solidFill>
                  <a:srgbClr val="D9D9D9"/>
                </a:solidFill>
                <a:latin typeface="Bodoni MT Black" pitchFamily="18" charset="0"/>
                <a:ea typeface="+mn-ea"/>
              </a:rPr>
              <a:t>种模型之间的关系</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9.7 3</a:t>
            </a:r>
            <a:r>
              <a:rPr lang="zh-CN" altLang="zh-CN" b="1" dirty="0">
                <a:latin typeface="Bodoni MT Black" pitchFamily="18" charset="0"/>
              </a:rPr>
              <a:t>种模型之间的关系</a:t>
            </a:r>
            <a:endParaRPr lang="zh-CN" altLang="en-US" b="1" dirty="0">
              <a:latin typeface="Bodoni MT Black" pitchFamily="18" charset="0"/>
            </a:endParaRPr>
          </a:p>
        </p:txBody>
      </p:sp>
      <p:sp>
        <p:nvSpPr>
          <p:cNvPr id="32775" name="TextBox 7"/>
          <p:cNvSpPr txBox="1">
            <a:spLocks noChangeArrowheads="1"/>
          </p:cNvSpPr>
          <p:nvPr/>
        </p:nvSpPr>
        <p:spPr bwMode="auto">
          <a:xfrm>
            <a:off x="482600" y="1628800"/>
            <a:ext cx="83629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Font typeface="Wingdings" panose="05000000000000000000" pitchFamily="2" charset="2"/>
              <a:buChar char="l"/>
              <a:defRPr/>
            </a:pPr>
            <a:r>
              <a:rPr lang="zh-CN" altLang="zh-CN" sz="2400" b="1" dirty="0">
                <a:solidFill>
                  <a:srgbClr val="C00000"/>
                </a:solidFill>
                <a:latin typeface="Bodoni MT Black" pitchFamily="18" charset="0"/>
                <a:ea typeface="+mn-ea"/>
              </a:rPr>
              <a:t>功能模型</a:t>
            </a:r>
            <a:r>
              <a:rPr lang="zh-CN" altLang="zh-CN" sz="2400" dirty="0">
                <a:latin typeface="Bodoni MT Black" pitchFamily="18" charset="0"/>
                <a:ea typeface="+mn-ea"/>
              </a:rPr>
              <a:t>指明了系统应该</a:t>
            </a:r>
            <a:r>
              <a:rPr lang="zh-CN" altLang="zh-CN" sz="2400" dirty="0">
                <a:solidFill>
                  <a:srgbClr val="FF0000"/>
                </a:solidFill>
                <a:latin typeface="Bodoni MT Black" pitchFamily="18" charset="0"/>
                <a:ea typeface="+mn-ea"/>
              </a:rPr>
              <a:t>“做什么”</a:t>
            </a:r>
            <a:r>
              <a:rPr lang="zh-CN" altLang="zh-CN" sz="2400" dirty="0">
                <a:latin typeface="Bodoni MT Black" pitchFamily="18" charset="0"/>
                <a:ea typeface="+mn-ea"/>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solidFill>
                  <a:srgbClr val="C00000"/>
                </a:solidFill>
                <a:latin typeface="Bodoni MT Black" pitchFamily="18" charset="0"/>
                <a:ea typeface="+mn-ea"/>
              </a:rPr>
              <a:t>动态模型</a:t>
            </a:r>
            <a:r>
              <a:rPr lang="zh-CN" altLang="zh-CN" sz="2400" dirty="0">
                <a:latin typeface="Bodoni MT Black" pitchFamily="18" charset="0"/>
                <a:ea typeface="+mn-ea"/>
              </a:rPr>
              <a:t>明确规定了</a:t>
            </a:r>
            <a:r>
              <a:rPr lang="zh-CN" altLang="zh-CN" sz="2400" dirty="0">
                <a:solidFill>
                  <a:srgbClr val="FF0000"/>
                </a:solidFill>
                <a:latin typeface="Bodoni MT Black" pitchFamily="18" charset="0"/>
                <a:ea typeface="+mn-ea"/>
              </a:rPr>
              <a:t>什么时候</a:t>
            </a:r>
            <a:r>
              <a:rPr lang="zh-CN" altLang="en-US" sz="2400" dirty="0">
                <a:latin typeface="Bodoni MT Black" pitchFamily="18" charset="0"/>
                <a:ea typeface="+mn-ea"/>
              </a:rPr>
              <a:t>（</a:t>
            </a:r>
            <a:r>
              <a:rPr lang="zh-CN" altLang="zh-CN" sz="2400" dirty="0">
                <a:latin typeface="Bodoni MT Black" pitchFamily="18" charset="0"/>
                <a:ea typeface="+mn-ea"/>
              </a:rPr>
              <a:t>即在何种状态下接受了什么事件的触发</a:t>
            </a:r>
            <a:r>
              <a:rPr lang="zh-CN" altLang="en-US" sz="2400" dirty="0">
                <a:latin typeface="Bodoni MT Black" pitchFamily="18" charset="0"/>
              </a:rPr>
              <a:t>）</a:t>
            </a:r>
            <a:r>
              <a:rPr lang="zh-CN" altLang="zh-CN" sz="2400" dirty="0">
                <a:solidFill>
                  <a:srgbClr val="FF0000"/>
                </a:solidFill>
                <a:latin typeface="Bodoni MT Black" pitchFamily="18" charset="0"/>
                <a:ea typeface="+mn-ea"/>
              </a:rPr>
              <a:t>做</a:t>
            </a:r>
            <a:r>
              <a:rPr lang="zh-CN" altLang="zh-CN" sz="2400" dirty="0">
                <a:latin typeface="Bodoni MT Black" pitchFamily="18" charset="0"/>
                <a:ea typeface="+mn-ea"/>
              </a:rPr>
              <a:t>；</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b="1" dirty="0">
                <a:solidFill>
                  <a:srgbClr val="C00000"/>
                </a:solidFill>
                <a:latin typeface="Bodoni MT Black" pitchFamily="18" charset="0"/>
                <a:ea typeface="+mn-ea"/>
              </a:rPr>
              <a:t>对象模型</a:t>
            </a:r>
            <a:r>
              <a:rPr lang="zh-CN" altLang="zh-CN" sz="2400" dirty="0">
                <a:latin typeface="Bodoni MT Black" pitchFamily="18" charset="0"/>
                <a:ea typeface="+mn-ea"/>
              </a:rPr>
              <a:t>则定义了做事情的</a:t>
            </a:r>
            <a:r>
              <a:rPr lang="zh-CN" altLang="zh-CN" sz="2400" dirty="0">
                <a:solidFill>
                  <a:srgbClr val="FF0000"/>
                </a:solidFill>
                <a:latin typeface="Bodoni MT Black" pitchFamily="18" charset="0"/>
                <a:ea typeface="+mn-ea"/>
              </a:rPr>
              <a:t>实体</a:t>
            </a:r>
            <a:r>
              <a:rPr lang="zh-CN" altLang="zh-CN" sz="2400" dirty="0">
                <a:latin typeface="Bodoni MT Black" pitchFamily="18" charset="0"/>
                <a:ea typeface="+mn-ea"/>
              </a:rPr>
              <a:t>。</a:t>
            </a:r>
          </a:p>
          <a:p>
            <a:pPr marL="0" indent="0">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在面向对象方法学中，</a:t>
            </a:r>
            <a:r>
              <a:rPr lang="zh-CN" altLang="zh-CN" sz="2400" dirty="0">
                <a:solidFill>
                  <a:srgbClr val="FF0000"/>
                </a:solidFill>
                <a:latin typeface="Bodoni MT Black" pitchFamily="18" charset="0"/>
                <a:ea typeface="+mn-ea"/>
              </a:rPr>
              <a:t>对象模型是最基本最重要的</a:t>
            </a:r>
            <a:r>
              <a:rPr lang="zh-CN" altLang="zh-CN" sz="2400" dirty="0">
                <a:latin typeface="Bodoni MT Black" pitchFamily="18" charset="0"/>
                <a:ea typeface="+mn-ea"/>
              </a:rPr>
              <a:t>，它为其他两种模型奠定了基础，人们依靠对象模型完成</a:t>
            </a:r>
            <a:r>
              <a:rPr lang="en-US" altLang="zh-CN" sz="2400" dirty="0">
                <a:latin typeface="Bodoni MT Black" pitchFamily="18" charset="0"/>
                <a:ea typeface="+mn-ea"/>
              </a:rPr>
              <a:t>3</a:t>
            </a:r>
            <a:r>
              <a:rPr lang="zh-CN" altLang="zh-CN" sz="2400" dirty="0">
                <a:latin typeface="Bodoni MT Black" pitchFamily="18" charset="0"/>
                <a:ea typeface="+mn-ea"/>
              </a:rPr>
              <a:t>种模型的集成。</a:t>
            </a:r>
            <a:endParaRPr lang="en-US" altLang="zh-CN" sz="2400" b="1" dirty="0">
              <a:latin typeface="Bodoni MT Black" pitchFamily="18" charset="0"/>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9.7 3</a:t>
            </a:r>
            <a:r>
              <a:rPr lang="zh-CN" altLang="en-US" sz="2400" dirty="0">
                <a:solidFill>
                  <a:srgbClr val="D9D9D9"/>
                </a:solidFill>
                <a:latin typeface="Bodoni MT Black" pitchFamily="18" charset="0"/>
                <a:ea typeface="+mn-ea"/>
              </a:rPr>
              <a:t>种模型之间的关系</a:t>
            </a: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a:latin typeface="Bodoni MT Black" pitchFamily="18" charset="0"/>
                <a:ea typeface="+mn-ea"/>
              </a:rPr>
              <a:t>9.7 3</a:t>
            </a:r>
            <a:r>
              <a:rPr lang="zh-CN" altLang="zh-CN" b="1" dirty="0">
                <a:latin typeface="Bodoni MT Black" pitchFamily="18" charset="0"/>
              </a:rPr>
              <a:t>种模型之间的关系</a:t>
            </a:r>
            <a:endParaRPr lang="zh-CN" altLang="en-US" b="1" dirty="0">
              <a:latin typeface="Bodoni MT Black" pitchFamily="18" charset="0"/>
            </a:endParaRPr>
          </a:p>
        </p:txBody>
      </p:sp>
      <p:sp>
        <p:nvSpPr>
          <p:cNvPr id="32775" name="TextBox 7"/>
          <p:cNvSpPr txBox="1">
            <a:spLocks noChangeArrowheads="1"/>
          </p:cNvSpPr>
          <p:nvPr/>
        </p:nvSpPr>
        <p:spPr bwMode="auto">
          <a:xfrm>
            <a:off x="395536" y="1340768"/>
            <a:ext cx="83629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25000"/>
              </a:lnSpc>
              <a:defRPr/>
            </a:pPr>
            <a:r>
              <a:rPr lang="en-US" altLang="zh-CN" sz="2400" dirty="0">
                <a:latin typeface="Bodoni MT Black" pitchFamily="18" charset="0"/>
                <a:ea typeface="+mn-ea"/>
              </a:rPr>
              <a:t>3</a:t>
            </a:r>
            <a:r>
              <a:rPr lang="zh-CN" altLang="zh-CN" sz="2400" dirty="0">
                <a:latin typeface="Bodoni MT Black" pitchFamily="18" charset="0"/>
                <a:ea typeface="+mn-ea"/>
              </a:rPr>
              <a:t>种模型之间的关系</a:t>
            </a:r>
            <a:r>
              <a:rPr lang="zh-CN" altLang="en-US" sz="2400" dirty="0">
                <a:latin typeface="Bodoni MT Black" pitchFamily="18" charset="0"/>
                <a:ea typeface="+mn-ea"/>
              </a:rPr>
              <a:t>如下：</a:t>
            </a:r>
            <a:endParaRPr lang="en-US" altLang="zh-CN" sz="2400" dirty="0">
              <a:latin typeface="Bodoni MT Black" pitchFamily="18" charset="0"/>
              <a:ea typeface="+mn-ea"/>
            </a:endParaRPr>
          </a:p>
          <a:p>
            <a:pPr>
              <a:lnSpc>
                <a:spcPct val="125000"/>
              </a:lnSpc>
              <a:buFont typeface="Wingdings" panose="05000000000000000000" pitchFamily="2" charset="2"/>
              <a:buChar char="l"/>
              <a:defRPr/>
            </a:pPr>
            <a:r>
              <a:rPr lang="zh-CN" altLang="zh-CN" sz="2400" dirty="0">
                <a:latin typeface="Bodoni MT Black" pitchFamily="18" charset="0"/>
                <a:ea typeface="+mn-ea"/>
              </a:rPr>
              <a:t>针对每个类建立的动态模型，描述了类实例的生命周期或运行周期</a:t>
            </a:r>
            <a:r>
              <a:rPr lang="zh-CN" altLang="en-US" sz="2400" dirty="0">
                <a:solidFill>
                  <a:srgbClr val="0070C0"/>
                </a:solidFill>
                <a:latin typeface="Bodoni MT Black" pitchFamily="18" charset="0"/>
                <a:ea typeface="+mn-ea"/>
              </a:rPr>
              <a:t>（动态模型</a:t>
            </a:r>
            <a:r>
              <a:rPr lang="en-US" altLang="zh-CN" sz="2400" dirty="0">
                <a:solidFill>
                  <a:srgbClr val="0070C0"/>
                </a:solidFill>
                <a:latin typeface="Bodoni MT Black" pitchFamily="18" charset="0"/>
                <a:ea typeface="+mn-ea"/>
              </a:rPr>
              <a:t>&amp;</a:t>
            </a:r>
            <a:r>
              <a:rPr lang="zh-CN" altLang="en-US" sz="2400" dirty="0">
                <a:solidFill>
                  <a:srgbClr val="0070C0"/>
                </a:solidFill>
                <a:latin typeface="Bodoni MT Black" pitchFamily="18" charset="0"/>
                <a:ea typeface="+mn-ea"/>
              </a:rPr>
              <a:t>对象模型）</a:t>
            </a:r>
            <a:endParaRPr lang="en-US" altLang="zh-CN" sz="2400" dirty="0">
              <a:solidFill>
                <a:srgbClr val="0070C0"/>
              </a:solidFill>
              <a:latin typeface="Bodoni MT Black" pitchFamily="18" charset="0"/>
              <a:ea typeface="+mn-ea"/>
            </a:endParaRPr>
          </a:p>
          <a:p>
            <a:pPr>
              <a:lnSpc>
                <a:spcPct val="125000"/>
              </a:lnSpc>
              <a:buFont typeface="Wingdings" panose="05000000000000000000" pitchFamily="2" charset="2"/>
              <a:buChar char="l"/>
              <a:defRPr/>
            </a:pPr>
            <a:r>
              <a:rPr lang="zh-CN" altLang="zh-CN" sz="2400" dirty="0">
                <a:solidFill>
                  <a:srgbClr val="FF0000"/>
                </a:solidFill>
                <a:latin typeface="Bodoni MT Black" pitchFamily="18" charset="0"/>
                <a:ea typeface="+mn-ea"/>
              </a:rPr>
              <a:t>状态转换驱使行为发生</a:t>
            </a:r>
            <a:r>
              <a:rPr lang="zh-CN" altLang="zh-CN" sz="2400" dirty="0">
                <a:latin typeface="Bodoni MT Black" pitchFamily="18" charset="0"/>
                <a:ea typeface="+mn-ea"/>
              </a:rPr>
              <a:t>，这些行为在</a:t>
            </a:r>
            <a:r>
              <a:rPr lang="zh-CN" altLang="zh-CN" sz="2400" dirty="0">
                <a:solidFill>
                  <a:srgbClr val="FF0000"/>
                </a:solidFill>
                <a:latin typeface="Bodoni MT Black" pitchFamily="18" charset="0"/>
                <a:ea typeface="+mn-ea"/>
              </a:rPr>
              <a:t>数据流图中</a:t>
            </a:r>
            <a:r>
              <a:rPr lang="zh-CN" altLang="zh-CN" sz="2400" dirty="0">
                <a:latin typeface="Bodoni MT Black" pitchFamily="18" charset="0"/>
                <a:ea typeface="+mn-ea"/>
              </a:rPr>
              <a:t>被映射成</a:t>
            </a:r>
            <a:r>
              <a:rPr lang="zh-CN" altLang="zh-CN" sz="2400" dirty="0">
                <a:solidFill>
                  <a:srgbClr val="FF0000"/>
                </a:solidFill>
                <a:latin typeface="Bodoni MT Black" pitchFamily="18" charset="0"/>
                <a:ea typeface="+mn-ea"/>
              </a:rPr>
              <a:t>处理</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用例图中</a:t>
            </a:r>
            <a:r>
              <a:rPr lang="zh-CN" altLang="zh-CN" sz="2400" dirty="0">
                <a:latin typeface="Bodoni MT Black" pitchFamily="18" charset="0"/>
                <a:ea typeface="+mn-ea"/>
              </a:rPr>
              <a:t>被映射成</a:t>
            </a:r>
            <a:r>
              <a:rPr lang="zh-CN" altLang="zh-CN" sz="2400" dirty="0">
                <a:solidFill>
                  <a:srgbClr val="FF0000"/>
                </a:solidFill>
                <a:latin typeface="Bodoni MT Black" pitchFamily="18" charset="0"/>
                <a:ea typeface="+mn-ea"/>
              </a:rPr>
              <a:t>用例</a:t>
            </a:r>
            <a:r>
              <a:rPr lang="zh-CN" altLang="zh-CN" sz="2400" dirty="0">
                <a:latin typeface="Bodoni MT Black" pitchFamily="18" charset="0"/>
                <a:ea typeface="+mn-ea"/>
              </a:rPr>
              <a:t>，它们同时与</a:t>
            </a:r>
            <a:r>
              <a:rPr lang="zh-CN" altLang="zh-CN" sz="2400" dirty="0">
                <a:solidFill>
                  <a:srgbClr val="FF0000"/>
                </a:solidFill>
                <a:latin typeface="Bodoni MT Black" pitchFamily="18" charset="0"/>
                <a:ea typeface="+mn-ea"/>
              </a:rPr>
              <a:t>类图中的服务</a:t>
            </a:r>
            <a:r>
              <a:rPr lang="zh-CN" altLang="zh-CN" sz="2400" dirty="0">
                <a:latin typeface="Bodoni MT Black" pitchFamily="18" charset="0"/>
                <a:ea typeface="+mn-ea"/>
              </a:rPr>
              <a:t>相对应</a:t>
            </a:r>
            <a:r>
              <a:rPr lang="zh-CN" altLang="en-US" sz="2400" dirty="0">
                <a:solidFill>
                  <a:srgbClr val="0070C0"/>
                </a:solidFill>
                <a:latin typeface="Bodoni MT Black" pitchFamily="18" charset="0"/>
                <a:ea typeface="+mn-ea"/>
              </a:rPr>
              <a:t>（动态模型</a:t>
            </a:r>
            <a:r>
              <a:rPr lang="en-US" altLang="zh-CN" sz="2400" dirty="0">
                <a:solidFill>
                  <a:srgbClr val="0070C0"/>
                </a:solidFill>
                <a:latin typeface="Bodoni MT Black" pitchFamily="18" charset="0"/>
                <a:ea typeface="+mn-ea"/>
              </a:rPr>
              <a:t>&amp;</a:t>
            </a:r>
            <a:r>
              <a:rPr lang="zh-CN" altLang="en-US" sz="2400" dirty="0">
                <a:solidFill>
                  <a:srgbClr val="0070C0"/>
                </a:solidFill>
                <a:latin typeface="Bodoni MT Black" pitchFamily="18" charset="0"/>
                <a:ea typeface="+mn-ea"/>
              </a:rPr>
              <a:t>功能模型）</a:t>
            </a:r>
            <a:endParaRPr lang="en-US" altLang="zh-CN" sz="2400" dirty="0">
              <a:solidFill>
                <a:srgbClr val="0070C0"/>
              </a:solidFill>
              <a:latin typeface="Bodoni MT Black" pitchFamily="18" charset="0"/>
              <a:ea typeface="+mn-ea"/>
            </a:endParaRPr>
          </a:p>
          <a:p>
            <a:pPr>
              <a:lnSpc>
                <a:spcPct val="125000"/>
              </a:lnSpc>
              <a:buFont typeface="Wingdings" panose="05000000000000000000" pitchFamily="2" charset="2"/>
              <a:buChar char="l"/>
              <a:defRPr/>
            </a:pPr>
            <a:r>
              <a:rPr lang="zh-CN" altLang="zh-CN" sz="2400" dirty="0">
                <a:solidFill>
                  <a:srgbClr val="FF0000"/>
                </a:solidFill>
                <a:latin typeface="Bodoni MT Black" pitchFamily="18" charset="0"/>
              </a:rPr>
              <a:t>功能模型中的处理</a:t>
            </a:r>
            <a:r>
              <a:rPr lang="zh-CN" altLang="zh-CN" sz="2400" dirty="0">
                <a:latin typeface="Bodoni MT Black" pitchFamily="18" charset="0"/>
              </a:rPr>
              <a:t>（或用例）对应于</a:t>
            </a:r>
            <a:r>
              <a:rPr lang="zh-CN" altLang="zh-CN" sz="2400" dirty="0">
                <a:solidFill>
                  <a:srgbClr val="FF0000"/>
                </a:solidFill>
                <a:latin typeface="Bodoni MT Black" pitchFamily="18" charset="0"/>
              </a:rPr>
              <a:t>对象模型中的类所提供的服务</a:t>
            </a:r>
            <a:r>
              <a:rPr lang="zh-CN" altLang="en-US" sz="2400" dirty="0">
                <a:solidFill>
                  <a:srgbClr val="0070C0"/>
                </a:solidFill>
                <a:latin typeface="Bodoni MT Black" pitchFamily="18" charset="0"/>
              </a:rPr>
              <a:t>（功能模型</a:t>
            </a:r>
            <a:r>
              <a:rPr lang="en-US" altLang="zh-CN" sz="2400" dirty="0">
                <a:solidFill>
                  <a:srgbClr val="0070C0"/>
                </a:solidFill>
                <a:latin typeface="Bodoni MT Black" pitchFamily="18" charset="0"/>
              </a:rPr>
              <a:t>&amp;</a:t>
            </a:r>
            <a:r>
              <a:rPr lang="zh-CN" altLang="en-US" sz="2400" dirty="0">
                <a:solidFill>
                  <a:srgbClr val="0070C0"/>
                </a:solidFill>
                <a:latin typeface="Bodoni MT Black" pitchFamily="18" charset="0"/>
              </a:rPr>
              <a:t>对象模型）</a:t>
            </a:r>
            <a:endParaRPr lang="en-US" altLang="zh-CN" sz="2400" b="1" dirty="0">
              <a:solidFill>
                <a:srgbClr val="0070C0"/>
              </a:solidFill>
              <a:latin typeface="Bodoni MT Black" pitchFamily="18" charset="0"/>
              <a:ea typeface="+mn-ea"/>
            </a:endParaRPr>
          </a:p>
        </p:txBody>
      </p:sp>
    </p:spTree>
    <p:extLst>
      <p:ext uri="{BB962C8B-B14F-4D97-AF65-F5344CB8AC3E}">
        <p14:creationId xmlns:p14="http://schemas.microsoft.com/office/powerpoint/2010/main" val="3461986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9.7 3</a:t>
            </a:r>
            <a:r>
              <a:rPr lang="zh-CN" altLang="en-US" sz="2400" dirty="0">
                <a:solidFill>
                  <a:srgbClr val="D9D9D9"/>
                </a:solidFill>
                <a:latin typeface="Bodoni MT Black" pitchFamily="18" charset="0"/>
                <a:ea typeface="+mn-ea"/>
              </a:rPr>
              <a:t>种模型之间的关系</a:t>
            </a: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9.7 3</a:t>
            </a:r>
            <a:r>
              <a:rPr lang="zh-CN" altLang="zh-CN" b="1" dirty="0">
                <a:latin typeface="Bodoni MT Black" pitchFamily="18" charset="0"/>
              </a:rPr>
              <a:t>种模型之间的关系</a:t>
            </a:r>
            <a:endParaRPr lang="zh-CN" altLang="en-US" b="1" dirty="0">
              <a:latin typeface="Bodoni MT Black" pitchFamily="18" charset="0"/>
            </a:endParaRPr>
          </a:p>
        </p:txBody>
      </p:sp>
      <p:sp>
        <p:nvSpPr>
          <p:cNvPr id="32775" name="TextBox 7"/>
          <p:cNvSpPr txBox="1">
            <a:spLocks noChangeArrowheads="1"/>
          </p:cNvSpPr>
          <p:nvPr/>
        </p:nvSpPr>
        <p:spPr bwMode="auto">
          <a:xfrm>
            <a:off x="323850" y="1260475"/>
            <a:ext cx="8507413"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SzPct val="100000"/>
              <a:buFont typeface="Wingdings" panose="05000000000000000000" pitchFamily="2" charset="2"/>
              <a:buChar char="l"/>
              <a:defRPr/>
            </a:pPr>
            <a:r>
              <a:rPr lang="zh-CN" altLang="zh-CN" sz="2400" dirty="0">
                <a:solidFill>
                  <a:srgbClr val="FF0000"/>
                </a:solidFill>
                <a:latin typeface="Bodoni MT Black" pitchFamily="18" charset="0"/>
                <a:ea typeface="+mn-ea"/>
              </a:rPr>
              <a:t>数据流图</a:t>
            </a:r>
            <a:r>
              <a:rPr lang="zh-CN" altLang="zh-CN" sz="2400" dirty="0">
                <a:latin typeface="Bodoni MT Black" pitchFamily="18" charset="0"/>
                <a:ea typeface="+mn-ea"/>
              </a:rPr>
              <a:t>中的数据存储，以及数据的源点</a:t>
            </a:r>
            <a:r>
              <a:rPr lang="en-US" altLang="zh-CN" sz="2400" dirty="0">
                <a:latin typeface="Bodoni MT Black" pitchFamily="18" charset="0"/>
                <a:ea typeface="+mn-ea"/>
              </a:rPr>
              <a:t>/</a:t>
            </a:r>
            <a:r>
              <a:rPr lang="zh-CN" altLang="zh-CN" sz="2400" dirty="0">
                <a:latin typeface="Bodoni MT Black" pitchFamily="18" charset="0"/>
                <a:ea typeface="+mn-ea"/>
              </a:rPr>
              <a:t>终点，通常是对象模型中的</a:t>
            </a:r>
            <a:r>
              <a:rPr lang="zh-CN" altLang="zh-CN" sz="2400" dirty="0">
                <a:solidFill>
                  <a:srgbClr val="FF0000"/>
                </a:solidFill>
                <a:latin typeface="Bodoni MT Black" pitchFamily="18" charset="0"/>
                <a:ea typeface="+mn-ea"/>
              </a:rPr>
              <a:t>对象</a:t>
            </a:r>
            <a:r>
              <a:rPr lang="zh-CN" altLang="en-US" sz="2400" dirty="0">
                <a:latin typeface="Bodoni MT Black" pitchFamily="18" charset="0"/>
                <a:ea typeface="+mn-ea"/>
              </a:rPr>
              <a:t>；</a:t>
            </a:r>
            <a:r>
              <a:rPr lang="zh-CN" altLang="zh-CN" sz="2400" dirty="0">
                <a:latin typeface="Bodoni MT Black" pitchFamily="18" charset="0"/>
                <a:ea typeface="+mn-ea"/>
              </a:rPr>
              <a:t>数据流图中的</a:t>
            </a:r>
            <a:r>
              <a:rPr lang="zh-CN" altLang="zh-CN" sz="2400" dirty="0">
                <a:solidFill>
                  <a:srgbClr val="FF0000"/>
                </a:solidFill>
                <a:latin typeface="Bodoni MT Black" pitchFamily="18" charset="0"/>
                <a:ea typeface="+mn-ea"/>
              </a:rPr>
              <a:t>数据流</a:t>
            </a:r>
            <a:r>
              <a:rPr lang="zh-CN" altLang="zh-CN" sz="2400" dirty="0">
                <a:latin typeface="Bodoni MT Black" pitchFamily="18" charset="0"/>
                <a:ea typeface="+mn-ea"/>
              </a:rPr>
              <a:t>，往往是对象模型中对象的</a:t>
            </a:r>
            <a:r>
              <a:rPr lang="zh-CN" altLang="zh-CN" sz="2400" dirty="0">
                <a:solidFill>
                  <a:srgbClr val="FF0000"/>
                </a:solidFill>
                <a:latin typeface="Bodoni MT Black" pitchFamily="18" charset="0"/>
                <a:ea typeface="+mn-ea"/>
              </a:rPr>
              <a:t>属性值</a:t>
            </a:r>
            <a:r>
              <a:rPr lang="zh-CN" altLang="zh-CN" sz="2400" dirty="0">
                <a:latin typeface="Bodoni MT Black" pitchFamily="18" charset="0"/>
                <a:ea typeface="+mn-ea"/>
              </a:rPr>
              <a:t>，也可能是</a:t>
            </a:r>
            <a:r>
              <a:rPr lang="zh-CN" altLang="zh-CN" sz="2400" dirty="0">
                <a:solidFill>
                  <a:srgbClr val="FF0000"/>
                </a:solidFill>
                <a:latin typeface="Bodoni MT Black" pitchFamily="18" charset="0"/>
                <a:ea typeface="+mn-ea"/>
              </a:rPr>
              <a:t>整个对象</a:t>
            </a:r>
            <a:r>
              <a:rPr lang="zh-CN" altLang="en-US" sz="2400" dirty="0">
                <a:solidFill>
                  <a:srgbClr val="0070C0"/>
                </a:solidFill>
                <a:latin typeface="Bodoni MT Black" pitchFamily="18" charset="0"/>
              </a:rPr>
              <a:t>（功能模型</a:t>
            </a:r>
            <a:r>
              <a:rPr lang="en-US" altLang="zh-CN" sz="2400" dirty="0">
                <a:solidFill>
                  <a:srgbClr val="0070C0"/>
                </a:solidFill>
                <a:latin typeface="Bodoni MT Black" pitchFamily="18" charset="0"/>
              </a:rPr>
              <a:t>&amp;</a:t>
            </a:r>
            <a:r>
              <a:rPr lang="zh-CN" altLang="en-US" sz="2400" dirty="0">
                <a:solidFill>
                  <a:srgbClr val="0070C0"/>
                </a:solidFill>
                <a:latin typeface="Bodoni MT Black" pitchFamily="18" charset="0"/>
              </a:rPr>
              <a:t>对象模型）</a:t>
            </a:r>
            <a:endParaRPr lang="en-US" altLang="zh-CN" sz="2400" dirty="0">
              <a:solidFill>
                <a:srgbClr val="0070C0"/>
              </a:solidFill>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用例图中的行为者，可能是对象模型中的对象</a:t>
            </a:r>
            <a:r>
              <a:rPr lang="zh-CN" altLang="en-US" sz="2400" dirty="0">
                <a:solidFill>
                  <a:srgbClr val="0070C0"/>
                </a:solidFill>
                <a:latin typeface="Bodoni MT Black" pitchFamily="18" charset="0"/>
                <a:ea typeface="+mn-ea"/>
              </a:rPr>
              <a:t>（功能模型</a:t>
            </a:r>
            <a:r>
              <a:rPr lang="en-US" altLang="zh-CN" sz="2400" dirty="0">
                <a:solidFill>
                  <a:srgbClr val="0070C0"/>
                </a:solidFill>
                <a:latin typeface="Bodoni MT Black" pitchFamily="18" charset="0"/>
                <a:ea typeface="+mn-ea"/>
              </a:rPr>
              <a:t>&amp;</a:t>
            </a:r>
            <a:r>
              <a:rPr lang="zh-CN" altLang="en-US" sz="2400" dirty="0">
                <a:solidFill>
                  <a:srgbClr val="0070C0"/>
                </a:solidFill>
                <a:latin typeface="Bodoni MT Black" pitchFamily="18" charset="0"/>
                <a:ea typeface="+mn-ea"/>
              </a:rPr>
              <a:t>对象模型）</a:t>
            </a:r>
            <a:endParaRPr lang="en-US" altLang="zh-CN" sz="2400" dirty="0">
              <a:solidFill>
                <a:srgbClr val="0070C0"/>
              </a:solidFill>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solidFill>
                  <a:srgbClr val="FF0000"/>
                </a:solidFill>
                <a:latin typeface="Bodoni MT Black" pitchFamily="18" charset="0"/>
                <a:ea typeface="+mn-ea"/>
              </a:rPr>
              <a:t>功能模型</a:t>
            </a:r>
            <a:r>
              <a:rPr lang="zh-CN" altLang="zh-CN" sz="2400" dirty="0">
                <a:latin typeface="Bodoni MT Black" pitchFamily="18" charset="0"/>
                <a:ea typeface="+mn-ea"/>
              </a:rPr>
              <a:t>中的处理（或用例）可能产生动态模型中的</a:t>
            </a:r>
            <a:r>
              <a:rPr lang="zh-CN" altLang="zh-CN" sz="2400" dirty="0">
                <a:solidFill>
                  <a:srgbClr val="FF0000"/>
                </a:solidFill>
                <a:latin typeface="Bodoni MT Black" pitchFamily="18" charset="0"/>
                <a:ea typeface="+mn-ea"/>
              </a:rPr>
              <a:t>事件</a:t>
            </a:r>
            <a:r>
              <a:rPr lang="zh-CN" altLang="en-US" sz="2400" dirty="0">
                <a:solidFill>
                  <a:srgbClr val="0070C0"/>
                </a:solidFill>
                <a:latin typeface="Bodoni MT Black" pitchFamily="18" charset="0"/>
                <a:ea typeface="+mn-ea"/>
              </a:rPr>
              <a:t>（功能模型</a:t>
            </a:r>
            <a:r>
              <a:rPr lang="en-US" altLang="zh-CN" sz="2400" dirty="0">
                <a:solidFill>
                  <a:srgbClr val="0070C0"/>
                </a:solidFill>
                <a:latin typeface="Bodoni MT Black" pitchFamily="18" charset="0"/>
                <a:ea typeface="+mn-ea"/>
              </a:rPr>
              <a:t>&amp;</a:t>
            </a:r>
            <a:r>
              <a:rPr lang="zh-CN" altLang="en-US" sz="2400" dirty="0">
                <a:solidFill>
                  <a:srgbClr val="0070C0"/>
                </a:solidFill>
                <a:latin typeface="Bodoni MT Black" pitchFamily="18" charset="0"/>
                <a:ea typeface="+mn-ea"/>
              </a:rPr>
              <a:t>动态模型）</a:t>
            </a:r>
            <a:endParaRPr lang="en-US" altLang="zh-CN" sz="2400" dirty="0">
              <a:solidFill>
                <a:srgbClr val="0070C0"/>
              </a:solidFill>
              <a:latin typeface="Bodoni MT Black" pitchFamily="18" charset="0"/>
              <a:ea typeface="+mn-ea"/>
            </a:endParaRPr>
          </a:p>
          <a:p>
            <a:pPr>
              <a:lnSpc>
                <a:spcPct val="125000"/>
              </a:lnSpc>
              <a:buSzPct val="100000"/>
              <a:buFont typeface="Wingdings" panose="05000000000000000000" pitchFamily="2" charset="2"/>
              <a:buChar char="l"/>
              <a:defRPr/>
            </a:pPr>
            <a:r>
              <a:rPr lang="zh-CN" altLang="zh-CN" sz="2400" dirty="0">
                <a:latin typeface="Bodoni MT Black" pitchFamily="18" charset="0"/>
                <a:ea typeface="+mn-ea"/>
              </a:rPr>
              <a:t>对象模型描述了数据流图中的数据流、数据存储以及数据源点</a:t>
            </a:r>
            <a:r>
              <a:rPr lang="en-US" altLang="zh-CN" sz="2400" dirty="0">
                <a:latin typeface="Bodoni MT Black" pitchFamily="18" charset="0"/>
                <a:ea typeface="+mn-ea"/>
              </a:rPr>
              <a:t>/</a:t>
            </a:r>
            <a:r>
              <a:rPr lang="zh-CN" altLang="zh-CN" sz="2400" dirty="0">
                <a:latin typeface="Bodoni MT Black" pitchFamily="18" charset="0"/>
                <a:ea typeface="+mn-ea"/>
              </a:rPr>
              <a:t>终点的结构</a:t>
            </a:r>
            <a:r>
              <a:rPr lang="zh-CN" altLang="en-US" sz="2400" dirty="0">
                <a:solidFill>
                  <a:srgbClr val="0070C0"/>
                </a:solidFill>
                <a:latin typeface="Bodoni MT Black" pitchFamily="18" charset="0"/>
                <a:ea typeface="+mn-ea"/>
              </a:rPr>
              <a:t>（对象模型</a:t>
            </a:r>
            <a:r>
              <a:rPr lang="en-US" altLang="zh-CN" sz="2400" dirty="0">
                <a:solidFill>
                  <a:srgbClr val="0070C0"/>
                </a:solidFill>
                <a:latin typeface="Bodoni MT Black" pitchFamily="18" charset="0"/>
                <a:ea typeface="+mn-ea"/>
              </a:rPr>
              <a:t>&amp;</a:t>
            </a:r>
            <a:r>
              <a:rPr lang="zh-CN" altLang="en-US" sz="2400" dirty="0">
                <a:solidFill>
                  <a:srgbClr val="0070C0"/>
                </a:solidFill>
                <a:latin typeface="Bodoni MT Black" pitchFamily="18" charset="0"/>
                <a:ea typeface="+mn-ea"/>
              </a:rPr>
              <a:t>功能模型）</a:t>
            </a:r>
            <a:endParaRPr lang="en-US" altLang="zh-CN" sz="2400" b="1" dirty="0">
              <a:solidFill>
                <a:srgbClr val="0070C0"/>
              </a:solidFill>
              <a:latin typeface="Bodoni MT Black" pitchFamily="18" charset="0"/>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2" name="文本框 1"/>
          <p:cNvSpPr txBox="1"/>
          <p:nvPr/>
        </p:nvSpPr>
        <p:spPr>
          <a:xfrm>
            <a:off x="251520" y="2162176"/>
            <a:ext cx="8723313" cy="1938992"/>
          </a:xfrm>
          <a:prstGeom prst="rect">
            <a:avLst/>
          </a:prstGeom>
          <a:noFill/>
          <a:ln w="25400">
            <a:solidFill>
              <a:srgbClr val="C00000"/>
            </a:solidFill>
          </a:ln>
        </p:spPr>
        <p:txBody>
          <a:bodyPr>
            <a:spAutoFit/>
          </a:bodyPr>
          <a:lstStyle/>
          <a:p>
            <a:pPr eaLnBrk="1" hangingPunct="1">
              <a:lnSpc>
                <a:spcPct val="125000"/>
              </a:lnSpc>
              <a:defRPr/>
            </a:pPr>
            <a:r>
              <a:rPr lang="en-US" altLang="zh-CN" sz="2400" dirty="0">
                <a:latin typeface="Bodoni MT Black" pitchFamily="18" charset="0"/>
                <a:ea typeface="+mn-ea"/>
              </a:rPr>
              <a:t>    </a:t>
            </a:r>
            <a:r>
              <a:rPr lang="zh-CN" altLang="zh-CN" sz="2400" dirty="0">
                <a:latin typeface="Bodoni MT Black" pitchFamily="18" charset="0"/>
                <a:ea typeface="+mn-ea"/>
              </a:rPr>
              <a:t>面向对象的方法学可以用下列方程来概括：</a:t>
            </a:r>
            <a:endParaRPr lang="en-US" altLang="zh-CN" sz="2400" dirty="0">
              <a:latin typeface="Bodoni MT Black" pitchFamily="18" charset="0"/>
              <a:ea typeface="+mn-ea"/>
            </a:endParaRPr>
          </a:p>
          <a:p>
            <a:pPr eaLnBrk="1" hangingPunct="1">
              <a:lnSpc>
                <a:spcPct val="125000"/>
              </a:lnSpc>
              <a:defRPr/>
            </a:pPr>
            <a:r>
              <a:rPr lang="en-US" altLang="zh-CN" sz="2400" dirty="0">
                <a:solidFill>
                  <a:srgbClr val="FF0000"/>
                </a:solidFill>
                <a:effectLst>
                  <a:outerShdw blurRad="38100" dist="38100" dir="2700000" algn="tl">
                    <a:srgbClr val="000000">
                      <a:alpha val="43137"/>
                    </a:srgbClr>
                  </a:outerShdw>
                </a:effectLst>
                <a:latin typeface="Bodoni MT Black" pitchFamily="18" charset="0"/>
                <a:ea typeface="+mn-ea"/>
              </a:rPr>
              <a:t>OO=objects + classes + </a:t>
            </a:r>
            <a:r>
              <a:rPr lang="en-US" altLang="zh-CN" sz="2400" dirty="0">
                <a:solidFill>
                  <a:srgbClr val="FF0000"/>
                </a:solidFill>
                <a:effectLst>
                  <a:outerShdw blurRad="38100" dist="38100" dir="2700000" algn="tl">
                    <a:srgbClr val="000000">
                      <a:alpha val="43137"/>
                    </a:srgbClr>
                  </a:outerShdw>
                </a:effectLst>
                <a:latin typeface="Bodoni MT Black" pitchFamily="18" charset="0"/>
                <a:ea typeface="+mn-ea"/>
                <a:cs typeface="Times New Roman" panose="02020603050405020304" pitchFamily="18" charset="0"/>
              </a:rPr>
              <a:t>inheritance + communication with messages</a:t>
            </a:r>
            <a:endParaRPr lang="en-US" altLang="zh-CN" sz="2400" dirty="0">
              <a:effectLst>
                <a:outerShdw blurRad="38100" dist="38100" dir="2700000" algn="tl">
                  <a:srgbClr val="000000">
                    <a:alpha val="43137"/>
                  </a:srgbClr>
                </a:outerShdw>
              </a:effectLst>
              <a:latin typeface="Bodoni MT Black" pitchFamily="18" charset="0"/>
              <a:ea typeface="+mn-ea"/>
              <a:cs typeface="Times New Roman" panose="02020603050405020304" pitchFamily="18" charset="0"/>
            </a:endParaRPr>
          </a:p>
          <a:p>
            <a:pPr eaLnBrk="1" hangingPunct="1">
              <a:lnSpc>
                <a:spcPct val="125000"/>
              </a:lnSpc>
              <a:defRPr/>
            </a:pPr>
            <a:r>
              <a:rPr lang="zh-CN" altLang="en-US" sz="2400" dirty="0">
                <a:latin typeface="Bodoni MT Black" pitchFamily="18" charset="0"/>
                <a:ea typeface="+mn-ea"/>
                <a:cs typeface="Times New Roman" panose="02020603050405020304" pitchFamily="18" charset="0"/>
              </a:rPr>
              <a:t>既使用对象又使用类和继承等机制，且对象之间仅能通过传递消息实现彼此通信。</a:t>
            </a:r>
          </a:p>
        </p:txBody>
      </p:sp>
      <p:sp>
        <p:nvSpPr>
          <p:cNvPr id="8" name="1 Título"/>
          <p:cNvSpPr txBox="1">
            <a:spLocks/>
          </p:cNvSpPr>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9.1.1 </a:t>
            </a:r>
            <a:r>
              <a:rPr lang="zh-CN" altLang="en-US" sz="2400" dirty="0">
                <a:solidFill>
                  <a:srgbClr val="D9D9D9"/>
                </a:solidFill>
                <a:latin typeface="Bodoni MT Black" pitchFamily="18" charset="0"/>
                <a:ea typeface="+mn-ea"/>
              </a:rPr>
              <a:t>面向对象方法学的要点</a:t>
            </a:r>
          </a:p>
        </p:txBody>
      </p:sp>
    </p:spTree>
    <p:extLst>
      <p:ext uri="{BB962C8B-B14F-4D97-AF65-F5344CB8AC3E}">
        <p14:creationId xmlns:p14="http://schemas.microsoft.com/office/powerpoint/2010/main" val="10820989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idx="4294967295"/>
          </p:nvPr>
        </p:nvSpPr>
        <p:spPr>
          <a:xfrm>
            <a:off x="0" y="-26988"/>
            <a:ext cx="8229600" cy="1143001"/>
          </a:xfrm>
        </p:spPr>
        <p:txBody>
          <a:bodyPr/>
          <a:lstStyle/>
          <a:p>
            <a:r>
              <a:rPr lang="zh-CN" altLang="en-US" b="1">
                <a:latin typeface="Bodoni MT Black" pitchFamily="18" charset="0"/>
              </a:rPr>
              <a:t>本章小结</a:t>
            </a:r>
          </a:p>
        </p:txBody>
      </p:sp>
      <p:sp>
        <p:nvSpPr>
          <p:cNvPr id="3" name="内容占位符 2"/>
          <p:cNvSpPr>
            <a:spLocks noGrp="1"/>
          </p:cNvSpPr>
          <p:nvPr>
            <p:ph idx="4294967295"/>
          </p:nvPr>
        </p:nvSpPr>
        <p:spPr>
          <a:xfrm>
            <a:off x="253253" y="1113784"/>
            <a:ext cx="8639227" cy="5184775"/>
          </a:xfrm>
        </p:spPr>
        <p:txBody>
          <a:bodyPr/>
          <a:lstStyle/>
          <a:p>
            <a:pPr marL="0" indent="0">
              <a:lnSpc>
                <a:spcPct val="125000"/>
              </a:lnSpc>
              <a:buFont typeface="Arial" charset="0"/>
              <a:buNone/>
              <a:defRPr/>
            </a:pPr>
            <a:r>
              <a:rPr lang="en-US" altLang="zh-CN" sz="2400" dirty="0">
                <a:latin typeface="Bodoni MT Black" pitchFamily="18" charset="0"/>
              </a:rPr>
              <a:t>1.</a:t>
            </a:r>
            <a:r>
              <a:rPr lang="zh-CN" altLang="zh-CN" sz="2400" dirty="0">
                <a:latin typeface="Bodoni MT Black" pitchFamily="18" charset="0"/>
              </a:rPr>
              <a:t> </a:t>
            </a:r>
            <a:r>
              <a:rPr lang="zh-CN" altLang="zh-CN" sz="2400" dirty="0">
                <a:solidFill>
                  <a:srgbClr val="FF0000"/>
                </a:solidFill>
                <a:latin typeface="Bodoni MT Black" pitchFamily="18" charset="0"/>
              </a:rPr>
              <a:t>面向对象范型</a:t>
            </a:r>
            <a:r>
              <a:rPr lang="zh-CN" altLang="zh-CN" sz="2400" dirty="0">
                <a:latin typeface="Bodoni MT Black" pitchFamily="18" charset="0"/>
              </a:rPr>
              <a:t>明显优于结构化范型</a:t>
            </a:r>
            <a:r>
              <a:rPr lang="zh-CN" altLang="en-US" sz="2400" dirty="0">
                <a:latin typeface="Bodoni MT Black" pitchFamily="18" charset="0"/>
              </a:rPr>
              <a:t>，</a:t>
            </a:r>
            <a:r>
              <a:rPr lang="zh-CN" altLang="zh-CN" sz="2400" dirty="0">
                <a:latin typeface="Bodoni MT Black" pitchFamily="18" charset="0"/>
              </a:rPr>
              <a:t>使用面向对象范型能够开发出稳定性好、可重用性好和可维护性好的软件</a:t>
            </a:r>
            <a:r>
              <a:rPr lang="zh-CN" altLang="en-US" sz="2400" dirty="0">
                <a:latin typeface="Bodoni MT Black" pitchFamily="18" charset="0"/>
              </a:rPr>
              <a:t>。</a:t>
            </a:r>
            <a:endParaRPr lang="en-US" altLang="zh-CN" sz="2400" dirty="0">
              <a:latin typeface="Bodoni MT Black" pitchFamily="18" charset="0"/>
            </a:endParaRPr>
          </a:p>
          <a:p>
            <a:pPr marL="0" indent="0">
              <a:lnSpc>
                <a:spcPct val="125000"/>
              </a:lnSpc>
              <a:buFont typeface="Arial" charset="0"/>
              <a:buNone/>
              <a:defRPr/>
            </a:pPr>
            <a:r>
              <a:rPr lang="en-US" altLang="zh-CN" sz="2400" dirty="0">
                <a:latin typeface="Bodoni MT Black" pitchFamily="18" charset="0"/>
              </a:rPr>
              <a:t>2. </a:t>
            </a:r>
            <a:r>
              <a:rPr lang="zh-CN" altLang="zh-CN" sz="2400" dirty="0">
                <a:latin typeface="Bodoni MT Black" pitchFamily="18" charset="0"/>
              </a:rPr>
              <a:t>面向对象方法学比较自然地模拟了人类认识客观世界的思维方式，在结构上尽可能一致。</a:t>
            </a:r>
            <a:endParaRPr lang="en-US" altLang="zh-CN" sz="2400" dirty="0">
              <a:latin typeface="Bodoni MT Black" pitchFamily="18" charset="0"/>
            </a:endParaRPr>
          </a:p>
          <a:p>
            <a:pPr marL="0" indent="0">
              <a:lnSpc>
                <a:spcPct val="125000"/>
              </a:lnSpc>
              <a:buFont typeface="Arial" charset="0"/>
              <a:buNone/>
              <a:defRPr/>
            </a:pPr>
            <a:r>
              <a:rPr lang="en-US" altLang="zh-CN" sz="2400" dirty="0">
                <a:latin typeface="Bodoni MT Black" pitchFamily="18" charset="0"/>
              </a:rPr>
              <a:t>3. </a:t>
            </a:r>
            <a:r>
              <a:rPr lang="zh-CN" altLang="zh-CN" sz="2400" dirty="0">
                <a:latin typeface="Bodoni MT Black" pitchFamily="18" charset="0"/>
              </a:rPr>
              <a:t>系统中每个</a:t>
            </a:r>
            <a:r>
              <a:rPr lang="zh-CN" altLang="zh-CN" sz="2400" dirty="0">
                <a:solidFill>
                  <a:srgbClr val="FF0000"/>
                </a:solidFill>
                <a:latin typeface="Bodoni MT Black" pitchFamily="18" charset="0"/>
              </a:rPr>
              <a:t>对象</a:t>
            </a:r>
            <a:r>
              <a:rPr lang="zh-CN" altLang="zh-CN" sz="2400" dirty="0">
                <a:latin typeface="Bodoni MT Black" pitchFamily="18" charset="0"/>
              </a:rPr>
              <a:t>都属于一个特定的对象类。</a:t>
            </a:r>
            <a:r>
              <a:rPr lang="zh-CN" altLang="zh-CN" sz="2400" dirty="0">
                <a:solidFill>
                  <a:srgbClr val="FF0000"/>
                </a:solidFill>
                <a:latin typeface="Bodoni MT Black" pitchFamily="18" charset="0"/>
              </a:rPr>
              <a:t>类</a:t>
            </a:r>
            <a:r>
              <a:rPr lang="zh-CN" altLang="zh-CN" sz="2400" dirty="0">
                <a:latin typeface="Bodoni MT Black" pitchFamily="18" charset="0"/>
              </a:rPr>
              <a:t>是对具有相同属性和行为的一组相似对象的定义。按照子类、父类的关系，把众多的类进一步组织成一个</a:t>
            </a:r>
            <a:r>
              <a:rPr lang="zh-CN" altLang="zh-CN" sz="2400" dirty="0">
                <a:solidFill>
                  <a:srgbClr val="FF0000"/>
                </a:solidFill>
                <a:latin typeface="Bodoni MT Black" pitchFamily="18" charset="0"/>
              </a:rPr>
              <a:t>层次系统</a:t>
            </a:r>
            <a:r>
              <a:rPr lang="zh-CN" altLang="zh-CN" sz="2400" dirty="0">
                <a:latin typeface="Bodoni MT Black" pitchFamily="18" charset="0"/>
              </a:rPr>
              <a:t>，处于下一层次上的类可以自动</a:t>
            </a:r>
            <a:r>
              <a:rPr lang="zh-CN" altLang="zh-CN" sz="2400" dirty="0">
                <a:solidFill>
                  <a:srgbClr val="FF0000"/>
                </a:solidFill>
                <a:latin typeface="Bodoni MT Black" pitchFamily="18" charset="0"/>
              </a:rPr>
              <a:t>继承</a:t>
            </a:r>
            <a:r>
              <a:rPr lang="zh-CN" altLang="zh-CN" sz="2400" dirty="0">
                <a:latin typeface="Bodoni MT Black" pitchFamily="18" charset="0"/>
              </a:rPr>
              <a:t>位于上一层次的类的属性和行为。</a:t>
            </a:r>
            <a:endParaRPr lang="en-US" altLang="zh-CN"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本章小结</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idx="4294967295"/>
          </p:nvPr>
        </p:nvSpPr>
        <p:spPr>
          <a:xfrm>
            <a:off x="0" y="-26988"/>
            <a:ext cx="8229600" cy="1143001"/>
          </a:xfrm>
        </p:spPr>
        <p:txBody>
          <a:bodyPr/>
          <a:lstStyle/>
          <a:p>
            <a:r>
              <a:rPr lang="zh-CN" altLang="en-US" b="1">
                <a:latin typeface="Bodoni MT Black" pitchFamily="18" charset="0"/>
              </a:rPr>
              <a:t>本章小结</a:t>
            </a:r>
          </a:p>
        </p:txBody>
      </p:sp>
      <p:sp>
        <p:nvSpPr>
          <p:cNvPr id="3" name="内容占位符 2"/>
          <p:cNvSpPr>
            <a:spLocks noGrp="1"/>
          </p:cNvSpPr>
          <p:nvPr>
            <p:ph idx="4294967295"/>
          </p:nvPr>
        </p:nvSpPr>
        <p:spPr>
          <a:xfrm>
            <a:off x="253253" y="1268760"/>
            <a:ext cx="8711235" cy="5184775"/>
          </a:xfrm>
        </p:spPr>
        <p:txBody>
          <a:bodyPr/>
          <a:lstStyle/>
          <a:p>
            <a:pPr marL="0" indent="0">
              <a:lnSpc>
                <a:spcPct val="125000"/>
              </a:lnSpc>
              <a:buFont typeface="Arial" charset="0"/>
              <a:buNone/>
              <a:defRPr/>
            </a:pPr>
            <a:r>
              <a:rPr lang="en-US" altLang="zh-CN" sz="2400" dirty="0">
                <a:latin typeface="Bodoni MT Black" pitchFamily="18" charset="0"/>
              </a:rPr>
              <a:t>4. </a:t>
            </a:r>
            <a:r>
              <a:rPr lang="zh-CN" altLang="zh-CN" sz="2400" dirty="0">
                <a:latin typeface="Bodoni MT Black" pitchFamily="18" charset="0"/>
              </a:rPr>
              <a:t>用面向对象观点建立系统的模型，分别是描述</a:t>
            </a:r>
            <a:r>
              <a:rPr lang="zh-CN" altLang="zh-CN" sz="2400" dirty="0">
                <a:solidFill>
                  <a:srgbClr val="FF0000"/>
                </a:solidFill>
                <a:latin typeface="Bodoni MT Black" pitchFamily="18" charset="0"/>
              </a:rPr>
              <a:t>系统静态结构的对象模型</a:t>
            </a:r>
            <a:r>
              <a:rPr lang="zh-CN" altLang="zh-CN" sz="2400" dirty="0">
                <a:latin typeface="Bodoni MT Black" pitchFamily="18" charset="0"/>
              </a:rPr>
              <a:t>、描述</a:t>
            </a:r>
            <a:r>
              <a:rPr lang="zh-CN" altLang="zh-CN" sz="2400" dirty="0">
                <a:solidFill>
                  <a:srgbClr val="FF0000"/>
                </a:solidFill>
                <a:latin typeface="Bodoni MT Black" pitchFamily="18" charset="0"/>
              </a:rPr>
              <a:t>系统控制结构的动态模型</a:t>
            </a:r>
            <a:r>
              <a:rPr lang="zh-CN" altLang="zh-CN" sz="2400" dirty="0">
                <a:latin typeface="Bodoni MT Black" pitchFamily="18" charset="0"/>
              </a:rPr>
              <a:t>以及描述</a:t>
            </a:r>
            <a:r>
              <a:rPr lang="zh-CN" altLang="zh-CN" sz="2400" dirty="0">
                <a:solidFill>
                  <a:srgbClr val="FF0000"/>
                </a:solidFill>
                <a:latin typeface="Bodoni MT Black" pitchFamily="18" charset="0"/>
              </a:rPr>
              <a:t>系统计算结构的功能模型</a:t>
            </a:r>
            <a:r>
              <a:rPr lang="zh-CN" altLang="zh-CN" sz="2400" dirty="0">
                <a:latin typeface="Bodoni MT Black" pitchFamily="18" charset="0"/>
              </a:rPr>
              <a:t>。其中，对象模型是最基本、最核心、最重要的。</a:t>
            </a:r>
            <a:endParaRPr lang="en-US" altLang="zh-CN" sz="2400" dirty="0">
              <a:latin typeface="Bodoni MT Black" pitchFamily="18" charset="0"/>
            </a:endParaRPr>
          </a:p>
          <a:p>
            <a:pPr marL="0" indent="0">
              <a:lnSpc>
                <a:spcPct val="125000"/>
              </a:lnSpc>
              <a:buFont typeface="Arial" charset="0"/>
              <a:buNone/>
              <a:defRPr/>
            </a:pPr>
            <a:r>
              <a:rPr lang="en-US" altLang="zh-CN" sz="2400" dirty="0">
                <a:latin typeface="Bodoni MT Black" pitchFamily="18" charset="0"/>
              </a:rPr>
              <a:t>5. </a:t>
            </a:r>
            <a:r>
              <a:rPr lang="zh-CN" altLang="zh-CN" sz="2400" dirty="0">
                <a:latin typeface="Bodoni MT Black" pitchFamily="18" charset="0"/>
              </a:rPr>
              <a:t>统一建模语言</a:t>
            </a:r>
            <a:r>
              <a:rPr lang="en-US" altLang="zh-CN" sz="2400" dirty="0">
                <a:latin typeface="Bodoni MT Black" pitchFamily="18" charset="0"/>
              </a:rPr>
              <a:t>UML</a:t>
            </a:r>
            <a:r>
              <a:rPr lang="zh-CN" altLang="zh-CN" sz="2400" dirty="0">
                <a:latin typeface="Bodoni MT Black" pitchFamily="18" charset="0"/>
              </a:rPr>
              <a:t>是国际对象管理组织</a:t>
            </a:r>
            <a:r>
              <a:rPr lang="en-US" altLang="zh-CN" sz="2400" dirty="0">
                <a:latin typeface="Bodoni MT Black" pitchFamily="18" charset="0"/>
              </a:rPr>
              <a:t>OMG</a:t>
            </a:r>
            <a:r>
              <a:rPr lang="zh-CN" altLang="zh-CN" sz="2400" dirty="0">
                <a:latin typeface="Bodoni MT Black" pitchFamily="18" charset="0"/>
              </a:rPr>
              <a:t>批准的基于面向对象技术的标准建模语言。使用</a:t>
            </a:r>
            <a:r>
              <a:rPr lang="en-US" altLang="zh-CN" sz="2400" dirty="0">
                <a:solidFill>
                  <a:srgbClr val="FF0000"/>
                </a:solidFill>
                <a:latin typeface="Bodoni MT Black" pitchFamily="18" charset="0"/>
              </a:rPr>
              <a:t>UML</a:t>
            </a:r>
            <a:r>
              <a:rPr lang="zh-CN" altLang="zh-CN" sz="2400" dirty="0">
                <a:solidFill>
                  <a:srgbClr val="FF0000"/>
                </a:solidFill>
                <a:latin typeface="Bodoni MT Black" pitchFamily="18" charset="0"/>
              </a:rPr>
              <a:t>的类图</a:t>
            </a:r>
            <a:r>
              <a:rPr lang="zh-CN" altLang="zh-CN" sz="2400" dirty="0">
                <a:latin typeface="Bodoni MT Black" pitchFamily="18" charset="0"/>
              </a:rPr>
              <a:t>来建立</a:t>
            </a:r>
            <a:r>
              <a:rPr lang="zh-CN" altLang="zh-CN" sz="2400" dirty="0">
                <a:solidFill>
                  <a:srgbClr val="FF0000"/>
                </a:solidFill>
                <a:latin typeface="Bodoni MT Black" pitchFamily="18" charset="0"/>
              </a:rPr>
              <a:t>对象模型</a:t>
            </a:r>
            <a:r>
              <a:rPr lang="zh-CN" altLang="zh-CN" sz="2400" dirty="0">
                <a:latin typeface="Bodoni MT Black" pitchFamily="18" charset="0"/>
              </a:rPr>
              <a:t>，使用</a:t>
            </a:r>
            <a:r>
              <a:rPr lang="en-US" altLang="zh-CN" sz="2400" dirty="0">
                <a:solidFill>
                  <a:srgbClr val="FF0000"/>
                </a:solidFill>
                <a:latin typeface="Bodoni MT Black" pitchFamily="18" charset="0"/>
              </a:rPr>
              <a:t>UML</a:t>
            </a:r>
            <a:r>
              <a:rPr lang="zh-CN" altLang="zh-CN" sz="2400" dirty="0">
                <a:solidFill>
                  <a:srgbClr val="FF0000"/>
                </a:solidFill>
                <a:latin typeface="Bodoni MT Black" pitchFamily="18" charset="0"/>
              </a:rPr>
              <a:t>的状态图</a:t>
            </a:r>
            <a:r>
              <a:rPr lang="zh-CN" altLang="zh-CN" sz="2400" dirty="0">
                <a:latin typeface="Bodoni MT Black" pitchFamily="18" charset="0"/>
              </a:rPr>
              <a:t>来建立</a:t>
            </a:r>
            <a:r>
              <a:rPr lang="zh-CN" altLang="zh-CN" sz="2400" dirty="0">
                <a:solidFill>
                  <a:srgbClr val="FF0000"/>
                </a:solidFill>
                <a:latin typeface="Bodoni MT Black" pitchFamily="18" charset="0"/>
              </a:rPr>
              <a:t>动态模型</a:t>
            </a:r>
            <a:r>
              <a:rPr lang="zh-CN" altLang="zh-CN" sz="2400" dirty="0">
                <a:latin typeface="Bodoni MT Black" pitchFamily="18" charset="0"/>
              </a:rPr>
              <a:t>，使用</a:t>
            </a:r>
            <a:r>
              <a:rPr lang="zh-CN" altLang="zh-CN" sz="2400" dirty="0">
                <a:solidFill>
                  <a:srgbClr val="FF0000"/>
                </a:solidFill>
                <a:latin typeface="Bodoni MT Black" pitchFamily="18" charset="0"/>
              </a:rPr>
              <a:t>数据流图</a:t>
            </a:r>
            <a:r>
              <a:rPr lang="zh-CN" altLang="zh-CN" sz="2400" dirty="0">
                <a:latin typeface="Bodoni MT Black" pitchFamily="18" charset="0"/>
              </a:rPr>
              <a:t>或</a:t>
            </a:r>
            <a:r>
              <a:rPr lang="en-US" altLang="zh-CN" sz="2400" dirty="0">
                <a:solidFill>
                  <a:srgbClr val="FF0000"/>
                </a:solidFill>
                <a:latin typeface="Bodoni MT Black" pitchFamily="18" charset="0"/>
              </a:rPr>
              <a:t>UML</a:t>
            </a:r>
            <a:r>
              <a:rPr lang="zh-CN" altLang="zh-CN" sz="2400" dirty="0">
                <a:solidFill>
                  <a:srgbClr val="FF0000"/>
                </a:solidFill>
                <a:latin typeface="Bodoni MT Black" pitchFamily="18" charset="0"/>
              </a:rPr>
              <a:t>的用例图</a:t>
            </a:r>
            <a:r>
              <a:rPr lang="zh-CN" altLang="zh-CN" sz="2400" dirty="0">
                <a:latin typeface="Bodoni MT Black" pitchFamily="18" charset="0"/>
              </a:rPr>
              <a:t>来建立</a:t>
            </a:r>
            <a:r>
              <a:rPr lang="zh-CN" altLang="zh-CN" sz="2400" dirty="0">
                <a:solidFill>
                  <a:srgbClr val="FF0000"/>
                </a:solidFill>
                <a:latin typeface="Bodoni MT Black" pitchFamily="18" charset="0"/>
              </a:rPr>
              <a:t>功能模型</a:t>
            </a:r>
            <a:r>
              <a:rPr lang="zh-CN" altLang="zh-CN" sz="2400" dirty="0">
                <a:latin typeface="Bodoni MT Black" pitchFamily="18" charset="0"/>
              </a:rPr>
              <a:t>。在</a:t>
            </a:r>
            <a:r>
              <a:rPr lang="en-US" altLang="zh-CN" sz="2400" dirty="0">
                <a:latin typeface="Bodoni MT Black" pitchFamily="18" charset="0"/>
              </a:rPr>
              <a:t>UML</a:t>
            </a:r>
            <a:r>
              <a:rPr lang="zh-CN" altLang="zh-CN" sz="2400" dirty="0">
                <a:latin typeface="Bodoni MT Black" pitchFamily="18" charset="0"/>
              </a:rPr>
              <a:t>中把用用例图建立起来的系统模型称为</a:t>
            </a:r>
            <a:r>
              <a:rPr lang="zh-CN" altLang="zh-CN" sz="2400" dirty="0">
                <a:solidFill>
                  <a:srgbClr val="FF0000"/>
                </a:solidFill>
                <a:latin typeface="Bodoni MT Black" pitchFamily="18" charset="0"/>
              </a:rPr>
              <a:t>用例模型</a:t>
            </a:r>
            <a:r>
              <a:rPr lang="zh-CN" altLang="zh-CN" sz="2400" dirty="0">
                <a:latin typeface="Bodoni MT Black" pitchFamily="18" charset="0"/>
              </a:rPr>
              <a:t>。</a:t>
            </a:r>
            <a:endParaRPr lang="zh-CN" altLang="en-US" sz="2400" dirty="0">
              <a:latin typeface="Bodoni MT Black" pitchFamily="18" charset="0"/>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Bodoni MT Black" pitchFamily="18" charset="0"/>
                <a:ea typeface="+mn-ea"/>
              </a:rPr>
              <a:t>本章小结</a:t>
            </a:r>
          </a:p>
        </p:txBody>
      </p:sp>
    </p:spTree>
    <p:extLst>
      <p:ext uri="{BB962C8B-B14F-4D97-AF65-F5344CB8AC3E}">
        <p14:creationId xmlns:p14="http://schemas.microsoft.com/office/powerpoint/2010/main" val="644988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t>本章结束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a:latin typeface="Bodoni MT Black" pitchFamily="18" charset="0"/>
                <a:ea typeface="+mn-ea"/>
              </a:rPr>
              <a:t>9.1</a:t>
            </a:r>
            <a:r>
              <a:rPr lang="en-US" altLang="zh-CN" b="1" dirty="0">
                <a:latin typeface="Bodoni MT Black" pitchFamily="18" charset="0"/>
              </a:rPr>
              <a:t>  </a:t>
            </a:r>
            <a:r>
              <a:rPr lang="zh-CN" altLang="en-US" b="1" dirty="0">
                <a:latin typeface="Bodoni MT Black" pitchFamily="18" charset="0"/>
              </a:rPr>
              <a:t>面向对象方法学概述</a:t>
            </a:r>
          </a:p>
        </p:txBody>
      </p:sp>
      <p:sp>
        <p:nvSpPr>
          <p:cNvPr id="6" name="内容占位符 4"/>
          <p:cNvSpPr>
            <a:spLocks noGrp="1"/>
          </p:cNvSpPr>
          <p:nvPr>
            <p:ph idx="4294967295"/>
          </p:nvPr>
        </p:nvSpPr>
        <p:spPr>
          <a:xfrm>
            <a:off x="323850" y="1000125"/>
            <a:ext cx="8229600" cy="604838"/>
          </a:xfrm>
        </p:spPr>
        <p:txBody>
          <a:bodyPr/>
          <a:lstStyle/>
          <a:p>
            <a:pPr marL="0" indent="0">
              <a:buFont typeface="Arial" charset="0"/>
              <a:buNone/>
              <a:defRPr/>
            </a:pPr>
            <a:r>
              <a:rPr lang="en-US" altLang="zh-CN" b="1" dirty="0">
                <a:latin typeface="Bodoni MT Black" pitchFamily="18" charset="0"/>
              </a:rPr>
              <a:t>9.1.2 </a:t>
            </a:r>
            <a:r>
              <a:rPr lang="zh-CN" altLang="en-US" b="1" dirty="0">
                <a:latin typeface="Bodoni MT Black" pitchFamily="18" charset="0"/>
              </a:rPr>
              <a:t>面向对象方法学的优点</a:t>
            </a:r>
          </a:p>
        </p:txBody>
      </p:sp>
      <p:sp>
        <p:nvSpPr>
          <p:cNvPr id="32775" name="TextBox 7"/>
          <p:cNvSpPr txBox="1">
            <a:spLocks noChangeArrowheads="1"/>
          </p:cNvSpPr>
          <p:nvPr/>
        </p:nvSpPr>
        <p:spPr bwMode="auto">
          <a:xfrm>
            <a:off x="323850" y="1604963"/>
            <a:ext cx="86407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1200"/>
              </a:spcBef>
              <a:spcAft>
                <a:spcPts val="600"/>
              </a:spcAft>
              <a:defRPr/>
            </a:pPr>
            <a:r>
              <a:rPr lang="en-US" altLang="zh-CN" sz="2400" b="1" dirty="0">
                <a:latin typeface="Bodoni MT Black" pitchFamily="18" charset="0"/>
                <a:ea typeface="+mn-ea"/>
              </a:rPr>
              <a:t>1. </a:t>
            </a:r>
            <a:r>
              <a:rPr lang="zh-CN" altLang="en-US" sz="2400" b="1" dirty="0">
                <a:latin typeface="Bodoni MT Black" pitchFamily="18" charset="0"/>
                <a:ea typeface="+mn-ea"/>
              </a:rPr>
              <a:t>与人类习惯的思维方法一致</a:t>
            </a:r>
            <a:endParaRPr lang="en-US" altLang="zh-CN" sz="2400" b="1" dirty="0">
              <a:latin typeface="Bodoni MT Black" pitchFamily="18" charset="0"/>
              <a:ea typeface="+mn-ea"/>
            </a:endParaRPr>
          </a:p>
          <a:p>
            <a:pPr eaLnBrk="1" hangingPunct="1">
              <a:lnSpc>
                <a:spcPct val="125000"/>
              </a:lnSpc>
              <a:buSzPct val="100000"/>
              <a:buFont typeface="Wingdings" panose="05000000000000000000" pitchFamily="2" charset="2"/>
              <a:buChar char="l"/>
              <a:defRPr/>
            </a:pPr>
            <a:r>
              <a:rPr lang="zh-CN" altLang="zh-CN" sz="2400" dirty="0">
                <a:latin typeface="Bodoni MT Black" pitchFamily="18" charset="0"/>
                <a:ea typeface="+mn-ea"/>
              </a:rPr>
              <a:t>面向对象的软件技术以</a:t>
            </a:r>
            <a:r>
              <a:rPr lang="zh-CN" altLang="zh-CN" sz="2400" dirty="0">
                <a:solidFill>
                  <a:srgbClr val="FF0000"/>
                </a:solidFill>
                <a:latin typeface="Bodoni MT Black" pitchFamily="18" charset="0"/>
                <a:ea typeface="+mn-ea"/>
              </a:rPr>
              <a:t>对象</a:t>
            </a:r>
            <a:r>
              <a:rPr lang="zh-CN" altLang="zh-CN" sz="2400" dirty="0">
                <a:latin typeface="Bodoni MT Black" pitchFamily="18" charset="0"/>
                <a:ea typeface="+mn-ea"/>
              </a:rPr>
              <a:t>为核心，软件系统由对象组成。</a:t>
            </a:r>
            <a:r>
              <a:rPr lang="zh-CN" altLang="zh-CN" sz="2400" dirty="0">
                <a:solidFill>
                  <a:srgbClr val="FF0000"/>
                </a:solidFill>
                <a:latin typeface="Bodoni MT Black" pitchFamily="18" charset="0"/>
                <a:ea typeface="+mn-ea"/>
              </a:rPr>
              <a:t>对象</a:t>
            </a:r>
            <a:r>
              <a:rPr lang="zh-CN" altLang="zh-CN" sz="2400" dirty="0">
                <a:latin typeface="Bodoni MT Black" pitchFamily="18" charset="0"/>
                <a:ea typeface="+mn-ea"/>
              </a:rPr>
              <a:t>是由描述内部状态表示</a:t>
            </a:r>
            <a:r>
              <a:rPr lang="zh-CN" altLang="zh-CN" sz="2400" dirty="0">
                <a:solidFill>
                  <a:srgbClr val="FF0000"/>
                </a:solidFill>
                <a:latin typeface="Bodoni MT Black" pitchFamily="18" charset="0"/>
                <a:ea typeface="+mn-ea"/>
              </a:rPr>
              <a:t>静态属性的数据</a:t>
            </a:r>
            <a:r>
              <a:rPr lang="zh-CN" altLang="zh-CN" sz="2400" dirty="0">
                <a:latin typeface="Bodoni MT Black" pitchFamily="18" charset="0"/>
                <a:ea typeface="+mn-ea"/>
              </a:rPr>
              <a:t>，以及可以对这些数据施加的</a:t>
            </a:r>
            <a:r>
              <a:rPr lang="zh-CN" altLang="zh-CN" sz="2400" dirty="0">
                <a:solidFill>
                  <a:srgbClr val="FF0000"/>
                </a:solidFill>
                <a:latin typeface="Bodoni MT Black" pitchFamily="18" charset="0"/>
                <a:ea typeface="+mn-ea"/>
              </a:rPr>
              <a:t>操作</a:t>
            </a:r>
            <a:r>
              <a:rPr lang="zh-CN" altLang="en-US" sz="2400" dirty="0">
                <a:latin typeface="Bodoni MT Black" pitchFamily="18" charset="0"/>
                <a:ea typeface="+mn-ea"/>
              </a:rPr>
              <a:t>（</a:t>
            </a:r>
            <a:r>
              <a:rPr lang="zh-CN" altLang="zh-CN" sz="2400" dirty="0">
                <a:solidFill>
                  <a:srgbClr val="FF0000"/>
                </a:solidFill>
                <a:latin typeface="Bodoni MT Black" pitchFamily="18" charset="0"/>
                <a:ea typeface="+mn-ea"/>
              </a:rPr>
              <a:t>对象的动态行为</a:t>
            </a:r>
            <a:r>
              <a:rPr lang="zh-CN" altLang="en-US" sz="2400" dirty="0">
                <a:latin typeface="Bodoni MT Black" pitchFamily="18" charset="0"/>
              </a:rPr>
              <a:t>）</a:t>
            </a:r>
            <a:r>
              <a:rPr lang="zh-CN" altLang="zh-CN" sz="2400" dirty="0">
                <a:latin typeface="Bodoni MT Black" pitchFamily="18" charset="0"/>
                <a:ea typeface="+mn-ea"/>
              </a:rPr>
              <a:t>，封装在一起所构成的统一体。面向对象的设计方法</a:t>
            </a:r>
            <a:r>
              <a:rPr lang="zh-CN" altLang="en-US" sz="2400" dirty="0">
                <a:latin typeface="Bodoni MT Black" pitchFamily="18" charset="0"/>
                <a:ea typeface="+mn-ea"/>
              </a:rPr>
              <a:t>过程</a:t>
            </a:r>
            <a:r>
              <a:rPr lang="zh-CN" altLang="zh-CN" sz="2400" dirty="0">
                <a:latin typeface="Bodoni MT Black" pitchFamily="18" charset="0"/>
                <a:ea typeface="+mn-ea"/>
              </a:rPr>
              <a:t>使用现实世界的</a:t>
            </a:r>
            <a:r>
              <a:rPr lang="zh-CN" altLang="zh-CN" sz="2400" dirty="0">
                <a:solidFill>
                  <a:srgbClr val="FF0000"/>
                </a:solidFill>
                <a:latin typeface="Bodoni MT Black" pitchFamily="18" charset="0"/>
                <a:ea typeface="+mn-ea"/>
              </a:rPr>
              <a:t>概念</a:t>
            </a:r>
            <a:r>
              <a:rPr lang="zh-CN" altLang="zh-CN" sz="2400" dirty="0">
                <a:latin typeface="Bodoni MT Black" pitchFamily="18" charset="0"/>
                <a:ea typeface="+mn-ea"/>
              </a:rPr>
              <a:t>抽象思考问题从而自然解决问题。</a:t>
            </a:r>
            <a:endParaRPr lang="en-US" altLang="zh-CN" sz="2400" dirty="0">
              <a:latin typeface="Bodoni MT Black" pitchFamily="18" charset="0"/>
              <a:ea typeface="+mn-ea"/>
            </a:endParaRPr>
          </a:p>
          <a:p>
            <a:pPr eaLnBrk="1" hangingPunct="1">
              <a:lnSpc>
                <a:spcPct val="125000"/>
              </a:lnSpc>
              <a:buSzPct val="100000"/>
              <a:buFont typeface="Wingdings" panose="05000000000000000000" pitchFamily="2" charset="2"/>
              <a:buChar char="l"/>
              <a:defRPr/>
            </a:pPr>
            <a:r>
              <a:rPr lang="zh-CN" altLang="zh-CN" sz="2400" dirty="0">
                <a:latin typeface="Bodoni MT Black" pitchFamily="18" charset="0"/>
                <a:ea typeface="+mn-ea"/>
              </a:rPr>
              <a:t>面向对象方法学的基本原则是</a:t>
            </a:r>
            <a:r>
              <a:rPr lang="zh-CN" altLang="zh-CN" sz="2400" dirty="0">
                <a:solidFill>
                  <a:srgbClr val="FF0000"/>
                </a:solidFill>
                <a:latin typeface="Bodoni MT Black" pitchFamily="18" charset="0"/>
                <a:ea typeface="+mn-ea"/>
              </a:rPr>
              <a:t>按照人类习惯的思维方法建立问题域的模型</a:t>
            </a:r>
            <a:r>
              <a:rPr lang="zh-CN" altLang="zh-CN" sz="2400" dirty="0">
                <a:latin typeface="Bodoni MT Black" pitchFamily="18" charset="0"/>
                <a:ea typeface="+mn-ea"/>
              </a:rPr>
              <a:t>，开发出尽可能直观、自然地表现求解方法的软件系统。面向对象的软件系统中使用的对象，是对客观世界中实体的抽象。</a:t>
            </a:r>
            <a:endParaRPr lang="zh-CN" altLang="en-US" sz="2400" b="1" dirty="0">
              <a:latin typeface="Bodoni MT Black" pitchFamily="18" charset="0"/>
              <a:ea typeface="+mn-ea"/>
            </a:endParaRPr>
          </a:p>
        </p:txBody>
      </p:sp>
      <p:sp>
        <p:nvSpPr>
          <p:cNvPr id="7" name="1 Título"/>
          <p:cNvSpPr txBox="1">
            <a:spLocks/>
          </p:cNvSpPr>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9.1.2 </a:t>
            </a:r>
            <a:r>
              <a:rPr lang="zh-CN" altLang="en-US" sz="2400" dirty="0">
                <a:solidFill>
                  <a:srgbClr val="D9D9D9"/>
                </a:solidFill>
                <a:latin typeface="Bodoni MT Black" pitchFamily="18" charset="0"/>
                <a:ea typeface="+mn-ea"/>
              </a:rPr>
              <a:t>面向对象方法学的优点</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11359</TotalTime>
  <Words>10839</Words>
  <Application>Microsoft Office PowerPoint</Application>
  <PresentationFormat>On-screen Show (4:3)</PresentationFormat>
  <Paragraphs>662</Paragraphs>
  <Slides>82</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Open Sans</vt:lpstr>
      <vt:lpstr>宋体</vt:lpstr>
      <vt:lpstr>Arial</vt:lpstr>
      <vt:lpstr>Bodoni MT Black</vt:lpstr>
      <vt:lpstr>Calibri</vt:lpstr>
      <vt:lpstr>Times New Roman</vt:lpstr>
      <vt:lpstr>Wingdings</vt:lpstr>
      <vt:lpstr>Tema de Office</vt:lpstr>
      <vt:lpstr>PowerPoint Presentation</vt:lpstr>
      <vt:lpstr>第9章 面向对象方法学引论</vt:lpstr>
      <vt:lpstr>第9章 面向对象方法学引论</vt:lpstr>
      <vt:lpstr>PowerPoint Presentation</vt:lpstr>
      <vt:lpstr>PowerPoint Presentation</vt:lpstr>
      <vt:lpstr>9.1  面向对象方法学概述</vt:lpstr>
      <vt:lpstr>9.1  面向对象方法学概述</vt:lpstr>
      <vt:lpstr>9.1  面向对象方法学概述</vt:lpstr>
      <vt:lpstr>9.1  面向对象方法学概述</vt:lpstr>
      <vt:lpstr>9.1  面向对象方法学概述</vt:lpstr>
      <vt:lpstr>9.1  面向对象方法学概述</vt:lpstr>
      <vt:lpstr>9.1 面向对象方法学概述</vt:lpstr>
      <vt:lpstr>9.1 面向对象方法学概述</vt:lpstr>
      <vt:lpstr>PowerPoint Presentation</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Presentation</vt:lpstr>
      <vt:lpstr>9.3 面向对象建模</vt:lpstr>
      <vt:lpstr>9.3 面向对象建模</vt:lpstr>
      <vt:lpstr>PowerPoint Presentation</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PowerPoint Presentation</vt:lpstr>
      <vt:lpstr>9.5 动态模型</vt:lpstr>
      <vt:lpstr>9.5 动态模型</vt:lpstr>
      <vt:lpstr>PowerPoint Presentation</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PowerPoint Presentation</vt:lpstr>
      <vt:lpstr>9.7 3种模型之间的关系</vt:lpstr>
      <vt:lpstr>9.7 3种模型之间的关系</vt:lpstr>
      <vt:lpstr>9.7 3种模型之间的关系</vt:lpstr>
      <vt:lpstr>本章小结</vt:lpstr>
      <vt:lpstr>本章小结</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WH FLY</cp:lastModifiedBy>
  <cp:revision>854</cp:revision>
  <dcterms:created xsi:type="dcterms:W3CDTF">2010-06-24T19:27:56Z</dcterms:created>
  <dcterms:modified xsi:type="dcterms:W3CDTF">2020-06-18T03:55:30Z</dcterms:modified>
</cp:coreProperties>
</file>