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 id="2147483801" r:id="rId2"/>
  </p:sldMasterIdLst>
  <p:notesMasterIdLst>
    <p:notesMasterId r:id="rId106"/>
  </p:notesMasterIdLst>
  <p:sldIdLst>
    <p:sldId id="793" r:id="rId3"/>
    <p:sldId id="806" r:id="rId4"/>
    <p:sldId id="795" r:id="rId5"/>
    <p:sldId id="796" r:id="rId6"/>
    <p:sldId id="577" r:id="rId7"/>
    <p:sldId id="695" r:id="rId8"/>
    <p:sldId id="696" r:id="rId9"/>
    <p:sldId id="697" r:id="rId10"/>
    <p:sldId id="698" r:id="rId11"/>
    <p:sldId id="700" r:id="rId12"/>
    <p:sldId id="797" r:id="rId13"/>
    <p:sldId id="701" r:id="rId14"/>
    <p:sldId id="702" r:id="rId15"/>
    <p:sldId id="704" r:id="rId16"/>
    <p:sldId id="705" r:id="rId17"/>
    <p:sldId id="706" r:id="rId18"/>
    <p:sldId id="798" r:id="rId19"/>
    <p:sldId id="703" r:id="rId20"/>
    <p:sldId id="707" r:id="rId21"/>
    <p:sldId id="708" r:id="rId22"/>
    <p:sldId id="709" r:id="rId23"/>
    <p:sldId id="792" r:id="rId24"/>
    <p:sldId id="711" r:id="rId25"/>
    <p:sldId id="712" r:id="rId26"/>
    <p:sldId id="713" r:id="rId27"/>
    <p:sldId id="714" r:id="rId28"/>
    <p:sldId id="715" r:id="rId29"/>
    <p:sldId id="716" r:id="rId30"/>
    <p:sldId id="717" r:id="rId31"/>
    <p:sldId id="718" r:id="rId32"/>
    <p:sldId id="719" r:id="rId33"/>
    <p:sldId id="720" r:id="rId34"/>
    <p:sldId id="721" r:id="rId35"/>
    <p:sldId id="722" r:id="rId36"/>
    <p:sldId id="723" r:id="rId37"/>
    <p:sldId id="724" r:id="rId38"/>
    <p:sldId id="725" r:id="rId39"/>
    <p:sldId id="726" r:id="rId40"/>
    <p:sldId id="727" r:id="rId41"/>
    <p:sldId id="728" r:id="rId42"/>
    <p:sldId id="729" r:id="rId43"/>
    <p:sldId id="730" r:id="rId44"/>
    <p:sldId id="731" r:id="rId45"/>
    <p:sldId id="733" r:id="rId46"/>
    <p:sldId id="734" r:id="rId47"/>
    <p:sldId id="735" r:id="rId48"/>
    <p:sldId id="736" r:id="rId49"/>
    <p:sldId id="737" r:id="rId50"/>
    <p:sldId id="738" r:id="rId51"/>
    <p:sldId id="739" r:id="rId52"/>
    <p:sldId id="809" r:id="rId53"/>
    <p:sldId id="808" r:id="rId54"/>
    <p:sldId id="741" r:id="rId55"/>
    <p:sldId id="742" r:id="rId56"/>
    <p:sldId id="743" r:id="rId57"/>
    <p:sldId id="744" r:id="rId58"/>
    <p:sldId id="745" r:id="rId59"/>
    <p:sldId id="746" r:id="rId60"/>
    <p:sldId id="805" r:id="rId61"/>
    <p:sldId id="804" r:id="rId62"/>
    <p:sldId id="749" r:id="rId63"/>
    <p:sldId id="750" r:id="rId64"/>
    <p:sldId id="810" r:id="rId65"/>
    <p:sldId id="752" r:id="rId66"/>
    <p:sldId id="799" r:id="rId67"/>
    <p:sldId id="751" r:id="rId68"/>
    <p:sldId id="753" r:id="rId69"/>
    <p:sldId id="754" r:id="rId70"/>
    <p:sldId id="755" r:id="rId71"/>
    <p:sldId id="756" r:id="rId72"/>
    <p:sldId id="757" r:id="rId73"/>
    <p:sldId id="758" r:id="rId74"/>
    <p:sldId id="759" r:id="rId75"/>
    <p:sldId id="760" r:id="rId76"/>
    <p:sldId id="761" r:id="rId77"/>
    <p:sldId id="762" r:id="rId78"/>
    <p:sldId id="763" r:id="rId79"/>
    <p:sldId id="764" r:id="rId80"/>
    <p:sldId id="765" r:id="rId81"/>
    <p:sldId id="766" r:id="rId82"/>
    <p:sldId id="767" r:id="rId83"/>
    <p:sldId id="768" r:id="rId84"/>
    <p:sldId id="769" r:id="rId85"/>
    <p:sldId id="770" r:id="rId86"/>
    <p:sldId id="771" r:id="rId87"/>
    <p:sldId id="772" r:id="rId88"/>
    <p:sldId id="773" r:id="rId89"/>
    <p:sldId id="774" r:id="rId90"/>
    <p:sldId id="775" r:id="rId91"/>
    <p:sldId id="800" r:id="rId92"/>
    <p:sldId id="776" r:id="rId93"/>
    <p:sldId id="777" r:id="rId94"/>
    <p:sldId id="778" r:id="rId95"/>
    <p:sldId id="779" r:id="rId96"/>
    <p:sldId id="780" r:id="rId97"/>
    <p:sldId id="801" r:id="rId98"/>
    <p:sldId id="781" r:id="rId99"/>
    <p:sldId id="782" r:id="rId100"/>
    <p:sldId id="783" r:id="rId101"/>
    <p:sldId id="784" r:id="rId102"/>
    <p:sldId id="785" r:id="rId103"/>
    <p:sldId id="802" r:id="rId104"/>
    <p:sldId id="803" r:id="rId105"/>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8739"/>
    <a:srgbClr val="CC9900"/>
    <a:srgbClr val="385323"/>
    <a:srgbClr val="B85808"/>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92388" autoAdjust="0"/>
  </p:normalViewPr>
  <p:slideViewPr>
    <p:cSldViewPr>
      <p:cViewPr varScale="1">
        <p:scale>
          <a:sx n="107" d="100"/>
          <a:sy n="107" d="100"/>
        </p:scale>
        <p:origin x="198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ADB7F-6A8A-4062-BC57-B8152CA1D6BF}"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CN" altLang="en-US"/>
        </a:p>
      </dgm:t>
    </dgm:pt>
    <dgm:pt modelId="{1F4A4A82-2F8D-4B5C-96AF-9FF67A76A19E}">
      <dgm:prSet phldrT="[文本]"/>
      <dgm:spPr>
        <a:solidFill>
          <a:srgbClr val="CC9900"/>
        </a:solidFill>
      </dgm:spPr>
      <dgm:t>
        <a:bodyPr/>
        <a:lstStyle/>
        <a:p>
          <a:r>
            <a:rPr lang="zh-CN" altLang="en-US" dirty="0" smtClean="0"/>
            <a:t>读者</a:t>
          </a:r>
          <a:endParaRPr lang="zh-CN" altLang="en-US" dirty="0"/>
        </a:p>
      </dgm:t>
    </dgm:pt>
    <dgm:pt modelId="{DDDF1601-2667-4E79-9CB6-10769D05022E}" type="parTrans" cxnId="{E3798BE1-DFF4-40A4-BDF4-8D05B4E1589D}">
      <dgm:prSet/>
      <dgm:spPr/>
      <dgm:t>
        <a:bodyPr/>
        <a:lstStyle/>
        <a:p>
          <a:endParaRPr lang="zh-CN" altLang="en-US"/>
        </a:p>
      </dgm:t>
    </dgm:pt>
    <dgm:pt modelId="{D0EE3EAB-074B-404F-932D-F89AF45A87CA}" type="sibTrans" cxnId="{E3798BE1-DFF4-40A4-BDF4-8D05B4E1589D}">
      <dgm:prSet/>
      <dgm:spPr/>
      <dgm:t>
        <a:bodyPr/>
        <a:lstStyle/>
        <a:p>
          <a:endParaRPr lang="zh-CN" altLang="en-US"/>
        </a:p>
      </dgm:t>
    </dgm:pt>
    <dgm:pt modelId="{5EAABD90-853F-4A45-ABD2-9216E3004CF7}">
      <dgm:prSet phldrT="[文本]"/>
      <dgm:spPr>
        <a:solidFill>
          <a:schemeClr val="accent2"/>
        </a:solidFill>
      </dgm:spPr>
      <dgm:t>
        <a:bodyPr/>
        <a:lstStyle/>
        <a:p>
          <a:r>
            <a:rPr lang="zh-CN" altLang="en-US" dirty="0" smtClean="0"/>
            <a:t>系统分析员</a:t>
          </a:r>
          <a:endParaRPr lang="zh-CN" altLang="en-US" dirty="0"/>
        </a:p>
      </dgm:t>
    </dgm:pt>
    <dgm:pt modelId="{EB8EB9FC-C150-46E6-9C0D-075E08503ED8}" type="parTrans" cxnId="{91BF3820-1BC0-425C-ADE9-69B0339BE680}">
      <dgm:prSet/>
      <dgm:spPr/>
      <dgm:t>
        <a:bodyPr/>
        <a:lstStyle/>
        <a:p>
          <a:endParaRPr lang="zh-CN" altLang="en-US"/>
        </a:p>
      </dgm:t>
    </dgm:pt>
    <dgm:pt modelId="{4BDABB98-8F24-49A1-9FE6-741163CF0250}" type="sibTrans" cxnId="{91BF3820-1BC0-425C-ADE9-69B0339BE680}">
      <dgm:prSet/>
      <dgm:spPr/>
      <dgm:t>
        <a:bodyPr/>
        <a:lstStyle/>
        <a:p>
          <a:endParaRPr lang="zh-CN" altLang="en-US"/>
        </a:p>
      </dgm:t>
    </dgm:pt>
    <dgm:pt modelId="{C0C7CFC6-DE5B-442F-9233-250A5B4B7CCA}">
      <dgm:prSet phldrT="[文本]"/>
      <dgm:spPr>
        <a:solidFill>
          <a:schemeClr val="accent6"/>
        </a:solidFill>
      </dgm:spPr>
      <dgm:t>
        <a:bodyPr/>
        <a:lstStyle/>
        <a:p>
          <a:r>
            <a:rPr lang="zh-CN" altLang="en-US" dirty="0" smtClean="0"/>
            <a:t>软件设计人员</a:t>
          </a:r>
          <a:endParaRPr lang="zh-CN" altLang="en-US" dirty="0"/>
        </a:p>
      </dgm:t>
    </dgm:pt>
    <dgm:pt modelId="{0D706C75-A1DE-40AA-A8E2-E7BB8DD3120C}" type="parTrans" cxnId="{D23635C6-4ADE-4D99-8A49-7DC83927040C}">
      <dgm:prSet/>
      <dgm:spPr/>
      <dgm:t>
        <a:bodyPr/>
        <a:lstStyle/>
        <a:p>
          <a:endParaRPr lang="zh-CN" altLang="en-US"/>
        </a:p>
      </dgm:t>
    </dgm:pt>
    <dgm:pt modelId="{8ADFA153-B13F-41AD-B7A1-59FF5254F327}" type="sibTrans" cxnId="{D23635C6-4ADE-4D99-8A49-7DC83927040C}">
      <dgm:prSet/>
      <dgm:spPr/>
      <dgm:t>
        <a:bodyPr/>
        <a:lstStyle/>
        <a:p>
          <a:endParaRPr lang="zh-CN" altLang="en-US"/>
        </a:p>
      </dgm:t>
    </dgm:pt>
    <dgm:pt modelId="{A33DA1AD-E52F-4CEB-AB33-2147618E5833}">
      <dgm:prSet phldrT="[文本]"/>
      <dgm:spPr>
        <a:solidFill>
          <a:schemeClr val="accent4">
            <a:lumMod val="75000"/>
          </a:schemeClr>
        </a:solidFill>
      </dgm:spPr>
      <dgm:t>
        <a:bodyPr/>
        <a:lstStyle/>
        <a:p>
          <a:r>
            <a:rPr lang="zh-CN" altLang="en-US" dirty="0" smtClean="0"/>
            <a:t>领域专家</a:t>
          </a:r>
          <a:endParaRPr lang="zh-CN" altLang="en-US" dirty="0"/>
        </a:p>
      </dgm:t>
    </dgm:pt>
    <dgm:pt modelId="{8CDE8A5B-3921-48ED-81F0-EBC9F1360719}" type="parTrans" cxnId="{20DF12A0-1C2A-416D-AB03-416358132416}">
      <dgm:prSet/>
      <dgm:spPr/>
      <dgm:t>
        <a:bodyPr/>
        <a:lstStyle/>
        <a:p>
          <a:endParaRPr lang="zh-CN" altLang="en-US"/>
        </a:p>
      </dgm:t>
    </dgm:pt>
    <dgm:pt modelId="{7CB95C1A-B259-4AEB-B593-3B695B284614}" type="sibTrans" cxnId="{20DF12A0-1C2A-416D-AB03-416358132416}">
      <dgm:prSet/>
      <dgm:spPr/>
      <dgm:t>
        <a:bodyPr/>
        <a:lstStyle/>
        <a:p>
          <a:endParaRPr lang="zh-CN" altLang="en-US"/>
        </a:p>
      </dgm:t>
    </dgm:pt>
    <dgm:pt modelId="{32AC2C71-E86B-4367-B801-725374EF900C}">
      <dgm:prSet phldrT="[文本]"/>
      <dgm:spPr>
        <a:solidFill>
          <a:schemeClr val="accent3"/>
        </a:solidFill>
      </dgm:spPr>
      <dgm:t>
        <a:bodyPr/>
        <a:lstStyle/>
        <a:p>
          <a:r>
            <a:rPr lang="zh-CN" altLang="en-US" dirty="0" smtClean="0"/>
            <a:t>管理人员</a:t>
          </a:r>
          <a:endParaRPr lang="zh-CN" altLang="en-US" dirty="0"/>
        </a:p>
      </dgm:t>
    </dgm:pt>
    <dgm:pt modelId="{8681B540-EACC-472E-BD7B-D235E9231759}" type="parTrans" cxnId="{7181FC9C-F159-41CB-B536-B856622474E0}">
      <dgm:prSet/>
      <dgm:spPr/>
      <dgm:t>
        <a:bodyPr/>
        <a:lstStyle/>
        <a:p>
          <a:endParaRPr lang="zh-CN" altLang="en-US"/>
        </a:p>
      </dgm:t>
    </dgm:pt>
    <dgm:pt modelId="{746C35AB-B893-4161-BEB6-41F89476E55E}" type="sibTrans" cxnId="{7181FC9C-F159-41CB-B536-B856622474E0}">
      <dgm:prSet/>
      <dgm:spPr/>
      <dgm:t>
        <a:bodyPr/>
        <a:lstStyle/>
        <a:p>
          <a:endParaRPr lang="zh-CN" altLang="en-US"/>
        </a:p>
      </dgm:t>
    </dgm:pt>
    <dgm:pt modelId="{4C232CE2-B92B-44A7-81E9-C0661B3E0D83}">
      <dgm:prSet phldrT="[文本]"/>
      <dgm:spPr/>
      <dgm:t>
        <a:bodyPr/>
        <a:lstStyle/>
        <a:p>
          <a:endParaRPr lang="zh-CN" altLang="en-US"/>
        </a:p>
      </dgm:t>
    </dgm:pt>
    <dgm:pt modelId="{13EFB94A-C6C5-413B-BD1C-46F478972F92}" type="parTrans" cxnId="{694E5AF1-2720-4243-8EE1-765E7A8618B2}">
      <dgm:prSet/>
      <dgm:spPr/>
      <dgm:t>
        <a:bodyPr/>
        <a:lstStyle/>
        <a:p>
          <a:endParaRPr lang="zh-CN" altLang="en-US"/>
        </a:p>
      </dgm:t>
    </dgm:pt>
    <dgm:pt modelId="{F6E41615-1EBF-4265-956E-9D3D816ADFB2}" type="sibTrans" cxnId="{694E5AF1-2720-4243-8EE1-765E7A8618B2}">
      <dgm:prSet/>
      <dgm:spPr/>
      <dgm:t>
        <a:bodyPr/>
        <a:lstStyle/>
        <a:p>
          <a:endParaRPr lang="zh-CN" altLang="en-US"/>
        </a:p>
      </dgm:t>
    </dgm:pt>
    <dgm:pt modelId="{AF8C9E6E-39A9-4613-B667-E2D45CB994B8}">
      <dgm:prSet phldrT="[文本]"/>
      <dgm:spPr>
        <a:solidFill>
          <a:schemeClr val="accent5">
            <a:lumMod val="75000"/>
          </a:schemeClr>
        </a:solidFill>
      </dgm:spPr>
      <dgm:t>
        <a:bodyPr/>
        <a:lstStyle/>
        <a:p>
          <a:r>
            <a:rPr lang="zh-CN" altLang="en-US" dirty="0" smtClean="0"/>
            <a:t>用户等</a:t>
          </a:r>
          <a:endParaRPr lang="zh-CN" altLang="en-US" dirty="0"/>
        </a:p>
      </dgm:t>
    </dgm:pt>
    <dgm:pt modelId="{ED23A543-09E0-4CE8-BEEB-8106F4EC7134}" type="parTrans" cxnId="{D9F92C7C-00BF-417B-88D5-0D21CCE475BB}">
      <dgm:prSet/>
      <dgm:spPr/>
      <dgm:t>
        <a:bodyPr/>
        <a:lstStyle/>
        <a:p>
          <a:endParaRPr lang="zh-CN" altLang="en-US"/>
        </a:p>
      </dgm:t>
    </dgm:pt>
    <dgm:pt modelId="{FA786DBA-DC99-4461-8292-1E04CE36395B}" type="sibTrans" cxnId="{D9F92C7C-00BF-417B-88D5-0D21CCE475BB}">
      <dgm:prSet/>
      <dgm:spPr/>
      <dgm:t>
        <a:bodyPr/>
        <a:lstStyle/>
        <a:p>
          <a:endParaRPr lang="zh-CN" altLang="en-US"/>
        </a:p>
      </dgm:t>
    </dgm:pt>
    <dgm:pt modelId="{7302B6B3-AD0F-4AA5-8C33-E6B85029351B}" type="pres">
      <dgm:prSet presAssocID="{69AADB7F-6A8A-4062-BC57-B8152CA1D6BF}" presName="Name0" presStyleCnt="0">
        <dgm:presLayoutVars>
          <dgm:chMax val="1"/>
          <dgm:dir/>
          <dgm:animLvl val="ctr"/>
          <dgm:resizeHandles val="exact"/>
        </dgm:presLayoutVars>
      </dgm:prSet>
      <dgm:spPr/>
      <dgm:t>
        <a:bodyPr/>
        <a:lstStyle/>
        <a:p>
          <a:endParaRPr lang="zh-CN" altLang="en-US"/>
        </a:p>
      </dgm:t>
    </dgm:pt>
    <dgm:pt modelId="{30B7A355-4478-4383-AFD0-24F8C5D7299F}" type="pres">
      <dgm:prSet presAssocID="{1F4A4A82-2F8D-4B5C-96AF-9FF67A76A19E}" presName="centerShape" presStyleLbl="node0" presStyleIdx="0" presStyleCnt="1"/>
      <dgm:spPr/>
      <dgm:t>
        <a:bodyPr/>
        <a:lstStyle/>
        <a:p>
          <a:endParaRPr lang="zh-CN" altLang="en-US"/>
        </a:p>
      </dgm:t>
    </dgm:pt>
    <dgm:pt modelId="{40B08679-50C2-4475-81FA-BB186201C002}" type="pres">
      <dgm:prSet presAssocID="{EB8EB9FC-C150-46E6-9C0D-075E08503ED8}" presName="parTrans" presStyleLbl="sibTrans2D1" presStyleIdx="0" presStyleCnt="5"/>
      <dgm:spPr/>
      <dgm:t>
        <a:bodyPr/>
        <a:lstStyle/>
        <a:p>
          <a:endParaRPr lang="zh-CN" altLang="en-US"/>
        </a:p>
      </dgm:t>
    </dgm:pt>
    <dgm:pt modelId="{87C8382C-15B0-4957-904C-821F1EF26266}" type="pres">
      <dgm:prSet presAssocID="{EB8EB9FC-C150-46E6-9C0D-075E08503ED8}" presName="connectorText" presStyleLbl="sibTrans2D1" presStyleIdx="0" presStyleCnt="5"/>
      <dgm:spPr/>
      <dgm:t>
        <a:bodyPr/>
        <a:lstStyle/>
        <a:p>
          <a:endParaRPr lang="zh-CN" altLang="en-US"/>
        </a:p>
      </dgm:t>
    </dgm:pt>
    <dgm:pt modelId="{045AE9A6-951E-49E2-B21F-616D4215893A}" type="pres">
      <dgm:prSet presAssocID="{5EAABD90-853F-4A45-ABD2-9216E3004CF7}" presName="node" presStyleLbl="node1" presStyleIdx="0" presStyleCnt="5">
        <dgm:presLayoutVars>
          <dgm:bulletEnabled val="1"/>
        </dgm:presLayoutVars>
      </dgm:prSet>
      <dgm:spPr/>
      <dgm:t>
        <a:bodyPr/>
        <a:lstStyle/>
        <a:p>
          <a:endParaRPr lang="zh-CN" altLang="en-US"/>
        </a:p>
      </dgm:t>
    </dgm:pt>
    <dgm:pt modelId="{2F3592BD-0381-4D44-87DA-D6470F153D16}" type="pres">
      <dgm:prSet presAssocID="{0D706C75-A1DE-40AA-A8E2-E7BB8DD3120C}" presName="parTrans" presStyleLbl="sibTrans2D1" presStyleIdx="1" presStyleCnt="5"/>
      <dgm:spPr/>
      <dgm:t>
        <a:bodyPr/>
        <a:lstStyle/>
        <a:p>
          <a:endParaRPr lang="zh-CN" altLang="en-US"/>
        </a:p>
      </dgm:t>
    </dgm:pt>
    <dgm:pt modelId="{CB091521-5903-4A09-8012-C8B9B9DBE771}" type="pres">
      <dgm:prSet presAssocID="{0D706C75-A1DE-40AA-A8E2-E7BB8DD3120C}" presName="connectorText" presStyleLbl="sibTrans2D1" presStyleIdx="1" presStyleCnt="5"/>
      <dgm:spPr/>
      <dgm:t>
        <a:bodyPr/>
        <a:lstStyle/>
        <a:p>
          <a:endParaRPr lang="zh-CN" altLang="en-US"/>
        </a:p>
      </dgm:t>
    </dgm:pt>
    <dgm:pt modelId="{5CD2964D-BC05-4721-B869-677E4AF85885}" type="pres">
      <dgm:prSet presAssocID="{C0C7CFC6-DE5B-442F-9233-250A5B4B7CCA}" presName="node" presStyleLbl="node1" presStyleIdx="1" presStyleCnt="5">
        <dgm:presLayoutVars>
          <dgm:bulletEnabled val="1"/>
        </dgm:presLayoutVars>
      </dgm:prSet>
      <dgm:spPr/>
      <dgm:t>
        <a:bodyPr/>
        <a:lstStyle/>
        <a:p>
          <a:endParaRPr lang="zh-CN" altLang="en-US"/>
        </a:p>
      </dgm:t>
    </dgm:pt>
    <dgm:pt modelId="{61B90349-F581-4FE4-8BBF-B17203BCE24A}" type="pres">
      <dgm:prSet presAssocID="{8CDE8A5B-3921-48ED-81F0-EBC9F1360719}" presName="parTrans" presStyleLbl="sibTrans2D1" presStyleIdx="2" presStyleCnt="5"/>
      <dgm:spPr/>
      <dgm:t>
        <a:bodyPr/>
        <a:lstStyle/>
        <a:p>
          <a:endParaRPr lang="zh-CN" altLang="en-US"/>
        </a:p>
      </dgm:t>
    </dgm:pt>
    <dgm:pt modelId="{7B91EF37-B002-4A06-9572-C6314C8FBBCA}" type="pres">
      <dgm:prSet presAssocID="{8CDE8A5B-3921-48ED-81F0-EBC9F1360719}" presName="connectorText" presStyleLbl="sibTrans2D1" presStyleIdx="2" presStyleCnt="5"/>
      <dgm:spPr/>
      <dgm:t>
        <a:bodyPr/>
        <a:lstStyle/>
        <a:p>
          <a:endParaRPr lang="zh-CN" altLang="en-US"/>
        </a:p>
      </dgm:t>
    </dgm:pt>
    <dgm:pt modelId="{36B69093-F239-4D12-910D-E0B0D407FC7D}" type="pres">
      <dgm:prSet presAssocID="{A33DA1AD-E52F-4CEB-AB33-2147618E5833}" presName="node" presStyleLbl="node1" presStyleIdx="2" presStyleCnt="5">
        <dgm:presLayoutVars>
          <dgm:bulletEnabled val="1"/>
        </dgm:presLayoutVars>
      </dgm:prSet>
      <dgm:spPr/>
      <dgm:t>
        <a:bodyPr/>
        <a:lstStyle/>
        <a:p>
          <a:endParaRPr lang="zh-CN" altLang="en-US"/>
        </a:p>
      </dgm:t>
    </dgm:pt>
    <dgm:pt modelId="{81E02F64-5EA4-4101-9550-F0B874488EF2}" type="pres">
      <dgm:prSet presAssocID="{8681B540-EACC-472E-BD7B-D235E9231759}" presName="parTrans" presStyleLbl="sibTrans2D1" presStyleIdx="3" presStyleCnt="5"/>
      <dgm:spPr/>
      <dgm:t>
        <a:bodyPr/>
        <a:lstStyle/>
        <a:p>
          <a:endParaRPr lang="zh-CN" altLang="en-US"/>
        </a:p>
      </dgm:t>
    </dgm:pt>
    <dgm:pt modelId="{A10A24D9-FF57-4A16-9BC0-8D3D2D30AC77}" type="pres">
      <dgm:prSet presAssocID="{8681B540-EACC-472E-BD7B-D235E9231759}" presName="connectorText" presStyleLbl="sibTrans2D1" presStyleIdx="3" presStyleCnt="5"/>
      <dgm:spPr/>
      <dgm:t>
        <a:bodyPr/>
        <a:lstStyle/>
        <a:p>
          <a:endParaRPr lang="zh-CN" altLang="en-US"/>
        </a:p>
      </dgm:t>
    </dgm:pt>
    <dgm:pt modelId="{B85B9AA8-22AE-4EDE-8353-2C3EADBA54E3}" type="pres">
      <dgm:prSet presAssocID="{32AC2C71-E86B-4367-B801-725374EF900C}" presName="node" presStyleLbl="node1" presStyleIdx="3" presStyleCnt="5">
        <dgm:presLayoutVars>
          <dgm:bulletEnabled val="1"/>
        </dgm:presLayoutVars>
      </dgm:prSet>
      <dgm:spPr/>
      <dgm:t>
        <a:bodyPr/>
        <a:lstStyle/>
        <a:p>
          <a:endParaRPr lang="zh-CN" altLang="en-US"/>
        </a:p>
      </dgm:t>
    </dgm:pt>
    <dgm:pt modelId="{F4A64276-0093-4FEB-BD1F-245D3D1BC0EE}" type="pres">
      <dgm:prSet presAssocID="{ED23A543-09E0-4CE8-BEEB-8106F4EC7134}" presName="parTrans" presStyleLbl="sibTrans2D1" presStyleIdx="4" presStyleCnt="5"/>
      <dgm:spPr/>
      <dgm:t>
        <a:bodyPr/>
        <a:lstStyle/>
        <a:p>
          <a:endParaRPr lang="zh-CN" altLang="en-US"/>
        </a:p>
      </dgm:t>
    </dgm:pt>
    <dgm:pt modelId="{FC0D5156-3011-4592-A901-AFDA1ED9E687}" type="pres">
      <dgm:prSet presAssocID="{ED23A543-09E0-4CE8-BEEB-8106F4EC7134}" presName="connectorText" presStyleLbl="sibTrans2D1" presStyleIdx="4" presStyleCnt="5"/>
      <dgm:spPr/>
      <dgm:t>
        <a:bodyPr/>
        <a:lstStyle/>
        <a:p>
          <a:endParaRPr lang="zh-CN" altLang="en-US"/>
        </a:p>
      </dgm:t>
    </dgm:pt>
    <dgm:pt modelId="{4D57665B-05FC-4427-A582-6D93646A0E73}" type="pres">
      <dgm:prSet presAssocID="{AF8C9E6E-39A9-4613-B667-E2D45CB994B8}" presName="node" presStyleLbl="node1" presStyleIdx="4" presStyleCnt="5">
        <dgm:presLayoutVars>
          <dgm:bulletEnabled val="1"/>
        </dgm:presLayoutVars>
      </dgm:prSet>
      <dgm:spPr/>
      <dgm:t>
        <a:bodyPr/>
        <a:lstStyle/>
        <a:p>
          <a:endParaRPr lang="zh-CN" altLang="en-US"/>
        </a:p>
      </dgm:t>
    </dgm:pt>
  </dgm:ptLst>
  <dgm:cxnLst>
    <dgm:cxn modelId="{C7EBB2EC-4420-4FAB-947F-7D2B1C51DF20}" type="presOf" srcId="{8681B540-EACC-472E-BD7B-D235E9231759}" destId="{81E02F64-5EA4-4101-9550-F0B874488EF2}" srcOrd="0" destOrd="0" presId="urn:microsoft.com/office/officeart/2005/8/layout/radial5"/>
    <dgm:cxn modelId="{23B27798-A2AA-4F75-890B-71B115893ACD}" type="presOf" srcId="{ED23A543-09E0-4CE8-BEEB-8106F4EC7134}" destId="{FC0D5156-3011-4592-A901-AFDA1ED9E687}" srcOrd="1" destOrd="0" presId="urn:microsoft.com/office/officeart/2005/8/layout/radial5"/>
    <dgm:cxn modelId="{01BC541D-342F-438F-BACA-627F1F254CC2}" type="presOf" srcId="{32AC2C71-E86B-4367-B801-725374EF900C}" destId="{B85B9AA8-22AE-4EDE-8353-2C3EADBA54E3}" srcOrd="0" destOrd="0" presId="urn:microsoft.com/office/officeart/2005/8/layout/radial5"/>
    <dgm:cxn modelId="{D23635C6-4ADE-4D99-8A49-7DC83927040C}" srcId="{1F4A4A82-2F8D-4B5C-96AF-9FF67A76A19E}" destId="{C0C7CFC6-DE5B-442F-9233-250A5B4B7CCA}" srcOrd="1" destOrd="0" parTransId="{0D706C75-A1DE-40AA-A8E2-E7BB8DD3120C}" sibTransId="{8ADFA153-B13F-41AD-B7A1-59FF5254F327}"/>
    <dgm:cxn modelId="{694E5AF1-2720-4243-8EE1-765E7A8618B2}" srcId="{69AADB7F-6A8A-4062-BC57-B8152CA1D6BF}" destId="{4C232CE2-B92B-44A7-81E9-C0661B3E0D83}" srcOrd="1" destOrd="0" parTransId="{13EFB94A-C6C5-413B-BD1C-46F478972F92}" sibTransId="{F6E41615-1EBF-4265-956E-9D3D816ADFB2}"/>
    <dgm:cxn modelId="{644A2CFF-9179-41A9-B6BD-8650F4D0D8B6}" type="presOf" srcId="{ED23A543-09E0-4CE8-BEEB-8106F4EC7134}" destId="{F4A64276-0093-4FEB-BD1F-245D3D1BC0EE}" srcOrd="0" destOrd="0" presId="urn:microsoft.com/office/officeart/2005/8/layout/radial5"/>
    <dgm:cxn modelId="{E6AEDD06-7464-4218-9A19-B17B8C564325}" type="presOf" srcId="{0D706C75-A1DE-40AA-A8E2-E7BB8DD3120C}" destId="{CB091521-5903-4A09-8012-C8B9B9DBE771}" srcOrd="1" destOrd="0" presId="urn:microsoft.com/office/officeart/2005/8/layout/radial5"/>
    <dgm:cxn modelId="{7F08CDF8-B3CF-480A-BDD0-D7A1CA4D34D7}" type="presOf" srcId="{1F4A4A82-2F8D-4B5C-96AF-9FF67A76A19E}" destId="{30B7A355-4478-4383-AFD0-24F8C5D7299F}" srcOrd="0" destOrd="0" presId="urn:microsoft.com/office/officeart/2005/8/layout/radial5"/>
    <dgm:cxn modelId="{C928A9D6-A95F-4A6F-9EF3-48939E6596BE}" type="presOf" srcId="{EB8EB9FC-C150-46E6-9C0D-075E08503ED8}" destId="{40B08679-50C2-4475-81FA-BB186201C002}" srcOrd="0" destOrd="0" presId="urn:microsoft.com/office/officeart/2005/8/layout/radial5"/>
    <dgm:cxn modelId="{E3BE8CEE-F3E0-4F1C-96BF-DFA2CE3584AE}" type="presOf" srcId="{A33DA1AD-E52F-4CEB-AB33-2147618E5833}" destId="{36B69093-F239-4D12-910D-E0B0D407FC7D}" srcOrd="0" destOrd="0" presId="urn:microsoft.com/office/officeart/2005/8/layout/radial5"/>
    <dgm:cxn modelId="{BA63EBFB-C984-49CB-9ADF-F1CB40A84DD6}" type="presOf" srcId="{0D706C75-A1DE-40AA-A8E2-E7BB8DD3120C}" destId="{2F3592BD-0381-4D44-87DA-D6470F153D16}" srcOrd="0" destOrd="0" presId="urn:microsoft.com/office/officeart/2005/8/layout/radial5"/>
    <dgm:cxn modelId="{B4A679E2-1090-443D-8D46-A1F0F7C8DF70}" type="presOf" srcId="{EB8EB9FC-C150-46E6-9C0D-075E08503ED8}" destId="{87C8382C-15B0-4957-904C-821F1EF26266}" srcOrd="1" destOrd="0" presId="urn:microsoft.com/office/officeart/2005/8/layout/radial5"/>
    <dgm:cxn modelId="{F2B43565-715F-40F5-9424-D194143791C8}" type="presOf" srcId="{AF8C9E6E-39A9-4613-B667-E2D45CB994B8}" destId="{4D57665B-05FC-4427-A582-6D93646A0E73}" srcOrd="0" destOrd="0" presId="urn:microsoft.com/office/officeart/2005/8/layout/radial5"/>
    <dgm:cxn modelId="{0B4170A5-7071-425F-BC33-A77661447EE3}" type="presOf" srcId="{5EAABD90-853F-4A45-ABD2-9216E3004CF7}" destId="{045AE9A6-951E-49E2-B21F-616D4215893A}" srcOrd="0" destOrd="0" presId="urn:microsoft.com/office/officeart/2005/8/layout/radial5"/>
    <dgm:cxn modelId="{D9F92C7C-00BF-417B-88D5-0D21CCE475BB}" srcId="{1F4A4A82-2F8D-4B5C-96AF-9FF67A76A19E}" destId="{AF8C9E6E-39A9-4613-B667-E2D45CB994B8}" srcOrd="4" destOrd="0" parTransId="{ED23A543-09E0-4CE8-BEEB-8106F4EC7134}" sibTransId="{FA786DBA-DC99-4461-8292-1E04CE36395B}"/>
    <dgm:cxn modelId="{BF8558A8-ABD0-4377-9C8F-472995B17161}" type="presOf" srcId="{8CDE8A5B-3921-48ED-81F0-EBC9F1360719}" destId="{61B90349-F581-4FE4-8BBF-B17203BCE24A}" srcOrd="0" destOrd="0" presId="urn:microsoft.com/office/officeart/2005/8/layout/radial5"/>
    <dgm:cxn modelId="{20DF12A0-1C2A-416D-AB03-416358132416}" srcId="{1F4A4A82-2F8D-4B5C-96AF-9FF67A76A19E}" destId="{A33DA1AD-E52F-4CEB-AB33-2147618E5833}" srcOrd="2" destOrd="0" parTransId="{8CDE8A5B-3921-48ED-81F0-EBC9F1360719}" sibTransId="{7CB95C1A-B259-4AEB-B593-3B695B284614}"/>
    <dgm:cxn modelId="{17C24761-B17A-440E-B249-EEE3EE5976C3}" type="presOf" srcId="{8CDE8A5B-3921-48ED-81F0-EBC9F1360719}" destId="{7B91EF37-B002-4A06-9572-C6314C8FBBCA}" srcOrd="1" destOrd="0" presId="urn:microsoft.com/office/officeart/2005/8/layout/radial5"/>
    <dgm:cxn modelId="{CBCF18BC-1116-4C87-B11D-D8D4AF203712}" type="presOf" srcId="{8681B540-EACC-472E-BD7B-D235E9231759}" destId="{A10A24D9-FF57-4A16-9BC0-8D3D2D30AC77}" srcOrd="1" destOrd="0" presId="urn:microsoft.com/office/officeart/2005/8/layout/radial5"/>
    <dgm:cxn modelId="{E3798BE1-DFF4-40A4-BDF4-8D05B4E1589D}" srcId="{69AADB7F-6A8A-4062-BC57-B8152CA1D6BF}" destId="{1F4A4A82-2F8D-4B5C-96AF-9FF67A76A19E}" srcOrd="0" destOrd="0" parTransId="{DDDF1601-2667-4E79-9CB6-10769D05022E}" sibTransId="{D0EE3EAB-074B-404F-932D-F89AF45A87CA}"/>
    <dgm:cxn modelId="{14B8DF4C-238A-4177-A370-A369CC66C7B8}" type="presOf" srcId="{69AADB7F-6A8A-4062-BC57-B8152CA1D6BF}" destId="{7302B6B3-AD0F-4AA5-8C33-E6B85029351B}" srcOrd="0" destOrd="0" presId="urn:microsoft.com/office/officeart/2005/8/layout/radial5"/>
    <dgm:cxn modelId="{7181FC9C-F159-41CB-B536-B856622474E0}" srcId="{1F4A4A82-2F8D-4B5C-96AF-9FF67A76A19E}" destId="{32AC2C71-E86B-4367-B801-725374EF900C}" srcOrd="3" destOrd="0" parTransId="{8681B540-EACC-472E-BD7B-D235E9231759}" sibTransId="{746C35AB-B893-4161-BEB6-41F89476E55E}"/>
    <dgm:cxn modelId="{91BF3820-1BC0-425C-ADE9-69B0339BE680}" srcId="{1F4A4A82-2F8D-4B5C-96AF-9FF67A76A19E}" destId="{5EAABD90-853F-4A45-ABD2-9216E3004CF7}" srcOrd="0" destOrd="0" parTransId="{EB8EB9FC-C150-46E6-9C0D-075E08503ED8}" sibTransId="{4BDABB98-8F24-49A1-9FE6-741163CF0250}"/>
    <dgm:cxn modelId="{9957E0F7-2DCD-4D67-A6F1-18664DEE8D0A}" type="presOf" srcId="{C0C7CFC6-DE5B-442F-9233-250A5B4B7CCA}" destId="{5CD2964D-BC05-4721-B869-677E4AF85885}" srcOrd="0" destOrd="0" presId="urn:microsoft.com/office/officeart/2005/8/layout/radial5"/>
    <dgm:cxn modelId="{3981F53A-22EB-429F-86FE-A96C57AADC93}" type="presParOf" srcId="{7302B6B3-AD0F-4AA5-8C33-E6B85029351B}" destId="{30B7A355-4478-4383-AFD0-24F8C5D7299F}" srcOrd="0" destOrd="0" presId="urn:microsoft.com/office/officeart/2005/8/layout/radial5"/>
    <dgm:cxn modelId="{CBB7861C-DB2E-4BF9-A342-BBE034786728}" type="presParOf" srcId="{7302B6B3-AD0F-4AA5-8C33-E6B85029351B}" destId="{40B08679-50C2-4475-81FA-BB186201C002}" srcOrd="1" destOrd="0" presId="urn:microsoft.com/office/officeart/2005/8/layout/radial5"/>
    <dgm:cxn modelId="{4901B093-F30D-4E70-9E71-E8A76366504E}" type="presParOf" srcId="{40B08679-50C2-4475-81FA-BB186201C002}" destId="{87C8382C-15B0-4957-904C-821F1EF26266}" srcOrd="0" destOrd="0" presId="urn:microsoft.com/office/officeart/2005/8/layout/radial5"/>
    <dgm:cxn modelId="{7707D2AC-5EB5-40CF-8D6D-F76BFA8E0631}" type="presParOf" srcId="{7302B6B3-AD0F-4AA5-8C33-E6B85029351B}" destId="{045AE9A6-951E-49E2-B21F-616D4215893A}" srcOrd="2" destOrd="0" presId="urn:microsoft.com/office/officeart/2005/8/layout/radial5"/>
    <dgm:cxn modelId="{E9596108-242C-4F2B-93EA-49968F3F748C}" type="presParOf" srcId="{7302B6B3-AD0F-4AA5-8C33-E6B85029351B}" destId="{2F3592BD-0381-4D44-87DA-D6470F153D16}" srcOrd="3" destOrd="0" presId="urn:microsoft.com/office/officeart/2005/8/layout/radial5"/>
    <dgm:cxn modelId="{E83CE6D6-04D7-4E1C-8416-15B1E25B1128}" type="presParOf" srcId="{2F3592BD-0381-4D44-87DA-D6470F153D16}" destId="{CB091521-5903-4A09-8012-C8B9B9DBE771}" srcOrd="0" destOrd="0" presId="urn:microsoft.com/office/officeart/2005/8/layout/radial5"/>
    <dgm:cxn modelId="{70CB4D35-D867-444C-9310-3F78DFB005B3}" type="presParOf" srcId="{7302B6B3-AD0F-4AA5-8C33-E6B85029351B}" destId="{5CD2964D-BC05-4721-B869-677E4AF85885}" srcOrd="4" destOrd="0" presId="urn:microsoft.com/office/officeart/2005/8/layout/radial5"/>
    <dgm:cxn modelId="{4035F344-CDBD-49A1-8E6C-31F8B2B1B2BA}" type="presParOf" srcId="{7302B6B3-AD0F-4AA5-8C33-E6B85029351B}" destId="{61B90349-F581-4FE4-8BBF-B17203BCE24A}" srcOrd="5" destOrd="0" presId="urn:microsoft.com/office/officeart/2005/8/layout/radial5"/>
    <dgm:cxn modelId="{00DCC2A9-3800-4A3F-BD7D-C0E6CEB6E0C7}" type="presParOf" srcId="{61B90349-F581-4FE4-8BBF-B17203BCE24A}" destId="{7B91EF37-B002-4A06-9572-C6314C8FBBCA}" srcOrd="0" destOrd="0" presId="urn:microsoft.com/office/officeart/2005/8/layout/radial5"/>
    <dgm:cxn modelId="{59896A62-858D-4726-B1D1-1EC3ACD9BCD0}" type="presParOf" srcId="{7302B6B3-AD0F-4AA5-8C33-E6B85029351B}" destId="{36B69093-F239-4D12-910D-E0B0D407FC7D}" srcOrd="6" destOrd="0" presId="urn:microsoft.com/office/officeart/2005/8/layout/radial5"/>
    <dgm:cxn modelId="{A90ABF47-D2D3-451A-8724-CD202B810540}" type="presParOf" srcId="{7302B6B3-AD0F-4AA5-8C33-E6B85029351B}" destId="{81E02F64-5EA4-4101-9550-F0B874488EF2}" srcOrd="7" destOrd="0" presId="urn:microsoft.com/office/officeart/2005/8/layout/radial5"/>
    <dgm:cxn modelId="{B0DBBC2F-61C8-44B7-90FF-E185C06FDBB7}" type="presParOf" srcId="{81E02F64-5EA4-4101-9550-F0B874488EF2}" destId="{A10A24D9-FF57-4A16-9BC0-8D3D2D30AC77}" srcOrd="0" destOrd="0" presId="urn:microsoft.com/office/officeart/2005/8/layout/radial5"/>
    <dgm:cxn modelId="{655EAF2E-09A9-4C30-92E0-4E40A2B4D6C6}" type="presParOf" srcId="{7302B6B3-AD0F-4AA5-8C33-E6B85029351B}" destId="{B85B9AA8-22AE-4EDE-8353-2C3EADBA54E3}" srcOrd="8" destOrd="0" presId="urn:microsoft.com/office/officeart/2005/8/layout/radial5"/>
    <dgm:cxn modelId="{0E42B4C9-B7A6-440C-B492-7BB3EDD85CAF}" type="presParOf" srcId="{7302B6B3-AD0F-4AA5-8C33-E6B85029351B}" destId="{F4A64276-0093-4FEB-BD1F-245D3D1BC0EE}" srcOrd="9" destOrd="0" presId="urn:microsoft.com/office/officeart/2005/8/layout/radial5"/>
    <dgm:cxn modelId="{BF5966EF-0FDD-47E9-872C-D6C4A7F4F0DD}" type="presParOf" srcId="{F4A64276-0093-4FEB-BD1F-245D3D1BC0EE}" destId="{FC0D5156-3011-4592-A901-AFDA1ED9E687}" srcOrd="0" destOrd="0" presId="urn:microsoft.com/office/officeart/2005/8/layout/radial5"/>
    <dgm:cxn modelId="{AD5F1F12-A884-499D-BDC4-9D197DBE6704}" type="presParOf" srcId="{7302B6B3-AD0F-4AA5-8C33-E6B85029351B}" destId="{4D57665B-05FC-4427-A582-6D93646A0E73}"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7A355-4478-4383-AFD0-24F8C5D7299F}">
      <dsp:nvSpPr>
        <dsp:cNvPr id="0" name=""/>
        <dsp:cNvSpPr/>
      </dsp:nvSpPr>
      <dsp:spPr>
        <a:xfrm>
          <a:off x="1669943" y="1234090"/>
          <a:ext cx="879785" cy="879785"/>
        </a:xfrm>
        <a:prstGeom prst="ellipse">
          <a:avLst/>
        </a:prstGeom>
        <a:solidFill>
          <a:srgbClr val="CC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读者</a:t>
          </a:r>
          <a:endParaRPr lang="zh-CN" altLang="en-US" sz="2200" kern="1200" dirty="0"/>
        </a:p>
      </dsp:txBody>
      <dsp:txXfrm>
        <a:off x="1798785" y="1362932"/>
        <a:ext cx="622101" cy="622101"/>
      </dsp:txXfrm>
    </dsp:sp>
    <dsp:sp modelId="{40B08679-50C2-4475-81FA-BB186201C002}">
      <dsp:nvSpPr>
        <dsp:cNvPr id="0" name=""/>
        <dsp:cNvSpPr/>
      </dsp:nvSpPr>
      <dsp:spPr>
        <a:xfrm rot="16200000">
          <a:off x="2016371" y="913468"/>
          <a:ext cx="186929" cy="299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044411" y="1001333"/>
        <a:ext cx="130850" cy="179476"/>
      </dsp:txXfrm>
    </dsp:sp>
    <dsp:sp modelId="{045AE9A6-951E-49E2-B21F-616D4215893A}">
      <dsp:nvSpPr>
        <dsp:cNvPr id="0" name=""/>
        <dsp:cNvSpPr/>
      </dsp:nvSpPr>
      <dsp:spPr>
        <a:xfrm>
          <a:off x="1669943" y="1607"/>
          <a:ext cx="879785" cy="87978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系统分析员</a:t>
          </a:r>
          <a:endParaRPr lang="zh-CN" altLang="en-US" sz="1500" kern="1200" dirty="0"/>
        </a:p>
      </dsp:txBody>
      <dsp:txXfrm>
        <a:off x="1798785" y="130449"/>
        <a:ext cx="622101" cy="622101"/>
      </dsp:txXfrm>
    </dsp:sp>
    <dsp:sp modelId="{2F3592BD-0381-4D44-87DA-D6470F153D16}">
      <dsp:nvSpPr>
        <dsp:cNvPr id="0" name=""/>
        <dsp:cNvSpPr/>
      </dsp:nvSpPr>
      <dsp:spPr>
        <a:xfrm rot="20520000">
          <a:off x="2597419" y="1335624"/>
          <a:ext cx="186929" cy="299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598791" y="1404114"/>
        <a:ext cx="130850" cy="179476"/>
      </dsp:txXfrm>
    </dsp:sp>
    <dsp:sp modelId="{5CD2964D-BC05-4721-B869-677E4AF85885}">
      <dsp:nvSpPr>
        <dsp:cNvPr id="0" name=""/>
        <dsp:cNvSpPr/>
      </dsp:nvSpPr>
      <dsp:spPr>
        <a:xfrm>
          <a:off x="2842103" y="853232"/>
          <a:ext cx="879785" cy="879785"/>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软件设计人员</a:t>
          </a:r>
          <a:endParaRPr lang="zh-CN" altLang="en-US" sz="1500" kern="1200" dirty="0"/>
        </a:p>
      </dsp:txBody>
      <dsp:txXfrm>
        <a:off x="2970945" y="982074"/>
        <a:ext cx="622101" cy="622101"/>
      </dsp:txXfrm>
    </dsp:sp>
    <dsp:sp modelId="{61B90349-F581-4FE4-8BBF-B17203BCE24A}">
      <dsp:nvSpPr>
        <dsp:cNvPr id="0" name=""/>
        <dsp:cNvSpPr/>
      </dsp:nvSpPr>
      <dsp:spPr>
        <a:xfrm rot="3240000">
          <a:off x="2375479" y="2018688"/>
          <a:ext cx="186929" cy="299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387037" y="2055829"/>
        <a:ext cx="130850" cy="179476"/>
      </dsp:txXfrm>
    </dsp:sp>
    <dsp:sp modelId="{36B69093-F239-4D12-910D-E0B0D407FC7D}">
      <dsp:nvSpPr>
        <dsp:cNvPr id="0" name=""/>
        <dsp:cNvSpPr/>
      </dsp:nvSpPr>
      <dsp:spPr>
        <a:xfrm>
          <a:off x="2394378" y="2231189"/>
          <a:ext cx="879785" cy="879785"/>
        </a:xfrm>
        <a:prstGeom prst="ellipse">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领域专家</a:t>
          </a:r>
          <a:endParaRPr lang="zh-CN" altLang="en-US" sz="1500" kern="1200" dirty="0"/>
        </a:p>
      </dsp:txBody>
      <dsp:txXfrm>
        <a:off x="2523220" y="2360031"/>
        <a:ext cx="622101" cy="622101"/>
      </dsp:txXfrm>
    </dsp:sp>
    <dsp:sp modelId="{81E02F64-5EA4-4101-9550-F0B874488EF2}">
      <dsp:nvSpPr>
        <dsp:cNvPr id="0" name=""/>
        <dsp:cNvSpPr/>
      </dsp:nvSpPr>
      <dsp:spPr>
        <a:xfrm rot="7560000">
          <a:off x="1657263" y="2018688"/>
          <a:ext cx="186929" cy="299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1701784" y="2055829"/>
        <a:ext cx="130850" cy="179476"/>
      </dsp:txXfrm>
    </dsp:sp>
    <dsp:sp modelId="{B85B9AA8-22AE-4EDE-8353-2C3EADBA54E3}">
      <dsp:nvSpPr>
        <dsp:cNvPr id="0" name=""/>
        <dsp:cNvSpPr/>
      </dsp:nvSpPr>
      <dsp:spPr>
        <a:xfrm>
          <a:off x="945508" y="2231189"/>
          <a:ext cx="879785" cy="879785"/>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管理人员</a:t>
          </a:r>
          <a:endParaRPr lang="zh-CN" altLang="en-US" sz="1500" kern="1200" dirty="0"/>
        </a:p>
      </dsp:txBody>
      <dsp:txXfrm>
        <a:off x="1074350" y="2360031"/>
        <a:ext cx="622101" cy="622101"/>
      </dsp:txXfrm>
    </dsp:sp>
    <dsp:sp modelId="{F4A64276-0093-4FEB-BD1F-245D3D1BC0EE}">
      <dsp:nvSpPr>
        <dsp:cNvPr id="0" name=""/>
        <dsp:cNvSpPr/>
      </dsp:nvSpPr>
      <dsp:spPr>
        <a:xfrm rot="11880000">
          <a:off x="1435322" y="1335624"/>
          <a:ext cx="186929" cy="299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1490029" y="1404114"/>
        <a:ext cx="130850" cy="179476"/>
      </dsp:txXfrm>
    </dsp:sp>
    <dsp:sp modelId="{4D57665B-05FC-4427-A582-6D93646A0E73}">
      <dsp:nvSpPr>
        <dsp:cNvPr id="0" name=""/>
        <dsp:cNvSpPr/>
      </dsp:nvSpPr>
      <dsp:spPr>
        <a:xfrm>
          <a:off x="497783" y="853232"/>
          <a:ext cx="879785" cy="879785"/>
        </a:xfrm>
        <a:prstGeom prst="ellipse">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用户等</a:t>
          </a:r>
          <a:endParaRPr lang="zh-CN" altLang="en-US" sz="1500" kern="1200" dirty="0"/>
        </a:p>
      </dsp:txBody>
      <dsp:txXfrm>
        <a:off x="626625" y="982074"/>
        <a:ext cx="622101" cy="62210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7D43DBDD-64E1-4C6C-B6AA-8DC7D4270116}" type="datetimeFigureOut">
              <a:rPr lang="zh-CN" altLang="en-US"/>
              <a:pPr>
                <a:defRPr/>
              </a:pPr>
              <a:t>2020-05-21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0C629701-83FD-4488-A1CA-DA3C8CB21237}" type="slidenum">
              <a:rPr lang="zh-CN" altLang="en-US"/>
              <a:pPr/>
              <a:t>‹#›</a:t>
            </a:fld>
            <a:endParaRPr lang="zh-CN" altLang="en-US"/>
          </a:p>
        </p:txBody>
      </p:sp>
    </p:spTree>
    <p:extLst>
      <p:ext uri="{BB962C8B-B14F-4D97-AF65-F5344CB8AC3E}">
        <p14:creationId xmlns:p14="http://schemas.microsoft.com/office/powerpoint/2010/main" val="4104869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460" name="灯片编号占位符 3"/>
          <p:cNvSpPr>
            <a:spLocks noGrp="1"/>
          </p:cNvSpPr>
          <p:nvPr>
            <p:ph type="sldNum" sz="quarter" idx="5"/>
          </p:nvPr>
        </p:nvSpPr>
        <p:spPr bwMode="auto">
          <a:noFill/>
          <a:ln>
            <a:miter lim="800000"/>
            <a:headEnd/>
            <a:tailEnd/>
          </a:ln>
        </p:spPr>
        <p:txBody>
          <a:bodyPr/>
          <a:lstStyle/>
          <a:p>
            <a:fld id="{62134D44-1D75-4BBF-A867-54A09703ABEB}" type="slidenum">
              <a:rPr lang="zh-CN" altLang="en-US">
                <a:solidFill>
                  <a:srgbClr val="000000"/>
                </a:solidFill>
              </a:rPr>
              <a:pPr/>
              <a:t>0</a:t>
            </a:fld>
            <a:endParaRPr lang="zh-CN" altLang="en-US">
              <a:solidFill>
                <a:srgbClr val="000000"/>
              </a:solidFill>
            </a:endParaRPr>
          </a:p>
        </p:txBody>
      </p:sp>
    </p:spTree>
    <p:extLst>
      <p:ext uri="{BB962C8B-B14F-4D97-AF65-F5344CB8AC3E}">
        <p14:creationId xmlns:p14="http://schemas.microsoft.com/office/powerpoint/2010/main" val="1578013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9940" name="灯片编号占位符 3"/>
          <p:cNvSpPr>
            <a:spLocks noGrp="1"/>
          </p:cNvSpPr>
          <p:nvPr>
            <p:ph type="sldNum" sz="quarter" idx="5"/>
          </p:nvPr>
        </p:nvSpPr>
        <p:spPr bwMode="auto">
          <a:noFill/>
          <a:ln>
            <a:miter lim="800000"/>
            <a:headEnd/>
            <a:tailEnd/>
          </a:ln>
        </p:spPr>
        <p:txBody>
          <a:bodyPr/>
          <a:lstStyle/>
          <a:p>
            <a:fld id="{697ABB85-8CC4-420D-8BEB-7792F8060ADB}" type="slidenum">
              <a:rPr lang="zh-CN" altLang="en-US"/>
              <a:pPr/>
              <a:t>9</a:t>
            </a:fld>
            <a:endParaRPr lang="zh-CN" altLang="en-US"/>
          </a:p>
        </p:txBody>
      </p:sp>
    </p:spTree>
    <p:extLst>
      <p:ext uri="{BB962C8B-B14F-4D97-AF65-F5344CB8AC3E}">
        <p14:creationId xmlns:p14="http://schemas.microsoft.com/office/powerpoint/2010/main" val="257683058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TextEdit="1"/>
          </p:cNvSpPr>
          <p:nvPr>
            <p:ph type="sldImg"/>
          </p:nvPr>
        </p:nvSpPr>
        <p:spPr bwMode="auto">
          <a:noFill/>
          <a:ln>
            <a:solidFill>
              <a:srgbClr val="000000"/>
            </a:solidFill>
            <a:miter lim="800000"/>
            <a:headEnd/>
            <a:tailEnd/>
          </a:ln>
        </p:spPr>
      </p:sp>
      <p:sp>
        <p:nvSpPr>
          <p:cNvPr id="2201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20164" name="灯片编号占位符 3"/>
          <p:cNvSpPr>
            <a:spLocks noGrp="1"/>
          </p:cNvSpPr>
          <p:nvPr>
            <p:ph type="sldNum" sz="quarter" idx="5"/>
          </p:nvPr>
        </p:nvSpPr>
        <p:spPr bwMode="auto">
          <a:noFill/>
          <a:ln>
            <a:miter lim="800000"/>
            <a:headEnd/>
            <a:tailEnd/>
          </a:ln>
        </p:spPr>
        <p:txBody>
          <a:bodyPr/>
          <a:lstStyle/>
          <a:p>
            <a:fld id="{E47CD2AF-6E75-43EF-9B69-9C2AB47D9FCB}" type="slidenum">
              <a:rPr lang="zh-CN" altLang="en-US">
                <a:solidFill>
                  <a:srgbClr val="000000"/>
                </a:solidFill>
              </a:rPr>
              <a:pPr/>
              <a:t>99</a:t>
            </a:fld>
            <a:endParaRPr lang="zh-CN" altLang="en-US">
              <a:solidFill>
                <a:srgbClr val="000000"/>
              </a:solidFill>
            </a:endParaRPr>
          </a:p>
        </p:txBody>
      </p:sp>
    </p:spTree>
    <p:extLst>
      <p:ext uri="{BB962C8B-B14F-4D97-AF65-F5344CB8AC3E}">
        <p14:creationId xmlns:p14="http://schemas.microsoft.com/office/powerpoint/2010/main" val="306539616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TextEdit="1"/>
          </p:cNvSpPr>
          <p:nvPr>
            <p:ph type="sldImg"/>
          </p:nvPr>
        </p:nvSpPr>
        <p:spPr bwMode="auto">
          <a:noFill/>
          <a:ln>
            <a:solidFill>
              <a:srgbClr val="000000"/>
            </a:solidFill>
            <a:miter lim="800000"/>
            <a:headEnd/>
            <a:tailEnd/>
          </a:ln>
        </p:spPr>
      </p:sp>
      <p:sp>
        <p:nvSpPr>
          <p:cNvPr id="2222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22212" name="灯片编号占位符 3"/>
          <p:cNvSpPr>
            <a:spLocks noGrp="1"/>
          </p:cNvSpPr>
          <p:nvPr>
            <p:ph type="sldNum" sz="quarter" idx="5"/>
          </p:nvPr>
        </p:nvSpPr>
        <p:spPr bwMode="auto">
          <a:noFill/>
          <a:ln>
            <a:miter lim="800000"/>
            <a:headEnd/>
            <a:tailEnd/>
          </a:ln>
        </p:spPr>
        <p:txBody>
          <a:bodyPr/>
          <a:lstStyle/>
          <a:p>
            <a:fld id="{1319C025-145A-4EEB-A6C6-468D2C51F877}" type="slidenum">
              <a:rPr lang="zh-CN" altLang="en-US">
                <a:solidFill>
                  <a:srgbClr val="000000"/>
                </a:solidFill>
              </a:rPr>
              <a:pPr/>
              <a:t>100</a:t>
            </a:fld>
            <a:endParaRPr lang="zh-CN" altLang="en-US">
              <a:solidFill>
                <a:srgbClr val="000000"/>
              </a:solidFill>
            </a:endParaRPr>
          </a:p>
        </p:txBody>
      </p:sp>
    </p:spTree>
    <p:extLst>
      <p:ext uri="{BB962C8B-B14F-4D97-AF65-F5344CB8AC3E}">
        <p14:creationId xmlns:p14="http://schemas.microsoft.com/office/powerpoint/2010/main" val="148558968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bwMode="auto">
          <a:noFill/>
          <a:ln>
            <a:solidFill>
              <a:srgbClr val="000000"/>
            </a:solidFill>
            <a:miter lim="800000"/>
            <a:headEnd/>
            <a:tailEnd/>
          </a:ln>
        </p:spPr>
      </p:sp>
      <p:sp>
        <p:nvSpPr>
          <p:cNvPr id="2252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25284" name="灯片编号占位符 3"/>
          <p:cNvSpPr>
            <a:spLocks noGrp="1"/>
          </p:cNvSpPr>
          <p:nvPr>
            <p:ph type="sldNum" sz="quarter" idx="5"/>
          </p:nvPr>
        </p:nvSpPr>
        <p:spPr bwMode="auto">
          <a:noFill/>
          <a:ln>
            <a:miter lim="800000"/>
            <a:headEnd/>
            <a:tailEnd/>
          </a:ln>
        </p:spPr>
        <p:txBody>
          <a:bodyPr/>
          <a:lstStyle/>
          <a:p>
            <a:fld id="{0D1FC5B6-301D-4D5C-A5B7-FE22B419E103}" type="slidenum">
              <a:rPr lang="zh-CN" altLang="en-US">
                <a:solidFill>
                  <a:srgbClr val="000000"/>
                </a:solidFill>
              </a:rPr>
              <a:pPr/>
              <a:t>102</a:t>
            </a:fld>
            <a:endParaRPr lang="zh-CN" altLang="en-US">
              <a:solidFill>
                <a:srgbClr val="000000"/>
              </a:solidFill>
            </a:endParaRPr>
          </a:p>
        </p:txBody>
      </p:sp>
    </p:spTree>
    <p:extLst>
      <p:ext uri="{BB962C8B-B14F-4D97-AF65-F5344CB8AC3E}">
        <p14:creationId xmlns:p14="http://schemas.microsoft.com/office/powerpoint/2010/main" val="1093429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B08FF40E-EF48-40F9-BB8B-16A61F5546AA}" type="slidenum">
              <a:rPr lang="zh-CN" altLang="en-US">
                <a:solidFill>
                  <a:srgbClr val="000000"/>
                </a:solidFill>
              </a:rPr>
              <a:pPr/>
              <a:t>10</a:t>
            </a:fld>
            <a:endParaRPr lang="zh-CN" altLang="en-US">
              <a:solidFill>
                <a:srgbClr val="000000"/>
              </a:solidFill>
            </a:endParaRPr>
          </a:p>
        </p:txBody>
      </p:sp>
    </p:spTree>
    <p:extLst>
      <p:ext uri="{BB962C8B-B14F-4D97-AF65-F5344CB8AC3E}">
        <p14:creationId xmlns:p14="http://schemas.microsoft.com/office/powerpoint/2010/main" val="239390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4036" name="灯片编号占位符 3"/>
          <p:cNvSpPr>
            <a:spLocks noGrp="1"/>
          </p:cNvSpPr>
          <p:nvPr>
            <p:ph type="sldNum" sz="quarter" idx="5"/>
          </p:nvPr>
        </p:nvSpPr>
        <p:spPr bwMode="auto">
          <a:noFill/>
          <a:ln>
            <a:miter lim="800000"/>
            <a:headEnd/>
            <a:tailEnd/>
          </a:ln>
        </p:spPr>
        <p:txBody>
          <a:bodyPr/>
          <a:lstStyle/>
          <a:p>
            <a:fld id="{763DCBB6-44D8-4245-BF39-34DCA61A5355}" type="slidenum">
              <a:rPr lang="zh-CN" altLang="en-US"/>
              <a:pPr/>
              <a:t>11</a:t>
            </a:fld>
            <a:endParaRPr lang="zh-CN" altLang="en-US"/>
          </a:p>
        </p:txBody>
      </p:sp>
    </p:spTree>
    <p:extLst>
      <p:ext uri="{BB962C8B-B14F-4D97-AF65-F5344CB8AC3E}">
        <p14:creationId xmlns:p14="http://schemas.microsoft.com/office/powerpoint/2010/main" val="1239426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6084" name="灯片编号占位符 3"/>
          <p:cNvSpPr>
            <a:spLocks noGrp="1"/>
          </p:cNvSpPr>
          <p:nvPr>
            <p:ph type="sldNum" sz="quarter" idx="5"/>
          </p:nvPr>
        </p:nvSpPr>
        <p:spPr bwMode="auto">
          <a:noFill/>
          <a:ln>
            <a:miter lim="800000"/>
            <a:headEnd/>
            <a:tailEnd/>
          </a:ln>
        </p:spPr>
        <p:txBody>
          <a:bodyPr/>
          <a:lstStyle/>
          <a:p>
            <a:fld id="{4459F9CC-E806-42CC-B203-1E7C3001959D}" type="slidenum">
              <a:rPr lang="zh-CN" altLang="en-US"/>
              <a:pPr/>
              <a:t>12</a:t>
            </a:fld>
            <a:endParaRPr lang="zh-CN" altLang="en-US"/>
          </a:p>
        </p:txBody>
      </p:sp>
    </p:spTree>
    <p:extLst>
      <p:ext uri="{BB962C8B-B14F-4D97-AF65-F5344CB8AC3E}">
        <p14:creationId xmlns:p14="http://schemas.microsoft.com/office/powerpoint/2010/main" val="3591674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某银行拟开发一个自动取款机系统，它是一个由自动取款机、中央计算机、分行计算机及柜员终端组成的网络系统。</a:t>
            </a:r>
            <a:r>
              <a:rPr lang="en-US" altLang="zh-CN" smtClean="0"/>
              <a:t>ATM</a:t>
            </a:r>
            <a:r>
              <a:rPr lang="zh-CN" altLang="en-US" smtClean="0"/>
              <a:t>和中央计算机由总行投资购买。总行拥有多台</a:t>
            </a:r>
            <a:r>
              <a:rPr lang="en-US" altLang="zh-CN" smtClean="0"/>
              <a:t>ATM</a:t>
            </a:r>
            <a:r>
              <a:rPr lang="zh-CN" altLang="en-US" smtClean="0"/>
              <a:t>，分别设在全市各主要街道上。分行负责提供分行计算机和柜员终端。柜员终端设在分行营业厅及分行下属的各个储蓄所内。该系统的软件开发成本由各个分行分摊。</a:t>
            </a:r>
          </a:p>
        </p:txBody>
      </p:sp>
      <p:sp>
        <p:nvSpPr>
          <p:cNvPr id="48132" name="灯片编号占位符 3"/>
          <p:cNvSpPr>
            <a:spLocks noGrp="1"/>
          </p:cNvSpPr>
          <p:nvPr>
            <p:ph type="sldNum" sz="quarter" idx="5"/>
          </p:nvPr>
        </p:nvSpPr>
        <p:spPr bwMode="auto">
          <a:noFill/>
          <a:ln>
            <a:miter lim="800000"/>
            <a:headEnd/>
            <a:tailEnd/>
          </a:ln>
        </p:spPr>
        <p:txBody>
          <a:bodyPr/>
          <a:lstStyle/>
          <a:p>
            <a:fld id="{D38BB99F-5F9B-46F9-B6A9-59B32976F36D}" type="slidenum">
              <a:rPr lang="zh-CN" altLang="en-US"/>
              <a:pPr/>
              <a:t>13</a:t>
            </a:fld>
            <a:endParaRPr lang="zh-CN" altLang="en-US"/>
          </a:p>
        </p:txBody>
      </p:sp>
    </p:spTree>
    <p:extLst>
      <p:ext uri="{BB962C8B-B14F-4D97-AF65-F5344CB8AC3E}">
        <p14:creationId xmlns:p14="http://schemas.microsoft.com/office/powerpoint/2010/main" val="339776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0180" name="灯片编号占位符 3"/>
          <p:cNvSpPr>
            <a:spLocks noGrp="1"/>
          </p:cNvSpPr>
          <p:nvPr>
            <p:ph type="sldNum" sz="quarter" idx="5"/>
          </p:nvPr>
        </p:nvSpPr>
        <p:spPr bwMode="auto">
          <a:noFill/>
          <a:ln>
            <a:miter lim="800000"/>
            <a:headEnd/>
            <a:tailEnd/>
          </a:ln>
        </p:spPr>
        <p:txBody>
          <a:bodyPr/>
          <a:lstStyle/>
          <a:p>
            <a:fld id="{CA407740-2A60-4AA1-AA4F-139C6FF9F427}" type="slidenum">
              <a:rPr lang="zh-CN" altLang="en-US"/>
              <a:pPr/>
              <a:t>14</a:t>
            </a:fld>
            <a:endParaRPr lang="zh-CN" altLang="en-US"/>
          </a:p>
        </p:txBody>
      </p:sp>
    </p:spTree>
    <p:extLst>
      <p:ext uri="{BB962C8B-B14F-4D97-AF65-F5344CB8AC3E}">
        <p14:creationId xmlns:p14="http://schemas.microsoft.com/office/powerpoint/2010/main" val="2304316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2228" name="灯片编号占位符 3"/>
          <p:cNvSpPr>
            <a:spLocks noGrp="1"/>
          </p:cNvSpPr>
          <p:nvPr>
            <p:ph type="sldNum" sz="quarter" idx="5"/>
          </p:nvPr>
        </p:nvSpPr>
        <p:spPr bwMode="auto">
          <a:noFill/>
          <a:ln>
            <a:miter lim="800000"/>
            <a:headEnd/>
            <a:tailEnd/>
          </a:ln>
        </p:spPr>
        <p:txBody>
          <a:bodyPr/>
          <a:lstStyle/>
          <a:p>
            <a:fld id="{C1A878C5-8F09-428B-B433-7E7C71A27530}" type="slidenum">
              <a:rPr lang="zh-CN" altLang="en-US"/>
              <a:pPr/>
              <a:t>15</a:t>
            </a:fld>
            <a:endParaRPr lang="zh-CN" altLang="en-US"/>
          </a:p>
        </p:txBody>
      </p:sp>
    </p:spTree>
    <p:extLst>
      <p:ext uri="{BB962C8B-B14F-4D97-AF65-F5344CB8AC3E}">
        <p14:creationId xmlns:p14="http://schemas.microsoft.com/office/powerpoint/2010/main" val="4237848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ln>
            <a:miter lim="800000"/>
            <a:headEnd/>
            <a:tailEnd/>
          </a:ln>
        </p:spPr>
        <p:txBody>
          <a:bodyPr/>
          <a:lstStyle/>
          <a:p>
            <a:fld id="{3C33940A-E482-4E39-8509-475C8502FA26}" type="slidenum">
              <a:rPr lang="zh-CN" altLang="en-US">
                <a:solidFill>
                  <a:srgbClr val="000000"/>
                </a:solidFill>
              </a:rPr>
              <a:pPr/>
              <a:t>16</a:t>
            </a:fld>
            <a:endParaRPr lang="zh-CN" altLang="en-US">
              <a:solidFill>
                <a:srgbClr val="000000"/>
              </a:solidFill>
            </a:endParaRPr>
          </a:p>
        </p:txBody>
      </p:sp>
    </p:spTree>
    <p:extLst>
      <p:ext uri="{BB962C8B-B14F-4D97-AF65-F5344CB8AC3E}">
        <p14:creationId xmlns:p14="http://schemas.microsoft.com/office/powerpoint/2010/main" val="4069813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a:lstStyle/>
          <a:p>
            <a:fld id="{3B2C5D63-63FC-4A3F-9D7F-5CB866CE1EBA}" type="slidenum">
              <a:rPr lang="zh-CN" altLang="en-US"/>
              <a:pPr/>
              <a:t>17</a:t>
            </a:fld>
            <a:endParaRPr lang="zh-CN" altLang="en-US"/>
          </a:p>
        </p:txBody>
      </p:sp>
    </p:spTree>
    <p:extLst>
      <p:ext uri="{BB962C8B-B14F-4D97-AF65-F5344CB8AC3E}">
        <p14:creationId xmlns:p14="http://schemas.microsoft.com/office/powerpoint/2010/main" val="66787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a:lstStyle/>
          <a:p>
            <a:fld id="{12114727-E81E-4C65-A07D-A8AB1129F9BE}" type="slidenum">
              <a:rPr lang="zh-CN" altLang="en-US"/>
              <a:pPr/>
              <a:t>18</a:t>
            </a:fld>
            <a:endParaRPr lang="zh-CN" altLang="en-US"/>
          </a:p>
        </p:txBody>
      </p:sp>
    </p:spTree>
    <p:extLst>
      <p:ext uri="{BB962C8B-B14F-4D97-AF65-F5344CB8AC3E}">
        <p14:creationId xmlns:p14="http://schemas.microsoft.com/office/powerpoint/2010/main" val="226522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8" name="灯片编号占位符 3"/>
          <p:cNvSpPr>
            <a:spLocks noGrp="1"/>
          </p:cNvSpPr>
          <p:nvPr>
            <p:ph type="sldNum" sz="quarter" idx="5"/>
          </p:nvPr>
        </p:nvSpPr>
        <p:spPr bwMode="auto">
          <a:noFill/>
          <a:ln>
            <a:miter lim="800000"/>
            <a:headEnd/>
            <a:tailEnd/>
          </a:ln>
        </p:spPr>
        <p:txBody>
          <a:bodyPr/>
          <a:lstStyle/>
          <a:p>
            <a:fld id="{EF70EC4B-C8AD-499A-91E4-6D065180BE7A}" type="slidenum">
              <a:rPr lang="zh-CN" altLang="en-US">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1083203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0420" name="灯片编号占位符 3"/>
          <p:cNvSpPr>
            <a:spLocks noGrp="1"/>
          </p:cNvSpPr>
          <p:nvPr>
            <p:ph type="sldNum" sz="quarter" idx="5"/>
          </p:nvPr>
        </p:nvSpPr>
        <p:spPr bwMode="auto">
          <a:noFill/>
          <a:ln>
            <a:miter lim="800000"/>
            <a:headEnd/>
            <a:tailEnd/>
          </a:ln>
        </p:spPr>
        <p:txBody>
          <a:bodyPr/>
          <a:lstStyle/>
          <a:p>
            <a:fld id="{93294E05-C657-4D37-BB7C-EC677A013DC9}" type="slidenum">
              <a:rPr lang="zh-CN" altLang="en-US"/>
              <a:pPr/>
              <a:t>19</a:t>
            </a:fld>
            <a:endParaRPr lang="zh-CN" altLang="en-US"/>
          </a:p>
        </p:txBody>
      </p:sp>
    </p:spTree>
    <p:extLst>
      <p:ext uri="{BB962C8B-B14F-4D97-AF65-F5344CB8AC3E}">
        <p14:creationId xmlns:p14="http://schemas.microsoft.com/office/powerpoint/2010/main" val="3134497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0DEEADF9-77B3-4A8C-A215-F9E96A7F5154}" type="slidenum">
              <a:rPr lang="zh-CN" altLang="en-US"/>
              <a:pPr/>
              <a:t>20</a:t>
            </a:fld>
            <a:endParaRPr lang="zh-CN" altLang="en-US"/>
          </a:p>
        </p:txBody>
      </p:sp>
    </p:spTree>
    <p:extLst>
      <p:ext uri="{BB962C8B-B14F-4D97-AF65-F5344CB8AC3E}">
        <p14:creationId xmlns:p14="http://schemas.microsoft.com/office/powerpoint/2010/main" val="639906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a:lstStyle/>
          <a:p>
            <a:fld id="{614B877C-ADF0-4959-A72B-1F9A2FAB84AF}" type="slidenum">
              <a:rPr lang="zh-CN" altLang="en-US"/>
              <a:pPr/>
              <a:t>21</a:t>
            </a:fld>
            <a:endParaRPr lang="zh-CN" altLang="en-US"/>
          </a:p>
        </p:txBody>
      </p:sp>
    </p:spTree>
    <p:extLst>
      <p:ext uri="{BB962C8B-B14F-4D97-AF65-F5344CB8AC3E}">
        <p14:creationId xmlns:p14="http://schemas.microsoft.com/office/powerpoint/2010/main" val="996792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6564" name="灯片编号占位符 3"/>
          <p:cNvSpPr>
            <a:spLocks noGrp="1"/>
          </p:cNvSpPr>
          <p:nvPr>
            <p:ph type="sldNum" sz="quarter" idx="5"/>
          </p:nvPr>
        </p:nvSpPr>
        <p:spPr bwMode="auto">
          <a:noFill/>
          <a:ln>
            <a:miter lim="800000"/>
            <a:headEnd/>
            <a:tailEnd/>
          </a:ln>
        </p:spPr>
        <p:txBody>
          <a:bodyPr/>
          <a:lstStyle/>
          <a:p>
            <a:fld id="{09DC0C26-5B2D-437A-9C89-AA1D72B28D26}" type="slidenum">
              <a:rPr lang="zh-CN" altLang="en-US"/>
              <a:pPr/>
              <a:t>22</a:t>
            </a:fld>
            <a:endParaRPr lang="zh-CN" altLang="en-US"/>
          </a:p>
        </p:txBody>
      </p:sp>
    </p:spTree>
    <p:extLst>
      <p:ext uri="{BB962C8B-B14F-4D97-AF65-F5344CB8AC3E}">
        <p14:creationId xmlns:p14="http://schemas.microsoft.com/office/powerpoint/2010/main" val="2995012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DF37BD0F-A4CA-4459-8C93-148FCD19A32B}" type="slidenum">
              <a:rPr lang="zh-CN" altLang="en-US"/>
              <a:pPr/>
              <a:t>23</a:t>
            </a:fld>
            <a:endParaRPr lang="zh-CN" altLang="en-US"/>
          </a:p>
        </p:txBody>
      </p:sp>
    </p:spTree>
    <p:extLst>
      <p:ext uri="{BB962C8B-B14F-4D97-AF65-F5344CB8AC3E}">
        <p14:creationId xmlns:p14="http://schemas.microsoft.com/office/powerpoint/2010/main" val="961633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0660" name="灯片编号占位符 3"/>
          <p:cNvSpPr>
            <a:spLocks noGrp="1"/>
          </p:cNvSpPr>
          <p:nvPr>
            <p:ph type="sldNum" sz="quarter" idx="5"/>
          </p:nvPr>
        </p:nvSpPr>
        <p:spPr bwMode="auto">
          <a:noFill/>
          <a:ln>
            <a:miter lim="800000"/>
            <a:headEnd/>
            <a:tailEnd/>
          </a:ln>
        </p:spPr>
        <p:txBody>
          <a:bodyPr/>
          <a:lstStyle/>
          <a:p>
            <a:fld id="{7224DA61-78EF-4F22-803E-3D9D858D2240}" type="slidenum">
              <a:rPr lang="zh-CN" altLang="en-US"/>
              <a:pPr/>
              <a:t>24</a:t>
            </a:fld>
            <a:endParaRPr lang="zh-CN" altLang="en-US"/>
          </a:p>
        </p:txBody>
      </p:sp>
    </p:spTree>
    <p:extLst>
      <p:ext uri="{BB962C8B-B14F-4D97-AF65-F5344CB8AC3E}">
        <p14:creationId xmlns:p14="http://schemas.microsoft.com/office/powerpoint/2010/main" val="755113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a:lstStyle/>
          <a:p>
            <a:fld id="{5AF0B1E7-98A2-4472-81F0-7F013BA5FB2C}" type="slidenum">
              <a:rPr lang="zh-CN" altLang="en-US"/>
              <a:pPr/>
              <a:t>25</a:t>
            </a:fld>
            <a:endParaRPr lang="zh-CN" altLang="en-US"/>
          </a:p>
        </p:txBody>
      </p:sp>
    </p:spTree>
    <p:extLst>
      <p:ext uri="{BB962C8B-B14F-4D97-AF65-F5344CB8AC3E}">
        <p14:creationId xmlns:p14="http://schemas.microsoft.com/office/powerpoint/2010/main" val="3312811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04C2ABD1-0864-4393-84D8-3AD1DC4DAC7B}" type="slidenum">
              <a:rPr lang="zh-CN" altLang="en-US"/>
              <a:pPr/>
              <a:t>26</a:t>
            </a:fld>
            <a:endParaRPr lang="zh-CN" altLang="en-US"/>
          </a:p>
        </p:txBody>
      </p:sp>
    </p:spTree>
    <p:extLst>
      <p:ext uri="{BB962C8B-B14F-4D97-AF65-F5344CB8AC3E}">
        <p14:creationId xmlns:p14="http://schemas.microsoft.com/office/powerpoint/2010/main" val="252604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6804" name="灯片编号占位符 3"/>
          <p:cNvSpPr>
            <a:spLocks noGrp="1"/>
          </p:cNvSpPr>
          <p:nvPr>
            <p:ph type="sldNum" sz="quarter" idx="5"/>
          </p:nvPr>
        </p:nvSpPr>
        <p:spPr bwMode="auto">
          <a:noFill/>
          <a:ln>
            <a:miter lim="800000"/>
            <a:headEnd/>
            <a:tailEnd/>
          </a:ln>
        </p:spPr>
        <p:txBody>
          <a:bodyPr/>
          <a:lstStyle/>
          <a:p>
            <a:fld id="{59557ACC-0E22-43A2-AE4A-ED3AED168B7C}" type="slidenum">
              <a:rPr lang="zh-CN" altLang="en-US"/>
              <a:pPr/>
              <a:t>27</a:t>
            </a:fld>
            <a:endParaRPr lang="zh-CN" altLang="en-US"/>
          </a:p>
        </p:txBody>
      </p:sp>
    </p:spTree>
    <p:extLst>
      <p:ext uri="{BB962C8B-B14F-4D97-AF65-F5344CB8AC3E}">
        <p14:creationId xmlns:p14="http://schemas.microsoft.com/office/powerpoint/2010/main" val="1627220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8852" name="灯片编号占位符 3"/>
          <p:cNvSpPr>
            <a:spLocks noGrp="1"/>
          </p:cNvSpPr>
          <p:nvPr>
            <p:ph type="sldNum" sz="quarter" idx="5"/>
          </p:nvPr>
        </p:nvSpPr>
        <p:spPr bwMode="auto">
          <a:noFill/>
          <a:ln>
            <a:miter lim="800000"/>
            <a:headEnd/>
            <a:tailEnd/>
          </a:ln>
        </p:spPr>
        <p:txBody>
          <a:bodyPr/>
          <a:lstStyle/>
          <a:p>
            <a:fld id="{11D3A91D-235C-42E6-8C10-BE89A2BF1E1C}" type="slidenum">
              <a:rPr lang="zh-CN" altLang="en-US"/>
              <a:pPr/>
              <a:t>28</a:t>
            </a:fld>
            <a:endParaRPr lang="zh-CN" altLang="en-US"/>
          </a:p>
        </p:txBody>
      </p:sp>
    </p:spTree>
    <p:extLst>
      <p:ext uri="{BB962C8B-B14F-4D97-AF65-F5344CB8AC3E}">
        <p14:creationId xmlns:p14="http://schemas.microsoft.com/office/powerpoint/2010/main" val="587228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3556" name="灯片编号占位符 3"/>
          <p:cNvSpPr>
            <a:spLocks noGrp="1"/>
          </p:cNvSpPr>
          <p:nvPr>
            <p:ph type="sldNum" sz="quarter" idx="5"/>
          </p:nvPr>
        </p:nvSpPr>
        <p:spPr bwMode="auto">
          <a:noFill/>
          <a:ln>
            <a:miter lim="800000"/>
            <a:headEnd/>
            <a:tailEnd/>
          </a:ln>
        </p:spPr>
        <p:txBody>
          <a:bodyPr/>
          <a:lstStyle/>
          <a:p>
            <a:fld id="{0C6E6ADB-B02F-429D-BF0E-4E58420FD3FD}" type="slidenum">
              <a:rPr lang="zh-CN" altLang="en-US">
                <a:solidFill>
                  <a:srgbClr val="000000"/>
                </a:solidFill>
              </a:rPr>
              <a:pPr/>
              <a:t>2</a:t>
            </a:fld>
            <a:endParaRPr lang="zh-CN" altLang="en-US">
              <a:solidFill>
                <a:srgbClr val="000000"/>
              </a:solidFill>
            </a:endParaRPr>
          </a:p>
        </p:txBody>
      </p:sp>
    </p:spTree>
    <p:extLst>
      <p:ext uri="{BB962C8B-B14F-4D97-AF65-F5344CB8AC3E}">
        <p14:creationId xmlns:p14="http://schemas.microsoft.com/office/powerpoint/2010/main" val="3172228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5221CB8B-7E84-48B0-9285-234102BB758A}" type="slidenum">
              <a:rPr lang="zh-CN" altLang="en-US"/>
              <a:pPr/>
              <a:t>29</a:t>
            </a:fld>
            <a:endParaRPr lang="zh-CN" altLang="en-US"/>
          </a:p>
        </p:txBody>
      </p:sp>
    </p:spTree>
    <p:extLst>
      <p:ext uri="{BB962C8B-B14F-4D97-AF65-F5344CB8AC3E}">
        <p14:creationId xmlns:p14="http://schemas.microsoft.com/office/powerpoint/2010/main" val="2606637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2948" name="灯片编号占位符 3"/>
          <p:cNvSpPr>
            <a:spLocks noGrp="1"/>
          </p:cNvSpPr>
          <p:nvPr>
            <p:ph type="sldNum" sz="quarter" idx="5"/>
          </p:nvPr>
        </p:nvSpPr>
        <p:spPr bwMode="auto">
          <a:noFill/>
          <a:ln>
            <a:miter lim="800000"/>
            <a:headEnd/>
            <a:tailEnd/>
          </a:ln>
        </p:spPr>
        <p:txBody>
          <a:bodyPr/>
          <a:lstStyle/>
          <a:p>
            <a:fld id="{2A3295F7-7136-45B5-AB88-3481EF59B851}" type="slidenum">
              <a:rPr lang="zh-CN" altLang="en-US"/>
              <a:pPr/>
              <a:t>30</a:t>
            </a:fld>
            <a:endParaRPr lang="zh-CN" altLang="en-US"/>
          </a:p>
        </p:txBody>
      </p:sp>
    </p:spTree>
    <p:extLst>
      <p:ext uri="{BB962C8B-B14F-4D97-AF65-F5344CB8AC3E}">
        <p14:creationId xmlns:p14="http://schemas.microsoft.com/office/powerpoint/2010/main" val="3907162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a:lstStyle/>
          <a:p>
            <a:fld id="{0A280D7D-C8BC-453B-82C3-4480B11BCD49}" type="slidenum">
              <a:rPr lang="zh-CN" altLang="en-US"/>
              <a:pPr/>
              <a:t>31</a:t>
            </a:fld>
            <a:endParaRPr lang="zh-CN" altLang="en-US"/>
          </a:p>
        </p:txBody>
      </p:sp>
    </p:spTree>
    <p:extLst>
      <p:ext uri="{BB962C8B-B14F-4D97-AF65-F5344CB8AC3E}">
        <p14:creationId xmlns:p14="http://schemas.microsoft.com/office/powerpoint/2010/main" val="3901955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7044" name="灯片编号占位符 3"/>
          <p:cNvSpPr>
            <a:spLocks noGrp="1"/>
          </p:cNvSpPr>
          <p:nvPr>
            <p:ph type="sldNum" sz="quarter" idx="5"/>
          </p:nvPr>
        </p:nvSpPr>
        <p:spPr bwMode="auto">
          <a:noFill/>
          <a:ln>
            <a:miter lim="800000"/>
            <a:headEnd/>
            <a:tailEnd/>
          </a:ln>
        </p:spPr>
        <p:txBody>
          <a:bodyPr/>
          <a:lstStyle/>
          <a:p>
            <a:fld id="{F5CDCCD3-C392-4A4E-A05B-313EF2DFA54A}" type="slidenum">
              <a:rPr lang="zh-CN" altLang="en-US"/>
              <a:pPr/>
              <a:t>32</a:t>
            </a:fld>
            <a:endParaRPr lang="zh-CN" altLang="en-US"/>
          </a:p>
        </p:txBody>
      </p:sp>
    </p:spTree>
    <p:extLst>
      <p:ext uri="{BB962C8B-B14F-4D97-AF65-F5344CB8AC3E}">
        <p14:creationId xmlns:p14="http://schemas.microsoft.com/office/powerpoint/2010/main" val="2128690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9092" name="灯片编号占位符 3"/>
          <p:cNvSpPr>
            <a:spLocks noGrp="1"/>
          </p:cNvSpPr>
          <p:nvPr>
            <p:ph type="sldNum" sz="quarter" idx="5"/>
          </p:nvPr>
        </p:nvSpPr>
        <p:spPr bwMode="auto">
          <a:noFill/>
          <a:ln>
            <a:miter lim="800000"/>
            <a:headEnd/>
            <a:tailEnd/>
          </a:ln>
        </p:spPr>
        <p:txBody>
          <a:bodyPr/>
          <a:lstStyle/>
          <a:p>
            <a:fld id="{8F6A4E08-2BBA-40D8-85E5-0FEF12F8C858}" type="slidenum">
              <a:rPr lang="zh-CN" altLang="en-US"/>
              <a:pPr/>
              <a:t>33</a:t>
            </a:fld>
            <a:endParaRPr lang="zh-CN" altLang="en-US"/>
          </a:p>
        </p:txBody>
      </p:sp>
    </p:spTree>
    <p:extLst>
      <p:ext uri="{BB962C8B-B14F-4D97-AF65-F5344CB8AC3E}">
        <p14:creationId xmlns:p14="http://schemas.microsoft.com/office/powerpoint/2010/main" val="3009881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1140" name="灯片编号占位符 3"/>
          <p:cNvSpPr>
            <a:spLocks noGrp="1"/>
          </p:cNvSpPr>
          <p:nvPr>
            <p:ph type="sldNum" sz="quarter" idx="5"/>
          </p:nvPr>
        </p:nvSpPr>
        <p:spPr bwMode="auto">
          <a:noFill/>
          <a:ln>
            <a:miter lim="800000"/>
            <a:headEnd/>
            <a:tailEnd/>
          </a:ln>
        </p:spPr>
        <p:txBody>
          <a:bodyPr/>
          <a:lstStyle/>
          <a:p>
            <a:fld id="{916F6810-055A-4A6D-A888-E56D484CE287}" type="slidenum">
              <a:rPr lang="zh-CN" altLang="en-US"/>
              <a:pPr/>
              <a:t>34</a:t>
            </a:fld>
            <a:endParaRPr lang="zh-CN" altLang="en-US"/>
          </a:p>
        </p:txBody>
      </p:sp>
    </p:spTree>
    <p:extLst>
      <p:ext uri="{BB962C8B-B14F-4D97-AF65-F5344CB8AC3E}">
        <p14:creationId xmlns:p14="http://schemas.microsoft.com/office/powerpoint/2010/main" val="2061700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F859E68D-5845-4616-A72D-603CCF3A05D3}" type="slidenum">
              <a:rPr lang="zh-CN" altLang="en-US"/>
              <a:pPr/>
              <a:t>35</a:t>
            </a:fld>
            <a:endParaRPr lang="zh-CN" altLang="en-US"/>
          </a:p>
        </p:txBody>
      </p:sp>
    </p:spTree>
    <p:extLst>
      <p:ext uri="{BB962C8B-B14F-4D97-AF65-F5344CB8AC3E}">
        <p14:creationId xmlns:p14="http://schemas.microsoft.com/office/powerpoint/2010/main" val="4043999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5236" name="灯片编号占位符 3"/>
          <p:cNvSpPr>
            <a:spLocks noGrp="1"/>
          </p:cNvSpPr>
          <p:nvPr>
            <p:ph type="sldNum" sz="quarter" idx="5"/>
          </p:nvPr>
        </p:nvSpPr>
        <p:spPr bwMode="auto">
          <a:noFill/>
          <a:ln>
            <a:miter lim="800000"/>
            <a:headEnd/>
            <a:tailEnd/>
          </a:ln>
        </p:spPr>
        <p:txBody>
          <a:bodyPr/>
          <a:lstStyle/>
          <a:p>
            <a:fld id="{8866EEA9-FFD1-4F84-80B7-B8B09370DC4B}" type="slidenum">
              <a:rPr lang="zh-CN" altLang="en-US"/>
              <a:pPr/>
              <a:t>36</a:t>
            </a:fld>
            <a:endParaRPr lang="zh-CN" altLang="en-US"/>
          </a:p>
        </p:txBody>
      </p:sp>
    </p:spTree>
    <p:extLst>
      <p:ext uri="{BB962C8B-B14F-4D97-AF65-F5344CB8AC3E}">
        <p14:creationId xmlns:p14="http://schemas.microsoft.com/office/powerpoint/2010/main" val="759750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7284" name="灯片编号占位符 3"/>
          <p:cNvSpPr>
            <a:spLocks noGrp="1"/>
          </p:cNvSpPr>
          <p:nvPr>
            <p:ph type="sldNum" sz="quarter" idx="5"/>
          </p:nvPr>
        </p:nvSpPr>
        <p:spPr bwMode="auto">
          <a:noFill/>
          <a:ln>
            <a:miter lim="800000"/>
            <a:headEnd/>
            <a:tailEnd/>
          </a:ln>
        </p:spPr>
        <p:txBody>
          <a:bodyPr/>
          <a:lstStyle/>
          <a:p>
            <a:fld id="{2524B4EA-24D9-460D-873E-8139E52222CF}" type="slidenum">
              <a:rPr lang="zh-CN" altLang="en-US"/>
              <a:pPr/>
              <a:t>37</a:t>
            </a:fld>
            <a:endParaRPr lang="zh-CN" altLang="en-US"/>
          </a:p>
        </p:txBody>
      </p:sp>
    </p:spTree>
    <p:extLst>
      <p:ext uri="{BB962C8B-B14F-4D97-AF65-F5344CB8AC3E}">
        <p14:creationId xmlns:p14="http://schemas.microsoft.com/office/powerpoint/2010/main" val="3687780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9332" name="灯片编号占位符 3"/>
          <p:cNvSpPr>
            <a:spLocks noGrp="1"/>
          </p:cNvSpPr>
          <p:nvPr>
            <p:ph type="sldNum" sz="quarter" idx="5"/>
          </p:nvPr>
        </p:nvSpPr>
        <p:spPr bwMode="auto">
          <a:noFill/>
          <a:ln>
            <a:miter lim="800000"/>
            <a:headEnd/>
            <a:tailEnd/>
          </a:ln>
        </p:spPr>
        <p:txBody>
          <a:bodyPr/>
          <a:lstStyle/>
          <a:p>
            <a:fld id="{2D415F55-BD47-4819-A545-AB8BF45C514B}" type="slidenum">
              <a:rPr lang="zh-CN" altLang="en-US"/>
              <a:pPr/>
              <a:t>38</a:t>
            </a:fld>
            <a:endParaRPr lang="zh-CN" altLang="en-US"/>
          </a:p>
        </p:txBody>
      </p:sp>
    </p:spTree>
    <p:extLst>
      <p:ext uri="{BB962C8B-B14F-4D97-AF65-F5344CB8AC3E}">
        <p14:creationId xmlns:p14="http://schemas.microsoft.com/office/powerpoint/2010/main" val="3541423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ln>
            <a:miter lim="800000"/>
            <a:headEnd/>
            <a:tailEnd/>
          </a:ln>
        </p:spPr>
        <p:txBody>
          <a:bodyPr/>
          <a:lstStyle/>
          <a:p>
            <a:fld id="{2D94F41F-62B8-4DA8-ADFA-215D0AE7816D}" type="slidenum">
              <a:rPr lang="zh-CN" altLang="en-US">
                <a:solidFill>
                  <a:srgbClr val="000000"/>
                </a:solidFill>
              </a:rPr>
              <a:pPr/>
              <a:t>3</a:t>
            </a:fld>
            <a:endParaRPr lang="zh-CN" altLang="en-US">
              <a:solidFill>
                <a:srgbClr val="000000"/>
              </a:solidFill>
            </a:endParaRPr>
          </a:p>
        </p:txBody>
      </p:sp>
    </p:spTree>
    <p:extLst>
      <p:ext uri="{BB962C8B-B14F-4D97-AF65-F5344CB8AC3E}">
        <p14:creationId xmlns:p14="http://schemas.microsoft.com/office/powerpoint/2010/main" val="291386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1380" name="灯片编号占位符 3"/>
          <p:cNvSpPr>
            <a:spLocks noGrp="1"/>
          </p:cNvSpPr>
          <p:nvPr>
            <p:ph type="sldNum" sz="quarter" idx="5"/>
          </p:nvPr>
        </p:nvSpPr>
        <p:spPr bwMode="auto">
          <a:noFill/>
          <a:ln>
            <a:miter lim="800000"/>
            <a:headEnd/>
            <a:tailEnd/>
          </a:ln>
        </p:spPr>
        <p:txBody>
          <a:bodyPr/>
          <a:lstStyle/>
          <a:p>
            <a:fld id="{AC6C8613-9C1D-4D36-8078-50E4E6DE26C6}" type="slidenum">
              <a:rPr lang="zh-CN" altLang="en-US"/>
              <a:pPr/>
              <a:t>39</a:t>
            </a:fld>
            <a:endParaRPr lang="zh-CN" altLang="en-US"/>
          </a:p>
        </p:txBody>
      </p:sp>
    </p:spTree>
    <p:extLst>
      <p:ext uri="{BB962C8B-B14F-4D97-AF65-F5344CB8AC3E}">
        <p14:creationId xmlns:p14="http://schemas.microsoft.com/office/powerpoint/2010/main" val="40071748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3428" name="灯片编号占位符 3"/>
          <p:cNvSpPr>
            <a:spLocks noGrp="1"/>
          </p:cNvSpPr>
          <p:nvPr>
            <p:ph type="sldNum" sz="quarter" idx="5"/>
          </p:nvPr>
        </p:nvSpPr>
        <p:spPr bwMode="auto">
          <a:noFill/>
          <a:ln>
            <a:miter lim="800000"/>
            <a:headEnd/>
            <a:tailEnd/>
          </a:ln>
        </p:spPr>
        <p:txBody>
          <a:bodyPr/>
          <a:lstStyle/>
          <a:p>
            <a:fld id="{B3EF1E1F-F31A-46B5-8F2F-6E60F7A33F02}" type="slidenum">
              <a:rPr lang="zh-CN" altLang="en-US"/>
              <a:pPr/>
              <a:t>40</a:t>
            </a:fld>
            <a:endParaRPr lang="zh-CN" altLang="en-US"/>
          </a:p>
        </p:txBody>
      </p:sp>
    </p:spTree>
    <p:extLst>
      <p:ext uri="{BB962C8B-B14F-4D97-AF65-F5344CB8AC3E}">
        <p14:creationId xmlns:p14="http://schemas.microsoft.com/office/powerpoint/2010/main" val="2380172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5476" name="灯片编号占位符 3"/>
          <p:cNvSpPr>
            <a:spLocks noGrp="1"/>
          </p:cNvSpPr>
          <p:nvPr>
            <p:ph type="sldNum" sz="quarter" idx="5"/>
          </p:nvPr>
        </p:nvSpPr>
        <p:spPr bwMode="auto">
          <a:noFill/>
          <a:ln>
            <a:miter lim="800000"/>
            <a:headEnd/>
            <a:tailEnd/>
          </a:ln>
        </p:spPr>
        <p:txBody>
          <a:bodyPr/>
          <a:lstStyle/>
          <a:p>
            <a:fld id="{2CF99DA1-29E0-4610-9402-D1D52FD5417D}" type="slidenum">
              <a:rPr lang="zh-CN" altLang="en-US"/>
              <a:pPr/>
              <a:t>41</a:t>
            </a:fld>
            <a:endParaRPr lang="zh-CN" altLang="en-US"/>
          </a:p>
        </p:txBody>
      </p:sp>
    </p:spTree>
    <p:extLst>
      <p:ext uri="{BB962C8B-B14F-4D97-AF65-F5344CB8AC3E}">
        <p14:creationId xmlns:p14="http://schemas.microsoft.com/office/powerpoint/2010/main" val="10656165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7524" name="灯片编号占位符 3"/>
          <p:cNvSpPr>
            <a:spLocks noGrp="1"/>
          </p:cNvSpPr>
          <p:nvPr>
            <p:ph type="sldNum" sz="quarter" idx="5"/>
          </p:nvPr>
        </p:nvSpPr>
        <p:spPr bwMode="auto">
          <a:noFill/>
          <a:ln>
            <a:miter lim="800000"/>
            <a:headEnd/>
            <a:tailEnd/>
          </a:ln>
        </p:spPr>
        <p:txBody>
          <a:bodyPr/>
          <a:lstStyle/>
          <a:p>
            <a:fld id="{2D57337D-6356-4878-8EB7-9D43E81A6CCB}" type="slidenum">
              <a:rPr lang="zh-CN" altLang="en-US"/>
              <a:pPr/>
              <a:t>42</a:t>
            </a:fld>
            <a:endParaRPr lang="zh-CN" altLang="en-US"/>
          </a:p>
        </p:txBody>
      </p:sp>
    </p:spTree>
    <p:extLst>
      <p:ext uri="{BB962C8B-B14F-4D97-AF65-F5344CB8AC3E}">
        <p14:creationId xmlns:p14="http://schemas.microsoft.com/office/powerpoint/2010/main" val="21292784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9572" name="灯片编号占位符 3"/>
          <p:cNvSpPr>
            <a:spLocks noGrp="1"/>
          </p:cNvSpPr>
          <p:nvPr>
            <p:ph type="sldNum" sz="quarter" idx="5"/>
          </p:nvPr>
        </p:nvSpPr>
        <p:spPr bwMode="auto">
          <a:noFill/>
          <a:ln>
            <a:miter lim="800000"/>
            <a:headEnd/>
            <a:tailEnd/>
          </a:ln>
        </p:spPr>
        <p:txBody>
          <a:bodyPr/>
          <a:lstStyle/>
          <a:p>
            <a:fld id="{BCC70DFD-E267-4059-BC53-7FCCDCCB0C85}" type="slidenum">
              <a:rPr lang="zh-CN" altLang="en-US"/>
              <a:pPr/>
              <a:t>43</a:t>
            </a:fld>
            <a:endParaRPr lang="zh-CN" altLang="en-US"/>
          </a:p>
        </p:txBody>
      </p:sp>
    </p:spTree>
    <p:extLst>
      <p:ext uri="{BB962C8B-B14F-4D97-AF65-F5344CB8AC3E}">
        <p14:creationId xmlns:p14="http://schemas.microsoft.com/office/powerpoint/2010/main" val="20927704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1620" name="灯片编号占位符 3"/>
          <p:cNvSpPr>
            <a:spLocks noGrp="1"/>
          </p:cNvSpPr>
          <p:nvPr>
            <p:ph type="sldNum" sz="quarter" idx="5"/>
          </p:nvPr>
        </p:nvSpPr>
        <p:spPr bwMode="auto">
          <a:noFill/>
          <a:ln>
            <a:miter lim="800000"/>
            <a:headEnd/>
            <a:tailEnd/>
          </a:ln>
        </p:spPr>
        <p:txBody>
          <a:bodyPr/>
          <a:lstStyle/>
          <a:p>
            <a:fld id="{F8E6925A-9FB0-46ED-9246-CA82CDAFE228}" type="slidenum">
              <a:rPr lang="zh-CN" altLang="en-US">
                <a:solidFill>
                  <a:srgbClr val="000000"/>
                </a:solidFill>
              </a:rPr>
              <a:pPr/>
              <a:t>44</a:t>
            </a:fld>
            <a:endParaRPr lang="zh-CN" altLang="en-US">
              <a:solidFill>
                <a:srgbClr val="000000"/>
              </a:solidFill>
            </a:endParaRPr>
          </a:p>
        </p:txBody>
      </p:sp>
    </p:spTree>
    <p:extLst>
      <p:ext uri="{BB962C8B-B14F-4D97-AF65-F5344CB8AC3E}">
        <p14:creationId xmlns:p14="http://schemas.microsoft.com/office/powerpoint/2010/main" val="22836916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3668" name="灯片编号占位符 3"/>
          <p:cNvSpPr>
            <a:spLocks noGrp="1"/>
          </p:cNvSpPr>
          <p:nvPr>
            <p:ph type="sldNum" sz="quarter" idx="5"/>
          </p:nvPr>
        </p:nvSpPr>
        <p:spPr bwMode="auto">
          <a:noFill/>
          <a:ln>
            <a:miter lim="800000"/>
            <a:headEnd/>
            <a:tailEnd/>
          </a:ln>
        </p:spPr>
        <p:txBody>
          <a:bodyPr/>
          <a:lstStyle/>
          <a:p>
            <a:fld id="{345A56A5-ECC4-4058-8FE7-EEF360F03090}" type="slidenum">
              <a:rPr lang="zh-CN" altLang="en-US">
                <a:solidFill>
                  <a:srgbClr val="000000"/>
                </a:solidFill>
              </a:rPr>
              <a:pPr/>
              <a:t>45</a:t>
            </a:fld>
            <a:endParaRPr lang="zh-CN" altLang="en-US">
              <a:solidFill>
                <a:srgbClr val="000000"/>
              </a:solidFill>
            </a:endParaRPr>
          </a:p>
        </p:txBody>
      </p:sp>
    </p:spTree>
    <p:extLst>
      <p:ext uri="{BB962C8B-B14F-4D97-AF65-F5344CB8AC3E}">
        <p14:creationId xmlns:p14="http://schemas.microsoft.com/office/powerpoint/2010/main" val="15496269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5716" name="灯片编号占位符 3"/>
          <p:cNvSpPr>
            <a:spLocks noGrp="1"/>
          </p:cNvSpPr>
          <p:nvPr>
            <p:ph type="sldNum" sz="quarter" idx="5"/>
          </p:nvPr>
        </p:nvSpPr>
        <p:spPr bwMode="auto">
          <a:noFill/>
          <a:ln>
            <a:miter lim="800000"/>
            <a:headEnd/>
            <a:tailEnd/>
          </a:ln>
        </p:spPr>
        <p:txBody>
          <a:bodyPr/>
          <a:lstStyle/>
          <a:p>
            <a:fld id="{C2E1EB26-4ED1-44BA-B69C-1B239EC30EA4}" type="slidenum">
              <a:rPr lang="zh-CN" altLang="en-US">
                <a:solidFill>
                  <a:srgbClr val="000000"/>
                </a:solidFill>
              </a:rPr>
              <a:pPr/>
              <a:t>46</a:t>
            </a:fld>
            <a:endParaRPr lang="zh-CN" altLang="en-US">
              <a:solidFill>
                <a:srgbClr val="000000"/>
              </a:solidFill>
            </a:endParaRPr>
          </a:p>
        </p:txBody>
      </p:sp>
    </p:spTree>
    <p:extLst>
      <p:ext uri="{BB962C8B-B14F-4D97-AF65-F5344CB8AC3E}">
        <p14:creationId xmlns:p14="http://schemas.microsoft.com/office/powerpoint/2010/main" val="39738991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7764" name="灯片编号占位符 3"/>
          <p:cNvSpPr>
            <a:spLocks noGrp="1"/>
          </p:cNvSpPr>
          <p:nvPr>
            <p:ph type="sldNum" sz="quarter" idx="5"/>
          </p:nvPr>
        </p:nvSpPr>
        <p:spPr bwMode="auto">
          <a:noFill/>
          <a:ln>
            <a:miter lim="800000"/>
            <a:headEnd/>
            <a:tailEnd/>
          </a:ln>
        </p:spPr>
        <p:txBody>
          <a:bodyPr/>
          <a:lstStyle/>
          <a:p>
            <a:fld id="{075D63DF-D43C-40BC-8EEE-DF112302A3F5}" type="slidenum">
              <a:rPr lang="zh-CN" altLang="en-US">
                <a:solidFill>
                  <a:srgbClr val="000000"/>
                </a:solidFill>
              </a:rPr>
              <a:pPr/>
              <a:t>47</a:t>
            </a:fld>
            <a:endParaRPr lang="zh-CN" altLang="en-US">
              <a:solidFill>
                <a:srgbClr val="000000"/>
              </a:solidFill>
            </a:endParaRPr>
          </a:p>
        </p:txBody>
      </p:sp>
    </p:spTree>
    <p:extLst>
      <p:ext uri="{BB962C8B-B14F-4D97-AF65-F5344CB8AC3E}">
        <p14:creationId xmlns:p14="http://schemas.microsoft.com/office/powerpoint/2010/main" val="41696611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9812" name="灯片编号占位符 3"/>
          <p:cNvSpPr>
            <a:spLocks noGrp="1"/>
          </p:cNvSpPr>
          <p:nvPr>
            <p:ph type="sldNum" sz="quarter" idx="5"/>
          </p:nvPr>
        </p:nvSpPr>
        <p:spPr bwMode="auto">
          <a:noFill/>
          <a:ln>
            <a:miter lim="800000"/>
            <a:headEnd/>
            <a:tailEnd/>
          </a:ln>
        </p:spPr>
        <p:txBody>
          <a:bodyPr/>
          <a:lstStyle/>
          <a:p>
            <a:fld id="{CF6CDAF7-0D0F-4970-B737-EB32CE1EEAEA}" type="slidenum">
              <a:rPr lang="zh-CN" altLang="en-US">
                <a:solidFill>
                  <a:srgbClr val="000000"/>
                </a:solidFill>
              </a:rPr>
              <a:pPr/>
              <a:t>48</a:t>
            </a:fld>
            <a:endParaRPr lang="zh-CN" altLang="en-US">
              <a:solidFill>
                <a:srgbClr val="000000"/>
              </a:solidFill>
            </a:endParaRPr>
          </a:p>
        </p:txBody>
      </p:sp>
    </p:spTree>
    <p:extLst>
      <p:ext uri="{BB962C8B-B14F-4D97-AF65-F5344CB8AC3E}">
        <p14:creationId xmlns:p14="http://schemas.microsoft.com/office/powerpoint/2010/main" val="3623644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9D74A407-9511-4D3D-B748-9C0A20A68BC9}" type="slidenum">
              <a:rPr lang="zh-CN" altLang="en-US"/>
              <a:pPr/>
              <a:t>4</a:t>
            </a:fld>
            <a:endParaRPr lang="zh-CN" altLang="en-US"/>
          </a:p>
        </p:txBody>
      </p:sp>
    </p:spTree>
    <p:extLst>
      <p:ext uri="{BB962C8B-B14F-4D97-AF65-F5344CB8AC3E}">
        <p14:creationId xmlns:p14="http://schemas.microsoft.com/office/powerpoint/2010/main" val="37610434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a:lstStyle/>
          <a:p>
            <a:fld id="{F0BEC956-E671-4DBD-97DC-C5C638CBD3C7}" type="slidenum">
              <a:rPr lang="zh-CN" altLang="en-US">
                <a:solidFill>
                  <a:srgbClr val="000000"/>
                </a:solidFill>
              </a:rPr>
              <a:pPr/>
              <a:t>49</a:t>
            </a:fld>
            <a:endParaRPr lang="zh-CN" altLang="en-US">
              <a:solidFill>
                <a:srgbClr val="000000"/>
              </a:solidFill>
            </a:endParaRPr>
          </a:p>
        </p:txBody>
      </p:sp>
    </p:spTree>
    <p:extLst>
      <p:ext uri="{BB962C8B-B14F-4D97-AF65-F5344CB8AC3E}">
        <p14:creationId xmlns:p14="http://schemas.microsoft.com/office/powerpoint/2010/main" val="1388357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3908" name="灯片编号占位符 3"/>
          <p:cNvSpPr>
            <a:spLocks noGrp="1"/>
          </p:cNvSpPr>
          <p:nvPr>
            <p:ph type="sldNum" sz="quarter" idx="5"/>
          </p:nvPr>
        </p:nvSpPr>
        <p:spPr bwMode="auto">
          <a:noFill/>
          <a:ln>
            <a:miter lim="800000"/>
            <a:headEnd/>
            <a:tailEnd/>
          </a:ln>
        </p:spPr>
        <p:txBody>
          <a:bodyPr/>
          <a:lstStyle/>
          <a:p>
            <a:fld id="{3DD2EE75-532C-4BE9-8A17-8AF518F6713B}" type="slidenum">
              <a:rPr lang="zh-CN" altLang="en-US">
                <a:solidFill>
                  <a:srgbClr val="000000"/>
                </a:solidFill>
              </a:rPr>
              <a:pPr/>
              <a:t>50</a:t>
            </a:fld>
            <a:endParaRPr lang="zh-CN" altLang="en-US">
              <a:solidFill>
                <a:srgbClr val="000000"/>
              </a:solidFill>
            </a:endParaRPr>
          </a:p>
        </p:txBody>
      </p:sp>
    </p:spTree>
    <p:extLst>
      <p:ext uri="{BB962C8B-B14F-4D97-AF65-F5344CB8AC3E}">
        <p14:creationId xmlns:p14="http://schemas.microsoft.com/office/powerpoint/2010/main" val="13224750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3908" name="灯片编号占位符 3"/>
          <p:cNvSpPr>
            <a:spLocks noGrp="1"/>
          </p:cNvSpPr>
          <p:nvPr>
            <p:ph type="sldNum" sz="quarter" idx="5"/>
          </p:nvPr>
        </p:nvSpPr>
        <p:spPr bwMode="auto">
          <a:noFill/>
          <a:ln>
            <a:miter lim="800000"/>
            <a:headEnd/>
            <a:tailEnd/>
          </a:ln>
        </p:spPr>
        <p:txBody>
          <a:bodyPr/>
          <a:lstStyle/>
          <a:p>
            <a:fld id="{3DD2EE75-532C-4BE9-8A17-8AF518F6713B}" type="slidenum">
              <a:rPr lang="zh-CN" altLang="en-US">
                <a:solidFill>
                  <a:srgbClr val="000000"/>
                </a:solidFill>
              </a:rPr>
              <a:pPr/>
              <a:t>51</a:t>
            </a:fld>
            <a:endParaRPr lang="zh-CN" altLang="en-US">
              <a:solidFill>
                <a:srgbClr val="000000"/>
              </a:solidFill>
            </a:endParaRPr>
          </a:p>
        </p:txBody>
      </p:sp>
    </p:spTree>
    <p:extLst>
      <p:ext uri="{BB962C8B-B14F-4D97-AF65-F5344CB8AC3E}">
        <p14:creationId xmlns:p14="http://schemas.microsoft.com/office/powerpoint/2010/main" val="27021743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5956" name="灯片编号占位符 3"/>
          <p:cNvSpPr>
            <a:spLocks noGrp="1"/>
          </p:cNvSpPr>
          <p:nvPr>
            <p:ph type="sldNum" sz="quarter" idx="5"/>
          </p:nvPr>
        </p:nvSpPr>
        <p:spPr bwMode="auto">
          <a:noFill/>
          <a:ln>
            <a:miter lim="800000"/>
            <a:headEnd/>
            <a:tailEnd/>
          </a:ln>
        </p:spPr>
        <p:txBody>
          <a:bodyPr/>
          <a:lstStyle/>
          <a:p>
            <a:fld id="{FA167B0E-BB51-49B5-B35D-8E6DCFF739F3}" type="slidenum">
              <a:rPr lang="zh-CN" altLang="en-US">
                <a:solidFill>
                  <a:srgbClr val="000000"/>
                </a:solidFill>
              </a:rPr>
              <a:pPr/>
              <a:t>52</a:t>
            </a:fld>
            <a:endParaRPr lang="zh-CN" altLang="en-US">
              <a:solidFill>
                <a:srgbClr val="000000"/>
              </a:solidFill>
            </a:endParaRPr>
          </a:p>
        </p:txBody>
      </p:sp>
    </p:spTree>
    <p:extLst>
      <p:ext uri="{BB962C8B-B14F-4D97-AF65-F5344CB8AC3E}">
        <p14:creationId xmlns:p14="http://schemas.microsoft.com/office/powerpoint/2010/main" val="19680727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p:spPr>
      </p:sp>
      <p:sp>
        <p:nvSpPr>
          <p:cNvPr id="1280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8004" name="灯片编号占位符 3"/>
          <p:cNvSpPr>
            <a:spLocks noGrp="1"/>
          </p:cNvSpPr>
          <p:nvPr>
            <p:ph type="sldNum" sz="quarter" idx="5"/>
          </p:nvPr>
        </p:nvSpPr>
        <p:spPr bwMode="auto">
          <a:noFill/>
          <a:ln>
            <a:miter lim="800000"/>
            <a:headEnd/>
            <a:tailEnd/>
          </a:ln>
        </p:spPr>
        <p:txBody>
          <a:bodyPr/>
          <a:lstStyle/>
          <a:p>
            <a:fld id="{38B1D4B4-6F18-4424-BDA4-A797875B7532}" type="slidenum">
              <a:rPr lang="zh-CN" altLang="en-US">
                <a:solidFill>
                  <a:srgbClr val="000000"/>
                </a:solidFill>
              </a:rPr>
              <a:pPr/>
              <a:t>53</a:t>
            </a:fld>
            <a:endParaRPr lang="zh-CN" altLang="en-US">
              <a:solidFill>
                <a:srgbClr val="000000"/>
              </a:solidFill>
            </a:endParaRPr>
          </a:p>
        </p:txBody>
      </p:sp>
    </p:spTree>
    <p:extLst>
      <p:ext uri="{BB962C8B-B14F-4D97-AF65-F5344CB8AC3E}">
        <p14:creationId xmlns:p14="http://schemas.microsoft.com/office/powerpoint/2010/main" val="33446103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p:spPr>
      </p:sp>
      <p:sp>
        <p:nvSpPr>
          <p:cNvPr id="1300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0052" name="灯片编号占位符 3"/>
          <p:cNvSpPr>
            <a:spLocks noGrp="1"/>
          </p:cNvSpPr>
          <p:nvPr>
            <p:ph type="sldNum" sz="quarter" idx="5"/>
          </p:nvPr>
        </p:nvSpPr>
        <p:spPr bwMode="auto">
          <a:noFill/>
          <a:ln>
            <a:miter lim="800000"/>
            <a:headEnd/>
            <a:tailEnd/>
          </a:ln>
        </p:spPr>
        <p:txBody>
          <a:bodyPr/>
          <a:lstStyle/>
          <a:p>
            <a:fld id="{37A8825B-891C-4343-BEB5-47742EBD334E}" type="slidenum">
              <a:rPr lang="zh-CN" altLang="en-US">
                <a:solidFill>
                  <a:srgbClr val="000000"/>
                </a:solidFill>
              </a:rPr>
              <a:pPr/>
              <a:t>54</a:t>
            </a:fld>
            <a:endParaRPr lang="zh-CN" altLang="en-US">
              <a:solidFill>
                <a:srgbClr val="000000"/>
              </a:solidFill>
            </a:endParaRPr>
          </a:p>
        </p:txBody>
      </p:sp>
    </p:spTree>
    <p:extLst>
      <p:ext uri="{BB962C8B-B14F-4D97-AF65-F5344CB8AC3E}">
        <p14:creationId xmlns:p14="http://schemas.microsoft.com/office/powerpoint/2010/main" val="15967009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p:spPr>
      </p:sp>
      <p:sp>
        <p:nvSpPr>
          <p:cNvPr id="1320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2100" name="灯片编号占位符 3"/>
          <p:cNvSpPr>
            <a:spLocks noGrp="1"/>
          </p:cNvSpPr>
          <p:nvPr>
            <p:ph type="sldNum" sz="quarter" idx="5"/>
          </p:nvPr>
        </p:nvSpPr>
        <p:spPr bwMode="auto">
          <a:noFill/>
          <a:ln>
            <a:miter lim="800000"/>
            <a:headEnd/>
            <a:tailEnd/>
          </a:ln>
        </p:spPr>
        <p:txBody>
          <a:bodyPr/>
          <a:lstStyle/>
          <a:p>
            <a:fld id="{8268D270-29F8-491D-81FC-FA527D9D15C0}" type="slidenum">
              <a:rPr lang="zh-CN" altLang="en-US">
                <a:solidFill>
                  <a:srgbClr val="000000"/>
                </a:solidFill>
              </a:rPr>
              <a:pPr/>
              <a:t>55</a:t>
            </a:fld>
            <a:endParaRPr lang="zh-CN" altLang="en-US">
              <a:solidFill>
                <a:srgbClr val="000000"/>
              </a:solidFill>
            </a:endParaRPr>
          </a:p>
        </p:txBody>
      </p:sp>
    </p:spTree>
    <p:extLst>
      <p:ext uri="{BB962C8B-B14F-4D97-AF65-F5344CB8AC3E}">
        <p14:creationId xmlns:p14="http://schemas.microsoft.com/office/powerpoint/2010/main" val="30742580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p:spPr>
      </p:sp>
      <p:sp>
        <p:nvSpPr>
          <p:cNvPr id="1341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4148" name="灯片编号占位符 3"/>
          <p:cNvSpPr>
            <a:spLocks noGrp="1"/>
          </p:cNvSpPr>
          <p:nvPr>
            <p:ph type="sldNum" sz="quarter" idx="5"/>
          </p:nvPr>
        </p:nvSpPr>
        <p:spPr bwMode="auto">
          <a:noFill/>
          <a:ln>
            <a:miter lim="800000"/>
            <a:headEnd/>
            <a:tailEnd/>
          </a:ln>
        </p:spPr>
        <p:txBody>
          <a:bodyPr/>
          <a:lstStyle/>
          <a:p>
            <a:fld id="{9C808D6B-9D63-41A4-BC49-9D66BDE9959C}" type="slidenum">
              <a:rPr lang="zh-CN" altLang="en-US">
                <a:solidFill>
                  <a:srgbClr val="000000"/>
                </a:solidFill>
              </a:rPr>
              <a:pPr/>
              <a:t>56</a:t>
            </a:fld>
            <a:endParaRPr lang="zh-CN" altLang="en-US">
              <a:solidFill>
                <a:srgbClr val="000000"/>
              </a:solidFill>
            </a:endParaRPr>
          </a:p>
        </p:txBody>
      </p:sp>
    </p:spTree>
    <p:extLst>
      <p:ext uri="{BB962C8B-B14F-4D97-AF65-F5344CB8AC3E}">
        <p14:creationId xmlns:p14="http://schemas.microsoft.com/office/powerpoint/2010/main" val="10709551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p:spPr>
      </p:sp>
      <p:sp>
        <p:nvSpPr>
          <p:cNvPr id="1361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6196" name="灯片编号占位符 3"/>
          <p:cNvSpPr>
            <a:spLocks noGrp="1"/>
          </p:cNvSpPr>
          <p:nvPr>
            <p:ph type="sldNum" sz="quarter" idx="5"/>
          </p:nvPr>
        </p:nvSpPr>
        <p:spPr bwMode="auto">
          <a:noFill/>
          <a:ln>
            <a:miter lim="800000"/>
            <a:headEnd/>
            <a:tailEnd/>
          </a:ln>
        </p:spPr>
        <p:txBody>
          <a:bodyPr/>
          <a:lstStyle/>
          <a:p>
            <a:fld id="{92F423D3-860E-4DAE-A552-5EF6B80EF929}" type="slidenum">
              <a:rPr lang="zh-CN" altLang="en-US">
                <a:solidFill>
                  <a:srgbClr val="000000"/>
                </a:solidFill>
              </a:rPr>
              <a:pPr/>
              <a:t>57</a:t>
            </a:fld>
            <a:endParaRPr lang="zh-CN" altLang="en-US">
              <a:solidFill>
                <a:srgbClr val="000000"/>
              </a:solidFill>
            </a:endParaRPr>
          </a:p>
        </p:txBody>
      </p:sp>
    </p:spTree>
    <p:extLst>
      <p:ext uri="{BB962C8B-B14F-4D97-AF65-F5344CB8AC3E}">
        <p14:creationId xmlns:p14="http://schemas.microsoft.com/office/powerpoint/2010/main" val="1531727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38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8244" name="灯片编号占位符 3"/>
          <p:cNvSpPr>
            <a:spLocks noGrp="1"/>
          </p:cNvSpPr>
          <p:nvPr>
            <p:ph type="sldNum" sz="quarter" idx="5"/>
          </p:nvPr>
        </p:nvSpPr>
        <p:spPr bwMode="auto">
          <a:noFill/>
          <a:ln>
            <a:miter lim="800000"/>
            <a:headEnd/>
            <a:tailEnd/>
          </a:ln>
        </p:spPr>
        <p:txBody>
          <a:bodyPr/>
          <a:lstStyle/>
          <a:p>
            <a:fld id="{4B81D272-1F78-41AA-8427-2B4F09B1E6C8}" type="slidenum">
              <a:rPr lang="zh-CN" altLang="en-US">
                <a:solidFill>
                  <a:srgbClr val="000000"/>
                </a:solidFill>
              </a:rPr>
              <a:pPr/>
              <a:t>58</a:t>
            </a:fld>
            <a:endParaRPr lang="zh-CN" altLang="en-US">
              <a:solidFill>
                <a:srgbClr val="000000"/>
              </a:solidFill>
            </a:endParaRPr>
          </a:p>
        </p:txBody>
      </p:sp>
    </p:spTree>
    <p:extLst>
      <p:ext uri="{BB962C8B-B14F-4D97-AF65-F5344CB8AC3E}">
        <p14:creationId xmlns:p14="http://schemas.microsoft.com/office/powerpoint/2010/main" val="1254613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几乎解决任何一个问题，都需要从客观世界实体及实体间相互关系抽象出极有价值的对象模型；当问题涉及交互作用和时序时</a:t>
            </a:r>
            <a:r>
              <a:rPr lang="en-US" altLang="zh-CN" smtClean="0"/>
              <a:t>(</a:t>
            </a:r>
            <a:r>
              <a:rPr lang="zh-CN" altLang="en-US" smtClean="0"/>
              <a:t>例如，用户界面及过程控制等</a:t>
            </a:r>
            <a:r>
              <a:rPr lang="en-US" altLang="zh-CN" smtClean="0"/>
              <a:t>)</a:t>
            </a:r>
            <a:r>
              <a:rPr lang="zh-CN" altLang="en-US" smtClean="0"/>
              <a:t>，动态模型是重要的；解决运算量很大的问题</a:t>
            </a:r>
            <a:r>
              <a:rPr lang="en-US" altLang="zh-CN" smtClean="0"/>
              <a:t>(</a:t>
            </a:r>
            <a:r>
              <a:rPr lang="zh-CN" altLang="en-US" smtClean="0"/>
              <a:t>例如，高级语言编译、科学与工程计算等</a:t>
            </a:r>
            <a:r>
              <a:rPr lang="en-US" altLang="zh-CN" smtClean="0"/>
              <a:t>)</a:t>
            </a:r>
            <a:r>
              <a:rPr lang="zh-CN" altLang="en-US" smtClean="0"/>
              <a:t>，则涉及重要的功能模型。动态模型和功能模型中都包含了对象模型中的操作</a:t>
            </a:r>
            <a:r>
              <a:rPr lang="en-US" altLang="zh-CN" smtClean="0"/>
              <a:t>(</a:t>
            </a:r>
            <a:r>
              <a:rPr lang="zh-CN" altLang="en-US" smtClean="0"/>
              <a:t>即服务或方法</a:t>
            </a:r>
            <a:r>
              <a:rPr lang="en-US" altLang="zh-CN" smtClean="0"/>
              <a:t>)</a:t>
            </a:r>
            <a:r>
              <a:rPr lang="zh-CN" altLang="en-US" smtClean="0"/>
              <a:t>。</a:t>
            </a:r>
          </a:p>
        </p:txBody>
      </p:sp>
      <p:sp>
        <p:nvSpPr>
          <p:cNvPr id="29700" name="灯片编号占位符 3"/>
          <p:cNvSpPr>
            <a:spLocks noGrp="1"/>
          </p:cNvSpPr>
          <p:nvPr>
            <p:ph type="sldNum" sz="quarter" idx="5"/>
          </p:nvPr>
        </p:nvSpPr>
        <p:spPr bwMode="auto">
          <a:noFill/>
          <a:ln>
            <a:miter lim="800000"/>
            <a:headEnd/>
            <a:tailEnd/>
          </a:ln>
        </p:spPr>
        <p:txBody>
          <a:bodyPr/>
          <a:lstStyle/>
          <a:p>
            <a:fld id="{6238993D-5B64-49EA-9284-5583D8EFB774}" type="slidenum">
              <a:rPr lang="zh-CN" altLang="en-US"/>
              <a:pPr/>
              <a:t>5</a:t>
            </a:fld>
            <a:endParaRPr lang="zh-CN" altLang="en-US"/>
          </a:p>
        </p:txBody>
      </p:sp>
    </p:spTree>
    <p:extLst>
      <p:ext uri="{BB962C8B-B14F-4D97-AF65-F5344CB8AC3E}">
        <p14:creationId xmlns:p14="http://schemas.microsoft.com/office/powerpoint/2010/main" val="39545965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402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0292" name="灯片编号占位符 3"/>
          <p:cNvSpPr>
            <a:spLocks noGrp="1"/>
          </p:cNvSpPr>
          <p:nvPr>
            <p:ph type="sldNum" sz="quarter" idx="5"/>
          </p:nvPr>
        </p:nvSpPr>
        <p:spPr bwMode="auto">
          <a:noFill/>
          <a:ln>
            <a:miter lim="800000"/>
            <a:headEnd/>
            <a:tailEnd/>
          </a:ln>
        </p:spPr>
        <p:txBody>
          <a:bodyPr/>
          <a:lstStyle/>
          <a:p>
            <a:fld id="{4F7F989C-35BF-4639-861C-D766404F7D3E}" type="slidenum">
              <a:rPr lang="zh-CN" altLang="en-US">
                <a:solidFill>
                  <a:srgbClr val="000000"/>
                </a:solidFill>
              </a:rPr>
              <a:pPr/>
              <a:t>59</a:t>
            </a:fld>
            <a:endParaRPr lang="zh-CN" altLang="en-US">
              <a:solidFill>
                <a:srgbClr val="000000"/>
              </a:solidFill>
            </a:endParaRPr>
          </a:p>
        </p:txBody>
      </p:sp>
    </p:spTree>
    <p:extLst>
      <p:ext uri="{BB962C8B-B14F-4D97-AF65-F5344CB8AC3E}">
        <p14:creationId xmlns:p14="http://schemas.microsoft.com/office/powerpoint/2010/main" val="41325938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23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2340" name="灯片编号占位符 3"/>
          <p:cNvSpPr>
            <a:spLocks noGrp="1"/>
          </p:cNvSpPr>
          <p:nvPr>
            <p:ph type="sldNum" sz="quarter" idx="5"/>
          </p:nvPr>
        </p:nvSpPr>
        <p:spPr bwMode="auto">
          <a:noFill/>
          <a:ln>
            <a:miter lim="800000"/>
            <a:headEnd/>
            <a:tailEnd/>
          </a:ln>
        </p:spPr>
        <p:txBody>
          <a:bodyPr/>
          <a:lstStyle/>
          <a:p>
            <a:fld id="{B49663D7-C9CB-4685-AC7A-16CDE103B0DF}" type="slidenum">
              <a:rPr lang="zh-CN" altLang="en-US">
                <a:solidFill>
                  <a:srgbClr val="000000"/>
                </a:solidFill>
              </a:rPr>
              <a:pPr/>
              <a:t>60</a:t>
            </a:fld>
            <a:endParaRPr lang="zh-CN" altLang="en-US">
              <a:solidFill>
                <a:srgbClr val="000000"/>
              </a:solidFill>
            </a:endParaRPr>
          </a:p>
        </p:txBody>
      </p:sp>
    </p:spTree>
    <p:extLst>
      <p:ext uri="{BB962C8B-B14F-4D97-AF65-F5344CB8AC3E}">
        <p14:creationId xmlns:p14="http://schemas.microsoft.com/office/powerpoint/2010/main" val="25812135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443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4388" name="灯片编号占位符 3"/>
          <p:cNvSpPr>
            <a:spLocks noGrp="1"/>
          </p:cNvSpPr>
          <p:nvPr>
            <p:ph type="sldNum" sz="quarter" idx="5"/>
          </p:nvPr>
        </p:nvSpPr>
        <p:spPr bwMode="auto">
          <a:noFill/>
          <a:ln>
            <a:miter lim="800000"/>
            <a:headEnd/>
            <a:tailEnd/>
          </a:ln>
        </p:spPr>
        <p:txBody>
          <a:bodyPr/>
          <a:lstStyle/>
          <a:p>
            <a:fld id="{22D14A4E-4EF9-4911-BBD6-9A89D360A46A}" type="slidenum">
              <a:rPr lang="zh-CN" altLang="en-US">
                <a:solidFill>
                  <a:srgbClr val="000000"/>
                </a:solidFill>
              </a:rPr>
              <a:pPr/>
              <a:t>61</a:t>
            </a:fld>
            <a:endParaRPr lang="zh-CN" altLang="en-US">
              <a:solidFill>
                <a:srgbClr val="000000"/>
              </a:solidFill>
            </a:endParaRPr>
          </a:p>
        </p:txBody>
      </p:sp>
    </p:spTree>
    <p:extLst>
      <p:ext uri="{BB962C8B-B14F-4D97-AF65-F5344CB8AC3E}">
        <p14:creationId xmlns:p14="http://schemas.microsoft.com/office/powerpoint/2010/main" val="27492024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443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4388" name="灯片编号占位符 3"/>
          <p:cNvSpPr>
            <a:spLocks noGrp="1"/>
          </p:cNvSpPr>
          <p:nvPr>
            <p:ph type="sldNum" sz="quarter" idx="5"/>
          </p:nvPr>
        </p:nvSpPr>
        <p:spPr bwMode="auto">
          <a:noFill/>
          <a:ln>
            <a:miter lim="800000"/>
            <a:headEnd/>
            <a:tailEnd/>
          </a:ln>
        </p:spPr>
        <p:txBody>
          <a:bodyPr/>
          <a:lstStyle/>
          <a:p>
            <a:fld id="{22D14A4E-4EF9-4911-BBD6-9A89D360A46A}" type="slidenum">
              <a:rPr lang="zh-CN" altLang="en-US">
                <a:solidFill>
                  <a:srgbClr val="000000"/>
                </a:solidFill>
              </a:rPr>
              <a:pPr/>
              <a:t>62</a:t>
            </a:fld>
            <a:endParaRPr lang="zh-CN" altLang="en-US">
              <a:solidFill>
                <a:srgbClr val="000000"/>
              </a:solidFill>
            </a:endParaRPr>
          </a:p>
        </p:txBody>
      </p:sp>
    </p:spTree>
    <p:extLst>
      <p:ext uri="{BB962C8B-B14F-4D97-AF65-F5344CB8AC3E}">
        <p14:creationId xmlns:p14="http://schemas.microsoft.com/office/powerpoint/2010/main" val="10565377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464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6436" name="灯片编号占位符 3"/>
          <p:cNvSpPr>
            <a:spLocks noGrp="1"/>
          </p:cNvSpPr>
          <p:nvPr>
            <p:ph type="sldNum" sz="quarter" idx="5"/>
          </p:nvPr>
        </p:nvSpPr>
        <p:spPr bwMode="auto">
          <a:noFill/>
          <a:ln>
            <a:miter lim="800000"/>
            <a:headEnd/>
            <a:tailEnd/>
          </a:ln>
        </p:spPr>
        <p:txBody>
          <a:bodyPr/>
          <a:lstStyle/>
          <a:p>
            <a:fld id="{5A5DB7FA-5902-4581-9B78-1017B4CEC8CA}" type="slidenum">
              <a:rPr lang="zh-CN" altLang="en-US">
                <a:solidFill>
                  <a:srgbClr val="000000"/>
                </a:solidFill>
              </a:rPr>
              <a:pPr/>
              <a:t>63</a:t>
            </a:fld>
            <a:endParaRPr lang="zh-CN" altLang="en-US">
              <a:solidFill>
                <a:srgbClr val="000000"/>
              </a:solidFill>
            </a:endParaRPr>
          </a:p>
        </p:txBody>
      </p:sp>
    </p:spTree>
    <p:extLst>
      <p:ext uri="{BB962C8B-B14F-4D97-AF65-F5344CB8AC3E}">
        <p14:creationId xmlns:p14="http://schemas.microsoft.com/office/powerpoint/2010/main" val="19141451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headEnd/>
            <a:tailEnd/>
          </a:ln>
        </p:spPr>
      </p:sp>
      <p:sp>
        <p:nvSpPr>
          <p:cNvPr id="1484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8484" name="灯片编号占位符 3"/>
          <p:cNvSpPr>
            <a:spLocks noGrp="1"/>
          </p:cNvSpPr>
          <p:nvPr>
            <p:ph type="sldNum" sz="quarter" idx="5"/>
          </p:nvPr>
        </p:nvSpPr>
        <p:spPr bwMode="auto">
          <a:noFill/>
          <a:ln>
            <a:miter lim="800000"/>
            <a:headEnd/>
            <a:tailEnd/>
          </a:ln>
        </p:spPr>
        <p:txBody>
          <a:bodyPr/>
          <a:lstStyle/>
          <a:p>
            <a:fld id="{BD19261D-4049-4972-A077-EE770FBB9DA6}" type="slidenum">
              <a:rPr lang="zh-CN" altLang="en-US">
                <a:solidFill>
                  <a:srgbClr val="000000"/>
                </a:solidFill>
              </a:rPr>
              <a:pPr/>
              <a:t>64</a:t>
            </a:fld>
            <a:endParaRPr lang="zh-CN" altLang="en-US">
              <a:solidFill>
                <a:srgbClr val="000000"/>
              </a:solidFill>
            </a:endParaRPr>
          </a:p>
        </p:txBody>
      </p:sp>
    </p:spTree>
    <p:extLst>
      <p:ext uri="{BB962C8B-B14F-4D97-AF65-F5344CB8AC3E}">
        <p14:creationId xmlns:p14="http://schemas.microsoft.com/office/powerpoint/2010/main" val="32068904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headEnd/>
            <a:tailEnd/>
          </a:ln>
        </p:spPr>
      </p:sp>
      <p:sp>
        <p:nvSpPr>
          <p:cNvPr id="15053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对于仅存储静态数据的系统</a:t>
            </a:r>
            <a:r>
              <a:rPr lang="en-US" altLang="zh-CN" smtClean="0"/>
              <a:t>(</a:t>
            </a:r>
            <a:r>
              <a:rPr lang="zh-CN" altLang="en-US" smtClean="0"/>
              <a:t>例如数据库</a:t>
            </a:r>
            <a:r>
              <a:rPr lang="en-US" altLang="zh-CN" smtClean="0"/>
              <a:t>)</a:t>
            </a:r>
            <a:r>
              <a:rPr lang="zh-CN" altLang="en-US" smtClean="0"/>
              <a:t>来说，动态模型并没有什么意义。然而在开发交互式系统时，动态模型却起着很重要的作用。</a:t>
            </a:r>
          </a:p>
          <a:p>
            <a:endParaRPr lang="zh-CN" altLang="en-US" smtClean="0"/>
          </a:p>
        </p:txBody>
      </p:sp>
      <p:sp>
        <p:nvSpPr>
          <p:cNvPr id="150532" name="灯片编号占位符 3"/>
          <p:cNvSpPr>
            <a:spLocks noGrp="1"/>
          </p:cNvSpPr>
          <p:nvPr>
            <p:ph type="sldNum" sz="quarter" idx="5"/>
          </p:nvPr>
        </p:nvSpPr>
        <p:spPr bwMode="auto">
          <a:noFill/>
          <a:ln>
            <a:miter lim="800000"/>
            <a:headEnd/>
            <a:tailEnd/>
          </a:ln>
        </p:spPr>
        <p:txBody>
          <a:bodyPr/>
          <a:lstStyle/>
          <a:p>
            <a:fld id="{9114D2AE-7C71-4E67-A133-0F29A617E552}" type="slidenum">
              <a:rPr lang="zh-CN" altLang="en-US">
                <a:solidFill>
                  <a:srgbClr val="000000"/>
                </a:solidFill>
              </a:rPr>
              <a:pPr/>
              <a:t>65</a:t>
            </a:fld>
            <a:endParaRPr lang="zh-CN" altLang="en-US">
              <a:solidFill>
                <a:srgbClr val="000000"/>
              </a:solidFill>
            </a:endParaRPr>
          </a:p>
        </p:txBody>
      </p:sp>
    </p:spTree>
    <p:extLst>
      <p:ext uri="{BB962C8B-B14F-4D97-AF65-F5344CB8AC3E}">
        <p14:creationId xmlns:p14="http://schemas.microsoft.com/office/powerpoint/2010/main" val="12482756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headEnd/>
            <a:tailEnd/>
          </a:ln>
        </p:spPr>
      </p:sp>
      <p:sp>
        <p:nvSpPr>
          <p:cNvPr id="1525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2580" name="灯片编号占位符 3"/>
          <p:cNvSpPr>
            <a:spLocks noGrp="1"/>
          </p:cNvSpPr>
          <p:nvPr>
            <p:ph type="sldNum" sz="quarter" idx="5"/>
          </p:nvPr>
        </p:nvSpPr>
        <p:spPr bwMode="auto">
          <a:noFill/>
          <a:ln>
            <a:miter lim="800000"/>
            <a:headEnd/>
            <a:tailEnd/>
          </a:ln>
        </p:spPr>
        <p:txBody>
          <a:bodyPr/>
          <a:lstStyle/>
          <a:p>
            <a:fld id="{347AE5EA-971F-4454-B029-EDE78C0A9405}" type="slidenum">
              <a:rPr lang="zh-CN" altLang="en-US">
                <a:solidFill>
                  <a:srgbClr val="000000"/>
                </a:solidFill>
              </a:rPr>
              <a:pPr/>
              <a:t>66</a:t>
            </a:fld>
            <a:endParaRPr lang="zh-CN" altLang="en-US">
              <a:solidFill>
                <a:srgbClr val="000000"/>
              </a:solidFill>
            </a:endParaRPr>
          </a:p>
        </p:txBody>
      </p:sp>
    </p:spTree>
    <p:extLst>
      <p:ext uri="{BB962C8B-B14F-4D97-AF65-F5344CB8AC3E}">
        <p14:creationId xmlns:p14="http://schemas.microsoft.com/office/powerpoint/2010/main" val="31930467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headEnd/>
            <a:tailEnd/>
          </a:ln>
        </p:spPr>
      </p:sp>
      <p:sp>
        <p:nvSpPr>
          <p:cNvPr id="1546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4628" name="灯片编号占位符 3"/>
          <p:cNvSpPr>
            <a:spLocks noGrp="1"/>
          </p:cNvSpPr>
          <p:nvPr>
            <p:ph type="sldNum" sz="quarter" idx="5"/>
          </p:nvPr>
        </p:nvSpPr>
        <p:spPr bwMode="auto">
          <a:noFill/>
          <a:ln>
            <a:miter lim="800000"/>
            <a:headEnd/>
            <a:tailEnd/>
          </a:ln>
        </p:spPr>
        <p:txBody>
          <a:bodyPr/>
          <a:lstStyle/>
          <a:p>
            <a:fld id="{456284D3-3601-464C-8245-830EC87BACB3}" type="slidenum">
              <a:rPr lang="zh-CN" altLang="en-US">
                <a:solidFill>
                  <a:srgbClr val="000000"/>
                </a:solidFill>
              </a:rPr>
              <a:pPr/>
              <a:t>67</a:t>
            </a:fld>
            <a:endParaRPr lang="zh-CN" altLang="en-US">
              <a:solidFill>
                <a:srgbClr val="000000"/>
              </a:solidFill>
            </a:endParaRPr>
          </a:p>
        </p:txBody>
      </p:sp>
    </p:spTree>
    <p:extLst>
      <p:ext uri="{BB962C8B-B14F-4D97-AF65-F5344CB8AC3E}">
        <p14:creationId xmlns:p14="http://schemas.microsoft.com/office/powerpoint/2010/main" val="14945372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bwMode="auto">
          <a:noFill/>
          <a:ln>
            <a:solidFill>
              <a:srgbClr val="000000"/>
            </a:solidFill>
            <a:miter lim="800000"/>
            <a:headEnd/>
            <a:tailEnd/>
          </a:ln>
        </p:spPr>
      </p:sp>
      <p:sp>
        <p:nvSpPr>
          <p:cNvPr id="1566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6676" name="灯片编号占位符 3"/>
          <p:cNvSpPr>
            <a:spLocks noGrp="1"/>
          </p:cNvSpPr>
          <p:nvPr>
            <p:ph type="sldNum" sz="quarter" idx="5"/>
          </p:nvPr>
        </p:nvSpPr>
        <p:spPr bwMode="auto">
          <a:noFill/>
          <a:ln>
            <a:miter lim="800000"/>
            <a:headEnd/>
            <a:tailEnd/>
          </a:ln>
        </p:spPr>
        <p:txBody>
          <a:bodyPr/>
          <a:lstStyle/>
          <a:p>
            <a:fld id="{E6FEB323-728B-4ADD-AE24-BF9F76F906D2}" type="slidenum">
              <a:rPr lang="zh-CN" altLang="en-US">
                <a:solidFill>
                  <a:srgbClr val="000000"/>
                </a:solidFill>
              </a:rPr>
              <a:pPr/>
              <a:t>68</a:t>
            </a:fld>
            <a:endParaRPr lang="zh-CN" altLang="en-US">
              <a:solidFill>
                <a:srgbClr val="000000"/>
              </a:solidFill>
            </a:endParaRPr>
          </a:p>
        </p:txBody>
      </p:sp>
    </p:spTree>
    <p:extLst>
      <p:ext uri="{BB962C8B-B14F-4D97-AF65-F5344CB8AC3E}">
        <p14:creationId xmlns:p14="http://schemas.microsoft.com/office/powerpoint/2010/main" val="3910976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几乎解决任何一个问题，都需要从客观世界实体及实体间相互关系抽象出极有价值的对象模型；当问题涉及交互作用和时序时</a:t>
            </a:r>
            <a:r>
              <a:rPr lang="en-US" altLang="zh-CN" smtClean="0"/>
              <a:t>(</a:t>
            </a:r>
            <a:r>
              <a:rPr lang="zh-CN" altLang="en-US" smtClean="0"/>
              <a:t>例如，用户界面及过程控制等</a:t>
            </a:r>
            <a:r>
              <a:rPr lang="en-US" altLang="zh-CN" smtClean="0"/>
              <a:t>)</a:t>
            </a:r>
            <a:r>
              <a:rPr lang="zh-CN" altLang="en-US" smtClean="0"/>
              <a:t>，动态模型是重要的；解决运算量很大的问题</a:t>
            </a:r>
            <a:r>
              <a:rPr lang="en-US" altLang="zh-CN" smtClean="0"/>
              <a:t>(</a:t>
            </a:r>
            <a:r>
              <a:rPr lang="zh-CN" altLang="en-US" smtClean="0"/>
              <a:t>例如，高级语言编译、科学与工程计算等</a:t>
            </a:r>
            <a:r>
              <a:rPr lang="en-US" altLang="zh-CN" smtClean="0"/>
              <a:t>)</a:t>
            </a:r>
            <a:r>
              <a:rPr lang="zh-CN" altLang="en-US" smtClean="0"/>
              <a:t>，则涉及重要的功能模型。动态模型和功能模型中都包含了对象模型中的操作</a:t>
            </a:r>
            <a:r>
              <a:rPr lang="en-US" altLang="zh-CN" smtClean="0"/>
              <a:t>(</a:t>
            </a:r>
            <a:r>
              <a:rPr lang="zh-CN" altLang="en-US" smtClean="0"/>
              <a:t>即服务或方法</a:t>
            </a:r>
            <a:r>
              <a:rPr lang="en-US" altLang="zh-CN" smtClean="0"/>
              <a:t>)</a:t>
            </a:r>
            <a:r>
              <a:rPr lang="zh-CN" altLang="en-US" smtClean="0"/>
              <a:t>。</a:t>
            </a:r>
          </a:p>
        </p:txBody>
      </p:sp>
      <p:sp>
        <p:nvSpPr>
          <p:cNvPr id="31748" name="灯片编号占位符 3"/>
          <p:cNvSpPr>
            <a:spLocks noGrp="1"/>
          </p:cNvSpPr>
          <p:nvPr>
            <p:ph type="sldNum" sz="quarter" idx="5"/>
          </p:nvPr>
        </p:nvSpPr>
        <p:spPr bwMode="auto">
          <a:noFill/>
          <a:ln>
            <a:miter lim="800000"/>
            <a:headEnd/>
            <a:tailEnd/>
          </a:ln>
        </p:spPr>
        <p:txBody>
          <a:bodyPr/>
          <a:lstStyle/>
          <a:p>
            <a:fld id="{AB79BF6A-FCA7-4C5E-85E4-C8EF418C2E5B}" type="slidenum">
              <a:rPr lang="zh-CN" altLang="en-US"/>
              <a:pPr/>
              <a:t>6</a:t>
            </a:fld>
            <a:endParaRPr lang="zh-CN" altLang="en-US"/>
          </a:p>
        </p:txBody>
      </p:sp>
    </p:spTree>
    <p:extLst>
      <p:ext uri="{BB962C8B-B14F-4D97-AF65-F5344CB8AC3E}">
        <p14:creationId xmlns:p14="http://schemas.microsoft.com/office/powerpoint/2010/main" val="32675522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bwMode="auto">
          <a:noFill/>
          <a:ln>
            <a:solidFill>
              <a:srgbClr val="000000"/>
            </a:solidFill>
            <a:miter lim="800000"/>
            <a:headEnd/>
            <a:tailEnd/>
          </a:ln>
        </p:spPr>
      </p:sp>
      <p:sp>
        <p:nvSpPr>
          <p:cNvPr id="1587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8724" name="灯片编号占位符 3"/>
          <p:cNvSpPr>
            <a:spLocks noGrp="1"/>
          </p:cNvSpPr>
          <p:nvPr>
            <p:ph type="sldNum" sz="quarter" idx="5"/>
          </p:nvPr>
        </p:nvSpPr>
        <p:spPr bwMode="auto">
          <a:noFill/>
          <a:ln>
            <a:miter lim="800000"/>
            <a:headEnd/>
            <a:tailEnd/>
          </a:ln>
        </p:spPr>
        <p:txBody>
          <a:bodyPr/>
          <a:lstStyle/>
          <a:p>
            <a:fld id="{AB502F59-C6AB-4736-9CB7-AB457BC7E907}" type="slidenum">
              <a:rPr lang="zh-CN" altLang="en-US">
                <a:solidFill>
                  <a:srgbClr val="000000"/>
                </a:solidFill>
              </a:rPr>
              <a:pPr/>
              <a:t>69</a:t>
            </a:fld>
            <a:endParaRPr lang="zh-CN" altLang="en-US">
              <a:solidFill>
                <a:srgbClr val="000000"/>
              </a:solidFill>
            </a:endParaRPr>
          </a:p>
        </p:txBody>
      </p:sp>
    </p:spTree>
    <p:extLst>
      <p:ext uri="{BB962C8B-B14F-4D97-AF65-F5344CB8AC3E}">
        <p14:creationId xmlns:p14="http://schemas.microsoft.com/office/powerpoint/2010/main" val="40933598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bwMode="auto">
          <a:noFill/>
          <a:ln>
            <a:solidFill>
              <a:srgbClr val="000000"/>
            </a:solidFill>
            <a:miter lim="800000"/>
            <a:headEnd/>
            <a:tailEnd/>
          </a:ln>
        </p:spPr>
      </p:sp>
      <p:sp>
        <p:nvSpPr>
          <p:cNvPr id="1607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0772" name="灯片编号占位符 3"/>
          <p:cNvSpPr>
            <a:spLocks noGrp="1"/>
          </p:cNvSpPr>
          <p:nvPr>
            <p:ph type="sldNum" sz="quarter" idx="5"/>
          </p:nvPr>
        </p:nvSpPr>
        <p:spPr bwMode="auto">
          <a:noFill/>
          <a:ln>
            <a:miter lim="800000"/>
            <a:headEnd/>
            <a:tailEnd/>
          </a:ln>
        </p:spPr>
        <p:txBody>
          <a:bodyPr/>
          <a:lstStyle/>
          <a:p>
            <a:fld id="{8055B81C-F7B1-490D-9EAA-F60585F8B1FC}" type="slidenum">
              <a:rPr lang="zh-CN" altLang="en-US">
                <a:solidFill>
                  <a:srgbClr val="000000"/>
                </a:solidFill>
              </a:rPr>
              <a:pPr/>
              <a:t>70</a:t>
            </a:fld>
            <a:endParaRPr lang="zh-CN" altLang="en-US">
              <a:solidFill>
                <a:srgbClr val="000000"/>
              </a:solidFill>
            </a:endParaRPr>
          </a:p>
        </p:txBody>
      </p:sp>
    </p:spTree>
    <p:extLst>
      <p:ext uri="{BB962C8B-B14F-4D97-AF65-F5344CB8AC3E}">
        <p14:creationId xmlns:p14="http://schemas.microsoft.com/office/powerpoint/2010/main" val="1531336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bwMode="auto">
          <a:noFill/>
          <a:ln>
            <a:solidFill>
              <a:srgbClr val="000000"/>
            </a:solidFill>
            <a:miter lim="800000"/>
            <a:headEnd/>
            <a:tailEnd/>
          </a:ln>
        </p:spPr>
      </p:sp>
      <p:sp>
        <p:nvSpPr>
          <p:cNvPr id="1628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2820" name="灯片编号占位符 3"/>
          <p:cNvSpPr>
            <a:spLocks noGrp="1"/>
          </p:cNvSpPr>
          <p:nvPr>
            <p:ph type="sldNum" sz="quarter" idx="5"/>
          </p:nvPr>
        </p:nvSpPr>
        <p:spPr bwMode="auto">
          <a:noFill/>
          <a:ln>
            <a:miter lim="800000"/>
            <a:headEnd/>
            <a:tailEnd/>
          </a:ln>
        </p:spPr>
        <p:txBody>
          <a:bodyPr/>
          <a:lstStyle/>
          <a:p>
            <a:fld id="{BBB4188A-9B19-4D37-BC0A-505451399373}" type="slidenum">
              <a:rPr lang="zh-CN" altLang="en-US">
                <a:solidFill>
                  <a:srgbClr val="000000"/>
                </a:solidFill>
              </a:rPr>
              <a:pPr/>
              <a:t>71</a:t>
            </a:fld>
            <a:endParaRPr lang="zh-CN" altLang="en-US">
              <a:solidFill>
                <a:srgbClr val="000000"/>
              </a:solidFill>
            </a:endParaRPr>
          </a:p>
        </p:txBody>
      </p:sp>
    </p:spTree>
    <p:extLst>
      <p:ext uri="{BB962C8B-B14F-4D97-AF65-F5344CB8AC3E}">
        <p14:creationId xmlns:p14="http://schemas.microsoft.com/office/powerpoint/2010/main" val="3927073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bwMode="auto">
          <a:noFill/>
          <a:ln>
            <a:solidFill>
              <a:srgbClr val="000000"/>
            </a:solidFill>
            <a:miter lim="800000"/>
            <a:headEnd/>
            <a:tailEnd/>
          </a:ln>
        </p:spPr>
      </p:sp>
      <p:sp>
        <p:nvSpPr>
          <p:cNvPr id="1648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4868" name="灯片编号占位符 3"/>
          <p:cNvSpPr>
            <a:spLocks noGrp="1"/>
          </p:cNvSpPr>
          <p:nvPr>
            <p:ph type="sldNum" sz="quarter" idx="5"/>
          </p:nvPr>
        </p:nvSpPr>
        <p:spPr bwMode="auto">
          <a:noFill/>
          <a:ln>
            <a:miter lim="800000"/>
            <a:headEnd/>
            <a:tailEnd/>
          </a:ln>
        </p:spPr>
        <p:txBody>
          <a:bodyPr/>
          <a:lstStyle/>
          <a:p>
            <a:fld id="{DDDE4457-8357-4ACE-93ED-D3EC62489912}" type="slidenum">
              <a:rPr lang="zh-CN" altLang="en-US">
                <a:solidFill>
                  <a:srgbClr val="000000"/>
                </a:solidFill>
              </a:rPr>
              <a:pPr/>
              <a:t>72</a:t>
            </a:fld>
            <a:endParaRPr lang="zh-CN" altLang="en-US">
              <a:solidFill>
                <a:srgbClr val="000000"/>
              </a:solidFill>
            </a:endParaRPr>
          </a:p>
        </p:txBody>
      </p:sp>
    </p:spTree>
    <p:extLst>
      <p:ext uri="{BB962C8B-B14F-4D97-AF65-F5344CB8AC3E}">
        <p14:creationId xmlns:p14="http://schemas.microsoft.com/office/powerpoint/2010/main" val="5005465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bwMode="auto">
          <a:noFill/>
          <a:ln>
            <a:solidFill>
              <a:srgbClr val="000000"/>
            </a:solidFill>
            <a:miter lim="800000"/>
            <a:headEnd/>
            <a:tailEnd/>
          </a:ln>
        </p:spPr>
      </p:sp>
      <p:sp>
        <p:nvSpPr>
          <p:cNvPr id="1669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6916" name="灯片编号占位符 3"/>
          <p:cNvSpPr>
            <a:spLocks noGrp="1"/>
          </p:cNvSpPr>
          <p:nvPr>
            <p:ph type="sldNum" sz="quarter" idx="5"/>
          </p:nvPr>
        </p:nvSpPr>
        <p:spPr bwMode="auto">
          <a:noFill/>
          <a:ln>
            <a:miter lim="800000"/>
            <a:headEnd/>
            <a:tailEnd/>
          </a:ln>
        </p:spPr>
        <p:txBody>
          <a:bodyPr/>
          <a:lstStyle/>
          <a:p>
            <a:fld id="{CB89B9D6-EE54-442A-9190-F9AE5E4FC132}" type="slidenum">
              <a:rPr lang="zh-CN" altLang="en-US">
                <a:solidFill>
                  <a:srgbClr val="000000"/>
                </a:solidFill>
              </a:rPr>
              <a:pPr/>
              <a:t>73</a:t>
            </a:fld>
            <a:endParaRPr lang="zh-CN" altLang="en-US">
              <a:solidFill>
                <a:srgbClr val="000000"/>
              </a:solidFill>
            </a:endParaRPr>
          </a:p>
        </p:txBody>
      </p:sp>
    </p:spTree>
    <p:extLst>
      <p:ext uri="{BB962C8B-B14F-4D97-AF65-F5344CB8AC3E}">
        <p14:creationId xmlns:p14="http://schemas.microsoft.com/office/powerpoint/2010/main" val="26326154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bwMode="auto">
          <a:noFill/>
          <a:ln>
            <a:solidFill>
              <a:srgbClr val="000000"/>
            </a:solidFill>
            <a:miter lim="800000"/>
            <a:headEnd/>
            <a:tailEnd/>
          </a:ln>
        </p:spPr>
      </p:sp>
      <p:sp>
        <p:nvSpPr>
          <p:cNvPr id="1689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8964" name="灯片编号占位符 3"/>
          <p:cNvSpPr>
            <a:spLocks noGrp="1"/>
          </p:cNvSpPr>
          <p:nvPr>
            <p:ph type="sldNum" sz="quarter" idx="5"/>
          </p:nvPr>
        </p:nvSpPr>
        <p:spPr bwMode="auto">
          <a:noFill/>
          <a:ln>
            <a:miter lim="800000"/>
            <a:headEnd/>
            <a:tailEnd/>
          </a:ln>
        </p:spPr>
        <p:txBody>
          <a:bodyPr/>
          <a:lstStyle/>
          <a:p>
            <a:fld id="{7425EEC1-4831-441D-B896-E185A1AAB495}" type="slidenum">
              <a:rPr lang="zh-CN" altLang="en-US">
                <a:solidFill>
                  <a:srgbClr val="000000"/>
                </a:solidFill>
              </a:rPr>
              <a:pPr/>
              <a:t>74</a:t>
            </a:fld>
            <a:endParaRPr lang="zh-CN" altLang="en-US">
              <a:solidFill>
                <a:srgbClr val="000000"/>
              </a:solidFill>
            </a:endParaRPr>
          </a:p>
        </p:txBody>
      </p:sp>
    </p:spTree>
    <p:extLst>
      <p:ext uri="{BB962C8B-B14F-4D97-AF65-F5344CB8AC3E}">
        <p14:creationId xmlns:p14="http://schemas.microsoft.com/office/powerpoint/2010/main" val="19570174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10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1012" name="灯片编号占位符 3"/>
          <p:cNvSpPr>
            <a:spLocks noGrp="1"/>
          </p:cNvSpPr>
          <p:nvPr>
            <p:ph type="sldNum" sz="quarter" idx="5"/>
          </p:nvPr>
        </p:nvSpPr>
        <p:spPr bwMode="auto">
          <a:noFill/>
          <a:ln>
            <a:miter lim="800000"/>
            <a:headEnd/>
            <a:tailEnd/>
          </a:ln>
        </p:spPr>
        <p:txBody>
          <a:bodyPr/>
          <a:lstStyle/>
          <a:p>
            <a:fld id="{7535A951-F4AE-4FC1-A94A-37030631244F}" type="slidenum">
              <a:rPr lang="zh-CN" altLang="en-US">
                <a:solidFill>
                  <a:srgbClr val="000000"/>
                </a:solidFill>
              </a:rPr>
              <a:pPr/>
              <a:t>75</a:t>
            </a:fld>
            <a:endParaRPr lang="zh-CN" altLang="en-US">
              <a:solidFill>
                <a:srgbClr val="000000"/>
              </a:solidFill>
            </a:endParaRPr>
          </a:p>
        </p:txBody>
      </p:sp>
    </p:spTree>
    <p:extLst>
      <p:ext uri="{BB962C8B-B14F-4D97-AF65-F5344CB8AC3E}">
        <p14:creationId xmlns:p14="http://schemas.microsoft.com/office/powerpoint/2010/main" val="20271317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p:spPr>
      </p:sp>
      <p:sp>
        <p:nvSpPr>
          <p:cNvPr id="17305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从脚本中提取出各类事件并确定了每类事件的发送对象和接受对象之后，就可以用事件跟踪图把事件序列以及事件与对象的关系，形象、清晰地表示出来。</a:t>
            </a:r>
          </a:p>
        </p:txBody>
      </p:sp>
      <p:sp>
        <p:nvSpPr>
          <p:cNvPr id="173060" name="灯片编号占位符 3"/>
          <p:cNvSpPr>
            <a:spLocks noGrp="1"/>
          </p:cNvSpPr>
          <p:nvPr>
            <p:ph type="sldNum" sz="quarter" idx="5"/>
          </p:nvPr>
        </p:nvSpPr>
        <p:spPr bwMode="auto">
          <a:noFill/>
          <a:ln>
            <a:miter lim="800000"/>
            <a:headEnd/>
            <a:tailEnd/>
          </a:ln>
        </p:spPr>
        <p:txBody>
          <a:bodyPr/>
          <a:lstStyle/>
          <a:p>
            <a:fld id="{55896C3C-8CFC-499D-AF30-9CD3BFF29DB9}" type="slidenum">
              <a:rPr lang="zh-CN" altLang="en-US">
                <a:solidFill>
                  <a:srgbClr val="000000"/>
                </a:solidFill>
              </a:rPr>
              <a:pPr/>
              <a:t>76</a:t>
            </a:fld>
            <a:endParaRPr lang="zh-CN" altLang="en-US">
              <a:solidFill>
                <a:srgbClr val="000000"/>
              </a:solidFill>
            </a:endParaRPr>
          </a:p>
        </p:txBody>
      </p:sp>
    </p:spTree>
    <p:extLst>
      <p:ext uri="{BB962C8B-B14F-4D97-AF65-F5344CB8AC3E}">
        <p14:creationId xmlns:p14="http://schemas.microsoft.com/office/powerpoint/2010/main" val="246692307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bwMode="auto">
          <a:noFill/>
          <a:ln>
            <a:solidFill>
              <a:srgbClr val="000000"/>
            </a:solidFill>
            <a:miter lim="800000"/>
            <a:headEnd/>
            <a:tailEnd/>
          </a:ln>
        </p:spPr>
      </p:sp>
      <p:sp>
        <p:nvSpPr>
          <p:cNvPr id="1751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5108" name="灯片编号占位符 3"/>
          <p:cNvSpPr>
            <a:spLocks noGrp="1"/>
          </p:cNvSpPr>
          <p:nvPr>
            <p:ph type="sldNum" sz="quarter" idx="5"/>
          </p:nvPr>
        </p:nvSpPr>
        <p:spPr bwMode="auto">
          <a:noFill/>
          <a:ln>
            <a:miter lim="800000"/>
            <a:headEnd/>
            <a:tailEnd/>
          </a:ln>
        </p:spPr>
        <p:txBody>
          <a:bodyPr/>
          <a:lstStyle/>
          <a:p>
            <a:fld id="{888A4F13-4A5F-4153-89DC-BF9A929CD262}" type="slidenum">
              <a:rPr lang="zh-CN" altLang="en-US">
                <a:solidFill>
                  <a:srgbClr val="000000"/>
                </a:solidFill>
              </a:rPr>
              <a:pPr/>
              <a:t>77</a:t>
            </a:fld>
            <a:endParaRPr lang="zh-CN" altLang="en-US">
              <a:solidFill>
                <a:srgbClr val="000000"/>
              </a:solidFill>
            </a:endParaRPr>
          </a:p>
        </p:txBody>
      </p:sp>
    </p:spTree>
    <p:extLst>
      <p:ext uri="{BB962C8B-B14F-4D97-AF65-F5344CB8AC3E}">
        <p14:creationId xmlns:p14="http://schemas.microsoft.com/office/powerpoint/2010/main" val="29222106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bwMode="auto">
          <a:noFill/>
          <a:ln>
            <a:solidFill>
              <a:srgbClr val="000000"/>
            </a:solidFill>
            <a:miter lim="800000"/>
            <a:headEnd/>
            <a:tailEnd/>
          </a:ln>
        </p:spPr>
      </p:sp>
      <p:sp>
        <p:nvSpPr>
          <p:cNvPr id="1771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7156" name="灯片编号占位符 3"/>
          <p:cNvSpPr>
            <a:spLocks noGrp="1"/>
          </p:cNvSpPr>
          <p:nvPr>
            <p:ph type="sldNum" sz="quarter" idx="5"/>
          </p:nvPr>
        </p:nvSpPr>
        <p:spPr bwMode="auto">
          <a:noFill/>
          <a:ln>
            <a:miter lim="800000"/>
            <a:headEnd/>
            <a:tailEnd/>
          </a:ln>
        </p:spPr>
        <p:txBody>
          <a:bodyPr/>
          <a:lstStyle/>
          <a:p>
            <a:fld id="{AF461055-4A07-44F7-97CF-9C573D7D40C8}" type="slidenum">
              <a:rPr lang="zh-CN" altLang="en-US">
                <a:solidFill>
                  <a:srgbClr val="000000"/>
                </a:solidFill>
              </a:rPr>
              <a:pPr/>
              <a:t>78</a:t>
            </a:fld>
            <a:endParaRPr lang="zh-CN" altLang="en-US">
              <a:solidFill>
                <a:srgbClr val="000000"/>
              </a:solidFill>
            </a:endParaRPr>
          </a:p>
        </p:txBody>
      </p:sp>
    </p:spTree>
    <p:extLst>
      <p:ext uri="{BB962C8B-B14F-4D97-AF65-F5344CB8AC3E}">
        <p14:creationId xmlns:p14="http://schemas.microsoft.com/office/powerpoint/2010/main" val="4271928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3796" name="灯片编号占位符 3"/>
          <p:cNvSpPr>
            <a:spLocks noGrp="1"/>
          </p:cNvSpPr>
          <p:nvPr>
            <p:ph type="sldNum" sz="quarter" idx="5"/>
          </p:nvPr>
        </p:nvSpPr>
        <p:spPr bwMode="auto">
          <a:noFill/>
          <a:ln>
            <a:miter lim="800000"/>
            <a:headEnd/>
            <a:tailEnd/>
          </a:ln>
        </p:spPr>
        <p:txBody>
          <a:bodyPr/>
          <a:lstStyle/>
          <a:p>
            <a:fld id="{58A42CC7-E707-4C12-B083-EF2ED66F679D}" type="slidenum">
              <a:rPr lang="zh-CN" altLang="en-US"/>
              <a:pPr/>
              <a:t>7</a:t>
            </a:fld>
            <a:endParaRPr lang="zh-CN" altLang="en-US"/>
          </a:p>
        </p:txBody>
      </p:sp>
    </p:spTree>
    <p:extLst>
      <p:ext uri="{BB962C8B-B14F-4D97-AF65-F5344CB8AC3E}">
        <p14:creationId xmlns:p14="http://schemas.microsoft.com/office/powerpoint/2010/main" val="20579395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bwMode="auto">
          <a:noFill/>
          <a:ln>
            <a:solidFill>
              <a:srgbClr val="000000"/>
            </a:solidFill>
            <a:miter lim="800000"/>
            <a:headEnd/>
            <a:tailEnd/>
          </a:ln>
        </p:spPr>
      </p:sp>
      <p:sp>
        <p:nvSpPr>
          <p:cNvPr id="1792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9204" name="灯片编号占位符 3"/>
          <p:cNvSpPr>
            <a:spLocks noGrp="1"/>
          </p:cNvSpPr>
          <p:nvPr>
            <p:ph type="sldNum" sz="quarter" idx="5"/>
          </p:nvPr>
        </p:nvSpPr>
        <p:spPr bwMode="auto">
          <a:noFill/>
          <a:ln>
            <a:miter lim="800000"/>
            <a:headEnd/>
            <a:tailEnd/>
          </a:ln>
        </p:spPr>
        <p:txBody>
          <a:bodyPr/>
          <a:lstStyle/>
          <a:p>
            <a:fld id="{AF07CBF7-9311-4577-A16F-BEDB224A3E26}" type="slidenum">
              <a:rPr lang="zh-CN" altLang="en-US">
                <a:solidFill>
                  <a:srgbClr val="000000"/>
                </a:solidFill>
              </a:rPr>
              <a:pPr/>
              <a:t>79</a:t>
            </a:fld>
            <a:endParaRPr lang="zh-CN" altLang="en-US">
              <a:solidFill>
                <a:srgbClr val="000000"/>
              </a:solidFill>
            </a:endParaRPr>
          </a:p>
        </p:txBody>
      </p:sp>
    </p:spTree>
    <p:extLst>
      <p:ext uri="{BB962C8B-B14F-4D97-AF65-F5344CB8AC3E}">
        <p14:creationId xmlns:p14="http://schemas.microsoft.com/office/powerpoint/2010/main" val="406711835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bwMode="auto">
          <a:noFill/>
          <a:ln>
            <a:solidFill>
              <a:srgbClr val="000000"/>
            </a:solidFill>
            <a:miter lim="800000"/>
            <a:headEnd/>
            <a:tailEnd/>
          </a:ln>
        </p:spPr>
      </p:sp>
      <p:sp>
        <p:nvSpPr>
          <p:cNvPr id="1812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1252" name="灯片编号占位符 3"/>
          <p:cNvSpPr>
            <a:spLocks noGrp="1"/>
          </p:cNvSpPr>
          <p:nvPr>
            <p:ph type="sldNum" sz="quarter" idx="5"/>
          </p:nvPr>
        </p:nvSpPr>
        <p:spPr bwMode="auto">
          <a:noFill/>
          <a:ln>
            <a:miter lim="800000"/>
            <a:headEnd/>
            <a:tailEnd/>
          </a:ln>
        </p:spPr>
        <p:txBody>
          <a:bodyPr/>
          <a:lstStyle/>
          <a:p>
            <a:fld id="{A571A3E9-3697-4C14-A250-B29231844C7F}" type="slidenum">
              <a:rPr lang="zh-CN" altLang="en-US">
                <a:solidFill>
                  <a:srgbClr val="000000"/>
                </a:solidFill>
              </a:rPr>
              <a:pPr/>
              <a:t>80</a:t>
            </a:fld>
            <a:endParaRPr lang="zh-CN" altLang="en-US">
              <a:solidFill>
                <a:srgbClr val="000000"/>
              </a:solidFill>
            </a:endParaRPr>
          </a:p>
        </p:txBody>
      </p:sp>
    </p:spTree>
    <p:extLst>
      <p:ext uri="{BB962C8B-B14F-4D97-AF65-F5344CB8AC3E}">
        <p14:creationId xmlns:p14="http://schemas.microsoft.com/office/powerpoint/2010/main" val="25217226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bwMode="auto">
          <a:noFill/>
          <a:ln>
            <a:solidFill>
              <a:srgbClr val="000000"/>
            </a:solidFill>
            <a:miter lim="800000"/>
            <a:headEnd/>
            <a:tailEnd/>
          </a:ln>
        </p:spPr>
      </p:sp>
      <p:sp>
        <p:nvSpPr>
          <p:cNvPr id="1832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3300" name="灯片编号占位符 3"/>
          <p:cNvSpPr>
            <a:spLocks noGrp="1"/>
          </p:cNvSpPr>
          <p:nvPr>
            <p:ph type="sldNum" sz="quarter" idx="5"/>
          </p:nvPr>
        </p:nvSpPr>
        <p:spPr bwMode="auto">
          <a:noFill/>
          <a:ln>
            <a:miter lim="800000"/>
            <a:headEnd/>
            <a:tailEnd/>
          </a:ln>
        </p:spPr>
        <p:txBody>
          <a:bodyPr/>
          <a:lstStyle/>
          <a:p>
            <a:fld id="{244F5A24-4BA0-4407-8076-6C0EC35D5E9B}" type="slidenum">
              <a:rPr lang="zh-CN" altLang="en-US">
                <a:solidFill>
                  <a:srgbClr val="000000"/>
                </a:solidFill>
              </a:rPr>
              <a:pPr/>
              <a:t>81</a:t>
            </a:fld>
            <a:endParaRPr lang="zh-CN" altLang="en-US">
              <a:solidFill>
                <a:srgbClr val="000000"/>
              </a:solidFill>
            </a:endParaRPr>
          </a:p>
        </p:txBody>
      </p:sp>
    </p:spTree>
    <p:extLst>
      <p:ext uri="{BB962C8B-B14F-4D97-AF65-F5344CB8AC3E}">
        <p14:creationId xmlns:p14="http://schemas.microsoft.com/office/powerpoint/2010/main" val="35284593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bwMode="auto">
          <a:noFill/>
          <a:ln>
            <a:solidFill>
              <a:srgbClr val="000000"/>
            </a:solidFill>
            <a:miter lim="800000"/>
            <a:headEnd/>
            <a:tailEnd/>
          </a:ln>
        </p:spPr>
      </p:sp>
      <p:sp>
        <p:nvSpPr>
          <p:cNvPr id="1853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5348" name="灯片编号占位符 3"/>
          <p:cNvSpPr>
            <a:spLocks noGrp="1"/>
          </p:cNvSpPr>
          <p:nvPr>
            <p:ph type="sldNum" sz="quarter" idx="5"/>
          </p:nvPr>
        </p:nvSpPr>
        <p:spPr bwMode="auto">
          <a:noFill/>
          <a:ln>
            <a:miter lim="800000"/>
            <a:headEnd/>
            <a:tailEnd/>
          </a:ln>
        </p:spPr>
        <p:txBody>
          <a:bodyPr/>
          <a:lstStyle/>
          <a:p>
            <a:fld id="{C5975545-96F4-4B7D-8213-BE4111447382}" type="slidenum">
              <a:rPr lang="zh-CN" altLang="en-US">
                <a:solidFill>
                  <a:srgbClr val="000000"/>
                </a:solidFill>
              </a:rPr>
              <a:pPr/>
              <a:t>82</a:t>
            </a:fld>
            <a:endParaRPr lang="zh-CN" altLang="en-US">
              <a:solidFill>
                <a:srgbClr val="000000"/>
              </a:solidFill>
            </a:endParaRPr>
          </a:p>
        </p:txBody>
      </p:sp>
    </p:spTree>
    <p:extLst>
      <p:ext uri="{BB962C8B-B14F-4D97-AF65-F5344CB8AC3E}">
        <p14:creationId xmlns:p14="http://schemas.microsoft.com/office/powerpoint/2010/main" val="319985876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bwMode="auto">
          <a:noFill/>
          <a:ln>
            <a:solidFill>
              <a:srgbClr val="000000"/>
            </a:solidFill>
            <a:miter lim="800000"/>
            <a:headEnd/>
            <a:tailEnd/>
          </a:ln>
        </p:spPr>
      </p:sp>
      <p:sp>
        <p:nvSpPr>
          <p:cNvPr id="1873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7396" name="灯片编号占位符 3"/>
          <p:cNvSpPr>
            <a:spLocks noGrp="1"/>
          </p:cNvSpPr>
          <p:nvPr>
            <p:ph type="sldNum" sz="quarter" idx="5"/>
          </p:nvPr>
        </p:nvSpPr>
        <p:spPr bwMode="auto">
          <a:noFill/>
          <a:ln>
            <a:miter lim="800000"/>
            <a:headEnd/>
            <a:tailEnd/>
          </a:ln>
        </p:spPr>
        <p:txBody>
          <a:bodyPr/>
          <a:lstStyle/>
          <a:p>
            <a:fld id="{1EB37FA0-CAC8-4C54-BA7D-B91E062A153D}" type="slidenum">
              <a:rPr lang="zh-CN" altLang="en-US">
                <a:solidFill>
                  <a:srgbClr val="000000"/>
                </a:solidFill>
              </a:rPr>
              <a:pPr/>
              <a:t>83</a:t>
            </a:fld>
            <a:endParaRPr lang="zh-CN" altLang="en-US">
              <a:solidFill>
                <a:srgbClr val="000000"/>
              </a:solidFill>
            </a:endParaRPr>
          </a:p>
        </p:txBody>
      </p:sp>
    </p:spTree>
    <p:extLst>
      <p:ext uri="{BB962C8B-B14F-4D97-AF65-F5344CB8AC3E}">
        <p14:creationId xmlns:p14="http://schemas.microsoft.com/office/powerpoint/2010/main" val="97546020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bwMode="auto">
          <a:noFill/>
          <a:ln>
            <a:solidFill>
              <a:srgbClr val="000000"/>
            </a:solidFill>
            <a:miter lim="800000"/>
            <a:headEnd/>
            <a:tailEnd/>
          </a:ln>
        </p:spPr>
      </p:sp>
      <p:sp>
        <p:nvSpPr>
          <p:cNvPr id="1894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9444" name="灯片编号占位符 3"/>
          <p:cNvSpPr>
            <a:spLocks noGrp="1"/>
          </p:cNvSpPr>
          <p:nvPr>
            <p:ph type="sldNum" sz="quarter" idx="5"/>
          </p:nvPr>
        </p:nvSpPr>
        <p:spPr bwMode="auto">
          <a:noFill/>
          <a:ln>
            <a:miter lim="800000"/>
            <a:headEnd/>
            <a:tailEnd/>
          </a:ln>
        </p:spPr>
        <p:txBody>
          <a:bodyPr/>
          <a:lstStyle/>
          <a:p>
            <a:fld id="{5CD44264-F9DF-475E-A62B-C4C8BBB0E5D3}" type="slidenum">
              <a:rPr lang="zh-CN" altLang="en-US">
                <a:solidFill>
                  <a:srgbClr val="000000"/>
                </a:solidFill>
              </a:rPr>
              <a:pPr/>
              <a:t>84</a:t>
            </a:fld>
            <a:endParaRPr lang="zh-CN" altLang="en-US">
              <a:solidFill>
                <a:srgbClr val="000000"/>
              </a:solidFill>
            </a:endParaRPr>
          </a:p>
        </p:txBody>
      </p:sp>
    </p:spTree>
    <p:extLst>
      <p:ext uri="{BB962C8B-B14F-4D97-AF65-F5344CB8AC3E}">
        <p14:creationId xmlns:p14="http://schemas.microsoft.com/office/powerpoint/2010/main" val="296394556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bwMode="auto">
          <a:noFill/>
          <a:ln>
            <a:solidFill>
              <a:srgbClr val="000000"/>
            </a:solidFill>
            <a:miter lim="800000"/>
            <a:headEnd/>
            <a:tailEnd/>
          </a:ln>
        </p:spPr>
      </p:sp>
      <p:sp>
        <p:nvSpPr>
          <p:cNvPr id="1914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1492" name="灯片编号占位符 3"/>
          <p:cNvSpPr>
            <a:spLocks noGrp="1"/>
          </p:cNvSpPr>
          <p:nvPr>
            <p:ph type="sldNum" sz="quarter" idx="5"/>
          </p:nvPr>
        </p:nvSpPr>
        <p:spPr bwMode="auto">
          <a:noFill/>
          <a:ln>
            <a:miter lim="800000"/>
            <a:headEnd/>
            <a:tailEnd/>
          </a:ln>
        </p:spPr>
        <p:txBody>
          <a:bodyPr/>
          <a:lstStyle/>
          <a:p>
            <a:fld id="{19265866-0260-45A3-B8FA-139A6E3A7BDA}" type="slidenum">
              <a:rPr lang="zh-CN" altLang="en-US">
                <a:solidFill>
                  <a:srgbClr val="000000"/>
                </a:solidFill>
              </a:rPr>
              <a:pPr/>
              <a:t>85</a:t>
            </a:fld>
            <a:endParaRPr lang="zh-CN" altLang="en-US">
              <a:solidFill>
                <a:srgbClr val="000000"/>
              </a:solidFill>
            </a:endParaRPr>
          </a:p>
        </p:txBody>
      </p:sp>
    </p:spTree>
    <p:extLst>
      <p:ext uri="{BB962C8B-B14F-4D97-AF65-F5344CB8AC3E}">
        <p14:creationId xmlns:p14="http://schemas.microsoft.com/office/powerpoint/2010/main" val="22148528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bwMode="auto">
          <a:noFill/>
          <a:ln>
            <a:solidFill>
              <a:srgbClr val="000000"/>
            </a:solidFill>
            <a:miter lim="800000"/>
            <a:headEnd/>
            <a:tailEnd/>
          </a:ln>
        </p:spPr>
      </p:sp>
      <p:sp>
        <p:nvSpPr>
          <p:cNvPr id="1935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3540" name="灯片编号占位符 3"/>
          <p:cNvSpPr>
            <a:spLocks noGrp="1"/>
          </p:cNvSpPr>
          <p:nvPr>
            <p:ph type="sldNum" sz="quarter" idx="5"/>
          </p:nvPr>
        </p:nvSpPr>
        <p:spPr bwMode="auto">
          <a:noFill/>
          <a:ln>
            <a:miter lim="800000"/>
            <a:headEnd/>
            <a:tailEnd/>
          </a:ln>
        </p:spPr>
        <p:txBody>
          <a:bodyPr/>
          <a:lstStyle/>
          <a:p>
            <a:fld id="{A1CCCE21-82EE-4909-A2B9-F0024758666C}" type="slidenum">
              <a:rPr lang="zh-CN" altLang="en-US">
                <a:solidFill>
                  <a:srgbClr val="000000"/>
                </a:solidFill>
              </a:rPr>
              <a:pPr/>
              <a:t>86</a:t>
            </a:fld>
            <a:endParaRPr lang="zh-CN" altLang="en-US">
              <a:solidFill>
                <a:srgbClr val="000000"/>
              </a:solidFill>
            </a:endParaRPr>
          </a:p>
        </p:txBody>
      </p:sp>
    </p:spTree>
    <p:extLst>
      <p:ext uri="{BB962C8B-B14F-4D97-AF65-F5344CB8AC3E}">
        <p14:creationId xmlns:p14="http://schemas.microsoft.com/office/powerpoint/2010/main" val="395255156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bwMode="auto">
          <a:noFill/>
          <a:ln>
            <a:solidFill>
              <a:srgbClr val="000000"/>
            </a:solidFill>
            <a:miter lim="800000"/>
            <a:headEnd/>
            <a:tailEnd/>
          </a:ln>
        </p:spPr>
      </p:sp>
      <p:sp>
        <p:nvSpPr>
          <p:cNvPr id="1955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5588" name="灯片编号占位符 3"/>
          <p:cNvSpPr>
            <a:spLocks noGrp="1"/>
          </p:cNvSpPr>
          <p:nvPr>
            <p:ph type="sldNum" sz="quarter" idx="5"/>
          </p:nvPr>
        </p:nvSpPr>
        <p:spPr bwMode="auto">
          <a:noFill/>
          <a:ln>
            <a:miter lim="800000"/>
            <a:headEnd/>
            <a:tailEnd/>
          </a:ln>
        </p:spPr>
        <p:txBody>
          <a:bodyPr/>
          <a:lstStyle/>
          <a:p>
            <a:fld id="{A1C16593-8E5E-42A4-B18B-7DE362B9D3AC}" type="slidenum">
              <a:rPr lang="zh-CN" altLang="en-US">
                <a:solidFill>
                  <a:srgbClr val="000000"/>
                </a:solidFill>
              </a:rPr>
              <a:pPr/>
              <a:t>87</a:t>
            </a:fld>
            <a:endParaRPr lang="zh-CN" altLang="en-US">
              <a:solidFill>
                <a:srgbClr val="000000"/>
              </a:solidFill>
            </a:endParaRPr>
          </a:p>
        </p:txBody>
      </p:sp>
    </p:spTree>
    <p:extLst>
      <p:ext uri="{BB962C8B-B14F-4D97-AF65-F5344CB8AC3E}">
        <p14:creationId xmlns:p14="http://schemas.microsoft.com/office/powerpoint/2010/main" val="1175237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bwMode="auto">
          <a:noFill/>
          <a:ln>
            <a:solidFill>
              <a:srgbClr val="000000"/>
            </a:solidFill>
            <a:miter lim="800000"/>
            <a:headEnd/>
            <a:tailEnd/>
          </a:ln>
        </p:spPr>
      </p:sp>
      <p:sp>
        <p:nvSpPr>
          <p:cNvPr id="1976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7636" name="灯片编号占位符 3"/>
          <p:cNvSpPr>
            <a:spLocks noGrp="1"/>
          </p:cNvSpPr>
          <p:nvPr>
            <p:ph type="sldNum" sz="quarter" idx="5"/>
          </p:nvPr>
        </p:nvSpPr>
        <p:spPr bwMode="auto">
          <a:noFill/>
          <a:ln>
            <a:miter lim="800000"/>
            <a:headEnd/>
            <a:tailEnd/>
          </a:ln>
        </p:spPr>
        <p:txBody>
          <a:bodyPr/>
          <a:lstStyle/>
          <a:p>
            <a:fld id="{A7753472-5C51-449B-A738-82116EE32D99}" type="slidenum">
              <a:rPr lang="zh-CN" altLang="en-US">
                <a:solidFill>
                  <a:srgbClr val="000000"/>
                </a:solidFill>
              </a:rPr>
              <a:pPr/>
              <a:t>88</a:t>
            </a:fld>
            <a:endParaRPr lang="zh-CN" altLang="en-US">
              <a:solidFill>
                <a:srgbClr val="000000"/>
              </a:solidFill>
            </a:endParaRPr>
          </a:p>
        </p:txBody>
      </p:sp>
    </p:spTree>
    <p:extLst>
      <p:ext uri="{BB962C8B-B14F-4D97-AF65-F5344CB8AC3E}">
        <p14:creationId xmlns:p14="http://schemas.microsoft.com/office/powerpoint/2010/main" val="353918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5844" name="灯片编号占位符 3"/>
          <p:cNvSpPr>
            <a:spLocks noGrp="1"/>
          </p:cNvSpPr>
          <p:nvPr>
            <p:ph type="sldNum" sz="quarter" idx="5"/>
          </p:nvPr>
        </p:nvSpPr>
        <p:spPr bwMode="auto">
          <a:noFill/>
          <a:ln>
            <a:miter lim="800000"/>
            <a:headEnd/>
            <a:tailEnd/>
          </a:ln>
        </p:spPr>
        <p:txBody>
          <a:bodyPr/>
          <a:lstStyle/>
          <a:p>
            <a:fld id="{BE496339-6098-422E-B282-D04ECB6AE1A7}" type="slidenum">
              <a:rPr lang="zh-CN" altLang="en-US"/>
              <a:pPr/>
              <a:t>8</a:t>
            </a:fld>
            <a:endParaRPr lang="zh-CN" altLang="en-US"/>
          </a:p>
        </p:txBody>
      </p:sp>
    </p:spTree>
    <p:extLst>
      <p:ext uri="{BB962C8B-B14F-4D97-AF65-F5344CB8AC3E}">
        <p14:creationId xmlns:p14="http://schemas.microsoft.com/office/powerpoint/2010/main" val="28628401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bwMode="auto">
          <a:noFill/>
          <a:ln>
            <a:solidFill>
              <a:srgbClr val="000000"/>
            </a:solidFill>
            <a:miter lim="800000"/>
            <a:headEnd/>
            <a:tailEnd/>
          </a:ln>
        </p:spPr>
      </p:sp>
      <p:sp>
        <p:nvSpPr>
          <p:cNvPr id="1996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9684" name="灯片编号占位符 3"/>
          <p:cNvSpPr>
            <a:spLocks noGrp="1"/>
          </p:cNvSpPr>
          <p:nvPr>
            <p:ph type="sldNum" sz="quarter" idx="5"/>
          </p:nvPr>
        </p:nvSpPr>
        <p:spPr bwMode="auto">
          <a:noFill/>
          <a:ln>
            <a:miter lim="800000"/>
            <a:headEnd/>
            <a:tailEnd/>
          </a:ln>
        </p:spPr>
        <p:txBody>
          <a:bodyPr/>
          <a:lstStyle/>
          <a:p>
            <a:fld id="{8801DADF-07C9-4BD8-B85F-9DC46DEE62BF}" type="slidenum">
              <a:rPr lang="zh-CN" altLang="en-US">
                <a:solidFill>
                  <a:srgbClr val="000000"/>
                </a:solidFill>
              </a:rPr>
              <a:pPr/>
              <a:t>89</a:t>
            </a:fld>
            <a:endParaRPr lang="zh-CN" altLang="en-US">
              <a:solidFill>
                <a:srgbClr val="000000"/>
              </a:solidFill>
            </a:endParaRPr>
          </a:p>
        </p:txBody>
      </p:sp>
    </p:spTree>
    <p:extLst>
      <p:ext uri="{BB962C8B-B14F-4D97-AF65-F5344CB8AC3E}">
        <p14:creationId xmlns:p14="http://schemas.microsoft.com/office/powerpoint/2010/main" val="6501347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bwMode="auto">
          <a:noFill/>
          <a:ln>
            <a:solidFill>
              <a:srgbClr val="000000"/>
            </a:solidFill>
            <a:miter lim="800000"/>
            <a:headEnd/>
            <a:tailEnd/>
          </a:ln>
        </p:spPr>
      </p:sp>
      <p:sp>
        <p:nvSpPr>
          <p:cNvPr id="2017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1732" name="灯片编号占位符 3"/>
          <p:cNvSpPr>
            <a:spLocks noGrp="1"/>
          </p:cNvSpPr>
          <p:nvPr>
            <p:ph type="sldNum" sz="quarter" idx="5"/>
          </p:nvPr>
        </p:nvSpPr>
        <p:spPr bwMode="auto">
          <a:noFill/>
          <a:ln>
            <a:miter lim="800000"/>
            <a:headEnd/>
            <a:tailEnd/>
          </a:ln>
        </p:spPr>
        <p:txBody>
          <a:bodyPr/>
          <a:lstStyle/>
          <a:p>
            <a:fld id="{858DAA21-707D-4EC2-9118-68B182C69EAE}" type="slidenum">
              <a:rPr lang="zh-CN" altLang="en-US">
                <a:solidFill>
                  <a:srgbClr val="000000"/>
                </a:solidFill>
              </a:rPr>
              <a:pPr/>
              <a:t>90</a:t>
            </a:fld>
            <a:endParaRPr lang="zh-CN" altLang="en-US">
              <a:solidFill>
                <a:srgbClr val="000000"/>
              </a:solidFill>
            </a:endParaRPr>
          </a:p>
        </p:txBody>
      </p:sp>
    </p:spTree>
    <p:extLst>
      <p:ext uri="{BB962C8B-B14F-4D97-AF65-F5344CB8AC3E}">
        <p14:creationId xmlns:p14="http://schemas.microsoft.com/office/powerpoint/2010/main" val="30587873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3780" name="灯片编号占位符 3"/>
          <p:cNvSpPr>
            <a:spLocks noGrp="1"/>
          </p:cNvSpPr>
          <p:nvPr>
            <p:ph type="sldNum" sz="quarter" idx="5"/>
          </p:nvPr>
        </p:nvSpPr>
        <p:spPr bwMode="auto">
          <a:noFill/>
          <a:ln>
            <a:miter lim="800000"/>
            <a:headEnd/>
            <a:tailEnd/>
          </a:ln>
        </p:spPr>
        <p:txBody>
          <a:bodyPr/>
          <a:lstStyle/>
          <a:p>
            <a:fld id="{CF42C13B-1756-4268-B9C5-D3BAAE16FB1D}" type="slidenum">
              <a:rPr lang="zh-CN" altLang="en-US">
                <a:solidFill>
                  <a:srgbClr val="000000"/>
                </a:solidFill>
              </a:rPr>
              <a:pPr/>
              <a:t>91</a:t>
            </a:fld>
            <a:endParaRPr lang="zh-CN" altLang="en-US">
              <a:solidFill>
                <a:srgbClr val="000000"/>
              </a:solidFill>
            </a:endParaRPr>
          </a:p>
        </p:txBody>
      </p:sp>
    </p:spTree>
    <p:extLst>
      <p:ext uri="{BB962C8B-B14F-4D97-AF65-F5344CB8AC3E}">
        <p14:creationId xmlns:p14="http://schemas.microsoft.com/office/powerpoint/2010/main" val="143907170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bwMode="auto">
          <a:noFill/>
          <a:ln>
            <a:solidFill>
              <a:srgbClr val="000000"/>
            </a:solidFill>
            <a:miter lim="800000"/>
            <a:headEnd/>
            <a:tailEnd/>
          </a:ln>
        </p:spPr>
      </p:sp>
      <p:sp>
        <p:nvSpPr>
          <p:cNvPr id="2058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5828" name="灯片编号占位符 3"/>
          <p:cNvSpPr>
            <a:spLocks noGrp="1"/>
          </p:cNvSpPr>
          <p:nvPr>
            <p:ph type="sldNum" sz="quarter" idx="5"/>
          </p:nvPr>
        </p:nvSpPr>
        <p:spPr bwMode="auto">
          <a:noFill/>
          <a:ln>
            <a:miter lim="800000"/>
            <a:headEnd/>
            <a:tailEnd/>
          </a:ln>
        </p:spPr>
        <p:txBody>
          <a:bodyPr/>
          <a:lstStyle/>
          <a:p>
            <a:fld id="{FD2A81FB-20E3-49E2-BE99-D562357C78F2}" type="slidenum">
              <a:rPr lang="zh-CN" altLang="en-US">
                <a:solidFill>
                  <a:srgbClr val="000000"/>
                </a:solidFill>
              </a:rPr>
              <a:pPr/>
              <a:t>92</a:t>
            </a:fld>
            <a:endParaRPr lang="zh-CN" altLang="en-US">
              <a:solidFill>
                <a:srgbClr val="000000"/>
              </a:solidFill>
            </a:endParaRPr>
          </a:p>
        </p:txBody>
      </p:sp>
    </p:spTree>
    <p:extLst>
      <p:ext uri="{BB962C8B-B14F-4D97-AF65-F5344CB8AC3E}">
        <p14:creationId xmlns:p14="http://schemas.microsoft.com/office/powerpoint/2010/main" val="215405899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bwMode="auto">
          <a:noFill/>
          <a:ln>
            <a:solidFill>
              <a:srgbClr val="000000"/>
            </a:solidFill>
            <a:miter lim="800000"/>
            <a:headEnd/>
            <a:tailEnd/>
          </a:ln>
        </p:spPr>
      </p:sp>
      <p:sp>
        <p:nvSpPr>
          <p:cNvPr id="2078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7876" name="灯片编号占位符 3"/>
          <p:cNvSpPr>
            <a:spLocks noGrp="1"/>
          </p:cNvSpPr>
          <p:nvPr>
            <p:ph type="sldNum" sz="quarter" idx="5"/>
          </p:nvPr>
        </p:nvSpPr>
        <p:spPr bwMode="auto">
          <a:noFill/>
          <a:ln>
            <a:miter lim="800000"/>
            <a:headEnd/>
            <a:tailEnd/>
          </a:ln>
        </p:spPr>
        <p:txBody>
          <a:bodyPr/>
          <a:lstStyle/>
          <a:p>
            <a:fld id="{DA773127-CFA7-471A-9928-BC522546CF0C}" type="slidenum">
              <a:rPr lang="zh-CN" altLang="en-US">
                <a:solidFill>
                  <a:srgbClr val="000000"/>
                </a:solidFill>
              </a:rPr>
              <a:pPr/>
              <a:t>93</a:t>
            </a:fld>
            <a:endParaRPr lang="zh-CN" altLang="en-US">
              <a:solidFill>
                <a:srgbClr val="000000"/>
              </a:solidFill>
            </a:endParaRPr>
          </a:p>
        </p:txBody>
      </p:sp>
    </p:spTree>
    <p:extLst>
      <p:ext uri="{BB962C8B-B14F-4D97-AF65-F5344CB8AC3E}">
        <p14:creationId xmlns:p14="http://schemas.microsoft.com/office/powerpoint/2010/main" val="11081887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bwMode="auto">
          <a:noFill/>
          <a:ln>
            <a:solidFill>
              <a:srgbClr val="000000"/>
            </a:solidFill>
            <a:miter lim="800000"/>
            <a:headEnd/>
            <a:tailEnd/>
          </a:ln>
        </p:spPr>
      </p:sp>
      <p:sp>
        <p:nvSpPr>
          <p:cNvPr id="2099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9924" name="灯片编号占位符 3"/>
          <p:cNvSpPr>
            <a:spLocks noGrp="1"/>
          </p:cNvSpPr>
          <p:nvPr>
            <p:ph type="sldNum" sz="quarter" idx="5"/>
          </p:nvPr>
        </p:nvSpPr>
        <p:spPr bwMode="auto">
          <a:noFill/>
          <a:ln>
            <a:miter lim="800000"/>
            <a:headEnd/>
            <a:tailEnd/>
          </a:ln>
        </p:spPr>
        <p:txBody>
          <a:bodyPr/>
          <a:lstStyle/>
          <a:p>
            <a:fld id="{40F6C504-1F16-49C0-835D-13000DFFFE2C}" type="slidenum">
              <a:rPr lang="zh-CN" altLang="en-US">
                <a:solidFill>
                  <a:srgbClr val="000000"/>
                </a:solidFill>
              </a:rPr>
              <a:pPr/>
              <a:t>94</a:t>
            </a:fld>
            <a:endParaRPr lang="zh-CN" altLang="en-US">
              <a:solidFill>
                <a:srgbClr val="000000"/>
              </a:solidFill>
            </a:endParaRPr>
          </a:p>
        </p:txBody>
      </p:sp>
    </p:spTree>
    <p:extLst>
      <p:ext uri="{BB962C8B-B14F-4D97-AF65-F5344CB8AC3E}">
        <p14:creationId xmlns:p14="http://schemas.microsoft.com/office/powerpoint/2010/main" val="427714768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bwMode="auto">
          <a:noFill/>
          <a:ln>
            <a:solidFill>
              <a:srgbClr val="000000"/>
            </a:solidFill>
            <a:miter lim="800000"/>
            <a:headEnd/>
            <a:tailEnd/>
          </a:ln>
        </p:spPr>
      </p:sp>
      <p:sp>
        <p:nvSpPr>
          <p:cNvPr id="211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1972" name="灯片编号占位符 3"/>
          <p:cNvSpPr>
            <a:spLocks noGrp="1"/>
          </p:cNvSpPr>
          <p:nvPr>
            <p:ph type="sldNum" sz="quarter" idx="5"/>
          </p:nvPr>
        </p:nvSpPr>
        <p:spPr bwMode="auto">
          <a:noFill/>
          <a:ln>
            <a:miter lim="800000"/>
            <a:headEnd/>
            <a:tailEnd/>
          </a:ln>
        </p:spPr>
        <p:txBody>
          <a:bodyPr/>
          <a:lstStyle/>
          <a:p>
            <a:fld id="{57939E87-BAE2-4E5C-A26E-2881D8C2FD8A}" type="slidenum">
              <a:rPr lang="zh-CN" altLang="en-US">
                <a:solidFill>
                  <a:srgbClr val="000000"/>
                </a:solidFill>
              </a:rPr>
              <a:pPr/>
              <a:t>95</a:t>
            </a:fld>
            <a:endParaRPr lang="zh-CN" altLang="en-US">
              <a:solidFill>
                <a:srgbClr val="000000"/>
              </a:solidFill>
            </a:endParaRPr>
          </a:p>
        </p:txBody>
      </p:sp>
    </p:spTree>
    <p:extLst>
      <p:ext uri="{BB962C8B-B14F-4D97-AF65-F5344CB8AC3E}">
        <p14:creationId xmlns:p14="http://schemas.microsoft.com/office/powerpoint/2010/main" val="147407459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bwMode="auto">
          <a:noFill/>
          <a:ln>
            <a:solidFill>
              <a:srgbClr val="000000"/>
            </a:solidFill>
            <a:miter lim="800000"/>
            <a:headEnd/>
            <a:tailEnd/>
          </a:ln>
        </p:spPr>
      </p:sp>
      <p:sp>
        <p:nvSpPr>
          <p:cNvPr id="214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4020" name="灯片编号占位符 3"/>
          <p:cNvSpPr>
            <a:spLocks noGrp="1"/>
          </p:cNvSpPr>
          <p:nvPr>
            <p:ph type="sldNum" sz="quarter" idx="5"/>
          </p:nvPr>
        </p:nvSpPr>
        <p:spPr bwMode="auto">
          <a:noFill/>
          <a:ln>
            <a:miter lim="800000"/>
            <a:headEnd/>
            <a:tailEnd/>
          </a:ln>
        </p:spPr>
        <p:txBody>
          <a:bodyPr/>
          <a:lstStyle/>
          <a:p>
            <a:fld id="{0CDF98EB-F874-4A04-BA94-3A2F6519B15C}" type="slidenum">
              <a:rPr lang="zh-CN" altLang="en-US">
                <a:solidFill>
                  <a:srgbClr val="000000"/>
                </a:solidFill>
              </a:rPr>
              <a:pPr/>
              <a:t>96</a:t>
            </a:fld>
            <a:endParaRPr lang="zh-CN" altLang="en-US">
              <a:solidFill>
                <a:srgbClr val="000000"/>
              </a:solidFill>
            </a:endParaRPr>
          </a:p>
        </p:txBody>
      </p:sp>
    </p:spTree>
    <p:extLst>
      <p:ext uri="{BB962C8B-B14F-4D97-AF65-F5344CB8AC3E}">
        <p14:creationId xmlns:p14="http://schemas.microsoft.com/office/powerpoint/2010/main" val="28838545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TextEdit="1"/>
          </p:cNvSpPr>
          <p:nvPr>
            <p:ph type="sldImg"/>
          </p:nvPr>
        </p:nvSpPr>
        <p:spPr bwMode="auto">
          <a:noFill/>
          <a:ln>
            <a:solidFill>
              <a:srgbClr val="000000"/>
            </a:solidFill>
            <a:miter lim="800000"/>
            <a:headEnd/>
            <a:tailEnd/>
          </a:ln>
        </p:spPr>
      </p:sp>
      <p:sp>
        <p:nvSpPr>
          <p:cNvPr id="2160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6068" name="灯片编号占位符 3"/>
          <p:cNvSpPr>
            <a:spLocks noGrp="1"/>
          </p:cNvSpPr>
          <p:nvPr>
            <p:ph type="sldNum" sz="quarter" idx="5"/>
          </p:nvPr>
        </p:nvSpPr>
        <p:spPr bwMode="auto">
          <a:noFill/>
          <a:ln>
            <a:miter lim="800000"/>
            <a:headEnd/>
            <a:tailEnd/>
          </a:ln>
        </p:spPr>
        <p:txBody>
          <a:bodyPr/>
          <a:lstStyle/>
          <a:p>
            <a:fld id="{49EAFD2D-F58E-48A7-BA14-0D122F5B6D32}" type="slidenum">
              <a:rPr lang="zh-CN" altLang="en-US">
                <a:solidFill>
                  <a:srgbClr val="000000"/>
                </a:solidFill>
              </a:rPr>
              <a:pPr/>
              <a:t>97</a:t>
            </a:fld>
            <a:endParaRPr lang="zh-CN" altLang="en-US">
              <a:solidFill>
                <a:srgbClr val="000000"/>
              </a:solidFill>
            </a:endParaRPr>
          </a:p>
        </p:txBody>
      </p:sp>
    </p:spTree>
    <p:extLst>
      <p:ext uri="{BB962C8B-B14F-4D97-AF65-F5344CB8AC3E}">
        <p14:creationId xmlns:p14="http://schemas.microsoft.com/office/powerpoint/2010/main" val="19708771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bwMode="auto">
          <a:noFill/>
          <a:ln>
            <a:solidFill>
              <a:srgbClr val="000000"/>
            </a:solidFill>
            <a:miter lim="800000"/>
            <a:headEnd/>
            <a:tailEnd/>
          </a:ln>
        </p:spPr>
      </p:sp>
      <p:sp>
        <p:nvSpPr>
          <p:cNvPr id="2181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8116" name="灯片编号占位符 3"/>
          <p:cNvSpPr>
            <a:spLocks noGrp="1"/>
          </p:cNvSpPr>
          <p:nvPr>
            <p:ph type="sldNum" sz="quarter" idx="5"/>
          </p:nvPr>
        </p:nvSpPr>
        <p:spPr bwMode="auto">
          <a:noFill/>
          <a:ln>
            <a:miter lim="800000"/>
            <a:headEnd/>
            <a:tailEnd/>
          </a:ln>
        </p:spPr>
        <p:txBody>
          <a:bodyPr/>
          <a:lstStyle/>
          <a:p>
            <a:fld id="{B090DF7D-1662-4774-B17C-967CF8611008}" type="slidenum">
              <a:rPr lang="zh-CN" altLang="en-US">
                <a:solidFill>
                  <a:srgbClr val="000000"/>
                </a:solidFill>
              </a:rPr>
              <a:pPr/>
              <a:t>98</a:t>
            </a:fld>
            <a:endParaRPr lang="zh-CN" altLang="en-US">
              <a:solidFill>
                <a:srgbClr val="000000"/>
              </a:solidFill>
            </a:endParaRPr>
          </a:p>
        </p:txBody>
      </p:sp>
    </p:spTree>
    <p:extLst>
      <p:ext uri="{BB962C8B-B14F-4D97-AF65-F5344CB8AC3E}">
        <p14:creationId xmlns:p14="http://schemas.microsoft.com/office/powerpoint/2010/main" val="2465311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1B2E42F6-D0F4-42AF-BB10-524B770487F9}" type="datetime1">
              <a:rPr lang="es-ES" altLang="zh-CN"/>
              <a:pPr>
                <a:defRPr/>
              </a:pPr>
              <a:t>21/05/2020</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DA91459C-A8AF-4994-885F-2E573CC797B8}" type="slidenum">
              <a:rPr lang="es-ES" altLang="zh-CN"/>
              <a:pPr/>
              <a:t>‹#›</a:t>
            </a:fld>
            <a:endParaRPr lang="es-E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pPr>
                <a:defRPr/>
              </a:pPr>
              <a:t>2020-05-21</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fld id="{014C51DD-C982-491B-BC86-873E2A6BFACC}" type="slidenum">
              <a:rPr lang="zh-CN"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pPr>
                <a:defRPr/>
              </a:pPr>
              <a:t>2020-05-21</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745EA7AB-8BDD-416A-814E-90D598D9D95B}" type="slidenum">
              <a:rPr lang="zh-CN" altLang="en-US"/>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pPr>
                <a:defRPr/>
              </a:pPr>
              <a:t>2020-05-21</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A331C905-525D-4FA8-8953-BFFB0DF19FA9}" type="slidenum">
              <a:rPr lang="zh-CN" altLang="en-US"/>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pPr>
                <a:defRPr/>
              </a:pPr>
              <a:t>2020-05-21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DEC0CE1-EBE3-4265-8A3B-762A4BF4FB75}" type="slidenum">
              <a:rPr lang="zh-CN" altLang="en-US"/>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pPr>
                <a:defRPr/>
              </a:pPr>
              <a:t>2020-05-21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9B38D50-75A6-48FF-AB85-28225E69DA4E}" type="slidenum">
              <a:rPr lang="zh-CN" altLang="en-US"/>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00D35516-8FC7-47B3-B46E-06F9A8869753}"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7A261331-34D4-40B4-A7E6-272A849505E3}" type="datetime1">
              <a:rPr lang="es-ES" altLang="zh-CN"/>
              <a:pPr>
                <a:defRPr/>
              </a:pPr>
              <a:t>21/05/2020</a:t>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2">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25CC511D-9843-4DB3-8756-2320DC784D41}"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1 Título"/>
          <p:cNvSpPr txBox="1">
            <a:spLocks/>
          </p:cNvSpPr>
          <p:nvPr userDrawn="1"/>
        </p:nvSpPr>
        <p:spPr bwMode="auto">
          <a:xfrm>
            <a:off x="0" y="6251575"/>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宋体" panose="02010600030101010101" pitchFamily="2" charset="-122"/>
              </a:rPr>
              <a:t>第</a:t>
            </a:r>
            <a:r>
              <a:rPr lang="en-US" altLang="zh-CN" sz="2400" dirty="0" smtClean="0">
                <a:solidFill>
                  <a:srgbClr val="D9D9D9"/>
                </a:solidFill>
                <a:latin typeface="宋体" panose="02010600030101010101" pitchFamily="2" charset="-122"/>
              </a:rPr>
              <a:t>10</a:t>
            </a:r>
            <a:r>
              <a:rPr lang="zh-CN" altLang="en-US" sz="2400" dirty="0" smtClean="0">
                <a:solidFill>
                  <a:srgbClr val="D9D9D9"/>
                </a:solidFill>
                <a:latin typeface="宋体" panose="02010600030101010101" pitchFamily="2" charset="-122"/>
              </a:rPr>
              <a:t>章</a:t>
            </a:r>
            <a:r>
              <a:rPr lang="zh-CN" altLang="en-US" sz="2400" dirty="0">
                <a:solidFill>
                  <a:srgbClr val="D9D9D9"/>
                </a:solidFill>
                <a:latin typeface="宋体" panose="02010600030101010101" pitchFamily="2" charset="-122"/>
              </a:rPr>
              <a:t>　</a:t>
            </a:r>
            <a:endParaRPr lang="en-US" altLang="zh-CN" sz="2400" dirty="0">
              <a:solidFill>
                <a:srgbClr val="D9D9D9"/>
              </a:solidFill>
              <a:latin typeface="宋体" panose="02010600030101010101" pitchFamily="2" charset="-122"/>
            </a:endParaRPr>
          </a:p>
          <a:p>
            <a:pPr algn="ctr" eaLnBrk="1" hangingPunct="1">
              <a:defRPr/>
            </a:pPr>
            <a:r>
              <a:rPr lang="zh-CN" altLang="en-US" sz="2400" dirty="0" smtClean="0">
                <a:solidFill>
                  <a:srgbClr val="D9D9D9"/>
                </a:solidFill>
                <a:latin typeface="宋体" panose="02010600030101010101" pitchFamily="2" charset="-122"/>
              </a:rPr>
              <a:t>面向对象分析</a:t>
            </a:r>
            <a:endParaRPr lang="zh-CN" altLang="en-US" sz="2400" dirty="0">
              <a:solidFill>
                <a:srgbClr val="D9D9D9"/>
              </a:solidFill>
              <a:latin typeface="宋体" panose="02010600030101010101" pitchFamily="2" charset="-122"/>
            </a:endParaRP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pPr>
                <a:defRPr/>
              </a:pPr>
              <a:t>2020-05-21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DBBD4C7-4029-4078-9554-6218678F1A33}" type="slidenum">
              <a:rPr lang="zh-CN" altLang="en-US"/>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pPr>
                <a:defRPr/>
              </a:pPr>
              <a:t>2020-05-21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281A708-467B-46EC-A533-DC8308730F54}" type="slidenum">
              <a:rPr lang="zh-CN"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pPr>
                <a:defRPr/>
              </a:pPr>
              <a:t>2020-05-21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31B5D7E-4748-439E-A8E1-A78549DD17A0}" type="slidenum">
              <a:rPr lang="zh-CN" altLang="en-US"/>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pPr>
                <a:defRPr/>
              </a:pPr>
              <a:t>2020-05-21</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A08E2E1E-AE67-4C37-BDD1-148E2BE8C321}" type="slidenum">
              <a:rPr lang="zh-CN"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pPr>
                <a:defRPr/>
              </a:pPr>
              <a:t>2020-05-21</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fld id="{284A5956-ECE0-4943-992B-69EBA7865D80}" type="slidenum">
              <a:rPr lang="zh-CN"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pPr>
                <a:defRPr/>
              </a:pPr>
              <a:t>2020-05-21</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fld id="{9364DE27-BC6F-4BB1-BAAD-18CE4676E6C8}" type="slidenum">
              <a:rPr lang="zh-CN"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E3BC065A-13C6-40C9-840E-F93A6D429225}" type="datetime1">
              <a:rPr lang="es-ES" altLang="zh-CN"/>
              <a:pPr>
                <a:defRPr/>
              </a:pPr>
              <a:t>21/05/2020</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E9DBD5B1-7B8B-438A-9F1B-4333C8561A5D}" type="slidenum">
              <a:rPr lang="es-ES" altLang="zh-CN"/>
              <a:pPr/>
              <a:t>‹#›</a:t>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2F69E767-7B2F-4CA8-9006-5328B26199D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18435"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18436" name="5 CuadroTexto"/>
          <p:cNvSpPr txBox="1">
            <a:spLocks noChangeArrowheads="1"/>
          </p:cNvSpPr>
          <p:nvPr/>
        </p:nvSpPr>
        <p:spPr bwMode="auto">
          <a:xfrm>
            <a:off x="1619250" y="3629025"/>
            <a:ext cx="6697663" cy="708025"/>
          </a:xfrm>
          <a:prstGeom prst="rect">
            <a:avLst/>
          </a:prstGeom>
          <a:noFill/>
          <a:ln w="9525">
            <a:noFill/>
            <a:miter lim="800000"/>
            <a:headEnd/>
            <a:tailEnd/>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10</a:t>
            </a:r>
            <a:r>
              <a:rPr lang="zh-CN" altLang="en-US" sz="4000" b="1">
                <a:solidFill>
                  <a:srgbClr val="000000"/>
                </a:solidFill>
                <a:latin typeface="Bodoni MT Black" pitchFamily="18" charset="0"/>
              </a:rPr>
              <a:t>章  面向对象分析</a:t>
            </a:r>
            <a:endParaRPr lang="en-US" altLang="zh-CN" sz="4000" b="1">
              <a:solidFill>
                <a:srgbClr val="000000"/>
              </a:solidFill>
              <a:latin typeface="Bodoni MT Black" pitchFamily="18" charset="0"/>
            </a:endParaRPr>
          </a:p>
        </p:txBody>
      </p:sp>
      <p:sp>
        <p:nvSpPr>
          <p:cNvPr id="18437" name="1 Título"/>
          <p:cNvSpPr txBox="1">
            <a:spLocks/>
          </p:cNvSpPr>
          <p:nvPr/>
        </p:nvSpPr>
        <p:spPr bwMode="auto">
          <a:xfrm>
            <a:off x="-36513" y="127000"/>
            <a:ext cx="5545138" cy="34925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p>
        </p:txBody>
      </p:sp>
      <p:sp>
        <p:nvSpPr>
          <p:cNvPr id="18438"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rgbClr val="FFFFFF"/>
                </a:solidFill>
                <a:latin typeface="Bodoni MT Black" pitchFamily="18" charset="0"/>
              </a:rPr>
              <a:t>张海藩，牟永敏编著</a:t>
            </a:r>
          </a:p>
        </p:txBody>
      </p:sp>
      <p:sp>
        <p:nvSpPr>
          <p:cNvPr id="18439" name="1 Título"/>
          <p:cNvSpPr txBox="1">
            <a:spLocks/>
          </p:cNvSpPr>
          <p:nvPr/>
        </p:nvSpPr>
        <p:spPr bwMode="auto">
          <a:xfrm>
            <a:off x="-36513" y="476250"/>
            <a:ext cx="3227388" cy="43180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北京高等教育精品教材</a:t>
            </a:r>
          </a:p>
        </p:txBody>
      </p:sp>
      <p:sp>
        <p:nvSpPr>
          <p:cNvPr id="18440" name="1 Título"/>
          <p:cNvSpPr txBox="1">
            <a:spLocks/>
          </p:cNvSpPr>
          <p:nvPr/>
        </p:nvSpPr>
        <p:spPr bwMode="auto">
          <a:xfrm>
            <a:off x="0" y="1063625"/>
            <a:ext cx="9144000" cy="565150"/>
          </a:xfrm>
          <a:prstGeom prst="rect">
            <a:avLst/>
          </a:prstGeom>
          <a:solidFill>
            <a:schemeClr val="bg1"/>
          </a:solidFill>
          <a:ln w="9525">
            <a:noFill/>
            <a:miter lim="800000"/>
            <a:headEnd/>
            <a:tailEnd/>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p>
        </p:txBody>
      </p:sp>
      <p:sp>
        <p:nvSpPr>
          <p:cNvPr id="4" name="等腰三角形 3"/>
          <p:cNvSpPr/>
          <p:nvPr/>
        </p:nvSpPr>
        <p:spPr>
          <a:xfrm rot="5400000">
            <a:off x="991393" y="3717132"/>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380" y="1340768"/>
            <a:ext cx="8535099" cy="3939540"/>
          </a:xfrm>
          <a:prstGeom prst="rect">
            <a:avLst/>
          </a:prstGeom>
          <a:noFill/>
        </p:spPr>
        <p:txBody>
          <a:bodyPr wrap="square">
            <a:spAutoFit/>
          </a:bodyPr>
          <a:lstStyle/>
          <a:p>
            <a:pPr eaLnBrk="1" hangingPunct="1">
              <a:lnSpc>
                <a:spcPct val="125000"/>
              </a:lnSpc>
              <a:defRPr/>
            </a:pPr>
            <a:r>
              <a:rPr lang="zh-CN" altLang="en-US" sz="2400" dirty="0" smtClean="0">
                <a:latin typeface="Bodoni MT Black" pitchFamily="18" charset="0"/>
              </a:rPr>
              <a:t>在</a:t>
            </a:r>
            <a:r>
              <a:rPr lang="zh-CN" altLang="en-US" sz="2400" dirty="0">
                <a:latin typeface="Bodoni MT Black" pitchFamily="18" charset="0"/>
              </a:rPr>
              <a:t>概念上可以认为，面向对象分析大体上按照下列顺序进行：</a:t>
            </a:r>
            <a:endParaRPr lang="en-US" altLang="zh-CN" sz="2400" dirty="0">
              <a:latin typeface="Bodoni MT Black" pitchFamily="18" charset="0"/>
            </a:endParaRPr>
          </a:p>
          <a:p>
            <a:pPr lvl="1" eaLnBrk="1" hangingPunct="1">
              <a:lnSpc>
                <a:spcPct val="125000"/>
              </a:lnSpc>
              <a:defRPr/>
            </a:pPr>
            <a:r>
              <a:rPr lang="zh-CN" altLang="en-US" sz="2400" dirty="0">
                <a:solidFill>
                  <a:srgbClr val="FF0000"/>
                </a:solidFill>
                <a:latin typeface="Bodoni MT Black" pitchFamily="18" charset="0"/>
              </a:rPr>
              <a:t>寻找类与</a:t>
            </a:r>
            <a:r>
              <a:rPr lang="zh-CN" altLang="en-US" sz="2400" dirty="0" smtClean="0">
                <a:solidFill>
                  <a:srgbClr val="FF0000"/>
                </a:solidFill>
                <a:latin typeface="Bodoni MT Black" pitchFamily="18" charset="0"/>
              </a:rPr>
              <a:t>对象 → 识别结构 → 识别主题 → 定义属性 →</a:t>
            </a:r>
            <a:endParaRPr lang="en-US" altLang="zh-CN" sz="2400" dirty="0">
              <a:solidFill>
                <a:srgbClr val="FF0000"/>
              </a:solidFill>
              <a:latin typeface="Bodoni MT Black" pitchFamily="18" charset="0"/>
            </a:endParaRPr>
          </a:p>
          <a:p>
            <a:pPr lvl="1" eaLnBrk="1" hangingPunct="1">
              <a:lnSpc>
                <a:spcPct val="125000"/>
              </a:lnSpc>
              <a:spcAft>
                <a:spcPts val="1200"/>
              </a:spcAft>
              <a:defRPr/>
            </a:pPr>
            <a:r>
              <a:rPr lang="zh-CN" altLang="en-US" sz="2400" dirty="0" smtClean="0">
                <a:solidFill>
                  <a:srgbClr val="FF0000"/>
                </a:solidFill>
                <a:latin typeface="Bodoni MT Black" pitchFamily="18" charset="0"/>
              </a:rPr>
              <a:t>→ 建立动态模型 → 建立功能模型 → 定义服务</a:t>
            </a:r>
            <a:endParaRPr lang="en-US" altLang="zh-CN" sz="2400" dirty="0">
              <a:solidFill>
                <a:srgbClr val="FF0000"/>
              </a:solidFill>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rPr>
              <a:t>但分析</a:t>
            </a:r>
            <a:r>
              <a:rPr lang="zh-CN" altLang="en-US" sz="2400" dirty="0">
                <a:latin typeface="Bodoni MT Black" pitchFamily="18" charset="0"/>
              </a:rPr>
              <a:t>不可能严格地按照预定顺序进行，大型、复杂系统的模型需要反复构造多遍才能建成</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rPr>
              <a:t>分析</a:t>
            </a:r>
            <a:r>
              <a:rPr lang="zh-CN" altLang="en-US" sz="2400" dirty="0">
                <a:latin typeface="Bodoni MT Black" pitchFamily="18" charset="0"/>
              </a:rPr>
              <a:t>也不是一个机械的过程。系统分析员必须与领域专家及用户反复交流，以便澄清二义性，改正错误的概念，补足缺少的信息。</a:t>
            </a:r>
          </a:p>
        </p:txBody>
      </p:sp>
      <p:sp>
        <p:nvSpPr>
          <p:cNvPr id="9" name="1 Título"/>
          <p:cNvSpPr txBox="1">
            <a:spLocks/>
          </p:cNvSpPr>
          <p:nvPr/>
        </p:nvSpPr>
        <p:spPr bwMode="auto">
          <a:xfrm>
            <a:off x="2627313" y="6291263"/>
            <a:ext cx="39608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10.1.2 3</a:t>
            </a:r>
            <a:r>
              <a:rPr lang="zh-CN" altLang="en-US" sz="2400" dirty="0" smtClean="0">
                <a:solidFill>
                  <a:srgbClr val="D9D9D9"/>
                </a:solidFill>
                <a:latin typeface="Bodoni MT Black" pitchFamily="18" charset="0"/>
                <a:ea typeface="+mn-ea"/>
              </a:rPr>
              <a:t>个模型与</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个层次</a:t>
            </a:r>
            <a:endParaRPr lang="zh-CN" altLang="en-US" sz="2400" dirty="0">
              <a:solidFill>
                <a:srgbClr val="D9D9D9"/>
              </a:solidFill>
              <a:latin typeface="Bodoni MT Black" pitchFamily="18" charset="0"/>
              <a:ea typeface="+mn-ea"/>
            </a:endParaRPr>
          </a:p>
        </p:txBody>
      </p:sp>
      <p:sp>
        <p:nvSpPr>
          <p:cNvPr id="5" name="标题 3"/>
          <p:cNvSpPr txBox="1">
            <a:spLocks/>
          </p:cNvSpPr>
          <p:nvPr/>
        </p:nvSpPr>
        <p:spPr bwMode="auto">
          <a:xfrm>
            <a:off x="255588"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a:latin typeface="Bodoni MT Black" pitchFamily="18" charset="0"/>
                <a:ea typeface="+mn-ea"/>
              </a:rPr>
              <a:t>10.1</a:t>
            </a:r>
            <a:r>
              <a:rPr lang="en-US" altLang="zh-CN" b="1" dirty="0" smtClean="0">
                <a:latin typeface="Bodoni MT Black" pitchFamily="18" charset="0"/>
              </a:rPr>
              <a:t> </a:t>
            </a:r>
            <a:r>
              <a:rPr lang="zh-CN" altLang="en-US" b="1" dirty="0" smtClean="0">
                <a:latin typeface="Bodoni MT Black" pitchFamily="18" charset="0"/>
              </a:rPr>
              <a:t>面向对象分析的基本过程</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10.6 </a:t>
            </a:r>
            <a:r>
              <a:rPr lang="zh-CN" altLang="en-US" sz="2400" dirty="0">
                <a:solidFill>
                  <a:srgbClr val="D9D9D9"/>
                </a:solidFill>
                <a:latin typeface="Bodoni MT Black" pitchFamily="18" charset="0"/>
                <a:ea typeface="+mn-ea"/>
              </a:rPr>
              <a:t>定义服务</a:t>
            </a:r>
          </a:p>
        </p:txBody>
      </p:sp>
      <p:sp>
        <p:nvSpPr>
          <p:cNvPr id="8" name="内容占位符 4"/>
          <p:cNvSpPr>
            <a:spLocks noGrp="1"/>
          </p:cNvSpPr>
          <p:nvPr>
            <p:ph idx="4294967295"/>
          </p:nvPr>
        </p:nvSpPr>
        <p:spPr>
          <a:xfrm>
            <a:off x="549275" y="1228725"/>
            <a:ext cx="8229600" cy="604838"/>
          </a:xfrm>
        </p:spPr>
        <p:txBody>
          <a:bodyPr/>
          <a:lstStyle/>
          <a:p>
            <a:pPr marL="0" indent="0">
              <a:buFont typeface="Arial" charset="0"/>
              <a:buNone/>
              <a:defRPr/>
            </a:pPr>
            <a:r>
              <a:rPr lang="en-US" altLang="zh-CN" sz="2800" b="1" dirty="0">
                <a:latin typeface="Bodoni MT Black" pitchFamily="18" charset="0"/>
              </a:rPr>
              <a:t>3. </a:t>
            </a:r>
            <a:r>
              <a:rPr lang="zh-CN" altLang="en-US" sz="2800" b="1" dirty="0" smtClean="0">
                <a:latin typeface="Bodoni MT Black" pitchFamily="18" charset="0"/>
              </a:rPr>
              <a:t>与数据流图中处理框对应的操作</a:t>
            </a:r>
          </a:p>
        </p:txBody>
      </p:sp>
      <p:sp>
        <p:nvSpPr>
          <p:cNvPr id="219140" name="文本框 4"/>
          <p:cNvSpPr txBox="1">
            <a:spLocks noChangeArrowheads="1"/>
          </p:cNvSpPr>
          <p:nvPr/>
        </p:nvSpPr>
        <p:spPr bwMode="auto">
          <a:xfrm>
            <a:off x="467544" y="2024067"/>
            <a:ext cx="8064896" cy="1430328"/>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solidFill>
                  <a:srgbClr val="FF0000"/>
                </a:solidFill>
                <a:latin typeface="Bodoni MT Black" pitchFamily="18" charset="0"/>
              </a:rPr>
              <a:t>数据流图</a:t>
            </a:r>
            <a:r>
              <a:rPr lang="zh-CN" altLang="en-US" sz="2400" dirty="0">
                <a:solidFill>
                  <a:srgbClr val="FF0000"/>
                </a:solidFill>
                <a:latin typeface="Bodoni MT Black" pitchFamily="18" charset="0"/>
              </a:rPr>
              <a:t>中的每个处理框</a:t>
            </a:r>
            <a:r>
              <a:rPr lang="zh-CN" altLang="en-US" sz="2400" dirty="0">
                <a:latin typeface="Bodoni MT Black" pitchFamily="18" charset="0"/>
              </a:rPr>
              <a:t>都与一个</a:t>
            </a:r>
            <a:r>
              <a:rPr lang="zh-CN" altLang="en-US" sz="2400" dirty="0" smtClean="0">
                <a:latin typeface="Bodoni MT Black" pitchFamily="18" charset="0"/>
              </a:rPr>
              <a:t>对象（也</a:t>
            </a:r>
            <a:r>
              <a:rPr lang="zh-CN" altLang="en-US" sz="2400" dirty="0">
                <a:latin typeface="Bodoni MT Black" pitchFamily="18" charset="0"/>
              </a:rPr>
              <a:t>可能是若干个</a:t>
            </a:r>
            <a:r>
              <a:rPr lang="zh-CN" altLang="en-US" sz="2400" dirty="0" smtClean="0">
                <a:latin typeface="Bodoni MT Black" pitchFamily="18" charset="0"/>
              </a:rPr>
              <a:t>对象）上</a:t>
            </a:r>
            <a:r>
              <a:rPr lang="zh-CN" altLang="en-US" sz="2400" dirty="0">
                <a:latin typeface="Bodoni MT Black" pitchFamily="18" charset="0"/>
              </a:rPr>
              <a:t>的操作相对应。应该仔细对照状态图和数据流图，以便更正确地确定对象应该提供的服务。</a:t>
            </a:r>
          </a:p>
        </p:txBody>
      </p:sp>
      <p:sp>
        <p:nvSpPr>
          <p:cNvPr id="219141" name="文本框 1"/>
          <p:cNvSpPr txBox="1">
            <a:spLocks noChangeArrowheads="1"/>
          </p:cNvSpPr>
          <p:nvPr/>
        </p:nvSpPr>
        <p:spPr bwMode="auto">
          <a:xfrm>
            <a:off x="578147" y="3799423"/>
            <a:ext cx="7843689" cy="1785104"/>
          </a:xfrm>
          <a:prstGeom prst="rect">
            <a:avLst/>
          </a:prstGeom>
          <a:noFill/>
          <a:ln w="9525">
            <a:noFill/>
            <a:miter lim="800000"/>
            <a:headEnd/>
            <a:tailEnd/>
          </a:ln>
        </p:spPr>
        <p:txBody>
          <a:bodyPr wrap="square">
            <a:spAutoFit/>
          </a:bodyPr>
          <a:lstStyle/>
          <a:p>
            <a:pPr eaLnBrk="1" hangingPunct="1">
              <a:lnSpc>
                <a:spcPct val="125000"/>
              </a:lnSpc>
            </a:pPr>
            <a:r>
              <a:rPr lang="zh-CN" altLang="en-US" sz="2200" dirty="0" smtClean="0">
                <a:latin typeface="Bodoni MT Black" pitchFamily="18" charset="0"/>
              </a:rPr>
              <a:t>例如</a:t>
            </a:r>
            <a:r>
              <a:rPr lang="zh-CN" altLang="en-US" sz="2200" dirty="0">
                <a:latin typeface="Bodoni MT Black" pitchFamily="18" charset="0"/>
              </a:rPr>
              <a:t>，在</a:t>
            </a:r>
            <a:r>
              <a:rPr lang="en-US" altLang="zh-CN" sz="2200" dirty="0">
                <a:latin typeface="Bodoni MT Black" pitchFamily="18" charset="0"/>
              </a:rPr>
              <a:t>ATM</a:t>
            </a:r>
            <a:r>
              <a:rPr lang="zh-CN" altLang="en-US" sz="2200" dirty="0">
                <a:latin typeface="Bodoni MT Black" pitchFamily="18" charset="0"/>
              </a:rPr>
              <a:t>系统中，从状态图上看出分行对象应该提供</a:t>
            </a:r>
            <a:r>
              <a:rPr lang="zh-CN" altLang="en-US" sz="2200" dirty="0">
                <a:solidFill>
                  <a:srgbClr val="0070C0"/>
                </a:solidFill>
                <a:latin typeface="Bodoni MT Black" pitchFamily="18" charset="0"/>
              </a:rPr>
              <a:t>“验证卡号”</a:t>
            </a:r>
            <a:r>
              <a:rPr lang="zh-CN" altLang="en-US" sz="2200" dirty="0">
                <a:latin typeface="Bodoni MT Black" pitchFamily="18" charset="0"/>
              </a:rPr>
              <a:t>服务，而在数据流图上与之对应的处理框是</a:t>
            </a:r>
            <a:r>
              <a:rPr lang="zh-CN" altLang="en-US" sz="2200" dirty="0">
                <a:solidFill>
                  <a:srgbClr val="FF0000"/>
                </a:solidFill>
                <a:latin typeface="Bodoni MT Black" pitchFamily="18" charset="0"/>
              </a:rPr>
              <a:t>“验卡”</a:t>
            </a:r>
            <a:r>
              <a:rPr lang="zh-CN" altLang="en-US" sz="2200" dirty="0">
                <a:latin typeface="Bodoni MT Black" pitchFamily="18" charset="0"/>
              </a:rPr>
              <a:t>，根据实际应该完成的功能看，该对象提供的这个服务应该是“验卡”。</a:t>
            </a:r>
          </a:p>
        </p:txBody>
      </p:sp>
      <p:sp>
        <p:nvSpPr>
          <p:cNvPr id="9" name="标题 3"/>
          <p:cNvSpPr txBox="1">
            <a:spLocks/>
          </p:cNvSpPr>
          <p:nvPr/>
        </p:nvSpPr>
        <p:spPr bwMode="auto">
          <a:xfrm>
            <a:off x="16033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10.6</a:t>
            </a:r>
            <a:r>
              <a:rPr lang="zh-CN" altLang="en-US" b="1" smtClean="0">
                <a:latin typeface="Bodoni MT Black" pitchFamily="18" charset="0"/>
              </a:rPr>
              <a:t>  定义服务</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10.6 </a:t>
            </a:r>
            <a:r>
              <a:rPr lang="zh-CN" altLang="en-US" sz="2400" dirty="0">
                <a:solidFill>
                  <a:srgbClr val="D9D9D9"/>
                </a:solidFill>
                <a:latin typeface="Bodoni MT Black" pitchFamily="18" charset="0"/>
                <a:ea typeface="+mn-ea"/>
              </a:rPr>
              <a:t>定义服务</a:t>
            </a:r>
          </a:p>
        </p:txBody>
      </p:sp>
      <p:sp>
        <p:nvSpPr>
          <p:cNvPr id="8" name="内容占位符 4"/>
          <p:cNvSpPr>
            <a:spLocks noGrp="1"/>
          </p:cNvSpPr>
          <p:nvPr>
            <p:ph idx="4294967295"/>
          </p:nvPr>
        </p:nvSpPr>
        <p:spPr>
          <a:xfrm>
            <a:off x="549275" y="1143000"/>
            <a:ext cx="8229600" cy="604837"/>
          </a:xfrm>
        </p:spPr>
        <p:txBody>
          <a:bodyPr/>
          <a:lstStyle/>
          <a:p>
            <a:pPr marL="0" indent="0">
              <a:buFont typeface="Arial" charset="0"/>
              <a:buNone/>
              <a:defRPr/>
            </a:pPr>
            <a:r>
              <a:rPr lang="en-US" altLang="zh-CN" sz="2800" b="1" dirty="0">
                <a:latin typeface="Bodoni MT Black" pitchFamily="18" charset="0"/>
              </a:rPr>
              <a:t>4. </a:t>
            </a:r>
            <a:r>
              <a:rPr lang="zh-CN" altLang="en-US" sz="2800" b="1" dirty="0" smtClean="0">
                <a:latin typeface="Bodoni MT Black" pitchFamily="18" charset="0"/>
              </a:rPr>
              <a:t>利用继承减少冗余操作</a:t>
            </a:r>
          </a:p>
        </p:txBody>
      </p:sp>
      <p:sp>
        <p:nvSpPr>
          <p:cNvPr id="221188" name="文本框 1"/>
          <p:cNvSpPr txBox="1">
            <a:spLocks noChangeArrowheads="1"/>
          </p:cNvSpPr>
          <p:nvPr/>
        </p:nvSpPr>
        <p:spPr bwMode="auto">
          <a:xfrm>
            <a:off x="467544" y="2105818"/>
            <a:ext cx="8064896" cy="1891993"/>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应该</a:t>
            </a:r>
            <a:r>
              <a:rPr lang="zh-CN" altLang="en-US" sz="2400" dirty="0">
                <a:solidFill>
                  <a:srgbClr val="000000"/>
                </a:solidFill>
                <a:latin typeface="Bodoni MT Black" pitchFamily="18" charset="0"/>
              </a:rPr>
              <a:t>尽量利用</a:t>
            </a:r>
            <a:r>
              <a:rPr lang="zh-CN" altLang="en-US" sz="2400" dirty="0">
                <a:solidFill>
                  <a:srgbClr val="FF0000"/>
                </a:solidFill>
                <a:latin typeface="Bodoni MT Black" pitchFamily="18" charset="0"/>
              </a:rPr>
              <a:t>继承机制</a:t>
            </a:r>
            <a:r>
              <a:rPr lang="zh-CN" altLang="en-US" sz="2400" dirty="0">
                <a:solidFill>
                  <a:srgbClr val="000000"/>
                </a:solidFill>
                <a:latin typeface="Bodoni MT Black" pitchFamily="18" charset="0"/>
              </a:rPr>
              <a:t>以减少所需定义的服务数目。只要不违背领域知识和常识，就尽量抽取出相似类的公共属性和操作，以建立这些类的新父类，并在类等级的不同层次中正确地定义各个服务。</a:t>
            </a:r>
          </a:p>
        </p:txBody>
      </p:sp>
      <p:sp>
        <p:nvSpPr>
          <p:cNvPr id="7" name="标题 3"/>
          <p:cNvSpPr txBox="1">
            <a:spLocks/>
          </p:cNvSpPr>
          <p:nvPr/>
        </p:nvSpPr>
        <p:spPr bwMode="auto">
          <a:xfrm>
            <a:off x="16033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10.6</a:t>
            </a:r>
            <a:r>
              <a:rPr lang="zh-CN" altLang="en-US" b="1" smtClean="0">
                <a:latin typeface="Bodoni MT Black" pitchFamily="18" charset="0"/>
              </a:rPr>
              <a:t>  定义服务</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标题 1"/>
          <p:cNvSpPr>
            <a:spLocks noGrp="1"/>
          </p:cNvSpPr>
          <p:nvPr>
            <p:ph type="title" idx="4294967295"/>
          </p:nvPr>
        </p:nvSpPr>
        <p:spPr>
          <a:xfrm>
            <a:off x="358775" y="0"/>
            <a:ext cx="8229600" cy="1143000"/>
          </a:xfrm>
        </p:spPr>
        <p:txBody>
          <a:bodyPr/>
          <a:lstStyle/>
          <a:p>
            <a:r>
              <a:rPr lang="zh-CN" altLang="en-US" b="1" smtClean="0">
                <a:latin typeface="Bodoni MT Black" pitchFamily="18" charset="0"/>
              </a:rPr>
              <a:t>本章小结</a:t>
            </a:r>
          </a:p>
        </p:txBody>
      </p:sp>
      <p:sp>
        <p:nvSpPr>
          <p:cNvPr id="3" name="内容占位符 2"/>
          <p:cNvSpPr>
            <a:spLocks noGrp="1"/>
          </p:cNvSpPr>
          <p:nvPr>
            <p:ph idx="4294967295"/>
          </p:nvPr>
        </p:nvSpPr>
        <p:spPr>
          <a:xfrm>
            <a:off x="364530" y="1143000"/>
            <a:ext cx="8311926" cy="4032250"/>
          </a:xfrm>
        </p:spPr>
        <p:txBody>
          <a:bodyPr/>
          <a:lstStyle/>
          <a:p>
            <a:pPr marL="457200" indent="-457200">
              <a:lnSpc>
                <a:spcPct val="125000"/>
              </a:lnSpc>
              <a:buFont typeface="+mj-lt"/>
              <a:buAutoNum type="arabicPeriod"/>
              <a:defRPr/>
            </a:pPr>
            <a:r>
              <a:rPr kumimoji="1" lang="zh-CN" altLang="en-US" sz="2400" dirty="0">
                <a:solidFill>
                  <a:prstClr val="black"/>
                </a:solidFill>
                <a:latin typeface="Bodoni MT Black" pitchFamily="18" charset="0"/>
              </a:rPr>
              <a:t>面向对象分析中，主要由</a:t>
            </a:r>
            <a:r>
              <a:rPr kumimoji="1" lang="zh-CN" altLang="en-US" sz="2400" dirty="0">
                <a:solidFill>
                  <a:srgbClr val="FF0000"/>
                </a:solidFill>
                <a:latin typeface="Bodoni MT Black" pitchFamily="18" charset="0"/>
              </a:rPr>
              <a:t>对象模型</a:t>
            </a:r>
            <a:r>
              <a:rPr kumimoji="1" lang="zh-CN" altLang="en-US" sz="2400" dirty="0">
                <a:solidFill>
                  <a:prstClr val="black"/>
                </a:solidFill>
                <a:latin typeface="Bodoni MT Black" pitchFamily="18" charset="0"/>
              </a:rPr>
              <a:t>、</a:t>
            </a:r>
            <a:r>
              <a:rPr kumimoji="1" lang="zh-CN" altLang="en-US" sz="2400" dirty="0">
                <a:solidFill>
                  <a:srgbClr val="FF0000"/>
                </a:solidFill>
                <a:latin typeface="Bodoni MT Black" pitchFamily="18" charset="0"/>
              </a:rPr>
              <a:t>动态模型</a:t>
            </a:r>
            <a:r>
              <a:rPr kumimoji="1" lang="zh-CN" altLang="en-US" sz="2400" dirty="0">
                <a:solidFill>
                  <a:prstClr val="black"/>
                </a:solidFill>
                <a:latin typeface="Bodoni MT Black" pitchFamily="18" charset="0"/>
              </a:rPr>
              <a:t>和</a:t>
            </a:r>
            <a:r>
              <a:rPr kumimoji="1" lang="zh-CN" altLang="en-US" sz="2400" dirty="0">
                <a:solidFill>
                  <a:srgbClr val="FF0000"/>
                </a:solidFill>
                <a:latin typeface="Bodoni MT Black" pitchFamily="18" charset="0"/>
              </a:rPr>
              <a:t>功能模型</a:t>
            </a:r>
            <a:r>
              <a:rPr kumimoji="1" lang="zh-CN" altLang="en-US" sz="2400" dirty="0" smtClean="0">
                <a:solidFill>
                  <a:srgbClr val="FF0000"/>
                </a:solidFill>
                <a:latin typeface="Bodoni MT Black" pitchFamily="18" charset="0"/>
              </a:rPr>
              <a:t>组成</a:t>
            </a:r>
            <a:r>
              <a:rPr kumimoji="1" lang="zh-CN" altLang="en-US" sz="2400" dirty="0" smtClean="0">
                <a:solidFill>
                  <a:prstClr val="black"/>
                </a:solidFill>
                <a:latin typeface="Bodoni MT Black" pitchFamily="18" charset="0"/>
              </a:rPr>
              <a:t>。</a:t>
            </a:r>
            <a:endParaRPr lang="en-US" altLang="zh-CN" sz="2400" dirty="0" smtClean="0">
              <a:latin typeface="Bodoni MT Black" pitchFamily="18" charset="0"/>
            </a:endParaRPr>
          </a:p>
          <a:p>
            <a:pPr marL="457200" indent="-457200">
              <a:lnSpc>
                <a:spcPct val="125000"/>
              </a:lnSpc>
              <a:buFont typeface="+mj-lt"/>
              <a:buAutoNum type="arabicPeriod"/>
              <a:defRPr/>
            </a:pPr>
            <a:r>
              <a:rPr lang="zh-CN" altLang="en-US" sz="2400" dirty="0" smtClean="0">
                <a:latin typeface="Bodoni MT Black" pitchFamily="18" charset="0"/>
              </a:rPr>
              <a:t>面向对象分析</a:t>
            </a:r>
            <a:r>
              <a:rPr lang="zh-CN" altLang="en-US" sz="2400" dirty="0">
                <a:latin typeface="Bodoni MT Black" pitchFamily="18" charset="0"/>
              </a:rPr>
              <a:t>的关键工作，是分析、确定问题域中的对象及对象间的关系，并建立起问题域的对象模型</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a:lnSpc>
                <a:spcPct val="125000"/>
              </a:lnSpc>
              <a:buFont typeface="+mj-lt"/>
              <a:buAutoNum type="arabicPeriod"/>
              <a:defRPr/>
            </a:pPr>
            <a:r>
              <a:rPr lang="zh-CN" altLang="en-US" sz="2400" dirty="0" smtClean="0">
                <a:latin typeface="Bodoni MT Black" pitchFamily="18" charset="0"/>
              </a:rPr>
              <a:t>大型</a:t>
            </a:r>
            <a:r>
              <a:rPr lang="zh-CN" altLang="en-US" sz="2400" dirty="0">
                <a:latin typeface="Bodoni MT Black" pitchFamily="18" charset="0"/>
              </a:rPr>
              <a:t>、复杂系统的对象模型通常由下述</a:t>
            </a:r>
            <a:r>
              <a:rPr lang="en-US" altLang="zh-CN" sz="2400" dirty="0">
                <a:solidFill>
                  <a:srgbClr val="FF0000"/>
                </a:solidFill>
                <a:latin typeface="Bodoni MT Black" pitchFamily="18" charset="0"/>
              </a:rPr>
              <a:t>5</a:t>
            </a:r>
            <a:r>
              <a:rPr lang="zh-CN" altLang="en-US" sz="2400" dirty="0">
                <a:latin typeface="Bodoni MT Black" pitchFamily="18" charset="0"/>
              </a:rPr>
              <a:t>个层次组成：主题层、类与对象层、结构层、属性层和服务层</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a:lnSpc>
                <a:spcPct val="125000"/>
              </a:lnSpc>
              <a:buFont typeface="+mj-lt"/>
              <a:buAutoNum type="arabicPeriod"/>
              <a:defRPr/>
            </a:pPr>
            <a:r>
              <a:rPr lang="zh-CN" altLang="en-US" sz="2400" dirty="0" smtClean="0">
                <a:latin typeface="Bodoni MT Black" pitchFamily="18" charset="0"/>
              </a:rPr>
              <a:t>分析模型</a:t>
            </a:r>
            <a:r>
              <a:rPr lang="zh-CN" altLang="en-US" sz="2400" dirty="0">
                <a:latin typeface="Bodoni MT Black" pitchFamily="18" charset="0"/>
              </a:rPr>
              <a:t>是系统分析员同用户及领域专家交流时有效的通信手段。最终的模型必须得到用户和领域专家的确认。在交流和确认的过程中，原型往往能起很大的促进作用</a:t>
            </a:r>
            <a:r>
              <a:rPr lang="zh-CN" altLang="en-US" sz="2400" dirty="0" smtClean="0">
                <a:latin typeface="Bodoni MT Black" pitchFamily="18" charset="0"/>
              </a:rPr>
              <a:t>。</a:t>
            </a:r>
            <a:endParaRPr lang="en-US" altLang="zh-CN" sz="2400" dirty="0" smtClean="0">
              <a:latin typeface="Bodoni MT Black" pitchFamily="18" charset="0"/>
            </a:endParaRPr>
          </a:p>
        </p:txBody>
      </p:sp>
      <p:sp>
        <p:nvSpPr>
          <p:cNvPr id="22323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本章小结</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Box 2"/>
          <p:cNvSpPr txBox="1">
            <a:spLocks noChangeArrowheads="1"/>
          </p:cNvSpPr>
          <p:nvPr/>
        </p:nvSpPr>
        <p:spPr bwMode="auto">
          <a:xfrm>
            <a:off x="971550" y="2349500"/>
            <a:ext cx="6985000" cy="922338"/>
          </a:xfrm>
          <a:prstGeom prst="rect">
            <a:avLst/>
          </a:prstGeom>
          <a:noFill/>
          <a:ln w="9525">
            <a:noFill/>
            <a:miter lim="800000"/>
            <a:headEnd/>
            <a:tailEnd/>
          </a:ln>
        </p:spPr>
        <p:txBody>
          <a:bodyPr>
            <a:spAutoFit/>
          </a:bodyPr>
          <a:lstStyle/>
          <a:p>
            <a:pPr algn="ctr" eaLnBrk="1" hangingPunct="1"/>
            <a:r>
              <a:rPr lang="zh-CN" altLang="en-US" sz="5400" b="1">
                <a:solidFill>
                  <a:srgbClr val="000000"/>
                </a:solidFill>
              </a:rPr>
              <a:t>本章结束</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138488" y="404664"/>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4096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40964"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40965"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40966" name="TextBox 3">
            <a:hlinkClick r:id="rId5" action="ppaction://hlinksldjump"/>
          </p:cNvPr>
          <p:cNvSpPr txBox="1">
            <a:spLocks noChangeArrowheads="1"/>
          </p:cNvSpPr>
          <p:nvPr/>
        </p:nvSpPr>
        <p:spPr bwMode="auto">
          <a:xfrm>
            <a:off x="1071563" y="1784202"/>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40967" name="TextBox 4"/>
          <p:cNvSpPr txBox="1">
            <a:spLocks noChangeArrowheads="1"/>
          </p:cNvSpPr>
          <p:nvPr/>
        </p:nvSpPr>
        <p:spPr bwMode="auto">
          <a:xfrm>
            <a:off x="1000125" y="2427139"/>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40968" name="TextBox 5"/>
          <p:cNvSpPr txBox="1">
            <a:spLocks noChangeArrowheads="1"/>
          </p:cNvSpPr>
          <p:nvPr/>
        </p:nvSpPr>
        <p:spPr bwMode="auto">
          <a:xfrm>
            <a:off x="1000125" y="2998639"/>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40969" name="TextBox 6"/>
          <p:cNvSpPr txBox="1">
            <a:spLocks noChangeArrowheads="1"/>
          </p:cNvSpPr>
          <p:nvPr/>
        </p:nvSpPr>
        <p:spPr bwMode="auto">
          <a:xfrm>
            <a:off x="1000125" y="3570139"/>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557189"/>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solidFill>
                  <a:prstClr val="black"/>
                </a:solidFill>
                <a:latin typeface="Bodoni MT Black" pitchFamily="18" charset="0"/>
              </a:rPr>
              <a:t>10.1   </a:t>
            </a:r>
            <a:r>
              <a:rPr kumimoji="1" lang="zh-CN" altLang="en-US" sz="2400" b="1" dirty="0">
                <a:solidFill>
                  <a:prstClr val="black"/>
                </a:solidFill>
                <a:latin typeface="Bodoni MT Black" pitchFamily="18" charset="0"/>
              </a:rPr>
              <a:t>面向对象分析的基本过程</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10.2   </a:t>
            </a:r>
            <a:r>
              <a:rPr kumimoji="1" lang="zh-CN" altLang="en-US" sz="2400" b="1" dirty="0">
                <a:solidFill>
                  <a:prstClr val="black"/>
                </a:solidFill>
                <a:latin typeface="Bodoni MT Black" pitchFamily="18" charset="0"/>
              </a:rPr>
              <a:t>需求陈述</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10.3   </a:t>
            </a:r>
            <a:r>
              <a:rPr kumimoji="1" lang="zh-CN" altLang="en-US" sz="2400" b="1" dirty="0">
                <a:solidFill>
                  <a:prstClr val="black"/>
                </a:solidFill>
                <a:latin typeface="Bodoni MT Black" pitchFamily="18" charset="0"/>
              </a:rPr>
              <a:t>建立对象模型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10.4   </a:t>
            </a:r>
            <a:r>
              <a:rPr kumimoji="1" lang="zh-CN" altLang="en-US" sz="2400" b="1" dirty="0">
                <a:solidFill>
                  <a:prstClr val="black"/>
                </a:solidFill>
                <a:latin typeface="Bodoni MT Black" pitchFamily="18" charset="0"/>
              </a:rPr>
              <a:t>建立动态模型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10.5   </a:t>
            </a:r>
            <a:r>
              <a:rPr kumimoji="1" lang="zh-CN" altLang="en-US" sz="2400" b="1" dirty="0">
                <a:solidFill>
                  <a:prstClr val="black"/>
                </a:solidFill>
                <a:latin typeface="Bodoni MT Black" pitchFamily="18" charset="0"/>
              </a:rPr>
              <a:t>建立功能模型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10.6   </a:t>
            </a:r>
            <a:r>
              <a:rPr kumimoji="1" lang="zh-CN" altLang="en-US" sz="2400" b="1" dirty="0">
                <a:solidFill>
                  <a:prstClr val="black"/>
                </a:solidFill>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矩形 11"/>
          <p:cNvSpPr/>
          <p:nvPr/>
        </p:nvSpPr>
        <p:spPr>
          <a:xfrm>
            <a:off x="783158" y="2065189"/>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3" name="等腰三角形 12"/>
          <p:cNvSpPr/>
          <p:nvPr/>
        </p:nvSpPr>
        <p:spPr>
          <a:xfrm rot="5400000">
            <a:off x="335757" y="2151708"/>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4097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10.2 </a:t>
            </a:r>
            <a:r>
              <a:rPr lang="zh-CN" altLang="en-US" sz="2400">
                <a:solidFill>
                  <a:srgbClr val="D9D9D9"/>
                </a:solidFill>
                <a:latin typeface="Bodoni MT Black" pitchFamily="18" charset="0"/>
              </a:rPr>
              <a:t>需求陈述</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txBox="1">
            <a:spLocks/>
          </p:cNvSpPr>
          <p:nvPr/>
        </p:nvSpPr>
        <p:spPr bwMode="auto">
          <a:xfrm>
            <a:off x="0" y="6265863"/>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en-US" sz="2400" dirty="0">
              <a:solidFill>
                <a:srgbClr val="D9D9D9"/>
              </a:solidFill>
              <a:latin typeface="Bodoni MT Black" pitchFamily="18" charset="0"/>
            </a:endParaRPr>
          </a:p>
        </p:txBody>
      </p:sp>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10.2.1 </a:t>
            </a:r>
            <a:r>
              <a:rPr lang="zh-CN" altLang="en-US" sz="2400" dirty="0">
                <a:solidFill>
                  <a:srgbClr val="D9D9D9"/>
                </a:solidFill>
                <a:latin typeface="Bodoni MT Black" pitchFamily="18" charset="0"/>
                <a:ea typeface="+mn-ea"/>
              </a:rPr>
              <a:t>书写要点</a:t>
            </a:r>
          </a:p>
        </p:txBody>
      </p:sp>
      <p:sp>
        <p:nvSpPr>
          <p:cNvPr id="26628" name="标题 3"/>
          <p:cNvSpPr>
            <a:spLocks noGrp="1"/>
          </p:cNvSpPr>
          <p:nvPr>
            <p:ph type="title" idx="4294967295"/>
          </p:nvPr>
        </p:nvSpPr>
        <p:spPr>
          <a:xfrm>
            <a:off x="158750" y="0"/>
            <a:ext cx="8229600" cy="1143000"/>
          </a:xfrm>
        </p:spPr>
        <p:txBody>
          <a:bodyPr/>
          <a:lstStyle/>
          <a:p>
            <a:pPr>
              <a:defRPr/>
            </a:pPr>
            <a:r>
              <a:rPr lang="en-US" altLang="zh-CN" b="1" dirty="0">
                <a:latin typeface="Bodoni MT Black" pitchFamily="18" charset="0"/>
                <a:ea typeface="+mn-ea"/>
              </a:rPr>
              <a:t>10.2 </a:t>
            </a:r>
            <a:r>
              <a:rPr lang="zh-CN" altLang="en-US" b="1" dirty="0" smtClean="0">
                <a:latin typeface="Bodoni MT Black" pitchFamily="18" charset="0"/>
              </a:rPr>
              <a:t>需求陈述</a:t>
            </a:r>
          </a:p>
        </p:txBody>
      </p:sp>
      <p:sp>
        <p:nvSpPr>
          <p:cNvPr id="8" name="内容占位符 4"/>
          <p:cNvSpPr>
            <a:spLocks noGrp="1"/>
          </p:cNvSpPr>
          <p:nvPr>
            <p:ph idx="4294967295"/>
          </p:nvPr>
        </p:nvSpPr>
        <p:spPr>
          <a:xfrm>
            <a:off x="549275" y="1030288"/>
            <a:ext cx="8229600" cy="604837"/>
          </a:xfrm>
        </p:spPr>
        <p:txBody>
          <a:bodyPr/>
          <a:lstStyle/>
          <a:p>
            <a:pPr marL="0" indent="0">
              <a:buFont typeface="Arial" charset="0"/>
              <a:buNone/>
              <a:defRPr/>
            </a:pPr>
            <a:r>
              <a:rPr lang="en-US" altLang="zh-CN" b="1" dirty="0" smtClean="0">
                <a:latin typeface="Bodoni MT Black" pitchFamily="18" charset="0"/>
              </a:rPr>
              <a:t>10.2.1 </a:t>
            </a:r>
            <a:r>
              <a:rPr lang="zh-CN" altLang="en-US" b="1" dirty="0" smtClean="0">
                <a:latin typeface="Bodoni MT Black" pitchFamily="18" charset="0"/>
              </a:rPr>
              <a:t>书写要点</a:t>
            </a:r>
          </a:p>
        </p:txBody>
      </p:sp>
      <p:sp>
        <p:nvSpPr>
          <p:cNvPr id="43014" name="文本框 4"/>
          <p:cNvSpPr txBox="1">
            <a:spLocks noChangeArrowheads="1"/>
          </p:cNvSpPr>
          <p:nvPr/>
        </p:nvSpPr>
        <p:spPr bwMode="auto">
          <a:xfrm>
            <a:off x="395536" y="2605088"/>
            <a:ext cx="8496943" cy="3323987"/>
          </a:xfrm>
          <a:prstGeom prst="rect">
            <a:avLst/>
          </a:prstGeom>
          <a:noFill/>
          <a:ln w="9525">
            <a:noFill/>
            <a:miter lim="800000"/>
            <a:headEnd/>
            <a:tailEnd/>
          </a:ln>
        </p:spPr>
        <p:txBody>
          <a:bodyPr wrap="square">
            <a:spAutoFit/>
          </a:bodyPr>
          <a:lstStyle/>
          <a:p>
            <a:pPr marL="342900" indent="-342900" eaLnBrk="1" hangingPunct="1">
              <a:lnSpc>
                <a:spcPct val="125000"/>
              </a:lnSpc>
              <a:buSzPct val="100000"/>
              <a:buFont typeface="Wingdings" pitchFamily="2" charset="2"/>
              <a:buChar char="l"/>
            </a:pPr>
            <a:r>
              <a:rPr lang="zh-CN" altLang="en-US" sz="2400" dirty="0">
                <a:latin typeface="Bodoni MT Black" pitchFamily="18" charset="0"/>
              </a:rPr>
              <a:t>应该</a:t>
            </a:r>
            <a:r>
              <a:rPr lang="zh-CN" altLang="en-US" sz="2400" dirty="0">
                <a:solidFill>
                  <a:srgbClr val="FF0000"/>
                </a:solidFill>
                <a:latin typeface="Bodoni MT Black" pitchFamily="18" charset="0"/>
              </a:rPr>
              <a:t>描述用户的需求</a:t>
            </a:r>
            <a:r>
              <a:rPr lang="zh-CN" altLang="en-US" sz="2400" dirty="0">
                <a:latin typeface="Bodoni MT Black" pitchFamily="18" charset="0"/>
              </a:rPr>
              <a:t>而不是提出解决问题的方法</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latin typeface="Bodoni MT Black" pitchFamily="18" charset="0"/>
              </a:rPr>
              <a:t>应该</a:t>
            </a:r>
            <a:r>
              <a:rPr lang="zh-CN" altLang="en-US" sz="2400" dirty="0">
                <a:latin typeface="Bodoni MT Black" pitchFamily="18" charset="0"/>
              </a:rPr>
              <a:t>指出哪些是系统必要的性质，哪些是任选的性质</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latin typeface="Bodoni MT Black" pitchFamily="18" charset="0"/>
              </a:rPr>
              <a:t>应该</a:t>
            </a:r>
            <a:r>
              <a:rPr lang="zh-CN" altLang="en-US" sz="2400" dirty="0">
                <a:solidFill>
                  <a:srgbClr val="FF0000"/>
                </a:solidFill>
                <a:latin typeface="Bodoni MT Black" pitchFamily="18" charset="0"/>
              </a:rPr>
              <a:t>避免</a:t>
            </a:r>
            <a:r>
              <a:rPr lang="zh-CN" altLang="en-US" sz="2400" dirty="0">
                <a:latin typeface="Bodoni MT Black" pitchFamily="18" charset="0"/>
              </a:rPr>
              <a:t>对设计策略施加</a:t>
            </a:r>
            <a:r>
              <a:rPr lang="zh-CN" altLang="en-US" sz="2400" dirty="0">
                <a:solidFill>
                  <a:srgbClr val="FF0000"/>
                </a:solidFill>
                <a:latin typeface="Bodoni MT Black" pitchFamily="18" charset="0"/>
              </a:rPr>
              <a:t>过多的约束</a:t>
            </a:r>
            <a:r>
              <a:rPr lang="zh-CN" altLang="en-US" sz="2400" dirty="0">
                <a:latin typeface="Bodoni MT Black" pitchFamily="18" charset="0"/>
              </a:rPr>
              <a:t>，也不要描述系统的内部结构，因为这样做将限制实现的灵活性</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latin typeface="Bodoni MT Black" pitchFamily="18" charset="0"/>
              </a:rPr>
              <a:t>对</a:t>
            </a:r>
            <a:r>
              <a:rPr lang="zh-CN" altLang="en-US" sz="2400" dirty="0">
                <a:solidFill>
                  <a:srgbClr val="FF0000"/>
                </a:solidFill>
                <a:latin typeface="Bodoni MT Black" pitchFamily="18" charset="0"/>
              </a:rPr>
              <a:t>系统性能</a:t>
            </a:r>
            <a:r>
              <a:rPr lang="zh-CN" altLang="en-US" sz="2400" dirty="0">
                <a:latin typeface="Bodoni MT Black" pitchFamily="18" charset="0"/>
              </a:rPr>
              <a:t>及系统与外界环境</a:t>
            </a:r>
            <a:r>
              <a:rPr lang="zh-CN" altLang="en-US" sz="2400" dirty="0">
                <a:solidFill>
                  <a:srgbClr val="FF0000"/>
                </a:solidFill>
                <a:latin typeface="Bodoni MT Black" pitchFamily="18" charset="0"/>
              </a:rPr>
              <a:t>交互协议</a:t>
            </a:r>
            <a:r>
              <a:rPr lang="zh-CN" altLang="en-US" sz="2400" dirty="0">
                <a:latin typeface="Bodoni MT Black" pitchFamily="18" charset="0"/>
              </a:rPr>
              <a:t>进行描述</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latin typeface="Bodoni MT Black" pitchFamily="18" charset="0"/>
              </a:rPr>
              <a:t>对</a:t>
            </a:r>
            <a:r>
              <a:rPr lang="zh-CN" altLang="en-US" sz="2400" dirty="0">
                <a:latin typeface="Bodoni MT Black" pitchFamily="18" charset="0"/>
              </a:rPr>
              <a:t>采用的</a:t>
            </a:r>
            <a:r>
              <a:rPr lang="zh-CN" altLang="en-US" sz="2400" dirty="0">
                <a:solidFill>
                  <a:srgbClr val="FF0000"/>
                </a:solidFill>
                <a:latin typeface="Bodoni MT Black" pitchFamily="18" charset="0"/>
              </a:rPr>
              <a:t>软件工程标准</a:t>
            </a:r>
            <a:r>
              <a:rPr lang="zh-CN" altLang="en-US" sz="2400" dirty="0">
                <a:latin typeface="Bodoni MT Black" pitchFamily="18" charset="0"/>
              </a:rPr>
              <a:t>、</a:t>
            </a:r>
            <a:r>
              <a:rPr lang="zh-CN" altLang="en-US" sz="2400" dirty="0">
                <a:solidFill>
                  <a:srgbClr val="FF0000"/>
                </a:solidFill>
                <a:latin typeface="Bodoni MT Black" pitchFamily="18" charset="0"/>
              </a:rPr>
              <a:t>模块构造准则</a:t>
            </a:r>
            <a:r>
              <a:rPr lang="zh-CN" altLang="en-US" sz="2400" dirty="0">
                <a:latin typeface="Bodoni MT Black" pitchFamily="18" charset="0"/>
              </a:rPr>
              <a:t>、将来可能做的扩充以及</a:t>
            </a:r>
            <a:r>
              <a:rPr lang="zh-CN" altLang="en-US" sz="2400" dirty="0">
                <a:solidFill>
                  <a:srgbClr val="FF0000"/>
                </a:solidFill>
                <a:latin typeface="Bodoni MT Black" pitchFamily="18" charset="0"/>
              </a:rPr>
              <a:t>可维护性要求</a:t>
            </a:r>
            <a:r>
              <a:rPr lang="zh-CN" altLang="en-US" sz="2400" dirty="0">
                <a:latin typeface="Bodoni MT Black" pitchFamily="18" charset="0"/>
              </a:rPr>
              <a:t>等方面进行描述。</a:t>
            </a:r>
          </a:p>
        </p:txBody>
      </p:sp>
      <p:sp>
        <p:nvSpPr>
          <p:cNvPr id="2" name="圆角矩形 1"/>
          <p:cNvSpPr/>
          <p:nvPr/>
        </p:nvSpPr>
        <p:spPr>
          <a:xfrm>
            <a:off x="684213" y="1844675"/>
            <a:ext cx="7488237" cy="51752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dirty="0">
                <a:solidFill>
                  <a:prstClr val="black"/>
                </a:solidFill>
                <a:latin typeface="Bodoni MT Black" pitchFamily="18" charset="0"/>
              </a:rPr>
              <a:t>需求陈述应该阐明</a:t>
            </a:r>
            <a:r>
              <a:rPr lang="zh-CN" altLang="en-US" sz="2400" dirty="0">
                <a:solidFill>
                  <a:srgbClr val="FF0000"/>
                </a:solidFill>
                <a:latin typeface="Bodoni MT Black" pitchFamily="18" charset="0"/>
              </a:rPr>
              <a:t>“做什么”</a:t>
            </a:r>
            <a:r>
              <a:rPr lang="zh-CN" altLang="en-US" sz="2400" dirty="0">
                <a:solidFill>
                  <a:prstClr val="black"/>
                </a:solidFill>
                <a:latin typeface="Bodoni MT Black" pitchFamily="18" charset="0"/>
              </a:rPr>
              <a:t>而不是“怎样做”！</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4"/>
          <p:cNvSpPr txBox="1">
            <a:spLocks noChangeArrowheads="1"/>
          </p:cNvSpPr>
          <p:nvPr/>
        </p:nvSpPr>
        <p:spPr bwMode="auto">
          <a:xfrm>
            <a:off x="395536" y="1628775"/>
            <a:ext cx="8352928" cy="3276987"/>
          </a:xfrm>
          <a:prstGeom prst="rect">
            <a:avLst/>
          </a:prstGeom>
          <a:noFill/>
          <a:ln w="9525">
            <a:noFill/>
            <a:miter lim="800000"/>
            <a:headEnd/>
            <a:tailEnd/>
          </a:ln>
        </p:spPr>
        <p:txBody>
          <a:bodyPr wrap="square">
            <a:spAutoFit/>
          </a:bodyPr>
          <a:lstStyle/>
          <a:p>
            <a:pPr marL="342900" indent="-342900" eaLnBrk="1" hangingPunct="1">
              <a:lnSpc>
                <a:spcPct val="125000"/>
              </a:lnSpc>
              <a:buSzPct val="100000"/>
              <a:buFont typeface="Wingdings" pitchFamily="2" charset="2"/>
              <a:buChar char="l"/>
            </a:pPr>
            <a:r>
              <a:rPr lang="zh-CN" altLang="en-US" sz="2400" dirty="0">
                <a:latin typeface="Bodoni MT Black" pitchFamily="18" charset="0"/>
              </a:rPr>
              <a:t>书写需求陈述时，要尽力做到语法正确，而且应该慎重选用名词、动词、形容词和同义词</a:t>
            </a:r>
            <a:r>
              <a:rPr lang="zh-CN" altLang="en-US" sz="2400" dirty="0" smtClean="0">
                <a:latin typeface="Bodoni MT Black" pitchFamily="18" charset="0"/>
              </a:rPr>
              <a:t>。</a:t>
            </a:r>
            <a:endParaRPr lang="en-US" altLang="zh-CN" sz="2400" dirty="0" smtClean="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latin typeface="Bodoni MT Black" pitchFamily="18" charset="0"/>
              </a:rPr>
              <a:t>系统分析</a:t>
            </a:r>
            <a:r>
              <a:rPr lang="zh-CN" altLang="en-US" sz="2400" dirty="0">
                <a:latin typeface="Bodoni MT Black" pitchFamily="18" charset="0"/>
              </a:rPr>
              <a:t>员必须把需求与实现策略区分开</a:t>
            </a:r>
            <a:r>
              <a:rPr lang="zh-CN" altLang="en-US" sz="2400" dirty="0" smtClean="0">
                <a:latin typeface="Bodoni MT Black" pitchFamily="18" charset="0"/>
              </a:rPr>
              <a:t>。</a:t>
            </a:r>
            <a:endParaRPr lang="en-US" altLang="zh-CN" sz="2400" dirty="0" smtClean="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latin typeface="Bodoni MT Black" pitchFamily="18" charset="0"/>
              </a:rPr>
              <a:t>应该</a:t>
            </a:r>
            <a:r>
              <a:rPr lang="zh-CN" altLang="en-US" sz="2400" dirty="0">
                <a:latin typeface="Bodoni MT Black" pitchFamily="18" charset="0"/>
              </a:rPr>
              <a:t>看到，需求陈述仅仅是理解用户需求的出发点，它并不是一成不变的文档</a:t>
            </a:r>
            <a:r>
              <a:rPr lang="zh-CN" altLang="en-US" sz="2400" dirty="0" smtClean="0">
                <a:latin typeface="Bodoni MT Black" pitchFamily="18" charset="0"/>
              </a:rPr>
              <a:t>。</a:t>
            </a:r>
            <a:endParaRPr lang="en-US" altLang="zh-CN" sz="2400" dirty="0" smtClean="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latin typeface="Bodoni MT Black" pitchFamily="18" charset="0"/>
              </a:rPr>
              <a:t>系统分析</a:t>
            </a:r>
            <a:r>
              <a:rPr lang="zh-CN" altLang="en-US" sz="2400" dirty="0">
                <a:latin typeface="Bodoni MT Black" pitchFamily="18" charset="0"/>
              </a:rPr>
              <a:t>员必须与用户及领域专家密切配合协同工作，共同提炼和整理用户需求。</a:t>
            </a:r>
          </a:p>
        </p:txBody>
      </p:sp>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10.2.1 </a:t>
            </a:r>
            <a:r>
              <a:rPr lang="zh-CN" altLang="en-US" sz="2400" dirty="0">
                <a:solidFill>
                  <a:srgbClr val="D9D9D9"/>
                </a:solidFill>
                <a:latin typeface="Bodoni MT Black" pitchFamily="18" charset="0"/>
                <a:ea typeface="+mn-ea"/>
              </a:rPr>
              <a:t>书写要点</a:t>
            </a:r>
          </a:p>
        </p:txBody>
      </p:sp>
      <p:sp>
        <p:nvSpPr>
          <p:cNvPr id="6" name="标题 3"/>
          <p:cNvSpPr txBox="1">
            <a:spLocks/>
          </p:cNvSpPr>
          <p:nvPr/>
        </p:nvSpPr>
        <p:spPr bwMode="auto">
          <a:xfrm>
            <a:off x="1587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a:latin typeface="Bodoni MT Black" pitchFamily="18" charset="0"/>
                <a:ea typeface="+mn-ea"/>
              </a:rPr>
              <a:t>10.2</a:t>
            </a:r>
            <a:r>
              <a:rPr lang="en-US" altLang="zh-CN" b="1" dirty="0" smtClean="0">
                <a:latin typeface="Bodoni MT Black" pitchFamily="18" charset="0"/>
              </a:rPr>
              <a:t> </a:t>
            </a:r>
            <a:r>
              <a:rPr lang="zh-CN" altLang="en-US" b="1" dirty="0" smtClean="0">
                <a:latin typeface="Bodoni MT Black" pitchFamily="18" charset="0"/>
              </a:rPr>
              <a:t>需求陈述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74638"/>
            <a:ext cx="8229600" cy="1143000"/>
          </a:xfrm>
        </p:spPr>
        <p:txBody>
          <a:bodyPr/>
          <a:lstStyle/>
          <a:p>
            <a:pPr>
              <a:defRPr/>
            </a:pPr>
            <a:r>
              <a:rPr lang="en-US" altLang="zh-CN" b="1" dirty="0">
                <a:latin typeface="Bodoni MT Black" pitchFamily="18" charset="0"/>
                <a:ea typeface="+mn-ea"/>
              </a:rPr>
              <a:t>10.2</a:t>
            </a:r>
            <a:r>
              <a:rPr lang="en-US" altLang="zh-CN" b="1" dirty="0" smtClean="0">
                <a:latin typeface="Bodoni MT Black" pitchFamily="18" charset="0"/>
              </a:rPr>
              <a:t> </a:t>
            </a:r>
            <a:r>
              <a:rPr lang="zh-CN" altLang="en-US" b="1" dirty="0" smtClean="0">
                <a:latin typeface="Bodoni MT Black" pitchFamily="18" charset="0"/>
              </a:rPr>
              <a:t>需求陈述</a:t>
            </a:r>
          </a:p>
        </p:txBody>
      </p:sp>
      <p:sp>
        <p:nvSpPr>
          <p:cNvPr id="8" name="内容占位符 4"/>
          <p:cNvSpPr>
            <a:spLocks noGrp="1"/>
          </p:cNvSpPr>
          <p:nvPr>
            <p:ph idx="4294967295"/>
          </p:nvPr>
        </p:nvSpPr>
        <p:spPr>
          <a:xfrm>
            <a:off x="549275" y="1470025"/>
            <a:ext cx="8229600" cy="604838"/>
          </a:xfrm>
        </p:spPr>
        <p:txBody>
          <a:bodyPr/>
          <a:lstStyle/>
          <a:p>
            <a:pPr marL="0" indent="0">
              <a:buFont typeface="Arial" charset="0"/>
              <a:buNone/>
              <a:defRPr/>
            </a:pPr>
            <a:r>
              <a:rPr lang="en-US" altLang="zh-CN" b="1" dirty="0" smtClean="0">
                <a:latin typeface="Bodoni MT Black" pitchFamily="18" charset="0"/>
              </a:rPr>
              <a:t>10.2.2 </a:t>
            </a:r>
            <a:r>
              <a:rPr lang="zh-CN" altLang="en-US" b="1" dirty="0">
                <a:latin typeface="Bodoni MT Black" pitchFamily="18" charset="0"/>
              </a:rPr>
              <a:t>例子</a:t>
            </a:r>
            <a:endParaRPr lang="zh-CN" altLang="en-US" b="1" dirty="0" smtClean="0">
              <a:latin typeface="Bodoni MT Black" pitchFamily="18" charset="0"/>
            </a:endParaRPr>
          </a:p>
        </p:txBody>
      </p:sp>
      <p:pic>
        <p:nvPicPr>
          <p:cNvPr id="47108" name="图片 1"/>
          <p:cNvPicPr>
            <a:picLocks noChangeAspect="1"/>
          </p:cNvPicPr>
          <p:nvPr/>
        </p:nvPicPr>
        <p:blipFill>
          <a:blip r:embed="rId3" cstate="print"/>
          <a:srcRect/>
          <a:stretch>
            <a:fillRect/>
          </a:stretch>
        </p:blipFill>
        <p:spPr bwMode="auto">
          <a:xfrm>
            <a:off x="1565275" y="2028825"/>
            <a:ext cx="6197600" cy="3168650"/>
          </a:xfrm>
          <a:prstGeom prst="rect">
            <a:avLst/>
          </a:prstGeom>
          <a:noFill/>
          <a:ln w="9525">
            <a:noFill/>
            <a:miter lim="800000"/>
            <a:headEnd/>
            <a:tailEnd/>
          </a:ln>
        </p:spPr>
      </p:pic>
      <p:sp>
        <p:nvSpPr>
          <p:cNvPr id="47109" name="文本框 2"/>
          <p:cNvSpPr txBox="1">
            <a:spLocks noChangeArrowheads="1"/>
          </p:cNvSpPr>
          <p:nvPr/>
        </p:nvSpPr>
        <p:spPr bwMode="auto">
          <a:xfrm>
            <a:off x="3857620" y="5357826"/>
            <a:ext cx="1293815" cy="368300"/>
          </a:xfrm>
          <a:prstGeom prst="rect">
            <a:avLst/>
          </a:prstGeom>
          <a:noFill/>
          <a:ln w="9525">
            <a:noFill/>
            <a:miter lim="800000"/>
            <a:headEnd/>
            <a:tailEnd/>
          </a:ln>
        </p:spPr>
        <p:txBody>
          <a:bodyPr wrap="square">
            <a:spAutoFit/>
          </a:bodyPr>
          <a:lstStyle/>
          <a:p>
            <a:pPr eaLnBrk="1" hangingPunct="1"/>
            <a:r>
              <a:rPr lang="en-US" altLang="zh-CN" dirty="0" smtClean="0">
                <a:solidFill>
                  <a:srgbClr val="0070C0"/>
                </a:solidFill>
                <a:latin typeface="Bodoni MT Black" pitchFamily="18" charset="0"/>
              </a:rPr>
              <a:t>ATM</a:t>
            </a:r>
            <a:r>
              <a:rPr lang="zh-CN" altLang="en-US" dirty="0">
                <a:solidFill>
                  <a:srgbClr val="0070C0"/>
                </a:solidFill>
                <a:latin typeface="Bodoni MT Black" pitchFamily="18" charset="0"/>
              </a:rPr>
              <a:t>系统</a:t>
            </a: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10.2.2  </a:t>
            </a:r>
            <a:r>
              <a:rPr lang="zh-CN" altLang="en-US" sz="2400" dirty="0" smtClean="0">
                <a:solidFill>
                  <a:srgbClr val="D9D9D9"/>
                </a:solidFill>
                <a:latin typeface="Bodoni MT Black" pitchFamily="18" charset="0"/>
                <a:ea typeface="+mn-ea"/>
              </a:rPr>
              <a:t>例子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4"/>
          <p:cNvSpPr>
            <a:spLocks noGrp="1"/>
          </p:cNvSpPr>
          <p:nvPr>
            <p:ph idx="4294967295"/>
          </p:nvPr>
        </p:nvSpPr>
        <p:spPr>
          <a:xfrm>
            <a:off x="395287" y="1026508"/>
            <a:ext cx="8229600" cy="604837"/>
          </a:xfrm>
        </p:spPr>
        <p:txBody>
          <a:bodyPr/>
          <a:lstStyle/>
          <a:p>
            <a:pPr marL="0" indent="0">
              <a:buFont typeface="Arial" charset="0"/>
              <a:buNone/>
              <a:defRPr/>
            </a:pPr>
            <a:r>
              <a:rPr lang="en-US" altLang="zh-CN" sz="2800" b="1" dirty="0">
                <a:latin typeface="Bodoni MT Black" pitchFamily="18" charset="0"/>
              </a:rPr>
              <a:t>1</a:t>
            </a:r>
            <a:r>
              <a:rPr lang="en-US" altLang="zh-CN" sz="2800" b="1" dirty="0" smtClean="0">
                <a:latin typeface="Bodoni MT Black" pitchFamily="18" charset="0"/>
              </a:rPr>
              <a:t>. </a:t>
            </a:r>
            <a:r>
              <a:rPr lang="zh-CN" altLang="en-US" sz="2800" b="1" dirty="0" smtClean="0">
                <a:latin typeface="Bodoni MT Black" pitchFamily="18" charset="0"/>
              </a:rPr>
              <a:t>储户和柜员交互</a:t>
            </a:r>
          </a:p>
        </p:txBody>
      </p:sp>
      <p:sp>
        <p:nvSpPr>
          <p:cNvPr id="4" name="文本框 3"/>
          <p:cNvSpPr txBox="1"/>
          <p:nvPr/>
        </p:nvSpPr>
        <p:spPr>
          <a:xfrm>
            <a:off x="395287" y="1631345"/>
            <a:ext cx="4248721" cy="3054682"/>
          </a:xfrm>
          <a:prstGeom prst="rect">
            <a:avLst/>
          </a:prstGeom>
          <a:noFill/>
        </p:spPr>
        <p:txBody>
          <a:bodyPr wrap="square">
            <a:spAutoFit/>
          </a:bodyPr>
          <a:lstStyle/>
          <a:p>
            <a:pPr eaLnBrk="1" hangingPunct="1">
              <a:lnSpc>
                <a:spcPct val="125000"/>
              </a:lnSpc>
              <a:defRPr/>
            </a:pPr>
            <a:r>
              <a:rPr lang="zh-CN" altLang="en-US" sz="2200" dirty="0">
                <a:solidFill>
                  <a:srgbClr val="FF0000"/>
                </a:solidFill>
                <a:latin typeface="Bodoni MT Black" pitchFamily="18" charset="0"/>
              </a:rPr>
              <a:t>银行柜员使用柜员终端处理储户提交的储蓄事务。</a:t>
            </a:r>
            <a:endParaRPr lang="en-US" altLang="zh-CN" sz="2200" dirty="0">
              <a:solidFill>
                <a:srgbClr val="FF0000"/>
              </a:solidFill>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200" dirty="0" smtClean="0">
                <a:latin typeface="Bodoni MT Black" pitchFamily="18" charset="0"/>
              </a:rPr>
              <a:t>储户可用</a:t>
            </a:r>
            <a:r>
              <a:rPr lang="zh-CN" altLang="en-US" sz="2200" dirty="0">
                <a:latin typeface="Bodoni MT Black" pitchFamily="18" charset="0"/>
              </a:rPr>
              <a:t>现金或支票向自己拥有的某个账户内存款或开新账户，也</a:t>
            </a:r>
            <a:r>
              <a:rPr lang="zh-CN" altLang="en-US" sz="2200" dirty="0" smtClean="0">
                <a:latin typeface="Bodoni MT Black" pitchFamily="18" charset="0"/>
              </a:rPr>
              <a:t>可从自己账户</a:t>
            </a:r>
            <a:r>
              <a:rPr lang="zh-CN" altLang="en-US" sz="2200" dirty="0">
                <a:latin typeface="Bodoni MT Black" pitchFamily="18" charset="0"/>
              </a:rPr>
              <a:t>中取款</a:t>
            </a:r>
            <a:r>
              <a:rPr lang="zh-CN" altLang="en-US" sz="2200" dirty="0" smtClean="0">
                <a:latin typeface="Bodoni MT Black" pitchFamily="18" charset="0"/>
              </a:rPr>
              <a:t>。</a:t>
            </a:r>
            <a:endParaRPr lang="en-US" altLang="zh-CN" sz="2200" dirty="0" smtClean="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200" dirty="0" smtClean="0">
                <a:latin typeface="Bodoni MT Black" pitchFamily="18" charset="0"/>
              </a:rPr>
              <a:t>柜员负责把储户提交的存款或取款事务输进柜员终端。</a:t>
            </a:r>
            <a:endParaRPr lang="en-US" altLang="zh-CN" sz="2200" dirty="0" smtClean="0">
              <a:latin typeface="Bodoni MT Black" pitchFamily="18" charset="0"/>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10.2.2 </a:t>
            </a:r>
            <a:r>
              <a:rPr lang="zh-CN" altLang="en-US" sz="2400" dirty="0" smtClean="0">
                <a:solidFill>
                  <a:srgbClr val="D9D9D9"/>
                </a:solidFill>
                <a:latin typeface="Bodoni MT Black" pitchFamily="18" charset="0"/>
                <a:ea typeface="+mn-ea"/>
              </a:rPr>
              <a:t>例子</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1587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a:latin typeface="Bodoni MT Black" pitchFamily="18" charset="0"/>
                <a:ea typeface="+mn-ea"/>
              </a:rPr>
              <a:t>10.2</a:t>
            </a:r>
            <a:r>
              <a:rPr lang="en-US" altLang="zh-CN" b="1" dirty="0" smtClean="0">
                <a:latin typeface="Bodoni MT Black" pitchFamily="18" charset="0"/>
              </a:rPr>
              <a:t> </a:t>
            </a:r>
            <a:r>
              <a:rPr lang="zh-CN" altLang="en-US" b="1" dirty="0" smtClean="0">
                <a:latin typeface="Bodoni MT Black" pitchFamily="18" charset="0"/>
              </a:rPr>
              <a:t>需求陈述</a:t>
            </a:r>
          </a:p>
        </p:txBody>
      </p:sp>
      <p:pic>
        <p:nvPicPr>
          <p:cNvPr id="7" name="图片 1"/>
          <p:cNvPicPr>
            <a:picLocks noChangeAspect="1"/>
          </p:cNvPicPr>
          <p:nvPr/>
        </p:nvPicPr>
        <p:blipFill>
          <a:blip r:embed="rId3" cstate="print"/>
          <a:srcRect/>
          <a:stretch>
            <a:fillRect/>
          </a:stretch>
        </p:blipFill>
        <p:spPr bwMode="auto">
          <a:xfrm>
            <a:off x="4510087" y="1660382"/>
            <a:ext cx="4500399" cy="2300921"/>
          </a:xfrm>
          <a:prstGeom prst="rect">
            <a:avLst/>
          </a:prstGeom>
          <a:noFill/>
          <a:ln w="9525">
            <a:noFill/>
            <a:miter lim="800000"/>
            <a:headEnd/>
            <a:tailEnd/>
          </a:ln>
        </p:spPr>
      </p:pic>
      <p:sp>
        <p:nvSpPr>
          <p:cNvPr id="2" name="椭圆 1"/>
          <p:cNvSpPr/>
          <p:nvPr/>
        </p:nvSpPr>
        <p:spPr>
          <a:xfrm>
            <a:off x="6372200" y="1631345"/>
            <a:ext cx="1872208" cy="7895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7308304" y="2185528"/>
            <a:ext cx="360040" cy="3793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95287" y="4608832"/>
            <a:ext cx="8353177" cy="1361911"/>
          </a:xfrm>
          <a:prstGeom prst="rect">
            <a:avLst/>
          </a:prstGeom>
        </p:spPr>
        <p:txBody>
          <a:bodyPr wrap="square">
            <a:spAutoFit/>
          </a:bodyPr>
          <a:lstStyle/>
          <a:p>
            <a:pPr marL="342900" indent="-342900" eaLnBrk="1" hangingPunct="1">
              <a:lnSpc>
                <a:spcPct val="125000"/>
              </a:lnSpc>
              <a:buFont typeface="Wingdings" panose="05000000000000000000" pitchFamily="2" charset="2"/>
              <a:buChar char="l"/>
              <a:defRPr/>
            </a:pPr>
            <a:r>
              <a:rPr lang="zh-CN" altLang="en-US" sz="2200" dirty="0" smtClean="0">
                <a:latin typeface="Bodoni MT Black" pitchFamily="18" charset="0"/>
              </a:rPr>
              <a:t>柜</a:t>
            </a:r>
            <a:r>
              <a:rPr lang="zh-CN" altLang="en-US" sz="2200" dirty="0">
                <a:latin typeface="Bodoni MT Black" pitchFamily="18" charset="0"/>
              </a:rPr>
              <a:t>员终端与相应的分行计算机通信，分行计算机处理针对某个账户的事务并且维护账户。</a:t>
            </a:r>
          </a:p>
          <a:p>
            <a:pPr marL="342900" indent="-342900" eaLnBrk="1" hangingPunct="1">
              <a:lnSpc>
                <a:spcPct val="125000"/>
              </a:lnSpc>
              <a:buFont typeface="Wingdings" panose="05000000000000000000" pitchFamily="2" charset="2"/>
              <a:buChar char="l"/>
              <a:defRPr/>
            </a:pPr>
            <a:r>
              <a:rPr lang="zh-CN" altLang="en-US" sz="2200" dirty="0" smtClean="0">
                <a:latin typeface="Bodoni MT Black" pitchFamily="18" charset="0"/>
              </a:rPr>
              <a:t>接收</a:t>
            </a:r>
            <a:r>
              <a:rPr lang="zh-CN" altLang="en-US" sz="2200" dirty="0">
                <a:latin typeface="Bodoni MT Black" pitchFamily="18" charset="0"/>
              </a:rPr>
              <a:t>储户交来的现金或支票，或付给储户现金。</a:t>
            </a:r>
            <a:endParaRPr lang="en-US" altLang="zh-CN" sz="2200" dirty="0">
              <a:latin typeface="Bodoni MT Black" pitchFamily="18" charset="0"/>
            </a:endParaRPr>
          </a:p>
        </p:txBody>
      </p:sp>
      <p:cxnSp>
        <p:nvCxnSpPr>
          <p:cNvPr id="15" name="直接箭头连接符 14"/>
          <p:cNvCxnSpPr/>
          <p:nvPr/>
        </p:nvCxnSpPr>
        <p:spPr>
          <a:xfrm flipV="1">
            <a:off x="8100392" y="2636912"/>
            <a:ext cx="287958" cy="1440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8098724" y="2478378"/>
            <a:ext cx="287958" cy="1440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7596336" y="2185528"/>
            <a:ext cx="360040" cy="4223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4"/>
          <p:cNvSpPr>
            <a:spLocks noGrp="1"/>
          </p:cNvSpPr>
          <p:nvPr>
            <p:ph idx="4294967295"/>
          </p:nvPr>
        </p:nvSpPr>
        <p:spPr>
          <a:xfrm>
            <a:off x="395288" y="1033463"/>
            <a:ext cx="8229600" cy="604837"/>
          </a:xfrm>
        </p:spPr>
        <p:txBody>
          <a:bodyPr/>
          <a:lstStyle/>
          <a:p>
            <a:pPr marL="0" indent="0">
              <a:buFont typeface="Arial" charset="0"/>
              <a:buNone/>
              <a:defRPr/>
            </a:pPr>
            <a:r>
              <a:rPr lang="en-US" altLang="zh-CN" sz="2800" b="1" dirty="0">
                <a:latin typeface="Bodoni MT Black" pitchFamily="18" charset="0"/>
              </a:rPr>
              <a:t>2</a:t>
            </a:r>
            <a:r>
              <a:rPr lang="en-US" altLang="zh-CN" sz="2800" b="1" dirty="0" smtClean="0">
                <a:latin typeface="Bodoni MT Black" pitchFamily="18" charset="0"/>
              </a:rPr>
              <a:t>. </a:t>
            </a:r>
            <a:r>
              <a:rPr lang="zh-CN" altLang="en-US" sz="2800" b="1" dirty="0" smtClean="0">
                <a:latin typeface="Bodoni MT Black" pitchFamily="18" charset="0"/>
              </a:rPr>
              <a:t>储户和</a:t>
            </a:r>
            <a:r>
              <a:rPr lang="en-US" altLang="zh-CN" sz="2800" b="1" dirty="0" smtClean="0">
                <a:latin typeface="Bodoni MT Black" pitchFamily="18" charset="0"/>
              </a:rPr>
              <a:t>ATM</a:t>
            </a:r>
            <a:r>
              <a:rPr lang="zh-CN" altLang="en-US" sz="2800" b="1" dirty="0" smtClean="0">
                <a:latin typeface="Bodoni MT Black" pitchFamily="18" charset="0"/>
              </a:rPr>
              <a:t>交互</a:t>
            </a:r>
          </a:p>
        </p:txBody>
      </p:sp>
      <p:sp>
        <p:nvSpPr>
          <p:cNvPr id="51203" name="文本框 3"/>
          <p:cNvSpPr txBox="1">
            <a:spLocks noChangeArrowheads="1"/>
          </p:cNvSpPr>
          <p:nvPr/>
        </p:nvSpPr>
        <p:spPr bwMode="auto">
          <a:xfrm>
            <a:off x="158750" y="1638300"/>
            <a:ext cx="4179667" cy="2208297"/>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en-US" altLang="zh-CN" sz="2200" dirty="0" smtClean="0">
                <a:latin typeface="Bodoni MT Black" pitchFamily="18" charset="0"/>
              </a:rPr>
              <a:t>ATM</a:t>
            </a:r>
            <a:r>
              <a:rPr lang="zh-CN" altLang="en-US" sz="2200" dirty="0">
                <a:latin typeface="Bodoni MT Black" pitchFamily="18" charset="0"/>
              </a:rPr>
              <a:t>要求用户输入密码</a:t>
            </a:r>
            <a:r>
              <a:rPr lang="zh-CN" altLang="en-US" sz="2200" dirty="0" smtClean="0">
                <a:latin typeface="Bodoni MT Black" pitchFamily="18" charset="0"/>
              </a:rPr>
              <a:t>。</a:t>
            </a:r>
            <a:endParaRPr lang="en-US" altLang="zh-CN" sz="2200" dirty="0">
              <a:latin typeface="Bodoni MT Black" pitchFamily="18" charset="0"/>
            </a:endParaRPr>
          </a:p>
          <a:p>
            <a:pPr marL="342900" indent="-342900" eaLnBrk="1" hangingPunct="1">
              <a:lnSpc>
                <a:spcPct val="125000"/>
              </a:lnSpc>
              <a:buFont typeface="Wingdings" panose="05000000000000000000" pitchFamily="2" charset="2"/>
              <a:buChar char="l"/>
            </a:pPr>
            <a:r>
              <a:rPr lang="en-US" altLang="zh-CN" sz="2200" dirty="0" smtClean="0">
                <a:latin typeface="Bodoni MT Black" pitchFamily="18" charset="0"/>
              </a:rPr>
              <a:t>ATM</a:t>
            </a:r>
            <a:r>
              <a:rPr lang="zh-CN" altLang="en-US" sz="2200" dirty="0">
                <a:latin typeface="Bodoni MT Black" pitchFamily="18" charset="0"/>
              </a:rPr>
              <a:t>把从这张卡上读到的信息以及用户输入的密码传给</a:t>
            </a:r>
            <a:r>
              <a:rPr lang="zh-CN" altLang="en-US" sz="2200" dirty="0">
                <a:solidFill>
                  <a:srgbClr val="FF0000"/>
                </a:solidFill>
                <a:latin typeface="Bodoni MT Black" pitchFamily="18" charset="0"/>
              </a:rPr>
              <a:t>中央计算机</a:t>
            </a:r>
            <a:r>
              <a:rPr lang="zh-CN" altLang="en-US" sz="2200" dirty="0">
                <a:latin typeface="Bodoni MT Black" pitchFamily="18" charset="0"/>
              </a:rPr>
              <a:t>，请求中央计算机核对这些信息并处理这次事务</a:t>
            </a:r>
            <a:r>
              <a:rPr lang="zh-CN" altLang="en-US" sz="2200" dirty="0" smtClean="0">
                <a:latin typeface="Bodoni MT Black" pitchFamily="18" charset="0"/>
              </a:rPr>
              <a:t>。</a:t>
            </a:r>
            <a:endParaRPr lang="en-US" altLang="zh-CN" sz="2200" dirty="0">
              <a:latin typeface="Bodoni MT Black" pitchFamily="18" charset="0"/>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10.2.2 </a:t>
            </a:r>
            <a:r>
              <a:rPr lang="zh-CN" altLang="en-US" sz="2400" dirty="0" smtClean="0">
                <a:solidFill>
                  <a:srgbClr val="D9D9D9"/>
                </a:solidFill>
                <a:latin typeface="Bodoni MT Black" pitchFamily="18" charset="0"/>
                <a:ea typeface="+mn-ea"/>
              </a:rPr>
              <a:t>例子</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1587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a:latin typeface="Bodoni MT Black" pitchFamily="18" charset="0"/>
                <a:ea typeface="+mn-ea"/>
              </a:rPr>
              <a:t>10.2</a:t>
            </a:r>
            <a:r>
              <a:rPr lang="en-US" altLang="zh-CN" b="1" dirty="0" smtClean="0">
                <a:latin typeface="Bodoni MT Black" pitchFamily="18" charset="0"/>
              </a:rPr>
              <a:t> </a:t>
            </a:r>
            <a:r>
              <a:rPr lang="zh-CN" altLang="en-US" b="1" dirty="0" smtClean="0">
                <a:latin typeface="Bodoni MT Black" pitchFamily="18" charset="0"/>
              </a:rPr>
              <a:t>需求陈述</a:t>
            </a:r>
          </a:p>
        </p:txBody>
      </p:sp>
      <p:pic>
        <p:nvPicPr>
          <p:cNvPr id="7" name="图片 1"/>
          <p:cNvPicPr>
            <a:picLocks noChangeAspect="1"/>
          </p:cNvPicPr>
          <p:nvPr/>
        </p:nvPicPr>
        <p:blipFill>
          <a:blip r:embed="rId3" cstate="print"/>
          <a:srcRect/>
          <a:stretch>
            <a:fillRect/>
          </a:stretch>
        </p:blipFill>
        <p:spPr bwMode="auto">
          <a:xfrm>
            <a:off x="4361027" y="1338817"/>
            <a:ext cx="4500399" cy="2300921"/>
          </a:xfrm>
          <a:prstGeom prst="rect">
            <a:avLst/>
          </a:prstGeom>
          <a:noFill/>
          <a:ln w="9525">
            <a:noFill/>
            <a:miter lim="800000"/>
            <a:headEnd/>
            <a:tailEnd/>
          </a:ln>
        </p:spPr>
      </p:pic>
      <p:sp>
        <p:nvSpPr>
          <p:cNvPr id="2" name="椭圆 1"/>
          <p:cNvSpPr/>
          <p:nvPr/>
        </p:nvSpPr>
        <p:spPr>
          <a:xfrm>
            <a:off x="4361027" y="1916832"/>
            <a:ext cx="1219085" cy="17229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a:off x="5416198" y="2924944"/>
            <a:ext cx="50405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72628" y="3794525"/>
            <a:ext cx="8712968" cy="2208297"/>
          </a:xfrm>
          <a:prstGeom prst="rect">
            <a:avLst/>
          </a:prstGeom>
        </p:spPr>
        <p:txBody>
          <a:bodyPr wrap="square">
            <a:spAutoFit/>
          </a:bodyPr>
          <a:lstStyle/>
          <a:p>
            <a:pPr marL="342900" indent="-342900" eaLnBrk="1" hangingPunct="1">
              <a:lnSpc>
                <a:spcPct val="125000"/>
              </a:lnSpc>
              <a:buFont typeface="Wingdings" panose="05000000000000000000" pitchFamily="2" charset="2"/>
              <a:buChar char="l"/>
            </a:pPr>
            <a:r>
              <a:rPr lang="zh-CN" altLang="en-US" sz="2200" dirty="0" smtClean="0">
                <a:latin typeface="Bodoni MT Black" pitchFamily="18" charset="0"/>
              </a:rPr>
              <a:t>中央</a:t>
            </a:r>
            <a:r>
              <a:rPr lang="zh-CN" altLang="en-US" sz="2200" dirty="0">
                <a:latin typeface="Bodoni MT Black" pitchFamily="18" charset="0"/>
              </a:rPr>
              <a:t>计算机根据卡上的</a:t>
            </a:r>
            <a:r>
              <a:rPr lang="zh-CN" altLang="en-US" sz="2200" dirty="0">
                <a:solidFill>
                  <a:srgbClr val="FF0000"/>
                </a:solidFill>
                <a:latin typeface="Bodoni MT Black" pitchFamily="18" charset="0"/>
              </a:rPr>
              <a:t>分行代码</a:t>
            </a:r>
            <a:r>
              <a:rPr lang="zh-CN" altLang="en-US" sz="2200" dirty="0">
                <a:latin typeface="Bodoni MT Black" pitchFamily="18" charset="0"/>
              </a:rPr>
              <a:t>确定这次事务与分行的对应关系，并且委托相应的</a:t>
            </a:r>
            <a:r>
              <a:rPr lang="zh-CN" altLang="en-US" sz="2200" dirty="0">
                <a:solidFill>
                  <a:srgbClr val="FF0000"/>
                </a:solidFill>
                <a:latin typeface="Bodoni MT Black" pitchFamily="18" charset="0"/>
              </a:rPr>
              <a:t>分行计算机</a:t>
            </a:r>
            <a:r>
              <a:rPr lang="zh-CN" altLang="en-US" sz="2200" dirty="0">
                <a:latin typeface="Bodoni MT Black" pitchFamily="18" charset="0"/>
              </a:rPr>
              <a:t>验证用户密码</a:t>
            </a:r>
            <a:r>
              <a:rPr lang="zh-CN" altLang="en-US" sz="2200" dirty="0" smtClean="0">
                <a:latin typeface="Bodoni MT Black" pitchFamily="18" charset="0"/>
              </a:rPr>
              <a:t>。</a:t>
            </a:r>
            <a:endParaRPr lang="en-US" altLang="zh-CN" sz="2200" dirty="0" smtClean="0">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200" dirty="0" smtClean="0">
                <a:latin typeface="Bodoni MT Black" pitchFamily="18" charset="0"/>
              </a:rPr>
              <a:t>用户</a:t>
            </a:r>
            <a:r>
              <a:rPr lang="zh-CN" altLang="en-US" sz="2200" dirty="0">
                <a:latin typeface="Bodoni MT Black" pitchFamily="18" charset="0"/>
              </a:rPr>
              <a:t>输入的密码是正确的，</a:t>
            </a:r>
            <a:r>
              <a:rPr lang="en-US" altLang="zh-CN" sz="2200" dirty="0">
                <a:latin typeface="Bodoni MT Black" pitchFamily="18" charset="0"/>
              </a:rPr>
              <a:t>ATM</a:t>
            </a:r>
            <a:r>
              <a:rPr lang="zh-CN" altLang="en-US" sz="2200" dirty="0">
                <a:latin typeface="Bodoni MT Black" pitchFamily="18" charset="0"/>
              </a:rPr>
              <a:t>就要求用户选择事务类型（取款、查询等）。当用户选择取款时，</a:t>
            </a:r>
            <a:r>
              <a:rPr lang="en-US" altLang="zh-CN" sz="2200" dirty="0">
                <a:latin typeface="Bodoni MT Black" pitchFamily="18" charset="0"/>
              </a:rPr>
              <a:t>ATM</a:t>
            </a:r>
            <a:r>
              <a:rPr lang="zh-CN" altLang="en-US" sz="2200" dirty="0">
                <a:latin typeface="Bodoni MT Black" pitchFamily="18" charset="0"/>
              </a:rPr>
              <a:t>请求用户输入取款额。</a:t>
            </a:r>
            <a:endParaRPr lang="en-US" altLang="zh-CN" sz="2200" dirty="0">
              <a:latin typeface="Bodoni MT Black" pitchFamily="18" charset="0"/>
            </a:endParaRPr>
          </a:p>
          <a:p>
            <a:pPr marL="342900" indent="-342900" eaLnBrk="1" hangingPunct="1">
              <a:lnSpc>
                <a:spcPct val="125000"/>
              </a:lnSpc>
              <a:buFont typeface="Wingdings" panose="05000000000000000000" pitchFamily="2" charset="2"/>
              <a:buChar char="l"/>
            </a:pPr>
            <a:r>
              <a:rPr lang="en-US" altLang="zh-CN" sz="2200" dirty="0">
                <a:latin typeface="Bodoni MT Black" pitchFamily="18" charset="0"/>
              </a:rPr>
              <a:t>ATM</a:t>
            </a:r>
            <a:r>
              <a:rPr lang="zh-CN" altLang="en-US" sz="2200" dirty="0">
                <a:latin typeface="Bodoni MT Black" pitchFamily="18" charset="0"/>
              </a:rPr>
              <a:t>从现金出口吐出现金，并且打印出账单交给用户。</a:t>
            </a:r>
            <a:endParaRPr lang="en-US" altLang="zh-CN" sz="2200" dirty="0">
              <a:latin typeface="Bodoni MT Black" pitchFamily="18" charset="0"/>
            </a:endParaRPr>
          </a:p>
        </p:txBody>
      </p:sp>
      <p:cxnSp>
        <p:nvCxnSpPr>
          <p:cNvPr id="11" name="直接箭头连接符 10"/>
          <p:cNvCxnSpPr/>
          <p:nvPr/>
        </p:nvCxnSpPr>
        <p:spPr>
          <a:xfrm>
            <a:off x="6876256" y="2924944"/>
            <a:ext cx="432048"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956376" y="3068960"/>
            <a:ext cx="288032" cy="1440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7956376" y="2924944"/>
            <a:ext cx="216024" cy="1440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6912260" y="2833291"/>
            <a:ext cx="432048" cy="2160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5416198" y="2794316"/>
            <a:ext cx="481446" cy="55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173413" y="332656"/>
            <a:ext cx="289718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5325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53252"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53253"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53254" name="TextBox 3">
            <a:hlinkClick r:id="rId5" action="ppaction://hlinksldjump"/>
          </p:cNvPr>
          <p:cNvSpPr txBox="1">
            <a:spLocks noChangeArrowheads="1"/>
          </p:cNvSpPr>
          <p:nvPr/>
        </p:nvSpPr>
        <p:spPr bwMode="auto">
          <a:xfrm>
            <a:off x="1071563" y="1712194"/>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53255" name="TextBox 4"/>
          <p:cNvSpPr txBox="1">
            <a:spLocks noChangeArrowheads="1"/>
          </p:cNvSpPr>
          <p:nvPr/>
        </p:nvSpPr>
        <p:spPr bwMode="auto">
          <a:xfrm>
            <a:off x="1000125" y="2355131"/>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53256" name="TextBox 5"/>
          <p:cNvSpPr txBox="1">
            <a:spLocks noChangeArrowheads="1"/>
          </p:cNvSpPr>
          <p:nvPr/>
        </p:nvSpPr>
        <p:spPr bwMode="auto">
          <a:xfrm>
            <a:off x="1000125" y="2926631"/>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53257" name="TextBox 6"/>
          <p:cNvSpPr txBox="1">
            <a:spLocks noChangeArrowheads="1"/>
          </p:cNvSpPr>
          <p:nvPr/>
        </p:nvSpPr>
        <p:spPr bwMode="auto">
          <a:xfrm>
            <a:off x="1000125" y="3498131"/>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485181"/>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solidFill>
                  <a:prstClr val="black"/>
                </a:solidFill>
                <a:latin typeface="Bodoni MT Black" pitchFamily="18" charset="0"/>
              </a:rPr>
              <a:t>10.1   </a:t>
            </a:r>
            <a:r>
              <a:rPr kumimoji="1" lang="zh-CN" altLang="en-US" sz="2400" b="1" dirty="0">
                <a:solidFill>
                  <a:prstClr val="black"/>
                </a:solidFill>
                <a:latin typeface="Bodoni MT Black" pitchFamily="18" charset="0"/>
              </a:rPr>
              <a:t>面向对象分析的基本过程</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10.2   </a:t>
            </a:r>
            <a:r>
              <a:rPr kumimoji="1" lang="zh-CN" altLang="en-US" sz="2400" b="1" dirty="0">
                <a:solidFill>
                  <a:prstClr val="black"/>
                </a:solidFill>
                <a:latin typeface="Bodoni MT Black" pitchFamily="18" charset="0"/>
              </a:rPr>
              <a:t>需求陈述</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10.3   </a:t>
            </a:r>
            <a:r>
              <a:rPr kumimoji="1" lang="zh-CN" altLang="en-US" sz="2400" b="1" dirty="0">
                <a:solidFill>
                  <a:prstClr val="black"/>
                </a:solidFill>
                <a:latin typeface="Bodoni MT Black" pitchFamily="18" charset="0"/>
              </a:rPr>
              <a:t>建立对象模型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10.4   </a:t>
            </a:r>
            <a:r>
              <a:rPr kumimoji="1" lang="zh-CN" altLang="en-US" sz="2400" b="1" dirty="0">
                <a:solidFill>
                  <a:prstClr val="black"/>
                </a:solidFill>
                <a:latin typeface="Bodoni MT Black" pitchFamily="18" charset="0"/>
              </a:rPr>
              <a:t>建立动态模型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10.5   </a:t>
            </a:r>
            <a:r>
              <a:rPr kumimoji="1" lang="zh-CN" altLang="en-US" sz="2400" b="1" dirty="0">
                <a:solidFill>
                  <a:prstClr val="black"/>
                </a:solidFill>
                <a:latin typeface="Bodoni MT Black" pitchFamily="18" charset="0"/>
              </a:rPr>
              <a:t>建立功能模型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10.6   </a:t>
            </a:r>
            <a:r>
              <a:rPr kumimoji="1" lang="zh-CN" altLang="en-US" sz="2400" b="1" dirty="0">
                <a:solidFill>
                  <a:prstClr val="black"/>
                </a:solidFill>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矩形 11"/>
          <p:cNvSpPr/>
          <p:nvPr/>
        </p:nvSpPr>
        <p:spPr>
          <a:xfrm>
            <a:off x="783158" y="2493244"/>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3" name="等腰三角形 12"/>
          <p:cNvSpPr/>
          <p:nvPr/>
        </p:nvSpPr>
        <p:spPr>
          <a:xfrm rot="5400000">
            <a:off x="335756" y="2579763"/>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5326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10.3 </a:t>
            </a:r>
            <a:r>
              <a:rPr lang="zh-CN" altLang="en-US" sz="2400">
                <a:solidFill>
                  <a:srgbClr val="D9D9D9"/>
                </a:solidFill>
                <a:latin typeface="Bodoni MT Black" pitchFamily="18" charset="0"/>
              </a:rPr>
              <a:t>建立对象模型</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10.3 </a:t>
            </a:r>
            <a:r>
              <a:rPr lang="zh-CN" altLang="en-US" sz="2400" dirty="0">
                <a:solidFill>
                  <a:srgbClr val="D9D9D9"/>
                </a:solidFill>
                <a:latin typeface="Bodoni MT Black" pitchFamily="18" charset="0"/>
                <a:ea typeface="+mn-ea"/>
              </a:rPr>
              <a:t>建立对象模型</a:t>
            </a:r>
          </a:p>
        </p:txBody>
      </p:sp>
      <p:sp>
        <p:nvSpPr>
          <p:cNvPr id="26628" name="标题 3"/>
          <p:cNvSpPr>
            <a:spLocks noGrp="1"/>
          </p:cNvSpPr>
          <p:nvPr>
            <p:ph type="title" idx="4294967295"/>
          </p:nvPr>
        </p:nvSpPr>
        <p:spPr>
          <a:xfrm>
            <a:off x="230188" y="0"/>
            <a:ext cx="8229600" cy="1143000"/>
          </a:xfrm>
        </p:spPr>
        <p:txBody>
          <a:bodyPr/>
          <a:lstStyle/>
          <a:p>
            <a:pPr>
              <a:defRPr/>
            </a:pPr>
            <a:r>
              <a:rPr lang="en-US" altLang="zh-CN" b="1" dirty="0">
                <a:latin typeface="Bodoni MT Black" pitchFamily="18" charset="0"/>
                <a:ea typeface="+mn-ea"/>
              </a:rPr>
              <a:t>10.3 </a:t>
            </a:r>
            <a:r>
              <a:rPr lang="zh-CN" altLang="en-US" b="1" dirty="0" smtClean="0">
                <a:latin typeface="Bodoni MT Black" pitchFamily="18" charset="0"/>
              </a:rPr>
              <a:t>建立对象模型</a:t>
            </a:r>
          </a:p>
        </p:txBody>
      </p:sp>
      <p:sp>
        <p:nvSpPr>
          <p:cNvPr id="55300" name="文本框 1"/>
          <p:cNvSpPr txBox="1">
            <a:spLocks noChangeArrowheads="1"/>
          </p:cNvSpPr>
          <p:nvPr/>
        </p:nvSpPr>
        <p:spPr bwMode="auto">
          <a:xfrm>
            <a:off x="323528" y="2227263"/>
            <a:ext cx="8568952" cy="3323987"/>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      这个</a:t>
            </a:r>
            <a:r>
              <a:rPr lang="zh-CN" altLang="en-US" sz="2400" dirty="0">
                <a:latin typeface="Bodoni MT Black" pitchFamily="18" charset="0"/>
              </a:rPr>
              <a:t>模型描述了现实世界中的“类与对象”以及它们之间的关系，表示了目标系统的</a:t>
            </a:r>
            <a:r>
              <a:rPr lang="zh-CN" altLang="en-US" sz="2400" dirty="0">
                <a:solidFill>
                  <a:srgbClr val="FF0000"/>
                </a:solidFill>
                <a:latin typeface="Bodoni MT Black" pitchFamily="18" charset="0"/>
              </a:rPr>
              <a:t>静态数据结构</a:t>
            </a:r>
            <a:r>
              <a:rPr lang="zh-CN" altLang="en-US" sz="2400" dirty="0">
                <a:latin typeface="Bodoni MT Black" pitchFamily="18" charset="0"/>
              </a:rPr>
              <a:t>。静态数据结构对应用细节依赖较少，比较容易确定。因此，用面向对象方法开发绝大多数软件时，都首先建立对象模型，然后再建立另外两个子模型。</a:t>
            </a:r>
            <a:endParaRPr lang="en-US" altLang="zh-CN" sz="2400" dirty="0">
              <a:latin typeface="Bodoni MT Black" pitchFamily="18" charset="0"/>
            </a:endParaRPr>
          </a:p>
          <a:p>
            <a:pPr eaLnBrk="1" hangingPunct="1">
              <a:lnSpc>
                <a:spcPct val="125000"/>
              </a:lnSpc>
            </a:pPr>
            <a:r>
              <a:rPr lang="zh-CN" altLang="en-US" sz="2400" dirty="0" smtClean="0">
                <a:latin typeface="Bodoni MT Black" pitchFamily="18" charset="0"/>
              </a:rPr>
              <a:t>      需求</a:t>
            </a:r>
            <a:r>
              <a:rPr lang="zh-CN" altLang="en-US" sz="2400" dirty="0">
                <a:latin typeface="Bodoni MT Black" pitchFamily="18" charset="0"/>
              </a:rPr>
              <a:t>陈述、应用领域的专业知识以及关于客观世界的常识，是建立对象模型时的主要信息来源。</a:t>
            </a:r>
            <a:endParaRPr lang="en-US" altLang="zh-CN" sz="2400" dirty="0">
              <a:latin typeface="Bodoni MT Black" pitchFamily="18" charset="0"/>
            </a:endParaRPr>
          </a:p>
        </p:txBody>
      </p:sp>
      <p:sp>
        <p:nvSpPr>
          <p:cNvPr id="55301" name="文本框 2"/>
          <p:cNvSpPr txBox="1">
            <a:spLocks noChangeArrowheads="1"/>
          </p:cNvSpPr>
          <p:nvPr/>
        </p:nvSpPr>
        <p:spPr bwMode="auto">
          <a:xfrm>
            <a:off x="755650" y="1342724"/>
            <a:ext cx="7704138" cy="738188"/>
          </a:xfrm>
          <a:prstGeom prst="rect">
            <a:avLst/>
          </a:prstGeom>
          <a:noFill/>
          <a:ln w="9525">
            <a:noFill/>
            <a:miter lim="800000"/>
            <a:headEnd/>
            <a:tailEnd/>
          </a:ln>
        </p:spPr>
        <p:txBody>
          <a:bodyPr>
            <a:spAutoFit/>
          </a:bodyPr>
          <a:lstStyle/>
          <a:p>
            <a:pPr eaLnBrk="1" hangingPunct="1"/>
            <a:r>
              <a:rPr lang="zh-CN" altLang="en-US" sz="2400" b="1" dirty="0">
                <a:latin typeface="Bodoni MT Black" pitchFamily="18" charset="0"/>
              </a:rPr>
              <a:t>面向对象分析</a:t>
            </a:r>
            <a:r>
              <a:rPr lang="zh-CN" altLang="en-US" sz="2400" b="1" dirty="0">
                <a:solidFill>
                  <a:srgbClr val="FF0000"/>
                </a:solidFill>
                <a:latin typeface="Bodoni MT Black" pitchFamily="18" charset="0"/>
              </a:rPr>
              <a:t>首要的工作</a:t>
            </a:r>
            <a:r>
              <a:rPr lang="zh-CN" altLang="en-US" sz="2400" b="1" dirty="0">
                <a:latin typeface="Bodoni MT Black" pitchFamily="18" charset="0"/>
              </a:rPr>
              <a:t>，是</a:t>
            </a:r>
            <a:r>
              <a:rPr lang="zh-CN" altLang="en-US" sz="2400" b="1" dirty="0">
                <a:solidFill>
                  <a:srgbClr val="FF0000"/>
                </a:solidFill>
                <a:latin typeface="Bodoni MT Black" pitchFamily="18" charset="0"/>
              </a:rPr>
              <a:t>建立问题域的对象模型</a:t>
            </a:r>
            <a:r>
              <a:rPr lang="zh-CN" altLang="en-US" sz="2400" b="1" dirty="0">
                <a:latin typeface="Bodoni MT Black" pitchFamily="18" charset="0"/>
              </a:rPr>
              <a:t>。</a:t>
            </a:r>
            <a:endParaRPr lang="en-US" altLang="zh-CN" sz="2400" b="1" dirty="0">
              <a:latin typeface="Bodoni MT Black" pitchFamily="18" charset="0"/>
            </a:endParaRPr>
          </a:p>
          <a:p>
            <a:pPr eaLnBrk="1" hangingPunct="1"/>
            <a:endParaRPr lang="zh-CN" altLang="en-US" dirty="0">
              <a:latin typeface="Bodoni MT Black"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10.3 </a:t>
            </a:r>
            <a:r>
              <a:rPr lang="zh-CN" altLang="en-US" sz="2400" dirty="0">
                <a:solidFill>
                  <a:srgbClr val="D9D9D9"/>
                </a:solidFill>
                <a:latin typeface="Bodoni MT Black" pitchFamily="18" charset="0"/>
                <a:ea typeface="+mn-ea"/>
              </a:rPr>
              <a:t>建立对象模型</a:t>
            </a:r>
          </a:p>
        </p:txBody>
      </p:sp>
      <p:sp>
        <p:nvSpPr>
          <p:cNvPr id="4" name="文本框 3"/>
          <p:cNvSpPr txBox="1"/>
          <p:nvPr/>
        </p:nvSpPr>
        <p:spPr>
          <a:xfrm>
            <a:off x="323528" y="1143000"/>
            <a:ext cx="8496944" cy="4247317"/>
          </a:xfrm>
          <a:prstGeom prst="rect">
            <a:avLst/>
          </a:prstGeom>
          <a:noFill/>
        </p:spPr>
        <p:txBody>
          <a:bodyPr wrap="square">
            <a:spAutoFit/>
          </a:bodyPr>
          <a:lstStyle/>
          <a:p>
            <a:pPr eaLnBrk="1" hangingPunct="1">
              <a:lnSpc>
                <a:spcPct val="125000"/>
              </a:lnSpc>
              <a:defRPr/>
            </a:pPr>
            <a:r>
              <a:rPr lang="zh-CN" altLang="en-US" sz="2400" dirty="0">
                <a:latin typeface="Bodoni MT Black" pitchFamily="18" charset="0"/>
                <a:ea typeface="+mn-ea"/>
              </a:rPr>
              <a:t>对象模型通常有</a:t>
            </a:r>
            <a:r>
              <a:rPr lang="en-US" altLang="zh-CN" sz="2400" dirty="0">
                <a:solidFill>
                  <a:srgbClr val="FF0000"/>
                </a:solidFill>
                <a:latin typeface="Bodoni MT Black" pitchFamily="18" charset="0"/>
                <a:ea typeface="+mn-ea"/>
              </a:rPr>
              <a:t>5</a:t>
            </a:r>
            <a:r>
              <a:rPr lang="zh-CN" altLang="en-US" sz="2400" dirty="0">
                <a:latin typeface="Bodoni MT Black" pitchFamily="18" charset="0"/>
                <a:ea typeface="+mn-ea"/>
              </a:rPr>
              <a:t>个层次。典型的工作步骤是：</a:t>
            </a:r>
            <a:endParaRPr lang="en-US" altLang="zh-CN" sz="2400" dirty="0">
              <a:latin typeface="Bodoni MT Black" pitchFamily="18" charset="0"/>
              <a:ea typeface="+mn-ea"/>
            </a:endParaRPr>
          </a:p>
          <a:p>
            <a:pPr eaLnBrk="1" hangingPunct="1">
              <a:lnSpc>
                <a:spcPct val="125000"/>
              </a:lnSpc>
              <a:buSzPct val="70000"/>
              <a:defRPr/>
            </a:pPr>
            <a:r>
              <a:rPr lang="zh-CN" altLang="en-US" sz="2400" dirty="0" smtClean="0">
                <a:latin typeface="Bodoni MT Black" pitchFamily="18" charset="0"/>
                <a:ea typeface="+mn-ea"/>
              </a:rPr>
              <a:t>① 首先</a:t>
            </a:r>
            <a:r>
              <a:rPr lang="zh-CN" altLang="en-US" sz="2400" dirty="0">
                <a:latin typeface="Bodoni MT Black" pitchFamily="18" charset="0"/>
                <a:ea typeface="+mn-ea"/>
              </a:rPr>
              <a:t>确定</a:t>
            </a:r>
            <a:r>
              <a:rPr lang="zh-CN" altLang="en-US" sz="2400" dirty="0">
                <a:solidFill>
                  <a:srgbClr val="FF0000"/>
                </a:solidFill>
                <a:latin typeface="Bodoni MT Black" pitchFamily="18" charset="0"/>
                <a:ea typeface="+mn-ea"/>
              </a:rPr>
              <a:t>对象类和</a:t>
            </a:r>
            <a:r>
              <a:rPr lang="zh-CN" altLang="en-US" sz="2400" dirty="0" smtClean="0">
                <a:solidFill>
                  <a:srgbClr val="FF0000"/>
                </a:solidFill>
                <a:latin typeface="Bodoni MT Black" pitchFamily="18" charset="0"/>
                <a:ea typeface="+mn-ea"/>
              </a:rPr>
              <a:t>关联</a:t>
            </a:r>
            <a:r>
              <a:rPr lang="zh-CN" altLang="en-US" sz="2400" dirty="0" smtClean="0">
                <a:latin typeface="Bodoni MT Black" pitchFamily="18" charset="0"/>
                <a:ea typeface="+mn-ea"/>
              </a:rPr>
              <a:t>（因为</a:t>
            </a:r>
            <a:r>
              <a:rPr lang="zh-CN" altLang="en-US" sz="2400" dirty="0">
                <a:latin typeface="Bodoni MT Black" pitchFamily="18" charset="0"/>
                <a:ea typeface="+mn-ea"/>
              </a:rPr>
              <a:t>它们影响系统整体结构和解决问题的</a:t>
            </a:r>
            <a:r>
              <a:rPr lang="zh-CN" altLang="en-US" sz="2400" dirty="0" smtClean="0">
                <a:latin typeface="Bodoni MT Black" pitchFamily="18" charset="0"/>
                <a:ea typeface="+mn-ea"/>
              </a:rPr>
              <a:t>方法</a:t>
            </a:r>
            <a:r>
              <a:rPr lang="zh-CN" altLang="en-US" sz="2400" dirty="0" smtClean="0">
                <a:latin typeface="Bodoni MT Black" pitchFamily="18" charset="0"/>
              </a:rPr>
              <a:t>）</a:t>
            </a:r>
            <a:r>
              <a:rPr lang="zh-CN" altLang="en-US" sz="2400" dirty="0" smtClean="0">
                <a:latin typeface="Bodoni MT Black" pitchFamily="18" charset="0"/>
                <a:ea typeface="+mn-ea"/>
              </a:rPr>
              <a:t>，</a:t>
            </a:r>
            <a:r>
              <a:rPr lang="zh-CN" altLang="en-US" sz="2400" dirty="0">
                <a:latin typeface="Bodoni MT Black" pitchFamily="18" charset="0"/>
                <a:ea typeface="+mn-ea"/>
              </a:rPr>
              <a:t>对于大型复杂问题还要进一步划分出若干个</a:t>
            </a:r>
            <a:r>
              <a:rPr lang="zh-CN" altLang="en-US" sz="2400" dirty="0">
                <a:solidFill>
                  <a:srgbClr val="FF0000"/>
                </a:solidFill>
                <a:latin typeface="Bodoni MT Black" pitchFamily="18" charset="0"/>
                <a:ea typeface="+mn-ea"/>
              </a:rPr>
              <a:t>主题</a:t>
            </a:r>
            <a:r>
              <a:rPr lang="zh-CN" altLang="en-US" sz="2400" dirty="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buSzPct val="70000"/>
              <a:defRPr/>
            </a:pPr>
            <a:r>
              <a:rPr lang="zh-CN" altLang="en-US" sz="2400" dirty="0" smtClean="0">
                <a:latin typeface="Bodoni MT Black" pitchFamily="18" charset="0"/>
                <a:ea typeface="+mn-ea"/>
              </a:rPr>
              <a:t>② 然后</a:t>
            </a:r>
            <a:r>
              <a:rPr lang="zh-CN" altLang="en-US" sz="2400" dirty="0">
                <a:latin typeface="Bodoni MT Black" pitchFamily="18" charset="0"/>
                <a:ea typeface="+mn-ea"/>
              </a:rPr>
              <a:t>给类和关联增添</a:t>
            </a:r>
            <a:r>
              <a:rPr lang="zh-CN" altLang="en-US" sz="2400" dirty="0">
                <a:solidFill>
                  <a:srgbClr val="FF0000"/>
                </a:solidFill>
                <a:latin typeface="Bodoni MT Black" pitchFamily="18" charset="0"/>
                <a:ea typeface="+mn-ea"/>
              </a:rPr>
              <a:t>属性</a:t>
            </a:r>
            <a:r>
              <a:rPr lang="zh-CN" altLang="en-US" sz="2400" dirty="0">
                <a:latin typeface="Bodoni MT Black" pitchFamily="18" charset="0"/>
                <a:ea typeface="+mn-ea"/>
              </a:rPr>
              <a:t>，以进一步描述它们；</a:t>
            </a:r>
            <a:endParaRPr lang="en-US" altLang="zh-CN" sz="2400" dirty="0">
              <a:latin typeface="Bodoni MT Black" pitchFamily="18" charset="0"/>
              <a:ea typeface="+mn-ea"/>
            </a:endParaRPr>
          </a:p>
          <a:p>
            <a:pPr eaLnBrk="1" hangingPunct="1">
              <a:lnSpc>
                <a:spcPct val="125000"/>
              </a:lnSpc>
              <a:buSzPct val="70000"/>
              <a:defRPr/>
            </a:pPr>
            <a:r>
              <a:rPr lang="zh-CN" altLang="en-US" sz="2400" dirty="0" smtClean="0">
                <a:latin typeface="Bodoni MT Black" pitchFamily="18" charset="0"/>
                <a:ea typeface="+mn-ea"/>
              </a:rPr>
              <a:t>③ 接下来</a:t>
            </a:r>
            <a:r>
              <a:rPr lang="zh-CN" altLang="en-US" sz="2400" dirty="0">
                <a:latin typeface="Bodoni MT Black" pitchFamily="18" charset="0"/>
                <a:ea typeface="+mn-ea"/>
              </a:rPr>
              <a:t>利用适当的</a:t>
            </a:r>
            <a:r>
              <a:rPr lang="zh-CN" altLang="en-US" sz="2400" dirty="0">
                <a:solidFill>
                  <a:srgbClr val="FF0000"/>
                </a:solidFill>
                <a:latin typeface="Bodoni MT Black" pitchFamily="18" charset="0"/>
                <a:ea typeface="+mn-ea"/>
              </a:rPr>
              <a:t>继承关系</a:t>
            </a:r>
            <a:r>
              <a:rPr lang="zh-CN" altLang="en-US" sz="2400" dirty="0">
                <a:latin typeface="Bodoni MT Black" pitchFamily="18" charset="0"/>
                <a:ea typeface="+mn-ea"/>
              </a:rPr>
              <a:t>进一步合并和组织</a:t>
            </a:r>
            <a:r>
              <a:rPr lang="zh-CN" altLang="en-US" sz="2400" dirty="0" smtClean="0">
                <a:latin typeface="Bodoni MT Black" pitchFamily="18" charset="0"/>
                <a:ea typeface="+mn-ea"/>
              </a:rPr>
              <a:t>类；</a:t>
            </a:r>
            <a:endParaRPr lang="en-US" altLang="zh-CN" sz="2400" dirty="0">
              <a:latin typeface="Bodoni MT Black" pitchFamily="18" charset="0"/>
              <a:ea typeface="+mn-ea"/>
            </a:endParaRPr>
          </a:p>
          <a:p>
            <a:pPr eaLnBrk="1" hangingPunct="1">
              <a:lnSpc>
                <a:spcPct val="125000"/>
              </a:lnSpc>
              <a:buSzPct val="70000"/>
              <a:defRPr/>
            </a:pPr>
            <a:r>
              <a:rPr lang="zh-CN" altLang="en-US" sz="2400" dirty="0" smtClean="0">
                <a:latin typeface="Bodoni MT Black" pitchFamily="18" charset="0"/>
                <a:ea typeface="+mn-ea"/>
              </a:rPr>
              <a:t>④ 而</a:t>
            </a:r>
            <a:r>
              <a:rPr lang="zh-CN" altLang="en-US" sz="2400" dirty="0">
                <a:latin typeface="Bodoni MT Black" pitchFamily="18" charset="0"/>
                <a:ea typeface="+mn-ea"/>
              </a:rPr>
              <a:t>对类中</a:t>
            </a:r>
            <a:r>
              <a:rPr lang="zh-CN" altLang="en-US" sz="2400" dirty="0">
                <a:solidFill>
                  <a:srgbClr val="FF0000"/>
                </a:solidFill>
                <a:latin typeface="Bodoni MT Black" pitchFamily="18" charset="0"/>
                <a:ea typeface="+mn-ea"/>
              </a:rPr>
              <a:t>操作</a:t>
            </a:r>
            <a:r>
              <a:rPr lang="zh-CN" altLang="en-US" sz="2400" dirty="0">
                <a:latin typeface="Bodoni MT Black" pitchFamily="18" charset="0"/>
                <a:ea typeface="+mn-ea"/>
              </a:rPr>
              <a:t>的最后确定，则需等到建立了</a:t>
            </a:r>
            <a:r>
              <a:rPr lang="zh-CN" altLang="en-US" sz="2400" dirty="0">
                <a:solidFill>
                  <a:srgbClr val="FF0000"/>
                </a:solidFill>
                <a:latin typeface="Bodoni MT Black" pitchFamily="18" charset="0"/>
                <a:ea typeface="+mn-ea"/>
              </a:rPr>
              <a:t>动态模型</a:t>
            </a:r>
            <a:r>
              <a:rPr lang="zh-CN" altLang="en-US" sz="2400" dirty="0">
                <a:latin typeface="Bodoni MT Black" pitchFamily="18" charset="0"/>
                <a:ea typeface="+mn-ea"/>
              </a:rPr>
              <a:t>和</a:t>
            </a:r>
            <a:r>
              <a:rPr lang="zh-CN" altLang="en-US" sz="2400" dirty="0">
                <a:solidFill>
                  <a:srgbClr val="FF0000"/>
                </a:solidFill>
                <a:latin typeface="Bodoni MT Black" pitchFamily="18" charset="0"/>
                <a:ea typeface="+mn-ea"/>
              </a:rPr>
              <a:t>功能模型</a:t>
            </a:r>
            <a:r>
              <a:rPr lang="zh-CN" altLang="en-US" sz="2400" dirty="0">
                <a:latin typeface="Bodoni MT Black" pitchFamily="18" charset="0"/>
                <a:ea typeface="+mn-ea"/>
              </a:rPr>
              <a:t>之后，因为这两个子模型更准确地描述了对类中提供的</a:t>
            </a:r>
            <a:r>
              <a:rPr lang="zh-CN" altLang="en-US" sz="2400" dirty="0">
                <a:solidFill>
                  <a:srgbClr val="FF0000"/>
                </a:solidFill>
                <a:latin typeface="Bodoni MT Black" pitchFamily="18" charset="0"/>
                <a:ea typeface="+mn-ea"/>
              </a:rPr>
              <a:t>服务</a:t>
            </a:r>
            <a:r>
              <a:rPr lang="zh-CN" altLang="en-US" sz="2400" dirty="0">
                <a:latin typeface="Bodoni MT Black" pitchFamily="18" charset="0"/>
                <a:ea typeface="+mn-ea"/>
              </a:rPr>
              <a:t>的需求。</a:t>
            </a:r>
          </a:p>
        </p:txBody>
      </p:sp>
      <p:sp>
        <p:nvSpPr>
          <p:cNvPr id="6"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10.3 </a:t>
            </a:r>
            <a:r>
              <a:rPr lang="zh-CN" altLang="en-US" b="1"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2048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048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048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0486"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048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0488"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7544" y="1598406"/>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25000"/>
              </a:lnSpc>
              <a:spcBef>
                <a:spcPts val="0"/>
              </a:spcBef>
              <a:buClrTx/>
              <a:buSzTx/>
              <a:buFont typeface="Wingdings" pitchFamily="2" charset="2"/>
              <a:buNone/>
              <a:defRPr/>
            </a:pPr>
            <a:r>
              <a:rPr kumimoji="1" lang="zh-CN" altLang="en-US" sz="2400" dirty="0" smtClean="0">
                <a:solidFill>
                  <a:prstClr val="black"/>
                </a:solidFill>
                <a:latin typeface="Bodoni MT Black" pitchFamily="18" charset="0"/>
              </a:rPr>
              <a:t>      在</a:t>
            </a:r>
            <a:r>
              <a:rPr kumimoji="1" lang="zh-CN" altLang="en-US" sz="2400" dirty="0">
                <a:solidFill>
                  <a:prstClr val="black"/>
                </a:solidFill>
                <a:latin typeface="Bodoni MT Black" pitchFamily="18" charset="0"/>
              </a:rPr>
              <a:t>面向对象分析中，主要由对象模型、动态模型和功能模型</a:t>
            </a:r>
            <a:r>
              <a:rPr kumimoji="1" lang="zh-CN" altLang="en-US" sz="2400" dirty="0" smtClean="0">
                <a:solidFill>
                  <a:prstClr val="black"/>
                </a:solidFill>
                <a:latin typeface="Bodoni MT Black" pitchFamily="18" charset="0"/>
              </a:rPr>
              <a:t>组成。</a:t>
            </a:r>
            <a:endParaRPr kumimoji="1" lang="en-US" altLang="zh-CN" sz="2400" dirty="0" smtClean="0">
              <a:solidFill>
                <a:prstClr val="black"/>
              </a:solidFill>
              <a:latin typeface="Bodoni MT Black" pitchFamily="18" charset="0"/>
            </a:endParaRPr>
          </a:p>
          <a:p>
            <a:pPr marL="0" indent="0" eaLnBrk="1" hangingPunct="1">
              <a:lnSpc>
                <a:spcPct val="125000"/>
              </a:lnSpc>
              <a:spcBef>
                <a:spcPts val="0"/>
              </a:spcBef>
              <a:buClrTx/>
              <a:buSzTx/>
              <a:buNone/>
              <a:defRPr/>
            </a:pPr>
            <a:r>
              <a:rPr lang="zh-CN" altLang="en-US" sz="2400" kern="0" dirty="0" smtClean="0">
                <a:solidFill>
                  <a:srgbClr val="000000"/>
                </a:solidFill>
                <a:latin typeface="Bodoni MT Black" pitchFamily="18" charset="0"/>
              </a:rPr>
              <a:t>      </a:t>
            </a:r>
            <a:r>
              <a:rPr lang="zh-CN" altLang="en-US" sz="2400" kern="0" dirty="0" smtClean="0">
                <a:solidFill>
                  <a:srgbClr val="FF0000"/>
                </a:solidFill>
                <a:latin typeface="Bodoni MT Black" pitchFamily="18" charset="0"/>
              </a:rPr>
              <a:t>面向对象分析（</a:t>
            </a:r>
            <a:r>
              <a:rPr lang="en-US" altLang="zh-CN" sz="2400" kern="0" dirty="0" smtClean="0">
                <a:solidFill>
                  <a:srgbClr val="FF0000"/>
                </a:solidFill>
                <a:latin typeface="Bodoni MT Black" pitchFamily="18" charset="0"/>
              </a:rPr>
              <a:t>OOA</a:t>
            </a:r>
            <a:r>
              <a:rPr lang="zh-CN" altLang="en-US" sz="2400" kern="0" dirty="0" smtClean="0">
                <a:solidFill>
                  <a:srgbClr val="FF0000"/>
                </a:solidFill>
                <a:latin typeface="Bodoni MT Black" pitchFamily="18" charset="0"/>
              </a:rPr>
              <a:t>）</a:t>
            </a:r>
            <a:r>
              <a:rPr lang="zh-CN" altLang="en-US" sz="2400" kern="0" dirty="0" smtClean="0">
                <a:latin typeface="Bodoni MT Black" pitchFamily="18" charset="0"/>
              </a:rPr>
              <a:t>的</a:t>
            </a:r>
            <a:r>
              <a:rPr lang="zh-CN" altLang="en-US" sz="2400" kern="0" dirty="0">
                <a:latin typeface="Bodoni MT Black" pitchFamily="18" charset="0"/>
              </a:rPr>
              <a:t>关键是识别出</a:t>
            </a:r>
            <a:r>
              <a:rPr lang="zh-CN" altLang="en-US" sz="2400" kern="0" dirty="0">
                <a:solidFill>
                  <a:srgbClr val="FF0000"/>
                </a:solidFill>
                <a:latin typeface="Bodoni MT Black" pitchFamily="18" charset="0"/>
              </a:rPr>
              <a:t>问题域内的类与对象，并分析它们相互间的关系</a:t>
            </a:r>
            <a:r>
              <a:rPr lang="zh-CN" altLang="en-US" sz="2400" kern="0" dirty="0">
                <a:solidFill>
                  <a:srgbClr val="000000"/>
                </a:solidFill>
                <a:latin typeface="Bodoni MT Black" pitchFamily="18" charset="0"/>
              </a:rPr>
              <a:t>，最终建立起问题域的简洁、精确、可理解的正确模型。在用面向对象观点建立起的</a:t>
            </a:r>
            <a:r>
              <a:rPr lang="en-US" altLang="zh-CN" sz="2400" kern="0" dirty="0">
                <a:solidFill>
                  <a:srgbClr val="000000"/>
                </a:solidFill>
                <a:latin typeface="Bodoni MT Black" pitchFamily="18" charset="0"/>
              </a:rPr>
              <a:t>3</a:t>
            </a:r>
            <a:r>
              <a:rPr lang="zh-CN" altLang="en-US" sz="2400" kern="0" dirty="0">
                <a:solidFill>
                  <a:srgbClr val="000000"/>
                </a:solidFill>
                <a:latin typeface="Bodoni MT Black" pitchFamily="18" charset="0"/>
              </a:rPr>
              <a:t>种模型中，</a:t>
            </a:r>
            <a:r>
              <a:rPr lang="zh-CN" altLang="en-US" sz="2400" kern="0" dirty="0">
                <a:solidFill>
                  <a:srgbClr val="FF0000"/>
                </a:solidFill>
                <a:latin typeface="Bodoni MT Black" pitchFamily="18" charset="0"/>
              </a:rPr>
              <a:t>对象模型</a:t>
            </a:r>
            <a:r>
              <a:rPr lang="zh-CN" altLang="en-US" sz="2400" kern="0" dirty="0">
                <a:latin typeface="Bodoni MT Black" pitchFamily="18" charset="0"/>
              </a:rPr>
              <a:t>是最基本、最重要、最核心的</a:t>
            </a:r>
            <a:r>
              <a:rPr lang="zh-CN" altLang="en-US" sz="2400" kern="0" dirty="0">
                <a:solidFill>
                  <a:srgbClr val="000000"/>
                </a:solidFill>
                <a:latin typeface="Bodoni MT Black" pitchFamily="18" charset="0"/>
              </a:rPr>
              <a:t>。</a:t>
            </a:r>
            <a:endParaRPr lang="zh-CN" altLang="zh-CN" sz="2400" kern="0" dirty="0">
              <a:solidFill>
                <a:srgbClr val="000000"/>
              </a:solidFill>
              <a:latin typeface="Bodoni MT Black" pitchFamily="18" charset="0"/>
            </a:endParaRPr>
          </a:p>
        </p:txBody>
      </p:sp>
      <p:sp>
        <p:nvSpPr>
          <p:cNvPr id="12" name="1 Título"/>
          <p:cNvSpPr txBox="1">
            <a:spLocks/>
          </p:cNvSpPr>
          <p:nvPr/>
        </p:nvSpPr>
        <p:spPr bwMode="auto">
          <a:xfrm>
            <a:off x="2627313" y="62658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20491" name="5 CuadroTexto"/>
          <p:cNvSpPr txBox="1">
            <a:spLocks noChangeArrowheads="1"/>
          </p:cNvSpPr>
          <p:nvPr/>
        </p:nvSpPr>
        <p:spPr bwMode="auto">
          <a:xfrm>
            <a:off x="977900" y="447675"/>
            <a:ext cx="6696075" cy="706438"/>
          </a:xfrm>
          <a:prstGeom prst="rect">
            <a:avLst/>
          </a:prstGeom>
          <a:noFill/>
          <a:ln w="9525">
            <a:noFill/>
            <a:miter lim="800000"/>
            <a:headEnd/>
            <a:tailEnd/>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10</a:t>
            </a:r>
            <a:r>
              <a:rPr lang="zh-CN" altLang="en-US" sz="4000" b="1">
                <a:solidFill>
                  <a:srgbClr val="000000"/>
                </a:solidFill>
                <a:latin typeface="Bodoni MT Black" pitchFamily="18" charset="0"/>
              </a:rPr>
              <a:t>章  面向对象分析</a:t>
            </a:r>
            <a:endParaRPr lang="en-US" altLang="zh-CN" sz="4000" b="1">
              <a:solidFill>
                <a:srgbClr val="000000"/>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6527" y="6291263"/>
            <a:ext cx="373921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内容占位符 4"/>
          <p:cNvSpPr>
            <a:spLocks noGrp="1"/>
          </p:cNvSpPr>
          <p:nvPr>
            <p:ph idx="4294967295"/>
          </p:nvPr>
        </p:nvSpPr>
        <p:spPr>
          <a:xfrm>
            <a:off x="558317" y="1217613"/>
            <a:ext cx="8220557" cy="604837"/>
          </a:xfrm>
        </p:spPr>
        <p:txBody>
          <a:bodyPr/>
          <a:lstStyle/>
          <a:p>
            <a:pPr marL="0" indent="0">
              <a:buFont typeface="Arial" charset="0"/>
              <a:buNone/>
              <a:defRPr/>
            </a:pPr>
            <a:r>
              <a:rPr lang="en-US" altLang="zh-CN" b="1" dirty="0" smtClean="0">
                <a:latin typeface="Bodoni MT Black" pitchFamily="18" charset="0"/>
              </a:rPr>
              <a:t>10.3.1 </a:t>
            </a:r>
            <a:r>
              <a:rPr lang="zh-CN" altLang="en-US" b="1" dirty="0" smtClean="0">
                <a:latin typeface="Bodoni MT Black" pitchFamily="18" charset="0"/>
              </a:rPr>
              <a:t>确定类与对象</a:t>
            </a:r>
          </a:p>
        </p:txBody>
      </p:sp>
      <p:sp>
        <p:nvSpPr>
          <p:cNvPr id="2" name="文本框 1"/>
          <p:cNvSpPr txBox="1"/>
          <p:nvPr/>
        </p:nvSpPr>
        <p:spPr>
          <a:xfrm>
            <a:off x="571472" y="2411413"/>
            <a:ext cx="7929617" cy="1938992"/>
          </a:xfrm>
          <a:prstGeom prst="rect">
            <a:avLst/>
          </a:prstGeom>
          <a:noFill/>
        </p:spPr>
        <p:txBody>
          <a:bodyPr wrap="square">
            <a:spAutoFit/>
          </a:bodyPr>
          <a:lstStyle/>
          <a:p>
            <a:pPr eaLnBrk="1" hangingPunct="1">
              <a:lnSpc>
                <a:spcPct val="125000"/>
              </a:lnSpc>
              <a:defRPr/>
            </a:pPr>
            <a:r>
              <a:rPr lang="zh-CN" altLang="en-US" sz="2400" dirty="0">
                <a:latin typeface="Bodoni MT Black" pitchFamily="18" charset="0"/>
              </a:rPr>
              <a:t>类与对象是在问题域中客观存在的，系统分析员的主要任务就是通过分析找出这些类与对象。</a:t>
            </a:r>
            <a:endParaRPr lang="en-US" altLang="zh-CN" sz="2400" dirty="0">
              <a:latin typeface="Bodoni MT Black" pitchFamily="18" charset="0"/>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rPr>
              <a:t>找出</a:t>
            </a:r>
            <a:r>
              <a:rPr lang="zh-CN" altLang="en-US" sz="2400" dirty="0">
                <a:latin typeface="Bodoni MT Black" pitchFamily="18" charset="0"/>
              </a:rPr>
              <a:t>所有候选的类与对象</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rPr>
              <a:t>从</a:t>
            </a:r>
            <a:r>
              <a:rPr lang="zh-CN" altLang="en-US" sz="2400" dirty="0">
                <a:latin typeface="Bodoni MT Black" pitchFamily="18" charset="0"/>
              </a:rPr>
              <a:t>候选的类与对象中筛选掉不正确的或不必要的。</a:t>
            </a:r>
          </a:p>
        </p:txBody>
      </p:sp>
      <p:sp>
        <p:nvSpPr>
          <p:cNvPr id="7" name="标题 3"/>
          <p:cNvSpPr txBox="1">
            <a:spLocks/>
          </p:cNvSpPr>
          <p:nvPr/>
        </p:nvSpPr>
        <p:spPr bwMode="auto">
          <a:xfrm>
            <a:off x="239230" y="0"/>
            <a:ext cx="822055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10.3 </a:t>
            </a:r>
            <a:r>
              <a:rPr lang="zh-CN" altLang="en-US" b="1"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文本框 1"/>
          <p:cNvSpPr txBox="1">
            <a:spLocks noChangeArrowheads="1"/>
          </p:cNvSpPr>
          <p:nvPr/>
        </p:nvSpPr>
        <p:spPr bwMode="auto">
          <a:xfrm>
            <a:off x="307975" y="1599637"/>
            <a:ext cx="8712200" cy="4247317"/>
          </a:xfrm>
          <a:prstGeom prst="rect">
            <a:avLst/>
          </a:prstGeom>
          <a:noFill/>
          <a:ln w="9525">
            <a:noFill/>
            <a:miter lim="800000"/>
            <a:headEnd/>
            <a:tailEnd/>
          </a:ln>
        </p:spPr>
        <p:txBody>
          <a:bodyPr>
            <a:spAutoFit/>
          </a:bodyPr>
          <a:lstStyle/>
          <a:p>
            <a:pPr eaLnBrk="1" hangingPunct="1">
              <a:lnSpc>
                <a:spcPct val="125000"/>
              </a:lnSpc>
            </a:pPr>
            <a:r>
              <a:rPr lang="zh-CN" altLang="en-US" sz="2400" dirty="0">
                <a:solidFill>
                  <a:srgbClr val="FF0000"/>
                </a:solidFill>
                <a:latin typeface="Bodoni MT Black" pitchFamily="18" charset="0"/>
              </a:rPr>
              <a:t>     </a:t>
            </a:r>
            <a:r>
              <a:rPr lang="zh-CN" altLang="en-US" sz="2400" dirty="0" smtClean="0">
                <a:solidFill>
                  <a:srgbClr val="FF0000"/>
                </a:solidFill>
                <a:latin typeface="Bodoni MT Black" pitchFamily="18" charset="0"/>
              </a:rPr>
              <a:t>对象</a:t>
            </a:r>
            <a:r>
              <a:rPr lang="zh-CN" altLang="en-US" sz="2400" dirty="0">
                <a:latin typeface="Bodoni MT Black" pitchFamily="18" charset="0"/>
              </a:rPr>
              <a:t>是对问题域中有意义的事物的抽象，它们既可能是物理实体，也可能是抽象概念</a:t>
            </a:r>
            <a:r>
              <a:rPr lang="zh-CN" altLang="en-US" sz="2400" dirty="0" smtClean="0">
                <a:latin typeface="Bodoni MT Black" pitchFamily="18" charset="0"/>
              </a:rPr>
              <a:t>。大多数</a:t>
            </a:r>
            <a:r>
              <a:rPr lang="zh-CN" altLang="en-US" sz="2400" dirty="0">
                <a:latin typeface="Bodoni MT Black" pitchFamily="18" charset="0"/>
              </a:rPr>
              <a:t>客观事物可分为下述</a:t>
            </a:r>
            <a:r>
              <a:rPr lang="en-US" altLang="zh-CN" sz="2400" dirty="0">
                <a:latin typeface="Bodoni MT Black" pitchFamily="18" charset="0"/>
              </a:rPr>
              <a:t>5</a:t>
            </a:r>
            <a:r>
              <a:rPr lang="zh-CN" altLang="en-US" sz="2400" dirty="0">
                <a:latin typeface="Bodoni MT Black" pitchFamily="18" charset="0"/>
              </a:rPr>
              <a:t>类。</a:t>
            </a:r>
          </a:p>
          <a:p>
            <a:pPr eaLnBrk="1" hangingPunct="1">
              <a:lnSpc>
                <a:spcPct val="125000"/>
              </a:lnSpc>
            </a:pPr>
            <a:r>
              <a:rPr lang="zh-CN" altLang="en-US" sz="2400" dirty="0" smtClean="0">
                <a:latin typeface="Bodoni MT Black" pitchFamily="18" charset="0"/>
              </a:rPr>
              <a:t>① </a:t>
            </a:r>
            <a:r>
              <a:rPr lang="zh-CN" altLang="en-US" sz="2400" dirty="0" smtClean="0">
                <a:solidFill>
                  <a:srgbClr val="0070C0"/>
                </a:solidFill>
                <a:latin typeface="Bodoni MT Black" pitchFamily="18" charset="0"/>
              </a:rPr>
              <a:t>可</a:t>
            </a:r>
            <a:r>
              <a:rPr lang="zh-CN" altLang="en-US" sz="2400" dirty="0">
                <a:solidFill>
                  <a:srgbClr val="0070C0"/>
                </a:solidFill>
                <a:latin typeface="Bodoni MT Black" pitchFamily="18" charset="0"/>
              </a:rPr>
              <a:t>感知的物理</a:t>
            </a:r>
            <a:r>
              <a:rPr lang="zh-CN" altLang="en-US" sz="2400" dirty="0" smtClean="0">
                <a:solidFill>
                  <a:srgbClr val="0070C0"/>
                </a:solidFill>
                <a:latin typeface="Bodoni MT Black" pitchFamily="18" charset="0"/>
              </a:rPr>
              <a:t>实体</a:t>
            </a:r>
            <a:r>
              <a:rPr lang="zh-CN" altLang="en-US" sz="2400" dirty="0" smtClean="0">
                <a:latin typeface="Bodoni MT Black" pitchFamily="18" charset="0"/>
              </a:rPr>
              <a:t>（飞机</a:t>
            </a:r>
            <a:r>
              <a:rPr lang="zh-CN" altLang="en-US" sz="2400" dirty="0">
                <a:latin typeface="Bodoni MT Black" pitchFamily="18" charset="0"/>
              </a:rPr>
              <a:t>、汽车、书、房屋等）。</a:t>
            </a:r>
          </a:p>
          <a:p>
            <a:pPr eaLnBrk="1" hangingPunct="1">
              <a:lnSpc>
                <a:spcPct val="125000"/>
              </a:lnSpc>
            </a:pPr>
            <a:r>
              <a:rPr lang="zh-CN" altLang="en-US" sz="2400" dirty="0" smtClean="0">
                <a:latin typeface="Bodoni MT Black" pitchFamily="18" charset="0"/>
              </a:rPr>
              <a:t>② </a:t>
            </a:r>
            <a:r>
              <a:rPr lang="zh-CN" altLang="en-US" sz="2400" dirty="0" smtClean="0">
                <a:solidFill>
                  <a:srgbClr val="0070C0"/>
                </a:solidFill>
                <a:latin typeface="Bodoni MT Black" pitchFamily="18" charset="0"/>
              </a:rPr>
              <a:t>人</a:t>
            </a:r>
            <a:r>
              <a:rPr lang="zh-CN" altLang="en-US" sz="2400" dirty="0">
                <a:solidFill>
                  <a:srgbClr val="0070C0"/>
                </a:solidFill>
                <a:latin typeface="Bodoni MT Black" pitchFamily="18" charset="0"/>
              </a:rPr>
              <a:t>或组织的</a:t>
            </a:r>
            <a:r>
              <a:rPr lang="zh-CN" altLang="en-US" sz="2400" dirty="0" smtClean="0">
                <a:solidFill>
                  <a:srgbClr val="0070C0"/>
                </a:solidFill>
                <a:latin typeface="Bodoni MT Black" pitchFamily="18" charset="0"/>
              </a:rPr>
              <a:t>角色</a:t>
            </a:r>
            <a:r>
              <a:rPr lang="zh-CN" altLang="en-US" sz="2400" dirty="0" smtClean="0">
                <a:latin typeface="Bodoni MT Black" pitchFamily="18" charset="0"/>
              </a:rPr>
              <a:t>（医生</a:t>
            </a:r>
            <a:r>
              <a:rPr lang="zh-CN" altLang="en-US" sz="2400" dirty="0">
                <a:latin typeface="Bodoni MT Black" pitchFamily="18" charset="0"/>
              </a:rPr>
              <a:t>、教师、雇主、雇员、</a:t>
            </a:r>
            <a:r>
              <a:rPr lang="zh-CN" altLang="en-US" sz="2400" dirty="0" smtClean="0">
                <a:latin typeface="Bodoni MT Black" pitchFamily="18" charset="0"/>
              </a:rPr>
              <a:t>计算机</a:t>
            </a:r>
            <a:r>
              <a:rPr lang="zh-CN" altLang="en-US" sz="2400" dirty="0">
                <a:latin typeface="Bodoni MT Black" pitchFamily="18" charset="0"/>
              </a:rPr>
              <a:t>系、财务处</a:t>
            </a:r>
            <a:r>
              <a:rPr lang="zh-CN" altLang="en-US" sz="2400" dirty="0" smtClean="0">
                <a:latin typeface="Bodoni MT Black" pitchFamily="18" charset="0"/>
              </a:rPr>
              <a:t>等）。</a:t>
            </a:r>
            <a:endParaRPr lang="zh-CN" altLang="en-US" sz="2400" dirty="0">
              <a:latin typeface="Bodoni MT Black" pitchFamily="18" charset="0"/>
            </a:endParaRPr>
          </a:p>
          <a:p>
            <a:pPr eaLnBrk="1" hangingPunct="1">
              <a:lnSpc>
                <a:spcPct val="125000"/>
              </a:lnSpc>
            </a:pPr>
            <a:r>
              <a:rPr lang="zh-CN" altLang="en-US" sz="2400" dirty="0" smtClean="0">
                <a:latin typeface="Bodoni MT Black" pitchFamily="18" charset="0"/>
              </a:rPr>
              <a:t>③ </a:t>
            </a:r>
            <a:r>
              <a:rPr lang="zh-CN" altLang="en-US" sz="2400" dirty="0" smtClean="0">
                <a:solidFill>
                  <a:srgbClr val="0070C0"/>
                </a:solidFill>
                <a:latin typeface="Bodoni MT Black" pitchFamily="18" charset="0"/>
              </a:rPr>
              <a:t>应该</a:t>
            </a:r>
            <a:r>
              <a:rPr lang="zh-CN" altLang="en-US" sz="2400" dirty="0">
                <a:solidFill>
                  <a:srgbClr val="0070C0"/>
                </a:solidFill>
                <a:latin typeface="Bodoni MT Black" pitchFamily="18" charset="0"/>
              </a:rPr>
              <a:t>记忆的</a:t>
            </a:r>
            <a:r>
              <a:rPr lang="zh-CN" altLang="en-US" sz="2400" dirty="0" smtClean="0">
                <a:solidFill>
                  <a:srgbClr val="0070C0"/>
                </a:solidFill>
                <a:latin typeface="Bodoni MT Black" pitchFamily="18" charset="0"/>
              </a:rPr>
              <a:t>事件</a:t>
            </a:r>
            <a:r>
              <a:rPr lang="zh-CN" altLang="en-US" sz="2400" dirty="0" smtClean="0">
                <a:latin typeface="Bodoni MT Black" pitchFamily="18" charset="0"/>
              </a:rPr>
              <a:t>（飞行</a:t>
            </a:r>
            <a:r>
              <a:rPr lang="zh-CN" altLang="en-US" sz="2400" dirty="0">
                <a:latin typeface="Bodoni MT Black" pitchFamily="18" charset="0"/>
              </a:rPr>
              <a:t>、演出、访问、交通事故等）。</a:t>
            </a:r>
          </a:p>
          <a:p>
            <a:pPr eaLnBrk="1" hangingPunct="1">
              <a:lnSpc>
                <a:spcPct val="125000"/>
              </a:lnSpc>
            </a:pPr>
            <a:r>
              <a:rPr lang="zh-CN" altLang="en-US" sz="2400" dirty="0" smtClean="0">
                <a:latin typeface="Bodoni MT Black" pitchFamily="18" charset="0"/>
              </a:rPr>
              <a:t>④ </a:t>
            </a:r>
            <a:r>
              <a:rPr lang="zh-CN" altLang="en-US" sz="2400" dirty="0" smtClean="0">
                <a:solidFill>
                  <a:srgbClr val="0070C0"/>
                </a:solidFill>
                <a:latin typeface="Bodoni MT Black" pitchFamily="18" charset="0"/>
              </a:rPr>
              <a:t>两</a:t>
            </a:r>
            <a:r>
              <a:rPr lang="zh-CN" altLang="en-US" sz="2400" dirty="0">
                <a:solidFill>
                  <a:srgbClr val="0070C0"/>
                </a:solidFill>
                <a:latin typeface="Bodoni MT Black" pitchFamily="18" charset="0"/>
              </a:rPr>
              <a:t>个或多个对象的相互作用</a:t>
            </a:r>
            <a:r>
              <a:rPr lang="zh-CN" altLang="en-US" sz="2400" dirty="0">
                <a:latin typeface="Bodoni MT Black" pitchFamily="18" charset="0"/>
              </a:rPr>
              <a:t>，通常具有交易或接触的</a:t>
            </a:r>
            <a:r>
              <a:rPr lang="zh-CN" altLang="en-US" sz="2400" dirty="0" smtClean="0">
                <a:latin typeface="Bodoni MT Black" pitchFamily="18" charset="0"/>
              </a:rPr>
              <a:t>性质（购买</a:t>
            </a:r>
            <a:r>
              <a:rPr lang="zh-CN" altLang="en-US" sz="2400" dirty="0">
                <a:latin typeface="Bodoni MT Black" pitchFamily="18" charset="0"/>
              </a:rPr>
              <a:t>、纳税、结婚</a:t>
            </a:r>
            <a:r>
              <a:rPr lang="zh-CN" altLang="en-US" sz="2400" dirty="0" smtClean="0">
                <a:latin typeface="Bodoni MT Black" pitchFamily="18" charset="0"/>
              </a:rPr>
              <a:t>等）。</a:t>
            </a:r>
            <a:endParaRPr lang="zh-CN" altLang="en-US" sz="2400" dirty="0">
              <a:latin typeface="Bodoni MT Black" pitchFamily="18" charset="0"/>
            </a:endParaRPr>
          </a:p>
          <a:p>
            <a:pPr eaLnBrk="1" hangingPunct="1">
              <a:lnSpc>
                <a:spcPct val="125000"/>
              </a:lnSpc>
            </a:pPr>
            <a:r>
              <a:rPr lang="zh-CN" altLang="en-US" sz="2400" dirty="0" smtClean="0">
                <a:latin typeface="Bodoni MT Black" pitchFamily="18" charset="0"/>
              </a:rPr>
              <a:t>⑤ </a:t>
            </a:r>
            <a:r>
              <a:rPr lang="zh-CN" altLang="en-US" sz="2400" dirty="0" smtClean="0">
                <a:solidFill>
                  <a:srgbClr val="0070C0"/>
                </a:solidFill>
                <a:latin typeface="Bodoni MT Black" pitchFamily="18" charset="0"/>
              </a:rPr>
              <a:t>需要</a:t>
            </a:r>
            <a:r>
              <a:rPr lang="zh-CN" altLang="en-US" sz="2400" dirty="0">
                <a:solidFill>
                  <a:srgbClr val="0070C0"/>
                </a:solidFill>
                <a:latin typeface="Bodoni MT Black" pitchFamily="18" charset="0"/>
              </a:rPr>
              <a:t>说明的</a:t>
            </a:r>
            <a:r>
              <a:rPr lang="zh-CN" altLang="en-US" sz="2400" dirty="0" smtClean="0">
                <a:solidFill>
                  <a:srgbClr val="0070C0"/>
                </a:solidFill>
                <a:latin typeface="Bodoni MT Black" pitchFamily="18" charset="0"/>
              </a:rPr>
              <a:t>概念</a:t>
            </a:r>
            <a:r>
              <a:rPr lang="zh-CN" altLang="en-US" sz="2400" dirty="0" smtClean="0">
                <a:latin typeface="Bodoni MT Black" pitchFamily="18" charset="0"/>
              </a:rPr>
              <a:t>（政策</a:t>
            </a:r>
            <a:r>
              <a:rPr lang="zh-CN" altLang="en-US" sz="2400" dirty="0">
                <a:latin typeface="Bodoni MT Black" pitchFamily="18" charset="0"/>
              </a:rPr>
              <a:t>、保险政策、版权法等）。</a:t>
            </a:r>
          </a:p>
        </p:txBody>
      </p:sp>
      <p:sp>
        <p:nvSpPr>
          <p:cNvPr id="7" name="内容占位符 4"/>
          <p:cNvSpPr txBox="1">
            <a:spLocks/>
          </p:cNvSpPr>
          <p:nvPr/>
        </p:nvSpPr>
        <p:spPr bwMode="auto">
          <a:xfrm>
            <a:off x="395536" y="1023938"/>
            <a:ext cx="5678487"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smtClean="0">
                <a:latin typeface="Bodoni MT Black" pitchFamily="18" charset="0"/>
              </a:rPr>
              <a:t>1</a:t>
            </a:r>
            <a:r>
              <a:rPr lang="en-US" altLang="zh-CN" sz="2400" b="1" dirty="0" smtClean="0">
                <a:latin typeface="Bodoni MT Black" pitchFamily="18" charset="0"/>
              </a:rPr>
              <a:t>. </a:t>
            </a:r>
            <a:r>
              <a:rPr lang="zh-CN" altLang="en-US" sz="2800" b="1" dirty="0" smtClean="0">
                <a:latin typeface="Bodoni MT Black" pitchFamily="18" charset="0"/>
              </a:rPr>
              <a:t>找出候选的类与对象</a:t>
            </a: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9"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10.3 </a:t>
            </a:r>
            <a:r>
              <a:rPr lang="zh-CN" altLang="en-US" b="1"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10.3 </a:t>
            </a:r>
            <a:r>
              <a:rPr lang="zh-CN" altLang="en-US" sz="2400" dirty="0">
                <a:solidFill>
                  <a:srgbClr val="D9D9D9"/>
                </a:solidFill>
                <a:latin typeface="Bodoni MT Black" pitchFamily="18" charset="0"/>
                <a:ea typeface="+mn-ea"/>
              </a:rPr>
              <a:t>建立对象模型</a:t>
            </a:r>
          </a:p>
        </p:txBody>
      </p:sp>
      <p:sp>
        <p:nvSpPr>
          <p:cNvPr id="2" name="文本框 1"/>
          <p:cNvSpPr txBox="1"/>
          <p:nvPr/>
        </p:nvSpPr>
        <p:spPr>
          <a:xfrm>
            <a:off x="506585" y="2344738"/>
            <a:ext cx="8229600" cy="3785652"/>
          </a:xfrm>
          <a:prstGeom prst="rect">
            <a:avLst/>
          </a:prstGeom>
          <a:noFill/>
        </p:spPr>
        <p:txBody>
          <a:bodyPr>
            <a:spAutoFit/>
          </a:bodyPr>
          <a:lstStyle/>
          <a:p>
            <a:pPr marL="342900" indent="-342900" eaLnBrk="1" hangingPunct="1">
              <a:lnSpc>
                <a:spcPct val="125000"/>
              </a:lnSpc>
              <a:buSzPct val="100000"/>
              <a:buFont typeface="Wingdings" panose="05000000000000000000" pitchFamily="2" charset="2"/>
              <a:buChar char="l"/>
              <a:defRPr/>
            </a:pPr>
            <a:r>
              <a:rPr lang="zh-CN" altLang="en-US" sz="2400" dirty="0">
                <a:latin typeface="Bodoni MT Black" pitchFamily="18" charset="0"/>
              </a:rPr>
              <a:t>用自然语言书写的需求陈述为</a:t>
            </a:r>
            <a:r>
              <a:rPr lang="zh-CN" altLang="en-US" sz="2400" dirty="0" smtClean="0">
                <a:latin typeface="Bodoni MT Black" pitchFamily="18" charset="0"/>
              </a:rPr>
              <a:t>依据；</a:t>
            </a:r>
            <a:endParaRPr lang="en-US" altLang="zh-CN" sz="2400" dirty="0">
              <a:latin typeface="Bodoni MT Black" pitchFamily="18" charset="0"/>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rPr>
              <a:t>把</a:t>
            </a:r>
            <a:r>
              <a:rPr lang="zh-CN" altLang="en-US" sz="2400" dirty="0">
                <a:latin typeface="Bodoni MT Black" pitchFamily="18" charset="0"/>
              </a:rPr>
              <a:t>陈述中的</a:t>
            </a:r>
            <a:r>
              <a:rPr lang="zh-CN" altLang="en-US" sz="2400" dirty="0">
                <a:solidFill>
                  <a:srgbClr val="FF0000"/>
                </a:solidFill>
                <a:latin typeface="Bodoni MT Black" pitchFamily="18" charset="0"/>
              </a:rPr>
              <a:t>名词</a:t>
            </a:r>
            <a:r>
              <a:rPr lang="zh-CN" altLang="en-US" sz="2400" dirty="0">
                <a:latin typeface="Bodoni MT Black" pitchFamily="18" charset="0"/>
              </a:rPr>
              <a:t>作为类与对象的候选</a:t>
            </a:r>
            <a:r>
              <a:rPr lang="zh-CN" altLang="en-US" sz="2400" dirty="0" smtClean="0">
                <a:latin typeface="Bodoni MT Black" pitchFamily="18" charset="0"/>
              </a:rPr>
              <a:t>者；</a:t>
            </a:r>
            <a:endParaRPr lang="en-US" altLang="zh-CN" sz="2400" dirty="0">
              <a:latin typeface="Bodoni MT Black" pitchFamily="18" charset="0"/>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rPr>
              <a:t>用</a:t>
            </a:r>
            <a:r>
              <a:rPr lang="zh-CN" altLang="en-US" sz="2400" dirty="0">
                <a:solidFill>
                  <a:srgbClr val="FF0000"/>
                </a:solidFill>
                <a:latin typeface="Bodoni MT Black" pitchFamily="18" charset="0"/>
              </a:rPr>
              <a:t>形容词</a:t>
            </a:r>
            <a:r>
              <a:rPr lang="zh-CN" altLang="en-US" sz="2400" dirty="0">
                <a:latin typeface="Bodoni MT Black" pitchFamily="18" charset="0"/>
              </a:rPr>
              <a:t>作为确定属性的</a:t>
            </a:r>
            <a:r>
              <a:rPr lang="zh-CN" altLang="en-US" sz="2400" dirty="0" smtClean="0">
                <a:latin typeface="Bodoni MT Black" pitchFamily="18" charset="0"/>
              </a:rPr>
              <a:t>线索；</a:t>
            </a:r>
            <a:endParaRPr lang="en-US" altLang="zh-CN" sz="2400" dirty="0">
              <a:latin typeface="Bodoni MT Black" pitchFamily="18" charset="0"/>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rPr>
              <a:t>把</a:t>
            </a:r>
            <a:r>
              <a:rPr lang="zh-CN" altLang="en-US" sz="2400" dirty="0">
                <a:solidFill>
                  <a:srgbClr val="FF0000"/>
                </a:solidFill>
                <a:latin typeface="Bodoni MT Black" pitchFamily="18" charset="0"/>
              </a:rPr>
              <a:t>动词</a:t>
            </a:r>
            <a:r>
              <a:rPr lang="zh-CN" altLang="en-US" sz="2400" dirty="0">
                <a:latin typeface="Bodoni MT Black" pitchFamily="18" charset="0"/>
              </a:rPr>
              <a:t>作为</a:t>
            </a:r>
            <a:r>
              <a:rPr lang="zh-CN" altLang="en-US" sz="2400" dirty="0" smtClean="0">
                <a:latin typeface="Bodoni MT Black" pitchFamily="18" charset="0"/>
              </a:rPr>
              <a:t>服务（操作）的</a:t>
            </a:r>
            <a:r>
              <a:rPr lang="zh-CN" altLang="en-US" sz="2400" dirty="0">
                <a:latin typeface="Bodoni MT Black" pitchFamily="18" charset="0"/>
              </a:rPr>
              <a:t>候选者。</a:t>
            </a:r>
            <a:endParaRPr lang="en-US" altLang="zh-CN" sz="2400" dirty="0">
              <a:latin typeface="Bodoni MT Black" pitchFamily="18" charset="0"/>
            </a:endParaRPr>
          </a:p>
          <a:p>
            <a:pPr eaLnBrk="1" hangingPunct="1">
              <a:lnSpc>
                <a:spcPct val="125000"/>
              </a:lnSpc>
              <a:defRPr/>
            </a:pPr>
            <a:r>
              <a:rPr lang="zh-CN" altLang="en-US" sz="2400" dirty="0" smtClean="0">
                <a:latin typeface="Bodoni MT Black" pitchFamily="18" charset="0"/>
              </a:rPr>
              <a:t>       用</a:t>
            </a:r>
            <a:r>
              <a:rPr lang="zh-CN" altLang="en-US" sz="2400" dirty="0">
                <a:latin typeface="Bodoni MT Black" pitchFamily="18" charset="0"/>
              </a:rPr>
              <a:t>这种简单方法确定的候选者是非常不准确的，其中往往包含大量不正确的或不必要的事物，还必须经过更进一步的严格筛选。通常，非正式分析是更详细、更精确的正式的面向对象分析的一个很好的开端。</a:t>
            </a:r>
          </a:p>
        </p:txBody>
      </p:sp>
      <p:sp>
        <p:nvSpPr>
          <p:cNvPr id="7" name="内容占位符 4"/>
          <p:cNvSpPr txBox="1">
            <a:spLocks/>
          </p:cNvSpPr>
          <p:nvPr/>
        </p:nvSpPr>
        <p:spPr bwMode="auto">
          <a:xfrm>
            <a:off x="438150" y="1141413"/>
            <a:ext cx="56800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Bodoni MT Black" pitchFamily="18" charset="0"/>
              </a:rPr>
              <a:t>1. </a:t>
            </a:r>
            <a:r>
              <a:rPr lang="zh-CN" altLang="en-US" sz="2800" b="1" dirty="0" smtClean="0">
                <a:latin typeface="Bodoni MT Black" pitchFamily="18" charset="0"/>
              </a:rPr>
              <a:t>找出候选的类与对象</a:t>
            </a:r>
          </a:p>
        </p:txBody>
      </p:sp>
      <p:sp>
        <p:nvSpPr>
          <p:cNvPr id="63493" name="矩形 3"/>
          <p:cNvSpPr>
            <a:spLocks noChangeArrowheads="1"/>
          </p:cNvSpPr>
          <p:nvPr/>
        </p:nvSpPr>
        <p:spPr bwMode="auto">
          <a:xfrm>
            <a:off x="539750" y="1814513"/>
            <a:ext cx="6985000" cy="461962"/>
          </a:xfrm>
          <a:prstGeom prst="rect">
            <a:avLst/>
          </a:prstGeom>
          <a:noFill/>
          <a:ln w="15875">
            <a:noFill/>
            <a:miter lim="800000"/>
            <a:headEnd/>
            <a:tailEnd/>
          </a:ln>
        </p:spPr>
        <p:txBody>
          <a:bodyPr>
            <a:spAutoFit/>
          </a:bodyPr>
          <a:lstStyle/>
          <a:p>
            <a:pPr eaLnBrk="1" hangingPunct="1"/>
            <a:r>
              <a:rPr lang="zh-CN" altLang="en-US" sz="2400">
                <a:solidFill>
                  <a:srgbClr val="000000"/>
                </a:solidFill>
                <a:latin typeface="Bodoni MT Black" pitchFamily="18" charset="0"/>
              </a:rPr>
              <a:t>另一种更简单的分析方法，是所谓的</a:t>
            </a:r>
            <a:r>
              <a:rPr lang="zh-CN" altLang="en-US" sz="2400">
                <a:solidFill>
                  <a:srgbClr val="FF0000"/>
                </a:solidFill>
                <a:latin typeface="Bodoni MT Black" pitchFamily="18" charset="0"/>
              </a:rPr>
              <a:t>非正式分析</a:t>
            </a:r>
            <a:r>
              <a:rPr lang="zh-CN" altLang="en-US" sz="2400">
                <a:solidFill>
                  <a:srgbClr val="000000"/>
                </a:solidFill>
                <a:latin typeface="Bodoni MT Black" pitchFamily="18" charset="0"/>
              </a:rPr>
              <a:t>。</a:t>
            </a:r>
            <a:endParaRPr lang="en-US" altLang="zh-CN" sz="2400">
              <a:solidFill>
                <a:srgbClr val="000000"/>
              </a:solidFill>
              <a:latin typeface="Bodoni MT Black" pitchFamily="18" charset="0"/>
            </a:endParaRPr>
          </a:p>
        </p:txBody>
      </p:sp>
      <p:sp>
        <p:nvSpPr>
          <p:cNvPr id="9"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10.3 </a:t>
            </a:r>
            <a:r>
              <a:rPr lang="zh-CN" altLang="en-US" b="1"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框 1"/>
          <p:cNvSpPr txBox="1">
            <a:spLocks noChangeArrowheads="1"/>
          </p:cNvSpPr>
          <p:nvPr/>
        </p:nvSpPr>
        <p:spPr bwMode="auto">
          <a:xfrm>
            <a:off x="426501" y="2276872"/>
            <a:ext cx="8362950" cy="3554819"/>
          </a:xfrm>
          <a:prstGeom prst="rect">
            <a:avLst/>
          </a:prstGeom>
          <a:noFill/>
          <a:ln w="9525">
            <a:noFill/>
            <a:miter lim="800000"/>
            <a:headEnd/>
            <a:tailEnd/>
          </a:ln>
        </p:spPr>
        <p:txBody>
          <a:bodyPr>
            <a:spAutoFit/>
          </a:bodyPr>
          <a:lstStyle/>
          <a:p>
            <a:pPr eaLnBrk="1" hangingPunct="1">
              <a:lnSpc>
                <a:spcPct val="125000"/>
              </a:lnSpc>
            </a:pPr>
            <a:r>
              <a:rPr lang="zh-CN" altLang="en-US" dirty="0">
                <a:latin typeface="Bodoni MT Black" pitchFamily="18" charset="0"/>
              </a:rPr>
              <a:t>认真阅读</a:t>
            </a:r>
            <a:r>
              <a:rPr lang="en-US" altLang="zh-CN" dirty="0">
                <a:latin typeface="Bodoni MT Black" pitchFamily="18" charset="0"/>
              </a:rPr>
              <a:t>10.2.2</a:t>
            </a:r>
            <a:r>
              <a:rPr lang="zh-CN" altLang="en-US" dirty="0">
                <a:latin typeface="Bodoni MT Black" pitchFamily="18" charset="0"/>
              </a:rPr>
              <a:t>节给出的需求陈述，从陈述中找出下列名词，可以把它们作为类与对象的初步的候选者：</a:t>
            </a:r>
            <a:endParaRPr lang="en-US" altLang="zh-CN" dirty="0">
              <a:latin typeface="Bodoni MT Black" pitchFamily="18" charset="0"/>
            </a:endParaRPr>
          </a:p>
          <a:p>
            <a:pPr eaLnBrk="1" hangingPunct="1">
              <a:lnSpc>
                <a:spcPct val="125000"/>
              </a:lnSpc>
            </a:pPr>
            <a:r>
              <a:rPr lang="zh-CN" altLang="en-US" dirty="0">
                <a:solidFill>
                  <a:srgbClr val="FF0000"/>
                </a:solidFill>
                <a:effectLst>
                  <a:outerShdw blurRad="38100" dist="38100" dir="2700000" algn="tl">
                    <a:srgbClr val="000000">
                      <a:alpha val="43137"/>
                    </a:srgbClr>
                  </a:outerShdw>
                </a:effectLst>
                <a:latin typeface="Bodoni MT Black" pitchFamily="18" charset="0"/>
              </a:rPr>
              <a:t>银行，自动</a:t>
            </a:r>
            <a:r>
              <a:rPr lang="zh-CN" altLang="en-US" dirty="0" smtClean="0">
                <a:solidFill>
                  <a:srgbClr val="FF0000"/>
                </a:solidFill>
                <a:effectLst>
                  <a:outerShdw blurRad="38100" dist="38100" dir="2700000" algn="tl">
                    <a:srgbClr val="000000">
                      <a:alpha val="43137"/>
                    </a:srgbClr>
                  </a:outerShdw>
                </a:effectLst>
                <a:latin typeface="Bodoni MT Black" pitchFamily="18" charset="0"/>
              </a:rPr>
              <a:t>取款机</a:t>
            </a:r>
            <a:r>
              <a:rPr lang="en-US" altLang="zh-CN" dirty="0" smtClean="0">
                <a:solidFill>
                  <a:srgbClr val="FF0000"/>
                </a:solidFill>
                <a:effectLst>
                  <a:outerShdw blurRad="38100" dist="38100" dir="2700000" algn="tl">
                    <a:srgbClr val="000000">
                      <a:alpha val="43137"/>
                    </a:srgbClr>
                  </a:outerShdw>
                </a:effectLst>
                <a:latin typeface="Bodoni MT Black" pitchFamily="18" charset="0"/>
              </a:rPr>
              <a:t>ATM</a:t>
            </a:r>
            <a:r>
              <a:rPr lang="zh-CN" altLang="en-US" dirty="0" smtClean="0">
                <a:solidFill>
                  <a:srgbClr val="FF0000"/>
                </a:solidFill>
                <a:effectLst>
                  <a:outerShdw blurRad="38100" dist="38100" dir="2700000" algn="tl">
                    <a:srgbClr val="000000">
                      <a:alpha val="43137"/>
                    </a:srgbClr>
                  </a:outerShdw>
                </a:effectLst>
                <a:latin typeface="Bodoni MT Black" pitchFamily="18" charset="0"/>
              </a:rPr>
              <a:t>，</a:t>
            </a:r>
            <a:r>
              <a:rPr lang="zh-CN" altLang="en-US" dirty="0">
                <a:solidFill>
                  <a:srgbClr val="FF0000"/>
                </a:solidFill>
                <a:effectLst>
                  <a:outerShdw blurRad="38100" dist="38100" dir="2700000" algn="tl">
                    <a:srgbClr val="000000">
                      <a:alpha val="43137"/>
                    </a:srgbClr>
                  </a:outerShdw>
                </a:effectLst>
                <a:latin typeface="Bodoni MT Black" pitchFamily="18" charset="0"/>
              </a:rPr>
              <a:t>系统，中央计算机，分行计算机，柜员终端，网络，总行，分行，软件，成本，市，街道，营业厅，储蓄所，柜员，储户，现金，支票，账户，事务，现金兑换卡，余额，磁卡，分行代码，卡号，用户，副本，信息，密码，类型，取款额，账单，访问。</a:t>
            </a:r>
            <a:endParaRPr lang="en-US" altLang="zh-CN" dirty="0">
              <a:solidFill>
                <a:srgbClr val="FF0000"/>
              </a:solidFill>
              <a:effectLst>
                <a:outerShdw blurRad="38100" dist="38100" dir="2700000" algn="tl">
                  <a:srgbClr val="000000">
                    <a:alpha val="43137"/>
                  </a:srgbClr>
                </a:outerShdw>
              </a:effectLst>
              <a:latin typeface="Bodoni MT Black" pitchFamily="18" charset="0"/>
            </a:endParaRPr>
          </a:p>
          <a:p>
            <a:pPr eaLnBrk="1" hangingPunct="1">
              <a:lnSpc>
                <a:spcPct val="125000"/>
              </a:lnSpc>
            </a:pPr>
            <a:r>
              <a:rPr lang="zh-CN" altLang="en-US" dirty="0" smtClean="0">
                <a:latin typeface="Bodoni MT Black" pitchFamily="18" charset="0"/>
              </a:rPr>
              <a:t>     通常</a:t>
            </a:r>
            <a:r>
              <a:rPr lang="zh-CN" altLang="en-US" dirty="0">
                <a:latin typeface="Bodoni MT Black" pitchFamily="18" charset="0"/>
              </a:rPr>
              <a:t>，在需求陈述中不会一个不漏地写出问题域中所有有关的类与对象，因此，分析员应该根据领域知识或常识进一步把隐含的类与对象提取出来。例如，在</a:t>
            </a:r>
            <a:r>
              <a:rPr lang="en-US" altLang="zh-CN" dirty="0">
                <a:latin typeface="Bodoni MT Black" pitchFamily="18" charset="0"/>
              </a:rPr>
              <a:t>ATM</a:t>
            </a:r>
            <a:r>
              <a:rPr lang="zh-CN" altLang="en-US" dirty="0">
                <a:latin typeface="Bodoni MT Black" pitchFamily="18" charset="0"/>
              </a:rPr>
              <a:t>系统的需求陈述中虽然没写“</a:t>
            </a:r>
            <a:r>
              <a:rPr lang="zh-CN" altLang="en-US" dirty="0">
                <a:solidFill>
                  <a:srgbClr val="FF0000"/>
                </a:solidFill>
                <a:latin typeface="Bodoni MT Black" pitchFamily="18" charset="0"/>
              </a:rPr>
              <a:t>通信链路</a:t>
            </a:r>
            <a:r>
              <a:rPr lang="zh-CN" altLang="en-US" dirty="0">
                <a:latin typeface="Bodoni MT Black" pitchFamily="18" charset="0"/>
              </a:rPr>
              <a:t>”和“</a:t>
            </a:r>
            <a:r>
              <a:rPr lang="zh-CN" altLang="en-US" dirty="0">
                <a:solidFill>
                  <a:srgbClr val="FF0000"/>
                </a:solidFill>
                <a:latin typeface="Bodoni MT Black" pitchFamily="18" charset="0"/>
              </a:rPr>
              <a:t>事务日志</a:t>
            </a:r>
            <a:r>
              <a:rPr lang="zh-CN" altLang="en-US" dirty="0">
                <a:latin typeface="Bodoni MT Black" pitchFamily="18" charset="0"/>
              </a:rPr>
              <a:t>”，但是，根据领域知识和常识可以知道，在</a:t>
            </a:r>
            <a:r>
              <a:rPr lang="en-US" altLang="zh-CN" dirty="0">
                <a:latin typeface="Bodoni MT Black" pitchFamily="18" charset="0"/>
              </a:rPr>
              <a:t>ATM</a:t>
            </a:r>
            <a:r>
              <a:rPr lang="zh-CN" altLang="en-US" dirty="0">
                <a:latin typeface="Bodoni MT Black" pitchFamily="18" charset="0"/>
              </a:rPr>
              <a:t>系统中应该包含这两个实体。</a:t>
            </a:r>
            <a:endParaRPr lang="en-US" altLang="zh-CN" dirty="0">
              <a:latin typeface="Bodoni MT Black" pitchFamily="18" charset="0"/>
            </a:endParaRPr>
          </a:p>
        </p:txBody>
      </p:sp>
      <p:sp>
        <p:nvSpPr>
          <p:cNvPr id="65539" name="内容占位符 4"/>
          <p:cNvSpPr txBox="1">
            <a:spLocks/>
          </p:cNvSpPr>
          <p:nvPr/>
        </p:nvSpPr>
        <p:spPr bwMode="auto">
          <a:xfrm>
            <a:off x="457200" y="1773238"/>
            <a:ext cx="7591425" cy="469900"/>
          </a:xfrm>
          <a:prstGeom prst="rect">
            <a:avLst/>
          </a:prstGeom>
          <a:noFill/>
          <a:ln w="15875">
            <a:noFill/>
            <a:miter lim="800000"/>
            <a:headEnd/>
            <a:tailEnd/>
          </a:ln>
        </p:spPr>
        <p:txBody>
          <a:bodyPr/>
          <a:lstStyle/>
          <a:p>
            <a:pPr>
              <a:spcBef>
                <a:spcPct val="20000"/>
              </a:spcBef>
              <a:buFont typeface="Arial" charset="0"/>
              <a:buNone/>
            </a:pPr>
            <a:r>
              <a:rPr lang="zh-CN" altLang="en-US" sz="2400">
                <a:latin typeface="Bodoni MT Black" pitchFamily="18" charset="0"/>
              </a:rPr>
              <a:t>下面以</a:t>
            </a:r>
            <a:r>
              <a:rPr lang="en-US" altLang="zh-CN" sz="2400">
                <a:latin typeface="Bodoni MT Black" pitchFamily="18" charset="0"/>
              </a:rPr>
              <a:t>ATM</a:t>
            </a:r>
            <a:r>
              <a:rPr lang="zh-CN" altLang="en-US" sz="2400">
                <a:latin typeface="Bodoni MT Black" pitchFamily="18" charset="0"/>
              </a:rPr>
              <a:t>系统为例，说明非正式分析过程。</a:t>
            </a:r>
            <a:endParaRPr lang="zh-CN" altLang="en-US" sz="2400" b="1">
              <a:latin typeface="Bodoni MT Black" pitchFamily="18" charset="0"/>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10" name="内容占位符 4"/>
          <p:cNvSpPr txBox="1">
            <a:spLocks/>
          </p:cNvSpPr>
          <p:nvPr/>
        </p:nvSpPr>
        <p:spPr bwMode="auto">
          <a:xfrm>
            <a:off x="539750" y="1060450"/>
            <a:ext cx="40528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smtClean="0">
                <a:latin typeface="Bodoni MT Black" pitchFamily="18" charset="0"/>
              </a:rPr>
              <a:t>1. </a:t>
            </a:r>
            <a:r>
              <a:rPr lang="zh-CN" altLang="en-US" sz="2800" b="1" dirty="0" smtClean="0">
                <a:latin typeface="Bodoni MT Black" pitchFamily="18" charset="0"/>
              </a:rPr>
              <a:t>找出候选的类与对象</a:t>
            </a:r>
          </a:p>
        </p:txBody>
      </p:sp>
      <p:sp>
        <p:nvSpPr>
          <p:cNvPr id="11"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a:spLocks/>
          </p:cNvSpPr>
          <p:nvPr/>
        </p:nvSpPr>
        <p:spPr bwMode="auto">
          <a:xfrm>
            <a:off x="467544" y="1196752"/>
            <a:ext cx="56784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Bodoni MT Black" pitchFamily="18" charset="0"/>
              </a:rPr>
              <a:t>2. </a:t>
            </a:r>
            <a:r>
              <a:rPr lang="zh-CN" altLang="en-US" sz="2800" b="1" dirty="0" smtClean="0">
                <a:latin typeface="Bodoni MT Black" pitchFamily="18" charset="0"/>
              </a:rPr>
              <a:t>筛选出正确的类与对象</a:t>
            </a:r>
          </a:p>
        </p:txBody>
      </p:sp>
      <p:sp>
        <p:nvSpPr>
          <p:cNvPr id="67587" name="文本框 3"/>
          <p:cNvSpPr txBox="1">
            <a:spLocks noChangeArrowheads="1"/>
          </p:cNvSpPr>
          <p:nvPr/>
        </p:nvSpPr>
        <p:spPr bwMode="auto">
          <a:xfrm>
            <a:off x="467544" y="2106501"/>
            <a:ext cx="8136904" cy="2353658"/>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仅</a:t>
            </a:r>
            <a:r>
              <a:rPr lang="zh-CN" altLang="en-US" sz="2400" dirty="0">
                <a:latin typeface="Bodoni MT Black" pitchFamily="18" charset="0"/>
              </a:rPr>
              <a:t>通过一个简单、机械的过程不可能正确地完成分析工作。非正式分析仅仅帮助人们找到一些候选的类与对象，接下来应该严格考察每个候选对象，从中去掉不正确的或不必要的，</a:t>
            </a:r>
            <a:r>
              <a:rPr lang="zh-CN" altLang="en-US" sz="2400" dirty="0">
                <a:solidFill>
                  <a:srgbClr val="FF0000"/>
                </a:solidFill>
                <a:latin typeface="Bodoni MT Black" pitchFamily="18" charset="0"/>
              </a:rPr>
              <a:t>仅保留确实应该记录其信息或需要其提供服务的那些对象。</a:t>
            </a: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框 3"/>
          <p:cNvSpPr txBox="1">
            <a:spLocks noChangeArrowheads="1"/>
          </p:cNvSpPr>
          <p:nvPr/>
        </p:nvSpPr>
        <p:spPr bwMode="auto">
          <a:xfrm>
            <a:off x="542925" y="1650023"/>
            <a:ext cx="8280152" cy="1477328"/>
          </a:xfrm>
          <a:prstGeom prst="rect">
            <a:avLst/>
          </a:prstGeom>
          <a:noFill/>
          <a:ln w="15875">
            <a:noFill/>
            <a:miter lim="800000"/>
            <a:headEnd/>
            <a:tailEnd/>
          </a:ln>
        </p:spPr>
        <p:txBody>
          <a:bodyPr wrap="square">
            <a:spAutoFit/>
          </a:bodyPr>
          <a:lstStyle/>
          <a:p>
            <a:pPr eaLnBrk="1" hangingPunct="1">
              <a:lnSpc>
                <a:spcPct val="125000"/>
              </a:lnSpc>
            </a:pPr>
            <a:r>
              <a:rPr lang="zh-CN" altLang="en-US" sz="2400" b="1" dirty="0" smtClean="0">
                <a:solidFill>
                  <a:srgbClr val="0070C0"/>
                </a:solidFill>
                <a:latin typeface="Bodoni MT Black" pitchFamily="18" charset="0"/>
              </a:rPr>
              <a:t>① 冗余</a:t>
            </a:r>
            <a:endParaRPr lang="en-US" altLang="zh-CN" sz="2400" b="1" dirty="0">
              <a:solidFill>
                <a:srgbClr val="0070C0"/>
              </a:solidFill>
              <a:latin typeface="Bodoni MT Black" pitchFamily="18" charset="0"/>
            </a:endParaRPr>
          </a:p>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如果</a:t>
            </a:r>
            <a:r>
              <a:rPr lang="zh-CN" altLang="en-US" sz="2400" dirty="0">
                <a:latin typeface="Bodoni MT Black" pitchFamily="18" charset="0"/>
              </a:rPr>
              <a:t>两个类表达了同样的信息，则应该保留在此问题域中最富于描述力的名称。</a:t>
            </a:r>
            <a:endParaRPr lang="en-US" altLang="zh-CN" sz="2400" dirty="0">
              <a:latin typeface="Bodoni MT Black" pitchFamily="18" charset="0"/>
            </a:endParaRPr>
          </a:p>
        </p:txBody>
      </p:sp>
      <p:sp>
        <p:nvSpPr>
          <p:cNvPr id="69635" name="文本框 2"/>
          <p:cNvSpPr txBox="1">
            <a:spLocks noChangeArrowheads="1"/>
          </p:cNvSpPr>
          <p:nvPr/>
        </p:nvSpPr>
        <p:spPr bwMode="auto">
          <a:xfrm>
            <a:off x="549615" y="3131616"/>
            <a:ext cx="8040315" cy="1131079"/>
          </a:xfrm>
          <a:prstGeom prst="rect">
            <a:avLst/>
          </a:prstGeom>
          <a:noFill/>
          <a:ln w="9525">
            <a:noFill/>
            <a:miter lim="800000"/>
            <a:headEnd/>
            <a:tailEnd/>
          </a:ln>
        </p:spPr>
        <p:txBody>
          <a:bodyPr wrap="square">
            <a:spAutoFit/>
          </a:bodyPr>
          <a:lstStyle/>
          <a:p>
            <a:pPr eaLnBrk="1" hangingPunct="1">
              <a:lnSpc>
                <a:spcPct val="125000"/>
              </a:lnSpc>
            </a:pPr>
            <a:r>
              <a:rPr lang="en-US" altLang="zh-CN" dirty="0" smtClean="0">
                <a:latin typeface="Bodoni MT Black" pitchFamily="18" charset="0"/>
              </a:rPr>
              <a:t>ATM</a:t>
            </a:r>
            <a:r>
              <a:rPr lang="zh-CN" altLang="en-US" dirty="0" smtClean="0">
                <a:latin typeface="Bodoni MT Black" pitchFamily="18" charset="0"/>
              </a:rPr>
              <a:t>系统</a:t>
            </a:r>
            <a:r>
              <a:rPr lang="zh-CN" altLang="en-US" dirty="0">
                <a:latin typeface="Bodoni MT Black" pitchFamily="18" charset="0"/>
              </a:rPr>
              <a:t>的</a:t>
            </a:r>
            <a:r>
              <a:rPr lang="zh-CN" altLang="en-US" dirty="0" smtClean="0">
                <a:latin typeface="Bodoni MT Black" pitchFamily="18" charset="0"/>
              </a:rPr>
              <a:t>储户</a:t>
            </a:r>
            <a:r>
              <a:rPr lang="zh-CN" altLang="en-US" dirty="0">
                <a:latin typeface="Bodoni MT Black" pitchFamily="18" charset="0"/>
              </a:rPr>
              <a:t>与用户，现金兑换卡与磁卡及副本分别描述了相同的两类信息，因此，应该去掉</a:t>
            </a:r>
            <a:r>
              <a:rPr lang="zh-CN" altLang="en-US" dirty="0">
                <a:solidFill>
                  <a:srgbClr val="0070C0"/>
                </a:solidFill>
                <a:latin typeface="Bodoni MT Black" pitchFamily="18" charset="0"/>
              </a:rPr>
              <a:t>“用户”</a:t>
            </a:r>
            <a:r>
              <a:rPr lang="zh-CN" altLang="en-US" dirty="0">
                <a:latin typeface="Bodoni MT Black" pitchFamily="18" charset="0"/>
              </a:rPr>
              <a:t>、</a:t>
            </a:r>
            <a:r>
              <a:rPr lang="zh-CN" altLang="en-US" dirty="0">
                <a:solidFill>
                  <a:srgbClr val="0070C0"/>
                </a:solidFill>
                <a:latin typeface="Bodoni MT Black" pitchFamily="18" charset="0"/>
              </a:rPr>
              <a:t>“磁卡”</a:t>
            </a:r>
            <a:r>
              <a:rPr lang="zh-CN" altLang="en-US" dirty="0">
                <a:latin typeface="Bodoni MT Black" pitchFamily="18" charset="0"/>
              </a:rPr>
              <a:t>、</a:t>
            </a:r>
            <a:r>
              <a:rPr lang="zh-CN" altLang="en-US" dirty="0">
                <a:solidFill>
                  <a:srgbClr val="0070C0"/>
                </a:solidFill>
                <a:latin typeface="Bodoni MT Black" pitchFamily="18" charset="0"/>
              </a:rPr>
              <a:t>“副本”</a:t>
            </a:r>
            <a:r>
              <a:rPr lang="zh-CN" altLang="en-US" dirty="0">
                <a:latin typeface="Bodoni MT Black" pitchFamily="18" charset="0"/>
              </a:rPr>
              <a:t>等冗余的类，仅保留“储户”和“现金兑换卡”这两个类。</a:t>
            </a: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9637" name="文本框 1"/>
          <p:cNvSpPr txBox="1">
            <a:spLocks noChangeArrowheads="1"/>
          </p:cNvSpPr>
          <p:nvPr/>
        </p:nvSpPr>
        <p:spPr bwMode="auto">
          <a:xfrm>
            <a:off x="496700" y="1143000"/>
            <a:ext cx="8132763" cy="460375"/>
          </a:xfrm>
          <a:prstGeom prst="rect">
            <a:avLst/>
          </a:prstGeom>
          <a:noFill/>
          <a:ln w="9525">
            <a:noFill/>
            <a:miter lim="800000"/>
            <a:headEnd/>
            <a:tailEnd/>
          </a:ln>
        </p:spPr>
        <p:txBody>
          <a:bodyPr>
            <a:spAutoFit/>
          </a:bodyPr>
          <a:lstStyle/>
          <a:p>
            <a:pPr eaLnBrk="1" hangingPunct="1"/>
            <a:r>
              <a:rPr lang="zh-CN" altLang="en-US" sz="2400" dirty="0">
                <a:solidFill>
                  <a:srgbClr val="000000"/>
                </a:solidFill>
                <a:latin typeface="Bodoni MT Black" pitchFamily="18" charset="0"/>
              </a:rPr>
              <a:t>筛选时主要依据下列标准，删除不正确或不必要的类与对象。</a:t>
            </a:r>
            <a:endParaRPr lang="en-US" altLang="zh-CN" sz="2400" dirty="0">
              <a:solidFill>
                <a:srgbClr val="000000"/>
              </a:solidFill>
              <a:latin typeface="Bodoni MT Black" pitchFamily="18" charset="0"/>
            </a:endParaRPr>
          </a:p>
        </p:txBody>
      </p:sp>
      <p:sp>
        <p:nvSpPr>
          <p:cNvPr id="7"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
        <p:nvSpPr>
          <p:cNvPr id="8" name="矩形 7"/>
          <p:cNvSpPr/>
          <p:nvPr/>
        </p:nvSpPr>
        <p:spPr>
          <a:xfrm>
            <a:off x="546218" y="4365104"/>
            <a:ext cx="8058230" cy="1477328"/>
          </a:xfrm>
          <a:prstGeom prst="rect">
            <a:avLst/>
          </a:prstGeom>
        </p:spPr>
        <p:txBody>
          <a:bodyPr wrap="square">
            <a:spAutoFit/>
          </a:bodyPr>
          <a:lstStyle/>
          <a:p>
            <a:pPr eaLnBrk="1" hangingPunct="1">
              <a:lnSpc>
                <a:spcPct val="125000"/>
              </a:lnSpc>
            </a:pPr>
            <a:r>
              <a:rPr lang="zh-CN" altLang="en-US" dirty="0">
                <a:solidFill>
                  <a:srgbClr val="FF0000"/>
                </a:solidFill>
                <a:effectLst>
                  <a:outerShdw blurRad="38100" dist="38100" dir="2700000" algn="tl">
                    <a:srgbClr val="000000">
                      <a:alpha val="43137"/>
                    </a:srgbClr>
                  </a:outerShdw>
                </a:effectLst>
                <a:latin typeface="Bodoni MT Black" pitchFamily="18" charset="0"/>
              </a:rPr>
              <a:t>银行，自动取款机</a:t>
            </a:r>
            <a:r>
              <a:rPr lang="en-US" altLang="zh-CN" dirty="0">
                <a:solidFill>
                  <a:srgbClr val="FF0000"/>
                </a:solidFill>
                <a:effectLst>
                  <a:outerShdw blurRad="38100" dist="38100" dir="2700000" algn="tl">
                    <a:srgbClr val="000000">
                      <a:alpha val="43137"/>
                    </a:srgbClr>
                  </a:outerShdw>
                </a:effectLst>
                <a:latin typeface="Bodoni MT Black" pitchFamily="18" charset="0"/>
              </a:rPr>
              <a:t>ATM</a:t>
            </a:r>
            <a:r>
              <a:rPr lang="zh-CN" altLang="en-US" dirty="0">
                <a:solidFill>
                  <a:srgbClr val="FF0000"/>
                </a:solidFill>
                <a:effectLst>
                  <a:outerShdw blurRad="38100" dist="38100" dir="2700000" algn="tl">
                    <a:srgbClr val="000000">
                      <a:alpha val="43137"/>
                    </a:srgbClr>
                  </a:outerShdw>
                </a:effectLst>
                <a:latin typeface="Bodoni MT Black" pitchFamily="18" charset="0"/>
              </a:rPr>
              <a:t>，系统，中央计算机，分行计算机，柜员终端，网络，总行，分行，软件，成本，市，街道，营业厅，储蓄所，柜员，储户，现金，支票，账户，事务，现金兑换卡，余额，</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磁卡</a:t>
            </a:r>
            <a:r>
              <a:rPr lang="zh-CN" altLang="en-US" dirty="0">
                <a:solidFill>
                  <a:srgbClr val="FF0000"/>
                </a:solidFill>
                <a:effectLst>
                  <a:outerShdw blurRad="38100" dist="38100" dir="2700000" algn="tl">
                    <a:srgbClr val="000000">
                      <a:alpha val="43137"/>
                    </a:srgbClr>
                  </a:outerShdw>
                </a:effectLst>
                <a:latin typeface="Bodoni MT Black" pitchFamily="18" charset="0"/>
              </a:rPr>
              <a:t>，分行代码，卡号，</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用户</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副本</a:t>
            </a:r>
            <a:r>
              <a:rPr lang="zh-CN" altLang="en-US" dirty="0">
                <a:solidFill>
                  <a:srgbClr val="FF0000"/>
                </a:solidFill>
                <a:effectLst>
                  <a:outerShdw blurRad="38100" dist="38100" dir="2700000" algn="tl">
                    <a:srgbClr val="000000">
                      <a:alpha val="43137"/>
                    </a:srgbClr>
                  </a:outerShdw>
                </a:effectLst>
                <a:latin typeface="Bodoni MT Black" pitchFamily="18" charset="0"/>
              </a:rPr>
              <a:t>，信息，密码，类型，取款额，账单，访问。</a:t>
            </a:r>
            <a:endParaRPr lang="en-US" altLang="zh-CN" dirty="0">
              <a:solidFill>
                <a:srgbClr val="FF0000"/>
              </a:solidFill>
              <a:effectLst>
                <a:outerShdw blurRad="38100" dist="38100" dir="2700000" algn="tl">
                  <a:srgbClr val="000000">
                    <a:alpha val="43137"/>
                  </a:srgbClr>
                </a:outerShdw>
              </a:effectLst>
              <a:latin typeface="Bodoni MT Black"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框 3"/>
          <p:cNvSpPr txBox="1">
            <a:spLocks noChangeArrowheads="1"/>
          </p:cNvSpPr>
          <p:nvPr/>
        </p:nvSpPr>
        <p:spPr bwMode="auto">
          <a:xfrm>
            <a:off x="395536" y="1065402"/>
            <a:ext cx="8352928" cy="2400657"/>
          </a:xfrm>
          <a:prstGeom prst="rect">
            <a:avLst/>
          </a:prstGeom>
          <a:noFill/>
          <a:ln w="15875">
            <a:noFill/>
            <a:miter lim="800000"/>
            <a:headEnd/>
            <a:tailEnd/>
          </a:ln>
        </p:spPr>
        <p:txBody>
          <a:bodyPr wrap="square">
            <a:spAutoFit/>
          </a:bodyPr>
          <a:lstStyle/>
          <a:p>
            <a:pPr eaLnBrk="1" hangingPunct="1">
              <a:lnSpc>
                <a:spcPct val="125000"/>
              </a:lnSpc>
            </a:pPr>
            <a:r>
              <a:rPr lang="zh-CN" altLang="en-US" sz="2400" b="1" dirty="0" smtClean="0">
                <a:solidFill>
                  <a:srgbClr val="0070C0"/>
                </a:solidFill>
                <a:latin typeface="Bodoni MT Black" pitchFamily="18" charset="0"/>
              </a:rPr>
              <a:t>② 无关</a:t>
            </a:r>
            <a:endParaRPr lang="en-US" altLang="zh-CN" sz="2400" b="1" dirty="0">
              <a:solidFill>
                <a:srgbClr val="0070C0"/>
              </a:solidFill>
              <a:latin typeface="Bodoni MT Black" pitchFamily="18" charset="0"/>
            </a:endParaRPr>
          </a:p>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现实</a:t>
            </a:r>
            <a:r>
              <a:rPr lang="zh-CN" altLang="en-US" sz="2400" dirty="0">
                <a:latin typeface="Bodoni MT Black" pitchFamily="18" charset="0"/>
              </a:rPr>
              <a:t>世界中存在许多对象，不能把它们都纳入到系统中去，仅需要把与本问题密切相关的类与对象放进目标系统中。有些类在其他问题中可能很重要，但与当前要解决的问题无关，同样也应该把它们删掉。</a:t>
            </a:r>
            <a:endParaRPr lang="en-US" altLang="zh-CN" sz="2400" dirty="0">
              <a:latin typeface="Bodoni MT Black" pitchFamily="18" charset="0"/>
            </a:endParaRPr>
          </a:p>
        </p:txBody>
      </p:sp>
      <p:sp>
        <p:nvSpPr>
          <p:cNvPr id="71683" name="文本框 1"/>
          <p:cNvSpPr txBox="1">
            <a:spLocks noChangeArrowheads="1"/>
          </p:cNvSpPr>
          <p:nvPr/>
        </p:nvSpPr>
        <p:spPr bwMode="auto">
          <a:xfrm>
            <a:off x="420688" y="3460204"/>
            <a:ext cx="8183760" cy="1131079"/>
          </a:xfrm>
          <a:prstGeom prst="rect">
            <a:avLst/>
          </a:prstGeom>
          <a:noFill/>
          <a:ln w="9525">
            <a:noFill/>
            <a:miter lim="800000"/>
            <a:headEnd/>
            <a:tailEnd/>
          </a:ln>
        </p:spPr>
        <p:txBody>
          <a:bodyPr wrap="square">
            <a:spAutoFit/>
          </a:bodyPr>
          <a:lstStyle/>
          <a:p>
            <a:pPr eaLnBrk="1" hangingPunct="1">
              <a:lnSpc>
                <a:spcPct val="125000"/>
              </a:lnSpc>
            </a:pPr>
            <a:r>
              <a:rPr lang="zh-CN" altLang="en-US" dirty="0" smtClean="0">
                <a:latin typeface="Bodoni MT Black" pitchFamily="18" charset="0"/>
              </a:rPr>
              <a:t>以</a:t>
            </a:r>
            <a:r>
              <a:rPr lang="en-US" altLang="zh-CN" dirty="0">
                <a:latin typeface="Bodoni MT Black" pitchFamily="18" charset="0"/>
              </a:rPr>
              <a:t>ATM</a:t>
            </a:r>
            <a:r>
              <a:rPr lang="zh-CN" altLang="en-US" dirty="0">
                <a:latin typeface="Bodoni MT Black" pitchFamily="18" charset="0"/>
              </a:rPr>
              <a:t>系统为例，这个系统并不处理分摊软件开发成本的问题，而且</a:t>
            </a:r>
            <a:r>
              <a:rPr lang="en-US" altLang="zh-CN" dirty="0">
                <a:latin typeface="Bodoni MT Black" pitchFamily="18" charset="0"/>
              </a:rPr>
              <a:t>ATM</a:t>
            </a:r>
            <a:r>
              <a:rPr lang="zh-CN" altLang="en-US" dirty="0">
                <a:latin typeface="Bodoni MT Black" pitchFamily="18" charset="0"/>
              </a:rPr>
              <a:t>和柜员终端放置的地点与本软件的关系也不大。因此，应该去掉候选类</a:t>
            </a:r>
            <a:r>
              <a:rPr lang="zh-CN" altLang="en-US" dirty="0">
                <a:solidFill>
                  <a:srgbClr val="0070C0"/>
                </a:solidFill>
                <a:latin typeface="Bodoni MT Black" pitchFamily="18" charset="0"/>
              </a:rPr>
              <a:t>“成本”</a:t>
            </a:r>
            <a:r>
              <a:rPr lang="zh-CN" altLang="en-US" dirty="0">
                <a:latin typeface="Bodoni MT Black" pitchFamily="18" charset="0"/>
              </a:rPr>
              <a:t>、</a:t>
            </a:r>
            <a:r>
              <a:rPr lang="zh-CN" altLang="en-US" dirty="0">
                <a:solidFill>
                  <a:srgbClr val="0070C0"/>
                </a:solidFill>
                <a:latin typeface="Bodoni MT Black" pitchFamily="18" charset="0"/>
              </a:rPr>
              <a:t>“市”</a:t>
            </a:r>
            <a:r>
              <a:rPr lang="zh-CN" altLang="en-US" dirty="0">
                <a:latin typeface="Bodoni MT Black" pitchFamily="18" charset="0"/>
              </a:rPr>
              <a:t>、</a:t>
            </a:r>
            <a:r>
              <a:rPr lang="zh-CN" altLang="en-US" dirty="0">
                <a:solidFill>
                  <a:srgbClr val="0070C0"/>
                </a:solidFill>
                <a:latin typeface="Bodoni MT Black" pitchFamily="18" charset="0"/>
              </a:rPr>
              <a:t>“街道”</a:t>
            </a:r>
            <a:r>
              <a:rPr lang="zh-CN" altLang="en-US" dirty="0">
                <a:latin typeface="Bodoni MT Black" pitchFamily="18" charset="0"/>
              </a:rPr>
              <a:t>、</a:t>
            </a:r>
            <a:r>
              <a:rPr lang="zh-CN" altLang="en-US" dirty="0">
                <a:solidFill>
                  <a:srgbClr val="0070C0"/>
                </a:solidFill>
                <a:latin typeface="Bodoni MT Black" pitchFamily="18" charset="0"/>
              </a:rPr>
              <a:t>“营业厅”</a:t>
            </a:r>
            <a:r>
              <a:rPr lang="zh-CN" altLang="en-US" dirty="0">
                <a:latin typeface="Bodoni MT Black" pitchFamily="18" charset="0"/>
              </a:rPr>
              <a:t>和</a:t>
            </a:r>
            <a:r>
              <a:rPr lang="zh-CN" altLang="en-US" dirty="0">
                <a:solidFill>
                  <a:srgbClr val="0070C0"/>
                </a:solidFill>
                <a:latin typeface="Bodoni MT Black" pitchFamily="18" charset="0"/>
              </a:rPr>
              <a:t>“储蓄所”</a:t>
            </a:r>
            <a:r>
              <a:rPr lang="zh-CN" altLang="en-US" dirty="0">
                <a:latin typeface="Bodoni MT Black" pitchFamily="18" charset="0"/>
              </a:rPr>
              <a:t>。</a:t>
            </a: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
        <p:nvSpPr>
          <p:cNvPr id="7" name="矩形 6"/>
          <p:cNvSpPr/>
          <p:nvPr/>
        </p:nvSpPr>
        <p:spPr>
          <a:xfrm>
            <a:off x="510377" y="4591283"/>
            <a:ext cx="8058230" cy="1477328"/>
          </a:xfrm>
          <a:prstGeom prst="rect">
            <a:avLst/>
          </a:prstGeom>
        </p:spPr>
        <p:txBody>
          <a:bodyPr wrap="square">
            <a:spAutoFit/>
          </a:bodyPr>
          <a:lstStyle/>
          <a:p>
            <a:pPr eaLnBrk="1" hangingPunct="1">
              <a:lnSpc>
                <a:spcPct val="125000"/>
              </a:lnSpc>
            </a:pPr>
            <a:r>
              <a:rPr lang="zh-CN" altLang="en-US" dirty="0">
                <a:solidFill>
                  <a:srgbClr val="FF0000"/>
                </a:solidFill>
                <a:effectLst>
                  <a:outerShdw blurRad="38100" dist="38100" dir="2700000" algn="tl">
                    <a:srgbClr val="000000">
                      <a:alpha val="43137"/>
                    </a:srgbClr>
                  </a:outerShdw>
                </a:effectLst>
                <a:latin typeface="Bodoni MT Black" pitchFamily="18" charset="0"/>
              </a:rPr>
              <a:t>银行，自动取款机</a:t>
            </a:r>
            <a:r>
              <a:rPr lang="en-US" altLang="zh-CN" dirty="0">
                <a:solidFill>
                  <a:srgbClr val="FF0000"/>
                </a:solidFill>
                <a:effectLst>
                  <a:outerShdw blurRad="38100" dist="38100" dir="2700000" algn="tl">
                    <a:srgbClr val="000000">
                      <a:alpha val="43137"/>
                    </a:srgbClr>
                  </a:outerShdw>
                </a:effectLst>
                <a:latin typeface="Bodoni MT Black" pitchFamily="18" charset="0"/>
              </a:rPr>
              <a:t>ATM</a:t>
            </a:r>
            <a:r>
              <a:rPr lang="zh-CN" altLang="en-US" dirty="0">
                <a:solidFill>
                  <a:srgbClr val="FF0000"/>
                </a:solidFill>
                <a:effectLst>
                  <a:outerShdw blurRad="38100" dist="38100" dir="2700000" algn="tl">
                    <a:srgbClr val="000000">
                      <a:alpha val="43137"/>
                    </a:srgbClr>
                  </a:outerShdw>
                </a:effectLst>
                <a:latin typeface="Bodoni MT Black" pitchFamily="18" charset="0"/>
              </a:rPr>
              <a:t>，系统，中央计算机，分行计算机，柜员终端，网络，总行，分行，软件，</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成本</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市</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街道</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营业厅</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储蓄所</a:t>
            </a:r>
            <a:r>
              <a:rPr lang="zh-CN" altLang="en-US" dirty="0">
                <a:solidFill>
                  <a:srgbClr val="FF0000"/>
                </a:solidFill>
                <a:effectLst>
                  <a:outerShdw blurRad="38100" dist="38100" dir="2700000" algn="tl">
                    <a:srgbClr val="000000">
                      <a:alpha val="43137"/>
                    </a:srgbClr>
                  </a:outerShdw>
                </a:effectLst>
                <a:latin typeface="Bodoni MT Black" pitchFamily="18" charset="0"/>
              </a:rPr>
              <a:t>，柜员，储户，现金，支票，账户，事务，现金兑换卡，余额，</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磁卡</a:t>
            </a:r>
            <a:r>
              <a:rPr lang="zh-CN" altLang="en-US" dirty="0">
                <a:solidFill>
                  <a:srgbClr val="FF0000"/>
                </a:solidFill>
                <a:effectLst>
                  <a:outerShdw blurRad="38100" dist="38100" dir="2700000" algn="tl">
                    <a:srgbClr val="000000">
                      <a:alpha val="43137"/>
                    </a:srgbClr>
                  </a:outerShdw>
                </a:effectLst>
                <a:latin typeface="Bodoni MT Black" pitchFamily="18" charset="0"/>
              </a:rPr>
              <a:t>，分行代码，卡号，</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用户</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副本</a:t>
            </a:r>
            <a:r>
              <a:rPr lang="zh-CN" altLang="en-US" dirty="0">
                <a:solidFill>
                  <a:srgbClr val="FF0000"/>
                </a:solidFill>
                <a:effectLst>
                  <a:outerShdw blurRad="38100" dist="38100" dir="2700000" algn="tl">
                    <a:srgbClr val="000000">
                      <a:alpha val="43137"/>
                    </a:srgbClr>
                  </a:outerShdw>
                </a:effectLst>
                <a:latin typeface="Bodoni MT Black" pitchFamily="18" charset="0"/>
              </a:rPr>
              <a:t>，信息，密码，类型，取款额，账单，访问。</a:t>
            </a:r>
            <a:endParaRPr lang="en-US" altLang="zh-CN" dirty="0">
              <a:solidFill>
                <a:srgbClr val="FF0000"/>
              </a:solidFill>
              <a:effectLst>
                <a:outerShdw blurRad="38100" dist="38100" dir="2700000" algn="tl">
                  <a:srgbClr val="000000">
                    <a:alpha val="43137"/>
                  </a:srgbClr>
                </a:outerShdw>
              </a:effectLst>
              <a:latin typeface="Bodoni MT Black"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文本框 3"/>
          <p:cNvSpPr txBox="1">
            <a:spLocks noChangeArrowheads="1"/>
          </p:cNvSpPr>
          <p:nvPr/>
        </p:nvSpPr>
        <p:spPr bwMode="auto">
          <a:xfrm>
            <a:off x="395536" y="986289"/>
            <a:ext cx="8280920" cy="2400657"/>
          </a:xfrm>
          <a:prstGeom prst="rect">
            <a:avLst/>
          </a:prstGeom>
          <a:noFill/>
          <a:ln w="15875">
            <a:noFill/>
            <a:miter lim="800000"/>
            <a:headEnd/>
            <a:tailEnd/>
          </a:ln>
        </p:spPr>
        <p:txBody>
          <a:bodyPr wrap="square">
            <a:spAutoFit/>
          </a:bodyPr>
          <a:lstStyle/>
          <a:p>
            <a:pPr eaLnBrk="1" hangingPunct="1">
              <a:lnSpc>
                <a:spcPct val="125000"/>
              </a:lnSpc>
            </a:pPr>
            <a:r>
              <a:rPr lang="zh-CN" altLang="en-US" sz="2400" b="1" dirty="0" smtClean="0">
                <a:solidFill>
                  <a:srgbClr val="0070C0"/>
                </a:solidFill>
                <a:latin typeface="Bodoni MT Black" pitchFamily="18" charset="0"/>
              </a:rPr>
              <a:t>③ 笼统</a:t>
            </a:r>
            <a:endParaRPr lang="en-US" altLang="zh-CN" sz="2400" b="1" dirty="0">
              <a:solidFill>
                <a:srgbClr val="0070C0"/>
              </a:solidFill>
              <a:latin typeface="Bodoni MT Black" pitchFamily="18" charset="0"/>
            </a:endParaRPr>
          </a:p>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需求陈述中常常使用一些笼统的、泛指的名词</a:t>
            </a:r>
            <a:r>
              <a:rPr lang="zh-CN" altLang="en-US" sz="2400" dirty="0" smtClean="0">
                <a:latin typeface="Bodoni MT Black" pitchFamily="18" charset="0"/>
              </a:rPr>
              <a:t>，要么</a:t>
            </a:r>
            <a:r>
              <a:rPr lang="zh-CN" altLang="en-US" sz="2400" dirty="0">
                <a:latin typeface="Bodoni MT Black" pitchFamily="18" charset="0"/>
              </a:rPr>
              <a:t>系统无须记忆有关它们的信息，要么在需求陈述中有更明确更具体的名词对应它们所暗示的事务，因此，通常把这些笼统的或模糊的类去掉。</a:t>
            </a:r>
            <a:endParaRPr lang="en-US" altLang="zh-CN" sz="2400" dirty="0">
              <a:latin typeface="Bodoni MT Black" pitchFamily="18" charset="0"/>
            </a:endParaRPr>
          </a:p>
        </p:txBody>
      </p:sp>
      <p:sp>
        <p:nvSpPr>
          <p:cNvPr id="73731" name="文本框 2"/>
          <p:cNvSpPr txBox="1">
            <a:spLocks noChangeArrowheads="1"/>
          </p:cNvSpPr>
          <p:nvPr/>
        </p:nvSpPr>
        <p:spPr bwMode="auto">
          <a:xfrm>
            <a:off x="445548" y="3364000"/>
            <a:ext cx="8249224" cy="1131079"/>
          </a:xfrm>
          <a:prstGeom prst="rect">
            <a:avLst/>
          </a:prstGeom>
          <a:noFill/>
          <a:ln w="9525">
            <a:noFill/>
            <a:miter lim="800000"/>
            <a:headEnd/>
            <a:tailEnd/>
          </a:ln>
        </p:spPr>
        <p:txBody>
          <a:bodyPr wrap="square">
            <a:spAutoFit/>
          </a:bodyPr>
          <a:lstStyle/>
          <a:p>
            <a:pPr eaLnBrk="1" hangingPunct="1">
              <a:lnSpc>
                <a:spcPct val="125000"/>
              </a:lnSpc>
            </a:pPr>
            <a:r>
              <a:rPr lang="zh-CN" altLang="en-US" dirty="0" smtClean="0">
                <a:latin typeface="Bodoni MT Black" pitchFamily="18" charset="0"/>
              </a:rPr>
              <a:t>以</a:t>
            </a:r>
            <a:r>
              <a:rPr lang="en-US" altLang="zh-CN" dirty="0">
                <a:latin typeface="Bodoni MT Black" pitchFamily="18" charset="0"/>
              </a:rPr>
              <a:t>ATM</a:t>
            </a:r>
            <a:r>
              <a:rPr lang="zh-CN" altLang="en-US" dirty="0">
                <a:latin typeface="Bodoni MT Black" pitchFamily="18" charset="0"/>
              </a:rPr>
              <a:t>系统为例，“银行”实际指总行或分行，“访问”在这里实际指事务，“信息”的具体内容在需求陈述中随后就指明了。总之，在本例中应该去掉</a:t>
            </a:r>
            <a:r>
              <a:rPr lang="zh-CN" altLang="en-US" dirty="0">
                <a:solidFill>
                  <a:srgbClr val="0070C0"/>
                </a:solidFill>
                <a:latin typeface="Bodoni MT Black" pitchFamily="18" charset="0"/>
              </a:rPr>
              <a:t>“银行”</a:t>
            </a:r>
            <a:r>
              <a:rPr lang="zh-CN" altLang="en-US" dirty="0">
                <a:latin typeface="Bodoni MT Black" pitchFamily="18" charset="0"/>
              </a:rPr>
              <a:t>、</a:t>
            </a:r>
            <a:r>
              <a:rPr lang="zh-CN" altLang="en-US" dirty="0">
                <a:solidFill>
                  <a:srgbClr val="0070C0"/>
                </a:solidFill>
                <a:latin typeface="Bodoni MT Black" pitchFamily="18" charset="0"/>
              </a:rPr>
              <a:t>“网络”</a:t>
            </a:r>
            <a:r>
              <a:rPr lang="zh-CN" altLang="en-US" dirty="0">
                <a:latin typeface="Bodoni MT Black" pitchFamily="18" charset="0"/>
              </a:rPr>
              <a:t>、</a:t>
            </a:r>
            <a:r>
              <a:rPr lang="zh-CN" altLang="en-US" dirty="0">
                <a:solidFill>
                  <a:srgbClr val="0070C0"/>
                </a:solidFill>
                <a:latin typeface="Bodoni MT Black" pitchFamily="18" charset="0"/>
              </a:rPr>
              <a:t>“系统”</a:t>
            </a:r>
            <a:r>
              <a:rPr lang="zh-CN" altLang="en-US" dirty="0">
                <a:latin typeface="Bodoni MT Black" pitchFamily="18" charset="0"/>
              </a:rPr>
              <a:t>、</a:t>
            </a:r>
            <a:r>
              <a:rPr lang="zh-CN" altLang="en-US" dirty="0">
                <a:solidFill>
                  <a:srgbClr val="0070C0"/>
                </a:solidFill>
                <a:latin typeface="Bodoni MT Black" pitchFamily="18" charset="0"/>
              </a:rPr>
              <a:t>“软件”</a:t>
            </a:r>
            <a:r>
              <a:rPr lang="zh-CN" altLang="en-US" dirty="0">
                <a:latin typeface="Bodoni MT Black" pitchFamily="18" charset="0"/>
              </a:rPr>
              <a:t>、</a:t>
            </a:r>
            <a:r>
              <a:rPr lang="zh-CN" altLang="en-US" dirty="0">
                <a:solidFill>
                  <a:srgbClr val="0070C0"/>
                </a:solidFill>
                <a:latin typeface="Bodoni MT Black" pitchFamily="18" charset="0"/>
              </a:rPr>
              <a:t>“信息”</a:t>
            </a:r>
            <a:r>
              <a:rPr lang="zh-CN" altLang="en-US" dirty="0">
                <a:latin typeface="Bodoni MT Black" pitchFamily="18" charset="0"/>
              </a:rPr>
              <a:t>、</a:t>
            </a:r>
            <a:r>
              <a:rPr lang="zh-CN" altLang="en-US" dirty="0">
                <a:solidFill>
                  <a:srgbClr val="0070C0"/>
                </a:solidFill>
                <a:latin typeface="Bodoni MT Black" pitchFamily="18" charset="0"/>
              </a:rPr>
              <a:t>“访问”</a:t>
            </a:r>
            <a:r>
              <a:rPr lang="zh-CN" altLang="en-US" dirty="0">
                <a:latin typeface="Bodoni MT Black" pitchFamily="18" charset="0"/>
              </a:rPr>
              <a:t>等候选类。</a:t>
            </a: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
        <p:nvSpPr>
          <p:cNvPr id="7" name="矩形 6"/>
          <p:cNvSpPr/>
          <p:nvPr/>
        </p:nvSpPr>
        <p:spPr>
          <a:xfrm>
            <a:off x="474210" y="4581128"/>
            <a:ext cx="8058230" cy="1477328"/>
          </a:xfrm>
          <a:prstGeom prst="rect">
            <a:avLst/>
          </a:prstGeom>
        </p:spPr>
        <p:txBody>
          <a:bodyPr wrap="square">
            <a:spAutoFit/>
          </a:bodyPr>
          <a:lstStyle/>
          <a:p>
            <a:pPr eaLnBrk="1" hangingPunct="1">
              <a:lnSpc>
                <a:spcPct val="125000"/>
              </a:lnSpc>
            </a:pP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银行</a:t>
            </a:r>
            <a:r>
              <a:rPr lang="zh-CN" altLang="en-US" dirty="0">
                <a:solidFill>
                  <a:srgbClr val="FF0000"/>
                </a:solidFill>
                <a:effectLst>
                  <a:outerShdw blurRad="38100" dist="38100" dir="2700000" algn="tl">
                    <a:srgbClr val="000000">
                      <a:alpha val="43137"/>
                    </a:srgbClr>
                  </a:outerShdw>
                </a:effectLst>
                <a:latin typeface="Bodoni MT Black" pitchFamily="18" charset="0"/>
              </a:rPr>
              <a:t>，自动取款机</a:t>
            </a:r>
            <a:r>
              <a:rPr lang="en-US" altLang="zh-CN" dirty="0">
                <a:solidFill>
                  <a:srgbClr val="FF0000"/>
                </a:solidFill>
                <a:effectLst>
                  <a:outerShdw blurRad="38100" dist="38100" dir="2700000" algn="tl">
                    <a:srgbClr val="000000">
                      <a:alpha val="43137"/>
                    </a:srgbClr>
                  </a:outerShdw>
                </a:effectLst>
                <a:latin typeface="Bodoni MT Black" pitchFamily="18" charset="0"/>
              </a:rPr>
              <a:t>ATM</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系统</a:t>
            </a:r>
            <a:r>
              <a:rPr lang="zh-CN" altLang="en-US" dirty="0">
                <a:solidFill>
                  <a:srgbClr val="FF0000"/>
                </a:solidFill>
                <a:effectLst>
                  <a:outerShdw blurRad="38100" dist="38100" dir="2700000" algn="tl">
                    <a:srgbClr val="000000">
                      <a:alpha val="43137"/>
                    </a:srgbClr>
                  </a:outerShdw>
                </a:effectLst>
                <a:latin typeface="Bodoni MT Black" pitchFamily="18" charset="0"/>
              </a:rPr>
              <a:t>，中央计算机，分行计算机，柜员终端，</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网络</a:t>
            </a:r>
            <a:r>
              <a:rPr lang="zh-CN" altLang="en-US" dirty="0">
                <a:solidFill>
                  <a:srgbClr val="FF0000"/>
                </a:solidFill>
                <a:effectLst>
                  <a:outerShdw blurRad="38100" dist="38100" dir="2700000" algn="tl">
                    <a:srgbClr val="000000">
                      <a:alpha val="43137"/>
                    </a:srgbClr>
                  </a:outerShdw>
                </a:effectLst>
                <a:latin typeface="Bodoni MT Black" pitchFamily="18" charset="0"/>
              </a:rPr>
              <a:t>，总行，分行，</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软件</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成本</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市</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街道</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营业厅</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储蓄所</a:t>
            </a:r>
            <a:r>
              <a:rPr lang="zh-CN" altLang="en-US" dirty="0">
                <a:solidFill>
                  <a:srgbClr val="FF0000"/>
                </a:solidFill>
                <a:effectLst>
                  <a:outerShdw blurRad="38100" dist="38100" dir="2700000" algn="tl">
                    <a:srgbClr val="000000">
                      <a:alpha val="43137"/>
                    </a:srgbClr>
                  </a:outerShdw>
                </a:effectLst>
                <a:latin typeface="Bodoni MT Black" pitchFamily="18" charset="0"/>
              </a:rPr>
              <a:t>，柜员，储户，现金，支票，账户，事务，现金兑换卡，余额，</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磁卡</a:t>
            </a:r>
            <a:r>
              <a:rPr lang="zh-CN" altLang="en-US" dirty="0">
                <a:solidFill>
                  <a:srgbClr val="FF0000"/>
                </a:solidFill>
                <a:effectLst>
                  <a:outerShdw blurRad="38100" dist="38100" dir="2700000" algn="tl">
                    <a:srgbClr val="000000">
                      <a:alpha val="43137"/>
                    </a:srgbClr>
                  </a:outerShdw>
                </a:effectLst>
                <a:latin typeface="Bodoni MT Black" pitchFamily="18" charset="0"/>
              </a:rPr>
              <a:t>，分行代码，卡号，</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用户</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副本</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信息</a:t>
            </a:r>
            <a:r>
              <a:rPr lang="zh-CN" altLang="en-US" dirty="0">
                <a:solidFill>
                  <a:srgbClr val="FF0000"/>
                </a:solidFill>
                <a:effectLst>
                  <a:outerShdw blurRad="38100" dist="38100" dir="2700000" algn="tl">
                    <a:srgbClr val="000000">
                      <a:alpha val="43137"/>
                    </a:srgbClr>
                  </a:outerShdw>
                </a:effectLst>
                <a:latin typeface="Bodoni MT Black" pitchFamily="18" charset="0"/>
              </a:rPr>
              <a:t>，密码，类型，取款额，账单，</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访问</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endParaRPr lang="en-US" altLang="zh-CN" dirty="0">
              <a:solidFill>
                <a:srgbClr val="FF0000"/>
              </a:solidFill>
              <a:effectLst>
                <a:outerShdw blurRad="38100" dist="38100" dir="2700000" algn="tl">
                  <a:srgbClr val="000000">
                    <a:alpha val="43137"/>
                  </a:srgbClr>
                </a:outerShdw>
              </a:effectLst>
              <a:latin typeface="Bodoni MT Black"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3"/>
          <p:cNvSpPr txBox="1">
            <a:spLocks noChangeArrowheads="1"/>
          </p:cNvSpPr>
          <p:nvPr/>
        </p:nvSpPr>
        <p:spPr bwMode="auto">
          <a:xfrm>
            <a:off x="467544" y="1143000"/>
            <a:ext cx="8064896" cy="1891993"/>
          </a:xfrm>
          <a:prstGeom prst="rect">
            <a:avLst/>
          </a:prstGeom>
          <a:noFill/>
          <a:ln w="15875">
            <a:noFill/>
            <a:miter lim="800000"/>
            <a:headEnd/>
            <a:tailEnd/>
          </a:ln>
        </p:spPr>
        <p:txBody>
          <a:bodyPr wrap="square">
            <a:spAutoFit/>
          </a:bodyPr>
          <a:lstStyle/>
          <a:p>
            <a:pPr eaLnBrk="1" hangingPunct="1">
              <a:lnSpc>
                <a:spcPct val="125000"/>
              </a:lnSpc>
            </a:pPr>
            <a:r>
              <a:rPr lang="zh-CN" altLang="en-US" sz="2400" b="1" dirty="0" smtClean="0">
                <a:solidFill>
                  <a:srgbClr val="0070C0"/>
                </a:solidFill>
                <a:latin typeface="Bodoni MT Black" pitchFamily="18" charset="0"/>
              </a:rPr>
              <a:t>④ 属性</a:t>
            </a:r>
            <a:endParaRPr lang="en-US" altLang="zh-CN" sz="2400" b="1" dirty="0">
              <a:solidFill>
                <a:srgbClr val="0070C0"/>
              </a:solidFill>
              <a:latin typeface="Bodoni MT Black" pitchFamily="18" charset="0"/>
            </a:endParaRPr>
          </a:p>
          <a:p>
            <a:pPr eaLnBrk="1" hangingPunct="1">
              <a:lnSpc>
                <a:spcPct val="125000"/>
              </a:lnSpc>
            </a:pPr>
            <a:r>
              <a:rPr lang="zh-CN" altLang="en-US" sz="2400" dirty="0" smtClean="0">
                <a:latin typeface="Bodoni MT Black" pitchFamily="18" charset="0"/>
              </a:rPr>
              <a:t>     在</a:t>
            </a:r>
            <a:r>
              <a:rPr lang="zh-CN" altLang="en-US" sz="2400" dirty="0">
                <a:latin typeface="Bodoni MT Black" pitchFamily="18" charset="0"/>
              </a:rPr>
              <a:t>需求陈述中有些名词实际上描述的是其他对象的属性，应该把这些名词从候选类与对象中去掉。当然，</a:t>
            </a:r>
            <a:r>
              <a:rPr lang="zh-CN" altLang="en-US" sz="2400" dirty="0">
                <a:solidFill>
                  <a:srgbClr val="FF0000"/>
                </a:solidFill>
                <a:latin typeface="Bodoni MT Black" pitchFamily="18" charset="0"/>
              </a:rPr>
              <a:t>如果某个性质具有很强的独立性，则应把它作为类而不是作为属性。</a:t>
            </a:r>
          </a:p>
        </p:txBody>
      </p:sp>
      <p:sp>
        <p:nvSpPr>
          <p:cNvPr id="75779" name="文本框 2"/>
          <p:cNvSpPr txBox="1">
            <a:spLocks noChangeArrowheads="1"/>
          </p:cNvSpPr>
          <p:nvPr/>
        </p:nvSpPr>
        <p:spPr bwMode="auto">
          <a:xfrm>
            <a:off x="539552" y="3161993"/>
            <a:ext cx="7992888" cy="784830"/>
          </a:xfrm>
          <a:prstGeom prst="rect">
            <a:avLst/>
          </a:prstGeom>
          <a:noFill/>
          <a:ln w="9525">
            <a:noFill/>
            <a:miter lim="800000"/>
            <a:headEnd/>
            <a:tailEnd/>
          </a:ln>
        </p:spPr>
        <p:txBody>
          <a:bodyPr wrap="square">
            <a:spAutoFit/>
          </a:bodyPr>
          <a:lstStyle/>
          <a:p>
            <a:pPr eaLnBrk="1" hangingPunct="1">
              <a:lnSpc>
                <a:spcPct val="125000"/>
              </a:lnSpc>
            </a:pPr>
            <a:r>
              <a:rPr lang="zh-CN" altLang="en-US" dirty="0">
                <a:latin typeface="Bodoni MT Black" pitchFamily="18" charset="0"/>
              </a:rPr>
              <a:t>以</a:t>
            </a:r>
            <a:r>
              <a:rPr lang="en-US" altLang="zh-CN" dirty="0">
                <a:latin typeface="Bodoni MT Black" pitchFamily="18" charset="0"/>
              </a:rPr>
              <a:t>ATM</a:t>
            </a:r>
            <a:r>
              <a:rPr lang="zh-CN" altLang="en-US" dirty="0">
                <a:latin typeface="Bodoni MT Black" pitchFamily="18" charset="0"/>
              </a:rPr>
              <a:t>系统为例，</a:t>
            </a:r>
            <a:r>
              <a:rPr lang="zh-CN" altLang="en-US" dirty="0">
                <a:solidFill>
                  <a:srgbClr val="0070C0"/>
                </a:solidFill>
                <a:latin typeface="Bodoni MT Black" pitchFamily="18" charset="0"/>
              </a:rPr>
              <a:t>“现金”</a:t>
            </a:r>
            <a:r>
              <a:rPr lang="zh-CN" altLang="en-US" dirty="0">
                <a:latin typeface="Bodoni MT Black" pitchFamily="18" charset="0"/>
              </a:rPr>
              <a:t>、</a:t>
            </a:r>
            <a:r>
              <a:rPr lang="zh-CN" altLang="en-US" dirty="0">
                <a:solidFill>
                  <a:srgbClr val="0070C0"/>
                </a:solidFill>
                <a:latin typeface="Bodoni MT Black" pitchFamily="18" charset="0"/>
              </a:rPr>
              <a:t>“支票”</a:t>
            </a:r>
            <a:r>
              <a:rPr lang="zh-CN" altLang="en-US" dirty="0">
                <a:latin typeface="Bodoni MT Black" pitchFamily="18" charset="0"/>
              </a:rPr>
              <a:t>、</a:t>
            </a:r>
            <a:r>
              <a:rPr lang="zh-CN" altLang="en-US" dirty="0">
                <a:solidFill>
                  <a:srgbClr val="0070C0"/>
                </a:solidFill>
                <a:latin typeface="Bodoni MT Black" pitchFamily="18" charset="0"/>
              </a:rPr>
              <a:t>“取款额”</a:t>
            </a:r>
            <a:r>
              <a:rPr lang="zh-CN" altLang="en-US" dirty="0">
                <a:latin typeface="Bodoni MT Black" pitchFamily="18" charset="0"/>
              </a:rPr>
              <a:t>、</a:t>
            </a:r>
            <a:r>
              <a:rPr lang="zh-CN" altLang="en-US" dirty="0">
                <a:solidFill>
                  <a:srgbClr val="0070C0"/>
                </a:solidFill>
                <a:latin typeface="Bodoni MT Black" pitchFamily="18" charset="0"/>
              </a:rPr>
              <a:t>“账单”</a:t>
            </a:r>
            <a:r>
              <a:rPr lang="zh-CN" altLang="en-US" dirty="0">
                <a:latin typeface="Bodoni MT Black" pitchFamily="18" charset="0"/>
              </a:rPr>
              <a:t>、</a:t>
            </a:r>
            <a:r>
              <a:rPr lang="zh-CN" altLang="en-US" dirty="0">
                <a:solidFill>
                  <a:srgbClr val="0070C0"/>
                </a:solidFill>
                <a:latin typeface="Bodoni MT Black" pitchFamily="18" charset="0"/>
              </a:rPr>
              <a:t>“余额”</a:t>
            </a:r>
            <a:r>
              <a:rPr lang="zh-CN" altLang="en-US" dirty="0">
                <a:latin typeface="Bodoni MT Black" pitchFamily="18" charset="0"/>
              </a:rPr>
              <a:t>、</a:t>
            </a:r>
            <a:r>
              <a:rPr lang="zh-CN" altLang="en-US" dirty="0">
                <a:solidFill>
                  <a:srgbClr val="0070C0"/>
                </a:solidFill>
                <a:latin typeface="Bodoni MT Black" pitchFamily="18" charset="0"/>
              </a:rPr>
              <a:t>“分行代码”</a:t>
            </a:r>
            <a:r>
              <a:rPr lang="zh-CN" altLang="en-US" dirty="0">
                <a:latin typeface="Bodoni MT Black" pitchFamily="18" charset="0"/>
              </a:rPr>
              <a:t>、</a:t>
            </a:r>
            <a:r>
              <a:rPr lang="zh-CN" altLang="en-US" dirty="0">
                <a:solidFill>
                  <a:srgbClr val="0070C0"/>
                </a:solidFill>
                <a:latin typeface="Bodoni MT Black" pitchFamily="18" charset="0"/>
              </a:rPr>
              <a:t>“卡号”</a:t>
            </a:r>
            <a:r>
              <a:rPr lang="zh-CN" altLang="en-US" dirty="0">
                <a:latin typeface="Bodoni MT Black" pitchFamily="18" charset="0"/>
              </a:rPr>
              <a:t>、</a:t>
            </a:r>
            <a:r>
              <a:rPr lang="zh-CN" altLang="en-US" dirty="0">
                <a:solidFill>
                  <a:srgbClr val="0070C0"/>
                </a:solidFill>
                <a:latin typeface="Bodoni MT Black" pitchFamily="18" charset="0"/>
              </a:rPr>
              <a:t>“密码”</a:t>
            </a:r>
            <a:r>
              <a:rPr lang="zh-CN" altLang="en-US" dirty="0">
                <a:latin typeface="Bodoni MT Black" pitchFamily="18" charset="0"/>
              </a:rPr>
              <a:t>、</a:t>
            </a:r>
            <a:r>
              <a:rPr lang="zh-CN" altLang="en-US" dirty="0">
                <a:solidFill>
                  <a:srgbClr val="0070C0"/>
                </a:solidFill>
                <a:latin typeface="Bodoni MT Black" pitchFamily="18" charset="0"/>
              </a:rPr>
              <a:t>“类型”</a:t>
            </a:r>
            <a:r>
              <a:rPr lang="zh-CN" altLang="en-US" dirty="0">
                <a:latin typeface="Bodoni MT Black" pitchFamily="18" charset="0"/>
              </a:rPr>
              <a:t>等</a:t>
            </a:r>
            <a:r>
              <a:rPr lang="zh-CN" altLang="en-US" dirty="0" smtClean="0">
                <a:latin typeface="Bodoni MT Black" pitchFamily="18" charset="0"/>
              </a:rPr>
              <a:t>，都</a:t>
            </a:r>
            <a:r>
              <a:rPr lang="zh-CN" altLang="en-US" dirty="0">
                <a:latin typeface="Bodoni MT Black" pitchFamily="18" charset="0"/>
              </a:rPr>
              <a:t>应该作为属性对待。</a:t>
            </a: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
        <p:nvSpPr>
          <p:cNvPr id="7" name="矩形 6"/>
          <p:cNvSpPr/>
          <p:nvPr/>
        </p:nvSpPr>
        <p:spPr>
          <a:xfrm>
            <a:off x="539552" y="4171164"/>
            <a:ext cx="8058230" cy="1477328"/>
          </a:xfrm>
          <a:prstGeom prst="rect">
            <a:avLst/>
          </a:prstGeom>
        </p:spPr>
        <p:txBody>
          <a:bodyPr wrap="square">
            <a:spAutoFit/>
          </a:bodyPr>
          <a:lstStyle/>
          <a:p>
            <a:pPr eaLnBrk="1" hangingPunct="1">
              <a:lnSpc>
                <a:spcPct val="125000"/>
              </a:lnSpc>
            </a:pP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银行</a:t>
            </a:r>
            <a:r>
              <a:rPr lang="zh-CN" altLang="en-US" dirty="0">
                <a:solidFill>
                  <a:srgbClr val="FF0000"/>
                </a:solidFill>
                <a:effectLst>
                  <a:outerShdw blurRad="38100" dist="38100" dir="2700000" algn="tl">
                    <a:srgbClr val="000000">
                      <a:alpha val="43137"/>
                    </a:srgbClr>
                  </a:outerShdw>
                </a:effectLst>
                <a:latin typeface="Bodoni MT Black" pitchFamily="18" charset="0"/>
              </a:rPr>
              <a:t>，自动取款机</a:t>
            </a:r>
            <a:r>
              <a:rPr lang="en-US" altLang="zh-CN" dirty="0">
                <a:solidFill>
                  <a:srgbClr val="FF0000"/>
                </a:solidFill>
                <a:effectLst>
                  <a:outerShdw blurRad="38100" dist="38100" dir="2700000" algn="tl">
                    <a:srgbClr val="000000">
                      <a:alpha val="43137"/>
                    </a:srgbClr>
                  </a:outerShdw>
                </a:effectLst>
                <a:latin typeface="Bodoni MT Black" pitchFamily="18" charset="0"/>
              </a:rPr>
              <a:t>ATM</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系统</a:t>
            </a:r>
            <a:r>
              <a:rPr lang="zh-CN" altLang="en-US" dirty="0">
                <a:solidFill>
                  <a:srgbClr val="FF0000"/>
                </a:solidFill>
                <a:effectLst>
                  <a:outerShdw blurRad="38100" dist="38100" dir="2700000" algn="tl">
                    <a:srgbClr val="000000">
                      <a:alpha val="43137"/>
                    </a:srgbClr>
                  </a:outerShdw>
                </a:effectLst>
                <a:latin typeface="Bodoni MT Black" pitchFamily="18" charset="0"/>
              </a:rPr>
              <a:t>，中央计算机，分行计算机，柜员终端，</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网络</a:t>
            </a:r>
            <a:r>
              <a:rPr lang="zh-CN" altLang="en-US" dirty="0">
                <a:solidFill>
                  <a:srgbClr val="FF0000"/>
                </a:solidFill>
                <a:effectLst>
                  <a:outerShdw blurRad="38100" dist="38100" dir="2700000" algn="tl">
                    <a:srgbClr val="000000">
                      <a:alpha val="43137"/>
                    </a:srgbClr>
                  </a:outerShdw>
                </a:effectLst>
                <a:latin typeface="Bodoni MT Black" pitchFamily="18" charset="0"/>
              </a:rPr>
              <a:t>，总行，分行，</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软件</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成本</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市</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街道</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营业厅</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储蓄所</a:t>
            </a:r>
            <a:r>
              <a:rPr lang="zh-CN" altLang="en-US" dirty="0">
                <a:solidFill>
                  <a:srgbClr val="FF0000"/>
                </a:solidFill>
                <a:effectLst>
                  <a:outerShdw blurRad="38100" dist="38100" dir="2700000" algn="tl">
                    <a:srgbClr val="000000">
                      <a:alpha val="43137"/>
                    </a:srgbClr>
                  </a:outerShdw>
                </a:effectLst>
                <a:latin typeface="Bodoni MT Black" pitchFamily="18" charset="0"/>
              </a:rPr>
              <a:t>，柜员，储户，</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现金</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支票</a:t>
            </a:r>
            <a:r>
              <a:rPr lang="zh-CN" altLang="en-US" dirty="0">
                <a:solidFill>
                  <a:srgbClr val="FF0000"/>
                </a:solidFill>
                <a:effectLst>
                  <a:outerShdw blurRad="38100" dist="38100" dir="2700000" algn="tl">
                    <a:srgbClr val="000000">
                      <a:alpha val="43137"/>
                    </a:srgbClr>
                  </a:outerShdw>
                </a:effectLst>
                <a:latin typeface="Bodoni MT Black" pitchFamily="18" charset="0"/>
              </a:rPr>
              <a:t>，账户，事务，现金兑换卡，</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余额</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磁卡</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分行代码</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卡号</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用户</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副本</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信息</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密码</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类型</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取款额</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账单</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访问</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endParaRPr lang="en-US" altLang="zh-CN" dirty="0">
              <a:solidFill>
                <a:srgbClr val="FF0000"/>
              </a:solidFill>
              <a:effectLst>
                <a:outerShdw blurRad="38100" dist="38100" dir="2700000" algn="tl">
                  <a:srgbClr val="000000">
                    <a:alpha val="43137"/>
                  </a:srgbClr>
                </a:outerShdw>
              </a:effectLst>
              <a:latin typeface="Bodoni MT Black"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文本框 3"/>
          <p:cNvSpPr txBox="1">
            <a:spLocks noChangeArrowheads="1"/>
          </p:cNvSpPr>
          <p:nvPr/>
        </p:nvSpPr>
        <p:spPr bwMode="auto">
          <a:xfrm>
            <a:off x="323528" y="1143000"/>
            <a:ext cx="8280919" cy="1938992"/>
          </a:xfrm>
          <a:prstGeom prst="rect">
            <a:avLst/>
          </a:prstGeom>
          <a:noFill/>
          <a:ln w="15875">
            <a:noFill/>
            <a:miter lim="800000"/>
            <a:headEnd/>
            <a:tailEnd/>
          </a:ln>
        </p:spPr>
        <p:txBody>
          <a:bodyPr wrap="square">
            <a:spAutoFit/>
          </a:bodyPr>
          <a:lstStyle/>
          <a:p>
            <a:pPr eaLnBrk="1" hangingPunct="1">
              <a:lnSpc>
                <a:spcPct val="125000"/>
              </a:lnSpc>
            </a:pPr>
            <a:r>
              <a:rPr lang="zh-CN" altLang="en-US" sz="2400" b="1" dirty="0" smtClean="0">
                <a:solidFill>
                  <a:srgbClr val="0070C0"/>
                </a:solidFill>
                <a:latin typeface="Bodoni MT Black" pitchFamily="18" charset="0"/>
              </a:rPr>
              <a:t>⑤ 操作</a:t>
            </a:r>
            <a:endParaRPr lang="en-US" altLang="zh-CN" sz="2400" b="1" dirty="0">
              <a:solidFill>
                <a:srgbClr val="0070C0"/>
              </a:solidFill>
              <a:latin typeface="Bodoni MT Black" pitchFamily="18" charset="0"/>
            </a:endParaRPr>
          </a:p>
          <a:p>
            <a:pPr eaLnBrk="1" hangingPunct="1">
              <a:lnSpc>
                <a:spcPct val="125000"/>
              </a:lnSpc>
            </a:pPr>
            <a:r>
              <a:rPr lang="zh-CN" altLang="en-US" sz="2400" dirty="0" smtClean="0">
                <a:latin typeface="Bodoni MT Black" pitchFamily="18" charset="0"/>
              </a:rPr>
              <a:t>     在需求</a:t>
            </a:r>
            <a:r>
              <a:rPr lang="zh-CN" altLang="en-US" sz="2400" dirty="0">
                <a:latin typeface="Bodoni MT Black" pitchFamily="18" charset="0"/>
              </a:rPr>
              <a:t>陈述中有时可能使用一些既可作为名词，又可作为动词的词，应该慎重考虑它们在本问题中的含义，以便正确地决定把它们作为类还是作为类中定义的操作。</a:t>
            </a:r>
            <a:endParaRPr lang="en-US" altLang="zh-CN" sz="2400" dirty="0">
              <a:latin typeface="Bodoni MT Black" pitchFamily="18" charset="0"/>
            </a:endParaRPr>
          </a:p>
        </p:txBody>
      </p:sp>
      <p:sp>
        <p:nvSpPr>
          <p:cNvPr id="77827" name="文本框 2"/>
          <p:cNvSpPr txBox="1">
            <a:spLocks noChangeArrowheads="1"/>
          </p:cNvSpPr>
          <p:nvPr/>
        </p:nvSpPr>
        <p:spPr bwMode="auto">
          <a:xfrm>
            <a:off x="323528" y="3209299"/>
            <a:ext cx="8280919" cy="1131079"/>
          </a:xfrm>
          <a:prstGeom prst="rect">
            <a:avLst/>
          </a:prstGeom>
          <a:noFill/>
          <a:ln w="9525">
            <a:noFill/>
            <a:miter lim="800000"/>
            <a:headEnd/>
            <a:tailEnd/>
          </a:ln>
        </p:spPr>
        <p:txBody>
          <a:bodyPr wrap="square">
            <a:spAutoFit/>
          </a:bodyPr>
          <a:lstStyle/>
          <a:p>
            <a:pPr eaLnBrk="1" hangingPunct="1">
              <a:lnSpc>
                <a:spcPct val="125000"/>
              </a:lnSpc>
            </a:pPr>
            <a:r>
              <a:rPr lang="zh-CN" altLang="en-US" dirty="0" smtClean="0">
                <a:latin typeface="Bodoni MT Black" pitchFamily="18" charset="0"/>
              </a:rPr>
              <a:t>例如</a:t>
            </a:r>
            <a:r>
              <a:rPr lang="zh-CN" altLang="en-US" dirty="0">
                <a:latin typeface="Bodoni MT Black" pitchFamily="18" charset="0"/>
              </a:rPr>
              <a:t>，谈到电话时通常把“拨号”当作动词，当构造电话模型时确实应该把它作为一个操作，而不是一个类。但是，在开发电话的自动记账系统时，“拨号”需要有自己的</a:t>
            </a:r>
            <a:r>
              <a:rPr lang="zh-CN" altLang="en-US" dirty="0" smtClean="0">
                <a:latin typeface="Bodoni MT Black" pitchFamily="18" charset="0"/>
              </a:rPr>
              <a:t>属性（例如</a:t>
            </a:r>
            <a:r>
              <a:rPr lang="zh-CN" altLang="en-US" dirty="0">
                <a:latin typeface="Bodoni MT Black" pitchFamily="18" charset="0"/>
              </a:rPr>
              <a:t>日期、时间、受话地点</a:t>
            </a:r>
            <a:r>
              <a:rPr lang="zh-CN" altLang="en-US" dirty="0" smtClean="0">
                <a:latin typeface="Bodoni MT Black" pitchFamily="18" charset="0"/>
              </a:rPr>
              <a:t>等），</a:t>
            </a:r>
            <a:r>
              <a:rPr lang="zh-CN" altLang="en-US" dirty="0">
                <a:latin typeface="Bodoni MT Black" pitchFamily="18" charset="0"/>
              </a:rPr>
              <a:t>因此应该把它作为一个类。</a:t>
            </a: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138488" y="332656"/>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2253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22532"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2533"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2534" name="TextBox 3">
            <a:hlinkClick r:id="rId5" action="ppaction://hlinksldjump"/>
          </p:cNvPr>
          <p:cNvSpPr txBox="1">
            <a:spLocks noChangeArrowheads="1"/>
          </p:cNvSpPr>
          <p:nvPr/>
        </p:nvSpPr>
        <p:spPr bwMode="auto">
          <a:xfrm>
            <a:off x="1071563" y="1712194"/>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2535" name="TextBox 4"/>
          <p:cNvSpPr txBox="1">
            <a:spLocks noChangeArrowheads="1"/>
          </p:cNvSpPr>
          <p:nvPr/>
        </p:nvSpPr>
        <p:spPr bwMode="auto">
          <a:xfrm>
            <a:off x="1000125" y="2355131"/>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2536" name="TextBox 5"/>
          <p:cNvSpPr txBox="1">
            <a:spLocks noChangeArrowheads="1"/>
          </p:cNvSpPr>
          <p:nvPr/>
        </p:nvSpPr>
        <p:spPr bwMode="auto">
          <a:xfrm>
            <a:off x="1000125" y="2926631"/>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2537" name="TextBox 6"/>
          <p:cNvSpPr txBox="1">
            <a:spLocks noChangeArrowheads="1"/>
          </p:cNvSpPr>
          <p:nvPr/>
        </p:nvSpPr>
        <p:spPr bwMode="auto">
          <a:xfrm>
            <a:off x="1000125" y="3498131"/>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556619"/>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10.1   </a:t>
            </a:r>
            <a:r>
              <a:rPr kumimoji="1" lang="zh-CN" altLang="en-US" sz="2400" b="1" dirty="0">
                <a:latin typeface="Bodoni MT Black" pitchFamily="18" charset="0"/>
              </a:rPr>
              <a:t>面向对象分析的基本过程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10.2   </a:t>
            </a:r>
            <a:r>
              <a:rPr kumimoji="1" lang="zh-CN" altLang="en-US" sz="2400" b="1" dirty="0">
                <a:latin typeface="Bodoni MT Black" pitchFamily="18" charset="0"/>
              </a:rPr>
              <a:t>需求陈述</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10.3   </a:t>
            </a:r>
            <a:r>
              <a:rPr kumimoji="1" lang="zh-CN" altLang="en-US" sz="2400" b="1" dirty="0">
                <a:latin typeface="Bodoni MT Black" pitchFamily="18" charset="0"/>
              </a:rPr>
              <a:t>建立对象模型</a:t>
            </a: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10.4   </a:t>
            </a:r>
            <a:r>
              <a:rPr kumimoji="1" lang="zh-CN" altLang="en-US" sz="2400" b="1" dirty="0">
                <a:latin typeface="Bodoni MT Black" pitchFamily="18" charset="0"/>
              </a:rPr>
              <a:t>建立动态模型</a:t>
            </a: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10.5   </a:t>
            </a:r>
            <a:r>
              <a:rPr kumimoji="1" lang="zh-CN" altLang="en-US" sz="2400" b="1" dirty="0">
                <a:latin typeface="Bodoni MT Black" pitchFamily="18" charset="0"/>
              </a:rPr>
              <a:t>建立功能模型</a:t>
            </a: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10.6   </a:t>
            </a:r>
            <a:r>
              <a:rPr kumimoji="1" lang="zh-CN" altLang="en-US" sz="2400" b="1" dirty="0">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1 Título"/>
          <p:cNvSpPr txBox="1">
            <a:spLocks/>
          </p:cNvSpPr>
          <p:nvPr/>
        </p:nvSpPr>
        <p:spPr bwMode="auto">
          <a:xfrm>
            <a:off x="2700338"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文本框 3"/>
          <p:cNvSpPr txBox="1">
            <a:spLocks noChangeArrowheads="1"/>
          </p:cNvSpPr>
          <p:nvPr/>
        </p:nvSpPr>
        <p:spPr bwMode="auto">
          <a:xfrm>
            <a:off x="323528" y="991394"/>
            <a:ext cx="8424936" cy="2400657"/>
          </a:xfrm>
          <a:prstGeom prst="rect">
            <a:avLst/>
          </a:prstGeom>
          <a:noFill/>
          <a:ln w="15875">
            <a:noFill/>
            <a:miter lim="800000"/>
            <a:headEnd/>
            <a:tailEnd/>
          </a:ln>
        </p:spPr>
        <p:txBody>
          <a:bodyPr wrap="square">
            <a:spAutoFit/>
          </a:bodyPr>
          <a:lstStyle/>
          <a:p>
            <a:pPr eaLnBrk="1" hangingPunct="1">
              <a:lnSpc>
                <a:spcPct val="125000"/>
              </a:lnSpc>
            </a:pPr>
            <a:r>
              <a:rPr lang="zh-CN" altLang="en-US" sz="2400" b="1" dirty="0" smtClean="0">
                <a:solidFill>
                  <a:srgbClr val="0070C0"/>
                </a:solidFill>
                <a:latin typeface="Bodoni MT Black" pitchFamily="18" charset="0"/>
              </a:rPr>
              <a:t>⑥ 实现</a:t>
            </a:r>
            <a:endParaRPr lang="en-US" altLang="zh-CN" sz="2400" b="1" dirty="0">
              <a:solidFill>
                <a:srgbClr val="0070C0"/>
              </a:solidFill>
              <a:latin typeface="Bodoni MT Black" pitchFamily="18" charset="0"/>
            </a:endParaRPr>
          </a:p>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分析阶段不应该过早地考虑怎样实现</a:t>
            </a:r>
            <a:r>
              <a:rPr lang="zh-CN" altLang="en-US" sz="2400" dirty="0" smtClean="0">
                <a:latin typeface="Bodoni MT Black" pitchFamily="18" charset="0"/>
              </a:rPr>
              <a:t>目标系统，</a:t>
            </a:r>
            <a:r>
              <a:rPr lang="zh-CN" altLang="en-US" sz="2400" dirty="0">
                <a:solidFill>
                  <a:srgbClr val="FF0000"/>
                </a:solidFill>
                <a:latin typeface="Bodoni MT Black" pitchFamily="18" charset="0"/>
              </a:rPr>
              <a:t>应该去掉仅和实现有关的候选的类与对象</a:t>
            </a:r>
            <a:r>
              <a:rPr lang="zh-CN" altLang="en-US" sz="2400" dirty="0">
                <a:latin typeface="Bodoni MT Black" pitchFamily="18" charset="0"/>
              </a:rPr>
              <a:t>。在设计和实现阶段，这些类与对象可能是重要的，但在分析阶段过早地考虑它们反而会分散人们的注意力。</a:t>
            </a:r>
            <a:endParaRPr lang="en-US" altLang="zh-CN" sz="2400" dirty="0">
              <a:latin typeface="Bodoni MT Black" pitchFamily="18" charset="0"/>
            </a:endParaRPr>
          </a:p>
        </p:txBody>
      </p:sp>
      <p:sp>
        <p:nvSpPr>
          <p:cNvPr id="79875" name="文本框 2"/>
          <p:cNvSpPr txBox="1">
            <a:spLocks noChangeArrowheads="1"/>
          </p:cNvSpPr>
          <p:nvPr/>
        </p:nvSpPr>
        <p:spPr bwMode="auto">
          <a:xfrm>
            <a:off x="461963" y="3392051"/>
            <a:ext cx="8214493" cy="1477328"/>
          </a:xfrm>
          <a:prstGeom prst="rect">
            <a:avLst/>
          </a:prstGeom>
          <a:noFill/>
          <a:ln w="9525">
            <a:noFill/>
            <a:miter lim="800000"/>
            <a:headEnd/>
            <a:tailEnd/>
          </a:ln>
        </p:spPr>
        <p:txBody>
          <a:bodyPr wrap="square">
            <a:spAutoFit/>
          </a:bodyPr>
          <a:lstStyle/>
          <a:p>
            <a:pPr eaLnBrk="1" hangingPunct="1">
              <a:lnSpc>
                <a:spcPct val="125000"/>
              </a:lnSpc>
            </a:pPr>
            <a:r>
              <a:rPr lang="zh-CN" altLang="en-US" dirty="0" smtClean="0">
                <a:latin typeface="Bodoni MT Black" pitchFamily="18" charset="0"/>
              </a:rPr>
              <a:t>在</a:t>
            </a:r>
            <a:r>
              <a:rPr lang="en-US" altLang="zh-CN" dirty="0">
                <a:latin typeface="Bodoni MT Black" pitchFamily="18" charset="0"/>
              </a:rPr>
              <a:t>ATM</a:t>
            </a:r>
            <a:r>
              <a:rPr lang="zh-CN" altLang="en-US" dirty="0" smtClean="0">
                <a:latin typeface="Bodoni MT Black" pitchFamily="18" charset="0"/>
              </a:rPr>
              <a:t>系统中</a:t>
            </a:r>
            <a:r>
              <a:rPr lang="zh-CN" altLang="en-US" dirty="0">
                <a:latin typeface="Bodoni MT Black" pitchFamily="18" charset="0"/>
              </a:rPr>
              <a:t>，</a:t>
            </a:r>
            <a:r>
              <a:rPr lang="zh-CN" altLang="en-US" dirty="0">
                <a:solidFill>
                  <a:srgbClr val="0070C0"/>
                </a:solidFill>
                <a:latin typeface="Bodoni MT Black" pitchFamily="18" charset="0"/>
              </a:rPr>
              <a:t>“事务日志”</a:t>
            </a:r>
            <a:r>
              <a:rPr lang="zh-CN" altLang="en-US" dirty="0">
                <a:latin typeface="Bodoni MT Black" pitchFamily="18" charset="0"/>
              </a:rPr>
              <a:t>无非是对一系列事务的记录，它的确切表示方式是面向对象设计的议题；</a:t>
            </a:r>
            <a:r>
              <a:rPr lang="zh-CN" altLang="en-US" dirty="0">
                <a:solidFill>
                  <a:srgbClr val="0070C0"/>
                </a:solidFill>
                <a:latin typeface="Bodoni MT Black" pitchFamily="18" charset="0"/>
              </a:rPr>
              <a:t>“通信链路”</a:t>
            </a:r>
            <a:r>
              <a:rPr lang="zh-CN" altLang="en-US" dirty="0">
                <a:latin typeface="Bodoni MT Black" pitchFamily="18" charset="0"/>
              </a:rPr>
              <a:t>在逻辑上是一种联系，在系统实现时它是关联类的物理实现</a:t>
            </a:r>
            <a:r>
              <a:rPr lang="zh-CN" altLang="en-US" dirty="0" smtClean="0">
                <a:latin typeface="Bodoni MT Black" pitchFamily="18" charset="0"/>
              </a:rPr>
              <a:t>。应该</a:t>
            </a:r>
            <a:r>
              <a:rPr lang="zh-CN" altLang="en-US" dirty="0">
                <a:latin typeface="Bodoni MT Black" pitchFamily="18" charset="0"/>
              </a:rPr>
              <a:t>暂时去掉 </a:t>
            </a:r>
            <a:r>
              <a:rPr lang="zh-CN" altLang="en-US" dirty="0">
                <a:solidFill>
                  <a:srgbClr val="0070C0"/>
                </a:solidFill>
                <a:latin typeface="Bodoni MT Black" pitchFamily="18" charset="0"/>
              </a:rPr>
              <a:t>“事务日志”</a:t>
            </a:r>
            <a:r>
              <a:rPr lang="zh-CN" altLang="en-US" dirty="0">
                <a:latin typeface="Bodoni MT Black" pitchFamily="18" charset="0"/>
              </a:rPr>
              <a:t>和</a:t>
            </a:r>
            <a:r>
              <a:rPr lang="zh-CN" altLang="en-US" dirty="0">
                <a:solidFill>
                  <a:srgbClr val="0070C0"/>
                </a:solidFill>
                <a:latin typeface="Bodoni MT Black" pitchFamily="18" charset="0"/>
              </a:rPr>
              <a:t>“通信链路”</a:t>
            </a:r>
            <a:r>
              <a:rPr lang="zh-CN" altLang="en-US" dirty="0">
                <a:latin typeface="Bodoni MT Black" pitchFamily="18" charset="0"/>
              </a:rPr>
              <a:t>这两个类，在设计或实现时再考虑它们。</a:t>
            </a: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
        <p:nvSpPr>
          <p:cNvPr id="7" name="矩形 6"/>
          <p:cNvSpPr/>
          <p:nvPr/>
        </p:nvSpPr>
        <p:spPr>
          <a:xfrm>
            <a:off x="461963" y="4810560"/>
            <a:ext cx="8058230" cy="1477328"/>
          </a:xfrm>
          <a:prstGeom prst="rect">
            <a:avLst/>
          </a:prstGeom>
        </p:spPr>
        <p:txBody>
          <a:bodyPr wrap="square">
            <a:spAutoFit/>
          </a:bodyPr>
          <a:lstStyle/>
          <a:p>
            <a:pPr eaLnBrk="1" hangingPunct="1">
              <a:lnSpc>
                <a:spcPct val="125000"/>
              </a:lnSpc>
            </a:pP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银行</a:t>
            </a:r>
            <a:r>
              <a:rPr lang="zh-CN" altLang="en-US" dirty="0">
                <a:solidFill>
                  <a:srgbClr val="FF0000"/>
                </a:solidFill>
                <a:effectLst>
                  <a:outerShdw blurRad="38100" dist="38100" dir="2700000" algn="tl">
                    <a:srgbClr val="000000">
                      <a:alpha val="43137"/>
                    </a:srgbClr>
                  </a:outerShdw>
                </a:effectLst>
                <a:latin typeface="Bodoni MT Black" pitchFamily="18" charset="0"/>
              </a:rPr>
              <a:t>，自动取款机</a:t>
            </a:r>
            <a:r>
              <a:rPr lang="en-US" altLang="zh-CN" dirty="0">
                <a:solidFill>
                  <a:srgbClr val="FF0000"/>
                </a:solidFill>
                <a:effectLst>
                  <a:outerShdw blurRad="38100" dist="38100" dir="2700000" algn="tl">
                    <a:srgbClr val="000000">
                      <a:alpha val="43137"/>
                    </a:srgbClr>
                  </a:outerShdw>
                </a:effectLst>
                <a:latin typeface="Bodoni MT Black" pitchFamily="18" charset="0"/>
              </a:rPr>
              <a:t>ATM</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系统</a:t>
            </a:r>
            <a:r>
              <a:rPr lang="zh-CN" altLang="en-US" dirty="0">
                <a:solidFill>
                  <a:srgbClr val="FF0000"/>
                </a:solidFill>
                <a:effectLst>
                  <a:outerShdw blurRad="38100" dist="38100" dir="2700000" algn="tl">
                    <a:srgbClr val="000000">
                      <a:alpha val="43137"/>
                    </a:srgbClr>
                  </a:outerShdw>
                </a:effectLst>
                <a:latin typeface="Bodoni MT Black" pitchFamily="18" charset="0"/>
              </a:rPr>
              <a:t>，中央计算机，分行计算机，柜员终端，</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网络</a:t>
            </a:r>
            <a:r>
              <a:rPr lang="zh-CN" altLang="en-US" dirty="0">
                <a:solidFill>
                  <a:srgbClr val="FF0000"/>
                </a:solidFill>
                <a:effectLst>
                  <a:outerShdw blurRad="38100" dist="38100" dir="2700000" algn="tl">
                    <a:srgbClr val="000000">
                      <a:alpha val="43137"/>
                    </a:srgbClr>
                  </a:outerShdw>
                </a:effectLst>
                <a:latin typeface="Bodoni MT Black" pitchFamily="18" charset="0"/>
              </a:rPr>
              <a:t>，总行，分行，</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软件</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成本</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市</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街道</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营业厅</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储蓄所</a:t>
            </a:r>
            <a:r>
              <a:rPr lang="zh-CN" altLang="en-US" dirty="0">
                <a:solidFill>
                  <a:srgbClr val="FF0000"/>
                </a:solidFill>
                <a:effectLst>
                  <a:outerShdw blurRad="38100" dist="38100" dir="2700000" algn="tl">
                    <a:srgbClr val="000000">
                      <a:alpha val="43137"/>
                    </a:srgbClr>
                  </a:outerShdw>
                </a:effectLst>
                <a:latin typeface="Bodoni MT Black" pitchFamily="18" charset="0"/>
              </a:rPr>
              <a:t>，柜员，储户，</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现金</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支票</a:t>
            </a:r>
            <a:r>
              <a:rPr lang="zh-CN" altLang="en-US" dirty="0">
                <a:solidFill>
                  <a:srgbClr val="FF0000"/>
                </a:solidFill>
                <a:effectLst>
                  <a:outerShdw blurRad="38100" dist="38100" dir="2700000" algn="tl">
                    <a:srgbClr val="000000">
                      <a:alpha val="43137"/>
                    </a:srgbClr>
                  </a:outerShdw>
                </a:effectLst>
                <a:latin typeface="Bodoni MT Black" pitchFamily="18" charset="0"/>
              </a:rPr>
              <a:t>，账户，</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事务</a:t>
            </a:r>
            <a:r>
              <a:rPr lang="zh-CN" altLang="en-US" dirty="0">
                <a:solidFill>
                  <a:srgbClr val="FF0000"/>
                </a:solidFill>
                <a:effectLst>
                  <a:outerShdw blurRad="38100" dist="38100" dir="2700000" algn="tl">
                    <a:srgbClr val="000000">
                      <a:alpha val="43137"/>
                    </a:srgbClr>
                  </a:outerShdw>
                </a:effectLst>
                <a:latin typeface="Bodoni MT Black" pitchFamily="18" charset="0"/>
              </a:rPr>
              <a:t>，现金兑换卡，</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余额</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磁卡</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分行代码</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卡号</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用户</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副本</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信息</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密码</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类型</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取款额</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账单</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r>
              <a:rPr lang="zh-CN" altLang="en-US" strike="sngStrike" dirty="0">
                <a:solidFill>
                  <a:srgbClr val="0070C0"/>
                </a:solidFill>
                <a:effectLst>
                  <a:outerShdw blurRad="38100" dist="38100" dir="2700000" algn="tl">
                    <a:srgbClr val="000000">
                      <a:alpha val="43137"/>
                    </a:srgbClr>
                  </a:outerShdw>
                </a:effectLst>
                <a:latin typeface="Bodoni MT Black" pitchFamily="18" charset="0"/>
              </a:rPr>
              <a:t>访问</a:t>
            </a:r>
            <a:r>
              <a:rPr lang="zh-CN" altLang="en-US" dirty="0">
                <a:solidFill>
                  <a:srgbClr val="FF0000"/>
                </a:solidFill>
                <a:effectLst>
                  <a:outerShdw blurRad="38100" dist="38100" dir="2700000" algn="tl">
                    <a:srgbClr val="000000">
                      <a:alpha val="43137"/>
                    </a:srgbClr>
                  </a:outerShdw>
                </a:effectLst>
                <a:latin typeface="Bodoni MT Black" pitchFamily="18" charset="0"/>
              </a:rPr>
              <a:t>。</a:t>
            </a:r>
            <a:endParaRPr lang="en-US" altLang="zh-CN" dirty="0">
              <a:solidFill>
                <a:srgbClr val="FF0000"/>
              </a:solidFill>
              <a:effectLst>
                <a:outerShdw blurRad="38100" dist="38100" dir="2700000" algn="tl">
                  <a:srgbClr val="000000">
                    <a:alpha val="43137"/>
                  </a:srgbClr>
                </a:outerShdw>
              </a:effectLst>
              <a:latin typeface="Bodoni MT Black"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6" name="内容占位符 4"/>
          <p:cNvSpPr>
            <a:spLocks noGrp="1"/>
          </p:cNvSpPr>
          <p:nvPr>
            <p:ph idx="4294967295"/>
          </p:nvPr>
        </p:nvSpPr>
        <p:spPr>
          <a:xfrm>
            <a:off x="395288" y="1263650"/>
            <a:ext cx="8229600" cy="604838"/>
          </a:xfrm>
        </p:spPr>
        <p:txBody>
          <a:bodyPr/>
          <a:lstStyle/>
          <a:p>
            <a:pPr marL="0" indent="0">
              <a:buFont typeface="Arial" charset="0"/>
              <a:buNone/>
              <a:defRPr/>
            </a:pPr>
            <a:r>
              <a:rPr lang="en-US" altLang="zh-CN" b="1" dirty="0" smtClean="0">
                <a:latin typeface="Bodoni MT Black" pitchFamily="18" charset="0"/>
              </a:rPr>
              <a:t>10.3.2</a:t>
            </a:r>
            <a:r>
              <a:rPr lang="en-US" altLang="zh-CN" sz="2800" b="1" dirty="0" smtClean="0">
                <a:latin typeface="Bodoni MT Black" pitchFamily="18" charset="0"/>
              </a:rPr>
              <a:t> </a:t>
            </a:r>
            <a:r>
              <a:rPr lang="zh-CN" altLang="en-US" b="1" dirty="0" smtClean="0">
                <a:latin typeface="Bodoni MT Black" pitchFamily="18" charset="0"/>
              </a:rPr>
              <a:t>确定</a:t>
            </a:r>
            <a:r>
              <a:rPr lang="zh-CN" altLang="en-US" b="1" dirty="0">
                <a:latin typeface="Bodoni MT Black" pitchFamily="18" charset="0"/>
              </a:rPr>
              <a:t>关联</a:t>
            </a:r>
            <a:endParaRPr lang="zh-CN" altLang="en-US" b="1" dirty="0" smtClean="0">
              <a:latin typeface="Bodoni MT Black" pitchFamily="18" charset="0"/>
            </a:endParaRPr>
          </a:p>
        </p:txBody>
      </p:sp>
      <p:sp>
        <p:nvSpPr>
          <p:cNvPr id="81924" name="文本框 2"/>
          <p:cNvSpPr txBox="1">
            <a:spLocks noChangeArrowheads="1"/>
          </p:cNvSpPr>
          <p:nvPr/>
        </p:nvSpPr>
        <p:spPr bwMode="auto">
          <a:xfrm>
            <a:off x="467544" y="2165350"/>
            <a:ext cx="8280919" cy="553998"/>
          </a:xfrm>
          <a:prstGeom prst="rect">
            <a:avLst/>
          </a:prstGeom>
          <a:noFill/>
          <a:ln w="222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两</a:t>
            </a:r>
            <a:r>
              <a:rPr lang="zh-CN" altLang="en-US" sz="2400" dirty="0">
                <a:latin typeface="Bodoni MT Black" pitchFamily="18" charset="0"/>
              </a:rPr>
              <a:t>个或多个对象之间的相互依赖、</a:t>
            </a:r>
            <a:r>
              <a:rPr lang="zh-CN" altLang="en-US" sz="2400" dirty="0" smtClean="0">
                <a:latin typeface="Bodoni MT Black" pitchFamily="18" charset="0"/>
              </a:rPr>
              <a:t>相互作用关系</a:t>
            </a:r>
            <a:r>
              <a:rPr lang="zh-CN" altLang="en-US" sz="2400" dirty="0">
                <a:latin typeface="Bodoni MT Black" pitchFamily="18" charset="0"/>
              </a:rPr>
              <a:t>就是</a:t>
            </a:r>
            <a:r>
              <a:rPr lang="zh-CN" altLang="en-US" sz="2400" dirty="0">
                <a:solidFill>
                  <a:srgbClr val="FF0000"/>
                </a:solidFill>
                <a:latin typeface="Bodoni MT Black" pitchFamily="18" charset="0"/>
              </a:rPr>
              <a:t>关联</a:t>
            </a:r>
            <a:r>
              <a:rPr lang="zh-CN" altLang="en-US" sz="2400" dirty="0">
                <a:latin typeface="Bodoni MT Black" pitchFamily="18" charset="0"/>
              </a:rPr>
              <a:t>。</a:t>
            </a:r>
            <a:endParaRPr lang="en-US" altLang="zh-CN" sz="2400" dirty="0">
              <a:latin typeface="Bodoni MT Black" pitchFamily="18" charset="0"/>
            </a:endParaRPr>
          </a:p>
        </p:txBody>
      </p:sp>
      <p:sp>
        <p:nvSpPr>
          <p:cNvPr id="5" name="文本框 4"/>
          <p:cNvSpPr txBox="1">
            <a:spLocks noChangeArrowheads="1"/>
          </p:cNvSpPr>
          <p:nvPr/>
        </p:nvSpPr>
        <p:spPr bwMode="auto">
          <a:xfrm>
            <a:off x="467544" y="2883672"/>
            <a:ext cx="8280919" cy="1015663"/>
          </a:xfrm>
          <a:prstGeom prst="rect">
            <a:avLst/>
          </a:prstGeom>
          <a:noFill/>
          <a:ln w="222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分析</a:t>
            </a:r>
            <a:r>
              <a:rPr lang="zh-CN" altLang="en-US" sz="2400" dirty="0">
                <a:latin typeface="Bodoni MT Black" pitchFamily="18" charset="0"/>
              </a:rPr>
              <a:t>确定关联，能促使分析员考虑问题域的边缘情况，有助于发现那些尚未被发现的类与对象。</a:t>
            </a:r>
            <a:endParaRPr lang="en-US" altLang="zh-CN" sz="2400" dirty="0">
              <a:latin typeface="Bodoni MT Black" pitchFamily="18" charset="0"/>
            </a:endParaRPr>
          </a:p>
        </p:txBody>
      </p:sp>
      <p:sp>
        <p:nvSpPr>
          <p:cNvPr id="8" name="文本框 7"/>
          <p:cNvSpPr txBox="1">
            <a:spLocks noChangeArrowheads="1"/>
          </p:cNvSpPr>
          <p:nvPr/>
        </p:nvSpPr>
        <p:spPr bwMode="auto">
          <a:xfrm>
            <a:off x="467544" y="4005263"/>
            <a:ext cx="8280919" cy="1477328"/>
          </a:xfrm>
          <a:prstGeom prst="rect">
            <a:avLst/>
          </a:prstGeom>
          <a:noFill/>
          <a:ln w="222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在</a:t>
            </a:r>
            <a:r>
              <a:rPr lang="zh-CN" altLang="en-US" sz="2400" dirty="0">
                <a:latin typeface="Bodoni MT Black" pitchFamily="18" charset="0"/>
              </a:rPr>
              <a:t>分析确定关联的过程中，不必花过多的精力去区分</a:t>
            </a:r>
            <a:r>
              <a:rPr lang="zh-CN" altLang="en-US" sz="2400" dirty="0">
                <a:solidFill>
                  <a:srgbClr val="FF0000"/>
                </a:solidFill>
                <a:latin typeface="Bodoni MT Black" pitchFamily="18" charset="0"/>
              </a:rPr>
              <a:t>关联和聚集</a:t>
            </a:r>
            <a:r>
              <a:rPr lang="zh-CN" altLang="en-US" sz="2400" dirty="0">
                <a:latin typeface="Bodoni MT Black" pitchFamily="18" charset="0"/>
              </a:rPr>
              <a:t>。事实上，聚集不过是一种特殊的关联，是关联的一个特例。</a:t>
            </a:r>
          </a:p>
        </p:txBody>
      </p:sp>
      <p:sp>
        <p:nvSpPr>
          <p:cNvPr id="9"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a:spLocks/>
          </p:cNvSpPr>
          <p:nvPr/>
        </p:nvSpPr>
        <p:spPr bwMode="auto">
          <a:xfrm>
            <a:off x="457452" y="993775"/>
            <a:ext cx="56784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smtClean="0">
                <a:latin typeface="Bodoni MT Black" pitchFamily="18" charset="0"/>
              </a:rPr>
              <a:t>1. </a:t>
            </a:r>
            <a:r>
              <a:rPr lang="zh-CN" altLang="en-US" sz="2800" b="1" dirty="0" smtClean="0">
                <a:latin typeface="Bodoni MT Black" pitchFamily="18" charset="0"/>
              </a:rPr>
              <a:t>初步确定关联</a:t>
            </a:r>
          </a:p>
        </p:txBody>
      </p:sp>
      <p:sp>
        <p:nvSpPr>
          <p:cNvPr id="83971" name="文本框 3"/>
          <p:cNvSpPr txBox="1">
            <a:spLocks noChangeArrowheads="1"/>
          </p:cNvSpPr>
          <p:nvPr/>
        </p:nvSpPr>
        <p:spPr bwMode="auto">
          <a:xfrm>
            <a:off x="492952" y="1599245"/>
            <a:ext cx="8182736" cy="1015663"/>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    在</a:t>
            </a:r>
            <a:r>
              <a:rPr lang="zh-CN" altLang="en-US" sz="2400" dirty="0">
                <a:latin typeface="Bodoni MT Black" pitchFamily="18" charset="0"/>
              </a:rPr>
              <a:t>需求陈述中使用的描述性</a:t>
            </a:r>
            <a:r>
              <a:rPr lang="zh-CN" altLang="en-US" sz="2400" dirty="0">
                <a:solidFill>
                  <a:srgbClr val="FF0000"/>
                </a:solidFill>
                <a:latin typeface="Bodoni MT Black" pitchFamily="18" charset="0"/>
              </a:rPr>
              <a:t>动词</a:t>
            </a:r>
            <a:r>
              <a:rPr lang="zh-CN" altLang="en-US" sz="2400" dirty="0">
                <a:latin typeface="Bodoni MT Black" pitchFamily="18" charset="0"/>
              </a:rPr>
              <a:t>或</a:t>
            </a:r>
            <a:r>
              <a:rPr lang="zh-CN" altLang="en-US" sz="2400" dirty="0">
                <a:solidFill>
                  <a:srgbClr val="FF0000"/>
                </a:solidFill>
                <a:latin typeface="Bodoni MT Black" pitchFamily="18" charset="0"/>
              </a:rPr>
              <a:t>动词词组</a:t>
            </a:r>
            <a:r>
              <a:rPr lang="zh-CN" altLang="en-US" sz="2400" dirty="0">
                <a:latin typeface="Bodoni MT Black" pitchFamily="18" charset="0"/>
              </a:rPr>
              <a:t>，通常表示关联关系。</a:t>
            </a:r>
            <a:endParaRPr lang="en-US" altLang="zh-CN" sz="2400" dirty="0">
              <a:latin typeface="Bodoni MT Black" pitchFamily="18" charset="0"/>
            </a:endParaRPr>
          </a:p>
        </p:txBody>
      </p:sp>
      <p:sp>
        <p:nvSpPr>
          <p:cNvPr id="83972" name="文本框 1"/>
          <p:cNvSpPr txBox="1">
            <a:spLocks noChangeArrowheads="1"/>
          </p:cNvSpPr>
          <p:nvPr/>
        </p:nvSpPr>
        <p:spPr bwMode="auto">
          <a:xfrm>
            <a:off x="503813" y="2614908"/>
            <a:ext cx="8207375" cy="2862322"/>
          </a:xfrm>
          <a:prstGeom prst="rect">
            <a:avLst/>
          </a:prstGeom>
          <a:noFill/>
          <a:ln w="15875">
            <a:noFill/>
            <a:miter lim="800000"/>
            <a:headEnd/>
            <a:tailEnd/>
          </a:ln>
        </p:spPr>
        <p:txBody>
          <a:bodyPr>
            <a:spAutoFit/>
          </a:bodyPr>
          <a:lstStyle/>
          <a:p>
            <a:pPr marL="342900" indent="-342900" eaLnBrk="1" hangingPunct="1">
              <a:lnSpc>
                <a:spcPct val="125000"/>
              </a:lnSpc>
              <a:buSzPct val="100000"/>
              <a:buFont typeface="Wingdings" pitchFamily="2" charset="2"/>
              <a:buChar char="l"/>
            </a:pPr>
            <a:r>
              <a:rPr lang="zh-CN" altLang="en-US" sz="2400" dirty="0">
                <a:latin typeface="Bodoni MT Black" pitchFamily="18" charset="0"/>
              </a:rPr>
              <a:t>在初步确定关联时，大多数关联可以通过直接提取需求陈述中的动词词组而得出</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latin typeface="Bodoni MT Black" pitchFamily="18" charset="0"/>
              </a:rPr>
              <a:t>通过</a:t>
            </a:r>
            <a:r>
              <a:rPr lang="zh-CN" altLang="en-US" sz="2400" dirty="0">
                <a:latin typeface="Bodoni MT Black" pitchFamily="18" charset="0"/>
              </a:rPr>
              <a:t>分析需求陈述，还能发现一些在陈述中隐含的关联</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latin typeface="Bodoni MT Black" pitchFamily="18" charset="0"/>
              </a:rPr>
              <a:t>分析员</a:t>
            </a:r>
            <a:r>
              <a:rPr lang="zh-CN" altLang="en-US" sz="2400" dirty="0">
                <a:latin typeface="Bodoni MT Black" pitchFamily="18" charset="0"/>
              </a:rPr>
              <a:t>还应该与用户及领域专家讨论问题域实体间的相互依赖、相互作用关系，根据领域知识再进一步补充一些关联。</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9"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框 3"/>
          <p:cNvSpPr txBox="1">
            <a:spLocks noChangeArrowheads="1"/>
          </p:cNvSpPr>
          <p:nvPr/>
        </p:nvSpPr>
        <p:spPr bwMode="auto">
          <a:xfrm>
            <a:off x="644525" y="1044575"/>
            <a:ext cx="3106738" cy="430887"/>
          </a:xfrm>
          <a:prstGeom prst="rect">
            <a:avLst/>
          </a:prstGeom>
          <a:noFill/>
          <a:ln w="22225">
            <a:noFill/>
            <a:miter lim="800000"/>
            <a:headEnd/>
            <a:tailEnd/>
          </a:ln>
        </p:spPr>
        <p:txBody>
          <a:bodyPr>
            <a:spAutoFit/>
          </a:bodyPr>
          <a:lstStyle/>
          <a:p>
            <a:pPr eaLnBrk="1" hangingPunct="1"/>
            <a:r>
              <a:rPr lang="zh-CN" altLang="en-US" sz="2200" dirty="0">
                <a:latin typeface="Bodoni MT Black" pitchFamily="18" charset="0"/>
              </a:rPr>
              <a:t>以</a:t>
            </a:r>
            <a:r>
              <a:rPr lang="en-US" altLang="zh-CN" sz="2200" dirty="0">
                <a:latin typeface="Bodoni MT Black" pitchFamily="18" charset="0"/>
              </a:rPr>
              <a:t>ATM</a:t>
            </a:r>
            <a:r>
              <a:rPr lang="zh-CN" altLang="en-US" sz="2200" dirty="0">
                <a:latin typeface="Bodoni MT Black" pitchFamily="18" charset="0"/>
              </a:rPr>
              <a:t>系统为例。</a:t>
            </a:r>
            <a:endParaRPr lang="en-US" altLang="zh-CN" sz="2200" dirty="0">
              <a:latin typeface="Bodoni MT Black" pitchFamily="18" charset="0"/>
            </a:endParaRPr>
          </a:p>
        </p:txBody>
      </p:sp>
      <p:sp>
        <p:nvSpPr>
          <p:cNvPr id="2" name="文本框 1"/>
          <p:cNvSpPr txBox="1"/>
          <p:nvPr/>
        </p:nvSpPr>
        <p:spPr>
          <a:xfrm>
            <a:off x="620841" y="1475462"/>
            <a:ext cx="8002587" cy="3901068"/>
          </a:xfrm>
          <a:prstGeom prst="rect">
            <a:avLst/>
          </a:prstGeom>
          <a:noFill/>
          <a:ln w="15875">
            <a:noFill/>
          </a:ln>
        </p:spPr>
        <p:txBody>
          <a:bodyPr>
            <a:spAutoFit/>
          </a:bodyPr>
          <a:lstStyle/>
          <a:p>
            <a:pPr marL="285750" indent="-285750" eaLnBrk="1" hangingPunct="1">
              <a:lnSpc>
                <a:spcPct val="125000"/>
              </a:lnSpc>
              <a:buFont typeface="Wingdings" panose="05000000000000000000" pitchFamily="2" charset="2"/>
              <a:buChar char="l"/>
              <a:defRPr/>
            </a:pPr>
            <a:r>
              <a:rPr lang="en-US" altLang="zh-CN" sz="2400" b="1" dirty="0" smtClean="0">
                <a:solidFill>
                  <a:srgbClr val="0070C0"/>
                </a:solidFill>
                <a:latin typeface="Bodoni MT Black" pitchFamily="18" charset="0"/>
              </a:rPr>
              <a:t> </a:t>
            </a:r>
            <a:r>
              <a:rPr lang="zh-CN" altLang="en-US" sz="2400" b="1" dirty="0">
                <a:solidFill>
                  <a:srgbClr val="0070C0"/>
                </a:solidFill>
                <a:latin typeface="Bodoni MT Black" pitchFamily="18" charset="0"/>
              </a:rPr>
              <a:t>直接提取动词短语得出的关联</a:t>
            </a:r>
          </a:p>
          <a:p>
            <a:pPr marL="457200" indent="-457200" eaLnBrk="1" hangingPunct="1">
              <a:lnSpc>
                <a:spcPct val="125000"/>
              </a:lnSpc>
              <a:buFont typeface="+mj-ea"/>
              <a:buAutoNum type="circleNumDbPlain"/>
              <a:defRPr/>
            </a:pPr>
            <a:r>
              <a:rPr lang="en-US" altLang="zh-CN" sz="2200" dirty="0">
                <a:latin typeface="Bodoni MT Black" pitchFamily="18" charset="0"/>
              </a:rPr>
              <a:t>ATM</a:t>
            </a:r>
            <a:r>
              <a:rPr lang="zh-CN" altLang="en-US" sz="2200" dirty="0">
                <a:latin typeface="Bodoni MT Black" pitchFamily="18" charset="0"/>
              </a:rPr>
              <a:t>、中央计算机、分行计算机及柜员终端组成网络。</a:t>
            </a:r>
          </a:p>
          <a:p>
            <a:pPr marL="457200" indent="-457200" eaLnBrk="1" hangingPunct="1">
              <a:lnSpc>
                <a:spcPct val="125000"/>
              </a:lnSpc>
              <a:buFont typeface="+mj-ea"/>
              <a:buAutoNum type="circleNumDbPlain"/>
              <a:defRPr/>
            </a:pPr>
            <a:r>
              <a:rPr lang="zh-CN" altLang="en-US" sz="2200" dirty="0">
                <a:latin typeface="Bodoni MT Black" pitchFamily="18" charset="0"/>
              </a:rPr>
              <a:t>总行拥有多台</a:t>
            </a:r>
            <a:r>
              <a:rPr lang="en-US" altLang="zh-CN" sz="2200" dirty="0">
                <a:latin typeface="Bodoni MT Black" pitchFamily="18" charset="0"/>
              </a:rPr>
              <a:t>ATM</a:t>
            </a:r>
            <a:r>
              <a:rPr lang="zh-CN" altLang="en-US" sz="2200" dirty="0">
                <a:latin typeface="Bodoni MT Black" pitchFamily="18" charset="0"/>
              </a:rPr>
              <a:t>。</a:t>
            </a:r>
          </a:p>
          <a:p>
            <a:pPr marL="457200" indent="-457200" eaLnBrk="1" hangingPunct="1">
              <a:lnSpc>
                <a:spcPct val="125000"/>
              </a:lnSpc>
              <a:buFont typeface="+mj-ea"/>
              <a:buAutoNum type="circleNumDbPlain"/>
              <a:defRPr/>
            </a:pPr>
            <a:r>
              <a:rPr lang="en-US" altLang="zh-CN" sz="2200" dirty="0">
                <a:latin typeface="Bodoni MT Black" pitchFamily="18" charset="0"/>
              </a:rPr>
              <a:t>ATM</a:t>
            </a:r>
            <a:r>
              <a:rPr lang="zh-CN" altLang="en-US" sz="2200" dirty="0">
                <a:latin typeface="Bodoni MT Black" pitchFamily="18" charset="0"/>
              </a:rPr>
              <a:t>设在主要街道上。</a:t>
            </a:r>
          </a:p>
          <a:p>
            <a:pPr marL="457200" indent="-457200" eaLnBrk="1" hangingPunct="1">
              <a:lnSpc>
                <a:spcPct val="125000"/>
              </a:lnSpc>
              <a:buFont typeface="+mj-ea"/>
              <a:buAutoNum type="circleNumDbPlain"/>
              <a:defRPr/>
            </a:pPr>
            <a:r>
              <a:rPr lang="zh-CN" altLang="en-US" sz="2200" dirty="0">
                <a:latin typeface="Bodoni MT Black" pitchFamily="18" charset="0"/>
              </a:rPr>
              <a:t>分行提供分行计算机和柜员终端。</a:t>
            </a:r>
          </a:p>
          <a:p>
            <a:pPr marL="457200" indent="-457200" eaLnBrk="1" hangingPunct="1">
              <a:lnSpc>
                <a:spcPct val="125000"/>
              </a:lnSpc>
              <a:buFont typeface="+mj-ea"/>
              <a:buAutoNum type="circleNumDbPlain"/>
              <a:defRPr/>
            </a:pPr>
            <a:r>
              <a:rPr lang="zh-CN" altLang="en-US" sz="2200" dirty="0">
                <a:latin typeface="Bodoni MT Black" pitchFamily="18" charset="0"/>
              </a:rPr>
              <a:t>柜员终端设在分行营业厅及储蓄所内。</a:t>
            </a:r>
          </a:p>
          <a:p>
            <a:pPr marL="457200" indent="-457200" eaLnBrk="1" hangingPunct="1">
              <a:lnSpc>
                <a:spcPct val="125000"/>
              </a:lnSpc>
              <a:buFont typeface="+mj-ea"/>
              <a:buAutoNum type="circleNumDbPlain"/>
              <a:defRPr/>
            </a:pPr>
            <a:r>
              <a:rPr lang="zh-CN" altLang="en-US" sz="2200" dirty="0">
                <a:latin typeface="Bodoni MT Black" pitchFamily="18" charset="0"/>
              </a:rPr>
              <a:t>分行分摊软件开发成本。</a:t>
            </a:r>
          </a:p>
          <a:p>
            <a:pPr marL="457200" indent="-457200" eaLnBrk="1" hangingPunct="1">
              <a:lnSpc>
                <a:spcPct val="125000"/>
              </a:lnSpc>
              <a:buFont typeface="+mj-ea"/>
              <a:buAutoNum type="circleNumDbPlain"/>
              <a:defRPr/>
            </a:pPr>
            <a:r>
              <a:rPr lang="zh-CN" altLang="en-US" sz="2200" dirty="0">
                <a:latin typeface="Bodoni MT Black" pitchFamily="18" charset="0"/>
              </a:rPr>
              <a:t>储户拥有账户。</a:t>
            </a:r>
          </a:p>
          <a:p>
            <a:pPr marL="457200" indent="-457200" eaLnBrk="1" hangingPunct="1">
              <a:lnSpc>
                <a:spcPct val="125000"/>
              </a:lnSpc>
              <a:buFont typeface="+mj-ea"/>
              <a:buAutoNum type="circleNumDbPlain"/>
              <a:defRPr/>
            </a:pPr>
            <a:r>
              <a:rPr lang="zh-CN" altLang="en-US" sz="2200" dirty="0">
                <a:latin typeface="Bodoni MT Black" pitchFamily="18" charset="0"/>
              </a:rPr>
              <a:t>分行计算机处理针对账户的事务。</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663" y="1341438"/>
            <a:ext cx="8002587" cy="4281172"/>
          </a:xfrm>
          <a:prstGeom prst="rect">
            <a:avLst/>
          </a:prstGeom>
          <a:noFill/>
          <a:ln w="22225">
            <a:noFill/>
          </a:ln>
        </p:spPr>
        <p:txBody>
          <a:bodyPr>
            <a:spAutoFit/>
          </a:bodyPr>
          <a:lstStyle/>
          <a:p>
            <a:pPr marL="457200" indent="-457200" eaLnBrk="1" hangingPunct="1">
              <a:lnSpc>
                <a:spcPct val="125000"/>
              </a:lnSpc>
              <a:buFont typeface="+mj-ea"/>
              <a:buAutoNum type="circleNumDbPlain" startAt="9"/>
              <a:defRPr/>
            </a:pPr>
            <a:r>
              <a:rPr lang="zh-CN" altLang="en-US" sz="2200" dirty="0">
                <a:latin typeface="Bodoni MT Black" pitchFamily="18" charset="0"/>
              </a:rPr>
              <a:t>分行计算机维护账户。</a:t>
            </a:r>
          </a:p>
          <a:p>
            <a:pPr marL="342900" indent="-342900" eaLnBrk="1" hangingPunct="1">
              <a:lnSpc>
                <a:spcPct val="125000"/>
              </a:lnSpc>
              <a:buFont typeface="+mj-ea"/>
              <a:buAutoNum type="circleNumDbPlain" startAt="9"/>
              <a:defRPr/>
            </a:pPr>
            <a:r>
              <a:rPr lang="zh-CN" altLang="en-US" sz="2200" dirty="0">
                <a:latin typeface="Bodoni MT Black" pitchFamily="18" charset="0"/>
              </a:rPr>
              <a:t> 柜员终端与分行计算机通信。</a:t>
            </a:r>
          </a:p>
          <a:p>
            <a:pPr marL="342900" indent="-342900" eaLnBrk="1" hangingPunct="1">
              <a:lnSpc>
                <a:spcPct val="125000"/>
              </a:lnSpc>
              <a:buFont typeface="+mj-ea"/>
              <a:buAutoNum type="circleNumDbPlain" startAt="9"/>
              <a:defRPr/>
            </a:pPr>
            <a:r>
              <a:rPr lang="zh-CN" altLang="en-US" sz="2200" dirty="0">
                <a:latin typeface="Bodoni MT Black" pitchFamily="18" charset="0"/>
              </a:rPr>
              <a:t> 柜员输入针对账户的事务。</a:t>
            </a:r>
          </a:p>
          <a:p>
            <a:pPr marL="342900" indent="-342900" eaLnBrk="1" hangingPunct="1">
              <a:lnSpc>
                <a:spcPct val="125000"/>
              </a:lnSpc>
              <a:buFont typeface="+mj-ea"/>
              <a:buAutoNum type="circleNumDbPlain" startAt="9"/>
              <a:defRPr/>
            </a:pPr>
            <a:r>
              <a:rPr lang="en-US" altLang="zh-CN" sz="2200" dirty="0">
                <a:latin typeface="Bodoni MT Black" pitchFamily="18" charset="0"/>
              </a:rPr>
              <a:t> ATM</a:t>
            </a:r>
            <a:r>
              <a:rPr lang="zh-CN" altLang="en-US" sz="2200" dirty="0">
                <a:latin typeface="Bodoni MT Black" pitchFamily="18" charset="0"/>
              </a:rPr>
              <a:t>与中央计算机交换关于事务的信息。</a:t>
            </a:r>
          </a:p>
          <a:p>
            <a:pPr marL="342900" indent="-342900" eaLnBrk="1" hangingPunct="1">
              <a:lnSpc>
                <a:spcPct val="125000"/>
              </a:lnSpc>
              <a:buFont typeface="+mj-ea"/>
              <a:buAutoNum type="circleNumDbPlain" startAt="9"/>
              <a:defRPr/>
            </a:pPr>
            <a:r>
              <a:rPr lang="zh-CN" altLang="en-US" sz="2200" dirty="0">
                <a:latin typeface="Bodoni MT Black" pitchFamily="18" charset="0"/>
              </a:rPr>
              <a:t> 中央计算机确定事务与分行的对应关系。</a:t>
            </a:r>
          </a:p>
          <a:p>
            <a:pPr marL="342900" indent="-342900" eaLnBrk="1" hangingPunct="1">
              <a:lnSpc>
                <a:spcPct val="125000"/>
              </a:lnSpc>
              <a:buFont typeface="+mj-ea"/>
              <a:buAutoNum type="circleNumDbPlain" startAt="9"/>
              <a:defRPr/>
            </a:pPr>
            <a:r>
              <a:rPr lang="en-US" altLang="zh-CN" sz="2200" dirty="0">
                <a:latin typeface="Bodoni MT Black" pitchFamily="18" charset="0"/>
              </a:rPr>
              <a:t> ATM</a:t>
            </a:r>
            <a:r>
              <a:rPr lang="zh-CN" altLang="en-US" sz="2200" dirty="0">
                <a:latin typeface="Bodoni MT Black" pitchFamily="18" charset="0"/>
              </a:rPr>
              <a:t>读现金兑换卡。</a:t>
            </a:r>
          </a:p>
          <a:p>
            <a:pPr marL="342900" indent="-342900" eaLnBrk="1" hangingPunct="1">
              <a:lnSpc>
                <a:spcPct val="125000"/>
              </a:lnSpc>
              <a:buFont typeface="+mj-ea"/>
              <a:buAutoNum type="circleNumDbPlain" startAt="9"/>
              <a:defRPr/>
            </a:pPr>
            <a:r>
              <a:rPr lang="en-US" altLang="zh-CN" sz="2200" dirty="0">
                <a:latin typeface="Bodoni MT Black" pitchFamily="18" charset="0"/>
              </a:rPr>
              <a:t> ATM</a:t>
            </a:r>
            <a:r>
              <a:rPr lang="zh-CN" altLang="en-US" sz="2200" dirty="0">
                <a:latin typeface="Bodoni MT Black" pitchFamily="18" charset="0"/>
              </a:rPr>
              <a:t>与用户交互。</a:t>
            </a:r>
          </a:p>
          <a:p>
            <a:pPr marL="342900" indent="-342900" eaLnBrk="1" hangingPunct="1">
              <a:lnSpc>
                <a:spcPct val="125000"/>
              </a:lnSpc>
              <a:buFont typeface="+mj-ea"/>
              <a:buAutoNum type="circleNumDbPlain" startAt="9"/>
              <a:defRPr/>
            </a:pPr>
            <a:r>
              <a:rPr lang="en-US" altLang="zh-CN" sz="2200" dirty="0">
                <a:latin typeface="Bodoni MT Black" pitchFamily="18" charset="0"/>
              </a:rPr>
              <a:t> ATM</a:t>
            </a:r>
            <a:r>
              <a:rPr lang="zh-CN" altLang="en-US" sz="2200" dirty="0">
                <a:latin typeface="Bodoni MT Black" pitchFamily="18" charset="0"/>
              </a:rPr>
              <a:t>吐出现金。</a:t>
            </a:r>
          </a:p>
          <a:p>
            <a:pPr marL="342900" indent="-342900" eaLnBrk="1" hangingPunct="1">
              <a:lnSpc>
                <a:spcPct val="125000"/>
              </a:lnSpc>
              <a:buFont typeface="+mj-ea"/>
              <a:buAutoNum type="circleNumDbPlain" startAt="9"/>
              <a:defRPr/>
            </a:pPr>
            <a:r>
              <a:rPr lang="en-US" altLang="zh-CN" sz="2200" dirty="0">
                <a:latin typeface="Bodoni MT Black" pitchFamily="18" charset="0"/>
              </a:rPr>
              <a:t> ATM</a:t>
            </a:r>
            <a:r>
              <a:rPr lang="zh-CN" altLang="en-US" sz="2200" dirty="0">
                <a:latin typeface="Bodoni MT Black" pitchFamily="18" charset="0"/>
              </a:rPr>
              <a:t>打印账单。</a:t>
            </a:r>
          </a:p>
          <a:p>
            <a:pPr marL="342900" indent="-342900" eaLnBrk="1" hangingPunct="1">
              <a:lnSpc>
                <a:spcPct val="125000"/>
              </a:lnSpc>
              <a:buFont typeface="+mj-ea"/>
              <a:buAutoNum type="circleNumDbPlain" startAt="9"/>
              <a:defRPr/>
            </a:pPr>
            <a:r>
              <a:rPr lang="zh-CN" altLang="en-US" sz="2200" dirty="0">
                <a:latin typeface="Bodoni MT Black" pitchFamily="18" charset="0"/>
              </a:rPr>
              <a:t> 系统处理并发的访问。</a:t>
            </a:r>
            <a:endParaRPr lang="en-US" altLang="zh-CN" sz="2200" dirty="0">
              <a:latin typeface="Bodoni MT Black" pitchFamily="18" charset="0"/>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5"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1988" y="1036639"/>
            <a:ext cx="8004175" cy="3054682"/>
          </a:xfrm>
          <a:prstGeom prst="rect">
            <a:avLst/>
          </a:prstGeom>
          <a:noFill/>
          <a:ln w="15875">
            <a:noFill/>
          </a:ln>
        </p:spPr>
        <p:txBody>
          <a:bodyPr>
            <a:spAutoFit/>
          </a:bodyPr>
          <a:lstStyle/>
          <a:p>
            <a:pPr marL="342900" indent="-342900" eaLnBrk="1" hangingPunct="1">
              <a:lnSpc>
                <a:spcPct val="125000"/>
              </a:lnSpc>
              <a:buFont typeface="Wingdings" panose="05000000000000000000" pitchFamily="2" charset="2"/>
              <a:buChar char="l"/>
              <a:defRPr/>
            </a:pPr>
            <a:r>
              <a:rPr lang="zh-CN" altLang="en-US" sz="2400" b="1" dirty="0" smtClean="0">
                <a:solidFill>
                  <a:srgbClr val="0070C0"/>
                </a:solidFill>
                <a:latin typeface="Bodoni MT Black" pitchFamily="18" charset="0"/>
              </a:rPr>
              <a:t>需求</a:t>
            </a:r>
            <a:r>
              <a:rPr lang="zh-CN" altLang="en-US" sz="2400" b="1" dirty="0">
                <a:solidFill>
                  <a:srgbClr val="0070C0"/>
                </a:solidFill>
                <a:latin typeface="Bodoni MT Black" pitchFamily="18" charset="0"/>
              </a:rPr>
              <a:t>陈述中隐含的关联</a:t>
            </a:r>
          </a:p>
          <a:p>
            <a:pPr marL="457200" indent="-457200" eaLnBrk="1" hangingPunct="1">
              <a:lnSpc>
                <a:spcPct val="125000"/>
              </a:lnSpc>
              <a:buFont typeface="+mj-ea"/>
              <a:buAutoNum type="circleNumDbPlain"/>
              <a:defRPr/>
            </a:pPr>
            <a:r>
              <a:rPr lang="zh-CN" altLang="en-US" sz="2200" dirty="0">
                <a:latin typeface="Bodoni MT Black" pitchFamily="18" charset="0"/>
              </a:rPr>
              <a:t>总行由各个分行组成。</a:t>
            </a:r>
          </a:p>
          <a:p>
            <a:pPr marL="457200" indent="-457200" eaLnBrk="1" hangingPunct="1">
              <a:lnSpc>
                <a:spcPct val="125000"/>
              </a:lnSpc>
              <a:buFont typeface="+mj-ea"/>
              <a:buAutoNum type="circleNumDbPlain"/>
              <a:defRPr/>
            </a:pPr>
            <a:r>
              <a:rPr lang="zh-CN" altLang="en-US" sz="2200" dirty="0">
                <a:latin typeface="Bodoni MT Black" pitchFamily="18" charset="0"/>
              </a:rPr>
              <a:t>分行保管账户。</a:t>
            </a:r>
          </a:p>
          <a:p>
            <a:pPr marL="457200" indent="-457200" eaLnBrk="1" hangingPunct="1">
              <a:lnSpc>
                <a:spcPct val="125000"/>
              </a:lnSpc>
              <a:buFont typeface="+mj-ea"/>
              <a:buAutoNum type="circleNumDbPlain"/>
              <a:defRPr/>
            </a:pPr>
            <a:r>
              <a:rPr lang="zh-CN" altLang="en-US" sz="2200" dirty="0">
                <a:latin typeface="Bodoni MT Black" pitchFamily="18" charset="0"/>
              </a:rPr>
              <a:t>总行拥有中央计算机。</a:t>
            </a:r>
          </a:p>
          <a:p>
            <a:pPr marL="457200" indent="-457200" eaLnBrk="1" hangingPunct="1">
              <a:lnSpc>
                <a:spcPct val="125000"/>
              </a:lnSpc>
              <a:buFont typeface="+mj-ea"/>
              <a:buAutoNum type="circleNumDbPlain"/>
              <a:defRPr/>
            </a:pPr>
            <a:r>
              <a:rPr lang="zh-CN" altLang="en-US" sz="2200" dirty="0">
                <a:latin typeface="Bodoni MT Black" pitchFamily="18" charset="0"/>
              </a:rPr>
              <a:t>系统维护事务日志。</a:t>
            </a:r>
          </a:p>
          <a:p>
            <a:pPr marL="457200" indent="-457200" eaLnBrk="1" hangingPunct="1">
              <a:lnSpc>
                <a:spcPct val="125000"/>
              </a:lnSpc>
              <a:buFont typeface="+mj-ea"/>
              <a:buAutoNum type="circleNumDbPlain"/>
              <a:defRPr/>
            </a:pPr>
            <a:r>
              <a:rPr lang="zh-CN" altLang="en-US" sz="2200" dirty="0">
                <a:latin typeface="Bodoni MT Black" pitchFamily="18" charset="0"/>
              </a:rPr>
              <a:t>系统提供必要的安全性。</a:t>
            </a:r>
          </a:p>
          <a:p>
            <a:pPr marL="457200" indent="-457200" eaLnBrk="1" hangingPunct="1">
              <a:lnSpc>
                <a:spcPct val="125000"/>
              </a:lnSpc>
              <a:buFont typeface="+mj-ea"/>
              <a:buAutoNum type="circleNumDbPlain"/>
              <a:defRPr/>
            </a:pPr>
            <a:r>
              <a:rPr lang="zh-CN" altLang="en-US" sz="2200" dirty="0">
                <a:latin typeface="Bodoni MT Black" pitchFamily="18" charset="0"/>
              </a:rPr>
              <a:t>储户拥有现金兑换卡。</a:t>
            </a:r>
          </a:p>
        </p:txBody>
      </p:sp>
      <p:sp>
        <p:nvSpPr>
          <p:cNvPr id="8" name="文本框 7"/>
          <p:cNvSpPr txBox="1"/>
          <p:nvPr/>
        </p:nvSpPr>
        <p:spPr>
          <a:xfrm>
            <a:off x="661988" y="4293096"/>
            <a:ext cx="8004175" cy="1357295"/>
          </a:xfrm>
          <a:prstGeom prst="rect">
            <a:avLst/>
          </a:prstGeom>
          <a:noFill/>
          <a:ln w="15875">
            <a:noFill/>
          </a:ln>
        </p:spPr>
        <p:txBody>
          <a:bodyPr>
            <a:spAutoFit/>
          </a:bodyPr>
          <a:lstStyle/>
          <a:p>
            <a:pPr marL="342900" indent="-342900" eaLnBrk="1" hangingPunct="1">
              <a:lnSpc>
                <a:spcPct val="125000"/>
              </a:lnSpc>
              <a:buFont typeface="Wingdings" panose="05000000000000000000" pitchFamily="2" charset="2"/>
              <a:buChar char="l"/>
              <a:defRPr/>
            </a:pPr>
            <a:r>
              <a:rPr lang="zh-CN" altLang="en-US" sz="2400" b="1" dirty="0" smtClean="0">
                <a:solidFill>
                  <a:srgbClr val="0070C0"/>
                </a:solidFill>
                <a:latin typeface="Bodoni MT Black" pitchFamily="18" charset="0"/>
              </a:rPr>
              <a:t>根据</a:t>
            </a:r>
            <a:r>
              <a:rPr lang="zh-CN" altLang="en-US" sz="2400" b="1" dirty="0">
                <a:solidFill>
                  <a:srgbClr val="0070C0"/>
                </a:solidFill>
                <a:latin typeface="Bodoni MT Black" pitchFamily="18" charset="0"/>
              </a:rPr>
              <a:t>问题域知识得出的关联</a:t>
            </a:r>
          </a:p>
          <a:p>
            <a:pPr marL="457200" indent="-457200" eaLnBrk="1" hangingPunct="1">
              <a:lnSpc>
                <a:spcPct val="125000"/>
              </a:lnSpc>
              <a:buFont typeface="+mj-ea"/>
              <a:buAutoNum type="circleNumDbPlain"/>
              <a:defRPr/>
            </a:pPr>
            <a:r>
              <a:rPr lang="zh-CN" altLang="en-US" sz="2200" dirty="0">
                <a:latin typeface="Bodoni MT Black" pitchFamily="18" charset="0"/>
              </a:rPr>
              <a:t>现金兑换卡访问账户。</a:t>
            </a:r>
          </a:p>
          <a:p>
            <a:pPr marL="457200" indent="-457200" eaLnBrk="1" hangingPunct="1">
              <a:lnSpc>
                <a:spcPct val="125000"/>
              </a:lnSpc>
              <a:buFont typeface="+mj-ea"/>
              <a:buAutoNum type="circleNumDbPlain"/>
              <a:defRPr/>
            </a:pPr>
            <a:r>
              <a:rPr lang="zh-CN" altLang="en-US" sz="2200" dirty="0">
                <a:latin typeface="Bodoni MT Black" pitchFamily="18" charset="0"/>
              </a:rPr>
              <a:t>分行雇用柜员。</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a:spLocks/>
          </p:cNvSpPr>
          <p:nvPr/>
        </p:nvSpPr>
        <p:spPr bwMode="auto">
          <a:xfrm>
            <a:off x="433994" y="712657"/>
            <a:ext cx="56784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Bodoni MT Black" pitchFamily="18" charset="0"/>
              </a:rPr>
              <a:t>2. </a:t>
            </a:r>
            <a:r>
              <a:rPr lang="zh-CN" altLang="en-US" sz="2800" b="1" dirty="0">
                <a:latin typeface="Bodoni MT Black" pitchFamily="18" charset="0"/>
              </a:rPr>
              <a:t>筛选</a:t>
            </a:r>
            <a:endParaRPr lang="zh-CN" altLang="en-US" sz="2800" b="1" dirty="0" smtClean="0">
              <a:latin typeface="Bodoni MT Black" pitchFamily="18" charset="0"/>
            </a:endParaRPr>
          </a:p>
        </p:txBody>
      </p:sp>
      <p:sp>
        <p:nvSpPr>
          <p:cNvPr id="92163" name="文本框 3"/>
          <p:cNvSpPr txBox="1">
            <a:spLocks noChangeArrowheads="1"/>
          </p:cNvSpPr>
          <p:nvPr/>
        </p:nvSpPr>
        <p:spPr bwMode="auto">
          <a:xfrm>
            <a:off x="539552" y="1412875"/>
            <a:ext cx="8123436" cy="1015663"/>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经</a:t>
            </a:r>
            <a:r>
              <a:rPr lang="zh-CN" altLang="en-US" sz="2400" dirty="0">
                <a:latin typeface="Bodoni MT Black" pitchFamily="18" charset="0"/>
              </a:rPr>
              <a:t>初步分析得出的关联只能作为候选的关联，还需经过进一步筛选，以去掉不正确的或不必要的关联。</a:t>
            </a:r>
            <a:endParaRPr lang="en-US" altLang="zh-CN" sz="2400" dirty="0">
              <a:latin typeface="Bodoni MT Black" pitchFamily="18" charset="0"/>
            </a:endParaRPr>
          </a:p>
        </p:txBody>
      </p:sp>
      <p:sp>
        <p:nvSpPr>
          <p:cNvPr id="2" name="文本框 1"/>
          <p:cNvSpPr txBox="1"/>
          <p:nvPr/>
        </p:nvSpPr>
        <p:spPr>
          <a:xfrm>
            <a:off x="467544" y="3356992"/>
            <a:ext cx="8195444" cy="1938992"/>
          </a:xfrm>
          <a:prstGeom prst="rect">
            <a:avLst/>
          </a:prstGeom>
          <a:noFill/>
          <a:ln w="15875">
            <a:noFill/>
          </a:ln>
        </p:spPr>
        <p:txBody>
          <a:bodyPr wrap="square">
            <a:spAutoFit/>
          </a:bodyPr>
          <a:lstStyle/>
          <a:p>
            <a:pPr marL="342900" indent="-342900" eaLnBrk="1" hangingPunct="1">
              <a:lnSpc>
                <a:spcPct val="125000"/>
              </a:lnSpc>
              <a:buFont typeface="Wingdings" panose="05000000000000000000" pitchFamily="2" charset="2"/>
              <a:buChar char="l"/>
              <a:defRPr/>
            </a:pPr>
            <a:r>
              <a:rPr lang="zh-CN" altLang="en-US" sz="2400" b="1" dirty="0" smtClean="0">
                <a:solidFill>
                  <a:srgbClr val="0070C0"/>
                </a:solidFill>
                <a:latin typeface="Bodoni MT Black" pitchFamily="18" charset="0"/>
                <a:ea typeface="+mn-ea"/>
              </a:rPr>
              <a:t>已</a:t>
            </a:r>
            <a:r>
              <a:rPr lang="zh-CN" altLang="en-US" sz="2400" b="1" dirty="0">
                <a:solidFill>
                  <a:srgbClr val="0070C0"/>
                </a:solidFill>
                <a:latin typeface="Bodoni MT Black" pitchFamily="18" charset="0"/>
                <a:ea typeface="+mn-ea"/>
              </a:rPr>
              <a:t>删去的类之间的关联</a:t>
            </a:r>
            <a:endParaRPr lang="en-US" altLang="zh-CN" sz="2400" b="1" dirty="0">
              <a:solidFill>
                <a:srgbClr val="0070C0"/>
              </a:solidFill>
              <a:latin typeface="Bodoni MT Black" pitchFamily="18" charset="0"/>
              <a:ea typeface="+mn-ea"/>
            </a:endParaRPr>
          </a:p>
          <a:p>
            <a:pPr eaLnBrk="1" hangingPunct="1">
              <a:lnSpc>
                <a:spcPct val="125000"/>
              </a:lnSpc>
              <a:defRPr/>
            </a:pPr>
            <a:r>
              <a:rPr lang="zh-CN" altLang="en-US" sz="2400" dirty="0">
                <a:latin typeface="Bodoni MT Black" pitchFamily="18" charset="0"/>
              </a:rPr>
              <a:t>     </a:t>
            </a:r>
            <a:r>
              <a:rPr lang="zh-CN" altLang="en-US" sz="2400" dirty="0" smtClean="0">
                <a:latin typeface="Bodoni MT Black" pitchFamily="18" charset="0"/>
              </a:rPr>
              <a:t>如果</a:t>
            </a:r>
            <a:r>
              <a:rPr lang="zh-CN" altLang="en-US" sz="2400" dirty="0">
                <a:latin typeface="Bodoni MT Black" pitchFamily="18" charset="0"/>
              </a:rPr>
              <a:t>在分析确定类与对象的过程中已经删掉了某个候选类，则与这个类有关的关联也应该删去，或用其他类重新表达这个关联。</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92166" name="文本框 2"/>
          <p:cNvSpPr txBox="1">
            <a:spLocks noChangeArrowheads="1"/>
          </p:cNvSpPr>
          <p:nvPr/>
        </p:nvSpPr>
        <p:spPr bwMode="auto">
          <a:xfrm>
            <a:off x="562228" y="2605021"/>
            <a:ext cx="6911975" cy="461665"/>
          </a:xfrm>
          <a:prstGeom prst="rect">
            <a:avLst/>
          </a:prstGeom>
          <a:noFill/>
          <a:ln w="9525">
            <a:noFill/>
            <a:miter lim="800000"/>
            <a:headEnd/>
            <a:tailEnd/>
          </a:ln>
        </p:spPr>
        <p:txBody>
          <a:bodyPr>
            <a:spAutoFit/>
          </a:bodyPr>
          <a:lstStyle/>
          <a:p>
            <a:pPr eaLnBrk="1" hangingPunct="1"/>
            <a:r>
              <a:rPr lang="zh-CN" altLang="en-US" sz="2400" b="1">
                <a:solidFill>
                  <a:srgbClr val="000000"/>
                </a:solidFill>
                <a:latin typeface="Bodoni MT Black" pitchFamily="18" charset="0"/>
              </a:rPr>
              <a:t>筛选时主要根据下述标准删除候选的关联。</a:t>
            </a:r>
            <a:endParaRPr lang="zh-CN" altLang="en-US" sz="2400" b="1">
              <a:latin typeface="Bodoni MT Black"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a:spLocks/>
          </p:cNvSpPr>
          <p:nvPr/>
        </p:nvSpPr>
        <p:spPr bwMode="auto">
          <a:xfrm>
            <a:off x="395536" y="427037"/>
            <a:ext cx="567848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zh-CN" altLang="en-US" sz="2400" b="1" dirty="0" smtClean="0">
                <a:solidFill>
                  <a:srgbClr val="0070C0"/>
                </a:solidFill>
                <a:latin typeface="Bodoni MT Black" pitchFamily="18" charset="0"/>
              </a:rPr>
              <a:t>已</a:t>
            </a:r>
            <a:r>
              <a:rPr lang="zh-CN" altLang="en-US" sz="2400" b="1" dirty="0">
                <a:solidFill>
                  <a:srgbClr val="0070C0"/>
                </a:solidFill>
                <a:latin typeface="Bodoni MT Black" pitchFamily="18" charset="0"/>
              </a:rPr>
              <a:t>删去的类之间的关联</a:t>
            </a:r>
            <a:endParaRPr lang="en-US" altLang="zh-CN" sz="2400" b="1" dirty="0">
              <a:solidFill>
                <a:srgbClr val="0070C0"/>
              </a:solidFill>
              <a:latin typeface="Bodoni MT Black" pitchFamily="18" charset="0"/>
            </a:endParaRPr>
          </a:p>
          <a:p>
            <a:pPr marL="0" indent="0">
              <a:buFont typeface="Arial" charset="0"/>
              <a:buNone/>
              <a:defRPr/>
            </a:pPr>
            <a:endParaRPr lang="zh-CN" altLang="en-US" sz="2800" b="1" dirty="0" smtClean="0">
              <a:solidFill>
                <a:srgbClr val="0070C0"/>
              </a:solidFill>
              <a:latin typeface="Bodoni MT Black" pitchFamily="18" charset="0"/>
            </a:endParaRPr>
          </a:p>
        </p:txBody>
      </p:sp>
      <p:sp>
        <p:nvSpPr>
          <p:cNvPr id="94211" name="文本框 1"/>
          <p:cNvSpPr txBox="1">
            <a:spLocks noChangeArrowheads="1"/>
          </p:cNvSpPr>
          <p:nvPr/>
        </p:nvSpPr>
        <p:spPr bwMode="auto">
          <a:xfrm>
            <a:off x="395609" y="2658510"/>
            <a:ext cx="8424863" cy="3434786"/>
          </a:xfrm>
          <a:prstGeom prst="rect">
            <a:avLst/>
          </a:prstGeom>
          <a:noFill/>
          <a:ln w="22225">
            <a:noFill/>
            <a:miter lim="800000"/>
            <a:headEnd/>
            <a:tailEnd/>
          </a:ln>
        </p:spPr>
        <p:txBody>
          <a:bodyPr>
            <a:spAutoFit/>
          </a:bodyPr>
          <a:lstStyle/>
          <a:p>
            <a:pPr marL="457200" indent="-457200" eaLnBrk="1" hangingPunct="1">
              <a:lnSpc>
                <a:spcPct val="125000"/>
              </a:lnSpc>
              <a:buFontTx/>
              <a:buAutoNum type="circleNumDbPlain"/>
            </a:pPr>
            <a:r>
              <a:rPr lang="en-US" altLang="zh-CN" sz="2200" dirty="0">
                <a:latin typeface="Bodoni MT Black" pitchFamily="18" charset="0"/>
              </a:rPr>
              <a:t>ATM</a:t>
            </a:r>
            <a:r>
              <a:rPr lang="zh-CN" altLang="en-US" sz="2200" dirty="0">
                <a:latin typeface="Bodoni MT Black" pitchFamily="18" charset="0"/>
              </a:rPr>
              <a:t>、中央计算机、分行计算机及柜员终端组成网络。</a:t>
            </a:r>
          </a:p>
          <a:p>
            <a:pPr marL="457200" indent="-457200" eaLnBrk="1" hangingPunct="1">
              <a:lnSpc>
                <a:spcPct val="125000"/>
              </a:lnSpc>
              <a:buFontTx/>
              <a:buAutoNum type="circleNumDbPlain"/>
            </a:pPr>
            <a:r>
              <a:rPr lang="zh-CN" altLang="en-US" sz="2200" dirty="0">
                <a:latin typeface="Bodoni MT Black" pitchFamily="18" charset="0"/>
              </a:rPr>
              <a:t>总行拥有多台</a:t>
            </a:r>
            <a:r>
              <a:rPr lang="en-US" altLang="zh-CN" sz="2200" dirty="0">
                <a:latin typeface="Bodoni MT Black" pitchFamily="18" charset="0"/>
              </a:rPr>
              <a:t>ATM</a:t>
            </a:r>
            <a:r>
              <a:rPr lang="zh-CN" altLang="en-US" sz="2200" dirty="0">
                <a:latin typeface="Bodoni MT Black" pitchFamily="18" charset="0"/>
              </a:rPr>
              <a:t>。</a:t>
            </a:r>
          </a:p>
          <a:p>
            <a:pPr marL="457200" indent="-457200" eaLnBrk="1" hangingPunct="1">
              <a:lnSpc>
                <a:spcPct val="125000"/>
              </a:lnSpc>
              <a:buFontTx/>
              <a:buAutoNum type="circleNumDbPlain"/>
            </a:pPr>
            <a:r>
              <a:rPr lang="en-US" altLang="zh-CN" sz="2200" dirty="0">
                <a:latin typeface="Bodoni MT Black" pitchFamily="18" charset="0"/>
              </a:rPr>
              <a:t>ATM</a:t>
            </a:r>
            <a:r>
              <a:rPr lang="zh-CN" altLang="en-US" sz="2200" dirty="0">
                <a:latin typeface="Bodoni MT Black" pitchFamily="18" charset="0"/>
              </a:rPr>
              <a:t>设在主要街道上。</a:t>
            </a:r>
          </a:p>
          <a:p>
            <a:pPr marL="457200" indent="-457200" eaLnBrk="1" hangingPunct="1">
              <a:lnSpc>
                <a:spcPct val="125000"/>
              </a:lnSpc>
              <a:buFontTx/>
              <a:buAutoNum type="circleNumDbPlain"/>
            </a:pPr>
            <a:r>
              <a:rPr lang="zh-CN" altLang="en-US" sz="2200" dirty="0">
                <a:latin typeface="Bodoni MT Black" pitchFamily="18" charset="0"/>
              </a:rPr>
              <a:t>分行提供分行计算机和柜员终端。</a:t>
            </a:r>
          </a:p>
          <a:p>
            <a:pPr marL="457200" indent="-457200" eaLnBrk="1" hangingPunct="1">
              <a:lnSpc>
                <a:spcPct val="125000"/>
              </a:lnSpc>
              <a:buFontTx/>
              <a:buAutoNum type="circleNumDbPlain"/>
            </a:pPr>
            <a:r>
              <a:rPr lang="zh-CN" altLang="en-US" sz="2200" dirty="0">
                <a:latin typeface="Bodoni MT Black" pitchFamily="18" charset="0"/>
              </a:rPr>
              <a:t>柜员终端设在分行营业厅及储蓄所内。</a:t>
            </a:r>
          </a:p>
          <a:p>
            <a:pPr marL="457200" indent="-457200" eaLnBrk="1" hangingPunct="1">
              <a:lnSpc>
                <a:spcPct val="125000"/>
              </a:lnSpc>
              <a:buFontTx/>
              <a:buAutoNum type="circleNumDbPlain"/>
            </a:pPr>
            <a:r>
              <a:rPr lang="zh-CN" altLang="en-US" sz="2200" dirty="0">
                <a:latin typeface="Bodoni MT Black" pitchFamily="18" charset="0"/>
              </a:rPr>
              <a:t>分行分摊软件开发成本。</a:t>
            </a:r>
          </a:p>
          <a:p>
            <a:pPr marL="457200" indent="-457200" eaLnBrk="1" hangingPunct="1">
              <a:lnSpc>
                <a:spcPct val="125000"/>
              </a:lnSpc>
              <a:buFontTx/>
              <a:buAutoNum type="circleNumDbPlain"/>
            </a:pPr>
            <a:r>
              <a:rPr lang="zh-CN" altLang="en-US" sz="2200" dirty="0">
                <a:latin typeface="Bodoni MT Black" pitchFamily="18" charset="0"/>
              </a:rPr>
              <a:t>储户拥有账户。</a:t>
            </a:r>
          </a:p>
          <a:p>
            <a:pPr marL="457200" indent="-457200" eaLnBrk="1" hangingPunct="1">
              <a:lnSpc>
                <a:spcPct val="125000"/>
              </a:lnSpc>
              <a:buFontTx/>
              <a:buAutoNum type="circleNumDbPlain"/>
            </a:pPr>
            <a:r>
              <a:rPr lang="zh-CN" altLang="en-US" sz="2200" dirty="0">
                <a:latin typeface="Bodoni MT Black" pitchFamily="18" charset="0"/>
              </a:rPr>
              <a:t>分行计算机处理针对账户的事务。</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94213" name="文本框 3"/>
          <p:cNvSpPr txBox="1">
            <a:spLocks noChangeArrowheads="1"/>
          </p:cNvSpPr>
          <p:nvPr/>
        </p:nvSpPr>
        <p:spPr bwMode="auto">
          <a:xfrm>
            <a:off x="357188" y="981075"/>
            <a:ext cx="8319268" cy="1785104"/>
          </a:xfrm>
          <a:prstGeom prst="rect">
            <a:avLst/>
          </a:prstGeom>
          <a:noFill/>
          <a:ln w="15875">
            <a:noFill/>
            <a:miter lim="800000"/>
            <a:headEnd/>
            <a:tailEnd/>
          </a:ln>
        </p:spPr>
        <p:txBody>
          <a:bodyPr wrap="square">
            <a:spAutoFit/>
          </a:bodyPr>
          <a:lstStyle/>
          <a:p>
            <a:pPr eaLnBrk="1" hangingPunct="1">
              <a:lnSpc>
                <a:spcPct val="125000"/>
              </a:lnSpc>
            </a:pPr>
            <a:r>
              <a:rPr lang="zh-CN" altLang="en-US" sz="2200" dirty="0">
                <a:latin typeface="Bodoni MT Black" pitchFamily="18" charset="0"/>
              </a:rPr>
              <a:t>以</a:t>
            </a:r>
            <a:r>
              <a:rPr lang="en-US" altLang="zh-CN" sz="2200" dirty="0">
                <a:latin typeface="Bodoni MT Black" pitchFamily="18" charset="0"/>
              </a:rPr>
              <a:t>ATM</a:t>
            </a:r>
            <a:r>
              <a:rPr lang="zh-CN" altLang="en-US" sz="2200" dirty="0">
                <a:latin typeface="Bodoni MT Black" pitchFamily="18" charset="0"/>
              </a:rPr>
              <a:t>系统为例，由于已经删去了</a:t>
            </a:r>
            <a:r>
              <a:rPr lang="zh-CN" altLang="en-US" sz="2200" dirty="0">
                <a:solidFill>
                  <a:srgbClr val="0070C0"/>
                </a:solidFill>
                <a:latin typeface="Bodoni MT Black" pitchFamily="18" charset="0"/>
              </a:rPr>
              <a:t>“系统”</a:t>
            </a:r>
            <a:r>
              <a:rPr lang="zh-CN" altLang="en-US" sz="2200" dirty="0">
                <a:latin typeface="Bodoni MT Black" pitchFamily="18" charset="0"/>
              </a:rPr>
              <a:t>、</a:t>
            </a:r>
            <a:r>
              <a:rPr lang="zh-CN" altLang="en-US" sz="2200" dirty="0">
                <a:solidFill>
                  <a:srgbClr val="0070C0"/>
                </a:solidFill>
                <a:latin typeface="Bodoni MT Black" pitchFamily="18" charset="0"/>
              </a:rPr>
              <a:t>“网络”</a:t>
            </a:r>
            <a:r>
              <a:rPr lang="zh-CN" altLang="en-US" sz="2200" dirty="0">
                <a:latin typeface="Bodoni MT Black" pitchFamily="18" charset="0"/>
              </a:rPr>
              <a:t>、</a:t>
            </a:r>
            <a:r>
              <a:rPr lang="zh-CN" altLang="en-US" sz="2200" dirty="0">
                <a:solidFill>
                  <a:srgbClr val="0070C0"/>
                </a:solidFill>
                <a:latin typeface="Bodoni MT Black" pitchFamily="18" charset="0"/>
              </a:rPr>
              <a:t>“市”</a:t>
            </a:r>
            <a:r>
              <a:rPr lang="zh-CN" altLang="en-US" sz="2200" dirty="0">
                <a:latin typeface="Bodoni MT Black" pitchFamily="18" charset="0"/>
              </a:rPr>
              <a:t>、</a:t>
            </a:r>
            <a:r>
              <a:rPr lang="zh-CN" altLang="en-US" sz="2200" dirty="0">
                <a:solidFill>
                  <a:srgbClr val="0070C0"/>
                </a:solidFill>
                <a:latin typeface="Bodoni MT Black" pitchFamily="18" charset="0"/>
              </a:rPr>
              <a:t>“街道”</a:t>
            </a:r>
            <a:r>
              <a:rPr lang="zh-CN" altLang="en-US" sz="2200" dirty="0">
                <a:latin typeface="Bodoni MT Black" pitchFamily="18" charset="0"/>
              </a:rPr>
              <a:t>、</a:t>
            </a:r>
            <a:r>
              <a:rPr lang="zh-CN" altLang="en-US" sz="2200" dirty="0">
                <a:solidFill>
                  <a:srgbClr val="0070C0"/>
                </a:solidFill>
                <a:latin typeface="Bodoni MT Black" pitchFamily="18" charset="0"/>
              </a:rPr>
              <a:t>“成本”</a:t>
            </a:r>
            <a:r>
              <a:rPr lang="zh-CN" altLang="en-US" sz="2200" dirty="0">
                <a:latin typeface="Bodoni MT Black" pitchFamily="18" charset="0"/>
              </a:rPr>
              <a:t>、</a:t>
            </a:r>
            <a:r>
              <a:rPr lang="zh-CN" altLang="en-US" sz="2200" dirty="0">
                <a:solidFill>
                  <a:srgbClr val="0070C0"/>
                </a:solidFill>
                <a:latin typeface="Bodoni MT Black" pitchFamily="18" charset="0"/>
              </a:rPr>
              <a:t>“软件”</a:t>
            </a:r>
            <a:r>
              <a:rPr lang="zh-CN" altLang="en-US" sz="2200" dirty="0">
                <a:latin typeface="Bodoni MT Black" pitchFamily="18" charset="0"/>
              </a:rPr>
              <a:t>、</a:t>
            </a:r>
            <a:r>
              <a:rPr lang="zh-CN" altLang="en-US" sz="2200" dirty="0">
                <a:solidFill>
                  <a:srgbClr val="0070C0"/>
                </a:solidFill>
                <a:latin typeface="Bodoni MT Black" pitchFamily="18" charset="0"/>
              </a:rPr>
              <a:t>“事务日志”</a:t>
            </a:r>
            <a:r>
              <a:rPr lang="zh-CN" altLang="en-US" sz="2200" dirty="0">
                <a:latin typeface="Bodoni MT Black" pitchFamily="18" charset="0"/>
              </a:rPr>
              <a:t>、</a:t>
            </a:r>
            <a:r>
              <a:rPr lang="zh-CN" altLang="en-US" sz="2200" dirty="0">
                <a:solidFill>
                  <a:srgbClr val="0070C0"/>
                </a:solidFill>
                <a:latin typeface="Bodoni MT Black" pitchFamily="18" charset="0"/>
              </a:rPr>
              <a:t>“现金”</a:t>
            </a:r>
            <a:r>
              <a:rPr lang="zh-CN" altLang="en-US" sz="2200" dirty="0">
                <a:latin typeface="Bodoni MT Black" pitchFamily="18" charset="0"/>
              </a:rPr>
              <a:t>、</a:t>
            </a:r>
            <a:r>
              <a:rPr lang="zh-CN" altLang="en-US" sz="2200" dirty="0">
                <a:solidFill>
                  <a:srgbClr val="0070C0"/>
                </a:solidFill>
                <a:latin typeface="Bodoni MT Black" pitchFamily="18" charset="0"/>
              </a:rPr>
              <a:t>“营业厅”</a:t>
            </a:r>
            <a:r>
              <a:rPr lang="zh-CN" altLang="en-US" sz="2200" dirty="0">
                <a:latin typeface="Bodoni MT Black" pitchFamily="18" charset="0"/>
              </a:rPr>
              <a:t>、</a:t>
            </a:r>
            <a:r>
              <a:rPr lang="zh-CN" altLang="en-US" sz="2200" dirty="0">
                <a:solidFill>
                  <a:srgbClr val="0070C0"/>
                </a:solidFill>
                <a:latin typeface="Bodoni MT Black" pitchFamily="18" charset="0"/>
              </a:rPr>
              <a:t>“储蓄所”</a:t>
            </a:r>
            <a:r>
              <a:rPr lang="zh-CN" altLang="en-US" sz="2200" dirty="0">
                <a:latin typeface="Bodoni MT Black" pitchFamily="18" charset="0"/>
              </a:rPr>
              <a:t>、</a:t>
            </a:r>
            <a:r>
              <a:rPr lang="zh-CN" altLang="en-US" sz="2200" dirty="0">
                <a:solidFill>
                  <a:srgbClr val="0070C0"/>
                </a:solidFill>
                <a:latin typeface="Bodoni MT Black" pitchFamily="18" charset="0"/>
              </a:rPr>
              <a:t>“账单”</a:t>
            </a:r>
            <a:r>
              <a:rPr lang="zh-CN" altLang="en-US" sz="2200" dirty="0">
                <a:latin typeface="Bodoni MT Black" pitchFamily="18" charset="0"/>
              </a:rPr>
              <a:t>等候选类，因此与这些类有关的下列</a:t>
            </a:r>
            <a:r>
              <a:rPr lang="en-US" altLang="zh-CN" sz="2200" dirty="0">
                <a:latin typeface="Bodoni MT Black" pitchFamily="18" charset="0"/>
              </a:rPr>
              <a:t>8</a:t>
            </a:r>
            <a:r>
              <a:rPr lang="zh-CN" altLang="en-US" sz="2200" dirty="0">
                <a:latin typeface="Bodoni MT Black" pitchFamily="18" charset="0"/>
              </a:rPr>
              <a:t>个关联也应该删去</a:t>
            </a:r>
            <a:r>
              <a:rPr lang="zh-CN" altLang="en-US" sz="2200" dirty="0" smtClean="0">
                <a:latin typeface="Bodoni MT Black" pitchFamily="18" charset="0"/>
              </a:rPr>
              <a:t>。</a:t>
            </a:r>
            <a:endParaRPr lang="en-US" altLang="zh-CN" sz="2200" dirty="0">
              <a:latin typeface="Bodoni MT Black"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a:spLocks/>
          </p:cNvSpPr>
          <p:nvPr/>
        </p:nvSpPr>
        <p:spPr bwMode="auto">
          <a:xfrm>
            <a:off x="549275" y="1114425"/>
            <a:ext cx="74787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zh-CN" altLang="en-US" sz="2400" b="1" dirty="0" smtClean="0">
                <a:solidFill>
                  <a:srgbClr val="0070C0"/>
                </a:solidFill>
                <a:latin typeface="Bodoni MT Black" pitchFamily="18" charset="0"/>
              </a:rPr>
              <a:t>与</a:t>
            </a:r>
            <a:r>
              <a:rPr lang="zh-CN" altLang="en-US" sz="2400" b="1" dirty="0">
                <a:solidFill>
                  <a:srgbClr val="0070C0"/>
                </a:solidFill>
                <a:latin typeface="Bodoni MT Black" pitchFamily="18" charset="0"/>
              </a:rPr>
              <a:t>问题无关的或应在实现阶段考虑的关联</a:t>
            </a:r>
            <a:endParaRPr lang="zh-CN" altLang="en-US" sz="2400" b="1" dirty="0" smtClean="0">
              <a:solidFill>
                <a:srgbClr val="0070C0"/>
              </a:solidFill>
              <a:latin typeface="Bodoni MT Black" pitchFamily="18" charset="0"/>
            </a:endParaRPr>
          </a:p>
        </p:txBody>
      </p:sp>
      <p:sp>
        <p:nvSpPr>
          <p:cNvPr id="96259" name="文本框 1"/>
          <p:cNvSpPr txBox="1">
            <a:spLocks noChangeArrowheads="1"/>
          </p:cNvSpPr>
          <p:nvPr/>
        </p:nvSpPr>
        <p:spPr bwMode="auto">
          <a:xfrm>
            <a:off x="467544" y="1844675"/>
            <a:ext cx="7998594" cy="968663"/>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应该</a:t>
            </a:r>
            <a:r>
              <a:rPr lang="zh-CN" altLang="en-US" sz="2400" dirty="0">
                <a:latin typeface="Bodoni MT Black" pitchFamily="18" charset="0"/>
              </a:rPr>
              <a:t>把处在本问题域之外的关联或与实现密切相关的关联删去。</a:t>
            </a:r>
          </a:p>
        </p:txBody>
      </p:sp>
      <p:sp>
        <p:nvSpPr>
          <p:cNvPr id="96260" name="文本框 2"/>
          <p:cNvSpPr txBox="1">
            <a:spLocks noChangeArrowheads="1"/>
          </p:cNvSpPr>
          <p:nvPr/>
        </p:nvSpPr>
        <p:spPr bwMode="auto">
          <a:xfrm>
            <a:off x="549274" y="3063341"/>
            <a:ext cx="7910513" cy="1361911"/>
          </a:xfrm>
          <a:prstGeom prst="rect">
            <a:avLst/>
          </a:prstGeom>
          <a:noFill/>
          <a:ln w="15875">
            <a:noFill/>
            <a:miter lim="800000"/>
            <a:headEnd/>
            <a:tailEnd/>
          </a:ln>
        </p:spPr>
        <p:txBody>
          <a:bodyPr wrap="square">
            <a:spAutoFit/>
          </a:bodyPr>
          <a:lstStyle/>
          <a:p>
            <a:pPr eaLnBrk="1" hangingPunct="1">
              <a:lnSpc>
                <a:spcPct val="125000"/>
              </a:lnSpc>
            </a:pPr>
            <a:r>
              <a:rPr lang="zh-CN" altLang="en-US" sz="2200" dirty="0">
                <a:latin typeface="Bodoni MT Black" pitchFamily="18" charset="0"/>
              </a:rPr>
              <a:t>     </a:t>
            </a:r>
            <a:r>
              <a:rPr lang="zh-CN" altLang="en-US" sz="2200" dirty="0" smtClean="0">
                <a:latin typeface="Bodoni MT Black" pitchFamily="18" charset="0"/>
              </a:rPr>
              <a:t>例如</a:t>
            </a:r>
            <a:r>
              <a:rPr lang="zh-CN" altLang="en-US" sz="2200" dirty="0">
                <a:latin typeface="Bodoni MT Black" pitchFamily="18" charset="0"/>
              </a:rPr>
              <a:t>，在</a:t>
            </a:r>
            <a:r>
              <a:rPr lang="en-US" altLang="zh-CN" sz="2200" dirty="0">
                <a:latin typeface="Bodoni MT Black" pitchFamily="18" charset="0"/>
              </a:rPr>
              <a:t>ATM</a:t>
            </a:r>
            <a:r>
              <a:rPr lang="zh-CN" altLang="en-US" sz="2200" dirty="0">
                <a:latin typeface="Bodoni MT Black" pitchFamily="18" charset="0"/>
              </a:rPr>
              <a:t>系统的例子中，</a:t>
            </a:r>
            <a:r>
              <a:rPr lang="zh-CN" altLang="en-US" sz="2200" dirty="0">
                <a:solidFill>
                  <a:srgbClr val="0070C0"/>
                </a:solidFill>
                <a:latin typeface="Bodoni MT Black" pitchFamily="18" charset="0"/>
              </a:rPr>
              <a:t>“系统处理并发的访问”</a:t>
            </a:r>
            <a:r>
              <a:rPr lang="zh-CN" altLang="en-US" sz="2200" dirty="0">
                <a:latin typeface="Bodoni MT Black" pitchFamily="18" charset="0"/>
              </a:rPr>
              <a:t>并没有标明对象之间的新关联，它只不过提醒人们在实现阶段需要使用实现并发访问的算法，以处理并发事务。</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8"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a:spLocks/>
          </p:cNvSpPr>
          <p:nvPr/>
        </p:nvSpPr>
        <p:spPr bwMode="auto">
          <a:xfrm>
            <a:off x="414338" y="1003300"/>
            <a:ext cx="74803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zh-CN" altLang="en-US" sz="2400" b="1" dirty="0" smtClean="0">
                <a:solidFill>
                  <a:srgbClr val="0070C0"/>
                </a:solidFill>
                <a:latin typeface="Bodoni MT Black" pitchFamily="18" charset="0"/>
              </a:rPr>
              <a:t>瞬时</a:t>
            </a:r>
            <a:r>
              <a:rPr lang="zh-CN" altLang="en-US" sz="2400" b="1" dirty="0">
                <a:solidFill>
                  <a:srgbClr val="0070C0"/>
                </a:solidFill>
                <a:latin typeface="Bodoni MT Black" pitchFamily="18" charset="0"/>
              </a:rPr>
              <a:t>事件</a:t>
            </a:r>
            <a:endParaRPr lang="zh-CN" altLang="en-US" sz="2400" b="1" dirty="0" smtClean="0">
              <a:solidFill>
                <a:srgbClr val="0070C0"/>
              </a:solidFill>
              <a:latin typeface="Bodoni MT Black" pitchFamily="18" charset="0"/>
            </a:endParaRPr>
          </a:p>
        </p:txBody>
      </p:sp>
      <p:sp>
        <p:nvSpPr>
          <p:cNvPr id="98308" name="文本框 2"/>
          <p:cNvSpPr txBox="1">
            <a:spLocks noChangeArrowheads="1"/>
          </p:cNvSpPr>
          <p:nvPr/>
        </p:nvSpPr>
        <p:spPr bwMode="auto">
          <a:xfrm>
            <a:off x="441325" y="2107428"/>
            <a:ext cx="8250237" cy="1785104"/>
          </a:xfrm>
          <a:prstGeom prst="rect">
            <a:avLst/>
          </a:prstGeom>
          <a:noFill/>
          <a:ln w="15875">
            <a:noFill/>
            <a:miter lim="800000"/>
            <a:headEnd/>
            <a:tailEnd/>
          </a:ln>
        </p:spPr>
        <p:txBody>
          <a:bodyPr>
            <a:spAutoFit/>
          </a:bodyPr>
          <a:lstStyle/>
          <a:p>
            <a:pPr eaLnBrk="1" hangingPunct="1">
              <a:lnSpc>
                <a:spcPct val="125000"/>
              </a:lnSpc>
            </a:pPr>
            <a:r>
              <a:rPr lang="zh-CN" altLang="en-US" sz="2200" dirty="0" smtClean="0">
                <a:latin typeface="Bodoni MT Black" pitchFamily="18" charset="0"/>
              </a:rPr>
              <a:t>以</a:t>
            </a:r>
            <a:r>
              <a:rPr lang="en-US" altLang="zh-CN" sz="2200" dirty="0">
                <a:latin typeface="Bodoni MT Black" pitchFamily="18" charset="0"/>
              </a:rPr>
              <a:t>ATM</a:t>
            </a:r>
            <a:r>
              <a:rPr lang="zh-CN" altLang="en-US" sz="2200" dirty="0">
                <a:latin typeface="Bodoni MT Black" pitchFamily="18" charset="0"/>
              </a:rPr>
              <a:t>系统为例，</a:t>
            </a:r>
            <a:r>
              <a:rPr lang="zh-CN" altLang="en-US" sz="2200" dirty="0">
                <a:solidFill>
                  <a:srgbClr val="0070C0"/>
                </a:solidFill>
                <a:latin typeface="Bodoni MT Black" pitchFamily="18" charset="0"/>
              </a:rPr>
              <a:t>“</a:t>
            </a:r>
            <a:r>
              <a:rPr lang="en-US" altLang="zh-CN" sz="2200" dirty="0">
                <a:solidFill>
                  <a:srgbClr val="0070C0"/>
                </a:solidFill>
                <a:latin typeface="Bodoni MT Black" pitchFamily="18" charset="0"/>
              </a:rPr>
              <a:t>ATM</a:t>
            </a:r>
            <a:r>
              <a:rPr lang="zh-CN" altLang="en-US" sz="2200" dirty="0">
                <a:solidFill>
                  <a:srgbClr val="0070C0"/>
                </a:solidFill>
                <a:latin typeface="Bodoni MT Black" pitchFamily="18" charset="0"/>
              </a:rPr>
              <a:t>读现金兑换卡”</a:t>
            </a:r>
            <a:r>
              <a:rPr lang="zh-CN" altLang="en-US" sz="2200" dirty="0">
                <a:latin typeface="Bodoni MT Black" pitchFamily="18" charset="0"/>
              </a:rPr>
              <a:t>描述了</a:t>
            </a:r>
            <a:r>
              <a:rPr lang="en-US" altLang="zh-CN" sz="2200" dirty="0">
                <a:latin typeface="Bodoni MT Black" pitchFamily="18" charset="0"/>
              </a:rPr>
              <a:t>ATM</a:t>
            </a:r>
            <a:r>
              <a:rPr lang="zh-CN" altLang="en-US" sz="2200" dirty="0">
                <a:latin typeface="Bodoni MT Black" pitchFamily="18" charset="0"/>
              </a:rPr>
              <a:t>与用户交互周期中的一个动作，它并不是</a:t>
            </a:r>
            <a:r>
              <a:rPr lang="en-US" altLang="zh-CN" sz="2200" dirty="0">
                <a:latin typeface="Bodoni MT Black" pitchFamily="18" charset="0"/>
              </a:rPr>
              <a:t>ATM</a:t>
            </a:r>
            <a:r>
              <a:rPr lang="zh-CN" altLang="en-US" sz="2200" dirty="0">
                <a:latin typeface="Bodoni MT Black" pitchFamily="18" charset="0"/>
              </a:rPr>
              <a:t>与现金兑换卡之间的固有关系，因此应该删去。类似地，还应该删去</a:t>
            </a:r>
            <a:r>
              <a:rPr lang="zh-CN" altLang="en-US" sz="2200" dirty="0">
                <a:solidFill>
                  <a:srgbClr val="0070C0"/>
                </a:solidFill>
                <a:latin typeface="Bodoni MT Black" pitchFamily="18" charset="0"/>
              </a:rPr>
              <a:t>“</a:t>
            </a:r>
            <a:r>
              <a:rPr lang="en-US" altLang="zh-CN" sz="2200" dirty="0">
                <a:solidFill>
                  <a:srgbClr val="0070C0"/>
                </a:solidFill>
                <a:latin typeface="Bodoni MT Black" pitchFamily="18" charset="0"/>
              </a:rPr>
              <a:t>ATM</a:t>
            </a:r>
            <a:r>
              <a:rPr lang="zh-CN" altLang="en-US" sz="2200" dirty="0">
                <a:solidFill>
                  <a:srgbClr val="0070C0"/>
                </a:solidFill>
                <a:latin typeface="Bodoni MT Black" pitchFamily="18" charset="0"/>
              </a:rPr>
              <a:t>与用户交互”</a:t>
            </a:r>
            <a:r>
              <a:rPr lang="zh-CN" altLang="en-US" sz="2200" dirty="0">
                <a:latin typeface="Bodoni MT Black" pitchFamily="18" charset="0"/>
              </a:rPr>
              <a:t>这个候选的关联。</a:t>
            </a:r>
          </a:p>
        </p:txBody>
      </p:sp>
      <p:sp>
        <p:nvSpPr>
          <p:cNvPr id="98309" name="文本框 7"/>
          <p:cNvSpPr txBox="1">
            <a:spLocks noChangeArrowheads="1"/>
          </p:cNvSpPr>
          <p:nvPr/>
        </p:nvSpPr>
        <p:spPr bwMode="auto">
          <a:xfrm>
            <a:off x="501846" y="3892532"/>
            <a:ext cx="8250237" cy="968663"/>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     如果用动作表述的需求隐含了</a:t>
            </a:r>
            <a:r>
              <a:rPr lang="zh-CN" altLang="en-US" sz="2400" dirty="0">
                <a:solidFill>
                  <a:srgbClr val="FF0000"/>
                </a:solidFill>
                <a:latin typeface="Bodoni MT Black" pitchFamily="18" charset="0"/>
              </a:rPr>
              <a:t>问题域的某种基本结构</a:t>
            </a:r>
            <a:r>
              <a:rPr lang="zh-CN" altLang="en-US" sz="2400" dirty="0">
                <a:latin typeface="Bodoni MT Black" pitchFamily="18" charset="0"/>
              </a:rPr>
              <a:t>，则应该用适当的动词词组重新表示这个关联。</a:t>
            </a:r>
          </a:p>
        </p:txBody>
      </p:sp>
      <p:sp>
        <p:nvSpPr>
          <p:cNvPr id="98310" name="文本框 8"/>
          <p:cNvSpPr txBox="1">
            <a:spLocks noChangeArrowheads="1"/>
          </p:cNvSpPr>
          <p:nvPr/>
        </p:nvSpPr>
        <p:spPr bwMode="auto">
          <a:xfrm>
            <a:off x="451537" y="4983598"/>
            <a:ext cx="8196262" cy="938719"/>
          </a:xfrm>
          <a:prstGeom prst="rect">
            <a:avLst/>
          </a:prstGeom>
          <a:noFill/>
          <a:ln w="15875">
            <a:noFill/>
            <a:miter lim="800000"/>
            <a:headEnd/>
            <a:tailEnd/>
          </a:ln>
        </p:spPr>
        <p:txBody>
          <a:bodyPr>
            <a:spAutoFit/>
          </a:bodyPr>
          <a:lstStyle/>
          <a:p>
            <a:pPr eaLnBrk="1" hangingPunct="1">
              <a:lnSpc>
                <a:spcPct val="125000"/>
              </a:lnSpc>
            </a:pPr>
            <a:r>
              <a:rPr lang="zh-CN" altLang="en-US" sz="2200" dirty="0" smtClean="0">
                <a:latin typeface="Bodoni MT Black" pitchFamily="18" charset="0"/>
              </a:rPr>
              <a:t>在</a:t>
            </a:r>
            <a:r>
              <a:rPr lang="en-US" altLang="zh-CN" sz="2200" dirty="0">
                <a:latin typeface="Bodoni MT Black" pitchFamily="18" charset="0"/>
              </a:rPr>
              <a:t>ATM</a:t>
            </a:r>
            <a:r>
              <a:rPr lang="zh-CN" altLang="en-US" sz="2200" dirty="0">
                <a:latin typeface="Bodoni MT Black" pitchFamily="18" charset="0"/>
              </a:rPr>
              <a:t>系统的需求陈述中，</a:t>
            </a:r>
            <a:r>
              <a:rPr lang="zh-CN" altLang="en-US" sz="2200" dirty="0">
                <a:solidFill>
                  <a:srgbClr val="0070C0"/>
                </a:solidFill>
                <a:latin typeface="Bodoni MT Black" pitchFamily="18" charset="0"/>
              </a:rPr>
              <a:t>“中央计算机确定事务与分行的对应关系”</a:t>
            </a:r>
            <a:r>
              <a:rPr lang="zh-CN" altLang="en-US" sz="2200" dirty="0">
                <a:latin typeface="Bodoni MT Black" pitchFamily="18" charset="0"/>
              </a:rPr>
              <a:t>隐含了结构上</a:t>
            </a:r>
            <a:r>
              <a:rPr lang="zh-CN" altLang="en-US" sz="2200" dirty="0">
                <a:solidFill>
                  <a:srgbClr val="FF0000"/>
                </a:solidFill>
                <a:latin typeface="Bodoni MT Black" pitchFamily="18" charset="0"/>
              </a:rPr>
              <a:t>“中央计算机与分行通信”</a:t>
            </a:r>
            <a:r>
              <a:rPr lang="zh-CN" altLang="en-US" sz="2200" dirty="0">
                <a:latin typeface="Bodoni MT Black" pitchFamily="18" charset="0"/>
              </a:rPr>
              <a:t>的关系。</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10" name="标题 3"/>
          <p:cNvSpPr txBox="1">
            <a:spLocks/>
          </p:cNvSpPr>
          <p:nvPr/>
        </p:nvSpPr>
        <p:spPr bwMode="auto">
          <a:xfrm>
            <a:off x="39688" y="-1111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
        <p:nvSpPr>
          <p:cNvPr id="2" name="矩形 1"/>
          <p:cNvSpPr/>
          <p:nvPr/>
        </p:nvSpPr>
        <p:spPr>
          <a:xfrm>
            <a:off x="414337" y="1542019"/>
            <a:ext cx="8250237" cy="461665"/>
          </a:xfrm>
          <a:prstGeom prst="rect">
            <a:avLst/>
          </a:prstGeom>
        </p:spPr>
        <p:txBody>
          <a:bodyPr wrap="square">
            <a:spAutoFit/>
          </a:bodyPr>
          <a:lstStyle/>
          <a:p>
            <a:pPr eaLnBrk="1" hangingPunct="1"/>
            <a:r>
              <a:rPr lang="zh-CN" altLang="en-US" sz="2400" dirty="0">
                <a:latin typeface="Bodoni MT Black" pitchFamily="18" charset="0"/>
              </a:rPr>
              <a:t>关联应该描述问题域的</a:t>
            </a:r>
            <a:r>
              <a:rPr lang="zh-CN" altLang="en-US" sz="2400" dirty="0">
                <a:solidFill>
                  <a:srgbClr val="FF0000"/>
                </a:solidFill>
                <a:latin typeface="Bodoni MT Black" pitchFamily="18" charset="0"/>
              </a:rPr>
              <a:t>静态结构</a:t>
            </a:r>
            <a:r>
              <a:rPr lang="zh-CN" altLang="en-US" sz="2400" dirty="0">
                <a:latin typeface="Bodoni MT Black" pitchFamily="18" charset="0"/>
              </a:rPr>
              <a:t>，而不应该是一个瞬时事件。</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138488" y="332656"/>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24579"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24580"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4581"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4582" name="TextBox 3">
            <a:hlinkClick r:id="rId5" action="ppaction://hlinksldjump"/>
          </p:cNvPr>
          <p:cNvSpPr txBox="1">
            <a:spLocks noChangeArrowheads="1"/>
          </p:cNvSpPr>
          <p:nvPr/>
        </p:nvSpPr>
        <p:spPr bwMode="auto">
          <a:xfrm>
            <a:off x="1071563" y="1712194"/>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4583" name="TextBox 4"/>
          <p:cNvSpPr txBox="1">
            <a:spLocks noChangeArrowheads="1"/>
          </p:cNvSpPr>
          <p:nvPr/>
        </p:nvSpPr>
        <p:spPr bwMode="auto">
          <a:xfrm>
            <a:off x="1000125" y="2355131"/>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4584" name="TextBox 5"/>
          <p:cNvSpPr txBox="1">
            <a:spLocks noChangeArrowheads="1"/>
          </p:cNvSpPr>
          <p:nvPr/>
        </p:nvSpPr>
        <p:spPr bwMode="auto">
          <a:xfrm>
            <a:off x="1000125" y="2926631"/>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4585" name="TextBox 6"/>
          <p:cNvSpPr txBox="1">
            <a:spLocks noChangeArrowheads="1"/>
          </p:cNvSpPr>
          <p:nvPr/>
        </p:nvSpPr>
        <p:spPr bwMode="auto">
          <a:xfrm>
            <a:off x="1000125" y="3498131"/>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485181"/>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10.1   </a:t>
            </a:r>
            <a:r>
              <a:rPr kumimoji="1" lang="zh-CN" altLang="en-US" sz="2400" b="1" dirty="0">
                <a:latin typeface="Bodoni MT Black" pitchFamily="18" charset="0"/>
              </a:rPr>
              <a:t>面向对象分析的基本过程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10.2   </a:t>
            </a:r>
            <a:r>
              <a:rPr kumimoji="1" lang="zh-CN" altLang="en-US" sz="2400" b="1" dirty="0">
                <a:latin typeface="Bodoni MT Black" pitchFamily="18" charset="0"/>
              </a:rPr>
              <a:t>需求陈述</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10.3   </a:t>
            </a:r>
            <a:r>
              <a:rPr kumimoji="1" lang="zh-CN" altLang="en-US" sz="2400" b="1" dirty="0">
                <a:latin typeface="Bodoni MT Black" pitchFamily="18" charset="0"/>
              </a:rPr>
              <a:t>建立对象模型</a:t>
            </a: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10.4   </a:t>
            </a:r>
            <a:r>
              <a:rPr kumimoji="1" lang="zh-CN" altLang="en-US" sz="2400" b="1" dirty="0">
                <a:latin typeface="Bodoni MT Black" pitchFamily="18" charset="0"/>
              </a:rPr>
              <a:t>建立动态模型</a:t>
            </a: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10.5   </a:t>
            </a:r>
            <a:r>
              <a:rPr kumimoji="1" lang="zh-CN" altLang="en-US" sz="2400" b="1" dirty="0">
                <a:latin typeface="Bodoni MT Black" pitchFamily="18" charset="0"/>
              </a:rPr>
              <a:t>建立功能模型</a:t>
            </a: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10.6   </a:t>
            </a:r>
            <a:r>
              <a:rPr kumimoji="1" lang="zh-CN" altLang="en-US" sz="2400" b="1" dirty="0">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矩形 11"/>
          <p:cNvSpPr/>
          <p:nvPr/>
        </p:nvSpPr>
        <p:spPr>
          <a:xfrm>
            <a:off x="783158" y="1413744"/>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3" name="等腰三角形 12"/>
          <p:cNvSpPr/>
          <p:nvPr/>
        </p:nvSpPr>
        <p:spPr>
          <a:xfrm rot="5400000">
            <a:off x="335756" y="1500263"/>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24589" name="1 Título"/>
          <p:cNvSpPr txBox="1">
            <a:spLocks/>
          </p:cNvSpPr>
          <p:nvPr/>
        </p:nvSpPr>
        <p:spPr bwMode="auto">
          <a:xfrm>
            <a:off x="2792413" y="6291263"/>
            <a:ext cx="4443412"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10.1 </a:t>
            </a:r>
            <a:r>
              <a:rPr lang="zh-CN" altLang="en-US" sz="2400">
                <a:solidFill>
                  <a:srgbClr val="D9D9D9"/>
                </a:solidFill>
                <a:latin typeface="Bodoni MT Black" pitchFamily="18" charset="0"/>
              </a:rPr>
              <a:t>面向对象分析的基本过程</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a:spLocks/>
          </p:cNvSpPr>
          <p:nvPr/>
        </p:nvSpPr>
        <p:spPr bwMode="auto">
          <a:xfrm>
            <a:off x="604838" y="1129506"/>
            <a:ext cx="74803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zh-CN" altLang="en-US" sz="2400" b="1" dirty="0" smtClean="0">
                <a:solidFill>
                  <a:srgbClr val="0070C0"/>
                </a:solidFill>
                <a:latin typeface="Bodoni MT Black" pitchFamily="18" charset="0"/>
              </a:rPr>
              <a:t>三元关联</a:t>
            </a:r>
          </a:p>
        </p:txBody>
      </p:sp>
      <p:sp>
        <p:nvSpPr>
          <p:cNvPr id="100355" name="文本框 1"/>
          <p:cNvSpPr txBox="1">
            <a:spLocks noChangeArrowheads="1"/>
          </p:cNvSpPr>
          <p:nvPr/>
        </p:nvSpPr>
        <p:spPr bwMode="auto">
          <a:xfrm>
            <a:off x="569119" y="1622156"/>
            <a:ext cx="7704138" cy="968663"/>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三</a:t>
            </a:r>
            <a:r>
              <a:rPr lang="zh-CN" altLang="en-US" sz="2400" dirty="0">
                <a:latin typeface="Bodoni MT Black" pitchFamily="18" charset="0"/>
              </a:rPr>
              <a:t>个或三个以上对象之间的关联，大多可以分解为二元关联或用词组描述成限定的关联。</a:t>
            </a:r>
          </a:p>
        </p:txBody>
      </p:sp>
      <p:sp>
        <p:nvSpPr>
          <p:cNvPr id="3" name="文本框 2"/>
          <p:cNvSpPr txBox="1"/>
          <p:nvPr/>
        </p:nvSpPr>
        <p:spPr>
          <a:xfrm>
            <a:off x="683568" y="2705082"/>
            <a:ext cx="7704138" cy="3054682"/>
          </a:xfrm>
          <a:prstGeom prst="rect">
            <a:avLst/>
          </a:prstGeom>
          <a:noFill/>
          <a:ln w="22225">
            <a:noFill/>
          </a:ln>
        </p:spPr>
        <p:txBody>
          <a:bodyPr>
            <a:spAutoFit/>
          </a:bodyPr>
          <a:lstStyle/>
          <a:p>
            <a:pPr eaLnBrk="1" hangingPunct="1">
              <a:lnSpc>
                <a:spcPct val="125000"/>
              </a:lnSpc>
              <a:defRPr/>
            </a:pPr>
            <a:r>
              <a:rPr lang="zh-CN" altLang="en-US" sz="2200" dirty="0">
                <a:latin typeface="Bodoni MT Black" pitchFamily="18" charset="0"/>
              </a:rPr>
              <a:t>在</a:t>
            </a:r>
            <a:r>
              <a:rPr lang="en-US" altLang="zh-CN" sz="2200" dirty="0">
                <a:latin typeface="Bodoni MT Black" pitchFamily="18" charset="0"/>
              </a:rPr>
              <a:t>ATM</a:t>
            </a:r>
            <a:r>
              <a:rPr lang="zh-CN" altLang="en-US" sz="2200" dirty="0">
                <a:latin typeface="Bodoni MT Black" pitchFamily="18" charset="0"/>
              </a:rPr>
              <a:t>系统的例子中，</a:t>
            </a:r>
            <a:endParaRPr lang="en-US" altLang="zh-CN" sz="2200" dirty="0">
              <a:latin typeface="Bodoni MT Black" pitchFamily="18" charset="0"/>
            </a:endParaRPr>
          </a:p>
          <a:p>
            <a:pPr eaLnBrk="1" hangingPunct="1">
              <a:lnSpc>
                <a:spcPct val="125000"/>
              </a:lnSpc>
              <a:buSzPct val="70000"/>
              <a:defRPr/>
            </a:pPr>
            <a:r>
              <a:rPr lang="zh-CN" altLang="en-US" sz="2200" dirty="0" smtClean="0">
                <a:solidFill>
                  <a:srgbClr val="0070C0"/>
                </a:solidFill>
                <a:latin typeface="Bodoni MT Black" pitchFamily="18" charset="0"/>
              </a:rPr>
              <a:t>① “</a:t>
            </a:r>
            <a:r>
              <a:rPr lang="zh-CN" altLang="en-US" sz="2200" dirty="0">
                <a:solidFill>
                  <a:srgbClr val="0070C0"/>
                </a:solidFill>
                <a:latin typeface="Bodoni MT Black" pitchFamily="18" charset="0"/>
              </a:rPr>
              <a:t>柜员输入针对账户的事务”</a:t>
            </a:r>
            <a:r>
              <a:rPr lang="zh-CN" altLang="en-US" sz="2200" dirty="0">
                <a:latin typeface="Bodoni MT Black" pitchFamily="18" charset="0"/>
              </a:rPr>
              <a:t>可以分解成</a:t>
            </a:r>
            <a:r>
              <a:rPr lang="zh-CN" altLang="en-US" sz="2200" dirty="0">
                <a:solidFill>
                  <a:srgbClr val="FF0000"/>
                </a:solidFill>
                <a:latin typeface="Bodoni MT Black" pitchFamily="18" charset="0"/>
              </a:rPr>
              <a:t>“柜员输入事务”</a:t>
            </a:r>
            <a:r>
              <a:rPr lang="zh-CN" altLang="en-US" sz="2200" dirty="0">
                <a:latin typeface="Bodoni MT Black" pitchFamily="18" charset="0"/>
              </a:rPr>
              <a:t>和</a:t>
            </a:r>
            <a:r>
              <a:rPr lang="zh-CN" altLang="en-US" sz="2200" dirty="0">
                <a:solidFill>
                  <a:srgbClr val="FF0000"/>
                </a:solidFill>
                <a:latin typeface="Bodoni MT Black" pitchFamily="18" charset="0"/>
              </a:rPr>
              <a:t>“事务修改账户”</a:t>
            </a:r>
            <a:r>
              <a:rPr lang="zh-CN" altLang="en-US" sz="2200" dirty="0">
                <a:latin typeface="Bodoni MT Black" pitchFamily="18" charset="0"/>
              </a:rPr>
              <a:t>这样两个二元关联。而且</a:t>
            </a:r>
            <a:r>
              <a:rPr lang="zh-CN" altLang="en-US" sz="2200" dirty="0">
                <a:solidFill>
                  <a:srgbClr val="0070C0"/>
                </a:solidFill>
                <a:latin typeface="Bodoni MT Black" pitchFamily="18" charset="0"/>
              </a:rPr>
              <a:t>“分行计算机处理针对账户的事务”</a:t>
            </a:r>
            <a:r>
              <a:rPr lang="zh-CN" altLang="en-US" sz="2200" dirty="0">
                <a:latin typeface="Bodoni MT Black" pitchFamily="18" charset="0"/>
              </a:rPr>
              <a:t>也可以做类似的分解。</a:t>
            </a:r>
            <a:endParaRPr lang="en-US" altLang="zh-CN" sz="2200" dirty="0">
              <a:latin typeface="Bodoni MT Black" pitchFamily="18" charset="0"/>
            </a:endParaRPr>
          </a:p>
          <a:p>
            <a:pPr eaLnBrk="1" hangingPunct="1">
              <a:lnSpc>
                <a:spcPct val="125000"/>
              </a:lnSpc>
              <a:buSzPct val="70000"/>
              <a:defRPr/>
            </a:pPr>
            <a:r>
              <a:rPr lang="zh-CN" altLang="en-US" sz="2200" dirty="0" smtClean="0">
                <a:solidFill>
                  <a:srgbClr val="0070C0"/>
                </a:solidFill>
                <a:latin typeface="Bodoni MT Black" pitchFamily="18" charset="0"/>
              </a:rPr>
              <a:t>②“</a:t>
            </a:r>
            <a:r>
              <a:rPr lang="en-US" altLang="zh-CN" sz="2200" dirty="0">
                <a:solidFill>
                  <a:srgbClr val="0070C0"/>
                </a:solidFill>
                <a:latin typeface="Bodoni MT Black" pitchFamily="18" charset="0"/>
              </a:rPr>
              <a:t>ATM</a:t>
            </a:r>
            <a:r>
              <a:rPr lang="zh-CN" altLang="en-US" sz="2200" dirty="0">
                <a:solidFill>
                  <a:srgbClr val="0070C0"/>
                </a:solidFill>
                <a:latin typeface="Bodoni MT Black" pitchFamily="18" charset="0"/>
              </a:rPr>
              <a:t>与中央计算机交换关于事务的信息”</a:t>
            </a:r>
            <a:r>
              <a:rPr lang="zh-CN" altLang="en-US" sz="2200" dirty="0">
                <a:latin typeface="Bodoni MT Black" pitchFamily="18" charset="0"/>
              </a:rPr>
              <a:t>这个候选的关联，实际上隐含了</a:t>
            </a:r>
            <a:r>
              <a:rPr lang="zh-CN" altLang="en-US" sz="2200" dirty="0">
                <a:solidFill>
                  <a:srgbClr val="FF0000"/>
                </a:solidFill>
                <a:latin typeface="Bodoni MT Black" pitchFamily="18" charset="0"/>
              </a:rPr>
              <a:t>“</a:t>
            </a:r>
            <a:r>
              <a:rPr lang="en-US" altLang="zh-CN" sz="2200" dirty="0">
                <a:solidFill>
                  <a:srgbClr val="FF0000"/>
                </a:solidFill>
                <a:latin typeface="Bodoni MT Black" pitchFamily="18" charset="0"/>
              </a:rPr>
              <a:t>ATM</a:t>
            </a:r>
            <a:r>
              <a:rPr lang="zh-CN" altLang="en-US" sz="2200" dirty="0">
                <a:solidFill>
                  <a:srgbClr val="FF0000"/>
                </a:solidFill>
                <a:latin typeface="Bodoni MT Black" pitchFamily="18" charset="0"/>
              </a:rPr>
              <a:t>与中央计算机通信”</a:t>
            </a:r>
            <a:r>
              <a:rPr lang="zh-CN" altLang="en-US" sz="2200" dirty="0">
                <a:latin typeface="Bodoni MT Black" pitchFamily="18" charset="0"/>
              </a:rPr>
              <a:t>和</a:t>
            </a:r>
            <a:r>
              <a:rPr lang="zh-CN" altLang="en-US" sz="2200" dirty="0">
                <a:solidFill>
                  <a:srgbClr val="FF0000"/>
                </a:solidFill>
                <a:latin typeface="Bodoni MT Black" pitchFamily="18" charset="0"/>
              </a:rPr>
              <a:t>“在</a:t>
            </a:r>
            <a:r>
              <a:rPr lang="en-US" altLang="zh-CN" sz="2200" dirty="0">
                <a:solidFill>
                  <a:srgbClr val="FF0000"/>
                </a:solidFill>
                <a:latin typeface="Bodoni MT Black" pitchFamily="18" charset="0"/>
              </a:rPr>
              <a:t>ATM</a:t>
            </a:r>
            <a:r>
              <a:rPr lang="zh-CN" altLang="en-US" sz="2200" dirty="0">
                <a:solidFill>
                  <a:srgbClr val="FF0000"/>
                </a:solidFill>
                <a:latin typeface="Bodoni MT Black" pitchFamily="18" charset="0"/>
              </a:rPr>
              <a:t>上输入事务”</a:t>
            </a:r>
            <a:r>
              <a:rPr lang="zh-CN" altLang="en-US" sz="2200" dirty="0">
                <a:latin typeface="Bodoni MT Black" pitchFamily="18" charset="0"/>
              </a:rPr>
              <a:t>这两个二元关联。</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8"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a:spLocks/>
          </p:cNvSpPr>
          <p:nvPr/>
        </p:nvSpPr>
        <p:spPr bwMode="auto">
          <a:xfrm>
            <a:off x="467544" y="1117607"/>
            <a:ext cx="74787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defRPr/>
            </a:pPr>
            <a:r>
              <a:rPr lang="zh-CN" altLang="en-US" sz="2400" b="1" dirty="0" smtClean="0">
                <a:solidFill>
                  <a:srgbClr val="0070C0"/>
                </a:solidFill>
                <a:latin typeface="Bodoni MT Black" pitchFamily="18" charset="0"/>
              </a:rPr>
              <a:t>派生关联</a:t>
            </a:r>
          </a:p>
        </p:txBody>
      </p:sp>
      <p:sp>
        <p:nvSpPr>
          <p:cNvPr id="102403" name="文本框 1"/>
          <p:cNvSpPr txBox="1">
            <a:spLocks noChangeArrowheads="1"/>
          </p:cNvSpPr>
          <p:nvPr/>
        </p:nvSpPr>
        <p:spPr bwMode="auto">
          <a:xfrm>
            <a:off x="827088" y="1700213"/>
            <a:ext cx="7361237" cy="461962"/>
          </a:xfrm>
          <a:prstGeom prst="rect">
            <a:avLst/>
          </a:prstGeom>
          <a:noFill/>
          <a:ln w="15875">
            <a:noFill/>
            <a:miter lim="800000"/>
            <a:headEnd/>
            <a:tailEnd/>
          </a:ln>
        </p:spPr>
        <p:txBody>
          <a:bodyPr>
            <a:spAutoFit/>
          </a:bodyPr>
          <a:lstStyle/>
          <a:p>
            <a:pPr eaLnBrk="1" hangingPunct="1"/>
            <a:r>
              <a:rPr lang="zh-CN" altLang="en-US" sz="2400" dirty="0">
                <a:latin typeface="Bodoni MT Black" pitchFamily="18" charset="0"/>
              </a:rPr>
              <a:t>应该去掉那些可以用其他关联定义的冗余关联。</a:t>
            </a:r>
          </a:p>
        </p:txBody>
      </p:sp>
      <p:sp>
        <p:nvSpPr>
          <p:cNvPr id="3" name="文本框 2"/>
          <p:cNvSpPr txBox="1"/>
          <p:nvPr/>
        </p:nvSpPr>
        <p:spPr>
          <a:xfrm>
            <a:off x="665162" y="2511833"/>
            <a:ext cx="7867277" cy="2208297"/>
          </a:xfrm>
          <a:prstGeom prst="rect">
            <a:avLst/>
          </a:prstGeom>
          <a:noFill/>
          <a:ln w="22225">
            <a:noFill/>
          </a:ln>
        </p:spPr>
        <p:txBody>
          <a:bodyPr wrap="square">
            <a:spAutoFit/>
          </a:bodyPr>
          <a:lstStyle/>
          <a:p>
            <a:pPr eaLnBrk="1" hangingPunct="1">
              <a:lnSpc>
                <a:spcPct val="125000"/>
              </a:lnSpc>
              <a:defRPr/>
            </a:pPr>
            <a:r>
              <a:rPr lang="zh-CN" altLang="en-US" sz="2200" dirty="0">
                <a:latin typeface="Bodoni MT Black" pitchFamily="18" charset="0"/>
              </a:rPr>
              <a:t>在</a:t>
            </a:r>
            <a:r>
              <a:rPr lang="en-US" altLang="zh-CN" sz="2200" dirty="0">
                <a:latin typeface="Bodoni MT Black" pitchFamily="18" charset="0"/>
              </a:rPr>
              <a:t>ATM</a:t>
            </a:r>
            <a:r>
              <a:rPr lang="zh-CN" altLang="en-US" sz="2200" dirty="0">
                <a:latin typeface="Bodoni MT Black" pitchFamily="18" charset="0"/>
              </a:rPr>
              <a:t>系统的例子中，</a:t>
            </a:r>
            <a:endParaRPr lang="en-US" altLang="zh-CN" sz="2200" dirty="0">
              <a:latin typeface="Bodoni MT Black" pitchFamily="18" charset="0"/>
            </a:endParaRPr>
          </a:p>
          <a:p>
            <a:pPr eaLnBrk="1" hangingPunct="1">
              <a:lnSpc>
                <a:spcPct val="125000"/>
              </a:lnSpc>
              <a:buSzPct val="70000"/>
              <a:defRPr/>
            </a:pPr>
            <a:r>
              <a:rPr lang="zh-CN" altLang="en-US" sz="2200" dirty="0" smtClean="0">
                <a:solidFill>
                  <a:srgbClr val="0070C0"/>
                </a:solidFill>
                <a:latin typeface="Bodoni MT Black" pitchFamily="18" charset="0"/>
              </a:rPr>
              <a:t>①“</a:t>
            </a:r>
            <a:r>
              <a:rPr lang="zh-CN" altLang="en-US" sz="2200" dirty="0">
                <a:solidFill>
                  <a:srgbClr val="0070C0"/>
                </a:solidFill>
                <a:latin typeface="Bodoni MT Black" pitchFamily="18" charset="0"/>
              </a:rPr>
              <a:t>总行拥有多台</a:t>
            </a:r>
            <a:r>
              <a:rPr lang="en-US" altLang="zh-CN" sz="2200" dirty="0" smtClean="0">
                <a:solidFill>
                  <a:srgbClr val="0070C0"/>
                </a:solidFill>
                <a:latin typeface="Bodoni MT Black" pitchFamily="18" charset="0"/>
              </a:rPr>
              <a:t>ATM</a:t>
            </a:r>
            <a:r>
              <a:rPr lang="zh-CN" altLang="en-US" sz="2200" dirty="0" smtClean="0">
                <a:solidFill>
                  <a:srgbClr val="0070C0"/>
                </a:solidFill>
                <a:latin typeface="Bodoni MT Black" pitchFamily="18" charset="0"/>
              </a:rPr>
              <a:t> ”</a:t>
            </a:r>
            <a:r>
              <a:rPr lang="zh-CN" altLang="en-US" sz="2200" dirty="0" smtClean="0">
                <a:latin typeface="Bodoni MT Black" pitchFamily="18" charset="0"/>
              </a:rPr>
              <a:t>实质上</a:t>
            </a:r>
            <a:r>
              <a:rPr lang="zh-CN" altLang="en-US" sz="2200" dirty="0">
                <a:latin typeface="Bodoni MT Black" pitchFamily="18" charset="0"/>
              </a:rPr>
              <a:t>是</a:t>
            </a:r>
            <a:r>
              <a:rPr lang="zh-CN" altLang="en-US" sz="2200" dirty="0">
                <a:solidFill>
                  <a:srgbClr val="FF0000"/>
                </a:solidFill>
                <a:latin typeface="Bodoni MT Black" pitchFamily="18" charset="0"/>
              </a:rPr>
              <a:t>“总行拥有中央计算机”</a:t>
            </a:r>
            <a:r>
              <a:rPr lang="zh-CN" altLang="en-US" sz="2200" dirty="0">
                <a:latin typeface="Bodoni MT Black" pitchFamily="18" charset="0"/>
              </a:rPr>
              <a:t>和</a:t>
            </a:r>
            <a:r>
              <a:rPr lang="zh-CN" altLang="en-US" sz="2200" dirty="0">
                <a:solidFill>
                  <a:srgbClr val="FF0000"/>
                </a:solidFill>
                <a:latin typeface="Bodoni MT Black" pitchFamily="18" charset="0"/>
              </a:rPr>
              <a:t>“</a:t>
            </a:r>
            <a:r>
              <a:rPr lang="en-US" altLang="zh-CN" sz="2200" dirty="0">
                <a:solidFill>
                  <a:srgbClr val="FF0000"/>
                </a:solidFill>
                <a:latin typeface="Bodoni MT Black" pitchFamily="18" charset="0"/>
              </a:rPr>
              <a:t>ATM</a:t>
            </a:r>
            <a:r>
              <a:rPr lang="zh-CN" altLang="en-US" sz="2200" dirty="0">
                <a:solidFill>
                  <a:srgbClr val="FF0000"/>
                </a:solidFill>
                <a:latin typeface="Bodoni MT Black" pitchFamily="18" charset="0"/>
              </a:rPr>
              <a:t>与中央计算机通信”</a:t>
            </a:r>
            <a:r>
              <a:rPr lang="zh-CN" altLang="en-US" sz="2200" dirty="0">
                <a:latin typeface="Bodoni MT Black" pitchFamily="18" charset="0"/>
              </a:rPr>
              <a:t>这两个关联组合的结果。</a:t>
            </a:r>
            <a:endParaRPr lang="en-US" altLang="zh-CN" sz="2200" dirty="0">
              <a:latin typeface="Bodoni MT Black" pitchFamily="18" charset="0"/>
            </a:endParaRPr>
          </a:p>
          <a:p>
            <a:pPr eaLnBrk="1" hangingPunct="1">
              <a:lnSpc>
                <a:spcPct val="125000"/>
              </a:lnSpc>
              <a:buSzPct val="70000"/>
              <a:defRPr/>
            </a:pPr>
            <a:r>
              <a:rPr lang="zh-CN" altLang="en-US" sz="2200" dirty="0" smtClean="0">
                <a:solidFill>
                  <a:srgbClr val="0070C0"/>
                </a:solidFill>
                <a:latin typeface="Bodoni MT Black" pitchFamily="18" charset="0"/>
              </a:rPr>
              <a:t>②“</a:t>
            </a:r>
            <a:r>
              <a:rPr lang="zh-CN" altLang="en-US" sz="2200" dirty="0">
                <a:solidFill>
                  <a:srgbClr val="0070C0"/>
                </a:solidFill>
                <a:latin typeface="Bodoni MT Black" pitchFamily="18" charset="0"/>
              </a:rPr>
              <a:t>分行计算机维护账户”</a:t>
            </a:r>
            <a:r>
              <a:rPr lang="zh-CN" altLang="en-US" sz="2200" dirty="0">
                <a:latin typeface="Bodoni MT Black" pitchFamily="18" charset="0"/>
              </a:rPr>
              <a:t>的实际含义是</a:t>
            </a:r>
            <a:r>
              <a:rPr lang="zh-CN" altLang="en-US" sz="2200" dirty="0">
                <a:solidFill>
                  <a:srgbClr val="FF0000"/>
                </a:solidFill>
                <a:latin typeface="Bodoni MT Black" pitchFamily="18" charset="0"/>
              </a:rPr>
              <a:t>“分行保管账户”</a:t>
            </a:r>
            <a:r>
              <a:rPr lang="zh-CN" altLang="en-US" sz="2200" dirty="0">
                <a:latin typeface="Bodoni MT Black" pitchFamily="18" charset="0"/>
              </a:rPr>
              <a:t>和</a:t>
            </a:r>
            <a:r>
              <a:rPr lang="zh-CN" altLang="en-US" sz="2200" dirty="0">
                <a:solidFill>
                  <a:srgbClr val="FF0000"/>
                </a:solidFill>
                <a:latin typeface="Bodoni MT Black" pitchFamily="18" charset="0"/>
              </a:rPr>
              <a:t>“事务修改账户”</a:t>
            </a:r>
            <a:r>
              <a:rPr lang="zh-CN" altLang="en-US" sz="2200" dirty="0">
                <a:latin typeface="Bodoni MT Black" pitchFamily="18" charset="0"/>
              </a:rPr>
              <a:t>。</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8"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a:spLocks/>
          </p:cNvSpPr>
          <p:nvPr/>
        </p:nvSpPr>
        <p:spPr bwMode="auto">
          <a:xfrm>
            <a:off x="395288" y="1130300"/>
            <a:ext cx="56784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smtClean="0">
                <a:latin typeface="Bodoni MT Black" pitchFamily="18" charset="0"/>
              </a:rPr>
              <a:t>3. </a:t>
            </a:r>
            <a:r>
              <a:rPr lang="zh-CN" altLang="en-US" sz="2800" b="1" dirty="0" smtClean="0">
                <a:latin typeface="Bodoni MT Black" pitchFamily="18" charset="0"/>
              </a:rPr>
              <a:t>进一步完善</a:t>
            </a:r>
          </a:p>
        </p:txBody>
      </p:sp>
      <p:sp>
        <p:nvSpPr>
          <p:cNvPr id="104451" name="文本框 3"/>
          <p:cNvSpPr txBox="1">
            <a:spLocks noChangeArrowheads="1"/>
          </p:cNvSpPr>
          <p:nvPr/>
        </p:nvSpPr>
        <p:spPr bwMode="auto">
          <a:xfrm>
            <a:off x="467543" y="1671616"/>
            <a:ext cx="8386135" cy="553998"/>
          </a:xfrm>
          <a:prstGeom prst="rect">
            <a:avLst/>
          </a:prstGeom>
          <a:noFill/>
          <a:ln w="2222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     进一步</a:t>
            </a:r>
            <a:r>
              <a:rPr lang="zh-CN" altLang="en-US" sz="2400" dirty="0">
                <a:latin typeface="Bodoni MT Black" pitchFamily="18" charset="0"/>
              </a:rPr>
              <a:t>完善经筛选后余下的</a:t>
            </a:r>
            <a:r>
              <a:rPr lang="zh-CN" altLang="en-US" sz="2400" dirty="0" smtClean="0">
                <a:latin typeface="Bodoni MT Black" pitchFamily="18" charset="0"/>
              </a:rPr>
              <a:t>关联，</a:t>
            </a:r>
            <a:r>
              <a:rPr lang="zh-CN" altLang="en-US" sz="2400" dirty="0" smtClean="0">
                <a:solidFill>
                  <a:srgbClr val="000000"/>
                </a:solidFill>
                <a:latin typeface="Bodoni MT Black" pitchFamily="18" charset="0"/>
              </a:rPr>
              <a:t>从</a:t>
            </a:r>
            <a:r>
              <a:rPr lang="zh-CN" altLang="en-US" sz="2400" dirty="0">
                <a:solidFill>
                  <a:srgbClr val="000000"/>
                </a:solidFill>
                <a:latin typeface="Bodoni MT Black" pitchFamily="18" charset="0"/>
              </a:rPr>
              <a:t>下述</a:t>
            </a:r>
            <a:r>
              <a:rPr lang="zh-CN" altLang="en-US" sz="2400" dirty="0" smtClean="0">
                <a:solidFill>
                  <a:srgbClr val="000000"/>
                </a:solidFill>
                <a:latin typeface="Bodoni MT Black" pitchFamily="18" charset="0"/>
              </a:rPr>
              <a:t>几方面进行改进： </a:t>
            </a:r>
            <a:endParaRPr lang="en-US" altLang="zh-CN" sz="2400" dirty="0">
              <a:solidFill>
                <a:srgbClr val="000000"/>
              </a:solidFill>
              <a:latin typeface="Bodoni MT Black" pitchFamily="18" charset="0"/>
            </a:endParaRPr>
          </a:p>
        </p:txBody>
      </p:sp>
      <p:sp>
        <p:nvSpPr>
          <p:cNvPr id="2" name="文本框 1"/>
          <p:cNvSpPr txBox="1"/>
          <p:nvPr/>
        </p:nvSpPr>
        <p:spPr>
          <a:xfrm>
            <a:off x="477836" y="2204864"/>
            <a:ext cx="8342635" cy="1900520"/>
          </a:xfrm>
          <a:prstGeom prst="rect">
            <a:avLst/>
          </a:prstGeom>
          <a:noFill/>
          <a:ln w="15875">
            <a:noFill/>
          </a:ln>
        </p:spPr>
        <p:txBody>
          <a:bodyPr wrap="square">
            <a:spAutoFit/>
          </a:bodyPr>
          <a:lstStyle/>
          <a:p>
            <a:pPr marL="342900" indent="-342900" eaLnBrk="1" hangingPunct="1">
              <a:lnSpc>
                <a:spcPct val="125000"/>
              </a:lnSpc>
              <a:buFont typeface="Wingdings" panose="05000000000000000000" pitchFamily="2" charset="2"/>
              <a:buChar char="l"/>
              <a:defRPr/>
            </a:pPr>
            <a:r>
              <a:rPr lang="zh-CN" altLang="en-US" sz="2400" b="1" dirty="0">
                <a:solidFill>
                  <a:srgbClr val="0070C0"/>
                </a:solidFill>
                <a:latin typeface="Bodoni MT Black" pitchFamily="18" charset="0"/>
              </a:rPr>
              <a:t>正名</a:t>
            </a:r>
            <a:endParaRPr lang="en-US" altLang="zh-CN" sz="2400" b="1" dirty="0">
              <a:solidFill>
                <a:srgbClr val="0070C0"/>
              </a:solidFill>
              <a:latin typeface="Bodoni MT Black" pitchFamily="18" charset="0"/>
            </a:endParaRPr>
          </a:p>
          <a:p>
            <a:pPr eaLnBrk="1" hangingPunct="1">
              <a:lnSpc>
                <a:spcPct val="125000"/>
              </a:lnSpc>
              <a:defRPr/>
            </a:pPr>
            <a:r>
              <a:rPr lang="zh-CN" altLang="en-US" sz="2400" dirty="0" smtClean="0">
                <a:latin typeface="Bodoni MT Black" pitchFamily="18" charset="0"/>
              </a:rPr>
              <a:t>     仔细</a:t>
            </a:r>
            <a:r>
              <a:rPr lang="zh-CN" altLang="en-US" sz="2400" dirty="0">
                <a:latin typeface="Bodoni MT Black" pitchFamily="18" charset="0"/>
              </a:rPr>
              <a:t>选择含义更明确的名字作为关联名。</a:t>
            </a:r>
          </a:p>
          <a:p>
            <a:pPr eaLnBrk="1" hangingPunct="1">
              <a:lnSpc>
                <a:spcPct val="125000"/>
              </a:lnSpc>
              <a:defRPr/>
            </a:pPr>
            <a:r>
              <a:rPr lang="zh-CN" altLang="en-US" sz="2400" dirty="0" smtClean="0">
                <a:latin typeface="Bodoni MT Black" pitchFamily="18" charset="0"/>
              </a:rPr>
              <a:t>     </a:t>
            </a:r>
            <a:r>
              <a:rPr lang="zh-CN" altLang="en-US" sz="2200" dirty="0" smtClean="0">
                <a:latin typeface="Bodoni MT Black" pitchFamily="18" charset="0"/>
              </a:rPr>
              <a:t>例如，</a:t>
            </a:r>
            <a:r>
              <a:rPr lang="zh-CN" altLang="en-US" sz="2200" dirty="0" smtClean="0">
                <a:solidFill>
                  <a:srgbClr val="0070C0"/>
                </a:solidFill>
                <a:latin typeface="Bodoni MT Black" pitchFamily="18" charset="0"/>
              </a:rPr>
              <a:t>“</a:t>
            </a:r>
            <a:r>
              <a:rPr lang="zh-CN" altLang="en-US" sz="2200" dirty="0">
                <a:solidFill>
                  <a:srgbClr val="0070C0"/>
                </a:solidFill>
                <a:latin typeface="Bodoni MT Black" pitchFamily="18" charset="0"/>
              </a:rPr>
              <a:t>分行提供分行计算机和柜员终端”</a:t>
            </a:r>
            <a:r>
              <a:rPr lang="zh-CN" altLang="en-US" sz="2200" dirty="0">
                <a:latin typeface="Bodoni MT Black" pitchFamily="18" charset="0"/>
              </a:rPr>
              <a:t>不如改为</a:t>
            </a:r>
            <a:r>
              <a:rPr lang="zh-CN" altLang="en-US" sz="2200" dirty="0">
                <a:solidFill>
                  <a:srgbClr val="FF0000"/>
                </a:solidFill>
                <a:latin typeface="Bodoni MT Black" pitchFamily="18" charset="0"/>
              </a:rPr>
              <a:t>“分行拥有分行计算机”</a:t>
            </a:r>
            <a:r>
              <a:rPr lang="zh-CN" altLang="en-US" sz="2200" dirty="0">
                <a:latin typeface="Bodoni MT Black" pitchFamily="18" charset="0"/>
              </a:rPr>
              <a:t>和</a:t>
            </a:r>
            <a:r>
              <a:rPr lang="zh-CN" altLang="en-US" sz="2200" dirty="0">
                <a:solidFill>
                  <a:srgbClr val="FF0000"/>
                </a:solidFill>
                <a:latin typeface="Bodoni MT Black" pitchFamily="18" charset="0"/>
              </a:rPr>
              <a:t>“分行拥有柜员终端”</a:t>
            </a:r>
            <a:r>
              <a:rPr lang="zh-CN" altLang="en-US" sz="2200" dirty="0">
                <a:latin typeface="Bodoni MT Black" pitchFamily="18" charset="0"/>
              </a:rPr>
              <a:t>。</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8"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
        <p:nvSpPr>
          <p:cNvPr id="9" name="文本框 1"/>
          <p:cNvSpPr txBox="1">
            <a:spLocks noChangeArrowheads="1"/>
          </p:cNvSpPr>
          <p:nvPr/>
        </p:nvSpPr>
        <p:spPr bwMode="auto">
          <a:xfrm>
            <a:off x="573278" y="4024743"/>
            <a:ext cx="8280400" cy="1862048"/>
          </a:xfrm>
          <a:prstGeom prst="rect">
            <a:avLst/>
          </a:prstGeom>
          <a:noFill/>
          <a:ln w="15875">
            <a:noFill/>
            <a:miter lim="800000"/>
            <a:headEnd/>
            <a:tailEnd/>
          </a:ln>
        </p:spPr>
        <p:txBody>
          <a:bodyPr>
            <a:spAutoFit/>
          </a:bodyPr>
          <a:lstStyle/>
          <a:p>
            <a:pPr marL="342900" indent="-342900" eaLnBrk="1" hangingPunct="1">
              <a:lnSpc>
                <a:spcPct val="125000"/>
              </a:lnSpc>
              <a:buFont typeface="Wingdings" panose="05000000000000000000" pitchFamily="2" charset="2"/>
              <a:buChar char="l"/>
            </a:pPr>
            <a:r>
              <a:rPr lang="zh-CN" altLang="en-US" sz="2400" b="1" dirty="0" smtClean="0">
                <a:solidFill>
                  <a:srgbClr val="0070C0"/>
                </a:solidFill>
                <a:latin typeface="Bodoni MT Black" pitchFamily="18" charset="0"/>
              </a:rPr>
              <a:t>分解</a:t>
            </a:r>
            <a:endParaRPr lang="en-US" altLang="zh-CN" sz="2400" b="1" dirty="0">
              <a:solidFill>
                <a:srgbClr val="0070C0"/>
              </a:solidFill>
              <a:latin typeface="Bodoni MT Black" pitchFamily="18" charset="0"/>
            </a:endParaRPr>
          </a:p>
          <a:p>
            <a:pPr eaLnBrk="1" hangingPunct="1">
              <a:lnSpc>
                <a:spcPct val="125000"/>
              </a:lnSpc>
            </a:pPr>
            <a:r>
              <a:rPr lang="zh-CN" altLang="en-US" sz="2400" dirty="0" smtClean="0">
                <a:latin typeface="Bodoni MT Black" pitchFamily="18" charset="0"/>
              </a:rPr>
              <a:t>     为适用于</a:t>
            </a:r>
            <a:r>
              <a:rPr lang="zh-CN" altLang="en-US" sz="2400" dirty="0">
                <a:latin typeface="Bodoni MT Black" pitchFamily="18" charset="0"/>
              </a:rPr>
              <a:t>不同的</a:t>
            </a:r>
            <a:r>
              <a:rPr lang="zh-CN" altLang="en-US" sz="2400" dirty="0" smtClean="0">
                <a:latin typeface="Bodoni MT Black" pitchFamily="18" charset="0"/>
              </a:rPr>
              <a:t>关联</a:t>
            </a:r>
            <a:r>
              <a:rPr lang="zh-CN" altLang="en-US" sz="2400" dirty="0">
                <a:latin typeface="Bodoni MT Black" pitchFamily="18" charset="0"/>
              </a:rPr>
              <a:t>，</a:t>
            </a:r>
            <a:r>
              <a:rPr lang="zh-CN" altLang="en-US" sz="2400" dirty="0" smtClean="0">
                <a:latin typeface="Bodoni MT Black" pitchFamily="18" charset="0"/>
              </a:rPr>
              <a:t>应分解</a:t>
            </a:r>
            <a:r>
              <a:rPr lang="zh-CN" altLang="en-US" sz="2400" dirty="0">
                <a:latin typeface="Bodoni MT Black" pitchFamily="18" charset="0"/>
              </a:rPr>
              <a:t>以前确定的类与对象。</a:t>
            </a:r>
          </a:p>
          <a:p>
            <a:pPr eaLnBrk="1" hangingPunct="1">
              <a:lnSpc>
                <a:spcPct val="125000"/>
              </a:lnSpc>
            </a:pPr>
            <a:r>
              <a:rPr lang="zh-CN" altLang="en-US" sz="2000" dirty="0" smtClean="0">
                <a:latin typeface="Bodoni MT Black" pitchFamily="18" charset="0"/>
              </a:rPr>
              <a:t>      </a:t>
            </a:r>
            <a:r>
              <a:rPr lang="zh-CN" altLang="en-US" sz="2200" dirty="0" smtClean="0">
                <a:latin typeface="Bodoni MT Black" pitchFamily="18" charset="0"/>
              </a:rPr>
              <a:t>例如</a:t>
            </a:r>
            <a:r>
              <a:rPr lang="zh-CN" altLang="en-US" sz="2200" dirty="0">
                <a:latin typeface="Bodoni MT Black" pitchFamily="18" charset="0"/>
              </a:rPr>
              <a:t>，在</a:t>
            </a:r>
            <a:r>
              <a:rPr lang="en-US" altLang="zh-CN" sz="2200" dirty="0">
                <a:latin typeface="Bodoni MT Black" pitchFamily="18" charset="0"/>
              </a:rPr>
              <a:t>ATM</a:t>
            </a:r>
            <a:r>
              <a:rPr lang="zh-CN" altLang="en-US" sz="2200" dirty="0">
                <a:latin typeface="Bodoni MT Black" pitchFamily="18" charset="0"/>
              </a:rPr>
              <a:t>系统中，应该把</a:t>
            </a:r>
            <a:r>
              <a:rPr lang="zh-CN" altLang="en-US" sz="2200" dirty="0">
                <a:solidFill>
                  <a:srgbClr val="0070C0"/>
                </a:solidFill>
                <a:latin typeface="Bodoni MT Black" pitchFamily="18" charset="0"/>
              </a:rPr>
              <a:t>“事务”</a:t>
            </a:r>
            <a:r>
              <a:rPr lang="zh-CN" altLang="en-US" sz="2200" dirty="0">
                <a:latin typeface="Bodoni MT Black" pitchFamily="18" charset="0"/>
              </a:rPr>
              <a:t>分解成</a:t>
            </a:r>
            <a:r>
              <a:rPr lang="zh-CN" altLang="en-US" sz="2200" dirty="0">
                <a:solidFill>
                  <a:srgbClr val="FF0000"/>
                </a:solidFill>
                <a:latin typeface="Bodoni MT Black" pitchFamily="18" charset="0"/>
              </a:rPr>
              <a:t>“远程事务”</a:t>
            </a:r>
            <a:r>
              <a:rPr lang="zh-CN" altLang="en-US" sz="2200" dirty="0">
                <a:latin typeface="Bodoni MT Black" pitchFamily="18" charset="0"/>
              </a:rPr>
              <a:t>和</a:t>
            </a:r>
            <a:r>
              <a:rPr lang="zh-CN" altLang="en-US" sz="2200" dirty="0">
                <a:solidFill>
                  <a:srgbClr val="FF0000"/>
                </a:solidFill>
                <a:latin typeface="Bodoni MT Black" pitchFamily="18" charset="0"/>
              </a:rPr>
              <a:t>“柜员事务”</a:t>
            </a:r>
            <a:r>
              <a:rPr lang="zh-CN" altLang="en-US" sz="2200" dirty="0">
                <a:latin typeface="Bodoni MT Black" pitchFamily="18"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文本框 8"/>
          <p:cNvSpPr txBox="1">
            <a:spLocks noChangeArrowheads="1"/>
          </p:cNvSpPr>
          <p:nvPr/>
        </p:nvSpPr>
        <p:spPr bwMode="auto">
          <a:xfrm>
            <a:off x="323528" y="620688"/>
            <a:ext cx="8496944" cy="2285241"/>
          </a:xfrm>
          <a:prstGeom prst="rect">
            <a:avLst/>
          </a:prstGeom>
          <a:noFill/>
          <a:ln w="1587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b="1" dirty="0" smtClean="0">
                <a:solidFill>
                  <a:srgbClr val="0070C0"/>
                </a:solidFill>
                <a:latin typeface="Bodoni MT Black" pitchFamily="18" charset="0"/>
              </a:rPr>
              <a:t>补充</a:t>
            </a:r>
            <a:endParaRPr lang="en-US" altLang="zh-CN" sz="2400" b="1" dirty="0">
              <a:solidFill>
                <a:srgbClr val="0070C0"/>
              </a:solidFill>
              <a:latin typeface="Bodoni MT Black" pitchFamily="18" charset="0"/>
            </a:endParaRPr>
          </a:p>
          <a:p>
            <a:pPr eaLnBrk="1" hangingPunct="1">
              <a:lnSpc>
                <a:spcPct val="125000"/>
              </a:lnSpc>
            </a:pPr>
            <a:r>
              <a:rPr lang="zh-CN" altLang="en-US" sz="2400" dirty="0" smtClean="0">
                <a:latin typeface="Bodoni MT Black" pitchFamily="18" charset="0"/>
              </a:rPr>
              <a:t>    发现</a:t>
            </a:r>
            <a:r>
              <a:rPr lang="zh-CN" altLang="en-US" sz="2400" dirty="0">
                <a:latin typeface="Bodoni MT Black" pitchFamily="18" charset="0"/>
              </a:rPr>
              <a:t>了遗漏的关联就应该及时补上。</a:t>
            </a:r>
          </a:p>
          <a:p>
            <a:pPr eaLnBrk="1" hangingPunct="1">
              <a:lnSpc>
                <a:spcPct val="125000"/>
              </a:lnSpc>
            </a:pPr>
            <a:r>
              <a:rPr lang="zh-CN" altLang="en-US" sz="2000" dirty="0" smtClean="0">
                <a:latin typeface="Bodoni MT Black" pitchFamily="18" charset="0"/>
              </a:rPr>
              <a:t>     </a:t>
            </a:r>
            <a:r>
              <a:rPr lang="zh-CN" altLang="en-US" sz="2200" dirty="0" smtClean="0">
                <a:latin typeface="Bodoni MT Black" pitchFamily="18" charset="0"/>
              </a:rPr>
              <a:t>例如</a:t>
            </a:r>
            <a:r>
              <a:rPr lang="zh-CN" altLang="en-US" sz="2200" dirty="0">
                <a:latin typeface="Bodoni MT Black" pitchFamily="18" charset="0"/>
              </a:rPr>
              <a:t>，在</a:t>
            </a:r>
            <a:r>
              <a:rPr lang="en-US" altLang="zh-CN" sz="2200" dirty="0">
                <a:latin typeface="Bodoni MT Black" pitchFamily="18" charset="0"/>
              </a:rPr>
              <a:t>ATM</a:t>
            </a:r>
            <a:r>
              <a:rPr lang="zh-CN" altLang="en-US" sz="2200" dirty="0">
                <a:latin typeface="Bodoni MT Black" pitchFamily="18" charset="0"/>
              </a:rPr>
              <a:t>系统中把“事务”分解成上述两类之后，需要补充</a:t>
            </a:r>
            <a:r>
              <a:rPr lang="zh-CN" altLang="en-US" sz="2200" dirty="0">
                <a:solidFill>
                  <a:srgbClr val="FF0000"/>
                </a:solidFill>
                <a:latin typeface="Bodoni MT Black" pitchFamily="18" charset="0"/>
              </a:rPr>
              <a:t>“柜员输入柜员事务”</a:t>
            </a:r>
            <a:r>
              <a:rPr lang="zh-CN" altLang="en-US" sz="2200" dirty="0">
                <a:latin typeface="Bodoni MT Black" pitchFamily="18" charset="0"/>
              </a:rPr>
              <a:t>、</a:t>
            </a:r>
            <a:r>
              <a:rPr lang="zh-CN" altLang="en-US" sz="2200" dirty="0">
                <a:solidFill>
                  <a:srgbClr val="FF0000"/>
                </a:solidFill>
                <a:latin typeface="Bodoni MT Black" pitchFamily="18" charset="0"/>
              </a:rPr>
              <a:t>“柜员事务输进柜员终端”</a:t>
            </a:r>
            <a:r>
              <a:rPr lang="zh-CN" altLang="en-US" sz="2200" dirty="0">
                <a:latin typeface="Bodoni MT Black" pitchFamily="18" charset="0"/>
              </a:rPr>
              <a:t>、</a:t>
            </a:r>
            <a:r>
              <a:rPr lang="zh-CN" altLang="en-US" sz="2200" dirty="0">
                <a:solidFill>
                  <a:srgbClr val="FF0000"/>
                </a:solidFill>
                <a:latin typeface="Bodoni MT Black" pitchFamily="18" charset="0"/>
              </a:rPr>
              <a:t>“在</a:t>
            </a:r>
            <a:r>
              <a:rPr lang="en-US" altLang="zh-CN" sz="2200" dirty="0">
                <a:solidFill>
                  <a:srgbClr val="FF0000"/>
                </a:solidFill>
                <a:latin typeface="Bodoni MT Black" pitchFamily="18" charset="0"/>
              </a:rPr>
              <a:t>ATM</a:t>
            </a:r>
            <a:r>
              <a:rPr lang="zh-CN" altLang="en-US" sz="2200" dirty="0">
                <a:solidFill>
                  <a:srgbClr val="FF0000"/>
                </a:solidFill>
                <a:latin typeface="Bodoni MT Black" pitchFamily="18" charset="0"/>
              </a:rPr>
              <a:t>上输入远程事务”</a:t>
            </a:r>
            <a:r>
              <a:rPr lang="zh-CN" altLang="en-US" sz="2200" dirty="0">
                <a:latin typeface="Bodoni MT Black" pitchFamily="18" charset="0"/>
              </a:rPr>
              <a:t>和</a:t>
            </a:r>
            <a:r>
              <a:rPr lang="zh-CN" altLang="en-US" sz="2200" dirty="0">
                <a:solidFill>
                  <a:srgbClr val="FF0000"/>
                </a:solidFill>
                <a:latin typeface="Bodoni MT Black" pitchFamily="18" charset="0"/>
              </a:rPr>
              <a:t>“远程事务由现金兑换卡授权”</a:t>
            </a:r>
            <a:r>
              <a:rPr lang="zh-CN" altLang="en-US" sz="2200" dirty="0">
                <a:latin typeface="Bodoni MT Black" pitchFamily="18" charset="0"/>
              </a:rPr>
              <a:t>等关联。</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106501" name="文本框 10"/>
          <p:cNvSpPr txBox="1">
            <a:spLocks noChangeArrowheads="1"/>
          </p:cNvSpPr>
          <p:nvPr/>
        </p:nvSpPr>
        <p:spPr bwMode="auto">
          <a:xfrm>
            <a:off x="395536" y="3121268"/>
            <a:ext cx="8424936" cy="1477328"/>
          </a:xfrm>
          <a:prstGeom prst="rect">
            <a:avLst/>
          </a:prstGeom>
          <a:noFill/>
          <a:ln w="1587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b="1" dirty="0" smtClean="0">
                <a:solidFill>
                  <a:srgbClr val="0070C0"/>
                </a:solidFill>
                <a:latin typeface="Bodoni MT Black" pitchFamily="18" charset="0"/>
              </a:rPr>
              <a:t>表明</a:t>
            </a:r>
            <a:r>
              <a:rPr lang="zh-CN" altLang="en-US" sz="2400" b="1" dirty="0">
                <a:solidFill>
                  <a:srgbClr val="0070C0"/>
                </a:solidFill>
                <a:latin typeface="Bodoni MT Black" pitchFamily="18" charset="0"/>
              </a:rPr>
              <a:t>重数</a:t>
            </a:r>
            <a:endParaRPr lang="en-US" altLang="zh-CN" sz="2400" b="1" dirty="0">
              <a:solidFill>
                <a:srgbClr val="0070C0"/>
              </a:solidFill>
              <a:latin typeface="Bodoni MT Black" pitchFamily="18" charset="0"/>
            </a:endParaRPr>
          </a:p>
          <a:p>
            <a:pPr eaLnBrk="1" hangingPunct="1">
              <a:lnSpc>
                <a:spcPct val="125000"/>
              </a:lnSpc>
            </a:pPr>
            <a:r>
              <a:rPr lang="zh-CN" altLang="en-US" sz="2400" dirty="0" smtClean="0">
                <a:latin typeface="Bodoni MT Black" pitchFamily="18" charset="0"/>
              </a:rPr>
              <a:t>     应该</a:t>
            </a:r>
            <a:r>
              <a:rPr lang="zh-CN" altLang="en-US" sz="2400" dirty="0">
                <a:latin typeface="Bodoni MT Black" pitchFamily="18" charset="0"/>
              </a:rPr>
              <a:t>初步判定各个关联的类型，并粗略地确定关联的重</a:t>
            </a:r>
            <a:r>
              <a:rPr lang="zh-CN" altLang="en-US" sz="2400" dirty="0" smtClean="0">
                <a:latin typeface="Bodoni MT Black" pitchFamily="18" charset="0"/>
              </a:rPr>
              <a:t>数，在</a:t>
            </a:r>
            <a:r>
              <a:rPr lang="zh-CN" altLang="en-US" sz="2400" dirty="0">
                <a:latin typeface="Bodoni MT Black" pitchFamily="18" charset="0"/>
              </a:rPr>
              <a:t>分析过程中随着认识的逐渐深入，重数也会经常改动。</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文本框 1"/>
          <p:cNvSpPr txBox="1">
            <a:spLocks noChangeArrowheads="1"/>
          </p:cNvSpPr>
          <p:nvPr/>
        </p:nvSpPr>
        <p:spPr bwMode="auto">
          <a:xfrm>
            <a:off x="581025" y="1196975"/>
            <a:ext cx="8002588" cy="461963"/>
          </a:xfrm>
          <a:prstGeom prst="rect">
            <a:avLst/>
          </a:prstGeom>
          <a:noFill/>
          <a:ln w="15875">
            <a:noFill/>
            <a:miter lim="800000"/>
            <a:headEnd/>
            <a:tailEnd/>
          </a:ln>
        </p:spPr>
        <p:txBody>
          <a:bodyPr>
            <a:spAutoFit/>
          </a:bodyPr>
          <a:lstStyle/>
          <a:p>
            <a:pPr eaLnBrk="1" hangingPunct="1"/>
            <a:r>
              <a:rPr lang="zh-CN" altLang="en-US" sz="2400" b="1" dirty="0">
                <a:latin typeface="Bodoni MT Black" pitchFamily="18" charset="0"/>
              </a:rPr>
              <a:t>经上述分析过程之后得出的</a:t>
            </a:r>
            <a:r>
              <a:rPr lang="en-US" altLang="zh-CN" sz="2400" b="1" dirty="0">
                <a:solidFill>
                  <a:srgbClr val="FF0000"/>
                </a:solidFill>
                <a:latin typeface="Bodoni MT Black" pitchFamily="18" charset="0"/>
              </a:rPr>
              <a:t>ATM</a:t>
            </a:r>
            <a:r>
              <a:rPr lang="zh-CN" altLang="en-US" sz="2400" b="1" dirty="0">
                <a:solidFill>
                  <a:srgbClr val="FF0000"/>
                </a:solidFill>
                <a:latin typeface="Bodoni MT Black" pitchFamily="18" charset="0"/>
              </a:rPr>
              <a:t>系统原始的类图</a:t>
            </a:r>
            <a:r>
              <a:rPr lang="zh-CN" altLang="en-US" sz="2400" b="1" dirty="0">
                <a:latin typeface="Bodoni MT Black" pitchFamily="18" charset="0"/>
              </a:rPr>
              <a:t>。</a:t>
            </a:r>
          </a:p>
        </p:txBody>
      </p:sp>
      <p:pic>
        <p:nvPicPr>
          <p:cNvPr id="108547" name="图片 2"/>
          <p:cNvPicPr>
            <a:picLocks noChangeAspect="1"/>
          </p:cNvPicPr>
          <p:nvPr/>
        </p:nvPicPr>
        <p:blipFill>
          <a:blip r:embed="rId3" cstate="print"/>
          <a:srcRect/>
          <a:stretch>
            <a:fillRect/>
          </a:stretch>
        </p:blipFill>
        <p:spPr bwMode="auto">
          <a:xfrm>
            <a:off x="1403350" y="1844675"/>
            <a:ext cx="6450013" cy="4094163"/>
          </a:xfrm>
          <a:prstGeom prst="rect">
            <a:avLst/>
          </a:prstGeom>
          <a:noFill/>
          <a:ln w="9525">
            <a:noFill/>
            <a:miter lim="800000"/>
            <a:headEnd/>
            <a:tailEnd/>
          </a:ln>
        </p:spPr>
      </p:pic>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7"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10.3.3 </a:t>
            </a:r>
            <a:r>
              <a:rPr lang="zh-CN" altLang="en-US" sz="2400" dirty="0" smtClean="0">
                <a:solidFill>
                  <a:srgbClr val="D9D9D9"/>
                </a:solidFill>
                <a:latin typeface="Bodoni MT Black" pitchFamily="18" charset="0"/>
                <a:ea typeface="+mn-ea"/>
              </a:rPr>
              <a:t>划分主题</a:t>
            </a:r>
            <a:endParaRPr lang="zh-CN" altLang="en-US" sz="2400" dirty="0">
              <a:solidFill>
                <a:srgbClr val="D9D9D9"/>
              </a:solidFill>
              <a:latin typeface="Bodoni MT Black" pitchFamily="18" charset="0"/>
              <a:ea typeface="+mn-ea"/>
            </a:endParaRPr>
          </a:p>
        </p:txBody>
      </p:sp>
      <p:sp>
        <p:nvSpPr>
          <p:cNvPr id="6" name="内容占位符 4"/>
          <p:cNvSpPr>
            <a:spLocks noGrp="1"/>
          </p:cNvSpPr>
          <p:nvPr>
            <p:ph idx="4294967295"/>
          </p:nvPr>
        </p:nvSpPr>
        <p:spPr>
          <a:xfrm>
            <a:off x="230188" y="981075"/>
            <a:ext cx="8229600" cy="604838"/>
          </a:xfrm>
        </p:spPr>
        <p:txBody>
          <a:bodyPr/>
          <a:lstStyle/>
          <a:p>
            <a:pPr marL="0" indent="0">
              <a:buFont typeface="Arial" charset="0"/>
              <a:buNone/>
              <a:defRPr/>
            </a:pPr>
            <a:r>
              <a:rPr lang="en-US" altLang="zh-CN" b="1" dirty="0" smtClean="0">
                <a:latin typeface="Bodoni MT Black" pitchFamily="18" charset="0"/>
              </a:rPr>
              <a:t>10.3.3</a:t>
            </a:r>
            <a:r>
              <a:rPr lang="en-US" altLang="zh-CN" sz="2800" b="1" dirty="0" smtClean="0">
                <a:latin typeface="Bodoni MT Black" pitchFamily="18" charset="0"/>
              </a:rPr>
              <a:t> </a:t>
            </a:r>
            <a:r>
              <a:rPr lang="zh-CN" altLang="en-US" b="1" dirty="0" smtClean="0">
                <a:latin typeface="Bodoni MT Black" pitchFamily="18" charset="0"/>
              </a:rPr>
              <a:t>划分主题</a:t>
            </a:r>
            <a:r>
              <a:rPr lang="en-US" altLang="zh-CN" b="1" dirty="0" smtClean="0">
                <a:latin typeface="Bodoni MT Black" pitchFamily="18" charset="0"/>
              </a:rPr>
              <a:t> </a:t>
            </a:r>
            <a:endParaRPr lang="zh-CN" altLang="en-US" b="1" dirty="0" smtClean="0">
              <a:latin typeface="Bodoni MT Black" pitchFamily="18" charset="0"/>
            </a:endParaRPr>
          </a:p>
        </p:txBody>
      </p:sp>
      <p:sp>
        <p:nvSpPr>
          <p:cNvPr id="110596" name="文本框 2"/>
          <p:cNvSpPr txBox="1">
            <a:spLocks noChangeArrowheads="1"/>
          </p:cNvSpPr>
          <p:nvPr/>
        </p:nvSpPr>
        <p:spPr bwMode="auto">
          <a:xfrm>
            <a:off x="428150" y="1600999"/>
            <a:ext cx="8212138" cy="1477328"/>
          </a:xfrm>
          <a:prstGeom prst="rect">
            <a:avLst/>
          </a:prstGeom>
          <a:noFill/>
          <a:ln w="15875">
            <a:noFill/>
            <a:miter lim="800000"/>
            <a:headEnd/>
            <a:tailEnd/>
          </a:ln>
        </p:spPr>
        <p:txBody>
          <a:bodyPr>
            <a:spAutoFit/>
          </a:bodyPr>
          <a:lstStyle/>
          <a:p>
            <a:pPr eaLnBrk="1" hangingPunct="1">
              <a:lnSpc>
                <a:spcPct val="125000"/>
              </a:lnSpc>
            </a:pPr>
            <a:r>
              <a:rPr lang="zh-CN" altLang="en-US" sz="2400" dirty="0" smtClean="0">
                <a:solidFill>
                  <a:srgbClr val="000000"/>
                </a:solidFill>
                <a:latin typeface="Bodoni MT Black" pitchFamily="18" charset="0"/>
              </a:rPr>
              <a:t>       在</a:t>
            </a:r>
            <a:r>
              <a:rPr lang="zh-CN" altLang="en-US" sz="2400" dirty="0">
                <a:solidFill>
                  <a:srgbClr val="000000"/>
                </a:solidFill>
                <a:latin typeface="Bodoni MT Black" pitchFamily="18" charset="0"/>
              </a:rPr>
              <a:t>开发大型、复杂系统的过程中，为了降低复杂程度，人们习惯于把系统再进一步划分成几个不同的主题，也就是在概念上把系统包含的内容</a:t>
            </a:r>
            <a:r>
              <a:rPr lang="zh-CN" altLang="en-US" sz="2400" dirty="0">
                <a:solidFill>
                  <a:srgbClr val="FF0000"/>
                </a:solidFill>
                <a:latin typeface="Bodoni MT Black" pitchFamily="18" charset="0"/>
              </a:rPr>
              <a:t>分解成若干个范畴</a:t>
            </a:r>
            <a:r>
              <a:rPr lang="zh-CN" altLang="en-US" sz="2400" dirty="0">
                <a:solidFill>
                  <a:srgbClr val="000000"/>
                </a:solidFill>
                <a:latin typeface="Bodoni MT Black" pitchFamily="18" charset="0"/>
              </a:rPr>
              <a:t>。</a:t>
            </a:r>
            <a:endParaRPr lang="en-US" altLang="zh-CN" sz="2400" dirty="0">
              <a:solidFill>
                <a:srgbClr val="000000"/>
              </a:solidFill>
              <a:latin typeface="Bodoni MT Black" pitchFamily="18" charset="0"/>
            </a:endParaRPr>
          </a:p>
        </p:txBody>
      </p:sp>
      <p:sp>
        <p:nvSpPr>
          <p:cNvPr id="110597" name="文本框 9"/>
          <p:cNvSpPr txBox="1">
            <a:spLocks noChangeArrowheads="1"/>
          </p:cNvSpPr>
          <p:nvPr/>
        </p:nvSpPr>
        <p:spPr bwMode="auto">
          <a:xfrm>
            <a:off x="323529" y="3022984"/>
            <a:ext cx="8496944" cy="3323987"/>
          </a:xfrm>
          <a:prstGeom prst="rect">
            <a:avLst/>
          </a:prstGeom>
          <a:noFill/>
          <a:ln w="15875">
            <a:noFill/>
            <a:miter lim="800000"/>
            <a:headEnd/>
            <a:tailEnd/>
          </a:ln>
        </p:spPr>
        <p:txBody>
          <a:bodyPr wrap="square">
            <a:spAutoFit/>
          </a:bodyPr>
          <a:lstStyle/>
          <a:p>
            <a:pPr marL="342900" indent="-342900" eaLnBrk="1" hangingPunct="1">
              <a:lnSpc>
                <a:spcPct val="125000"/>
              </a:lnSpc>
              <a:buSzPct val="100000"/>
              <a:buFont typeface="Wingdings" pitchFamily="2" charset="2"/>
              <a:buChar char="l"/>
            </a:pPr>
            <a:r>
              <a:rPr lang="zh-CN" altLang="en-US" sz="2400" dirty="0">
                <a:solidFill>
                  <a:srgbClr val="000000"/>
                </a:solidFill>
                <a:latin typeface="Bodoni MT Black" pitchFamily="18" charset="0"/>
              </a:rPr>
              <a:t>在开发很小的系统时，可能根本无须引入主题层</a:t>
            </a:r>
            <a:r>
              <a:rPr lang="zh-CN" altLang="en-US" sz="2400" dirty="0" smtClean="0">
                <a:solidFill>
                  <a:srgbClr val="000000"/>
                </a:solidFill>
                <a:latin typeface="Bodoni MT Black" pitchFamily="18" charset="0"/>
              </a:rPr>
              <a:t>；</a:t>
            </a:r>
            <a:endParaRPr lang="en-US" altLang="zh-CN" sz="2400" dirty="0">
              <a:solidFill>
                <a:srgbClr val="000000"/>
              </a:solidFill>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solidFill>
                  <a:srgbClr val="000000"/>
                </a:solidFill>
                <a:latin typeface="Bodoni MT Black" pitchFamily="18" charset="0"/>
              </a:rPr>
              <a:t>对于</a:t>
            </a:r>
            <a:r>
              <a:rPr lang="zh-CN" altLang="en-US" sz="2400" dirty="0">
                <a:solidFill>
                  <a:srgbClr val="000000"/>
                </a:solidFill>
                <a:latin typeface="Bodoni MT Black" pitchFamily="18" charset="0"/>
              </a:rPr>
              <a:t>含有较多对象的系统，则往往先识别出类与对象和关联，然后</a:t>
            </a:r>
            <a:r>
              <a:rPr lang="zh-CN" altLang="en-US" sz="2400" dirty="0">
                <a:solidFill>
                  <a:srgbClr val="FF0000"/>
                </a:solidFill>
                <a:latin typeface="Bodoni MT Black" pitchFamily="18" charset="0"/>
              </a:rPr>
              <a:t>划分主题</a:t>
            </a:r>
            <a:r>
              <a:rPr lang="zh-CN" altLang="en-US" sz="2400" dirty="0">
                <a:solidFill>
                  <a:srgbClr val="000000"/>
                </a:solidFill>
                <a:latin typeface="Bodoni MT Black" pitchFamily="18" charset="0"/>
              </a:rPr>
              <a:t>，并用它作为指导开发者和用户观察整个模型的一种机制</a:t>
            </a:r>
            <a:r>
              <a:rPr lang="zh-CN" altLang="en-US" sz="2400" dirty="0" smtClean="0">
                <a:solidFill>
                  <a:srgbClr val="000000"/>
                </a:solidFill>
                <a:latin typeface="Bodoni MT Black" pitchFamily="18" charset="0"/>
              </a:rPr>
              <a:t>；</a:t>
            </a:r>
            <a:endParaRPr lang="en-US" altLang="zh-CN" sz="2400" dirty="0">
              <a:solidFill>
                <a:srgbClr val="000000"/>
              </a:solidFill>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solidFill>
                  <a:srgbClr val="000000"/>
                </a:solidFill>
                <a:latin typeface="Bodoni MT Black" pitchFamily="18" charset="0"/>
              </a:rPr>
              <a:t>对于</a:t>
            </a:r>
            <a:r>
              <a:rPr lang="zh-CN" altLang="en-US" sz="2400" dirty="0">
                <a:solidFill>
                  <a:srgbClr val="000000"/>
                </a:solidFill>
                <a:latin typeface="Bodoni MT Black" pitchFamily="18" charset="0"/>
              </a:rPr>
              <a:t>规模极大的系统，则首先由高级分析员粗略地识别对象和关联，然后初步划分主题，经进一步分析，对系统结构有更深入的了解之后，再</a:t>
            </a:r>
            <a:r>
              <a:rPr lang="zh-CN" altLang="en-US" sz="2400" dirty="0">
                <a:solidFill>
                  <a:srgbClr val="FF0000"/>
                </a:solidFill>
                <a:latin typeface="Bodoni MT Black" pitchFamily="18" charset="0"/>
              </a:rPr>
              <a:t>进一步修改和精炼主题</a:t>
            </a:r>
            <a:r>
              <a:rPr lang="zh-CN" altLang="en-US" sz="2400" dirty="0">
                <a:solidFill>
                  <a:srgbClr val="000000"/>
                </a:solidFill>
                <a:latin typeface="Bodoni MT Black" pitchFamily="18" charset="0"/>
              </a:rPr>
              <a:t>。</a:t>
            </a:r>
            <a:endParaRPr lang="en-US" altLang="zh-CN" sz="2400" dirty="0">
              <a:solidFill>
                <a:srgbClr val="000000"/>
              </a:solidFill>
              <a:latin typeface="Bodoni MT Black" pitchFamily="18" charset="0"/>
            </a:endParaRPr>
          </a:p>
        </p:txBody>
      </p:sp>
      <p:sp>
        <p:nvSpPr>
          <p:cNvPr id="8"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文本框 1"/>
          <p:cNvSpPr txBox="1">
            <a:spLocks noChangeArrowheads="1"/>
          </p:cNvSpPr>
          <p:nvPr/>
        </p:nvSpPr>
        <p:spPr bwMode="auto">
          <a:xfrm>
            <a:off x="323528" y="1052513"/>
            <a:ext cx="8518276" cy="1477328"/>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应该</a:t>
            </a:r>
            <a:r>
              <a:rPr lang="zh-CN" altLang="en-US" sz="2400" dirty="0">
                <a:solidFill>
                  <a:srgbClr val="FF0000"/>
                </a:solidFill>
                <a:latin typeface="Bodoni MT Black" pitchFamily="18" charset="0"/>
              </a:rPr>
              <a:t>按问题领域</a:t>
            </a:r>
            <a:r>
              <a:rPr lang="zh-CN" altLang="en-US" sz="2400" dirty="0">
                <a:latin typeface="Bodoni MT Black" pitchFamily="18" charset="0"/>
              </a:rPr>
              <a:t>而不是用功能分解方法来</a:t>
            </a:r>
            <a:r>
              <a:rPr lang="zh-CN" altLang="en-US" sz="2400" dirty="0">
                <a:solidFill>
                  <a:srgbClr val="FF0000"/>
                </a:solidFill>
                <a:latin typeface="Bodoni MT Black" pitchFamily="18" charset="0"/>
              </a:rPr>
              <a:t>确定主题</a:t>
            </a:r>
            <a:r>
              <a:rPr lang="zh-CN" altLang="en-US" sz="2400" dirty="0">
                <a:latin typeface="Bodoni MT Black" pitchFamily="18" charset="0"/>
              </a:rPr>
              <a:t>。此外，应该按照使</a:t>
            </a:r>
            <a:r>
              <a:rPr lang="zh-CN" altLang="en-US" sz="2400" dirty="0">
                <a:solidFill>
                  <a:srgbClr val="FF0000"/>
                </a:solidFill>
                <a:latin typeface="Bodoni MT Black" pitchFamily="18" charset="0"/>
              </a:rPr>
              <a:t>不同主题内的对象相互间依赖和交互最少</a:t>
            </a:r>
            <a:r>
              <a:rPr lang="zh-CN" altLang="en-US" sz="2400" dirty="0">
                <a:latin typeface="Bodoni MT Black" pitchFamily="18" charset="0"/>
              </a:rPr>
              <a:t>的原则来确定主题。</a:t>
            </a:r>
          </a:p>
        </p:txBody>
      </p:sp>
      <p:sp>
        <p:nvSpPr>
          <p:cNvPr id="4" name="文本框 3"/>
          <p:cNvSpPr txBox="1"/>
          <p:nvPr/>
        </p:nvSpPr>
        <p:spPr>
          <a:xfrm>
            <a:off x="471488" y="2529841"/>
            <a:ext cx="8370316" cy="3477875"/>
          </a:xfrm>
          <a:prstGeom prst="rect">
            <a:avLst/>
          </a:prstGeom>
          <a:noFill/>
          <a:ln w="9525">
            <a:noFill/>
          </a:ln>
        </p:spPr>
        <p:txBody>
          <a:bodyPr wrap="square">
            <a:spAutoFit/>
          </a:bodyPr>
          <a:lstStyle/>
          <a:p>
            <a:pPr eaLnBrk="1" hangingPunct="1">
              <a:lnSpc>
                <a:spcPct val="125000"/>
              </a:lnSpc>
              <a:defRPr/>
            </a:pPr>
            <a:r>
              <a:rPr lang="zh-CN" altLang="en-US" sz="2200" dirty="0">
                <a:latin typeface="Bodoni MT Black" pitchFamily="18" charset="0"/>
              </a:rPr>
              <a:t>以</a:t>
            </a:r>
            <a:r>
              <a:rPr lang="en-US" altLang="zh-CN" sz="2200" dirty="0">
                <a:latin typeface="Bodoni MT Black" pitchFamily="18" charset="0"/>
              </a:rPr>
              <a:t>ATM</a:t>
            </a:r>
            <a:r>
              <a:rPr lang="zh-CN" altLang="en-US" sz="2200" dirty="0">
                <a:latin typeface="Bodoni MT Black" pitchFamily="18" charset="0"/>
              </a:rPr>
              <a:t>系统为例，可以把它划分</a:t>
            </a:r>
            <a:r>
              <a:rPr lang="zh-CN" altLang="en-US" sz="2200" dirty="0" smtClean="0">
                <a:latin typeface="Bodoni MT Black" pitchFamily="18" charset="0"/>
              </a:rPr>
              <a:t>成：</a:t>
            </a:r>
            <a:endParaRPr lang="en-US" altLang="zh-CN" sz="22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200" dirty="0">
                <a:solidFill>
                  <a:srgbClr val="0070C0"/>
                </a:solidFill>
                <a:latin typeface="Bodoni MT Black" pitchFamily="18" charset="0"/>
              </a:rPr>
              <a:t>总行</a:t>
            </a:r>
            <a:r>
              <a:rPr lang="zh-CN" altLang="en-US" sz="2200" dirty="0">
                <a:latin typeface="Bodoni MT Black" pitchFamily="18" charset="0"/>
              </a:rPr>
              <a:t>（包含总行和中央计算机这两个类）</a:t>
            </a:r>
            <a:endParaRPr lang="en-US" altLang="zh-CN" sz="22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200" dirty="0">
                <a:solidFill>
                  <a:srgbClr val="0070C0"/>
                </a:solidFill>
                <a:latin typeface="Bodoni MT Black" pitchFamily="18" charset="0"/>
              </a:rPr>
              <a:t>分行</a:t>
            </a:r>
            <a:r>
              <a:rPr lang="zh-CN" altLang="en-US" sz="2200" dirty="0">
                <a:latin typeface="Bodoni MT Black" pitchFamily="18" charset="0"/>
              </a:rPr>
              <a:t>（包含分行、分行计算机、柜员终端、柜员事务、柜员和账户等类）</a:t>
            </a:r>
            <a:endParaRPr lang="en-US" altLang="zh-CN" sz="22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en-US" altLang="zh-CN" sz="2200" dirty="0">
                <a:solidFill>
                  <a:srgbClr val="0070C0"/>
                </a:solidFill>
                <a:latin typeface="Bodoni MT Black" pitchFamily="18" charset="0"/>
              </a:rPr>
              <a:t>ATM</a:t>
            </a:r>
            <a:r>
              <a:rPr lang="zh-CN" altLang="en-US" sz="2200" dirty="0">
                <a:latin typeface="Bodoni MT Black" pitchFamily="18" charset="0"/>
              </a:rPr>
              <a:t>（包含</a:t>
            </a:r>
            <a:r>
              <a:rPr lang="en-US" altLang="zh-CN" sz="2200" dirty="0">
                <a:latin typeface="Bodoni MT Black" pitchFamily="18" charset="0"/>
              </a:rPr>
              <a:t>ATM</a:t>
            </a:r>
            <a:r>
              <a:rPr lang="zh-CN" altLang="en-US" sz="2200" dirty="0">
                <a:latin typeface="Bodoni MT Black" pitchFamily="18" charset="0"/>
              </a:rPr>
              <a:t>、远程事务、现金兑换卡和储户等类）等</a:t>
            </a:r>
            <a:r>
              <a:rPr lang="en-US" altLang="zh-CN" sz="2200" dirty="0">
                <a:latin typeface="Bodoni MT Black" pitchFamily="18" charset="0"/>
              </a:rPr>
              <a:t>3</a:t>
            </a:r>
            <a:r>
              <a:rPr lang="zh-CN" altLang="en-US" sz="2200" dirty="0">
                <a:latin typeface="Bodoni MT Black" pitchFamily="18" charset="0"/>
              </a:rPr>
              <a:t>个主题。</a:t>
            </a:r>
            <a:endParaRPr lang="en-US" altLang="zh-CN" sz="2200" dirty="0">
              <a:latin typeface="Bodoni MT Black" pitchFamily="18" charset="0"/>
            </a:endParaRPr>
          </a:p>
          <a:p>
            <a:pPr eaLnBrk="1" hangingPunct="1">
              <a:lnSpc>
                <a:spcPct val="125000"/>
              </a:lnSpc>
              <a:defRPr/>
            </a:pPr>
            <a:r>
              <a:rPr lang="zh-CN" altLang="en-US" sz="2200" dirty="0">
                <a:latin typeface="Bodoni MT Black" pitchFamily="18" charset="0"/>
              </a:rPr>
              <a:t>    </a:t>
            </a:r>
            <a:r>
              <a:rPr lang="zh-CN" altLang="en-US" sz="2200" dirty="0" smtClean="0">
                <a:latin typeface="Bodoni MT Black" pitchFamily="18" charset="0"/>
              </a:rPr>
              <a:t>  事实上</a:t>
            </a:r>
            <a:r>
              <a:rPr lang="zh-CN" altLang="en-US" sz="2200" dirty="0">
                <a:latin typeface="Bodoni MT Black" pitchFamily="18" charset="0"/>
              </a:rPr>
              <a:t>，这里描述的是一个简化的</a:t>
            </a:r>
            <a:r>
              <a:rPr lang="en-US" altLang="zh-CN" sz="2200" dirty="0">
                <a:latin typeface="Bodoni MT Black" pitchFamily="18" charset="0"/>
              </a:rPr>
              <a:t>ATM</a:t>
            </a:r>
            <a:r>
              <a:rPr lang="zh-CN" altLang="en-US" sz="2200" dirty="0">
                <a:latin typeface="Bodoni MT Black" pitchFamily="18" charset="0"/>
              </a:rPr>
              <a:t>系统，为了简单起见，在下面讨论这个例子时将忽略主题层。</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10.3.3 </a:t>
            </a:r>
            <a:r>
              <a:rPr lang="zh-CN" altLang="en-US" sz="2400" dirty="0" smtClean="0">
                <a:solidFill>
                  <a:srgbClr val="D9D9D9"/>
                </a:solidFill>
                <a:latin typeface="Bodoni MT Black" pitchFamily="18" charset="0"/>
                <a:ea typeface="+mn-ea"/>
              </a:rPr>
              <a:t>划分主题</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6" name="内容占位符 4"/>
          <p:cNvSpPr>
            <a:spLocks noGrp="1"/>
          </p:cNvSpPr>
          <p:nvPr>
            <p:ph idx="4294967295"/>
          </p:nvPr>
        </p:nvSpPr>
        <p:spPr>
          <a:xfrm>
            <a:off x="420688" y="1385888"/>
            <a:ext cx="8229600" cy="603250"/>
          </a:xfrm>
        </p:spPr>
        <p:txBody>
          <a:bodyPr/>
          <a:lstStyle/>
          <a:p>
            <a:pPr marL="0" indent="0">
              <a:buFont typeface="Arial" charset="0"/>
              <a:buNone/>
              <a:defRPr/>
            </a:pPr>
            <a:r>
              <a:rPr lang="en-US" altLang="zh-CN" b="1" dirty="0" smtClean="0">
                <a:latin typeface="Bodoni MT Black" pitchFamily="18" charset="0"/>
              </a:rPr>
              <a:t>10.3.4 </a:t>
            </a:r>
            <a:r>
              <a:rPr lang="zh-CN" altLang="en-US" b="1" dirty="0" smtClean="0">
                <a:latin typeface="Bodoni MT Black" pitchFamily="18" charset="0"/>
              </a:rPr>
              <a:t>确定属性</a:t>
            </a:r>
            <a:r>
              <a:rPr lang="en-US" altLang="zh-CN" b="1" dirty="0" smtClean="0">
                <a:latin typeface="Bodoni MT Black" pitchFamily="18" charset="0"/>
              </a:rPr>
              <a:t> </a:t>
            </a:r>
            <a:endParaRPr lang="zh-CN" altLang="en-US" b="1" dirty="0" smtClean="0">
              <a:latin typeface="Bodoni MT Black" pitchFamily="18" charset="0"/>
            </a:endParaRPr>
          </a:p>
        </p:txBody>
      </p:sp>
      <p:sp>
        <p:nvSpPr>
          <p:cNvPr id="114692" name="文本框 2"/>
          <p:cNvSpPr txBox="1">
            <a:spLocks noChangeArrowheads="1"/>
          </p:cNvSpPr>
          <p:nvPr/>
        </p:nvSpPr>
        <p:spPr bwMode="auto">
          <a:xfrm>
            <a:off x="420688" y="2117233"/>
            <a:ext cx="8399784" cy="2353658"/>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smtClean="0">
                <a:solidFill>
                  <a:srgbClr val="FF0000"/>
                </a:solidFill>
                <a:latin typeface="Bodoni MT Black" pitchFamily="18" charset="0"/>
              </a:rPr>
              <a:t>      属性</a:t>
            </a:r>
            <a:r>
              <a:rPr lang="zh-CN" altLang="en-US" sz="2400" dirty="0">
                <a:latin typeface="Bodoni MT Black" pitchFamily="18" charset="0"/>
              </a:rPr>
              <a:t>是对象的性质</a:t>
            </a:r>
            <a:r>
              <a:rPr lang="zh-CN" altLang="en-US" sz="2400" dirty="0" smtClean="0">
                <a:latin typeface="Bodoni MT Black" pitchFamily="18" charset="0"/>
              </a:rPr>
              <a:t>，借助于</a:t>
            </a:r>
            <a:r>
              <a:rPr lang="zh-CN" altLang="en-US" sz="2400" dirty="0">
                <a:latin typeface="Bodoni MT Black" pitchFamily="18" charset="0"/>
              </a:rPr>
              <a:t>属性人们能对类与对象和结构有更深入更具体的认识。注意，在分析阶段不要用属性来表示对象间的关系，使用关联能够表示两个对象间的任何关系，而且把关系表示得更清晰、更醒目</a:t>
            </a:r>
            <a:r>
              <a:rPr lang="zh-CN" altLang="en-US" sz="2400" dirty="0" smtClean="0">
                <a:latin typeface="Bodoni MT Black" pitchFamily="18" charset="0"/>
              </a:rPr>
              <a:t>。一般说来</a:t>
            </a:r>
            <a:r>
              <a:rPr lang="zh-CN" altLang="en-US" sz="2400" dirty="0">
                <a:latin typeface="Bodoni MT Black" pitchFamily="18" charset="0"/>
              </a:rPr>
              <a:t>，确定属性的过程包括</a:t>
            </a:r>
            <a:r>
              <a:rPr lang="zh-CN" altLang="en-US" sz="2400" dirty="0">
                <a:solidFill>
                  <a:srgbClr val="FF0000"/>
                </a:solidFill>
                <a:latin typeface="Bodoni MT Black" pitchFamily="18" charset="0"/>
              </a:rPr>
              <a:t>分析</a:t>
            </a:r>
            <a:r>
              <a:rPr lang="zh-CN" altLang="en-US" sz="2400" dirty="0">
                <a:latin typeface="Bodoni MT Black" pitchFamily="18" charset="0"/>
              </a:rPr>
              <a:t>和</a:t>
            </a:r>
            <a:r>
              <a:rPr lang="zh-CN" altLang="en-US" sz="2400" dirty="0">
                <a:solidFill>
                  <a:srgbClr val="FF0000"/>
                </a:solidFill>
                <a:latin typeface="Bodoni MT Black" pitchFamily="18" charset="0"/>
              </a:rPr>
              <a:t>选择</a:t>
            </a:r>
            <a:r>
              <a:rPr lang="zh-CN" altLang="en-US" sz="2400" dirty="0">
                <a:latin typeface="Bodoni MT Black" pitchFamily="18" charset="0"/>
              </a:rPr>
              <a:t>两个步骤</a:t>
            </a:r>
            <a:r>
              <a:rPr lang="zh-CN" altLang="en-US" sz="2400" dirty="0" smtClean="0">
                <a:latin typeface="Bodoni MT Black" pitchFamily="18" charset="0"/>
              </a:rPr>
              <a:t>。</a:t>
            </a:r>
            <a:endParaRPr lang="en-US" altLang="zh-CN" sz="2400" dirty="0">
              <a:latin typeface="Bodoni MT Black" pitchFamily="18" charset="0"/>
            </a:endParaRPr>
          </a:p>
        </p:txBody>
      </p:sp>
      <p:sp>
        <p:nvSpPr>
          <p:cNvPr id="8"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内容占位符 4"/>
          <p:cNvSpPr>
            <a:spLocks noGrp="1"/>
          </p:cNvSpPr>
          <p:nvPr>
            <p:ph idx="4294967295"/>
          </p:nvPr>
        </p:nvSpPr>
        <p:spPr>
          <a:xfrm>
            <a:off x="477838" y="977900"/>
            <a:ext cx="8229600" cy="604838"/>
          </a:xfrm>
        </p:spPr>
        <p:txBody>
          <a:bodyPr/>
          <a:lstStyle/>
          <a:p>
            <a:pPr marL="0" indent="0">
              <a:buFont typeface="Arial" charset="0"/>
              <a:buNone/>
            </a:pPr>
            <a:r>
              <a:rPr lang="en-US" altLang="zh-CN" sz="2800" b="1" dirty="0" smtClean="0">
                <a:latin typeface="Bodoni MT Black" pitchFamily="18" charset="0"/>
              </a:rPr>
              <a:t>1. </a:t>
            </a:r>
            <a:r>
              <a:rPr lang="zh-CN" altLang="en-US" sz="2800" b="1" dirty="0" smtClean="0">
                <a:latin typeface="Bodoni MT Black" pitchFamily="18" charset="0"/>
              </a:rPr>
              <a:t>分析</a:t>
            </a:r>
          </a:p>
        </p:txBody>
      </p:sp>
      <p:sp>
        <p:nvSpPr>
          <p:cNvPr id="116739" name="文本框 2"/>
          <p:cNvSpPr txBox="1">
            <a:spLocks noChangeArrowheads="1"/>
          </p:cNvSpPr>
          <p:nvPr/>
        </p:nvSpPr>
        <p:spPr bwMode="auto">
          <a:xfrm>
            <a:off x="477838" y="1582738"/>
            <a:ext cx="8229600" cy="1477328"/>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     通常在</a:t>
            </a:r>
            <a:r>
              <a:rPr lang="zh-CN" altLang="en-US" sz="2400" dirty="0">
                <a:latin typeface="Bodoni MT Black" pitchFamily="18" charset="0"/>
              </a:rPr>
              <a:t>需求陈述中用</a:t>
            </a:r>
            <a:r>
              <a:rPr lang="zh-CN" altLang="en-US" sz="2400" dirty="0">
                <a:solidFill>
                  <a:srgbClr val="FF0000"/>
                </a:solidFill>
                <a:latin typeface="Bodoni MT Black" pitchFamily="18" charset="0"/>
              </a:rPr>
              <a:t>名词词组</a:t>
            </a:r>
            <a:r>
              <a:rPr lang="zh-CN" altLang="en-US" sz="2400" dirty="0">
                <a:latin typeface="Bodoni MT Black" pitchFamily="18" charset="0"/>
              </a:rPr>
              <a:t>表示</a:t>
            </a:r>
            <a:r>
              <a:rPr lang="zh-CN" altLang="en-US" sz="2400" dirty="0">
                <a:solidFill>
                  <a:srgbClr val="FF0000"/>
                </a:solidFill>
                <a:latin typeface="Bodoni MT Black" pitchFamily="18" charset="0"/>
              </a:rPr>
              <a:t>属性</a:t>
            </a:r>
            <a:r>
              <a:rPr lang="zh-CN" altLang="en-US" sz="2400" dirty="0">
                <a:latin typeface="Bodoni MT Black" pitchFamily="18" charset="0"/>
              </a:rPr>
              <a:t>，例如，“汽车的颜色”或“光标的位置”</a:t>
            </a:r>
            <a:r>
              <a:rPr lang="zh-CN" altLang="en-US" sz="2400" dirty="0" smtClean="0">
                <a:latin typeface="Bodoni MT Black" pitchFamily="18" charset="0"/>
              </a:rPr>
              <a:t>。往往</a:t>
            </a:r>
            <a:r>
              <a:rPr lang="zh-CN" altLang="en-US" sz="2400" dirty="0">
                <a:latin typeface="Bodoni MT Black" pitchFamily="18" charset="0"/>
              </a:rPr>
              <a:t>用</a:t>
            </a:r>
            <a:r>
              <a:rPr lang="zh-CN" altLang="en-US" sz="2400" dirty="0">
                <a:solidFill>
                  <a:srgbClr val="FF0000"/>
                </a:solidFill>
                <a:latin typeface="Bodoni MT Black" pitchFamily="18" charset="0"/>
              </a:rPr>
              <a:t>形容词</a:t>
            </a:r>
            <a:r>
              <a:rPr lang="zh-CN" altLang="en-US" sz="2400" dirty="0">
                <a:latin typeface="Bodoni MT Black" pitchFamily="18" charset="0"/>
              </a:rPr>
              <a:t>表示可枚举的</a:t>
            </a:r>
            <a:r>
              <a:rPr lang="zh-CN" altLang="en-US" sz="2400" dirty="0">
                <a:solidFill>
                  <a:srgbClr val="FF0000"/>
                </a:solidFill>
                <a:latin typeface="Bodoni MT Black" pitchFamily="18" charset="0"/>
              </a:rPr>
              <a:t>具体属性</a:t>
            </a:r>
            <a:r>
              <a:rPr lang="zh-CN" altLang="en-US" sz="2400" dirty="0">
                <a:latin typeface="Bodoni MT Black" pitchFamily="18" charset="0"/>
              </a:rPr>
              <a:t>，例如，“红色的”、“打开的”。</a:t>
            </a:r>
            <a:endParaRPr lang="en-US" altLang="zh-CN" sz="2400" dirty="0">
              <a:latin typeface="Bodoni MT Black" pitchFamily="18" charset="0"/>
            </a:endParaRPr>
          </a:p>
        </p:txBody>
      </p:sp>
      <p:sp>
        <p:nvSpPr>
          <p:cNvPr id="116740" name="文本框 3"/>
          <p:cNvSpPr txBox="1">
            <a:spLocks noChangeArrowheads="1"/>
          </p:cNvSpPr>
          <p:nvPr/>
        </p:nvSpPr>
        <p:spPr bwMode="auto">
          <a:xfrm>
            <a:off x="477838" y="3244368"/>
            <a:ext cx="8229600" cy="2400657"/>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     但是</a:t>
            </a:r>
            <a:r>
              <a:rPr lang="zh-CN" altLang="en-US" sz="2400" dirty="0">
                <a:latin typeface="Bodoni MT Black" pitchFamily="18" charset="0"/>
              </a:rPr>
              <a:t>，不可能在需求陈述中找到所有属性，分析员还</a:t>
            </a:r>
            <a:r>
              <a:rPr lang="zh-CN" altLang="en-US" sz="2400" dirty="0" smtClean="0">
                <a:latin typeface="Bodoni MT Black" pitchFamily="18" charset="0"/>
              </a:rPr>
              <a:t>必须借助于</a:t>
            </a:r>
            <a:r>
              <a:rPr lang="zh-CN" altLang="en-US" sz="2400" dirty="0">
                <a:solidFill>
                  <a:srgbClr val="FF0000"/>
                </a:solidFill>
                <a:latin typeface="Bodoni MT Black" pitchFamily="18" charset="0"/>
              </a:rPr>
              <a:t>领域知识</a:t>
            </a:r>
            <a:r>
              <a:rPr lang="zh-CN" altLang="en-US" sz="2400" dirty="0">
                <a:latin typeface="Bodoni MT Black" pitchFamily="18" charset="0"/>
              </a:rPr>
              <a:t>和</a:t>
            </a:r>
            <a:r>
              <a:rPr lang="zh-CN" altLang="en-US" sz="2400" dirty="0">
                <a:solidFill>
                  <a:srgbClr val="FF0000"/>
                </a:solidFill>
                <a:latin typeface="Bodoni MT Black" pitchFamily="18" charset="0"/>
              </a:rPr>
              <a:t>常识</a:t>
            </a:r>
            <a:r>
              <a:rPr lang="zh-CN" altLang="en-US" sz="2400" dirty="0">
                <a:latin typeface="Bodoni MT Black" pitchFamily="18" charset="0"/>
              </a:rPr>
              <a:t>才能分析得出需要的属性。幸运的是，属性对问题域的基本结构影响很小。随着时间的推移，问题域中的类始终保持稳定，属性却可能改变了，相应地，类中方法的复杂程度也将改变</a:t>
            </a:r>
            <a:r>
              <a:rPr lang="zh-CN" altLang="en-US" sz="2400" dirty="0" smtClean="0">
                <a:latin typeface="Bodoni MT Black" pitchFamily="18" charset="0"/>
              </a:rPr>
              <a:t>。</a:t>
            </a:r>
            <a:endParaRPr lang="zh-CN" altLang="en-US" dirty="0">
              <a:latin typeface="Bodoni MT Black" pitchFamily="18" charset="0"/>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7"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文本框 2"/>
          <p:cNvSpPr txBox="1">
            <a:spLocks noChangeArrowheads="1"/>
          </p:cNvSpPr>
          <p:nvPr/>
        </p:nvSpPr>
        <p:spPr bwMode="auto">
          <a:xfrm>
            <a:off x="395536" y="1844824"/>
            <a:ext cx="8280920" cy="2400657"/>
          </a:xfrm>
          <a:prstGeom prst="rect">
            <a:avLst/>
          </a:prstGeom>
          <a:noFill/>
          <a:ln w="222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solidFill>
                  <a:srgbClr val="FF0000"/>
                </a:solidFill>
                <a:latin typeface="Bodoni MT Black" pitchFamily="18" charset="0"/>
              </a:rPr>
              <a:t>属性</a:t>
            </a:r>
            <a:r>
              <a:rPr lang="zh-CN" altLang="en-US" sz="2400" dirty="0">
                <a:solidFill>
                  <a:srgbClr val="FF0000"/>
                </a:solidFill>
                <a:latin typeface="Bodoni MT Black" pitchFamily="18" charset="0"/>
              </a:rPr>
              <a:t>的确定</a:t>
            </a:r>
            <a:r>
              <a:rPr lang="zh-CN" altLang="en-US" sz="2400" dirty="0">
                <a:latin typeface="Bodoni MT Black" pitchFamily="18" charset="0"/>
              </a:rPr>
              <a:t>既与</a:t>
            </a:r>
            <a:r>
              <a:rPr lang="zh-CN" altLang="en-US" sz="2400" dirty="0">
                <a:solidFill>
                  <a:srgbClr val="FF0000"/>
                </a:solidFill>
                <a:latin typeface="Bodoni MT Black" pitchFamily="18" charset="0"/>
              </a:rPr>
              <a:t>问题域</a:t>
            </a:r>
            <a:r>
              <a:rPr lang="zh-CN" altLang="en-US" sz="2400" dirty="0">
                <a:latin typeface="Bodoni MT Black" pitchFamily="18" charset="0"/>
              </a:rPr>
              <a:t>有关，也和目标系统的</a:t>
            </a:r>
            <a:r>
              <a:rPr lang="zh-CN" altLang="en-US" sz="2400" dirty="0">
                <a:solidFill>
                  <a:srgbClr val="FF0000"/>
                </a:solidFill>
                <a:latin typeface="Bodoni MT Black" pitchFamily="18" charset="0"/>
              </a:rPr>
              <a:t>任务</a:t>
            </a:r>
            <a:r>
              <a:rPr lang="zh-CN" altLang="en-US" sz="2400" dirty="0">
                <a:latin typeface="Bodoni MT Black" pitchFamily="18" charset="0"/>
              </a:rPr>
              <a:t>有关。应该仅考虑与具体应用直接相关的属性，不要考虑那些超出所要解决的问题范围的属性。在分析过程中应该首先找出最重要的属性，以后再逐渐把其余属性增添进去。</a:t>
            </a:r>
            <a:r>
              <a:rPr lang="zh-CN" altLang="en-US" sz="2400" dirty="0">
                <a:solidFill>
                  <a:srgbClr val="FF0000"/>
                </a:solidFill>
                <a:latin typeface="Bodoni MT Black" pitchFamily="18" charset="0"/>
              </a:rPr>
              <a:t>在分析阶段不要考虑那些纯粹用于实现的属性。</a:t>
            </a:r>
            <a:endParaRPr lang="en-US" altLang="zh-CN" sz="2400" dirty="0">
              <a:solidFill>
                <a:srgbClr val="FF0000"/>
              </a:solidFill>
              <a:latin typeface="Bodoni MT Black" pitchFamily="18" charset="0"/>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5"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3276600" y="6291263"/>
            <a:ext cx="30956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10.1.1 </a:t>
            </a:r>
            <a:r>
              <a:rPr lang="zh-CN" altLang="en-US" sz="2400" dirty="0" smtClean="0">
                <a:solidFill>
                  <a:srgbClr val="D9D9D9"/>
                </a:solidFill>
                <a:latin typeface="Bodoni MT Black" pitchFamily="18" charset="0"/>
                <a:ea typeface="+mn-ea"/>
              </a:rPr>
              <a:t>概述</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255588" y="28575"/>
            <a:ext cx="8229600" cy="1143000"/>
          </a:xfrm>
        </p:spPr>
        <p:txBody>
          <a:bodyPr/>
          <a:lstStyle/>
          <a:p>
            <a:pPr>
              <a:defRPr/>
            </a:pPr>
            <a:r>
              <a:rPr lang="en-US" altLang="zh-CN" b="1" dirty="0" smtClean="0">
                <a:latin typeface="Bodoni MT Black" pitchFamily="18" charset="0"/>
                <a:ea typeface="+mn-ea"/>
              </a:rPr>
              <a:t>10.1 </a:t>
            </a:r>
            <a:r>
              <a:rPr lang="zh-CN" altLang="en-US" b="1" dirty="0" smtClean="0">
                <a:latin typeface="Bodoni MT Black" pitchFamily="18" charset="0"/>
              </a:rPr>
              <a:t>面向对象分析的基本过程</a:t>
            </a:r>
          </a:p>
        </p:txBody>
      </p:sp>
      <p:sp>
        <p:nvSpPr>
          <p:cNvPr id="26629" name="内容占位符 4"/>
          <p:cNvSpPr>
            <a:spLocks noGrp="1"/>
          </p:cNvSpPr>
          <p:nvPr>
            <p:ph idx="4294967295"/>
          </p:nvPr>
        </p:nvSpPr>
        <p:spPr>
          <a:xfrm>
            <a:off x="250825" y="1052736"/>
            <a:ext cx="8229600" cy="604837"/>
          </a:xfrm>
        </p:spPr>
        <p:txBody>
          <a:bodyPr/>
          <a:lstStyle/>
          <a:p>
            <a:pPr marL="0" indent="0">
              <a:buFont typeface="Arial" charset="0"/>
              <a:buNone/>
              <a:defRPr/>
            </a:pPr>
            <a:r>
              <a:rPr lang="en-US" altLang="zh-CN" b="1" dirty="0" smtClean="0">
                <a:latin typeface="Bodoni MT Black" pitchFamily="18" charset="0"/>
              </a:rPr>
              <a:t>10.1.1 </a:t>
            </a:r>
            <a:r>
              <a:rPr lang="zh-CN" altLang="en-US" b="1" dirty="0" smtClean="0">
                <a:latin typeface="Bodoni MT Black" pitchFamily="18" charset="0"/>
              </a:rPr>
              <a:t>概述</a:t>
            </a:r>
          </a:p>
        </p:txBody>
      </p:sp>
      <p:sp>
        <p:nvSpPr>
          <p:cNvPr id="2" name="文本框 1"/>
          <p:cNvSpPr txBox="1"/>
          <p:nvPr/>
        </p:nvSpPr>
        <p:spPr>
          <a:xfrm>
            <a:off x="255588" y="1657573"/>
            <a:ext cx="8636892" cy="3785652"/>
          </a:xfrm>
          <a:prstGeom prst="rect">
            <a:avLst/>
          </a:prstGeom>
          <a:noFill/>
        </p:spPr>
        <p:txBody>
          <a:bodyPr wrap="square">
            <a:spAutoFit/>
          </a:bodyPr>
          <a:lstStyle/>
          <a:p>
            <a:pPr eaLnBrk="1" hangingPunct="1">
              <a:lnSpc>
                <a:spcPct val="125000"/>
              </a:lnSpc>
              <a:defRPr/>
            </a:pPr>
            <a:r>
              <a:rPr lang="zh-CN" altLang="en-US" sz="2400" dirty="0">
                <a:latin typeface="Bodoni MT Black" pitchFamily="18" charset="0"/>
              </a:rPr>
              <a:t>     </a:t>
            </a:r>
            <a:r>
              <a:rPr lang="zh-CN" altLang="en-US" sz="2400" dirty="0" smtClean="0">
                <a:latin typeface="Bodoni MT Black" pitchFamily="18" charset="0"/>
              </a:rPr>
              <a:t>面向对象分析</a:t>
            </a:r>
            <a:r>
              <a:rPr lang="zh-CN" altLang="en-US" sz="2400" dirty="0">
                <a:latin typeface="Bodoni MT Black" pitchFamily="18" charset="0"/>
              </a:rPr>
              <a:t>，就是</a:t>
            </a:r>
            <a:r>
              <a:rPr lang="zh-CN" altLang="en-US" sz="2400" dirty="0">
                <a:solidFill>
                  <a:srgbClr val="FF0000"/>
                </a:solidFill>
                <a:latin typeface="Bodoni MT Black" pitchFamily="18" charset="0"/>
              </a:rPr>
              <a:t>抽取和整理用户需求并建立问题域精确模型的过程</a:t>
            </a:r>
            <a:r>
              <a:rPr lang="zh-CN" altLang="en-US" sz="2400" dirty="0">
                <a:latin typeface="Bodoni MT Black" pitchFamily="18" charset="0"/>
              </a:rPr>
              <a:t>。</a:t>
            </a:r>
            <a:endParaRPr lang="en-US" altLang="zh-CN" sz="2400" dirty="0">
              <a:latin typeface="Bodoni MT Black" pitchFamily="18" charset="0"/>
            </a:endParaRPr>
          </a:p>
          <a:p>
            <a:pPr marL="457200" indent="-457200" eaLnBrk="1" hangingPunct="1">
              <a:lnSpc>
                <a:spcPct val="125000"/>
              </a:lnSpc>
              <a:buSzPct val="100000"/>
              <a:buFont typeface="Wingdings" panose="05000000000000000000" pitchFamily="2" charset="2"/>
              <a:buChar char="l"/>
              <a:defRPr/>
            </a:pPr>
            <a:r>
              <a:rPr lang="zh-CN" altLang="en-US" sz="2400" dirty="0">
                <a:latin typeface="Bodoni MT Black" pitchFamily="18" charset="0"/>
              </a:rPr>
              <a:t>面向对象分析过程从</a:t>
            </a:r>
            <a:r>
              <a:rPr lang="zh-CN" altLang="en-US" sz="2400" dirty="0">
                <a:solidFill>
                  <a:srgbClr val="FF0000"/>
                </a:solidFill>
                <a:latin typeface="Bodoni MT Black" pitchFamily="18" charset="0"/>
              </a:rPr>
              <a:t>分析陈述用户需求的文件</a:t>
            </a:r>
            <a:r>
              <a:rPr lang="zh-CN" altLang="en-US" sz="2400" dirty="0">
                <a:latin typeface="Bodoni MT Black" pitchFamily="18" charset="0"/>
              </a:rPr>
              <a:t>开始</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rPr>
              <a:t>接下来</a:t>
            </a:r>
            <a:r>
              <a:rPr lang="zh-CN" altLang="en-US" sz="2400" dirty="0">
                <a:latin typeface="Bodoni MT Black" pitchFamily="18" charset="0"/>
              </a:rPr>
              <a:t>，系统分析员应该深入理解用户需求，</a:t>
            </a:r>
            <a:r>
              <a:rPr lang="zh-CN" altLang="en-US" sz="2400" dirty="0">
                <a:solidFill>
                  <a:srgbClr val="FF0000"/>
                </a:solidFill>
                <a:latin typeface="Bodoni MT Black" pitchFamily="18" charset="0"/>
              </a:rPr>
              <a:t>抽象出目标系统的本质属性</a:t>
            </a:r>
            <a:r>
              <a:rPr lang="zh-CN" altLang="en-US" sz="2400" dirty="0">
                <a:latin typeface="Bodoni MT Black" pitchFamily="18" charset="0"/>
              </a:rPr>
              <a:t>，并用模型准确地表示出来</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rPr>
              <a:t>在</a:t>
            </a:r>
            <a:r>
              <a:rPr lang="zh-CN" altLang="en-US" sz="2400" dirty="0">
                <a:latin typeface="Bodoni MT Black" pitchFamily="18" charset="0"/>
              </a:rPr>
              <a:t>面向对象建模的过程中，系统分析员必须认真向领域专家</a:t>
            </a:r>
            <a:r>
              <a:rPr lang="zh-CN" altLang="en-US" sz="2400" dirty="0" smtClean="0">
                <a:latin typeface="Bodoni MT Black" pitchFamily="18" charset="0"/>
              </a:rPr>
              <a:t>学习，</a:t>
            </a:r>
            <a:r>
              <a:rPr lang="zh-CN" altLang="en-US" sz="2400" dirty="0">
                <a:latin typeface="Bodoni MT Black" pitchFamily="18" charset="0"/>
              </a:rPr>
              <a:t>还应该仔细研究以前针对相同的或类似的问题域进行面向对象分析所得到的结果（</a:t>
            </a:r>
            <a:r>
              <a:rPr lang="zh-CN" altLang="en-US" sz="2400" dirty="0">
                <a:solidFill>
                  <a:srgbClr val="FF0000"/>
                </a:solidFill>
                <a:latin typeface="Bodoni MT Black" pitchFamily="18" charset="0"/>
              </a:rPr>
              <a:t>可重用</a:t>
            </a:r>
            <a:r>
              <a:rPr lang="zh-CN" altLang="en-US" sz="2400" dirty="0">
                <a:latin typeface="Bodoni MT Black" pitchFamily="18" charset="0"/>
              </a:rPr>
              <a:t>）。</a:t>
            </a:r>
            <a:endParaRPr lang="en-US" altLang="zh-CN" sz="2400" dirty="0">
              <a:latin typeface="Bodoni MT Black"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4"/>
          <p:cNvSpPr>
            <a:spLocks noGrp="1"/>
          </p:cNvSpPr>
          <p:nvPr>
            <p:ph idx="4294967295"/>
          </p:nvPr>
        </p:nvSpPr>
        <p:spPr>
          <a:xfrm>
            <a:off x="462060" y="1022886"/>
            <a:ext cx="8229600" cy="604838"/>
          </a:xfrm>
        </p:spPr>
        <p:txBody>
          <a:bodyPr/>
          <a:lstStyle/>
          <a:p>
            <a:pPr marL="0" indent="0">
              <a:buFont typeface="Arial" charset="0"/>
              <a:buNone/>
            </a:pPr>
            <a:r>
              <a:rPr lang="en-US" altLang="zh-CN" sz="2800" b="1" dirty="0" smtClean="0">
                <a:latin typeface="Bodoni MT Black" pitchFamily="18" charset="0"/>
              </a:rPr>
              <a:t>2. </a:t>
            </a:r>
            <a:r>
              <a:rPr lang="zh-CN" altLang="en-US" sz="2800" b="1" dirty="0" smtClean="0">
                <a:latin typeface="Bodoni MT Black" pitchFamily="18" charset="0"/>
              </a:rPr>
              <a:t>选择</a:t>
            </a:r>
          </a:p>
        </p:txBody>
      </p:sp>
      <p:sp>
        <p:nvSpPr>
          <p:cNvPr id="120835" name="文本框 2"/>
          <p:cNvSpPr txBox="1">
            <a:spLocks noChangeArrowheads="1"/>
          </p:cNvSpPr>
          <p:nvPr/>
        </p:nvSpPr>
        <p:spPr bwMode="auto">
          <a:xfrm>
            <a:off x="428799" y="1515070"/>
            <a:ext cx="8175650" cy="1015663"/>
          </a:xfrm>
          <a:prstGeom prst="rect">
            <a:avLst/>
          </a:prstGeom>
          <a:noFill/>
          <a:ln w="2222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     认真</a:t>
            </a:r>
            <a:r>
              <a:rPr lang="zh-CN" altLang="en-US" sz="2400" dirty="0">
                <a:latin typeface="Bodoni MT Black" pitchFamily="18" charset="0"/>
              </a:rPr>
              <a:t>考察经初步分析而确定下来的那些属性，从中删掉不正确的或不必要的属性。通常有以下几种常见</a:t>
            </a:r>
            <a:r>
              <a:rPr lang="zh-CN" altLang="en-US" sz="2400" dirty="0" smtClean="0">
                <a:latin typeface="Bodoni MT Black" pitchFamily="18" charset="0"/>
              </a:rPr>
              <a:t>情况：</a:t>
            </a:r>
            <a:endParaRPr lang="en-US" altLang="zh-CN" sz="2400" dirty="0">
              <a:latin typeface="Bodoni MT Black" pitchFamily="18" charset="0"/>
            </a:endParaRPr>
          </a:p>
        </p:txBody>
      </p:sp>
      <p:sp>
        <p:nvSpPr>
          <p:cNvPr id="120836" name="文本框 1"/>
          <p:cNvSpPr txBox="1">
            <a:spLocks noChangeArrowheads="1"/>
          </p:cNvSpPr>
          <p:nvPr/>
        </p:nvSpPr>
        <p:spPr bwMode="auto">
          <a:xfrm>
            <a:off x="428798" y="2513575"/>
            <a:ext cx="8296124" cy="3323987"/>
          </a:xfrm>
          <a:prstGeom prst="rect">
            <a:avLst/>
          </a:prstGeom>
          <a:noFill/>
          <a:ln w="22225">
            <a:noFill/>
            <a:miter lim="800000"/>
            <a:headEnd/>
            <a:tailEnd/>
          </a:ln>
        </p:spPr>
        <p:txBody>
          <a:bodyPr wrap="square">
            <a:spAutoFit/>
          </a:bodyPr>
          <a:lstStyle/>
          <a:p>
            <a:pPr eaLnBrk="1" hangingPunct="1">
              <a:lnSpc>
                <a:spcPct val="125000"/>
              </a:lnSpc>
            </a:pPr>
            <a:r>
              <a:rPr lang="zh-CN" altLang="en-US" sz="2400" b="1" dirty="0" smtClean="0">
                <a:solidFill>
                  <a:srgbClr val="FF0000"/>
                </a:solidFill>
                <a:latin typeface="Bodoni MT Black" pitchFamily="18" charset="0"/>
              </a:rPr>
              <a:t>① 误</a:t>
            </a:r>
            <a:r>
              <a:rPr lang="zh-CN" altLang="en-US" sz="2400" b="1" dirty="0">
                <a:solidFill>
                  <a:srgbClr val="FF0000"/>
                </a:solidFill>
                <a:latin typeface="Bodoni MT Black" pitchFamily="18" charset="0"/>
              </a:rPr>
              <a:t>把对象当作属性</a:t>
            </a:r>
          </a:p>
          <a:p>
            <a:pPr eaLnBrk="1" hangingPunct="1">
              <a:lnSpc>
                <a:spcPct val="125000"/>
              </a:lnSpc>
            </a:pPr>
            <a:r>
              <a:rPr lang="zh-CN" altLang="en-US" sz="2400" dirty="0" smtClean="0">
                <a:latin typeface="Bodoni MT Black" pitchFamily="18" charset="0"/>
              </a:rPr>
              <a:t>     如果</a:t>
            </a:r>
            <a:r>
              <a:rPr lang="zh-CN" altLang="en-US" sz="2400" dirty="0">
                <a:latin typeface="Bodoni MT Black" pitchFamily="18" charset="0"/>
              </a:rPr>
              <a:t>某个实体的独立存在比它的值更重要，则应把它作为一个对象而不是对象的属性。在具体应用领域中具有自身性质的实体，必然是对象。同一个实体在不同应用领域中，到底应该作为对象还是属性，需要具体分析才能确定。例如，在邮政目录中，“城市”是一个属性，而在人口普查中却应该把“城市”当作对象。</a:t>
            </a: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7"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文本框 1"/>
          <p:cNvSpPr txBox="1">
            <a:spLocks noChangeArrowheads="1"/>
          </p:cNvSpPr>
          <p:nvPr/>
        </p:nvSpPr>
        <p:spPr bwMode="auto">
          <a:xfrm>
            <a:off x="467544" y="1340768"/>
            <a:ext cx="8208912" cy="2862322"/>
          </a:xfrm>
          <a:prstGeom prst="rect">
            <a:avLst/>
          </a:prstGeom>
          <a:noFill/>
          <a:ln w="22225">
            <a:noFill/>
            <a:miter lim="800000"/>
            <a:headEnd/>
            <a:tailEnd/>
          </a:ln>
        </p:spPr>
        <p:txBody>
          <a:bodyPr wrap="square">
            <a:spAutoFit/>
          </a:bodyPr>
          <a:lstStyle/>
          <a:p>
            <a:pPr eaLnBrk="1" hangingPunct="1">
              <a:lnSpc>
                <a:spcPct val="125000"/>
              </a:lnSpc>
            </a:pPr>
            <a:r>
              <a:rPr lang="zh-CN" altLang="en-US" sz="2400" b="1" dirty="0" smtClean="0">
                <a:solidFill>
                  <a:srgbClr val="FF0000"/>
                </a:solidFill>
                <a:latin typeface="Bodoni MT Black" pitchFamily="18" charset="0"/>
              </a:rPr>
              <a:t>② 误</a:t>
            </a:r>
            <a:r>
              <a:rPr lang="zh-CN" altLang="en-US" sz="2400" b="1" dirty="0">
                <a:solidFill>
                  <a:srgbClr val="FF0000"/>
                </a:solidFill>
                <a:latin typeface="Bodoni MT Black" pitchFamily="18" charset="0"/>
              </a:rPr>
              <a:t>把关联类的属性当作一般对象的属性</a:t>
            </a:r>
          </a:p>
          <a:p>
            <a:pPr eaLnBrk="1" hangingPunct="1">
              <a:lnSpc>
                <a:spcPct val="125000"/>
              </a:lnSpc>
            </a:pPr>
            <a:r>
              <a:rPr lang="zh-CN" altLang="en-US" sz="2400" dirty="0" smtClean="0">
                <a:latin typeface="Bodoni MT Black" pitchFamily="18" charset="0"/>
              </a:rPr>
              <a:t>      如果</a:t>
            </a:r>
            <a:r>
              <a:rPr lang="zh-CN" altLang="en-US" sz="2400" dirty="0">
                <a:latin typeface="Bodoni MT Black" pitchFamily="18" charset="0"/>
              </a:rPr>
              <a:t>某个性质依赖于某个关联链的存在，则该性质是关联类的属性，在分析阶段不应该把它作为一般对象的属性。特别是在多对多关联中，关联类属性很明显，即使在以后的开发阶段中，也不能把它归并成相互关联的两个对象中任一个的属性。</a:t>
            </a: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extLst>
      <p:ext uri="{BB962C8B-B14F-4D97-AF65-F5344CB8AC3E}">
        <p14:creationId xmlns:p14="http://schemas.microsoft.com/office/powerpoint/2010/main" val="24897136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文本框 8"/>
          <p:cNvSpPr txBox="1">
            <a:spLocks noChangeArrowheads="1"/>
          </p:cNvSpPr>
          <p:nvPr/>
        </p:nvSpPr>
        <p:spPr bwMode="auto">
          <a:xfrm>
            <a:off x="467544" y="1484784"/>
            <a:ext cx="8280920" cy="2400657"/>
          </a:xfrm>
          <a:prstGeom prst="rect">
            <a:avLst/>
          </a:prstGeom>
          <a:noFill/>
          <a:ln w="22225">
            <a:noFill/>
            <a:miter lim="800000"/>
            <a:headEnd/>
            <a:tailEnd/>
          </a:ln>
        </p:spPr>
        <p:txBody>
          <a:bodyPr wrap="square">
            <a:spAutoFit/>
          </a:bodyPr>
          <a:lstStyle/>
          <a:p>
            <a:pPr eaLnBrk="1" hangingPunct="1">
              <a:lnSpc>
                <a:spcPct val="125000"/>
              </a:lnSpc>
            </a:pPr>
            <a:r>
              <a:rPr lang="zh-CN" altLang="en-US" sz="2400" b="1" dirty="0" smtClean="0">
                <a:solidFill>
                  <a:srgbClr val="FF0000"/>
                </a:solidFill>
                <a:latin typeface="Bodoni MT Black" pitchFamily="18" charset="0"/>
              </a:rPr>
              <a:t>③ 把</a:t>
            </a:r>
            <a:r>
              <a:rPr lang="zh-CN" altLang="en-US" sz="2400" b="1" dirty="0">
                <a:solidFill>
                  <a:srgbClr val="FF0000"/>
                </a:solidFill>
                <a:latin typeface="Bodoni MT Black" pitchFamily="18" charset="0"/>
              </a:rPr>
              <a:t>限定误当成属性</a:t>
            </a:r>
            <a:endParaRPr lang="en-US" altLang="zh-CN" sz="2400" b="1" dirty="0">
              <a:solidFill>
                <a:srgbClr val="FF0000"/>
              </a:solidFill>
              <a:latin typeface="Bodoni MT Black" pitchFamily="18" charset="0"/>
            </a:endParaRPr>
          </a:p>
          <a:p>
            <a:pPr eaLnBrk="1" hangingPunct="1">
              <a:lnSpc>
                <a:spcPct val="125000"/>
              </a:lnSpc>
            </a:pPr>
            <a:r>
              <a:rPr lang="zh-CN" altLang="en-US" sz="2400" dirty="0" smtClean="0">
                <a:latin typeface="Bodoni MT Black" pitchFamily="18" charset="0"/>
              </a:rPr>
              <a:t>     正确</a:t>
            </a:r>
            <a:r>
              <a:rPr lang="zh-CN" altLang="en-US" sz="2400" dirty="0">
                <a:latin typeface="Bodoni MT Black" pitchFamily="18" charset="0"/>
              </a:rPr>
              <a:t>使用限定词往往可以减少关联的重数。如果把某个属性值固定下来以后能减少关联的重数，则应该考虑把这个属性重新表述成一个限定词。在</a:t>
            </a:r>
            <a:r>
              <a:rPr lang="en-US" altLang="zh-CN" sz="2400" dirty="0">
                <a:latin typeface="Bodoni MT Black" pitchFamily="18" charset="0"/>
              </a:rPr>
              <a:t>ATM</a:t>
            </a:r>
            <a:r>
              <a:rPr lang="zh-CN" altLang="en-US" sz="2400" dirty="0">
                <a:latin typeface="Bodoni MT Black" pitchFamily="18" charset="0"/>
              </a:rPr>
              <a:t>系统的例子中，</a:t>
            </a:r>
            <a:r>
              <a:rPr lang="zh-CN" altLang="en-US" sz="2400" dirty="0">
                <a:solidFill>
                  <a:srgbClr val="FF0000"/>
                </a:solidFill>
                <a:latin typeface="Bodoni MT Black" pitchFamily="18" charset="0"/>
              </a:rPr>
              <a:t>“分行代码”</a:t>
            </a:r>
            <a:r>
              <a:rPr lang="zh-CN" altLang="en-US" sz="2400" dirty="0">
                <a:latin typeface="Bodoni MT Black" pitchFamily="18" charset="0"/>
              </a:rPr>
              <a:t>、</a:t>
            </a:r>
            <a:r>
              <a:rPr lang="zh-CN" altLang="en-US" sz="2400" dirty="0">
                <a:solidFill>
                  <a:srgbClr val="FF0000"/>
                </a:solidFill>
                <a:latin typeface="Bodoni MT Black" pitchFamily="18" charset="0"/>
              </a:rPr>
              <a:t>“账号”</a:t>
            </a:r>
            <a:r>
              <a:rPr lang="zh-CN" altLang="en-US" sz="2400" dirty="0">
                <a:latin typeface="Bodoni MT Black" pitchFamily="18" charset="0"/>
              </a:rPr>
              <a:t>、</a:t>
            </a:r>
            <a:r>
              <a:rPr lang="zh-CN" altLang="en-US" sz="2400" dirty="0">
                <a:solidFill>
                  <a:srgbClr val="FF0000"/>
                </a:solidFill>
                <a:latin typeface="Bodoni MT Black" pitchFamily="18" charset="0"/>
              </a:rPr>
              <a:t>“雇员号”</a:t>
            </a:r>
            <a:r>
              <a:rPr lang="zh-CN" altLang="en-US" sz="2400" dirty="0">
                <a:latin typeface="Bodoni MT Black" pitchFamily="18" charset="0"/>
              </a:rPr>
              <a:t>、</a:t>
            </a:r>
            <a:r>
              <a:rPr lang="zh-CN" altLang="en-US" sz="2400" dirty="0">
                <a:solidFill>
                  <a:srgbClr val="FF0000"/>
                </a:solidFill>
                <a:latin typeface="Bodoni MT Black" pitchFamily="18" charset="0"/>
              </a:rPr>
              <a:t>“站号”</a:t>
            </a:r>
            <a:r>
              <a:rPr lang="zh-CN" altLang="en-US" sz="2400" dirty="0">
                <a:latin typeface="Bodoni MT Black" pitchFamily="18" charset="0"/>
              </a:rPr>
              <a:t>等都是限定词。</a:t>
            </a: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文本框 1"/>
          <p:cNvSpPr txBox="1">
            <a:spLocks noChangeArrowheads="1"/>
          </p:cNvSpPr>
          <p:nvPr/>
        </p:nvSpPr>
        <p:spPr bwMode="auto">
          <a:xfrm>
            <a:off x="395536" y="1076325"/>
            <a:ext cx="8208912" cy="1477328"/>
          </a:xfrm>
          <a:prstGeom prst="rect">
            <a:avLst/>
          </a:prstGeom>
          <a:noFill/>
          <a:ln w="22225">
            <a:noFill/>
            <a:miter lim="800000"/>
            <a:headEnd/>
            <a:tailEnd/>
          </a:ln>
        </p:spPr>
        <p:txBody>
          <a:bodyPr wrap="square">
            <a:spAutoFit/>
          </a:bodyPr>
          <a:lstStyle/>
          <a:p>
            <a:pPr eaLnBrk="1" hangingPunct="1">
              <a:lnSpc>
                <a:spcPct val="125000"/>
              </a:lnSpc>
            </a:pPr>
            <a:r>
              <a:rPr lang="zh-CN" altLang="en-US" sz="2400" b="1" dirty="0" smtClean="0">
                <a:solidFill>
                  <a:srgbClr val="FF0000"/>
                </a:solidFill>
                <a:latin typeface="Bodoni MT Black" pitchFamily="18" charset="0"/>
              </a:rPr>
              <a:t>④ 误</a:t>
            </a:r>
            <a:r>
              <a:rPr lang="zh-CN" altLang="en-US" sz="2400" b="1" dirty="0">
                <a:solidFill>
                  <a:srgbClr val="FF0000"/>
                </a:solidFill>
                <a:latin typeface="Bodoni MT Black" pitchFamily="18" charset="0"/>
              </a:rPr>
              <a:t>把内部状态当成了属性</a:t>
            </a:r>
            <a:endParaRPr lang="en-US" altLang="zh-CN" sz="2400" b="1" dirty="0">
              <a:solidFill>
                <a:srgbClr val="FF0000"/>
              </a:solidFill>
              <a:latin typeface="Bodoni MT Black" pitchFamily="18" charset="0"/>
            </a:endParaRPr>
          </a:p>
          <a:p>
            <a:pPr eaLnBrk="1" hangingPunct="1">
              <a:lnSpc>
                <a:spcPct val="125000"/>
              </a:lnSpc>
            </a:pPr>
            <a:r>
              <a:rPr lang="zh-CN" altLang="en-US" sz="2400" dirty="0" smtClean="0">
                <a:latin typeface="Bodoni MT Black" pitchFamily="18" charset="0"/>
              </a:rPr>
              <a:t>     如果</a:t>
            </a:r>
            <a:r>
              <a:rPr lang="zh-CN" altLang="en-US" sz="2400" dirty="0">
                <a:latin typeface="Bodoni MT Black" pitchFamily="18" charset="0"/>
              </a:rPr>
              <a:t>某个性质是对象的非公开的内部状态，则应该从对象模型中删掉这个属性。</a:t>
            </a:r>
          </a:p>
        </p:txBody>
      </p:sp>
      <p:sp>
        <p:nvSpPr>
          <p:cNvPr id="124931" name="文本框 8"/>
          <p:cNvSpPr txBox="1">
            <a:spLocks noChangeArrowheads="1"/>
          </p:cNvSpPr>
          <p:nvPr/>
        </p:nvSpPr>
        <p:spPr bwMode="auto">
          <a:xfrm>
            <a:off x="395536" y="2701369"/>
            <a:ext cx="8280920" cy="1015663"/>
          </a:xfrm>
          <a:prstGeom prst="rect">
            <a:avLst/>
          </a:prstGeom>
          <a:noFill/>
          <a:ln w="22225">
            <a:noFill/>
            <a:miter lim="800000"/>
            <a:headEnd/>
            <a:tailEnd/>
          </a:ln>
        </p:spPr>
        <p:txBody>
          <a:bodyPr wrap="square">
            <a:spAutoFit/>
          </a:bodyPr>
          <a:lstStyle/>
          <a:p>
            <a:pPr eaLnBrk="1" hangingPunct="1">
              <a:lnSpc>
                <a:spcPct val="125000"/>
              </a:lnSpc>
            </a:pPr>
            <a:r>
              <a:rPr lang="zh-CN" altLang="en-US" sz="2400" b="1" dirty="0" smtClean="0">
                <a:solidFill>
                  <a:srgbClr val="FF0000"/>
                </a:solidFill>
                <a:latin typeface="Bodoni MT Black" pitchFamily="18" charset="0"/>
              </a:rPr>
              <a:t>⑤ 过于</a:t>
            </a:r>
            <a:r>
              <a:rPr lang="zh-CN" altLang="en-US" sz="2400" b="1" dirty="0">
                <a:solidFill>
                  <a:srgbClr val="FF0000"/>
                </a:solidFill>
                <a:latin typeface="Bodoni MT Black" pitchFamily="18" charset="0"/>
              </a:rPr>
              <a:t>细化</a:t>
            </a:r>
            <a:endParaRPr lang="en-US" altLang="zh-CN" sz="2400" b="1" dirty="0">
              <a:solidFill>
                <a:srgbClr val="FF0000"/>
              </a:solidFill>
              <a:latin typeface="Bodoni MT Black" pitchFamily="18" charset="0"/>
            </a:endParaRPr>
          </a:p>
          <a:p>
            <a:pPr eaLnBrk="1" hangingPunct="1">
              <a:lnSpc>
                <a:spcPct val="125000"/>
              </a:lnSpc>
            </a:pPr>
            <a:r>
              <a:rPr lang="zh-CN" altLang="en-US" sz="2400" dirty="0" smtClean="0">
                <a:latin typeface="Bodoni MT Black" pitchFamily="18" charset="0"/>
              </a:rPr>
              <a:t>     在</a:t>
            </a:r>
            <a:r>
              <a:rPr lang="zh-CN" altLang="en-US" sz="2400" dirty="0">
                <a:latin typeface="Bodoni MT Black" pitchFamily="18" charset="0"/>
              </a:rPr>
              <a:t>分析阶段应该忽略那些对大多数操作都没有影响的属性。</a:t>
            </a:r>
          </a:p>
        </p:txBody>
      </p:sp>
      <p:sp>
        <p:nvSpPr>
          <p:cNvPr id="124932" name="文本框 6"/>
          <p:cNvSpPr txBox="1">
            <a:spLocks noChangeArrowheads="1"/>
          </p:cNvSpPr>
          <p:nvPr/>
        </p:nvSpPr>
        <p:spPr bwMode="auto">
          <a:xfrm>
            <a:off x="431540" y="3861048"/>
            <a:ext cx="8208912" cy="1430328"/>
          </a:xfrm>
          <a:prstGeom prst="rect">
            <a:avLst/>
          </a:prstGeom>
          <a:noFill/>
          <a:ln w="22225">
            <a:noFill/>
            <a:miter lim="800000"/>
            <a:headEnd/>
            <a:tailEnd/>
          </a:ln>
        </p:spPr>
        <p:txBody>
          <a:bodyPr wrap="square">
            <a:spAutoFit/>
          </a:bodyPr>
          <a:lstStyle/>
          <a:p>
            <a:pPr eaLnBrk="1" hangingPunct="1">
              <a:lnSpc>
                <a:spcPct val="125000"/>
              </a:lnSpc>
            </a:pPr>
            <a:r>
              <a:rPr lang="zh-CN" altLang="en-US" sz="2400" b="1" dirty="0" smtClean="0">
                <a:solidFill>
                  <a:srgbClr val="FF0000"/>
                </a:solidFill>
                <a:latin typeface="Bodoni MT Black" pitchFamily="18" charset="0"/>
              </a:rPr>
              <a:t>⑥ 存在</a:t>
            </a:r>
            <a:r>
              <a:rPr lang="zh-CN" altLang="en-US" sz="2400" b="1" dirty="0">
                <a:solidFill>
                  <a:srgbClr val="FF0000"/>
                </a:solidFill>
                <a:latin typeface="Bodoni MT Black" pitchFamily="18" charset="0"/>
              </a:rPr>
              <a:t>不一致的属性</a:t>
            </a:r>
            <a:endParaRPr lang="en-US" altLang="zh-CN" sz="2400" b="1" dirty="0">
              <a:solidFill>
                <a:srgbClr val="FF0000"/>
              </a:solidFill>
              <a:latin typeface="Bodoni MT Black" pitchFamily="18" charset="0"/>
            </a:endParaRPr>
          </a:p>
          <a:p>
            <a:pPr eaLnBrk="1" hangingPunct="1">
              <a:lnSpc>
                <a:spcPct val="125000"/>
              </a:lnSpc>
            </a:pPr>
            <a:r>
              <a:rPr lang="zh-CN" altLang="en-US" sz="2400" dirty="0" smtClean="0">
                <a:latin typeface="Bodoni MT Black" pitchFamily="18" charset="0"/>
              </a:rPr>
              <a:t>     类</a:t>
            </a:r>
            <a:r>
              <a:rPr lang="zh-CN" altLang="en-US" sz="2400" dirty="0">
                <a:latin typeface="Bodoni MT Black" pitchFamily="18" charset="0"/>
              </a:rPr>
              <a:t>应该是简单而且一致的。如果得出一些看起来与其他属性毫不相关的属性，则应该考虑把该类分解成两个不同的类。</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11"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文本框 1"/>
          <p:cNvSpPr txBox="1">
            <a:spLocks noChangeArrowheads="1"/>
          </p:cNvSpPr>
          <p:nvPr/>
        </p:nvSpPr>
        <p:spPr bwMode="auto">
          <a:xfrm>
            <a:off x="242012" y="965199"/>
            <a:ext cx="8284914" cy="1015663"/>
          </a:xfrm>
          <a:prstGeom prst="rect">
            <a:avLst/>
          </a:prstGeom>
          <a:noFill/>
          <a:ln w="222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经过筛选之后，得到</a:t>
            </a:r>
            <a:r>
              <a:rPr lang="en-US" altLang="zh-CN" sz="2400" dirty="0">
                <a:latin typeface="Bodoni MT Black" pitchFamily="18" charset="0"/>
              </a:rPr>
              <a:t>ATM</a:t>
            </a:r>
            <a:r>
              <a:rPr lang="zh-CN" altLang="en-US" sz="2400" dirty="0">
                <a:latin typeface="Bodoni MT Black" pitchFamily="18" charset="0"/>
              </a:rPr>
              <a:t>系统中各个类的属性，如图所示。图中还标出了一些</a:t>
            </a:r>
            <a:r>
              <a:rPr lang="zh-CN" altLang="en-US" sz="2400" dirty="0">
                <a:solidFill>
                  <a:srgbClr val="FF0000"/>
                </a:solidFill>
                <a:latin typeface="Bodoni MT Black" pitchFamily="18" charset="0"/>
              </a:rPr>
              <a:t>限定词</a:t>
            </a:r>
            <a:r>
              <a:rPr lang="zh-CN" altLang="en-US" sz="2400" dirty="0">
                <a:latin typeface="Bodoni MT Black" pitchFamily="18" charset="0"/>
              </a:rPr>
              <a:t>：</a:t>
            </a:r>
          </a:p>
        </p:txBody>
      </p:sp>
      <p:sp>
        <p:nvSpPr>
          <p:cNvPr id="126979" name="文本框 2"/>
          <p:cNvSpPr txBox="1">
            <a:spLocks noChangeArrowheads="1"/>
          </p:cNvSpPr>
          <p:nvPr/>
        </p:nvSpPr>
        <p:spPr bwMode="auto">
          <a:xfrm>
            <a:off x="230188" y="2059073"/>
            <a:ext cx="3100338" cy="3901068"/>
          </a:xfrm>
          <a:prstGeom prst="rect">
            <a:avLst/>
          </a:prstGeom>
          <a:noFill/>
          <a:ln w="15875">
            <a:noFill/>
            <a:miter lim="800000"/>
            <a:headEnd/>
            <a:tailEnd/>
          </a:ln>
        </p:spPr>
        <p:txBody>
          <a:bodyPr wrap="square">
            <a:spAutoFit/>
          </a:bodyPr>
          <a:lstStyle/>
          <a:p>
            <a:pPr eaLnBrk="1" hangingPunct="1">
              <a:lnSpc>
                <a:spcPct val="125000"/>
              </a:lnSpc>
              <a:buSzPct val="70000"/>
            </a:pPr>
            <a:r>
              <a:rPr lang="zh-CN" altLang="en-US" sz="2200" dirty="0">
                <a:latin typeface="Bodoni MT Black" pitchFamily="18" charset="0"/>
              </a:rPr>
              <a:t>“卡号”实际上是一个限定词。在研究卡号含义的过程中，发现以前在分析确定关联的过程中遗漏了“分行发放现金兑换卡”这个关联，现在把这个关联补上，卡号是这个关联上的限定词</a:t>
            </a:r>
            <a:r>
              <a:rPr lang="zh-CN" altLang="en-US" sz="2200" dirty="0" smtClean="0">
                <a:latin typeface="Bodoni MT Black" pitchFamily="18" charset="0"/>
              </a:rPr>
              <a:t>。</a:t>
            </a:r>
            <a:endParaRPr lang="zh-CN" altLang="en-US" sz="2200" dirty="0">
              <a:latin typeface="Bodoni MT Black" pitchFamily="18" charset="0"/>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pic>
        <p:nvPicPr>
          <p:cNvPr id="7" name="图片 3"/>
          <p:cNvPicPr>
            <a:picLocks noChangeAspect="1"/>
          </p:cNvPicPr>
          <p:nvPr/>
        </p:nvPicPr>
        <p:blipFill>
          <a:blip r:embed="rId3" cstate="print"/>
          <a:srcRect/>
          <a:stretch>
            <a:fillRect/>
          </a:stretch>
        </p:blipFill>
        <p:spPr bwMode="auto">
          <a:xfrm>
            <a:off x="3851920" y="1412776"/>
            <a:ext cx="5167313" cy="5527675"/>
          </a:xfrm>
          <a:prstGeom prst="rect">
            <a:avLst/>
          </a:prstGeom>
          <a:noFill/>
          <a:ln w="9525">
            <a:noFill/>
            <a:miter lim="800000"/>
            <a:headEnd/>
            <a:tailEnd/>
          </a:ln>
        </p:spPr>
      </p:pic>
      <p:sp>
        <p:nvSpPr>
          <p:cNvPr id="10" name="椭圆 9"/>
          <p:cNvSpPr/>
          <p:nvPr/>
        </p:nvSpPr>
        <p:spPr>
          <a:xfrm>
            <a:off x="5510852" y="1423866"/>
            <a:ext cx="714380"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cxnSp>
        <p:nvCxnSpPr>
          <p:cNvPr id="3" name="直接连接符 2"/>
          <p:cNvCxnSpPr/>
          <p:nvPr/>
        </p:nvCxnSpPr>
        <p:spPr>
          <a:xfrm flipV="1">
            <a:off x="5868042" y="1473031"/>
            <a:ext cx="0" cy="15577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868042" y="1473031"/>
            <a:ext cx="30964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960050" y="1473031"/>
            <a:ext cx="4438" cy="52407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08306" y="6713750"/>
            <a:ext cx="16517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图片 3"/>
          <p:cNvPicPr>
            <a:picLocks noChangeAspect="1"/>
          </p:cNvPicPr>
          <p:nvPr/>
        </p:nvPicPr>
        <p:blipFill>
          <a:blip r:embed="rId3" cstate="print"/>
          <a:srcRect/>
          <a:stretch>
            <a:fillRect/>
          </a:stretch>
        </p:blipFill>
        <p:spPr bwMode="auto">
          <a:xfrm>
            <a:off x="3653159" y="565621"/>
            <a:ext cx="5167313" cy="5527675"/>
          </a:xfrm>
          <a:prstGeom prst="rect">
            <a:avLst/>
          </a:prstGeom>
          <a:noFill/>
          <a:ln w="9525">
            <a:noFill/>
            <a:miter lim="800000"/>
            <a:headEnd/>
            <a:tailEnd/>
          </a:ln>
        </p:spPr>
      </p:pic>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10" name="椭圆 9"/>
          <p:cNvSpPr/>
          <p:nvPr/>
        </p:nvSpPr>
        <p:spPr>
          <a:xfrm>
            <a:off x="6955165" y="1148215"/>
            <a:ext cx="714380" cy="642942"/>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3" name="椭圆 12"/>
          <p:cNvSpPr/>
          <p:nvPr/>
        </p:nvSpPr>
        <p:spPr>
          <a:xfrm>
            <a:off x="8026735" y="1148215"/>
            <a:ext cx="714380" cy="642942"/>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4" name="椭圆 13"/>
          <p:cNvSpPr/>
          <p:nvPr/>
        </p:nvSpPr>
        <p:spPr>
          <a:xfrm>
            <a:off x="6383661" y="4148611"/>
            <a:ext cx="714380" cy="642942"/>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5" name="椭圆 14"/>
          <p:cNvSpPr/>
          <p:nvPr/>
        </p:nvSpPr>
        <p:spPr>
          <a:xfrm>
            <a:off x="3669017" y="5434495"/>
            <a:ext cx="714380" cy="642942"/>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grpSp>
        <p:nvGrpSpPr>
          <p:cNvPr id="23" name="组合 22"/>
          <p:cNvGrpSpPr/>
          <p:nvPr/>
        </p:nvGrpSpPr>
        <p:grpSpPr>
          <a:xfrm>
            <a:off x="213359" y="1719719"/>
            <a:ext cx="5679760" cy="3657324"/>
            <a:chOff x="213359" y="1719719"/>
            <a:chExt cx="5679760" cy="3657324"/>
          </a:xfrm>
        </p:grpSpPr>
        <p:sp>
          <p:nvSpPr>
            <p:cNvPr id="9" name="椭圆 8"/>
            <p:cNvSpPr/>
            <p:nvPr/>
          </p:nvSpPr>
          <p:spPr>
            <a:xfrm>
              <a:off x="5383529" y="1719719"/>
              <a:ext cx="509590" cy="36671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2" name="椭圆 11"/>
            <p:cNvSpPr/>
            <p:nvPr/>
          </p:nvSpPr>
          <p:spPr>
            <a:xfrm>
              <a:off x="5097777" y="3077041"/>
              <a:ext cx="714380" cy="6429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6" name="椭圆 15"/>
            <p:cNvSpPr/>
            <p:nvPr/>
          </p:nvSpPr>
          <p:spPr>
            <a:xfrm>
              <a:off x="3740455" y="3219917"/>
              <a:ext cx="571504" cy="4286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7" name="文本框 2"/>
            <p:cNvSpPr txBox="1">
              <a:spLocks noChangeArrowheads="1"/>
            </p:cNvSpPr>
            <p:nvPr/>
          </p:nvSpPr>
          <p:spPr bwMode="auto">
            <a:xfrm>
              <a:off x="213359" y="3168746"/>
              <a:ext cx="3396152" cy="2208297"/>
            </a:xfrm>
            <a:prstGeom prst="rect">
              <a:avLst/>
            </a:prstGeom>
            <a:noFill/>
            <a:ln w="15875">
              <a:noFill/>
              <a:miter lim="800000"/>
              <a:headEnd/>
              <a:tailEnd/>
            </a:ln>
          </p:spPr>
          <p:txBody>
            <a:bodyPr wrap="square">
              <a:spAutoFit/>
            </a:bodyPr>
            <a:lstStyle/>
            <a:p>
              <a:pPr eaLnBrk="1" hangingPunct="1">
                <a:lnSpc>
                  <a:spcPct val="125000"/>
                </a:lnSpc>
                <a:buSzPct val="70000"/>
              </a:pPr>
              <a:r>
                <a:rPr lang="zh-CN" altLang="en-US" sz="2200" dirty="0" smtClean="0">
                  <a:solidFill>
                    <a:schemeClr val="accent2">
                      <a:lumMod val="75000"/>
                    </a:schemeClr>
                  </a:solidFill>
                  <a:latin typeface="Bodoni MT Black" pitchFamily="18" charset="0"/>
                </a:rPr>
                <a:t>“站号”是“分行拥有柜员终端”、“柜员终端与分行计算机通信”及“中央计算机与</a:t>
              </a:r>
              <a:r>
                <a:rPr lang="en-US" altLang="zh-CN" sz="2200" dirty="0" smtClean="0">
                  <a:solidFill>
                    <a:schemeClr val="accent2">
                      <a:lumMod val="75000"/>
                    </a:schemeClr>
                  </a:solidFill>
                  <a:latin typeface="Bodoni MT Black" pitchFamily="18" charset="0"/>
                </a:rPr>
                <a:t>ATM</a:t>
              </a:r>
              <a:r>
                <a:rPr lang="zh-CN" altLang="en-US" sz="2200" dirty="0" smtClean="0">
                  <a:solidFill>
                    <a:schemeClr val="accent2">
                      <a:lumMod val="75000"/>
                    </a:schemeClr>
                  </a:solidFill>
                  <a:latin typeface="Bodoni MT Black" pitchFamily="18" charset="0"/>
                </a:rPr>
                <a:t>通信”</a:t>
              </a:r>
              <a:r>
                <a:rPr lang="en-US" altLang="zh-CN" sz="2200" dirty="0" smtClean="0">
                  <a:solidFill>
                    <a:schemeClr val="accent2">
                      <a:lumMod val="75000"/>
                    </a:schemeClr>
                  </a:solidFill>
                  <a:latin typeface="Bodoni MT Black" pitchFamily="18" charset="0"/>
                </a:rPr>
                <a:t>3</a:t>
              </a:r>
              <a:r>
                <a:rPr lang="zh-CN" altLang="en-US" sz="2200" dirty="0" smtClean="0">
                  <a:solidFill>
                    <a:schemeClr val="accent2">
                      <a:lumMod val="75000"/>
                    </a:schemeClr>
                  </a:solidFill>
                  <a:latin typeface="Bodoni MT Black" pitchFamily="18" charset="0"/>
                </a:rPr>
                <a:t>个关联上的限定词。</a:t>
              </a:r>
              <a:endParaRPr lang="zh-CN" altLang="en-US" sz="2200" dirty="0">
                <a:solidFill>
                  <a:schemeClr val="accent2">
                    <a:lumMod val="75000"/>
                  </a:schemeClr>
                </a:solidFill>
                <a:latin typeface="Bodoni MT Black" pitchFamily="18" charset="0"/>
              </a:endParaRPr>
            </a:p>
          </p:txBody>
        </p:sp>
      </p:grpSp>
      <p:grpSp>
        <p:nvGrpSpPr>
          <p:cNvPr id="22" name="组合 21"/>
          <p:cNvGrpSpPr/>
          <p:nvPr/>
        </p:nvGrpSpPr>
        <p:grpSpPr>
          <a:xfrm>
            <a:off x="232526" y="244683"/>
            <a:ext cx="4650937" cy="2903796"/>
            <a:chOff x="232526" y="244683"/>
            <a:chExt cx="4650937" cy="2903796"/>
          </a:xfrm>
        </p:grpSpPr>
        <p:sp>
          <p:nvSpPr>
            <p:cNvPr id="11" name="椭圆 10"/>
            <p:cNvSpPr/>
            <p:nvPr/>
          </p:nvSpPr>
          <p:spPr>
            <a:xfrm>
              <a:off x="4169083" y="2505537"/>
              <a:ext cx="714380" cy="64294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grpSp>
          <p:nvGrpSpPr>
            <p:cNvPr id="3" name="组合 2"/>
            <p:cNvGrpSpPr/>
            <p:nvPr/>
          </p:nvGrpSpPr>
          <p:grpSpPr>
            <a:xfrm>
              <a:off x="232526" y="244683"/>
              <a:ext cx="4650937" cy="1403598"/>
              <a:chOff x="232526" y="244683"/>
              <a:chExt cx="4650937" cy="1403598"/>
            </a:xfrm>
          </p:grpSpPr>
          <p:sp>
            <p:nvSpPr>
              <p:cNvPr id="4" name="椭圆 3"/>
              <p:cNvSpPr/>
              <p:nvPr/>
            </p:nvSpPr>
            <p:spPr>
              <a:xfrm>
                <a:off x="4169083" y="1005339"/>
                <a:ext cx="714380" cy="64294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2" name="矩形 1"/>
              <p:cNvSpPr/>
              <p:nvPr/>
            </p:nvSpPr>
            <p:spPr>
              <a:xfrm>
                <a:off x="232526" y="244683"/>
                <a:ext cx="3494112" cy="938719"/>
              </a:xfrm>
              <a:prstGeom prst="rect">
                <a:avLst/>
              </a:prstGeom>
            </p:spPr>
            <p:txBody>
              <a:bodyPr wrap="square">
                <a:spAutoFit/>
              </a:bodyPr>
              <a:lstStyle/>
              <a:p>
                <a:pPr eaLnBrk="1" hangingPunct="1">
                  <a:lnSpc>
                    <a:spcPct val="125000"/>
                  </a:lnSpc>
                  <a:buSzPct val="70000"/>
                </a:pPr>
                <a:r>
                  <a:rPr lang="zh-CN" altLang="en-US" sz="2200" dirty="0">
                    <a:solidFill>
                      <a:srgbClr val="0070C0"/>
                    </a:solidFill>
                    <a:latin typeface="Bodoni MT Black" pitchFamily="18" charset="0"/>
                  </a:rPr>
                  <a:t>“分行代码”是关联“分行组成总行”上的限定词。</a:t>
                </a:r>
                <a:endParaRPr lang="en-US" altLang="zh-CN" sz="2200" dirty="0">
                  <a:solidFill>
                    <a:srgbClr val="0070C0"/>
                  </a:solidFill>
                  <a:latin typeface="Bodoni MT Black" pitchFamily="18" charset="0"/>
                </a:endParaRPr>
              </a:p>
            </p:txBody>
          </p:sp>
        </p:grpSp>
      </p:grpSp>
      <p:grpSp>
        <p:nvGrpSpPr>
          <p:cNvPr id="18" name="组合 17"/>
          <p:cNvGrpSpPr/>
          <p:nvPr/>
        </p:nvGrpSpPr>
        <p:grpSpPr>
          <a:xfrm>
            <a:off x="219390" y="1005338"/>
            <a:ext cx="6054165" cy="1123401"/>
            <a:chOff x="219390" y="1005338"/>
            <a:chExt cx="6054165" cy="1123401"/>
          </a:xfrm>
        </p:grpSpPr>
        <p:sp>
          <p:nvSpPr>
            <p:cNvPr id="8" name="椭圆 7"/>
            <p:cNvSpPr/>
            <p:nvPr/>
          </p:nvSpPr>
          <p:spPr>
            <a:xfrm>
              <a:off x="5854451" y="1005338"/>
              <a:ext cx="419104" cy="369365"/>
            </a:xfrm>
            <a:prstGeom prst="ellipse">
              <a:avLst/>
            </a:prstGeom>
            <a:noFill/>
            <a:ln>
              <a:solidFill>
                <a:srgbClr val="5A87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19390" y="1190020"/>
              <a:ext cx="3215556" cy="938719"/>
            </a:xfrm>
            <a:prstGeom prst="rect">
              <a:avLst/>
            </a:prstGeom>
          </p:spPr>
          <p:txBody>
            <a:bodyPr wrap="square">
              <a:spAutoFit/>
            </a:bodyPr>
            <a:lstStyle/>
            <a:p>
              <a:pPr eaLnBrk="1" hangingPunct="1">
                <a:lnSpc>
                  <a:spcPct val="125000"/>
                </a:lnSpc>
                <a:buSzPct val="70000"/>
              </a:pPr>
              <a:r>
                <a:rPr lang="zh-CN" altLang="en-US" sz="2200" dirty="0">
                  <a:solidFill>
                    <a:srgbClr val="00B050"/>
                  </a:solidFill>
                  <a:latin typeface="Bodoni MT Black" pitchFamily="18" charset="0"/>
                </a:rPr>
                <a:t>“账号”是关联“分行保管账户”上的限定词。</a:t>
              </a:r>
            </a:p>
          </p:txBody>
        </p:sp>
      </p:grpSp>
      <p:grpSp>
        <p:nvGrpSpPr>
          <p:cNvPr id="20" name="组合 19"/>
          <p:cNvGrpSpPr/>
          <p:nvPr/>
        </p:nvGrpSpPr>
        <p:grpSpPr>
          <a:xfrm>
            <a:off x="269826" y="1387987"/>
            <a:ext cx="6004345" cy="1719981"/>
            <a:chOff x="269826" y="1387987"/>
            <a:chExt cx="6004345" cy="1719981"/>
          </a:xfrm>
        </p:grpSpPr>
        <p:sp>
          <p:nvSpPr>
            <p:cNvPr id="19" name="矩形 18"/>
            <p:cNvSpPr/>
            <p:nvPr/>
          </p:nvSpPr>
          <p:spPr>
            <a:xfrm>
              <a:off x="269826" y="2169249"/>
              <a:ext cx="2990424" cy="938719"/>
            </a:xfrm>
            <a:prstGeom prst="rect">
              <a:avLst/>
            </a:prstGeom>
          </p:spPr>
          <p:txBody>
            <a:bodyPr wrap="square">
              <a:spAutoFit/>
            </a:bodyPr>
            <a:lstStyle/>
            <a:p>
              <a:pPr eaLnBrk="1" hangingPunct="1">
                <a:lnSpc>
                  <a:spcPct val="125000"/>
                </a:lnSpc>
                <a:buSzPct val="70000"/>
              </a:pPr>
              <a:r>
                <a:rPr lang="zh-CN" altLang="en-US" sz="2200" dirty="0">
                  <a:solidFill>
                    <a:srgbClr val="FFC000"/>
                  </a:solidFill>
                  <a:latin typeface="Bodoni MT Black" pitchFamily="18" charset="0"/>
                </a:rPr>
                <a:t>“雇员号”是“分行雇用柜员”上的限定词。</a:t>
              </a:r>
            </a:p>
          </p:txBody>
        </p:sp>
        <p:sp>
          <p:nvSpPr>
            <p:cNvPr id="21" name="椭圆 20"/>
            <p:cNvSpPr/>
            <p:nvPr/>
          </p:nvSpPr>
          <p:spPr>
            <a:xfrm>
              <a:off x="5855067" y="1387987"/>
              <a:ext cx="419104" cy="36936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10.3.5 </a:t>
            </a:r>
            <a:r>
              <a:rPr lang="zh-CN" altLang="en-US" sz="2400" dirty="0" smtClean="0">
                <a:solidFill>
                  <a:srgbClr val="D9D9D9"/>
                </a:solidFill>
                <a:latin typeface="Bodoni MT Black" pitchFamily="18" charset="0"/>
                <a:ea typeface="+mn-ea"/>
              </a:rPr>
              <a:t>识别继承关系</a:t>
            </a:r>
            <a:endParaRPr lang="zh-CN" altLang="en-US" sz="2400" dirty="0">
              <a:solidFill>
                <a:srgbClr val="D9D9D9"/>
              </a:solidFill>
              <a:latin typeface="Bodoni MT Black" pitchFamily="18" charset="0"/>
              <a:ea typeface="+mn-ea"/>
            </a:endParaRPr>
          </a:p>
        </p:txBody>
      </p:sp>
      <p:sp>
        <p:nvSpPr>
          <p:cNvPr id="131075" name="内容占位符 4"/>
          <p:cNvSpPr>
            <a:spLocks noGrp="1"/>
          </p:cNvSpPr>
          <p:nvPr>
            <p:ph idx="4294967295"/>
          </p:nvPr>
        </p:nvSpPr>
        <p:spPr>
          <a:xfrm>
            <a:off x="323850" y="1373188"/>
            <a:ext cx="8229600" cy="603250"/>
          </a:xfrm>
        </p:spPr>
        <p:txBody>
          <a:bodyPr/>
          <a:lstStyle/>
          <a:p>
            <a:pPr marL="0" indent="0">
              <a:buFont typeface="Arial" charset="0"/>
              <a:buNone/>
            </a:pPr>
            <a:r>
              <a:rPr lang="en-US" altLang="zh-CN" b="1" dirty="0" smtClean="0">
                <a:latin typeface="Bodoni MT Black" pitchFamily="18" charset="0"/>
              </a:rPr>
              <a:t>10.3.5 </a:t>
            </a:r>
            <a:r>
              <a:rPr lang="zh-CN" altLang="en-US" b="1" dirty="0" smtClean="0">
                <a:latin typeface="Bodoni MT Black" pitchFamily="18" charset="0"/>
              </a:rPr>
              <a:t>识别继承关系</a:t>
            </a:r>
            <a:r>
              <a:rPr lang="en-US" altLang="zh-CN" b="1" dirty="0" smtClean="0">
                <a:latin typeface="Bodoni MT Black" pitchFamily="18" charset="0"/>
              </a:rPr>
              <a:t> </a:t>
            </a:r>
            <a:endParaRPr lang="zh-CN" altLang="en-US" b="1" dirty="0" smtClean="0">
              <a:latin typeface="Bodoni MT Black" pitchFamily="18" charset="0"/>
            </a:endParaRPr>
          </a:p>
        </p:txBody>
      </p:sp>
      <p:sp>
        <p:nvSpPr>
          <p:cNvPr id="131076" name="文本框 2"/>
          <p:cNvSpPr txBox="1">
            <a:spLocks noChangeArrowheads="1"/>
          </p:cNvSpPr>
          <p:nvPr/>
        </p:nvSpPr>
        <p:spPr bwMode="auto">
          <a:xfrm>
            <a:off x="442144" y="2206626"/>
            <a:ext cx="8111306" cy="3276987"/>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确定</a:t>
            </a:r>
            <a:r>
              <a:rPr lang="zh-CN" altLang="en-US" sz="2400" dirty="0">
                <a:solidFill>
                  <a:srgbClr val="000000"/>
                </a:solidFill>
                <a:latin typeface="Bodoni MT Black" pitchFamily="18" charset="0"/>
              </a:rPr>
              <a:t>了类中应该定义的属性之后，就可以利用</a:t>
            </a:r>
            <a:r>
              <a:rPr lang="zh-CN" altLang="en-US" sz="2400" dirty="0">
                <a:solidFill>
                  <a:srgbClr val="FF0000"/>
                </a:solidFill>
                <a:latin typeface="Bodoni MT Black" pitchFamily="18" charset="0"/>
              </a:rPr>
              <a:t>继承机制</a:t>
            </a:r>
            <a:r>
              <a:rPr lang="zh-CN" altLang="en-US" sz="2400" dirty="0">
                <a:solidFill>
                  <a:srgbClr val="000000"/>
                </a:solidFill>
                <a:latin typeface="Bodoni MT Black" pitchFamily="18" charset="0"/>
              </a:rPr>
              <a:t>共享公共性质，并对系统中众多的类加以组织。正如以前曾经强调指出过的，</a:t>
            </a:r>
            <a:r>
              <a:rPr lang="zh-CN" altLang="en-US" sz="2400" dirty="0">
                <a:solidFill>
                  <a:srgbClr val="FF0000"/>
                </a:solidFill>
                <a:latin typeface="Bodoni MT Black" pitchFamily="18" charset="0"/>
              </a:rPr>
              <a:t>继承关系的建立实质上是知识抽取过程</a:t>
            </a:r>
            <a:r>
              <a:rPr lang="zh-CN" altLang="en-US" sz="2400" dirty="0">
                <a:solidFill>
                  <a:srgbClr val="000000"/>
                </a:solidFill>
                <a:latin typeface="Bodoni MT Black" pitchFamily="18" charset="0"/>
              </a:rPr>
              <a:t>，它应该反映出一定深度的领域知识，因此必须有</a:t>
            </a:r>
            <a:r>
              <a:rPr lang="zh-CN" altLang="en-US" sz="2400" dirty="0">
                <a:solidFill>
                  <a:srgbClr val="FF0000"/>
                </a:solidFill>
                <a:latin typeface="Bodoni MT Black" pitchFamily="18" charset="0"/>
              </a:rPr>
              <a:t>领域专家密切配合</a:t>
            </a:r>
            <a:r>
              <a:rPr lang="zh-CN" altLang="en-US" sz="2400" dirty="0">
                <a:solidFill>
                  <a:srgbClr val="000000"/>
                </a:solidFill>
                <a:latin typeface="Bodoni MT Black" pitchFamily="18" charset="0"/>
              </a:rPr>
              <a:t>才能完成。通常，许多</a:t>
            </a:r>
            <a:r>
              <a:rPr lang="zh-CN" altLang="en-US" sz="2400" dirty="0">
                <a:solidFill>
                  <a:srgbClr val="FF0000"/>
                </a:solidFill>
                <a:latin typeface="Bodoni MT Black" pitchFamily="18" charset="0"/>
              </a:rPr>
              <a:t>归纳关系</a:t>
            </a:r>
            <a:r>
              <a:rPr lang="zh-CN" altLang="en-US" sz="2400" dirty="0">
                <a:solidFill>
                  <a:srgbClr val="000000"/>
                </a:solidFill>
                <a:latin typeface="Bodoni MT Black" pitchFamily="18" charset="0"/>
              </a:rPr>
              <a:t>都是根据客观世界现有的</a:t>
            </a:r>
            <a:r>
              <a:rPr lang="zh-CN" altLang="en-US" sz="2400" dirty="0">
                <a:solidFill>
                  <a:srgbClr val="FF0000"/>
                </a:solidFill>
                <a:latin typeface="Bodoni MT Black" pitchFamily="18" charset="0"/>
              </a:rPr>
              <a:t>分类模式</a:t>
            </a:r>
            <a:r>
              <a:rPr lang="zh-CN" altLang="en-US" sz="2400" dirty="0">
                <a:solidFill>
                  <a:srgbClr val="000000"/>
                </a:solidFill>
                <a:latin typeface="Bodoni MT Black" pitchFamily="18" charset="0"/>
              </a:rPr>
              <a:t>建立起来的，只要可能，就应该使用现有的概念。</a:t>
            </a:r>
            <a:endParaRPr lang="en-US" altLang="zh-CN" sz="2400" dirty="0">
              <a:solidFill>
                <a:srgbClr val="000000"/>
              </a:solidFill>
              <a:latin typeface="Bodoni MT Black" pitchFamily="18" charset="0"/>
            </a:endParaRPr>
          </a:p>
        </p:txBody>
      </p:sp>
      <p:sp>
        <p:nvSpPr>
          <p:cNvPr id="8"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文本框 2"/>
          <p:cNvSpPr txBox="1">
            <a:spLocks noChangeArrowheads="1"/>
          </p:cNvSpPr>
          <p:nvPr/>
        </p:nvSpPr>
        <p:spPr bwMode="auto">
          <a:xfrm>
            <a:off x="612775" y="1257300"/>
            <a:ext cx="7561263" cy="461963"/>
          </a:xfrm>
          <a:prstGeom prst="rect">
            <a:avLst/>
          </a:prstGeom>
          <a:noFill/>
          <a:ln w="15875">
            <a:noFill/>
            <a:miter lim="800000"/>
            <a:headEnd/>
            <a:tailEnd/>
          </a:ln>
        </p:spPr>
        <p:txBody>
          <a:bodyPr>
            <a:spAutoFit/>
          </a:bodyPr>
          <a:lstStyle/>
          <a:p>
            <a:pPr eaLnBrk="1" hangingPunct="1"/>
            <a:r>
              <a:rPr lang="zh-CN" altLang="en-US" sz="2400" dirty="0">
                <a:solidFill>
                  <a:srgbClr val="000000"/>
                </a:solidFill>
                <a:latin typeface="Bodoni MT Black" pitchFamily="18" charset="0"/>
              </a:rPr>
              <a:t>一般说来，可以使用</a:t>
            </a:r>
            <a:r>
              <a:rPr lang="zh-CN" altLang="en-US" sz="2400" dirty="0">
                <a:solidFill>
                  <a:srgbClr val="FF0000"/>
                </a:solidFill>
                <a:latin typeface="Bodoni MT Black" pitchFamily="18" charset="0"/>
              </a:rPr>
              <a:t>两种</a:t>
            </a:r>
            <a:r>
              <a:rPr lang="zh-CN" altLang="en-US" sz="2400" dirty="0">
                <a:solidFill>
                  <a:srgbClr val="000000"/>
                </a:solidFill>
                <a:latin typeface="Bodoni MT Black" pitchFamily="18" charset="0"/>
              </a:rPr>
              <a:t>方式建立</a:t>
            </a:r>
            <a:r>
              <a:rPr lang="zh-CN" altLang="en-US" sz="2400" dirty="0" smtClean="0">
                <a:solidFill>
                  <a:srgbClr val="000000"/>
                </a:solidFill>
                <a:latin typeface="Bodoni MT Black" pitchFamily="18" charset="0"/>
              </a:rPr>
              <a:t>继承（即泛化）关系</a:t>
            </a:r>
            <a:r>
              <a:rPr lang="zh-CN" altLang="en-US" sz="2400" dirty="0">
                <a:solidFill>
                  <a:srgbClr val="000000"/>
                </a:solidFill>
                <a:latin typeface="Bodoni MT Black" pitchFamily="18" charset="0"/>
              </a:rPr>
              <a:t>。</a:t>
            </a:r>
            <a:endParaRPr lang="en-US" altLang="zh-CN" sz="2400" dirty="0">
              <a:solidFill>
                <a:srgbClr val="000000"/>
              </a:solidFill>
              <a:latin typeface="Bodoni MT Black" pitchFamily="18" charset="0"/>
            </a:endParaRPr>
          </a:p>
        </p:txBody>
      </p:sp>
      <p:sp>
        <p:nvSpPr>
          <p:cNvPr id="2" name="文本框 1"/>
          <p:cNvSpPr txBox="1"/>
          <p:nvPr/>
        </p:nvSpPr>
        <p:spPr>
          <a:xfrm>
            <a:off x="467544" y="1988840"/>
            <a:ext cx="8280920" cy="1430328"/>
          </a:xfrm>
          <a:prstGeom prst="rect">
            <a:avLst/>
          </a:prstGeom>
          <a:noFill/>
          <a:ln w="15875">
            <a:noFill/>
          </a:ln>
        </p:spPr>
        <p:txBody>
          <a:bodyPr wrap="square">
            <a:spAutoFit/>
          </a:bodyPr>
          <a:lstStyle/>
          <a:p>
            <a:pPr eaLnBrk="1" hangingPunct="1">
              <a:lnSpc>
                <a:spcPct val="125000"/>
              </a:lnSpc>
              <a:defRPr/>
            </a:pPr>
            <a:r>
              <a:rPr lang="zh-CN" altLang="en-US" sz="2400" b="1" dirty="0" smtClean="0">
                <a:solidFill>
                  <a:srgbClr val="FF0000"/>
                </a:solidFill>
                <a:latin typeface="Bodoni MT Black" pitchFamily="18" charset="0"/>
              </a:rPr>
              <a:t>① 自底向上</a:t>
            </a:r>
            <a:endParaRPr lang="en-US" altLang="zh-CN" sz="2400" b="1" dirty="0">
              <a:solidFill>
                <a:srgbClr val="FF0000"/>
              </a:solidFill>
              <a:latin typeface="Bodoni MT Black" pitchFamily="18" charset="0"/>
            </a:endParaRPr>
          </a:p>
          <a:p>
            <a:pPr eaLnBrk="1" hangingPunct="1">
              <a:lnSpc>
                <a:spcPct val="125000"/>
              </a:lnSpc>
              <a:defRPr/>
            </a:pPr>
            <a:r>
              <a:rPr lang="zh-CN" altLang="en-US" sz="2400" b="1" dirty="0">
                <a:latin typeface="Bodoni MT Black" pitchFamily="18" charset="0"/>
              </a:rPr>
              <a:t>     </a:t>
            </a:r>
            <a:r>
              <a:rPr lang="zh-CN" altLang="en-US" sz="2400" dirty="0" smtClean="0">
                <a:latin typeface="Bodoni MT Black" pitchFamily="18" charset="0"/>
              </a:rPr>
              <a:t>抽象</a:t>
            </a:r>
            <a:r>
              <a:rPr lang="zh-CN" altLang="en-US" sz="2400" dirty="0">
                <a:latin typeface="Bodoni MT Black" pitchFamily="18" charset="0"/>
              </a:rPr>
              <a:t>出现有类的共同性质泛化出父类，这个过程实质上模拟了人类归纳思维过程。</a:t>
            </a:r>
            <a:endParaRPr lang="en-US" altLang="zh-CN" sz="2400" dirty="0">
              <a:latin typeface="Bodoni MT Black" pitchFamily="18" charset="0"/>
            </a:endParaRPr>
          </a:p>
        </p:txBody>
      </p:sp>
      <p:sp>
        <p:nvSpPr>
          <p:cNvPr id="133124" name="文本框 3"/>
          <p:cNvSpPr txBox="1">
            <a:spLocks noChangeArrowheads="1"/>
          </p:cNvSpPr>
          <p:nvPr/>
        </p:nvSpPr>
        <p:spPr bwMode="auto">
          <a:xfrm>
            <a:off x="467544" y="3688745"/>
            <a:ext cx="8064896" cy="1107996"/>
          </a:xfrm>
          <a:prstGeom prst="rect">
            <a:avLst/>
          </a:prstGeom>
          <a:noFill/>
          <a:ln w="15875">
            <a:noFill/>
            <a:miter lim="800000"/>
            <a:headEnd/>
            <a:tailEnd/>
          </a:ln>
        </p:spPr>
        <p:txBody>
          <a:bodyPr wrap="square">
            <a:spAutoFit/>
          </a:bodyPr>
          <a:lstStyle/>
          <a:p>
            <a:pPr eaLnBrk="1" hangingPunct="1"/>
            <a:r>
              <a:rPr lang="zh-CN" altLang="en-US" sz="2200" dirty="0">
                <a:latin typeface="Bodoni MT Black" pitchFamily="18" charset="0"/>
              </a:rPr>
              <a:t>例如，在</a:t>
            </a:r>
            <a:r>
              <a:rPr lang="en-US" altLang="zh-CN" sz="2200" dirty="0">
                <a:latin typeface="Bodoni MT Black" pitchFamily="18" charset="0"/>
              </a:rPr>
              <a:t>ATM</a:t>
            </a:r>
            <a:r>
              <a:rPr lang="zh-CN" altLang="en-US" sz="2200" dirty="0">
                <a:latin typeface="Bodoni MT Black" pitchFamily="18" charset="0"/>
              </a:rPr>
              <a:t>系统中，“远程事务”和“柜员事务”是类似的，可以泛化出父类“事务”；类似地，可以从“</a:t>
            </a:r>
            <a:r>
              <a:rPr lang="en-US" altLang="zh-CN" sz="2200" dirty="0" smtClean="0">
                <a:latin typeface="Bodoni MT Black" pitchFamily="18" charset="0"/>
              </a:rPr>
              <a:t>ATM</a:t>
            </a:r>
            <a:r>
              <a:rPr lang="zh-CN" altLang="en-US" sz="2200" dirty="0" smtClean="0">
                <a:latin typeface="Bodoni MT Black" pitchFamily="18" charset="0"/>
              </a:rPr>
              <a:t>”和</a:t>
            </a:r>
            <a:r>
              <a:rPr lang="zh-CN" altLang="en-US" sz="2200" dirty="0">
                <a:latin typeface="Bodoni MT Black" pitchFamily="18" charset="0"/>
              </a:rPr>
              <a:t>“柜员终端”泛化出父类“输入站”</a:t>
            </a:r>
            <a:r>
              <a:rPr lang="zh-CN" altLang="en-US" sz="2200" dirty="0" smtClean="0">
                <a:latin typeface="Bodoni MT Black" pitchFamily="18" charset="0"/>
              </a:rPr>
              <a:t>。</a:t>
            </a:r>
            <a:endParaRPr lang="zh-CN" altLang="en-US" sz="2200" dirty="0">
              <a:latin typeface="Bodoni MT Black" pitchFamily="18" charset="0"/>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10.3.5 </a:t>
            </a:r>
            <a:r>
              <a:rPr lang="zh-CN" altLang="en-US" sz="2400" dirty="0" smtClean="0">
                <a:solidFill>
                  <a:srgbClr val="D9D9D9"/>
                </a:solidFill>
                <a:latin typeface="Bodoni MT Black" pitchFamily="18" charset="0"/>
                <a:ea typeface="+mn-ea"/>
              </a:rPr>
              <a:t>识别继承关系</a:t>
            </a:r>
            <a:endParaRPr lang="zh-CN" altLang="en-US" sz="2400" dirty="0">
              <a:solidFill>
                <a:srgbClr val="D9D9D9"/>
              </a:solidFill>
              <a:latin typeface="Bodoni MT Black" pitchFamily="18" charset="0"/>
              <a:ea typeface="+mn-ea"/>
            </a:endParaRPr>
          </a:p>
        </p:txBody>
      </p:sp>
      <p:sp>
        <p:nvSpPr>
          <p:cNvPr id="7"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文本框 1"/>
          <p:cNvSpPr txBox="1">
            <a:spLocks noChangeArrowheads="1"/>
          </p:cNvSpPr>
          <p:nvPr/>
        </p:nvSpPr>
        <p:spPr bwMode="auto">
          <a:xfrm>
            <a:off x="467544" y="1196975"/>
            <a:ext cx="8136904" cy="1891993"/>
          </a:xfrm>
          <a:prstGeom prst="rect">
            <a:avLst/>
          </a:prstGeom>
          <a:noFill/>
          <a:ln w="15875">
            <a:noFill/>
            <a:miter lim="800000"/>
            <a:headEnd/>
            <a:tailEnd/>
          </a:ln>
        </p:spPr>
        <p:txBody>
          <a:bodyPr wrap="square">
            <a:spAutoFit/>
          </a:bodyPr>
          <a:lstStyle/>
          <a:p>
            <a:pPr eaLnBrk="1" hangingPunct="1">
              <a:lnSpc>
                <a:spcPct val="125000"/>
              </a:lnSpc>
            </a:pPr>
            <a:r>
              <a:rPr lang="zh-CN" altLang="en-US" sz="2400" b="1" dirty="0" smtClean="0">
                <a:solidFill>
                  <a:srgbClr val="FF0000"/>
                </a:solidFill>
                <a:latin typeface="Bodoni MT Black" pitchFamily="18" charset="0"/>
              </a:rPr>
              <a:t>② 自顶向下</a:t>
            </a:r>
            <a:endParaRPr lang="en-US" altLang="zh-CN" sz="2400" b="1" dirty="0">
              <a:solidFill>
                <a:srgbClr val="FF0000"/>
              </a:solidFill>
              <a:latin typeface="Bodoni MT Black" pitchFamily="18" charset="0"/>
            </a:endParaRPr>
          </a:p>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把</a:t>
            </a:r>
            <a:r>
              <a:rPr lang="zh-CN" altLang="en-US" sz="2400" dirty="0">
                <a:latin typeface="Bodoni MT Black" pitchFamily="18" charset="0"/>
              </a:rPr>
              <a:t>现有类细化成更具体的子类，这模拟了人类的</a:t>
            </a:r>
            <a:r>
              <a:rPr lang="zh-CN" altLang="en-US" sz="2400" dirty="0">
                <a:solidFill>
                  <a:srgbClr val="FF0000"/>
                </a:solidFill>
                <a:latin typeface="Bodoni MT Black" pitchFamily="18" charset="0"/>
              </a:rPr>
              <a:t>演绎思维</a:t>
            </a:r>
            <a:r>
              <a:rPr lang="zh-CN" altLang="en-US" sz="2400" dirty="0">
                <a:latin typeface="Bodoni MT Black" pitchFamily="18" charset="0"/>
              </a:rPr>
              <a:t>过程。从应用域中常常能明显看出应该做的自顶向下的具体化工作。</a:t>
            </a:r>
            <a:endParaRPr lang="en-US" altLang="zh-CN" sz="2400" dirty="0">
              <a:latin typeface="Bodoni MT Black" pitchFamily="18" charset="0"/>
            </a:endParaRPr>
          </a:p>
        </p:txBody>
      </p:sp>
      <p:sp>
        <p:nvSpPr>
          <p:cNvPr id="135171" name="文本框 3"/>
          <p:cNvSpPr txBox="1">
            <a:spLocks noChangeArrowheads="1"/>
          </p:cNvSpPr>
          <p:nvPr/>
        </p:nvSpPr>
        <p:spPr bwMode="auto">
          <a:xfrm>
            <a:off x="467544" y="3127405"/>
            <a:ext cx="8136904" cy="938719"/>
          </a:xfrm>
          <a:prstGeom prst="rect">
            <a:avLst/>
          </a:prstGeom>
          <a:noFill/>
          <a:ln w="15875">
            <a:noFill/>
            <a:miter lim="800000"/>
            <a:headEnd/>
            <a:tailEnd/>
          </a:ln>
        </p:spPr>
        <p:txBody>
          <a:bodyPr wrap="square">
            <a:spAutoFit/>
          </a:bodyPr>
          <a:lstStyle/>
          <a:p>
            <a:pPr eaLnBrk="1" hangingPunct="1">
              <a:lnSpc>
                <a:spcPct val="125000"/>
              </a:lnSpc>
            </a:pPr>
            <a:r>
              <a:rPr lang="zh-CN" altLang="en-US" sz="2200" dirty="0">
                <a:latin typeface="Bodoni MT Black" pitchFamily="18" charset="0"/>
              </a:rPr>
              <a:t>例如，带有形容词修饰的名词词组往往暗示了一些具体类。但是，在分析阶段应该避免过度细化。</a:t>
            </a:r>
          </a:p>
        </p:txBody>
      </p:sp>
      <p:sp>
        <p:nvSpPr>
          <p:cNvPr id="135172" name="文本框 4"/>
          <p:cNvSpPr txBox="1">
            <a:spLocks noChangeArrowheads="1"/>
          </p:cNvSpPr>
          <p:nvPr/>
        </p:nvSpPr>
        <p:spPr bwMode="auto">
          <a:xfrm>
            <a:off x="434007" y="4066124"/>
            <a:ext cx="8280920" cy="1938992"/>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利用</a:t>
            </a:r>
            <a:r>
              <a:rPr lang="zh-CN" altLang="en-US" sz="2400" dirty="0">
                <a:solidFill>
                  <a:srgbClr val="FF0000"/>
                </a:solidFill>
                <a:latin typeface="Bodoni MT Black" pitchFamily="18" charset="0"/>
              </a:rPr>
              <a:t>多重继承</a:t>
            </a:r>
            <a:r>
              <a:rPr lang="zh-CN" altLang="en-US" sz="2400" dirty="0">
                <a:latin typeface="Bodoni MT Black" pitchFamily="18" charset="0"/>
              </a:rPr>
              <a:t>可以</a:t>
            </a:r>
            <a:r>
              <a:rPr lang="zh-CN" altLang="en-US" sz="2400" dirty="0">
                <a:solidFill>
                  <a:srgbClr val="FF0000"/>
                </a:solidFill>
                <a:latin typeface="Bodoni MT Black" pitchFamily="18" charset="0"/>
              </a:rPr>
              <a:t>提高共享程度</a:t>
            </a:r>
            <a:r>
              <a:rPr lang="zh-CN" altLang="en-US" sz="2400" dirty="0">
                <a:latin typeface="Bodoni MT Black" pitchFamily="18" charset="0"/>
              </a:rPr>
              <a:t>，但是同时也增加了概念上以及实现时的复杂程度。使用多重继承机制时，通常应该指定一个</a:t>
            </a:r>
            <a:r>
              <a:rPr lang="zh-CN" altLang="en-US" sz="2400" dirty="0">
                <a:solidFill>
                  <a:srgbClr val="FF0000"/>
                </a:solidFill>
                <a:latin typeface="Bodoni MT Black" pitchFamily="18" charset="0"/>
              </a:rPr>
              <a:t>主要父类</a:t>
            </a:r>
            <a:r>
              <a:rPr lang="zh-CN" altLang="en-US" sz="2400" dirty="0">
                <a:latin typeface="Bodoni MT Black" pitchFamily="18" charset="0"/>
              </a:rPr>
              <a:t>，从它继承大部分属性和行为；</a:t>
            </a:r>
            <a:r>
              <a:rPr lang="zh-CN" altLang="en-US" sz="2400" dirty="0">
                <a:solidFill>
                  <a:srgbClr val="FF0000"/>
                </a:solidFill>
                <a:latin typeface="Bodoni MT Black" pitchFamily="18" charset="0"/>
              </a:rPr>
              <a:t>次要父类</a:t>
            </a:r>
            <a:r>
              <a:rPr lang="zh-CN" altLang="en-US" sz="2400" dirty="0">
                <a:latin typeface="Bodoni MT Black" pitchFamily="18" charset="0"/>
              </a:rPr>
              <a:t>只补充一些属性和行为。</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10.3.5 </a:t>
            </a:r>
            <a:r>
              <a:rPr lang="zh-CN" altLang="en-US" sz="2400" dirty="0" smtClean="0">
                <a:solidFill>
                  <a:srgbClr val="D9D9D9"/>
                </a:solidFill>
                <a:latin typeface="Bodoni MT Black" pitchFamily="18" charset="0"/>
                <a:ea typeface="+mn-ea"/>
              </a:rPr>
              <a:t>识别继承关系</a:t>
            </a:r>
            <a:endParaRPr lang="zh-CN" altLang="en-US" sz="2400" dirty="0">
              <a:solidFill>
                <a:srgbClr val="D9D9D9"/>
              </a:solidFill>
              <a:latin typeface="Bodoni MT Black" pitchFamily="18" charset="0"/>
              <a:ea typeface="+mn-ea"/>
            </a:endParaRPr>
          </a:p>
        </p:txBody>
      </p:sp>
      <p:sp>
        <p:nvSpPr>
          <p:cNvPr id="8"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图片 2"/>
          <p:cNvPicPr>
            <a:picLocks noChangeAspect="1"/>
          </p:cNvPicPr>
          <p:nvPr/>
        </p:nvPicPr>
        <p:blipFill>
          <a:blip r:embed="rId3" cstate="print"/>
          <a:srcRect/>
          <a:stretch>
            <a:fillRect/>
          </a:stretch>
        </p:blipFill>
        <p:spPr bwMode="auto">
          <a:xfrm>
            <a:off x="2316163" y="0"/>
            <a:ext cx="5119687" cy="6321425"/>
          </a:xfrm>
          <a:prstGeom prst="rect">
            <a:avLst/>
          </a:prstGeom>
          <a:noFill/>
          <a:ln w="9525">
            <a:noFill/>
            <a:miter lim="800000"/>
            <a:headEnd/>
            <a:tailEnd/>
          </a:ln>
        </p:spPr>
      </p:pic>
      <p:sp>
        <p:nvSpPr>
          <p:cNvPr id="137219" name="文本框 4"/>
          <p:cNvSpPr txBox="1">
            <a:spLocks noChangeArrowheads="1"/>
          </p:cNvSpPr>
          <p:nvPr/>
        </p:nvSpPr>
        <p:spPr bwMode="auto">
          <a:xfrm>
            <a:off x="642031" y="316396"/>
            <a:ext cx="523220" cy="5688632"/>
          </a:xfrm>
          <a:prstGeom prst="rect">
            <a:avLst/>
          </a:prstGeom>
          <a:noFill/>
          <a:ln w="9525">
            <a:noFill/>
            <a:miter lim="800000"/>
            <a:headEnd/>
            <a:tailEnd/>
          </a:ln>
        </p:spPr>
        <p:txBody>
          <a:bodyPr vert="eaVert" wrap="square">
            <a:spAutoFit/>
          </a:bodyPr>
          <a:lstStyle/>
          <a:p>
            <a:pPr eaLnBrk="1" hangingPunct="1"/>
            <a:r>
              <a:rPr lang="zh-CN" altLang="en-US" sz="2200" dirty="0">
                <a:latin typeface="Bodoni MT Black" pitchFamily="18" charset="0"/>
              </a:rPr>
              <a:t>右图是增加了继承关系之后的</a:t>
            </a:r>
            <a:r>
              <a:rPr lang="en-US" altLang="zh-CN" sz="2200" dirty="0">
                <a:latin typeface="Bodoni MT Black" pitchFamily="18" charset="0"/>
              </a:rPr>
              <a:t>ATM</a:t>
            </a:r>
            <a:r>
              <a:rPr lang="zh-CN" altLang="en-US" sz="2200" dirty="0">
                <a:latin typeface="Bodoni MT Black" pitchFamily="18" charset="0"/>
              </a:rPr>
              <a:t>对象模型</a:t>
            </a: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10.3.5 </a:t>
            </a:r>
            <a:r>
              <a:rPr lang="zh-CN" altLang="en-US" sz="2400" dirty="0" smtClean="0">
                <a:solidFill>
                  <a:srgbClr val="D9D9D9"/>
                </a:solidFill>
                <a:latin typeface="Bodoni MT Black" pitchFamily="18" charset="0"/>
                <a:ea typeface="+mn-ea"/>
              </a:rPr>
              <a:t>识别继承关系</a:t>
            </a:r>
            <a:endParaRPr lang="zh-CN" altLang="en-US" sz="2400" dirty="0">
              <a:solidFill>
                <a:srgbClr val="D9D9D9"/>
              </a:solidFill>
              <a:latin typeface="Bodoni MT Black" pitchFamily="18" charset="0"/>
              <a:ea typeface="+mn-ea"/>
            </a:endParaRPr>
          </a:p>
        </p:txBody>
      </p:sp>
      <p:sp>
        <p:nvSpPr>
          <p:cNvPr id="5" name="椭圆 4"/>
          <p:cNvSpPr/>
          <p:nvPr/>
        </p:nvSpPr>
        <p:spPr>
          <a:xfrm>
            <a:off x="2643174" y="0"/>
            <a:ext cx="1643074"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椭圆 5"/>
          <p:cNvSpPr/>
          <p:nvPr/>
        </p:nvSpPr>
        <p:spPr>
          <a:xfrm>
            <a:off x="5429256" y="0"/>
            <a:ext cx="1643074"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250825" y="0"/>
            <a:ext cx="8229600" cy="1143000"/>
          </a:xfrm>
        </p:spPr>
        <p:txBody>
          <a:bodyPr/>
          <a:lstStyle/>
          <a:p>
            <a:pPr>
              <a:defRPr/>
            </a:pPr>
            <a:r>
              <a:rPr lang="en-US" altLang="zh-CN" b="1" dirty="0">
                <a:latin typeface="Bodoni MT Black" pitchFamily="18" charset="0"/>
                <a:ea typeface="+mn-ea"/>
              </a:rPr>
              <a:t>10.1</a:t>
            </a:r>
            <a:r>
              <a:rPr lang="en-US" altLang="zh-CN" b="1" dirty="0" smtClean="0">
                <a:latin typeface="Bodoni MT Black" pitchFamily="18" charset="0"/>
              </a:rPr>
              <a:t> </a:t>
            </a:r>
            <a:r>
              <a:rPr lang="zh-CN" altLang="en-US" b="1" dirty="0" smtClean="0">
                <a:latin typeface="Bodoni MT Black" pitchFamily="18" charset="0"/>
              </a:rPr>
              <a:t>面向对象分析的基本过程</a:t>
            </a:r>
          </a:p>
        </p:txBody>
      </p:sp>
      <p:sp>
        <p:nvSpPr>
          <p:cNvPr id="26629" name="内容占位符 4"/>
          <p:cNvSpPr>
            <a:spLocks noGrp="1"/>
          </p:cNvSpPr>
          <p:nvPr>
            <p:ph idx="4294967295"/>
          </p:nvPr>
        </p:nvSpPr>
        <p:spPr>
          <a:xfrm>
            <a:off x="428625" y="1266825"/>
            <a:ext cx="8229600" cy="604838"/>
          </a:xfrm>
        </p:spPr>
        <p:txBody>
          <a:bodyPr/>
          <a:lstStyle/>
          <a:p>
            <a:pPr marL="0" indent="0">
              <a:buFont typeface="Arial" charset="0"/>
              <a:buNone/>
              <a:defRPr/>
            </a:pPr>
            <a:r>
              <a:rPr lang="en-US" altLang="zh-CN" b="1" dirty="0" smtClean="0">
                <a:latin typeface="Bodoni MT Black" pitchFamily="18" charset="0"/>
              </a:rPr>
              <a:t>10.1.2  3</a:t>
            </a:r>
            <a:r>
              <a:rPr lang="zh-CN" altLang="en-US" b="1" dirty="0" smtClean="0">
                <a:latin typeface="Bodoni MT Black" pitchFamily="18" charset="0"/>
              </a:rPr>
              <a:t>个模型与</a:t>
            </a:r>
            <a:r>
              <a:rPr lang="en-US" altLang="zh-CN" b="1" dirty="0" smtClean="0">
                <a:latin typeface="Bodoni MT Black" pitchFamily="18" charset="0"/>
              </a:rPr>
              <a:t>5</a:t>
            </a:r>
            <a:r>
              <a:rPr lang="zh-CN" altLang="en-US" b="1" dirty="0" smtClean="0">
                <a:latin typeface="Bodoni MT Black" pitchFamily="18" charset="0"/>
              </a:rPr>
              <a:t>个层次</a:t>
            </a:r>
          </a:p>
        </p:txBody>
      </p:sp>
      <p:sp>
        <p:nvSpPr>
          <p:cNvPr id="28676" name="文本框 1"/>
          <p:cNvSpPr txBox="1">
            <a:spLocks noChangeArrowheads="1"/>
          </p:cNvSpPr>
          <p:nvPr/>
        </p:nvSpPr>
        <p:spPr bwMode="auto">
          <a:xfrm>
            <a:off x="428625" y="2132856"/>
            <a:ext cx="8207375" cy="2862322"/>
          </a:xfrm>
          <a:prstGeom prst="rect">
            <a:avLst/>
          </a:prstGeom>
          <a:noFill/>
          <a:ln w="9525">
            <a:noFill/>
            <a:miter lim="800000"/>
            <a:headEnd/>
            <a:tailEnd/>
          </a:ln>
        </p:spPr>
        <p:txBody>
          <a:bodyPr>
            <a:spAutoFit/>
          </a:bodyPr>
          <a:lstStyle/>
          <a:p>
            <a:pPr eaLnBrk="1" hangingPunct="1">
              <a:lnSpc>
                <a:spcPct val="125000"/>
              </a:lnSpc>
            </a:pPr>
            <a:r>
              <a:rPr lang="zh-CN" altLang="en-US" sz="2400" dirty="0" smtClean="0">
                <a:latin typeface="Bodoni MT Black" pitchFamily="18" charset="0"/>
              </a:rPr>
              <a:t>     在</a:t>
            </a:r>
            <a:r>
              <a:rPr lang="zh-CN" altLang="en-US" sz="2400" dirty="0">
                <a:latin typeface="Bodoni MT Black" pitchFamily="18" charset="0"/>
              </a:rPr>
              <a:t>面向对象分析中，主要由</a:t>
            </a:r>
            <a:r>
              <a:rPr lang="zh-CN" altLang="en-US" sz="2400" dirty="0">
                <a:solidFill>
                  <a:srgbClr val="FF0000"/>
                </a:solidFill>
                <a:latin typeface="Bodoni MT Black" pitchFamily="18" charset="0"/>
              </a:rPr>
              <a:t>对象模型</a:t>
            </a:r>
            <a:r>
              <a:rPr lang="zh-CN" altLang="en-US" sz="2400" dirty="0">
                <a:latin typeface="Bodoni MT Black" pitchFamily="18" charset="0"/>
              </a:rPr>
              <a:t>、</a:t>
            </a:r>
            <a:r>
              <a:rPr lang="zh-CN" altLang="en-US" sz="2400" dirty="0">
                <a:solidFill>
                  <a:srgbClr val="FF0000"/>
                </a:solidFill>
                <a:latin typeface="Bodoni MT Black" pitchFamily="18" charset="0"/>
              </a:rPr>
              <a:t>动态模型</a:t>
            </a:r>
            <a:r>
              <a:rPr lang="zh-CN" altLang="en-US" sz="2400" dirty="0">
                <a:latin typeface="Bodoni MT Black" pitchFamily="18" charset="0"/>
              </a:rPr>
              <a:t>和</a:t>
            </a:r>
            <a:r>
              <a:rPr lang="zh-CN" altLang="en-US" sz="2400" dirty="0">
                <a:solidFill>
                  <a:srgbClr val="FF0000"/>
                </a:solidFill>
                <a:latin typeface="Bodoni MT Black" pitchFamily="18" charset="0"/>
              </a:rPr>
              <a:t>功能模型</a:t>
            </a:r>
            <a:r>
              <a:rPr lang="zh-CN" altLang="en-US" sz="2400" dirty="0">
                <a:latin typeface="Bodoni MT Black" pitchFamily="18" charset="0"/>
              </a:rPr>
              <a:t>组成。对象模型是最基本、最重要、最核心的。</a:t>
            </a:r>
            <a:endParaRPr lang="en-US" altLang="zh-CN" sz="2400" dirty="0">
              <a:latin typeface="Bodoni MT Black" pitchFamily="18" charset="0"/>
            </a:endParaRPr>
          </a:p>
          <a:p>
            <a:pPr eaLnBrk="1" hangingPunct="1">
              <a:lnSpc>
                <a:spcPct val="125000"/>
              </a:lnSpc>
            </a:pPr>
            <a:r>
              <a:rPr lang="zh-CN" altLang="en-US" sz="2400" dirty="0" smtClean="0">
                <a:latin typeface="Bodoni MT Black" pitchFamily="18" charset="0"/>
              </a:rPr>
              <a:t>     面向对象</a:t>
            </a:r>
            <a:r>
              <a:rPr lang="zh-CN" altLang="en-US" sz="2400" dirty="0">
                <a:latin typeface="Bodoni MT Black" pitchFamily="18" charset="0"/>
              </a:rPr>
              <a:t>建模得到的模型包含系统的</a:t>
            </a:r>
            <a:r>
              <a:rPr lang="en-US" altLang="zh-CN" sz="2400" dirty="0">
                <a:latin typeface="Bodoni MT Black" pitchFamily="18" charset="0"/>
              </a:rPr>
              <a:t>3</a:t>
            </a:r>
            <a:r>
              <a:rPr lang="zh-CN" altLang="en-US" sz="2400" dirty="0">
                <a:latin typeface="Bodoni MT Black" pitchFamily="18" charset="0"/>
              </a:rPr>
              <a:t>个要素，即</a:t>
            </a:r>
            <a:r>
              <a:rPr lang="zh-CN" altLang="en-US" sz="2400" dirty="0">
                <a:solidFill>
                  <a:srgbClr val="FF0000"/>
                </a:solidFill>
                <a:latin typeface="Bodoni MT Black" pitchFamily="18" charset="0"/>
              </a:rPr>
              <a:t>静态</a:t>
            </a:r>
            <a:r>
              <a:rPr lang="zh-CN" altLang="en-US" sz="2400" dirty="0" smtClean="0">
                <a:solidFill>
                  <a:srgbClr val="FF0000"/>
                </a:solidFill>
                <a:latin typeface="Bodoni MT Black" pitchFamily="18" charset="0"/>
              </a:rPr>
              <a:t>结构</a:t>
            </a:r>
            <a:r>
              <a:rPr lang="zh-CN" altLang="en-US" sz="2400" dirty="0" smtClean="0">
                <a:latin typeface="Bodoni MT Black" pitchFamily="18" charset="0"/>
              </a:rPr>
              <a:t>（对象模型）、</a:t>
            </a:r>
            <a:r>
              <a:rPr lang="zh-CN" altLang="en-US" sz="2400" dirty="0">
                <a:solidFill>
                  <a:srgbClr val="FF0000"/>
                </a:solidFill>
                <a:latin typeface="Bodoni MT Black" pitchFamily="18" charset="0"/>
              </a:rPr>
              <a:t>交互</a:t>
            </a:r>
            <a:r>
              <a:rPr lang="zh-CN" altLang="en-US" sz="2400" dirty="0" smtClean="0">
                <a:solidFill>
                  <a:srgbClr val="FF0000"/>
                </a:solidFill>
                <a:latin typeface="Bodoni MT Black" pitchFamily="18" charset="0"/>
              </a:rPr>
              <a:t>次序</a:t>
            </a:r>
            <a:r>
              <a:rPr lang="zh-CN" altLang="en-US" sz="2400" dirty="0" smtClean="0">
                <a:latin typeface="Bodoni MT Black" pitchFamily="18" charset="0"/>
              </a:rPr>
              <a:t>（动态模型）和</a:t>
            </a:r>
            <a:r>
              <a:rPr lang="zh-CN" altLang="en-US" sz="2400" dirty="0">
                <a:solidFill>
                  <a:srgbClr val="FF0000"/>
                </a:solidFill>
                <a:latin typeface="Bodoni MT Black" pitchFamily="18" charset="0"/>
              </a:rPr>
              <a:t>数据</a:t>
            </a:r>
            <a:r>
              <a:rPr lang="zh-CN" altLang="en-US" sz="2400" dirty="0" smtClean="0">
                <a:solidFill>
                  <a:srgbClr val="FF0000"/>
                </a:solidFill>
                <a:latin typeface="Bodoni MT Black" pitchFamily="18" charset="0"/>
              </a:rPr>
              <a:t>变换</a:t>
            </a:r>
            <a:r>
              <a:rPr lang="zh-CN" altLang="en-US" sz="2400" dirty="0" smtClean="0">
                <a:latin typeface="Bodoni MT Black" pitchFamily="18" charset="0"/>
              </a:rPr>
              <a:t>（功能模型）。</a:t>
            </a:r>
            <a:r>
              <a:rPr lang="zh-CN" altLang="en-US" sz="2400" dirty="0">
                <a:latin typeface="Bodoni MT Black" pitchFamily="18" charset="0"/>
              </a:rPr>
              <a:t>解决的问题不同，这</a:t>
            </a:r>
            <a:r>
              <a:rPr lang="en-US" altLang="zh-CN" sz="2400" dirty="0">
                <a:latin typeface="Bodoni MT Black" pitchFamily="18" charset="0"/>
              </a:rPr>
              <a:t>3</a:t>
            </a:r>
            <a:r>
              <a:rPr lang="zh-CN" altLang="en-US" sz="2400" dirty="0">
                <a:latin typeface="Bodoni MT Black" pitchFamily="18" charset="0"/>
              </a:rPr>
              <a:t>个子模型的重要程度也不同。</a:t>
            </a:r>
            <a:endParaRPr lang="en-US" altLang="zh-CN" sz="2400" dirty="0">
              <a:latin typeface="Bodoni MT Black" pitchFamily="18" charset="0"/>
            </a:endParaRPr>
          </a:p>
          <a:p>
            <a:pPr eaLnBrk="1" hangingPunct="1">
              <a:lnSpc>
                <a:spcPct val="125000"/>
              </a:lnSpc>
            </a:pPr>
            <a:endParaRPr lang="en-US" altLang="zh-CN" sz="2400" dirty="0">
              <a:latin typeface="Bodoni MT Black" pitchFamily="18" charset="0"/>
            </a:endParaRPr>
          </a:p>
        </p:txBody>
      </p:sp>
      <p:sp>
        <p:nvSpPr>
          <p:cNvPr id="9" name="1 Título"/>
          <p:cNvSpPr txBox="1">
            <a:spLocks/>
          </p:cNvSpPr>
          <p:nvPr/>
        </p:nvSpPr>
        <p:spPr bwMode="auto">
          <a:xfrm>
            <a:off x="2627313" y="6291263"/>
            <a:ext cx="4248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10.1.2  3</a:t>
            </a:r>
            <a:r>
              <a:rPr lang="zh-CN" altLang="en-US" sz="2400" dirty="0" smtClean="0">
                <a:solidFill>
                  <a:srgbClr val="D9D9D9"/>
                </a:solidFill>
                <a:latin typeface="Bodoni MT Black" pitchFamily="18" charset="0"/>
                <a:ea typeface="+mn-ea"/>
              </a:rPr>
              <a:t>个模型与</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个层次</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10.3.6 </a:t>
            </a:r>
            <a:r>
              <a:rPr lang="zh-CN" altLang="en-US" sz="2400" dirty="0" smtClean="0">
                <a:solidFill>
                  <a:srgbClr val="D9D9D9"/>
                </a:solidFill>
                <a:latin typeface="Bodoni MT Black" pitchFamily="18" charset="0"/>
                <a:ea typeface="+mn-ea"/>
              </a:rPr>
              <a:t>反复修改</a:t>
            </a:r>
            <a:endParaRPr lang="zh-CN" altLang="en-US" sz="2400" dirty="0">
              <a:solidFill>
                <a:srgbClr val="D9D9D9"/>
              </a:solidFill>
              <a:latin typeface="Bodoni MT Black" pitchFamily="18" charset="0"/>
              <a:ea typeface="+mn-ea"/>
            </a:endParaRPr>
          </a:p>
        </p:txBody>
      </p:sp>
      <p:sp>
        <p:nvSpPr>
          <p:cNvPr id="139267" name="内容占位符 4"/>
          <p:cNvSpPr>
            <a:spLocks noGrp="1"/>
          </p:cNvSpPr>
          <p:nvPr>
            <p:ph idx="4294967295"/>
          </p:nvPr>
        </p:nvSpPr>
        <p:spPr>
          <a:xfrm>
            <a:off x="420688" y="1127125"/>
            <a:ext cx="8229600" cy="603250"/>
          </a:xfrm>
        </p:spPr>
        <p:txBody>
          <a:bodyPr/>
          <a:lstStyle/>
          <a:p>
            <a:pPr marL="0" indent="0">
              <a:buFont typeface="Arial" charset="0"/>
              <a:buNone/>
            </a:pPr>
            <a:r>
              <a:rPr lang="en-US" altLang="zh-CN" b="1" dirty="0" smtClean="0">
                <a:latin typeface="Bodoni MT Black" pitchFamily="18" charset="0"/>
              </a:rPr>
              <a:t>10.3.6 </a:t>
            </a:r>
            <a:r>
              <a:rPr lang="zh-CN" altLang="en-US" sz="2800" b="1" dirty="0" smtClean="0">
                <a:latin typeface="Bodoni MT Black" pitchFamily="18" charset="0"/>
              </a:rPr>
              <a:t>反复修改</a:t>
            </a:r>
            <a:r>
              <a:rPr lang="en-US" altLang="zh-CN" sz="2800" b="1" dirty="0" smtClean="0">
                <a:latin typeface="Bodoni MT Black" pitchFamily="18" charset="0"/>
              </a:rPr>
              <a:t> </a:t>
            </a:r>
            <a:endParaRPr lang="zh-CN" altLang="en-US" sz="2800" b="1" dirty="0" smtClean="0">
              <a:latin typeface="Bodoni MT Black" pitchFamily="18" charset="0"/>
            </a:endParaRPr>
          </a:p>
        </p:txBody>
      </p:sp>
      <p:sp>
        <p:nvSpPr>
          <p:cNvPr id="139268" name="文本框 3"/>
          <p:cNvSpPr txBox="1">
            <a:spLocks noChangeArrowheads="1"/>
          </p:cNvSpPr>
          <p:nvPr/>
        </p:nvSpPr>
        <p:spPr bwMode="auto">
          <a:xfrm>
            <a:off x="420688" y="1730375"/>
            <a:ext cx="8229600" cy="1938992"/>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仅仅</a:t>
            </a:r>
            <a:r>
              <a:rPr lang="zh-CN" altLang="en-US" sz="2400" dirty="0">
                <a:solidFill>
                  <a:srgbClr val="000000"/>
                </a:solidFill>
                <a:latin typeface="Bodoni MT Black" pitchFamily="18" charset="0"/>
              </a:rPr>
              <a:t>经过一次建模过程很难得到完全正确的对象模型。事实上，软件开发过程就是一个</a:t>
            </a:r>
            <a:r>
              <a:rPr lang="zh-CN" altLang="en-US" sz="2400" dirty="0">
                <a:solidFill>
                  <a:srgbClr val="FF0000"/>
                </a:solidFill>
                <a:latin typeface="Bodoni MT Black" pitchFamily="18" charset="0"/>
              </a:rPr>
              <a:t>多次反复修改</a:t>
            </a:r>
            <a:r>
              <a:rPr lang="zh-CN" altLang="en-US" sz="2400" dirty="0">
                <a:solidFill>
                  <a:srgbClr val="000000"/>
                </a:solidFill>
                <a:latin typeface="Bodoni MT Black" pitchFamily="18" charset="0"/>
              </a:rPr>
              <a:t>、</a:t>
            </a:r>
            <a:r>
              <a:rPr lang="zh-CN" altLang="en-US" sz="2400" dirty="0">
                <a:solidFill>
                  <a:srgbClr val="FF0000"/>
                </a:solidFill>
                <a:latin typeface="Bodoni MT Black" pitchFamily="18" charset="0"/>
              </a:rPr>
              <a:t>逐步完善</a:t>
            </a:r>
            <a:r>
              <a:rPr lang="zh-CN" altLang="en-US" sz="2400" dirty="0">
                <a:solidFill>
                  <a:srgbClr val="000000"/>
                </a:solidFill>
                <a:latin typeface="Bodoni MT Black" pitchFamily="18" charset="0"/>
              </a:rPr>
              <a:t>的过程。在建模的任何一个步骤中，如果发现了模型的缺陷，都必须返回到前期阶段进行修改。</a:t>
            </a:r>
            <a:endParaRPr lang="en-US" altLang="zh-CN" sz="2400" dirty="0">
              <a:solidFill>
                <a:srgbClr val="000000"/>
              </a:solidFill>
              <a:latin typeface="Bodoni MT Black" pitchFamily="18" charset="0"/>
            </a:endParaRPr>
          </a:p>
        </p:txBody>
      </p:sp>
      <p:sp>
        <p:nvSpPr>
          <p:cNvPr id="139269" name="文本框 6"/>
          <p:cNvSpPr txBox="1">
            <a:spLocks noChangeArrowheads="1"/>
          </p:cNvSpPr>
          <p:nvPr/>
        </p:nvSpPr>
        <p:spPr bwMode="auto">
          <a:xfrm>
            <a:off x="420688" y="3599707"/>
            <a:ext cx="8167687" cy="1430328"/>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由于</a:t>
            </a:r>
            <a:r>
              <a:rPr lang="zh-CN" altLang="en-US" sz="2400" dirty="0">
                <a:solidFill>
                  <a:srgbClr val="FF0000"/>
                </a:solidFill>
                <a:latin typeface="Bodoni MT Black" pitchFamily="18" charset="0"/>
              </a:rPr>
              <a:t>面向对象的概念和符号在整个开发过程中都是一致的</a:t>
            </a:r>
            <a:r>
              <a:rPr lang="zh-CN" altLang="en-US" sz="2400" dirty="0">
                <a:solidFill>
                  <a:srgbClr val="000000"/>
                </a:solidFill>
                <a:latin typeface="Bodoni MT Black" pitchFamily="18" charset="0"/>
              </a:rPr>
              <a:t>，因此远比使用结构分析、设计技术更容易实现反复修改、逐步完善的过程。</a:t>
            </a:r>
          </a:p>
        </p:txBody>
      </p:sp>
      <p:sp>
        <p:nvSpPr>
          <p:cNvPr id="139270" name="文本框 7"/>
          <p:cNvSpPr txBox="1">
            <a:spLocks noChangeArrowheads="1"/>
          </p:cNvSpPr>
          <p:nvPr/>
        </p:nvSpPr>
        <p:spPr bwMode="auto">
          <a:xfrm>
            <a:off x="451644" y="5030035"/>
            <a:ext cx="8167687" cy="968663"/>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实际上</a:t>
            </a:r>
            <a:r>
              <a:rPr lang="zh-CN" altLang="en-US" sz="2400" dirty="0">
                <a:solidFill>
                  <a:srgbClr val="000000"/>
                </a:solidFill>
                <a:latin typeface="Bodoni MT Black" pitchFamily="18" charset="0"/>
              </a:rPr>
              <a:t>，有些细化</a:t>
            </a:r>
            <a:r>
              <a:rPr lang="zh-CN" altLang="en-US" sz="2400" dirty="0" smtClean="0">
                <a:solidFill>
                  <a:srgbClr val="000000"/>
                </a:solidFill>
                <a:latin typeface="Bodoni MT Black" pitchFamily="18" charset="0"/>
              </a:rPr>
              <a:t>工作（例如</a:t>
            </a:r>
            <a:r>
              <a:rPr lang="zh-CN" altLang="en-US" sz="2400" dirty="0">
                <a:solidFill>
                  <a:srgbClr val="000000"/>
                </a:solidFill>
                <a:latin typeface="Bodoni MT Black" pitchFamily="18" charset="0"/>
              </a:rPr>
              <a:t>定义</a:t>
            </a:r>
            <a:r>
              <a:rPr lang="zh-CN" altLang="en-US" sz="2400" dirty="0" smtClean="0">
                <a:solidFill>
                  <a:srgbClr val="000000"/>
                </a:solidFill>
                <a:latin typeface="Bodoni MT Black" pitchFamily="18" charset="0"/>
              </a:rPr>
              <a:t>服务）是</a:t>
            </a:r>
            <a:r>
              <a:rPr lang="zh-CN" altLang="en-US" sz="2400" dirty="0">
                <a:solidFill>
                  <a:srgbClr val="000000"/>
                </a:solidFill>
                <a:latin typeface="Bodoni MT Black" pitchFamily="18" charset="0"/>
              </a:rPr>
              <a:t>在建立了动态模型和功能模型之后才进行的。</a:t>
            </a:r>
          </a:p>
        </p:txBody>
      </p:sp>
      <p:sp>
        <p:nvSpPr>
          <p:cNvPr id="10"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文本框 7"/>
          <p:cNvSpPr txBox="1">
            <a:spLocks noChangeArrowheads="1"/>
          </p:cNvSpPr>
          <p:nvPr/>
        </p:nvSpPr>
        <p:spPr bwMode="auto">
          <a:xfrm>
            <a:off x="224258" y="1464556"/>
            <a:ext cx="4624202" cy="4747453"/>
          </a:xfrm>
          <a:prstGeom prst="rect">
            <a:avLst/>
          </a:prstGeom>
          <a:noFill/>
          <a:ln w="15875">
            <a:noFill/>
            <a:miter lim="800000"/>
            <a:headEnd/>
            <a:tailEnd/>
          </a:ln>
        </p:spPr>
        <p:txBody>
          <a:bodyPr wrap="square">
            <a:spAutoFit/>
          </a:bodyPr>
          <a:lstStyle/>
          <a:p>
            <a:pPr eaLnBrk="1" hangingPunct="1">
              <a:lnSpc>
                <a:spcPct val="125000"/>
              </a:lnSpc>
            </a:pPr>
            <a:r>
              <a:rPr lang="zh-CN" altLang="en-US" sz="2200" dirty="0" smtClean="0">
                <a:solidFill>
                  <a:srgbClr val="FF0000"/>
                </a:solidFill>
                <a:latin typeface="Bodoni MT Black" pitchFamily="18" charset="0"/>
              </a:rPr>
              <a:t>  “现金兑换卡”</a:t>
            </a:r>
            <a:r>
              <a:rPr lang="zh-CN" altLang="en-US" sz="2200" dirty="0">
                <a:solidFill>
                  <a:srgbClr val="000000"/>
                </a:solidFill>
                <a:latin typeface="Bodoni MT Black" pitchFamily="18" charset="0"/>
              </a:rPr>
              <a:t>有两个相对独立的功能，它既是鉴别储户使用</a:t>
            </a:r>
            <a:r>
              <a:rPr lang="en-US" altLang="zh-CN" sz="2200" dirty="0">
                <a:solidFill>
                  <a:srgbClr val="000000"/>
                </a:solidFill>
                <a:latin typeface="Bodoni MT Black" pitchFamily="18" charset="0"/>
              </a:rPr>
              <a:t>ATM</a:t>
            </a:r>
            <a:r>
              <a:rPr lang="zh-CN" altLang="en-US" sz="2200" dirty="0">
                <a:solidFill>
                  <a:srgbClr val="000000"/>
                </a:solidFill>
                <a:latin typeface="Bodoni MT Black" pitchFamily="18" charset="0"/>
              </a:rPr>
              <a:t>的权限的卡，又是</a:t>
            </a:r>
            <a:r>
              <a:rPr lang="en-US" altLang="zh-CN" sz="2200" dirty="0">
                <a:solidFill>
                  <a:srgbClr val="000000"/>
                </a:solidFill>
                <a:latin typeface="Bodoni MT Black" pitchFamily="18" charset="0"/>
              </a:rPr>
              <a:t>ATM</a:t>
            </a:r>
            <a:r>
              <a:rPr lang="zh-CN" altLang="en-US" sz="2200" dirty="0">
                <a:solidFill>
                  <a:srgbClr val="000000"/>
                </a:solidFill>
                <a:latin typeface="Bodoni MT Black" pitchFamily="18" charset="0"/>
              </a:rPr>
              <a:t>获得分行代码和卡号等数据的数据载体。因此，把“现金兑换卡”类分解为</a:t>
            </a:r>
            <a:r>
              <a:rPr lang="zh-CN" altLang="en-US" sz="2200" dirty="0">
                <a:solidFill>
                  <a:srgbClr val="FF0000"/>
                </a:solidFill>
                <a:latin typeface="Bodoni MT Black" pitchFamily="18" charset="0"/>
              </a:rPr>
              <a:t>“卡权限”</a:t>
            </a:r>
            <a:r>
              <a:rPr lang="zh-CN" altLang="en-US" sz="2200" dirty="0">
                <a:solidFill>
                  <a:srgbClr val="000000"/>
                </a:solidFill>
                <a:latin typeface="Bodoni MT Black" pitchFamily="18" charset="0"/>
              </a:rPr>
              <a:t>和</a:t>
            </a:r>
            <a:r>
              <a:rPr lang="zh-CN" altLang="en-US" sz="2200" dirty="0">
                <a:solidFill>
                  <a:srgbClr val="FF0000"/>
                </a:solidFill>
                <a:latin typeface="Bodoni MT Black" pitchFamily="18" charset="0"/>
              </a:rPr>
              <a:t>“现金兑换卡”</a:t>
            </a:r>
            <a:r>
              <a:rPr lang="zh-CN" altLang="en-US" sz="2200" dirty="0">
                <a:solidFill>
                  <a:srgbClr val="000000"/>
                </a:solidFill>
                <a:latin typeface="Bodoni MT Black" pitchFamily="18" charset="0"/>
              </a:rPr>
              <a:t>两个类，将使每个类的功能更单一：前一个类</a:t>
            </a:r>
            <a:r>
              <a:rPr lang="zh-CN" altLang="en-US" sz="2200" dirty="0">
                <a:solidFill>
                  <a:srgbClr val="FF0000"/>
                </a:solidFill>
                <a:latin typeface="Bodoni MT Black" pitchFamily="18" charset="0"/>
              </a:rPr>
              <a:t>标志储户访问账户的权限</a:t>
            </a:r>
            <a:r>
              <a:rPr lang="zh-CN" altLang="en-US" sz="2200" dirty="0">
                <a:solidFill>
                  <a:srgbClr val="000000"/>
                </a:solidFill>
                <a:latin typeface="Bodoni MT Black" pitchFamily="18" charset="0"/>
              </a:rPr>
              <a:t>，后一个类是</a:t>
            </a:r>
            <a:r>
              <a:rPr lang="zh-CN" altLang="en-US" sz="2200" dirty="0">
                <a:solidFill>
                  <a:srgbClr val="FF0000"/>
                </a:solidFill>
                <a:latin typeface="Bodoni MT Black" pitchFamily="18" charset="0"/>
              </a:rPr>
              <a:t>含有分行代码和卡号的数据载体</a:t>
            </a:r>
            <a:r>
              <a:rPr lang="zh-CN" altLang="en-US" sz="2200" dirty="0">
                <a:solidFill>
                  <a:srgbClr val="000000"/>
                </a:solidFill>
                <a:latin typeface="Bodoni MT Black" pitchFamily="18" charset="0"/>
              </a:rPr>
              <a:t>。多张现金兑换卡可能对应着相同的访问权限。</a:t>
            </a:r>
          </a:p>
        </p:txBody>
      </p:sp>
      <p:sp>
        <p:nvSpPr>
          <p:cNvPr id="9" name="内容占位符 4"/>
          <p:cNvSpPr txBox="1">
            <a:spLocks/>
          </p:cNvSpPr>
          <p:nvPr/>
        </p:nvSpPr>
        <p:spPr bwMode="auto">
          <a:xfrm>
            <a:off x="264702" y="991712"/>
            <a:ext cx="822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smtClean="0">
                <a:latin typeface="Bodoni MT Black" pitchFamily="18" charset="0"/>
              </a:rPr>
              <a:t>1. </a:t>
            </a:r>
            <a:r>
              <a:rPr lang="zh-CN" altLang="en-US" sz="2400" b="1" dirty="0" smtClean="0">
                <a:latin typeface="Bodoni MT Black" pitchFamily="18" charset="0"/>
              </a:rPr>
              <a:t>分解“现金兑换卡”类</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10.3.6 </a:t>
            </a:r>
            <a:r>
              <a:rPr lang="zh-CN" altLang="en-US" sz="2400" dirty="0" smtClean="0">
                <a:solidFill>
                  <a:srgbClr val="D9D9D9"/>
                </a:solidFill>
                <a:latin typeface="Bodoni MT Black" pitchFamily="18" charset="0"/>
                <a:ea typeface="+mn-ea"/>
              </a:rPr>
              <a:t>反复修改</a:t>
            </a:r>
            <a:endParaRPr lang="zh-CN" altLang="en-US" sz="2400" dirty="0">
              <a:solidFill>
                <a:srgbClr val="D9D9D9"/>
              </a:solidFill>
              <a:latin typeface="Bodoni MT Black" pitchFamily="18" charset="0"/>
              <a:ea typeface="+mn-ea"/>
            </a:endParaRPr>
          </a:p>
        </p:txBody>
      </p:sp>
      <p:sp>
        <p:nvSpPr>
          <p:cNvPr id="7"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pic>
        <p:nvPicPr>
          <p:cNvPr id="8" name="图片 2"/>
          <p:cNvPicPr>
            <a:picLocks noChangeAspect="1"/>
          </p:cNvPicPr>
          <p:nvPr/>
        </p:nvPicPr>
        <p:blipFill>
          <a:blip r:embed="rId3" cstate="print"/>
          <a:srcRect/>
          <a:stretch>
            <a:fillRect/>
          </a:stretch>
        </p:blipFill>
        <p:spPr bwMode="auto">
          <a:xfrm>
            <a:off x="4815922" y="1332748"/>
            <a:ext cx="4220574" cy="5211264"/>
          </a:xfrm>
          <a:prstGeom prst="rect">
            <a:avLst/>
          </a:prstGeom>
          <a:noFill/>
          <a:ln w="9525">
            <a:noFill/>
            <a:miter lim="800000"/>
            <a:headEnd/>
            <a:tailEnd/>
          </a:ln>
        </p:spPr>
      </p:pic>
      <p:sp>
        <p:nvSpPr>
          <p:cNvPr id="2" name="椭圆 1"/>
          <p:cNvSpPr/>
          <p:nvPr/>
        </p:nvSpPr>
        <p:spPr>
          <a:xfrm>
            <a:off x="8388424" y="4653136"/>
            <a:ext cx="576064"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V="1">
            <a:off x="8704074" y="3068960"/>
            <a:ext cx="0" cy="15841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704074" y="5517232"/>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956376" y="6093296"/>
            <a:ext cx="74769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文本框 7"/>
          <p:cNvSpPr txBox="1">
            <a:spLocks noChangeArrowheads="1"/>
          </p:cNvSpPr>
          <p:nvPr/>
        </p:nvSpPr>
        <p:spPr bwMode="auto">
          <a:xfrm>
            <a:off x="420687" y="1788319"/>
            <a:ext cx="4007297" cy="3477875"/>
          </a:xfrm>
          <a:prstGeom prst="rect">
            <a:avLst/>
          </a:prstGeom>
          <a:noFill/>
          <a:ln w="15875">
            <a:noFill/>
            <a:miter lim="800000"/>
            <a:headEnd/>
            <a:tailEnd/>
          </a:ln>
        </p:spPr>
        <p:txBody>
          <a:bodyPr wrap="square">
            <a:spAutoFit/>
          </a:bodyPr>
          <a:lstStyle/>
          <a:p>
            <a:pPr eaLnBrk="1" hangingPunct="1">
              <a:lnSpc>
                <a:spcPct val="125000"/>
              </a:lnSpc>
            </a:pPr>
            <a:r>
              <a:rPr lang="zh-CN" altLang="en-US" sz="2200" dirty="0">
                <a:solidFill>
                  <a:srgbClr val="000000"/>
                </a:solidFill>
                <a:latin typeface="Bodoni MT Black" pitchFamily="18" charset="0"/>
              </a:rPr>
              <a:t>     </a:t>
            </a:r>
            <a:r>
              <a:rPr lang="zh-CN" altLang="en-US" sz="2200" dirty="0" smtClean="0">
                <a:solidFill>
                  <a:srgbClr val="000000"/>
                </a:solidFill>
                <a:latin typeface="Bodoni MT Black" pitchFamily="18" charset="0"/>
              </a:rPr>
              <a:t> 通常</a:t>
            </a:r>
            <a:r>
              <a:rPr lang="zh-CN" altLang="en-US" sz="2200" dirty="0">
                <a:solidFill>
                  <a:srgbClr val="000000"/>
                </a:solidFill>
                <a:latin typeface="Bodoni MT Black" pitchFamily="18" charset="0"/>
              </a:rPr>
              <a:t>，</a:t>
            </a:r>
            <a:r>
              <a:rPr lang="zh-CN" altLang="en-US" sz="2200" dirty="0">
                <a:solidFill>
                  <a:srgbClr val="FF0000"/>
                </a:solidFill>
                <a:latin typeface="Bodoni MT Black" pitchFamily="18" charset="0"/>
              </a:rPr>
              <a:t>一个事务包含对账户的若干次更新</a:t>
            </a:r>
            <a:r>
              <a:rPr lang="zh-CN" altLang="en-US" sz="2200" dirty="0">
                <a:solidFill>
                  <a:srgbClr val="000000"/>
                </a:solidFill>
                <a:latin typeface="Bodoni MT Black" pitchFamily="18" charset="0"/>
              </a:rPr>
              <a:t>，这里所说的更新，指的是对账户所做的一个</a:t>
            </a:r>
            <a:r>
              <a:rPr lang="zh-CN" altLang="en-US" sz="2200" dirty="0" smtClean="0">
                <a:solidFill>
                  <a:srgbClr val="000000"/>
                </a:solidFill>
                <a:latin typeface="Bodoni MT Black" pitchFamily="18" charset="0"/>
              </a:rPr>
              <a:t>动作（取款</a:t>
            </a:r>
            <a:r>
              <a:rPr lang="zh-CN" altLang="en-US" sz="2200" dirty="0">
                <a:solidFill>
                  <a:srgbClr val="000000"/>
                </a:solidFill>
                <a:latin typeface="Bodoni MT Black" pitchFamily="18" charset="0"/>
              </a:rPr>
              <a:t>、存款或</a:t>
            </a:r>
            <a:r>
              <a:rPr lang="zh-CN" altLang="en-US" sz="2200" dirty="0" smtClean="0">
                <a:solidFill>
                  <a:srgbClr val="000000"/>
                </a:solidFill>
                <a:latin typeface="Bodoni MT Black" pitchFamily="18" charset="0"/>
              </a:rPr>
              <a:t>查询）。</a:t>
            </a:r>
            <a:r>
              <a:rPr lang="zh-CN" altLang="en-US" sz="2200" dirty="0">
                <a:solidFill>
                  <a:srgbClr val="FF0000"/>
                </a:solidFill>
                <a:latin typeface="Bodoni MT Black" pitchFamily="18" charset="0"/>
              </a:rPr>
              <a:t>“更新”虽然代表一个动作，但是它有自己的</a:t>
            </a:r>
            <a:r>
              <a:rPr lang="zh-CN" altLang="en-US" sz="2200" dirty="0" smtClean="0">
                <a:solidFill>
                  <a:srgbClr val="FF0000"/>
                </a:solidFill>
                <a:latin typeface="Bodoni MT Black" pitchFamily="18" charset="0"/>
              </a:rPr>
              <a:t>属性</a:t>
            </a:r>
            <a:r>
              <a:rPr lang="zh-CN" altLang="en-US" sz="2200" dirty="0" smtClean="0">
                <a:solidFill>
                  <a:srgbClr val="000000"/>
                </a:solidFill>
                <a:latin typeface="Bodoni MT Black" pitchFamily="18" charset="0"/>
              </a:rPr>
              <a:t>（类型</a:t>
            </a:r>
            <a:r>
              <a:rPr lang="zh-CN" altLang="en-US" sz="2200" dirty="0">
                <a:solidFill>
                  <a:srgbClr val="000000"/>
                </a:solidFill>
                <a:latin typeface="Bodoni MT Black" pitchFamily="18" charset="0"/>
              </a:rPr>
              <a:t>、金额</a:t>
            </a:r>
            <a:r>
              <a:rPr lang="zh-CN" altLang="en-US" sz="2200" dirty="0" smtClean="0">
                <a:solidFill>
                  <a:srgbClr val="000000"/>
                </a:solidFill>
                <a:latin typeface="Bodoni MT Black" pitchFamily="18" charset="0"/>
              </a:rPr>
              <a:t>等），</a:t>
            </a:r>
            <a:r>
              <a:rPr lang="zh-CN" altLang="en-US" sz="2200" dirty="0">
                <a:solidFill>
                  <a:srgbClr val="000000"/>
                </a:solidFill>
                <a:latin typeface="Bodoni MT Black" pitchFamily="18" charset="0"/>
              </a:rPr>
              <a:t>应该独立存在，因此应该把它</a:t>
            </a:r>
            <a:r>
              <a:rPr lang="zh-CN" altLang="en-US" sz="2200" dirty="0">
                <a:solidFill>
                  <a:srgbClr val="FF0000"/>
                </a:solidFill>
                <a:latin typeface="Bodoni MT Black" pitchFamily="18" charset="0"/>
              </a:rPr>
              <a:t>作为类</a:t>
            </a:r>
            <a:r>
              <a:rPr lang="zh-CN" altLang="en-US" sz="2200" dirty="0">
                <a:solidFill>
                  <a:srgbClr val="000000"/>
                </a:solidFill>
                <a:latin typeface="Bodoni MT Black" pitchFamily="18" charset="0"/>
              </a:rPr>
              <a:t>。</a:t>
            </a:r>
          </a:p>
        </p:txBody>
      </p:sp>
      <p:sp>
        <p:nvSpPr>
          <p:cNvPr id="9" name="内容占位符 4"/>
          <p:cNvSpPr txBox="1">
            <a:spLocks/>
          </p:cNvSpPr>
          <p:nvPr/>
        </p:nvSpPr>
        <p:spPr bwMode="auto">
          <a:xfrm>
            <a:off x="549275" y="1270000"/>
            <a:ext cx="822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2.</a:t>
            </a:r>
            <a:r>
              <a:rPr lang="zh-CN" altLang="en-US" sz="2400" b="1" dirty="0">
                <a:latin typeface="Bodoni MT Black" pitchFamily="18" charset="0"/>
              </a:rPr>
              <a:t> “事务”由“更新”组成</a:t>
            </a:r>
            <a:endParaRPr lang="zh-CN" altLang="en-US" sz="2400" b="1" dirty="0" smtClean="0">
              <a:latin typeface="Bodoni MT Black" pitchFamily="18" charset="0"/>
            </a:endParaRP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10.3.6 </a:t>
            </a:r>
            <a:r>
              <a:rPr lang="zh-CN" altLang="en-US" sz="2400" dirty="0" smtClean="0">
                <a:solidFill>
                  <a:srgbClr val="D9D9D9"/>
                </a:solidFill>
                <a:latin typeface="Bodoni MT Black" pitchFamily="18" charset="0"/>
                <a:ea typeface="+mn-ea"/>
              </a:rPr>
              <a:t>反复修改</a:t>
            </a:r>
            <a:endParaRPr lang="zh-CN" altLang="en-US" sz="2400" dirty="0">
              <a:solidFill>
                <a:srgbClr val="D9D9D9"/>
              </a:solidFill>
              <a:latin typeface="Bodoni MT Black" pitchFamily="18" charset="0"/>
              <a:ea typeface="+mn-ea"/>
            </a:endParaRPr>
          </a:p>
        </p:txBody>
      </p:sp>
      <p:sp>
        <p:nvSpPr>
          <p:cNvPr id="14"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pic>
        <p:nvPicPr>
          <p:cNvPr id="8" name="图片 2"/>
          <p:cNvPicPr>
            <a:picLocks noChangeAspect="1"/>
          </p:cNvPicPr>
          <p:nvPr/>
        </p:nvPicPr>
        <p:blipFill>
          <a:blip r:embed="rId3" cstate="print"/>
          <a:srcRect/>
          <a:stretch>
            <a:fillRect/>
          </a:stretch>
        </p:blipFill>
        <p:spPr bwMode="auto">
          <a:xfrm>
            <a:off x="4860032" y="1133221"/>
            <a:ext cx="4220574" cy="5211264"/>
          </a:xfrm>
          <a:prstGeom prst="rect">
            <a:avLst/>
          </a:prstGeom>
          <a:noFill/>
          <a:ln w="9525">
            <a:noFill/>
            <a:miter lim="800000"/>
            <a:headEnd/>
            <a:tailEnd/>
          </a:ln>
        </p:spPr>
      </p:pic>
      <p:sp>
        <p:nvSpPr>
          <p:cNvPr id="2" name="椭圆 1"/>
          <p:cNvSpPr/>
          <p:nvPr/>
        </p:nvSpPr>
        <p:spPr>
          <a:xfrm>
            <a:off x="7759375" y="909388"/>
            <a:ext cx="792088" cy="93610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8533697" y="1484784"/>
            <a:ext cx="52413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021391" y="1484784"/>
            <a:ext cx="15105" cy="460851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956376" y="6093296"/>
            <a:ext cx="110145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4"/>
          <p:cNvSpPr txBox="1">
            <a:spLocks/>
          </p:cNvSpPr>
          <p:nvPr/>
        </p:nvSpPr>
        <p:spPr bwMode="auto">
          <a:xfrm>
            <a:off x="395536" y="1268760"/>
            <a:ext cx="822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3. </a:t>
            </a:r>
            <a:r>
              <a:rPr lang="en-US" altLang="zh-CN" sz="2400" b="1" dirty="0" smtClean="0">
                <a:latin typeface="Bodoni MT Black" pitchFamily="18" charset="0"/>
              </a:rPr>
              <a:t> </a:t>
            </a:r>
            <a:r>
              <a:rPr lang="zh-CN" altLang="en-US" sz="2400" b="1" dirty="0" smtClean="0">
                <a:latin typeface="Bodoni MT Black" pitchFamily="18" charset="0"/>
              </a:rPr>
              <a:t>把</a:t>
            </a:r>
            <a:r>
              <a:rPr lang="zh-CN" altLang="en-US" sz="2400" b="1" dirty="0">
                <a:latin typeface="Bodoni MT Black" pitchFamily="18" charset="0"/>
              </a:rPr>
              <a:t>“分行”与“分行计算机”合并</a:t>
            </a:r>
            <a:endParaRPr lang="zh-CN" altLang="en-US" sz="2400" b="1" dirty="0" smtClean="0">
              <a:latin typeface="Bodoni MT Black" pitchFamily="18" charset="0"/>
            </a:endParaRPr>
          </a:p>
        </p:txBody>
      </p:sp>
      <p:sp>
        <p:nvSpPr>
          <p:cNvPr id="143365" name="文本框 11"/>
          <p:cNvSpPr txBox="1">
            <a:spLocks noChangeArrowheads="1"/>
          </p:cNvSpPr>
          <p:nvPr/>
        </p:nvSpPr>
        <p:spPr bwMode="auto">
          <a:xfrm>
            <a:off x="375813" y="1818035"/>
            <a:ext cx="3620123" cy="2631490"/>
          </a:xfrm>
          <a:prstGeom prst="rect">
            <a:avLst/>
          </a:prstGeom>
          <a:noFill/>
          <a:ln w="15875">
            <a:noFill/>
            <a:miter lim="800000"/>
            <a:headEnd/>
            <a:tailEnd/>
          </a:ln>
        </p:spPr>
        <p:txBody>
          <a:bodyPr wrap="square">
            <a:spAutoFit/>
          </a:bodyPr>
          <a:lstStyle/>
          <a:p>
            <a:pPr eaLnBrk="1" hangingPunct="1">
              <a:lnSpc>
                <a:spcPct val="125000"/>
              </a:lnSpc>
            </a:pPr>
            <a:r>
              <a:rPr lang="zh-CN" altLang="en-US" sz="2200" dirty="0">
                <a:solidFill>
                  <a:srgbClr val="000000"/>
                </a:solidFill>
                <a:latin typeface="Bodoni MT Black" pitchFamily="18" charset="0"/>
              </a:rPr>
              <a:t>     </a:t>
            </a:r>
            <a:r>
              <a:rPr lang="zh-CN" altLang="en-US" sz="2200" dirty="0" smtClean="0">
                <a:solidFill>
                  <a:srgbClr val="000000"/>
                </a:solidFill>
                <a:latin typeface="Bodoni MT Black" pitchFamily="18" charset="0"/>
              </a:rPr>
              <a:t>区分</a:t>
            </a:r>
            <a:r>
              <a:rPr lang="zh-CN" altLang="en-US" sz="2200" dirty="0">
                <a:solidFill>
                  <a:srgbClr val="000000"/>
                </a:solidFill>
                <a:latin typeface="Bodoni MT Black" pitchFamily="18" charset="0"/>
              </a:rPr>
              <a:t>“分行”与“分行计算机”，对于分析这个系统来说，并没有多大意义，为简单起见，应该把它们合并。类似地，应该合并“总行”和“中央计算机”。</a:t>
            </a: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10.3.6 </a:t>
            </a:r>
            <a:r>
              <a:rPr lang="zh-CN" altLang="en-US" sz="2400" dirty="0" smtClean="0">
                <a:solidFill>
                  <a:srgbClr val="D9D9D9"/>
                </a:solidFill>
                <a:latin typeface="Bodoni MT Black" pitchFamily="18" charset="0"/>
                <a:ea typeface="+mn-ea"/>
              </a:rPr>
              <a:t>反复修改</a:t>
            </a:r>
            <a:endParaRPr lang="zh-CN" altLang="en-US" sz="2400" dirty="0">
              <a:solidFill>
                <a:srgbClr val="D9D9D9"/>
              </a:solidFill>
              <a:latin typeface="Bodoni MT Black" pitchFamily="18" charset="0"/>
              <a:ea typeface="+mn-ea"/>
            </a:endParaRPr>
          </a:p>
        </p:txBody>
      </p:sp>
      <p:sp>
        <p:nvSpPr>
          <p:cNvPr id="14" name="标题 3"/>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p>
        </p:txBody>
      </p:sp>
      <p:pic>
        <p:nvPicPr>
          <p:cNvPr id="8" name="图片 2"/>
          <p:cNvPicPr>
            <a:picLocks noChangeAspect="1"/>
          </p:cNvPicPr>
          <p:nvPr/>
        </p:nvPicPr>
        <p:blipFill>
          <a:blip r:embed="rId3" cstate="print"/>
          <a:srcRect/>
          <a:stretch>
            <a:fillRect/>
          </a:stretch>
        </p:blipFill>
        <p:spPr bwMode="auto">
          <a:xfrm>
            <a:off x="4923426" y="1646736"/>
            <a:ext cx="4220574" cy="5211264"/>
          </a:xfrm>
          <a:prstGeom prst="rect">
            <a:avLst/>
          </a:prstGeom>
          <a:noFill/>
          <a:ln w="9525">
            <a:noFill/>
            <a:miter lim="800000"/>
            <a:headEnd/>
            <a:tailEnd/>
          </a:ln>
        </p:spPr>
      </p:pic>
      <p:sp>
        <p:nvSpPr>
          <p:cNvPr id="2" name="椭圆 1"/>
          <p:cNvSpPr/>
          <p:nvPr/>
        </p:nvSpPr>
        <p:spPr>
          <a:xfrm>
            <a:off x="6080912" y="3856324"/>
            <a:ext cx="720080" cy="79208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092025" y="4992852"/>
            <a:ext cx="720080" cy="79208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08165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4"/>
          <p:cNvSpPr txBox="1">
            <a:spLocks/>
          </p:cNvSpPr>
          <p:nvPr/>
        </p:nvSpPr>
        <p:spPr bwMode="auto">
          <a:xfrm>
            <a:off x="285720" y="1643050"/>
            <a:ext cx="2106618" cy="2143140"/>
          </a:xfrm>
          <a:prstGeom prst="rect">
            <a:avLst/>
          </a:prstGeom>
          <a:noFill/>
          <a:ln w="9525">
            <a:noFill/>
            <a:miter lim="800000"/>
            <a:headEnd/>
            <a:tailEnd/>
          </a:ln>
        </p:spPr>
        <p:txBody>
          <a:bodyPr/>
          <a:lstStyle/>
          <a:p>
            <a:pPr>
              <a:lnSpc>
                <a:spcPct val="125000"/>
              </a:lnSpc>
              <a:spcBef>
                <a:spcPct val="20000"/>
              </a:spcBef>
              <a:buFont typeface="Arial" charset="0"/>
              <a:buNone/>
            </a:pPr>
            <a:r>
              <a:rPr lang="zh-CN" altLang="en-US" sz="2400" dirty="0">
                <a:latin typeface="Bodoni MT Black" pitchFamily="18" charset="0"/>
              </a:rPr>
              <a:t>修改后的</a:t>
            </a:r>
            <a:r>
              <a:rPr lang="en-US" altLang="zh-CN" sz="2400" dirty="0">
                <a:latin typeface="Bodoni MT Black" pitchFamily="18" charset="0"/>
              </a:rPr>
              <a:t>ATM</a:t>
            </a:r>
            <a:r>
              <a:rPr lang="zh-CN" altLang="en-US" sz="2400" dirty="0">
                <a:latin typeface="Bodoni MT Black" pitchFamily="18" charset="0"/>
              </a:rPr>
              <a:t>对象模型，比修改前更简单、更清晰</a:t>
            </a:r>
          </a:p>
        </p:txBody>
      </p:sp>
      <p:pic>
        <p:nvPicPr>
          <p:cNvPr id="145411" name="图片 1"/>
          <p:cNvPicPr>
            <a:picLocks noChangeAspect="1"/>
          </p:cNvPicPr>
          <p:nvPr/>
        </p:nvPicPr>
        <p:blipFill>
          <a:blip r:embed="rId3" cstate="print"/>
          <a:srcRect/>
          <a:stretch>
            <a:fillRect/>
          </a:stretch>
        </p:blipFill>
        <p:spPr bwMode="auto">
          <a:xfrm>
            <a:off x="2555875" y="15875"/>
            <a:ext cx="5424488" cy="6291263"/>
          </a:xfrm>
          <a:prstGeom prst="rect">
            <a:avLst/>
          </a:prstGeom>
          <a:noFill/>
          <a:ln w="9525">
            <a:noFill/>
            <a:miter lim="800000"/>
            <a:headEnd/>
            <a:tailEnd/>
          </a:ln>
        </p:spPr>
      </p:pic>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10.3.6 </a:t>
            </a:r>
            <a:r>
              <a:rPr lang="zh-CN" altLang="en-US" sz="2400" dirty="0" smtClean="0">
                <a:solidFill>
                  <a:srgbClr val="D9D9D9"/>
                </a:solidFill>
                <a:latin typeface="Bodoni MT Black" pitchFamily="18" charset="0"/>
                <a:ea typeface="+mn-ea"/>
              </a:rPr>
              <a:t>反复修改</a:t>
            </a:r>
            <a:endParaRPr lang="zh-CN" altLang="en-US" sz="2400" dirty="0">
              <a:solidFill>
                <a:srgbClr val="D9D9D9"/>
              </a:solidFill>
              <a:latin typeface="Bodoni MT Black" pitchFamily="18" charset="0"/>
              <a:ea typeface="+mn-ea"/>
            </a:endParaRPr>
          </a:p>
        </p:txBody>
      </p:sp>
      <p:sp>
        <p:nvSpPr>
          <p:cNvPr id="5" name="椭圆 4"/>
          <p:cNvSpPr/>
          <p:nvPr/>
        </p:nvSpPr>
        <p:spPr>
          <a:xfrm>
            <a:off x="6643702" y="188640"/>
            <a:ext cx="1643074" cy="252598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椭圆 5"/>
          <p:cNvSpPr/>
          <p:nvPr/>
        </p:nvSpPr>
        <p:spPr>
          <a:xfrm>
            <a:off x="3571868" y="4143380"/>
            <a:ext cx="1643074" cy="142876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椭圆 6"/>
          <p:cNvSpPr/>
          <p:nvPr/>
        </p:nvSpPr>
        <p:spPr>
          <a:xfrm>
            <a:off x="6500826" y="3143248"/>
            <a:ext cx="1643074"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9" name="椭圆 8"/>
          <p:cNvSpPr/>
          <p:nvPr/>
        </p:nvSpPr>
        <p:spPr>
          <a:xfrm>
            <a:off x="6500826" y="4857760"/>
            <a:ext cx="571504" cy="571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2" name="矩形 1"/>
          <p:cNvSpPr/>
          <p:nvPr/>
        </p:nvSpPr>
        <p:spPr>
          <a:xfrm>
            <a:off x="6300192" y="4580149"/>
            <a:ext cx="2509020" cy="369332"/>
          </a:xfrm>
          <a:prstGeom prst="rect">
            <a:avLst/>
          </a:prstGeom>
        </p:spPr>
        <p:txBody>
          <a:bodyPr wrap="none">
            <a:spAutoFit/>
          </a:bodyPr>
          <a:lstStyle/>
          <a:p>
            <a:pPr marL="0" indent="0">
              <a:buFont typeface="Arial" charset="0"/>
              <a:buNone/>
              <a:defRPr/>
            </a:pPr>
            <a:r>
              <a:rPr lang="zh-CN" altLang="en-US" b="1" dirty="0">
                <a:solidFill>
                  <a:srgbClr val="FF0000"/>
                </a:solidFill>
                <a:latin typeface="Bodoni MT Black" pitchFamily="18" charset="0"/>
              </a:rPr>
              <a:t>分解“现金兑换卡”类</a:t>
            </a:r>
          </a:p>
        </p:txBody>
      </p:sp>
      <p:sp>
        <p:nvSpPr>
          <p:cNvPr id="3" name="矩形 2"/>
          <p:cNvSpPr/>
          <p:nvPr/>
        </p:nvSpPr>
        <p:spPr>
          <a:xfrm>
            <a:off x="6300192" y="837785"/>
            <a:ext cx="2741456" cy="369332"/>
          </a:xfrm>
          <a:prstGeom prst="rect">
            <a:avLst/>
          </a:prstGeom>
        </p:spPr>
        <p:txBody>
          <a:bodyPr wrap="none">
            <a:spAutoFit/>
          </a:bodyPr>
          <a:lstStyle/>
          <a:p>
            <a:pPr marL="0" indent="0">
              <a:buFont typeface="Arial" charset="0"/>
              <a:buNone/>
              <a:defRPr/>
            </a:pPr>
            <a:r>
              <a:rPr lang="zh-CN" altLang="en-US" b="1" dirty="0">
                <a:solidFill>
                  <a:srgbClr val="00B050"/>
                </a:solidFill>
                <a:latin typeface="Bodoni MT Black" pitchFamily="18" charset="0"/>
              </a:rPr>
              <a:t>“事务”由“更新”组成</a:t>
            </a:r>
          </a:p>
        </p:txBody>
      </p:sp>
      <p:sp>
        <p:nvSpPr>
          <p:cNvPr id="4" name="矩形 3"/>
          <p:cNvSpPr/>
          <p:nvPr/>
        </p:nvSpPr>
        <p:spPr>
          <a:xfrm>
            <a:off x="2195736" y="5594648"/>
            <a:ext cx="3671198" cy="369332"/>
          </a:xfrm>
          <a:prstGeom prst="rect">
            <a:avLst/>
          </a:prstGeom>
        </p:spPr>
        <p:txBody>
          <a:bodyPr wrap="none">
            <a:spAutoFit/>
          </a:bodyPr>
          <a:lstStyle/>
          <a:p>
            <a:pPr marL="0" indent="0">
              <a:buFont typeface="Arial" charset="0"/>
              <a:buNone/>
              <a:defRPr/>
            </a:pPr>
            <a:r>
              <a:rPr lang="zh-CN" altLang="en-US" b="1" dirty="0">
                <a:solidFill>
                  <a:srgbClr val="0070C0"/>
                </a:solidFill>
                <a:latin typeface="Bodoni MT Black" pitchFamily="18" charset="0"/>
              </a:rPr>
              <a:t>把“分行”与“分行计算机”合并</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138488" y="548680"/>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147459"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147460"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47461"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47462" name="TextBox 3">
            <a:hlinkClick r:id="rId5" action="ppaction://hlinksldjump"/>
          </p:cNvPr>
          <p:cNvSpPr txBox="1">
            <a:spLocks noChangeArrowheads="1"/>
          </p:cNvSpPr>
          <p:nvPr/>
        </p:nvSpPr>
        <p:spPr bwMode="auto">
          <a:xfrm>
            <a:off x="1071563" y="192821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47463" name="TextBox 4"/>
          <p:cNvSpPr txBox="1">
            <a:spLocks noChangeArrowheads="1"/>
          </p:cNvSpPr>
          <p:nvPr/>
        </p:nvSpPr>
        <p:spPr bwMode="auto">
          <a:xfrm>
            <a:off x="1000125" y="257115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47464" name="TextBox 5"/>
          <p:cNvSpPr txBox="1">
            <a:spLocks noChangeArrowheads="1"/>
          </p:cNvSpPr>
          <p:nvPr/>
        </p:nvSpPr>
        <p:spPr bwMode="auto">
          <a:xfrm>
            <a:off x="1000125" y="314265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47465" name="TextBox 6"/>
          <p:cNvSpPr txBox="1">
            <a:spLocks noChangeArrowheads="1"/>
          </p:cNvSpPr>
          <p:nvPr/>
        </p:nvSpPr>
        <p:spPr bwMode="auto">
          <a:xfrm>
            <a:off x="1000125" y="371415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70120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solidFill>
                  <a:prstClr val="black"/>
                </a:solidFill>
                <a:latin typeface="Bodoni MT Black" pitchFamily="18" charset="0"/>
              </a:rPr>
              <a:t>10.1 </a:t>
            </a:r>
            <a:r>
              <a:rPr kumimoji="1" lang="en-US" altLang="zh-CN" sz="2400" b="1" dirty="0" smtClean="0">
                <a:solidFill>
                  <a:prstClr val="black"/>
                </a:solidFill>
                <a:latin typeface="Bodoni MT Black" pitchFamily="18" charset="0"/>
                <a:ea typeface="黑体" pitchFamily="2" charset="-122"/>
              </a:rPr>
              <a:t>  </a:t>
            </a:r>
            <a:r>
              <a:rPr kumimoji="1" lang="zh-CN" altLang="en-US" sz="2400" b="1" dirty="0">
                <a:solidFill>
                  <a:prstClr val="black"/>
                </a:solidFill>
                <a:latin typeface="Bodoni MT Black" pitchFamily="18" charset="0"/>
              </a:rPr>
              <a:t>面向对象分析的基本过程</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10.2   </a:t>
            </a:r>
            <a:r>
              <a:rPr kumimoji="1" lang="zh-CN" altLang="en-US" sz="2400" b="1" dirty="0">
                <a:solidFill>
                  <a:prstClr val="black"/>
                </a:solidFill>
                <a:latin typeface="Bodoni MT Black" pitchFamily="18" charset="0"/>
              </a:rPr>
              <a:t>需求陈述</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10.3   </a:t>
            </a:r>
            <a:r>
              <a:rPr kumimoji="1" lang="zh-CN" altLang="en-US" sz="2400" b="1" dirty="0">
                <a:solidFill>
                  <a:prstClr val="black"/>
                </a:solidFill>
                <a:latin typeface="Bodoni MT Black" pitchFamily="18" charset="0"/>
              </a:rPr>
              <a:t>建立对象模型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10.4   </a:t>
            </a:r>
            <a:r>
              <a:rPr kumimoji="1" lang="zh-CN" altLang="en-US" sz="2400" b="1" dirty="0">
                <a:solidFill>
                  <a:prstClr val="black"/>
                </a:solidFill>
                <a:latin typeface="Bodoni MT Black" pitchFamily="18" charset="0"/>
              </a:rPr>
              <a:t>建立动态模型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10.5   </a:t>
            </a:r>
            <a:r>
              <a:rPr kumimoji="1" lang="zh-CN" altLang="en-US" sz="2400" b="1" dirty="0">
                <a:solidFill>
                  <a:prstClr val="black"/>
                </a:solidFill>
                <a:latin typeface="Bodoni MT Black" pitchFamily="18" charset="0"/>
              </a:rPr>
              <a:t>建立功能模型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10.6   </a:t>
            </a:r>
            <a:r>
              <a:rPr kumimoji="1" lang="zh-CN" altLang="en-US" sz="2400" b="1" dirty="0">
                <a:solidFill>
                  <a:prstClr val="black"/>
                </a:solidFill>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矩形 11"/>
          <p:cNvSpPr/>
          <p:nvPr/>
        </p:nvSpPr>
        <p:spPr>
          <a:xfrm>
            <a:off x="774626" y="329029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3" name="等腰三角形 12"/>
          <p:cNvSpPr/>
          <p:nvPr/>
        </p:nvSpPr>
        <p:spPr>
          <a:xfrm rot="5400000">
            <a:off x="335756" y="337681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4746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10.4 </a:t>
            </a:r>
            <a:r>
              <a:rPr lang="zh-CN" altLang="en-US" sz="2400">
                <a:solidFill>
                  <a:srgbClr val="D9D9D9"/>
                </a:solidFill>
                <a:latin typeface="Bodoni MT Black" pitchFamily="18" charset="0"/>
              </a:rPr>
              <a:t>建立动态模型</a:t>
            </a: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00338" y="62658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10.4</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建立</a:t>
            </a:r>
            <a:r>
              <a:rPr lang="zh-CN" altLang="en-US" sz="2400" dirty="0">
                <a:solidFill>
                  <a:srgbClr val="D9D9D9"/>
                </a:solidFill>
                <a:latin typeface="Bodoni MT Black" pitchFamily="18" charset="0"/>
                <a:ea typeface="+mn-ea"/>
              </a:rPr>
              <a:t>动态</a:t>
            </a:r>
            <a:r>
              <a:rPr lang="zh-CN" altLang="en-US" sz="2400" dirty="0" smtClean="0">
                <a:solidFill>
                  <a:srgbClr val="D9D9D9"/>
                </a:solidFill>
                <a:latin typeface="Bodoni MT Black" pitchFamily="18" charset="0"/>
                <a:ea typeface="+mn-ea"/>
              </a:rPr>
              <a:t>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250825" y="0"/>
            <a:ext cx="8229600" cy="1143000"/>
          </a:xfrm>
        </p:spPr>
        <p:txBody>
          <a:bodyPr/>
          <a:lstStyle/>
          <a:p>
            <a:pPr>
              <a:defRPr/>
            </a:pPr>
            <a:r>
              <a:rPr lang="en-US" altLang="zh-CN" b="1" dirty="0" smtClean="0">
                <a:latin typeface="Bodoni MT Black" pitchFamily="18" charset="0"/>
                <a:ea typeface="+mn-ea"/>
              </a:rPr>
              <a:t>10.4</a:t>
            </a:r>
            <a:r>
              <a:rPr lang="en-US" altLang="zh-CN" b="1" dirty="0" smtClean="0">
                <a:latin typeface="Bodoni MT Black" pitchFamily="18" charset="0"/>
              </a:rPr>
              <a:t> </a:t>
            </a:r>
            <a:r>
              <a:rPr lang="zh-CN" altLang="en-US" b="1" dirty="0" smtClean="0">
                <a:latin typeface="Bodoni MT Black" pitchFamily="18" charset="0"/>
              </a:rPr>
              <a:t>建立动态模型</a:t>
            </a:r>
          </a:p>
        </p:txBody>
      </p:sp>
      <p:sp>
        <p:nvSpPr>
          <p:cNvPr id="3" name="文本框 2"/>
          <p:cNvSpPr txBox="1"/>
          <p:nvPr/>
        </p:nvSpPr>
        <p:spPr>
          <a:xfrm>
            <a:off x="415924" y="1125885"/>
            <a:ext cx="8476555" cy="4247317"/>
          </a:xfrm>
          <a:prstGeom prst="rect">
            <a:avLst/>
          </a:prstGeom>
          <a:noFill/>
          <a:ln w="15875">
            <a:noFill/>
          </a:ln>
        </p:spPr>
        <p:txBody>
          <a:bodyPr wrap="square">
            <a:spAutoFit/>
          </a:bodyPr>
          <a:lstStyle/>
          <a:p>
            <a:pPr eaLnBrk="1" hangingPunct="1">
              <a:lnSpc>
                <a:spcPct val="125000"/>
              </a:lnSpc>
              <a:defRPr/>
            </a:pPr>
            <a:r>
              <a:rPr lang="zh-CN" altLang="en-US" sz="2400" b="1" dirty="0">
                <a:latin typeface="Bodoni MT Black" pitchFamily="18" charset="0"/>
              </a:rPr>
              <a:t>建立动态模型</a:t>
            </a:r>
            <a:endParaRPr lang="en-US" altLang="zh-CN" sz="2400" b="1" dirty="0">
              <a:latin typeface="Bodoni MT Black" pitchFamily="18" charset="0"/>
            </a:endParaRPr>
          </a:p>
          <a:p>
            <a:pPr eaLnBrk="1" hangingPunct="1">
              <a:lnSpc>
                <a:spcPct val="125000"/>
              </a:lnSpc>
              <a:buSzPct val="75000"/>
              <a:defRPr/>
            </a:pPr>
            <a:r>
              <a:rPr lang="zh-CN" altLang="en-US" sz="2400" dirty="0" smtClean="0">
                <a:latin typeface="Bodoni MT Black" pitchFamily="18" charset="0"/>
              </a:rPr>
              <a:t>①  编写</a:t>
            </a:r>
            <a:r>
              <a:rPr lang="zh-CN" altLang="en-US" sz="2400" dirty="0">
                <a:solidFill>
                  <a:srgbClr val="FF0000"/>
                </a:solidFill>
                <a:latin typeface="Bodoni MT Black" pitchFamily="18" charset="0"/>
              </a:rPr>
              <a:t>典型交互行为的脚本</a:t>
            </a:r>
            <a:r>
              <a:rPr lang="zh-CN" altLang="en-US" sz="2400" dirty="0">
                <a:latin typeface="Bodoni MT Black" pitchFamily="18" charset="0"/>
              </a:rPr>
              <a:t>。虽然脚本中不可能包括每个偶然事件，但是，至少必须保证不遗漏常见的交互行为。</a:t>
            </a:r>
            <a:endParaRPr lang="en-US" altLang="zh-CN" sz="2400" dirty="0">
              <a:latin typeface="Bodoni MT Black" pitchFamily="18" charset="0"/>
            </a:endParaRPr>
          </a:p>
          <a:p>
            <a:pPr eaLnBrk="1" hangingPunct="1">
              <a:lnSpc>
                <a:spcPct val="125000"/>
              </a:lnSpc>
              <a:buSzPct val="75000"/>
              <a:defRPr/>
            </a:pPr>
            <a:r>
              <a:rPr lang="zh-CN" altLang="en-US" sz="2400" dirty="0" smtClean="0">
                <a:latin typeface="Bodoni MT Black" pitchFamily="18" charset="0"/>
              </a:rPr>
              <a:t>② 从</a:t>
            </a:r>
            <a:r>
              <a:rPr lang="zh-CN" altLang="en-US" sz="2400" dirty="0">
                <a:latin typeface="Bodoni MT Black" pitchFamily="18" charset="0"/>
              </a:rPr>
              <a:t>脚本中提取出</a:t>
            </a:r>
            <a:r>
              <a:rPr lang="zh-CN" altLang="en-US" sz="2400" dirty="0">
                <a:solidFill>
                  <a:srgbClr val="FF0000"/>
                </a:solidFill>
                <a:latin typeface="Bodoni MT Black" pitchFamily="18" charset="0"/>
              </a:rPr>
              <a:t>事件</a:t>
            </a:r>
            <a:r>
              <a:rPr lang="zh-CN" altLang="en-US" sz="2400" dirty="0">
                <a:latin typeface="Bodoni MT Black" pitchFamily="18" charset="0"/>
              </a:rPr>
              <a:t>，确定触发每个事件的</a:t>
            </a:r>
            <a:r>
              <a:rPr lang="zh-CN" altLang="en-US" sz="2400" dirty="0">
                <a:solidFill>
                  <a:srgbClr val="FF0000"/>
                </a:solidFill>
                <a:latin typeface="Bodoni MT Black" pitchFamily="18" charset="0"/>
              </a:rPr>
              <a:t>动作对象</a:t>
            </a:r>
            <a:r>
              <a:rPr lang="zh-CN" altLang="en-US" sz="2400" dirty="0">
                <a:latin typeface="Bodoni MT Black" pitchFamily="18" charset="0"/>
              </a:rPr>
              <a:t>以及接受事件的</a:t>
            </a:r>
            <a:r>
              <a:rPr lang="zh-CN" altLang="en-US" sz="2400" dirty="0">
                <a:solidFill>
                  <a:srgbClr val="FF0000"/>
                </a:solidFill>
                <a:latin typeface="Bodoni MT Black" pitchFamily="18" charset="0"/>
              </a:rPr>
              <a:t>目标对象</a:t>
            </a:r>
            <a:r>
              <a:rPr lang="zh-CN" altLang="en-US" sz="2400" dirty="0">
                <a:latin typeface="Bodoni MT Black" pitchFamily="18" charset="0"/>
              </a:rPr>
              <a:t>。</a:t>
            </a:r>
            <a:endParaRPr lang="en-US" altLang="zh-CN" sz="2400" dirty="0">
              <a:latin typeface="Bodoni MT Black" pitchFamily="18" charset="0"/>
            </a:endParaRPr>
          </a:p>
          <a:p>
            <a:pPr eaLnBrk="1" hangingPunct="1">
              <a:lnSpc>
                <a:spcPct val="125000"/>
              </a:lnSpc>
              <a:buSzPct val="75000"/>
              <a:defRPr/>
            </a:pPr>
            <a:r>
              <a:rPr lang="zh-CN" altLang="en-US" sz="2400" dirty="0" smtClean="0">
                <a:solidFill>
                  <a:srgbClr val="FF0000"/>
                </a:solidFill>
                <a:latin typeface="Bodoni MT Black" pitchFamily="18" charset="0"/>
              </a:rPr>
              <a:t>③ 排列</a:t>
            </a:r>
            <a:r>
              <a:rPr lang="zh-CN" altLang="en-US" sz="2400" dirty="0">
                <a:solidFill>
                  <a:srgbClr val="FF0000"/>
                </a:solidFill>
                <a:latin typeface="Bodoni MT Black" pitchFamily="18" charset="0"/>
              </a:rPr>
              <a:t>事件发生的次序</a:t>
            </a:r>
            <a:r>
              <a:rPr lang="zh-CN" altLang="en-US" sz="2400" dirty="0">
                <a:latin typeface="Bodoni MT Black" pitchFamily="18" charset="0"/>
              </a:rPr>
              <a:t>，确定每个对象可能有的状态及状态间的转换关系，并用</a:t>
            </a:r>
            <a:r>
              <a:rPr lang="zh-CN" altLang="en-US" sz="2400" dirty="0">
                <a:solidFill>
                  <a:srgbClr val="FF0000"/>
                </a:solidFill>
                <a:latin typeface="Bodoni MT Black" pitchFamily="18" charset="0"/>
              </a:rPr>
              <a:t>状态图</a:t>
            </a:r>
            <a:r>
              <a:rPr lang="zh-CN" altLang="en-US" sz="2400" dirty="0">
                <a:latin typeface="Bodoni MT Black" pitchFamily="18" charset="0"/>
              </a:rPr>
              <a:t>描绘它们。</a:t>
            </a:r>
            <a:endParaRPr lang="en-US" altLang="zh-CN" sz="2400" dirty="0">
              <a:latin typeface="Bodoni MT Black" pitchFamily="18" charset="0"/>
            </a:endParaRPr>
          </a:p>
          <a:p>
            <a:pPr eaLnBrk="1" hangingPunct="1">
              <a:lnSpc>
                <a:spcPct val="125000"/>
              </a:lnSpc>
              <a:buSzPct val="75000"/>
              <a:defRPr/>
            </a:pPr>
            <a:r>
              <a:rPr lang="zh-CN" altLang="en-US" sz="2400" dirty="0" smtClean="0">
                <a:latin typeface="Bodoni MT Black" pitchFamily="18" charset="0"/>
              </a:rPr>
              <a:t>④ 比较</a:t>
            </a:r>
            <a:r>
              <a:rPr lang="zh-CN" altLang="en-US" sz="2400" dirty="0">
                <a:latin typeface="Bodoni MT Black" pitchFamily="18" charset="0"/>
              </a:rPr>
              <a:t>各个对象的状态图，检查它们之间的</a:t>
            </a:r>
            <a:r>
              <a:rPr lang="zh-CN" altLang="en-US" sz="2400" dirty="0">
                <a:solidFill>
                  <a:srgbClr val="FF0000"/>
                </a:solidFill>
                <a:latin typeface="Bodoni MT Black" pitchFamily="18" charset="0"/>
              </a:rPr>
              <a:t>一致性</a:t>
            </a:r>
            <a:r>
              <a:rPr lang="zh-CN" altLang="en-US" sz="2400" dirty="0">
                <a:latin typeface="Bodoni MT Black" pitchFamily="18" charset="0"/>
              </a:rPr>
              <a:t>，确保事件之间的匹配。</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10.4.1 </a:t>
            </a:r>
            <a:r>
              <a:rPr lang="zh-CN" altLang="en-US" sz="2400" dirty="0" smtClean="0">
                <a:solidFill>
                  <a:srgbClr val="D9D9D9"/>
                </a:solidFill>
                <a:latin typeface="Bodoni MT Black" pitchFamily="18" charset="0"/>
                <a:ea typeface="+mn-ea"/>
              </a:rPr>
              <a:t>编写脚本</a:t>
            </a:r>
            <a:endParaRPr lang="zh-CN" altLang="en-US" sz="2400" dirty="0">
              <a:solidFill>
                <a:srgbClr val="D9D9D9"/>
              </a:solidFill>
              <a:latin typeface="Bodoni MT Black" pitchFamily="18" charset="0"/>
              <a:ea typeface="+mn-ea"/>
            </a:endParaRPr>
          </a:p>
        </p:txBody>
      </p:sp>
      <p:sp>
        <p:nvSpPr>
          <p:cNvPr id="7" name="内容占位符 4"/>
          <p:cNvSpPr>
            <a:spLocks noGrp="1"/>
          </p:cNvSpPr>
          <p:nvPr>
            <p:ph idx="4294967295"/>
          </p:nvPr>
        </p:nvSpPr>
        <p:spPr>
          <a:xfrm>
            <a:off x="571472" y="1214422"/>
            <a:ext cx="8229600" cy="604838"/>
          </a:xfrm>
        </p:spPr>
        <p:txBody>
          <a:bodyPr/>
          <a:lstStyle/>
          <a:p>
            <a:pPr marL="0" indent="0">
              <a:buFont typeface="Arial" charset="0"/>
              <a:buNone/>
              <a:defRPr/>
            </a:pPr>
            <a:r>
              <a:rPr lang="en-US" altLang="zh-CN" b="1" dirty="0" smtClean="0">
                <a:latin typeface="Bodoni MT Black" pitchFamily="18" charset="0"/>
              </a:rPr>
              <a:t>10.4.1 </a:t>
            </a:r>
            <a:r>
              <a:rPr lang="zh-CN" altLang="en-US" b="1" dirty="0" smtClean="0">
                <a:latin typeface="Bodoni MT Black" pitchFamily="18" charset="0"/>
              </a:rPr>
              <a:t>编写脚本</a:t>
            </a:r>
          </a:p>
        </p:txBody>
      </p:sp>
      <p:sp>
        <p:nvSpPr>
          <p:cNvPr id="151556" name="文本框 2"/>
          <p:cNvSpPr txBox="1">
            <a:spLocks noChangeArrowheads="1"/>
          </p:cNvSpPr>
          <p:nvPr/>
        </p:nvSpPr>
        <p:spPr bwMode="auto">
          <a:xfrm>
            <a:off x="467544" y="2011824"/>
            <a:ext cx="8247881" cy="1938992"/>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在</a:t>
            </a:r>
            <a:r>
              <a:rPr lang="zh-CN" altLang="en-US" sz="2400" dirty="0">
                <a:latin typeface="Bodoni MT Black" pitchFamily="18" charset="0"/>
              </a:rPr>
              <a:t>建立动态模型的过程中，脚本是指</a:t>
            </a:r>
            <a:r>
              <a:rPr lang="zh-CN" altLang="en-US" sz="2400" dirty="0">
                <a:solidFill>
                  <a:srgbClr val="FF0000"/>
                </a:solidFill>
                <a:latin typeface="Bodoni MT Black" pitchFamily="18" charset="0"/>
              </a:rPr>
              <a:t>系统在某一执行期间内出现的一系列事件</a:t>
            </a:r>
            <a:r>
              <a:rPr lang="zh-CN" altLang="en-US" sz="2400" dirty="0">
                <a:latin typeface="Bodoni MT Black" pitchFamily="18" charset="0"/>
              </a:rPr>
              <a:t>。脚本描述</a:t>
            </a:r>
            <a:r>
              <a:rPr lang="zh-CN" altLang="en-US" sz="2400" dirty="0" smtClean="0">
                <a:latin typeface="Bodoni MT Black" pitchFamily="18" charset="0"/>
              </a:rPr>
              <a:t>用户（或</a:t>
            </a:r>
            <a:r>
              <a:rPr lang="zh-CN" altLang="en-US" sz="2400" dirty="0">
                <a:latin typeface="Bodoni MT Black" pitchFamily="18" charset="0"/>
              </a:rPr>
              <a:t>其他</a:t>
            </a:r>
            <a:r>
              <a:rPr lang="zh-CN" altLang="en-US" sz="2400" dirty="0" smtClean="0">
                <a:latin typeface="Bodoni MT Black" pitchFamily="18" charset="0"/>
              </a:rPr>
              <a:t>外部设备）与</a:t>
            </a:r>
            <a:r>
              <a:rPr lang="zh-CN" altLang="en-US" sz="2400" dirty="0">
                <a:latin typeface="Bodoni MT Black" pitchFamily="18" charset="0"/>
              </a:rPr>
              <a:t>目标系统之间的一个或多个典型的交互过程（事件序列），以便对目标系统的行为有更具体的认识。</a:t>
            </a:r>
          </a:p>
        </p:txBody>
      </p:sp>
      <p:sp>
        <p:nvSpPr>
          <p:cNvPr id="151557" name="文本框 4"/>
          <p:cNvSpPr txBox="1">
            <a:spLocks noChangeArrowheads="1"/>
          </p:cNvSpPr>
          <p:nvPr/>
        </p:nvSpPr>
        <p:spPr bwMode="auto">
          <a:xfrm>
            <a:off x="467544" y="4143380"/>
            <a:ext cx="8280920" cy="1015663"/>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solidFill>
                  <a:srgbClr val="FF0000"/>
                </a:solidFill>
                <a:latin typeface="Bodoni MT Black" pitchFamily="18" charset="0"/>
              </a:rPr>
              <a:t>   </a:t>
            </a:r>
            <a:r>
              <a:rPr lang="zh-CN" altLang="en-US" sz="2400" dirty="0">
                <a:latin typeface="Bodoni MT Black" pitchFamily="18" charset="0"/>
              </a:rPr>
              <a:t> </a:t>
            </a:r>
            <a:r>
              <a:rPr lang="zh-CN" altLang="en-US" sz="2400" dirty="0" smtClean="0">
                <a:latin typeface="Bodoni MT Black" pitchFamily="18" charset="0"/>
              </a:rPr>
              <a:t> 目的</a:t>
            </a:r>
            <a:r>
              <a:rPr lang="zh-CN" altLang="en-US" sz="2400" dirty="0">
                <a:latin typeface="Bodoni MT Black" pitchFamily="18" charset="0"/>
              </a:rPr>
              <a:t>保证</a:t>
            </a:r>
            <a:r>
              <a:rPr lang="zh-CN" altLang="en-US" sz="2400" dirty="0">
                <a:solidFill>
                  <a:srgbClr val="FF0000"/>
                </a:solidFill>
                <a:latin typeface="Bodoni MT Black" pitchFamily="18" charset="0"/>
              </a:rPr>
              <a:t>不遗漏重要的交互步骤</a:t>
            </a:r>
            <a:r>
              <a:rPr lang="zh-CN" altLang="en-US" sz="2400" dirty="0">
                <a:latin typeface="Bodoni MT Black" pitchFamily="18" charset="0"/>
              </a:rPr>
              <a:t>，有助于确保整个交互过程的正确性和清晰性。</a:t>
            </a:r>
          </a:p>
        </p:txBody>
      </p:sp>
      <p:sp>
        <p:nvSpPr>
          <p:cNvPr id="8"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文本框 1"/>
          <p:cNvSpPr txBox="1">
            <a:spLocks noChangeArrowheads="1"/>
          </p:cNvSpPr>
          <p:nvPr/>
        </p:nvSpPr>
        <p:spPr bwMode="auto">
          <a:xfrm>
            <a:off x="250825" y="1001713"/>
            <a:ext cx="8569647" cy="1477328"/>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solidFill>
                  <a:srgbClr val="FF0000"/>
                </a:solidFill>
                <a:latin typeface="Bodoni MT Black" pitchFamily="18" charset="0"/>
              </a:rPr>
              <a:t>     </a:t>
            </a:r>
            <a:r>
              <a:rPr lang="zh-CN" altLang="en-US" sz="2400" dirty="0" smtClean="0">
                <a:solidFill>
                  <a:srgbClr val="FF0000"/>
                </a:solidFill>
                <a:latin typeface="Bodoni MT Black" pitchFamily="18" charset="0"/>
              </a:rPr>
              <a:t>脚本</a:t>
            </a:r>
            <a:r>
              <a:rPr lang="zh-CN" altLang="en-US" sz="2400" dirty="0">
                <a:latin typeface="Bodoni MT Black" pitchFamily="18" charset="0"/>
              </a:rPr>
              <a:t>描写的范围并不是固定的，既可以包括系统中发生的全部事件，也可以只包括由某些特定对象触发的事件。脚本描写的范围主要由编写脚本的具体目的决定。</a:t>
            </a:r>
          </a:p>
        </p:txBody>
      </p:sp>
      <p:sp>
        <p:nvSpPr>
          <p:cNvPr id="153603" name="文本框 5"/>
          <p:cNvSpPr txBox="1">
            <a:spLocks noChangeArrowheads="1"/>
          </p:cNvSpPr>
          <p:nvPr/>
        </p:nvSpPr>
        <p:spPr bwMode="auto">
          <a:xfrm>
            <a:off x="323529" y="2453007"/>
            <a:ext cx="8424936" cy="1015663"/>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即使</a:t>
            </a:r>
            <a:r>
              <a:rPr lang="zh-CN" altLang="en-US" sz="2400" dirty="0">
                <a:latin typeface="Bodoni MT Black" pitchFamily="18" charset="0"/>
              </a:rPr>
              <a:t>在需求陈述中已经描写了</a:t>
            </a:r>
            <a:r>
              <a:rPr lang="zh-CN" altLang="en-US" sz="2400" dirty="0">
                <a:solidFill>
                  <a:srgbClr val="FF0000"/>
                </a:solidFill>
                <a:latin typeface="Bodoni MT Black" pitchFamily="18" charset="0"/>
              </a:rPr>
              <a:t>完整的交互过程</a:t>
            </a:r>
            <a:r>
              <a:rPr lang="zh-CN" altLang="en-US" sz="2400" dirty="0">
                <a:latin typeface="Bodoni MT Black" pitchFamily="18" charset="0"/>
              </a:rPr>
              <a:t>，也还需要花很大精力构思交互的形式。</a:t>
            </a:r>
          </a:p>
        </p:txBody>
      </p:sp>
      <p:sp>
        <p:nvSpPr>
          <p:cNvPr id="153604" name="文本框 8"/>
          <p:cNvSpPr txBox="1">
            <a:spLocks noChangeArrowheads="1"/>
          </p:cNvSpPr>
          <p:nvPr/>
        </p:nvSpPr>
        <p:spPr bwMode="auto">
          <a:xfrm>
            <a:off x="514126" y="3465253"/>
            <a:ext cx="8234338" cy="1318823"/>
          </a:xfrm>
          <a:prstGeom prst="rect">
            <a:avLst/>
          </a:prstGeom>
          <a:noFill/>
          <a:ln w="9525">
            <a:noFill/>
            <a:miter lim="800000"/>
            <a:headEnd/>
            <a:tailEnd/>
          </a:ln>
        </p:spPr>
        <p:txBody>
          <a:bodyPr wrap="square">
            <a:spAutoFit/>
          </a:bodyPr>
          <a:lstStyle/>
          <a:p>
            <a:pPr eaLnBrk="1" hangingPunct="1">
              <a:lnSpc>
                <a:spcPct val="125000"/>
              </a:lnSpc>
            </a:pPr>
            <a:r>
              <a:rPr lang="zh-CN" altLang="en-US" sz="2200" dirty="0">
                <a:latin typeface="Bodoni MT Black" pitchFamily="18" charset="0"/>
              </a:rPr>
              <a:t>例如，</a:t>
            </a:r>
            <a:r>
              <a:rPr lang="en-US" altLang="zh-CN" sz="2200" dirty="0">
                <a:latin typeface="Bodoni MT Black" pitchFamily="18" charset="0"/>
              </a:rPr>
              <a:t>ATM</a:t>
            </a:r>
            <a:r>
              <a:rPr lang="zh-CN" altLang="en-US" sz="2200" dirty="0">
                <a:latin typeface="Bodoni MT Black" pitchFamily="18" charset="0"/>
              </a:rPr>
              <a:t>系统的需求陈述，虽然表明了应从储户那里获取有关事务的信息，但并没有准确说明获取信息的具体过程，对动作次序的要求也是模糊的。</a:t>
            </a:r>
          </a:p>
        </p:txBody>
      </p:sp>
      <p:sp>
        <p:nvSpPr>
          <p:cNvPr id="153605" name="文本框 9"/>
          <p:cNvSpPr txBox="1">
            <a:spLocks noChangeArrowheads="1"/>
          </p:cNvSpPr>
          <p:nvPr/>
        </p:nvSpPr>
        <p:spPr bwMode="auto">
          <a:xfrm>
            <a:off x="323529" y="4778677"/>
            <a:ext cx="8424935" cy="1430328"/>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因此</a:t>
            </a:r>
            <a:r>
              <a:rPr lang="zh-CN" altLang="en-US" sz="2400" dirty="0">
                <a:latin typeface="Bodoni MT Black" pitchFamily="18" charset="0"/>
              </a:rPr>
              <a:t>，编写脚本的过程，实质上就是</a:t>
            </a:r>
            <a:r>
              <a:rPr lang="zh-CN" altLang="en-US" sz="2400" dirty="0">
                <a:solidFill>
                  <a:srgbClr val="FF0000"/>
                </a:solidFill>
                <a:latin typeface="Bodoni MT Black" pitchFamily="18" charset="0"/>
              </a:rPr>
              <a:t>分析用户对系统交互行为的要求的过程</a:t>
            </a:r>
            <a:r>
              <a:rPr lang="zh-CN" altLang="en-US" sz="2400" dirty="0">
                <a:latin typeface="Bodoni MT Black" pitchFamily="18" charset="0"/>
              </a:rPr>
              <a:t>。在编写脚本的过程中，需要与用户充分交换意见，编写后还应该经过他们审查与修改。</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10.4.1 </a:t>
            </a:r>
            <a:r>
              <a:rPr lang="zh-CN" altLang="en-US" sz="2400" dirty="0" smtClean="0">
                <a:solidFill>
                  <a:srgbClr val="D9D9D9"/>
                </a:solidFill>
                <a:latin typeface="Bodoni MT Black" pitchFamily="18" charset="0"/>
                <a:ea typeface="+mn-ea"/>
              </a:rPr>
              <a:t>编写脚本</a:t>
            </a:r>
            <a:endParaRPr lang="zh-CN" altLang="en-US" sz="2400" dirty="0">
              <a:solidFill>
                <a:srgbClr val="D9D9D9"/>
              </a:solidFill>
              <a:latin typeface="Bodoni MT Black" pitchFamily="18" charset="0"/>
              <a:ea typeface="+mn-ea"/>
            </a:endParaRPr>
          </a:p>
        </p:txBody>
      </p:sp>
      <p:sp>
        <p:nvSpPr>
          <p:cNvPr id="8"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7611" y="1173510"/>
            <a:ext cx="8352928" cy="4708981"/>
          </a:xfrm>
          <a:prstGeom prst="rect">
            <a:avLst/>
          </a:prstGeom>
          <a:noFill/>
        </p:spPr>
        <p:txBody>
          <a:bodyPr wrap="square">
            <a:spAutoFit/>
          </a:bodyPr>
          <a:lstStyle/>
          <a:p>
            <a:pPr eaLnBrk="1" hangingPunct="1">
              <a:lnSpc>
                <a:spcPct val="125000"/>
              </a:lnSpc>
              <a:defRPr/>
            </a:pPr>
            <a:r>
              <a:rPr lang="zh-CN" altLang="en-US" sz="2400" dirty="0">
                <a:latin typeface="Bodoni MT Black" pitchFamily="18" charset="0"/>
              </a:rPr>
              <a:t>编写脚本时，</a:t>
            </a:r>
            <a:endParaRPr lang="en-US" altLang="zh-CN" sz="2400" dirty="0">
              <a:latin typeface="Bodoni MT Black" pitchFamily="18" charset="0"/>
            </a:endParaRPr>
          </a:p>
          <a:p>
            <a:pPr marL="342900" indent="-342900" eaLnBrk="1" hangingPunct="1">
              <a:lnSpc>
                <a:spcPct val="125000"/>
              </a:lnSpc>
              <a:buSzPct val="100000"/>
              <a:buFont typeface="Wingdings" panose="05000000000000000000" pitchFamily="2" charset="2"/>
              <a:buChar char="l"/>
              <a:defRPr/>
            </a:pPr>
            <a:r>
              <a:rPr lang="zh-CN" altLang="en-US" sz="2400" dirty="0">
                <a:latin typeface="Bodoni MT Black" pitchFamily="18" charset="0"/>
              </a:rPr>
              <a:t>首先编写</a:t>
            </a:r>
            <a:r>
              <a:rPr lang="zh-CN" altLang="en-US" sz="2400" dirty="0">
                <a:solidFill>
                  <a:srgbClr val="FF0000"/>
                </a:solidFill>
                <a:latin typeface="Bodoni MT Black" pitchFamily="18" charset="0"/>
              </a:rPr>
              <a:t>正常情况</a:t>
            </a:r>
            <a:r>
              <a:rPr lang="zh-CN" altLang="en-US" sz="2400" dirty="0">
                <a:latin typeface="Bodoni MT Black" pitchFamily="18" charset="0"/>
              </a:rPr>
              <a:t>的脚本</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rPr>
              <a:t>然后</a:t>
            </a:r>
            <a:r>
              <a:rPr lang="zh-CN" altLang="en-US" sz="2400" dirty="0">
                <a:latin typeface="Bodoni MT Black" pitchFamily="18" charset="0"/>
              </a:rPr>
              <a:t>，考虑</a:t>
            </a:r>
            <a:r>
              <a:rPr lang="zh-CN" altLang="en-US" sz="2400" dirty="0">
                <a:solidFill>
                  <a:srgbClr val="FF0000"/>
                </a:solidFill>
                <a:latin typeface="Bodoni MT Black" pitchFamily="18" charset="0"/>
              </a:rPr>
              <a:t>特殊情况</a:t>
            </a:r>
            <a:r>
              <a:rPr lang="zh-CN" altLang="en-US" sz="2400" dirty="0">
                <a:latin typeface="Bodoni MT Black" pitchFamily="18" charset="0"/>
              </a:rPr>
              <a:t>，例如输入或输出的数据为最大</a:t>
            </a:r>
            <a:r>
              <a:rPr lang="zh-CN" altLang="en-US" sz="2400" dirty="0" smtClean="0">
                <a:latin typeface="Bodoni MT Black" pitchFamily="18" charset="0"/>
              </a:rPr>
              <a:t>值（或最小值）。</a:t>
            </a:r>
            <a:endParaRPr lang="en-US" altLang="zh-CN" sz="2400" dirty="0">
              <a:latin typeface="Bodoni MT Black" pitchFamily="18" charset="0"/>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rPr>
              <a:t>最后</a:t>
            </a:r>
            <a:r>
              <a:rPr lang="zh-CN" altLang="en-US" sz="2400" dirty="0">
                <a:latin typeface="Bodoni MT Black" pitchFamily="18" charset="0"/>
              </a:rPr>
              <a:t>，考虑</a:t>
            </a:r>
            <a:r>
              <a:rPr lang="zh-CN" altLang="en-US" sz="2400" dirty="0">
                <a:solidFill>
                  <a:srgbClr val="FF0000"/>
                </a:solidFill>
                <a:latin typeface="Bodoni MT Black" pitchFamily="18" charset="0"/>
              </a:rPr>
              <a:t>出错情况</a:t>
            </a:r>
            <a:r>
              <a:rPr lang="zh-CN" altLang="en-US" sz="2400" dirty="0">
                <a:latin typeface="Bodoni MT Black" pitchFamily="18" charset="0"/>
              </a:rPr>
              <a:t>，例如，输入的值为非法值或响应失败。对大多数交互式系统来说，出错处理都是最难实现的部分。如果可能，应该允许用户“异常中止”一个操作或“取消”一个操作</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rPr>
              <a:t>此外</a:t>
            </a:r>
            <a:r>
              <a:rPr lang="zh-CN" altLang="en-US" sz="2400" dirty="0">
                <a:latin typeface="Bodoni MT Black" pitchFamily="18" charset="0"/>
              </a:rPr>
              <a:t>，还应该提供诸如“帮助”和状态查询之类的在基本交互行为之上的</a:t>
            </a:r>
            <a:r>
              <a:rPr lang="zh-CN" altLang="en-US" sz="2400" dirty="0">
                <a:solidFill>
                  <a:srgbClr val="FF0000"/>
                </a:solidFill>
                <a:latin typeface="Bodoni MT Black" pitchFamily="18" charset="0"/>
              </a:rPr>
              <a:t>“通用”交互行为</a:t>
            </a:r>
            <a:r>
              <a:rPr lang="zh-CN" altLang="en-US" sz="2400" dirty="0">
                <a:latin typeface="Bodoni MT Black" pitchFamily="18" charset="0"/>
              </a:rPr>
              <a:t>。</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10.4.1 </a:t>
            </a:r>
            <a:r>
              <a:rPr lang="zh-CN" altLang="en-US" sz="2400" dirty="0" smtClean="0">
                <a:solidFill>
                  <a:srgbClr val="D9D9D9"/>
                </a:solidFill>
                <a:latin typeface="Bodoni MT Black" pitchFamily="18" charset="0"/>
                <a:ea typeface="+mn-ea"/>
              </a:rPr>
              <a:t>编写脚本</a:t>
            </a:r>
            <a:endParaRPr lang="zh-CN" altLang="en-US" sz="2400" dirty="0">
              <a:solidFill>
                <a:srgbClr val="D9D9D9"/>
              </a:solidFill>
              <a:latin typeface="Bodoni MT Black" pitchFamily="18" charset="0"/>
              <a:ea typeface="+mn-ea"/>
            </a:endParaRPr>
          </a:p>
        </p:txBody>
      </p:sp>
      <p:sp>
        <p:nvSpPr>
          <p:cNvPr id="6"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1"/>
          <p:cNvSpPr txBox="1">
            <a:spLocks noChangeArrowheads="1"/>
          </p:cNvSpPr>
          <p:nvPr/>
        </p:nvSpPr>
        <p:spPr bwMode="auto">
          <a:xfrm>
            <a:off x="468313" y="1268413"/>
            <a:ext cx="8207375" cy="461962"/>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复杂问题（大型系统）的对象模型通常由下述</a:t>
            </a:r>
            <a:r>
              <a:rPr lang="en-US" altLang="zh-CN" sz="2400" dirty="0">
                <a:solidFill>
                  <a:srgbClr val="FF0000"/>
                </a:solidFill>
                <a:latin typeface="Bodoni MT Black" pitchFamily="18" charset="0"/>
              </a:rPr>
              <a:t>5</a:t>
            </a:r>
            <a:r>
              <a:rPr lang="zh-CN" altLang="en-US" sz="2400" dirty="0">
                <a:solidFill>
                  <a:srgbClr val="FF0000"/>
                </a:solidFill>
                <a:latin typeface="Bodoni MT Black" pitchFamily="18" charset="0"/>
              </a:rPr>
              <a:t>个层次</a:t>
            </a:r>
            <a:r>
              <a:rPr lang="zh-CN" altLang="en-US" sz="2400" dirty="0">
                <a:latin typeface="Bodoni MT Black" pitchFamily="18" charset="0"/>
              </a:rPr>
              <a:t>组成：</a:t>
            </a:r>
          </a:p>
        </p:txBody>
      </p:sp>
      <p:grpSp>
        <p:nvGrpSpPr>
          <p:cNvPr id="30723" name="组合 8"/>
          <p:cNvGrpSpPr>
            <a:grpSpLocks/>
          </p:cNvGrpSpPr>
          <p:nvPr/>
        </p:nvGrpSpPr>
        <p:grpSpPr bwMode="auto">
          <a:xfrm>
            <a:off x="683568" y="3021096"/>
            <a:ext cx="4895850" cy="2133600"/>
            <a:chOff x="1259632" y="3028310"/>
            <a:chExt cx="4896544" cy="2135105"/>
          </a:xfrm>
        </p:grpSpPr>
        <p:cxnSp>
          <p:nvCxnSpPr>
            <p:cNvPr id="13" name="直接连接符 12"/>
            <p:cNvCxnSpPr/>
            <p:nvPr/>
          </p:nvCxnSpPr>
          <p:spPr>
            <a:xfrm>
              <a:off x="1259632" y="5012497"/>
              <a:ext cx="3311994"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30727" name="组合 5"/>
            <p:cNvGrpSpPr>
              <a:grpSpLocks/>
            </p:cNvGrpSpPr>
            <p:nvPr/>
          </p:nvGrpSpPr>
          <p:grpSpPr bwMode="auto">
            <a:xfrm>
              <a:off x="1259632" y="3028310"/>
              <a:ext cx="4896544" cy="2135105"/>
              <a:chOff x="1259632" y="3028310"/>
              <a:chExt cx="4896544" cy="2135105"/>
            </a:xfrm>
          </p:grpSpPr>
          <p:cxnSp>
            <p:nvCxnSpPr>
              <p:cNvPr id="4" name="直接连接符 3"/>
              <p:cNvCxnSpPr/>
              <p:nvPr/>
            </p:nvCxnSpPr>
            <p:spPr>
              <a:xfrm>
                <a:off x="1259632" y="3212590"/>
                <a:ext cx="3311994"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59632" y="3644694"/>
                <a:ext cx="3311994"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259632" y="4148287"/>
                <a:ext cx="331199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259632" y="4580392"/>
                <a:ext cx="331199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30732" name="文本框 4"/>
              <p:cNvSpPr txBox="1">
                <a:spLocks noChangeArrowheads="1"/>
              </p:cNvSpPr>
              <p:nvPr/>
            </p:nvSpPr>
            <p:spPr bwMode="auto">
              <a:xfrm>
                <a:off x="4804719" y="3028310"/>
                <a:ext cx="936104" cy="369332"/>
              </a:xfrm>
              <a:prstGeom prst="rect">
                <a:avLst/>
              </a:prstGeom>
              <a:noFill/>
              <a:ln w="9525">
                <a:noFill/>
                <a:miter lim="800000"/>
                <a:headEnd/>
                <a:tailEnd/>
              </a:ln>
            </p:spPr>
            <p:txBody>
              <a:bodyPr>
                <a:spAutoFit/>
              </a:bodyPr>
              <a:lstStyle/>
              <a:p>
                <a:pPr eaLnBrk="1" hangingPunct="1"/>
                <a:r>
                  <a:rPr lang="zh-CN" altLang="en-US">
                    <a:latin typeface="Bodoni MT Black" pitchFamily="18" charset="0"/>
                    <a:ea typeface="黑体" pitchFamily="49" charset="-122"/>
                  </a:rPr>
                  <a:t>主题层</a:t>
                </a:r>
              </a:p>
            </p:txBody>
          </p:sp>
          <p:sp>
            <p:nvSpPr>
              <p:cNvPr id="30733" name="文本框 14"/>
              <p:cNvSpPr txBox="1">
                <a:spLocks noChangeArrowheads="1"/>
              </p:cNvSpPr>
              <p:nvPr/>
            </p:nvSpPr>
            <p:spPr bwMode="auto">
              <a:xfrm>
                <a:off x="4804719" y="3483922"/>
                <a:ext cx="1351457" cy="369332"/>
              </a:xfrm>
              <a:prstGeom prst="rect">
                <a:avLst/>
              </a:prstGeom>
              <a:noFill/>
              <a:ln w="9525">
                <a:noFill/>
                <a:miter lim="800000"/>
                <a:headEnd/>
                <a:tailEnd/>
              </a:ln>
            </p:spPr>
            <p:txBody>
              <a:bodyPr>
                <a:spAutoFit/>
              </a:bodyPr>
              <a:lstStyle/>
              <a:p>
                <a:pPr eaLnBrk="1" hangingPunct="1"/>
                <a:r>
                  <a:rPr lang="zh-CN" altLang="en-US">
                    <a:latin typeface="Bodoni MT Black" pitchFamily="18" charset="0"/>
                    <a:ea typeface="黑体" pitchFamily="49" charset="-122"/>
                  </a:rPr>
                  <a:t>类与对象层</a:t>
                </a:r>
              </a:p>
            </p:txBody>
          </p:sp>
          <p:sp>
            <p:nvSpPr>
              <p:cNvPr id="30734" name="文本框 15"/>
              <p:cNvSpPr txBox="1">
                <a:spLocks noChangeArrowheads="1"/>
              </p:cNvSpPr>
              <p:nvPr/>
            </p:nvSpPr>
            <p:spPr bwMode="auto">
              <a:xfrm>
                <a:off x="4788024" y="3941927"/>
                <a:ext cx="936104" cy="369332"/>
              </a:xfrm>
              <a:prstGeom prst="rect">
                <a:avLst/>
              </a:prstGeom>
              <a:noFill/>
              <a:ln w="9525">
                <a:noFill/>
                <a:miter lim="800000"/>
                <a:headEnd/>
                <a:tailEnd/>
              </a:ln>
            </p:spPr>
            <p:txBody>
              <a:bodyPr>
                <a:spAutoFit/>
              </a:bodyPr>
              <a:lstStyle/>
              <a:p>
                <a:pPr eaLnBrk="1" hangingPunct="1"/>
                <a:r>
                  <a:rPr lang="zh-CN" altLang="en-US">
                    <a:latin typeface="Bodoni MT Black" pitchFamily="18" charset="0"/>
                    <a:ea typeface="黑体" pitchFamily="49" charset="-122"/>
                  </a:rPr>
                  <a:t>结构层</a:t>
                </a:r>
              </a:p>
            </p:txBody>
          </p:sp>
          <p:sp>
            <p:nvSpPr>
              <p:cNvPr id="30735" name="文本框 16"/>
              <p:cNvSpPr txBox="1">
                <a:spLocks noChangeArrowheads="1"/>
              </p:cNvSpPr>
              <p:nvPr/>
            </p:nvSpPr>
            <p:spPr bwMode="auto">
              <a:xfrm>
                <a:off x="4788024" y="4385089"/>
                <a:ext cx="936104" cy="369332"/>
              </a:xfrm>
              <a:prstGeom prst="rect">
                <a:avLst/>
              </a:prstGeom>
              <a:noFill/>
              <a:ln w="9525">
                <a:noFill/>
                <a:miter lim="800000"/>
                <a:headEnd/>
                <a:tailEnd/>
              </a:ln>
            </p:spPr>
            <p:txBody>
              <a:bodyPr>
                <a:spAutoFit/>
              </a:bodyPr>
              <a:lstStyle/>
              <a:p>
                <a:pPr eaLnBrk="1" hangingPunct="1"/>
                <a:r>
                  <a:rPr lang="zh-CN" altLang="en-US">
                    <a:latin typeface="Bodoni MT Black" pitchFamily="18" charset="0"/>
                    <a:ea typeface="黑体" pitchFamily="49" charset="-122"/>
                  </a:rPr>
                  <a:t>属性层</a:t>
                </a:r>
              </a:p>
            </p:txBody>
          </p:sp>
          <p:sp>
            <p:nvSpPr>
              <p:cNvPr id="30736" name="文本框 18"/>
              <p:cNvSpPr txBox="1">
                <a:spLocks noChangeArrowheads="1"/>
              </p:cNvSpPr>
              <p:nvPr/>
            </p:nvSpPr>
            <p:spPr bwMode="auto">
              <a:xfrm>
                <a:off x="4788024" y="4794083"/>
                <a:ext cx="936104" cy="369332"/>
              </a:xfrm>
              <a:prstGeom prst="rect">
                <a:avLst/>
              </a:prstGeom>
              <a:noFill/>
              <a:ln w="9525">
                <a:noFill/>
                <a:miter lim="800000"/>
                <a:headEnd/>
                <a:tailEnd/>
              </a:ln>
            </p:spPr>
            <p:txBody>
              <a:bodyPr>
                <a:spAutoFit/>
              </a:bodyPr>
              <a:lstStyle/>
              <a:p>
                <a:pPr eaLnBrk="1" hangingPunct="1"/>
                <a:r>
                  <a:rPr lang="zh-CN" altLang="en-US">
                    <a:latin typeface="Bodoni MT Black" pitchFamily="18" charset="0"/>
                    <a:ea typeface="黑体" pitchFamily="49" charset="-122"/>
                  </a:rPr>
                  <a:t>服务层</a:t>
                </a:r>
              </a:p>
            </p:txBody>
          </p:sp>
        </p:grpSp>
      </p:grpSp>
      <p:sp>
        <p:nvSpPr>
          <p:cNvPr id="25" name="1 Título"/>
          <p:cNvSpPr txBox="1">
            <a:spLocks/>
          </p:cNvSpPr>
          <p:nvPr/>
        </p:nvSpPr>
        <p:spPr bwMode="auto">
          <a:xfrm>
            <a:off x="2627313" y="6291263"/>
            <a:ext cx="4392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10.1.2  3</a:t>
            </a:r>
            <a:r>
              <a:rPr lang="zh-CN" altLang="en-US" sz="2400" dirty="0" smtClean="0">
                <a:solidFill>
                  <a:srgbClr val="D9D9D9"/>
                </a:solidFill>
                <a:latin typeface="Bodoni MT Black" pitchFamily="18" charset="0"/>
                <a:ea typeface="+mn-ea"/>
              </a:rPr>
              <a:t>个模型与</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个层次</a:t>
            </a:r>
            <a:endParaRPr lang="zh-CN" altLang="en-US" sz="2400" dirty="0">
              <a:solidFill>
                <a:srgbClr val="D9D9D9"/>
              </a:solidFill>
              <a:latin typeface="Bodoni MT Black" pitchFamily="18" charset="0"/>
              <a:ea typeface="+mn-ea"/>
            </a:endParaRPr>
          </a:p>
        </p:txBody>
      </p:sp>
      <p:sp>
        <p:nvSpPr>
          <p:cNvPr id="18" name="标题 3"/>
          <p:cNvSpPr txBox="1">
            <a:spLocks/>
          </p:cNvSpPr>
          <p:nvPr/>
        </p:nvSpPr>
        <p:spPr bwMode="auto">
          <a:xfrm>
            <a:off x="255588"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a:latin typeface="Bodoni MT Black" pitchFamily="18" charset="0"/>
                <a:ea typeface="+mn-ea"/>
              </a:rPr>
              <a:t>10.1</a:t>
            </a:r>
            <a:r>
              <a:rPr lang="en-US" altLang="zh-CN" b="1" dirty="0" smtClean="0">
                <a:latin typeface="Bodoni MT Black" pitchFamily="18" charset="0"/>
              </a:rPr>
              <a:t> </a:t>
            </a:r>
            <a:r>
              <a:rPr lang="zh-CN" altLang="en-US" b="1" dirty="0" smtClean="0">
                <a:latin typeface="Bodoni MT Black" pitchFamily="18" charset="0"/>
              </a:rPr>
              <a:t>面向对象分析的基本过程</a:t>
            </a:r>
          </a:p>
        </p:txBody>
      </p:sp>
      <p:pic>
        <p:nvPicPr>
          <p:cNvPr id="17" name="图片 1"/>
          <p:cNvPicPr>
            <a:picLocks noChangeAspect="1"/>
          </p:cNvPicPr>
          <p:nvPr/>
        </p:nvPicPr>
        <p:blipFill>
          <a:blip r:embed="rId3" cstate="print"/>
          <a:srcRect/>
          <a:stretch>
            <a:fillRect/>
          </a:stretch>
        </p:blipFill>
        <p:spPr bwMode="auto">
          <a:xfrm>
            <a:off x="5935120" y="4014568"/>
            <a:ext cx="1016883" cy="1256871"/>
          </a:xfrm>
          <a:prstGeom prst="rect">
            <a:avLst/>
          </a:prstGeom>
          <a:noFill/>
          <a:ln w="9525">
            <a:noFill/>
            <a:miter lim="800000"/>
            <a:headEnd/>
            <a:tailEnd/>
          </a:ln>
        </p:spPr>
      </p:pic>
      <p:sp>
        <p:nvSpPr>
          <p:cNvPr id="2" name="矩形 1"/>
          <p:cNvSpPr/>
          <p:nvPr/>
        </p:nvSpPr>
        <p:spPr>
          <a:xfrm>
            <a:off x="5745703" y="5299555"/>
            <a:ext cx="1569660" cy="369332"/>
          </a:xfrm>
          <a:prstGeom prst="rect">
            <a:avLst/>
          </a:prstGeom>
        </p:spPr>
        <p:txBody>
          <a:bodyPr wrap="none">
            <a:spAutoFit/>
          </a:bodyPr>
          <a:lstStyle/>
          <a:p>
            <a:pPr eaLnBrk="1" hangingPunct="1"/>
            <a:r>
              <a:rPr lang="zh-CN" altLang="en-US" dirty="0">
                <a:solidFill>
                  <a:srgbClr val="FF0000"/>
                </a:solidFill>
                <a:latin typeface="Bodoni MT Black" pitchFamily="18" charset="0"/>
              </a:rPr>
              <a:t>类的图形符号</a:t>
            </a:r>
          </a:p>
        </p:txBody>
      </p:sp>
      <p:cxnSp>
        <p:nvCxnSpPr>
          <p:cNvPr id="5" name="直接箭头连接符 4"/>
          <p:cNvCxnSpPr/>
          <p:nvPr/>
        </p:nvCxnSpPr>
        <p:spPr>
          <a:xfrm flipH="1" flipV="1">
            <a:off x="5436071" y="3674705"/>
            <a:ext cx="510645" cy="501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5029641" y="4978160"/>
            <a:ext cx="905479" cy="32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 name="图片 1"/>
          <p:cNvPicPr>
            <a:picLocks noChangeAspect="1"/>
          </p:cNvPicPr>
          <p:nvPr/>
        </p:nvPicPr>
        <p:blipFill>
          <a:blip r:embed="rId4" cstate="print"/>
          <a:srcRect/>
          <a:stretch>
            <a:fillRect/>
          </a:stretch>
        </p:blipFill>
        <p:spPr bwMode="auto">
          <a:xfrm>
            <a:off x="6084168" y="1733311"/>
            <a:ext cx="2304256" cy="1851787"/>
          </a:xfrm>
          <a:prstGeom prst="rect">
            <a:avLst/>
          </a:prstGeom>
          <a:noFill/>
          <a:ln w="9525">
            <a:noFill/>
            <a:miter lim="800000"/>
            <a:headEnd/>
            <a:tailEnd/>
          </a:ln>
        </p:spPr>
      </p:pic>
      <p:sp>
        <p:nvSpPr>
          <p:cNvPr id="27" name="矩形 26"/>
          <p:cNvSpPr/>
          <p:nvPr/>
        </p:nvSpPr>
        <p:spPr>
          <a:xfrm>
            <a:off x="6451466" y="3461924"/>
            <a:ext cx="1569660" cy="369332"/>
          </a:xfrm>
          <a:prstGeom prst="rect">
            <a:avLst/>
          </a:prstGeom>
        </p:spPr>
        <p:txBody>
          <a:bodyPr wrap="none">
            <a:spAutoFit/>
          </a:bodyPr>
          <a:lstStyle/>
          <a:p>
            <a:pPr eaLnBrk="1" hangingPunct="1"/>
            <a:r>
              <a:rPr lang="zh-CN" altLang="en-US" dirty="0">
                <a:solidFill>
                  <a:srgbClr val="0070C0"/>
                </a:solidFill>
                <a:latin typeface="Bodoni MT Black" pitchFamily="18" charset="0"/>
              </a:rPr>
              <a:t>类</a:t>
            </a:r>
            <a:r>
              <a:rPr lang="zh-CN" altLang="en-US" dirty="0" smtClean="0">
                <a:solidFill>
                  <a:srgbClr val="0070C0"/>
                </a:solidFill>
                <a:latin typeface="Bodoni MT Black" pitchFamily="18" charset="0"/>
              </a:rPr>
              <a:t>的层次结构</a:t>
            </a:r>
            <a:endParaRPr lang="zh-CN" altLang="en-US" dirty="0">
              <a:solidFill>
                <a:srgbClr val="0070C0"/>
              </a:solidFill>
              <a:latin typeface="Bodoni MT Black" pitchFamily="18" charset="0"/>
            </a:endParaRPr>
          </a:p>
        </p:txBody>
      </p:sp>
      <p:cxnSp>
        <p:nvCxnSpPr>
          <p:cNvPr id="31" name="直接箭头连接符 30"/>
          <p:cNvCxnSpPr/>
          <p:nvPr/>
        </p:nvCxnSpPr>
        <p:spPr>
          <a:xfrm flipH="1" flipV="1">
            <a:off x="5015567" y="4572084"/>
            <a:ext cx="905479" cy="32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5015567" y="3227454"/>
            <a:ext cx="1120818" cy="94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10.4.2 </a:t>
            </a:r>
            <a:r>
              <a:rPr lang="zh-CN" altLang="en-US" sz="2400" dirty="0" smtClean="0">
                <a:solidFill>
                  <a:srgbClr val="D9D9D9"/>
                </a:solidFill>
                <a:latin typeface="Bodoni MT Black" pitchFamily="18" charset="0"/>
              </a:rPr>
              <a:t>设想用户界面</a:t>
            </a:r>
            <a:endParaRPr lang="zh-CN" altLang="en-US" sz="2400" dirty="0">
              <a:solidFill>
                <a:srgbClr val="D9D9D9"/>
              </a:solidFill>
              <a:latin typeface="Bodoni MT Black" pitchFamily="18" charset="0"/>
            </a:endParaRPr>
          </a:p>
        </p:txBody>
      </p:sp>
      <p:sp>
        <p:nvSpPr>
          <p:cNvPr id="7" name="内容占位符 4"/>
          <p:cNvSpPr>
            <a:spLocks noGrp="1"/>
          </p:cNvSpPr>
          <p:nvPr>
            <p:ph idx="4294967295"/>
          </p:nvPr>
        </p:nvSpPr>
        <p:spPr>
          <a:xfrm>
            <a:off x="323850" y="968375"/>
            <a:ext cx="8229600" cy="604838"/>
          </a:xfrm>
        </p:spPr>
        <p:txBody>
          <a:bodyPr/>
          <a:lstStyle/>
          <a:p>
            <a:pPr marL="0" indent="0">
              <a:buFont typeface="Arial" charset="0"/>
              <a:buNone/>
              <a:defRPr/>
            </a:pPr>
            <a:r>
              <a:rPr lang="en-US" altLang="zh-CN" b="1" dirty="0" smtClean="0">
                <a:latin typeface="Bodoni MT Black" pitchFamily="18" charset="0"/>
              </a:rPr>
              <a:t>10.4.2 </a:t>
            </a:r>
            <a:r>
              <a:rPr lang="zh-CN" altLang="en-US" b="1" dirty="0" smtClean="0">
                <a:latin typeface="Bodoni MT Black" pitchFamily="18" charset="0"/>
              </a:rPr>
              <a:t>设想用户界面</a:t>
            </a:r>
          </a:p>
        </p:txBody>
      </p:sp>
      <p:sp>
        <p:nvSpPr>
          <p:cNvPr id="157700" name="文本框 8"/>
          <p:cNvSpPr txBox="1">
            <a:spLocks noChangeArrowheads="1"/>
          </p:cNvSpPr>
          <p:nvPr/>
        </p:nvSpPr>
        <p:spPr bwMode="auto">
          <a:xfrm>
            <a:off x="323850" y="1582742"/>
            <a:ext cx="8229600" cy="1430328"/>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大多数</a:t>
            </a:r>
            <a:r>
              <a:rPr lang="zh-CN" altLang="en-US" sz="2400" dirty="0">
                <a:latin typeface="Bodoni MT Black" pitchFamily="18" charset="0"/>
              </a:rPr>
              <a:t>交互行为都可以分为</a:t>
            </a:r>
            <a:r>
              <a:rPr lang="zh-CN" altLang="en-US" sz="2400" dirty="0">
                <a:solidFill>
                  <a:srgbClr val="FF0000"/>
                </a:solidFill>
                <a:latin typeface="Bodoni MT Black" pitchFamily="18" charset="0"/>
              </a:rPr>
              <a:t>应用逻辑</a:t>
            </a:r>
            <a:r>
              <a:rPr lang="zh-CN" altLang="en-US" sz="2400" dirty="0">
                <a:latin typeface="Bodoni MT Black" pitchFamily="18" charset="0"/>
              </a:rPr>
              <a:t>和</a:t>
            </a:r>
            <a:r>
              <a:rPr lang="zh-CN" altLang="en-US" sz="2400" dirty="0">
                <a:solidFill>
                  <a:srgbClr val="FF0000"/>
                </a:solidFill>
                <a:latin typeface="Bodoni MT Black" pitchFamily="18" charset="0"/>
              </a:rPr>
              <a:t>用户界面</a:t>
            </a:r>
            <a:r>
              <a:rPr lang="zh-CN" altLang="en-US" sz="2400" dirty="0">
                <a:latin typeface="Bodoni MT Black" pitchFamily="18" charset="0"/>
              </a:rPr>
              <a:t>两部分。通常，系统分析员首先</a:t>
            </a:r>
            <a:r>
              <a:rPr lang="zh-CN" altLang="en-US" sz="2400" dirty="0">
                <a:solidFill>
                  <a:srgbClr val="FF0000"/>
                </a:solidFill>
                <a:latin typeface="Bodoni MT Black" pitchFamily="18" charset="0"/>
              </a:rPr>
              <a:t>集中精力考虑系统的信息流和控制流，而不是首先考虑用户界面。</a:t>
            </a:r>
          </a:p>
        </p:txBody>
      </p:sp>
      <p:sp>
        <p:nvSpPr>
          <p:cNvPr id="157701" name="文本框 1"/>
          <p:cNvSpPr txBox="1">
            <a:spLocks noChangeArrowheads="1"/>
          </p:cNvSpPr>
          <p:nvPr/>
        </p:nvSpPr>
        <p:spPr bwMode="auto">
          <a:xfrm>
            <a:off x="288131" y="3013070"/>
            <a:ext cx="8301037" cy="1477328"/>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采用</a:t>
            </a:r>
            <a:r>
              <a:rPr lang="zh-CN" altLang="en-US" sz="2400" dirty="0">
                <a:latin typeface="Bodoni MT Black" pitchFamily="18" charset="0"/>
              </a:rPr>
              <a:t>不同</a:t>
            </a:r>
            <a:r>
              <a:rPr lang="zh-CN" altLang="en-US" sz="2400" dirty="0" smtClean="0">
                <a:latin typeface="Bodoni MT Black" pitchFamily="18" charset="0"/>
              </a:rPr>
              <a:t>界面（如</a:t>
            </a:r>
            <a:r>
              <a:rPr lang="zh-CN" altLang="en-US" sz="2400" dirty="0">
                <a:latin typeface="Bodoni MT Black" pitchFamily="18" charset="0"/>
              </a:rPr>
              <a:t>命令行或图形用户</a:t>
            </a:r>
            <a:r>
              <a:rPr lang="zh-CN" altLang="en-US" sz="2400" dirty="0" smtClean="0">
                <a:latin typeface="Bodoni MT Black" pitchFamily="18" charset="0"/>
              </a:rPr>
              <a:t>界面），</a:t>
            </a:r>
            <a:r>
              <a:rPr lang="zh-CN" altLang="en-US" sz="2400" dirty="0">
                <a:latin typeface="Bodoni MT Black" pitchFamily="18" charset="0"/>
              </a:rPr>
              <a:t>可以实现同样的程序逻辑。应用逻辑是内在的、本质的内容，用户界面是外在的表现形式。</a:t>
            </a:r>
            <a:r>
              <a:rPr lang="zh-CN" altLang="en-US" sz="2400" dirty="0">
                <a:solidFill>
                  <a:srgbClr val="FF0000"/>
                </a:solidFill>
                <a:latin typeface="Bodoni MT Black" pitchFamily="18" charset="0"/>
              </a:rPr>
              <a:t>动态模型着重表示应用系统的控制逻辑。</a:t>
            </a:r>
          </a:p>
        </p:txBody>
      </p:sp>
      <p:sp>
        <p:nvSpPr>
          <p:cNvPr id="157702" name="文本框 2"/>
          <p:cNvSpPr txBox="1">
            <a:spLocks noChangeArrowheads="1"/>
          </p:cNvSpPr>
          <p:nvPr/>
        </p:nvSpPr>
        <p:spPr bwMode="auto">
          <a:xfrm>
            <a:off x="288131" y="4490398"/>
            <a:ext cx="8424863" cy="1891993"/>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但是</a:t>
            </a:r>
            <a:r>
              <a:rPr lang="zh-CN" altLang="en-US" sz="2400" dirty="0">
                <a:latin typeface="Bodoni MT Black" pitchFamily="18" charset="0"/>
              </a:rPr>
              <a:t>，用户界面的美观程度、方便程度、易学程度以及效率等，是用户使用系统时最先感受到的，用户对系统的“第一印象”往往从界面得来，</a:t>
            </a:r>
            <a:r>
              <a:rPr lang="zh-CN" altLang="en-US" sz="2400" dirty="0">
                <a:solidFill>
                  <a:srgbClr val="FF0000"/>
                </a:solidFill>
                <a:latin typeface="Bodoni MT Black" pitchFamily="18" charset="0"/>
              </a:rPr>
              <a:t>用户界面的好坏</a:t>
            </a:r>
            <a:r>
              <a:rPr lang="zh-CN" altLang="en-US" sz="2400" dirty="0">
                <a:latin typeface="Bodoni MT Black" pitchFamily="18" charset="0"/>
              </a:rPr>
              <a:t>往往对用户是否喜欢、是否接受一个系统起很重要的作用。</a:t>
            </a:r>
          </a:p>
        </p:txBody>
      </p:sp>
      <p:sp>
        <p:nvSpPr>
          <p:cNvPr id="11"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文本框 8"/>
          <p:cNvSpPr txBox="1">
            <a:spLocks noChangeArrowheads="1"/>
          </p:cNvSpPr>
          <p:nvPr/>
        </p:nvSpPr>
        <p:spPr bwMode="auto">
          <a:xfrm>
            <a:off x="395536" y="1497260"/>
            <a:ext cx="8352928" cy="1938992"/>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solidFill>
                  <a:srgbClr val="FF0000"/>
                </a:solidFill>
                <a:latin typeface="Bodoni MT Black" pitchFamily="18" charset="0"/>
              </a:rPr>
              <a:t>     </a:t>
            </a:r>
            <a:r>
              <a:rPr lang="zh-CN" altLang="en-US" sz="2400" dirty="0" smtClean="0">
                <a:solidFill>
                  <a:srgbClr val="FF0000"/>
                </a:solidFill>
                <a:latin typeface="Bodoni MT Black" pitchFamily="18" charset="0"/>
              </a:rPr>
              <a:t>在</a:t>
            </a:r>
            <a:r>
              <a:rPr lang="zh-CN" altLang="en-US" sz="2400" dirty="0">
                <a:solidFill>
                  <a:srgbClr val="FF0000"/>
                </a:solidFill>
                <a:latin typeface="Bodoni MT Black" pitchFamily="18" charset="0"/>
              </a:rPr>
              <a:t>分析阶段不能完全忽略用户界面。</a:t>
            </a:r>
            <a:r>
              <a:rPr lang="zh-CN" altLang="en-US" sz="2400" dirty="0">
                <a:latin typeface="Bodoni MT Black" pitchFamily="18" charset="0"/>
              </a:rPr>
              <a:t>在这个阶段用户界面的细节并不太重要，重要的是在这种界面下的信息交换方式。软件开发人员的目的是确保能够完成全部必要的信息交换，而不会丢失重要的信息。</a:t>
            </a:r>
          </a:p>
        </p:txBody>
      </p:sp>
      <p:sp>
        <p:nvSpPr>
          <p:cNvPr id="159747" name="文本框 3"/>
          <p:cNvSpPr txBox="1">
            <a:spLocks noChangeArrowheads="1"/>
          </p:cNvSpPr>
          <p:nvPr/>
        </p:nvSpPr>
        <p:spPr bwMode="auto">
          <a:xfrm>
            <a:off x="395536" y="3573016"/>
            <a:ext cx="8208912" cy="1430328"/>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不</a:t>
            </a:r>
            <a:r>
              <a:rPr lang="zh-CN" altLang="en-US" sz="2400" dirty="0">
                <a:latin typeface="Bodoni MT Black" pitchFamily="18" charset="0"/>
              </a:rPr>
              <a:t>经过实际使用很难评价一个用户界面的优劣，因此，软件开发人员往往快速地建立起用户界面的原型，供用户试用与评价。</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10.4.2 </a:t>
            </a:r>
            <a:r>
              <a:rPr lang="zh-CN" altLang="en-US" sz="2400" dirty="0" smtClean="0">
                <a:solidFill>
                  <a:srgbClr val="D9D9D9"/>
                </a:solidFill>
                <a:latin typeface="Bodoni MT Black" pitchFamily="18" charset="0"/>
              </a:rPr>
              <a:t>设想用户界面</a:t>
            </a:r>
            <a:endParaRPr lang="zh-CN" altLang="en-US" sz="2400" dirty="0">
              <a:solidFill>
                <a:srgbClr val="D9D9D9"/>
              </a:solidFill>
              <a:latin typeface="Bodoni MT Black" pitchFamily="18" charset="0"/>
            </a:endParaRPr>
          </a:p>
        </p:txBody>
      </p:sp>
      <p:sp>
        <p:nvSpPr>
          <p:cNvPr id="6"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文本框 1"/>
          <p:cNvSpPr txBox="1">
            <a:spLocks noChangeArrowheads="1"/>
          </p:cNvSpPr>
          <p:nvPr/>
        </p:nvSpPr>
        <p:spPr bwMode="auto">
          <a:xfrm>
            <a:off x="506413" y="1187450"/>
            <a:ext cx="5557837" cy="430887"/>
          </a:xfrm>
          <a:prstGeom prst="rect">
            <a:avLst/>
          </a:prstGeom>
          <a:noFill/>
          <a:ln w="9525">
            <a:noFill/>
            <a:miter lim="800000"/>
            <a:headEnd/>
            <a:tailEnd/>
          </a:ln>
        </p:spPr>
        <p:txBody>
          <a:bodyPr>
            <a:spAutoFit/>
          </a:bodyPr>
          <a:lstStyle/>
          <a:p>
            <a:pPr eaLnBrk="1" hangingPunct="1"/>
            <a:r>
              <a:rPr lang="zh-CN" altLang="en-US" sz="2200" dirty="0">
                <a:latin typeface="Bodoni MT Black" pitchFamily="18" charset="0"/>
              </a:rPr>
              <a:t>下图是初步设想出的</a:t>
            </a:r>
            <a:r>
              <a:rPr lang="en-US" altLang="zh-CN" sz="2200" dirty="0">
                <a:latin typeface="Bodoni MT Black" pitchFamily="18" charset="0"/>
              </a:rPr>
              <a:t>ATM</a:t>
            </a:r>
            <a:r>
              <a:rPr lang="zh-CN" altLang="en-US" sz="2200" dirty="0">
                <a:latin typeface="Bodoni MT Black" pitchFamily="18" charset="0"/>
              </a:rPr>
              <a:t>界面格式</a:t>
            </a:r>
          </a:p>
        </p:txBody>
      </p:sp>
      <p:sp>
        <p:nvSpPr>
          <p:cNvPr id="3" name="矩形 2"/>
          <p:cNvSpPr/>
          <p:nvPr/>
        </p:nvSpPr>
        <p:spPr>
          <a:xfrm>
            <a:off x="2608263" y="1792288"/>
            <a:ext cx="4051300" cy="350837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8" name="直接连接符 7"/>
          <p:cNvCxnSpPr/>
          <p:nvPr/>
        </p:nvCxnSpPr>
        <p:spPr>
          <a:xfrm>
            <a:off x="2608263" y="2324100"/>
            <a:ext cx="4051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08263" y="4197350"/>
            <a:ext cx="4051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989263" y="4340225"/>
            <a:ext cx="1419225" cy="431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矩形 17"/>
          <p:cNvSpPr/>
          <p:nvPr/>
        </p:nvSpPr>
        <p:spPr>
          <a:xfrm>
            <a:off x="4984750" y="4340225"/>
            <a:ext cx="1419225" cy="431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矩形 14"/>
          <p:cNvSpPr/>
          <p:nvPr/>
        </p:nvSpPr>
        <p:spPr>
          <a:xfrm>
            <a:off x="2916238" y="2468563"/>
            <a:ext cx="484187"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22" name="矩形 21"/>
          <p:cNvSpPr/>
          <p:nvPr/>
        </p:nvSpPr>
        <p:spPr>
          <a:xfrm>
            <a:off x="3616325" y="2460625"/>
            <a:ext cx="484188" cy="2936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3" name="矩形 22"/>
          <p:cNvSpPr/>
          <p:nvPr/>
        </p:nvSpPr>
        <p:spPr>
          <a:xfrm>
            <a:off x="4340225" y="2468563"/>
            <a:ext cx="482600"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4" name="矩形 23"/>
          <p:cNvSpPr/>
          <p:nvPr/>
        </p:nvSpPr>
        <p:spPr>
          <a:xfrm>
            <a:off x="5011738" y="2454275"/>
            <a:ext cx="482600"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5" name="矩形 24"/>
          <p:cNvSpPr/>
          <p:nvPr/>
        </p:nvSpPr>
        <p:spPr>
          <a:xfrm>
            <a:off x="5703888" y="2463800"/>
            <a:ext cx="484187"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矩形 27"/>
          <p:cNvSpPr/>
          <p:nvPr/>
        </p:nvSpPr>
        <p:spPr>
          <a:xfrm>
            <a:off x="2936875" y="2967038"/>
            <a:ext cx="484188" cy="2936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矩形 28"/>
          <p:cNvSpPr/>
          <p:nvPr/>
        </p:nvSpPr>
        <p:spPr>
          <a:xfrm>
            <a:off x="3636963" y="2960688"/>
            <a:ext cx="484187"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0" name="矩形 29"/>
          <p:cNvSpPr/>
          <p:nvPr/>
        </p:nvSpPr>
        <p:spPr>
          <a:xfrm>
            <a:off x="4360863" y="2967038"/>
            <a:ext cx="482600" cy="2936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 name="矩形 30"/>
          <p:cNvSpPr/>
          <p:nvPr/>
        </p:nvSpPr>
        <p:spPr>
          <a:xfrm>
            <a:off x="5032375" y="2952750"/>
            <a:ext cx="482600" cy="2936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2" name="矩形 31"/>
          <p:cNvSpPr/>
          <p:nvPr/>
        </p:nvSpPr>
        <p:spPr>
          <a:xfrm>
            <a:off x="5724525" y="2962275"/>
            <a:ext cx="484188" cy="2936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9" name="矩形 18"/>
          <p:cNvSpPr/>
          <p:nvPr/>
        </p:nvSpPr>
        <p:spPr>
          <a:xfrm>
            <a:off x="2947988" y="3521075"/>
            <a:ext cx="812800" cy="3365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34" name="矩形 33"/>
          <p:cNvSpPr/>
          <p:nvPr/>
        </p:nvSpPr>
        <p:spPr>
          <a:xfrm>
            <a:off x="4171950" y="3535363"/>
            <a:ext cx="812800" cy="3381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5" name="矩形 34"/>
          <p:cNvSpPr/>
          <p:nvPr/>
        </p:nvSpPr>
        <p:spPr>
          <a:xfrm>
            <a:off x="5389563" y="3535363"/>
            <a:ext cx="812800" cy="3381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1813" name="文本框 25"/>
          <p:cNvSpPr txBox="1">
            <a:spLocks noChangeArrowheads="1"/>
          </p:cNvSpPr>
          <p:nvPr/>
        </p:nvSpPr>
        <p:spPr bwMode="auto">
          <a:xfrm>
            <a:off x="3609975" y="1868488"/>
            <a:ext cx="2093913" cy="369887"/>
          </a:xfrm>
          <a:prstGeom prst="rect">
            <a:avLst/>
          </a:prstGeom>
          <a:noFill/>
          <a:ln w="9525">
            <a:noFill/>
            <a:miter lim="800000"/>
            <a:headEnd/>
            <a:tailEnd/>
          </a:ln>
        </p:spPr>
        <p:txBody>
          <a:bodyPr>
            <a:spAutoFit/>
          </a:bodyPr>
          <a:lstStyle/>
          <a:p>
            <a:pPr eaLnBrk="1" hangingPunct="1"/>
            <a:r>
              <a:rPr lang="zh-CN" altLang="en-US"/>
              <a:t>向储户显示的信息</a:t>
            </a:r>
          </a:p>
        </p:txBody>
      </p:sp>
      <p:sp>
        <p:nvSpPr>
          <p:cNvPr id="161814" name="文本框 26"/>
          <p:cNvSpPr txBox="1">
            <a:spLocks noChangeArrowheads="1"/>
          </p:cNvSpPr>
          <p:nvPr/>
        </p:nvSpPr>
        <p:spPr bwMode="auto">
          <a:xfrm>
            <a:off x="3013075" y="2436813"/>
            <a:ext cx="387350" cy="369887"/>
          </a:xfrm>
          <a:prstGeom prst="rect">
            <a:avLst/>
          </a:prstGeom>
          <a:noFill/>
          <a:ln w="9525">
            <a:noFill/>
            <a:miter lim="800000"/>
            <a:headEnd/>
            <a:tailEnd/>
          </a:ln>
        </p:spPr>
        <p:txBody>
          <a:bodyPr>
            <a:spAutoFit/>
          </a:bodyPr>
          <a:lstStyle/>
          <a:p>
            <a:pPr eaLnBrk="1" hangingPunct="1"/>
            <a:r>
              <a:rPr lang="en-US" altLang="zh-CN"/>
              <a:t>0</a:t>
            </a:r>
            <a:endParaRPr lang="zh-CN" altLang="en-US"/>
          </a:p>
        </p:txBody>
      </p:sp>
      <p:sp>
        <p:nvSpPr>
          <p:cNvPr id="161815" name="文本框 37"/>
          <p:cNvSpPr txBox="1">
            <a:spLocks noChangeArrowheads="1"/>
          </p:cNvSpPr>
          <p:nvPr/>
        </p:nvSpPr>
        <p:spPr bwMode="auto">
          <a:xfrm>
            <a:off x="3711575" y="2422525"/>
            <a:ext cx="388938" cy="368300"/>
          </a:xfrm>
          <a:prstGeom prst="rect">
            <a:avLst/>
          </a:prstGeom>
          <a:noFill/>
          <a:ln w="9525">
            <a:noFill/>
            <a:miter lim="800000"/>
            <a:headEnd/>
            <a:tailEnd/>
          </a:ln>
        </p:spPr>
        <p:txBody>
          <a:bodyPr>
            <a:spAutoFit/>
          </a:bodyPr>
          <a:lstStyle/>
          <a:p>
            <a:pPr eaLnBrk="1" hangingPunct="1"/>
            <a:r>
              <a:rPr lang="en-US" altLang="zh-CN"/>
              <a:t>1</a:t>
            </a:r>
            <a:endParaRPr lang="zh-CN" altLang="en-US"/>
          </a:p>
        </p:txBody>
      </p:sp>
      <p:sp>
        <p:nvSpPr>
          <p:cNvPr id="161816" name="文本框 38"/>
          <p:cNvSpPr txBox="1">
            <a:spLocks noChangeArrowheads="1"/>
          </p:cNvSpPr>
          <p:nvPr/>
        </p:nvSpPr>
        <p:spPr bwMode="auto">
          <a:xfrm>
            <a:off x="4433888" y="2417763"/>
            <a:ext cx="387350" cy="368300"/>
          </a:xfrm>
          <a:prstGeom prst="rect">
            <a:avLst/>
          </a:prstGeom>
          <a:noFill/>
          <a:ln w="9525">
            <a:noFill/>
            <a:miter lim="800000"/>
            <a:headEnd/>
            <a:tailEnd/>
          </a:ln>
        </p:spPr>
        <p:txBody>
          <a:bodyPr>
            <a:spAutoFit/>
          </a:bodyPr>
          <a:lstStyle/>
          <a:p>
            <a:pPr eaLnBrk="1" hangingPunct="1"/>
            <a:r>
              <a:rPr lang="en-US" altLang="zh-CN"/>
              <a:t>2</a:t>
            </a:r>
            <a:endParaRPr lang="zh-CN" altLang="en-US"/>
          </a:p>
        </p:txBody>
      </p:sp>
      <p:sp>
        <p:nvSpPr>
          <p:cNvPr id="161817" name="文本框 39"/>
          <p:cNvSpPr txBox="1">
            <a:spLocks noChangeArrowheads="1"/>
          </p:cNvSpPr>
          <p:nvPr/>
        </p:nvSpPr>
        <p:spPr bwMode="auto">
          <a:xfrm>
            <a:off x="5127625" y="2422525"/>
            <a:ext cx="387350" cy="368300"/>
          </a:xfrm>
          <a:prstGeom prst="rect">
            <a:avLst/>
          </a:prstGeom>
          <a:noFill/>
          <a:ln w="9525">
            <a:noFill/>
            <a:miter lim="800000"/>
            <a:headEnd/>
            <a:tailEnd/>
          </a:ln>
        </p:spPr>
        <p:txBody>
          <a:bodyPr>
            <a:spAutoFit/>
          </a:bodyPr>
          <a:lstStyle/>
          <a:p>
            <a:pPr eaLnBrk="1" hangingPunct="1"/>
            <a:r>
              <a:rPr lang="en-US" altLang="zh-CN"/>
              <a:t>3</a:t>
            </a:r>
            <a:endParaRPr lang="zh-CN" altLang="en-US"/>
          </a:p>
        </p:txBody>
      </p:sp>
      <p:sp>
        <p:nvSpPr>
          <p:cNvPr id="161818" name="文本框 40"/>
          <p:cNvSpPr txBox="1">
            <a:spLocks noChangeArrowheads="1"/>
          </p:cNvSpPr>
          <p:nvPr/>
        </p:nvSpPr>
        <p:spPr bwMode="auto">
          <a:xfrm>
            <a:off x="5795963" y="2436813"/>
            <a:ext cx="388937" cy="369887"/>
          </a:xfrm>
          <a:prstGeom prst="rect">
            <a:avLst/>
          </a:prstGeom>
          <a:noFill/>
          <a:ln w="9525">
            <a:noFill/>
            <a:miter lim="800000"/>
            <a:headEnd/>
            <a:tailEnd/>
          </a:ln>
        </p:spPr>
        <p:txBody>
          <a:bodyPr>
            <a:spAutoFit/>
          </a:bodyPr>
          <a:lstStyle/>
          <a:p>
            <a:pPr eaLnBrk="1" hangingPunct="1"/>
            <a:r>
              <a:rPr lang="en-US" altLang="zh-CN"/>
              <a:t>4</a:t>
            </a:r>
            <a:endParaRPr lang="zh-CN" altLang="en-US"/>
          </a:p>
        </p:txBody>
      </p:sp>
      <p:sp>
        <p:nvSpPr>
          <p:cNvPr id="161819" name="文本框 41"/>
          <p:cNvSpPr txBox="1">
            <a:spLocks noChangeArrowheads="1"/>
          </p:cNvSpPr>
          <p:nvPr/>
        </p:nvSpPr>
        <p:spPr bwMode="auto">
          <a:xfrm>
            <a:off x="3013075" y="2921000"/>
            <a:ext cx="387350" cy="369888"/>
          </a:xfrm>
          <a:prstGeom prst="rect">
            <a:avLst/>
          </a:prstGeom>
          <a:noFill/>
          <a:ln w="9525">
            <a:noFill/>
            <a:miter lim="800000"/>
            <a:headEnd/>
            <a:tailEnd/>
          </a:ln>
        </p:spPr>
        <p:txBody>
          <a:bodyPr>
            <a:spAutoFit/>
          </a:bodyPr>
          <a:lstStyle/>
          <a:p>
            <a:pPr eaLnBrk="1" hangingPunct="1"/>
            <a:r>
              <a:rPr lang="en-US" altLang="zh-CN"/>
              <a:t>5</a:t>
            </a:r>
            <a:endParaRPr lang="zh-CN" altLang="en-US"/>
          </a:p>
        </p:txBody>
      </p:sp>
      <p:sp>
        <p:nvSpPr>
          <p:cNvPr id="161820" name="文本框 42"/>
          <p:cNvSpPr txBox="1">
            <a:spLocks noChangeArrowheads="1"/>
          </p:cNvSpPr>
          <p:nvPr/>
        </p:nvSpPr>
        <p:spPr bwMode="auto">
          <a:xfrm>
            <a:off x="3708400" y="2917825"/>
            <a:ext cx="387350" cy="369888"/>
          </a:xfrm>
          <a:prstGeom prst="rect">
            <a:avLst/>
          </a:prstGeom>
          <a:noFill/>
          <a:ln w="9525">
            <a:noFill/>
            <a:miter lim="800000"/>
            <a:headEnd/>
            <a:tailEnd/>
          </a:ln>
        </p:spPr>
        <p:txBody>
          <a:bodyPr>
            <a:spAutoFit/>
          </a:bodyPr>
          <a:lstStyle/>
          <a:p>
            <a:pPr eaLnBrk="1" hangingPunct="1"/>
            <a:r>
              <a:rPr lang="en-US" altLang="zh-CN"/>
              <a:t>6</a:t>
            </a:r>
            <a:endParaRPr lang="zh-CN" altLang="en-US"/>
          </a:p>
        </p:txBody>
      </p:sp>
      <p:sp>
        <p:nvSpPr>
          <p:cNvPr id="161821" name="文本框 43"/>
          <p:cNvSpPr txBox="1">
            <a:spLocks noChangeArrowheads="1"/>
          </p:cNvSpPr>
          <p:nvPr/>
        </p:nvSpPr>
        <p:spPr bwMode="auto">
          <a:xfrm>
            <a:off x="4456113" y="2921000"/>
            <a:ext cx="387350" cy="369888"/>
          </a:xfrm>
          <a:prstGeom prst="rect">
            <a:avLst/>
          </a:prstGeom>
          <a:noFill/>
          <a:ln w="9525">
            <a:noFill/>
            <a:miter lim="800000"/>
            <a:headEnd/>
            <a:tailEnd/>
          </a:ln>
        </p:spPr>
        <p:txBody>
          <a:bodyPr>
            <a:spAutoFit/>
          </a:bodyPr>
          <a:lstStyle/>
          <a:p>
            <a:pPr eaLnBrk="1" hangingPunct="1"/>
            <a:r>
              <a:rPr lang="en-US" altLang="zh-CN"/>
              <a:t>7</a:t>
            </a:r>
            <a:endParaRPr lang="zh-CN" altLang="en-US"/>
          </a:p>
        </p:txBody>
      </p:sp>
      <p:sp>
        <p:nvSpPr>
          <p:cNvPr id="161822" name="文本框 44"/>
          <p:cNvSpPr txBox="1">
            <a:spLocks noChangeArrowheads="1"/>
          </p:cNvSpPr>
          <p:nvPr/>
        </p:nvSpPr>
        <p:spPr bwMode="auto">
          <a:xfrm>
            <a:off x="5106988" y="2921000"/>
            <a:ext cx="387350" cy="369888"/>
          </a:xfrm>
          <a:prstGeom prst="rect">
            <a:avLst/>
          </a:prstGeom>
          <a:noFill/>
          <a:ln w="9525">
            <a:noFill/>
            <a:miter lim="800000"/>
            <a:headEnd/>
            <a:tailEnd/>
          </a:ln>
        </p:spPr>
        <p:txBody>
          <a:bodyPr>
            <a:spAutoFit/>
          </a:bodyPr>
          <a:lstStyle/>
          <a:p>
            <a:pPr eaLnBrk="1" hangingPunct="1"/>
            <a:r>
              <a:rPr lang="en-US" altLang="zh-CN"/>
              <a:t>8</a:t>
            </a:r>
            <a:endParaRPr lang="zh-CN" altLang="en-US"/>
          </a:p>
        </p:txBody>
      </p:sp>
      <p:sp>
        <p:nvSpPr>
          <p:cNvPr id="161823" name="文本框 45"/>
          <p:cNvSpPr txBox="1">
            <a:spLocks noChangeArrowheads="1"/>
          </p:cNvSpPr>
          <p:nvPr/>
        </p:nvSpPr>
        <p:spPr bwMode="auto">
          <a:xfrm>
            <a:off x="5827713" y="2935288"/>
            <a:ext cx="387350" cy="369887"/>
          </a:xfrm>
          <a:prstGeom prst="rect">
            <a:avLst/>
          </a:prstGeom>
          <a:noFill/>
          <a:ln w="9525">
            <a:noFill/>
            <a:miter lim="800000"/>
            <a:headEnd/>
            <a:tailEnd/>
          </a:ln>
        </p:spPr>
        <p:txBody>
          <a:bodyPr>
            <a:spAutoFit/>
          </a:bodyPr>
          <a:lstStyle/>
          <a:p>
            <a:pPr eaLnBrk="1" hangingPunct="1"/>
            <a:r>
              <a:rPr lang="en-US" altLang="zh-CN"/>
              <a:t>9</a:t>
            </a:r>
            <a:endParaRPr lang="zh-CN" altLang="en-US"/>
          </a:p>
        </p:txBody>
      </p:sp>
      <p:sp>
        <p:nvSpPr>
          <p:cNvPr id="161824" name="文本框 32"/>
          <p:cNvSpPr txBox="1">
            <a:spLocks noChangeArrowheads="1"/>
          </p:cNvSpPr>
          <p:nvPr/>
        </p:nvSpPr>
        <p:spPr bwMode="auto">
          <a:xfrm>
            <a:off x="2963863" y="3554413"/>
            <a:ext cx="920750" cy="307975"/>
          </a:xfrm>
          <a:prstGeom prst="rect">
            <a:avLst/>
          </a:prstGeom>
          <a:noFill/>
          <a:ln w="9525">
            <a:noFill/>
            <a:miter lim="800000"/>
            <a:headEnd/>
            <a:tailEnd/>
          </a:ln>
        </p:spPr>
        <p:txBody>
          <a:bodyPr>
            <a:spAutoFit/>
          </a:bodyPr>
          <a:lstStyle/>
          <a:p>
            <a:pPr eaLnBrk="1" hangingPunct="1"/>
            <a:r>
              <a:rPr lang="en-US" altLang="zh-CN" sz="1400"/>
              <a:t>ENTER</a:t>
            </a:r>
            <a:endParaRPr lang="zh-CN" altLang="en-US" sz="1400"/>
          </a:p>
        </p:txBody>
      </p:sp>
      <p:sp>
        <p:nvSpPr>
          <p:cNvPr id="161825" name="文本框 48"/>
          <p:cNvSpPr txBox="1">
            <a:spLocks noChangeArrowheads="1"/>
          </p:cNvSpPr>
          <p:nvPr/>
        </p:nvSpPr>
        <p:spPr bwMode="auto">
          <a:xfrm>
            <a:off x="4206875" y="3556000"/>
            <a:ext cx="920750" cy="307975"/>
          </a:xfrm>
          <a:prstGeom prst="rect">
            <a:avLst/>
          </a:prstGeom>
          <a:noFill/>
          <a:ln w="9525">
            <a:noFill/>
            <a:miter lim="800000"/>
            <a:headEnd/>
            <a:tailEnd/>
          </a:ln>
        </p:spPr>
        <p:txBody>
          <a:bodyPr>
            <a:spAutoFit/>
          </a:bodyPr>
          <a:lstStyle/>
          <a:p>
            <a:pPr eaLnBrk="1" hangingPunct="1"/>
            <a:r>
              <a:rPr lang="en-US" altLang="zh-CN" sz="1400"/>
              <a:t>CLEAR</a:t>
            </a:r>
            <a:endParaRPr lang="zh-CN" altLang="en-US" sz="1400"/>
          </a:p>
        </p:txBody>
      </p:sp>
      <p:sp>
        <p:nvSpPr>
          <p:cNvPr id="161826" name="文本框 49"/>
          <p:cNvSpPr txBox="1">
            <a:spLocks noChangeArrowheads="1"/>
          </p:cNvSpPr>
          <p:nvPr/>
        </p:nvSpPr>
        <p:spPr bwMode="auto">
          <a:xfrm>
            <a:off x="5356225" y="3556000"/>
            <a:ext cx="922338" cy="307975"/>
          </a:xfrm>
          <a:prstGeom prst="rect">
            <a:avLst/>
          </a:prstGeom>
          <a:noFill/>
          <a:ln w="9525">
            <a:noFill/>
            <a:miter lim="800000"/>
            <a:headEnd/>
            <a:tailEnd/>
          </a:ln>
        </p:spPr>
        <p:txBody>
          <a:bodyPr>
            <a:spAutoFit/>
          </a:bodyPr>
          <a:lstStyle/>
          <a:p>
            <a:pPr eaLnBrk="1" hangingPunct="1"/>
            <a:r>
              <a:rPr lang="en-US" altLang="zh-CN" sz="1400"/>
              <a:t>CANCEL</a:t>
            </a:r>
            <a:endParaRPr lang="zh-CN" altLang="en-US" sz="1400"/>
          </a:p>
        </p:txBody>
      </p:sp>
      <p:sp>
        <p:nvSpPr>
          <p:cNvPr id="161827" name="文本框 35"/>
          <p:cNvSpPr txBox="1">
            <a:spLocks noChangeArrowheads="1"/>
          </p:cNvSpPr>
          <p:nvPr/>
        </p:nvSpPr>
        <p:spPr bwMode="auto">
          <a:xfrm>
            <a:off x="3159125" y="4876800"/>
            <a:ext cx="1252538" cy="369888"/>
          </a:xfrm>
          <a:prstGeom prst="rect">
            <a:avLst/>
          </a:prstGeom>
          <a:noFill/>
          <a:ln w="9525">
            <a:noFill/>
            <a:miter lim="800000"/>
            <a:headEnd/>
            <a:tailEnd/>
          </a:ln>
        </p:spPr>
        <p:txBody>
          <a:bodyPr>
            <a:spAutoFit/>
          </a:bodyPr>
          <a:lstStyle/>
          <a:p>
            <a:pPr eaLnBrk="1" hangingPunct="1"/>
            <a:r>
              <a:rPr lang="zh-CN" altLang="en-US"/>
              <a:t>账单出口</a:t>
            </a:r>
          </a:p>
        </p:txBody>
      </p:sp>
      <p:sp>
        <p:nvSpPr>
          <p:cNvPr id="161828" name="文本框 51"/>
          <p:cNvSpPr txBox="1">
            <a:spLocks noChangeArrowheads="1"/>
          </p:cNvSpPr>
          <p:nvPr/>
        </p:nvSpPr>
        <p:spPr bwMode="auto">
          <a:xfrm>
            <a:off x="5127625" y="4849813"/>
            <a:ext cx="1252538" cy="369887"/>
          </a:xfrm>
          <a:prstGeom prst="rect">
            <a:avLst/>
          </a:prstGeom>
          <a:noFill/>
          <a:ln w="9525">
            <a:noFill/>
            <a:miter lim="800000"/>
            <a:headEnd/>
            <a:tailEnd/>
          </a:ln>
        </p:spPr>
        <p:txBody>
          <a:bodyPr>
            <a:spAutoFit/>
          </a:bodyPr>
          <a:lstStyle/>
          <a:p>
            <a:pPr eaLnBrk="1" hangingPunct="1"/>
            <a:r>
              <a:rPr lang="zh-CN" altLang="en-US"/>
              <a:t>现金出口</a:t>
            </a:r>
          </a:p>
        </p:txBody>
      </p:sp>
      <p:sp>
        <p:nvSpPr>
          <p:cNvPr id="51" name="1 Título"/>
          <p:cNvSpPr txBox="1">
            <a:spLocks/>
          </p:cNvSpPr>
          <p:nvPr/>
        </p:nvSpPr>
        <p:spPr bwMode="auto">
          <a:xfrm>
            <a:off x="2900363" y="6337300"/>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10.4.2 </a:t>
            </a:r>
            <a:r>
              <a:rPr lang="zh-CN" altLang="en-US" sz="2400" dirty="0" smtClean="0">
                <a:solidFill>
                  <a:srgbClr val="D9D9D9"/>
                </a:solidFill>
                <a:latin typeface="Bodoni MT Black" pitchFamily="18" charset="0"/>
              </a:rPr>
              <a:t>设想用户界面</a:t>
            </a:r>
            <a:endParaRPr lang="zh-CN" altLang="en-US" sz="2400" dirty="0">
              <a:solidFill>
                <a:srgbClr val="D9D9D9"/>
              </a:solidFill>
              <a:latin typeface="Bodoni MT Black" pitchFamily="18" charset="0"/>
            </a:endParaRPr>
          </a:p>
        </p:txBody>
      </p:sp>
      <p:sp>
        <p:nvSpPr>
          <p:cNvPr id="48"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10.4</a:t>
            </a:r>
            <a:r>
              <a:rPr lang="en-US" altLang="zh-CN" b="1" dirty="0" smtClean="0">
                <a:latin typeface="Bodoni MT Black" pitchFamily="18" charset="0"/>
              </a:rPr>
              <a:t> </a:t>
            </a:r>
            <a:r>
              <a:rPr lang="zh-CN" altLang="en-US" b="1" dirty="0" smtClean="0">
                <a:latin typeface="Bodoni MT Black" pitchFamily="18" charset="0"/>
              </a:rPr>
              <a:t>建立动态模型</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10.4.3 </a:t>
            </a:r>
            <a:r>
              <a:rPr lang="zh-CN" altLang="en-US" sz="2400" dirty="0" smtClean="0">
                <a:solidFill>
                  <a:srgbClr val="D9D9D9"/>
                </a:solidFill>
                <a:latin typeface="Bodoni MT Black" pitchFamily="18" charset="0"/>
                <a:ea typeface="+mn-ea"/>
              </a:rPr>
              <a:t>画事件跟踪图</a:t>
            </a:r>
            <a:endParaRPr lang="zh-CN" altLang="en-US" sz="2400" dirty="0">
              <a:solidFill>
                <a:srgbClr val="D9D9D9"/>
              </a:solidFill>
              <a:latin typeface="Bodoni MT Black" pitchFamily="18" charset="0"/>
              <a:ea typeface="+mn-ea"/>
            </a:endParaRPr>
          </a:p>
        </p:txBody>
      </p:sp>
      <p:sp>
        <p:nvSpPr>
          <p:cNvPr id="7" name="内容占位符 4"/>
          <p:cNvSpPr>
            <a:spLocks noGrp="1"/>
          </p:cNvSpPr>
          <p:nvPr>
            <p:ph idx="4294967295"/>
          </p:nvPr>
        </p:nvSpPr>
        <p:spPr>
          <a:xfrm>
            <a:off x="395536" y="1143000"/>
            <a:ext cx="8229600" cy="604838"/>
          </a:xfrm>
        </p:spPr>
        <p:txBody>
          <a:bodyPr/>
          <a:lstStyle/>
          <a:p>
            <a:pPr marL="0" indent="0">
              <a:buFont typeface="Arial" charset="0"/>
              <a:buNone/>
              <a:defRPr/>
            </a:pPr>
            <a:r>
              <a:rPr lang="en-US" altLang="zh-CN" b="1" dirty="0" smtClean="0">
                <a:latin typeface="Bodoni MT Black" pitchFamily="18" charset="0"/>
              </a:rPr>
              <a:t>10.4.3 </a:t>
            </a:r>
            <a:r>
              <a:rPr lang="zh-CN" altLang="en-US" b="1" dirty="0" smtClean="0">
                <a:latin typeface="Bodoni MT Black" pitchFamily="18" charset="0"/>
              </a:rPr>
              <a:t>画事件跟踪图</a:t>
            </a:r>
          </a:p>
        </p:txBody>
      </p:sp>
      <p:sp>
        <p:nvSpPr>
          <p:cNvPr id="163844" name="文本框 1"/>
          <p:cNvSpPr txBox="1">
            <a:spLocks noChangeArrowheads="1"/>
          </p:cNvSpPr>
          <p:nvPr/>
        </p:nvSpPr>
        <p:spPr bwMode="auto">
          <a:xfrm>
            <a:off x="431540" y="1867430"/>
            <a:ext cx="8157592" cy="2353658"/>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    完整</a:t>
            </a:r>
            <a:r>
              <a:rPr lang="zh-CN" altLang="en-US" sz="2400" dirty="0">
                <a:latin typeface="Bodoni MT Black" pitchFamily="18" charset="0"/>
              </a:rPr>
              <a:t>、正确的脚本为建立动态模型奠定了必要的基础。但是，用自然语言书写的脚本往往不够简明，而且有时在阅读时会有二义性。为了有助于建立动态模型，通常在画状态图之前先</a:t>
            </a:r>
            <a:r>
              <a:rPr lang="zh-CN" altLang="en-US" sz="2400" dirty="0">
                <a:solidFill>
                  <a:srgbClr val="FF0000"/>
                </a:solidFill>
                <a:latin typeface="Bodoni MT Black" pitchFamily="18" charset="0"/>
              </a:rPr>
              <a:t>画出事件跟踪图</a:t>
            </a:r>
            <a:r>
              <a:rPr lang="zh-CN" altLang="en-US" sz="2400" dirty="0">
                <a:latin typeface="Bodoni MT Black" pitchFamily="18" charset="0"/>
              </a:rPr>
              <a:t>。为此首先需要进一步明确事件及事件与对象的关系。</a:t>
            </a:r>
            <a:endParaRPr lang="en-US" altLang="zh-CN" sz="2400" dirty="0">
              <a:latin typeface="Bodoni MT Black" pitchFamily="18" charset="0"/>
            </a:endParaRPr>
          </a:p>
        </p:txBody>
      </p:sp>
      <p:sp>
        <p:nvSpPr>
          <p:cNvPr id="163845" name="文本框 4"/>
          <p:cNvSpPr txBox="1">
            <a:spLocks noChangeArrowheads="1"/>
          </p:cNvSpPr>
          <p:nvPr/>
        </p:nvSpPr>
        <p:spPr bwMode="auto">
          <a:xfrm>
            <a:off x="449102" y="4342193"/>
            <a:ext cx="5257800" cy="1015663"/>
          </a:xfrm>
          <a:prstGeom prst="rect">
            <a:avLst/>
          </a:prstGeom>
          <a:noFill/>
          <a:ln w="9525">
            <a:noFill/>
            <a:miter lim="800000"/>
            <a:headEnd/>
            <a:tailEnd/>
          </a:ln>
        </p:spPr>
        <p:txBody>
          <a:bodyPr>
            <a:spAutoFit/>
          </a:bodyPr>
          <a:lstStyle/>
          <a:p>
            <a:pPr marL="342900" indent="-342900" eaLnBrk="1" hangingPunct="1">
              <a:lnSpc>
                <a:spcPct val="125000"/>
              </a:lnSpc>
            </a:pPr>
            <a:r>
              <a:rPr lang="zh-CN" altLang="en-US" sz="2400" dirty="0" smtClean="0">
                <a:latin typeface="Bodoni MT Black" pitchFamily="18" charset="0"/>
              </a:rPr>
              <a:t>① 确定</a:t>
            </a:r>
            <a:r>
              <a:rPr lang="zh-CN" altLang="en-US" sz="2400" dirty="0">
                <a:latin typeface="Bodoni MT Black" pitchFamily="18" charset="0"/>
              </a:rPr>
              <a:t>事件</a:t>
            </a:r>
            <a:endParaRPr lang="en-US" altLang="zh-CN" sz="2400" dirty="0">
              <a:latin typeface="Bodoni MT Black" pitchFamily="18" charset="0"/>
            </a:endParaRPr>
          </a:p>
          <a:p>
            <a:pPr marL="342900" indent="-342900" eaLnBrk="1" hangingPunct="1">
              <a:lnSpc>
                <a:spcPct val="125000"/>
              </a:lnSpc>
            </a:pPr>
            <a:r>
              <a:rPr lang="zh-CN" altLang="en-US" sz="2400" dirty="0" smtClean="0">
                <a:latin typeface="Bodoni MT Black" pitchFamily="18" charset="0"/>
              </a:rPr>
              <a:t>② 画</a:t>
            </a:r>
            <a:r>
              <a:rPr lang="zh-CN" altLang="en-US" sz="2400" dirty="0">
                <a:latin typeface="Bodoni MT Black" pitchFamily="18" charset="0"/>
              </a:rPr>
              <a:t>出事件跟踪图</a:t>
            </a:r>
          </a:p>
        </p:txBody>
      </p:sp>
      <p:sp>
        <p:nvSpPr>
          <p:cNvPr id="9"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10.4.3 </a:t>
            </a:r>
            <a:r>
              <a:rPr lang="zh-CN" altLang="en-US" sz="2400" dirty="0">
                <a:solidFill>
                  <a:srgbClr val="D9D9D9"/>
                </a:solidFill>
                <a:latin typeface="Bodoni MT Black" pitchFamily="18" charset="0"/>
              </a:rPr>
              <a:t>画事件跟踪图</a:t>
            </a:r>
          </a:p>
        </p:txBody>
      </p:sp>
      <p:sp>
        <p:nvSpPr>
          <p:cNvPr id="165891" name="文本框 1"/>
          <p:cNvSpPr txBox="1">
            <a:spLocks noChangeArrowheads="1"/>
          </p:cNvSpPr>
          <p:nvPr/>
        </p:nvSpPr>
        <p:spPr bwMode="auto">
          <a:xfrm>
            <a:off x="323528" y="1749425"/>
            <a:ext cx="8568951" cy="1477328"/>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事件</a:t>
            </a:r>
            <a:r>
              <a:rPr lang="zh-CN" altLang="en-US" sz="2400" dirty="0">
                <a:latin typeface="Bodoni MT Black" pitchFamily="18" charset="0"/>
              </a:rPr>
              <a:t>包括系统与</a:t>
            </a:r>
            <a:r>
              <a:rPr lang="zh-CN" altLang="en-US" sz="2400" dirty="0" smtClean="0">
                <a:latin typeface="Bodoni MT Black" pitchFamily="18" charset="0"/>
              </a:rPr>
              <a:t>用户（或外部设备）交互</a:t>
            </a:r>
            <a:r>
              <a:rPr lang="zh-CN" altLang="en-US" sz="2400" dirty="0">
                <a:latin typeface="Bodoni MT Black" pitchFamily="18" charset="0"/>
              </a:rPr>
              <a:t>的所有信号、输入、输出、中断、动作等。从脚本中容易找出</a:t>
            </a:r>
            <a:r>
              <a:rPr lang="zh-CN" altLang="en-US" sz="2400" dirty="0">
                <a:solidFill>
                  <a:srgbClr val="FF0000"/>
                </a:solidFill>
                <a:latin typeface="Bodoni MT Black" pitchFamily="18" charset="0"/>
              </a:rPr>
              <a:t>正常事件</a:t>
            </a:r>
            <a:r>
              <a:rPr lang="zh-CN" altLang="en-US" sz="2400" dirty="0">
                <a:latin typeface="Bodoni MT Black" pitchFamily="18" charset="0"/>
              </a:rPr>
              <a:t>，但是，应该小心仔细，不要遗漏了</a:t>
            </a:r>
            <a:r>
              <a:rPr lang="zh-CN" altLang="en-US" sz="2400" dirty="0">
                <a:solidFill>
                  <a:srgbClr val="FF0000"/>
                </a:solidFill>
                <a:latin typeface="Bodoni MT Black" pitchFamily="18" charset="0"/>
              </a:rPr>
              <a:t>异常事件</a:t>
            </a:r>
            <a:r>
              <a:rPr lang="zh-CN" altLang="en-US" sz="2400" dirty="0">
                <a:latin typeface="Bodoni MT Black" pitchFamily="18" charset="0"/>
              </a:rPr>
              <a:t>和</a:t>
            </a:r>
            <a:r>
              <a:rPr lang="zh-CN" altLang="en-US" sz="2400" dirty="0">
                <a:solidFill>
                  <a:srgbClr val="FF0000"/>
                </a:solidFill>
                <a:latin typeface="Bodoni MT Black" pitchFamily="18" charset="0"/>
              </a:rPr>
              <a:t>出错条件</a:t>
            </a:r>
            <a:r>
              <a:rPr lang="zh-CN" altLang="en-US" sz="2400" dirty="0">
                <a:latin typeface="Bodoni MT Black" pitchFamily="18" charset="0"/>
              </a:rPr>
              <a:t>。</a:t>
            </a:r>
            <a:endParaRPr lang="en-US" altLang="zh-CN" sz="2400" dirty="0">
              <a:latin typeface="Bodoni MT Black" pitchFamily="18" charset="0"/>
            </a:endParaRPr>
          </a:p>
        </p:txBody>
      </p:sp>
      <p:sp>
        <p:nvSpPr>
          <p:cNvPr id="8" name="内容占位符 4"/>
          <p:cNvSpPr txBox="1">
            <a:spLocks/>
          </p:cNvSpPr>
          <p:nvPr/>
        </p:nvSpPr>
        <p:spPr bwMode="auto">
          <a:xfrm>
            <a:off x="461962" y="1099343"/>
            <a:ext cx="822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smtClean="0">
                <a:latin typeface="Bodoni MT Black" pitchFamily="18" charset="0"/>
              </a:rPr>
              <a:t>1. </a:t>
            </a:r>
            <a:r>
              <a:rPr lang="zh-CN" altLang="en-US" sz="2800" b="1" dirty="0" smtClean="0">
                <a:latin typeface="Bodoni MT Black" pitchFamily="18" charset="0"/>
              </a:rPr>
              <a:t>确定事件</a:t>
            </a:r>
          </a:p>
        </p:txBody>
      </p:sp>
      <p:sp>
        <p:nvSpPr>
          <p:cNvPr id="165893" name="文本框 2"/>
          <p:cNvSpPr txBox="1">
            <a:spLocks noChangeArrowheads="1"/>
          </p:cNvSpPr>
          <p:nvPr/>
        </p:nvSpPr>
        <p:spPr bwMode="auto">
          <a:xfrm>
            <a:off x="461963" y="3773488"/>
            <a:ext cx="8430516" cy="1938992"/>
          </a:xfrm>
          <a:prstGeom prst="rect">
            <a:avLst/>
          </a:prstGeom>
          <a:noFill/>
          <a:ln w="15875">
            <a:noFill/>
            <a:miter lim="800000"/>
            <a:headEnd/>
            <a:tailEnd/>
          </a:ln>
        </p:spPr>
        <p:txBody>
          <a:bodyPr wrap="square">
            <a:spAutoFit/>
          </a:bodyPr>
          <a:lstStyle/>
          <a:p>
            <a:pPr marL="342900" indent="-342900" eaLnBrk="1" hangingPunct="1">
              <a:lnSpc>
                <a:spcPct val="125000"/>
              </a:lnSpc>
              <a:buSzPct val="100000"/>
              <a:buFont typeface="Wingdings" pitchFamily="2" charset="2"/>
              <a:buChar char="l"/>
            </a:pPr>
            <a:r>
              <a:rPr lang="zh-CN" altLang="en-US" sz="2400" dirty="0">
                <a:latin typeface="Bodoni MT Black" pitchFamily="18" charset="0"/>
              </a:rPr>
              <a:t>从每个</a:t>
            </a:r>
            <a:r>
              <a:rPr lang="zh-CN" altLang="en-US" sz="2400" dirty="0">
                <a:solidFill>
                  <a:srgbClr val="FF0000"/>
                </a:solidFill>
                <a:latin typeface="Bodoni MT Black" pitchFamily="18" charset="0"/>
              </a:rPr>
              <a:t>脚本</a:t>
            </a:r>
            <a:r>
              <a:rPr lang="zh-CN" altLang="en-US" sz="2400" dirty="0">
                <a:latin typeface="Bodoni MT Black" pitchFamily="18" charset="0"/>
              </a:rPr>
              <a:t>中提取出所有</a:t>
            </a:r>
            <a:r>
              <a:rPr lang="zh-CN" altLang="en-US" sz="2400" dirty="0">
                <a:solidFill>
                  <a:srgbClr val="FF0000"/>
                </a:solidFill>
                <a:latin typeface="Bodoni MT Black" pitchFamily="18" charset="0"/>
              </a:rPr>
              <a:t>外部事件</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solidFill>
                  <a:srgbClr val="FF0000"/>
                </a:solidFill>
                <a:latin typeface="Bodoni MT Black" pitchFamily="18" charset="0"/>
              </a:rPr>
              <a:t>传递</a:t>
            </a:r>
            <a:r>
              <a:rPr lang="zh-CN" altLang="en-US" sz="2400" dirty="0">
                <a:solidFill>
                  <a:srgbClr val="FF0000"/>
                </a:solidFill>
                <a:latin typeface="Bodoni MT Black" pitchFamily="18" charset="0"/>
              </a:rPr>
              <a:t>信息的对象的动作</a:t>
            </a:r>
            <a:r>
              <a:rPr lang="zh-CN" altLang="en-US" sz="2400" dirty="0">
                <a:latin typeface="Bodoni MT Black" pitchFamily="18" charset="0"/>
              </a:rPr>
              <a:t>也是事件。例如，储户插入现金兑换卡、储户输入密码、</a:t>
            </a:r>
            <a:r>
              <a:rPr lang="en-US" altLang="zh-CN" sz="2400" dirty="0">
                <a:latin typeface="Bodoni MT Black" pitchFamily="18" charset="0"/>
              </a:rPr>
              <a:t>ATM</a:t>
            </a:r>
            <a:r>
              <a:rPr lang="zh-CN" altLang="en-US" sz="2400" dirty="0">
                <a:latin typeface="Bodoni MT Black" pitchFamily="18" charset="0"/>
              </a:rPr>
              <a:t>吐出现金等都是事件</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latin typeface="Bodoni MT Black" pitchFamily="18" charset="0"/>
              </a:rPr>
              <a:t>大多数</a:t>
            </a:r>
            <a:r>
              <a:rPr lang="zh-CN" altLang="en-US" sz="2400" dirty="0">
                <a:solidFill>
                  <a:srgbClr val="FF0000"/>
                </a:solidFill>
                <a:latin typeface="Bodoni MT Black" pitchFamily="18" charset="0"/>
              </a:rPr>
              <a:t>对象到对象的交互行为</a:t>
            </a:r>
            <a:r>
              <a:rPr lang="zh-CN" altLang="en-US" sz="2400" dirty="0">
                <a:latin typeface="Bodoni MT Black" pitchFamily="18" charset="0"/>
              </a:rPr>
              <a:t>都对应着事件。</a:t>
            </a:r>
          </a:p>
        </p:txBody>
      </p:sp>
      <p:sp>
        <p:nvSpPr>
          <p:cNvPr id="165894" name="文本框 3"/>
          <p:cNvSpPr txBox="1">
            <a:spLocks noChangeArrowheads="1"/>
          </p:cNvSpPr>
          <p:nvPr/>
        </p:nvSpPr>
        <p:spPr bwMode="auto">
          <a:xfrm>
            <a:off x="511175" y="3245639"/>
            <a:ext cx="3889375" cy="461963"/>
          </a:xfrm>
          <a:prstGeom prst="rect">
            <a:avLst/>
          </a:prstGeom>
          <a:noFill/>
          <a:ln w="9525">
            <a:noFill/>
            <a:miter lim="800000"/>
            <a:headEnd/>
            <a:tailEnd/>
          </a:ln>
        </p:spPr>
        <p:txBody>
          <a:bodyPr>
            <a:spAutoFit/>
          </a:bodyPr>
          <a:lstStyle/>
          <a:p>
            <a:pPr eaLnBrk="1" hangingPunct="1"/>
            <a:r>
              <a:rPr lang="zh-CN" altLang="en-US" sz="2400" dirty="0">
                <a:solidFill>
                  <a:srgbClr val="FF0000"/>
                </a:solidFill>
                <a:latin typeface="Bodoni MT Black" pitchFamily="18" charset="0"/>
              </a:rPr>
              <a:t>有哪些可以称作事件？</a:t>
            </a:r>
          </a:p>
        </p:txBody>
      </p:sp>
      <p:sp>
        <p:nvSpPr>
          <p:cNvPr id="11"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10.4.3 </a:t>
            </a:r>
            <a:r>
              <a:rPr lang="zh-CN" altLang="en-US" sz="2400" dirty="0">
                <a:solidFill>
                  <a:srgbClr val="D9D9D9"/>
                </a:solidFill>
                <a:latin typeface="Bodoni MT Black" pitchFamily="18" charset="0"/>
              </a:rPr>
              <a:t>画事件跟踪图</a:t>
            </a:r>
          </a:p>
        </p:txBody>
      </p:sp>
      <p:sp>
        <p:nvSpPr>
          <p:cNvPr id="167939" name="文本框 1"/>
          <p:cNvSpPr txBox="1">
            <a:spLocks noChangeArrowheads="1"/>
          </p:cNvSpPr>
          <p:nvPr/>
        </p:nvSpPr>
        <p:spPr bwMode="auto">
          <a:xfrm>
            <a:off x="438150" y="1608137"/>
            <a:ext cx="8229600" cy="968663"/>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应把</a:t>
            </a:r>
            <a:r>
              <a:rPr lang="zh-CN" altLang="en-US" sz="2400" dirty="0">
                <a:latin typeface="Bodoni MT Black" pitchFamily="18" charset="0"/>
              </a:rPr>
              <a:t>对控制流产生相同效果的那些事件组合在一起作为一类事件，并给它们取一个唯一的名字。</a:t>
            </a:r>
            <a:endParaRPr lang="en-US" altLang="zh-CN" sz="2400" dirty="0">
              <a:latin typeface="Bodoni MT Black" pitchFamily="18" charset="0"/>
            </a:endParaRPr>
          </a:p>
        </p:txBody>
      </p:sp>
      <p:sp>
        <p:nvSpPr>
          <p:cNvPr id="167940" name="内容占位符 4"/>
          <p:cNvSpPr txBox="1">
            <a:spLocks/>
          </p:cNvSpPr>
          <p:nvPr/>
        </p:nvSpPr>
        <p:spPr bwMode="auto">
          <a:xfrm>
            <a:off x="438150" y="1020762"/>
            <a:ext cx="8229600" cy="519113"/>
          </a:xfrm>
          <a:prstGeom prst="rect">
            <a:avLst/>
          </a:prstGeom>
          <a:noFill/>
          <a:ln w="9525">
            <a:noFill/>
            <a:miter lim="800000"/>
            <a:headEnd/>
            <a:tailEnd/>
          </a:ln>
        </p:spPr>
        <p:txBody>
          <a:bodyPr/>
          <a:lstStyle/>
          <a:p>
            <a:pPr>
              <a:spcBef>
                <a:spcPct val="20000"/>
              </a:spcBef>
              <a:buFont typeface="Arial" charset="0"/>
              <a:buNone/>
            </a:pPr>
            <a:r>
              <a:rPr lang="en-US" altLang="zh-CN" sz="2800" b="1" dirty="0">
                <a:latin typeface="Bodoni MT Black" pitchFamily="18" charset="0"/>
              </a:rPr>
              <a:t>1. </a:t>
            </a:r>
            <a:r>
              <a:rPr lang="zh-CN" altLang="en-US" sz="2800" b="1" dirty="0">
                <a:latin typeface="Bodoni MT Black" pitchFamily="18" charset="0"/>
              </a:rPr>
              <a:t>确定事件</a:t>
            </a:r>
          </a:p>
        </p:txBody>
      </p:sp>
      <p:sp>
        <p:nvSpPr>
          <p:cNvPr id="167941" name="文本框 2"/>
          <p:cNvSpPr txBox="1">
            <a:spLocks noChangeArrowheads="1"/>
          </p:cNvSpPr>
          <p:nvPr/>
        </p:nvSpPr>
        <p:spPr bwMode="auto">
          <a:xfrm>
            <a:off x="438151" y="3995738"/>
            <a:ext cx="8229600" cy="1015663"/>
          </a:xfrm>
          <a:prstGeom prst="rect">
            <a:avLst/>
          </a:prstGeom>
          <a:noFill/>
          <a:ln w="15875">
            <a:noFill/>
            <a:miter lim="800000"/>
            <a:headEnd/>
            <a:tailEnd/>
          </a:ln>
        </p:spPr>
        <p:txBody>
          <a:bodyPr wrap="square">
            <a:spAutoFit/>
          </a:bodyPr>
          <a:lstStyle/>
          <a:p>
            <a:pPr eaLnBrk="1" hangingPunct="1">
              <a:lnSpc>
                <a:spcPct val="125000"/>
              </a:lnSpc>
            </a:pPr>
            <a:r>
              <a:rPr lang="zh-CN" altLang="en-US" sz="2000" dirty="0">
                <a:latin typeface="Bodoni MT Black" pitchFamily="18" charset="0"/>
              </a:rPr>
              <a:t>     </a:t>
            </a:r>
            <a:r>
              <a:rPr lang="zh-CN" altLang="en-US" sz="2000" dirty="0" smtClean="0">
                <a:latin typeface="Bodoni MT Black" pitchFamily="18" charset="0"/>
              </a:rPr>
              <a:t>  </a:t>
            </a:r>
            <a:r>
              <a:rPr lang="zh-CN" altLang="en-US" sz="2400" dirty="0" smtClean="0">
                <a:latin typeface="Bodoni MT Black" pitchFamily="18" charset="0"/>
              </a:rPr>
              <a:t>但是</a:t>
            </a:r>
            <a:r>
              <a:rPr lang="zh-CN" altLang="en-US" sz="2400" dirty="0">
                <a:latin typeface="Bodoni MT Black" pitchFamily="18" charset="0"/>
              </a:rPr>
              <a:t>，应该把对控制流有不同影响的那些事件区分开来，不要误把它们组合在一起。</a:t>
            </a:r>
          </a:p>
        </p:txBody>
      </p:sp>
      <p:sp>
        <p:nvSpPr>
          <p:cNvPr id="167942" name="文本框 4"/>
          <p:cNvSpPr txBox="1">
            <a:spLocks noChangeArrowheads="1"/>
          </p:cNvSpPr>
          <p:nvPr/>
        </p:nvSpPr>
        <p:spPr bwMode="auto">
          <a:xfrm>
            <a:off x="684212" y="2651874"/>
            <a:ext cx="7959725" cy="1318823"/>
          </a:xfrm>
          <a:prstGeom prst="rect">
            <a:avLst/>
          </a:prstGeom>
          <a:noFill/>
          <a:ln w="9525">
            <a:solidFill>
              <a:srgbClr val="FF0000"/>
            </a:solidFill>
            <a:miter lim="800000"/>
            <a:headEnd/>
            <a:tailEnd/>
          </a:ln>
        </p:spPr>
        <p:txBody>
          <a:bodyPr>
            <a:spAutoFit/>
          </a:bodyPr>
          <a:lstStyle/>
          <a:p>
            <a:pPr eaLnBrk="1" hangingPunct="1">
              <a:lnSpc>
                <a:spcPct val="125000"/>
              </a:lnSpc>
            </a:pPr>
            <a:r>
              <a:rPr lang="zh-CN" altLang="en-US" sz="2200" dirty="0">
                <a:latin typeface="Bodoni MT Black" pitchFamily="18" charset="0"/>
              </a:rPr>
              <a:t>例如，“吐出现金”是一个事件类，尽管这类事件中的每个个别事件的参数值</a:t>
            </a:r>
            <a:r>
              <a:rPr lang="zh-CN" altLang="en-US" sz="2200" dirty="0" smtClean="0">
                <a:latin typeface="Bodoni MT Black" pitchFamily="18" charset="0"/>
              </a:rPr>
              <a:t>不同（吐出</a:t>
            </a:r>
            <a:r>
              <a:rPr lang="zh-CN" altLang="en-US" sz="2200" dirty="0">
                <a:latin typeface="Bodoni MT Black" pitchFamily="18" charset="0"/>
              </a:rPr>
              <a:t>的现金数额</a:t>
            </a:r>
            <a:r>
              <a:rPr lang="zh-CN" altLang="en-US" sz="2200" dirty="0" smtClean="0">
                <a:latin typeface="Bodoni MT Black" pitchFamily="18" charset="0"/>
              </a:rPr>
              <a:t>不同），</a:t>
            </a:r>
            <a:r>
              <a:rPr lang="zh-CN" altLang="en-US" sz="2200" dirty="0">
                <a:latin typeface="Bodoni MT Black" pitchFamily="18" charset="0"/>
              </a:rPr>
              <a:t>然而这并不影响控制流</a:t>
            </a:r>
          </a:p>
        </p:txBody>
      </p:sp>
      <p:sp>
        <p:nvSpPr>
          <p:cNvPr id="167943" name="文本框 5"/>
          <p:cNvSpPr txBox="1">
            <a:spLocks noChangeArrowheads="1"/>
          </p:cNvSpPr>
          <p:nvPr/>
        </p:nvSpPr>
        <p:spPr bwMode="auto">
          <a:xfrm>
            <a:off x="727498" y="5011401"/>
            <a:ext cx="7916440" cy="938719"/>
          </a:xfrm>
          <a:prstGeom prst="rect">
            <a:avLst/>
          </a:prstGeom>
          <a:noFill/>
          <a:ln w="9525">
            <a:solidFill>
              <a:srgbClr val="FF0000"/>
            </a:solidFill>
            <a:miter lim="800000"/>
            <a:headEnd/>
            <a:tailEnd/>
          </a:ln>
        </p:spPr>
        <p:txBody>
          <a:bodyPr wrap="square">
            <a:spAutoFit/>
          </a:bodyPr>
          <a:lstStyle/>
          <a:p>
            <a:pPr eaLnBrk="1" hangingPunct="1">
              <a:lnSpc>
                <a:spcPct val="125000"/>
              </a:lnSpc>
            </a:pPr>
            <a:r>
              <a:rPr lang="zh-CN" altLang="en-US" sz="2200" dirty="0" smtClean="0">
                <a:latin typeface="Bodoni MT Black" pitchFamily="18" charset="0"/>
              </a:rPr>
              <a:t>例如，“账户有效”</a:t>
            </a:r>
            <a:r>
              <a:rPr lang="zh-CN" altLang="en-US" sz="2200" dirty="0">
                <a:latin typeface="Bodoni MT Black" pitchFamily="18" charset="0"/>
              </a:rPr>
              <a:t>、“账户无效”、“密码错”等都是不同的事件。</a:t>
            </a:r>
          </a:p>
        </p:txBody>
      </p:sp>
      <p:sp>
        <p:nvSpPr>
          <p:cNvPr id="167944" name="文本框 8"/>
          <p:cNvSpPr txBox="1">
            <a:spLocks noChangeArrowheads="1"/>
          </p:cNvSpPr>
          <p:nvPr/>
        </p:nvSpPr>
        <p:spPr bwMode="auto">
          <a:xfrm>
            <a:off x="573088" y="4365625"/>
            <a:ext cx="7959725" cy="400110"/>
          </a:xfrm>
          <a:prstGeom prst="rect">
            <a:avLst/>
          </a:prstGeom>
          <a:noFill/>
          <a:ln w="15875">
            <a:noFill/>
            <a:miter lim="800000"/>
            <a:headEnd/>
            <a:tailEnd/>
          </a:ln>
        </p:spPr>
        <p:txBody>
          <a:bodyPr>
            <a:spAutoFit/>
          </a:bodyPr>
          <a:lstStyle/>
          <a:p>
            <a:pPr eaLnBrk="1" hangingPunct="1"/>
            <a:r>
              <a:rPr lang="zh-CN" altLang="en-US" sz="2000" dirty="0">
                <a:latin typeface="Bodoni MT Black" pitchFamily="18" charset="0"/>
              </a:rPr>
              <a:t>     </a:t>
            </a:r>
          </a:p>
        </p:txBody>
      </p:sp>
      <p:sp>
        <p:nvSpPr>
          <p:cNvPr id="13"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10.4.3 </a:t>
            </a:r>
            <a:r>
              <a:rPr lang="zh-CN" altLang="en-US" sz="2400" dirty="0">
                <a:solidFill>
                  <a:srgbClr val="D9D9D9"/>
                </a:solidFill>
                <a:latin typeface="Bodoni MT Black" pitchFamily="18" charset="0"/>
              </a:rPr>
              <a:t>画事件跟踪图</a:t>
            </a:r>
          </a:p>
        </p:txBody>
      </p:sp>
      <p:sp>
        <p:nvSpPr>
          <p:cNvPr id="169987" name="文本框 3"/>
          <p:cNvSpPr txBox="1">
            <a:spLocks noChangeArrowheads="1"/>
          </p:cNvSpPr>
          <p:nvPr/>
        </p:nvSpPr>
        <p:spPr bwMode="auto">
          <a:xfrm>
            <a:off x="467544" y="3573016"/>
            <a:ext cx="8136904" cy="1938992"/>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经过</a:t>
            </a:r>
            <a:r>
              <a:rPr lang="zh-CN" altLang="en-US" sz="2400" dirty="0">
                <a:latin typeface="Bodoni MT Black" pitchFamily="18" charset="0"/>
              </a:rPr>
              <a:t>分析，应该区分出每类事件的</a:t>
            </a:r>
            <a:r>
              <a:rPr lang="zh-CN" altLang="en-US" sz="2400" dirty="0">
                <a:solidFill>
                  <a:srgbClr val="FF0000"/>
                </a:solidFill>
                <a:latin typeface="Bodoni MT Black" pitchFamily="18" charset="0"/>
              </a:rPr>
              <a:t>发送对象</a:t>
            </a:r>
            <a:r>
              <a:rPr lang="zh-CN" altLang="en-US" sz="2400" dirty="0">
                <a:latin typeface="Bodoni MT Black" pitchFamily="18" charset="0"/>
              </a:rPr>
              <a:t>和</a:t>
            </a:r>
            <a:r>
              <a:rPr lang="zh-CN" altLang="en-US" sz="2400" dirty="0">
                <a:solidFill>
                  <a:srgbClr val="FF0000"/>
                </a:solidFill>
                <a:latin typeface="Bodoni MT Black" pitchFamily="18" charset="0"/>
              </a:rPr>
              <a:t>接受对象</a:t>
            </a:r>
            <a:r>
              <a:rPr lang="zh-CN" altLang="en-US" sz="2400" dirty="0">
                <a:latin typeface="Bodoni MT Black" pitchFamily="18" charset="0"/>
              </a:rPr>
              <a:t>。一类事件相对它的发送对象来说是</a:t>
            </a:r>
            <a:r>
              <a:rPr lang="zh-CN" altLang="en-US" sz="2400" dirty="0">
                <a:solidFill>
                  <a:srgbClr val="FF0000"/>
                </a:solidFill>
                <a:latin typeface="Bodoni MT Black" pitchFamily="18" charset="0"/>
              </a:rPr>
              <a:t>输出事件</a:t>
            </a:r>
            <a:r>
              <a:rPr lang="zh-CN" altLang="en-US" sz="2400" dirty="0">
                <a:latin typeface="Bodoni MT Black" pitchFamily="18" charset="0"/>
              </a:rPr>
              <a:t>，但是相对它的接受对象来说则是</a:t>
            </a:r>
            <a:r>
              <a:rPr lang="zh-CN" altLang="en-US" sz="2400" dirty="0">
                <a:solidFill>
                  <a:srgbClr val="FF0000"/>
                </a:solidFill>
                <a:latin typeface="Bodoni MT Black" pitchFamily="18" charset="0"/>
              </a:rPr>
              <a:t>输入事件</a:t>
            </a:r>
            <a:r>
              <a:rPr lang="zh-CN" altLang="en-US" sz="2400" dirty="0">
                <a:latin typeface="Bodoni MT Black" pitchFamily="18" charset="0"/>
              </a:rPr>
              <a:t>。有时一个对象把事件发送给自己，在这种情况下，该事件既是输出事件又是输入事件。</a:t>
            </a:r>
          </a:p>
        </p:txBody>
      </p:sp>
      <p:sp>
        <p:nvSpPr>
          <p:cNvPr id="5"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
        <p:nvSpPr>
          <p:cNvPr id="2" name="矩形 1"/>
          <p:cNvSpPr/>
          <p:nvPr/>
        </p:nvSpPr>
        <p:spPr>
          <a:xfrm>
            <a:off x="395536" y="1340768"/>
            <a:ext cx="8208912" cy="1938992"/>
          </a:xfrm>
          <a:prstGeom prst="rect">
            <a:avLst/>
          </a:prstGeom>
        </p:spPr>
        <p:txBody>
          <a:bodyPr wrap="square">
            <a:spAutoFit/>
          </a:bodyPr>
          <a:lstStyle/>
          <a:p>
            <a:pPr eaLnBrk="1" hangingPunct="1">
              <a:lnSpc>
                <a:spcPct val="125000"/>
              </a:lnSpc>
            </a:pPr>
            <a:r>
              <a:rPr lang="zh-CN" altLang="en-US" sz="2400" dirty="0" smtClean="0">
                <a:latin typeface="Bodoni MT Black" pitchFamily="18" charset="0"/>
              </a:rPr>
              <a:t>     一般说来</a:t>
            </a:r>
            <a:r>
              <a:rPr lang="zh-CN" altLang="en-US" sz="2400" dirty="0">
                <a:latin typeface="Bodoni MT Black" pitchFamily="18" charset="0"/>
              </a:rPr>
              <a:t>，不同应用系统对相同事件的响应并不相同，因此，在最终分类所有事件之前，必须先</a:t>
            </a:r>
            <a:r>
              <a:rPr lang="zh-CN" altLang="en-US" sz="2400" dirty="0">
                <a:solidFill>
                  <a:srgbClr val="FF0000"/>
                </a:solidFill>
                <a:latin typeface="Bodoni MT Black" pitchFamily="18" charset="0"/>
              </a:rPr>
              <a:t>画出状态图</a:t>
            </a:r>
            <a:r>
              <a:rPr lang="zh-CN" altLang="en-US" sz="2400" dirty="0">
                <a:latin typeface="Bodoni MT Black" pitchFamily="18" charset="0"/>
              </a:rPr>
              <a:t>。如果从状态图中看出某些事件之间的差异对系统行为并没有影响，则可以忽略这些事件间的差异。</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10.4.3 </a:t>
            </a:r>
            <a:r>
              <a:rPr lang="zh-CN" altLang="en-US" sz="2400" dirty="0">
                <a:solidFill>
                  <a:srgbClr val="D9D9D9"/>
                </a:solidFill>
                <a:latin typeface="Bodoni MT Black" pitchFamily="18" charset="0"/>
              </a:rPr>
              <a:t>画事件跟踪图</a:t>
            </a:r>
          </a:p>
        </p:txBody>
      </p:sp>
      <p:sp>
        <p:nvSpPr>
          <p:cNvPr id="8" name="内容占位符 4"/>
          <p:cNvSpPr txBox="1">
            <a:spLocks/>
          </p:cNvSpPr>
          <p:nvPr/>
        </p:nvSpPr>
        <p:spPr bwMode="auto">
          <a:xfrm>
            <a:off x="549275" y="987425"/>
            <a:ext cx="822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Bodoni MT Black" pitchFamily="18" charset="0"/>
              </a:rPr>
              <a:t>2</a:t>
            </a:r>
            <a:r>
              <a:rPr lang="en-US" altLang="zh-CN" sz="2800" b="1" dirty="0" smtClean="0">
                <a:latin typeface="Bodoni MT Black" pitchFamily="18" charset="0"/>
              </a:rPr>
              <a:t>. </a:t>
            </a:r>
            <a:r>
              <a:rPr lang="zh-CN" altLang="en-US" sz="2800" b="1" dirty="0">
                <a:latin typeface="Bodoni MT Black" pitchFamily="18" charset="0"/>
              </a:rPr>
              <a:t>画</a:t>
            </a:r>
            <a:r>
              <a:rPr lang="zh-CN" altLang="en-US" sz="2800" b="1" dirty="0" smtClean="0">
                <a:latin typeface="Bodoni MT Black" pitchFamily="18" charset="0"/>
              </a:rPr>
              <a:t>出事件跟踪图</a:t>
            </a:r>
          </a:p>
        </p:txBody>
      </p:sp>
      <p:sp>
        <p:nvSpPr>
          <p:cNvPr id="172036" name="文本框 1"/>
          <p:cNvSpPr txBox="1">
            <a:spLocks noChangeArrowheads="1"/>
          </p:cNvSpPr>
          <p:nvPr/>
        </p:nvSpPr>
        <p:spPr bwMode="auto">
          <a:xfrm>
            <a:off x="395536" y="1593851"/>
            <a:ext cx="8326189" cy="1015663"/>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solidFill>
                  <a:srgbClr val="FF0000"/>
                </a:solidFill>
                <a:latin typeface="Bodoni MT Black" pitchFamily="18" charset="0"/>
              </a:rPr>
              <a:t>事件</a:t>
            </a:r>
            <a:r>
              <a:rPr lang="zh-CN" altLang="en-US" sz="2400" dirty="0">
                <a:solidFill>
                  <a:srgbClr val="FF0000"/>
                </a:solidFill>
                <a:latin typeface="Bodoni MT Black" pitchFamily="18" charset="0"/>
              </a:rPr>
              <a:t>跟踪图</a:t>
            </a:r>
            <a:r>
              <a:rPr lang="zh-CN" altLang="en-US" sz="2400" dirty="0">
                <a:latin typeface="Bodoni MT Black" pitchFamily="18" charset="0"/>
              </a:rPr>
              <a:t>实质上是</a:t>
            </a:r>
            <a:r>
              <a:rPr lang="zh-CN" altLang="en-US" sz="2400" dirty="0">
                <a:solidFill>
                  <a:srgbClr val="FF0000"/>
                </a:solidFill>
                <a:latin typeface="Bodoni MT Black" pitchFamily="18" charset="0"/>
              </a:rPr>
              <a:t>扩充的脚本</a:t>
            </a:r>
            <a:r>
              <a:rPr lang="zh-CN" altLang="en-US" sz="2400" dirty="0">
                <a:latin typeface="Bodoni MT Black" pitchFamily="18" charset="0"/>
              </a:rPr>
              <a:t>，可以认为事件跟踪图是</a:t>
            </a:r>
            <a:r>
              <a:rPr lang="zh-CN" altLang="en-US" sz="2400" dirty="0">
                <a:solidFill>
                  <a:srgbClr val="FF0000"/>
                </a:solidFill>
                <a:latin typeface="Bodoni MT Black" pitchFamily="18" charset="0"/>
              </a:rPr>
              <a:t>简化的</a:t>
            </a:r>
            <a:r>
              <a:rPr lang="en-US" altLang="zh-CN" sz="2400" dirty="0">
                <a:solidFill>
                  <a:srgbClr val="FF0000"/>
                </a:solidFill>
                <a:latin typeface="Bodoni MT Black" pitchFamily="18" charset="0"/>
              </a:rPr>
              <a:t>UML</a:t>
            </a:r>
            <a:r>
              <a:rPr lang="zh-CN" altLang="en-US" sz="2400" dirty="0">
                <a:solidFill>
                  <a:srgbClr val="FF0000"/>
                </a:solidFill>
                <a:latin typeface="Bodoni MT Black" pitchFamily="18" charset="0"/>
              </a:rPr>
              <a:t>顺序图</a:t>
            </a:r>
            <a:r>
              <a:rPr lang="zh-CN" altLang="en-US" sz="2400" dirty="0">
                <a:latin typeface="Bodoni MT Black" pitchFamily="18" charset="0"/>
              </a:rPr>
              <a:t>。</a:t>
            </a:r>
          </a:p>
        </p:txBody>
      </p:sp>
      <p:sp>
        <p:nvSpPr>
          <p:cNvPr id="172037" name="文本框 2"/>
          <p:cNvSpPr txBox="1">
            <a:spLocks noChangeArrowheads="1"/>
          </p:cNvSpPr>
          <p:nvPr/>
        </p:nvSpPr>
        <p:spPr bwMode="auto">
          <a:xfrm>
            <a:off x="468313" y="2609178"/>
            <a:ext cx="8253412" cy="1477328"/>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事件跟踪图中，一条</a:t>
            </a:r>
            <a:r>
              <a:rPr lang="zh-CN" altLang="en-US" sz="2400" dirty="0">
                <a:solidFill>
                  <a:srgbClr val="0070C0"/>
                </a:solidFill>
                <a:latin typeface="Bodoni MT Black" pitchFamily="18" charset="0"/>
              </a:rPr>
              <a:t>竖线</a:t>
            </a:r>
            <a:r>
              <a:rPr lang="zh-CN" altLang="en-US" sz="2400" dirty="0">
                <a:latin typeface="Bodoni MT Black" pitchFamily="18" charset="0"/>
              </a:rPr>
              <a:t>代表一个对象，每个事件用一条</a:t>
            </a:r>
            <a:r>
              <a:rPr lang="zh-CN" altLang="en-US" sz="2400" dirty="0">
                <a:solidFill>
                  <a:srgbClr val="0070C0"/>
                </a:solidFill>
                <a:latin typeface="Bodoni MT Black" pitchFamily="18" charset="0"/>
              </a:rPr>
              <a:t>水平的箭头线</a:t>
            </a:r>
            <a:r>
              <a:rPr lang="zh-CN" altLang="en-US" sz="2400" dirty="0">
                <a:latin typeface="Bodoni MT Black" pitchFamily="18" charset="0"/>
              </a:rPr>
              <a:t>表示，</a:t>
            </a:r>
            <a:r>
              <a:rPr lang="zh-CN" altLang="en-US" sz="2400" dirty="0">
                <a:solidFill>
                  <a:srgbClr val="0070C0"/>
                </a:solidFill>
                <a:latin typeface="Bodoni MT Black" pitchFamily="18" charset="0"/>
              </a:rPr>
              <a:t>箭头方向</a:t>
            </a:r>
            <a:r>
              <a:rPr lang="zh-CN" altLang="en-US" sz="2400" dirty="0">
                <a:latin typeface="Bodoni MT Black" pitchFamily="18" charset="0"/>
              </a:rPr>
              <a:t>从事件的发送对象指向接受对象。</a:t>
            </a:r>
            <a:r>
              <a:rPr lang="zh-CN" altLang="en-US" sz="2400" dirty="0">
                <a:solidFill>
                  <a:srgbClr val="0070C0"/>
                </a:solidFill>
                <a:latin typeface="Bodoni MT Black" pitchFamily="18" charset="0"/>
              </a:rPr>
              <a:t>时间</a:t>
            </a:r>
            <a:r>
              <a:rPr lang="zh-CN" altLang="en-US" sz="2400" dirty="0">
                <a:latin typeface="Bodoni MT Black" pitchFamily="18" charset="0"/>
              </a:rPr>
              <a:t>从上向下递增，</a:t>
            </a:r>
          </a:p>
        </p:txBody>
      </p:sp>
      <p:sp>
        <p:nvSpPr>
          <p:cNvPr id="172038" name="文本框 4"/>
          <p:cNvSpPr txBox="1">
            <a:spLocks noChangeArrowheads="1"/>
          </p:cNvSpPr>
          <p:nvPr/>
        </p:nvSpPr>
        <p:spPr bwMode="auto">
          <a:xfrm>
            <a:off x="431924" y="4086842"/>
            <a:ext cx="8253412" cy="1938992"/>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画</a:t>
            </a:r>
            <a:r>
              <a:rPr lang="zh-CN" altLang="en-US" sz="2400" dirty="0">
                <a:latin typeface="Bodoni MT Black" pitchFamily="18" charset="0"/>
              </a:rPr>
              <a:t>在最上面的水平箭头线代表最先发生的事件，画在最下面的水平箭头线所代表的事件最晚发生。箭头线之间的间距并没有具体含义，图中仅用箭头线在垂直方向上的相对位置表示事件发生的先后，并不表示两个事件之间的精确时间差。</a:t>
            </a:r>
          </a:p>
        </p:txBody>
      </p:sp>
      <p:sp>
        <p:nvSpPr>
          <p:cNvPr id="11"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10.4.3 </a:t>
            </a:r>
            <a:r>
              <a:rPr lang="zh-CN" altLang="en-US" sz="2400" dirty="0">
                <a:solidFill>
                  <a:srgbClr val="D9D9D9"/>
                </a:solidFill>
                <a:latin typeface="Bodoni MT Black" pitchFamily="18" charset="0"/>
              </a:rPr>
              <a:t>画事件跟踪图</a:t>
            </a:r>
          </a:p>
        </p:txBody>
      </p:sp>
      <p:pic>
        <p:nvPicPr>
          <p:cNvPr id="174083" name="图片 3"/>
          <p:cNvPicPr>
            <a:picLocks noChangeAspect="1"/>
          </p:cNvPicPr>
          <p:nvPr/>
        </p:nvPicPr>
        <p:blipFill>
          <a:blip r:embed="rId3" cstate="print"/>
          <a:srcRect/>
          <a:stretch>
            <a:fillRect/>
          </a:stretch>
        </p:blipFill>
        <p:spPr bwMode="auto">
          <a:xfrm>
            <a:off x="2588419" y="1030908"/>
            <a:ext cx="4151312" cy="5419725"/>
          </a:xfrm>
          <a:prstGeom prst="rect">
            <a:avLst/>
          </a:prstGeom>
          <a:noFill/>
          <a:ln w="9525">
            <a:noFill/>
            <a:miter lim="800000"/>
            <a:headEnd/>
            <a:tailEnd/>
          </a:ln>
        </p:spPr>
      </p:pic>
      <p:sp>
        <p:nvSpPr>
          <p:cNvPr id="174084" name="文本框 5"/>
          <p:cNvSpPr txBox="1">
            <a:spLocks noChangeArrowheads="1"/>
          </p:cNvSpPr>
          <p:nvPr/>
        </p:nvSpPr>
        <p:spPr bwMode="auto">
          <a:xfrm>
            <a:off x="409417" y="1127125"/>
            <a:ext cx="861774" cy="4468826"/>
          </a:xfrm>
          <a:prstGeom prst="rect">
            <a:avLst/>
          </a:prstGeom>
          <a:noFill/>
          <a:ln w="9525">
            <a:noFill/>
            <a:miter lim="800000"/>
            <a:headEnd/>
            <a:tailEnd/>
          </a:ln>
        </p:spPr>
        <p:txBody>
          <a:bodyPr vert="eaVert" wrap="square">
            <a:spAutoFit/>
          </a:bodyPr>
          <a:lstStyle/>
          <a:p>
            <a:pPr eaLnBrk="1" hangingPunct="1"/>
            <a:r>
              <a:rPr lang="en-US" altLang="zh-CN" sz="2200" dirty="0">
                <a:latin typeface="Bodoni MT Black" pitchFamily="18" charset="0"/>
              </a:rPr>
              <a:t>ATM</a:t>
            </a:r>
            <a:r>
              <a:rPr lang="zh-CN" altLang="en-US" sz="2200" dirty="0">
                <a:latin typeface="Bodoni MT Black" pitchFamily="18" charset="0"/>
              </a:rPr>
              <a:t>系统正常情况下的事件跟踪图</a:t>
            </a:r>
          </a:p>
          <a:p>
            <a:pPr eaLnBrk="1" hangingPunct="1"/>
            <a:endParaRPr lang="zh-CN" altLang="en-US" sz="2200" dirty="0">
              <a:latin typeface="Bodoni MT Black" pitchFamily="18" charset="0"/>
            </a:endParaRPr>
          </a:p>
        </p:txBody>
      </p:sp>
      <p:sp>
        <p:nvSpPr>
          <p:cNvPr id="8" name="标题 3"/>
          <p:cNvSpPr txBox="1">
            <a:spLocks/>
          </p:cNvSpPr>
          <p:nvPr/>
        </p:nvSpPr>
        <p:spPr bwMode="auto">
          <a:xfrm>
            <a:off x="251619"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10.4.4 </a:t>
            </a:r>
            <a:r>
              <a:rPr lang="zh-CN" altLang="en-US" sz="2400" dirty="0" smtClean="0">
                <a:solidFill>
                  <a:srgbClr val="D9D9D9"/>
                </a:solidFill>
                <a:latin typeface="Bodoni MT Black" pitchFamily="18" charset="0"/>
                <a:ea typeface="+mn-ea"/>
              </a:rPr>
              <a:t>画状态图</a:t>
            </a:r>
            <a:endParaRPr lang="zh-CN" altLang="en-US" sz="2400" dirty="0">
              <a:solidFill>
                <a:srgbClr val="D9D9D9"/>
              </a:solidFill>
              <a:latin typeface="Bodoni MT Black" pitchFamily="18" charset="0"/>
              <a:ea typeface="+mn-ea"/>
            </a:endParaRPr>
          </a:p>
        </p:txBody>
      </p:sp>
      <p:sp>
        <p:nvSpPr>
          <p:cNvPr id="7" name="内容占位符 4"/>
          <p:cNvSpPr>
            <a:spLocks noGrp="1"/>
          </p:cNvSpPr>
          <p:nvPr>
            <p:ph idx="4294967295"/>
          </p:nvPr>
        </p:nvSpPr>
        <p:spPr>
          <a:xfrm>
            <a:off x="250825" y="1022350"/>
            <a:ext cx="8229600" cy="604838"/>
          </a:xfrm>
        </p:spPr>
        <p:txBody>
          <a:bodyPr/>
          <a:lstStyle/>
          <a:p>
            <a:pPr marL="0" indent="0">
              <a:buFont typeface="Arial" charset="0"/>
              <a:buNone/>
              <a:defRPr/>
            </a:pPr>
            <a:r>
              <a:rPr lang="en-US" altLang="zh-CN" b="1" dirty="0" smtClean="0">
                <a:latin typeface="Bodoni MT Black" pitchFamily="18" charset="0"/>
              </a:rPr>
              <a:t>10.4.4 </a:t>
            </a:r>
            <a:r>
              <a:rPr lang="zh-CN" altLang="en-US" b="1" dirty="0" smtClean="0">
                <a:latin typeface="Bodoni MT Black" pitchFamily="18" charset="0"/>
              </a:rPr>
              <a:t>画状态图</a:t>
            </a:r>
          </a:p>
        </p:txBody>
      </p:sp>
      <p:sp>
        <p:nvSpPr>
          <p:cNvPr id="176132" name="文本框 3"/>
          <p:cNvSpPr txBox="1">
            <a:spLocks noChangeArrowheads="1"/>
          </p:cNvSpPr>
          <p:nvPr/>
        </p:nvSpPr>
        <p:spPr bwMode="auto">
          <a:xfrm>
            <a:off x="250825" y="1716088"/>
            <a:ext cx="8642350" cy="1938992"/>
          </a:xfrm>
          <a:prstGeom prst="rect">
            <a:avLst/>
          </a:prstGeom>
          <a:noFill/>
          <a:ln w="15875">
            <a:noFill/>
            <a:miter lim="800000"/>
            <a:headEnd/>
            <a:tailEnd/>
          </a:ln>
        </p:spPr>
        <p:txBody>
          <a:bodyPr>
            <a:spAutoFit/>
          </a:bodyPr>
          <a:lstStyle/>
          <a:p>
            <a:pPr eaLnBrk="1" hangingPunct="1">
              <a:lnSpc>
                <a:spcPct val="125000"/>
              </a:lnSpc>
            </a:pPr>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  状态图</a:t>
            </a:r>
            <a:r>
              <a:rPr lang="zh-CN" altLang="en-US" sz="2400" dirty="0">
                <a:solidFill>
                  <a:srgbClr val="000000"/>
                </a:solidFill>
                <a:latin typeface="Bodoni MT Black" pitchFamily="18" charset="0"/>
              </a:rPr>
              <a:t>描绘事件与对象状态的关系。当对象接受了一个事件以后，它的下个状态取决于当前状态及所接受的事件。由事件引起的状态改变称为“</a:t>
            </a:r>
            <a:r>
              <a:rPr lang="zh-CN" altLang="en-US" sz="2400" dirty="0">
                <a:solidFill>
                  <a:srgbClr val="FF0000"/>
                </a:solidFill>
                <a:latin typeface="Bodoni MT Black" pitchFamily="18" charset="0"/>
              </a:rPr>
              <a:t>转换</a:t>
            </a:r>
            <a:r>
              <a:rPr lang="zh-CN" altLang="en-US" sz="2400" dirty="0">
                <a:solidFill>
                  <a:srgbClr val="000000"/>
                </a:solidFill>
                <a:latin typeface="Bodoni MT Black" pitchFamily="18" charset="0"/>
              </a:rPr>
              <a:t>”。如果一个事件并不引起当前状态发生转换，则可忽略这个事件。</a:t>
            </a:r>
          </a:p>
        </p:txBody>
      </p:sp>
      <p:sp>
        <p:nvSpPr>
          <p:cNvPr id="176133" name="文本框 2"/>
          <p:cNvSpPr txBox="1">
            <a:spLocks noChangeArrowheads="1"/>
          </p:cNvSpPr>
          <p:nvPr/>
        </p:nvSpPr>
        <p:spPr bwMode="auto">
          <a:xfrm>
            <a:off x="271463" y="3625279"/>
            <a:ext cx="8642350" cy="3323987"/>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通常</a:t>
            </a:r>
            <a:r>
              <a:rPr lang="zh-CN" altLang="en-US" sz="2400" dirty="0">
                <a:latin typeface="Bodoni MT Black" pitchFamily="18" charset="0"/>
              </a:rPr>
              <a:t>，用一张</a:t>
            </a:r>
            <a:r>
              <a:rPr lang="zh-CN" altLang="en-US" sz="2400" dirty="0">
                <a:solidFill>
                  <a:srgbClr val="FF0000"/>
                </a:solidFill>
                <a:latin typeface="Bodoni MT Black" pitchFamily="18" charset="0"/>
              </a:rPr>
              <a:t>状态图</a:t>
            </a:r>
            <a:r>
              <a:rPr lang="zh-CN" altLang="en-US" sz="2400" dirty="0">
                <a:latin typeface="Bodoni MT Black" pitchFamily="18" charset="0"/>
              </a:rPr>
              <a:t>描绘一类对象的行为，它确定了</a:t>
            </a:r>
            <a:r>
              <a:rPr lang="zh-CN" altLang="en-US" sz="2400" dirty="0">
                <a:solidFill>
                  <a:srgbClr val="FF0000"/>
                </a:solidFill>
                <a:latin typeface="Bodoni MT Black" pitchFamily="18" charset="0"/>
              </a:rPr>
              <a:t>由事件序列引出的状态序列</a:t>
            </a:r>
            <a:r>
              <a:rPr lang="zh-CN" altLang="en-US" sz="2400" dirty="0">
                <a:latin typeface="Bodoni MT Black" pitchFamily="18" charset="0"/>
              </a:rPr>
              <a:t>。</a:t>
            </a:r>
            <a:r>
              <a:rPr lang="zh-CN" altLang="en-US" sz="2400" dirty="0" smtClean="0">
                <a:latin typeface="Bodoni MT Black" pitchFamily="18" charset="0"/>
              </a:rPr>
              <a:t>但不是</a:t>
            </a:r>
            <a:r>
              <a:rPr lang="zh-CN" altLang="en-US" sz="2400" dirty="0">
                <a:latin typeface="Bodoni MT Black" pitchFamily="18" charset="0"/>
              </a:rPr>
              <a:t>任何一个类都需要有一张状态图描绘它的行为。很多对象仅响应与过去历史无关的那些输入事件，或者把历史作为不影响控制流的参数。对于这类对象来说，状态图是不必要的。系统分析员应该集中精力仅考虑</a:t>
            </a:r>
            <a:r>
              <a:rPr lang="zh-CN" altLang="en-US" sz="2400" dirty="0">
                <a:solidFill>
                  <a:srgbClr val="FF0000"/>
                </a:solidFill>
                <a:latin typeface="Bodoni MT Black" pitchFamily="18" charset="0"/>
              </a:rPr>
              <a:t>具有重要交互行为的那些类。</a:t>
            </a:r>
          </a:p>
          <a:p>
            <a:pPr eaLnBrk="1" hangingPunct="1">
              <a:lnSpc>
                <a:spcPct val="125000"/>
              </a:lnSpc>
            </a:pPr>
            <a:endParaRPr lang="zh-CN" altLang="en-US" sz="2400" dirty="0">
              <a:latin typeface="Bodoni MT Black" pitchFamily="18" charset="0"/>
            </a:endParaRPr>
          </a:p>
        </p:txBody>
      </p:sp>
      <p:sp>
        <p:nvSpPr>
          <p:cNvPr id="176134" name="文本框 4"/>
          <p:cNvSpPr txBox="1">
            <a:spLocks noChangeArrowheads="1"/>
          </p:cNvSpPr>
          <p:nvPr/>
        </p:nvSpPr>
        <p:spPr bwMode="auto">
          <a:xfrm>
            <a:off x="278706" y="4653136"/>
            <a:ext cx="8642350" cy="461665"/>
          </a:xfrm>
          <a:prstGeom prst="rect">
            <a:avLst/>
          </a:prstGeom>
          <a:noFill/>
          <a:ln w="15875">
            <a:noFill/>
            <a:miter lim="800000"/>
            <a:headEnd/>
            <a:tailEnd/>
          </a:ln>
        </p:spPr>
        <p:txBody>
          <a:bodyPr>
            <a:spAutoFit/>
          </a:bodyPr>
          <a:lstStyle/>
          <a:p>
            <a:pPr eaLnBrk="1" hangingPunct="1"/>
            <a:r>
              <a:rPr lang="zh-CN" altLang="en-US" sz="2400" dirty="0">
                <a:latin typeface="Bodoni MT Black" pitchFamily="18" charset="0"/>
              </a:rPr>
              <a:t>       </a:t>
            </a:r>
            <a:endParaRPr lang="zh-CN" altLang="en-US" sz="2400" dirty="0">
              <a:solidFill>
                <a:srgbClr val="FF0000"/>
              </a:solidFill>
              <a:latin typeface="Bodoni MT Black" pitchFamily="18" charset="0"/>
            </a:endParaRPr>
          </a:p>
        </p:txBody>
      </p:sp>
      <p:sp>
        <p:nvSpPr>
          <p:cNvPr id="10"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13"/>
          <p:cNvSpPr txBox="1">
            <a:spLocks noChangeArrowheads="1"/>
          </p:cNvSpPr>
          <p:nvPr/>
        </p:nvSpPr>
        <p:spPr bwMode="auto">
          <a:xfrm>
            <a:off x="255588" y="1416844"/>
            <a:ext cx="4489450" cy="3785652"/>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本书第</a:t>
            </a:r>
            <a:r>
              <a:rPr lang="en-US" altLang="zh-CN" sz="2400" dirty="0">
                <a:latin typeface="Bodoni MT Black" pitchFamily="18" charset="0"/>
              </a:rPr>
              <a:t>9</a:t>
            </a:r>
            <a:r>
              <a:rPr lang="zh-CN" altLang="en-US" sz="2400" dirty="0">
                <a:latin typeface="Bodoni MT Black" pitchFamily="18" charset="0"/>
              </a:rPr>
              <a:t>章中已经讲述了类与对象、结构、属性和服务的概念，现在再简要地介绍一下主题的概念。</a:t>
            </a:r>
            <a:endParaRPr lang="en-US" altLang="zh-CN" sz="2400" dirty="0">
              <a:latin typeface="Bodoni MT Black" pitchFamily="18" charset="0"/>
            </a:endParaRPr>
          </a:p>
          <a:p>
            <a:pPr eaLnBrk="1" hangingPunct="1">
              <a:lnSpc>
                <a:spcPct val="125000"/>
              </a:lnSpc>
            </a:pPr>
            <a:r>
              <a:rPr lang="zh-CN" altLang="en-US" sz="2400" dirty="0" smtClean="0">
                <a:solidFill>
                  <a:srgbClr val="FF0000"/>
                </a:solidFill>
                <a:latin typeface="Bodoni MT Black" pitchFamily="18" charset="0"/>
              </a:rPr>
              <a:t>     主题</a:t>
            </a:r>
            <a:r>
              <a:rPr lang="zh-CN" altLang="en-US" sz="2400" dirty="0">
                <a:latin typeface="Bodoni MT Black" pitchFamily="18" charset="0"/>
              </a:rPr>
              <a:t>是指导读者理解大型、复杂模型的一种机制</a:t>
            </a:r>
            <a:r>
              <a:rPr lang="zh-CN" altLang="en-US" sz="2400" dirty="0" smtClean="0">
                <a:latin typeface="Bodoni MT Black" pitchFamily="18" charset="0"/>
              </a:rPr>
              <a:t>。通过</a:t>
            </a:r>
            <a:r>
              <a:rPr lang="zh-CN" altLang="en-US" sz="2400" dirty="0">
                <a:latin typeface="Bodoni MT Black" pitchFamily="18" charset="0"/>
              </a:rPr>
              <a:t>划分主题把一个大型、复杂的对象模型分解成几个不同的概念范畴。</a:t>
            </a:r>
            <a:endParaRPr lang="en-US" altLang="zh-CN" sz="2400" dirty="0">
              <a:latin typeface="Bodoni MT Black" pitchFamily="18" charset="0"/>
            </a:endParaRPr>
          </a:p>
        </p:txBody>
      </p:sp>
      <p:graphicFrame>
        <p:nvGraphicFramePr>
          <p:cNvPr id="18" name="图示 17"/>
          <p:cNvGraphicFramePr/>
          <p:nvPr/>
        </p:nvGraphicFramePr>
        <p:xfrm>
          <a:off x="4572000" y="2069743"/>
          <a:ext cx="4219672" cy="3112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椭圆形标注 19"/>
          <p:cNvSpPr/>
          <p:nvPr/>
        </p:nvSpPr>
        <p:spPr>
          <a:xfrm>
            <a:off x="5004048" y="1171575"/>
            <a:ext cx="3800797" cy="72866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5000"/>
              </a:lnSpc>
              <a:defRPr/>
            </a:pPr>
            <a:r>
              <a:rPr lang="zh-CN" altLang="en-US" dirty="0">
                <a:solidFill>
                  <a:schemeClr val="tx2">
                    <a:lumMod val="60000"/>
                    <a:lumOff val="40000"/>
                  </a:schemeClr>
                </a:solidFill>
                <a:latin typeface="Bodoni MT Black" pitchFamily="18" charset="0"/>
              </a:rPr>
              <a:t>“读者”泛指所有需要读懂系统模型的人</a:t>
            </a:r>
          </a:p>
        </p:txBody>
      </p:sp>
      <p:sp>
        <p:nvSpPr>
          <p:cNvPr id="11" name="1 Título"/>
          <p:cNvSpPr txBox="1">
            <a:spLocks/>
          </p:cNvSpPr>
          <p:nvPr/>
        </p:nvSpPr>
        <p:spPr bwMode="auto">
          <a:xfrm>
            <a:off x="2627313" y="6291263"/>
            <a:ext cx="46085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10.1.2 3</a:t>
            </a:r>
            <a:r>
              <a:rPr lang="zh-CN" altLang="en-US" sz="2400" dirty="0" smtClean="0">
                <a:solidFill>
                  <a:srgbClr val="D9D9D9"/>
                </a:solidFill>
                <a:latin typeface="Bodoni MT Black" pitchFamily="18" charset="0"/>
                <a:ea typeface="+mn-ea"/>
              </a:rPr>
              <a:t>个模型与</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个层次</a:t>
            </a:r>
            <a:endParaRPr lang="zh-CN" altLang="en-US" sz="2400" dirty="0">
              <a:solidFill>
                <a:srgbClr val="D9D9D9"/>
              </a:solidFill>
              <a:latin typeface="Bodoni MT Black" pitchFamily="18" charset="0"/>
              <a:ea typeface="+mn-ea"/>
            </a:endParaRPr>
          </a:p>
        </p:txBody>
      </p:sp>
      <p:sp>
        <p:nvSpPr>
          <p:cNvPr id="7" name="标题 3"/>
          <p:cNvSpPr txBox="1">
            <a:spLocks/>
          </p:cNvSpPr>
          <p:nvPr/>
        </p:nvSpPr>
        <p:spPr bwMode="auto">
          <a:xfrm>
            <a:off x="255588"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a:latin typeface="Bodoni MT Black" pitchFamily="18" charset="0"/>
                <a:ea typeface="+mn-ea"/>
              </a:rPr>
              <a:t>10.1</a:t>
            </a:r>
            <a:r>
              <a:rPr lang="en-US" altLang="zh-CN" b="1" dirty="0" smtClean="0">
                <a:latin typeface="Bodoni MT Black" pitchFamily="18" charset="0"/>
              </a:rPr>
              <a:t> </a:t>
            </a:r>
            <a:r>
              <a:rPr lang="zh-CN" altLang="en-US" b="1" dirty="0" smtClean="0">
                <a:latin typeface="Bodoni MT Black" pitchFamily="18" charset="0"/>
              </a:rPr>
              <a:t>面向对象分析的基本过程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p>
        </p:txBody>
      </p:sp>
      <p:sp>
        <p:nvSpPr>
          <p:cNvPr id="178179" name="文本框 2"/>
          <p:cNvSpPr txBox="1">
            <a:spLocks noChangeArrowheads="1"/>
          </p:cNvSpPr>
          <p:nvPr/>
        </p:nvSpPr>
        <p:spPr bwMode="auto">
          <a:xfrm>
            <a:off x="374650" y="1122363"/>
            <a:ext cx="8372475" cy="1938992"/>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从</a:t>
            </a:r>
            <a:r>
              <a:rPr lang="zh-CN" altLang="en-US" sz="2400" dirty="0">
                <a:solidFill>
                  <a:srgbClr val="FF0000"/>
                </a:solidFill>
                <a:latin typeface="Bodoni MT Black" pitchFamily="18" charset="0"/>
              </a:rPr>
              <a:t>一张事件跟踪图出发画状态图</a:t>
            </a:r>
            <a:r>
              <a:rPr lang="zh-CN" altLang="en-US" sz="2400" dirty="0">
                <a:latin typeface="Bodoni MT Black" pitchFamily="18" charset="0"/>
              </a:rPr>
              <a:t>时，应该集中精力仅考虑影响</a:t>
            </a:r>
            <a:r>
              <a:rPr lang="zh-CN" altLang="en-US" sz="2400" dirty="0">
                <a:solidFill>
                  <a:srgbClr val="FF0000"/>
                </a:solidFill>
                <a:latin typeface="Bodoni MT Black" pitchFamily="18" charset="0"/>
              </a:rPr>
              <a:t>一类对象</a:t>
            </a:r>
            <a:r>
              <a:rPr lang="zh-CN" altLang="en-US" sz="2400" dirty="0">
                <a:latin typeface="Bodoni MT Black" pitchFamily="18" charset="0"/>
              </a:rPr>
              <a:t>的事件，也就是说，</a:t>
            </a:r>
            <a:r>
              <a:rPr lang="zh-CN" altLang="en-US" sz="2400" dirty="0">
                <a:solidFill>
                  <a:srgbClr val="FF0000"/>
                </a:solidFill>
                <a:latin typeface="Bodoni MT Black" pitchFamily="18" charset="0"/>
              </a:rPr>
              <a:t>仅考虑事件跟踪图中指向某条竖线的那些箭头线</a:t>
            </a:r>
            <a:r>
              <a:rPr lang="zh-CN" altLang="en-US" sz="2400" dirty="0">
                <a:latin typeface="Bodoni MT Black" pitchFamily="18" charset="0"/>
              </a:rPr>
              <a:t>。把这些事件作为状态图中的有向</a:t>
            </a:r>
            <a:r>
              <a:rPr lang="zh-CN" altLang="en-US" sz="2400" dirty="0" smtClean="0">
                <a:latin typeface="Bodoni MT Black" pitchFamily="18" charset="0"/>
              </a:rPr>
              <a:t>边（即</a:t>
            </a:r>
            <a:r>
              <a:rPr lang="zh-CN" altLang="en-US" sz="2400" dirty="0">
                <a:latin typeface="Bodoni MT Black" pitchFamily="18" charset="0"/>
              </a:rPr>
              <a:t>箭头</a:t>
            </a:r>
            <a:r>
              <a:rPr lang="zh-CN" altLang="en-US" sz="2400" dirty="0" smtClean="0">
                <a:latin typeface="Bodoni MT Black" pitchFamily="18" charset="0"/>
              </a:rPr>
              <a:t>线），</a:t>
            </a:r>
            <a:r>
              <a:rPr lang="zh-CN" altLang="en-US" sz="2400" dirty="0">
                <a:latin typeface="Bodoni MT Black" pitchFamily="18" charset="0"/>
              </a:rPr>
              <a:t>边上标以事件名。</a:t>
            </a:r>
          </a:p>
        </p:txBody>
      </p:sp>
      <p:sp>
        <p:nvSpPr>
          <p:cNvPr id="178180" name="文本框 1"/>
          <p:cNvSpPr txBox="1">
            <a:spLocks noChangeArrowheads="1"/>
          </p:cNvSpPr>
          <p:nvPr/>
        </p:nvSpPr>
        <p:spPr bwMode="auto">
          <a:xfrm>
            <a:off x="374650" y="3068960"/>
            <a:ext cx="8374063" cy="2862322"/>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a:t>
            </a:r>
            <a:r>
              <a:rPr lang="zh-CN" altLang="en-US" sz="2400" dirty="0" smtClean="0">
                <a:solidFill>
                  <a:srgbClr val="FF0000"/>
                </a:solidFill>
                <a:latin typeface="Bodoni MT Black" pitchFamily="18" charset="0"/>
              </a:rPr>
              <a:t>两</a:t>
            </a:r>
            <a:r>
              <a:rPr lang="zh-CN" altLang="en-US" sz="2400" dirty="0">
                <a:solidFill>
                  <a:srgbClr val="FF0000"/>
                </a:solidFill>
                <a:latin typeface="Bodoni MT Black" pitchFamily="18" charset="0"/>
              </a:rPr>
              <a:t>个事件之间的间隔就是一个状态</a:t>
            </a:r>
            <a:r>
              <a:rPr lang="zh-CN" altLang="en-US" sz="2400" dirty="0">
                <a:latin typeface="Bodoni MT Black" pitchFamily="18" charset="0"/>
              </a:rPr>
              <a:t>。一般说来，如果同一个对象对相同事件的响应不同，则这个对象处在不同状态。</a:t>
            </a:r>
            <a:r>
              <a:rPr lang="zh-CN" altLang="en-US" sz="2400" dirty="0">
                <a:solidFill>
                  <a:srgbClr val="FF0000"/>
                </a:solidFill>
                <a:latin typeface="Bodoni MT Black" pitchFamily="18" charset="0"/>
              </a:rPr>
              <a:t>应该尽量给每个状态取个有意义的名字</a:t>
            </a:r>
            <a:r>
              <a:rPr lang="zh-CN" altLang="en-US" sz="2400" dirty="0">
                <a:latin typeface="Bodoni MT Black" pitchFamily="18" charset="0"/>
              </a:rPr>
              <a:t>。通常，从事件跟踪图中当前考虑的竖线射出的箭头线，是这条竖线代表的对象达到某个状态时所做的</a:t>
            </a:r>
            <a:r>
              <a:rPr lang="zh-CN" altLang="en-US" sz="2400" dirty="0" smtClean="0">
                <a:latin typeface="Bodoni MT Black" pitchFamily="18" charset="0"/>
              </a:rPr>
              <a:t>行为（往往</a:t>
            </a:r>
            <a:r>
              <a:rPr lang="zh-CN" altLang="en-US" sz="2400" dirty="0">
                <a:latin typeface="Bodoni MT Black" pitchFamily="18" charset="0"/>
              </a:rPr>
              <a:t>是引起另一类对象状态转换的</a:t>
            </a:r>
            <a:r>
              <a:rPr lang="zh-CN" altLang="en-US" sz="2400" dirty="0" smtClean="0">
                <a:latin typeface="Bodoni MT Black" pitchFamily="18" charset="0"/>
              </a:rPr>
              <a:t>事件）。</a:t>
            </a:r>
            <a:endParaRPr lang="zh-CN" altLang="en-US" sz="2400" dirty="0">
              <a:latin typeface="Bodoni MT Black" pitchFamily="18" charset="0"/>
            </a:endParaRPr>
          </a:p>
        </p:txBody>
      </p:sp>
      <p:sp>
        <p:nvSpPr>
          <p:cNvPr id="6"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10.4</a:t>
            </a:r>
            <a:r>
              <a:rPr lang="en-US" altLang="zh-CN" b="1" dirty="0" smtClean="0">
                <a:latin typeface="Bodoni MT Black" pitchFamily="18" charset="0"/>
              </a:rPr>
              <a:t> </a:t>
            </a:r>
            <a:r>
              <a:rPr lang="zh-CN" altLang="en-US" b="1" dirty="0" smtClean="0">
                <a:latin typeface="Bodoni MT Black" pitchFamily="18" charset="0"/>
              </a:rPr>
              <a:t>建立动态模型</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p>
        </p:txBody>
      </p:sp>
      <p:sp>
        <p:nvSpPr>
          <p:cNvPr id="180227" name="文本框 2"/>
          <p:cNvSpPr txBox="1">
            <a:spLocks noChangeArrowheads="1"/>
          </p:cNvSpPr>
          <p:nvPr/>
        </p:nvSpPr>
        <p:spPr bwMode="auto">
          <a:xfrm>
            <a:off x="323528" y="1628800"/>
            <a:ext cx="8372475" cy="2862322"/>
          </a:xfrm>
          <a:prstGeom prst="rect">
            <a:avLst/>
          </a:prstGeom>
          <a:noFill/>
          <a:ln w="2222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solidFill>
                  <a:srgbClr val="FF0000"/>
                </a:solidFill>
                <a:latin typeface="Bodoni MT Black" pitchFamily="18" charset="0"/>
              </a:rPr>
              <a:t>根据</a:t>
            </a:r>
            <a:r>
              <a:rPr lang="zh-CN" altLang="en-US" sz="2400" dirty="0">
                <a:solidFill>
                  <a:srgbClr val="FF0000"/>
                </a:solidFill>
                <a:latin typeface="Bodoni MT Black" pitchFamily="18" charset="0"/>
              </a:rPr>
              <a:t>一张事件跟踪图画出状态图之后，再把其他脚本的事件跟踪图合并到已画出的状态图中</a:t>
            </a:r>
            <a:r>
              <a:rPr lang="zh-CN" altLang="en-US" sz="2400" dirty="0">
                <a:latin typeface="Bodoni MT Black" pitchFamily="18" charset="0"/>
              </a:rPr>
              <a:t>。为此需在事件跟踪图中找出以前考虑过的脚本的</a:t>
            </a:r>
            <a:r>
              <a:rPr lang="zh-CN" altLang="en-US" sz="2400" dirty="0" smtClean="0">
                <a:latin typeface="Bodoni MT Black" pitchFamily="18" charset="0"/>
              </a:rPr>
              <a:t>分支点（例如</a:t>
            </a:r>
            <a:r>
              <a:rPr lang="zh-CN" altLang="en-US" sz="2400" dirty="0">
                <a:latin typeface="Bodoni MT Black" pitchFamily="18" charset="0"/>
              </a:rPr>
              <a:t>“验证账户”就是一个分支点，因为验证的结果可能是“账户有效”，也可能是</a:t>
            </a:r>
            <a:r>
              <a:rPr lang="zh-CN" altLang="en-US" sz="2400" dirty="0" smtClean="0">
                <a:latin typeface="Bodoni MT Black" pitchFamily="18" charset="0"/>
              </a:rPr>
              <a:t>“无效账户”），</a:t>
            </a:r>
            <a:r>
              <a:rPr lang="zh-CN" altLang="en-US" sz="2400" dirty="0">
                <a:latin typeface="Bodoni MT Black" pitchFamily="18" charset="0"/>
              </a:rPr>
              <a:t>然后把其他脚本中的事件序列并入已有的状态图中，作为一条可选的路径。</a:t>
            </a:r>
          </a:p>
        </p:txBody>
      </p:sp>
      <p:sp>
        <p:nvSpPr>
          <p:cNvPr id="5"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10.4</a:t>
            </a:r>
            <a:r>
              <a:rPr lang="en-US" altLang="zh-CN" b="1" dirty="0" smtClean="0">
                <a:latin typeface="Bodoni MT Black" pitchFamily="18" charset="0"/>
              </a:rPr>
              <a:t> </a:t>
            </a:r>
            <a:r>
              <a:rPr lang="zh-CN" altLang="en-US" b="1" dirty="0" smtClean="0">
                <a:latin typeface="Bodoni MT Black" pitchFamily="18" charset="0"/>
              </a:rPr>
              <a:t>建立动态模型</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p>
        </p:txBody>
      </p:sp>
      <p:sp>
        <p:nvSpPr>
          <p:cNvPr id="182275" name="文本框 2"/>
          <p:cNvSpPr txBox="1">
            <a:spLocks noChangeArrowheads="1"/>
          </p:cNvSpPr>
          <p:nvPr/>
        </p:nvSpPr>
        <p:spPr bwMode="auto">
          <a:xfrm>
            <a:off x="395288" y="2192338"/>
            <a:ext cx="8372475" cy="2862322"/>
          </a:xfrm>
          <a:prstGeom prst="rect">
            <a:avLst/>
          </a:prstGeom>
          <a:noFill/>
          <a:ln w="2222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其中</a:t>
            </a:r>
            <a:r>
              <a:rPr lang="zh-CN" altLang="en-US" sz="2400" dirty="0">
                <a:latin typeface="Bodoni MT Black" pitchFamily="18" charset="0"/>
              </a:rPr>
              <a:t>包括在</a:t>
            </a:r>
            <a:r>
              <a:rPr lang="zh-CN" altLang="en-US" sz="2400" dirty="0">
                <a:solidFill>
                  <a:srgbClr val="FF0000"/>
                </a:solidFill>
                <a:latin typeface="Bodoni MT Black" pitchFamily="18" charset="0"/>
              </a:rPr>
              <a:t>不适当时候发生的</a:t>
            </a:r>
            <a:r>
              <a:rPr lang="zh-CN" altLang="en-US" sz="2400" dirty="0" smtClean="0">
                <a:solidFill>
                  <a:srgbClr val="FF0000"/>
                </a:solidFill>
                <a:latin typeface="Bodoni MT Black" pitchFamily="18" charset="0"/>
              </a:rPr>
              <a:t>事件</a:t>
            </a:r>
            <a:r>
              <a:rPr lang="zh-CN" altLang="en-US" sz="2400" dirty="0" smtClean="0">
                <a:latin typeface="Bodoni MT Black" pitchFamily="18" charset="0"/>
              </a:rPr>
              <a:t>（例如</a:t>
            </a:r>
            <a:r>
              <a:rPr lang="zh-CN" altLang="en-US" sz="2400" dirty="0">
                <a:latin typeface="Bodoni MT Black" pitchFamily="18" charset="0"/>
              </a:rPr>
              <a:t>系统正在处理某个事务时，用户要求取消该</a:t>
            </a:r>
            <a:r>
              <a:rPr lang="zh-CN" altLang="en-US" sz="2400" dirty="0" smtClean="0">
                <a:latin typeface="Bodoni MT Black" pitchFamily="18" charset="0"/>
              </a:rPr>
              <a:t>事务）。</a:t>
            </a:r>
            <a:r>
              <a:rPr lang="zh-CN" altLang="en-US" sz="2400" dirty="0">
                <a:latin typeface="Bodoni MT Black" pitchFamily="18" charset="0"/>
              </a:rPr>
              <a:t>有时</a:t>
            </a:r>
            <a:r>
              <a:rPr lang="zh-CN" altLang="en-US" sz="2400" dirty="0" smtClean="0">
                <a:latin typeface="Bodoni MT Black" pitchFamily="18" charset="0"/>
              </a:rPr>
              <a:t>用户（或外部设备）不能</a:t>
            </a:r>
            <a:r>
              <a:rPr lang="zh-CN" altLang="en-US" sz="2400" dirty="0">
                <a:latin typeface="Bodoni MT Black" pitchFamily="18" charset="0"/>
              </a:rPr>
              <a:t>做出快速响应，然而某些资源又必须及时收回，于是在一定间隔后就产生了</a:t>
            </a:r>
            <a:r>
              <a:rPr lang="zh-CN" altLang="en-US" sz="2400" dirty="0">
                <a:solidFill>
                  <a:srgbClr val="FF0000"/>
                </a:solidFill>
                <a:latin typeface="Bodoni MT Black" pitchFamily="18" charset="0"/>
              </a:rPr>
              <a:t>“超时”</a:t>
            </a:r>
            <a:r>
              <a:rPr lang="zh-CN" altLang="en-US" sz="2400" dirty="0">
                <a:latin typeface="Bodoni MT Black" pitchFamily="18" charset="0"/>
              </a:rPr>
              <a:t>事件。对用户出错情况往往需要花费很多精力处理，并且会使原来清晰、紧凑的程序结构变得复杂、繁琐，</a:t>
            </a:r>
            <a:r>
              <a:rPr lang="zh-CN" altLang="en-US" sz="2400" dirty="0" smtClean="0">
                <a:solidFill>
                  <a:srgbClr val="FF0000"/>
                </a:solidFill>
                <a:latin typeface="Bodoni MT Black" pitchFamily="18" charset="0"/>
              </a:rPr>
              <a:t>但出错处理</a:t>
            </a:r>
            <a:r>
              <a:rPr lang="zh-CN" altLang="en-US" sz="2400" dirty="0">
                <a:solidFill>
                  <a:srgbClr val="FF0000"/>
                </a:solidFill>
                <a:latin typeface="Bodoni MT Black" pitchFamily="18" charset="0"/>
              </a:rPr>
              <a:t>是不能省略的</a:t>
            </a:r>
            <a:r>
              <a:rPr lang="zh-CN" altLang="en-US" sz="2400" dirty="0">
                <a:latin typeface="Bodoni MT Black" pitchFamily="18" charset="0"/>
              </a:rPr>
              <a:t>。</a:t>
            </a:r>
          </a:p>
        </p:txBody>
      </p:sp>
      <p:sp>
        <p:nvSpPr>
          <p:cNvPr id="182276" name="文本框 1"/>
          <p:cNvSpPr txBox="1">
            <a:spLocks noChangeArrowheads="1"/>
          </p:cNvSpPr>
          <p:nvPr/>
        </p:nvSpPr>
        <p:spPr bwMode="auto">
          <a:xfrm>
            <a:off x="395288" y="1553820"/>
            <a:ext cx="6985000" cy="461963"/>
          </a:xfrm>
          <a:prstGeom prst="rect">
            <a:avLst/>
          </a:prstGeom>
          <a:noFill/>
          <a:ln w="9525">
            <a:noFill/>
            <a:miter lim="800000"/>
            <a:headEnd/>
            <a:tailEnd/>
          </a:ln>
        </p:spPr>
        <p:txBody>
          <a:bodyPr>
            <a:spAutoFit/>
          </a:bodyPr>
          <a:lstStyle/>
          <a:p>
            <a:pPr eaLnBrk="1" hangingPunct="1"/>
            <a:r>
              <a:rPr lang="zh-CN" altLang="en-US" sz="2400" b="1" dirty="0">
                <a:latin typeface="Bodoni MT Black" pitchFamily="18" charset="0"/>
              </a:rPr>
              <a:t>考虑完正常事件之后再考虑</a:t>
            </a:r>
            <a:r>
              <a:rPr lang="zh-CN" altLang="en-US" sz="2400" b="1" dirty="0">
                <a:solidFill>
                  <a:srgbClr val="FF0000"/>
                </a:solidFill>
                <a:latin typeface="Bodoni MT Black" pitchFamily="18" charset="0"/>
              </a:rPr>
              <a:t>边界情况</a:t>
            </a:r>
            <a:r>
              <a:rPr lang="zh-CN" altLang="en-US" sz="2400" b="1" dirty="0">
                <a:latin typeface="Bodoni MT Black" pitchFamily="18" charset="0"/>
              </a:rPr>
              <a:t>和</a:t>
            </a:r>
            <a:r>
              <a:rPr lang="zh-CN" altLang="en-US" sz="2400" b="1" dirty="0">
                <a:solidFill>
                  <a:srgbClr val="FF0000"/>
                </a:solidFill>
                <a:latin typeface="Bodoni MT Black" pitchFamily="18" charset="0"/>
              </a:rPr>
              <a:t>特殊情况</a:t>
            </a:r>
            <a:endParaRPr lang="en-US" altLang="zh-CN" sz="2400" b="1" dirty="0">
              <a:solidFill>
                <a:srgbClr val="FF0000"/>
              </a:solidFill>
              <a:latin typeface="Bodoni MT Black" pitchFamily="18" charset="0"/>
            </a:endParaRPr>
          </a:p>
        </p:txBody>
      </p:sp>
      <p:sp>
        <p:nvSpPr>
          <p:cNvPr id="6"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p>
        </p:txBody>
      </p:sp>
      <p:sp>
        <p:nvSpPr>
          <p:cNvPr id="184323" name="文本框 2"/>
          <p:cNvSpPr txBox="1">
            <a:spLocks noChangeArrowheads="1"/>
          </p:cNvSpPr>
          <p:nvPr/>
        </p:nvSpPr>
        <p:spPr bwMode="auto">
          <a:xfrm>
            <a:off x="467544" y="1777206"/>
            <a:ext cx="8028756" cy="2400657"/>
          </a:xfrm>
          <a:prstGeom prst="rect">
            <a:avLst/>
          </a:prstGeom>
          <a:noFill/>
          <a:ln w="222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当</a:t>
            </a:r>
            <a:r>
              <a:rPr lang="zh-CN" altLang="en-US" sz="2400" dirty="0">
                <a:solidFill>
                  <a:srgbClr val="FF0000"/>
                </a:solidFill>
                <a:latin typeface="Bodoni MT Black" pitchFamily="18" charset="0"/>
              </a:rPr>
              <a:t>状态图覆盖了所有脚本</a:t>
            </a:r>
            <a:r>
              <a:rPr lang="zh-CN" altLang="en-US" sz="2400" dirty="0">
                <a:latin typeface="Bodoni MT Black" pitchFamily="18" charset="0"/>
              </a:rPr>
              <a:t>，包含了影响某类对象状态的全部事件时，该类的状态图就构造出来了。利用这张状态图可能会发现一些遗漏的情况。测试完整性和出错处理能力的最好方法，是设想各种可能出现的情况，多问几个“如果</a:t>
            </a:r>
            <a:r>
              <a:rPr lang="en-US" altLang="zh-CN" sz="2400" dirty="0">
                <a:latin typeface="Bodoni MT Black" pitchFamily="18" charset="0"/>
              </a:rPr>
              <a:t>……</a:t>
            </a:r>
            <a:r>
              <a:rPr lang="zh-CN" altLang="en-US" sz="2400" dirty="0">
                <a:latin typeface="Bodoni MT Black" pitchFamily="18" charset="0"/>
              </a:rPr>
              <a:t>，则</a:t>
            </a:r>
            <a:r>
              <a:rPr lang="en-US" altLang="zh-CN" sz="2400" dirty="0" smtClean="0">
                <a:latin typeface="Bodoni MT Black" pitchFamily="18" charset="0"/>
              </a:rPr>
              <a:t>……</a:t>
            </a:r>
            <a:r>
              <a:rPr lang="zh-CN" altLang="en-US" sz="2400" dirty="0" smtClean="0">
                <a:latin typeface="Bodoni MT Black" pitchFamily="18" charset="0"/>
              </a:rPr>
              <a:t>”的</a:t>
            </a:r>
            <a:r>
              <a:rPr lang="zh-CN" altLang="en-US" sz="2400" dirty="0">
                <a:latin typeface="Bodoni MT Black" pitchFamily="18" charset="0"/>
              </a:rPr>
              <a:t>问题。</a:t>
            </a:r>
          </a:p>
        </p:txBody>
      </p:sp>
      <p:sp>
        <p:nvSpPr>
          <p:cNvPr id="5"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p>
        </p:txBody>
      </p:sp>
      <p:sp>
        <p:nvSpPr>
          <p:cNvPr id="186371" name="文本框 7"/>
          <p:cNvSpPr txBox="1">
            <a:spLocks noChangeArrowheads="1"/>
          </p:cNvSpPr>
          <p:nvPr/>
        </p:nvSpPr>
        <p:spPr bwMode="auto">
          <a:xfrm>
            <a:off x="395536" y="2348880"/>
            <a:ext cx="8372475" cy="2815322"/>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a:solidFill>
                  <a:srgbClr val="FF0000"/>
                </a:solidFill>
                <a:latin typeface="Bodoni MT Black" pitchFamily="18" charset="0"/>
              </a:rPr>
              <a:t>“</a:t>
            </a:r>
            <a:r>
              <a:rPr lang="en-US" altLang="zh-CN" sz="2400" dirty="0" smtClean="0">
                <a:solidFill>
                  <a:srgbClr val="FF0000"/>
                </a:solidFill>
                <a:latin typeface="Bodoni MT Black" pitchFamily="18" charset="0"/>
              </a:rPr>
              <a:t>ATM</a:t>
            </a:r>
            <a:r>
              <a:rPr lang="zh-CN" altLang="en-US" sz="2400" dirty="0" smtClean="0">
                <a:solidFill>
                  <a:srgbClr val="FF0000"/>
                </a:solidFill>
                <a:latin typeface="Bodoni MT Black" pitchFamily="18" charset="0"/>
              </a:rPr>
              <a:t>”、</a:t>
            </a:r>
            <a:r>
              <a:rPr lang="zh-CN" altLang="en-US" sz="2400" dirty="0">
                <a:solidFill>
                  <a:srgbClr val="FF0000"/>
                </a:solidFill>
                <a:latin typeface="Bodoni MT Black" pitchFamily="18" charset="0"/>
              </a:rPr>
              <a:t>“柜员终端”、“总行”和“分行”都是主动对象，它们相互发送事件</a:t>
            </a:r>
            <a:r>
              <a:rPr lang="zh-CN" altLang="en-US" sz="2400" dirty="0">
                <a:latin typeface="Bodoni MT Black" pitchFamily="18" charset="0"/>
              </a:rPr>
              <a:t>；而“现金兑换卡”、“事务”和“账户”是被动对象，并不发送事件。“储户”和“柜员”虽然也是动作对象，但是，它们都是系统外部的因素，无须在系统内实现它们。因此，只需要考虑“</a:t>
            </a:r>
            <a:r>
              <a:rPr lang="en-US" altLang="zh-CN" sz="2400" dirty="0" smtClean="0">
                <a:latin typeface="Bodoni MT Black" pitchFamily="18" charset="0"/>
              </a:rPr>
              <a:t>ATM</a:t>
            </a:r>
            <a:r>
              <a:rPr lang="zh-CN" altLang="en-US" sz="2400" dirty="0" smtClean="0">
                <a:latin typeface="Bodoni MT Black" pitchFamily="18" charset="0"/>
              </a:rPr>
              <a:t> ” 、</a:t>
            </a:r>
            <a:r>
              <a:rPr lang="zh-CN" altLang="en-US" sz="2400" dirty="0">
                <a:latin typeface="Bodoni MT Black" pitchFamily="18" charset="0"/>
              </a:rPr>
              <a:t>“总行”、“柜员终端”和“分行”的状态图</a:t>
            </a:r>
            <a:r>
              <a:rPr lang="zh-CN" altLang="en-US" sz="2400" dirty="0" smtClean="0">
                <a:latin typeface="Bodoni MT Black" pitchFamily="18" charset="0"/>
              </a:rPr>
              <a:t>。</a:t>
            </a:r>
            <a:endParaRPr lang="zh-CN" altLang="en-US" sz="2400" dirty="0">
              <a:latin typeface="Bodoni MT Black" pitchFamily="18" charset="0"/>
            </a:endParaRPr>
          </a:p>
        </p:txBody>
      </p:sp>
      <p:sp>
        <p:nvSpPr>
          <p:cNvPr id="186372" name="文本框 1"/>
          <p:cNvSpPr txBox="1">
            <a:spLocks noChangeArrowheads="1"/>
          </p:cNvSpPr>
          <p:nvPr/>
        </p:nvSpPr>
        <p:spPr bwMode="auto">
          <a:xfrm>
            <a:off x="539750" y="1606550"/>
            <a:ext cx="2879725" cy="460375"/>
          </a:xfrm>
          <a:prstGeom prst="rect">
            <a:avLst/>
          </a:prstGeom>
          <a:noFill/>
          <a:ln w="9525">
            <a:solidFill>
              <a:srgbClr val="FF0000"/>
            </a:solidFill>
            <a:miter lim="800000"/>
            <a:headEnd/>
            <a:tailEnd/>
          </a:ln>
        </p:spPr>
        <p:txBody>
          <a:bodyPr>
            <a:spAutoFit/>
          </a:bodyPr>
          <a:lstStyle/>
          <a:p>
            <a:pPr eaLnBrk="1" hangingPunct="1"/>
            <a:r>
              <a:rPr lang="zh-CN" altLang="en-US" sz="2400" b="1">
                <a:solidFill>
                  <a:srgbClr val="000000"/>
                </a:solidFill>
                <a:latin typeface="Bodoni MT Black" pitchFamily="18" charset="0"/>
              </a:rPr>
              <a:t>以</a:t>
            </a:r>
            <a:r>
              <a:rPr lang="en-US" altLang="zh-CN" sz="2400" b="1">
                <a:solidFill>
                  <a:srgbClr val="000000"/>
                </a:solidFill>
                <a:latin typeface="Bodoni MT Black" pitchFamily="18" charset="0"/>
              </a:rPr>
              <a:t>ATM</a:t>
            </a:r>
            <a:r>
              <a:rPr lang="zh-CN" altLang="en-US" sz="2400" b="1">
                <a:solidFill>
                  <a:srgbClr val="000000"/>
                </a:solidFill>
                <a:latin typeface="Bodoni MT Black" pitchFamily="18" charset="0"/>
              </a:rPr>
              <a:t>系统为例</a:t>
            </a:r>
          </a:p>
        </p:txBody>
      </p:sp>
      <p:sp>
        <p:nvSpPr>
          <p:cNvPr id="6"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p>
        </p:txBody>
      </p:sp>
      <p:pic>
        <p:nvPicPr>
          <p:cNvPr id="188419" name="图片 2"/>
          <p:cNvPicPr>
            <a:picLocks noChangeAspect="1"/>
          </p:cNvPicPr>
          <p:nvPr/>
        </p:nvPicPr>
        <p:blipFill>
          <a:blip r:embed="rId3" cstate="print"/>
          <a:srcRect/>
          <a:stretch>
            <a:fillRect/>
          </a:stretch>
        </p:blipFill>
        <p:spPr bwMode="auto">
          <a:xfrm>
            <a:off x="2339752" y="188640"/>
            <a:ext cx="5328592" cy="5624032"/>
          </a:xfrm>
          <a:prstGeom prst="rect">
            <a:avLst/>
          </a:prstGeom>
          <a:noFill/>
          <a:ln w="9525">
            <a:noFill/>
            <a:miter lim="800000"/>
            <a:headEnd/>
            <a:tailEnd/>
          </a:ln>
        </p:spPr>
      </p:pic>
      <p:sp>
        <p:nvSpPr>
          <p:cNvPr id="188420" name="文本框 3"/>
          <p:cNvSpPr txBox="1">
            <a:spLocks noChangeArrowheads="1"/>
          </p:cNvSpPr>
          <p:nvPr/>
        </p:nvSpPr>
        <p:spPr bwMode="auto">
          <a:xfrm>
            <a:off x="1403648" y="908720"/>
            <a:ext cx="523220" cy="3404518"/>
          </a:xfrm>
          <a:prstGeom prst="rect">
            <a:avLst/>
          </a:prstGeom>
          <a:noFill/>
          <a:ln w="9525">
            <a:noFill/>
            <a:miter lim="800000"/>
            <a:headEnd/>
            <a:tailEnd/>
          </a:ln>
        </p:spPr>
        <p:txBody>
          <a:bodyPr vert="eaVert" wrap="square">
            <a:spAutoFit/>
          </a:bodyPr>
          <a:lstStyle/>
          <a:p>
            <a:pPr eaLnBrk="1" hangingPunct="1"/>
            <a:r>
              <a:rPr lang="en-US" altLang="zh-CN" sz="2200" b="1" dirty="0">
                <a:latin typeface="Bodoni MT Black" pitchFamily="18" charset="0"/>
              </a:rPr>
              <a:t>	</a:t>
            </a:r>
            <a:r>
              <a:rPr lang="en-US" altLang="zh-CN" sz="2200" b="1" dirty="0">
                <a:solidFill>
                  <a:srgbClr val="FF0000"/>
                </a:solidFill>
                <a:latin typeface="Bodoni MT Black" pitchFamily="18" charset="0"/>
              </a:rPr>
              <a:t>ATM</a:t>
            </a:r>
            <a:r>
              <a:rPr lang="zh-CN" altLang="en-US" sz="2200" b="1" dirty="0">
                <a:solidFill>
                  <a:srgbClr val="FF0000"/>
                </a:solidFill>
                <a:latin typeface="Bodoni MT Black" pitchFamily="18" charset="0"/>
              </a:rPr>
              <a:t>类</a:t>
            </a:r>
            <a:r>
              <a:rPr lang="zh-CN" altLang="en-US" sz="2200" b="1" dirty="0">
                <a:latin typeface="Bodoni MT Black" pitchFamily="18" charset="0"/>
              </a:rPr>
              <a:t>的状态图</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p>
        </p:txBody>
      </p:sp>
      <p:sp>
        <p:nvSpPr>
          <p:cNvPr id="190467" name="文本框 3"/>
          <p:cNvSpPr txBox="1">
            <a:spLocks noChangeArrowheads="1"/>
          </p:cNvSpPr>
          <p:nvPr/>
        </p:nvSpPr>
        <p:spPr bwMode="auto">
          <a:xfrm>
            <a:off x="1403648" y="1268760"/>
            <a:ext cx="523220" cy="3260502"/>
          </a:xfrm>
          <a:prstGeom prst="rect">
            <a:avLst/>
          </a:prstGeom>
          <a:noFill/>
          <a:ln w="9525">
            <a:noFill/>
            <a:miter lim="800000"/>
            <a:headEnd/>
            <a:tailEnd/>
          </a:ln>
        </p:spPr>
        <p:txBody>
          <a:bodyPr vert="eaVert" wrap="square">
            <a:spAutoFit/>
          </a:bodyPr>
          <a:lstStyle/>
          <a:p>
            <a:pPr eaLnBrk="1" hangingPunct="1"/>
            <a:r>
              <a:rPr lang="en-US" altLang="zh-CN" b="1" dirty="0">
                <a:latin typeface="Bodoni MT Black" pitchFamily="18" charset="0"/>
              </a:rPr>
              <a:t>	</a:t>
            </a:r>
            <a:r>
              <a:rPr lang="zh-CN" altLang="en-US" sz="2200" b="1" dirty="0">
                <a:solidFill>
                  <a:srgbClr val="FF0000"/>
                </a:solidFill>
                <a:latin typeface="Bodoni MT Black" pitchFamily="18" charset="0"/>
              </a:rPr>
              <a:t>总行类</a:t>
            </a:r>
            <a:r>
              <a:rPr lang="zh-CN" altLang="en-US" sz="2200" b="1" dirty="0">
                <a:latin typeface="Bodoni MT Black" pitchFamily="18" charset="0"/>
              </a:rPr>
              <a:t>的状态图</a:t>
            </a:r>
          </a:p>
        </p:txBody>
      </p:sp>
      <p:pic>
        <p:nvPicPr>
          <p:cNvPr id="190468" name="图片 1"/>
          <p:cNvPicPr>
            <a:picLocks noChangeAspect="1"/>
          </p:cNvPicPr>
          <p:nvPr/>
        </p:nvPicPr>
        <p:blipFill>
          <a:blip r:embed="rId3" cstate="print"/>
          <a:srcRect/>
          <a:stretch>
            <a:fillRect/>
          </a:stretch>
        </p:blipFill>
        <p:spPr bwMode="auto">
          <a:xfrm>
            <a:off x="2555875" y="1844675"/>
            <a:ext cx="5229225" cy="3384550"/>
          </a:xfrm>
          <a:prstGeom prst="rect">
            <a:avLst/>
          </a:prstGeom>
          <a:noFill/>
          <a:ln w="9525">
            <a:noFill/>
            <a:miter lim="800000"/>
            <a:headEnd/>
            <a:tailEnd/>
          </a:ln>
        </p:spPr>
      </p:pic>
      <p:sp>
        <p:nvSpPr>
          <p:cNvPr id="9"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p>
        </p:txBody>
      </p:sp>
      <p:sp>
        <p:nvSpPr>
          <p:cNvPr id="192515" name="文本框 3"/>
          <p:cNvSpPr txBox="1">
            <a:spLocks noChangeArrowheads="1"/>
          </p:cNvSpPr>
          <p:nvPr/>
        </p:nvSpPr>
        <p:spPr bwMode="auto">
          <a:xfrm>
            <a:off x="1557994" y="1196752"/>
            <a:ext cx="523220" cy="3116486"/>
          </a:xfrm>
          <a:prstGeom prst="rect">
            <a:avLst/>
          </a:prstGeom>
          <a:noFill/>
          <a:ln w="9525">
            <a:noFill/>
            <a:miter lim="800000"/>
            <a:headEnd/>
            <a:tailEnd/>
          </a:ln>
        </p:spPr>
        <p:txBody>
          <a:bodyPr vert="eaVert" wrap="square">
            <a:spAutoFit/>
          </a:bodyPr>
          <a:lstStyle/>
          <a:p>
            <a:pPr eaLnBrk="1" hangingPunct="1"/>
            <a:r>
              <a:rPr lang="en-US" altLang="zh-CN" dirty="0">
                <a:latin typeface="Bodoni MT Black" pitchFamily="18" charset="0"/>
              </a:rPr>
              <a:t>	</a:t>
            </a:r>
            <a:r>
              <a:rPr lang="zh-CN" altLang="en-US" sz="2200" b="1" dirty="0">
                <a:solidFill>
                  <a:srgbClr val="FF0000"/>
                </a:solidFill>
                <a:latin typeface="Bodoni MT Black" pitchFamily="18" charset="0"/>
              </a:rPr>
              <a:t>分行类</a:t>
            </a:r>
            <a:r>
              <a:rPr lang="zh-CN" altLang="en-US" sz="2200" b="1" dirty="0">
                <a:latin typeface="Bodoni MT Black" pitchFamily="18" charset="0"/>
              </a:rPr>
              <a:t>的状态图</a:t>
            </a:r>
          </a:p>
        </p:txBody>
      </p:sp>
      <p:pic>
        <p:nvPicPr>
          <p:cNvPr id="192516" name="图片 2"/>
          <p:cNvPicPr>
            <a:picLocks noChangeAspect="1"/>
          </p:cNvPicPr>
          <p:nvPr/>
        </p:nvPicPr>
        <p:blipFill>
          <a:blip r:embed="rId3" cstate="print"/>
          <a:srcRect/>
          <a:stretch>
            <a:fillRect/>
          </a:stretch>
        </p:blipFill>
        <p:spPr bwMode="auto">
          <a:xfrm>
            <a:off x="2484438" y="1484313"/>
            <a:ext cx="5183187" cy="3294062"/>
          </a:xfrm>
          <a:prstGeom prst="rect">
            <a:avLst/>
          </a:prstGeom>
          <a:noFill/>
          <a:ln w="9525">
            <a:noFill/>
            <a:miter lim="800000"/>
            <a:headEnd/>
            <a:tailEnd/>
          </a:ln>
        </p:spPr>
      </p:pic>
      <p:sp>
        <p:nvSpPr>
          <p:cNvPr id="6"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隶书" pitchFamily="49" charset="-122"/>
              </a:rPr>
              <a:t>10.4.5 </a:t>
            </a:r>
            <a:r>
              <a:rPr lang="zh-CN" altLang="en-US" sz="2400" dirty="0">
                <a:solidFill>
                  <a:srgbClr val="D9D9D9"/>
                </a:solidFill>
                <a:latin typeface="Bodoni MT Black" pitchFamily="18" charset="0"/>
                <a:ea typeface="+mn-ea"/>
              </a:rPr>
              <a:t>审查</a:t>
            </a:r>
            <a:r>
              <a:rPr lang="zh-CN" altLang="en-US" sz="2400" dirty="0" smtClean="0">
                <a:solidFill>
                  <a:srgbClr val="D9D9D9"/>
                </a:solidFill>
                <a:latin typeface="Bodoni MT Black" pitchFamily="18" charset="0"/>
                <a:ea typeface="+mn-ea"/>
              </a:rPr>
              <a:t>动态模型</a:t>
            </a:r>
            <a:endParaRPr lang="zh-CN" altLang="en-US" sz="2400" dirty="0">
              <a:solidFill>
                <a:srgbClr val="D9D9D9"/>
              </a:solidFill>
              <a:latin typeface="Bodoni MT Black" pitchFamily="18" charset="0"/>
              <a:ea typeface="+mn-ea"/>
            </a:endParaRPr>
          </a:p>
        </p:txBody>
      </p:sp>
      <p:sp>
        <p:nvSpPr>
          <p:cNvPr id="7" name="内容占位符 4"/>
          <p:cNvSpPr>
            <a:spLocks noGrp="1"/>
          </p:cNvSpPr>
          <p:nvPr>
            <p:ph idx="4294967295"/>
          </p:nvPr>
        </p:nvSpPr>
        <p:spPr>
          <a:xfrm>
            <a:off x="250825" y="1000125"/>
            <a:ext cx="8229600" cy="604838"/>
          </a:xfrm>
        </p:spPr>
        <p:txBody>
          <a:bodyPr/>
          <a:lstStyle/>
          <a:p>
            <a:pPr marL="0" indent="0">
              <a:buFont typeface="Arial" charset="0"/>
              <a:buNone/>
              <a:defRPr/>
            </a:pPr>
            <a:r>
              <a:rPr lang="en-US" altLang="zh-CN" b="1" dirty="0" smtClean="0">
                <a:latin typeface="Bodoni MT Black" pitchFamily="18" charset="0"/>
              </a:rPr>
              <a:t>10.4.5 </a:t>
            </a:r>
            <a:r>
              <a:rPr lang="zh-CN" altLang="en-US" b="1" dirty="0" smtClean="0">
                <a:latin typeface="Bodoni MT Black" pitchFamily="18" charset="0"/>
              </a:rPr>
              <a:t>审查动态模型</a:t>
            </a:r>
          </a:p>
        </p:txBody>
      </p:sp>
      <p:sp>
        <p:nvSpPr>
          <p:cNvPr id="194564" name="文本框 4"/>
          <p:cNvSpPr txBox="1">
            <a:spLocks noChangeArrowheads="1"/>
          </p:cNvSpPr>
          <p:nvPr/>
        </p:nvSpPr>
        <p:spPr bwMode="auto">
          <a:xfrm>
            <a:off x="395536" y="1698625"/>
            <a:ext cx="8352928" cy="1477328"/>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各个</a:t>
            </a:r>
            <a:r>
              <a:rPr lang="zh-CN" altLang="en-US" sz="2400" dirty="0">
                <a:latin typeface="Bodoni MT Black" pitchFamily="18" charset="0"/>
              </a:rPr>
              <a:t>类的状态图通过</a:t>
            </a:r>
            <a:r>
              <a:rPr lang="zh-CN" altLang="en-US" sz="2400" dirty="0">
                <a:solidFill>
                  <a:srgbClr val="FF0000"/>
                </a:solidFill>
                <a:latin typeface="Bodoni MT Black" pitchFamily="18" charset="0"/>
              </a:rPr>
              <a:t>共享事件</a:t>
            </a:r>
            <a:r>
              <a:rPr lang="zh-CN" altLang="en-US" sz="2400" dirty="0">
                <a:latin typeface="Bodoni MT Black" pitchFamily="18" charset="0"/>
              </a:rPr>
              <a:t>合并起来，构成了系统的动态模型。在完成了每个具有重要交互行为的类的状态图之后，应该检查系统级的完整性和一致性。</a:t>
            </a:r>
          </a:p>
        </p:txBody>
      </p:sp>
      <p:sp>
        <p:nvSpPr>
          <p:cNvPr id="194565" name="文本框 5"/>
          <p:cNvSpPr txBox="1">
            <a:spLocks noChangeArrowheads="1"/>
          </p:cNvSpPr>
          <p:nvPr/>
        </p:nvSpPr>
        <p:spPr bwMode="auto">
          <a:xfrm>
            <a:off x="395536" y="3140968"/>
            <a:ext cx="8352928" cy="1891993"/>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一般说来</a:t>
            </a:r>
            <a:r>
              <a:rPr lang="zh-CN" altLang="en-US" sz="2400" dirty="0">
                <a:latin typeface="Bodoni MT Black" pitchFamily="18" charset="0"/>
              </a:rPr>
              <a:t>，每个事件都应该既有发送对象又有接受对象，当然，有时发送者和接受者是同一个对象。对于</a:t>
            </a:r>
            <a:r>
              <a:rPr lang="zh-CN" altLang="en-US" sz="2400" dirty="0">
                <a:solidFill>
                  <a:srgbClr val="FF0000"/>
                </a:solidFill>
                <a:latin typeface="Bodoni MT Black" pitchFamily="18" charset="0"/>
              </a:rPr>
              <a:t>没有前驱或没有后继的状态应该着重审查</a:t>
            </a:r>
            <a:r>
              <a:rPr lang="zh-CN" altLang="en-US" sz="2400" dirty="0">
                <a:latin typeface="Bodoni MT Black" pitchFamily="18" charset="0"/>
              </a:rPr>
              <a:t>，如果这个状态既不是交互序列的起点也不是终点，则发现了一个错误。</a:t>
            </a:r>
          </a:p>
        </p:txBody>
      </p:sp>
      <p:sp>
        <p:nvSpPr>
          <p:cNvPr id="194566" name="文本框 7"/>
          <p:cNvSpPr txBox="1">
            <a:spLocks noChangeArrowheads="1"/>
          </p:cNvSpPr>
          <p:nvPr/>
        </p:nvSpPr>
        <p:spPr bwMode="auto">
          <a:xfrm>
            <a:off x="457200" y="5036722"/>
            <a:ext cx="8229600" cy="968663"/>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应该</a:t>
            </a:r>
            <a:r>
              <a:rPr lang="zh-CN" altLang="en-US" sz="2400" dirty="0">
                <a:solidFill>
                  <a:srgbClr val="FF0000"/>
                </a:solidFill>
                <a:latin typeface="Bodoni MT Black" pitchFamily="18" charset="0"/>
              </a:rPr>
              <a:t>审查每个事件</a:t>
            </a:r>
            <a:r>
              <a:rPr lang="zh-CN" altLang="en-US" sz="2400" dirty="0">
                <a:latin typeface="Bodoni MT Black" pitchFamily="18" charset="0"/>
              </a:rPr>
              <a:t>，跟踪它对系统中各个对象所产生的效果，以</a:t>
            </a:r>
            <a:r>
              <a:rPr lang="zh-CN" altLang="en-US" sz="2400" dirty="0">
                <a:solidFill>
                  <a:srgbClr val="FF0000"/>
                </a:solidFill>
                <a:latin typeface="Bodoni MT Black" pitchFamily="18" charset="0"/>
              </a:rPr>
              <a:t>保证它们与每个脚本都匹配</a:t>
            </a:r>
            <a:r>
              <a:rPr lang="zh-CN" altLang="en-US" sz="2400" dirty="0">
                <a:latin typeface="Bodoni MT Black" pitchFamily="18" charset="0"/>
              </a:rPr>
              <a:t>。</a:t>
            </a:r>
          </a:p>
        </p:txBody>
      </p:sp>
      <p:sp>
        <p:nvSpPr>
          <p:cNvPr id="10"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隶书" pitchFamily="49" charset="-122"/>
              </a:rPr>
              <a:t>10.4.5 </a:t>
            </a:r>
            <a:r>
              <a:rPr lang="zh-CN" altLang="en-US" sz="2400" dirty="0">
                <a:solidFill>
                  <a:srgbClr val="D9D9D9"/>
                </a:solidFill>
                <a:latin typeface="Bodoni MT Black" pitchFamily="18" charset="0"/>
              </a:rPr>
              <a:t>审查动态模型</a:t>
            </a:r>
          </a:p>
        </p:txBody>
      </p:sp>
      <p:sp>
        <p:nvSpPr>
          <p:cNvPr id="196611" name="文本框 2"/>
          <p:cNvSpPr txBox="1">
            <a:spLocks noChangeArrowheads="1"/>
          </p:cNvSpPr>
          <p:nvPr/>
        </p:nvSpPr>
        <p:spPr bwMode="auto">
          <a:xfrm>
            <a:off x="179512" y="906681"/>
            <a:ext cx="3635896" cy="4747453"/>
          </a:xfrm>
          <a:prstGeom prst="rect">
            <a:avLst/>
          </a:prstGeom>
          <a:noFill/>
          <a:ln w="9525">
            <a:noFill/>
            <a:miter lim="800000"/>
            <a:headEnd/>
            <a:tailEnd/>
          </a:ln>
        </p:spPr>
        <p:txBody>
          <a:bodyPr wrap="square">
            <a:spAutoFit/>
          </a:bodyPr>
          <a:lstStyle/>
          <a:p>
            <a:pPr eaLnBrk="1" hangingPunct="1">
              <a:lnSpc>
                <a:spcPct val="125000"/>
              </a:lnSpc>
            </a:pPr>
            <a:r>
              <a:rPr lang="zh-CN" altLang="en-US" sz="2200" dirty="0" smtClean="0">
                <a:latin typeface="Bodoni MT Black" pitchFamily="18" charset="0"/>
              </a:rPr>
              <a:t> </a:t>
            </a:r>
            <a:r>
              <a:rPr lang="zh-CN" altLang="en-US" sz="2200" dirty="0">
                <a:latin typeface="Bodoni MT Black" pitchFamily="18" charset="0"/>
              </a:rPr>
              <a:t>以</a:t>
            </a:r>
            <a:r>
              <a:rPr lang="en-US" altLang="zh-CN" sz="2200" dirty="0">
                <a:latin typeface="Bodoni MT Black" pitchFamily="18" charset="0"/>
              </a:rPr>
              <a:t>ATM</a:t>
            </a:r>
            <a:r>
              <a:rPr lang="zh-CN" altLang="en-US" sz="2200" dirty="0">
                <a:latin typeface="Bodoni MT Black" pitchFamily="18" charset="0"/>
              </a:rPr>
              <a:t>系统为例， 在总行类的状态图中，事件</a:t>
            </a:r>
            <a:r>
              <a:rPr lang="zh-CN" altLang="en-US" sz="2200" dirty="0">
                <a:solidFill>
                  <a:srgbClr val="FF0000"/>
                </a:solidFill>
                <a:latin typeface="Bodoni MT Black" pitchFamily="18" charset="0"/>
              </a:rPr>
              <a:t>“分行代码错”</a:t>
            </a:r>
            <a:r>
              <a:rPr lang="zh-CN" altLang="en-US" sz="2200" dirty="0">
                <a:latin typeface="Bodoni MT Black" pitchFamily="18" charset="0"/>
              </a:rPr>
              <a:t>是由总行发出的，但是在</a:t>
            </a:r>
            <a:r>
              <a:rPr lang="en-US" altLang="zh-CN" sz="2200" dirty="0">
                <a:latin typeface="Bodoni MT Black" pitchFamily="18" charset="0"/>
              </a:rPr>
              <a:t>ATM</a:t>
            </a:r>
            <a:r>
              <a:rPr lang="zh-CN" altLang="en-US" sz="2200" dirty="0">
                <a:latin typeface="Bodoni MT Black" pitchFamily="18" charset="0"/>
              </a:rPr>
              <a:t>类的状态图中并没有一个状态接受这个事件。因此，在</a:t>
            </a:r>
            <a:r>
              <a:rPr lang="en-US" altLang="zh-CN" sz="2200" dirty="0">
                <a:latin typeface="Bodoni MT Black" pitchFamily="18" charset="0"/>
              </a:rPr>
              <a:t>ATM</a:t>
            </a:r>
            <a:r>
              <a:rPr lang="zh-CN" altLang="en-US" sz="2200" dirty="0">
                <a:latin typeface="Bodoni MT Black" pitchFamily="18" charset="0"/>
              </a:rPr>
              <a:t>类的状态图中应该</a:t>
            </a:r>
            <a:r>
              <a:rPr lang="zh-CN" altLang="en-US" sz="2200" dirty="0">
                <a:solidFill>
                  <a:srgbClr val="FF0000"/>
                </a:solidFill>
                <a:latin typeface="Bodoni MT Black" pitchFamily="18" charset="0"/>
              </a:rPr>
              <a:t>再补充一个状态</a:t>
            </a:r>
            <a:r>
              <a:rPr lang="zh-CN" altLang="en-US" sz="2200" dirty="0">
                <a:latin typeface="Bodoni MT Black" pitchFamily="18" charset="0"/>
              </a:rPr>
              <a:t>“</a:t>
            </a:r>
            <a:r>
              <a:rPr lang="en-US" altLang="zh-CN" sz="2200" dirty="0">
                <a:solidFill>
                  <a:srgbClr val="FF0000"/>
                </a:solidFill>
                <a:latin typeface="Bodoni MT Black" pitchFamily="18" charset="0"/>
              </a:rPr>
              <a:t>do/</a:t>
            </a:r>
            <a:r>
              <a:rPr lang="zh-CN" altLang="en-US" sz="2200" dirty="0">
                <a:solidFill>
                  <a:srgbClr val="FF0000"/>
                </a:solidFill>
                <a:latin typeface="Bodoni MT Black" pitchFamily="18" charset="0"/>
              </a:rPr>
              <a:t>显示分行代码错信息</a:t>
            </a:r>
            <a:r>
              <a:rPr lang="zh-CN" altLang="en-US" sz="2200" dirty="0">
                <a:latin typeface="Bodoni MT Black" pitchFamily="18" charset="0"/>
              </a:rPr>
              <a:t>”，它接受由前驱状态“</a:t>
            </a:r>
            <a:r>
              <a:rPr lang="en-US" altLang="zh-CN" sz="2200" dirty="0">
                <a:latin typeface="Bodoni MT Black" pitchFamily="18" charset="0"/>
              </a:rPr>
              <a:t>do/</a:t>
            </a:r>
            <a:r>
              <a:rPr lang="zh-CN" altLang="en-US" sz="2200" dirty="0">
                <a:latin typeface="Bodoni MT Black" pitchFamily="18" charset="0"/>
              </a:rPr>
              <a:t>验证账户”发出的事件</a:t>
            </a:r>
            <a:r>
              <a:rPr lang="zh-CN" altLang="en-US" sz="2200" dirty="0">
                <a:solidFill>
                  <a:srgbClr val="FF0000"/>
                </a:solidFill>
                <a:latin typeface="Bodoni MT Black" pitchFamily="18" charset="0"/>
              </a:rPr>
              <a:t>“分行代码错”</a:t>
            </a:r>
            <a:r>
              <a:rPr lang="zh-CN" altLang="en-US" sz="2200" dirty="0">
                <a:latin typeface="Bodoni MT Black" pitchFamily="18" charset="0"/>
              </a:rPr>
              <a:t>，它的后续状态是“退卡”。</a:t>
            </a:r>
          </a:p>
        </p:txBody>
      </p:sp>
      <p:sp>
        <p:nvSpPr>
          <p:cNvPr id="5" name="标题 3"/>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pic>
        <p:nvPicPr>
          <p:cNvPr id="6" name="图片 2"/>
          <p:cNvPicPr>
            <a:picLocks noChangeAspect="1"/>
          </p:cNvPicPr>
          <p:nvPr/>
        </p:nvPicPr>
        <p:blipFill>
          <a:blip r:embed="rId3" cstate="print"/>
          <a:srcRect/>
          <a:stretch>
            <a:fillRect/>
          </a:stretch>
        </p:blipFill>
        <p:spPr bwMode="auto">
          <a:xfrm>
            <a:off x="3815408" y="980728"/>
            <a:ext cx="5328592" cy="5624032"/>
          </a:xfrm>
          <a:prstGeom prst="rect">
            <a:avLst/>
          </a:prstGeom>
          <a:noFill/>
          <a:ln w="9525">
            <a:noFill/>
            <a:miter lim="800000"/>
            <a:headEnd/>
            <a:tailEnd/>
          </a:ln>
        </p:spPr>
      </p:pic>
      <p:sp>
        <p:nvSpPr>
          <p:cNvPr id="2" name="矩形 1"/>
          <p:cNvSpPr/>
          <p:nvPr/>
        </p:nvSpPr>
        <p:spPr>
          <a:xfrm>
            <a:off x="7452320" y="2049681"/>
            <a:ext cx="1224136" cy="3712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7812360" y="2420888"/>
            <a:ext cx="0" cy="3600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308304" y="2780928"/>
            <a:ext cx="5040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308304" y="2780928"/>
            <a:ext cx="0" cy="20162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948264" y="4763244"/>
            <a:ext cx="3600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364088" y="4753719"/>
            <a:ext cx="3600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727699" y="4086597"/>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724128" y="4518645"/>
            <a:ext cx="1152128" cy="4945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158469" y="4549886"/>
            <a:ext cx="1152128" cy="4945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186684" y="3592066"/>
            <a:ext cx="1152128" cy="4945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可选过程 2"/>
          <p:cNvSpPr/>
          <p:nvPr/>
        </p:nvSpPr>
        <p:spPr>
          <a:xfrm>
            <a:off x="255588" y="1112848"/>
            <a:ext cx="8564884" cy="2030400"/>
          </a:xfrm>
          <a:prstGeom prst="flowChartAlternateProcess">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125000"/>
              </a:lnSpc>
              <a:defRPr/>
            </a:pPr>
            <a:r>
              <a:rPr lang="zh-CN" altLang="en-US" sz="2400" dirty="0">
                <a:solidFill>
                  <a:schemeClr val="tx1"/>
                </a:solidFill>
                <a:latin typeface="Bodoni MT Black" pitchFamily="18" charset="0"/>
              </a:rPr>
              <a:t>心理研究表明，人类的短期记忆能力一般限于一次记忆</a:t>
            </a:r>
            <a:r>
              <a:rPr lang="en-US" altLang="zh-CN" sz="2400" dirty="0">
                <a:solidFill>
                  <a:srgbClr val="FF0000"/>
                </a:solidFill>
                <a:latin typeface="Bodoni MT Black" pitchFamily="18" charset="0"/>
              </a:rPr>
              <a:t>5</a:t>
            </a:r>
            <a:r>
              <a:rPr lang="zh-CN" altLang="en-US" sz="2400" dirty="0">
                <a:solidFill>
                  <a:srgbClr val="FF0000"/>
                </a:solidFill>
                <a:latin typeface="Bodoni MT Black" pitchFamily="18" charset="0"/>
              </a:rPr>
              <a:t>～</a:t>
            </a:r>
            <a:r>
              <a:rPr lang="en-US" altLang="zh-CN" sz="2400" dirty="0">
                <a:solidFill>
                  <a:srgbClr val="FF0000"/>
                </a:solidFill>
                <a:latin typeface="Bodoni MT Black" pitchFamily="18" charset="0"/>
              </a:rPr>
              <a:t>9</a:t>
            </a:r>
            <a:r>
              <a:rPr lang="zh-CN" altLang="en-US" sz="2400" dirty="0">
                <a:solidFill>
                  <a:schemeClr val="tx1"/>
                </a:solidFill>
                <a:latin typeface="Bodoni MT Black" pitchFamily="18" charset="0"/>
              </a:rPr>
              <a:t>个对象，这就是著名的</a:t>
            </a:r>
            <a:r>
              <a:rPr lang="en-US" altLang="zh-CN" sz="2400" dirty="0">
                <a:solidFill>
                  <a:schemeClr val="tx1"/>
                </a:solidFill>
                <a:latin typeface="Bodoni MT Black" pitchFamily="18" charset="0"/>
              </a:rPr>
              <a:t>7±2</a:t>
            </a:r>
            <a:r>
              <a:rPr lang="zh-CN" altLang="en-US" sz="2400" dirty="0">
                <a:solidFill>
                  <a:schemeClr val="tx1"/>
                </a:solidFill>
                <a:latin typeface="Bodoni MT Black" pitchFamily="18" charset="0"/>
              </a:rPr>
              <a:t>原则。面向对象分析</a:t>
            </a:r>
            <a:r>
              <a:rPr lang="zh-CN" altLang="en-US" sz="2400" dirty="0" smtClean="0">
                <a:solidFill>
                  <a:schemeClr val="tx1"/>
                </a:solidFill>
                <a:latin typeface="Bodoni MT Black" pitchFamily="18" charset="0"/>
              </a:rPr>
              <a:t>从两</a:t>
            </a:r>
            <a:r>
              <a:rPr lang="zh-CN" altLang="en-US" sz="2400" dirty="0">
                <a:solidFill>
                  <a:schemeClr val="tx1"/>
                </a:solidFill>
                <a:latin typeface="Bodoni MT Black" pitchFamily="18" charset="0"/>
              </a:rPr>
              <a:t>个方面来体现这条原则：</a:t>
            </a:r>
            <a:r>
              <a:rPr lang="zh-CN" altLang="en-US" sz="2400" dirty="0">
                <a:solidFill>
                  <a:srgbClr val="FF0000"/>
                </a:solidFill>
                <a:latin typeface="Bodoni MT Black" pitchFamily="18" charset="0"/>
              </a:rPr>
              <a:t>控制可见性</a:t>
            </a:r>
            <a:r>
              <a:rPr lang="zh-CN" altLang="en-US" sz="2400" dirty="0">
                <a:solidFill>
                  <a:schemeClr val="tx1"/>
                </a:solidFill>
                <a:latin typeface="Bodoni MT Black" pitchFamily="18" charset="0"/>
              </a:rPr>
              <a:t>和</a:t>
            </a:r>
            <a:r>
              <a:rPr lang="zh-CN" altLang="en-US" sz="2400" dirty="0">
                <a:solidFill>
                  <a:srgbClr val="FF0000"/>
                </a:solidFill>
                <a:latin typeface="Bodoni MT Black" pitchFamily="18" charset="0"/>
              </a:rPr>
              <a:t>指导读者的注意力</a:t>
            </a:r>
            <a:r>
              <a:rPr lang="zh-CN" altLang="en-US" sz="2400" dirty="0">
                <a:solidFill>
                  <a:schemeClr val="tx1"/>
                </a:solidFill>
                <a:latin typeface="Bodoni MT Black" pitchFamily="18" charset="0"/>
              </a:rPr>
              <a:t>。</a:t>
            </a:r>
          </a:p>
        </p:txBody>
      </p:sp>
      <p:sp>
        <p:nvSpPr>
          <p:cNvPr id="9" name="1 Título"/>
          <p:cNvSpPr txBox="1">
            <a:spLocks/>
          </p:cNvSpPr>
          <p:nvPr/>
        </p:nvSpPr>
        <p:spPr bwMode="auto">
          <a:xfrm>
            <a:off x="2627313" y="6291263"/>
            <a:ext cx="39608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400" dirty="0" smtClean="0">
                <a:solidFill>
                  <a:srgbClr val="D9D9D9"/>
                </a:solidFill>
                <a:latin typeface="Bodoni MT Black" pitchFamily="18" charset="0"/>
                <a:ea typeface="+mn-ea"/>
              </a:rPr>
              <a:t>10.1.2 3</a:t>
            </a:r>
            <a:r>
              <a:rPr lang="zh-CN" altLang="en-US" sz="2400" dirty="0" smtClean="0">
                <a:solidFill>
                  <a:srgbClr val="D9D9D9"/>
                </a:solidFill>
                <a:latin typeface="Bodoni MT Black" pitchFamily="18" charset="0"/>
                <a:ea typeface="+mn-ea"/>
              </a:rPr>
              <a:t>个模型与</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个层次</a:t>
            </a:r>
            <a:endParaRPr lang="zh-CN" altLang="en-US" sz="2400" dirty="0">
              <a:solidFill>
                <a:srgbClr val="D9D9D9"/>
              </a:solidFill>
              <a:latin typeface="Bodoni MT Black" pitchFamily="18" charset="0"/>
              <a:ea typeface="+mn-ea"/>
            </a:endParaRPr>
          </a:p>
        </p:txBody>
      </p:sp>
      <p:sp>
        <p:nvSpPr>
          <p:cNvPr id="5" name="标题 3"/>
          <p:cNvSpPr txBox="1">
            <a:spLocks/>
          </p:cNvSpPr>
          <p:nvPr/>
        </p:nvSpPr>
        <p:spPr bwMode="auto">
          <a:xfrm>
            <a:off x="255588"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defRPr/>
            </a:pPr>
            <a:r>
              <a:rPr lang="en-US" altLang="zh-CN" b="1" dirty="0">
                <a:latin typeface="Bodoni MT Black" pitchFamily="18" charset="0"/>
                <a:ea typeface="+mn-ea"/>
              </a:rPr>
              <a:t>10.1</a:t>
            </a:r>
            <a:r>
              <a:rPr lang="en-US" altLang="zh-CN" b="1" dirty="0" smtClean="0">
                <a:latin typeface="Bodoni MT Black" pitchFamily="18" charset="0"/>
              </a:rPr>
              <a:t> </a:t>
            </a:r>
            <a:r>
              <a:rPr lang="zh-CN" altLang="en-US" b="1" dirty="0" smtClean="0">
                <a:latin typeface="Bodoni MT Black" pitchFamily="18" charset="0"/>
              </a:rPr>
              <a:t>面向对象分析的基本过程</a:t>
            </a:r>
          </a:p>
        </p:txBody>
      </p:sp>
      <p:sp>
        <p:nvSpPr>
          <p:cNvPr id="6" name="文本框 1"/>
          <p:cNvSpPr txBox="1">
            <a:spLocks noChangeArrowheads="1"/>
          </p:cNvSpPr>
          <p:nvPr/>
        </p:nvSpPr>
        <p:spPr bwMode="auto">
          <a:xfrm>
            <a:off x="435546" y="3143248"/>
            <a:ext cx="8204968" cy="1891993"/>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① 面向对象分析</a:t>
            </a:r>
            <a:r>
              <a:rPr lang="zh-CN" altLang="en-US" sz="2400" dirty="0">
                <a:latin typeface="Bodoni MT Black" pitchFamily="18" charset="0"/>
              </a:rPr>
              <a:t>通过控制读者能见到的层次数目来</a:t>
            </a:r>
            <a:r>
              <a:rPr lang="zh-CN" altLang="en-US" sz="2400" dirty="0">
                <a:solidFill>
                  <a:srgbClr val="FF0000"/>
                </a:solidFill>
                <a:latin typeface="Bodoni MT Black" pitchFamily="18" charset="0"/>
              </a:rPr>
              <a:t>控制可见性</a:t>
            </a:r>
            <a:r>
              <a:rPr lang="zh-CN" altLang="en-US" sz="2400" dirty="0">
                <a:latin typeface="Bodoni MT Black" pitchFamily="18" charset="0"/>
              </a:rPr>
              <a:t>。</a:t>
            </a:r>
            <a:endParaRPr lang="en-US" altLang="zh-CN" sz="2400" dirty="0">
              <a:latin typeface="Bodoni MT Black" pitchFamily="18" charset="0"/>
            </a:endParaRPr>
          </a:p>
          <a:p>
            <a:pPr eaLnBrk="1" hangingPunct="1">
              <a:lnSpc>
                <a:spcPct val="125000"/>
              </a:lnSpc>
            </a:pPr>
            <a:r>
              <a:rPr lang="zh-CN" altLang="en-US" sz="2400" dirty="0" smtClean="0">
                <a:latin typeface="Bodoni MT Black" pitchFamily="18" charset="0"/>
              </a:rPr>
              <a:t>② 面向对象分析</a:t>
            </a:r>
            <a:r>
              <a:rPr lang="zh-CN" altLang="en-US" sz="2400" dirty="0">
                <a:latin typeface="Bodoni MT Black" pitchFamily="18" charset="0"/>
              </a:rPr>
              <a:t>增加了一个</a:t>
            </a:r>
            <a:r>
              <a:rPr lang="zh-CN" altLang="en-US" sz="2400" dirty="0">
                <a:solidFill>
                  <a:srgbClr val="FF0000"/>
                </a:solidFill>
                <a:latin typeface="Bodoni MT Black" pitchFamily="18" charset="0"/>
              </a:rPr>
              <a:t>主题层</a:t>
            </a:r>
            <a:r>
              <a:rPr lang="zh-CN" altLang="en-US" sz="2400" dirty="0">
                <a:latin typeface="Bodoni MT Black" pitchFamily="18" charset="0"/>
              </a:rPr>
              <a:t>，它可以从一个相当高的层次</a:t>
            </a:r>
            <a:r>
              <a:rPr lang="zh-CN" altLang="en-US" sz="2400" dirty="0">
                <a:solidFill>
                  <a:srgbClr val="FF0000"/>
                </a:solidFill>
                <a:latin typeface="Bodoni MT Black" pitchFamily="18" charset="0"/>
              </a:rPr>
              <a:t>描述总体模型</a:t>
            </a:r>
            <a:r>
              <a:rPr lang="zh-CN" altLang="en-US" sz="2400" dirty="0">
                <a:latin typeface="Bodoni MT Black" pitchFamily="18" charset="0"/>
              </a:rPr>
              <a:t>，并对读者的注意力加以指导。</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138488" y="476672"/>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198659"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198660"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98661"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98662" name="TextBox 3">
            <a:hlinkClick r:id="rId5" action="ppaction://hlinksldjump"/>
          </p:cNvPr>
          <p:cNvSpPr txBox="1">
            <a:spLocks noChangeArrowheads="1"/>
          </p:cNvSpPr>
          <p:nvPr/>
        </p:nvSpPr>
        <p:spPr bwMode="auto">
          <a:xfrm>
            <a:off x="1071563" y="1856210"/>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98663" name="TextBox 4"/>
          <p:cNvSpPr txBox="1">
            <a:spLocks noChangeArrowheads="1"/>
          </p:cNvSpPr>
          <p:nvPr/>
        </p:nvSpPr>
        <p:spPr bwMode="auto">
          <a:xfrm>
            <a:off x="1000125" y="2499147"/>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98664" name="TextBox 5"/>
          <p:cNvSpPr txBox="1">
            <a:spLocks noChangeArrowheads="1"/>
          </p:cNvSpPr>
          <p:nvPr/>
        </p:nvSpPr>
        <p:spPr bwMode="auto">
          <a:xfrm>
            <a:off x="1000125" y="3070647"/>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98665" name="TextBox 6"/>
          <p:cNvSpPr txBox="1">
            <a:spLocks noChangeArrowheads="1"/>
          </p:cNvSpPr>
          <p:nvPr/>
        </p:nvSpPr>
        <p:spPr bwMode="auto">
          <a:xfrm>
            <a:off x="1000125" y="3642147"/>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629197"/>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solidFill>
                  <a:prstClr val="black"/>
                </a:solidFill>
                <a:latin typeface="Bodoni MT Black" pitchFamily="18" charset="0"/>
              </a:rPr>
              <a:t>10.1   </a:t>
            </a:r>
            <a:r>
              <a:rPr kumimoji="1" lang="zh-CN" altLang="en-US" sz="2400" b="1" dirty="0">
                <a:solidFill>
                  <a:prstClr val="black"/>
                </a:solidFill>
                <a:latin typeface="Bodoni MT Black" pitchFamily="18" charset="0"/>
              </a:rPr>
              <a:t>面向对象分析的基本过程</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10.2   </a:t>
            </a:r>
            <a:r>
              <a:rPr kumimoji="1" lang="zh-CN" altLang="en-US" sz="2400" b="1" dirty="0">
                <a:solidFill>
                  <a:prstClr val="black"/>
                </a:solidFill>
                <a:latin typeface="Bodoni MT Black" pitchFamily="18" charset="0"/>
              </a:rPr>
              <a:t>需求陈述</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10.3   </a:t>
            </a:r>
            <a:r>
              <a:rPr kumimoji="1" lang="zh-CN" altLang="en-US" sz="2400" b="1" dirty="0">
                <a:solidFill>
                  <a:prstClr val="black"/>
                </a:solidFill>
                <a:latin typeface="Bodoni MT Black" pitchFamily="18" charset="0"/>
              </a:rPr>
              <a:t>建立对象模型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10.4   </a:t>
            </a:r>
            <a:r>
              <a:rPr kumimoji="1" lang="zh-CN" altLang="en-US" sz="2400" b="1" dirty="0">
                <a:solidFill>
                  <a:prstClr val="black"/>
                </a:solidFill>
                <a:latin typeface="Bodoni MT Black" pitchFamily="18" charset="0"/>
              </a:rPr>
              <a:t>建立动态模型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10.5   </a:t>
            </a:r>
            <a:r>
              <a:rPr kumimoji="1" lang="zh-CN" altLang="en-US" sz="2400" b="1" dirty="0">
                <a:solidFill>
                  <a:prstClr val="black"/>
                </a:solidFill>
                <a:latin typeface="Bodoni MT Black" pitchFamily="18" charset="0"/>
              </a:rPr>
              <a:t>建立功能模型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10.6   </a:t>
            </a:r>
            <a:r>
              <a:rPr kumimoji="1" lang="zh-CN" altLang="en-US" sz="2400" b="1" dirty="0">
                <a:solidFill>
                  <a:prstClr val="black"/>
                </a:solidFill>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矩形 11"/>
          <p:cNvSpPr/>
          <p:nvPr/>
        </p:nvSpPr>
        <p:spPr>
          <a:xfrm>
            <a:off x="783158" y="3794547"/>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3" name="等腰三角形 12"/>
          <p:cNvSpPr/>
          <p:nvPr/>
        </p:nvSpPr>
        <p:spPr>
          <a:xfrm rot="5400000">
            <a:off x="335757" y="3881066"/>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9866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10.5 </a:t>
            </a:r>
            <a:r>
              <a:rPr lang="zh-CN" altLang="en-US" sz="2400">
                <a:solidFill>
                  <a:srgbClr val="D9D9D9"/>
                </a:solidFill>
                <a:latin typeface="Bodoni MT Black" pitchFamily="18" charset="0"/>
              </a:rPr>
              <a:t>建立功能模型</a:t>
            </a:r>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隶书" pitchFamily="49" charset="-122"/>
              </a:rPr>
              <a:t>10.5 </a:t>
            </a:r>
            <a:r>
              <a:rPr lang="zh-CN" altLang="en-US" sz="2400" dirty="0">
                <a:solidFill>
                  <a:srgbClr val="D9D9D9"/>
                </a:solidFill>
                <a:latin typeface="Bodoni MT Black" pitchFamily="18" charset="0"/>
                <a:ea typeface="+mn-ea"/>
              </a:rPr>
              <a:t>建立功能模型</a:t>
            </a:r>
          </a:p>
        </p:txBody>
      </p:sp>
      <p:sp>
        <p:nvSpPr>
          <p:cNvPr id="26628" name="标题 3"/>
          <p:cNvSpPr>
            <a:spLocks noGrp="1"/>
          </p:cNvSpPr>
          <p:nvPr>
            <p:ph type="title" idx="4294967295"/>
          </p:nvPr>
        </p:nvSpPr>
        <p:spPr>
          <a:xfrm>
            <a:off x="169863" y="0"/>
            <a:ext cx="8229600" cy="1143000"/>
          </a:xfrm>
        </p:spPr>
        <p:txBody>
          <a:bodyPr/>
          <a:lstStyle/>
          <a:p>
            <a:pPr>
              <a:defRPr/>
            </a:pPr>
            <a:r>
              <a:rPr lang="en-US" altLang="zh-CN" b="1" dirty="0" smtClean="0">
                <a:latin typeface="Bodoni MT Black" pitchFamily="18" charset="0"/>
                <a:ea typeface="+mn-ea"/>
              </a:rPr>
              <a:t>10.5</a:t>
            </a:r>
            <a:r>
              <a:rPr lang="en-US" altLang="zh-CN" b="1" dirty="0" smtClean="0">
                <a:latin typeface="Bodoni MT Black" pitchFamily="18" charset="0"/>
              </a:rPr>
              <a:t> </a:t>
            </a:r>
            <a:r>
              <a:rPr lang="zh-CN" altLang="en-US" b="1" dirty="0" smtClean="0">
                <a:latin typeface="Bodoni MT Black" pitchFamily="18" charset="0"/>
              </a:rPr>
              <a:t>建立功能模型</a:t>
            </a:r>
          </a:p>
        </p:txBody>
      </p:sp>
      <p:sp>
        <p:nvSpPr>
          <p:cNvPr id="200708" name="文本框 2"/>
          <p:cNvSpPr txBox="1">
            <a:spLocks noChangeArrowheads="1"/>
          </p:cNvSpPr>
          <p:nvPr/>
        </p:nvSpPr>
        <p:spPr bwMode="auto">
          <a:xfrm>
            <a:off x="323528" y="1556792"/>
            <a:ext cx="8352928" cy="1477328"/>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功能模型</a:t>
            </a:r>
            <a:r>
              <a:rPr lang="zh-CN" altLang="en-US" sz="2400" dirty="0">
                <a:latin typeface="Bodoni MT Black" pitchFamily="18" charset="0"/>
              </a:rPr>
              <a:t>表明了系统中数据之间的依赖关系，以及有关的数据处理功能，它由一组</a:t>
            </a:r>
            <a:r>
              <a:rPr lang="zh-CN" altLang="en-US" sz="2400" dirty="0">
                <a:solidFill>
                  <a:srgbClr val="FF0000"/>
                </a:solidFill>
                <a:latin typeface="Bodoni MT Black" pitchFamily="18" charset="0"/>
              </a:rPr>
              <a:t>数据流图</a:t>
            </a:r>
            <a:r>
              <a:rPr lang="zh-CN" altLang="en-US" sz="2400" dirty="0">
                <a:latin typeface="Bodoni MT Black" pitchFamily="18" charset="0"/>
              </a:rPr>
              <a:t>组成。其中的处理功能可以用</a:t>
            </a:r>
            <a:r>
              <a:rPr lang="en-US" altLang="zh-CN" sz="2400" dirty="0">
                <a:solidFill>
                  <a:srgbClr val="FF0000"/>
                </a:solidFill>
                <a:latin typeface="Bodoni MT Black" pitchFamily="18" charset="0"/>
              </a:rPr>
              <a:t>IPO</a:t>
            </a:r>
            <a:r>
              <a:rPr lang="zh-CN" altLang="en-US" sz="2400" dirty="0" smtClean="0">
                <a:solidFill>
                  <a:srgbClr val="FF0000"/>
                </a:solidFill>
                <a:latin typeface="Bodoni MT Black" pitchFamily="18" charset="0"/>
              </a:rPr>
              <a:t>图（或表）</a:t>
            </a:r>
            <a:r>
              <a:rPr lang="zh-CN" altLang="en-US" sz="2400" dirty="0" smtClean="0">
                <a:latin typeface="Bodoni MT Black" pitchFamily="18" charset="0"/>
              </a:rPr>
              <a:t>、</a:t>
            </a:r>
            <a:r>
              <a:rPr lang="zh-CN" altLang="en-US" sz="2400" dirty="0">
                <a:solidFill>
                  <a:srgbClr val="FF0000"/>
                </a:solidFill>
                <a:latin typeface="Bodoni MT Black" pitchFamily="18" charset="0"/>
              </a:rPr>
              <a:t>伪码</a:t>
            </a:r>
            <a:r>
              <a:rPr lang="zh-CN" altLang="en-US" sz="2400" dirty="0">
                <a:latin typeface="Bodoni MT Black" pitchFamily="18" charset="0"/>
              </a:rPr>
              <a:t>等多种方式进一步描述。</a:t>
            </a:r>
            <a:endParaRPr lang="en-US" altLang="zh-CN" sz="2400" dirty="0">
              <a:latin typeface="Bodoni MT Black" pitchFamily="18" charset="0"/>
            </a:endParaRPr>
          </a:p>
        </p:txBody>
      </p:sp>
      <p:sp>
        <p:nvSpPr>
          <p:cNvPr id="200709" name="文本框 5"/>
          <p:cNvSpPr txBox="1">
            <a:spLocks noChangeArrowheads="1"/>
          </p:cNvSpPr>
          <p:nvPr/>
        </p:nvSpPr>
        <p:spPr bwMode="auto">
          <a:xfrm>
            <a:off x="697929" y="3447912"/>
            <a:ext cx="7604125" cy="461962"/>
          </a:xfrm>
          <a:prstGeom prst="rect">
            <a:avLst/>
          </a:prstGeom>
          <a:noFill/>
          <a:ln w="15875">
            <a:noFill/>
            <a:miter lim="800000"/>
            <a:headEnd/>
            <a:tailEnd/>
          </a:ln>
        </p:spPr>
        <p:txBody>
          <a:bodyPr>
            <a:spAutoFit/>
          </a:bodyPr>
          <a:lstStyle/>
          <a:p>
            <a:pPr eaLnBrk="1" hangingPunct="1"/>
            <a:r>
              <a:rPr lang="zh-CN" altLang="en-US" sz="2400" dirty="0">
                <a:solidFill>
                  <a:srgbClr val="000000"/>
                </a:solidFill>
                <a:latin typeface="Bodoni MT Black" pitchFamily="18" charset="0"/>
              </a:rPr>
              <a:t>通常在建立了对象模型和动态模型之后再建立</a:t>
            </a:r>
            <a:r>
              <a:rPr lang="zh-CN" altLang="en-US" sz="2400" dirty="0">
                <a:solidFill>
                  <a:srgbClr val="FF0000"/>
                </a:solidFill>
                <a:latin typeface="Bodoni MT Black" pitchFamily="18" charset="0"/>
              </a:rPr>
              <a:t>功能模型</a:t>
            </a:r>
            <a:r>
              <a:rPr lang="zh-CN" altLang="en-US" sz="2400" dirty="0">
                <a:solidFill>
                  <a:srgbClr val="000000"/>
                </a:solidFill>
                <a:latin typeface="Bodoni MT Black" pitchFamily="18" charset="0"/>
              </a:rPr>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484438"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10.5.1 </a:t>
            </a:r>
            <a:r>
              <a:rPr lang="zh-CN" altLang="en-US" sz="2400" dirty="0" smtClean="0">
                <a:solidFill>
                  <a:srgbClr val="D9D9D9"/>
                </a:solidFill>
                <a:latin typeface="Bodoni MT Black" pitchFamily="18" charset="0"/>
                <a:ea typeface="+mn-ea"/>
              </a:rPr>
              <a:t>画出基本系统模型图</a:t>
            </a:r>
            <a:endParaRPr lang="zh-CN" altLang="en-US" sz="2400" dirty="0">
              <a:solidFill>
                <a:srgbClr val="D9D9D9"/>
              </a:solidFill>
              <a:latin typeface="Bodoni MT Black" pitchFamily="18" charset="0"/>
              <a:ea typeface="+mn-ea"/>
            </a:endParaRPr>
          </a:p>
        </p:txBody>
      </p:sp>
      <p:sp>
        <p:nvSpPr>
          <p:cNvPr id="7" name="内容占位符 4"/>
          <p:cNvSpPr>
            <a:spLocks noGrp="1"/>
          </p:cNvSpPr>
          <p:nvPr>
            <p:ph idx="4294967295"/>
          </p:nvPr>
        </p:nvSpPr>
        <p:spPr>
          <a:xfrm>
            <a:off x="395288" y="1228725"/>
            <a:ext cx="8229600" cy="604838"/>
          </a:xfrm>
        </p:spPr>
        <p:txBody>
          <a:bodyPr/>
          <a:lstStyle/>
          <a:p>
            <a:pPr marL="0" indent="0">
              <a:buFont typeface="Arial" charset="0"/>
              <a:buNone/>
              <a:defRPr/>
            </a:pPr>
            <a:r>
              <a:rPr lang="en-US" altLang="zh-CN" b="1" dirty="0" smtClean="0">
                <a:latin typeface="Bodoni MT Black" pitchFamily="18" charset="0"/>
              </a:rPr>
              <a:t>10.5.1 </a:t>
            </a:r>
            <a:r>
              <a:rPr lang="zh-CN" altLang="en-US" b="1" dirty="0" smtClean="0">
                <a:latin typeface="Bodoni MT Black" pitchFamily="18" charset="0"/>
              </a:rPr>
              <a:t>画出基本系统模型图</a:t>
            </a:r>
          </a:p>
        </p:txBody>
      </p:sp>
      <p:sp>
        <p:nvSpPr>
          <p:cNvPr id="202756" name="文本框 1"/>
          <p:cNvSpPr txBox="1">
            <a:spLocks noChangeArrowheads="1"/>
          </p:cNvSpPr>
          <p:nvPr/>
        </p:nvSpPr>
        <p:spPr bwMode="auto">
          <a:xfrm>
            <a:off x="467544" y="2157413"/>
            <a:ext cx="8064896" cy="968663"/>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基本系统</a:t>
            </a:r>
            <a:r>
              <a:rPr lang="zh-CN" altLang="en-US" sz="2400" dirty="0">
                <a:latin typeface="Bodoni MT Black" pitchFamily="18" charset="0"/>
              </a:rPr>
              <a:t>模型由若干个</a:t>
            </a:r>
            <a:r>
              <a:rPr lang="zh-CN" altLang="en-US" sz="2400" dirty="0">
                <a:solidFill>
                  <a:srgbClr val="FF0000"/>
                </a:solidFill>
                <a:latin typeface="Bodoni MT Black" pitchFamily="18" charset="0"/>
              </a:rPr>
              <a:t>数据源点</a:t>
            </a:r>
            <a:r>
              <a:rPr lang="en-US" altLang="zh-CN" sz="2400" dirty="0">
                <a:solidFill>
                  <a:srgbClr val="FF0000"/>
                </a:solidFill>
                <a:latin typeface="Bodoni MT Black" pitchFamily="18" charset="0"/>
              </a:rPr>
              <a:t>/</a:t>
            </a:r>
            <a:r>
              <a:rPr lang="zh-CN" altLang="en-US" sz="2400" dirty="0">
                <a:solidFill>
                  <a:srgbClr val="FF0000"/>
                </a:solidFill>
                <a:latin typeface="Bodoni MT Black" pitchFamily="18" charset="0"/>
              </a:rPr>
              <a:t>终点</a:t>
            </a:r>
            <a:r>
              <a:rPr lang="zh-CN" altLang="en-US" sz="2400" dirty="0">
                <a:latin typeface="Bodoni MT Black" pitchFamily="18" charset="0"/>
              </a:rPr>
              <a:t>，及一个</a:t>
            </a:r>
            <a:r>
              <a:rPr lang="zh-CN" altLang="en-US" sz="2400" dirty="0">
                <a:solidFill>
                  <a:srgbClr val="FF0000"/>
                </a:solidFill>
                <a:latin typeface="Bodoni MT Black" pitchFamily="18" charset="0"/>
              </a:rPr>
              <a:t>处理框</a:t>
            </a:r>
            <a:r>
              <a:rPr lang="zh-CN" altLang="en-US" sz="2400" dirty="0">
                <a:latin typeface="Bodoni MT Black" pitchFamily="18" charset="0"/>
              </a:rPr>
              <a:t>组成，这个处理框代表了系统加工、变换数据的整体功能。</a:t>
            </a:r>
          </a:p>
        </p:txBody>
      </p:sp>
      <p:sp>
        <p:nvSpPr>
          <p:cNvPr id="202757" name="文本框 3"/>
          <p:cNvSpPr txBox="1">
            <a:spLocks noChangeArrowheads="1"/>
          </p:cNvSpPr>
          <p:nvPr/>
        </p:nvSpPr>
        <p:spPr bwMode="auto">
          <a:xfrm>
            <a:off x="467544" y="3356992"/>
            <a:ext cx="7931919" cy="1430328"/>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基本系统</a:t>
            </a:r>
            <a:r>
              <a:rPr lang="zh-CN" altLang="en-US" sz="2400" dirty="0">
                <a:latin typeface="Bodoni MT Black" pitchFamily="18" charset="0"/>
              </a:rPr>
              <a:t>模型指明了</a:t>
            </a:r>
            <a:r>
              <a:rPr lang="zh-CN" altLang="en-US" sz="2400" dirty="0">
                <a:solidFill>
                  <a:srgbClr val="FF0000"/>
                </a:solidFill>
                <a:latin typeface="Bodoni MT Black" pitchFamily="18" charset="0"/>
              </a:rPr>
              <a:t>目标系统的边界</a:t>
            </a:r>
            <a:r>
              <a:rPr lang="zh-CN" altLang="en-US" sz="2400" dirty="0">
                <a:latin typeface="Bodoni MT Black" pitchFamily="18" charset="0"/>
              </a:rPr>
              <a:t>。由数据源点输入的数据和输出到数据终点的数据，是系统与外部世界之间的交互事件的参数。</a:t>
            </a:r>
          </a:p>
        </p:txBody>
      </p:sp>
      <p:sp>
        <p:nvSpPr>
          <p:cNvPr id="8" name="标题 3"/>
          <p:cNvSpPr txBox="1">
            <a:spLocks/>
          </p:cNvSpPr>
          <p:nvPr/>
        </p:nvSpPr>
        <p:spPr bwMode="auto">
          <a:xfrm>
            <a:off x="1698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10.5</a:t>
            </a:r>
            <a:r>
              <a:rPr lang="en-US" altLang="zh-CN" b="1" smtClean="0">
                <a:latin typeface="Bodoni MT Black" pitchFamily="18" charset="0"/>
              </a:rPr>
              <a:t> </a:t>
            </a:r>
            <a:r>
              <a:rPr lang="zh-CN" altLang="en-US" b="1" smtClean="0">
                <a:latin typeface="Bodoni MT Black" pitchFamily="18" charset="0"/>
              </a:rPr>
              <a:t>建立功能模型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文本框 1"/>
          <p:cNvSpPr txBox="1">
            <a:spLocks noChangeArrowheads="1"/>
          </p:cNvSpPr>
          <p:nvPr/>
        </p:nvSpPr>
        <p:spPr bwMode="auto">
          <a:xfrm>
            <a:off x="287338" y="1074738"/>
            <a:ext cx="3708400" cy="4281172"/>
          </a:xfrm>
          <a:prstGeom prst="rect">
            <a:avLst/>
          </a:prstGeom>
          <a:noFill/>
          <a:ln w="15875">
            <a:noFill/>
            <a:miter lim="800000"/>
            <a:headEnd/>
            <a:tailEnd/>
          </a:ln>
        </p:spPr>
        <p:txBody>
          <a:bodyPr>
            <a:spAutoFit/>
          </a:bodyPr>
          <a:lstStyle/>
          <a:p>
            <a:pPr eaLnBrk="1" hangingPunct="1">
              <a:lnSpc>
                <a:spcPct val="125000"/>
              </a:lnSpc>
            </a:pPr>
            <a:r>
              <a:rPr lang="zh-CN" altLang="en-US" sz="2200" dirty="0">
                <a:latin typeface="Bodoni MT Black" pitchFamily="18" charset="0"/>
              </a:rPr>
              <a:t>右图是</a:t>
            </a:r>
            <a:r>
              <a:rPr lang="en-US" altLang="zh-CN" sz="2200" dirty="0">
                <a:latin typeface="Bodoni MT Black" pitchFamily="18" charset="0"/>
              </a:rPr>
              <a:t>ATM</a:t>
            </a:r>
            <a:r>
              <a:rPr lang="zh-CN" altLang="en-US" sz="2200" dirty="0">
                <a:latin typeface="Bodoni MT Black" pitchFamily="18" charset="0"/>
              </a:rPr>
              <a:t>系统的基本系统模型。尽管在储蓄所内储户的事务是由柜员通过柜员终端提交给系统的，但是信息的来源和最终接受者都是储户，因此，本系统的数据源点</a:t>
            </a:r>
            <a:r>
              <a:rPr lang="en-US" altLang="zh-CN" sz="2200" dirty="0">
                <a:latin typeface="Bodoni MT Black" pitchFamily="18" charset="0"/>
              </a:rPr>
              <a:t>/</a:t>
            </a:r>
            <a:r>
              <a:rPr lang="zh-CN" altLang="en-US" sz="2200" dirty="0">
                <a:latin typeface="Bodoni MT Black" pitchFamily="18" charset="0"/>
              </a:rPr>
              <a:t>终点为储户。另一个数据源点是现金兑换卡，因为系统从它上面读取分行代码和卡号等信息。</a:t>
            </a:r>
          </a:p>
        </p:txBody>
      </p:sp>
      <p:pic>
        <p:nvPicPr>
          <p:cNvPr id="204803" name="图片 2"/>
          <p:cNvPicPr>
            <a:picLocks noChangeAspect="1"/>
          </p:cNvPicPr>
          <p:nvPr/>
        </p:nvPicPr>
        <p:blipFill>
          <a:blip r:embed="rId3" cstate="print"/>
          <a:srcRect/>
          <a:stretch>
            <a:fillRect/>
          </a:stretch>
        </p:blipFill>
        <p:spPr bwMode="auto">
          <a:xfrm>
            <a:off x="4130675" y="1722438"/>
            <a:ext cx="4905375" cy="2232025"/>
          </a:xfrm>
          <a:prstGeom prst="rect">
            <a:avLst/>
          </a:prstGeom>
          <a:noFill/>
          <a:ln w="9525">
            <a:noFill/>
            <a:miter lim="800000"/>
            <a:headEnd/>
            <a:tailEnd/>
          </a:ln>
        </p:spPr>
      </p:pic>
      <p:sp>
        <p:nvSpPr>
          <p:cNvPr id="8" name="1 Título"/>
          <p:cNvSpPr txBox="1">
            <a:spLocks/>
          </p:cNvSpPr>
          <p:nvPr/>
        </p:nvSpPr>
        <p:spPr bwMode="auto">
          <a:xfrm>
            <a:off x="2484438"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10.5.1 </a:t>
            </a:r>
            <a:r>
              <a:rPr lang="zh-CN" altLang="en-US" sz="2400" dirty="0" smtClean="0">
                <a:solidFill>
                  <a:srgbClr val="D9D9D9"/>
                </a:solidFill>
                <a:latin typeface="Bodoni MT Black" pitchFamily="18" charset="0"/>
                <a:ea typeface="+mn-ea"/>
              </a:rPr>
              <a:t>画出基本系统模型图</a:t>
            </a:r>
            <a:endParaRPr lang="zh-CN" altLang="en-US" sz="2400" dirty="0">
              <a:solidFill>
                <a:srgbClr val="D9D9D9"/>
              </a:solidFill>
              <a:latin typeface="Bodoni MT Black" pitchFamily="18" charset="0"/>
              <a:ea typeface="+mn-ea"/>
            </a:endParaRPr>
          </a:p>
        </p:txBody>
      </p:sp>
      <p:cxnSp>
        <p:nvCxnSpPr>
          <p:cNvPr id="5" name="直接连接符 4"/>
          <p:cNvCxnSpPr/>
          <p:nvPr/>
        </p:nvCxnSpPr>
        <p:spPr>
          <a:xfrm>
            <a:off x="3995738" y="1052513"/>
            <a:ext cx="0" cy="4321175"/>
          </a:xfrm>
          <a:prstGeom prst="line">
            <a:avLst/>
          </a:prstGeom>
        </p:spPr>
        <p:style>
          <a:lnRef idx="1">
            <a:schemeClr val="accent1"/>
          </a:lnRef>
          <a:fillRef idx="0">
            <a:schemeClr val="accent1"/>
          </a:fillRef>
          <a:effectRef idx="0">
            <a:schemeClr val="accent1"/>
          </a:effectRef>
          <a:fontRef idx="minor">
            <a:schemeClr val="tx1"/>
          </a:fontRef>
        </p:style>
      </p:cxnSp>
      <p:sp>
        <p:nvSpPr>
          <p:cNvPr id="7" name="标题 3"/>
          <p:cNvSpPr txBox="1">
            <a:spLocks/>
          </p:cNvSpPr>
          <p:nvPr/>
        </p:nvSpPr>
        <p:spPr bwMode="auto">
          <a:xfrm>
            <a:off x="1698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10.5</a:t>
            </a:r>
            <a:r>
              <a:rPr lang="en-US" altLang="zh-CN" b="1" smtClean="0">
                <a:latin typeface="Bodoni MT Black" pitchFamily="18" charset="0"/>
              </a:rPr>
              <a:t> </a:t>
            </a:r>
            <a:r>
              <a:rPr lang="zh-CN" altLang="en-US" b="1" smtClean="0">
                <a:latin typeface="Bodoni MT Black" pitchFamily="18" charset="0"/>
              </a:rPr>
              <a:t>建立功能模型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a:spLocks noGrp="1"/>
          </p:cNvSpPr>
          <p:nvPr>
            <p:ph idx="4294967295"/>
          </p:nvPr>
        </p:nvSpPr>
        <p:spPr>
          <a:xfrm>
            <a:off x="395288" y="1006475"/>
            <a:ext cx="8229600" cy="604838"/>
          </a:xfrm>
        </p:spPr>
        <p:txBody>
          <a:bodyPr/>
          <a:lstStyle/>
          <a:p>
            <a:pPr marL="0" indent="0">
              <a:buFont typeface="Arial" charset="0"/>
              <a:buNone/>
              <a:defRPr/>
            </a:pPr>
            <a:r>
              <a:rPr lang="en-US" altLang="zh-CN" b="1" dirty="0" smtClean="0">
                <a:latin typeface="Bodoni MT Black" pitchFamily="18" charset="0"/>
              </a:rPr>
              <a:t>10.5.2 </a:t>
            </a:r>
            <a:r>
              <a:rPr lang="zh-CN" altLang="en-US" b="1" dirty="0" smtClean="0">
                <a:latin typeface="Bodoni MT Black" pitchFamily="18" charset="0"/>
              </a:rPr>
              <a:t>画出功能级数据流图</a:t>
            </a:r>
          </a:p>
        </p:txBody>
      </p:sp>
      <p:sp>
        <p:nvSpPr>
          <p:cNvPr id="206851" name="文本框 3"/>
          <p:cNvSpPr txBox="1">
            <a:spLocks noChangeArrowheads="1"/>
          </p:cNvSpPr>
          <p:nvPr/>
        </p:nvSpPr>
        <p:spPr bwMode="auto">
          <a:xfrm>
            <a:off x="467543" y="1824831"/>
            <a:ext cx="4088581" cy="2400657"/>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把基本系统模型中单一的处理框分解成若干个处理框，以描述系统加工、变换数据的基本功能，就得到</a:t>
            </a:r>
            <a:r>
              <a:rPr lang="zh-CN" altLang="en-US" sz="2400" dirty="0">
                <a:solidFill>
                  <a:srgbClr val="FF0000"/>
                </a:solidFill>
                <a:latin typeface="Bodoni MT Black" pitchFamily="18" charset="0"/>
              </a:rPr>
              <a:t>功能级数据流图</a:t>
            </a:r>
            <a:r>
              <a:rPr lang="zh-CN" altLang="en-US" sz="2400" dirty="0" smtClean="0">
                <a:latin typeface="Bodoni MT Black" pitchFamily="18" charset="0"/>
              </a:rPr>
              <a:t>。</a:t>
            </a:r>
            <a:endParaRPr lang="zh-CN" altLang="en-US" sz="2400" dirty="0">
              <a:latin typeface="Bodoni MT Black" pitchFamily="18" charset="0"/>
            </a:endParaRPr>
          </a:p>
        </p:txBody>
      </p:sp>
      <p:pic>
        <p:nvPicPr>
          <p:cNvPr id="206852" name="图片 4"/>
          <p:cNvPicPr>
            <a:picLocks noChangeAspect="1"/>
          </p:cNvPicPr>
          <p:nvPr/>
        </p:nvPicPr>
        <p:blipFill>
          <a:blip r:embed="rId3" cstate="print"/>
          <a:srcRect/>
          <a:stretch>
            <a:fillRect/>
          </a:stretch>
        </p:blipFill>
        <p:spPr bwMode="auto">
          <a:xfrm>
            <a:off x="4859338" y="1512888"/>
            <a:ext cx="3462337" cy="4508500"/>
          </a:xfrm>
          <a:prstGeom prst="rect">
            <a:avLst/>
          </a:prstGeom>
          <a:noFill/>
          <a:ln w="9525">
            <a:noFill/>
            <a:miter lim="800000"/>
            <a:headEnd/>
            <a:tailEnd/>
          </a:ln>
        </p:spPr>
      </p:pic>
      <p:sp>
        <p:nvSpPr>
          <p:cNvPr id="8" name="1 Título"/>
          <p:cNvSpPr txBox="1">
            <a:spLocks/>
          </p:cNvSpPr>
          <p:nvPr/>
        </p:nvSpPr>
        <p:spPr bwMode="auto">
          <a:xfrm>
            <a:off x="2484438"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10.5.2 </a:t>
            </a:r>
            <a:r>
              <a:rPr lang="zh-CN" altLang="en-US" sz="2400" dirty="0" smtClean="0">
                <a:solidFill>
                  <a:srgbClr val="D9D9D9"/>
                </a:solidFill>
                <a:latin typeface="Bodoni MT Black" pitchFamily="18" charset="0"/>
                <a:ea typeface="+mn-ea"/>
              </a:rPr>
              <a:t>画出功能级数据流图</a:t>
            </a:r>
            <a:endParaRPr lang="zh-CN" altLang="en-US" sz="2400" dirty="0">
              <a:solidFill>
                <a:srgbClr val="D9D9D9"/>
              </a:solidFill>
              <a:latin typeface="Bodoni MT Black" pitchFamily="18" charset="0"/>
              <a:ea typeface="+mn-ea"/>
            </a:endParaRPr>
          </a:p>
        </p:txBody>
      </p:sp>
      <p:sp>
        <p:nvSpPr>
          <p:cNvPr id="9" name="标题 3"/>
          <p:cNvSpPr txBox="1">
            <a:spLocks/>
          </p:cNvSpPr>
          <p:nvPr/>
        </p:nvSpPr>
        <p:spPr bwMode="auto">
          <a:xfrm>
            <a:off x="1698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10.5</a:t>
            </a:r>
            <a:r>
              <a:rPr lang="en-US" altLang="zh-CN" b="1" smtClean="0">
                <a:latin typeface="Bodoni MT Black" pitchFamily="18" charset="0"/>
              </a:rPr>
              <a:t> </a:t>
            </a:r>
            <a:r>
              <a:rPr lang="zh-CN" altLang="en-US" b="1" smtClean="0">
                <a:latin typeface="Bodoni MT Black" pitchFamily="18" charset="0"/>
              </a:rPr>
              <a:t>建立功能模型</a:t>
            </a:r>
            <a:endParaRPr lang="zh-CN" altLang="en-US" b="1" dirty="0" smtClean="0">
              <a:latin typeface="Bodoni MT Black" pitchFamily="18" charset="0"/>
            </a:endParaRPr>
          </a:p>
        </p:txBody>
      </p:sp>
      <p:sp>
        <p:nvSpPr>
          <p:cNvPr id="2" name="矩形 1"/>
          <p:cNvSpPr/>
          <p:nvPr/>
        </p:nvSpPr>
        <p:spPr>
          <a:xfrm>
            <a:off x="184374" y="4595376"/>
            <a:ext cx="4729949" cy="472437"/>
          </a:xfrm>
          <a:prstGeom prst="rect">
            <a:avLst/>
          </a:prstGeom>
        </p:spPr>
        <p:txBody>
          <a:bodyPr wrap="none">
            <a:spAutoFit/>
          </a:bodyPr>
          <a:lstStyle/>
          <a:p>
            <a:pPr eaLnBrk="1" hangingPunct="1">
              <a:lnSpc>
                <a:spcPct val="125000"/>
              </a:lnSpc>
            </a:pPr>
            <a:r>
              <a:rPr lang="zh-CN" altLang="en-US" sz="2200" dirty="0">
                <a:latin typeface="Bodoni MT Black" pitchFamily="18" charset="0"/>
              </a:rPr>
              <a:t>右图是</a:t>
            </a:r>
            <a:r>
              <a:rPr lang="en-US" altLang="zh-CN" sz="2200" dirty="0">
                <a:latin typeface="Bodoni MT Black" pitchFamily="18" charset="0"/>
              </a:rPr>
              <a:t>ATM</a:t>
            </a:r>
            <a:r>
              <a:rPr lang="zh-CN" altLang="en-US" sz="2200" dirty="0">
                <a:latin typeface="Bodoni MT Black" pitchFamily="18" charset="0"/>
              </a:rPr>
              <a:t>系统的功能级数据流图。</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a:spLocks noGrp="1"/>
          </p:cNvSpPr>
          <p:nvPr>
            <p:ph idx="4294967295"/>
          </p:nvPr>
        </p:nvSpPr>
        <p:spPr>
          <a:xfrm>
            <a:off x="395288" y="1069975"/>
            <a:ext cx="8229600" cy="604838"/>
          </a:xfrm>
        </p:spPr>
        <p:txBody>
          <a:bodyPr/>
          <a:lstStyle/>
          <a:p>
            <a:pPr marL="0" indent="0">
              <a:buFont typeface="Arial" charset="0"/>
              <a:buNone/>
              <a:defRPr/>
            </a:pPr>
            <a:r>
              <a:rPr lang="en-US" altLang="zh-CN" b="1" dirty="0" smtClean="0">
                <a:latin typeface="Bodoni MT Black" pitchFamily="18" charset="0"/>
              </a:rPr>
              <a:t>10.5.3 </a:t>
            </a:r>
            <a:r>
              <a:rPr lang="zh-CN" altLang="en-US" b="1" dirty="0" smtClean="0">
                <a:latin typeface="Bodoni MT Black" pitchFamily="18" charset="0"/>
              </a:rPr>
              <a:t>描述处理框功能</a:t>
            </a:r>
          </a:p>
        </p:txBody>
      </p:sp>
      <p:sp>
        <p:nvSpPr>
          <p:cNvPr id="208899" name="文本框 1"/>
          <p:cNvSpPr txBox="1">
            <a:spLocks noChangeArrowheads="1"/>
          </p:cNvSpPr>
          <p:nvPr/>
        </p:nvSpPr>
        <p:spPr bwMode="auto">
          <a:xfrm>
            <a:off x="333624" y="1809760"/>
            <a:ext cx="8486848" cy="1477328"/>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      把</a:t>
            </a:r>
            <a:r>
              <a:rPr lang="zh-CN" altLang="en-US" sz="2400" dirty="0">
                <a:latin typeface="Bodoni MT Black" pitchFamily="18" charset="0"/>
              </a:rPr>
              <a:t>数据流图分解细化到一定程度之后，就应该</a:t>
            </a:r>
            <a:r>
              <a:rPr lang="zh-CN" altLang="en-US" sz="2400" dirty="0">
                <a:solidFill>
                  <a:srgbClr val="FF0000"/>
                </a:solidFill>
                <a:latin typeface="Bodoni MT Black" pitchFamily="18" charset="0"/>
              </a:rPr>
              <a:t>描述图中各个处理框的功能</a:t>
            </a:r>
            <a:r>
              <a:rPr lang="zh-CN" altLang="en-US" sz="2400" dirty="0">
                <a:latin typeface="Bodoni MT Black" pitchFamily="18" charset="0"/>
              </a:rPr>
              <a:t>。应该注意的是，要着重描述每个处理框所代表的功能，而不是实现功能的具体算法。</a:t>
            </a:r>
          </a:p>
        </p:txBody>
      </p:sp>
      <p:sp>
        <p:nvSpPr>
          <p:cNvPr id="3" name="文本框 2"/>
          <p:cNvSpPr txBox="1"/>
          <p:nvPr/>
        </p:nvSpPr>
        <p:spPr>
          <a:xfrm>
            <a:off x="395288" y="3284984"/>
            <a:ext cx="8425184" cy="2862322"/>
          </a:xfrm>
          <a:prstGeom prst="rect">
            <a:avLst/>
          </a:prstGeom>
          <a:noFill/>
          <a:ln w="15875">
            <a:noFill/>
          </a:ln>
        </p:spPr>
        <p:txBody>
          <a:bodyPr wrap="square">
            <a:spAutoFit/>
          </a:bodyPr>
          <a:lstStyle/>
          <a:p>
            <a:pPr eaLnBrk="1" hangingPunct="1">
              <a:lnSpc>
                <a:spcPct val="125000"/>
              </a:lnSpc>
              <a:defRPr/>
            </a:pPr>
            <a:r>
              <a:rPr lang="zh-CN" altLang="en-US" sz="2400" dirty="0">
                <a:latin typeface="Bodoni MT Black" pitchFamily="18" charset="0"/>
              </a:rPr>
              <a:t>描述既可以是</a:t>
            </a:r>
            <a:r>
              <a:rPr lang="zh-CN" altLang="en-US" sz="2400" dirty="0">
                <a:solidFill>
                  <a:srgbClr val="FF0000"/>
                </a:solidFill>
                <a:latin typeface="Bodoni MT Black" pitchFamily="18" charset="0"/>
              </a:rPr>
              <a:t>说明性</a:t>
            </a:r>
            <a:r>
              <a:rPr lang="zh-CN" altLang="en-US" sz="2400" dirty="0">
                <a:latin typeface="Bodoni MT Black" pitchFamily="18" charset="0"/>
              </a:rPr>
              <a:t>的，也可以是</a:t>
            </a:r>
            <a:r>
              <a:rPr lang="zh-CN" altLang="en-US" sz="2400" dirty="0">
                <a:solidFill>
                  <a:srgbClr val="FF0000"/>
                </a:solidFill>
                <a:latin typeface="Bodoni MT Black" pitchFamily="18" charset="0"/>
              </a:rPr>
              <a:t>过程性</a:t>
            </a:r>
            <a:r>
              <a:rPr lang="zh-CN" altLang="en-US" sz="2400" dirty="0">
                <a:latin typeface="Bodoni MT Black" pitchFamily="18" charset="0"/>
              </a:rPr>
              <a:t>的。</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400" dirty="0">
                <a:latin typeface="Bodoni MT Black" pitchFamily="18" charset="0"/>
              </a:rPr>
              <a:t>说明性描述规定了输入值和输出值之间的关系，以及输出值应遵循的规律。</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en-US" sz="2400" dirty="0">
                <a:latin typeface="Bodoni MT Black" pitchFamily="18" charset="0"/>
              </a:rPr>
              <a:t>过程性描述则通过算法说明“做什么”。</a:t>
            </a:r>
            <a:endParaRPr lang="en-US" altLang="zh-CN" sz="2400" dirty="0">
              <a:latin typeface="Bodoni MT Black" pitchFamily="18" charset="0"/>
            </a:endParaRPr>
          </a:p>
          <a:p>
            <a:pPr eaLnBrk="1" hangingPunct="1">
              <a:lnSpc>
                <a:spcPct val="125000"/>
              </a:lnSpc>
              <a:defRPr/>
            </a:pPr>
            <a:r>
              <a:rPr lang="zh-CN" altLang="en-US" sz="2400" dirty="0" smtClean="0">
                <a:latin typeface="Bodoni MT Black" pitchFamily="18" charset="0"/>
              </a:rPr>
              <a:t>     一般说来</a:t>
            </a:r>
            <a:r>
              <a:rPr lang="zh-CN" altLang="en-US" sz="2400" dirty="0">
                <a:latin typeface="Bodoni MT Black" pitchFamily="18" charset="0"/>
              </a:rPr>
              <a:t>，说明性描述优于过程性描述，因为这类描述中通常不会隐含具体实现方面的考虑。</a:t>
            </a:r>
          </a:p>
        </p:txBody>
      </p:sp>
      <p:sp>
        <p:nvSpPr>
          <p:cNvPr id="8" name="1 Título"/>
          <p:cNvSpPr txBox="1">
            <a:spLocks/>
          </p:cNvSpPr>
          <p:nvPr/>
        </p:nvSpPr>
        <p:spPr bwMode="auto">
          <a:xfrm>
            <a:off x="2484438"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10.5.3 </a:t>
            </a:r>
            <a:r>
              <a:rPr lang="zh-CN" altLang="en-US" sz="2400" dirty="0" smtClean="0">
                <a:solidFill>
                  <a:srgbClr val="D9D9D9"/>
                </a:solidFill>
                <a:latin typeface="Bodoni MT Black" pitchFamily="18" charset="0"/>
                <a:ea typeface="+mn-ea"/>
              </a:rPr>
              <a:t>描述处理框功能</a:t>
            </a:r>
            <a:endParaRPr lang="zh-CN" altLang="en-US" sz="2400" dirty="0">
              <a:solidFill>
                <a:srgbClr val="D9D9D9"/>
              </a:solidFill>
              <a:latin typeface="Bodoni MT Black" pitchFamily="18" charset="0"/>
              <a:ea typeface="+mn-ea"/>
            </a:endParaRPr>
          </a:p>
        </p:txBody>
      </p:sp>
      <p:sp>
        <p:nvSpPr>
          <p:cNvPr id="9" name="标题 3"/>
          <p:cNvSpPr txBox="1">
            <a:spLocks/>
          </p:cNvSpPr>
          <p:nvPr/>
        </p:nvSpPr>
        <p:spPr bwMode="auto">
          <a:xfrm>
            <a:off x="1698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10.5</a:t>
            </a:r>
            <a:r>
              <a:rPr lang="en-US" altLang="zh-CN" b="1" smtClean="0">
                <a:latin typeface="Bodoni MT Black" pitchFamily="18" charset="0"/>
              </a:rPr>
              <a:t> </a:t>
            </a:r>
            <a:r>
              <a:rPr lang="zh-CN" altLang="en-US" b="1" smtClean="0">
                <a:latin typeface="Bodoni MT Black" pitchFamily="18" charset="0"/>
              </a:rPr>
              <a:t>建立功能模型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138488" y="476672"/>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210947"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210948"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10949"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10950" name="TextBox 3">
            <a:hlinkClick r:id="rId5" action="ppaction://hlinksldjump"/>
          </p:cNvPr>
          <p:cNvSpPr txBox="1">
            <a:spLocks noChangeArrowheads="1"/>
          </p:cNvSpPr>
          <p:nvPr/>
        </p:nvSpPr>
        <p:spPr bwMode="auto">
          <a:xfrm>
            <a:off x="1071563" y="1856210"/>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10951" name="TextBox 4"/>
          <p:cNvSpPr txBox="1">
            <a:spLocks noChangeArrowheads="1"/>
          </p:cNvSpPr>
          <p:nvPr/>
        </p:nvSpPr>
        <p:spPr bwMode="auto">
          <a:xfrm>
            <a:off x="1000125" y="2499147"/>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10952" name="TextBox 5"/>
          <p:cNvSpPr txBox="1">
            <a:spLocks noChangeArrowheads="1"/>
          </p:cNvSpPr>
          <p:nvPr/>
        </p:nvSpPr>
        <p:spPr bwMode="auto">
          <a:xfrm>
            <a:off x="1000125" y="3070647"/>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10953" name="TextBox 6"/>
          <p:cNvSpPr txBox="1">
            <a:spLocks noChangeArrowheads="1"/>
          </p:cNvSpPr>
          <p:nvPr/>
        </p:nvSpPr>
        <p:spPr bwMode="auto">
          <a:xfrm>
            <a:off x="1000125" y="3642147"/>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629197"/>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solidFill>
                  <a:prstClr val="black"/>
                </a:solidFill>
                <a:latin typeface="Bodoni MT Black" pitchFamily="18" charset="0"/>
              </a:rPr>
              <a:t>10.1   </a:t>
            </a:r>
            <a:r>
              <a:rPr kumimoji="1" lang="zh-CN" altLang="en-US" sz="2400" b="1" dirty="0">
                <a:solidFill>
                  <a:prstClr val="black"/>
                </a:solidFill>
                <a:latin typeface="Bodoni MT Black" pitchFamily="18" charset="0"/>
              </a:rPr>
              <a:t>面向对象分析的基本过程</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10.2   </a:t>
            </a:r>
            <a:r>
              <a:rPr kumimoji="1" lang="zh-CN" altLang="en-US" sz="2400" b="1" dirty="0">
                <a:solidFill>
                  <a:prstClr val="black"/>
                </a:solidFill>
                <a:latin typeface="Bodoni MT Black" pitchFamily="18" charset="0"/>
              </a:rPr>
              <a:t>需求陈述</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10.3   </a:t>
            </a:r>
            <a:r>
              <a:rPr kumimoji="1" lang="zh-CN" altLang="en-US" sz="2400" b="1" dirty="0">
                <a:solidFill>
                  <a:prstClr val="black"/>
                </a:solidFill>
                <a:latin typeface="Bodoni MT Black" pitchFamily="18" charset="0"/>
              </a:rPr>
              <a:t>建立对象模型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10.4   </a:t>
            </a:r>
            <a:r>
              <a:rPr kumimoji="1" lang="zh-CN" altLang="en-US" sz="2400" b="1" dirty="0">
                <a:solidFill>
                  <a:prstClr val="black"/>
                </a:solidFill>
                <a:latin typeface="Bodoni MT Black" pitchFamily="18" charset="0"/>
              </a:rPr>
              <a:t>建立动态模型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10.5   </a:t>
            </a:r>
            <a:r>
              <a:rPr kumimoji="1" lang="zh-CN" altLang="en-US" sz="2400" b="1" dirty="0">
                <a:solidFill>
                  <a:prstClr val="black"/>
                </a:solidFill>
                <a:latin typeface="Bodoni MT Black" pitchFamily="18" charset="0"/>
              </a:rPr>
              <a:t>建立功能模型</a:t>
            </a:r>
          </a:p>
          <a:p>
            <a:pPr marL="0" indent="0" eaLnBrk="1" hangingPunct="1">
              <a:spcBef>
                <a:spcPct val="50000"/>
              </a:spcBef>
              <a:buClrTx/>
              <a:buSzTx/>
              <a:buFont typeface="Wingdings" pitchFamily="2" charset="2"/>
              <a:buNone/>
              <a:defRPr/>
            </a:pPr>
            <a:r>
              <a:rPr kumimoji="1" lang="en-US" altLang="zh-CN" sz="2400" b="1" dirty="0">
                <a:solidFill>
                  <a:prstClr val="black"/>
                </a:solidFill>
                <a:latin typeface="Bodoni MT Black" pitchFamily="18" charset="0"/>
              </a:rPr>
              <a:t>   10.6   </a:t>
            </a:r>
            <a:r>
              <a:rPr kumimoji="1" lang="zh-CN" altLang="en-US" sz="2400" b="1" dirty="0">
                <a:solidFill>
                  <a:prstClr val="black"/>
                </a:solidFill>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ea typeface="黑体" pitchFamily="2" charset="-122"/>
              </a:rPr>
              <a:t>      </a:t>
            </a:r>
            <a:endParaRPr kumimoji="1" lang="zh-CN" altLang="en-US" sz="2400" b="1" dirty="0" smtClean="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矩形 11"/>
          <p:cNvSpPr/>
          <p:nvPr/>
        </p:nvSpPr>
        <p:spPr>
          <a:xfrm>
            <a:off x="755576" y="437081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3" name="等腰三角形 12"/>
          <p:cNvSpPr/>
          <p:nvPr/>
        </p:nvSpPr>
        <p:spPr>
          <a:xfrm rot="5400000">
            <a:off x="334963" y="4456535"/>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21095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10.6 </a:t>
            </a:r>
            <a:r>
              <a:rPr lang="zh-CN" altLang="en-US" sz="2400">
                <a:solidFill>
                  <a:srgbClr val="D9D9D9"/>
                </a:solidFill>
                <a:latin typeface="Bodoni MT Black" pitchFamily="18" charset="0"/>
              </a:rPr>
              <a:t>定义服务</a:t>
            </a: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10.6</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定义服务</a:t>
            </a:r>
          </a:p>
        </p:txBody>
      </p:sp>
      <p:sp>
        <p:nvSpPr>
          <p:cNvPr id="26628" name="标题 3"/>
          <p:cNvSpPr>
            <a:spLocks noGrp="1"/>
          </p:cNvSpPr>
          <p:nvPr>
            <p:ph type="title" idx="4294967295"/>
          </p:nvPr>
        </p:nvSpPr>
        <p:spPr>
          <a:xfrm>
            <a:off x="160338" y="0"/>
            <a:ext cx="8229600" cy="1143000"/>
          </a:xfrm>
        </p:spPr>
        <p:txBody>
          <a:bodyPr/>
          <a:lstStyle/>
          <a:p>
            <a:pPr>
              <a:defRPr/>
            </a:pPr>
            <a:r>
              <a:rPr lang="en-US" altLang="zh-CN" b="1" dirty="0" smtClean="0">
                <a:latin typeface="Bodoni MT Black" pitchFamily="18" charset="0"/>
                <a:ea typeface="+mn-ea"/>
              </a:rPr>
              <a:t>10.6</a:t>
            </a:r>
            <a:r>
              <a:rPr lang="zh-CN" altLang="en-US" b="1" dirty="0">
                <a:latin typeface="Bodoni MT Black" pitchFamily="18" charset="0"/>
              </a:rPr>
              <a:t> </a:t>
            </a:r>
            <a:r>
              <a:rPr lang="zh-CN" altLang="en-US" b="1" dirty="0" smtClean="0">
                <a:latin typeface="Bodoni MT Black" pitchFamily="18" charset="0"/>
              </a:rPr>
              <a:t> 定义服务</a:t>
            </a:r>
          </a:p>
        </p:txBody>
      </p:sp>
      <p:sp>
        <p:nvSpPr>
          <p:cNvPr id="212996" name="文本框 1"/>
          <p:cNvSpPr txBox="1">
            <a:spLocks noChangeArrowheads="1"/>
          </p:cNvSpPr>
          <p:nvPr/>
        </p:nvSpPr>
        <p:spPr bwMode="auto">
          <a:xfrm>
            <a:off x="539552" y="1143000"/>
            <a:ext cx="8064896" cy="1891993"/>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“对象”</a:t>
            </a:r>
            <a:r>
              <a:rPr lang="zh-CN" altLang="en-US" sz="2400" dirty="0">
                <a:latin typeface="Bodoni MT Black" pitchFamily="18" charset="0"/>
              </a:rPr>
              <a:t>是由描述其属性的数据，及可以对这些数据施加的</a:t>
            </a:r>
            <a:r>
              <a:rPr lang="zh-CN" altLang="en-US" sz="2400" dirty="0" smtClean="0">
                <a:latin typeface="Bodoni MT Black" pitchFamily="18" charset="0"/>
              </a:rPr>
              <a:t>操作（即</a:t>
            </a:r>
            <a:r>
              <a:rPr lang="zh-CN" altLang="en-US" sz="2400" dirty="0" smtClean="0">
                <a:solidFill>
                  <a:srgbClr val="FF0000"/>
                </a:solidFill>
                <a:latin typeface="Bodoni MT Black" pitchFamily="18" charset="0"/>
              </a:rPr>
              <a:t>服务</a:t>
            </a:r>
            <a:r>
              <a:rPr lang="zh-CN" altLang="en-US" sz="2400" dirty="0" smtClean="0">
                <a:latin typeface="Bodoni MT Black" pitchFamily="18" charset="0"/>
              </a:rPr>
              <a:t>），</a:t>
            </a:r>
            <a:r>
              <a:rPr lang="zh-CN" altLang="en-US" sz="2400" dirty="0">
                <a:latin typeface="Bodoni MT Black" pitchFamily="18" charset="0"/>
              </a:rPr>
              <a:t>封装在一起构成的独立单元。因此，为建立完整的对象模型，既要确定类中应该定义的属性，又要确定类中应该定义的服务。</a:t>
            </a:r>
          </a:p>
        </p:txBody>
      </p:sp>
      <p:sp>
        <p:nvSpPr>
          <p:cNvPr id="212997" name="文本框 2"/>
          <p:cNvSpPr txBox="1">
            <a:spLocks noChangeArrowheads="1"/>
          </p:cNvSpPr>
          <p:nvPr/>
        </p:nvSpPr>
        <p:spPr bwMode="auto">
          <a:xfrm>
            <a:off x="539552" y="3284984"/>
            <a:ext cx="8064896" cy="2353658"/>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需要</a:t>
            </a:r>
            <a:r>
              <a:rPr lang="zh-CN" altLang="en-US" sz="2400" dirty="0">
                <a:latin typeface="Bodoni MT Black" pitchFamily="18" charset="0"/>
              </a:rPr>
              <a:t>等到</a:t>
            </a:r>
            <a:r>
              <a:rPr lang="zh-CN" altLang="en-US" sz="2400" dirty="0">
                <a:solidFill>
                  <a:srgbClr val="FF0000"/>
                </a:solidFill>
                <a:latin typeface="Bodoni MT Black" pitchFamily="18" charset="0"/>
              </a:rPr>
              <a:t>建立了动态模型和功能模型之后，才能最终确定类中应有的服务</a:t>
            </a:r>
            <a:r>
              <a:rPr lang="zh-CN" altLang="en-US" sz="2400" dirty="0">
                <a:latin typeface="Bodoni MT Black" pitchFamily="18" charset="0"/>
              </a:rPr>
              <a:t>，因为这两个子模型更明确地描述了每个类中应该提供哪些服务。事实上，在确定类中应有的服务时，既要考虑该类实体的</a:t>
            </a:r>
            <a:r>
              <a:rPr lang="zh-CN" altLang="en-US" sz="2400" dirty="0">
                <a:solidFill>
                  <a:srgbClr val="FF0000"/>
                </a:solidFill>
                <a:latin typeface="Bodoni MT Black" pitchFamily="18" charset="0"/>
              </a:rPr>
              <a:t>常规行为</a:t>
            </a:r>
            <a:r>
              <a:rPr lang="zh-CN" altLang="en-US" sz="2400" dirty="0">
                <a:latin typeface="Bodoni MT Black" pitchFamily="18" charset="0"/>
              </a:rPr>
              <a:t>，又要考虑在本系统中</a:t>
            </a:r>
            <a:r>
              <a:rPr lang="zh-CN" altLang="en-US" sz="2400" dirty="0">
                <a:solidFill>
                  <a:srgbClr val="FF0000"/>
                </a:solidFill>
                <a:latin typeface="Bodoni MT Black" pitchFamily="18" charset="0"/>
              </a:rPr>
              <a:t>特殊需要的服务</a:t>
            </a:r>
            <a:r>
              <a:rPr lang="zh-CN" altLang="en-US" sz="2400" dirty="0">
                <a:latin typeface="Bodoni MT Black" pitchFamily="18" charset="0"/>
              </a:rPr>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10.6 </a:t>
            </a:r>
            <a:r>
              <a:rPr lang="zh-CN" altLang="en-US" sz="2400" dirty="0">
                <a:solidFill>
                  <a:srgbClr val="D9D9D9"/>
                </a:solidFill>
                <a:latin typeface="Bodoni MT Black" pitchFamily="18" charset="0"/>
                <a:ea typeface="+mn-ea"/>
              </a:rPr>
              <a:t>定义服务</a:t>
            </a:r>
          </a:p>
        </p:txBody>
      </p:sp>
      <p:sp>
        <p:nvSpPr>
          <p:cNvPr id="8" name="内容占位符 4"/>
          <p:cNvSpPr>
            <a:spLocks noGrp="1"/>
          </p:cNvSpPr>
          <p:nvPr>
            <p:ph idx="4294967295"/>
          </p:nvPr>
        </p:nvSpPr>
        <p:spPr>
          <a:xfrm>
            <a:off x="395536" y="1143000"/>
            <a:ext cx="8229600" cy="604838"/>
          </a:xfrm>
        </p:spPr>
        <p:txBody>
          <a:bodyPr/>
          <a:lstStyle/>
          <a:p>
            <a:pPr marL="0" indent="0">
              <a:buFont typeface="Arial" charset="0"/>
              <a:buNone/>
              <a:defRPr/>
            </a:pPr>
            <a:r>
              <a:rPr lang="en-US" altLang="zh-CN" sz="2800" b="1" dirty="0">
                <a:latin typeface="Bodoni MT Black" pitchFamily="18" charset="0"/>
              </a:rPr>
              <a:t>1</a:t>
            </a:r>
            <a:r>
              <a:rPr lang="en-US" altLang="zh-CN" sz="2800" b="1" dirty="0" smtClean="0">
                <a:latin typeface="Bodoni MT Black" pitchFamily="18" charset="0"/>
              </a:rPr>
              <a:t>. </a:t>
            </a:r>
            <a:r>
              <a:rPr lang="zh-CN" altLang="en-US" sz="2800" b="1" dirty="0" smtClean="0">
                <a:latin typeface="Bodoni MT Black" pitchFamily="18" charset="0"/>
              </a:rPr>
              <a:t>常规行为</a:t>
            </a:r>
          </a:p>
        </p:txBody>
      </p:sp>
      <p:sp>
        <p:nvSpPr>
          <p:cNvPr id="215044" name="文本框 4"/>
          <p:cNvSpPr txBox="1">
            <a:spLocks noChangeArrowheads="1"/>
          </p:cNvSpPr>
          <p:nvPr/>
        </p:nvSpPr>
        <p:spPr bwMode="auto">
          <a:xfrm>
            <a:off x="395536" y="2133600"/>
            <a:ext cx="8208912" cy="1938992"/>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      在</a:t>
            </a:r>
            <a:r>
              <a:rPr lang="zh-CN" altLang="en-US" sz="2400" dirty="0">
                <a:latin typeface="Bodoni MT Black" pitchFamily="18" charset="0"/>
              </a:rPr>
              <a:t>分析阶段可以认为，类中定义的每个属性都是可以访问的，也就是说，假设在每个类中都定义了</a:t>
            </a:r>
            <a:r>
              <a:rPr lang="zh-CN" altLang="en-US" sz="2400" dirty="0">
                <a:solidFill>
                  <a:srgbClr val="FF0000"/>
                </a:solidFill>
                <a:latin typeface="Bodoni MT Black" pitchFamily="18" charset="0"/>
              </a:rPr>
              <a:t>读、写</a:t>
            </a:r>
            <a:r>
              <a:rPr lang="zh-CN" altLang="en-US" sz="2400" dirty="0">
                <a:latin typeface="Bodoni MT Black" pitchFamily="18" charset="0"/>
              </a:rPr>
              <a:t>该类每个属性的</a:t>
            </a:r>
            <a:r>
              <a:rPr lang="zh-CN" altLang="en-US" sz="2400" dirty="0">
                <a:solidFill>
                  <a:srgbClr val="FF0000"/>
                </a:solidFill>
                <a:latin typeface="Bodoni MT Black" pitchFamily="18" charset="0"/>
              </a:rPr>
              <a:t>操作</a:t>
            </a:r>
            <a:r>
              <a:rPr lang="zh-CN" altLang="en-US" sz="2400" dirty="0">
                <a:latin typeface="Bodoni MT Black" pitchFamily="18" charset="0"/>
              </a:rPr>
              <a:t>。但是，通常无须在类图中显式表示这些常规操作。</a:t>
            </a:r>
          </a:p>
        </p:txBody>
      </p:sp>
      <p:sp>
        <p:nvSpPr>
          <p:cNvPr id="7" name="标题 3"/>
          <p:cNvSpPr txBox="1">
            <a:spLocks/>
          </p:cNvSpPr>
          <p:nvPr/>
        </p:nvSpPr>
        <p:spPr bwMode="auto">
          <a:xfrm>
            <a:off x="16033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10.6</a:t>
            </a:r>
            <a:r>
              <a:rPr lang="zh-CN" altLang="en-US" b="1" smtClean="0">
                <a:latin typeface="Bodoni MT Black" pitchFamily="18" charset="0"/>
              </a:rPr>
              <a:t>  定义服务</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10.6 </a:t>
            </a:r>
            <a:r>
              <a:rPr lang="zh-CN" altLang="en-US" sz="2400" dirty="0">
                <a:solidFill>
                  <a:srgbClr val="D9D9D9"/>
                </a:solidFill>
                <a:latin typeface="Bodoni MT Black" pitchFamily="18" charset="0"/>
                <a:ea typeface="+mn-ea"/>
              </a:rPr>
              <a:t>定义服务</a:t>
            </a:r>
          </a:p>
        </p:txBody>
      </p:sp>
      <p:sp>
        <p:nvSpPr>
          <p:cNvPr id="8" name="内容占位符 4"/>
          <p:cNvSpPr>
            <a:spLocks noGrp="1"/>
          </p:cNvSpPr>
          <p:nvPr>
            <p:ph idx="4294967295"/>
          </p:nvPr>
        </p:nvSpPr>
        <p:spPr>
          <a:xfrm>
            <a:off x="432098" y="1074738"/>
            <a:ext cx="8229600" cy="604838"/>
          </a:xfrm>
        </p:spPr>
        <p:txBody>
          <a:bodyPr/>
          <a:lstStyle/>
          <a:p>
            <a:pPr marL="0" indent="0">
              <a:buFont typeface="Arial" charset="0"/>
              <a:buNone/>
              <a:defRPr/>
            </a:pPr>
            <a:r>
              <a:rPr lang="en-US" altLang="zh-CN" sz="2800" b="1" dirty="0">
                <a:latin typeface="Bodoni MT Black" pitchFamily="18" charset="0"/>
              </a:rPr>
              <a:t>2</a:t>
            </a:r>
            <a:r>
              <a:rPr lang="en-US" altLang="zh-CN" sz="2800" b="1" dirty="0" smtClean="0">
                <a:latin typeface="Bodoni MT Black" pitchFamily="18" charset="0"/>
              </a:rPr>
              <a:t>. </a:t>
            </a:r>
            <a:r>
              <a:rPr lang="zh-CN" altLang="en-US" sz="2800" b="1" dirty="0" smtClean="0">
                <a:latin typeface="Bodoni MT Black" pitchFamily="18" charset="0"/>
              </a:rPr>
              <a:t>从事件导出的操作</a:t>
            </a:r>
          </a:p>
        </p:txBody>
      </p:sp>
      <p:sp>
        <p:nvSpPr>
          <p:cNvPr id="217092" name="文本框 4"/>
          <p:cNvSpPr txBox="1">
            <a:spLocks noChangeArrowheads="1"/>
          </p:cNvSpPr>
          <p:nvPr/>
        </p:nvSpPr>
        <p:spPr bwMode="auto">
          <a:xfrm>
            <a:off x="457200" y="1755784"/>
            <a:ext cx="8229600" cy="1430328"/>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solidFill>
                  <a:srgbClr val="FF0000"/>
                </a:solidFill>
                <a:latin typeface="Bodoni MT Black" pitchFamily="18" charset="0"/>
              </a:rPr>
              <a:t>状态图</a:t>
            </a:r>
            <a:r>
              <a:rPr lang="zh-CN" altLang="en-US" sz="2400" dirty="0">
                <a:solidFill>
                  <a:srgbClr val="FF0000"/>
                </a:solidFill>
                <a:latin typeface="Bodoni MT Black" pitchFamily="18" charset="0"/>
              </a:rPr>
              <a:t>中发往对象的事件</a:t>
            </a:r>
            <a:r>
              <a:rPr lang="zh-CN" altLang="en-US" sz="2400" dirty="0">
                <a:latin typeface="Bodoni MT Black" pitchFamily="18" charset="0"/>
              </a:rPr>
              <a:t>也就是该对象接收到的消息，因此该对象必须有由消息选择符指定的操作，这个操作修改对象</a:t>
            </a:r>
            <a:r>
              <a:rPr lang="zh-CN" altLang="en-US" sz="2400" dirty="0" smtClean="0">
                <a:latin typeface="Bodoni MT Black" pitchFamily="18" charset="0"/>
              </a:rPr>
              <a:t>状态（即</a:t>
            </a:r>
            <a:r>
              <a:rPr lang="zh-CN" altLang="en-US" sz="2400" dirty="0">
                <a:latin typeface="Bodoni MT Black" pitchFamily="18" charset="0"/>
              </a:rPr>
              <a:t>属性</a:t>
            </a:r>
            <a:r>
              <a:rPr lang="zh-CN" altLang="en-US" sz="2400" dirty="0" smtClean="0">
                <a:latin typeface="Bodoni MT Black" pitchFamily="18" charset="0"/>
              </a:rPr>
              <a:t>值）并</a:t>
            </a:r>
            <a:r>
              <a:rPr lang="zh-CN" altLang="en-US" sz="2400" dirty="0">
                <a:latin typeface="Bodoni MT Black" pitchFamily="18" charset="0"/>
              </a:rPr>
              <a:t>启动相应的服务。</a:t>
            </a:r>
          </a:p>
        </p:txBody>
      </p:sp>
      <p:sp>
        <p:nvSpPr>
          <p:cNvPr id="217093" name="文本框 1"/>
          <p:cNvSpPr txBox="1">
            <a:spLocks noChangeArrowheads="1"/>
          </p:cNvSpPr>
          <p:nvPr/>
        </p:nvSpPr>
        <p:spPr bwMode="auto">
          <a:xfrm>
            <a:off x="457200" y="3257550"/>
            <a:ext cx="8229600" cy="1785104"/>
          </a:xfrm>
          <a:prstGeom prst="rect">
            <a:avLst/>
          </a:prstGeom>
          <a:noFill/>
          <a:ln w="9525">
            <a:noFill/>
            <a:miter lim="800000"/>
            <a:headEnd/>
            <a:tailEnd/>
          </a:ln>
        </p:spPr>
        <p:txBody>
          <a:bodyPr>
            <a:spAutoFit/>
          </a:bodyPr>
          <a:lstStyle/>
          <a:p>
            <a:pPr eaLnBrk="1" hangingPunct="1">
              <a:lnSpc>
                <a:spcPct val="125000"/>
              </a:lnSpc>
            </a:pPr>
            <a:r>
              <a:rPr lang="zh-CN" altLang="en-US" sz="2200" dirty="0">
                <a:latin typeface="Bodoni MT Black" pitchFamily="18" charset="0"/>
              </a:rPr>
              <a:t>例如，在</a:t>
            </a:r>
            <a:r>
              <a:rPr lang="en-US" altLang="zh-CN" sz="2200" dirty="0">
                <a:latin typeface="Bodoni MT Black" pitchFamily="18" charset="0"/>
              </a:rPr>
              <a:t>ATM</a:t>
            </a:r>
            <a:r>
              <a:rPr lang="zh-CN" altLang="en-US" sz="2200" dirty="0">
                <a:latin typeface="Bodoni MT Black" pitchFamily="18" charset="0"/>
              </a:rPr>
              <a:t>系统中，发往</a:t>
            </a:r>
            <a:r>
              <a:rPr lang="en-US" altLang="zh-CN" sz="2200" dirty="0">
                <a:solidFill>
                  <a:srgbClr val="0070C0"/>
                </a:solidFill>
                <a:latin typeface="Bodoni MT Black" pitchFamily="18" charset="0"/>
              </a:rPr>
              <a:t>ATM</a:t>
            </a:r>
            <a:r>
              <a:rPr lang="zh-CN" altLang="en-US" sz="2200" dirty="0">
                <a:solidFill>
                  <a:srgbClr val="0070C0"/>
                </a:solidFill>
                <a:latin typeface="Bodoni MT Black" pitchFamily="18" charset="0"/>
              </a:rPr>
              <a:t>对象</a:t>
            </a:r>
            <a:r>
              <a:rPr lang="zh-CN" altLang="en-US" sz="2200" dirty="0">
                <a:latin typeface="Bodoni MT Black" pitchFamily="18" charset="0"/>
              </a:rPr>
              <a:t>的事件“中止”，启动该对象的服务</a:t>
            </a:r>
            <a:r>
              <a:rPr lang="zh-CN" altLang="en-US" sz="2200" dirty="0">
                <a:solidFill>
                  <a:srgbClr val="0070C0"/>
                </a:solidFill>
                <a:latin typeface="Bodoni MT Black" pitchFamily="18" charset="0"/>
              </a:rPr>
              <a:t>“打印账单”</a:t>
            </a:r>
            <a:r>
              <a:rPr lang="zh-CN" altLang="en-US" sz="2200" dirty="0">
                <a:latin typeface="Bodoni MT Black" pitchFamily="18" charset="0"/>
              </a:rPr>
              <a:t>；发往</a:t>
            </a:r>
            <a:r>
              <a:rPr lang="zh-CN" altLang="en-US" sz="2200" dirty="0">
                <a:solidFill>
                  <a:srgbClr val="0070C0"/>
                </a:solidFill>
                <a:latin typeface="Bodoni MT Black" pitchFamily="18" charset="0"/>
              </a:rPr>
              <a:t>分行</a:t>
            </a:r>
            <a:r>
              <a:rPr lang="zh-CN" altLang="en-US" sz="2200" dirty="0">
                <a:latin typeface="Bodoni MT Black" pitchFamily="18" charset="0"/>
              </a:rPr>
              <a:t>的事件“请分行验卡”启动该对象的服务</a:t>
            </a:r>
            <a:r>
              <a:rPr lang="zh-CN" altLang="en-US" sz="2200" dirty="0">
                <a:solidFill>
                  <a:srgbClr val="0070C0"/>
                </a:solidFill>
                <a:latin typeface="Bodoni MT Black" pitchFamily="18" charset="0"/>
              </a:rPr>
              <a:t>“验证卡号”</a:t>
            </a:r>
            <a:r>
              <a:rPr lang="zh-CN" altLang="en-US" sz="2200" dirty="0">
                <a:latin typeface="Bodoni MT Black" pitchFamily="18" charset="0"/>
              </a:rPr>
              <a:t>；而事件“处理分行事务”启动</a:t>
            </a:r>
            <a:r>
              <a:rPr lang="zh-CN" altLang="en-US" sz="2200" dirty="0">
                <a:solidFill>
                  <a:srgbClr val="0070C0"/>
                </a:solidFill>
                <a:latin typeface="Bodoni MT Black" pitchFamily="18" charset="0"/>
              </a:rPr>
              <a:t>分行</a:t>
            </a:r>
            <a:r>
              <a:rPr lang="zh-CN" altLang="en-US" sz="2200" dirty="0">
                <a:latin typeface="Bodoni MT Black" pitchFamily="18" charset="0"/>
              </a:rPr>
              <a:t>对象的服务</a:t>
            </a:r>
            <a:r>
              <a:rPr lang="zh-CN" altLang="en-US" sz="2200" dirty="0">
                <a:solidFill>
                  <a:srgbClr val="0070C0"/>
                </a:solidFill>
                <a:latin typeface="Bodoni MT Black" pitchFamily="18" charset="0"/>
              </a:rPr>
              <a:t>“更新账户”</a:t>
            </a:r>
            <a:r>
              <a:rPr lang="zh-CN" altLang="en-US" sz="2200" dirty="0">
                <a:latin typeface="Bodoni MT Black" pitchFamily="18" charset="0"/>
              </a:rPr>
              <a:t>。</a:t>
            </a:r>
          </a:p>
        </p:txBody>
      </p:sp>
      <p:sp>
        <p:nvSpPr>
          <p:cNvPr id="217094" name="文本框 2"/>
          <p:cNvSpPr txBox="1">
            <a:spLocks noChangeArrowheads="1"/>
          </p:cNvSpPr>
          <p:nvPr/>
        </p:nvSpPr>
        <p:spPr bwMode="auto">
          <a:xfrm>
            <a:off x="447675" y="4999565"/>
            <a:ext cx="8229600" cy="1015663"/>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可以</a:t>
            </a:r>
            <a:r>
              <a:rPr lang="zh-CN" altLang="en-US" sz="2400" dirty="0">
                <a:latin typeface="Bodoni MT Black" pitchFamily="18" charset="0"/>
              </a:rPr>
              <a:t>看出，所启动的这些服务通常就是</a:t>
            </a:r>
            <a:r>
              <a:rPr lang="zh-CN" altLang="en-US" sz="2400" dirty="0">
                <a:solidFill>
                  <a:srgbClr val="FF0000"/>
                </a:solidFill>
                <a:latin typeface="Bodoni MT Black" pitchFamily="18" charset="0"/>
              </a:rPr>
              <a:t>接受事件的对象在相应状态的行为</a:t>
            </a:r>
            <a:r>
              <a:rPr lang="zh-CN" altLang="en-US" sz="2400" dirty="0">
                <a:latin typeface="Bodoni MT Black" pitchFamily="18" charset="0"/>
              </a:rPr>
              <a:t>。</a:t>
            </a:r>
          </a:p>
        </p:txBody>
      </p:sp>
      <p:sp>
        <p:nvSpPr>
          <p:cNvPr id="9" name="标题 3"/>
          <p:cNvSpPr txBox="1">
            <a:spLocks/>
          </p:cNvSpPr>
          <p:nvPr/>
        </p:nvSpPr>
        <p:spPr bwMode="auto">
          <a:xfrm>
            <a:off x="16033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10.6</a:t>
            </a:r>
            <a:r>
              <a:rPr lang="zh-CN" altLang="en-US" b="1" smtClean="0">
                <a:latin typeface="Bodoni MT Black" pitchFamily="18" charset="0"/>
              </a:rPr>
              <a:t>  定义服务</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10964</TotalTime>
  <Words>10099</Words>
  <Application>Microsoft Office PowerPoint</Application>
  <PresentationFormat>全屏显示(4:3)</PresentationFormat>
  <Paragraphs>746</Paragraphs>
  <Slides>103</Slides>
  <Notes>102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103</vt:i4>
      </vt:variant>
    </vt:vector>
  </HeadingPairs>
  <TitlesOfParts>
    <vt:vector size="113" baseType="lpstr">
      <vt:lpstr>Bodoni MT Black</vt:lpstr>
      <vt:lpstr>黑体</vt:lpstr>
      <vt:lpstr>隶书</vt:lpstr>
      <vt:lpstr>宋体</vt:lpstr>
      <vt:lpstr>Arial</vt:lpstr>
      <vt:lpstr>Calibri</vt:lpstr>
      <vt:lpstr>Calibri Light</vt:lpstr>
      <vt:lpstr>Wingdings</vt:lpstr>
      <vt:lpstr>Tema de Office</vt:lpstr>
      <vt:lpstr>自定义设计方案</vt:lpstr>
      <vt:lpstr>PowerPoint 演示文稿</vt:lpstr>
      <vt:lpstr>PowerPoint 演示文稿</vt:lpstr>
      <vt:lpstr>PowerPoint 演示文稿</vt:lpstr>
      <vt:lpstr>PowerPoint 演示文稿</vt:lpstr>
      <vt:lpstr>10.1 面向对象分析的基本过程</vt:lpstr>
      <vt:lpstr>10.1 面向对象分析的基本过程</vt:lpstr>
      <vt:lpstr>PowerPoint 演示文稿</vt:lpstr>
      <vt:lpstr>PowerPoint 演示文稿</vt:lpstr>
      <vt:lpstr>PowerPoint 演示文稿</vt:lpstr>
      <vt:lpstr>PowerPoint 演示文稿</vt:lpstr>
      <vt:lpstr>PowerPoint 演示文稿</vt:lpstr>
      <vt:lpstr>10.2 需求陈述</vt:lpstr>
      <vt:lpstr>PowerPoint 演示文稿</vt:lpstr>
      <vt:lpstr>10.2 需求陈述</vt:lpstr>
      <vt:lpstr>PowerPoint 演示文稿</vt:lpstr>
      <vt:lpstr>PowerPoint 演示文稿</vt:lpstr>
      <vt:lpstr>PowerPoint 演示文稿</vt:lpstr>
      <vt:lpstr>10.3 建立对象模型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10.4 建立动态模型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10.5 建立功能模型</vt:lpstr>
      <vt:lpstr>PowerPoint 演示文稿</vt:lpstr>
      <vt:lpstr>PowerPoint 演示文稿</vt:lpstr>
      <vt:lpstr>PowerPoint 演示文稿</vt:lpstr>
      <vt:lpstr>PowerPoint 演示文稿</vt:lpstr>
      <vt:lpstr>PowerPoint 演示文稿</vt:lpstr>
      <vt:lpstr>10.6  定义服务</vt:lpstr>
      <vt:lpstr>PowerPoint 演示文稿</vt:lpstr>
      <vt:lpstr>PowerPoint 演示文稿</vt:lpstr>
      <vt:lpstr>PowerPoint 演示文稿</vt:lpstr>
      <vt:lpstr>PowerPoint 演示文稿</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Leeyoungae</cp:lastModifiedBy>
  <cp:revision>1519</cp:revision>
  <dcterms:created xsi:type="dcterms:W3CDTF">2010-06-24T19:27:56Z</dcterms:created>
  <dcterms:modified xsi:type="dcterms:W3CDTF">2020-05-21T04:04:49Z</dcterms:modified>
</cp:coreProperties>
</file>